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59" r:id="rId3"/>
    <p:sldId id="257" r:id="rId4"/>
    <p:sldId id="273" r:id="rId5"/>
    <p:sldId id="267" r:id="rId6"/>
    <p:sldId id="271" r:id="rId7"/>
    <p:sldId id="276" r:id="rId8"/>
    <p:sldId id="268" r:id="rId9"/>
    <p:sldId id="260" r:id="rId10"/>
    <p:sldId id="261" r:id="rId11"/>
    <p:sldId id="272" r:id="rId12"/>
    <p:sldId id="265" r:id="rId13"/>
    <p:sldId id="274" r:id="rId14"/>
    <p:sldId id="275" r:id="rId15"/>
    <p:sldId id="262" r:id="rId16"/>
    <p:sldId id="263" r:id="rId17"/>
  </p:sldIdLst>
  <p:sldSz cx="12192000" cy="6858000"/>
  <p:notesSz cx="6858000" cy="9144000"/>
  <p:embeddedFontLst>
    <p:embeddedFont>
      <p:font typeface="나눔스퀘어_ac" panose="020B0600000101010101" pitchFamily="50" charset="-127"/>
      <p:regular r:id="rId18"/>
    </p:embeddedFont>
    <p:embeddedFont>
      <p:font typeface="나눔스퀘어_ac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535A65"/>
    <a:srgbClr val="2D4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495B-33AE-45B1-8CD8-567989AF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5BB45-AD93-4DE5-A662-A9CD4C500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3CBB6-C7B6-4CB9-8DDD-2BEC0303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A22F-1A02-4E1C-B8AB-930EA845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B113A-9514-4662-9C1E-ADF61F8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86E61-4294-46D6-87FD-81F2B572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7BB4B-E120-4B1A-AC3D-D2C470B2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3678-CFCE-432D-8B3D-428FF225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5E0A-4BF3-433E-AAE6-CBFC7223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AF430-948E-4CEE-9244-F9274412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68B8C-164A-470A-87A8-7CB96E33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358F3-ED43-4C97-B04B-54467652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C837C-1F89-4AD7-BC49-9E9A2374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5D1D9-A2EA-4271-B27F-692A4A8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AB5DE-8745-470F-9A77-37F4383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0AA8C-E18C-4A7C-B67B-4F9EF91B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F1ABD-74C7-4026-BD18-E5DCA975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AACF3-8E66-4A3F-A737-0F298E11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D4ECF-10B0-435F-B74A-E99F7A6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C62CF-2078-4F22-9B16-2DFEC079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F821E-EFF1-4E7A-B2CC-E67E2727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66A59-23FC-4710-86D4-71047851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45072-321B-4302-8D1F-C3C86F0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639C-0543-4FF4-8D79-401C919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9A6E7-EE8D-4553-95F0-92131A4B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F5FC5-28E8-4033-94BB-34E241EE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0DFC3-0113-4C68-99A0-AA42F274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07EC5-1444-43B3-962B-1E5746FD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B8647-51B1-480F-8CF4-38EB66A9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8007A-DA92-437E-AB13-39EA0A1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CDD62-9638-4087-824A-F08870B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8674-334F-430A-9478-0DE8810C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E7A47-6B11-4FDA-9DB5-AFCE8EE4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0A21B-466C-4943-A158-23B7C404E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CB6DE-8CA5-4191-B588-3E0B7EDF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D68CE-D961-44F0-98AF-4687958A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7A9F2-F021-47B5-B64A-752092BA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EB08B-1E03-4ED3-ADC7-7E891C2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97050-7C22-4C27-A938-D6A0EC6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0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7FE9-31D5-4A61-94A9-B3CD0DE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AE298-0ABE-48CF-8747-F042871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FF6A33-EB9D-40EB-BBFF-967D9D12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595B6-7C4B-4CBF-8901-309DAE34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FF98C-BA2E-4E9A-99D3-12D1F23D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36AB9-9E33-4C9C-8FC1-239C2990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9A662-C183-4493-AB4D-F21F1B9A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B6DA6-A75D-4302-B576-19D2FC02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BCA57-2531-4BE8-852E-39E78132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8A6E1-6232-474A-949E-35909F22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B2BE8-C6D4-4C19-A504-D648FAA1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7D0D9-99F4-423F-9E9D-F2B4C3C0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7D3C1-B38C-4150-9E27-FE0CDF4E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CB21-0C5B-4FC4-8063-919840ED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1CA14-FDA5-4F59-9540-56DC138F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E0C74-2D5B-49B9-994C-BFE5EC62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5E44F-CFFD-4369-814C-9C04CA8D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0EEC5-045A-4319-BDB0-FBD7F532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E12D5-07CC-4DFA-B985-A489B239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8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8EFD7-885C-41B9-9F66-D1E44B7B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CFD63-36D5-4598-8412-31095724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0B309-8D6F-4A32-9EB6-618CFB7DA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096D-4FF5-4C11-AB4B-04A398670366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99D5D-6170-45B9-99C0-030B2BC7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C8-8ED7-4BA0-9D4E-40CDDC3BD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672B-E9DB-43FE-B82F-2B9B7E02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44E36-B658-4614-9C1E-6F6FC511863E}"/>
              </a:ext>
            </a:extLst>
          </p:cNvPr>
          <p:cNvSpPr txBox="1"/>
          <p:nvPr/>
        </p:nvSpPr>
        <p:spPr>
          <a:xfrm>
            <a:off x="2964705" y="3013501"/>
            <a:ext cx="6262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유방암 데이터 분석</a:t>
            </a:r>
            <a:endParaRPr lang="en-US" altLang="ko-KR" sz="4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EB6A4-F0D1-475E-B426-FFF658A5A2D1}"/>
              </a:ext>
            </a:extLst>
          </p:cNvPr>
          <p:cNvSpPr txBox="1"/>
          <p:nvPr/>
        </p:nvSpPr>
        <p:spPr>
          <a:xfrm>
            <a:off x="3694659" y="2613391"/>
            <a:ext cx="48026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프로젝트 최종발표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055DD-E2E9-418F-A514-27A4FC38724D}"/>
              </a:ext>
            </a:extLst>
          </p:cNvPr>
          <p:cNvSpPr txBox="1"/>
          <p:nvPr/>
        </p:nvSpPr>
        <p:spPr>
          <a:xfrm>
            <a:off x="4278047" y="5824642"/>
            <a:ext cx="36358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2018111374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경영정보학과 박세연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85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51876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PCA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생성된 데이터셋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98A58-EC73-444B-A988-C6023D8B0CF5}"/>
              </a:ext>
            </a:extLst>
          </p:cNvPr>
          <p:cNvSpPr txBox="1"/>
          <p:nvPr/>
        </p:nvSpPr>
        <p:spPr>
          <a:xfrm>
            <a:off x="694004" y="1467977"/>
            <a:ext cx="48279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데이터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158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라벨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882FEB-2C98-42B4-BB8C-F7223E17CB47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9F993A8-CD74-4187-8B0B-F7CB84C23AD0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C930884-8B9C-435F-A6EC-2DDACD226C7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C86ABE-CAF8-40E4-834D-332FA8894232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5C8703-6067-4BA4-8211-5A81BA3ADDC8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85BBA4-C551-4345-9356-D48EF4783061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4B8546-CBDA-4433-A1C2-41902EA53748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5CBDA5-C5D9-4B92-9F96-43EA459AD307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7C12A7-35DF-4757-9D48-EA527E1E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95" y="2576698"/>
            <a:ext cx="9048010" cy="23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Stratified k-Fold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F98A58-EC73-444B-A988-C6023D8B0CF5}"/>
              </a:ext>
            </a:extLst>
          </p:cNvPr>
          <p:cNvSpPr txBox="1"/>
          <p:nvPr/>
        </p:nvSpPr>
        <p:spPr>
          <a:xfrm>
            <a:off x="747269" y="1589958"/>
            <a:ext cx="78374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셋에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라벨별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유지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train:test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8:2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분할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k=5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교차검증을 통해 적은 데이터셋에서 성능 향상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A7914A-ECEF-40FD-9E1A-DF28245A7AFB}"/>
              </a:ext>
            </a:extLst>
          </p:cNvPr>
          <p:cNvGrpSpPr/>
          <p:nvPr/>
        </p:nvGrpSpPr>
        <p:grpSpPr>
          <a:xfrm>
            <a:off x="7010152" y="3214074"/>
            <a:ext cx="4544762" cy="1658024"/>
            <a:chOff x="771525" y="2622981"/>
            <a:chExt cx="5848350" cy="2133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5962805-36F7-43C5-8E34-F00CCEB2D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15"/>
            <a:stretch/>
          </p:blipFill>
          <p:spPr>
            <a:xfrm>
              <a:off x="771525" y="3613581"/>
              <a:ext cx="4037093" cy="1143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4B5B14-B21D-4CA5-8E56-F79AF2798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" y="2622981"/>
              <a:ext cx="5848350" cy="9906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508A5D-978C-4F4D-8B11-3F782763C6BA}"/>
              </a:ext>
            </a:extLst>
          </p:cNvPr>
          <p:cNvGrpSpPr/>
          <p:nvPr/>
        </p:nvGrpSpPr>
        <p:grpSpPr>
          <a:xfrm>
            <a:off x="901780" y="2424449"/>
            <a:ext cx="5587840" cy="3870448"/>
            <a:chOff x="5939436" y="2370475"/>
            <a:chExt cx="5587840" cy="3870448"/>
          </a:xfrm>
        </p:grpSpPr>
        <p:pic>
          <p:nvPicPr>
            <p:cNvPr id="1026" name="Picture 2" descr="https://velog.velcdn.com/images%2Frecoder%2Fpost%2F9a142700-c8c9-4623-8cb5-737acdaa36d4%2Fimage.png">
              <a:extLst>
                <a:ext uri="{FF2B5EF4-FFF2-40B4-BE49-F238E27FC236}">
                  <a16:creationId xmlns:a16="http://schemas.microsoft.com/office/drawing/2014/main" id="{42BE81CA-FB44-4E1A-892D-FB374ED2B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436" y="2370475"/>
              <a:ext cx="5587840" cy="387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B9970-7B22-45B0-94CC-D3D65EDD1FB9}"/>
                </a:ext>
              </a:extLst>
            </p:cNvPr>
            <p:cNvSpPr/>
            <p:nvPr/>
          </p:nvSpPr>
          <p:spPr>
            <a:xfrm>
              <a:off x="6459968" y="3166312"/>
              <a:ext cx="2603131" cy="237998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Tumor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8961CF-6651-4B5C-AD66-3DC64495B64A}"/>
                </a:ext>
              </a:extLst>
            </p:cNvPr>
            <p:cNvSpPr/>
            <p:nvPr/>
          </p:nvSpPr>
          <p:spPr>
            <a:xfrm>
              <a:off x="9063099" y="3160759"/>
              <a:ext cx="820204" cy="2379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Normal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640145-2FA5-485F-BC5B-346018C18E8A}"/>
                </a:ext>
              </a:extLst>
            </p:cNvPr>
            <p:cNvSpPr/>
            <p:nvPr/>
          </p:nvSpPr>
          <p:spPr>
            <a:xfrm>
              <a:off x="11101917" y="3160100"/>
              <a:ext cx="425359" cy="2379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</a:rPr>
                <a:t>Normal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EB9908-ECD5-46E2-A612-C795F4592F92}"/>
                </a:ext>
              </a:extLst>
            </p:cNvPr>
            <p:cNvSpPr/>
            <p:nvPr/>
          </p:nvSpPr>
          <p:spPr>
            <a:xfrm>
              <a:off x="9931456" y="3160100"/>
              <a:ext cx="1202200" cy="237998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Tumor</a:t>
              </a:r>
              <a:endParaRPr lang="ko-KR" altLang="en-US" sz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D82BF0-B44E-43CD-97D6-A2210D1DCD0B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91BAC3-1DD3-4F23-8F74-26F32033946D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13456CE-702D-4525-963F-9227E1508E12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53373A-7554-4BF3-948E-816E4E5B9BEF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95DA8B-3B5A-4480-AB9D-D8991CF7012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5C82AE-4AEB-4211-8797-C863CF731BFD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026A40-9BFA-4DF5-97A7-F5D29B823A3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81953C-47FB-4478-87CE-263102FB7672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0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9AA7F-D4E9-4B67-9E03-266547C8AB3B}"/>
              </a:ext>
            </a:extLst>
          </p:cNvPr>
          <p:cNvSpPr txBox="1"/>
          <p:nvPr/>
        </p:nvSpPr>
        <p:spPr>
          <a:xfrm>
            <a:off x="868360" y="2502533"/>
            <a:ext cx="3170986" cy="3468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Logistic Regression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Decision Tree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SVM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Adaboost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Gradient Boosting(GBM)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XGBoosting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LGBM(Light GBM)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CatBoost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E257-10F0-4517-968D-0E186529FBC0}"/>
              </a:ext>
            </a:extLst>
          </p:cNvPr>
          <p:cNvSpPr txBox="1"/>
          <p:nvPr/>
        </p:nvSpPr>
        <p:spPr>
          <a:xfrm>
            <a:off x="700196" y="1406229"/>
            <a:ext cx="3170986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모델 개별 학습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32812-80D5-4303-BC86-3BA4270E9B81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D9D38B-97B1-4060-AEE3-075D44221BCA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4D8655-8480-4276-BCE6-0FAB10F84AC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1D5AB0-C7B3-4408-A6F4-AB55616B6E74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71DB2A-1A61-49BA-94DE-0E3FEDF64D7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B0703-DC26-466D-8D2A-931E8DFD966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68438-EB27-425E-B3DF-D80E4BF8070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BC1F2-2CBF-4E87-A383-7D369810EC34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A86CD1-11DB-45DB-940E-5482ACDD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97" y="2660001"/>
            <a:ext cx="5813924" cy="321533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DAB8F-E028-4705-AC84-FA66C2AC5423}"/>
              </a:ext>
            </a:extLst>
          </p:cNvPr>
          <p:cNvSpPr txBox="1"/>
          <p:nvPr/>
        </p:nvSpPr>
        <p:spPr>
          <a:xfrm>
            <a:off x="988629" y="2008321"/>
            <a:ext cx="5145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대부분 모델이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 99%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가까운 성능을 보여줌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8A786-9F25-4BDD-B9E5-D0793F91B5BD}"/>
              </a:ext>
            </a:extLst>
          </p:cNvPr>
          <p:cNvSpPr txBox="1"/>
          <p:nvPr/>
        </p:nvSpPr>
        <p:spPr>
          <a:xfrm>
            <a:off x="8270310" y="5949938"/>
            <a:ext cx="271299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Specificity: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Precision: Tumor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것 중 실제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확률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Recall: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실제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</a:p>
        </p:txBody>
      </p:sp>
    </p:spTree>
    <p:extLst>
      <p:ext uri="{BB962C8B-B14F-4D97-AF65-F5344CB8AC3E}">
        <p14:creationId xmlns:p14="http://schemas.microsoft.com/office/powerpoint/2010/main" val="256321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E257-10F0-4517-968D-0E186529FBC0}"/>
              </a:ext>
            </a:extLst>
          </p:cNvPr>
          <p:cNvSpPr txBox="1"/>
          <p:nvPr/>
        </p:nvSpPr>
        <p:spPr>
          <a:xfrm>
            <a:off x="700196" y="1406229"/>
            <a:ext cx="3170986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Soft Voting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앙상블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32812-80D5-4303-BC86-3BA4270E9B81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D9D38B-97B1-4060-AEE3-075D44221BCA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4D8655-8480-4276-BCE6-0FAB10F84AC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1D5AB0-C7B3-4408-A6F4-AB55616B6E74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71DB2A-1A61-49BA-94DE-0E3FEDF64D7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B0703-DC26-466D-8D2A-931E8DFD966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68438-EB27-425E-B3DF-D80E4BF8070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BC1F2-2CBF-4E87-A383-7D369810EC34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1DAB8F-E028-4705-AC84-FA66C2AC5423}"/>
              </a:ext>
            </a:extLst>
          </p:cNvPr>
          <p:cNvSpPr txBox="1"/>
          <p:nvPr/>
        </p:nvSpPr>
        <p:spPr>
          <a:xfrm>
            <a:off x="988628" y="1939071"/>
            <a:ext cx="6410655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앞의 개별 모델 중 몇 개를 합쳐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soft voting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앙상블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개별 모델 성능이 괜찮은 선형 회귀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AdaBoost, SVM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합친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잘못 예측한 경우 하나도 없이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성능을 보여줌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982EA2-8E45-42FB-A127-F8C3E508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8" y="3183054"/>
            <a:ext cx="6914167" cy="29658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E6F078-7607-418A-A445-E483FDFC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738" y="3935238"/>
            <a:ext cx="2428683" cy="14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6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361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E257-10F0-4517-968D-0E186529FBC0}"/>
              </a:ext>
            </a:extLst>
          </p:cNvPr>
          <p:cNvSpPr txBox="1"/>
          <p:nvPr/>
        </p:nvSpPr>
        <p:spPr>
          <a:xfrm>
            <a:off x="700196" y="1406229"/>
            <a:ext cx="3170986" cy="509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TabNet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32812-80D5-4303-BC86-3BA4270E9B81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D9D38B-97B1-4060-AEE3-075D44221BCA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4D8655-8480-4276-BCE6-0FAB10F84AC0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1D5AB0-C7B3-4408-A6F4-AB55616B6E74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71DB2A-1A61-49BA-94DE-0E3FEDF64D7D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B0703-DC26-466D-8D2A-931E8DFD966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168438-EB27-425E-B3DF-D80E4BF8070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5BC1F2-2CBF-4E87-A383-7D369810EC34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1DAB8F-E028-4705-AC84-FA66C2AC5423}"/>
              </a:ext>
            </a:extLst>
          </p:cNvPr>
          <p:cNvSpPr txBox="1"/>
          <p:nvPr/>
        </p:nvSpPr>
        <p:spPr>
          <a:xfrm>
            <a:off x="988628" y="1915856"/>
            <a:ext cx="6410655" cy="883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 데이터에 특화된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알고리즘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TabNet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 학습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 99%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성능을 가짐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99FDC-1638-48D6-AA31-ABDBC28E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10" y="3059133"/>
            <a:ext cx="4701947" cy="1257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7D252E-4428-492A-9ED5-67C87E47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10" y="4316542"/>
            <a:ext cx="3633237" cy="1886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5E15C-14BC-4E70-BA63-25BEE74A0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69" y="3687837"/>
            <a:ext cx="1824728" cy="15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35928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B3F86-F13A-4846-8D1F-31618465779F}"/>
              </a:ext>
            </a:extLst>
          </p:cNvPr>
          <p:cNvSpPr txBox="1"/>
          <p:nvPr/>
        </p:nvSpPr>
        <p:spPr>
          <a:xfrm>
            <a:off x="657348" y="5650733"/>
            <a:ext cx="3338447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Specificity: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Normal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Precision: 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것 중 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확률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Recall: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Tumor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예측한 확률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FD7DC-5B93-4B73-BDF9-85BD47C7DC03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738088-189D-4F63-ABEE-6D412D9EC42D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BB6939D-2C61-47CF-AAE4-D73E2C2F183F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B3697B-6688-42CE-BBBE-1F930A09C7D1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9E811-3A13-4280-BE28-A0F6CB65E314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DC9C73-EB15-48A7-81F6-11E1EAB4BA41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77F47-978C-4BD0-8363-36378E2766A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4C939-ED3A-4559-896F-959059B2EF0E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FEE17CD-F1B5-478A-93D4-D22451E4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8" y="1589958"/>
            <a:ext cx="6110886" cy="39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920FB-E077-4DC5-AA08-F861E236676E}"/>
              </a:ext>
            </a:extLst>
          </p:cNvPr>
          <p:cNvSpPr txBox="1"/>
          <p:nvPr/>
        </p:nvSpPr>
        <p:spPr>
          <a:xfrm>
            <a:off x="4096183" y="3105835"/>
            <a:ext cx="39996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en-US" altLang="ko-KR" sz="3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89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2110220" y="3009942"/>
            <a:ext cx="7971559" cy="8381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유전자별 수치적 특징을 이용해 유방암 여부를 예측하기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050036-D9F3-4121-A530-D91038CE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41F9B6-7AE0-4971-AE5D-B2789F5C3623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A5EB30-CEEE-4CBB-BC16-B5EB7C94A50B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353A657-FF77-4F14-A8ED-661265BA8274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187E24-A7F2-49CE-A7D6-39F3079CF220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EC00FD-99B1-415C-AD41-632A91FB4D0B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763CE-73E2-4B01-BDC0-ED2BF600A592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FDE730-836F-4DD8-BC62-E48998CD9EF7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8C8309-4CE4-41A6-B159-B17DE78D8D92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6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26303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cancerdata.csv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050036-D9F3-4121-A530-D91038CE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AF9A85-35C9-4CF9-91F1-AA8A15DD0104}"/>
              </a:ext>
            </a:extLst>
          </p:cNvPr>
          <p:cNvSpPr txBox="1"/>
          <p:nvPr/>
        </p:nvSpPr>
        <p:spPr>
          <a:xfrm>
            <a:off x="416664" y="1456293"/>
            <a:ext cx="1582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샘플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D4A526-1154-4730-A555-11E549B2BAA7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F05305-C12E-42D2-88FF-DBA5D24D25F3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B1ED8F9-49F9-49BC-8877-7D7FF1BB334D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8FA98F-52DF-4EED-A4CF-FDA713A1E251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2EBBFB-2466-452B-9983-ADEA0111D6D0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0796B0-75B4-4EA2-AABB-E8502F59BEF9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E5FA49-A305-406A-994C-7E0DC96A7C69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BF253F-14E5-4D9E-B093-0B7FF443AB5F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185416-DC38-4874-B5FE-4B1BE55B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0" y="2444908"/>
            <a:ext cx="6539949" cy="27975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BFB047E-7A0B-4B01-BB38-4F86C7959DD9}"/>
              </a:ext>
            </a:extLst>
          </p:cNvPr>
          <p:cNvSpPr txBox="1"/>
          <p:nvPr/>
        </p:nvSpPr>
        <p:spPr>
          <a:xfrm>
            <a:off x="7636475" y="2722205"/>
            <a:ext cx="3669957" cy="19958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필요 없는 열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많은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컬럼 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min,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max,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평균값 차이가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수에 비해 너무 많은 피처 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55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TCGA Barcode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F2292-0571-4443-9284-BE8D8402BE30}"/>
              </a:ext>
            </a:extLst>
          </p:cNvPr>
          <p:cNvSpPr txBox="1"/>
          <p:nvPr/>
        </p:nvSpPr>
        <p:spPr>
          <a:xfrm>
            <a:off x="694004" y="1467977"/>
            <a:ext cx="95263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라벨로 존재하는 정보이거나 암 여부를 예측하는 데에는 필요 없는 정보라 판단해 해당 열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24BE1C-312D-4F36-BE04-625018F6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27"/>
          <a:stretch/>
        </p:blipFill>
        <p:spPr>
          <a:xfrm>
            <a:off x="694004" y="2574923"/>
            <a:ext cx="4864288" cy="31866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7943DA-D4AF-41AC-85CB-1ACE8BBF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64" y="3208791"/>
            <a:ext cx="4195067" cy="191894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E61D30C-8F35-407B-8A2A-9F569EA1DAC2}"/>
              </a:ext>
            </a:extLst>
          </p:cNvPr>
          <p:cNvCxnSpPr>
            <a:cxnSpLocks/>
          </p:cNvCxnSpPr>
          <p:nvPr/>
        </p:nvCxnSpPr>
        <p:spPr>
          <a:xfrm>
            <a:off x="5859261" y="4168264"/>
            <a:ext cx="896646" cy="0"/>
          </a:xfrm>
          <a:prstGeom prst="straightConnector1">
            <a:avLst/>
          </a:prstGeom>
          <a:ln w="762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0F3C-F898-426C-A5CC-BCA89B3BB3E5}"/>
              </a:ext>
            </a:extLst>
          </p:cNvPr>
          <p:cNvSpPr/>
          <p:nvPr/>
        </p:nvSpPr>
        <p:spPr>
          <a:xfrm>
            <a:off x="1038687" y="2574923"/>
            <a:ext cx="914400" cy="31866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59BDCF-90E3-4A49-83BA-532A2B2A2E7A}"/>
              </a:ext>
            </a:extLst>
          </p:cNvPr>
          <p:cNvSpPr txBox="1"/>
          <p:nvPr/>
        </p:nvSpPr>
        <p:spPr>
          <a:xfrm>
            <a:off x="1184732" y="5761606"/>
            <a:ext cx="612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8A57F0-8960-45C9-87C3-8E7591454A8B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1630DF-0DD6-4A62-A63C-1D596D57AA8C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91DDDB-3C49-4383-9BE4-93ADD746A2E7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AC7FC2-C452-45E2-8FB8-ABF6B4D77696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8AC65-90C8-4BAD-A801-5C1A4B5F688F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545D38-D2B4-475F-982A-46A37B0271EC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CC6F88-2399-46E4-816C-3B7E81A284D9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0FE768-B930-4C16-B9E4-3D7276875962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F2292-0571-4443-9284-BE8D8402BE30}"/>
              </a:ext>
            </a:extLst>
          </p:cNvPr>
          <p:cNvSpPr txBox="1"/>
          <p:nvPr/>
        </p:nvSpPr>
        <p:spPr>
          <a:xfrm>
            <a:off x="694005" y="1467977"/>
            <a:ext cx="52096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행 중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534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행에서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NaN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확인됨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46430-CD98-4E00-AAD7-1A5449CD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83" y="1991522"/>
            <a:ext cx="2857177" cy="4458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087D87-009F-4801-BEB4-C0B20B96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4" y="1991522"/>
            <a:ext cx="2569808" cy="7739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CAADD2-FD66-47BA-A4F4-FDA583FA0800}"/>
              </a:ext>
            </a:extLst>
          </p:cNvPr>
          <p:cNvSpPr txBox="1"/>
          <p:nvPr/>
        </p:nvSpPr>
        <p:spPr>
          <a:xfrm>
            <a:off x="5214017" y="4583097"/>
            <a:ext cx="3450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열마다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1~17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사이의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존재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461DC1-0FB9-4318-B11D-5B6C989A8557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B025E0-D84F-47D5-9414-49B1241A6EBB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1F148C0-DEEA-487D-B0D8-8E710E7A7BF4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420A7B-058B-4969-B7A3-F5B72980110C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34EBA1-3FB4-4087-8C07-19E26C2770D8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A9721E-61DB-4B8F-98A1-B2247A3B91B8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F697D3-02D1-4EBF-9F75-BDF4A8153EDC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4F158F-D680-4F10-AEBE-6625DB624D3C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96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EE2A97-EE97-4283-A918-E57B897A9C29}"/>
              </a:ext>
            </a:extLst>
          </p:cNvPr>
          <p:cNvGrpSpPr/>
          <p:nvPr/>
        </p:nvGrpSpPr>
        <p:grpSpPr>
          <a:xfrm>
            <a:off x="674213" y="2746670"/>
            <a:ext cx="1725112" cy="1447227"/>
            <a:chOff x="751849" y="2150868"/>
            <a:chExt cx="2728192" cy="228872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B0CB38B-E2DA-4EF4-BCE6-F4E9155A2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076" y="2560444"/>
              <a:ext cx="2651965" cy="187915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AE8BBC-F5EB-46DF-8716-8B6AEBB8CB77}"/>
                </a:ext>
              </a:extLst>
            </p:cNvPr>
            <p:cNvSpPr txBox="1"/>
            <p:nvPr/>
          </p:nvSpPr>
          <p:spPr>
            <a:xfrm>
              <a:off x="751849" y="2150868"/>
              <a:ext cx="9260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예시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7522A-080C-4D2A-9392-3BD09D9F933A}"/>
              </a:ext>
            </a:extLst>
          </p:cNvPr>
          <p:cNvGrpSpPr/>
          <p:nvPr/>
        </p:nvGrpSpPr>
        <p:grpSpPr>
          <a:xfrm>
            <a:off x="674213" y="4488833"/>
            <a:ext cx="4608350" cy="1806249"/>
            <a:chOff x="4919067" y="2169467"/>
            <a:chExt cx="6231288" cy="24423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9D0A668-94FC-4453-AFF1-3DB05D224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0235" y="2560444"/>
              <a:ext cx="6170120" cy="20513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73D34B-C4FD-4117-88A8-4C1634CA3CDD}"/>
                </a:ext>
              </a:extLst>
            </p:cNvPr>
            <p:cNvSpPr txBox="1"/>
            <p:nvPr/>
          </p:nvSpPr>
          <p:spPr>
            <a:xfrm>
              <a:off x="4919067" y="2169467"/>
              <a:ext cx="213077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362106-31AF-4231-84C8-6B903941ADC6}"/>
              </a:ext>
            </a:extLst>
          </p:cNvPr>
          <p:cNvGrpSpPr/>
          <p:nvPr/>
        </p:nvGrpSpPr>
        <p:grpSpPr>
          <a:xfrm>
            <a:off x="567129" y="1768944"/>
            <a:ext cx="5125951" cy="753247"/>
            <a:chOff x="567129" y="1768944"/>
            <a:chExt cx="5125951" cy="7532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CF2292-0571-4443-9284-BE8D8402BE30}"/>
                </a:ext>
              </a:extLst>
            </p:cNvPr>
            <p:cNvSpPr txBox="1"/>
            <p:nvPr/>
          </p:nvSpPr>
          <p:spPr>
            <a:xfrm>
              <a:off x="567129" y="2152859"/>
              <a:ext cx="51259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라벨별로 나눠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결측치가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있는 컬럼의 평균값으로 대체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9D1A6B-4AE0-4001-8F6B-97178A1F048E}"/>
                </a:ext>
              </a:extLst>
            </p:cNvPr>
            <p:cNvSpPr txBox="1"/>
            <p:nvPr/>
          </p:nvSpPr>
          <p:spPr>
            <a:xfrm>
              <a:off x="567129" y="1768944"/>
              <a:ext cx="272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방법</a:t>
              </a:r>
              <a:r>
                <a:rPr lang="en-US" altLang="ko-KR" b="1" dirty="0"/>
                <a:t>1.</a:t>
              </a:r>
              <a:endParaRPr lang="ko-KR" alt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4728DB-94B0-4625-AB1B-7ED247F3F18A}"/>
              </a:ext>
            </a:extLst>
          </p:cNvPr>
          <p:cNvGrpSpPr/>
          <p:nvPr/>
        </p:nvGrpSpPr>
        <p:grpSpPr>
          <a:xfrm>
            <a:off x="6096000" y="1716527"/>
            <a:ext cx="5240251" cy="1241995"/>
            <a:chOff x="6498922" y="1768944"/>
            <a:chExt cx="5240251" cy="12419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745449-15C4-4ED9-8C82-F354022D27F2}"/>
                </a:ext>
              </a:extLst>
            </p:cNvPr>
            <p:cNvSpPr txBox="1"/>
            <p:nvPr/>
          </p:nvSpPr>
          <p:spPr>
            <a:xfrm>
              <a:off x="6498922" y="2152859"/>
              <a:ext cx="51259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알고리즘을 적용해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대체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A7DDE1-829D-4F43-9357-E45D883CCDE1}"/>
                </a:ext>
              </a:extLst>
            </p:cNvPr>
            <p:cNvSpPr txBox="1"/>
            <p:nvPr/>
          </p:nvSpPr>
          <p:spPr>
            <a:xfrm>
              <a:off x="6498922" y="1768944"/>
              <a:ext cx="272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방법</a:t>
              </a:r>
              <a:r>
                <a:rPr lang="en-US" altLang="ko-KR" b="1" dirty="0"/>
                <a:t>2.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2DA808-8AAB-47F3-AA0E-705B8A23AEDD}"/>
                </a:ext>
              </a:extLst>
            </p:cNvPr>
            <p:cNvSpPr txBox="1"/>
            <p:nvPr/>
          </p:nvSpPr>
          <p:spPr>
            <a:xfrm>
              <a:off x="6613222" y="2487719"/>
              <a:ext cx="512595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MICE(Multiple Imputation by Chained Equations)</a:t>
              </a:r>
            </a:p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다른 열의 데이터를 보고 각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누락값에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대해 반복 예측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CF4432-55B9-4051-9978-DD1B8D84D79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9323ED1-40D7-4FCB-A76E-7E9427431FA7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0D956A7-D0AB-45E0-922C-79949882D9B9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D47F6B-E49C-4F89-B737-FABCD5DBA470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E9D4B1-8BE7-4EA8-9C2D-2796D07BE286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55C7E9-75AA-4490-BE94-D36B9E53838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6FF342-2A7A-49B6-A321-AF1AE239662A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F2293-6E3C-4DC5-AF86-84C5A59CBD9A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3E847D9-970F-46C1-AA5D-5AB64793D706}"/>
              </a:ext>
            </a:extLst>
          </p:cNvPr>
          <p:cNvSpPr txBox="1"/>
          <p:nvPr/>
        </p:nvSpPr>
        <p:spPr>
          <a:xfrm>
            <a:off x="5758510" y="6571473"/>
            <a:ext cx="63077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https://ichi.pro/ko/deiteo-seteueseo-gyeol-cheuggabs-eul-daechihaneun-mice-algolijeum-217004654686142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5F73C2-0842-41A1-9509-DF9F91731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3103710"/>
            <a:ext cx="5375567" cy="28380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196CE-98D7-43AB-A80D-9AF00A8AC838}"/>
              </a:ext>
            </a:extLst>
          </p:cNvPr>
          <p:cNvSpPr/>
          <p:nvPr/>
        </p:nvSpPr>
        <p:spPr>
          <a:xfrm>
            <a:off x="6830644" y="171066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4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4728DB-94B0-4625-AB1B-7ED247F3F18A}"/>
              </a:ext>
            </a:extLst>
          </p:cNvPr>
          <p:cNvGrpSpPr/>
          <p:nvPr/>
        </p:nvGrpSpPr>
        <p:grpSpPr>
          <a:xfrm>
            <a:off x="518259" y="1567915"/>
            <a:ext cx="9046155" cy="858080"/>
            <a:chOff x="6498922" y="2152859"/>
            <a:chExt cx="9046155" cy="8580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745449-15C4-4ED9-8C82-F354022D27F2}"/>
                </a:ext>
              </a:extLst>
            </p:cNvPr>
            <p:cNvSpPr txBox="1"/>
            <p:nvPr/>
          </p:nvSpPr>
          <p:spPr>
            <a:xfrm>
              <a:off x="6498922" y="2152859"/>
              <a:ext cx="51259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알고리즘을 적용해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대체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2DA808-8AAB-47F3-AA0E-705B8A23AEDD}"/>
                </a:ext>
              </a:extLst>
            </p:cNvPr>
            <p:cNvSpPr txBox="1"/>
            <p:nvPr/>
          </p:nvSpPr>
          <p:spPr>
            <a:xfrm>
              <a:off x="6613222" y="2487719"/>
              <a:ext cx="893185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MICE(Multiple Imputation by Chained Equations):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다른 열의 데이터를 보고 각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누락값에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대해 반복 예측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반복 수는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특정 열의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결측치를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추정할 때 사용할 다른 피처 수는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설정</a:t>
              </a:r>
              <a:endPara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CF4432-55B9-4051-9978-DD1B8D84D79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9323ED1-40D7-4FCB-A76E-7E9427431FA7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0D956A7-D0AB-45E0-922C-79949882D9B9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D47F6B-E49C-4F89-B737-FABCD5DBA470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E9D4B1-8BE7-4EA8-9C2D-2796D07BE286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55C7E9-75AA-4490-BE94-D36B9E538386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6FF342-2A7A-49B6-A321-AF1AE239662A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F2293-6E3C-4DC5-AF86-84C5A59CBD9A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3E847D9-970F-46C1-AA5D-5AB64793D706}"/>
              </a:ext>
            </a:extLst>
          </p:cNvPr>
          <p:cNvSpPr txBox="1"/>
          <p:nvPr/>
        </p:nvSpPr>
        <p:spPr>
          <a:xfrm>
            <a:off x="5758510" y="6571473"/>
            <a:ext cx="630774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https://ichi.pro/ko/deiteo-seteueseo-gyeol-cheuggabs-eul-daechihaneun-mice-algolijeum-217004654686142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92F61A-6183-46BA-8D01-D2C6ACBB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18" y="2795761"/>
            <a:ext cx="6446542" cy="9354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5AC453-05A0-48A8-BFFF-19E34981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8" y="3881306"/>
            <a:ext cx="6446542" cy="17924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B2F99D9-1EB9-486A-88FE-5DDB47A1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471" y="3489913"/>
            <a:ext cx="2979886" cy="6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5484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정규화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F2292-0571-4443-9284-BE8D8402BE30}"/>
              </a:ext>
            </a:extLst>
          </p:cNvPr>
          <p:cNvSpPr txBox="1"/>
          <p:nvPr/>
        </p:nvSpPr>
        <p:spPr>
          <a:xfrm>
            <a:off x="694004" y="1467977"/>
            <a:ext cx="76301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MinMaxScaler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모든 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사이로 조정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1386737-BA8A-4535-9DCB-4B7969BE870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4B1928-C48B-4E14-B93D-5501DCC05BBE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8928B9E-238C-493A-9389-4014F7E5E449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4B56B-F7EC-4965-88E8-58E8D82E9BFF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A39250-D7A2-4BE7-A61B-248D521C6549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504F9A-4CBF-4711-B07F-DCBC2C72C59C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655264-93E8-4072-A2AE-6A929D424FF6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A38D53-2685-4445-AD2F-3D9ABBC09CE7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7896D59-2D6F-4ED9-86EB-9CF795EE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8" y="1991522"/>
            <a:ext cx="1474140" cy="7287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04A43C-C7FE-4577-A2E7-3540C7EAEF61}"/>
              </a:ext>
            </a:extLst>
          </p:cNvPr>
          <p:cNvSpPr txBox="1"/>
          <p:nvPr/>
        </p:nvSpPr>
        <p:spPr>
          <a:xfrm>
            <a:off x="785038" y="1991522"/>
            <a:ext cx="923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981F6-58E7-47B9-855D-E0065460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9" y="3315766"/>
            <a:ext cx="5439838" cy="2888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0DF7D-9845-45ED-A799-4498C61E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64" y="3315765"/>
            <a:ext cx="1296855" cy="28886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4CF0379-B07A-4276-89BD-747FFC0E1BAB}"/>
              </a:ext>
            </a:extLst>
          </p:cNvPr>
          <p:cNvSpPr txBox="1"/>
          <p:nvPr/>
        </p:nvSpPr>
        <p:spPr>
          <a:xfrm>
            <a:off x="785038" y="3007989"/>
            <a:ext cx="923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9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5EFD1-2481-4663-B4F6-93D495F0ADF7}"/>
              </a:ext>
            </a:extLst>
          </p:cNvPr>
          <p:cNvSpPr txBox="1"/>
          <p:nvPr/>
        </p:nvSpPr>
        <p:spPr>
          <a:xfrm>
            <a:off x="334241" y="790544"/>
            <a:ext cx="43265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축소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PCA(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주성분분석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5874-93CB-462B-8EC9-8DE58DBE977B}"/>
              </a:ext>
            </a:extLst>
          </p:cNvPr>
          <p:cNvSpPr txBox="1"/>
          <p:nvPr/>
        </p:nvSpPr>
        <p:spPr>
          <a:xfrm>
            <a:off x="694005" y="1502459"/>
            <a:ext cx="55469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너무 많은 피처를 줄이기 위해 차원 축소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주성분이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개일 때 전체 분산의 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964B5-493E-4D97-A0F4-FD8245618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06"/>
          <a:stretch/>
        </p:blipFill>
        <p:spPr>
          <a:xfrm>
            <a:off x="926487" y="2407516"/>
            <a:ext cx="6392739" cy="365994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B7E7D7-20FD-4C79-BD28-E28498E363DD}"/>
              </a:ext>
            </a:extLst>
          </p:cNvPr>
          <p:cNvGrpSpPr/>
          <p:nvPr/>
        </p:nvGrpSpPr>
        <p:grpSpPr>
          <a:xfrm>
            <a:off x="0" y="-1"/>
            <a:ext cx="12192000" cy="514351"/>
            <a:chOff x="0" y="-1"/>
            <a:chExt cx="12192000" cy="51435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7610BE-D9B1-4021-9163-596BC8334751}"/>
                </a:ext>
              </a:extLst>
            </p:cNvPr>
            <p:cNvSpPr/>
            <p:nvPr/>
          </p:nvSpPr>
          <p:spPr>
            <a:xfrm>
              <a:off x="0" y="-1"/>
              <a:ext cx="12192000" cy="5143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57DBD87-9048-4842-BF1E-CFDBCEF64D13}"/>
                </a:ext>
              </a:extLst>
            </p:cNvPr>
            <p:cNvGrpSpPr/>
            <p:nvPr/>
          </p:nvGrpSpPr>
          <p:grpSpPr>
            <a:xfrm>
              <a:off x="579176" y="63389"/>
              <a:ext cx="11033648" cy="400110"/>
              <a:chOff x="630195" y="63389"/>
              <a:chExt cx="11033648" cy="40011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21E5CC-1A43-4746-8D34-AA2125868A95}"/>
                  </a:ext>
                </a:extLst>
              </p:cNvPr>
              <p:cNvSpPr txBox="1"/>
              <p:nvPr/>
            </p:nvSpPr>
            <p:spPr>
              <a:xfrm>
                <a:off x="10219038" y="63389"/>
                <a:ext cx="144480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05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성능평가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3C7E72-4CFA-44CE-98EE-4711F5229C4C}"/>
                  </a:ext>
                </a:extLst>
              </p:cNvPr>
              <p:cNvSpPr txBox="1"/>
              <p:nvPr/>
            </p:nvSpPr>
            <p:spPr>
              <a:xfrm>
                <a:off x="7821237" y="63389"/>
                <a:ext cx="1549615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04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 학습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165643-BF9F-4BAA-830E-77DD58456E20}"/>
                  </a:ext>
                </a:extLst>
              </p:cNvPr>
              <p:cNvSpPr txBox="1"/>
              <p:nvPr/>
            </p:nvSpPr>
            <p:spPr>
              <a:xfrm>
                <a:off x="5022063" y="63389"/>
                <a:ext cx="195098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03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전처리</a:t>
                </a:r>
                <a:endParaRPr lang="ko-KR" altLang="en-US" sz="20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C0939F-E8D8-4B70-ABB9-B1AA57D21559}"/>
                  </a:ext>
                </a:extLst>
              </p:cNvPr>
              <p:cNvSpPr txBox="1"/>
              <p:nvPr/>
            </p:nvSpPr>
            <p:spPr>
              <a:xfrm>
                <a:off x="630195" y="63389"/>
                <a:ext cx="15180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01 </a:t>
                </a:r>
                <a:r>
                  <a:rPr lang="ko-KR" altLang="en-US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정의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8D4870-72C3-4476-80FC-A85E2C3F8C6F}"/>
                  </a:ext>
                </a:extLst>
              </p:cNvPr>
              <p:cNvSpPr txBox="1"/>
              <p:nvPr/>
            </p:nvSpPr>
            <p:spPr>
              <a:xfrm>
                <a:off x="2996438" y="63389"/>
                <a:ext cx="117743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02 EDA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137C4C-0CC1-493B-A4F5-F8A5E37A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26" y="2825483"/>
            <a:ext cx="3733923" cy="26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636</Words>
  <Application>Microsoft Office PowerPoint</Application>
  <PresentationFormat>와이드스크린</PresentationFormat>
  <Paragraphs>149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나눔스퀘어_ac</vt:lpstr>
      <vt:lpstr>맑은 고딕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Seyeon Park</dc:creator>
  <cp:lastModifiedBy>Seyeon Park</cp:lastModifiedBy>
  <cp:revision>71</cp:revision>
  <dcterms:created xsi:type="dcterms:W3CDTF">2022-10-17T14:27:22Z</dcterms:created>
  <dcterms:modified xsi:type="dcterms:W3CDTF">2022-12-12T18:21:43Z</dcterms:modified>
</cp:coreProperties>
</file>