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8" r:id="rId5"/>
    <p:sldId id="260" r:id="rId6"/>
    <p:sldId id="270" r:id="rId7"/>
    <p:sldId id="271" r:id="rId8"/>
    <p:sldId id="261" r:id="rId9"/>
    <p:sldId id="272" r:id="rId10"/>
    <p:sldId id="265" r:id="rId11"/>
    <p:sldId id="267" r:id="rId12"/>
    <p:sldId id="264" r:id="rId13"/>
    <p:sldId id="262" r:id="rId14"/>
    <p:sldId id="266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CD3"/>
    <a:srgbClr val="A6BBDE"/>
    <a:srgbClr val="007095"/>
    <a:srgbClr val="1E3252"/>
    <a:srgbClr val="FFFFFF"/>
    <a:srgbClr val="34568C"/>
    <a:srgbClr val="005289"/>
    <a:srgbClr val="E2F0D9"/>
    <a:srgbClr val="BCDEE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297" autoAdjust="0"/>
  </p:normalViewPr>
  <p:slideViewPr>
    <p:cSldViewPr snapToGrid="0">
      <p:cViewPr>
        <p:scale>
          <a:sx n="66" d="100"/>
          <a:sy n="66" d="100"/>
        </p:scale>
        <p:origin x="140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25FC-C3F5-448F-A882-A9641DE5FD6D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75926-9BB1-4887-9E1E-3F46BA39A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9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96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75926-9BB1-4887-9E1E-3F46BA39A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399E-8731-48B6-A448-0BCE6EC7B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976551-44E7-40CB-AAB2-C3CA28D3A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6FCD1-C439-4100-ACE6-0C9A0383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2C680-DCFE-4703-AA88-FBDC0A47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D308-E21B-47FC-A49C-4E262C12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6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12E47-C4DA-4B3F-BDD0-DD8437E1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78C52-F030-4E2A-B9DA-0E7FAC31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8650C-8861-42BE-9244-2C8F4214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D9E-3DA4-4BA8-A692-716E86F7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CE687-01F3-4BD7-A26C-143DCF78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5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53CF37-2B6B-4EA2-BC4A-B9EA43EA9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E0FD9-EC90-441F-99CC-3DA6E813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212C8-21EF-4927-B2ED-C790878E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24E14-7A7D-42C8-BAE0-1EB5FC6A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11209-C974-4815-9F99-73379F03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41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7A358-18DA-4416-994E-99CFEE41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D4465-2981-451D-B37A-F7C88A40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94FB24-5997-4F79-BF96-FC7BDE4A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B0763-1848-4E71-9182-C13C2464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DDF17-C83F-44F8-B69A-886FCAED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60F4-09C1-443D-BD06-1B93B218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8FDC3-14AC-4A64-82FD-890A0C4D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5AC9E-8720-4887-8B6B-9B0CAFF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8DA3E-7C6B-439B-B27F-9EA5C35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4BC56-7521-4BBB-A261-C7261FB7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8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0B02-FE07-4C00-A64D-09D168B8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7D5C6-C3DE-43A1-B9CE-F6ADC4CC7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E5B63-54E8-44FE-9065-EEC446E52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EE24-2EE0-4EF6-B0D2-B99A8C24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E5938-03AA-478C-B0B5-3A97A4E9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9D44D-9FD6-4A42-9416-F5618E1A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01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E70D6-6435-4EF3-8B84-95CC45A5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74600-FC3D-4A54-84F4-F46C249C4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2D53AF-5642-4FBE-B9D7-62631DD6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5B977E-0D75-4D63-BF00-D975B8032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3B022-658E-43E2-A37D-27E451762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99D903-2019-4B5A-A05F-2468029D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1F3949-C083-4BD3-BC4C-EB0A2C4B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F8523-168E-419F-A433-358E8EEE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536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F947-100B-44CD-87B0-284630D7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31156-D5C6-4EA4-B230-5DA9F818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7EE9A-9F75-411D-873B-FD67F8E3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18933-6074-4E77-BB0F-A4F0BB1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40037C-7B94-4934-AD62-17FF4568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D84AD4-92A6-47DD-8558-CBF430C5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F92D6-446A-41EA-B7C2-E3FA6C68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8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4A12A-D6BE-430E-B40F-F1EA402F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557B9-2B1B-4748-B1A9-6561D3B8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5D70C-792E-445E-A5E5-63204A76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F53EA-3A68-441B-AF71-0FE1DAE2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E21F4-EF2E-4161-9E9C-746919C6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56D7-913E-4EA2-939D-E067CD62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42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C1F6C-BF60-4F9A-832A-FBEEB801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E86EFB-657C-4176-B429-C61D5A9DA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8A6F8-5F88-48E5-929A-D094395B5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F923AD-0C4E-48D8-8B16-46E811C1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280977-9068-4FA3-BCA5-804692E5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35D41-0BB0-4FB2-8B0A-244E5D0A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7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AD101-9B99-4D8F-AC46-3D05A093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97F4F-46F7-4210-9616-E127C49F4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D8963-BF8D-44D2-A8E9-2B56ADE9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91DD-A664-45E7-9EC5-B5FC304C96FF}" type="datetimeFigureOut">
              <a:rPr lang="ko-KR" altLang="en-US" smtClean="0"/>
              <a:t>2022-06-07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1860-8BC3-4A2C-9D2A-D77E90C8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3542-9911-4242-9815-CE5509290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072B-59A0-43EB-972A-0F2C535FD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www.dbpia.co.kr/journal/articleDetail?nodeId=NODE0762414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E1A39F-E535-4813-B1F6-BBF79E7001F4}"/>
              </a:ext>
            </a:extLst>
          </p:cNvPr>
          <p:cNvSpPr/>
          <p:nvPr/>
        </p:nvSpPr>
        <p:spPr>
          <a:xfrm>
            <a:off x="-311085" y="2573518"/>
            <a:ext cx="13021245" cy="999241"/>
          </a:xfrm>
          <a:prstGeom prst="rect">
            <a:avLst/>
          </a:prstGeom>
          <a:solidFill>
            <a:srgbClr val="FFFF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29C99-4D23-480D-B8FF-F642BE9FE7C3}"/>
              </a:ext>
            </a:extLst>
          </p:cNvPr>
          <p:cNvSpPr txBox="1"/>
          <p:nvPr/>
        </p:nvSpPr>
        <p:spPr>
          <a:xfrm>
            <a:off x="1701224" y="2700022"/>
            <a:ext cx="8789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/>
                </a:solidFill>
              </a:rPr>
              <a:t>CNN</a:t>
            </a:r>
            <a:r>
              <a:rPr lang="ko-KR" altLang="en-US" sz="4400" spc="-300" dirty="0">
                <a:solidFill>
                  <a:schemeClr val="bg1"/>
                </a:solidFill>
              </a:rPr>
              <a:t>을 활용한 이미지 분류</a:t>
            </a:r>
            <a:r>
              <a:rPr lang="en-US" altLang="ko-KR" sz="4400" spc="-300" dirty="0">
                <a:solidFill>
                  <a:schemeClr val="bg1"/>
                </a:solidFill>
              </a:rPr>
              <a:t>/</a:t>
            </a:r>
            <a:r>
              <a:rPr lang="ko-KR" altLang="en-US" sz="4400" spc="-300" dirty="0" err="1">
                <a:solidFill>
                  <a:schemeClr val="bg1"/>
                </a:solidFill>
              </a:rPr>
              <a:t>자동채색</a:t>
            </a:r>
            <a:endParaRPr lang="ko-KR" altLang="en-US" sz="4400" spc="-300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A242DE-D9E9-4278-99BA-552E29D6709A}"/>
              </a:ext>
            </a:extLst>
          </p:cNvPr>
          <p:cNvCxnSpPr>
            <a:cxnSpLocks/>
          </p:cNvCxnSpPr>
          <p:nvPr/>
        </p:nvCxnSpPr>
        <p:spPr>
          <a:xfrm>
            <a:off x="-172720" y="2172890"/>
            <a:ext cx="8502665" cy="0"/>
          </a:xfrm>
          <a:prstGeom prst="line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34D26E-A9B3-48B1-8EE5-7610136A10F6}"/>
              </a:ext>
            </a:extLst>
          </p:cNvPr>
          <p:cNvCxnSpPr>
            <a:cxnSpLocks/>
          </p:cNvCxnSpPr>
          <p:nvPr/>
        </p:nvCxnSpPr>
        <p:spPr>
          <a:xfrm>
            <a:off x="3862055" y="4011850"/>
            <a:ext cx="8421385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EEB69F-AEA8-486A-9522-C3F3771527D7}"/>
              </a:ext>
            </a:extLst>
          </p:cNvPr>
          <p:cNvSpPr txBox="1"/>
          <p:nvPr/>
        </p:nvSpPr>
        <p:spPr>
          <a:xfrm>
            <a:off x="172720" y="5758795"/>
            <a:ext cx="2100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12164724 </a:t>
            </a:r>
            <a:r>
              <a:rPr lang="ko-KR" altLang="en-US" sz="1600" dirty="0" err="1">
                <a:solidFill>
                  <a:schemeClr val="bg1"/>
                </a:solidFill>
              </a:rPr>
              <a:t>최조훈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12181827 </a:t>
            </a:r>
            <a:r>
              <a:rPr lang="ko-KR" altLang="en-US" sz="1600" dirty="0" err="1">
                <a:solidFill>
                  <a:schemeClr val="bg1"/>
                </a:solidFill>
              </a:rPr>
              <a:t>임세은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12183887 </a:t>
            </a:r>
            <a:r>
              <a:rPr lang="ko-KR" altLang="en-US" sz="1600" dirty="0">
                <a:solidFill>
                  <a:schemeClr val="bg1"/>
                </a:solidFill>
              </a:rPr>
              <a:t>송진서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B0B5E-32AB-4A6B-946D-6622645A9777}"/>
              </a:ext>
            </a:extLst>
          </p:cNvPr>
          <p:cNvSpPr txBox="1"/>
          <p:nvPr/>
        </p:nvSpPr>
        <p:spPr>
          <a:xfrm>
            <a:off x="172720" y="142240"/>
            <a:ext cx="216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2022-1 </a:t>
            </a:r>
            <a:r>
              <a:rPr lang="ko-KR" altLang="en-US" sz="1200" dirty="0">
                <a:solidFill>
                  <a:schemeClr val="bg1"/>
                </a:solidFill>
              </a:rPr>
              <a:t>인공지능 응용시스템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DF1F3B8-3138-48DE-88B8-E4E7484B9624}"/>
              </a:ext>
            </a:extLst>
          </p:cNvPr>
          <p:cNvCxnSpPr>
            <a:cxnSpLocks/>
          </p:cNvCxnSpPr>
          <p:nvPr/>
        </p:nvCxnSpPr>
        <p:spPr>
          <a:xfrm>
            <a:off x="4288775" y="4357290"/>
            <a:ext cx="8421385" cy="0"/>
          </a:xfrm>
          <a:prstGeom prst="line">
            <a:avLst/>
          </a:prstGeom>
          <a:ln>
            <a:solidFill>
              <a:srgbClr val="FFFFFF">
                <a:alpha val="8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4B929A-29B3-41B5-9ADE-FF88D00184E4}"/>
              </a:ext>
            </a:extLst>
          </p:cNvPr>
          <p:cNvCxnSpPr>
            <a:cxnSpLocks/>
          </p:cNvCxnSpPr>
          <p:nvPr/>
        </p:nvCxnSpPr>
        <p:spPr>
          <a:xfrm>
            <a:off x="4745975" y="4702730"/>
            <a:ext cx="8421385" cy="0"/>
          </a:xfrm>
          <a:prstGeom prst="line">
            <a:avLst/>
          </a:prstGeom>
          <a:ln>
            <a:solidFill>
              <a:srgbClr val="FFFFFF">
                <a:alpha val="6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DC4CAC-1FFD-4CB8-AA9E-930865F46C0D}"/>
              </a:ext>
            </a:extLst>
          </p:cNvPr>
          <p:cNvCxnSpPr>
            <a:cxnSpLocks/>
          </p:cNvCxnSpPr>
          <p:nvPr/>
        </p:nvCxnSpPr>
        <p:spPr>
          <a:xfrm>
            <a:off x="5172695" y="5048170"/>
            <a:ext cx="8421385" cy="0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109CA8-3F87-4E2D-BD31-E02DB0D55871}"/>
              </a:ext>
            </a:extLst>
          </p:cNvPr>
          <p:cNvCxnSpPr>
            <a:cxnSpLocks/>
          </p:cNvCxnSpPr>
          <p:nvPr/>
        </p:nvCxnSpPr>
        <p:spPr>
          <a:xfrm>
            <a:off x="5650215" y="5373290"/>
            <a:ext cx="8421385" cy="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CA03D5-A83B-49D1-8904-D129B4820CB6}"/>
              </a:ext>
            </a:extLst>
          </p:cNvPr>
          <p:cNvCxnSpPr>
            <a:cxnSpLocks/>
          </p:cNvCxnSpPr>
          <p:nvPr/>
        </p:nvCxnSpPr>
        <p:spPr>
          <a:xfrm>
            <a:off x="6076935" y="5718730"/>
            <a:ext cx="8421385" cy="0"/>
          </a:xfrm>
          <a:prstGeom prst="line">
            <a:avLst/>
          </a:prstGeom>
          <a:ln>
            <a:solidFill>
              <a:srgbClr val="FFFFFF">
                <a:alpha val="5098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5769527-AEDC-4AB5-82A6-FBCC91C53C87}"/>
              </a:ext>
            </a:extLst>
          </p:cNvPr>
          <p:cNvCxnSpPr>
            <a:cxnSpLocks/>
          </p:cNvCxnSpPr>
          <p:nvPr/>
        </p:nvCxnSpPr>
        <p:spPr>
          <a:xfrm rot="10800000">
            <a:off x="5172695" y="1664890"/>
            <a:ext cx="8502665" cy="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2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78ACAE-2952-45A5-A9DA-C33EF65D9173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4A9596-DA9A-4554-B2CF-D0E2DC6E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8" y="1995655"/>
            <a:ext cx="6124165" cy="43865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885783B-F743-45ED-B3D2-4FB68355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26" y="2002680"/>
            <a:ext cx="5396006" cy="180096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BA3BAC-A36F-4ADA-90EE-CCC7B4A81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26" y="3905579"/>
            <a:ext cx="5396006" cy="24719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4A017B-AB38-4EAC-AB56-C372D51F9388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Cost Constants”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2161CC-A35D-4C3C-878D-C5BF365E4434}"/>
              </a:ext>
            </a:extLst>
          </p:cNvPr>
          <p:cNvSpPr/>
          <p:nvPr/>
        </p:nvSpPr>
        <p:spPr>
          <a:xfrm>
            <a:off x="146329" y="1257961"/>
            <a:ext cx="11901126" cy="3458208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F8B54-8173-47CF-B400-FF2C25884767}"/>
              </a:ext>
            </a:extLst>
          </p:cNvPr>
          <p:cNvSpPr txBox="1"/>
          <p:nvPr/>
        </p:nvSpPr>
        <p:spPr>
          <a:xfrm>
            <a:off x="330238" y="1426753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“Planner Method Configuration”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E10D4B4-5DB8-49EE-B6CC-5E24B34DC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83" y="3527290"/>
            <a:ext cx="4443280" cy="101807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394507-1989-462D-B54F-D4D1CF7E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3" y="2038431"/>
            <a:ext cx="4443279" cy="1345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AE4605-37E4-49BF-9517-334470153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965" y="2038432"/>
            <a:ext cx="7039029" cy="250693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4DB944-1811-4DB9-8A02-982497A9F6E9}"/>
              </a:ext>
            </a:extLst>
          </p:cNvPr>
          <p:cNvSpPr/>
          <p:nvPr/>
        </p:nvSpPr>
        <p:spPr>
          <a:xfrm>
            <a:off x="146329" y="4859103"/>
            <a:ext cx="11901126" cy="1872147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F064A-55AB-45D2-95EF-E2832AC1A2EC}"/>
              </a:ext>
            </a:extLst>
          </p:cNvPr>
          <p:cNvSpPr txBox="1"/>
          <p:nvPr/>
        </p:nvSpPr>
        <p:spPr>
          <a:xfrm>
            <a:off x="330238" y="5053752"/>
            <a:ext cx="4443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Other Plan Options …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9B5218-D208-47E5-ADDC-E40F00A49E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635"/>
          <a:stretch/>
        </p:blipFill>
        <p:spPr>
          <a:xfrm>
            <a:off x="5577498" y="6272062"/>
            <a:ext cx="6290495" cy="3124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A37408-DEF3-45D1-A995-CCD3FA4851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393"/>
          <a:stretch/>
        </p:blipFill>
        <p:spPr>
          <a:xfrm>
            <a:off x="5577499" y="5046745"/>
            <a:ext cx="6311770" cy="10823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EEEFD36-B7E2-4952-A21E-41E996C703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6069"/>
          <a:stretch/>
        </p:blipFill>
        <p:spPr>
          <a:xfrm>
            <a:off x="302731" y="5543194"/>
            <a:ext cx="5124217" cy="10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C30C83-0BC4-403F-B29D-07F0F703A021}"/>
              </a:ext>
            </a:extLst>
          </p:cNvPr>
          <p:cNvSpPr/>
          <p:nvPr/>
        </p:nvSpPr>
        <p:spPr>
          <a:xfrm>
            <a:off x="146329" y="1257960"/>
            <a:ext cx="11901126" cy="5274919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4A2158-95AD-498C-8A5C-D960864D8BF3}"/>
              </a:ext>
            </a:extLst>
          </p:cNvPr>
          <p:cNvSpPr txBox="1"/>
          <p:nvPr/>
        </p:nvSpPr>
        <p:spPr>
          <a:xfrm>
            <a:off x="330238" y="1426753"/>
            <a:ext cx="1122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“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</a:rPr>
              <a:t>random_page_cost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에 따른 실행시간 </a:t>
            </a:r>
            <a:r>
              <a:rPr lang="en-US" altLang="ko-KR" sz="2000" b="1" dirty="0">
                <a:solidFill>
                  <a:schemeClr val="bg1"/>
                </a:solidFill>
              </a:rPr>
              <a:t>/ </a:t>
            </a:r>
            <a:r>
              <a:rPr lang="ko-KR" altLang="en-US" sz="2000" b="1" dirty="0" err="1">
                <a:solidFill>
                  <a:schemeClr val="bg1"/>
                </a:solidFill>
              </a:rPr>
              <a:t>쿼리별</a:t>
            </a:r>
            <a:r>
              <a:rPr lang="ko-KR" altLang="en-US" sz="2000" b="1" dirty="0">
                <a:solidFill>
                  <a:schemeClr val="bg1"/>
                </a:solidFill>
              </a:rPr>
              <a:t> 가장 빠른 실행시간을 가지는 경우의 값</a:t>
            </a:r>
            <a:r>
              <a:rPr lang="en-US" altLang="ko-KR" sz="2000" b="1" dirty="0">
                <a:solidFill>
                  <a:schemeClr val="bg1"/>
                </a:solidFill>
              </a:rPr>
              <a:t>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67F759-E12C-43BA-AF13-B78E1AE9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38" y="2007862"/>
            <a:ext cx="7374824" cy="4326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992197-6C6A-4FAB-A623-9D2A4A5C7216}"/>
              </a:ext>
            </a:extLst>
          </p:cNvPr>
          <p:cNvSpPr txBox="1"/>
          <p:nvPr/>
        </p:nvSpPr>
        <p:spPr>
          <a:xfrm>
            <a:off x="7756909" y="5934701"/>
            <a:ext cx="4238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출처 </a:t>
            </a:r>
            <a:r>
              <a:rPr lang="en-US" altLang="ko-KR" sz="1000" dirty="0">
                <a:solidFill>
                  <a:schemeClr val="bg1"/>
                </a:solidFill>
              </a:rPr>
              <a:t>: </a:t>
            </a:r>
            <a:r>
              <a:rPr lang="ko-KR" altLang="en-US" sz="1000" dirty="0">
                <a:hlinkClick r:id="rId4"/>
              </a:rPr>
              <a:t>플래시 메모리 환경에서 </a:t>
            </a:r>
            <a:r>
              <a:rPr lang="en-US" altLang="ko-KR" sz="1000" dirty="0">
                <a:hlinkClick r:id="rId4"/>
              </a:rPr>
              <a:t>PostgreSQL </a:t>
            </a:r>
            <a:r>
              <a:rPr lang="ko-KR" altLang="en-US" sz="1000" dirty="0">
                <a:hlinkClick r:id="rId4"/>
              </a:rPr>
              <a:t>비용 모델의 성능 연구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정보과학회 컴퓨팅의 실제 </a:t>
            </a:r>
            <a:r>
              <a:rPr lang="ko-KR" altLang="en-US" sz="1000" dirty="0" err="1">
                <a:hlinkClick r:id="rId4"/>
              </a:rPr>
              <a:t>논문지</a:t>
            </a:r>
            <a:r>
              <a:rPr lang="ko-KR" altLang="en-US" sz="1000" dirty="0">
                <a:hlinkClick r:id="rId4"/>
              </a:rPr>
              <a:t> </a:t>
            </a:r>
            <a:r>
              <a:rPr lang="en-US" altLang="ko-KR" sz="1000" dirty="0">
                <a:hlinkClick r:id="rId4"/>
              </a:rPr>
              <a:t>- </a:t>
            </a:r>
            <a:r>
              <a:rPr lang="ko-KR" altLang="en-US" sz="1000" dirty="0">
                <a:hlinkClick r:id="rId4"/>
              </a:rPr>
              <a:t>한국정보과학회 </a:t>
            </a:r>
            <a:r>
              <a:rPr lang="en-US" altLang="ko-KR" sz="1000" dirty="0">
                <a:hlinkClick r:id="rId4"/>
              </a:rPr>
              <a:t>: </a:t>
            </a:r>
            <a:r>
              <a:rPr lang="ko-KR" altLang="en-US" sz="1000" dirty="0">
                <a:hlinkClick r:id="rId4"/>
              </a:rPr>
              <a:t>논문 </a:t>
            </a:r>
            <a:r>
              <a:rPr lang="en-US" altLang="ko-KR" sz="1000" dirty="0">
                <a:hlinkClick r:id="rId4"/>
              </a:rPr>
              <a:t>- </a:t>
            </a:r>
            <a:r>
              <a:rPr lang="en-US" altLang="ko-KR" sz="1000" dirty="0" err="1">
                <a:hlinkClick r:id="rId4"/>
              </a:rPr>
              <a:t>DBpia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A9ACA-7C41-41E0-92A4-4B2D4ED27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971" y="2008830"/>
            <a:ext cx="3908304" cy="3773177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D4F7888B-AD70-46F0-A9F6-298BFEFA14DF}"/>
              </a:ext>
            </a:extLst>
          </p:cNvPr>
          <p:cNvSpPr/>
          <p:nvPr/>
        </p:nvSpPr>
        <p:spPr>
          <a:xfrm>
            <a:off x="1088076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9A75E7-6E05-4CD9-AB12-182B790D49AA}"/>
              </a:ext>
            </a:extLst>
          </p:cNvPr>
          <p:cNvSpPr/>
          <p:nvPr/>
        </p:nvSpPr>
        <p:spPr>
          <a:xfrm>
            <a:off x="11387491" y="27648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DA0055A-1E4D-4AC2-A75A-9E347524C476}"/>
              </a:ext>
            </a:extLst>
          </p:cNvPr>
          <p:cNvSpPr/>
          <p:nvPr/>
        </p:nvSpPr>
        <p:spPr>
          <a:xfrm>
            <a:off x="9867700" y="306968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8E0ADC-A6F4-4A1D-A71E-3D1AF1D90A0A}"/>
              </a:ext>
            </a:extLst>
          </p:cNvPr>
          <p:cNvSpPr/>
          <p:nvPr/>
        </p:nvSpPr>
        <p:spPr>
          <a:xfrm>
            <a:off x="1088076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6EEDC21-537C-4D25-807E-DEBF607AB51F}"/>
              </a:ext>
            </a:extLst>
          </p:cNvPr>
          <p:cNvSpPr/>
          <p:nvPr/>
        </p:nvSpPr>
        <p:spPr>
          <a:xfrm>
            <a:off x="11387491" y="336976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D392FA4-62C2-4401-8771-E37DAF6FD5A8}"/>
              </a:ext>
            </a:extLst>
          </p:cNvPr>
          <p:cNvSpPr/>
          <p:nvPr/>
        </p:nvSpPr>
        <p:spPr>
          <a:xfrm>
            <a:off x="11387491" y="367255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E901AA6-97DA-4081-966D-AA50B0F43B26}"/>
              </a:ext>
            </a:extLst>
          </p:cNvPr>
          <p:cNvSpPr/>
          <p:nvPr/>
        </p:nvSpPr>
        <p:spPr>
          <a:xfrm>
            <a:off x="11387491" y="397465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DB682F2-F39F-4E47-BD8C-5033D86EF89A}"/>
              </a:ext>
            </a:extLst>
          </p:cNvPr>
          <p:cNvSpPr/>
          <p:nvPr/>
        </p:nvSpPr>
        <p:spPr>
          <a:xfrm>
            <a:off x="1088076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337218-EBC1-418E-AA04-DB9BAB3C2DB4}"/>
              </a:ext>
            </a:extLst>
          </p:cNvPr>
          <p:cNvSpPr/>
          <p:nvPr/>
        </p:nvSpPr>
        <p:spPr>
          <a:xfrm>
            <a:off x="1138749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4196604-DD2C-4E09-8A7E-BCC057196EA2}"/>
              </a:ext>
            </a:extLst>
          </p:cNvPr>
          <p:cNvSpPr/>
          <p:nvPr/>
        </p:nvSpPr>
        <p:spPr>
          <a:xfrm>
            <a:off x="10374031" y="4273444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5503314-FACB-479B-8F2B-E31CE6891547}"/>
              </a:ext>
            </a:extLst>
          </p:cNvPr>
          <p:cNvSpPr/>
          <p:nvPr/>
        </p:nvSpPr>
        <p:spPr>
          <a:xfrm>
            <a:off x="1088076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479923A-EF30-4FE8-8AF7-6FBA168CB941}"/>
              </a:ext>
            </a:extLst>
          </p:cNvPr>
          <p:cNvSpPr/>
          <p:nvPr/>
        </p:nvSpPr>
        <p:spPr>
          <a:xfrm>
            <a:off x="10374031" y="4568717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7550E0-A8F0-45FD-81BD-CD7FE38993A9}"/>
              </a:ext>
            </a:extLst>
          </p:cNvPr>
          <p:cNvSpPr/>
          <p:nvPr/>
        </p:nvSpPr>
        <p:spPr>
          <a:xfrm>
            <a:off x="1088076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22D172-1D25-4489-A2D5-AA261FE2D849}"/>
              </a:ext>
            </a:extLst>
          </p:cNvPr>
          <p:cNvSpPr/>
          <p:nvPr/>
        </p:nvSpPr>
        <p:spPr>
          <a:xfrm>
            <a:off x="11387491" y="4872771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76BE2C3-92D7-4F1D-96FE-5B6C5690A12B}"/>
              </a:ext>
            </a:extLst>
          </p:cNvPr>
          <p:cNvSpPr/>
          <p:nvPr/>
        </p:nvSpPr>
        <p:spPr>
          <a:xfrm>
            <a:off x="10880761" y="5176825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5C33EFB-17A1-47C9-A7CB-46357894C93C}"/>
              </a:ext>
            </a:extLst>
          </p:cNvPr>
          <p:cNvSpPr/>
          <p:nvPr/>
        </p:nvSpPr>
        <p:spPr>
          <a:xfrm>
            <a:off x="11387491" y="5472098"/>
            <a:ext cx="166963" cy="166963"/>
          </a:xfrm>
          <a:prstGeom prst="ellipse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48197" y="-171450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656051" y="2943789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AI</a:t>
            </a:r>
            <a:r>
              <a:rPr lang="ko-KR" altLang="en-US" sz="2800" spc="-150" dirty="0">
                <a:solidFill>
                  <a:schemeClr val="bg1"/>
                </a:solidFill>
              </a:rPr>
              <a:t>를 활용한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913027" y="2947602"/>
            <a:ext cx="708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7B1E7-3234-4936-AD80-6B5B40F974C5}"/>
              </a:ext>
            </a:extLst>
          </p:cNvPr>
          <p:cNvSpPr txBox="1"/>
          <p:nvPr/>
        </p:nvSpPr>
        <p:spPr>
          <a:xfrm>
            <a:off x="1656051" y="3373206"/>
            <a:ext cx="435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</a:rPr>
              <a:t>Variable Optimizing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B0BE07-04F7-4201-8490-784CA6D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466"/>
          <a:stretch/>
        </p:blipFill>
        <p:spPr bwMode="auto">
          <a:xfrm flipH="1">
            <a:off x="6283430" y="0"/>
            <a:ext cx="590857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2000">
                <a:schemeClr val="accent1">
                  <a:lumMod val="45000"/>
                  <a:lumOff val="55000"/>
                  <a:alpha val="4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157A959-1F7D-4B95-9B4B-FBB8AFA55932}"/>
              </a:ext>
            </a:extLst>
          </p:cNvPr>
          <p:cNvCxnSpPr>
            <a:cxnSpLocks/>
          </p:cNvCxnSpPr>
          <p:nvPr/>
        </p:nvCxnSpPr>
        <p:spPr>
          <a:xfrm>
            <a:off x="812608" y="27189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D71069-F4A7-4B67-87F2-C4DB30B6987C}"/>
              </a:ext>
            </a:extLst>
          </p:cNvPr>
          <p:cNvCxnSpPr>
            <a:cxnSpLocks/>
          </p:cNvCxnSpPr>
          <p:nvPr/>
        </p:nvCxnSpPr>
        <p:spPr>
          <a:xfrm>
            <a:off x="812608" y="4141358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1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082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</a:rPr>
              <a:t>를 활용한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2972810" y="246092"/>
            <a:ext cx="347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Variable Optimizing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6F0851-1CAB-4DFE-A1AD-22DB7BA7F624}"/>
              </a:ext>
            </a:extLst>
          </p:cNvPr>
          <p:cNvGrpSpPr/>
          <p:nvPr/>
        </p:nvGrpSpPr>
        <p:grpSpPr>
          <a:xfrm>
            <a:off x="4978729" y="1428801"/>
            <a:ext cx="4611883" cy="3442272"/>
            <a:chOff x="4978729" y="1428801"/>
            <a:chExt cx="4611883" cy="344227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0EB0D6D9-8EEE-48E7-9438-9038F4B391F5}"/>
                </a:ext>
              </a:extLst>
            </p:cNvPr>
            <p:cNvSpPr/>
            <p:nvPr/>
          </p:nvSpPr>
          <p:spPr>
            <a:xfrm>
              <a:off x="6694513" y="1428801"/>
              <a:ext cx="2137077" cy="3442272"/>
            </a:xfrm>
            <a:custGeom>
              <a:avLst/>
              <a:gdLst>
                <a:gd name="connsiteX0" fmla="*/ 0 w 1768709"/>
                <a:gd name="connsiteY0" fmla="*/ 0 h 2848927"/>
                <a:gd name="connsiteX1" fmla="*/ 1768709 w 1768709"/>
                <a:gd name="connsiteY1" fmla="*/ 0 h 2848927"/>
                <a:gd name="connsiteX2" fmla="*/ 1768709 w 1768709"/>
                <a:gd name="connsiteY2" fmla="*/ 2848927 h 2848927"/>
                <a:gd name="connsiteX3" fmla="*/ 0 w 1768709"/>
                <a:gd name="connsiteY3" fmla="*/ 2848927 h 2848927"/>
                <a:gd name="connsiteX4" fmla="*/ 0 w 1768709"/>
                <a:gd name="connsiteY4" fmla="*/ 0 h 284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09" h="2848927">
                  <a:moveTo>
                    <a:pt x="0" y="0"/>
                  </a:moveTo>
                  <a:lnTo>
                    <a:pt x="1768709" y="0"/>
                  </a:lnTo>
                  <a:lnTo>
                    <a:pt x="1768709" y="2848927"/>
                  </a:lnTo>
                  <a:lnTo>
                    <a:pt x="0" y="284892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57734" rIns="0" bIns="0" numCol="1" spcCol="1270" anchor="t" anchorCtr="0">
              <a:noAutofit/>
            </a:bodyPr>
            <a:lstStyle/>
            <a:p>
              <a:pPr marL="0" lvl="0" indent="0" algn="l" defTabSz="20447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4600" kern="12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49C93E2-6A57-40C1-AA1E-2C9FE5695225}"/>
                </a:ext>
              </a:extLst>
            </p:cNvPr>
            <p:cNvCxnSpPr/>
            <p:nvPr/>
          </p:nvCxnSpPr>
          <p:spPr>
            <a:xfrm>
              <a:off x="5860552" y="3343919"/>
              <a:ext cx="0" cy="1192863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36D987-7B43-4831-86D2-F3EE7371E4A8}"/>
                </a:ext>
              </a:extLst>
            </p:cNvPr>
            <p:cNvSpPr/>
            <p:nvPr/>
          </p:nvSpPr>
          <p:spPr>
            <a:xfrm>
              <a:off x="4978729" y="1594307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A575617-0D9C-472D-A795-026019F16959}"/>
                </a:ext>
              </a:extLst>
            </p:cNvPr>
            <p:cNvGrpSpPr/>
            <p:nvPr/>
          </p:nvGrpSpPr>
          <p:grpSpPr>
            <a:xfrm>
              <a:off x="6875128" y="1870024"/>
              <a:ext cx="2715484" cy="1371435"/>
              <a:chOff x="6950261" y="1678040"/>
              <a:chExt cx="2660408" cy="137143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FBCB3-C50F-4AF2-9351-E4FE9841D951}"/>
                  </a:ext>
                </a:extLst>
              </p:cNvPr>
              <p:cNvSpPr txBox="1"/>
              <p:nvPr/>
            </p:nvSpPr>
            <p:spPr>
              <a:xfrm>
                <a:off x="6950261" y="1678040"/>
                <a:ext cx="2660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Enable variables </a:t>
                </a:r>
                <a:endParaRPr lang="ko-KR" altLang="en-US" sz="24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F18CA-9D06-48B2-9764-A140D966C047}"/>
                  </a:ext>
                </a:extLst>
              </p:cNvPr>
              <p:cNvSpPr txBox="1"/>
              <p:nvPr/>
            </p:nvSpPr>
            <p:spPr>
              <a:xfrm>
                <a:off x="7011426" y="2149229"/>
                <a:ext cx="249997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해당되는 </a:t>
                </a:r>
                <a:r>
                  <a:rPr lang="en-US" altLang="ko-KR" sz="1050" dirty="0"/>
                  <a:t>Method </a:t>
                </a:r>
                <a:r>
                  <a:rPr lang="ko-KR" altLang="en-US" sz="1050" dirty="0"/>
                  <a:t>를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할 수 있는 변수들을 </a:t>
                </a:r>
                <a:r>
                  <a:rPr lang="en-US" altLang="ko-KR" sz="1050" dirty="0"/>
                  <a:t>AI</a:t>
                </a:r>
                <a:r>
                  <a:rPr lang="ko-KR" altLang="en-US" sz="1050" dirty="0"/>
                  <a:t>가 </a:t>
                </a:r>
                <a:r>
                  <a:rPr lang="en-US" altLang="ko-KR" sz="1050" dirty="0" err="1"/>
                  <a:t>Maching</a:t>
                </a:r>
                <a:r>
                  <a:rPr lang="en-US" altLang="ko-KR" sz="1050" dirty="0"/>
                  <a:t> </a:t>
                </a:r>
                <a:r>
                  <a:rPr lang="en-US" altLang="ko-KR" sz="1050" dirty="0" err="1"/>
                  <a:t>Learnning</a:t>
                </a:r>
                <a:r>
                  <a:rPr lang="en-US" altLang="ko-KR" sz="1050" dirty="0"/>
                  <a:t> </a:t>
                </a:r>
                <a:r>
                  <a:rPr lang="ko-KR" altLang="en-US" sz="1050" dirty="0"/>
                  <a:t>을 통해 학습한 데이터를 바탕으로 자체적으로 </a:t>
                </a:r>
                <a:r>
                  <a:rPr lang="en-US" altLang="ko-KR" sz="1050" dirty="0"/>
                  <a:t>Enable / Disable </a:t>
                </a:r>
                <a:r>
                  <a:rPr lang="ko-KR" altLang="en-US" sz="1050" dirty="0"/>
                  <a:t>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BF2461D-AB95-4540-BBAF-51CD72D797E1}"/>
                </a:ext>
              </a:extLst>
            </p:cNvPr>
            <p:cNvSpPr txBox="1"/>
            <p:nvPr/>
          </p:nvSpPr>
          <p:spPr>
            <a:xfrm>
              <a:off x="5116362" y="2176726"/>
              <a:ext cx="1546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Method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Configuration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CFE4D76-F1E8-4378-A792-E4F2F86B5E69}"/>
              </a:ext>
            </a:extLst>
          </p:cNvPr>
          <p:cNvSpPr txBox="1"/>
          <p:nvPr/>
        </p:nvSpPr>
        <p:spPr>
          <a:xfrm>
            <a:off x="339536" y="1264666"/>
            <a:ext cx="213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+mn-ea"/>
              </a:rPr>
              <a:t>AI </a:t>
            </a:r>
            <a:r>
              <a:rPr lang="ko-KR" altLang="en-US" sz="2400" b="1" spc="-300" dirty="0">
                <a:solidFill>
                  <a:srgbClr val="393939"/>
                </a:solidFill>
                <a:latin typeface="+mn-ea"/>
              </a:rPr>
              <a:t>의 활용 목적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FF00716-816C-46CB-AC9A-04F7AD7A6BFE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rgbClr val="007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D64EEC-EC13-4319-B0A2-41CC634ED44A}"/>
              </a:ext>
            </a:extLst>
          </p:cNvPr>
          <p:cNvGrpSpPr/>
          <p:nvPr/>
        </p:nvGrpSpPr>
        <p:grpSpPr>
          <a:xfrm>
            <a:off x="653128" y="4544085"/>
            <a:ext cx="5189397" cy="1965121"/>
            <a:chOff x="653128" y="4544085"/>
            <a:chExt cx="5189397" cy="196512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9990369-3A99-4A4F-8A83-9DCA255A6F52}"/>
                </a:ext>
              </a:extLst>
            </p:cNvPr>
            <p:cNvCxnSpPr/>
            <p:nvPr/>
          </p:nvCxnSpPr>
          <p:spPr>
            <a:xfrm flipH="1">
              <a:off x="4554515" y="4544085"/>
              <a:ext cx="1288010" cy="77449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06598DE-E04C-414C-A11B-20135E0DBC76}"/>
                </a:ext>
              </a:extLst>
            </p:cNvPr>
            <p:cNvSpPr/>
            <p:nvPr/>
          </p:nvSpPr>
          <p:spPr>
            <a:xfrm>
              <a:off x="3322461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E51AB2-0533-4F7C-8B53-C3DFC94BEDE1}"/>
                </a:ext>
              </a:extLst>
            </p:cNvPr>
            <p:cNvGrpSpPr/>
            <p:nvPr/>
          </p:nvGrpSpPr>
          <p:grpSpPr>
            <a:xfrm>
              <a:off x="653128" y="5177342"/>
              <a:ext cx="2499978" cy="1038746"/>
              <a:chOff x="7077757" y="1678040"/>
              <a:chExt cx="2499978" cy="10387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CFB6F3-E240-46F7-9020-3C313E778D3E}"/>
                  </a:ext>
                </a:extLst>
              </p:cNvPr>
              <p:cNvSpPr txBox="1"/>
              <p:nvPr/>
            </p:nvSpPr>
            <p:spPr>
              <a:xfrm>
                <a:off x="7094480" y="1678040"/>
                <a:ext cx="1876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Cost Values</a:t>
                </a:r>
                <a:endParaRPr lang="ko-KR" altLang="en-US" sz="2400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539B2B-653C-4634-B669-860A410323CB}"/>
                  </a:ext>
                </a:extLst>
              </p:cNvPr>
              <p:cNvSpPr txBox="1"/>
              <p:nvPr/>
            </p:nvSpPr>
            <p:spPr>
              <a:xfrm>
                <a:off x="7077757" y="213970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116C01-A053-458F-98B7-D3F338B9943F}"/>
                </a:ext>
              </a:extLst>
            </p:cNvPr>
            <p:cNvSpPr txBox="1"/>
            <p:nvPr/>
          </p:nvSpPr>
          <p:spPr>
            <a:xfrm>
              <a:off x="3491815" y="5275879"/>
              <a:ext cx="1420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Cost Constants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48851AE-0D58-43DB-8D89-6AAD3E6B5017}"/>
              </a:ext>
            </a:extLst>
          </p:cNvPr>
          <p:cNvGrpSpPr/>
          <p:nvPr/>
        </p:nvGrpSpPr>
        <p:grpSpPr>
          <a:xfrm>
            <a:off x="5889576" y="4544082"/>
            <a:ext cx="5593606" cy="1965124"/>
            <a:chOff x="5889576" y="4544082"/>
            <a:chExt cx="5593606" cy="1965124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4A8824D-A303-4536-A86C-166D9C165CD8}"/>
                </a:ext>
              </a:extLst>
            </p:cNvPr>
            <p:cNvCxnSpPr/>
            <p:nvPr/>
          </p:nvCxnSpPr>
          <p:spPr>
            <a:xfrm>
              <a:off x="5889576" y="4544082"/>
              <a:ext cx="1072693" cy="679245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5578954-7E32-477E-BBE8-8D01D9D23A1D}"/>
                </a:ext>
              </a:extLst>
            </p:cNvPr>
            <p:cNvSpPr/>
            <p:nvPr/>
          </p:nvSpPr>
          <p:spPr>
            <a:xfrm>
              <a:off x="6737495" y="4750440"/>
              <a:ext cx="1758766" cy="1758766"/>
            </a:xfrm>
            <a:prstGeom prst="ellipse">
              <a:avLst/>
            </a:prstGeom>
            <a:solidFill>
              <a:srgbClr val="007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F6775F-8E7B-4D14-AB55-218D4C35CB08}"/>
                </a:ext>
              </a:extLst>
            </p:cNvPr>
            <p:cNvSpPr txBox="1"/>
            <p:nvPr/>
          </p:nvSpPr>
          <p:spPr>
            <a:xfrm>
              <a:off x="6906849" y="5368212"/>
              <a:ext cx="1420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ML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F2E94EA-1421-47CA-A206-ACA4B795D72D}"/>
                </a:ext>
              </a:extLst>
            </p:cNvPr>
            <p:cNvGrpSpPr/>
            <p:nvPr/>
          </p:nvGrpSpPr>
          <p:grpSpPr>
            <a:xfrm>
              <a:off x="8665615" y="5177342"/>
              <a:ext cx="2817567" cy="1063876"/>
              <a:chOff x="6923220" y="1678040"/>
              <a:chExt cx="2817567" cy="106387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D4162D-BCAA-4156-852E-FBE64BB40381}"/>
                  </a:ext>
                </a:extLst>
              </p:cNvPr>
              <p:cNvSpPr txBox="1"/>
              <p:nvPr/>
            </p:nvSpPr>
            <p:spPr>
              <a:xfrm>
                <a:off x="6934441" y="1678040"/>
                <a:ext cx="2806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/>
                  <a:t>Machine Learning</a:t>
                </a:r>
                <a:endParaRPr lang="ko-KR" altLang="en-US" sz="24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C3FC62-C5FA-4266-B147-232D952C0C66}"/>
                  </a:ext>
                </a:extLst>
              </p:cNvPr>
              <p:cNvSpPr txBox="1"/>
              <p:nvPr/>
            </p:nvSpPr>
            <p:spPr>
              <a:xfrm>
                <a:off x="6923220" y="2164835"/>
                <a:ext cx="2499978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050" dirty="0"/>
                  <a:t>상수로 정의 되어있는 </a:t>
                </a:r>
                <a:r>
                  <a:rPr lang="en-US" altLang="ko-KR" sz="1050" dirty="0"/>
                  <a:t>Cost Constants </a:t>
                </a:r>
                <a:r>
                  <a:rPr lang="ko-KR" altLang="en-US" sz="1050" dirty="0"/>
                  <a:t>들을 변수화 하여 상황마다 변경할 수 있는 값으로 정의한다</a:t>
                </a:r>
                <a:r>
                  <a:rPr lang="en-US" altLang="ko-KR" sz="1050" dirty="0"/>
                  <a:t>.</a:t>
                </a:r>
                <a:endParaRPr lang="ko-KR" altLang="en-US" sz="105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83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64450F-6270-38A0-BAF1-B93D70909F96}"/>
              </a:ext>
            </a:extLst>
          </p:cNvPr>
          <p:cNvSpPr txBox="1"/>
          <p:nvPr/>
        </p:nvSpPr>
        <p:spPr>
          <a:xfrm>
            <a:off x="99899" y="1274191"/>
            <a:ext cx="1909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C N </a:t>
            </a:r>
            <a:r>
              <a:rPr lang="en-US" altLang="ko-KR" sz="2400" b="1" spc="-300" dirty="0" err="1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N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spc="-300" dirty="0">
                <a:solidFill>
                  <a:srgbClr val="393939"/>
                </a:solidFill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spc="-300" dirty="0">
              <a:solidFill>
                <a:srgbClr val="393939"/>
              </a:solidFill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810940"/>
            <a:ext cx="1724467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하는것이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36ACF5-45F4-4B55-BAF5-87071774F81B}"/>
              </a:ext>
            </a:extLst>
          </p:cNvPr>
          <p:cNvSpPr/>
          <p:nvPr/>
        </p:nvSpPr>
        <p:spPr>
          <a:xfrm>
            <a:off x="-5852159" y="-350520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533AC-EF72-4125-B099-A4AE3AC44EA8}"/>
              </a:ext>
            </a:extLst>
          </p:cNvPr>
          <p:cNvSpPr txBox="1"/>
          <p:nvPr/>
        </p:nvSpPr>
        <p:spPr>
          <a:xfrm>
            <a:off x="3076651" y="1119351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3ABD7B-3A01-48CF-B6F9-5AFB36908E5D}"/>
              </a:ext>
            </a:extLst>
          </p:cNvPr>
          <p:cNvGrpSpPr/>
          <p:nvPr/>
        </p:nvGrpSpPr>
        <p:grpSpPr>
          <a:xfrm>
            <a:off x="7775150" y="840565"/>
            <a:ext cx="2596467" cy="707886"/>
            <a:chOff x="294640" y="3596640"/>
            <a:chExt cx="2596467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53D98C-7475-4C9A-8B30-DB1B6B9B019D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1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B5E85B-A4DF-4149-AB12-50E68215DAE0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Introduction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CF8B30-E8EA-4F1C-BEC9-39B27DEE8C3F}"/>
              </a:ext>
            </a:extLst>
          </p:cNvPr>
          <p:cNvGrpSpPr/>
          <p:nvPr/>
        </p:nvGrpSpPr>
        <p:grpSpPr>
          <a:xfrm>
            <a:off x="7775150" y="1765682"/>
            <a:ext cx="2232842" cy="707886"/>
            <a:chOff x="294640" y="3596640"/>
            <a:chExt cx="223284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E82436-BFF2-45E8-9817-F1E2610AABB5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2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98DAB8-2F74-4D94-8CD2-64E6F7E42948}"/>
                </a:ext>
              </a:extLst>
            </p:cNvPr>
            <p:cNvSpPr txBox="1"/>
            <p:nvPr/>
          </p:nvSpPr>
          <p:spPr>
            <a:xfrm>
              <a:off x="943394" y="3688973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Modeling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0415D9-7C77-45A1-9282-B06807EA743E}"/>
              </a:ext>
            </a:extLst>
          </p:cNvPr>
          <p:cNvGrpSpPr/>
          <p:nvPr/>
        </p:nvGrpSpPr>
        <p:grpSpPr>
          <a:xfrm>
            <a:off x="7775150" y="2688902"/>
            <a:ext cx="2657637" cy="707886"/>
            <a:chOff x="294640" y="3596640"/>
            <a:chExt cx="265763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665B2B-8D44-4003-94BA-70F6D4D92C53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3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55B83-3646-49BA-9E6E-31868E767CD4}"/>
                </a:ext>
              </a:extLst>
            </p:cNvPr>
            <p:cNvSpPr txBox="1"/>
            <p:nvPr/>
          </p:nvSpPr>
          <p:spPr>
            <a:xfrm>
              <a:off x="943394" y="3688973"/>
              <a:ext cx="20088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Classification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5CF06A-9952-418F-3AA2-B054C8EA7EAA}"/>
              </a:ext>
            </a:extLst>
          </p:cNvPr>
          <p:cNvGrpSpPr/>
          <p:nvPr/>
        </p:nvGrpSpPr>
        <p:grpSpPr>
          <a:xfrm>
            <a:off x="7775150" y="3612122"/>
            <a:ext cx="2816592" cy="707886"/>
            <a:chOff x="294640" y="3596640"/>
            <a:chExt cx="2816592" cy="70788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6C1B56-CB56-2C6C-1B4C-3535E781EA8B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4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818D11-DFE3-6094-BBE2-E55D47478273}"/>
                </a:ext>
              </a:extLst>
            </p:cNvPr>
            <p:cNvSpPr txBox="1"/>
            <p:nvPr/>
          </p:nvSpPr>
          <p:spPr>
            <a:xfrm>
              <a:off x="943394" y="3688973"/>
              <a:ext cx="21678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Auto coloring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911BA-2979-45E3-20F0-E019E7098BB1}"/>
              </a:ext>
            </a:extLst>
          </p:cNvPr>
          <p:cNvGrpSpPr/>
          <p:nvPr/>
        </p:nvGrpSpPr>
        <p:grpSpPr>
          <a:xfrm>
            <a:off x="7775150" y="4535342"/>
            <a:ext cx="4053853" cy="707886"/>
            <a:chOff x="294640" y="3596640"/>
            <a:chExt cx="4053853" cy="707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2CEFF-C633-4E41-93BA-6053E7FDEAB1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5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52C2AA-0BA7-2018-91BA-3F3C9D45EF26}"/>
                </a:ext>
              </a:extLst>
            </p:cNvPr>
            <p:cNvSpPr txBox="1"/>
            <p:nvPr/>
          </p:nvSpPr>
          <p:spPr>
            <a:xfrm>
              <a:off x="943394" y="3688973"/>
              <a:ext cx="340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Analysis &amp; Conclusion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77390D-CE2B-F86B-DC0D-8D3A8C32FF4C}"/>
              </a:ext>
            </a:extLst>
          </p:cNvPr>
          <p:cNvGrpSpPr/>
          <p:nvPr/>
        </p:nvGrpSpPr>
        <p:grpSpPr>
          <a:xfrm>
            <a:off x="7775150" y="5458562"/>
            <a:ext cx="1796825" cy="707886"/>
            <a:chOff x="294640" y="3596640"/>
            <a:chExt cx="1796825" cy="7078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814025-3345-B96E-2D32-9CF3483E927E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+mj-ea"/>
                  <a:ea typeface="+mj-ea"/>
                </a:rPr>
                <a:t>6</a:t>
              </a:r>
              <a:endParaRPr lang="ko-KR" altLang="en-US" sz="4000" b="1" dirty="0"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B3425B-EA06-5BB0-A5F3-CC6B505B42B4}"/>
                </a:ext>
              </a:extLst>
            </p:cNvPr>
            <p:cNvSpPr txBox="1"/>
            <p:nvPr/>
          </p:nvSpPr>
          <p:spPr>
            <a:xfrm>
              <a:off x="943394" y="3688973"/>
              <a:ext cx="11480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rgbClr val="393939"/>
                  </a:solidFill>
                </a:rPr>
                <a:t>Q &amp; A</a:t>
              </a:r>
              <a:endParaRPr lang="ko-KR" altLang="en-US" sz="2800" spc="-150" dirty="0">
                <a:solidFill>
                  <a:srgbClr val="393939"/>
                </a:solidFill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831803F-6075-2EEB-6192-517EAADBC6D2}"/>
              </a:ext>
            </a:extLst>
          </p:cNvPr>
          <p:cNvCxnSpPr>
            <a:cxnSpLocks/>
          </p:cNvCxnSpPr>
          <p:nvPr/>
        </p:nvCxnSpPr>
        <p:spPr>
          <a:xfrm flipH="1">
            <a:off x="-2287829" y="1918031"/>
            <a:ext cx="9176309" cy="0"/>
          </a:xfrm>
          <a:prstGeom prst="line">
            <a:avLst/>
          </a:prstGeom>
          <a:ln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 dir="u"/>
      </p:transition>
    </mc:Choice>
    <mc:Fallback xmlns="">
      <p:transition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B34520-B187-6C8C-38EE-704C40E1B530}"/>
              </a:ext>
            </a:extLst>
          </p:cNvPr>
          <p:cNvSpPr/>
          <p:nvPr/>
        </p:nvSpPr>
        <p:spPr>
          <a:xfrm>
            <a:off x="4552950" y="1257961"/>
            <a:ext cx="7494504" cy="4371314"/>
          </a:xfrm>
          <a:prstGeom prst="rect">
            <a:avLst/>
          </a:prstGeom>
          <a:solidFill>
            <a:srgbClr val="1E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2927BF-0619-F5B8-1FB1-68A6A16B9063}"/>
              </a:ext>
            </a:extLst>
          </p:cNvPr>
          <p:cNvSpPr/>
          <p:nvPr/>
        </p:nvSpPr>
        <p:spPr>
          <a:xfrm>
            <a:off x="-449580" y="-6481307"/>
            <a:ext cx="13091160" cy="754379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3ED5DCD-A71C-9938-1ADD-ABEE5AF950E2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24917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52306"/>
            <a:ext cx="11996851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과일에 대한 자동 채색 프로그램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AD9288B-960B-2E3F-3927-ACE3422FCDBD}"/>
              </a:ext>
            </a:extLst>
          </p:cNvPr>
          <p:cNvCxnSpPr>
            <a:cxnSpLocks/>
          </p:cNvCxnSpPr>
          <p:nvPr/>
        </p:nvCxnSpPr>
        <p:spPr>
          <a:xfrm>
            <a:off x="-144145" y="3210439"/>
            <a:ext cx="2547856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6195CAC-4D11-3A5B-7095-0114D4DAA478}"/>
              </a:ext>
            </a:extLst>
          </p:cNvPr>
          <p:cNvSpPr txBox="1"/>
          <p:nvPr/>
        </p:nvSpPr>
        <p:spPr>
          <a:xfrm>
            <a:off x="99899" y="3251804"/>
            <a:ext cx="4357801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6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category(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사과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토마토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딸기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당근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수박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참외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중 하나의 과일을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한 뒤 그 과일을 인식하고 과일에 해당되는 색으로 그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Sketch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된 그림을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자동채색한다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3267B2-07D6-F77D-6ACC-7FDA6810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280" y="5153186"/>
            <a:ext cx="3790950" cy="2857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613E060-3955-D2BE-099E-C6BA936C7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327" y="1419064"/>
            <a:ext cx="3790950" cy="27622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53DB59-A23D-69AE-6151-20CE0DA5D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278" y="1727835"/>
            <a:ext cx="3026952" cy="32004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77ABF-42D8-52AA-F292-34D3EBCE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62" y="1910715"/>
            <a:ext cx="3718630" cy="30175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DE06FA-3088-D74A-4077-84CCD2983492}"/>
              </a:ext>
            </a:extLst>
          </p:cNvPr>
          <p:cNvSpPr txBox="1"/>
          <p:nvPr/>
        </p:nvSpPr>
        <p:spPr>
          <a:xfrm>
            <a:off x="99898" y="1196085"/>
            <a:ext cx="20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프로젝트 주제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BA601-8F30-E2F8-BB39-703517915E24}"/>
              </a:ext>
            </a:extLst>
          </p:cNvPr>
          <p:cNvSpPr txBox="1"/>
          <p:nvPr/>
        </p:nvSpPr>
        <p:spPr>
          <a:xfrm>
            <a:off x="99898" y="2686658"/>
            <a:ext cx="2303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주제에 대한 개요</a:t>
            </a:r>
          </a:p>
        </p:txBody>
      </p:sp>
    </p:spTree>
    <p:extLst>
      <p:ext uri="{BB962C8B-B14F-4D97-AF65-F5344CB8AC3E}">
        <p14:creationId xmlns:p14="http://schemas.microsoft.com/office/powerpoint/2010/main" val="379399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80F2B3-2788-6469-3357-E67F19D49B0D}"/>
              </a:ext>
            </a:extLst>
          </p:cNvPr>
          <p:cNvSpPr txBox="1"/>
          <p:nvPr/>
        </p:nvSpPr>
        <p:spPr>
          <a:xfrm>
            <a:off x="99898" y="1891314"/>
            <a:ext cx="119968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CNN(Convolution Neural Network, </a:t>
            </a:r>
            <a:r>
              <a:rPr lang="ko-KR" altLang="en-US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합성곱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신경망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시신경 구조를 모방하여 만든 기술이다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Fully Connected Layer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구성이 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Neural Network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의 경우 인근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Pixel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과의 관계나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Pattern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공간 정보를 고려하기 어렵다는 단점이 있었다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A33B-C09D-1C7C-B29A-703B26F13AAB}"/>
              </a:ext>
            </a:extLst>
          </p:cNvPr>
          <p:cNvSpPr txBox="1"/>
          <p:nvPr/>
        </p:nvSpPr>
        <p:spPr>
          <a:xfrm>
            <a:off x="99898" y="3820373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CNN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Vector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화 하는 것이 아닌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3D Tensor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처리하여 공간 정보를 유지하고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Filter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이용해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Feature map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생성하고 학습할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71F2773-1BAF-BE72-0668-3FD49DB783B5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1925320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2130CC-E4E9-5B77-21BC-CAC518537C2D}"/>
              </a:ext>
            </a:extLst>
          </p:cNvPr>
          <p:cNvSpPr txBox="1"/>
          <p:nvPr/>
        </p:nvSpPr>
        <p:spPr>
          <a:xfrm>
            <a:off x="99898" y="1196085"/>
            <a:ext cx="168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CNN </a:t>
            </a:r>
            <a:r>
              <a:rPr lang="ko-KR" altLang="en-US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이란</a:t>
            </a:r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?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36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BF9BFB-1692-4F33-B3A1-B02DD94E999D}"/>
              </a:ext>
            </a:extLst>
          </p:cNvPr>
          <p:cNvSpPr/>
          <p:nvPr/>
        </p:nvSpPr>
        <p:spPr>
          <a:xfrm>
            <a:off x="-129147" y="-194213"/>
            <a:ext cx="7123080" cy="7246426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21F97-B8F4-4822-B5F1-541610987543}"/>
              </a:ext>
            </a:extLst>
          </p:cNvPr>
          <p:cNvSpPr txBox="1"/>
          <p:nvPr/>
        </p:nvSpPr>
        <p:spPr>
          <a:xfrm>
            <a:off x="1551276" y="2943789"/>
            <a:ext cx="1435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300" dirty="0">
                <a:solidFill>
                  <a:schemeClr val="bg1"/>
                </a:solidFill>
              </a:rPr>
              <a:t>Modeling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C11285-9AB8-497B-9927-DE0BBA5E1CB6}"/>
              </a:ext>
            </a:extLst>
          </p:cNvPr>
          <p:cNvSpPr txBox="1"/>
          <p:nvPr/>
        </p:nvSpPr>
        <p:spPr>
          <a:xfrm>
            <a:off x="808252" y="294760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C6C3B-F86D-4A39-8BCB-660674C88FBA}"/>
              </a:ext>
            </a:extLst>
          </p:cNvPr>
          <p:cNvCxnSpPr>
            <a:cxnSpLocks/>
          </p:cNvCxnSpPr>
          <p:nvPr/>
        </p:nvCxnSpPr>
        <p:spPr>
          <a:xfrm>
            <a:off x="808252" y="2718958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5B03AD-5081-4DF3-8491-FBED3B0A4676}"/>
              </a:ext>
            </a:extLst>
          </p:cNvPr>
          <p:cNvCxnSpPr>
            <a:cxnSpLocks/>
          </p:cNvCxnSpPr>
          <p:nvPr/>
        </p:nvCxnSpPr>
        <p:spPr>
          <a:xfrm>
            <a:off x="808252" y="3759611"/>
            <a:ext cx="50166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9D0F11-4FB7-8FD9-7425-AE87C174CC3E}"/>
              </a:ext>
            </a:extLst>
          </p:cNvPr>
          <p:cNvSpPr txBox="1"/>
          <p:nvPr/>
        </p:nvSpPr>
        <p:spPr>
          <a:xfrm>
            <a:off x="3101383" y="2978004"/>
            <a:ext cx="258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D a t a  </a:t>
            </a:r>
            <a:r>
              <a:rPr lang="en-US" altLang="ko-KR" spc="-300" dirty="0" err="1">
                <a:solidFill>
                  <a:schemeClr val="bg1"/>
                </a:solidFill>
              </a:rPr>
              <a:t>A</a:t>
            </a:r>
            <a:r>
              <a:rPr lang="en-US" altLang="ko-KR" spc="-300" dirty="0">
                <a:solidFill>
                  <a:schemeClr val="bg1"/>
                </a:solidFill>
              </a:rPr>
              <a:t> u g m e n t a t I o n</a:t>
            </a:r>
          </a:p>
          <a:p>
            <a:pPr marL="285750" indent="-285750">
              <a:buFontTx/>
              <a:buChar char="-"/>
            </a:pPr>
            <a:r>
              <a:rPr lang="en-US" altLang="ko-KR" spc="-300" dirty="0">
                <a:solidFill>
                  <a:schemeClr val="bg1"/>
                </a:solidFill>
              </a:rPr>
              <a:t>C N </a:t>
            </a:r>
            <a:r>
              <a:rPr lang="en-US" altLang="ko-KR" spc="-300" dirty="0" err="1">
                <a:solidFill>
                  <a:schemeClr val="bg1"/>
                </a:solidFill>
              </a:rPr>
              <a:t>N</a:t>
            </a:r>
            <a:endParaRPr lang="en-US" altLang="ko-KR" spc="-3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A6F70C-065C-B47B-2816-4584EF0B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933" y="0"/>
            <a:ext cx="612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8DEB5FF-1730-F1E0-4A10-8C1F8CA92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t="9066" r="8049"/>
          <a:stretch/>
        </p:blipFill>
        <p:spPr>
          <a:xfrm>
            <a:off x="99898" y="4582444"/>
            <a:ext cx="1240127" cy="1238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C3A506-F15C-8B3D-85FD-73AC004A0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236" y="3841105"/>
            <a:ext cx="9753600" cy="23957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8845B6-D232-9E38-3625-B15311F8754E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16C3E1-93A9-BBFB-A1EC-303A4953CD87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572F44-8195-0ED2-32EA-9FADDD7EF19C}"/>
              </a:ext>
            </a:extLst>
          </p:cNvPr>
          <p:cNvSpPr txBox="1"/>
          <p:nvPr/>
        </p:nvSpPr>
        <p:spPr>
          <a:xfrm>
            <a:off x="99898" y="1891314"/>
            <a:ext cx="119968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기존의 </a:t>
            </a:r>
            <a:r>
              <a:rPr lang="en-US" altLang="ko-KR" sz="20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Sketched_image_data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를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20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도 단위로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flipping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하는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을 진행하였다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 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하나의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18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개의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Image Data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로 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Augmentation</a:t>
            </a:r>
            <a:r>
              <a:rPr lang="ko-KR" altLang="en-US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 이루어진 것을 확인할 수 있다</a:t>
            </a:r>
            <a:r>
              <a:rPr lang="en-US" altLang="ko-KR" sz="20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endParaRPr lang="ko-KR" altLang="en-US" sz="20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ABE274-EC37-4354-C6EF-6B6A2A4D3B29}"/>
              </a:ext>
            </a:extLst>
          </p:cNvPr>
          <p:cNvSpPr txBox="1"/>
          <p:nvPr/>
        </p:nvSpPr>
        <p:spPr>
          <a:xfrm>
            <a:off x="260323" y="4146259"/>
            <a:ext cx="9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Before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AED465-10FB-F965-4CE4-C4C36B2E4044}"/>
              </a:ext>
            </a:extLst>
          </p:cNvPr>
          <p:cNvSpPr txBox="1"/>
          <p:nvPr/>
        </p:nvSpPr>
        <p:spPr>
          <a:xfrm>
            <a:off x="6613892" y="3429000"/>
            <a:ext cx="73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After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67B8047-F8FB-124A-732C-EAD46B5FC461}"/>
              </a:ext>
            </a:extLst>
          </p:cNvPr>
          <p:cNvSpPr/>
          <p:nvPr/>
        </p:nvSpPr>
        <p:spPr>
          <a:xfrm>
            <a:off x="1456237" y="4876223"/>
            <a:ext cx="648787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E3F2A-E896-DD1D-DB95-D32928C589FA}"/>
              </a:ext>
            </a:extLst>
          </p:cNvPr>
          <p:cNvSpPr/>
          <p:nvPr/>
        </p:nvSpPr>
        <p:spPr>
          <a:xfrm>
            <a:off x="-95251" y="-84203"/>
            <a:ext cx="12353925" cy="1151638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7C52EB-CE7F-F096-81F7-7EA36B61199A}"/>
              </a:ext>
            </a:extLst>
          </p:cNvPr>
          <p:cNvGrpSpPr/>
          <p:nvPr/>
        </p:nvGrpSpPr>
        <p:grpSpPr>
          <a:xfrm>
            <a:off x="216110" y="248441"/>
            <a:ext cx="2596467" cy="707886"/>
            <a:chOff x="294640" y="3596640"/>
            <a:chExt cx="2596467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8229B3-B180-2D6B-9D4B-A060F35A734F}"/>
                </a:ext>
              </a:extLst>
            </p:cNvPr>
            <p:cNvSpPr txBox="1"/>
            <p:nvPr/>
          </p:nvSpPr>
          <p:spPr>
            <a:xfrm>
              <a:off x="294640" y="3596640"/>
              <a:ext cx="4812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0F9CD-C090-D173-3C21-585341243164}"/>
                </a:ext>
              </a:extLst>
            </p:cNvPr>
            <p:cNvSpPr txBox="1"/>
            <p:nvPr/>
          </p:nvSpPr>
          <p:spPr>
            <a:xfrm>
              <a:off x="943394" y="3688973"/>
              <a:ext cx="19477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</a:rPr>
                <a:t>Introduction</a:t>
              </a:r>
              <a:endParaRPr lang="ko-KR" altLang="en-US" sz="2800" spc="-15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70A7FA5-E714-BEFD-089F-0D5B0F93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64" y="2452431"/>
            <a:ext cx="4467828" cy="3657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917749-EEF7-4247-DBE2-2C187B4F5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7" y="2452431"/>
            <a:ext cx="4294869" cy="3657600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7D42F6C-A840-EEAC-BCEC-A0031C1BC7DC}"/>
              </a:ext>
            </a:extLst>
          </p:cNvPr>
          <p:cNvSpPr/>
          <p:nvPr/>
        </p:nvSpPr>
        <p:spPr>
          <a:xfrm>
            <a:off x="5533692" y="4118471"/>
            <a:ext cx="1325618" cy="32552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C0414F-43BE-13CA-6F35-677D69D3E383}"/>
              </a:ext>
            </a:extLst>
          </p:cNvPr>
          <p:cNvSpPr txBox="1"/>
          <p:nvPr/>
        </p:nvSpPr>
        <p:spPr>
          <a:xfrm>
            <a:off x="1885624" y="1990765"/>
            <a:ext cx="243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(X)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CBC14-857D-F757-80B9-93B55974298F}"/>
              </a:ext>
            </a:extLst>
          </p:cNvPr>
          <p:cNvSpPr txBox="1"/>
          <p:nvPr/>
        </p:nvSpPr>
        <p:spPr>
          <a:xfrm>
            <a:off x="7989054" y="1990765"/>
            <a:ext cx="238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ighlight>
                  <a:srgbClr val="95CCD3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 (O)</a:t>
            </a:r>
            <a:endParaRPr lang="ko-KR" altLang="en-US" b="1" dirty="0">
              <a:highlight>
                <a:srgbClr val="95CCD3"/>
              </a:highlight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2AA7E0-7DA4-D333-80E2-4F03DB57F619}"/>
              </a:ext>
            </a:extLst>
          </p:cNvPr>
          <p:cNvSpPr txBox="1"/>
          <p:nvPr/>
        </p:nvSpPr>
        <p:spPr>
          <a:xfrm>
            <a:off x="99898" y="1196085"/>
            <a:ext cx="2712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제주명조" panose="02000300000000000000" pitchFamily="2" charset="-127"/>
                <a:ea typeface="제주명조" panose="02000300000000000000" pitchFamily="2" charset="-127"/>
              </a:rPr>
              <a:t>Data Augmentation</a:t>
            </a:r>
            <a:endParaRPr lang="ko-KR" altLang="en-US" sz="2400" b="1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6951967-BC88-6B16-069F-D786DC4399B9}"/>
              </a:ext>
            </a:extLst>
          </p:cNvPr>
          <p:cNvCxnSpPr>
            <a:cxnSpLocks/>
          </p:cNvCxnSpPr>
          <p:nvPr/>
        </p:nvCxnSpPr>
        <p:spPr>
          <a:xfrm>
            <a:off x="-144145" y="1727835"/>
            <a:ext cx="2956722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D10983-B5B6-4119-8CD7-DB9B0180D44E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  <a:solidFill>
            <a:srgbClr val="1E32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EBE8-0933-474A-9F91-0CFC76F21F13}"/>
              </a:ext>
            </a:extLst>
          </p:cNvPr>
          <p:cNvSpPr txBox="1"/>
          <p:nvPr/>
        </p:nvSpPr>
        <p:spPr>
          <a:xfrm>
            <a:off x="875104" y="252411"/>
            <a:ext cx="2435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PostgreSQL : 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A9DF1-8FAE-4D25-A22D-CE1F69A7C115}"/>
              </a:ext>
            </a:extLst>
          </p:cNvPr>
          <p:cNvSpPr txBox="1"/>
          <p:nvPr/>
        </p:nvSpPr>
        <p:spPr>
          <a:xfrm>
            <a:off x="104316" y="246092"/>
            <a:ext cx="770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A2899-02DB-4555-8F59-9D7BE15359D2}"/>
              </a:ext>
            </a:extLst>
          </p:cNvPr>
          <p:cNvSpPr txBox="1"/>
          <p:nvPr/>
        </p:nvSpPr>
        <p:spPr>
          <a:xfrm>
            <a:off x="3210053" y="246092"/>
            <a:ext cx="4929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bg1"/>
                </a:solidFill>
              </a:rPr>
              <a:t>Cost Based Optimizer (CBO)</a:t>
            </a:r>
            <a:endParaRPr lang="ko-KR" altLang="en-US" sz="3200" spc="-150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A9BCE5-E89F-4C6F-8CCD-F4A801F5BD98}"/>
              </a:ext>
            </a:extLst>
          </p:cNvPr>
          <p:cNvGrpSpPr/>
          <p:nvPr/>
        </p:nvGrpSpPr>
        <p:grpSpPr>
          <a:xfrm>
            <a:off x="146329" y="1257960"/>
            <a:ext cx="11901126" cy="5453925"/>
            <a:chOff x="146329" y="1257960"/>
            <a:chExt cx="11901126" cy="54539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34CAD5F-4BE7-4149-BC73-D978816DCF4A}"/>
                </a:ext>
              </a:extLst>
            </p:cNvPr>
            <p:cNvSpPr/>
            <p:nvPr/>
          </p:nvSpPr>
          <p:spPr>
            <a:xfrm>
              <a:off x="146329" y="1257960"/>
              <a:ext cx="11901126" cy="5453925"/>
            </a:xfrm>
            <a:prstGeom prst="rect">
              <a:avLst/>
            </a:prstGeom>
            <a:solidFill>
              <a:srgbClr val="1E3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B52E35-B6C7-4316-868F-3B26C6BC7EC8}"/>
                </a:ext>
              </a:extLst>
            </p:cNvPr>
            <p:cNvSpPr txBox="1"/>
            <p:nvPr/>
          </p:nvSpPr>
          <p:spPr>
            <a:xfrm>
              <a:off x="330238" y="1426753"/>
              <a:ext cx="4443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Default CNN Source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1C07B85-4866-32D6-411A-BD4D66042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8" y="2007863"/>
            <a:ext cx="11499089" cy="44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76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B57BE-8E56-C07F-A157-8A3053AE72DF}"/>
              </a:ext>
            </a:extLst>
          </p:cNvPr>
          <p:cNvSpPr txBox="1"/>
          <p:nvPr/>
        </p:nvSpPr>
        <p:spPr>
          <a:xfrm>
            <a:off x="2195331" y="1851645"/>
            <a:ext cx="780133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b="1" dirty="0"/>
              <a:t>분계선</a:t>
            </a:r>
          </a:p>
        </p:txBody>
      </p:sp>
    </p:spTree>
    <p:extLst>
      <p:ext uri="{BB962C8B-B14F-4D97-AF65-F5344CB8AC3E}">
        <p14:creationId xmlns:p14="http://schemas.microsoft.com/office/powerpoint/2010/main" val="330211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525</Words>
  <Application>Microsoft Office PowerPoint</Application>
  <PresentationFormat>와이드스크린</PresentationFormat>
  <Paragraphs>90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제주명조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Johoon</dc:creator>
  <cp:lastModifiedBy>Choi Johoon</cp:lastModifiedBy>
  <cp:revision>39</cp:revision>
  <dcterms:created xsi:type="dcterms:W3CDTF">2022-03-13T08:43:00Z</dcterms:created>
  <dcterms:modified xsi:type="dcterms:W3CDTF">2022-06-07T08:25:39Z</dcterms:modified>
</cp:coreProperties>
</file>