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0" r:id="rId6"/>
    <p:sldId id="270" r:id="rId7"/>
    <p:sldId id="271" r:id="rId8"/>
    <p:sldId id="273" r:id="rId9"/>
    <p:sldId id="274" r:id="rId10"/>
    <p:sldId id="275" r:id="rId11"/>
    <p:sldId id="276" r:id="rId12"/>
    <p:sldId id="272" r:id="rId13"/>
    <p:sldId id="265" r:id="rId14"/>
    <p:sldId id="267" r:id="rId15"/>
    <p:sldId id="264" r:id="rId16"/>
    <p:sldId id="262" r:id="rId17"/>
    <p:sldId id="266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FBABD4-738F-4A28-A644-48C9ECA519EB}">
          <p14:sldIdLst>
            <p14:sldId id="256"/>
            <p14:sldId id="257"/>
            <p14:sldId id="259"/>
            <p14:sldId id="268"/>
            <p14:sldId id="260"/>
            <p14:sldId id="270"/>
            <p14:sldId id="271"/>
            <p14:sldId id="273"/>
            <p14:sldId id="274"/>
            <p14:sldId id="275"/>
            <p14:sldId id="276"/>
            <p14:sldId id="272"/>
            <p14:sldId id="265"/>
            <p14:sldId id="267"/>
            <p14:sldId id="264"/>
            <p14:sldId id="262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D3"/>
    <a:srgbClr val="A6BBDE"/>
    <a:srgbClr val="007095"/>
    <a:srgbClr val="1E3252"/>
    <a:srgbClr val="FFFFFF"/>
    <a:srgbClr val="34568C"/>
    <a:srgbClr val="005289"/>
    <a:srgbClr val="E2F0D9"/>
    <a:srgbClr val="BCDE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1749" autoAdjust="0"/>
  </p:normalViewPr>
  <p:slideViewPr>
    <p:cSldViewPr snapToGrid="0">
      <p:cViewPr varScale="1">
        <p:scale>
          <a:sx n="72" d="100"/>
          <a:sy n="72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25FC-C3F5-448F-A882-A9641DE5FD6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5926-9BB1-4887-9E1E-3F46BA39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8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5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Model D : Model C</a:t>
            </a:r>
            <a:r>
              <a:rPr lang="ko-KR" altLang="en-US" dirty="0"/>
              <a:t> 의 </a:t>
            </a:r>
            <a:r>
              <a:rPr lang="en-US" altLang="ko-KR" dirty="0"/>
              <a:t>dropout </a:t>
            </a:r>
            <a:r>
              <a:rPr lang="ko-KR" altLang="en-US" dirty="0"/>
              <a:t>을 </a:t>
            </a:r>
            <a:r>
              <a:rPr lang="en-US" altLang="ko-KR" dirty="0"/>
              <a:t>0.1</a:t>
            </a:r>
            <a:r>
              <a:rPr lang="ko-KR" altLang="en-US" dirty="0"/>
              <a:t>로 유지하다가 마지막만 </a:t>
            </a:r>
            <a:r>
              <a:rPr lang="en-US" altLang="ko-KR" dirty="0"/>
              <a:t>0.2 </a:t>
            </a:r>
            <a:r>
              <a:rPr lang="ko-KR" altLang="en-US" dirty="0"/>
              <a:t>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1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9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399E-8731-48B6-A448-0BCE6EC7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76551-44E7-40CB-AAB2-C3CA28D3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6FCD1-C439-4100-ACE6-0C9A038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2C680-DCFE-4703-AA88-FBDC0A4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D308-E21B-47FC-A49C-4E262C12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2E47-C4DA-4B3F-BDD0-DD8437E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78C52-F030-4E2A-B9DA-0E7FAC31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650C-8861-42BE-9244-2C8F4214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D9E-3DA4-4BA8-A692-716E86F7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687-01F3-4BD7-A26C-143DCF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CF37-2B6B-4EA2-BC4A-B9EA43EA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0FD9-EC90-441F-99CC-3DA6E813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12C8-21EF-4927-B2ED-C790878E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4E14-7A7D-42C8-BAE0-1EB5FC6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1209-C974-4815-9F99-73379F0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7A358-18DA-4416-994E-99CFEE4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4465-2981-451D-B37A-F7C88A4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FB24-5997-4F79-BF96-FC7BDE4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B0763-1848-4E71-9182-C13C246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F17-C83F-44F8-B69A-886FCAE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60F4-09C1-443D-BD06-1B93B218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FDC3-14AC-4A64-82FD-890A0C4D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5AC9E-8720-4887-8B6B-9B0CAFF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DA3E-7C6B-439B-B27F-9EA5C35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BC56-7521-4BBB-A261-C7261FB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B02-FE07-4C00-A64D-09D168B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5C6-C3DE-43A1-B9CE-F6ADC4C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5B63-54E8-44FE-9065-EEC446E5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EE24-2EE0-4EF6-B0D2-B99A8C2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E5938-03AA-478C-B0B5-3A97A4E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9D44D-9FD6-4A42-9416-F5618E1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70D6-6435-4EF3-8B84-95CC45A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4600-FC3D-4A54-84F4-F46C249C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53AF-5642-4FBE-B9D7-62631DD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B977E-0D75-4D63-BF00-D975B803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3B022-658E-43E2-A37D-27E4517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D903-2019-4B5A-A05F-2468029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F3949-C083-4BD3-BC4C-EB0A2C4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F8523-168E-419F-A433-358E8EE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947-100B-44CD-87B0-284630D7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1156-D5C6-4EA4-B230-5DA9F818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EE9A-9F75-411D-873B-FD67F8E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18933-6074-4E77-BB0F-A4F0BB1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037C-7B94-4934-AD62-17FF456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4AD4-92A6-47DD-8558-CBF430C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F92D6-446A-41EA-B7C2-E3FA6C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A12A-D6BE-430E-B40F-F1EA402F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57B9-2B1B-4748-B1A9-6561D3B8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D70C-792E-445E-A5E5-63204A76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F53EA-3A68-441B-AF71-0FE1DAE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E21F4-EF2E-4161-9E9C-746919C6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56D7-913E-4EA2-939D-E067CD6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F6C-BF60-4F9A-832A-FBEEB80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86EFB-657C-4176-B429-C61D5A9D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8A6F8-5F88-48E5-929A-D094395B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23AD-0C4E-48D8-8B16-46E811C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80977-9068-4FA3-BCA5-804692E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5D41-0BB0-4FB2-8B0A-244E5D0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AD101-9B99-4D8F-AC46-3D05A093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7F4F-46F7-4210-9616-E127C49F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8963-BF8D-44D2-A8E9-2B56AD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91DD-A664-45E7-9EC5-B5FC304C96FF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1860-8BC3-4A2C-9D2A-D77E90C8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542-9911-4242-9815-CE550929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dbpia.co.kr/journal/articleDetail?nodeId=NODE0762414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1A39F-E535-4813-B1F6-BBF79E7001F4}"/>
              </a:ext>
            </a:extLst>
          </p:cNvPr>
          <p:cNvSpPr/>
          <p:nvPr/>
        </p:nvSpPr>
        <p:spPr>
          <a:xfrm>
            <a:off x="-311085" y="2573518"/>
            <a:ext cx="13021245" cy="999241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29C99-4D23-480D-B8FF-F642BE9FE7C3}"/>
              </a:ext>
            </a:extLst>
          </p:cNvPr>
          <p:cNvSpPr txBox="1"/>
          <p:nvPr/>
        </p:nvSpPr>
        <p:spPr>
          <a:xfrm>
            <a:off x="1701224" y="2700022"/>
            <a:ext cx="878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CNN</a:t>
            </a:r>
            <a:r>
              <a:rPr lang="ko-KR" altLang="en-US" sz="4400" spc="-300" dirty="0">
                <a:solidFill>
                  <a:schemeClr val="bg1"/>
                </a:solidFill>
              </a:rPr>
              <a:t>을 활용한 이미지 분류</a:t>
            </a:r>
            <a:r>
              <a:rPr lang="en-US" altLang="ko-KR" sz="4400" spc="-300" dirty="0">
                <a:solidFill>
                  <a:schemeClr val="bg1"/>
                </a:solidFill>
              </a:rPr>
              <a:t>/</a:t>
            </a:r>
            <a:r>
              <a:rPr lang="ko-KR" altLang="en-US" sz="4400" spc="-300" dirty="0" err="1">
                <a:solidFill>
                  <a:schemeClr val="bg1"/>
                </a:solidFill>
              </a:rPr>
              <a:t>자동채색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A242DE-D9E9-4278-99BA-552E29D6709A}"/>
              </a:ext>
            </a:extLst>
          </p:cNvPr>
          <p:cNvCxnSpPr>
            <a:cxnSpLocks/>
          </p:cNvCxnSpPr>
          <p:nvPr/>
        </p:nvCxnSpPr>
        <p:spPr>
          <a:xfrm>
            <a:off x="-172720" y="2172890"/>
            <a:ext cx="850266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4D26E-A9B3-48B1-8EE5-7610136A10F6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842138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EB69F-AEA8-486A-9522-C3F3771527D7}"/>
              </a:ext>
            </a:extLst>
          </p:cNvPr>
          <p:cNvSpPr txBox="1"/>
          <p:nvPr/>
        </p:nvSpPr>
        <p:spPr>
          <a:xfrm>
            <a:off x="172720" y="5758795"/>
            <a:ext cx="210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12164724 </a:t>
            </a:r>
            <a:r>
              <a:rPr lang="ko-KR" altLang="en-US" sz="1600" dirty="0" err="1">
                <a:solidFill>
                  <a:schemeClr val="bg1"/>
                </a:solidFill>
              </a:rPr>
              <a:t>최조훈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12181827 </a:t>
            </a:r>
            <a:r>
              <a:rPr lang="ko-KR" altLang="en-US" sz="1600" dirty="0" err="1">
                <a:solidFill>
                  <a:schemeClr val="bg1"/>
                </a:solidFill>
              </a:rPr>
              <a:t>임세은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12183887 </a:t>
            </a:r>
            <a:r>
              <a:rPr lang="ko-KR" altLang="en-US" sz="1600" dirty="0">
                <a:solidFill>
                  <a:schemeClr val="bg1"/>
                </a:solidFill>
              </a:rPr>
              <a:t>송진서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0B5E-32AB-4A6B-946D-6622645A9777}"/>
              </a:ext>
            </a:extLst>
          </p:cNvPr>
          <p:cNvSpPr txBox="1"/>
          <p:nvPr/>
        </p:nvSpPr>
        <p:spPr>
          <a:xfrm>
            <a:off x="172720" y="14224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2022-1 </a:t>
            </a:r>
            <a:r>
              <a:rPr lang="ko-KR" altLang="en-US" sz="1200" dirty="0">
                <a:solidFill>
                  <a:schemeClr val="bg1"/>
                </a:solidFill>
              </a:rPr>
              <a:t>인공지능 응용시스템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F1F3B8-3138-48DE-88B8-E4E7484B9624}"/>
              </a:ext>
            </a:extLst>
          </p:cNvPr>
          <p:cNvCxnSpPr>
            <a:cxnSpLocks/>
          </p:cNvCxnSpPr>
          <p:nvPr/>
        </p:nvCxnSpPr>
        <p:spPr>
          <a:xfrm>
            <a:off x="4288775" y="4357290"/>
            <a:ext cx="8421385" cy="0"/>
          </a:xfrm>
          <a:prstGeom prst="line">
            <a:avLst/>
          </a:prstGeom>
          <a:ln>
            <a:solidFill>
              <a:srgbClr val="FFFFFF">
                <a:alpha val="8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B929A-29B3-41B5-9ADE-FF88D00184E4}"/>
              </a:ext>
            </a:extLst>
          </p:cNvPr>
          <p:cNvCxnSpPr>
            <a:cxnSpLocks/>
          </p:cNvCxnSpPr>
          <p:nvPr/>
        </p:nvCxnSpPr>
        <p:spPr>
          <a:xfrm>
            <a:off x="4745975" y="4702730"/>
            <a:ext cx="8421385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C4CAC-1FFD-4CB8-AA9E-930865F46C0D}"/>
              </a:ext>
            </a:extLst>
          </p:cNvPr>
          <p:cNvCxnSpPr>
            <a:cxnSpLocks/>
          </p:cNvCxnSpPr>
          <p:nvPr/>
        </p:nvCxnSpPr>
        <p:spPr>
          <a:xfrm>
            <a:off x="5172695" y="5048170"/>
            <a:ext cx="8421385" cy="0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109CA8-3F87-4E2D-BD31-E02DB0D55871}"/>
              </a:ext>
            </a:extLst>
          </p:cNvPr>
          <p:cNvCxnSpPr>
            <a:cxnSpLocks/>
          </p:cNvCxnSpPr>
          <p:nvPr/>
        </p:nvCxnSpPr>
        <p:spPr>
          <a:xfrm>
            <a:off x="5650215" y="5373290"/>
            <a:ext cx="8421385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A03D5-A83B-49D1-8904-D129B4820CB6}"/>
              </a:ext>
            </a:extLst>
          </p:cNvPr>
          <p:cNvCxnSpPr>
            <a:cxnSpLocks/>
          </p:cNvCxnSpPr>
          <p:nvPr/>
        </p:nvCxnSpPr>
        <p:spPr>
          <a:xfrm>
            <a:off x="6076935" y="5718730"/>
            <a:ext cx="8421385" cy="0"/>
          </a:xfrm>
          <a:prstGeom prst="line">
            <a:avLst/>
          </a:prstGeom>
          <a:ln>
            <a:solidFill>
              <a:srgbClr val="FFFFFF">
                <a:alpha val="5098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69527-AEDC-4AB5-82A6-FBCC91C53C87}"/>
              </a:ext>
            </a:extLst>
          </p:cNvPr>
          <p:cNvCxnSpPr>
            <a:cxnSpLocks/>
          </p:cNvCxnSpPr>
          <p:nvPr/>
        </p:nvCxnSpPr>
        <p:spPr>
          <a:xfrm rot="10800000">
            <a:off x="5172695" y="1664890"/>
            <a:ext cx="8502665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71F17-81A6-FE29-F1E3-B10AD28625A7}"/>
              </a:ext>
            </a:extLst>
          </p:cNvPr>
          <p:cNvSpPr txBox="1"/>
          <p:nvPr/>
        </p:nvSpPr>
        <p:spPr>
          <a:xfrm>
            <a:off x="99899" y="1196085"/>
            <a:ext cx="202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Default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52BBD5-A934-D17C-DF0B-D00A0193882B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6504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76D2C-5F1E-C790-1EF2-05B5D8E8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" y="2482469"/>
            <a:ext cx="4903317" cy="3340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73C62-C392-3B08-87C5-2D1D9F24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1" y="2444360"/>
            <a:ext cx="4903317" cy="337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D080E-CDC3-917F-2C6F-25FC00E17D86}"/>
              </a:ext>
            </a:extLst>
          </p:cNvPr>
          <p:cNvSpPr txBox="1"/>
          <p:nvPr/>
        </p:nvSpPr>
        <p:spPr>
          <a:xfrm>
            <a:off x="2743447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Accuracy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8119860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Loss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0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1525806" y="1329371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B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DEC98-0F3A-56FB-8B8F-4FABD9690EB2}"/>
              </a:ext>
            </a:extLst>
          </p:cNvPr>
          <p:cNvGrpSpPr/>
          <p:nvPr/>
        </p:nvGrpSpPr>
        <p:grpSpPr>
          <a:xfrm>
            <a:off x="197354" y="1792401"/>
            <a:ext cx="3659099" cy="4965238"/>
            <a:chOff x="-23801" y="1892762"/>
            <a:chExt cx="3659099" cy="4965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684DFD-18CF-AA20-70CF-F0E840D8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01" y="1892762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CA3088-813B-2479-D336-36F18EDE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02" y="4375381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02816D-EDA3-F1AF-0DF8-C84A37A281A0}"/>
              </a:ext>
            </a:extLst>
          </p:cNvPr>
          <p:cNvGrpSpPr/>
          <p:nvPr/>
        </p:nvGrpSpPr>
        <p:grpSpPr>
          <a:xfrm>
            <a:off x="4212041" y="1792401"/>
            <a:ext cx="3663614" cy="4965238"/>
            <a:chOff x="4267200" y="1913520"/>
            <a:chExt cx="3663614" cy="49652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D75C6F-5863-09B6-A69C-7ACD98B7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14" y="1913520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13FDCA-E105-EE21-3A7C-F1A44BE6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4396139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CB2402-7D64-19BF-594E-5A79E9EDA4FA}"/>
              </a:ext>
            </a:extLst>
          </p:cNvPr>
          <p:cNvSpPr txBox="1"/>
          <p:nvPr/>
        </p:nvSpPr>
        <p:spPr>
          <a:xfrm>
            <a:off x="5529061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C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709808-09FB-8386-F699-AA002DDAFA5B}"/>
              </a:ext>
            </a:extLst>
          </p:cNvPr>
          <p:cNvGrpSpPr/>
          <p:nvPr/>
        </p:nvGrpSpPr>
        <p:grpSpPr>
          <a:xfrm>
            <a:off x="8313245" y="1760660"/>
            <a:ext cx="3657600" cy="4965238"/>
            <a:chOff x="8564215" y="1945326"/>
            <a:chExt cx="3657600" cy="496523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CECF57-CE13-1C86-0652-A5F287EC3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1945326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40F8C7-F16E-BDC2-08F2-1E9B9872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4427945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B26665-0B26-6E53-F259-93806FE80FCC}"/>
              </a:ext>
            </a:extLst>
          </p:cNvPr>
          <p:cNvSpPr txBox="1"/>
          <p:nvPr/>
        </p:nvSpPr>
        <p:spPr>
          <a:xfrm>
            <a:off x="9575106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D 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71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57BE-8E56-C07F-A157-8A3053AE72DF}"/>
              </a:ext>
            </a:extLst>
          </p:cNvPr>
          <p:cNvSpPr txBox="1"/>
          <p:nvPr/>
        </p:nvSpPr>
        <p:spPr>
          <a:xfrm>
            <a:off x="2195331" y="165720"/>
            <a:ext cx="78013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/>
              <a:t>분계선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05922-1D71-8230-AC95-446109A6E9D6}"/>
              </a:ext>
            </a:extLst>
          </p:cNvPr>
          <p:cNvSpPr txBox="1"/>
          <p:nvPr/>
        </p:nvSpPr>
        <p:spPr>
          <a:xfrm>
            <a:off x="99898" y="2922018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정리해야 할 것</a:t>
            </a:r>
            <a:endParaRPr lang="en-US" altLang="ko-KR" sz="20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처음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sketched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width, height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78ACAE-2952-45A5-A9DA-C33EF65D9173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4A9596-DA9A-4554-B2CF-D0E2DC6E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8" y="1995655"/>
            <a:ext cx="6124165" cy="4386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85783B-F743-45ED-B3D2-4FB68355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26" y="2002680"/>
            <a:ext cx="5396006" cy="1800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A3BAC-A36F-4ADA-90EE-CCC7B4A8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26" y="3905579"/>
            <a:ext cx="5396006" cy="24719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A017B-AB38-4EAC-AB56-C372D51F9388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Cost Constants”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2161CC-A35D-4C3C-878D-C5BF365E4434}"/>
              </a:ext>
            </a:extLst>
          </p:cNvPr>
          <p:cNvSpPr/>
          <p:nvPr/>
        </p:nvSpPr>
        <p:spPr>
          <a:xfrm>
            <a:off x="146329" y="1257961"/>
            <a:ext cx="11901126" cy="3458208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8B54-8173-47CF-B400-FF2C25884767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Method Configuration”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E10D4B4-5DB8-49EE-B6CC-5E24B34D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" y="3527290"/>
            <a:ext cx="4443280" cy="10180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394507-1989-462D-B54F-D4D1CF7E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3" y="2038431"/>
            <a:ext cx="4443279" cy="134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AE4605-37E4-49BF-9517-334470153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65" y="2038432"/>
            <a:ext cx="7039029" cy="25069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DB944-1811-4DB9-8A02-982497A9F6E9}"/>
              </a:ext>
            </a:extLst>
          </p:cNvPr>
          <p:cNvSpPr/>
          <p:nvPr/>
        </p:nvSpPr>
        <p:spPr>
          <a:xfrm>
            <a:off x="146329" y="4859103"/>
            <a:ext cx="11901126" cy="1872147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F064A-55AB-45D2-95EF-E2832AC1A2EC}"/>
              </a:ext>
            </a:extLst>
          </p:cNvPr>
          <p:cNvSpPr txBox="1"/>
          <p:nvPr/>
        </p:nvSpPr>
        <p:spPr>
          <a:xfrm>
            <a:off x="330238" y="5053752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Other Plan Options 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B5218-D208-47E5-ADDC-E40F00A49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35"/>
          <a:stretch/>
        </p:blipFill>
        <p:spPr>
          <a:xfrm>
            <a:off x="5577498" y="6272062"/>
            <a:ext cx="6290495" cy="312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A37408-DEF3-45D1-A995-CCD3FA485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393"/>
          <a:stretch/>
        </p:blipFill>
        <p:spPr>
          <a:xfrm>
            <a:off x="5577499" y="5046745"/>
            <a:ext cx="6311770" cy="1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EEFD36-B7E2-4952-A21E-41E996C703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069"/>
          <a:stretch/>
        </p:blipFill>
        <p:spPr>
          <a:xfrm>
            <a:off x="302731" y="5543194"/>
            <a:ext cx="5124217" cy="10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C30C83-0BC4-403F-B29D-07F0F703A021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A2158-95AD-498C-8A5C-D960864D8BF3}"/>
              </a:ext>
            </a:extLst>
          </p:cNvPr>
          <p:cNvSpPr txBox="1"/>
          <p:nvPr/>
        </p:nvSpPr>
        <p:spPr>
          <a:xfrm>
            <a:off x="330238" y="1426753"/>
            <a:ext cx="1122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random_page_cost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에 따른 실행시간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가장 빠른 실행시간을 가지는 경우의 값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67F759-E12C-43BA-AF13-B78E1AE9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8" y="2007862"/>
            <a:ext cx="7374824" cy="4326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92197-6C6A-4FAB-A623-9D2A4A5C7216}"/>
              </a:ext>
            </a:extLst>
          </p:cNvPr>
          <p:cNvSpPr txBox="1"/>
          <p:nvPr/>
        </p:nvSpPr>
        <p:spPr>
          <a:xfrm>
            <a:off x="7756909" y="5934701"/>
            <a:ext cx="423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출처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hlinkClick r:id="rId4"/>
              </a:rPr>
              <a:t>플래시 메모리 환경에서 </a:t>
            </a:r>
            <a:r>
              <a:rPr lang="en-US" altLang="ko-KR" sz="1000" dirty="0">
                <a:hlinkClick r:id="rId4"/>
              </a:rPr>
              <a:t>PostgreSQL </a:t>
            </a:r>
            <a:r>
              <a:rPr lang="ko-KR" altLang="en-US" sz="1000" dirty="0">
                <a:hlinkClick r:id="rId4"/>
              </a:rPr>
              <a:t>비용 모델의 성능 연구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정보과학회 컴퓨팅의 실제 </a:t>
            </a:r>
            <a:r>
              <a:rPr lang="ko-KR" altLang="en-US" sz="1000" dirty="0" err="1">
                <a:hlinkClick r:id="rId4"/>
              </a:rPr>
              <a:t>논문지</a:t>
            </a:r>
            <a:r>
              <a:rPr lang="ko-KR" altLang="en-US" sz="1000" dirty="0">
                <a:hlinkClick r:id="rId4"/>
              </a:rPr>
              <a:t>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한국정보과학회 </a:t>
            </a:r>
            <a:r>
              <a:rPr lang="en-US" altLang="ko-KR" sz="1000" dirty="0">
                <a:hlinkClick r:id="rId4"/>
              </a:rPr>
              <a:t>: </a:t>
            </a:r>
            <a:r>
              <a:rPr lang="ko-KR" altLang="en-US" sz="1000" dirty="0">
                <a:hlinkClick r:id="rId4"/>
              </a:rPr>
              <a:t>논문 </a:t>
            </a:r>
            <a:r>
              <a:rPr lang="en-US" altLang="ko-KR" sz="1000" dirty="0">
                <a:hlinkClick r:id="rId4"/>
              </a:rPr>
              <a:t>- </a:t>
            </a:r>
            <a:r>
              <a:rPr lang="en-US" altLang="ko-KR" sz="1000" dirty="0" err="1">
                <a:hlinkClick r:id="rId4"/>
              </a:rPr>
              <a:t>DBpia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A9ACA-7C41-41E0-92A4-4B2D4ED2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71" y="2008830"/>
            <a:ext cx="3908304" cy="377317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4F7888B-AD70-46F0-A9F6-298BFEFA14DF}"/>
              </a:ext>
            </a:extLst>
          </p:cNvPr>
          <p:cNvSpPr/>
          <p:nvPr/>
        </p:nvSpPr>
        <p:spPr>
          <a:xfrm>
            <a:off x="1088076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9A75E7-6E05-4CD9-AB12-182B790D49AA}"/>
              </a:ext>
            </a:extLst>
          </p:cNvPr>
          <p:cNvSpPr/>
          <p:nvPr/>
        </p:nvSpPr>
        <p:spPr>
          <a:xfrm>
            <a:off x="1138749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A0055A-1E4D-4AC2-A75A-9E347524C476}"/>
              </a:ext>
            </a:extLst>
          </p:cNvPr>
          <p:cNvSpPr/>
          <p:nvPr/>
        </p:nvSpPr>
        <p:spPr>
          <a:xfrm>
            <a:off x="9867700" y="30696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8E0ADC-A6F4-4A1D-A71E-3D1AF1D90A0A}"/>
              </a:ext>
            </a:extLst>
          </p:cNvPr>
          <p:cNvSpPr/>
          <p:nvPr/>
        </p:nvSpPr>
        <p:spPr>
          <a:xfrm>
            <a:off x="1088076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EEDC21-537C-4D25-807E-DEBF607AB51F}"/>
              </a:ext>
            </a:extLst>
          </p:cNvPr>
          <p:cNvSpPr/>
          <p:nvPr/>
        </p:nvSpPr>
        <p:spPr>
          <a:xfrm>
            <a:off x="1138749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392FA4-62C2-4401-8771-E37DAF6FD5A8}"/>
              </a:ext>
            </a:extLst>
          </p:cNvPr>
          <p:cNvSpPr/>
          <p:nvPr/>
        </p:nvSpPr>
        <p:spPr>
          <a:xfrm>
            <a:off x="11387491" y="367255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901AA6-97DA-4081-966D-AA50B0F43B26}"/>
              </a:ext>
            </a:extLst>
          </p:cNvPr>
          <p:cNvSpPr/>
          <p:nvPr/>
        </p:nvSpPr>
        <p:spPr>
          <a:xfrm>
            <a:off x="11387491" y="397465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B682F2-F39F-4E47-BD8C-5033D86EF89A}"/>
              </a:ext>
            </a:extLst>
          </p:cNvPr>
          <p:cNvSpPr/>
          <p:nvPr/>
        </p:nvSpPr>
        <p:spPr>
          <a:xfrm>
            <a:off x="1088076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337218-EBC1-418E-AA04-DB9BAB3C2DB4}"/>
              </a:ext>
            </a:extLst>
          </p:cNvPr>
          <p:cNvSpPr/>
          <p:nvPr/>
        </p:nvSpPr>
        <p:spPr>
          <a:xfrm>
            <a:off x="1138749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196604-DD2C-4E09-8A7E-BCC057196EA2}"/>
              </a:ext>
            </a:extLst>
          </p:cNvPr>
          <p:cNvSpPr/>
          <p:nvPr/>
        </p:nvSpPr>
        <p:spPr>
          <a:xfrm>
            <a:off x="1037403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503314-FACB-479B-8F2B-E31CE6891547}"/>
              </a:ext>
            </a:extLst>
          </p:cNvPr>
          <p:cNvSpPr/>
          <p:nvPr/>
        </p:nvSpPr>
        <p:spPr>
          <a:xfrm>
            <a:off x="1088076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79923A-EF30-4FE8-8AF7-6FBA168CB941}"/>
              </a:ext>
            </a:extLst>
          </p:cNvPr>
          <p:cNvSpPr/>
          <p:nvPr/>
        </p:nvSpPr>
        <p:spPr>
          <a:xfrm>
            <a:off x="1037403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7550E0-A8F0-45FD-81BD-CD7FE38993A9}"/>
              </a:ext>
            </a:extLst>
          </p:cNvPr>
          <p:cNvSpPr/>
          <p:nvPr/>
        </p:nvSpPr>
        <p:spPr>
          <a:xfrm>
            <a:off x="1088076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22D172-1D25-4489-A2D5-AA261FE2D849}"/>
              </a:ext>
            </a:extLst>
          </p:cNvPr>
          <p:cNvSpPr/>
          <p:nvPr/>
        </p:nvSpPr>
        <p:spPr>
          <a:xfrm>
            <a:off x="1138749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6BE2C3-92D7-4F1D-96FE-5B6C5690A12B}"/>
              </a:ext>
            </a:extLst>
          </p:cNvPr>
          <p:cNvSpPr/>
          <p:nvPr/>
        </p:nvSpPr>
        <p:spPr>
          <a:xfrm>
            <a:off x="10880761" y="517682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C33EFB-17A1-47C9-A7CB-46357894C93C}"/>
              </a:ext>
            </a:extLst>
          </p:cNvPr>
          <p:cNvSpPr/>
          <p:nvPr/>
        </p:nvSpPr>
        <p:spPr>
          <a:xfrm>
            <a:off x="11387491" y="547209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48197" y="-171450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656051" y="2943789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AI</a:t>
            </a:r>
            <a:r>
              <a:rPr lang="ko-KR" altLang="en-US" sz="2800" spc="-150" dirty="0">
                <a:solidFill>
                  <a:schemeClr val="bg1"/>
                </a:solidFill>
              </a:rPr>
              <a:t>를 활용한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913027" y="2947602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7B1E7-3234-4936-AD80-6B5B40F974C5}"/>
              </a:ext>
            </a:extLst>
          </p:cNvPr>
          <p:cNvSpPr txBox="1"/>
          <p:nvPr/>
        </p:nvSpPr>
        <p:spPr>
          <a:xfrm>
            <a:off x="1656051" y="3373206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Variable Optimizing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B0BE07-04F7-4201-8490-784CA6D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466"/>
          <a:stretch/>
        </p:blipFill>
        <p:spPr bwMode="auto">
          <a:xfrm flipH="1">
            <a:off x="6283430" y="0"/>
            <a:ext cx="590857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  <a:alpha val="4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57A959-1F7D-4B95-9B4B-FBB8AFA55932}"/>
              </a:ext>
            </a:extLst>
          </p:cNvPr>
          <p:cNvCxnSpPr>
            <a:cxnSpLocks/>
          </p:cNvCxnSpPr>
          <p:nvPr/>
        </p:nvCxnSpPr>
        <p:spPr>
          <a:xfrm>
            <a:off x="812608" y="27189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D71069-F4A7-4B67-87F2-C4DB30B6987C}"/>
              </a:ext>
            </a:extLst>
          </p:cNvPr>
          <p:cNvCxnSpPr>
            <a:cxnSpLocks/>
          </p:cNvCxnSpPr>
          <p:nvPr/>
        </p:nvCxnSpPr>
        <p:spPr>
          <a:xfrm>
            <a:off x="812608" y="41413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</a:rPr>
              <a:t>를 활용한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2972810" y="246092"/>
            <a:ext cx="347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Variable Optimizing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F0851-1CAB-4DFE-A1AD-22DB7BA7F624}"/>
              </a:ext>
            </a:extLst>
          </p:cNvPr>
          <p:cNvGrpSpPr/>
          <p:nvPr/>
        </p:nvGrpSpPr>
        <p:grpSpPr>
          <a:xfrm>
            <a:off x="4978729" y="1428801"/>
            <a:ext cx="4611883" cy="3442272"/>
            <a:chOff x="4978729" y="1428801"/>
            <a:chExt cx="4611883" cy="344227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EB0D6D9-8EEE-48E7-9438-9038F4B391F5}"/>
                </a:ext>
              </a:extLst>
            </p:cNvPr>
            <p:cNvSpPr/>
            <p:nvPr/>
          </p:nvSpPr>
          <p:spPr>
            <a:xfrm>
              <a:off x="6694513" y="1428801"/>
              <a:ext cx="2137077" cy="3442272"/>
            </a:xfrm>
            <a:custGeom>
              <a:avLst/>
              <a:gdLst>
                <a:gd name="connsiteX0" fmla="*/ 0 w 1768709"/>
                <a:gd name="connsiteY0" fmla="*/ 0 h 2848927"/>
                <a:gd name="connsiteX1" fmla="*/ 1768709 w 1768709"/>
                <a:gd name="connsiteY1" fmla="*/ 0 h 2848927"/>
                <a:gd name="connsiteX2" fmla="*/ 1768709 w 1768709"/>
                <a:gd name="connsiteY2" fmla="*/ 2848927 h 2848927"/>
                <a:gd name="connsiteX3" fmla="*/ 0 w 1768709"/>
                <a:gd name="connsiteY3" fmla="*/ 2848927 h 2848927"/>
                <a:gd name="connsiteX4" fmla="*/ 0 w 1768709"/>
                <a:gd name="connsiteY4" fmla="*/ 0 h 284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09" h="2848927">
                  <a:moveTo>
                    <a:pt x="0" y="0"/>
                  </a:moveTo>
                  <a:lnTo>
                    <a:pt x="1768709" y="0"/>
                  </a:lnTo>
                  <a:lnTo>
                    <a:pt x="1768709" y="2848927"/>
                  </a:lnTo>
                  <a:lnTo>
                    <a:pt x="0" y="2848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7734" rIns="0" bIns="0" numCol="1" spcCol="1270" anchor="t" anchorCtr="0">
              <a:noAutofit/>
            </a:bodyPr>
            <a:lstStyle/>
            <a:p>
              <a:pPr marL="0" lvl="0" indent="0" algn="l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600" kern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49C93E2-6A57-40C1-AA1E-2C9FE5695225}"/>
                </a:ext>
              </a:extLst>
            </p:cNvPr>
            <p:cNvCxnSpPr/>
            <p:nvPr/>
          </p:nvCxnSpPr>
          <p:spPr>
            <a:xfrm>
              <a:off x="5860552" y="3343919"/>
              <a:ext cx="0" cy="1192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36D987-7B43-4831-86D2-F3EE7371E4A8}"/>
                </a:ext>
              </a:extLst>
            </p:cNvPr>
            <p:cNvSpPr/>
            <p:nvPr/>
          </p:nvSpPr>
          <p:spPr>
            <a:xfrm>
              <a:off x="4978729" y="1594307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A575617-0D9C-472D-A795-026019F16959}"/>
                </a:ext>
              </a:extLst>
            </p:cNvPr>
            <p:cNvGrpSpPr/>
            <p:nvPr/>
          </p:nvGrpSpPr>
          <p:grpSpPr>
            <a:xfrm>
              <a:off x="6875128" y="1870024"/>
              <a:ext cx="2715484" cy="1371435"/>
              <a:chOff x="6950261" y="1678040"/>
              <a:chExt cx="2660408" cy="137143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FBCB3-C50F-4AF2-9351-E4FE9841D951}"/>
                  </a:ext>
                </a:extLst>
              </p:cNvPr>
              <p:cNvSpPr txBox="1"/>
              <p:nvPr/>
            </p:nvSpPr>
            <p:spPr>
              <a:xfrm>
                <a:off x="6950261" y="1678040"/>
                <a:ext cx="2660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Enable variables </a:t>
                </a:r>
                <a:endParaRPr lang="ko-KR" altLang="en-US" sz="24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F18CA-9D06-48B2-9764-A140D966C047}"/>
                  </a:ext>
                </a:extLst>
              </p:cNvPr>
              <p:cNvSpPr txBox="1"/>
              <p:nvPr/>
            </p:nvSpPr>
            <p:spPr>
              <a:xfrm>
                <a:off x="7011426" y="2149229"/>
                <a:ext cx="249997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해당되는 </a:t>
                </a:r>
                <a:r>
                  <a:rPr lang="en-US" altLang="ko-KR" sz="1050" dirty="0"/>
                  <a:t>Method </a:t>
                </a:r>
                <a:r>
                  <a:rPr lang="ko-KR" altLang="en-US" sz="1050" dirty="0"/>
                  <a:t>를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할 수 있는 변수들을 </a:t>
                </a:r>
                <a:r>
                  <a:rPr lang="en-US" altLang="ko-KR" sz="1050" dirty="0"/>
                  <a:t>AI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 err="1"/>
                  <a:t>Maching</a:t>
                </a:r>
                <a:r>
                  <a:rPr lang="en-US" altLang="ko-KR" sz="1050" dirty="0"/>
                  <a:t> </a:t>
                </a:r>
                <a:r>
                  <a:rPr lang="en-US" altLang="ko-KR" sz="1050" dirty="0" err="1"/>
                  <a:t>Learnning</a:t>
                </a:r>
                <a:r>
                  <a:rPr lang="en-US" altLang="ko-KR" sz="1050" dirty="0"/>
                  <a:t> </a:t>
                </a:r>
                <a:r>
                  <a:rPr lang="ko-KR" altLang="en-US" sz="1050" dirty="0"/>
                  <a:t>을 통해 학습한 데이터를 바탕으로 자체적으로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F2461D-AB95-4540-BBAF-51CD72D797E1}"/>
                </a:ext>
              </a:extLst>
            </p:cNvPr>
            <p:cNvSpPr txBox="1"/>
            <p:nvPr/>
          </p:nvSpPr>
          <p:spPr>
            <a:xfrm>
              <a:off x="5116362" y="2176726"/>
              <a:ext cx="1546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Method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Configuration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E4D76-F1E8-4378-A792-E4F2F86B5E69}"/>
              </a:ext>
            </a:extLst>
          </p:cNvPr>
          <p:cNvSpPr txBox="1"/>
          <p:nvPr/>
        </p:nvSpPr>
        <p:spPr>
          <a:xfrm>
            <a:off x="339536" y="1264666"/>
            <a:ext cx="213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+mn-ea"/>
              </a:rPr>
              <a:t>AI </a:t>
            </a:r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의 활용 목적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F00716-816C-46CB-AC9A-04F7AD7A6BFE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rgbClr val="00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D64EEC-EC13-4319-B0A2-41CC634ED44A}"/>
              </a:ext>
            </a:extLst>
          </p:cNvPr>
          <p:cNvGrpSpPr/>
          <p:nvPr/>
        </p:nvGrpSpPr>
        <p:grpSpPr>
          <a:xfrm>
            <a:off x="653128" y="4544085"/>
            <a:ext cx="5189397" cy="1965121"/>
            <a:chOff x="653128" y="4544085"/>
            <a:chExt cx="5189397" cy="196512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990369-3A99-4A4F-8A83-9DCA255A6F52}"/>
                </a:ext>
              </a:extLst>
            </p:cNvPr>
            <p:cNvCxnSpPr/>
            <p:nvPr/>
          </p:nvCxnSpPr>
          <p:spPr>
            <a:xfrm flipH="1">
              <a:off x="4554515" y="4544085"/>
              <a:ext cx="1288010" cy="77449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6598DE-E04C-414C-A11B-20135E0DBC76}"/>
                </a:ext>
              </a:extLst>
            </p:cNvPr>
            <p:cNvSpPr/>
            <p:nvPr/>
          </p:nvSpPr>
          <p:spPr>
            <a:xfrm>
              <a:off x="3322461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E51AB2-0533-4F7C-8B53-C3DFC94BEDE1}"/>
                </a:ext>
              </a:extLst>
            </p:cNvPr>
            <p:cNvGrpSpPr/>
            <p:nvPr/>
          </p:nvGrpSpPr>
          <p:grpSpPr>
            <a:xfrm>
              <a:off x="653128" y="5177342"/>
              <a:ext cx="2499978" cy="1038746"/>
              <a:chOff x="7077757" y="1678040"/>
              <a:chExt cx="2499978" cy="10387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CFB6F3-E240-46F7-9020-3C313E778D3E}"/>
                  </a:ext>
                </a:extLst>
              </p:cNvPr>
              <p:cNvSpPr txBox="1"/>
              <p:nvPr/>
            </p:nvSpPr>
            <p:spPr>
              <a:xfrm>
                <a:off x="7094480" y="1678040"/>
                <a:ext cx="1876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Cost Values</a:t>
                </a:r>
                <a:endParaRPr lang="ko-KR" altLang="en-US" sz="24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539B2B-653C-4634-B669-860A410323CB}"/>
                  </a:ext>
                </a:extLst>
              </p:cNvPr>
              <p:cNvSpPr txBox="1"/>
              <p:nvPr/>
            </p:nvSpPr>
            <p:spPr>
              <a:xfrm>
                <a:off x="7077757" y="213970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116C01-A053-458F-98B7-D3F338B9943F}"/>
                </a:ext>
              </a:extLst>
            </p:cNvPr>
            <p:cNvSpPr txBox="1"/>
            <p:nvPr/>
          </p:nvSpPr>
          <p:spPr>
            <a:xfrm>
              <a:off x="3491815" y="5275879"/>
              <a:ext cx="1420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Cost Constants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851AE-0D58-43DB-8D89-6AAD3E6B5017}"/>
              </a:ext>
            </a:extLst>
          </p:cNvPr>
          <p:cNvGrpSpPr/>
          <p:nvPr/>
        </p:nvGrpSpPr>
        <p:grpSpPr>
          <a:xfrm>
            <a:off x="5889576" y="4544082"/>
            <a:ext cx="5593606" cy="1965124"/>
            <a:chOff x="5889576" y="4544082"/>
            <a:chExt cx="5593606" cy="196512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A8824D-A303-4536-A86C-166D9C165CD8}"/>
                </a:ext>
              </a:extLst>
            </p:cNvPr>
            <p:cNvCxnSpPr/>
            <p:nvPr/>
          </p:nvCxnSpPr>
          <p:spPr>
            <a:xfrm>
              <a:off x="5889576" y="4544082"/>
              <a:ext cx="1072693" cy="67924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578954-7E32-477E-BBE8-8D01D9D23A1D}"/>
                </a:ext>
              </a:extLst>
            </p:cNvPr>
            <p:cNvSpPr/>
            <p:nvPr/>
          </p:nvSpPr>
          <p:spPr>
            <a:xfrm>
              <a:off x="6737495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F6775F-8E7B-4D14-AB55-218D4C35CB08}"/>
                </a:ext>
              </a:extLst>
            </p:cNvPr>
            <p:cNvSpPr txBox="1"/>
            <p:nvPr/>
          </p:nvSpPr>
          <p:spPr>
            <a:xfrm>
              <a:off x="6906849" y="5368212"/>
              <a:ext cx="1420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ML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2E94EA-1421-47CA-A206-ACA4B795D72D}"/>
                </a:ext>
              </a:extLst>
            </p:cNvPr>
            <p:cNvGrpSpPr/>
            <p:nvPr/>
          </p:nvGrpSpPr>
          <p:grpSpPr>
            <a:xfrm>
              <a:off x="8665615" y="5177342"/>
              <a:ext cx="2817567" cy="1063876"/>
              <a:chOff x="6923220" y="1678040"/>
              <a:chExt cx="2817567" cy="106387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D4162D-BCAA-4156-852E-FBE64BB40381}"/>
                  </a:ext>
                </a:extLst>
              </p:cNvPr>
              <p:cNvSpPr txBox="1"/>
              <p:nvPr/>
            </p:nvSpPr>
            <p:spPr>
              <a:xfrm>
                <a:off x="6934441" y="1678040"/>
                <a:ext cx="2806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Machine Learning</a:t>
                </a:r>
                <a:endParaRPr lang="ko-KR" altLang="en-US" sz="24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C3FC62-C5FA-4266-B147-232D952C0C66}"/>
                  </a:ext>
                </a:extLst>
              </p:cNvPr>
              <p:cNvSpPr txBox="1"/>
              <p:nvPr/>
            </p:nvSpPr>
            <p:spPr>
              <a:xfrm>
                <a:off x="6923220" y="216483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83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64450F-6270-38A0-BAF1-B93D70909F96}"/>
              </a:ext>
            </a:extLst>
          </p:cNvPr>
          <p:cNvSpPr txBox="1"/>
          <p:nvPr/>
        </p:nvSpPr>
        <p:spPr>
          <a:xfrm>
            <a:off x="99899" y="1274191"/>
            <a:ext cx="190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C N </a:t>
            </a:r>
            <a:r>
              <a:rPr lang="en-US" altLang="ko-KR" sz="2400" b="1" spc="-300" dirty="0" err="1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N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spc="-300" dirty="0">
              <a:solidFill>
                <a:srgbClr val="393939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810940"/>
            <a:ext cx="172446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하는것이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36ACF5-45F4-4B55-BAF5-87071774F81B}"/>
              </a:ext>
            </a:extLst>
          </p:cNvPr>
          <p:cNvSpPr/>
          <p:nvPr/>
        </p:nvSpPr>
        <p:spPr>
          <a:xfrm>
            <a:off x="-5852159" y="-350520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533AC-EF72-4125-B099-A4AE3AC44EA8}"/>
              </a:ext>
            </a:extLst>
          </p:cNvPr>
          <p:cNvSpPr txBox="1"/>
          <p:nvPr/>
        </p:nvSpPr>
        <p:spPr>
          <a:xfrm>
            <a:off x="3076651" y="1119351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ABD7B-3A01-48CF-B6F9-5AFB36908E5D}"/>
              </a:ext>
            </a:extLst>
          </p:cNvPr>
          <p:cNvGrpSpPr/>
          <p:nvPr/>
        </p:nvGrpSpPr>
        <p:grpSpPr>
          <a:xfrm>
            <a:off x="7775150" y="840565"/>
            <a:ext cx="2596467" cy="707886"/>
            <a:chOff x="294640" y="3596640"/>
            <a:chExt cx="259646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3D98C-7475-4C9A-8B30-DB1B6B9B019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1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B5E85B-A4DF-4149-AB12-50E68215DAE0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Introduction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CF8B30-E8EA-4F1C-BEC9-39B27DEE8C3F}"/>
              </a:ext>
            </a:extLst>
          </p:cNvPr>
          <p:cNvGrpSpPr/>
          <p:nvPr/>
        </p:nvGrpSpPr>
        <p:grpSpPr>
          <a:xfrm>
            <a:off x="7775150" y="1765682"/>
            <a:ext cx="2232842" cy="707886"/>
            <a:chOff x="294640" y="3596640"/>
            <a:chExt cx="2232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82436-BFF2-45E8-9817-F1E2610AABB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2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DAB8-2F74-4D94-8CD2-64E6F7E42948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415D9-7C77-45A1-9282-B06807EA743E}"/>
              </a:ext>
            </a:extLst>
          </p:cNvPr>
          <p:cNvGrpSpPr/>
          <p:nvPr/>
        </p:nvGrpSpPr>
        <p:grpSpPr>
          <a:xfrm>
            <a:off x="7775150" y="2688902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65B2B-8D44-4003-94BA-70F6D4D92C5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3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55B83-3646-49BA-9E6E-31868E767CD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Classification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CF06A-9952-418F-3AA2-B054C8EA7EAA}"/>
              </a:ext>
            </a:extLst>
          </p:cNvPr>
          <p:cNvGrpSpPr/>
          <p:nvPr/>
        </p:nvGrpSpPr>
        <p:grpSpPr>
          <a:xfrm>
            <a:off x="7775150" y="3612122"/>
            <a:ext cx="2816592" cy="707886"/>
            <a:chOff x="294640" y="3596640"/>
            <a:chExt cx="281659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C1B56-CB56-2C6C-1B4C-3535E781EA8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4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18D11-DFE3-6094-BBE2-E55D47478273}"/>
                </a:ext>
              </a:extLst>
            </p:cNvPr>
            <p:cNvSpPr txBox="1"/>
            <p:nvPr/>
          </p:nvSpPr>
          <p:spPr>
            <a:xfrm>
              <a:off x="943394" y="3688973"/>
              <a:ext cx="21678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Auto coloring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911BA-2979-45E3-20F0-E019E7098BB1}"/>
              </a:ext>
            </a:extLst>
          </p:cNvPr>
          <p:cNvGrpSpPr/>
          <p:nvPr/>
        </p:nvGrpSpPr>
        <p:grpSpPr>
          <a:xfrm>
            <a:off x="7775150" y="4535342"/>
            <a:ext cx="4053853" cy="707886"/>
            <a:chOff x="294640" y="3596640"/>
            <a:chExt cx="4053853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2CEFF-C633-4E41-93BA-6053E7FDEAB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5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2C2AA-0BA7-2018-91BA-3F3C9D45EF26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Analysis &amp; Conclusion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7390D-CE2B-F86B-DC0D-8D3A8C32FF4C}"/>
              </a:ext>
            </a:extLst>
          </p:cNvPr>
          <p:cNvGrpSpPr/>
          <p:nvPr/>
        </p:nvGrpSpPr>
        <p:grpSpPr>
          <a:xfrm>
            <a:off x="7775150" y="5458562"/>
            <a:ext cx="1796825" cy="707886"/>
            <a:chOff x="294640" y="3596640"/>
            <a:chExt cx="1796825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14025-3345-B96E-2D32-9CF3483E927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6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3425B-EA06-5BB0-A5F3-CC6B505B42B4}"/>
                </a:ext>
              </a:extLst>
            </p:cNvPr>
            <p:cNvSpPr txBox="1"/>
            <p:nvPr/>
          </p:nvSpPr>
          <p:spPr>
            <a:xfrm>
              <a:off x="943394" y="3688973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31803F-6075-2EEB-6192-517EAADBC6D2}"/>
              </a:ext>
            </a:extLst>
          </p:cNvPr>
          <p:cNvCxnSpPr>
            <a:cxnSpLocks/>
          </p:cNvCxnSpPr>
          <p:nvPr/>
        </p:nvCxnSpPr>
        <p:spPr>
          <a:xfrm flipH="1">
            <a:off x="-2287829" y="1918031"/>
            <a:ext cx="9176309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34520-B187-6C8C-38EE-704C40E1B530}"/>
              </a:ext>
            </a:extLst>
          </p:cNvPr>
          <p:cNvSpPr/>
          <p:nvPr/>
        </p:nvSpPr>
        <p:spPr>
          <a:xfrm>
            <a:off x="4552950" y="1257961"/>
            <a:ext cx="7494504" cy="4371314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927BF-0619-F5B8-1FB1-68A6A16B9063}"/>
              </a:ext>
            </a:extLst>
          </p:cNvPr>
          <p:cNvSpPr/>
          <p:nvPr/>
        </p:nvSpPr>
        <p:spPr>
          <a:xfrm>
            <a:off x="-449580" y="-6481307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491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과일에 대한 자동 채색 프로그램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D9288B-960B-2E3F-3927-ACE3422FCDBD}"/>
              </a:ext>
            </a:extLst>
          </p:cNvPr>
          <p:cNvCxnSpPr>
            <a:cxnSpLocks/>
          </p:cNvCxnSpPr>
          <p:nvPr/>
        </p:nvCxnSpPr>
        <p:spPr>
          <a:xfrm>
            <a:off x="-144145" y="3210439"/>
            <a:ext cx="25478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195CAC-4D11-3A5B-7095-0114D4DAA478}"/>
              </a:ext>
            </a:extLst>
          </p:cNvPr>
          <p:cNvSpPr txBox="1"/>
          <p:nvPr/>
        </p:nvSpPr>
        <p:spPr>
          <a:xfrm>
            <a:off x="99899" y="3251804"/>
            <a:ext cx="435780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category(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사과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토마토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딸기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당근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수박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참외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중 하나의 과일을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한 뒤 그 과일을 인식하고 과일에 해당되는 색으로 그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그림을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자동채색한다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3267B2-07D6-F77D-6ACC-7FDA6810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80" y="5153186"/>
            <a:ext cx="3790950" cy="285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3E060-3955-D2BE-099E-C6BA936C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7" y="1419064"/>
            <a:ext cx="3790950" cy="2762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3DB59-A23D-69AE-6151-20CE0DA5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78" y="1727835"/>
            <a:ext cx="3026952" cy="3200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77ABF-42D8-52AA-F292-34D3EBCE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62" y="1910715"/>
            <a:ext cx="3718630" cy="30175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DE06FA-3088-D74A-4077-84CCD2983492}"/>
              </a:ext>
            </a:extLst>
          </p:cNvPr>
          <p:cNvSpPr txBox="1"/>
          <p:nvPr/>
        </p:nvSpPr>
        <p:spPr>
          <a:xfrm>
            <a:off x="99898" y="1196085"/>
            <a:ext cx="2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BA601-8F30-E2F8-BB39-703517915E24}"/>
              </a:ext>
            </a:extLst>
          </p:cNvPr>
          <p:cNvSpPr txBox="1"/>
          <p:nvPr/>
        </p:nvSpPr>
        <p:spPr>
          <a:xfrm>
            <a:off x="99898" y="2686658"/>
            <a:ext cx="23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주제에 대한 개요</a:t>
            </a:r>
          </a:p>
        </p:txBody>
      </p:sp>
    </p:spTree>
    <p:extLst>
      <p:ext uri="{BB962C8B-B14F-4D97-AF65-F5344CB8AC3E}">
        <p14:creationId xmlns:p14="http://schemas.microsoft.com/office/powerpoint/2010/main" val="37939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91314"/>
            <a:ext cx="119968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A33B-C09D-1C7C-B29A-703B26F13AAB}"/>
              </a:ext>
            </a:extLst>
          </p:cNvPr>
          <p:cNvSpPr txBox="1"/>
          <p:nvPr/>
        </p:nvSpPr>
        <p:spPr>
          <a:xfrm>
            <a:off x="99898" y="3820373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하는 것이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1F2773-1BAF-BE72-0668-3FD49DB783B5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192532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2130CC-E4E9-5B77-21BC-CAC518537C2D}"/>
              </a:ext>
            </a:extLst>
          </p:cNvPr>
          <p:cNvSpPr txBox="1"/>
          <p:nvPr/>
        </p:nvSpPr>
        <p:spPr>
          <a:xfrm>
            <a:off x="99898" y="1196085"/>
            <a:ext cx="168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CNN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6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29147" y="-194213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551276" y="2943789"/>
            <a:ext cx="14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808252" y="294760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C6C3B-F86D-4A39-8BCB-660674C88FBA}"/>
              </a:ext>
            </a:extLst>
          </p:cNvPr>
          <p:cNvCxnSpPr>
            <a:cxnSpLocks/>
          </p:cNvCxnSpPr>
          <p:nvPr/>
        </p:nvCxnSpPr>
        <p:spPr>
          <a:xfrm>
            <a:off x="808252" y="2718958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B03AD-5081-4DF3-8491-FBED3B0A4676}"/>
              </a:ext>
            </a:extLst>
          </p:cNvPr>
          <p:cNvCxnSpPr>
            <a:cxnSpLocks/>
          </p:cNvCxnSpPr>
          <p:nvPr/>
        </p:nvCxnSpPr>
        <p:spPr>
          <a:xfrm>
            <a:off x="808252" y="3759611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D0F11-4FB7-8FD9-7425-AE87C174CC3E}"/>
              </a:ext>
            </a:extLst>
          </p:cNvPr>
          <p:cNvSpPr txBox="1"/>
          <p:nvPr/>
        </p:nvSpPr>
        <p:spPr>
          <a:xfrm>
            <a:off x="3101383" y="2978004"/>
            <a:ext cx="258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D a t a  </a:t>
            </a:r>
            <a:r>
              <a:rPr lang="en-US" altLang="ko-KR" spc="-300" dirty="0" err="1">
                <a:solidFill>
                  <a:schemeClr val="bg1"/>
                </a:solidFill>
              </a:rPr>
              <a:t>A</a:t>
            </a:r>
            <a:r>
              <a:rPr lang="en-US" altLang="ko-KR" spc="-300" dirty="0">
                <a:solidFill>
                  <a:schemeClr val="bg1"/>
                </a:solidFill>
              </a:rPr>
              <a:t> u g m e n t a t I o n</a:t>
            </a:r>
          </a:p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C N </a:t>
            </a:r>
            <a:r>
              <a:rPr lang="en-US" altLang="ko-KR" spc="-300" dirty="0" err="1">
                <a:solidFill>
                  <a:schemeClr val="bg1"/>
                </a:solidFill>
              </a:rPr>
              <a:t>N</a:t>
            </a:r>
            <a:endParaRPr lang="en-US" altLang="ko-KR" spc="-3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6F70C-065C-B47B-2816-4584EF0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3" y="0"/>
            <a:ext cx="612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DEB5FF-1730-F1E0-4A10-8C1F8CA9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9066" r="8049"/>
          <a:stretch/>
        </p:blipFill>
        <p:spPr>
          <a:xfrm>
            <a:off x="99898" y="4582444"/>
            <a:ext cx="1240127" cy="1238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3A506-F15C-8B3D-85FD-73AC004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6" y="3841105"/>
            <a:ext cx="9753600" cy="2395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99898" y="1891314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Sketched_image_data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20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도 단위로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flipping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진행하였다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하나의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18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이루어진 것을 확인할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BE274-EC37-4354-C6EF-6B6A2A4D3B29}"/>
              </a:ext>
            </a:extLst>
          </p:cNvPr>
          <p:cNvSpPr txBox="1"/>
          <p:nvPr/>
        </p:nvSpPr>
        <p:spPr>
          <a:xfrm>
            <a:off x="260323" y="4146259"/>
            <a:ext cx="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D465-10FB-F965-4CE4-C4C36B2E4044}"/>
              </a:ext>
            </a:extLst>
          </p:cNvPr>
          <p:cNvSpPr txBox="1"/>
          <p:nvPr/>
        </p:nvSpPr>
        <p:spPr>
          <a:xfrm>
            <a:off x="6613892" y="3429000"/>
            <a:ext cx="73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After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67B8047-F8FB-124A-732C-EAD46B5FC461}"/>
              </a:ext>
            </a:extLst>
          </p:cNvPr>
          <p:cNvSpPr/>
          <p:nvPr/>
        </p:nvSpPr>
        <p:spPr>
          <a:xfrm>
            <a:off x="1456237" y="4876223"/>
            <a:ext cx="648787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A7FA5-E714-BEFD-089F-0D5B0F93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4" y="2452431"/>
            <a:ext cx="4467828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17749-EEF7-4247-DBE2-2C187B4F5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7" y="2452431"/>
            <a:ext cx="4294869" cy="36576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D42F6C-A840-EEAC-BCEC-A0031C1BC7DC}"/>
              </a:ext>
            </a:extLst>
          </p:cNvPr>
          <p:cNvSpPr/>
          <p:nvPr/>
        </p:nvSpPr>
        <p:spPr>
          <a:xfrm>
            <a:off x="5533692" y="4118471"/>
            <a:ext cx="1325618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0414F-43BE-13CA-6F35-677D69D3E383}"/>
              </a:ext>
            </a:extLst>
          </p:cNvPr>
          <p:cNvSpPr txBox="1"/>
          <p:nvPr/>
        </p:nvSpPr>
        <p:spPr>
          <a:xfrm>
            <a:off x="1885624" y="1990765"/>
            <a:ext cx="24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(X)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CBC14-857D-F757-80B9-93B55974298F}"/>
              </a:ext>
            </a:extLst>
          </p:cNvPr>
          <p:cNvSpPr txBox="1"/>
          <p:nvPr/>
        </p:nvSpPr>
        <p:spPr>
          <a:xfrm>
            <a:off x="7989054" y="1990765"/>
            <a:ext cx="23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(O)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B4019F-3A34-7B23-4212-610AE3C1C8CD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0582AA-CBB7-067C-7C46-0407A25B76D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BE04DE-F3F2-5443-01BE-C83279D4C65F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A23363-83FD-E6EE-E2BC-5114F472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3" y="2556145"/>
            <a:ext cx="9241034" cy="333332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5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6996E64-93C0-A719-D131-7A0BFC6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35" y="2318150"/>
            <a:ext cx="7010752" cy="352419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0B905-3767-D2D7-B1F1-FA36619CD231}"/>
              </a:ext>
            </a:extLst>
          </p:cNvPr>
          <p:cNvSpPr txBox="1"/>
          <p:nvPr/>
        </p:nvSpPr>
        <p:spPr>
          <a:xfrm>
            <a:off x="5390697" y="1656993"/>
            <a:ext cx="14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5 Layers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53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624</Words>
  <Application>Microsoft Office PowerPoint</Application>
  <PresentationFormat>와이드스크린</PresentationFormat>
  <Paragraphs>116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제주명조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Johoon</dc:creator>
  <cp:lastModifiedBy>Choi Johoon</cp:lastModifiedBy>
  <cp:revision>46</cp:revision>
  <dcterms:created xsi:type="dcterms:W3CDTF">2022-03-13T08:43:00Z</dcterms:created>
  <dcterms:modified xsi:type="dcterms:W3CDTF">2022-06-09T15:45:35Z</dcterms:modified>
</cp:coreProperties>
</file>