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4" r:id="rId6"/>
    <p:sldId id="273" r:id="rId7"/>
    <p:sldId id="270" r:id="rId8"/>
    <p:sldId id="271" r:id="rId9"/>
    <p:sldId id="285" r:id="rId10"/>
    <p:sldId id="278" r:id="rId11"/>
    <p:sldId id="279" r:id="rId12"/>
    <p:sldId id="286" r:id="rId13"/>
    <p:sldId id="275" r:id="rId14"/>
    <p:sldId id="280" r:id="rId15"/>
    <p:sldId id="281" r:id="rId16"/>
    <p:sldId id="282" r:id="rId17"/>
    <p:sldId id="283" r:id="rId18"/>
    <p:sldId id="276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D3"/>
    <a:srgbClr val="A6BBDE"/>
    <a:srgbClr val="007095"/>
    <a:srgbClr val="1E3252"/>
    <a:srgbClr val="FFFFFF"/>
    <a:srgbClr val="34568C"/>
    <a:srgbClr val="005289"/>
    <a:srgbClr val="E2F0D9"/>
    <a:srgbClr val="BCDE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5816" autoAdjust="0"/>
  </p:normalViewPr>
  <p:slideViewPr>
    <p:cSldViewPr snapToGrid="0">
      <p:cViewPr varScale="1">
        <p:scale>
          <a:sx n="79" d="100"/>
          <a:sy n="79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25FC-C3F5-448F-A882-A9641DE5FD6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5926-9BB1-4887-9E1E-3F46BA39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5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64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512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7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Model D : Model C</a:t>
            </a:r>
            <a:r>
              <a:rPr lang="ko-KR" altLang="en-US" dirty="0"/>
              <a:t> 의 </a:t>
            </a:r>
            <a:r>
              <a:rPr lang="en-US" altLang="ko-KR" dirty="0"/>
              <a:t>dropout </a:t>
            </a:r>
            <a:r>
              <a:rPr lang="ko-KR" altLang="en-US" dirty="0"/>
              <a:t>을 </a:t>
            </a:r>
            <a:r>
              <a:rPr lang="en-US" altLang="ko-KR" dirty="0"/>
              <a:t>0.1</a:t>
            </a:r>
            <a:r>
              <a:rPr lang="ko-KR" altLang="en-US" dirty="0"/>
              <a:t>로 유지하다가 마지막만 </a:t>
            </a:r>
            <a:r>
              <a:rPr lang="en-US" altLang="ko-KR" dirty="0"/>
              <a:t>0.2 </a:t>
            </a:r>
            <a:r>
              <a:rPr lang="ko-KR" altLang="en-US" dirty="0"/>
              <a:t>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1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Model D : Model C</a:t>
            </a:r>
            <a:r>
              <a:rPr lang="ko-KR" altLang="en-US" dirty="0"/>
              <a:t> 의 </a:t>
            </a:r>
            <a:r>
              <a:rPr lang="en-US" altLang="ko-KR" dirty="0"/>
              <a:t>dropout </a:t>
            </a:r>
            <a:r>
              <a:rPr lang="ko-KR" altLang="en-US" dirty="0"/>
              <a:t>을 </a:t>
            </a:r>
            <a:r>
              <a:rPr lang="en-US" altLang="ko-KR" dirty="0"/>
              <a:t>0.1</a:t>
            </a:r>
            <a:r>
              <a:rPr lang="ko-KR" altLang="en-US" dirty="0"/>
              <a:t>로 유지하다가 마지막만 </a:t>
            </a:r>
            <a:r>
              <a:rPr lang="en-US" altLang="ko-KR" dirty="0"/>
              <a:t>0.2 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399E-8731-48B6-A448-0BCE6EC7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76551-44E7-40CB-AAB2-C3CA28D3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6FCD1-C439-4100-ACE6-0C9A038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2C680-DCFE-4703-AA88-FBDC0A4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D308-E21B-47FC-A49C-4E262C12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2E47-C4DA-4B3F-BDD0-DD8437E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78C52-F030-4E2A-B9DA-0E7FAC31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650C-8861-42BE-9244-2C8F4214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D9E-3DA4-4BA8-A692-716E86F7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687-01F3-4BD7-A26C-143DCF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CF37-2B6B-4EA2-BC4A-B9EA43EA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0FD9-EC90-441F-99CC-3DA6E813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12C8-21EF-4927-B2ED-C790878E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4E14-7A7D-42C8-BAE0-1EB5FC6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1209-C974-4815-9F99-73379F0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7A358-18DA-4416-994E-99CFEE4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4465-2981-451D-B37A-F7C88A4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FB24-5997-4F79-BF96-FC7BDE4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B0763-1848-4E71-9182-C13C246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F17-C83F-44F8-B69A-886FCAE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60F4-09C1-443D-BD06-1B93B218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FDC3-14AC-4A64-82FD-890A0C4D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5AC9E-8720-4887-8B6B-9B0CAFF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DA3E-7C6B-439B-B27F-9EA5C35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BC56-7521-4BBB-A261-C7261FB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B02-FE07-4C00-A64D-09D168B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5C6-C3DE-43A1-B9CE-F6ADC4C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5B63-54E8-44FE-9065-EEC446E5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EE24-2EE0-4EF6-B0D2-B99A8C2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E5938-03AA-478C-B0B5-3A97A4E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9D44D-9FD6-4A42-9416-F5618E1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70D6-6435-4EF3-8B84-95CC45A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4600-FC3D-4A54-84F4-F46C249C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53AF-5642-4FBE-B9D7-62631DD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B977E-0D75-4D63-BF00-D975B803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3B022-658E-43E2-A37D-27E4517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D903-2019-4B5A-A05F-2468029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F3949-C083-4BD3-BC4C-EB0A2C4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F8523-168E-419F-A433-358E8EE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947-100B-44CD-87B0-284630D7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1156-D5C6-4EA4-B230-5DA9F818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EE9A-9F75-411D-873B-FD67F8E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18933-6074-4E77-BB0F-A4F0BB1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037C-7B94-4934-AD62-17FF456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4AD4-92A6-47DD-8558-CBF430C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F92D6-446A-41EA-B7C2-E3FA6C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A12A-D6BE-430E-B40F-F1EA402F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57B9-2B1B-4748-B1A9-6561D3B8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D70C-792E-445E-A5E5-63204A76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F53EA-3A68-441B-AF71-0FE1DAE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E21F4-EF2E-4161-9E9C-746919C6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56D7-913E-4EA2-939D-E067CD6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F6C-BF60-4F9A-832A-FBEEB80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86EFB-657C-4176-B429-C61D5A9D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8A6F8-5F88-48E5-929A-D094395B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23AD-0C4E-48D8-8B16-46E811C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80977-9068-4FA3-BCA5-804692E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5D41-0BB0-4FB2-8B0A-244E5D0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AD101-9B99-4D8F-AC46-3D05A093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7F4F-46F7-4210-9616-E127C49F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8963-BF8D-44D2-A8E9-2B56AD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1860-8BC3-4A2C-9D2A-D77E90C8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542-9911-4242-9815-CE550929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1A39F-E535-4813-B1F6-BBF79E7001F4}"/>
              </a:ext>
            </a:extLst>
          </p:cNvPr>
          <p:cNvSpPr/>
          <p:nvPr/>
        </p:nvSpPr>
        <p:spPr>
          <a:xfrm>
            <a:off x="-311085" y="2573518"/>
            <a:ext cx="13021245" cy="999241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29C99-4D23-480D-B8FF-F642BE9FE7C3}"/>
              </a:ext>
            </a:extLst>
          </p:cNvPr>
          <p:cNvSpPr txBox="1"/>
          <p:nvPr/>
        </p:nvSpPr>
        <p:spPr>
          <a:xfrm>
            <a:off x="1701224" y="2700022"/>
            <a:ext cx="878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CNN</a:t>
            </a:r>
            <a:r>
              <a:rPr lang="ko-KR" altLang="en-US" sz="4400" spc="-300" dirty="0">
                <a:solidFill>
                  <a:schemeClr val="bg1"/>
                </a:solidFill>
              </a:rPr>
              <a:t>을 활용한 이미지 분류</a:t>
            </a:r>
            <a:r>
              <a:rPr lang="en-US" altLang="ko-KR" sz="4400" spc="-300" dirty="0">
                <a:solidFill>
                  <a:schemeClr val="bg1"/>
                </a:solidFill>
              </a:rPr>
              <a:t>/</a:t>
            </a:r>
            <a:r>
              <a:rPr lang="ko-KR" altLang="en-US" sz="4400" spc="-300" dirty="0" err="1">
                <a:solidFill>
                  <a:schemeClr val="bg1"/>
                </a:solidFill>
              </a:rPr>
              <a:t>자동채색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A242DE-D9E9-4278-99BA-552E29D6709A}"/>
              </a:ext>
            </a:extLst>
          </p:cNvPr>
          <p:cNvCxnSpPr>
            <a:cxnSpLocks/>
          </p:cNvCxnSpPr>
          <p:nvPr/>
        </p:nvCxnSpPr>
        <p:spPr>
          <a:xfrm>
            <a:off x="-172720" y="2172890"/>
            <a:ext cx="850266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4D26E-A9B3-48B1-8EE5-7610136A10F6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842138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EB69F-AEA8-486A-9522-C3F3771527D7}"/>
              </a:ext>
            </a:extLst>
          </p:cNvPr>
          <p:cNvSpPr txBox="1"/>
          <p:nvPr/>
        </p:nvSpPr>
        <p:spPr>
          <a:xfrm>
            <a:off x="172720" y="5758795"/>
            <a:ext cx="210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12164724 </a:t>
            </a:r>
            <a:r>
              <a:rPr lang="ko-KR" altLang="en-US" sz="1600" dirty="0" err="1">
                <a:solidFill>
                  <a:schemeClr val="bg1"/>
                </a:solidFill>
              </a:rPr>
              <a:t>최조훈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12181827 </a:t>
            </a:r>
            <a:r>
              <a:rPr lang="ko-KR" altLang="en-US" sz="1600" dirty="0" err="1">
                <a:solidFill>
                  <a:schemeClr val="bg1"/>
                </a:solidFill>
              </a:rPr>
              <a:t>임세은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12183887 </a:t>
            </a:r>
            <a:r>
              <a:rPr lang="ko-KR" altLang="en-US" sz="1600" dirty="0">
                <a:solidFill>
                  <a:schemeClr val="bg1"/>
                </a:solidFill>
              </a:rPr>
              <a:t>송진서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0B5E-32AB-4A6B-946D-6622645A9777}"/>
              </a:ext>
            </a:extLst>
          </p:cNvPr>
          <p:cNvSpPr txBox="1"/>
          <p:nvPr/>
        </p:nvSpPr>
        <p:spPr>
          <a:xfrm>
            <a:off x="172720" y="14224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2022-1 </a:t>
            </a:r>
            <a:r>
              <a:rPr lang="ko-KR" altLang="en-US" sz="1200" dirty="0">
                <a:solidFill>
                  <a:schemeClr val="bg1"/>
                </a:solidFill>
              </a:rPr>
              <a:t>인공지능 응용시스템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F1F3B8-3138-48DE-88B8-E4E7484B9624}"/>
              </a:ext>
            </a:extLst>
          </p:cNvPr>
          <p:cNvCxnSpPr>
            <a:cxnSpLocks/>
          </p:cNvCxnSpPr>
          <p:nvPr/>
        </p:nvCxnSpPr>
        <p:spPr>
          <a:xfrm>
            <a:off x="4288775" y="4357290"/>
            <a:ext cx="8421385" cy="0"/>
          </a:xfrm>
          <a:prstGeom prst="line">
            <a:avLst/>
          </a:prstGeom>
          <a:ln>
            <a:solidFill>
              <a:srgbClr val="FFFFFF">
                <a:alpha val="8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B929A-29B3-41B5-9ADE-FF88D00184E4}"/>
              </a:ext>
            </a:extLst>
          </p:cNvPr>
          <p:cNvCxnSpPr>
            <a:cxnSpLocks/>
          </p:cNvCxnSpPr>
          <p:nvPr/>
        </p:nvCxnSpPr>
        <p:spPr>
          <a:xfrm>
            <a:off x="4745975" y="4702730"/>
            <a:ext cx="8421385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C4CAC-1FFD-4CB8-AA9E-930865F46C0D}"/>
              </a:ext>
            </a:extLst>
          </p:cNvPr>
          <p:cNvCxnSpPr>
            <a:cxnSpLocks/>
          </p:cNvCxnSpPr>
          <p:nvPr/>
        </p:nvCxnSpPr>
        <p:spPr>
          <a:xfrm>
            <a:off x="5172695" y="5048170"/>
            <a:ext cx="8421385" cy="0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109CA8-3F87-4E2D-BD31-E02DB0D55871}"/>
              </a:ext>
            </a:extLst>
          </p:cNvPr>
          <p:cNvCxnSpPr>
            <a:cxnSpLocks/>
          </p:cNvCxnSpPr>
          <p:nvPr/>
        </p:nvCxnSpPr>
        <p:spPr>
          <a:xfrm>
            <a:off x="5650215" y="5373290"/>
            <a:ext cx="8421385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A03D5-A83B-49D1-8904-D129B4820CB6}"/>
              </a:ext>
            </a:extLst>
          </p:cNvPr>
          <p:cNvCxnSpPr>
            <a:cxnSpLocks/>
          </p:cNvCxnSpPr>
          <p:nvPr/>
        </p:nvCxnSpPr>
        <p:spPr>
          <a:xfrm>
            <a:off x="6076935" y="5718730"/>
            <a:ext cx="8421385" cy="0"/>
          </a:xfrm>
          <a:prstGeom prst="line">
            <a:avLst/>
          </a:prstGeom>
          <a:ln>
            <a:solidFill>
              <a:srgbClr val="FFFFFF">
                <a:alpha val="5098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69527-AEDC-4AB5-82A6-FBCC91C53C87}"/>
              </a:ext>
            </a:extLst>
          </p:cNvPr>
          <p:cNvCxnSpPr>
            <a:cxnSpLocks/>
          </p:cNvCxnSpPr>
          <p:nvPr/>
        </p:nvCxnSpPr>
        <p:spPr>
          <a:xfrm rot="10800000">
            <a:off x="5172695" y="1664890"/>
            <a:ext cx="8502665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Classification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45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Classification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6645165" y="1657749"/>
            <a:ext cx="421368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- One-hot Encoding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4A26E-559E-0148-57A2-B1B2C179D44F}"/>
              </a:ext>
            </a:extLst>
          </p:cNvPr>
          <p:cNvSpPr txBox="1"/>
          <p:nvPr/>
        </p:nvSpPr>
        <p:spPr>
          <a:xfrm>
            <a:off x="409067" y="1657750"/>
            <a:ext cx="184817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-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Softmax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1195E-687C-46C6-9E1A-3EF457DABCBD}"/>
              </a:ext>
            </a:extLst>
          </p:cNvPr>
          <p:cNvSpPr txBox="1"/>
          <p:nvPr/>
        </p:nvSpPr>
        <p:spPr>
          <a:xfrm>
            <a:off x="6645165" y="2099636"/>
            <a:ext cx="62063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'apple'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'carrot'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orientalmelon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'strawberry'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'tomato'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'watermelon'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해당 이미지는 없는 데이터입니다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'none'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3DBC1-D5D3-3373-0B6A-F8F7A6A4A22B}"/>
              </a:ext>
            </a:extLst>
          </p:cNvPr>
          <p:cNvSpPr txBox="1"/>
          <p:nvPr/>
        </p:nvSpPr>
        <p:spPr>
          <a:xfrm>
            <a:off x="591207" y="2229918"/>
            <a:ext cx="6500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Flatten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Dense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256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Dropout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</a:t>
            </a:r>
          </a:p>
          <a:p>
            <a:r>
              <a:rPr lang="en" altLang="ko-K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nb_classes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Dense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nb_classes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softmax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86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874300" cy="707886"/>
            <a:chOff x="294640" y="3596640"/>
            <a:chExt cx="2874300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2225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Auto Coloring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Auto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Coloring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0" y="1818042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63898F-F2A4-A51E-4A96-0AC2C027B935}"/>
              </a:ext>
            </a:extLst>
          </p:cNvPr>
          <p:cNvSpPr txBox="1"/>
          <p:nvPr/>
        </p:nvSpPr>
        <p:spPr>
          <a:xfrm>
            <a:off x="864864" y="1945523"/>
            <a:ext cx="97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Classification</a:t>
            </a:r>
            <a:r>
              <a:rPr kumimoji="1" lang="ko-KR" altLang="en-US" dirty="0"/>
              <a:t> 결과에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과일의 종류에 맞는 다양한 색상과 방법을 적용해 자동 채색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1622A-CC61-C318-09EC-CEF23D9247BC}"/>
              </a:ext>
            </a:extLst>
          </p:cNvPr>
          <p:cNvSpPr txBox="1"/>
          <p:nvPr/>
        </p:nvSpPr>
        <p:spPr>
          <a:xfrm>
            <a:off x="4981903" y="323718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대충 채색 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43241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874300" cy="707886"/>
            <a:chOff x="294640" y="3596640"/>
            <a:chExt cx="2874300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2225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Auto Coloring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74115E1-6281-CFA0-8432-E9C789A6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3" y="2257821"/>
            <a:ext cx="10527556" cy="245078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BA302A-3292-98F1-8A66-D26FF91851E9}"/>
              </a:ext>
            </a:extLst>
          </p:cNvPr>
          <p:cNvSpPr txBox="1"/>
          <p:nvPr/>
        </p:nvSpPr>
        <p:spPr>
          <a:xfrm>
            <a:off x="78877" y="1332277"/>
            <a:ext cx="417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Binarize &amp;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Segmentation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5" name="직선 연결선 20">
            <a:extLst>
              <a:ext uri="{FF2B5EF4-FFF2-40B4-BE49-F238E27FC236}">
                <a16:creationId xmlns:a16="http://schemas.microsoft.com/office/drawing/2014/main" id="{F01D0470-22CF-015A-5386-0BFFB86C324A}"/>
              </a:ext>
            </a:extLst>
          </p:cNvPr>
          <p:cNvCxnSpPr>
            <a:cxnSpLocks/>
          </p:cNvCxnSpPr>
          <p:nvPr/>
        </p:nvCxnSpPr>
        <p:spPr>
          <a:xfrm>
            <a:off x="-21021" y="1887220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00A0D-5A73-563F-15F7-E9A08BEFCACC}"/>
              </a:ext>
            </a:extLst>
          </p:cNvPr>
          <p:cNvSpPr txBox="1"/>
          <p:nvPr/>
        </p:nvSpPr>
        <p:spPr>
          <a:xfrm>
            <a:off x="2112579" y="4992414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Binarize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segmentation</a:t>
            </a:r>
            <a:r>
              <a:rPr kumimoji="1" lang="ko-KR" altLang="en-US" dirty="0"/>
              <a:t>에 대한 단계별 설명 추가할 예정입니다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5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E76D2C-5F1E-C790-1EF2-05B5D8E8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" y="2482469"/>
            <a:ext cx="4903317" cy="3340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73C62-C392-3B08-87C5-2D1D9F24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1" y="2444360"/>
            <a:ext cx="4903317" cy="33789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C7851-A906-3EFA-B6B5-16400E6865E1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39EAE-0C23-0B25-2189-5901565C46CE}"/>
              </a:ext>
            </a:extLst>
          </p:cNvPr>
          <p:cNvGrpSpPr/>
          <p:nvPr/>
        </p:nvGrpSpPr>
        <p:grpSpPr>
          <a:xfrm>
            <a:off x="216110" y="248441"/>
            <a:ext cx="4158048" cy="707886"/>
            <a:chOff x="294640" y="3596640"/>
            <a:chExt cx="4158048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05023A-A880-A3C4-0EA8-F5D86986082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F1AED-CB38-68B8-5529-4B17C928EB2B}"/>
                </a:ext>
              </a:extLst>
            </p:cNvPr>
            <p:cNvSpPr txBox="1"/>
            <p:nvPr/>
          </p:nvSpPr>
          <p:spPr>
            <a:xfrm>
              <a:off x="943394" y="3688973"/>
              <a:ext cx="3509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402A0E-EB91-E048-F9DB-8AB5463132FF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Default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20">
            <a:extLst>
              <a:ext uri="{FF2B5EF4-FFF2-40B4-BE49-F238E27FC236}">
                <a16:creationId xmlns:a16="http://schemas.microsoft.com/office/drawing/2014/main" id="{64F886C5-AF51-E8FD-E439-07E46B4DFE37}"/>
              </a:ext>
            </a:extLst>
          </p:cNvPr>
          <p:cNvCxnSpPr>
            <a:cxnSpLocks/>
          </p:cNvCxnSpPr>
          <p:nvPr/>
        </p:nvCxnSpPr>
        <p:spPr>
          <a:xfrm>
            <a:off x="0" y="1818042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0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C7851-A906-3EFA-B6B5-16400E6865E1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39EAE-0C23-0B25-2189-5901565C46CE}"/>
              </a:ext>
            </a:extLst>
          </p:cNvPr>
          <p:cNvGrpSpPr/>
          <p:nvPr/>
        </p:nvGrpSpPr>
        <p:grpSpPr>
          <a:xfrm>
            <a:off x="216110" y="248441"/>
            <a:ext cx="4158048" cy="707886"/>
            <a:chOff x="294640" y="3596640"/>
            <a:chExt cx="4158048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05023A-A880-A3C4-0EA8-F5D86986082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F1AED-CB38-68B8-5529-4B17C928EB2B}"/>
                </a:ext>
              </a:extLst>
            </p:cNvPr>
            <p:cNvSpPr txBox="1"/>
            <p:nvPr/>
          </p:nvSpPr>
          <p:spPr>
            <a:xfrm>
              <a:off x="943394" y="3688973"/>
              <a:ext cx="3509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402A0E-EB91-E048-F9DB-8AB5463132FF}"/>
              </a:ext>
            </a:extLst>
          </p:cNvPr>
          <p:cNvSpPr txBox="1"/>
          <p:nvPr/>
        </p:nvSpPr>
        <p:spPr>
          <a:xfrm>
            <a:off x="99898" y="1196085"/>
            <a:ext cx="721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Hyperparameter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변경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1.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Batch Size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20">
            <a:extLst>
              <a:ext uri="{FF2B5EF4-FFF2-40B4-BE49-F238E27FC236}">
                <a16:creationId xmlns:a16="http://schemas.microsoft.com/office/drawing/2014/main" id="{64F886C5-AF51-E8FD-E439-07E46B4DFE37}"/>
              </a:ext>
            </a:extLst>
          </p:cNvPr>
          <p:cNvCxnSpPr>
            <a:cxnSpLocks/>
          </p:cNvCxnSpPr>
          <p:nvPr/>
        </p:nvCxnSpPr>
        <p:spPr>
          <a:xfrm>
            <a:off x="-15118" y="1741838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45DF9EFE-00E8-8DC7-E590-5D7E4CF8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5" y="1731575"/>
            <a:ext cx="3644929" cy="24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E614E00-C143-8A48-936F-26C6791D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99" y="4231500"/>
            <a:ext cx="3683095" cy="24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10BF0E31-F514-2267-EF28-880561F7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65" y="1731575"/>
            <a:ext cx="3644929" cy="25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42E4C8A-B01C-9CAC-00A2-5C42FEBA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65" y="4231499"/>
            <a:ext cx="3683095" cy="24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0E03B39-D492-82B2-BCBA-7F0B2252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2" y="1787333"/>
            <a:ext cx="3644929" cy="24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EAE4EE96-9D74-F6C1-680D-BA9A709A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2" y="4231498"/>
            <a:ext cx="3683095" cy="24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6E41CA-E7E3-C98E-751E-591AAC39A7C9}"/>
              </a:ext>
            </a:extLst>
          </p:cNvPr>
          <p:cNvSpPr txBox="1"/>
          <p:nvPr/>
        </p:nvSpPr>
        <p:spPr>
          <a:xfrm>
            <a:off x="1876395" y="6396335"/>
            <a:ext cx="148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BS=64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C038A0-5C6D-3180-DF28-778F19848236}"/>
              </a:ext>
            </a:extLst>
          </p:cNvPr>
          <p:cNvSpPr txBox="1"/>
          <p:nvPr/>
        </p:nvSpPr>
        <p:spPr>
          <a:xfrm>
            <a:off x="9572489" y="6380569"/>
            <a:ext cx="148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BS=512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8C9E0-05B5-11C3-72C4-0FC75A6E36DE}"/>
              </a:ext>
            </a:extLst>
          </p:cNvPr>
          <p:cNvSpPr txBox="1"/>
          <p:nvPr/>
        </p:nvSpPr>
        <p:spPr>
          <a:xfrm>
            <a:off x="5452434" y="6369861"/>
            <a:ext cx="148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BS=128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02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C7851-A906-3EFA-B6B5-16400E6865E1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39EAE-0C23-0B25-2189-5901565C46CE}"/>
              </a:ext>
            </a:extLst>
          </p:cNvPr>
          <p:cNvGrpSpPr/>
          <p:nvPr/>
        </p:nvGrpSpPr>
        <p:grpSpPr>
          <a:xfrm>
            <a:off x="216110" y="248441"/>
            <a:ext cx="4053853" cy="707886"/>
            <a:chOff x="294640" y="3596640"/>
            <a:chExt cx="4053853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05023A-A880-A3C4-0EA8-F5D86986082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F1AED-CB38-68B8-5529-4B17C928EB2B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402A0E-EB91-E048-F9DB-8AB5463132FF}"/>
              </a:ext>
            </a:extLst>
          </p:cNvPr>
          <p:cNvSpPr txBox="1"/>
          <p:nvPr/>
        </p:nvSpPr>
        <p:spPr>
          <a:xfrm>
            <a:off x="99898" y="1196085"/>
            <a:ext cx="271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Hyperparameter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변경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2.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400" b="1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Dropout_rate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20">
            <a:extLst>
              <a:ext uri="{FF2B5EF4-FFF2-40B4-BE49-F238E27FC236}">
                <a16:creationId xmlns:a16="http://schemas.microsoft.com/office/drawing/2014/main" id="{64F886C5-AF51-E8FD-E439-07E46B4DFE37}"/>
              </a:ext>
            </a:extLst>
          </p:cNvPr>
          <p:cNvCxnSpPr>
            <a:cxnSpLocks/>
          </p:cNvCxnSpPr>
          <p:nvPr/>
        </p:nvCxnSpPr>
        <p:spPr>
          <a:xfrm>
            <a:off x="0" y="1818042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9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C7851-A906-3EFA-B6B5-16400E6865E1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39EAE-0C23-0B25-2189-5901565C46CE}"/>
              </a:ext>
            </a:extLst>
          </p:cNvPr>
          <p:cNvGrpSpPr/>
          <p:nvPr/>
        </p:nvGrpSpPr>
        <p:grpSpPr>
          <a:xfrm>
            <a:off x="216110" y="248441"/>
            <a:ext cx="4158048" cy="707886"/>
            <a:chOff x="294640" y="3596640"/>
            <a:chExt cx="4158048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05023A-A880-A3C4-0EA8-F5D86986082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F1AED-CB38-68B8-5529-4B17C928EB2B}"/>
                </a:ext>
              </a:extLst>
            </p:cNvPr>
            <p:cNvSpPr txBox="1"/>
            <p:nvPr/>
          </p:nvSpPr>
          <p:spPr>
            <a:xfrm>
              <a:off x="943394" y="3688973"/>
              <a:ext cx="3509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402A0E-EB91-E048-F9DB-8AB5463132FF}"/>
              </a:ext>
            </a:extLst>
          </p:cNvPr>
          <p:cNvSpPr txBox="1"/>
          <p:nvPr/>
        </p:nvSpPr>
        <p:spPr>
          <a:xfrm>
            <a:off x="99898" y="1196085"/>
            <a:ext cx="271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Hyperparameter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변경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3.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Optimizer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20">
            <a:extLst>
              <a:ext uri="{FF2B5EF4-FFF2-40B4-BE49-F238E27FC236}">
                <a16:creationId xmlns:a16="http://schemas.microsoft.com/office/drawing/2014/main" id="{64F886C5-AF51-E8FD-E439-07E46B4DFE37}"/>
              </a:ext>
            </a:extLst>
          </p:cNvPr>
          <p:cNvCxnSpPr>
            <a:cxnSpLocks/>
          </p:cNvCxnSpPr>
          <p:nvPr/>
        </p:nvCxnSpPr>
        <p:spPr>
          <a:xfrm>
            <a:off x="0" y="1818042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F3BA92-AB58-0831-D3CB-4407B659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09" y="2068444"/>
            <a:ext cx="4775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DB87784-0D5E-3F58-224C-D13CAF1B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09" y="2068443"/>
            <a:ext cx="4902200" cy="332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DEF4C-7A72-C292-2019-E93CB1121890}"/>
              </a:ext>
            </a:extLst>
          </p:cNvPr>
          <p:cNvSpPr txBox="1"/>
          <p:nvPr/>
        </p:nvSpPr>
        <p:spPr>
          <a:xfrm>
            <a:off x="3132082" y="1389245"/>
            <a:ext cx="816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Optimizer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Adam Optimizer -&gt; </a:t>
            </a:r>
            <a:r>
              <a:rPr kumimoji="1" lang="en-US" altLang="ko-KR" dirty="0" err="1"/>
              <a:t>Nadam</a:t>
            </a:r>
            <a:r>
              <a:rPr kumimoji="1" lang="en-US" altLang="ko-KR" dirty="0"/>
              <a:t> Optimizer</a:t>
            </a:r>
            <a:r>
              <a:rPr kumimoji="1" lang="ko-KR" altLang="en-US" dirty="0"/>
              <a:t>로 바꾸어 성능 개선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67DD4-6AC9-440D-35C2-8E620856930E}"/>
              </a:ext>
            </a:extLst>
          </p:cNvPr>
          <p:cNvSpPr txBox="1"/>
          <p:nvPr/>
        </p:nvSpPr>
        <p:spPr>
          <a:xfrm>
            <a:off x="5575737" y="5750521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Loss 0.4150 -&gt; 0.4112</a:t>
            </a:r>
          </a:p>
          <a:p>
            <a:r>
              <a:rPr kumimoji="1" lang="en-US" altLang="ko-KR" dirty="0"/>
              <a:t>Accuracy 0.8667 &gt; 0.8400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3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C7851-A906-3EFA-B6B5-16400E6865E1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39EAE-0C23-0B25-2189-5901565C46CE}"/>
              </a:ext>
            </a:extLst>
          </p:cNvPr>
          <p:cNvGrpSpPr/>
          <p:nvPr/>
        </p:nvGrpSpPr>
        <p:grpSpPr>
          <a:xfrm>
            <a:off x="216110" y="248441"/>
            <a:ext cx="4158048" cy="707886"/>
            <a:chOff x="294640" y="3596640"/>
            <a:chExt cx="4158048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05023A-A880-A3C4-0EA8-F5D86986082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F1AED-CB38-68B8-5529-4B17C928EB2B}"/>
                </a:ext>
              </a:extLst>
            </p:cNvPr>
            <p:cNvSpPr txBox="1"/>
            <p:nvPr/>
          </p:nvSpPr>
          <p:spPr>
            <a:xfrm>
              <a:off x="943394" y="3688973"/>
              <a:ext cx="3509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402A0E-EB91-E048-F9DB-8AB5463132FF}"/>
              </a:ext>
            </a:extLst>
          </p:cNvPr>
          <p:cNvSpPr txBox="1"/>
          <p:nvPr/>
        </p:nvSpPr>
        <p:spPr>
          <a:xfrm>
            <a:off x="99898" y="1196085"/>
            <a:ext cx="2712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Hyperparameter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변경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4. Batch size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에 따른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최적의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Learning rate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20">
            <a:extLst>
              <a:ext uri="{FF2B5EF4-FFF2-40B4-BE49-F238E27FC236}">
                <a16:creationId xmlns:a16="http://schemas.microsoft.com/office/drawing/2014/main" id="{64F886C5-AF51-E8FD-E439-07E46B4DFE37}"/>
              </a:ext>
            </a:extLst>
          </p:cNvPr>
          <p:cNvCxnSpPr>
            <a:cxnSpLocks/>
          </p:cNvCxnSpPr>
          <p:nvPr/>
        </p:nvCxnSpPr>
        <p:spPr>
          <a:xfrm>
            <a:off x="0" y="1818042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9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1525806" y="1329371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B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DEC98-0F3A-56FB-8B8F-4FABD9690EB2}"/>
              </a:ext>
            </a:extLst>
          </p:cNvPr>
          <p:cNvGrpSpPr/>
          <p:nvPr/>
        </p:nvGrpSpPr>
        <p:grpSpPr>
          <a:xfrm>
            <a:off x="197354" y="1792401"/>
            <a:ext cx="3659099" cy="4965238"/>
            <a:chOff x="-23801" y="1892762"/>
            <a:chExt cx="3659099" cy="4965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684DFD-18CF-AA20-70CF-F0E840D8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01" y="1892762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CA3088-813B-2479-D336-36F18EDE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02" y="4375381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02816D-EDA3-F1AF-0DF8-C84A37A281A0}"/>
              </a:ext>
            </a:extLst>
          </p:cNvPr>
          <p:cNvGrpSpPr/>
          <p:nvPr/>
        </p:nvGrpSpPr>
        <p:grpSpPr>
          <a:xfrm>
            <a:off x="4212041" y="1792401"/>
            <a:ext cx="3663614" cy="4965238"/>
            <a:chOff x="4267200" y="1913520"/>
            <a:chExt cx="3663614" cy="49652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D75C6F-5863-09B6-A69C-7ACD98B7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14" y="1913520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13FDCA-E105-EE21-3A7C-F1A44BE6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4396139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CB2402-7D64-19BF-594E-5A79E9EDA4FA}"/>
              </a:ext>
            </a:extLst>
          </p:cNvPr>
          <p:cNvSpPr txBox="1"/>
          <p:nvPr/>
        </p:nvSpPr>
        <p:spPr>
          <a:xfrm>
            <a:off x="5529061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C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709808-09FB-8386-F699-AA002DDAFA5B}"/>
              </a:ext>
            </a:extLst>
          </p:cNvPr>
          <p:cNvGrpSpPr/>
          <p:nvPr/>
        </p:nvGrpSpPr>
        <p:grpSpPr>
          <a:xfrm>
            <a:off x="8313245" y="1760660"/>
            <a:ext cx="3657600" cy="4965238"/>
            <a:chOff x="8564215" y="1945326"/>
            <a:chExt cx="3657600" cy="496523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CECF57-CE13-1C86-0652-A5F287EC3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1945326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40F8C7-F16E-BDC2-08F2-1E9B9872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4427945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B26665-0B26-6E53-F259-93806FE80FCC}"/>
              </a:ext>
            </a:extLst>
          </p:cNvPr>
          <p:cNvSpPr txBox="1"/>
          <p:nvPr/>
        </p:nvSpPr>
        <p:spPr>
          <a:xfrm>
            <a:off x="9575106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D 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D5FDC-9B02-1437-2BD3-5190668F81AB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FF169A-2A5A-D274-FABD-85FB6315B2C7}"/>
              </a:ext>
            </a:extLst>
          </p:cNvPr>
          <p:cNvGrpSpPr/>
          <p:nvPr/>
        </p:nvGrpSpPr>
        <p:grpSpPr>
          <a:xfrm>
            <a:off x="216110" y="248441"/>
            <a:ext cx="4053853" cy="707886"/>
            <a:chOff x="294640" y="3596640"/>
            <a:chExt cx="4053853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10910F-86A5-967B-E9BB-F61335C78B5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5663A3-92E5-BC6A-F4D7-803F5641D331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Analysis &amp; Conclusion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71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48A45-0E33-3A85-5FBC-622D399BE824}"/>
              </a:ext>
            </a:extLst>
          </p:cNvPr>
          <p:cNvSpPr txBox="1"/>
          <p:nvPr/>
        </p:nvSpPr>
        <p:spPr>
          <a:xfrm>
            <a:off x="5065108" y="2413337"/>
            <a:ext cx="2061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kumimoji="1" lang="ko-KR" altLang="en-US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6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69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36ACF5-45F4-4B55-BAF5-87071774F81B}"/>
              </a:ext>
            </a:extLst>
          </p:cNvPr>
          <p:cNvSpPr/>
          <p:nvPr/>
        </p:nvSpPr>
        <p:spPr>
          <a:xfrm>
            <a:off x="-5852159" y="-350520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533AC-EF72-4125-B099-A4AE3AC44EA8}"/>
              </a:ext>
            </a:extLst>
          </p:cNvPr>
          <p:cNvSpPr txBox="1"/>
          <p:nvPr/>
        </p:nvSpPr>
        <p:spPr>
          <a:xfrm>
            <a:off x="3076651" y="1119351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ABD7B-3A01-48CF-B6F9-5AFB36908E5D}"/>
              </a:ext>
            </a:extLst>
          </p:cNvPr>
          <p:cNvGrpSpPr/>
          <p:nvPr/>
        </p:nvGrpSpPr>
        <p:grpSpPr>
          <a:xfrm>
            <a:off x="7775150" y="840565"/>
            <a:ext cx="2596467" cy="707886"/>
            <a:chOff x="294640" y="3596640"/>
            <a:chExt cx="259646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3D98C-7475-4C9A-8B30-DB1B6B9B019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1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B5E85B-A4DF-4149-AB12-50E68215DAE0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Introduction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CF8B30-E8EA-4F1C-BEC9-39B27DEE8C3F}"/>
              </a:ext>
            </a:extLst>
          </p:cNvPr>
          <p:cNvGrpSpPr/>
          <p:nvPr/>
        </p:nvGrpSpPr>
        <p:grpSpPr>
          <a:xfrm>
            <a:off x="7775150" y="1765682"/>
            <a:ext cx="2232842" cy="707886"/>
            <a:chOff x="294640" y="3596640"/>
            <a:chExt cx="2232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82436-BFF2-45E8-9817-F1E2610AABB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2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DAB8-2F74-4D94-8CD2-64E6F7E42948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415D9-7C77-45A1-9282-B06807EA743E}"/>
              </a:ext>
            </a:extLst>
          </p:cNvPr>
          <p:cNvGrpSpPr/>
          <p:nvPr/>
        </p:nvGrpSpPr>
        <p:grpSpPr>
          <a:xfrm>
            <a:off x="7775150" y="2688902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65B2B-8D44-4003-94BA-70F6D4D92C5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3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55B83-3646-49BA-9E6E-31868E767CD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Classification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CF06A-9952-418F-3AA2-B054C8EA7EAA}"/>
              </a:ext>
            </a:extLst>
          </p:cNvPr>
          <p:cNvGrpSpPr/>
          <p:nvPr/>
        </p:nvGrpSpPr>
        <p:grpSpPr>
          <a:xfrm>
            <a:off x="7775150" y="3612122"/>
            <a:ext cx="2816592" cy="707886"/>
            <a:chOff x="294640" y="3596640"/>
            <a:chExt cx="281659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C1B56-CB56-2C6C-1B4C-3535E781EA8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4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18D11-DFE3-6094-BBE2-E55D47478273}"/>
                </a:ext>
              </a:extLst>
            </p:cNvPr>
            <p:cNvSpPr txBox="1"/>
            <p:nvPr/>
          </p:nvSpPr>
          <p:spPr>
            <a:xfrm>
              <a:off x="943394" y="3688973"/>
              <a:ext cx="21678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Auto coloring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911BA-2979-45E3-20F0-E019E7098BB1}"/>
              </a:ext>
            </a:extLst>
          </p:cNvPr>
          <p:cNvGrpSpPr/>
          <p:nvPr/>
        </p:nvGrpSpPr>
        <p:grpSpPr>
          <a:xfrm>
            <a:off x="7775150" y="4535342"/>
            <a:ext cx="4053853" cy="707886"/>
            <a:chOff x="294640" y="3596640"/>
            <a:chExt cx="4053853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2CEFF-C633-4E41-93BA-6053E7FDEAB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5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2C2AA-0BA7-2018-91BA-3F3C9D45EF26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Analysis &amp; Conclusion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7390D-CE2B-F86B-DC0D-8D3A8C32FF4C}"/>
              </a:ext>
            </a:extLst>
          </p:cNvPr>
          <p:cNvGrpSpPr/>
          <p:nvPr/>
        </p:nvGrpSpPr>
        <p:grpSpPr>
          <a:xfrm>
            <a:off x="7775150" y="5458562"/>
            <a:ext cx="1796825" cy="707886"/>
            <a:chOff x="294640" y="3596640"/>
            <a:chExt cx="1796825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14025-3345-B96E-2D32-9CF3483E927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6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3425B-EA06-5BB0-A5F3-CC6B505B42B4}"/>
                </a:ext>
              </a:extLst>
            </p:cNvPr>
            <p:cNvSpPr txBox="1"/>
            <p:nvPr/>
          </p:nvSpPr>
          <p:spPr>
            <a:xfrm>
              <a:off x="943394" y="3688973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31803F-6075-2EEB-6192-517EAADBC6D2}"/>
              </a:ext>
            </a:extLst>
          </p:cNvPr>
          <p:cNvCxnSpPr>
            <a:cxnSpLocks/>
          </p:cNvCxnSpPr>
          <p:nvPr/>
        </p:nvCxnSpPr>
        <p:spPr>
          <a:xfrm flipH="1">
            <a:off x="-2287829" y="1918031"/>
            <a:ext cx="9176309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34520-B187-6C8C-38EE-704C40E1B530}"/>
              </a:ext>
            </a:extLst>
          </p:cNvPr>
          <p:cNvSpPr/>
          <p:nvPr/>
        </p:nvSpPr>
        <p:spPr>
          <a:xfrm>
            <a:off x="4552950" y="1257961"/>
            <a:ext cx="7494504" cy="4371314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927BF-0619-F5B8-1FB1-68A6A16B9063}"/>
              </a:ext>
            </a:extLst>
          </p:cNvPr>
          <p:cNvSpPr/>
          <p:nvPr/>
        </p:nvSpPr>
        <p:spPr>
          <a:xfrm>
            <a:off x="-449580" y="-6481307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491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과일에 대한 자동 채색 프로그램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D9288B-960B-2E3F-3927-ACE3422FCDBD}"/>
              </a:ext>
            </a:extLst>
          </p:cNvPr>
          <p:cNvCxnSpPr>
            <a:cxnSpLocks/>
          </p:cNvCxnSpPr>
          <p:nvPr/>
        </p:nvCxnSpPr>
        <p:spPr>
          <a:xfrm>
            <a:off x="-144145" y="3210439"/>
            <a:ext cx="25478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195CAC-4D11-3A5B-7095-0114D4DAA478}"/>
              </a:ext>
            </a:extLst>
          </p:cNvPr>
          <p:cNvSpPr txBox="1"/>
          <p:nvPr/>
        </p:nvSpPr>
        <p:spPr>
          <a:xfrm>
            <a:off x="99899" y="3251804"/>
            <a:ext cx="435780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category(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사과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토마토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딸기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당근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수박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참외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중 하나의 과일을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한 뒤 그 과일을 인식하고 과일에 해당되는 색으로 그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그림을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자동채색한다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3267B2-07D6-F77D-6ACC-7FDA6810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80" y="5153186"/>
            <a:ext cx="3790950" cy="285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3E060-3955-D2BE-099E-C6BA936C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7" y="1419064"/>
            <a:ext cx="3790950" cy="2762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3DB59-A23D-69AE-6151-20CE0DA5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78" y="1727835"/>
            <a:ext cx="3026952" cy="3200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77ABF-42D8-52AA-F292-34D3EBCE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62" y="1910715"/>
            <a:ext cx="3718630" cy="30175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DE06FA-3088-D74A-4077-84CCD2983492}"/>
              </a:ext>
            </a:extLst>
          </p:cNvPr>
          <p:cNvSpPr txBox="1"/>
          <p:nvPr/>
        </p:nvSpPr>
        <p:spPr>
          <a:xfrm>
            <a:off x="99898" y="1196085"/>
            <a:ext cx="2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BA601-8F30-E2F8-BB39-703517915E24}"/>
              </a:ext>
            </a:extLst>
          </p:cNvPr>
          <p:cNvSpPr txBox="1"/>
          <p:nvPr/>
        </p:nvSpPr>
        <p:spPr>
          <a:xfrm>
            <a:off x="99898" y="2686658"/>
            <a:ext cx="23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주제에 대한 개요</a:t>
            </a:r>
          </a:p>
        </p:txBody>
      </p:sp>
    </p:spTree>
    <p:extLst>
      <p:ext uri="{BB962C8B-B14F-4D97-AF65-F5344CB8AC3E}">
        <p14:creationId xmlns:p14="http://schemas.microsoft.com/office/powerpoint/2010/main" val="37939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29147" y="-194213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551276" y="2943789"/>
            <a:ext cx="14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808252" y="294760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C6C3B-F86D-4A39-8BCB-660674C88FBA}"/>
              </a:ext>
            </a:extLst>
          </p:cNvPr>
          <p:cNvCxnSpPr>
            <a:cxnSpLocks/>
          </p:cNvCxnSpPr>
          <p:nvPr/>
        </p:nvCxnSpPr>
        <p:spPr>
          <a:xfrm>
            <a:off x="808252" y="2718958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B03AD-5081-4DF3-8491-FBED3B0A4676}"/>
              </a:ext>
            </a:extLst>
          </p:cNvPr>
          <p:cNvCxnSpPr>
            <a:cxnSpLocks/>
          </p:cNvCxnSpPr>
          <p:nvPr/>
        </p:nvCxnSpPr>
        <p:spPr>
          <a:xfrm>
            <a:off x="808252" y="3759611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D0F11-4FB7-8FD9-7425-AE87C174CC3E}"/>
              </a:ext>
            </a:extLst>
          </p:cNvPr>
          <p:cNvSpPr txBox="1"/>
          <p:nvPr/>
        </p:nvSpPr>
        <p:spPr>
          <a:xfrm>
            <a:off x="3101383" y="2978004"/>
            <a:ext cx="258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D a t a  </a:t>
            </a:r>
            <a:r>
              <a:rPr lang="en-US" altLang="ko-KR" spc="-300" dirty="0" err="1">
                <a:solidFill>
                  <a:schemeClr val="bg1"/>
                </a:solidFill>
              </a:rPr>
              <a:t>A</a:t>
            </a:r>
            <a:r>
              <a:rPr lang="en-US" altLang="ko-KR" spc="-300" dirty="0">
                <a:solidFill>
                  <a:schemeClr val="bg1"/>
                </a:solidFill>
              </a:rPr>
              <a:t> u g m e n t a t I o n</a:t>
            </a:r>
          </a:p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C N </a:t>
            </a:r>
            <a:r>
              <a:rPr lang="en-US" altLang="ko-KR" spc="-300" dirty="0" err="1">
                <a:solidFill>
                  <a:schemeClr val="bg1"/>
                </a:solidFill>
              </a:rPr>
              <a:t>N</a:t>
            </a:r>
            <a:endParaRPr lang="en-US" altLang="ko-KR" spc="-3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6F70C-065C-B47B-2816-4584EF0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3" y="0"/>
            <a:ext cx="612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6996E64-93C0-A719-D131-7A0BFC6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35" y="2318150"/>
            <a:ext cx="7010752" cy="352419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0B905-3767-D2D7-B1F1-FA36619CD231}"/>
              </a:ext>
            </a:extLst>
          </p:cNvPr>
          <p:cNvSpPr txBox="1"/>
          <p:nvPr/>
        </p:nvSpPr>
        <p:spPr>
          <a:xfrm>
            <a:off x="5390697" y="1656993"/>
            <a:ext cx="14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5 Layers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53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A23363-83FD-E6EE-E2BC-5114F472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3" y="2556145"/>
            <a:ext cx="9241034" cy="333332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5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DEB5FF-1730-F1E0-4A10-8C1F8CA9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9066" r="8049"/>
          <a:stretch/>
        </p:blipFill>
        <p:spPr>
          <a:xfrm>
            <a:off x="99898" y="4582444"/>
            <a:ext cx="1240127" cy="1238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3A506-F15C-8B3D-85FD-73AC004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6" y="3841105"/>
            <a:ext cx="9753600" cy="2395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99898" y="1891314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Sketched_image_data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20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도 단위로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flipping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진행하였다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하나의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18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이루어진 것을 확인할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BE274-EC37-4354-C6EF-6B6A2A4D3B29}"/>
              </a:ext>
            </a:extLst>
          </p:cNvPr>
          <p:cNvSpPr txBox="1"/>
          <p:nvPr/>
        </p:nvSpPr>
        <p:spPr>
          <a:xfrm>
            <a:off x="260323" y="4146259"/>
            <a:ext cx="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D465-10FB-F965-4CE4-C4C36B2E4044}"/>
              </a:ext>
            </a:extLst>
          </p:cNvPr>
          <p:cNvSpPr txBox="1"/>
          <p:nvPr/>
        </p:nvSpPr>
        <p:spPr>
          <a:xfrm>
            <a:off x="6613892" y="3429000"/>
            <a:ext cx="73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After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67B8047-F8FB-124A-732C-EAD46B5FC461}"/>
              </a:ext>
            </a:extLst>
          </p:cNvPr>
          <p:cNvSpPr/>
          <p:nvPr/>
        </p:nvSpPr>
        <p:spPr>
          <a:xfrm>
            <a:off x="1456237" y="4876223"/>
            <a:ext cx="648787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A7FA5-E714-BEFD-089F-0D5B0F93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4" y="2452431"/>
            <a:ext cx="4467828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17749-EEF7-4247-DBE2-2C187B4F5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7" y="2452431"/>
            <a:ext cx="4294869" cy="36576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D42F6C-A840-EEAC-BCEC-A0031C1BC7DC}"/>
              </a:ext>
            </a:extLst>
          </p:cNvPr>
          <p:cNvSpPr/>
          <p:nvPr/>
        </p:nvSpPr>
        <p:spPr>
          <a:xfrm>
            <a:off x="5533692" y="4118471"/>
            <a:ext cx="1325618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0414F-43BE-13CA-6F35-677D69D3E383}"/>
              </a:ext>
            </a:extLst>
          </p:cNvPr>
          <p:cNvSpPr txBox="1"/>
          <p:nvPr/>
        </p:nvSpPr>
        <p:spPr>
          <a:xfrm>
            <a:off x="1885624" y="1990765"/>
            <a:ext cx="24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(X)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CBC14-857D-F757-80B9-93B55974298F}"/>
              </a:ext>
            </a:extLst>
          </p:cNvPr>
          <p:cNvSpPr txBox="1"/>
          <p:nvPr/>
        </p:nvSpPr>
        <p:spPr>
          <a:xfrm>
            <a:off x="7989054" y="1990765"/>
            <a:ext cx="23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(O)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B4019F-3A34-7B23-4212-610AE3C1C8CD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0582AA-CBB7-067C-7C46-0407A25B76D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BE04DE-F3F2-5443-01BE-C83279D4C65F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791C62-EA38-867A-CBAF-808C470444D2}"/>
              </a:ext>
            </a:extLst>
          </p:cNvPr>
          <p:cNvSpPr txBox="1"/>
          <p:nvPr/>
        </p:nvSpPr>
        <p:spPr>
          <a:xfrm>
            <a:off x="5428034" y="-1147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91C1F-BEF0-52BE-AE17-5A2172694A82}"/>
              </a:ext>
            </a:extLst>
          </p:cNvPr>
          <p:cNvSpPr txBox="1"/>
          <p:nvPr/>
        </p:nvSpPr>
        <p:spPr>
          <a:xfrm>
            <a:off x="3929974" y="-1303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0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Classification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307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preprocessing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322933" y="1874278"/>
            <a:ext cx="200719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-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resizing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EF989-5B90-2B6A-4887-9C7D211A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8" t="11511" r="18178" b="10079"/>
          <a:stretch/>
        </p:blipFill>
        <p:spPr>
          <a:xfrm>
            <a:off x="7018396" y="2505273"/>
            <a:ext cx="2655690" cy="25932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9066B2-C556-3243-8050-B07F6E6F6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8" t="11511" r="18178" b="10079"/>
          <a:stretch/>
        </p:blipFill>
        <p:spPr>
          <a:xfrm>
            <a:off x="2517914" y="2151980"/>
            <a:ext cx="3379304" cy="3299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C0AAB-6825-6B2A-2158-6888506E488F}"/>
              </a:ext>
            </a:extLst>
          </p:cNvPr>
          <p:cNvSpPr txBox="1"/>
          <p:nvPr/>
        </p:nvSpPr>
        <p:spPr>
          <a:xfrm>
            <a:off x="3413213" y="5622835"/>
            <a:ext cx="158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Sketch image</a:t>
            </a:r>
          </a:p>
          <a:p>
            <a:pPr algn="ctr"/>
            <a:r>
              <a:rPr kumimoji="1" lang="en-US" altLang="ko-KR" dirty="0"/>
              <a:t>256 x 256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5EB16-140F-E581-7AF8-77E0C3160C21}"/>
              </a:ext>
            </a:extLst>
          </p:cNvPr>
          <p:cNvSpPr txBox="1"/>
          <p:nvPr/>
        </p:nvSpPr>
        <p:spPr>
          <a:xfrm>
            <a:off x="7707447" y="5622835"/>
            <a:ext cx="140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Train image</a:t>
            </a:r>
          </a:p>
          <a:p>
            <a:pPr algn="ctr"/>
            <a:r>
              <a:rPr kumimoji="1" lang="en-US" altLang="ko-KR" dirty="0"/>
              <a:t>128 x 128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5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588</Words>
  <Application>Microsoft Office PowerPoint</Application>
  <PresentationFormat>와이드스크린</PresentationFormat>
  <Paragraphs>134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Menlo</vt:lpstr>
      <vt:lpstr>맑은 고딕</vt:lpstr>
      <vt:lpstr>제주명조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Johoon</dc:creator>
  <cp:lastModifiedBy>Choi Johoon</cp:lastModifiedBy>
  <cp:revision>49</cp:revision>
  <dcterms:created xsi:type="dcterms:W3CDTF">2022-03-13T08:43:00Z</dcterms:created>
  <dcterms:modified xsi:type="dcterms:W3CDTF">2022-06-09T15:45:38Z</dcterms:modified>
</cp:coreProperties>
</file>