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9FF"/>
    <a:srgbClr val="A7FFF7"/>
    <a:srgbClr val="D4F5FC"/>
    <a:srgbClr val="AD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AA28-048E-7BED-4301-4D213B9A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5DAE2-3E30-2D7E-6F50-BE2C9464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4B9C8-4A21-5456-2508-35B9639E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20B2C-B699-4C88-B3D1-67C1AD7D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EDD1F-F1EE-48F9-873C-EE85EB2A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5CB91-3725-04A0-A05E-CD5FA5E9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16F625-EF37-741D-EA32-8845AFD7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8D979-2CAE-D7C2-9034-D6E55AC9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AAF8D-5B6F-0FEB-7615-A8D10B9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E36F6-C0D7-C511-E7DD-C23B9A16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4CA72-62E5-59C2-5703-123559181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1C95B-572E-78B4-2A81-08FDC4B4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9C82E-D195-95D1-8ED3-BEAF4578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DE136-E93B-3BA2-2693-40235245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391AF-2ECD-3B9C-5D66-EF0A3928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ACB2-08D5-AA96-17D7-DE7FBAEB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E414D-A9E5-188E-E2BD-9523DA19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BC7E7-42EA-0EE5-1F76-1B4DF97B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7FC-ADCC-03FE-FCDB-87B8DED2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75A3-C627-A272-254F-47D8604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273E1-6C1E-F6A4-D436-C13C6E3F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5E206-526A-D1CD-105E-402368FE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33E94-A2FC-412A-C24C-F612AA99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5670-E1DA-0760-713B-60AFB2FD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C5D91-DF7B-7DD5-E4DA-D7F1728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C5530-8B38-5F0A-8F97-B15A3272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431CD-F5C8-6DAB-A69B-1F312A667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B4AFF-2F26-1D59-FA40-83C651C4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679EC-392B-2A76-D1C6-73B0690C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DA43C-FE3B-17C8-664D-0CF43D02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16E2B-97AE-AD47-BA29-2BBCF763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94AA0-3B21-ADA5-4DFD-4DB65185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DCE38-D5AB-7652-FA0F-F3B70FE0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7EFDE-B364-1E6B-DB02-C8AD0399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F754D1-82A5-DD3F-3462-B3BDE81E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570397-4BBE-601F-8FFD-3C6DA6399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7489B2-473A-B538-7382-BC60EAB9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288D98-EA01-099D-DB70-A235F64D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E8D27-5F4B-DDF8-2A91-C30DFCB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5261-9F4E-6977-4036-AD46798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0CDECC-02E9-729B-5645-B4420F8C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2F49D-F747-FAD3-97FA-1C432B88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463AD-DE9E-8FF2-8AE3-B55390F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7E662-62B6-DB16-DF3D-E5EA66BF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61A69-1ABE-2271-DDBC-98A83112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58116-DCED-782C-CD09-65D5723B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D75D7-A550-3911-DA5E-4EAAD23F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A3EC1-86CE-E3EC-2DD7-5055E599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54505-C3DB-051C-8CD1-F6F0C50FC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3A436-617B-8AC6-A4AC-8E4FF07F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E7B8-927E-7B4B-D726-641825DD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9DBB9-F89E-E45E-441E-F484288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F0B2-D52D-7935-B623-CA12D86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2BC7C8-43C5-413A-0CD2-219813B81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DDB6BF-C729-ABB6-452C-6B5B51BE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48A44-93BC-BFB3-6895-A51C6F3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BABA2-07D2-151F-5883-395343B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F5938-4C3E-7069-71F4-859A5E26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rgbClr val="ADECF9"/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16F8E-7CD3-3C8F-4FFA-A3CBE7A6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56CF5-1CAF-BDFA-3BC5-421B890C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26C26-F6CA-24E8-03F5-EBE3B574A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2023-B46A-4508-9166-1BFD9D39244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D75B-4E72-F234-6284-D0EAE4B11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25409-CF2E-9E0A-85FE-7E9655C7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3C5A-5E98-4C9C-ACCF-8CAE8D9A9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61442E1-898B-2C51-DF94-F6C5C2F6BE70}"/>
              </a:ext>
            </a:extLst>
          </p:cNvPr>
          <p:cNvSpPr/>
          <p:nvPr/>
        </p:nvSpPr>
        <p:spPr>
          <a:xfrm>
            <a:off x="784851" y="3211286"/>
            <a:ext cx="1661170" cy="11277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B71A02-9FD5-6AF6-4C43-D6D43A247152}"/>
              </a:ext>
            </a:extLst>
          </p:cNvPr>
          <p:cNvSpPr/>
          <p:nvPr/>
        </p:nvSpPr>
        <p:spPr>
          <a:xfrm>
            <a:off x="1802674" y="3429000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3326C2-649D-8569-67C0-C83A02B67D40}"/>
              </a:ext>
            </a:extLst>
          </p:cNvPr>
          <p:cNvSpPr/>
          <p:nvPr/>
        </p:nvSpPr>
        <p:spPr>
          <a:xfrm>
            <a:off x="2908663" y="3986349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AEE465-CDE5-1EA5-F9DE-167334531F92}"/>
              </a:ext>
            </a:extLst>
          </p:cNvPr>
          <p:cNvSpPr/>
          <p:nvPr/>
        </p:nvSpPr>
        <p:spPr>
          <a:xfrm>
            <a:off x="3898168" y="3772992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F4E455-99E9-707E-BFC0-9E7B599C78A3}"/>
              </a:ext>
            </a:extLst>
          </p:cNvPr>
          <p:cNvSpPr/>
          <p:nvPr/>
        </p:nvSpPr>
        <p:spPr>
          <a:xfrm>
            <a:off x="4820195" y="3278777"/>
            <a:ext cx="1240972" cy="1240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493971-09B8-134D-9FE1-E79ABE313F06}"/>
              </a:ext>
            </a:extLst>
          </p:cNvPr>
          <p:cNvSpPr/>
          <p:nvPr/>
        </p:nvSpPr>
        <p:spPr>
          <a:xfrm>
            <a:off x="5642892" y="2993571"/>
            <a:ext cx="1112785" cy="9818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A2BC12-33CD-F641-67A8-EE2615984D63}"/>
              </a:ext>
            </a:extLst>
          </p:cNvPr>
          <p:cNvSpPr/>
          <p:nvPr/>
        </p:nvSpPr>
        <p:spPr>
          <a:xfrm>
            <a:off x="6523809" y="3102427"/>
            <a:ext cx="1049656" cy="9818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696E54-DDB1-484A-5339-F983A85C588F}"/>
              </a:ext>
            </a:extLst>
          </p:cNvPr>
          <p:cNvSpPr/>
          <p:nvPr/>
        </p:nvSpPr>
        <p:spPr>
          <a:xfrm>
            <a:off x="7162801" y="3390901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03F0EF-879D-E24A-CA18-0254527AF55B}"/>
              </a:ext>
            </a:extLst>
          </p:cNvPr>
          <p:cNvSpPr/>
          <p:nvPr/>
        </p:nvSpPr>
        <p:spPr>
          <a:xfrm>
            <a:off x="-115389" y="3501935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FBCBEA-2747-83AF-75A4-D8E3C4389FDE}"/>
              </a:ext>
            </a:extLst>
          </p:cNvPr>
          <p:cNvSpPr/>
          <p:nvPr/>
        </p:nvSpPr>
        <p:spPr>
          <a:xfrm>
            <a:off x="8390709" y="4084320"/>
            <a:ext cx="1206141" cy="1206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9154E3-67D2-B5C5-98F8-F4C16A2922B0}"/>
              </a:ext>
            </a:extLst>
          </p:cNvPr>
          <p:cNvSpPr/>
          <p:nvPr/>
        </p:nvSpPr>
        <p:spPr>
          <a:xfrm>
            <a:off x="9055823" y="4526281"/>
            <a:ext cx="1206141" cy="1206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BA41E2-08FB-9418-F77E-801C9A7A8F62}"/>
              </a:ext>
            </a:extLst>
          </p:cNvPr>
          <p:cNvSpPr/>
          <p:nvPr/>
        </p:nvSpPr>
        <p:spPr>
          <a:xfrm>
            <a:off x="9786255" y="3772992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383D69-7D02-DCE6-CA49-EA1EEAD29D5E}"/>
              </a:ext>
            </a:extLst>
          </p:cNvPr>
          <p:cNvSpPr/>
          <p:nvPr/>
        </p:nvSpPr>
        <p:spPr>
          <a:xfrm>
            <a:off x="11385365" y="4598128"/>
            <a:ext cx="1198518" cy="11985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20A36A-8A53-499A-FD3E-B3D3C91288E8}"/>
              </a:ext>
            </a:extLst>
          </p:cNvPr>
          <p:cNvSpPr/>
          <p:nvPr/>
        </p:nvSpPr>
        <p:spPr>
          <a:xfrm>
            <a:off x="10429602" y="4121336"/>
            <a:ext cx="1611086" cy="1611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EE9760-1556-12E4-23C5-E00B482FBAF6}"/>
              </a:ext>
            </a:extLst>
          </p:cNvPr>
          <p:cNvSpPr/>
          <p:nvPr/>
        </p:nvSpPr>
        <p:spPr>
          <a:xfrm>
            <a:off x="0" y="4121336"/>
            <a:ext cx="7847514" cy="273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40325-A2A9-0836-7B9C-9E4C30A86423}"/>
              </a:ext>
            </a:extLst>
          </p:cNvPr>
          <p:cNvSpPr/>
          <p:nvPr/>
        </p:nvSpPr>
        <p:spPr>
          <a:xfrm>
            <a:off x="5872850" y="3682644"/>
            <a:ext cx="1470657" cy="174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E3B6BC-0C76-259A-AF1A-A72B437C7028}"/>
              </a:ext>
            </a:extLst>
          </p:cNvPr>
          <p:cNvSpPr/>
          <p:nvPr/>
        </p:nvSpPr>
        <p:spPr>
          <a:xfrm>
            <a:off x="7728316" y="4692838"/>
            <a:ext cx="4463684" cy="2165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9078ED-D70D-50E8-B668-118FF7824AC8}"/>
              </a:ext>
            </a:extLst>
          </p:cNvPr>
          <p:cNvSpPr/>
          <p:nvPr/>
        </p:nvSpPr>
        <p:spPr>
          <a:xfrm>
            <a:off x="9221830" y="3957505"/>
            <a:ext cx="1198518" cy="11985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DAB73F-C991-2A25-3EA4-C2F998DD377F}"/>
              </a:ext>
            </a:extLst>
          </p:cNvPr>
          <p:cNvSpPr txBox="1"/>
          <p:nvPr/>
        </p:nvSpPr>
        <p:spPr>
          <a:xfrm>
            <a:off x="968833" y="810134"/>
            <a:ext cx="7408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포인터</a:t>
            </a:r>
            <a:endParaRPr lang="en-US" altLang="ko-KR" sz="6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2064C-E219-B152-9C44-61E711B38DF1}"/>
              </a:ext>
            </a:extLst>
          </p:cNvPr>
          <p:cNvSpPr txBox="1"/>
          <p:nvPr/>
        </p:nvSpPr>
        <p:spPr>
          <a:xfrm>
            <a:off x="986250" y="1865153"/>
            <a:ext cx="6348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우리동네 환경 수치 지도</a:t>
            </a:r>
          </a:p>
        </p:txBody>
      </p:sp>
      <p:pic>
        <p:nvPicPr>
          <p:cNvPr id="1026" name="Picture 2" descr="太陽のイラスト（黄）">
            <a:extLst>
              <a:ext uri="{FF2B5EF4-FFF2-40B4-BE49-F238E27FC236}">
                <a16:creationId xmlns:a16="http://schemas.microsoft.com/office/drawing/2014/main" id="{A6CB53D2-604D-A2B9-35B4-AA6C0B24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759" y="389164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32738A-12E8-ECB0-C4A8-0EE5059D8958}"/>
              </a:ext>
            </a:extLst>
          </p:cNvPr>
          <p:cNvSpPr txBox="1"/>
          <p:nvPr/>
        </p:nvSpPr>
        <p:spPr>
          <a:xfrm>
            <a:off x="1003669" y="2285720"/>
            <a:ext cx="6348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2022 K-</a:t>
            </a:r>
            <a:r>
              <a:rPr lang="ko-KR" altLang="en-US" sz="16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해커톤 네버엔딩커밋 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BA78617-9A5D-089A-44EB-F9F6880CCAF7}"/>
              </a:ext>
            </a:extLst>
          </p:cNvPr>
          <p:cNvCxnSpPr>
            <a:cxnSpLocks/>
          </p:cNvCxnSpPr>
          <p:nvPr/>
        </p:nvCxnSpPr>
        <p:spPr>
          <a:xfrm>
            <a:off x="1082044" y="1782252"/>
            <a:ext cx="614607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1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9682A33E-42D4-216E-0F86-D43FB6DE6E6A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B5AE1C-348D-67A5-3E06-2D0A24E171B6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B638B30-85E4-3A37-C830-1C23B15A38C9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2F548A1-E296-28DE-28C1-766DB61D5F01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73E0141-C415-B073-160E-E6A4651B1771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F69FDCA-02F4-6247-C703-C8DD8EC1066C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CA6D857-26A1-788D-A39B-9DB15FB5A0A0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45D1E5A-3C0C-1CA3-D058-1428AF0D3E98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B7A0AFC-2451-3FFD-450F-15C174F04FDC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C09FAC88-7EE5-0EB6-1D5A-BB08D1837135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8A0E62B-F831-497D-3A08-BF5BEF1D33DF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672ADDE-6BDE-8523-D726-CD0B920B9993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FDBE816-5ADA-4F05-B109-33ABC2F576D1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1DEDB7-97A6-23CB-3125-12B4D24D8DD7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0CCB504-D129-310B-7640-A1B4FA9D47F8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42C45D9-FED5-3475-579C-234406564088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4A9E3B4-4B93-BCF0-3906-0694218002EB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682ABEF-4CE3-479A-F26B-6B71404DCF12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E614A9A-272C-DFB8-9C23-C62C62D1C407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CBB34FA-212B-93AC-7FBD-0D7A24C9C186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4630FD-0BBE-A046-037C-79CE4CCF994C}"/>
              </a:ext>
            </a:extLst>
          </p:cNvPr>
          <p:cNvSpPr/>
          <p:nvPr/>
        </p:nvSpPr>
        <p:spPr>
          <a:xfrm>
            <a:off x="-144779" y="-30480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000F7C2-2183-E352-C86F-56159C85A488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DFD8D6-EA44-61C1-7F60-B62B6A9BC2C4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51DA43-9939-5AF3-C30E-EA77D405F3C7}"/>
              </a:ext>
            </a:extLst>
          </p:cNvPr>
          <p:cNvSpPr txBox="1"/>
          <p:nvPr/>
        </p:nvSpPr>
        <p:spPr>
          <a:xfrm>
            <a:off x="1424090" y="1957358"/>
            <a:ext cx="12409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427F62-A9F9-4041-C65B-672029BB0057}"/>
              </a:ext>
            </a:extLst>
          </p:cNvPr>
          <p:cNvSpPr txBox="1"/>
          <p:nvPr/>
        </p:nvSpPr>
        <p:spPr>
          <a:xfrm>
            <a:off x="9060702" y="1889787"/>
            <a:ext cx="12409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”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1B58376-6A79-B0A5-60E0-D25F743FCC9C}"/>
              </a:ext>
            </a:extLst>
          </p:cNvPr>
          <p:cNvSpPr/>
          <p:nvPr/>
        </p:nvSpPr>
        <p:spPr>
          <a:xfrm>
            <a:off x="451151" y="4126654"/>
            <a:ext cx="1906213" cy="19062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93811B-00A3-17BF-316E-3776CFC090C9}"/>
              </a:ext>
            </a:extLst>
          </p:cNvPr>
          <p:cNvSpPr txBox="1"/>
          <p:nvPr/>
        </p:nvSpPr>
        <p:spPr>
          <a:xfrm>
            <a:off x="479309" y="4759258"/>
            <a:ext cx="189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현재 제공되는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기상 데이터들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166264F-535B-6530-FFA4-299BC7D8AEA9}"/>
              </a:ext>
            </a:extLst>
          </p:cNvPr>
          <p:cNvSpPr/>
          <p:nvPr/>
        </p:nvSpPr>
        <p:spPr>
          <a:xfrm>
            <a:off x="2633300" y="4791287"/>
            <a:ext cx="741430" cy="5933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27609E39-50EC-F407-19B9-4DBAB9FC2F11}"/>
              </a:ext>
            </a:extLst>
          </p:cNvPr>
          <p:cNvSpPr/>
          <p:nvPr/>
        </p:nvSpPr>
        <p:spPr>
          <a:xfrm>
            <a:off x="5813525" y="4783085"/>
            <a:ext cx="741430" cy="5933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2ABEBE9-2B99-00A9-6FD4-37411720682E}"/>
              </a:ext>
            </a:extLst>
          </p:cNvPr>
          <p:cNvSpPr/>
          <p:nvPr/>
        </p:nvSpPr>
        <p:spPr>
          <a:xfrm>
            <a:off x="3593260" y="4134855"/>
            <a:ext cx="1906213" cy="19062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1252D06-C114-5453-CA43-2BCB7D48BF0F}"/>
              </a:ext>
            </a:extLst>
          </p:cNvPr>
          <p:cNvSpPr/>
          <p:nvPr/>
        </p:nvSpPr>
        <p:spPr>
          <a:xfrm>
            <a:off x="6920738" y="4221806"/>
            <a:ext cx="4884029" cy="1748241"/>
          </a:xfrm>
          <a:prstGeom prst="roundRect">
            <a:avLst>
              <a:gd name="adj" fmla="val 10728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74BDBD-84EA-8FB6-2B06-932CA81D98FC}"/>
              </a:ext>
            </a:extLst>
          </p:cNvPr>
          <p:cNvSpPr txBox="1"/>
          <p:nvPr/>
        </p:nvSpPr>
        <p:spPr>
          <a:xfrm>
            <a:off x="3514646" y="4721841"/>
            <a:ext cx="209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광범위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한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지역을 다룸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B4F6E7-BA8A-6332-BA3B-030D92789D59}"/>
              </a:ext>
            </a:extLst>
          </p:cNvPr>
          <p:cNvSpPr txBox="1"/>
          <p:nvPr/>
        </p:nvSpPr>
        <p:spPr>
          <a:xfrm>
            <a:off x="6649549" y="4479187"/>
            <a:ext cx="54264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생활 전반에 도움이 되도록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세부적인 범위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의 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환경 수치 제공 서비스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가 필요함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1A69DD-2AB4-5AD0-CE1E-A5087B456A0F}"/>
              </a:ext>
            </a:extLst>
          </p:cNvPr>
          <p:cNvSpPr txBox="1"/>
          <p:nvPr/>
        </p:nvSpPr>
        <p:spPr>
          <a:xfrm>
            <a:off x="1404258" y="538387"/>
            <a:ext cx="740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서비스 배경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48F999-B206-6687-62AB-66E88B82402E}"/>
              </a:ext>
            </a:extLst>
          </p:cNvPr>
          <p:cNvSpPr txBox="1"/>
          <p:nvPr/>
        </p:nvSpPr>
        <p:spPr>
          <a:xfrm>
            <a:off x="730131" y="1821062"/>
            <a:ext cx="10282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기후위기와 환경 오염이 더욱 심해지고</a:t>
            </a:r>
            <a:endParaRPr lang="en-US" altLang="ko-KR" sz="28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오염도가 점점 높아진다면</a:t>
            </a:r>
            <a:endParaRPr lang="en-US" altLang="ko-KR" sz="28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사람들은 환경 방면의 현황을 </a:t>
            </a:r>
            <a:endParaRPr lang="en-US" altLang="ko-KR" sz="28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자세하게 알고싶어하지 않을까</a:t>
            </a:r>
            <a:r>
              <a:rPr lang="en-US" altLang="ko-KR" sz="28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75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A0A0AD-6898-C30A-025A-06269D468731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D974357-5C56-1204-AEC8-BDB4A91CB936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349EDE-6CB1-6903-E594-12341696B4CA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EC81B97-0023-F614-9CCA-452A08F88627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2F8532D-8983-B0C6-25DE-090D8C8D88A7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B9DE9C9-596E-19FE-9B1F-CC4FB6A59EC6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FB4D36E-436F-D58A-A924-977DE9B08BC1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FB9AC77-82A3-4C27-8A93-54A8033D1592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7D4C9BA-D182-B522-0021-304CAC87C937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87F259A-E0BB-CE17-18B9-63F5550EA80B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4676E684-A1C3-9995-682B-A3DC4C1558C1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46119B7-09CE-2CDC-E83C-920A5CFDEDB5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C920D77-EEEF-1E2B-FAA5-6985B96155EB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35C9DE7-97FB-09E3-65FB-6A2C56E6E5B4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E394923-5BF9-81DA-4CE2-A824243EB7A4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8CB303C-7EEF-8DF9-EDFF-15DF0540A97E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F74DDF6-4F78-549A-EB03-BC55DB5F2953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1935325-A565-967D-1EA4-1BC576E5DF8F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00D5996-80CC-BE13-B59B-463355F9642C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8A0E367-FA9A-E5B2-4C53-44C0C411E0D2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DDE2BD-922E-1AA6-C130-CC0798862AC8}"/>
              </a:ext>
            </a:extLst>
          </p:cNvPr>
          <p:cNvSpPr/>
          <p:nvPr/>
        </p:nvSpPr>
        <p:spPr>
          <a:xfrm>
            <a:off x="-144779" y="-30480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BA65B-F3D6-D4AA-2506-F2956544CD3E}"/>
              </a:ext>
            </a:extLst>
          </p:cNvPr>
          <p:cNvSpPr txBox="1"/>
          <p:nvPr/>
        </p:nvSpPr>
        <p:spPr>
          <a:xfrm>
            <a:off x="1404258" y="538387"/>
            <a:ext cx="7408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서비스 제공 대상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911D82-51B3-17A1-4A81-FCED51A1B505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C5A17-E8ED-902A-79B5-8F34B9C75799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41A2-1AC6-CAB4-DB4D-E5F29940AA28}"/>
              </a:ext>
            </a:extLst>
          </p:cNvPr>
          <p:cNvSpPr txBox="1"/>
          <p:nvPr/>
        </p:nvSpPr>
        <p:spPr>
          <a:xfrm>
            <a:off x="1416606" y="2092007"/>
            <a:ext cx="241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야외 근로자</a:t>
            </a:r>
            <a:endParaRPr lang="en-US" altLang="ko-KR" sz="32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F7F59B-A41E-5BC8-D9D5-3D58D9A6036B}"/>
              </a:ext>
            </a:extLst>
          </p:cNvPr>
          <p:cNvSpPr/>
          <p:nvPr/>
        </p:nvSpPr>
        <p:spPr>
          <a:xfrm>
            <a:off x="1285978" y="2737742"/>
            <a:ext cx="2680062" cy="2522235"/>
          </a:xfrm>
          <a:prstGeom prst="roundRect">
            <a:avLst>
              <a:gd name="adj" fmla="val 848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6B536-444D-CFEE-C0B7-6BDEE18A8D7B}"/>
              </a:ext>
            </a:extLst>
          </p:cNvPr>
          <p:cNvSpPr txBox="1"/>
          <p:nvPr/>
        </p:nvSpPr>
        <p:spPr>
          <a:xfrm>
            <a:off x="4821657" y="2092007"/>
            <a:ext cx="241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여행객</a:t>
            </a:r>
            <a:endParaRPr lang="en-US" altLang="ko-KR" sz="32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6D1D917-9A76-A165-BAC9-648B13348F22}"/>
              </a:ext>
            </a:extLst>
          </p:cNvPr>
          <p:cNvSpPr/>
          <p:nvPr/>
        </p:nvSpPr>
        <p:spPr>
          <a:xfrm>
            <a:off x="4691029" y="2737742"/>
            <a:ext cx="2680062" cy="2522235"/>
          </a:xfrm>
          <a:prstGeom prst="roundRect">
            <a:avLst>
              <a:gd name="adj" fmla="val 848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A6C0A-86A2-3C8F-CCE4-C00A472EF043}"/>
              </a:ext>
            </a:extLst>
          </p:cNvPr>
          <p:cNvSpPr txBox="1"/>
          <p:nvPr/>
        </p:nvSpPr>
        <p:spPr>
          <a:xfrm>
            <a:off x="8226708" y="2092007"/>
            <a:ext cx="241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피부질환자</a:t>
            </a:r>
            <a:endParaRPr lang="en-US" altLang="ko-KR" sz="32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9F6064-76D1-6EB4-41FC-0160EE3E6775}"/>
              </a:ext>
            </a:extLst>
          </p:cNvPr>
          <p:cNvSpPr/>
          <p:nvPr/>
        </p:nvSpPr>
        <p:spPr>
          <a:xfrm>
            <a:off x="8096080" y="2737742"/>
            <a:ext cx="2680062" cy="2522235"/>
          </a:xfrm>
          <a:prstGeom prst="roundRect">
            <a:avLst>
              <a:gd name="adj" fmla="val 848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0FD63-5F77-D372-977C-3DAC425B3C62}"/>
              </a:ext>
            </a:extLst>
          </p:cNvPr>
          <p:cNvSpPr txBox="1"/>
          <p:nvPr/>
        </p:nvSpPr>
        <p:spPr>
          <a:xfrm>
            <a:off x="1228451" y="3337139"/>
            <a:ext cx="2795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“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오늘 하루종일 밖에서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일하게 될텐데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…</a:t>
            </a: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공기 상태가 괜찮은지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자세히 알고 싶어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D2E30-FBCE-B126-D015-C4D54327E814}"/>
              </a:ext>
            </a:extLst>
          </p:cNvPr>
          <p:cNvSpPr txBox="1"/>
          <p:nvPr/>
        </p:nvSpPr>
        <p:spPr>
          <a:xfrm>
            <a:off x="4633502" y="3183250"/>
            <a:ext cx="2795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“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부산 여행으로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광안리에 갈 건데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바다에 들어가도 될지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해양 수질 상태가 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궁금해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C7F35-0B34-9B4A-0AE9-A604F42F2DA4}"/>
              </a:ext>
            </a:extLst>
          </p:cNvPr>
          <p:cNvSpPr txBox="1"/>
          <p:nvPr/>
        </p:nvSpPr>
        <p:spPr>
          <a:xfrm>
            <a:off x="8038553" y="3183250"/>
            <a:ext cx="2795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“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피부가 예민해서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자외선이나 대기 오염에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민감한데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…</a:t>
            </a: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이에 대한 수치를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쉽게 알 수는 없을까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830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777F33-3C14-9069-C779-71D334FE5DFC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F11F9A-14FC-CB05-5106-199628CC438F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245856-B265-AE44-8971-9F3AAE84E34A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945B1B-1CB4-3355-8158-D40E2F128F6D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304E247-5BA4-5E69-8C58-6C38FD3EA22C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96C24FE-A882-C78A-2F0B-868D7486621C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1E808A9-4EE4-CA83-991B-AE7B7729B70F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85D5D3E-DAED-C5FD-15D3-C2F1B2A63DF1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0DC52AB-6C67-DD28-BAA5-2E7BEE5EB4CE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AC14AF2-5988-06BB-F569-E0E0B23BCCBF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BBC003F-3C26-E785-CCBF-B1D1EFCE0B06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A3945E8-ECED-A856-2685-84B7E2BCAB9E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DAF5DE0-A08A-9F2E-CCA1-9A4873F5B2FF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65AE226B-9597-15BC-6267-FC58237FEE2B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787A40B-0565-57E5-CEE7-58F8A31970C6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6291CE-A119-2534-3E83-3F3AE1FB15E9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F2D76B-F661-08BD-B4B9-8BC88B044B4A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DB69EED-E73D-E2CF-A168-7CCABBF4CE6C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34900B-B2EC-8DEB-5F3E-68F876860CBE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F07913B-6D4B-C279-9050-CBC8C6F6ACA4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8F741-8AA6-F3AF-2BA3-AC5803BC9205}"/>
              </a:ext>
            </a:extLst>
          </p:cNvPr>
          <p:cNvSpPr/>
          <p:nvPr/>
        </p:nvSpPr>
        <p:spPr>
          <a:xfrm>
            <a:off x="-144779" y="-30480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707C4-0715-B35B-CD90-05A0054EBCE4}"/>
              </a:ext>
            </a:extLst>
          </p:cNvPr>
          <p:cNvSpPr txBox="1"/>
          <p:nvPr/>
        </p:nvSpPr>
        <p:spPr>
          <a:xfrm>
            <a:off x="1404258" y="538387"/>
            <a:ext cx="10387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기능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&amp; 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시안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: 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 커스터마이징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1D2FC1-E0B5-7EC8-4119-9D6D0B9B9010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CB7D3-7FD4-0582-7C9B-6941BE74E5CE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3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A3B6C2C-933C-195A-7AC3-F9D59841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9" y="1580036"/>
            <a:ext cx="2785919" cy="4952744"/>
          </a:xfrm>
          <a:prstGeom prst="rect">
            <a:avLst/>
          </a:prstGeom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222E6C-9E14-C0BE-4E60-3C49A7DE01AA}"/>
              </a:ext>
            </a:extLst>
          </p:cNvPr>
          <p:cNvSpPr/>
          <p:nvPr/>
        </p:nvSpPr>
        <p:spPr>
          <a:xfrm>
            <a:off x="1112112" y="1670863"/>
            <a:ext cx="2152651" cy="7666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2651"/>
                      <a:gd name="connsiteY0" fmla="*/ 0 h 766623"/>
                      <a:gd name="connsiteX1" fmla="*/ 516636 w 2152651"/>
                      <a:gd name="connsiteY1" fmla="*/ 0 h 766623"/>
                      <a:gd name="connsiteX2" fmla="*/ 990219 w 2152651"/>
                      <a:gd name="connsiteY2" fmla="*/ 0 h 766623"/>
                      <a:gd name="connsiteX3" fmla="*/ 1571435 w 2152651"/>
                      <a:gd name="connsiteY3" fmla="*/ 0 h 766623"/>
                      <a:gd name="connsiteX4" fmla="*/ 2152651 w 2152651"/>
                      <a:gd name="connsiteY4" fmla="*/ 0 h 766623"/>
                      <a:gd name="connsiteX5" fmla="*/ 2152651 w 2152651"/>
                      <a:gd name="connsiteY5" fmla="*/ 375645 h 766623"/>
                      <a:gd name="connsiteX6" fmla="*/ 2152651 w 2152651"/>
                      <a:gd name="connsiteY6" fmla="*/ 766623 h 766623"/>
                      <a:gd name="connsiteX7" fmla="*/ 1614488 w 2152651"/>
                      <a:gd name="connsiteY7" fmla="*/ 766623 h 766623"/>
                      <a:gd name="connsiteX8" fmla="*/ 1033272 w 2152651"/>
                      <a:gd name="connsiteY8" fmla="*/ 766623 h 766623"/>
                      <a:gd name="connsiteX9" fmla="*/ 559689 w 2152651"/>
                      <a:gd name="connsiteY9" fmla="*/ 766623 h 766623"/>
                      <a:gd name="connsiteX10" fmla="*/ 0 w 2152651"/>
                      <a:gd name="connsiteY10" fmla="*/ 766623 h 766623"/>
                      <a:gd name="connsiteX11" fmla="*/ 0 w 2152651"/>
                      <a:gd name="connsiteY11" fmla="*/ 383312 h 766623"/>
                      <a:gd name="connsiteX12" fmla="*/ 0 w 2152651"/>
                      <a:gd name="connsiteY12" fmla="*/ 0 h 766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52651" h="766623" extrusionOk="0">
                        <a:moveTo>
                          <a:pt x="0" y="0"/>
                        </a:moveTo>
                        <a:cubicBezTo>
                          <a:pt x="167982" y="-53027"/>
                          <a:pt x="334946" y="39806"/>
                          <a:pt x="516636" y="0"/>
                        </a:cubicBezTo>
                        <a:cubicBezTo>
                          <a:pt x="698326" y="-39806"/>
                          <a:pt x="789019" y="8214"/>
                          <a:pt x="990219" y="0"/>
                        </a:cubicBezTo>
                        <a:cubicBezTo>
                          <a:pt x="1191419" y="-8214"/>
                          <a:pt x="1413235" y="8019"/>
                          <a:pt x="1571435" y="0"/>
                        </a:cubicBezTo>
                        <a:cubicBezTo>
                          <a:pt x="1729635" y="-8019"/>
                          <a:pt x="1991413" y="18687"/>
                          <a:pt x="2152651" y="0"/>
                        </a:cubicBezTo>
                        <a:cubicBezTo>
                          <a:pt x="2171236" y="102396"/>
                          <a:pt x="2112361" y="290805"/>
                          <a:pt x="2152651" y="375645"/>
                        </a:cubicBezTo>
                        <a:cubicBezTo>
                          <a:pt x="2192941" y="460486"/>
                          <a:pt x="2142025" y="645887"/>
                          <a:pt x="2152651" y="766623"/>
                        </a:cubicBezTo>
                        <a:cubicBezTo>
                          <a:pt x="1948260" y="787942"/>
                          <a:pt x="1738815" y="715617"/>
                          <a:pt x="1614488" y="766623"/>
                        </a:cubicBezTo>
                        <a:cubicBezTo>
                          <a:pt x="1490161" y="817629"/>
                          <a:pt x="1186609" y="742938"/>
                          <a:pt x="1033272" y="766623"/>
                        </a:cubicBezTo>
                        <a:cubicBezTo>
                          <a:pt x="879935" y="790308"/>
                          <a:pt x="739225" y="738475"/>
                          <a:pt x="559689" y="766623"/>
                        </a:cubicBezTo>
                        <a:cubicBezTo>
                          <a:pt x="380153" y="794771"/>
                          <a:pt x="153705" y="702140"/>
                          <a:pt x="0" y="766623"/>
                        </a:cubicBezTo>
                        <a:cubicBezTo>
                          <a:pt x="-42121" y="596071"/>
                          <a:pt x="9862" y="552056"/>
                          <a:pt x="0" y="383312"/>
                        </a:cubicBezTo>
                        <a:cubicBezTo>
                          <a:pt x="-9862" y="214568"/>
                          <a:pt x="13533" y="1778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4BA7341-8A70-5879-DABF-3CACB9A0B67A}"/>
              </a:ext>
            </a:extLst>
          </p:cNvPr>
          <p:cNvSpPr/>
          <p:nvPr/>
        </p:nvSpPr>
        <p:spPr>
          <a:xfrm>
            <a:off x="3264763" y="1765469"/>
            <a:ext cx="1555432" cy="6203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8BFD4F-99D1-4B05-68DB-BF1B4E94D466}"/>
              </a:ext>
            </a:extLst>
          </p:cNvPr>
          <p:cNvSpPr txBox="1"/>
          <p:nvPr/>
        </p:nvSpPr>
        <p:spPr>
          <a:xfrm>
            <a:off x="4935115" y="1894938"/>
            <a:ext cx="685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광범위한 데이터들을 가져와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사용자가 원하는 기준을 적용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CA8D28-A850-9EBA-A38A-781ECA88CF69}"/>
              </a:ext>
            </a:extLst>
          </p:cNvPr>
          <p:cNvSpPr/>
          <p:nvPr/>
        </p:nvSpPr>
        <p:spPr>
          <a:xfrm>
            <a:off x="4609696" y="2904585"/>
            <a:ext cx="6429779" cy="1168854"/>
          </a:xfrm>
          <a:prstGeom prst="roundRect">
            <a:avLst>
              <a:gd name="adj" fmla="val 9008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E18390-617E-B938-A06F-D24342CC2831}"/>
              </a:ext>
            </a:extLst>
          </p:cNvPr>
          <p:cNvSpPr txBox="1"/>
          <p:nvPr/>
        </p:nvSpPr>
        <p:spPr>
          <a:xfrm>
            <a:off x="5694999" y="3021802"/>
            <a:ext cx="454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선택한 일부 데이터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들을 정렬하여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세부적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으로 표현함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892D026-FE4F-EB53-6324-110E9A1FE223}"/>
              </a:ext>
            </a:extLst>
          </p:cNvPr>
          <p:cNvSpPr/>
          <p:nvPr/>
        </p:nvSpPr>
        <p:spPr>
          <a:xfrm>
            <a:off x="4626302" y="4247335"/>
            <a:ext cx="6429779" cy="2104485"/>
          </a:xfrm>
          <a:prstGeom prst="roundRect">
            <a:avLst>
              <a:gd name="adj" fmla="val 9008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09F0B8-F88E-289B-6F06-FB4226A6E102}"/>
              </a:ext>
            </a:extLst>
          </p:cNvPr>
          <p:cNvSpPr txBox="1"/>
          <p:nvPr/>
        </p:nvSpPr>
        <p:spPr>
          <a:xfrm>
            <a:off x="5553628" y="4490643"/>
            <a:ext cx="454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사용자가 원하는 시간 간격으로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데이터를 불러올 수 있도록 설정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1E48F6B3-4A79-ECF9-BC07-5D399EBF7371}"/>
              </a:ext>
            </a:extLst>
          </p:cNvPr>
          <p:cNvSpPr/>
          <p:nvPr/>
        </p:nvSpPr>
        <p:spPr>
          <a:xfrm>
            <a:off x="5232630" y="5320762"/>
            <a:ext cx="964464" cy="62030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33EC4-E616-0585-E5E9-2C644A9D1236}"/>
              </a:ext>
            </a:extLst>
          </p:cNvPr>
          <p:cNvSpPr txBox="1"/>
          <p:nvPr/>
        </p:nvSpPr>
        <p:spPr>
          <a:xfrm>
            <a:off x="5992470" y="5367811"/>
            <a:ext cx="454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실시간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 환경 수치 데이터 제공 가능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08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5029282-8939-8E76-3AB6-E5A3196ACBE7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948F84B-4EB7-1634-E7ED-4FA6437F0A97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075F96-CDAC-229E-3749-A2A22E549D24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869469A-FCAF-C660-4E5D-04B4B39CB876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0A07878-A0FD-0A2B-A020-0FEE7733A147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863FAB4-1A51-0FD7-AECA-4BC9AE5EE12A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6CC36D4-14EB-E4FD-D566-FAE39D93D8DF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FCE327-CCAE-45BD-7491-A815B31B205A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B8FBB36-10F0-95A0-3387-F41FFFC025AB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FFA3C97-8B73-2F32-7297-D5B42C8CA667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73FBC2B-F8EF-A2A7-9B85-88253482EB76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96A747A-DB78-1B03-EBB9-FA45344A9E01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10134AD-BB33-B274-9C20-09D3ADDA192D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3A6FE38-C330-4B90-D17B-D159641208B6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3DF87661-363B-0118-F2AC-A4D18EB9E646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FC4A7F-7208-1D59-EAB6-927C4C071343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DA09765-2609-E4DA-2556-91D6DB007947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1C8885C-3762-6F72-3818-2CA747F7363E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15EE14F-CEFA-F251-CACD-BC5E98117845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C0FA653-940D-0941-6F15-4BD3676D33DE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C8ADEA-E1A3-E457-01A0-F4256B50CD5B}"/>
              </a:ext>
            </a:extLst>
          </p:cNvPr>
          <p:cNvSpPr/>
          <p:nvPr/>
        </p:nvSpPr>
        <p:spPr>
          <a:xfrm>
            <a:off x="-144779" y="-30480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A7988-5240-40CB-E833-E9E210E2794B}"/>
              </a:ext>
            </a:extLst>
          </p:cNvPr>
          <p:cNvSpPr txBox="1"/>
          <p:nvPr/>
        </p:nvSpPr>
        <p:spPr>
          <a:xfrm>
            <a:off x="1404258" y="538387"/>
            <a:ext cx="10787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기능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&amp; 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시안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: 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세부 데이터 인터페이스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434994-4E6E-E7E8-EB76-145E2365EF07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C2083-5237-C5EA-FD0E-158E436E75DF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3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6F9C8E4-4B53-A204-4527-DB8E2667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" y="1585163"/>
            <a:ext cx="2785919" cy="4952744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A40194-771C-0B2C-578E-48FAFE383832}"/>
              </a:ext>
            </a:extLst>
          </p:cNvPr>
          <p:cNvSpPr/>
          <p:nvPr/>
        </p:nvSpPr>
        <p:spPr>
          <a:xfrm>
            <a:off x="923922" y="4233074"/>
            <a:ext cx="2511604" cy="25071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2651"/>
                      <a:gd name="connsiteY0" fmla="*/ 0 h 766623"/>
                      <a:gd name="connsiteX1" fmla="*/ 516636 w 2152651"/>
                      <a:gd name="connsiteY1" fmla="*/ 0 h 766623"/>
                      <a:gd name="connsiteX2" fmla="*/ 990219 w 2152651"/>
                      <a:gd name="connsiteY2" fmla="*/ 0 h 766623"/>
                      <a:gd name="connsiteX3" fmla="*/ 1571435 w 2152651"/>
                      <a:gd name="connsiteY3" fmla="*/ 0 h 766623"/>
                      <a:gd name="connsiteX4" fmla="*/ 2152651 w 2152651"/>
                      <a:gd name="connsiteY4" fmla="*/ 0 h 766623"/>
                      <a:gd name="connsiteX5" fmla="*/ 2152651 w 2152651"/>
                      <a:gd name="connsiteY5" fmla="*/ 375645 h 766623"/>
                      <a:gd name="connsiteX6" fmla="*/ 2152651 w 2152651"/>
                      <a:gd name="connsiteY6" fmla="*/ 766623 h 766623"/>
                      <a:gd name="connsiteX7" fmla="*/ 1614488 w 2152651"/>
                      <a:gd name="connsiteY7" fmla="*/ 766623 h 766623"/>
                      <a:gd name="connsiteX8" fmla="*/ 1033272 w 2152651"/>
                      <a:gd name="connsiteY8" fmla="*/ 766623 h 766623"/>
                      <a:gd name="connsiteX9" fmla="*/ 559689 w 2152651"/>
                      <a:gd name="connsiteY9" fmla="*/ 766623 h 766623"/>
                      <a:gd name="connsiteX10" fmla="*/ 0 w 2152651"/>
                      <a:gd name="connsiteY10" fmla="*/ 766623 h 766623"/>
                      <a:gd name="connsiteX11" fmla="*/ 0 w 2152651"/>
                      <a:gd name="connsiteY11" fmla="*/ 383312 h 766623"/>
                      <a:gd name="connsiteX12" fmla="*/ 0 w 2152651"/>
                      <a:gd name="connsiteY12" fmla="*/ 0 h 766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52651" h="766623" extrusionOk="0">
                        <a:moveTo>
                          <a:pt x="0" y="0"/>
                        </a:moveTo>
                        <a:cubicBezTo>
                          <a:pt x="167982" y="-53027"/>
                          <a:pt x="334946" y="39806"/>
                          <a:pt x="516636" y="0"/>
                        </a:cubicBezTo>
                        <a:cubicBezTo>
                          <a:pt x="698326" y="-39806"/>
                          <a:pt x="789019" y="8214"/>
                          <a:pt x="990219" y="0"/>
                        </a:cubicBezTo>
                        <a:cubicBezTo>
                          <a:pt x="1191419" y="-8214"/>
                          <a:pt x="1413235" y="8019"/>
                          <a:pt x="1571435" y="0"/>
                        </a:cubicBezTo>
                        <a:cubicBezTo>
                          <a:pt x="1729635" y="-8019"/>
                          <a:pt x="1991413" y="18687"/>
                          <a:pt x="2152651" y="0"/>
                        </a:cubicBezTo>
                        <a:cubicBezTo>
                          <a:pt x="2171236" y="102396"/>
                          <a:pt x="2112361" y="290805"/>
                          <a:pt x="2152651" y="375645"/>
                        </a:cubicBezTo>
                        <a:cubicBezTo>
                          <a:pt x="2192941" y="460486"/>
                          <a:pt x="2142025" y="645887"/>
                          <a:pt x="2152651" y="766623"/>
                        </a:cubicBezTo>
                        <a:cubicBezTo>
                          <a:pt x="1948260" y="787942"/>
                          <a:pt x="1738815" y="715617"/>
                          <a:pt x="1614488" y="766623"/>
                        </a:cubicBezTo>
                        <a:cubicBezTo>
                          <a:pt x="1490161" y="817629"/>
                          <a:pt x="1186609" y="742938"/>
                          <a:pt x="1033272" y="766623"/>
                        </a:cubicBezTo>
                        <a:cubicBezTo>
                          <a:pt x="879935" y="790308"/>
                          <a:pt x="739225" y="738475"/>
                          <a:pt x="559689" y="766623"/>
                        </a:cubicBezTo>
                        <a:cubicBezTo>
                          <a:pt x="380153" y="794771"/>
                          <a:pt x="153705" y="702140"/>
                          <a:pt x="0" y="766623"/>
                        </a:cubicBezTo>
                        <a:cubicBezTo>
                          <a:pt x="-42121" y="596071"/>
                          <a:pt x="9862" y="552056"/>
                          <a:pt x="0" y="383312"/>
                        </a:cubicBezTo>
                        <a:cubicBezTo>
                          <a:pt x="-9862" y="214568"/>
                          <a:pt x="13533" y="1778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7C4D956-BB11-F939-FF23-01E4079F75C9}"/>
              </a:ext>
            </a:extLst>
          </p:cNvPr>
          <p:cNvSpPr/>
          <p:nvPr/>
        </p:nvSpPr>
        <p:spPr>
          <a:xfrm>
            <a:off x="3433421" y="5097875"/>
            <a:ext cx="1405005" cy="6203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82A363-B4D5-8A29-96F3-5CED2CBE75FB}"/>
              </a:ext>
            </a:extLst>
          </p:cNvPr>
          <p:cNvSpPr txBox="1"/>
          <p:nvPr/>
        </p:nvSpPr>
        <p:spPr>
          <a:xfrm>
            <a:off x="5005797" y="5056933"/>
            <a:ext cx="685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사용자가 선택한 데이터를 쉽게 알아볼 수 있는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편리한 인터페이스를 제공함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C2BC829-2414-F34E-7F8F-72B48B786E4C}"/>
              </a:ext>
            </a:extLst>
          </p:cNvPr>
          <p:cNvSpPr/>
          <p:nvPr/>
        </p:nvSpPr>
        <p:spPr>
          <a:xfrm>
            <a:off x="4513426" y="2885941"/>
            <a:ext cx="6429779" cy="1168854"/>
          </a:xfrm>
          <a:prstGeom prst="roundRect">
            <a:avLst>
              <a:gd name="adj" fmla="val 9008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2BD057-D586-F1D5-D0B6-7A9A0E02FEDD}"/>
              </a:ext>
            </a:extLst>
          </p:cNvPr>
          <p:cNvSpPr txBox="1"/>
          <p:nvPr/>
        </p:nvSpPr>
        <p:spPr>
          <a:xfrm>
            <a:off x="5579669" y="2963465"/>
            <a:ext cx="4546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원하는 지역의 영역 단위를 설정하여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더 세부적으로 좁은 범위의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환경 정보 파악 가능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AEBB04-0595-02FE-69D2-3FFC6698AF0D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6B89383-90B3-479C-27D5-1F9CA1DA9BA0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C794D46-0674-1C18-8755-FEB536B57113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44BA3B-EDF9-169C-87DA-C29C69E1279C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CA4FB50-27EE-2F40-C530-F7573EB24ED6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0BAD30D-FAE6-A678-6B9A-63AAAEB79AC7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AB76149-7464-C353-51A5-7D617ACBD9AC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233FF24-1047-D517-28E1-69B6E7E5F7C2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3BDF471-5036-0CE5-B015-F0F0DD67251F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91ADB66-2EA7-B523-72C8-C02479C0E3F2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DD4141A-D80E-68DC-7E25-FE9C3ACF927E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5026B8E-7642-AE6F-277F-0B995D183DCE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D1D05A6-D64A-02CA-57EB-A7BD7A698939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1301814-5AA2-738F-ED2C-987530410639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F1F715-7EBC-7B1B-6AB3-FA6EF2B72A4E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BE83C7F-F6AC-DC7F-3C22-587F0D1CEBA9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82E938-997C-8956-20A9-89FA618FFB8E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73A6FD7-10A5-B1F4-36AA-B41CDD0C07F0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943AA83-2A80-C0D7-69D5-F9856196AB0A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632221A-AEB0-9BC8-F9D9-3910E74956A8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B1E64C-DFF4-F635-3079-993D18769578}"/>
              </a:ext>
            </a:extLst>
          </p:cNvPr>
          <p:cNvSpPr/>
          <p:nvPr/>
        </p:nvSpPr>
        <p:spPr>
          <a:xfrm>
            <a:off x="-144779" y="-30480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1BC0-4BFD-2BC6-3AA4-41432E635CBB}"/>
              </a:ext>
            </a:extLst>
          </p:cNvPr>
          <p:cNvSpPr txBox="1"/>
          <p:nvPr/>
        </p:nvSpPr>
        <p:spPr>
          <a:xfrm>
            <a:off x="1404258" y="538387"/>
            <a:ext cx="10369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기능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&amp; 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시안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: 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 시각화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C47A69A-A615-2972-027C-DBE915F26A16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6862E7-1BCE-B5A5-D7DB-11CEBF8BE6D5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9E0BFEC-6618-E16A-1FD9-41003DDA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9" y="1586646"/>
            <a:ext cx="2784250" cy="4949778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9E382F-767E-F169-CD25-ADFFE454BBC6}"/>
              </a:ext>
            </a:extLst>
          </p:cNvPr>
          <p:cNvSpPr/>
          <p:nvPr/>
        </p:nvSpPr>
        <p:spPr>
          <a:xfrm>
            <a:off x="690154" y="1921943"/>
            <a:ext cx="3034121" cy="4212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2651"/>
                      <a:gd name="connsiteY0" fmla="*/ 0 h 766623"/>
                      <a:gd name="connsiteX1" fmla="*/ 516636 w 2152651"/>
                      <a:gd name="connsiteY1" fmla="*/ 0 h 766623"/>
                      <a:gd name="connsiteX2" fmla="*/ 990219 w 2152651"/>
                      <a:gd name="connsiteY2" fmla="*/ 0 h 766623"/>
                      <a:gd name="connsiteX3" fmla="*/ 1571435 w 2152651"/>
                      <a:gd name="connsiteY3" fmla="*/ 0 h 766623"/>
                      <a:gd name="connsiteX4" fmla="*/ 2152651 w 2152651"/>
                      <a:gd name="connsiteY4" fmla="*/ 0 h 766623"/>
                      <a:gd name="connsiteX5" fmla="*/ 2152651 w 2152651"/>
                      <a:gd name="connsiteY5" fmla="*/ 375645 h 766623"/>
                      <a:gd name="connsiteX6" fmla="*/ 2152651 w 2152651"/>
                      <a:gd name="connsiteY6" fmla="*/ 766623 h 766623"/>
                      <a:gd name="connsiteX7" fmla="*/ 1614488 w 2152651"/>
                      <a:gd name="connsiteY7" fmla="*/ 766623 h 766623"/>
                      <a:gd name="connsiteX8" fmla="*/ 1033272 w 2152651"/>
                      <a:gd name="connsiteY8" fmla="*/ 766623 h 766623"/>
                      <a:gd name="connsiteX9" fmla="*/ 559689 w 2152651"/>
                      <a:gd name="connsiteY9" fmla="*/ 766623 h 766623"/>
                      <a:gd name="connsiteX10" fmla="*/ 0 w 2152651"/>
                      <a:gd name="connsiteY10" fmla="*/ 766623 h 766623"/>
                      <a:gd name="connsiteX11" fmla="*/ 0 w 2152651"/>
                      <a:gd name="connsiteY11" fmla="*/ 383312 h 766623"/>
                      <a:gd name="connsiteX12" fmla="*/ 0 w 2152651"/>
                      <a:gd name="connsiteY12" fmla="*/ 0 h 766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52651" h="766623" extrusionOk="0">
                        <a:moveTo>
                          <a:pt x="0" y="0"/>
                        </a:moveTo>
                        <a:cubicBezTo>
                          <a:pt x="167982" y="-53027"/>
                          <a:pt x="334946" y="39806"/>
                          <a:pt x="516636" y="0"/>
                        </a:cubicBezTo>
                        <a:cubicBezTo>
                          <a:pt x="698326" y="-39806"/>
                          <a:pt x="789019" y="8214"/>
                          <a:pt x="990219" y="0"/>
                        </a:cubicBezTo>
                        <a:cubicBezTo>
                          <a:pt x="1191419" y="-8214"/>
                          <a:pt x="1413235" y="8019"/>
                          <a:pt x="1571435" y="0"/>
                        </a:cubicBezTo>
                        <a:cubicBezTo>
                          <a:pt x="1729635" y="-8019"/>
                          <a:pt x="1991413" y="18687"/>
                          <a:pt x="2152651" y="0"/>
                        </a:cubicBezTo>
                        <a:cubicBezTo>
                          <a:pt x="2171236" y="102396"/>
                          <a:pt x="2112361" y="290805"/>
                          <a:pt x="2152651" y="375645"/>
                        </a:cubicBezTo>
                        <a:cubicBezTo>
                          <a:pt x="2192941" y="460486"/>
                          <a:pt x="2142025" y="645887"/>
                          <a:pt x="2152651" y="766623"/>
                        </a:cubicBezTo>
                        <a:cubicBezTo>
                          <a:pt x="1948260" y="787942"/>
                          <a:pt x="1738815" y="715617"/>
                          <a:pt x="1614488" y="766623"/>
                        </a:cubicBezTo>
                        <a:cubicBezTo>
                          <a:pt x="1490161" y="817629"/>
                          <a:pt x="1186609" y="742938"/>
                          <a:pt x="1033272" y="766623"/>
                        </a:cubicBezTo>
                        <a:cubicBezTo>
                          <a:pt x="879935" y="790308"/>
                          <a:pt x="739225" y="738475"/>
                          <a:pt x="559689" y="766623"/>
                        </a:cubicBezTo>
                        <a:cubicBezTo>
                          <a:pt x="380153" y="794771"/>
                          <a:pt x="153705" y="702140"/>
                          <a:pt x="0" y="766623"/>
                        </a:cubicBezTo>
                        <a:cubicBezTo>
                          <a:pt x="-42121" y="596071"/>
                          <a:pt x="9862" y="552056"/>
                          <a:pt x="0" y="383312"/>
                        </a:cubicBezTo>
                        <a:cubicBezTo>
                          <a:pt x="-9862" y="214568"/>
                          <a:pt x="13533" y="1778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35E9742-2F7A-F7CA-D9F1-947612161953}"/>
              </a:ext>
            </a:extLst>
          </p:cNvPr>
          <p:cNvSpPr/>
          <p:nvPr/>
        </p:nvSpPr>
        <p:spPr>
          <a:xfrm>
            <a:off x="3733954" y="1827628"/>
            <a:ext cx="1283072" cy="6203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311FE7-04D7-B236-D591-05E4A6750E07}"/>
              </a:ext>
            </a:extLst>
          </p:cNvPr>
          <p:cNvSpPr txBox="1"/>
          <p:nvPr/>
        </p:nvSpPr>
        <p:spPr>
          <a:xfrm>
            <a:off x="5184397" y="1814951"/>
            <a:ext cx="685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사용자가 선택한 데이터를 메인으로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지도 위에 시각화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74329A-93C1-CDA2-7B77-5C4F43332185}"/>
              </a:ext>
            </a:extLst>
          </p:cNvPr>
          <p:cNvSpPr/>
          <p:nvPr/>
        </p:nvSpPr>
        <p:spPr>
          <a:xfrm>
            <a:off x="525940" y="2990358"/>
            <a:ext cx="1489560" cy="142804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2651"/>
                      <a:gd name="connsiteY0" fmla="*/ 0 h 766623"/>
                      <a:gd name="connsiteX1" fmla="*/ 516636 w 2152651"/>
                      <a:gd name="connsiteY1" fmla="*/ 0 h 766623"/>
                      <a:gd name="connsiteX2" fmla="*/ 990219 w 2152651"/>
                      <a:gd name="connsiteY2" fmla="*/ 0 h 766623"/>
                      <a:gd name="connsiteX3" fmla="*/ 1571435 w 2152651"/>
                      <a:gd name="connsiteY3" fmla="*/ 0 h 766623"/>
                      <a:gd name="connsiteX4" fmla="*/ 2152651 w 2152651"/>
                      <a:gd name="connsiteY4" fmla="*/ 0 h 766623"/>
                      <a:gd name="connsiteX5" fmla="*/ 2152651 w 2152651"/>
                      <a:gd name="connsiteY5" fmla="*/ 375645 h 766623"/>
                      <a:gd name="connsiteX6" fmla="*/ 2152651 w 2152651"/>
                      <a:gd name="connsiteY6" fmla="*/ 766623 h 766623"/>
                      <a:gd name="connsiteX7" fmla="*/ 1614488 w 2152651"/>
                      <a:gd name="connsiteY7" fmla="*/ 766623 h 766623"/>
                      <a:gd name="connsiteX8" fmla="*/ 1033272 w 2152651"/>
                      <a:gd name="connsiteY8" fmla="*/ 766623 h 766623"/>
                      <a:gd name="connsiteX9" fmla="*/ 559689 w 2152651"/>
                      <a:gd name="connsiteY9" fmla="*/ 766623 h 766623"/>
                      <a:gd name="connsiteX10" fmla="*/ 0 w 2152651"/>
                      <a:gd name="connsiteY10" fmla="*/ 766623 h 766623"/>
                      <a:gd name="connsiteX11" fmla="*/ 0 w 2152651"/>
                      <a:gd name="connsiteY11" fmla="*/ 383312 h 766623"/>
                      <a:gd name="connsiteX12" fmla="*/ 0 w 2152651"/>
                      <a:gd name="connsiteY12" fmla="*/ 0 h 766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52651" h="766623" extrusionOk="0">
                        <a:moveTo>
                          <a:pt x="0" y="0"/>
                        </a:moveTo>
                        <a:cubicBezTo>
                          <a:pt x="167982" y="-53027"/>
                          <a:pt x="334946" y="39806"/>
                          <a:pt x="516636" y="0"/>
                        </a:cubicBezTo>
                        <a:cubicBezTo>
                          <a:pt x="698326" y="-39806"/>
                          <a:pt x="789019" y="8214"/>
                          <a:pt x="990219" y="0"/>
                        </a:cubicBezTo>
                        <a:cubicBezTo>
                          <a:pt x="1191419" y="-8214"/>
                          <a:pt x="1413235" y="8019"/>
                          <a:pt x="1571435" y="0"/>
                        </a:cubicBezTo>
                        <a:cubicBezTo>
                          <a:pt x="1729635" y="-8019"/>
                          <a:pt x="1991413" y="18687"/>
                          <a:pt x="2152651" y="0"/>
                        </a:cubicBezTo>
                        <a:cubicBezTo>
                          <a:pt x="2171236" y="102396"/>
                          <a:pt x="2112361" y="290805"/>
                          <a:pt x="2152651" y="375645"/>
                        </a:cubicBezTo>
                        <a:cubicBezTo>
                          <a:pt x="2192941" y="460486"/>
                          <a:pt x="2142025" y="645887"/>
                          <a:pt x="2152651" y="766623"/>
                        </a:cubicBezTo>
                        <a:cubicBezTo>
                          <a:pt x="1948260" y="787942"/>
                          <a:pt x="1738815" y="715617"/>
                          <a:pt x="1614488" y="766623"/>
                        </a:cubicBezTo>
                        <a:cubicBezTo>
                          <a:pt x="1490161" y="817629"/>
                          <a:pt x="1186609" y="742938"/>
                          <a:pt x="1033272" y="766623"/>
                        </a:cubicBezTo>
                        <a:cubicBezTo>
                          <a:pt x="879935" y="790308"/>
                          <a:pt x="739225" y="738475"/>
                          <a:pt x="559689" y="766623"/>
                        </a:cubicBezTo>
                        <a:cubicBezTo>
                          <a:pt x="380153" y="794771"/>
                          <a:pt x="153705" y="702140"/>
                          <a:pt x="0" y="766623"/>
                        </a:cubicBezTo>
                        <a:cubicBezTo>
                          <a:pt x="-42121" y="596071"/>
                          <a:pt x="9862" y="552056"/>
                          <a:pt x="0" y="383312"/>
                        </a:cubicBezTo>
                        <a:cubicBezTo>
                          <a:pt x="-9862" y="214568"/>
                          <a:pt x="13533" y="1778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7BED7AF-E796-EC14-F4B0-FD7B029E20F5}"/>
              </a:ext>
            </a:extLst>
          </p:cNvPr>
          <p:cNvSpPr/>
          <p:nvPr/>
        </p:nvSpPr>
        <p:spPr>
          <a:xfrm>
            <a:off x="2015500" y="3453136"/>
            <a:ext cx="3009902" cy="6203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E7BFF-D363-A768-DA05-9AF201734249}"/>
              </a:ext>
            </a:extLst>
          </p:cNvPr>
          <p:cNvSpPr txBox="1"/>
          <p:nvPr/>
        </p:nvSpPr>
        <p:spPr>
          <a:xfrm>
            <a:off x="5178625" y="3251544"/>
            <a:ext cx="6856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환경기준치가 존재하는 데이터는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지도 위에 등고선 형태의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연속적인 색상 오버레이를 적용하여 시각화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73FAC3-195F-E0F0-BEFD-DFE7BD4D9939}"/>
              </a:ext>
            </a:extLst>
          </p:cNvPr>
          <p:cNvSpPr/>
          <p:nvPr/>
        </p:nvSpPr>
        <p:spPr>
          <a:xfrm>
            <a:off x="2908663" y="5732422"/>
            <a:ext cx="695516" cy="70757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2651"/>
                      <a:gd name="connsiteY0" fmla="*/ 0 h 766623"/>
                      <a:gd name="connsiteX1" fmla="*/ 516636 w 2152651"/>
                      <a:gd name="connsiteY1" fmla="*/ 0 h 766623"/>
                      <a:gd name="connsiteX2" fmla="*/ 990219 w 2152651"/>
                      <a:gd name="connsiteY2" fmla="*/ 0 h 766623"/>
                      <a:gd name="connsiteX3" fmla="*/ 1571435 w 2152651"/>
                      <a:gd name="connsiteY3" fmla="*/ 0 h 766623"/>
                      <a:gd name="connsiteX4" fmla="*/ 2152651 w 2152651"/>
                      <a:gd name="connsiteY4" fmla="*/ 0 h 766623"/>
                      <a:gd name="connsiteX5" fmla="*/ 2152651 w 2152651"/>
                      <a:gd name="connsiteY5" fmla="*/ 375645 h 766623"/>
                      <a:gd name="connsiteX6" fmla="*/ 2152651 w 2152651"/>
                      <a:gd name="connsiteY6" fmla="*/ 766623 h 766623"/>
                      <a:gd name="connsiteX7" fmla="*/ 1614488 w 2152651"/>
                      <a:gd name="connsiteY7" fmla="*/ 766623 h 766623"/>
                      <a:gd name="connsiteX8" fmla="*/ 1033272 w 2152651"/>
                      <a:gd name="connsiteY8" fmla="*/ 766623 h 766623"/>
                      <a:gd name="connsiteX9" fmla="*/ 559689 w 2152651"/>
                      <a:gd name="connsiteY9" fmla="*/ 766623 h 766623"/>
                      <a:gd name="connsiteX10" fmla="*/ 0 w 2152651"/>
                      <a:gd name="connsiteY10" fmla="*/ 766623 h 766623"/>
                      <a:gd name="connsiteX11" fmla="*/ 0 w 2152651"/>
                      <a:gd name="connsiteY11" fmla="*/ 383312 h 766623"/>
                      <a:gd name="connsiteX12" fmla="*/ 0 w 2152651"/>
                      <a:gd name="connsiteY12" fmla="*/ 0 h 766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52651" h="766623" extrusionOk="0">
                        <a:moveTo>
                          <a:pt x="0" y="0"/>
                        </a:moveTo>
                        <a:cubicBezTo>
                          <a:pt x="167982" y="-53027"/>
                          <a:pt x="334946" y="39806"/>
                          <a:pt x="516636" y="0"/>
                        </a:cubicBezTo>
                        <a:cubicBezTo>
                          <a:pt x="698326" y="-39806"/>
                          <a:pt x="789019" y="8214"/>
                          <a:pt x="990219" y="0"/>
                        </a:cubicBezTo>
                        <a:cubicBezTo>
                          <a:pt x="1191419" y="-8214"/>
                          <a:pt x="1413235" y="8019"/>
                          <a:pt x="1571435" y="0"/>
                        </a:cubicBezTo>
                        <a:cubicBezTo>
                          <a:pt x="1729635" y="-8019"/>
                          <a:pt x="1991413" y="18687"/>
                          <a:pt x="2152651" y="0"/>
                        </a:cubicBezTo>
                        <a:cubicBezTo>
                          <a:pt x="2171236" y="102396"/>
                          <a:pt x="2112361" y="290805"/>
                          <a:pt x="2152651" y="375645"/>
                        </a:cubicBezTo>
                        <a:cubicBezTo>
                          <a:pt x="2192941" y="460486"/>
                          <a:pt x="2142025" y="645887"/>
                          <a:pt x="2152651" y="766623"/>
                        </a:cubicBezTo>
                        <a:cubicBezTo>
                          <a:pt x="1948260" y="787942"/>
                          <a:pt x="1738815" y="715617"/>
                          <a:pt x="1614488" y="766623"/>
                        </a:cubicBezTo>
                        <a:cubicBezTo>
                          <a:pt x="1490161" y="817629"/>
                          <a:pt x="1186609" y="742938"/>
                          <a:pt x="1033272" y="766623"/>
                        </a:cubicBezTo>
                        <a:cubicBezTo>
                          <a:pt x="879935" y="790308"/>
                          <a:pt x="739225" y="738475"/>
                          <a:pt x="559689" y="766623"/>
                        </a:cubicBezTo>
                        <a:cubicBezTo>
                          <a:pt x="380153" y="794771"/>
                          <a:pt x="153705" y="702140"/>
                          <a:pt x="0" y="766623"/>
                        </a:cubicBezTo>
                        <a:cubicBezTo>
                          <a:pt x="-42121" y="596071"/>
                          <a:pt x="9862" y="552056"/>
                          <a:pt x="0" y="383312"/>
                        </a:cubicBezTo>
                        <a:cubicBezTo>
                          <a:pt x="-9862" y="214568"/>
                          <a:pt x="13533" y="1778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A13CAA0-BAAC-636D-BEF0-6272D9B00501}"/>
              </a:ext>
            </a:extLst>
          </p:cNvPr>
          <p:cNvSpPr/>
          <p:nvPr/>
        </p:nvSpPr>
        <p:spPr>
          <a:xfrm>
            <a:off x="3604179" y="5766262"/>
            <a:ext cx="1421223" cy="6203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EED8E9-864B-EB0C-4CF1-5DB47B0BA43B}"/>
              </a:ext>
            </a:extLst>
          </p:cNvPr>
          <p:cNvSpPr txBox="1"/>
          <p:nvPr/>
        </p:nvSpPr>
        <p:spPr>
          <a:xfrm>
            <a:off x="5178624" y="5747082"/>
            <a:ext cx="685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지도에 표시된 구역별 아이콘 클릭 시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세부 환경 수치 정보를 표시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1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12F4810-DA89-B250-B48A-0D8490EB6459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A0502E-2CF6-CB7D-B8E9-526F443EB067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F3A31D-8B31-974F-9EBB-922D1BB2FD86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F7B9E-4879-D641-E339-BE3655AA250A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88EBCEE-DDA0-EFA0-CF9F-10AF69A622EA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10AFB50-0A94-8024-F762-F946516BE2CD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446B01F-8C98-8850-1E5C-60403861DA0D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F0B5DDC-4E36-3BE3-A9A4-BEA09DDF3A4B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1C2593B-122E-9842-05E2-56519A4693E0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62BD985-42EF-13E0-8B03-C3F71E26EB09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642361D-17A4-5D07-E750-774C1DC1383C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11D5DFF-28B5-0507-D9B3-CC0A9690B85E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822B694-6E0B-BF45-8925-E3585DCC8054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2B2EB2D-9CF2-9597-CB4A-6592F7DDBCEE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F74875F-B0D0-6FB2-2895-0A8528072224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A91625B-56F5-99B4-AC70-D715A43CF9D0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261CEC-BC8C-9CAB-C5F7-540ED9EC891C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BFC587A-4D91-38C5-E2EB-63FD05185266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1F7E8D1-81E5-2049-000C-FF06E121583B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51B16A0-B6BF-E546-0352-E9BDBD41C99B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ABFC8D-2A7B-48F2-68CE-75F05B02D189}"/>
              </a:ext>
            </a:extLst>
          </p:cNvPr>
          <p:cNvSpPr/>
          <p:nvPr/>
        </p:nvSpPr>
        <p:spPr>
          <a:xfrm>
            <a:off x="-144779" y="-39189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AB4B2-932C-F177-CC16-7DAE14C7D8EB}"/>
              </a:ext>
            </a:extLst>
          </p:cNvPr>
          <p:cNvSpPr txBox="1"/>
          <p:nvPr/>
        </p:nvSpPr>
        <p:spPr>
          <a:xfrm>
            <a:off x="1404258" y="538387"/>
            <a:ext cx="10369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서비스 특징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69DF3EA-62C7-EA9B-E2F4-1AAD0BB5859B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3D4EC-34E9-6ED9-E3F2-87448D409A18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5F9D1-072D-F37F-A83D-58D052364E00}"/>
              </a:ext>
            </a:extLst>
          </p:cNvPr>
          <p:cNvSpPr txBox="1"/>
          <p:nvPr/>
        </p:nvSpPr>
        <p:spPr>
          <a:xfrm>
            <a:off x="2167960" y="1748331"/>
            <a:ext cx="2034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확장성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F9FC27-63DC-1D8A-659F-4ADD885EBAE4}"/>
              </a:ext>
            </a:extLst>
          </p:cNvPr>
          <p:cNvSpPr txBox="1"/>
          <p:nvPr/>
        </p:nvSpPr>
        <p:spPr>
          <a:xfrm>
            <a:off x="7989644" y="1743982"/>
            <a:ext cx="2034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사업성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E1BAE-1EA8-BF99-C10B-288BF4A34ED2}"/>
              </a:ext>
            </a:extLst>
          </p:cNvPr>
          <p:cNvSpPr txBox="1"/>
          <p:nvPr/>
        </p:nvSpPr>
        <p:spPr>
          <a:xfrm>
            <a:off x="348528" y="2823768"/>
            <a:ext cx="567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서울과 부산에서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생활 데이터 단말 구축 시범 사업을 진행 중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EAD3F21-C14A-86D2-9582-E62B9E5F033E}"/>
              </a:ext>
            </a:extLst>
          </p:cNvPr>
          <p:cNvCxnSpPr/>
          <p:nvPr/>
        </p:nvCxnSpPr>
        <p:spPr>
          <a:xfrm>
            <a:off x="2120335" y="2608038"/>
            <a:ext cx="2033552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2688085-22BD-CCE0-F618-7E7314D524DC}"/>
              </a:ext>
            </a:extLst>
          </p:cNvPr>
          <p:cNvCxnSpPr/>
          <p:nvPr/>
        </p:nvCxnSpPr>
        <p:spPr>
          <a:xfrm>
            <a:off x="7987937" y="2608038"/>
            <a:ext cx="2033552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A55418A-210B-12CD-DB22-B13466104C02}"/>
              </a:ext>
            </a:extLst>
          </p:cNvPr>
          <p:cNvSpPr/>
          <p:nvPr/>
        </p:nvSpPr>
        <p:spPr>
          <a:xfrm>
            <a:off x="698435" y="4108205"/>
            <a:ext cx="740593" cy="62030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B84C9-6AD4-A759-1C8E-DD06B1D9916E}"/>
              </a:ext>
            </a:extLst>
          </p:cNvPr>
          <p:cNvSpPr txBox="1"/>
          <p:nvPr/>
        </p:nvSpPr>
        <p:spPr>
          <a:xfrm>
            <a:off x="879191" y="3826110"/>
            <a:ext cx="5370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현재 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28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개 데이터 제공 중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추후 단말 개수와 지역 범위를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점차 확장해나갈 예정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7B1124-2935-78DF-1470-90E6F44AD634}"/>
              </a:ext>
            </a:extLst>
          </p:cNvPr>
          <p:cNvSpPr txBox="1"/>
          <p:nvPr/>
        </p:nvSpPr>
        <p:spPr>
          <a:xfrm>
            <a:off x="6108203" y="2841540"/>
            <a:ext cx="567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어플을 통해 주민들에게 밀착 가능한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세밀한 측정치의 환경 정보를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쉽게 얻을 수 있다는 사업적 장점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DCC85E-2D94-D2A6-32DA-FA0D85D2D6F5}"/>
              </a:ext>
            </a:extLst>
          </p:cNvPr>
          <p:cNvSpPr txBox="1"/>
          <p:nvPr/>
        </p:nvSpPr>
        <p:spPr>
          <a:xfrm>
            <a:off x="6550047" y="4250879"/>
            <a:ext cx="477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부산시 생활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/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재난용 단말 및 데이터 관리 시스템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사업 측의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 사용 승인을 받은 상태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3028C14-E98C-74F9-B0E0-1DD123C06530}"/>
              </a:ext>
            </a:extLst>
          </p:cNvPr>
          <p:cNvSpPr/>
          <p:nvPr/>
        </p:nvSpPr>
        <p:spPr>
          <a:xfrm>
            <a:off x="6790151" y="5585246"/>
            <a:ext cx="740593" cy="62030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D8114-1E81-151E-3E7E-9B8AC4714BD7}"/>
              </a:ext>
            </a:extLst>
          </p:cNvPr>
          <p:cNvSpPr txBox="1"/>
          <p:nvPr/>
        </p:nvSpPr>
        <p:spPr>
          <a:xfrm>
            <a:off x="7588723" y="5691624"/>
            <a:ext cx="347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신뢰성 있는 데이터 기반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96883-13B2-43FE-9E8B-BCBC320E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69" y="756643"/>
            <a:ext cx="4304507" cy="653849"/>
          </a:xfrm>
          <a:prstGeom prst="rect">
            <a:avLst/>
          </a:prstGeom>
          <a:effectLst>
            <a:outerShdw blurRad="495300" sx="102000" sy="102000" algn="ctr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8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F4C00E-3B7A-163C-B2D6-056452F64F9E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D659BC6-A88F-5006-A18E-205C206CAE87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9F25260-9F4E-BF82-3C30-302054CEDDC0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18F307D-EE7F-D634-19C7-06272F071525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4B75921-6986-B858-4262-0525615015E8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88131BC-33CA-1872-58F7-9DC3FEAC8F9B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3CB2298-F8B4-89EB-AD6A-E0AB44BF92BA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EAF7344-DCEF-372E-63F5-C3578A2C7C92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A569FC1-F407-2C8A-87BE-4BDA03A300FF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CA0975F-D1BA-D51A-B20C-6CA5C2468EC5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50623E8-7C4E-8B35-E4DD-CAC934BBDB0A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46A7809-1617-F805-4959-ECDEC0DC40E1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4378A69-D95F-7127-D5FC-FD067F80F1DA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769EF7D-848D-91CD-C539-0F759C34AA68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4989888-2498-AFDF-FA34-D215DD79421E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CDEF74-7984-2690-40B4-E85A31B5D8AD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005D0BF-F059-02B1-F3B0-EC0D77E5A732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0179838-57CE-D7E7-355A-A45991DFEDF8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6CE3F5E-8D47-5E52-15E1-BD43E30A02F0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4CB14F1-E3F1-5F1E-387F-7385C5862BFF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7E632-87BE-F15E-3F63-C5DFC31D506C}"/>
              </a:ext>
            </a:extLst>
          </p:cNvPr>
          <p:cNvSpPr/>
          <p:nvPr/>
        </p:nvSpPr>
        <p:spPr>
          <a:xfrm>
            <a:off x="-144779" y="-39189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4D477C-FBB9-64BA-3EEE-B68772FB05C7}"/>
              </a:ext>
            </a:extLst>
          </p:cNvPr>
          <p:cNvSpPr txBox="1"/>
          <p:nvPr/>
        </p:nvSpPr>
        <p:spPr>
          <a:xfrm>
            <a:off x="1404258" y="538387"/>
            <a:ext cx="10369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예선 후 </a:t>
            </a:r>
            <a:r>
              <a:rPr lang="en-US" altLang="ko-KR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2</a:t>
            </a:r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개월간 개발 심화 계획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D17C0CC-00F7-F84F-3AA6-41B89BE1570D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CC9581-2160-280A-859D-D8AC7DC9501C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5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2B1507-227A-3D8A-9903-A249E3BCDDF4}"/>
              </a:ext>
            </a:extLst>
          </p:cNvPr>
          <p:cNvSpPr/>
          <p:nvPr/>
        </p:nvSpPr>
        <p:spPr>
          <a:xfrm>
            <a:off x="509794" y="1818384"/>
            <a:ext cx="1811101" cy="18111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CC007-FF0A-41C7-0C2B-7283B5C4D947}"/>
              </a:ext>
            </a:extLst>
          </p:cNvPr>
          <p:cNvSpPr txBox="1"/>
          <p:nvPr/>
        </p:nvSpPr>
        <p:spPr>
          <a:xfrm>
            <a:off x="442797" y="2524767"/>
            <a:ext cx="194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기획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289D356-EE86-70B1-306C-C7577DD7B17B}"/>
              </a:ext>
            </a:extLst>
          </p:cNvPr>
          <p:cNvSpPr/>
          <p:nvPr/>
        </p:nvSpPr>
        <p:spPr>
          <a:xfrm>
            <a:off x="580132" y="4192843"/>
            <a:ext cx="1811101" cy="18111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E22F6-6E1C-5138-FC1A-C6C5A9EE4AB5}"/>
              </a:ext>
            </a:extLst>
          </p:cNvPr>
          <p:cNvSpPr txBox="1"/>
          <p:nvPr/>
        </p:nvSpPr>
        <p:spPr>
          <a:xfrm>
            <a:off x="510120" y="4673835"/>
            <a:ext cx="194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UI</a:t>
            </a:r>
          </a:p>
          <a:p>
            <a:pPr algn="ct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구현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AD1589-B46C-1F33-D341-535494D743E1}"/>
              </a:ext>
            </a:extLst>
          </p:cNvPr>
          <p:cNvSpPr/>
          <p:nvPr/>
        </p:nvSpPr>
        <p:spPr>
          <a:xfrm>
            <a:off x="6122572" y="1703354"/>
            <a:ext cx="1811101" cy="18111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676D37-7D14-1FD3-7C51-5A1364349DE5}"/>
              </a:ext>
            </a:extLst>
          </p:cNvPr>
          <p:cNvSpPr txBox="1"/>
          <p:nvPr/>
        </p:nvSpPr>
        <p:spPr>
          <a:xfrm>
            <a:off x="6058098" y="2185016"/>
            <a:ext cx="194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 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불러오기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F24BD04-A5AB-F86C-5444-D39B29CFD80B}"/>
              </a:ext>
            </a:extLst>
          </p:cNvPr>
          <p:cNvSpPr/>
          <p:nvPr/>
        </p:nvSpPr>
        <p:spPr>
          <a:xfrm>
            <a:off x="6162742" y="4164802"/>
            <a:ext cx="1811101" cy="18111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C05287-1010-1A14-107C-CE709E213856}"/>
              </a:ext>
            </a:extLst>
          </p:cNvPr>
          <p:cNvSpPr txBox="1"/>
          <p:nvPr/>
        </p:nvSpPr>
        <p:spPr>
          <a:xfrm>
            <a:off x="6095249" y="4679667"/>
            <a:ext cx="194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시각화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1C577B-5A6E-F27E-A589-BFE8CA86AF74}"/>
              </a:ext>
            </a:extLst>
          </p:cNvPr>
          <p:cNvSpPr txBox="1"/>
          <p:nvPr/>
        </p:nvSpPr>
        <p:spPr>
          <a:xfrm>
            <a:off x="2514005" y="2187777"/>
            <a:ext cx="3303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페이지 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UML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작성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Figma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를 통한 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UI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디자인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Proto Type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제작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179E1-FF2D-E622-FC1E-65083FF0E45F}"/>
              </a:ext>
            </a:extLst>
          </p:cNvPr>
          <p:cNvSpPr txBox="1"/>
          <p:nvPr/>
        </p:nvSpPr>
        <p:spPr>
          <a:xfrm>
            <a:off x="2506622" y="4787242"/>
            <a:ext cx="3584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기초 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UI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디자인에 따른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구현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UML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에 따른 페이지 구현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1872E9-15E1-AF68-4A33-2DA9C05B04A5}"/>
              </a:ext>
            </a:extLst>
          </p:cNvPr>
          <p:cNvSpPr txBox="1"/>
          <p:nvPr/>
        </p:nvSpPr>
        <p:spPr>
          <a:xfrm>
            <a:off x="8112007" y="2303830"/>
            <a:ext cx="3584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데이터 불러오기 시스템 구축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웹크롤링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자동화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3D3A08-8E45-525D-FA47-3BBBC1D96D50}"/>
              </a:ext>
            </a:extLst>
          </p:cNvPr>
          <p:cNvSpPr txBox="1"/>
          <p:nvPr/>
        </p:nvSpPr>
        <p:spPr>
          <a:xfrm>
            <a:off x="8115738" y="4851161"/>
            <a:ext cx="369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지도 색상</a:t>
            </a:r>
            <a:r>
              <a:rPr lang="en-US" altLang="ko-KR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아이콘 오버레이 적용</a:t>
            </a:r>
            <a:endParaRPr lang="en-US" altLang="ko-KR" sz="20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6AF8E47-AB47-D99A-71AF-2B9FF0E4D01A}"/>
              </a:ext>
            </a:extLst>
          </p:cNvPr>
          <p:cNvGrpSpPr/>
          <p:nvPr/>
        </p:nvGrpSpPr>
        <p:grpSpPr>
          <a:xfrm>
            <a:off x="-115389" y="2993571"/>
            <a:ext cx="12699272" cy="3864429"/>
            <a:chOff x="-115389" y="2993571"/>
            <a:chExt cx="12699272" cy="3864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0E766D7-941E-D3BE-11F5-B29315B80EA7}"/>
                </a:ext>
              </a:extLst>
            </p:cNvPr>
            <p:cNvSpPr/>
            <p:nvPr/>
          </p:nvSpPr>
          <p:spPr>
            <a:xfrm>
              <a:off x="5642892" y="2993571"/>
              <a:ext cx="1112785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5F80B1A-AE26-3F6B-8559-3D39AB241E53}"/>
                </a:ext>
              </a:extLst>
            </p:cNvPr>
            <p:cNvSpPr/>
            <p:nvPr/>
          </p:nvSpPr>
          <p:spPr>
            <a:xfrm>
              <a:off x="6523809" y="3102427"/>
              <a:ext cx="1049656" cy="981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0480CC0-BD7A-BE3C-D23C-BB96422CDA17}"/>
                </a:ext>
              </a:extLst>
            </p:cNvPr>
            <p:cNvGrpSpPr/>
            <p:nvPr/>
          </p:nvGrpSpPr>
          <p:grpSpPr>
            <a:xfrm>
              <a:off x="-115389" y="3211286"/>
              <a:ext cx="12699272" cy="3646714"/>
              <a:chOff x="-115389" y="3211286"/>
              <a:chExt cx="12699272" cy="364671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4C50B7E-578D-8D84-AAF8-E713054F711F}"/>
                  </a:ext>
                </a:extLst>
              </p:cNvPr>
              <p:cNvSpPr/>
              <p:nvPr/>
            </p:nvSpPr>
            <p:spPr>
              <a:xfrm>
                <a:off x="784851" y="3211286"/>
                <a:ext cx="1661170" cy="11277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DC65B02-6F10-37CA-E047-514BA8643A55}"/>
                  </a:ext>
                </a:extLst>
              </p:cNvPr>
              <p:cNvSpPr/>
              <p:nvPr/>
            </p:nvSpPr>
            <p:spPr>
              <a:xfrm>
                <a:off x="1802674" y="3429000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0A5DF85-1191-DE04-8C1D-D6AAB6BA3D2C}"/>
                  </a:ext>
                </a:extLst>
              </p:cNvPr>
              <p:cNvSpPr/>
              <p:nvPr/>
            </p:nvSpPr>
            <p:spPr>
              <a:xfrm>
                <a:off x="2908663" y="3986349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159AA88-E785-DADE-7F8E-484FF2ED81A6}"/>
                  </a:ext>
                </a:extLst>
              </p:cNvPr>
              <p:cNvSpPr/>
              <p:nvPr/>
            </p:nvSpPr>
            <p:spPr>
              <a:xfrm>
                <a:off x="3898168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E71B699-579A-0EC2-98DC-8EDEDCFB913A}"/>
                  </a:ext>
                </a:extLst>
              </p:cNvPr>
              <p:cNvSpPr/>
              <p:nvPr/>
            </p:nvSpPr>
            <p:spPr>
              <a:xfrm>
                <a:off x="4820195" y="3278777"/>
                <a:ext cx="1240972" cy="12409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472EFF8-8E1C-EFE1-BF8D-1807452A9AAF}"/>
                  </a:ext>
                </a:extLst>
              </p:cNvPr>
              <p:cNvSpPr/>
              <p:nvPr/>
            </p:nvSpPr>
            <p:spPr>
              <a:xfrm>
                <a:off x="7162801" y="3390901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FB07FDF-36BE-8482-4729-AD1DCBC2B6AB}"/>
                  </a:ext>
                </a:extLst>
              </p:cNvPr>
              <p:cNvSpPr/>
              <p:nvPr/>
            </p:nvSpPr>
            <p:spPr>
              <a:xfrm>
                <a:off x="-115389" y="3501935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E1B4DF3-2C88-5B34-39E5-5DADBCF62F84}"/>
                  </a:ext>
                </a:extLst>
              </p:cNvPr>
              <p:cNvSpPr/>
              <p:nvPr/>
            </p:nvSpPr>
            <p:spPr>
              <a:xfrm>
                <a:off x="8390709" y="4084320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456A115-D0B0-73A8-A449-5AC982927381}"/>
                  </a:ext>
                </a:extLst>
              </p:cNvPr>
              <p:cNvSpPr/>
              <p:nvPr/>
            </p:nvSpPr>
            <p:spPr>
              <a:xfrm>
                <a:off x="9055823" y="4526281"/>
                <a:ext cx="1206141" cy="120614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8F40436-52CE-5600-3FDC-2C65C5FD1FE6}"/>
                  </a:ext>
                </a:extLst>
              </p:cNvPr>
              <p:cNvSpPr/>
              <p:nvPr/>
            </p:nvSpPr>
            <p:spPr>
              <a:xfrm>
                <a:off x="9786255" y="3772992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2FF47A9-ABEB-F644-52FD-85E92EE48635}"/>
                  </a:ext>
                </a:extLst>
              </p:cNvPr>
              <p:cNvSpPr/>
              <p:nvPr/>
            </p:nvSpPr>
            <p:spPr>
              <a:xfrm>
                <a:off x="11385365" y="4598128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8633270-2FC2-5FA3-14B0-7A52A8D7E205}"/>
                  </a:ext>
                </a:extLst>
              </p:cNvPr>
              <p:cNvSpPr/>
              <p:nvPr/>
            </p:nvSpPr>
            <p:spPr>
              <a:xfrm>
                <a:off x="10429602" y="4121336"/>
                <a:ext cx="1611086" cy="1611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958445-4402-4D21-7CD4-7B4919AAF23A}"/>
                  </a:ext>
                </a:extLst>
              </p:cNvPr>
              <p:cNvSpPr/>
              <p:nvPr/>
            </p:nvSpPr>
            <p:spPr>
              <a:xfrm>
                <a:off x="0" y="4121336"/>
                <a:ext cx="7847514" cy="273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50F1AB-E39F-B3E0-C629-ED4C19FD6CEA}"/>
                  </a:ext>
                </a:extLst>
              </p:cNvPr>
              <p:cNvSpPr/>
              <p:nvPr/>
            </p:nvSpPr>
            <p:spPr>
              <a:xfrm>
                <a:off x="5872850" y="3682644"/>
                <a:ext cx="1470657" cy="1748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876ADA-FC3A-6269-4588-911CA8C4AF03}"/>
                  </a:ext>
                </a:extLst>
              </p:cNvPr>
              <p:cNvSpPr/>
              <p:nvPr/>
            </p:nvSpPr>
            <p:spPr>
              <a:xfrm>
                <a:off x="7728316" y="4692838"/>
                <a:ext cx="4463684" cy="2165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34A908F-DD52-4C1B-8B3F-FE4F669D6514}"/>
                  </a:ext>
                </a:extLst>
              </p:cNvPr>
              <p:cNvSpPr/>
              <p:nvPr/>
            </p:nvSpPr>
            <p:spPr>
              <a:xfrm>
                <a:off x="9221830" y="3957505"/>
                <a:ext cx="1198518" cy="1198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C9758E-8853-0C07-5184-3A5406261DAD}"/>
              </a:ext>
            </a:extLst>
          </p:cNvPr>
          <p:cNvSpPr/>
          <p:nvPr/>
        </p:nvSpPr>
        <p:spPr>
          <a:xfrm>
            <a:off x="-144779" y="-39189"/>
            <a:ext cx="12411892" cy="693637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539549-9CE3-BA3F-6FD7-CA4039BC901C}"/>
              </a:ext>
            </a:extLst>
          </p:cNvPr>
          <p:cNvSpPr txBox="1"/>
          <p:nvPr/>
        </p:nvSpPr>
        <p:spPr>
          <a:xfrm>
            <a:off x="1404258" y="538387"/>
            <a:ext cx="10369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홍보 및 마케팅 계획</a:t>
            </a:r>
            <a:endParaRPr lang="en-US" altLang="ko-KR" sz="4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3136CAC-4C00-0B23-37C8-3C44C20E0221}"/>
              </a:ext>
            </a:extLst>
          </p:cNvPr>
          <p:cNvSpPr/>
          <p:nvPr/>
        </p:nvSpPr>
        <p:spPr>
          <a:xfrm>
            <a:off x="496388" y="521654"/>
            <a:ext cx="801189" cy="801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3BE2D-D608-CF24-4E99-B2BFCEC42B25}"/>
              </a:ext>
            </a:extLst>
          </p:cNvPr>
          <p:cNvSpPr txBox="1"/>
          <p:nvPr/>
        </p:nvSpPr>
        <p:spPr>
          <a:xfrm>
            <a:off x="565513" y="553402"/>
            <a:ext cx="66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6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E67446-BE9D-B040-9630-03849B59FD5E}"/>
              </a:ext>
            </a:extLst>
          </p:cNvPr>
          <p:cNvSpPr/>
          <p:nvPr/>
        </p:nvSpPr>
        <p:spPr>
          <a:xfrm>
            <a:off x="1512187" y="2273056"/>
            <a:ext cx="3415937" cy="1356308"/>
          </a:xfrm>
          <a:prstGeom prst="roundRect">
            <a:avLst>
              <a:gd name="adj" fmla="val 8636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8B0700A-1EC2-79B4-96AD-CB182F97A828}"/>
              </a:ext>
            </a:extLst>
          </p:cNvPr>
          <p:cNvSpPr/>
          <p:nvPr/>
        </p:nvSpPr>
        <p:spPr>
          <a:xfrm>
            <a:off x="6627153" y="2273056"/>
            <a:ext cx="3415937" cy="1356308"/>
          </a:xfrm>
          <a:prstGeom prst="roundRect">
            <a:avLst>
              <a:gd name="adj" fmla="val 8636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64199-EDEF-6A05-123E-6936C0021303}"/>
              </a:ext>
            </a:extLst>
          </p:cNvPr>
          <p:cNvSpPr txBox="1"/>
          <p:nvPr/>
        </p:nvSpPr>
        <p:spPr>
          <a:xfrm>
            <a:off x="1610701" y="2507265"/>
            <a:ext cx="3218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소셜 미디어 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마케팅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7F2CBE-EFA7-05B7-D14F-049792A31B17}"/>
              </a:ext>
            </a:extLst>
          </p:cNvPr>
          <p:cNvSpPr txBox="1"/>
          <p:nvPr/>
        </p:nvSpPr>
        <p:spPr>
          <a:xfrm>
            <a:off x="6725667" y="2495548"/>
            <a:ext cx="3218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특정 사용자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타겟팅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34B980-AEB6-8315-89F7-EC5F2AC38B66}"/>
              </a:ext>
            </a:extLst>
          </p:cNvPr>
          <p:cNvSpPr txBox="1"/>
          <p:nvPr/>
        </p:nvSpPr>
        <p:spPr>
          <a:xfrm>
            <a:off x="926036" y="3953055"/>
            <a:ext cx="4669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SNS 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소통을 통한 사용자의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피드백 반영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81C7E6-EFC0-73BC-EBCB-9EED7F759AFE}"/>
              </a:ext>
            </a:extLst>
          </p:cNvPr>
          <p:cNvSpPr txBox="1"/>
          <p:nvPr/>
        </p:nvSpPr>
        <p:spPr>
          <a:xfrm>
            <a:off x="5929246" y="3941697"/>
            <a:ext cx="500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피부질환자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야외근로자 등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특수 상황에 놓인 사용자를 대상으로</a:t>
            </a:r>
            <a:endParaRPr lang="en-US" altLang="ko-KR" sz="2400">
              <a:solidFill>
                <a:schemeClr val="bg1"/>
              </a:solidFill>
              <a:latin typeface="210 굴림OTF 070" panose="02020503020101020101" pitchFamily="18" charset="-127"/>
              <a:ea typeface="210 굴림OTF 070" panose="02020503020101020101" pitchFamily="18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현장 홍보 진행 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(ex: 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병원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바다</a:t>
            </a:r>
            <a:r>
              <a:rPr lang="en-US" altLang="ko-KR" sz="2400">
                <a:solidFill>
                  <a:schemeClr val="bg1"/>
                </a:solidFill>
                <a:latin typeface="210 굴림OTF 070" panose="02020503020101020101" pitchFamily="18" charset="-127"/>
                <a:ea typeface="210 굴림OTF 070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05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352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210 굴림OTF 070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미선</dc:creator>
  <cp:lastModifiedBy>임 미선</cp:lastModifiedBy>
  <cp:revision>10</cp:revision>
  <dcterms:created xsi:type="dcterms:W3CDTF">2022-07-05T07:25:46Z</dcterms:created>
  <dcterms:modified xsi:type="dcterms:W3CDTF">2022-07-06T02:13:47Z</dcterms:modified>
</cp:coreProperties>
</file>