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a4d28b46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a4d28b46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da4d28b46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da4d28b46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da4d28b466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da4d28b466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da4d28b466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da4d28b466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da4d28b46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da4d28b46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da4d28b466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da4d28b466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da4d28b466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da4d28b46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da4d28b46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da4d28b46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Principios SOLID</a:t>
            </a:r>
            <a:endParaRPr/>
          </a:p>
        </p:txBody>
      </p:sp>
      <p:sp>
        <p:nvSpPr>
          <p:cNvPr id="65" name="Google Shape;65;p13"/>
          <p:cNvSpPr txBox="1"/>
          <p:nvPr>
            <p:ph idx="1" type="subTitle"/>
          </p:nvPr>
        </p:nvSpPr>
        <p:spPr>
          <a:xfrm>
            <a:off x="311700" y="1878550"/>
            <a:ext cx="4242600" cy="110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100"/>
              <a:t>FABIAN MIRANDA LOAIZA - 2022437527</a:t>
            </a:r>
            <a:endParaRPr sz="1100"/>
          </a:p>
          <a:p>
            <a:pPr indent="0" lvl="0" marL="0" rtl="0" algn="l">
              <a:spcBef>
                <a:spcPts val="0"/>
              </a:spcBef>
              <a:spcAft>
                <a:spcPts val="0"/>
              </a:spcAft>
              <a:buNone/>
            </a:pPr>
            <a:r>
              <a:rPr lang="es" sz="1100"/>
              <a:t>HILLARY MALESPÍN ULLOA - 2021106074</a:t>
            </a:r>
            <a:endParaRPr sz="1100"/>
          </a:p>
          <a:p>
            <a:pPr indent="0" lvl="0" marL="0" rtl="0" algn="l">
              <a:spcBef>
                <a:spcPts val="0"/>
              </a:spcBef>
              <a:spcAft>
                <a:spcPts val="0"/>
              </a:spcAft>
              <a:buNone/>
            </a:pPr>
            <a:r>
              <a:rPr lang="es" sz="1100"/>
              <a:t>EMILIO FUNES RIVAS - 2018216713</a:t>
            </a:r>
            <a:endParaRPr sz="1100"/>
          </a:p>
          <a:p>
            <a:pPr indent="0" lvl="0" marL="0" rtl="0" algn="l">
              <a:spcBef>
                <a:spcPts val="0"/>
              </a:spcBef>
              <a:spcAft>
                <a:spcPts val="0"/>
              </a:spcAft>
              <a:buNone/>
            </a:pPr>
            <a:r>
              <a:rPr lang="es" sz="1100"/>
              <a:t>LUIS ALEJANDRO BARREDA ACEVEDO 2020425927</a:t>
            </a:r>
            <a:endParaRPr sz="1100"/>
          </a:p>
          <a:p>
            <a:pPr indent="0" lvl="0" marL="0" rtl="0" algn="l">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INTERFACE SEGREGATION PRINCIPLE</a:t>
            </a:r>
            <a:endParaRPr/>
          </a:p>
        </p:txBody>
      </p:sp>
      <p:sp>
        <p:nvSpPr>
          <p:cNvPr id="71" name="Google Shape;71;p14"/>
          <p:cNvSpPr txBox="1"/>
          <p:nvPr>
            <p:ph idx="1" type="body"/>
          </p:nvPr>
        </p:nvSpPr>
        <p:spPr>
          <a:xfrm>
            <a:off x="4440425" y="500925"/>
            <a:ext cx="4558800" cy="18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Ninguna clase debería depender de métodos que no usa</a:t>
            </a:r>
            <a:endParaRPr b="1"/>
          </a:p>
          <a:p>
            <a:pPr indent="0" lvl="0" marL="0" rtl="0" algn="l">
              <a:spcBef>
                <a:spcPts val="1200"/>
              </a:spcBef>
              <a:spcAft>
                <a:spcPts val="1200"/>
              </a:spcAft>
              <a:buNone/>
            </a:pPr>
            <a:r>
              <a:rPr lang="es"/>
              <a:t>Al crear interfaces que </a:t>
            </a:r>
            <a:r>
              <a:rPr lang="es"/>
              <a:t>definen</a:t>
            </a:r>
            <a:r>
              <a:rPr lang="es"/>
              <a:t> comportamientos, cada clase que </a:t>
            </a:r>
            <a:r>
              <a:rPr lang="es"/>
              <a:t>implementa</a:t>
            </a:r>
            <a:r>
              <a:rPr lang="es"/>
              <a:t> estas interfaces </a:t>
            </a:r>
            <a:r>
              <a:rPr lang="es"/>
              <a:t>debe</a:t>
            </a:r>
            <a:r>
              <a:rPr lang="es"/>
              <a:t> ser capaz de agregar dichos comportamientos a todos los métodos. De no ser así, </a:t>
            </a:r>
            <a:r>
              <a:rPr b="1" lang="es"/>
              <a:t>se recomienda trabajar con varias interfaces más pequeñas.</a:t>
            </a:r>
            <a:endParaRPr b="1"/>
          </a:p>
        </p:txBody>
      </p:sp>
      <p:pic>
        <p:nvPicPr>
          <p:cNvPr id="72" name="Google Shape;72;p14"/>
          <p:cNvPicPr preferRelativeResize="0"/>
          <p:nvPr/>
        </p:nvPicPr>
        <p:blipFill>
          <a:blip r:embed="rId3">
            <a:alphaModFix/>
          </a:blip>
          <a:stretch>
            <a:fillRect/>
          </a:stretch>
        </p:blipFill>
        <p:spPr>
          <a:xfrm>
            <a:off x="4528700" y="2486650"/>
            <a:ext cx="4382251" cy="216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50" y="831175"/>
            <a:ext cx="86505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600"/>
              <a:t>Problema. ¿Cómo detectar que se está violando este principio?</a:t>
            </a:r>
            <a:endParaRPr sz="3600"/>
          </a:p>
        </p:txBody>
      </p:sp>
      <p:sp>
        <p:nvSpPr>
          <p:cNvPr id="78" name="Google Shape;78;p15"/>
          <p:cNvSpPr txBox="1"/>
          <p:nvPr>
            <p:ph idx="1" type="body"/>
          </p:nvPr>
        </p:nvSpPr>
        <p:spPr>
          <a:xfrm>
            <a:off x="311750" y="2194275"/>
            <a:ext cx="6630000" cy="196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problemática surge cuando una interfaz quiere definir más cosas de las debidas, </a:t>
            </a:r>
            <a:r>
              <a:rPr lang="es"/>
              <a:t>convirtiéndose</a:t>
            </a:r>
            <a:r>
              <a:rPr lang="es"/>
              <a:t> así en las denominadas</a:t>
            </a:r>
            <a:r>
              <a:rPr b="1" lang="es"/>
              <a:t> fat interfaces.</a:t>
            </a:r>
            <a:endParaRPr b="1"/>
          </a:p>
          <a:p>
            <a:pPr indent="0" lvl="0" marL="0" rtl="0" algn="l">
              <a:spcBef>
                <a:spcPts val="1200"/>
              </a:spcBef>
              <a:spcAft>
                <a:spcPts val="0"/>
              </a:spcAft>
              <a:buNone/>
            </a:pPr>
            <a:r>
              <a:rPr lang="es"/>
              <a:t>Lo que podría ocurrir es que las clases hijas no usarán muchos de los métodos implementados por la clase padre.</a:t>
            </a:r>
            <a:endParaRPr/>
          </a:p>
          <a:p>
            <a:pPr indent="0" lvl="0" marL="0" rtl="0" algn="l">
              <a:spcBef>
                <a:spcPts val="1200"/>
              </a:spcBef>
              <a:spcAft>
                <a:spcPts val="1200"/>
              </a:spcAft>
              <a:buNone/>
            </a:pPr>
            <a:r>
              <a:rPr lang="es"/>
              <a:t>Lo habitual es utilizar una </a:t>
            </a:r>
            <a:r>
              <a:rPr lang="es"/>
              <a:t>excepción</a:t>
            </a:r>
            <a:r>
              <a:rPr lang="es"/>
              <a:t> para corregirlo, sin embargo, esto puede llegar a ser peligroso o perjudicial para el código.</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a:t>
            </a:r>
            <a:endParaRPr/>
          </a:p>
        </p:txBody>
      </p:sp>
      <p:pic>
        <p:nvPicPr>
          <p:cNvPr id="84" name="Google Shape;84;p16"/>
          <p:cNvPicPr preferRelativeResize="0"/>
          <p:nvPr/>
        </p:nvPicPr>
        <p:blipFill>
          <a:blip r:embed="rId3">
            <a:alphaModFix/>
          </a:blip>
          <a:stretch>
            <a:fillRect/>
          </a:stretch>
        </p:blipFill>
        <p:spPr>
          <a:xfrm>
            <a:off x="133299" y="2458926"/>
            <a:ext cx="1902301" cy="1582574"/>
          </a:xfrm>
          <a:prstGeom prst="rect">
            <a:avLst/>
          </a:prstGeom>
          <a:noFill/>
          <a:ln>
            <a:noFill/>
          </a:ln>
        </p:spPr>
      </p:pic>
      <p:pic>
        <p:nvPicPr>
          <p:cNvPr id="85" name="Google Shape;85;p16"/>
          <p:cNvPicPr preferRelativeResize="0"/>
          <p:nvPr/>
        </p:nvPicPr>
        <p:blipFill>
          <a:blip r:embed="rId4">
            <a:alphaModFix/>
          </a:blip>
          <a:stretch>
            <a:fillRect/>
          </a:stretch>
        </p:blipFill>
        <p:spPr>
          <a:xfrm>
            <a:off x="7226000" y="2316438"/>
            <a:ext cx="1867576" cy="1867549"/>
          </a:xfrm>
          <a:prstGeom prst="rect">
            <a:avLst/>
          </a:prstGeom>
          <a:noFill/>
          <a:ln>
            <a:noFill/>
          </a:ln>
        </p:spPr>
      </p:pic>
      <p:pic>
        <p:nvPicPr>
          <p:cNvPr id="86" name="Google Shape;86;p16"/>
          <p:cNvPicPr preferRelativeResize="0"/>
          <p:nvPr/>
        </p:nvPicPr>
        <p:blipFill>
          <a:blip r:embed="rId5">
            <a:alphaModFix/>
          </a:blip>
          <a:stretch>
            <a:fillRect/>
          </a:stretch>
        </p:blipFill>
        <p:spPr>
          <a:xfrm>
            <a:off x="3632138" y="1833300"/>
            <a:ext cx="1997325" cy="940775"/>
          </a:xfrm>
          <a:prstGeom prst="rect">
            <a:avLst/>
          </a:prstGeom>
          <a:noFill/>
          <a:ln>
            <a:noFill/>
          </a:ln>
        </p:spPr>
      </p:pic>
      <p:pic>
        <p:nvPicPr>
          <p:cNvPr id="87" name="Google Shape;87;p16"/>
          <p:cNvPicPr preferRelativeResize="0"/>
          <p:nvPr/>
        </p:nvPicPr>
        <p:blipFill>
          <a:blip r:embed="rId6">
            <a:alphaModFix/>
          </a:blip>
          <a:stretch>
            <a:fillRect/>
          </a:stretch>
        </p:blipFill>
        <p:spPr>
          <a:xfrm>
            <a:off x="3589925" y="3762863"/>
            <a:ext cx="2081750" cy="1081350"/>
          </a:xfrm>
          <a:prstGeom prst="rect">
            <a:avLst/>
          </a:prstGeom>
          <a:noFill/>
          <a:ln>
            <a:noFill/>
          </a:ln>
        </p:spPr>
      </p:pic>
      <p:pic>
        <p:nvPicPr>
          <p:cNvPr id="88" name="Google Shape;88;p16"/>
          <p:cNvPicPr preferRelativeResize="0"/>
          <p:nvPr/>
        </p:nvPicPr>
        <p:blipFill>
          <a:blip r:embed="rId7">
            <a:alphaModFix/>
          </a:blip>
          <a:stretch>
            <a:fillRect/>
          </a:stretch>
        </p:blipFill>
        <p:spPr>
          <a:xfrm rot="723493">
            <a:off x="1705150" y="1661087"/>
            <a:ext cx="1821326" cy="1821326"/>
          </a:xfrm>
          <a:prstGeom prst="rect">
            <a:avLst/>
          </a:prstGeom>
          <a:noFill/>
          <a:ln>
            <a:noFill/>
          </a:ln>
        </p:spPr>
      </p:pic>
      <p:pic>
        <p:nvPicPr>
          <p:cNvPr id="89" name="Google Shape;89;p16"/>
          <p:cNvPicPr preferRelativeResize="0"/>
          <p:nvPr/>
        </p:nvPicPr>
        <p:blipFill>
          <a:blip r:embed="rId7">
            <a:alphaModFix/>
          </a:blip>
          <a:stretch>
            <a:fillRect/>
          </a:stretch>
        </p:blipFill>
        <p:spPr>
          <a:xfrm flipH="1" rot="10076507">
            <a:off x="1766300" y="2852712"/>
            <a:ext cx="1821326" cy="1821326"/>
          </a:xfrm>
          <a:prstGeom prst="rect">
            <a:avLst/>
          </a:prstGeom>
          <a:noFill/>
          <a:ln>
            <a:noFill/>
          </a:ln>
        </p:spPr>
      </p:pic>
      <p:pic>
        <p:nvPicPr>
          <p:cNvPr id="90" name="Google Shape;90;p16"/>
          <p:cNvPicPr preferRelativeResize="0"/>
          <p:nvPr/>
        </p:nvPicPr>
        <p:blipFill>
          <a:blip r:embed="rId7">
            <a:alphaModFix/>
          </a:blip>
          <a:stretch>
            <a:fillRect/>
          </a:stretch>
        </p:blipFill>
        <p:spPr>
          <a:xfrm flipH="1" rot="-723493">
            <a:off x="5771075" y="1715650"/>
            <a:ext cx="1821326" cy="1821326"/>
          </a:xfrm>
          <a:prstGeom prst="rect">
            <a:avLst/>
          </a:prstGeom>
          <a:noFill/>
          <a:ln>
            <a:noFill/>
          </a:ln>
        </p:spPr>
      </p:pic>
      <p:pic>
        <p:nvPicPr>
          <p:cNvPr id="91" name="Google Shape;91;p16"/>
          <p:cNvPicPr preferRelativeResize="0"/>
          <p:nvPr/>
        </p:nvPicPr>
        <p:blipFill>
          <a:blip r:embed="rId7">
            <a:alphaModFix/>
          </a:blip>
          <a:stretch>
            <a:fillRect/>
          </a:stretch>
        </p:blipFill>
        <p:spPr>
          <a:xfrm rot="-10076507">
            <a:off x="5709925" y="2907275"/>
            <a:ext cx="1821326" cy="1821326"/>
          </a:xfrm>
          <a:prstGeom prst="rect">
            <a:avLst/>
          </a:prstGeom>
          <a:noFill/>
          <a:ln>
            <a:noFill/>
          </a:ln>
        </p:spPr>
      </p:pic>
      <p:pic>
        <p:nvPicPr>
          <p:cNvPr id="92" name="Google Shape;92;p16"/>
          <p:cNvPicPr preferRelativeResize="0"/>
          <p:nvPr/>
        </p:nvPicPr>
        <p:blipFill>
          <a:blip r:embed="rId8">
            <a:alphaModFix/>
          </a:blip>
          <a:stretch>
            <a:fillRect/>
          </a:stretch>
        </p:blipFill>
        <p:spPr>
          <a:xfrm>
            <a:off x="6355400" y="3396675"/>
            <a:ext cx="940775" cy="94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Conclusión</a:t>
            </a:r>
            <a:endParaRPr/>
          </a:p>
        </p:txBody>
      </p:sp>
      <p:sp>
        <p:nvSpPr>
          <p:cNvPr id="98" name="Google Shape;98;p17"/>
          <p:cNvSpPr txBox="1"/>
          <p:nvPr>
            <p:ph idx="1" type="body"/>
          </p:nvPr>
        </p:nvSpPr>
        <p:spPr>
          <a:xfrm>
            <a:off x="367875" y="1576775"/>
            <a:ext cx="7568400" cy="243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El principio de segregación de interfaces nos ayuda a:</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s"/>
              <a:t>No obligar a ninguna clase a implementar métodos que no utiliza.</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s"/>
              <a:t>Evitará problemas que nos pueden llevar a errores inesperados y a dependencias no deseadas.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s"/>
              <a:t>Nos ayuda a reutilizar código de forma más inteligente.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Dependency Inversion Principle</a:t>
            </a:r>
            <a:endParaRPr/>
          </a:p>
        </p:txBody>
      </p:sp>
      <p:sp>
        <p:nvSpPr>
          <p:cNvPr id="104" name="Google Shape;104;p18"/>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5" name="Google Shape;105;p18"/>
          <p:cNvSpPr txBox="1"/>
          <p:nvPr/>
        </p:nvSpPr>
        <p:spPr>
          <a:xfrm>
            <a:off x="3897025" y="301900"/>
            <a:ext cx="51009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Merriweather"/>
                <a:ea typeface="Merriweather"/>
                <a:cs typeface="Merriweather"/>
                <a:sym typeface="Merriweather"/>
              </a:rPr>
              <a:t>Definición:</a:t>
            </a:r>
            <a:endParaRPr b="1">
              <a:latin typeface="Merriweather"/>
              <a:ea typeface="Merriweather"/>
              <a:cs typeface="Merriweather"/>
              <a:sym typeface="Merriweather"/>
            </a:endParaRPr>
          </a:p>
          <a:p>
            <a:pPr indent="0" lvl="0" marL="0" rtl="0" algn="l">
              <a:spcBef>
                <a:spcPts val="0"/>
              </a:spcBef>
              <a:spcAft>
                <a:spcPts val="0"/>
              </a:spcAft>
              <a:buNone/>
            </a:pPr>
            <a:r>
              <a:rPr lang="es">
                <a:latin typeface="Merriweather"/>
                <a:ea typeface="Merriweather"/>
                <a:cs typeface="Merriweather"/>
                <a:sym typeface="Merriweather"/>
              </a:rPr>
              <a:t> </a:t>
            </a:r>
            <a:endParaRPr>
              <a:latin typeface="Merriweather"/>
              <a:ea typeface="Merriweather"/>
              <a:cs typeface="Merriweather"/>
              <a:sym typeface="Merriweather"/>
            </a:endParaRPr>
          </a:p>
          <a:p>
            <a:pPr indent="0" lvl="0" marL="0" rtl="0" algn="l">
              <a:spcBef>
                <a:spcPts val="0"/>
              </a:spcBef>
              <a:spcAft>
                <a:spcPts val="0"/>
              </a:spcAft>
              <a:buNone/>
            </a:pPr>
            <a:r>
              <a:rPr lang="es" sz="1200">
                <a:solidFill>
                  <a:schemeClr val="dk1"/>
                </a:solidFill>
                <a:latin typeface="Merriweather"/>
                <a:ea typeface="Merriweather"/>
                <a:cs typeface="Merriweather"/>
                <a:sym typeface="Merriweather"/>
              </a:rPr>
              <a:t>Las clases de alto nivel no deberían depender de las clases de bajo nivel. Ambos deben basarse en abstracciones. Las abstracciones no deben depender de los detalles. Los detalles deben depender de la abstracción.</a:t>
            </a:r>
            <a:endParaRPr sz="15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06" name="Google Shape;106;p18"/>
          <p:cNvPicPr preferRelativeResize="0"/>
          <p:nvPr/>
        </p:nvPicPr>
        <p:blipFill>
          <a:blip r:embed="rId3">
            <a:alphaModFix/>
          </a:blip>
          <a:stretch>
            <a:fillRect/>
          </a:stretch>
        </p:blipFill>
        <p:spPr>
          <a:xfrm>
            <a:off x="3916475" y="2271750"/>
            <a:ext cx="5061996" cy="2535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Problemas</a:t>
            </a:r>
            <a:endParaRPr/>
          </a:p>
        </p:txBody>
      </p:sp>
      <p:sp>
        <p:nvSpPr>
          <p:cNvPr id="112" name="Google Shape;112;p1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285750" lvl="0" marL="457200" rtl="0" algn="l">
              <a:spcBef>
                <a:spcPts val="0"/>
              </a:spcBef>
              <a:spcAft>
                <a:spcPts val="0"/>
              </a:spcAft>
              <a:buSzPts val="900"/>
              <a:buChar char="●"/>
            </a:pPr>
            <a:r>
              <a:rPr lang="es" sz="1200">
                <a:solidFill>
                  <a:srgbClr val="333333"/>
                </a:solidFill>
                <a:highlight>
                  <a:srgbClr val="FFFFFF"/>
                </a:highlight>
                <a:latin typeface="Merriweather"/>
                <a:ea typeface="Merriweather"/>
                <a:cs typeface="Merriweather"/>
                <a:sym typeface="Merriweather"/>
              </a:rPr>
              <a:t>Las partes más genéricas de nuestro código (lo que llamaríamos el dominio o lógica de negocio) dependerá por todas partes de detalles de implementación</a:t>
            </a:r>
            <a:r>
              <a:rPr lang="es" sz="1200">
                <a:solidFill>
                  <a:srgbClr val="0C0C0C"/>
                </a:solidFill>
                <a:highlight>
                  <a:srgbClr val="FFFFFF"/>
                </a:highlight>
                <a:latin typeface="Merriweather"/>
                <a:ea typeface="Merriweather"/>
                <a:cs typeface="Merriweather"/>
                <a:sym typeface="Merriweather"/>
              </a:rPr>
              <a:t>.</a:t>
            </a:r>
            <a:endParaRPr sz="1200">
              <a:solidFill>
                <a:srgbClr val="0C0C0C"/>
              </a:solidFill>
              <a:highlight>
                <a:srgbClr val="FFFFFF"/>
              </a:highlight>
              <a:latin typeface="Merriweather"/>
              <a:ea typeface="Merriweather"/>
              <a:cs typeface="Merriweather"/>
              <a:sym typeface="Merriweather"/>
            </a:endParaRPr>
          </a:p>
          <a:p>
            <a:pPr indent="-279400" lvl="0" marL="457200" rtl="0" algn="l">
              <a:spcBef>
                <a:spcPts val="0"/>
              </a:spcBef>
              <a:spcAft>
                <a:spcPts val="0"/>
              </a:spcAft>
              <a:buClr>
                <a:srgbClr val="0C0C0C"/>
              </a:buClr>
              <a:buSzPts val="800"/>
              <a:buFont typeface="Merriweather"/>
              <a:buChar char="●"/>
            </a:pPr>
            <a:r>
              <a:rPr lang="es" sz="1200">
                <a:solidFill>
                  <a:srgbClr val="333333"/>
                </a:solidFill>
                <a:highlight>
                  <a:srgbClr val="FFFFFF"/>
                </a:highlight>
                <a:latin typeface="Merriweather"/>
                <a:ea typeface="Merriweather"/>
                <a:cs typeface="Merriweather"/>
                <a:sym typeface="Merriweather"/>
              </a:rPr>
              <a:t>No quedan claras las dependencias.</a:t>
            </a:r>
            <a:endParaRPr sz="1200">
              <a:solidFill>
                <a:srgbClr val="333333"/>
              </a:solidFill>
              <a:highlight>
                <a:srgbClr val="FFFFFF"/>
              </a:highlight>
              <a:latin typeface="Merriweather"/>
              <a:ea typeface="Merriweather"/>
              <a:cs typeface="Merriweather"/>
              <a:sym typeface="Merriweather"/>
            </a:endParaRPr>
          </a:p>
          <a:p>
            <a:pPr indent="-279400" lvl="0" marL="457200" rtl="0" algn="l">
              <a:spcBef>
                <a:spcPts val="0"/>
              </a:spcBef>
              <a:spcAft>
                <a:spcPts val="0"/>
              </a:spcAft>
              <a:buClr>
                <a:srgbClr val="333333"/>
              </a:buClr>
              <a:buSzPts val="800"/>
              <a:buFont typeface="Merriweather"/>
              <a:buChar char="●"/>
            </a:pPr>
            <a:r>
              <a:rPr lang="es" sz="1200">
                <a:solidFill>
                  <a:srgbClr val="333333"/>
                </a:solidFill>
                <a:highlight>
                  <a:srgbClr val="FFFFFF"/>
                </a:highlight>
                <a:latin typeface="Merriweather"/>
                <a:ea typeface="Merriweather"/>
                <a:cs typeface="Merriweather"/>
                <a:sym typeface="Merriweather"/>
              </a:rPr>
              <a:t>Es muy complicado hacer tests.</a:t>
            </a:r>
            <a:endParaRPr sz="800">
              <a:solidFill>
                <a:srgbClr val="333333"/>
              </a:solidFill>
              <a:highlight>
                <a:srgbClr val="FFFFFF"/>
              </a:highlight>
              <a:latin typeface="Merriweather"/>
              <a:ea typeface="Merriweather"/>
              <a:cs typeface="Merriweather"/>
              <a:sym typeface="Merriweather"/>
            </a:endParaRPr>
          </a:p>
        </p:txBody>
      </p:sp>
      <p:sp>
        <p:nvSpPr>
          <p:cNvPr id="113" name="Google Shape;113;p1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p>
            <a:pPr indent="0" lvl="0" marL="0" rtl="0" algn="l">
              <a:lnSpc>
                <a:spcPct val="159000"/>
              </a:lnSpc>
              <a:spcBef>
                <a:spcPts val="800"/>
              </a:spcBef>
              <a:spcAft>
                <a:spcPts val="0"/>
              </a:spcAft>
              <a:buNone/>
            </a:pPr>
            <a:r>
              <a:rPr b="1" lang="es" sz="1600"/>
              <a:t>¿Cómo detectar que estamos violando el Principio de inversión de dependencias?</a:t>
            </a:r>
            <a:endParaRPr b="1" sz="1600"/>
          </a:p>
          <a:p>
            <a:pPr indent="0" lvl="0" marL="0" rtl="0" algn="l">
              <a:spcBef>
                <a:spcPts val="0"/>
              </a:spcBef>
              <a:spcAft>
                <a:spcPts val="0"/>
              </a:spcAft>
              <a:buNone/>
            </a:pPr>
            <a:r>
              <a:t/>
            </a:r>
            <a:endParaRPr/>
          </a:p>
        </p:txBody>
      </p:sp>
      <p:sp>
        <p:nvSpPr>
          <p:cNvPr id="119" name="Google Shape;119;p20"/>
          <p:cNvSpPr txBox="1"/>
          <p:nvPr>
            <p:ph idx="2" type="body"/>
          </p:nvPr>
        </p:nvSpPr>
        <p:spPr>
          <a:xfrm>
            <a:off x="4879025" y="500925"/>
            <a:ext cx="3954000" cy="2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s">
                <a:latin typeface="Merriweather"/>
                <a:ea typeface="Merriweather"/>
                <a:cs typeface="Merriweather"/>
                <a:sym typeface="Merriweather"/>
              </a:rPr>
              <a:t>Por otro lado, al escribirse tests, nos damos cuenta más rápido, porque, al darnos cuenta que no se puede probar la clase con facilidad ya que depende del código de otra clase</a:t>
            </a:r>
            <a:endParaRPr b="1">
              <a:latin typeface="Merriweather"/>
              <a:ea typeface="Merriweather"/>
              <a:cs typeface="Merriweather"/>
              <a:sym typeface="Merriweather"/>
            </a:endParaRPr>
          </a:p>
          <a:p>
            <a:pPr indent="0" lvl="0" marL="0" rtl="0" algn="l">
              <a:spcBef>
                <a:spcPts val="1200"/>
              </a:spcBef>
              <a:spcAft>
                <a:spcPts val="1200"/>
              </a:spcAft>
              <a:buNone/>
            </a:pPr>
            <a:r>
              <a:t/>
            </a:r>
            <a:endParaRPr/>
          </a:p>
        </p:txBody>
      </p:sp>
      <p:sp>
        <p:nvSpPr>
          <p:cNvPr id="120" name="Google Shape;120;p20"/>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
              <a:t>Cualquier instanciación de clases complejas o módulos es una violación de este principio.</a:t>
            </a:r>
            <a:endParaRPr i="1"/>
          </a:p>
        </p:txBody>
      </p:sp>
      <p:pic>
        <p:nvPicPr>
          <p:cNvPr id="121" name="Google Shape;121;p20"/>
          <p:cNvPicPr preferRelativeResize="0"/>
          <p:nvPr/>
        </p:nvPicPr>
        <p:blipFill>
          <a:blip r:embed="rId3">
            <a:alphaModFix/>
          </a:blip>
          <a:stretch>
            <a:fillRect/>
          </a:stretch>
        </p:blipFill>
        <p:spPr>
          <a:xfrm>
            <a:off x="4780488" y="2626725"/>
            <a:ext cx="4151085" cy="204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Ejemplo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