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na Kim" initials="sK" lastIdx="1" clrIdx="0">
    <p:extLst>
      <p:ext uri="{19B8F6BF-5375-455C-9EA6-DF929625EA0E}">
        <p15:presenceInfo xmlns:p15="http://schemas.microsoft.com/office/powerpoint/2012/main" userId="06542176486b15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5164"/>
    <a:srgbClr val="6C94B0"/>
    <a:srgbClr val="50829B"/>
    <a:srgbClr val="588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F2A1C-6A79-4784-A3EA-A3CEB8EDE917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C394D-E01E-418E-878E-22268DD6E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935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F5C40-A293-4FBF-8FCB-DD48E54CE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418B33-68EC-4DEC-BCE0-0CA494C2E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D75639-0DA8-4C3F-BE34-18E2BB1A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AA6-031F-4FDE-9D66-F9422F9A51E8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4992A0-69F0-4B48-A379-1A1A1F41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4C29B8-7981-4B92-82D8-CF3BA582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D16C-659C-4003-998D-57A8F0509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06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42B3E-5815-4720-85F0-8AC9ED8FD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61C237-17D9-4B40-9529-CE33D3317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47487-3B71-4BC1-A74F-46B3AE1E1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AA6-031F-4FDE-9D66-F9422F9A51E8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04067D-9639-4791-B1AE-1B641B9F8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F4A543-0CB3-48BD-9180-70E37C91E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D16C-659C-4003-998D-57A8F0509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48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B1C486-5CEF-43A9-A06B-BCC4A5C3ED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AE0FD4-CE4C-4B3F-9999-F3ABE83C3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FA02C1-5DB6-4656-9D37-AA39B7BE8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AA6-031F-4FDE-9D66-F9422F9A51E8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155CDB-98BE-41B4-A4D7-24056B2C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6BA1F8-D695-4A6D-90C4-9E990E2F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D16C-659C-4003-998D-57A8F0509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37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5EC18-519D-4F1E-94CF-C8784F703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24531-9D01-491F-8D91-A706F99F0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32B6FF-E642-40CF-8913-70C261AD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AA6-031F-4FDE-9D66-F9422F9A51E8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0D145-21EB-4CF6-BE56-74C0D5B93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4BD66-9AFB-4EE4-B77E-E23CAFC5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D16C-659C-4003-998D-57A8F0509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59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BD239-7457-43B1-BD51-6C315965A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2418FF-82F4-49EF-A484-0FD08AE4D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49F1A-1763-4A5B-B9B2-7CF5BECE9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AA6-031F-4FDE-9D66-F9422F9A51E8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8D484F-1929-4E5C-9E62-8A9AA1A8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FBC6D4-814B-476A-BF6E-E711E394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D16C-659C-4003-998D-57A8F0509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8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4A2D0-85C9-487D-9AD5-564663292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F942FE-71D1-4E85-8DEB-5C19626FA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D8CED2-46F5-4500-993B-76E4BC629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F32EBA-95E3-4231-B863-7DCBEB6D6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AA6-031F-4FDE-9D66-F9422F9A51E8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257765-C0D6-4786-A68E-7AA9C2B5F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B670A1-A1F9-4430-AB2B-B6E2B3F3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D16C-659C-4003-998D-57A8F0509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29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DB24C-FE37-48CE-B07B-8F1279568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D892D-CEB4-4876-BEA9-5E3711ADA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EF81FB-EBA0-44BA-AD76-74E5EB901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055496-6867-4A9A-A266-BFACFBCDB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4E36BB-2F2F-4C05-9E76-FA1E7B0C5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6DAE56-4E16-4955-B4CD-7AD42122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AA6-031F-4FDE-9D66-F9422F9A51E8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86E8EC-DCBA-46C4-BF5A-92E690EC9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D783FD-B311-4C65-9CD4-FD6B7C7B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D16C-659C-4003-998D-57A8F0509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8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9F2E0-C421-488F-8A06-A44C1366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FC8CC9-331C-4070-A466-3FDB5EC5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AA6-031F-4FDE-9D66-F9422F9A51E8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DE2914-6BA8-4574-9389-866A0420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C60C58-0CC5-4DC9-8A4C-CE17B86B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D16C-659C-4003-998D-57A8F0509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17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4375EF-37C9-41C5-9225-37FCDBEA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AA6-031F-4FDE-9D66-F9422F9A51E8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2A281E-08DA-492D-A518-F7DA98FDE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B9462D-A39D-4B22-AAC3-83C2BDE1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D16C-659C-4003-998D-57A8F0509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93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C4104-0312-449F-A6E5-BBAC125CA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382D30-F7ED-4261-977E-E074DBD51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E72D71-7BD1-438B-97D0-AAC231135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890879-C5DE-4561-AEE4-3FA98AC43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AA6-031F-4FDE-9D66-F9422F9A51E8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343BA-C3FF-48DB-9B4C-3D48C38F4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F19A0A-F73C-4A6A-BF84-C3ABF614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D16C-659C-4003-998D-57A8F0509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96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33CAB-DBEB-4517-B1B9-F16FC1FA9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FCBC2A-CE22-4319-B5D0-9926592EA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69FDF3-7F46-498A-8F95-328C80D6D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35A629-88A9-4154-A4FF-2455A1DF6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AA6-031F-4FDE-9D66-F9422F9A51E8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C48A7D-2EF2-449A-9068-8119FB28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D32938-EA6B-49FA-AA0F-FB643028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D16C-659C-4003-998D-57A8F0509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06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D797D0-91A4-46CF-8A6A-05C70CE80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6907A-68E7-43BB-B1F2-A6C4D5AC5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7F2FC6-B6A1-4831-8F6A-6D7A6A2EC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DDAA6-031F-4FDE-9D66-F9422F9A51E8}" type="datetimeFigureOut">
              <a:rPr lang="ko-KR" altLang="en-US" smtClean="0"/>
              <a:t>2022-03-31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5E94D-887E-4A99-BC97-861412B73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0D2D64-A696-4D36-A0B1-FB14D6EF3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7D16C-659C-4003-998D-57A8F0509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4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aronhadad.com/deep-learning-most-amazing-applications/" TargetMode="External"/><Relationship Id="rId4" Type="http://schemas.openxmlformats.org/officeDocument/2006/relationships/hyperlink" Target="https://brunch.co.kr/@itschloe1/2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yunghyun23.tistory.com/4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857FE9E-B90B-452D-BF61-258E96E7F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958127"/>
              </p:ext>
            </p:extLst>
          </p:nvPr>
        </p:nvGraphicFramePr>
        <p:xfrm>
          <a:off x="4739430" y="4584687"/>
          <a:ext cx="2713136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6568">
                  <a:extLst>
                    <a:ext uri="{9D8B030D-6E8A-4147-A177-3AD203B41FA5}">
                      <a16:colId xmlns:a16="http://schemas.microsoft.com/office/drawing/2014/main" val="2734641163"/>
                    </a:ext>
                  </a:extLst>
                </a:gridCol>
                <a:gridCol w="1356568">
                  <a:extLst>
                    <a:ext uri="{9D8B030D-6E8A-4147-A177-3AD203B41FA5}">
                      <a16:colId xmlns:a16="http://schemas.microsoft.com/office/drawing/2014/main" val="1980342002"/>
                    </a:ext>
                  </a:extLst>
                </a:gridCol>
              </a:tblGrid>
              <a:tr h="259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Date Created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2022-03-27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758767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Writer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Kim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Taeho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38918"/>
                  </a:ext>
                </a:extLst>
              </a:tr>
            </a:tbl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53D16B14-CADA-4E3C-82B6-7B73EBAD7778}"/>
              </a:ext>
            </a:extLst>
          </p:cNvPr>
          <p:cNvGrpSpPr/>
          <p:nvPr/>
        </p:nvGrpSpPr>
        <p:grpSpPr>
          <a:xfrm>
            <a:off x="555950" y="948004"/>
            <a:ext cx="11080100" cy="2600712"/>
            <a:chOff x="555951" y="2128644"/>
            <a:chExt cx="11080100" cy="2600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F97CF2-C4C9-4A93-9DD1-3791F0BC1941}"/>
                </a:ext>
              </a:extLst>
            </p:cNvPr>
            <p:cNvSpPr txBox="1"/>
            <p:nvPr/>
          </p:nvSpPr>
          <p:spPr>
            <a:xfrm>
              <a:off x="2512265" y="2128644"/>
              <a:ext cx="7167468" cy="2600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500" dirty="0">
                  <a:gradFill flip="none" rotWithShape="1">
                    <a:gsLst>
                      <a:gs pos="0">
                        <a:srgbClr val="50829B"/>
                      </a:gs>
                      <a:gs pos="23000">
                        <a:srgbClr val="365164"/>
                      </a:gs>
                      <a:gs pos="64000">
                        <a:srgbClr val="365164"/>
                      </a:gs>
                      <a:gs pos="100000">
                        <a:srgbClr val="50829B"/>
                      </a:gs>
                    </a:gsLst>
                    <a:lin ang="0" scaled="1"/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uhaus 93" panose="04030905020B02020C02" pitchFamily="82" charset="0"/>
                </a:rPr>
                <a:t>AI GROUP</a:t>
              </a:r>
            </a:p>
            <a:p>
              <a:pPr algn="ctr"/>
              <a:r>
                <a:rPr lang="en-US" altLang="ko-KR" sz="4400" dirty="0">
                  <a:gradFill flip="none" rotWithShape="1">
                    <a:gsLst>
                      <a:gs pos="0">
                        <a:srgbClr val="50829B"/>
                      </a:gs>
                      <a:gs pos="23000">
                        <a:srgbClr val="5884A2"/>
                      </a:gs>
                      <a:gs pos="64000">
                        <a:srgbClr val="5884A2"/>
                      </a:gs>
                      <a:gs pos="100000">
                        <a:srgbClr val="50829B"/>
                      </a:gs>
                    </a:gsLst>
                    <a:lin ang="0" scaled="1"/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uhaus 93" panose="04030905020B02020C02" pitchFamily="82" charset="0"/>
                </a:rPr>
                <a:t>What is AI?</a:t>
              </a:r>
              <a:endParaRPr lang="ko-KR" altLang="en-US" sz="4400" dirty="0">
                <a:gradFill flip="none" rotWithShape="1">
                  <a:gsLst>
                    <a:gs pos="0">
                      <a:srgbClr val="50829B"/>
                    </a:gs>
                    <a:gs pos="23000">
                      <a:srgbClr val="5884A2"/>
                    </a:gs>
                    <a:gs pos="64000">
                      <a:srgbClr val="5884A2"/>
                    </a:gs>
                    <a:gs pos="100000">
                      <a:srgbClr val="50829B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61F8412-B4D6-42AD-A41E-6753CE2E54CB}"/>
                </a:ext>
              </a:extLst>
            </p:cNvPr>
            <p:cNvSpPr txBox="1"/>
            <p:nvPr/>
          </p:nvSpPr>
          <p:spPr>
            <a:xfrm>
              <a:off x="555951" y="2679150"/>
              <a:ext cx="1300845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500" dirty="0">
                  <a:solidFill>
                    <a:srgbClr val="5884A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“</a:t>
              </a:r>
              <a:endParaRPr lang="ko-KR" altLang="en-US" sz="4400" dirty="0">
                <a:solidFill>
                  <a:srgbClr val="5884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45B6E18-6ADA-4F4A-80A3-D798A8C88AB8}"/>
                </a:ext>
              </a:extLst>
            </p:cNvPr>
            <p:cNvSpPr txBox="1"/>
            <p:nvPr/>
          </p:nvSpPr>
          <p:spPr>
            <a:xfrm>
              <a:off x="10335206" y="2679150"/>
              <a:ext cx="1300845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500" dirty="0">
                  <a:solidFill>
                    <a:srgbClr val="5884A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”</a:t>
              </a:r>
              <a:endParaRPr lang="ko-KR" altLang="en-US" sz="4400" dirty="0">
                <a:solidFill>
                  <a:srgbClr val="5884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7E43663A-8E70-4F2A-B5C1-F83B1B0AB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347" y="6169298"/>
            <a:ext cx="1545305" cy="60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6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521D6A5-D17A-4D08-BB10-BC0BB5A5AE3E}"/>
              </a:ext>
            </a:extLst>
          </p:cNvPr>
          <p:cNvSpPr/>
          <p:nvPr/>
        </p:nvSpPr>
        <p:spPr>
          <a:xfrm>
            <a:off x="177282" y="83084"/>
            <a:ext cx="11837436" cy="104681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0829B"/>
              </a:gs>
              <a:gs pos="100000">
                <a:srgbClr val="6C94B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What is AI?</a:t>
            </a:r>
            <a:endParaRPr lang="ko-KR" altLang="en-US" sz="4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093D086-2475-4361-85E1-FB4E78D43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2" y="83083"/>
            <a:ext cx="1045028" cy="104681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C6EA06-E610-434E-89BF-1E4B0D6D1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347" y="6169298"/>
            <a:ext cx="1545305" cy="605618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E636F46-9B56-422B-B692-D9B59A62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D16C-659C-4003-998D-57A8F0509094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B3B7E3E-301F-4537-B181-66C720EC2E29}"/>
              </a:ext>
            </a:extLst>
          </p:cNvPr>
          <p:cNvGrpSpPr/>
          <p:nvPr/>
        </p:nvGrpSpPr>
        <p:grpSpPr>
          <a:xfrm>
            <a:off x="3078858" y="1608595"/>
            <a:ext cx="6034284" cy="3640809"/>
            <a:chOff x="2863197" y="1922719"/>
            <a:chExt cx="6034284" cy="364080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89CECF4-92F4-4F3B-AA8F-F92B6A14AE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3197" y="1922719"/>
              <a:ext cx="6034284" cy="3379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2D4087B-B900-4A2F-B4FC-B4C549C16814}"/>
                </a:ext>
              </a:extLst>
            </p:cNvPr>
            <p:cNvSpPr/>
            <p:nvPr/>
          </p:nvSpPr>
          <p:spPr>
            <a:xfrm>
              <a:off x="2863197" y="5301918"/>
              <a:ext cx="27751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</a:rPr>
                <a:t>https://news.unist.ac.kr/kor/column_202/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3182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521D6A5-D17A-4D08-BB10-BC0BB5A5AE3E}"/>
              </a:ext>
            </a:extLst>
          </p:cNvPr>
          <p:cNvSpPr/>
          <p:nvPr/>
        </p:nvSpPr>
        <p:spPr>
          <a:xfrm>
            <a:off x="177282" y="83084"/>
            <a:ext cx="11837436" cy="104681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0829B"/>
              </a:gs>
              <a:gs pos="100000">
                <a:srgbClr val="6C94B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AI, ML, and Deep Learning</a:t>
            </a:r>
            <a:endParaRPr lang="ko-KR" altLang="en-US" sz="4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093D086-2475-4361-85E1-FB4E78D43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2" y="83083"/>
            <a:ext cx="1045028" cy="104681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C6EA06-E610-434E-89BF-1E4B0D6D1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347" y="6169298"/>
            <a:ext cx="1545305" cy="605618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E636F46-9B56-422B-B692-D9B59A62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D16C-659C-4003-998D-57A8F050909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2050" name="Picture 2" descr="https://blogs.nvidia.co.kr/wp-content/uploads/sites/16/2017/01/%EB%B9%84%EC%A6%88%EB%8B%88%EC%8A%A4%EC%9D%98_%ED%98%81%EC%8B%A0%EC%9D%84_%EC%9D%BC%EC%9C%BC%ED%82%A4%EB%8A%94_%E2%80%98%EB%94%A5_%EB%9F%AC%EB%8B%9D%E2%80%99_%EB%91%90_%EB%B2%88%EC%A7%B8_%EC%9D%B4%EC%95%BC%EA%B8%B0.jpg">
            <a:extLst>
              <a:ext uri="{FF2B5EF4-FFF2-40B4-BE49-F238E27FC236}">
                <a16:creationId xmlns:a16="http://schemas.microsoft.com/office/drawing/2014/main" id="{AE079765-9E0C-4774-8398-584BAEE9E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49" y="1312934"/>
            <a:ext cx="7048500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46E4F35-66DA-4F96-A0F2-ED66D0CD2FD7}"/>
              </a:ext>
            </a:extLst>
          </p:cNvPr>
          <p:cNvSpPr/>
          <p:nvPr/>
        </p:nvSpPr>
        <p:spPr>
          <a:xfrm>
            <a:off x="2754702" y="5545066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</a:rPr>
              <a:t>https://blogs.nvidia.co.kr/2016/10/28/deeplearning_business/</a:t>
            </a:r>
          </a:p>
        </p:txBody>
      </p:sp>
    </p:spTree>
    <p:extLst>
      <p:ext uri="{BB962C8B-B14F-4D97-AF65-F5344CB8AC3E}">
        <p14:creationId xmlns:p14="http://schemas.microsoft.com/office/powerpoint/2010/main" val="189003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521D6A5-D17A-4D08-BB10-BC0BB5A5AE3E}"/>
              </a:ext>
            </a:extLst>
          </p:cNvPr>
          <p:cNvSpPr/>
          <p:nvPr/>
        </p:nvSpPr>
        <p:spPr>
          <a:xfrm>
            <a:off x="177282" y="83084"/>
            <a:ext cx="11837436" cy="104681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0829B"/>
              </a:gs>
              <a:gs pos="100000">
                <a:srgbClr val="6C94B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Deep</a:t>
            </a:r>
            <a:r>
              <a:rPr lang="ko-KR" altLang="en-US" sz="4800" dirty="0"/>
              <a:t> </a:t>
            </a:r>
            <a:r>
              <a:rPr lang="en-US" altLang="ko-KR" sz="4800" dirty="0"/>
              <a:t>Learning</a:t>
            </a:r>
            <a:r>
              <a:rPr lang="ko-KR" altLang="en-US" sz="4800" dirty="0"/>
              <a:t> </a:t>
            </a:r>
            <a:r>
              <a:rPr lang="en-US" altLang="ko-KR" sz="4800" dirty="0"/>
              <a:t>Application</a:t>
            </a:r>
            <a:r>
              <a:rPr lang="ko-KR" altLang="en-US" sz="4800" dirty="0"/>
              <a:t> </a:t>
            </a:r>
            <a:r>
              <a:rPr lang="en-US" altLang="ko-KR" sz="4800" dirty="0"/>
              <a:t>Cases</a:t>
            </a:r>
            <a:endParaRPr lang="ko-KR" altLang="en-US" sz="4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093D086-2475-4361-85E1-FB4E78D43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2" y="83083"/>
            <a:ext cx="1045028" cy="104681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C6EA06-E610-434E-89BF-1E4B0D6D1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347" y="6169298"/>
            <a:ext cx="1545305" cy="605618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E636F46-9B56-422B-B692-D9B59A62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C7D16C-659C-4003-998D-57A8F050909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11EF95-753D-4CEB-B2DD-AA6DFC39CE30}"/>
              </a:ext>
            </a:extLst>
          </p:cNvPr>
          <p:cNvSpPr/>
          <p:nvPr/>
        </p:nvSpPr>
        <p:spPr>
          <a:xfrm>
            <a:off x="325348" y="5781872"/>
            <a:ext cx="24032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hlinkClick r:id="rId4"/>
              </a:rPr>
              <a:t>https://brunch.co.kr/@itschloe1/23</a:t>
            </a:r>
            <a:endParaRPr lang="en-US" altLang="ko-KR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4AFB00-C6DB-49CF-9303-3BBC81350C46}"/>
              </a:ext>
            </a:extLst>
          </p:cNvPr>
          <p:cNvSpPr txBox="1"/>
          <p:nvPr/>
        </p:nvSpPr>
        <p:spPr>
          <a:xfrm>
            <a:off x="2315109" y="3167390"/>
            <a:ext cx="756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Deep Learning, 30</a:t>
            </a:r>
            <a:r>
              <a:rPr lang="ko-KR" altLang="en-US" sz="2800" dirty="0"/>
              <a:t>가지 적용 사례 모음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8DE2A9-4981-4C90-B272-60A8EAD6856B}"/>
              </a:ext>
            </a:extLst>
          </p:cNvPr>
          <p:cNvSpPr/>
          <p:nvPr/>
        </p:nvSpPr>
        <p:spPr>
          <a:xfrm>
            <a:off x="325348" y="552026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>
                <a:hlinkClick r:id="rId5"/>
              </a:rPr>
              <a:t>http://www.yaronhadad.com/deep-learning-most-amazing-applications/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53302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521D6A5-D17A-4D08-BB10-BC0BB5A5AE3E}"/>
              </a:ext>
            </a:extLst>
          </p:cNvPr>
          <p:cNvSpPr/>
          <p:nvPr/>
        </p:nvSpPr>
        <p:spPr>
          <a:xfrm>
            <a:off x="177282" y="83084"/>
            <a:ext cx="11837436" cy="104681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0829B"/>
              </a:gs>
              <a:gs pos="100000">
                <a:srgbClr val="6C94B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000" dirty="0">
                <a:solidFill>
                  <a:schemeClr val="bg1"/>
                </a:solidFill>
                <a:latin typeface="Arial" panose="020B0604020202020204" pitchFamily="34" charset="0"/>
              </a:rPr>
              <a:t>So Much To Learn!</a:t>
            </a:r>
            <a:endParaRPr lang="ko-KR" altLang="ko-KR" sz="4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093D086-2475-4361-85E1-FB4E78D43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2" y="83083"/>
            <a:ext cx="1045028" cy="104681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C6EA06-E610-434E-89BF-1E4B0D6D1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347" y="6169298"/>
            <a:ext cx="1545305" cy="605618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E636F46-9B56-422B-B692-D9B59A62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D16C-659C-4003-998D-57A8F050909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6E4F35-66DA-4F96-A0F2-ED66D0CD2FD7}"/>
              </a:ext>
            </a:extLst>
          </p:cNvPr>
          <p:cNvSpPr/>
          <p:nvPr/>
        </p:nvSpPr>
        <p:spPr>
          <a:xfrm>
            <a:off x="177282" y="6408107"/>
            <a:ext cx="269060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hlinkClick r:id="rId4"/>
              </a:rPr>
              <a:t>https://byunghyun23.tistory.com/41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3591314-DFF3-46D4-8B99-F911D1F81B85}"/>
              </a:ext>
            </a:extLst>
          </p:cNvPr>
          <p:cNvGrpSpPr/>
          <p:nvPr/>
        </p:nvGrpSpPr>
        <p:grpSpPr>
          <a:xfrm>
            <a:off x="1914299" y="1644983"/>
            <a:ext cx="8363402" cy="4524315"/>
            <a:chOff x="2160296" y="1644983"/>
            <a:chExt cx="8363402" cy="470624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DF78E4-815F-4370-A4BA-0223DF05FA5E}"/>
                </a:ext>
              </a:extLst>
            </p:cNvPr>
            <p:cNvSpPr txBox="1"/>
            <p:nvPr/>
          </p:nvSpPr>
          <p:spPr>
            <a:xfrm>
              <a:off x="2160296" y="1644983"/>
              <a:ext cx="2065105" cy="4706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퍼셉트론</a:t>
              </a:r>
              <a:endParaRPr lang="en-US" altLang="ko-KR" dirty="0"/>
            </a:p>
            <a:p>
              <a:r>
                <a:rPr lang="ko-KR" altLang="en-US" b="1" dirty="0"/>
                <a:t>비선형성</a:t>
              </a:r>
              <a:endParaRPr lang="en-US" altLang="ko-KR" b="1" dirty="0"/>
            </a:p>
            <a:p>
              <a:r>
                <a:rPr lang="ko-KR" altLang="en-US" dirty="0" err="1"/>
                <a:t>다층퍼셉트론</a:t>
              </a:r>
              <a:endParaRPr lang="en-US" altLang="ko-KR" dirty="0"/>
            </a:p>
            <a:p>
              <a:r>
                <a:rPr lang="ko-KR" altLang="en-US" b="1" dirty="0"/>
                <a:t>인공신경망</a:t>
              </a:r>
              <a:endParaRPr lang="en-US" altLang="ko-KR" b="1" dirty="0"/>
            </a:p>
            <a:p>
              <a:r>
                <a:rPr lang="ko-KR" altLang="en-US" dirty="0"/>
                <a:t>심층신경망</a:t>
              </a:r>
              <a:endParaRPr lang="en-US" altLang="ko-KR" dirty="0"/>
            </a:p>
            <a:p>
              <a:r>
                <a:rPr lang="ko-KR" altLang="en-US" b="1" dirty="0"/>
                <a:t>분류</a:t>
              </a:r>
              <a:endParaRPr lang="en-US" altLang="ko-KR" b="1" dirty="0"/>
            </a:p>
            <a:p>
              <a:r>
                <a:rPr lang="ko-KR" altLang="en-US" b="1" dirty="0"/>
                <a:t>회귀</a:t>
              </a:r>
              <a:endParaRPr lang="en-US" altLang="ko-KR" b="1" dirty="0"/>
            </a:p>
            <a:p>
              <a:r>
                <a:rPr lang="ko-KR" altLang="en-US" dirty="0"/>
                <a:t>선형 회귀</a:t>
              </a:r>
              <a:endParaRPr lang="en-US" altLang="ko-KR" dirty="0"/>
            </a:p>
            <a:p>
              <a:r>
                <a:rPr lang="ko-KR" altLang="en-US" b="1" dirty="0"/>
                <a:t>활성화 함수</a:t>
              </a:r>
              <a:endParaRPr lang="en-US" altLang="ko-KR" b="1" dirty="0"/>
            </a:p>
            <a:p>
              <a:r>
                <a:rPr lang="ko-KR" altLang="en-US" b="1" dirty="0"/>
                <a:t>손실 함수</a:t>
              </a:r>
              <a:endParaRPr lang="en-US" altLang="ko-KR" b="1" dirty="0"/>
            </a:p>
            <a:p>
              <a:r>
                <a:rPr lang="ko-KR" altLang="en-US" dirty="0"/>
                <a:t>평균 제곱 오차</a:t>
              </a:r>
              <a:endParaRPr lang="en-US" altLang="ko-KR" dirty="0"/>
            </a:p>
            <a:p>
              <a:r>
                <a:rPr lang="ko-KR" altLang="en-US" b="1" dirty="0"/>
                <a:t>경사 </a:t>
              </a:r>
              <a:r>
                <a:rPr lang="ko-KR" altLang="en-US" b="1" dirty="0" err="1"/>
                <a:t>하강법</a:t>
              </a:r>
              <a:endParaRPr lang="en-US" altLang="ko-KR" b="1" dirty="0"/>
            </a:p>
            <a:p>
              <a:r>
                <a:rPr lang="ko-KR" altLang="en-US" dirty="0"/>
                <a:t>로지스틱 회귀</a:t>
              </a:r>
              <a:endParaRPr lang="en-US" altLang="ko-KR" dirty="0"/>
            </a:p>
            <a:p>
              <a:r>
                <a:rPr lang="ko-KR" altLang="en-US" dirty="0"/>
                <a:t>오차 </a:t>
              </a:r>
              <a:r>
                <a:rPr lang="ko-KR" altLang="en-US" dirty="0" err="1"/>
                <a:t>역전파</a:t>
              </a:r>
              <a:endParaRPr lang="en-US" altLang="ko-KR" dirty="0"/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A021F2-C32A-4E15-915F-6E367E34FEEE}"/>
                </a:ext>
              </a:extLst>
            </p:cNvPr>
            <p:cNvSpPr txBox="1"/>
            <p:nvPr/>
          </p:nvSpPr>
          <p:spPr>
            <a:xfrm>
              <a:off x="4328383" y="1644983"/>
              <a:ext cx="206510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매개변수 갱신</a:t>
              </a:r>
              <a:endParaRPr lang="en-US" altLang="ko-KR" dirty="0"/>
            </a:p>
            <a:p>
              <a:r>
                <a:rPr lang="en-US" altLang="ko-KR" dirty="0"/>
                <a:t>SGD</a:t>
              </a:r>
            </a:p>
            <a:p>
              <a:r>
                <a:rPr lang="ko-KR" altLang="en-US" dirty="0"/>
                <a:t>모멘텀</a:t>
              </a:r>
              <a:endParaRPr lang="en-US" altLang="ko-KR" dirty="0"/>
            </a:p>
            <a:p>
              <a:r>
                <a:rPr lang="en-US" altLang="ko-KR" dirty="0" err="1"/>
                <a:t>AdaGrad</a:t>
              </a:r>
              <a:endParaRPr lang="en-US" altLang="ko-KR" dirty="0"/>
            </a:p>
            <a:p>
              <a:r>
                <a:rPr lang="en-US" altLang="ko-KR" dirty="0"/>
                <a:t>Adam</a:t>
              </a:r>
            </a:p>
            <a:p>
              <a:r>
                <a:rPr lang="en-US" altLang="ko-KR" dirty="0"/>
                <a:t>Sigmoid</a:t>
              </a:r>
            </a:p>
            <a:p>
              <a:r>
                <a:rPr lang="en-US" altLang="ko-KR" dirty="0"/>
                <a:t>Tanh</a:t>
              </a:r>
            </a:p>
            <a:p>
              <a:r>
                <a:rPr lang="en-US" altLang="ko-KR" dirty="0" err="1"/>
                <a:t>ReLU</a:t>
              </a:r>
              <a:endParaRPr lang="en-US" altLang="ko-KR" dirty="0"/>
            </a:p>
            <a:p>
              <a:r>
                <a:rPr lang="ko-KR" altLang="en-US" dirty="0"/>
                <a:t>배치정규화</a:t>
              </a:r>
              <a:endParaRPr lang="en-US" altLang="ko-KR" dirty="0"/>
            </a:p>
            <a:p>
              <a:r>
                <a:rPr lang="ko-KR" altLang="en-US" dirty="0" err="1"/>
                <a:t>오버피팅</a:t>
              </a:r>
              <a:endParaRPr lang="en-US" altLang="ko-KR" dirty="0"/>
            </a:p>
            <a:p>
              <a:r>
                <a:rPr lang="ko-KR" altLang="en-US" dirty="0"/>
                <a:t>가중치 감소</a:t>
              </a:r>
              <a:endParaRPr lang="en-US" altLang="ko-KR" dirty="0"/>
            </a:p>
            <a:p>
              <a:r>
                <a:rPr lang="ko-KR" altLang="en-US" dirty="0" err="1"/>
                <a:t>드롭아웃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38B329-DB62-450E-85DA-0E4740FE3DEC}"/>
                </a:ext>
              </a:extLst>
            </p:cNvPr>
            <p:cNvSpPr txBox="1"/>
            <p:nvPr/>
          </p:nvSpPr>
          <p:spPr>
            <a:xfrm>
              <a:off x="6393488" y="1644983"/>
              <a:ext cx="2065105" cy="4418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/>
                <a:t>하이퍼파라미터</a:t>
              </a:r>
              <a:endParaRPr lang="en-US" altLang="ko-KR" b="1" dirty="0"/>
            </a:p>
            <a:p>
              <a:r>
                <a:rPr lang="ko-KR" altLang="en-US" b="1" dirty="0" err="1"/>
                <a:t>학습률</a:t>
              </a:r>
              <a:r>
                <a:rPr lang="en-US" altLang="ko-KR" b="1" dirty="0"/>
                <a:t>(</a:t>
              </a:r>
              <a:r>
                <a:rPr lang="en-US" altLang="ko-KR" b="1" dirty="0" err="1"/>
                <a:t>lr</a:t>
              </a:r>
              <a:r>
                <a:rPr lang="en-US" altLang="ko-KR" b="1" dirty="0"/>
                <a:t>)</a:t>
              </a:r>
            </a:p>
            <a:p>
              <a:r>
                <a:rPr lang="en-US" altLang="ko-KR" dirty="0"/>
                <a:t>CNN</a:t>
              </a:r>
            </a:p>
            <a:p>
              <a:r>
                <a:rPr lang="en-US" altLang="ko-KR" dirty="0"/>
                <a:t>Convolution</a:t>
              </a:r>
            </a:p>
            <a:p>
              <a:r>
                <a:rPr lang="ko-KR" altLang="en-US" dirty="0"/>
                <a:t>배치</a:t>
              </a:r>
              <a:endParaRPr lang="en-US" altLang="ko-KR" dirty="0"/>
            </a:p>
            <a:p>
              <a:r>
                <a:rPr lang="ko-KR" altLang="en-US" dirty="0" err="1"/>
                <a:t>풀링</a:t>
              </a:r>
              <a:endParaRPr lang="en-US" altLang="ko-KR" dirty="0"/>
            </a:p>
            <a:p>
              <a:r>
                <a:rPr lang="en-US" altLang="ko-KR" dirty="0" err="1"/>
                <a:t>AlexNet</a:t>
              </a:r>
              <a:endParaRPr lang="en-US" altLang="ko-KR" dirty="0"/>
            </a:p>
            <a:p>
              <a:r>
                <a:rPr lang="en-US" altLang="ko-KR" dirty="0"/>
                <a:t>VGG</a:t>
              </a:r>
            </a:p>
            <a:p>
              <a:r>
                <a:rPr lang="en-US" altLang="ko-KR" dirty="0" err="1"/>
                <a:t>GoogLeNet</a:t>
              </a:r>
              <a:endParaRPr lang="en-US" altLang="ko-KR" dirty="0"/>
            </a:p>
            <a:p>
              <a:r>
                <a:rPr lang="en-US" altLang="ko-KR" dirty="0" err="1"/>
                <a:t>ResNet</a:t>
              </a:r>
              <a:endParaRPr lang="en-US" altLang="ko-KR" dirty="0"/>
            </a:p>
            <a:p>
              <a:r>
                <a:rPr lang="en-US" altLang="ko-KR" dirty="0"/>
                <a:t>GPU(</a:t>
              </a:r>
              <a:r>
                <a:rPr lang="en-US" altLang="ko-KR" dirty="0" err="1"/>
                <a:t>Cuda</a:t>
              </a:r>
              <a:r>
                <a:rPr lang="en-US" altLang="ko-KR" dirty="0"/>
                <a:t>)</a:t>
              </a:r>
            </a:p>
            <a:p>
              <a:r>
                <a:rPr lang="en-US" altLang="ko-KR" dirty="0"/>
                <a:t>RNN</a:t>
              </a:r>
            </a:p>
            <a:p>
              <a:r>
                <a:rPr lang="en-US" altLang="ko-KR" dirty="0"/>
                <a:t>LSTM</a:t>
              </a:r>
            </a:p>
            <a:p>
              <a:r>
                <a:rPr lang="en-US" altLang="ko-KR" dirty="0"/>
                <a:t>GRU</a:t>
              </a:r>
            </a:p>
            <a:p>
              <a:r>
                <a:rPr lang="en-US" altLang="ko-KR" dirty="0"/>
                <a:t>Attention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1DC736-F1B3-45D2-8BB7-773E9118A2D3}"/>
                </a:ext>
              </a:extLst>
            </p:cNvPr>
            <p:cNvSpPr txBox="1"/>
            <p:nvPr/>
          </p:nvSpPr>
          <p:spPr>
            <a:xfrm>
              <a:off x="8458593" y="1644983"/>
              <a:ext cx="2065105" cy="2689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GAN</a:t>
              </a:r>
            </a:p>
            <a:p>
              <a:r>
                <a:rPr lang="en-US" altLang="ko-KR" dirty="0"/>
                <a:t>AE</a:t>
              </a:r>
            </a:p>
            <a:p>
              <a:r>
                <a:rPr lang="en-US" altLang="ko-KR" dirty="0"/>
                <a:t>VAE</a:t>
              </a:r>
            </a:p>
            <a:p>
              <a:r>
                <a:rPr lang="en-US" altLang="ko-KR" b="1" dirty="0"/>
                <a:t>Supervised</a:t>
              </a:r>
            </a:p>
            <a:p>
              <a:r>
                <a:rPr lang="en-US" altLang="ko-KR" b="1" dirty="0" err="1"/>
                <a:t>Unspervised</a:t>
              </a:r>
              <a:endParaRPr lang="en-US" altLang="ko-KR" b="1" dirty="0"/>
            </a:p>
            <a:p>
              <a:r>
                <a:rPr lang="en-US" altLang="ko-KR" b="1" dirty="0"/>
                <a:t>Semi Supervised</a:t>
              </a:r>
            </a:p>
            <a:p>
              <a:r>
                <a:rPr lang="en-US" altLang="ko-KR" b="1" dirty="0"/>
                <a:t>Reinforce</a:t>
              </a:r>
            </a:p>
            <a:p>
              <a:r>
                <a:rPr lang="en-US" altLang="ko-KR" dirty="0"/>
                <a:t>Clustering</a:t>
              </a:r>
            </a:p>
            <a:p>
              <a:r>
                <a:rPr lang="en-US" altLang="ko-KR" dirty="0"/>
                <a:t>…….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2000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521D6A5-D17A-4D08-BB10-BC0BB5A5AE3E}"/>
              </a:ext>
            </a:extLst>
          </p:cNvPr>
          <p:cNvSpPr/>
          <p:nvPr/>
        </p:nvSpPr>
        <p:spPr>
          <a:xfrm>
            <a:off x="177282" y="83084"/>
            <a:ext cx="11837436" cy="104681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0829B"/>
              </a:gs>
              <a:gs pos="100000">
                <a:srgbClr val="6C94B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Deep Learning From Scratch</a:t>
            </a:r>
            <a:endParaRPr lang="ko-KR" altLang="en-US" sz="4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093D086-2475-4361-85E1-FB4E78D43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2" y="83083"/>
            <a:ext cx="1045028" cy="104681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C6EA06-E610-434E-89BF-1E4B0D6D1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347" y="6169298"/>
            <a:ext cx="1545305" cy="605618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E636F46-9B56-422B-B692-D9B59A62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C7D16C-659C-4003-998D-57A8F050909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2EBD40-A3AF-4588-8ABA-5823AD3244A6}"/>
              </a:ext>
            </a:extLst>
          </p:cNvPr>
          <p:cNvSpPr/>
          <p:nvPr/>
        </p:nvSpPr>
        <p:spPr>
          <a:xfrm>
            <a:off x="1611287" y="2074101"/>
            <a:ext cx="596900" cy="1866900"/>
          </a:xfrm>
          <a:prstGeom prst="rect">
            <a:avLst/>
          </a:prstGeom>
          <a:solidFill>
            <a:srgbClr val="6C94B0"/>
          </a:solidFill>
          <a:ln>
            <a:solidFill>
              <a:srgbClr val="3651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9CDCB5-D9F2-4177-AC69-BAB745C4CE47}"/>
              </a:ext>
            </a:extLst>
          </p:cNvPr>
          <p:cNvSpPr/>
          <p:nvPr/>
        </p:nvSpPr>
        <p:spPr>
          <a:xfrm>
            <a:off x="10248304" y="4068001"/>
            <a:ext cx="596900" cy="1866900"/>
          </a:xfrm>
          <a:prstGeom prst="rect">
            <a:avLst/>
          </a:prstGeom>
          <a:solidFill>
            <a:srgbClr val="6C94B0"/>
          </a:solidFill>
          <a:ln>
            <a:solidFill>
              <a:srgbClr val="3651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정답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615372-A4A2-489D-802B-01D535F8DF5D}"/>
              </a:ext>
            </a:extLst>
          </p:cNvPr>
          <p:cNvSpPr txBox="1"/>
          <p:nvPr/>
        </p:nvSpPr>
        <p:spPr>
          <a:xfrm>
            <a:off x="4851399" y="1147207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Supervised Learning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145B4A-5AB9-43B8-82A1-44A3E5A085B8}"/>
              </a:ext>
            </a:extLst>
          </p:cNvPr>
          <p:cNvSpPr/>
          <p:nvPr/>
        </p:nvSpPr>
        <p:spPr>
          <a:xfrm>
            <a:off x="10248304" y="2074101"/>
            <a:ext cx="596900" cy="1866900"/>
          </a:xfrm>
          <a:prstGeom prst="rect">
            <a:avLst/>
          </a:prstGeom>
          <a:solidFill>
            <a:srgbClr val="6C94B0"/>
          </a:solidFill>
          <a:ln>
            <a:solidFill>
              <a:srgbClr val="3651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출력</a:t>
            </a:r>
            <a:endParaRPr lang="en-US" altLang="ko-KR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01E557A-E0FE-4898-8E33-5DFEA4F67218}"/>
              </a:ext>
            </a:extLst>
          </p:cNvPr>
          <p:cNvSpPr/>
          <p:nvPr/>
        </p:nvSpPr>
        <p:spPr>
          <a:xfrm>
            <a:off x="2521525" y="2332733"/>
            <a:ext cx="7544431" cy="365125"/>
          </a:xfrm>
          <a:prstGeom prst="rightArrow">
            <a:avLst/>
          </a:prstGeom>
          <a:solidFill>
            <a:srgbClr val="6C94B0"/>
          </a:solidFill>
          <a:ln>
            <a:solidFill>
              <a:srgbClr val="3651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7B3A5B-9CB1-402E-B244-85E4ACCA8456}"/>
              </a:ext>
            </a:extLst>
          </p:cNvPr>
          <p:cNvSpPr txBox="1"/>
          <p:nvPr/>
        </p:nvSpPr>
        <p:spPr>
          <a:xfrm>
            <a:off x="2653389" y="1750935"/>
            <a:ext cx="1176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순전파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0032563C-514C-41A8-8DE0-08E82B43C7DA}"/>
              </a:ext>
            </a:extLst>
          </p:cNvPr>
          <p:cNvCxnSpPr>
            <a:stCxn id="15" idx="1"/>
            <a:endCxn id="14" idx="1"/>
          </p:cNvCxnSpPr>
          <p:nvPr/>
        </p:nvCxnSpPr>
        <p:spPr>
          <a:xfrm rot="10800000" flipV="1">
            <a:off x="10248304" y="3007551"/>
            <a:ext cx="12700" cy="1993900"/>
          </a:xfrm>
          <a:prstGeom prst="bentConnector3">
            <a:avLst>
              <a:gd name="adj1" fmla="val 28115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74EC98-2E58-4B33-9FF8-EEDAF03509B6}"/>
              </a:ext>
            </a:extLst>
          </p:cNvPr>
          <p:cNvSpPr/>
          <p:nvPr/>
        </p:nvSpPr>
        <p:spPr>
          <a:xfrm>
            <a:off x="9136530" y="3019786"/>
            <a:ext cx="680400" cy="679309"/>
          </a:xfrm>
          <a:prstGeom prst="rect">
            <a:avLst/>
          </a:prstGeom>
          <a:solidFill>
            <a:srgbClr val="6C94B0"/>
          </a:solidFill>
          <a:ln>
            <a:solidFill>
              <a:srgbClr val="3651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loss</a:t>
            </a:r>
          </a:p>
          <a:p>
            <a:pPr algn="ctr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차이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BBB93C-3792-483C-9D92-AF2A2CC4135D}"/>
              </a:ext>
            </a:extLst>
          </p:cNvPr>
          <p:cNvCxnSpPr>
            <a:stCxn id="22" idx="3"/>
          </p:cNvCxnSpPr>
          <p:nvPr/>
        </p:nvCxnSpPr>
        <p:spPr>
          <a:xfrm flipV="1">
            <a:off x="9816930" y="3359440"/>
            <a:ext cx="9033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97607B68-1CF0-49D3-A68C-37B597371C61}"/>
              </a:ext>
            </a:extLst>
          </p:cNvPr>
          <p:cNvSpPr/>
          <p:nvPr/>
        </p:nvSpPr>
        <p:spPr>
          <a:xfrm rot="10800000">
            <a:off x="2425155" y="3176877"/>
            <a:ext cx="6646442" cy="365125"/>
          </a:xfrm>
          <a:prstGeom prst="rightArrow">
            <a:avLst/>
          </a:prstGeom>
          <a:solidFill>
            <a:srgbClr val="6C94B0"/>
          </a:solidFill>
          <a:ln>
            <a:solidFill>
              <a:srgbClr val="3651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731B01-F850-4542-876A-D57F7EFA8C15}"/>
              </a:ext>
            </a:extLst>
          </p:cNvPr>
          <p:cNvSpPr/>
          <p:nvPr/>
        </p:nvSpPr>
        <p:spPr>
          <a:xfrm>
            <a:off x="3961628" y="2074101"/>
            <a:ext cx="3573496" cy="1866900"/>
          </a:xfrm>
          <a:prstGeom prst="rect">
            <a:avLst/>
          </a:prstGeom>
          <a:solidFill>
            <a:srgbClr val="6C94B0"/>
          </a:solidFill>
          <a:ln>
            <a:solidFill>
              <a:srgbClr val="3651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</a:t>
            </a:r>
            <a:endParaRPr lang="en-US" altLang="ko-KR" dirty="0"/>
          </a:p>
          <a:p>
            <a:pPr algn="ctr"/>
            <a:r>
              <a:rPr lang="ko-KR" altLang="en-US" dirty="0"/>
              <a:t>숫자로 구성된</a:t>
            </a:r>
            <a:r>
              <a:rPr lang="en-US" altLang="ko-KR" dirty="0"/>
              <a:t>, </a:t>
            </a:r>
            <a:r>
              <a:rPr lang="ko-KR" altLang="en-US" dirty="0"/>
              <a:t>사람이 이해하기 어려운</a:t>
            </a:r>
            <a:r>
              <a:rPr lang="en-US" altLang="ko-KR" dirty="0"/>
              <a:t> </a:t>
            </a:r>
            <a:r>
              <a:rPr lang="ko-KR" altLang="en-US" b="1" dirty="0"/>
              <a:t>함수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8349F2-A228-4961-A699-14CB70788CFF}"/>
              </a:ext>
            </a:extLst>
          </p:cNvPr>
          <p:cNvSpPr txBox="1"/>
          <p:nvPr/>
        </p:nvSpPr>
        <p:spPr>
          <a:xfrm>
            <a:off x="7715172" y="3504214"/>
            <a:ext cx="1176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역전파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Backward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021B32-8BBA-4FAD-B4FE-3F2681BA0D0E}"/>
              </a:ext>
            </a:extLst>
          </p:cNvPr>
          <p:cNvSpPr txBox="1"/>
          <p:nvPr/>
        </p:nvSpPr>
        <p:spPr>
          <a:xfrm>
            <a:off x="3961628" y="3294670"/>
            <a:ext cx="1176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가중치</a:t>
            </a:r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업데이트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30E78B0A-275C-4111-979F-D7E69B497168}"/>
              </a:ext>
            </a:extLst>
          </p:cNvPr>
          <p:cNvSpPr/>
          <p:nvPr/>
        </p:nvSpPr>
        <p:spPr>
          <a:xfrm>
            <a:off x="2653389" y="1667401"/>
            <a:ext cx="244800" cy="244800"/>
          </a:xfrm>
          <a:prstGeom prst="ellipse">
            <a:avLst/>
          </a:prstGeom>
          <a:solidFill>
            <a:schemeClr val="bg1"/>
          </a:solidFill>
          <a:ln>
            <a:solidFill>
              <a:srgbClr val="3651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365164"/>
                </a:solidFill>
              </a:rPr>
              <a:t>1</a:t>
            </a:r>
            <a:endParaRPr lang="ko-KR" altLang="en-US" dirty="0">
              <a:solidFill>
                <a:srgbClr val="365164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9AC2CC0-FCF5-4799-A7FA-A0DA4897F201}"/>
              </a:ext>
            </a:extLst>
          </p:cNvPr>
          <p:cNvSpPr/>
          <p:nvPr/>
        </p:nvSpPr>
        <p:spPr>
          <a:xfrm>
            <a:off x="7704824" y="3433560"/>
            <a:ext cx="244800" cy="244800"/>
          </a:xfrm>
          <a:prstGeom prst="ellipse">
            <a:avLst/>
          </a:prstGeom>
          <a:solidFill>
            <a:schemeClr val="bg1"/>
          </a:solidFill>
          <a:ln>
            <a:solidFill>
              <a:srgbClr val="3651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365164"/>
                </a:solidFill>
              </a:rPr>
              <a:t>3</a:t>
            </a:r>
            <a:endParaRPr lang="ko-KR" altLang="en-US" dirty="0">
              <a:solidFill>
                <a:srgbClr val="365164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BB00E1B6-6BF8-45CF-B7CC-B2D02377BB97}"/>
              </a:ext>
            </a:extLst>
          </p:cNvPr>
          <p:cNvSpPr/>
          <p:nvPr/>
        </p:nvSpPr>
        <p:spPr>
          <a:xfrm>
            <a:off x="8975227" y="2737105"/>
            <a:ext cx="244800" cy="244800"/>
          </a:xfrm>
          <a:prstGeom prst="ellipse">
            <a:avLst/>
          </a:prstGeom>
          <a:solidFill>
            <a:schemeClr val="bg1"/>
          </a:solidFill>
          <a:ln>
            <a:solidFill>
              <a:srgbClr val="3651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365164"/>
                </a:solidFill>
              </a:rPr>
              <a:t>2</a:t>
            </a:r>
            <a:endParaRPr lang="ko-KR" altLang="en-US" dirty="0">
              <a:solidFill>
                <a:srgbClr val="365164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161103-7502-4BF0-99DB-A2B9D7562CAD}"/>
              </a:ext>
            </a:extLst>
          </p:cNvPr>
          <p:cNvSpPr/>
          <p:nvPr/>
        </p:nvSpPr>
        <p:spPr>
          <a:xfrm>
            <a:off x="3961628" y="3184200"/>
            <a:ext cx="244800" cy="244800"/>
          </a:xfrm>
          <a:prstGeom prst="ellipse">
            <a:avLst/>
          </a:prstGeom>
          <a:solidFill>
            <a:schemeClr val="bg1"/>
          </a:solidFill>
          <a:ln>
            <a:solidFill>
              <a:srgbClr val="3651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365164"/>
                </a:solidFill>
              </a:rPr>
              <a:t>4</a:t>
            </a:r>
            <a:endParaRPr lang="ko-KR" altLang="en-US" dirty="0">
              <a:solidFill>
                <a:srgbClr val="3651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37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521D6A5-D17A-4D08-BB10-BC0BB5A5AE3E}"/>
              </a:ext>
            </a:extLst>
          </p:cNvPr>
          <p:cNvSpPr/>
          <p:nvPr/>
        </p:nvSpPr>
        <p:spPr>
          <a:xfrm>
            <a:off x="177282" y="83084"/>
            <a:ext cx="11837436" cy="104681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0829B"/>
              </a:gs>
              <a:gs pos="100000">
                <a:srgbClr val="6C94B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Deep Learning From Scratch</a:t>
            </a:r>
            <a:endParaRPr lang="ko-KR" altLang="en-US" sz="4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093D086-2475-4361-85E1-FB4E78D43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2" y="83083"/>
            <a:ext cx="1045028" cy="104681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C6EA06-E610-434E-89BF-1E4B0D6D1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347" y="6169298"/>
            <a:ext cx="1545305" cy="605618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E636F46-9B56-422B-B692-D9B59A62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C7D16C-659C-4003-998D-57A8F050909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2EBD40-A3AF-4588-8ABA-5823AD3244A6}"/>
              </a:ext>
            </a:extLst>
          </p:cNvPr>
          <p:cNvSpPr/>
          <p:nvPr/>
        </p:nvSpPr>
        <p:spPr>
          <a:xfrm>
            <a:off x="892502" y="2090305"/>
            <a:ext cx="1176376" cy="646331"/>
          </a:xfrm>
          <a:prstGeom prst="rect">
            <a:avLst/>
          </a:prstGeom>
          <a:solidFill>
            <a:srgbClr val="6C94B0"/>
          </a:solidFill>
          <a:ln>
            <a:solidFill>
              <a:srgbClr val="3651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훈련용</a:t>
            </a:r>
            <a:endParaRPr lang="en-US" altLang="ko-KR" dirty="0"/>
          </a:p>
          <a:p>
            <a:pPr algn="ctr"/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9CDCB5-D9F2-4177-AC69-BAB745C4CE47}"/>
              </a:ext>
            </a:extLst>
          </p:cNvPr>
          <p:cNvSpPr/>
          <p:nvPr/>
        </p:nvSpPr>
        <p:spPr>
          <a:xfrm>
            <a:off x="10248304" y="4068001"/>
            <a:ext cx="596900" cy="1866900"/>
          </a:xfrm>
          <a:prstGeom prst="rect">
            <a:avLst/>
          </a:prstGeom>
          <a:solidFill>
            <a:srgbClr val="6C94B0"/>
          </a:solidFill>
          <a:ln>
            <a:solidFill>
              <a:srgbClr val="3651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정답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615372-A4A2-489D-802B-01D535F8DF5D}"/>
              </a:ext>
            </a:extLst>
          </p:cNvPr>
          <p:cNvSpPr txBox="1"/>
          <p:nvPr/>
        </p:nvSpPr>
        <p:spPr>
          <a:xfrm>
            <a:off x="4851399" y="1147207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Supervised Learning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145B4A-5AB9-43B8-82A1-44A3E5A085B8}"/>
              </a:ext>
            </a:extLst>
          </p:cNvPr>
          <p:cNvSpPr/>
          <p:nvPr/>
        </p:nvSpPr>
        <p:spPr>
          <a:xfrm>
            <a:off x="10248304" y="2074101"/>
            <a:ext cx="596900" cy="1866900"/>
          </a:xfrm>
          <a:prstGeom prst="rect">
            <a:avLst/>
          </a:prstGeom>
          <a:solidFill>
            <a:srgbClr val="6C94B0"/>
          </a:solidFill>
          <a:ln>
            <a:solidFill>
              <a:srgbClr val="3651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출력</a:t>
            </a:r>
            <a:endParaRPr lang="en-US" altLang="ko-KR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01E557A-E0FE-4898-8E33-5DFEA4F67218}"/>
              </a:ext>
            </a:extLst>
          </p:cNvPr>
          <p:cNvSpPr/>
          <p:nvPr/>
        </p:nvSpPr>
        <p:spPr>
          <a:xfrm>
            <a:off x="2521525" y="2332733"/>
            <a:ext cx="7544431" cy="365125"/>
          </a:xfrm>
          <a:prstGeom prst="rightArrow">
            <a:avLst/>
          </a:prstGeom>
          <a:solidFill>
            <a:srgbClr val="6C94B0"/>
          </a:solidFill>
          <a:ln>
            <a:solidFill>
              <a:srgbClr val="3651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7B3A5B-9CB1-402E-B244-85E4ACCA8456}"/>
              </a:ext>
            </a:extLst>
          </p:cNvPr>
          <p:cNvSpPr txBox="1"/>
          <p:nvPr/>
        </p:nvSpPr>
        <p:spPr>
          <a:xfrm>
            <a:off x="2653389" y="1750935"/>
            <a:ext cx="1176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순전파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0032563C-514C-41A8-8DE0-08E82B43C7DA}"/>
              </a:ext>
            </a:extLst>
          </p:cNvPr>
          <p:cNvCxnSpPr>
            <a:stCxn id="15" idx="1"/>
            <a:endCxn id="14" idx="1"/>
          </p:cNvCxnSpPr>
          <p:nvPr/>
        </p:nvCxnSpPr>
        <p:spPr>
          <a:xfrm rot="10800000" flipV="1">
            <a:off x="10248304" y="3007551"/>
            <a:ext cx="12700" cy="1993900"/>
          </a:xfrm>
          <a:prstGeom prst="bentConnector3">
            <a:avLst>
              <a:gd name="adj1" fmla="val 28115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74EC98-2E58-4B33-9FF8-EEDAF03509B6}"/>
              </a:ext>
            </a:extLst>
          </p:cNvPr>
          <p:cNvSpPr/>
          <p:nvPr/>
        </p:nvSpPr>
        <p:spPr>
          <a:xfrm>
            <a:off x="8504161" y="2995325"/>
            <a:ext cx="680400" cy="679309"/>
          </a:xfrm>
          <a:prstGeom prst="rect">
            <a:avLst/>
          </a:prstGeom>
          <a:solidFill>
            <a:srgbClr val="6C94B0"/>
          </a:solidFill>
          <a:ln>
            <a:solidFill>
              <a:srgbClr val="3651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loss</a:t>
            </a:r>
          </a:p>
          <a:p>
            <a:pPr algn="ctr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값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BBB93C-3792-483C-9D92-AF2A2CC4135D}"/>
              </a:ext>
            </a:extLst>
          </p:cNvPr>
          <p:cNvCxnSpPr>
            <a:stCxn id="22" idx="3"/>
          </p:cNvCxnSpPr>
          <p:nvPr/>
        </p:nvCxnSpPr>
        <p:spPr>
          <a:xfrm flipV="1">
            <a:off x="9184561" y="3334979"/>
            <a:ext cx="9033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97607B68-1CF0-49D3-A68C-37B597371C61}"/>
              </a:ext>
            </a:extLst>
          </p:cNvPr>
          <p:cNvSpPr/>
          <p:nvPr/>
        </p:nvSpPr>
        <p:spPr>
          <a:xfrm rot="10800000">
            <a:off x="2425155" y="3176876"/>
            <a:ext cx="5997876" cy="365125"/>
          </a:xfrm>
          <a:prstGeom prst="rightArrow">
            <a:avLst/>
          </a:prstGeom>
          <a:solidFill>
            <a:srgbClr val="6C94B0"/>
          </a:solidFill>
          <a:ln>
            <a:solidFill>
              <a:srgbClr val="3651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731B01-F850-4542-876A-D57F7EFA8C15}"/>
              </a:ext>
            </a:extLst>
          </p:cNvPr>
          <p:cNvSpPr/>
          <p:nvPr/>
        </p:nvSpPr>
        <p:spPr>
          <a:xfrm>
            <a:off x="3961628" y="2074101"/>
            <a:ext cx="3573496" cy="1866900"/>
          </a:xfrm>
          <a:prstGeom prst="rect">
            <a:avLst/>
          </a:prstGeom>
          <a:solidFill>
            <a:srgbClr val="6C94B0"/>
          </a:solidFill>
          <a:ln>
            <a:solidFill>
              <a:srgbClr val="3651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</a:t>
            </a:r>
            <a:endParaRPr lang="en-US" altLang="ko-KR" dirty="0"/>
          </a:p>
          <a:p>
            <a:pPr algn="ctr"/>
            <a:r>
              <a:rPr lang="ko-KR" altLang="en-US" dirty="0"/>
              <a:t>숫자로 구성된</a:t>
            </a:r>
            <a:r>
              <a:rPr lang="en-US" altLang="ko-KR" dirty="0"/>
              <a:t>, </a:t>
            </a:r>
            <a:r>
              <a:rPr lang="ko-KR" altLang="en-US" dirty="0"/>
              <a:t>사람이 이해하기 어려운</a:t>
            </a:r>
            <a:r>
              <a:rPr lang="en-US" altLang="ko-KR" dirty="0"/>
              <a:t> </a:t>
            </a:r>
            <a:r>
              <a:rPr lang="ko-KR" altLang="en-US" b="1" dirty="0"/>
              <a:t>함수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8349F2-A228-4961-A699-14CB70788CFF}"/>
              </a:ext>
            </a:extLst>
          </p:cNvPr>
          <p:cNvSpPr txBox="1"/>
          <p:nvPr/>
        </p:nvSpPr>
        <p:spPr>
          <a:xfrm>
            <a:off x="7380413" y="3460454"/>
            <a:ext cx="1176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역전파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Backward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021B32-8BBA-4FAD-B4FE-3F2681BA0D0E}"/>
              </a:ext>
            </a:extLst>
          </p:cNvPr>
          <p:cNvSpPr txBox="1"/>
          <p:nvPr/>
        </p:nvSpPr>
        <p:spPr>
          <a:xfrm>
            <a:off x="3969068" y="3233524"/>
            <a:ext cx="2134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[Optimizer]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가중치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업데이트 </a:t>
            </a:r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learning rate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30E78B0A-275C-4111-979F-D7E69B497168}"/>
              </a:ext>
            </a:extLst>
          </p:cNvPr>
          <p:cNvSpPr/>
          <p:nvPr/>
        </p:nvSpPr>
        <p:spPr>
          <a:xfrm>
            <a:off x="2653389" y="1667401"/>
            <a:ext cx="244800" cy="244800"/>
          </a:xfrm>
          <a:prstGeom prst="ellipse">
            <a:avLst/>
          </a:prstGeom>
          <a:solidFill>
            <a:schemeClr val="bg1"/>
          </a:solidFill>
          <a:ln>
            <a:solidFill>
              <a:srgbClr val="3651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365164"/>
                </a:solidFill>
              </a:rPr>
              <a:t>1</a:t>
            </a:r>
            <a:endParaRPr lang="ko-KR" altLang="en-US" dirty="0">
              <a:solidFill>
                <a:srgbClr val="365164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9AC2CC0-FCF5-4799-A7FA-A0DA4897F201}"/>
              </a:ext>
            </a:extLst>
          </p:cNvPr>
          <p:cNvSpPr/>
          <p:nvPr/>
        </p:nvSpPr>
        <p:spPr>
          <a:xfrm>
            <a:off x="7370065" y="3389800"/>
            <a:ext cx="244800" cy="244800"/>
          </a:xfrm>
          <a:prstGeom prst="ellipse">
            <a:avLst/>
          </a:prstGeom>
          <a:solidFill>
            <a:schemeClr val="bg1"/>
          </a:solidFill>
          <a:ln>
            <a:solidFill>
              <a:srgbClr val="3651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365164"/>
                </a:solidFill>
              </a:rPr>
              <a:t>3</a:t>
            </a:r>
            <a:endParaRPr lang="ko-KR" altLang="en-US" dirty="0">
              <a:solidFill>
                <a:srgbClr val="365164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BB00E1B6-6BF8-45CF-B7CC-B2D02377BB97}"/>
              </a:ext>
            </a:extLst>
          </p:cNvPr>
          <p:cNvSpPr/>
          <p:nvPr/>
        </p:nvSpPr>
        <p:spPr>
          <a:xfrm>
            <a:off x="8270158" y="2736636"/>
            <a:ext cx="244800" cy="244800"/>
          </a:xfrm>
          <a:prstGeom prst="ellipse">
            <a:avLst/>
          </a:prstGeom>
          <a:solidFill>
            <a:schemeClr val="bg1"/>
          </a:solidFill>
          <a:ln>
            <a:solidFill>
              <a:srgbClr val="3651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365164"/>
                </a:solidFill>
              </a:rPr>
              <a:t>2</a:t>
            </a:r>
            <a:endParaRPr lang="ko-KR" altLang="en-US" dirty="0">
              <a:solidFill>
                <a:srgbClr val="365164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161103-7502-4BF0-99DB-A2B9D7562CAD}"/>
              </a:ext>
            </a:extLst>
          </p:cNvPr>
          <p:cNvSpPr/>
          <p:nvPr/>
        </p:nvSpPr>
        <p:spPr>
          <a:xfrm>
            <a:off x="3961628" y="3184200"/>
            <a:ext cx="244800" cy="244800"/>
          </a:xfrm>
          <a:prstGeom prst="ellipse">
            <a:avLst/>
          </a:prstGeom>
          <a:solidFill>
            <a:schemeClr val="bg1"/>
          </a:solidFill>
          <a:ln>
            <a:solidFill>
              <a:srgbClr val="3651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365164"/>
                </a:solidFill>
              </a:rPr>
              <a:t>4</a:t>
            </a:r>
            <a:endParaRPr lang="ko-KR" altLang="en-US" dirty="0">
              <a:solidFill>
                <a:srgbClr val="365164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2FC3E3-D999-42B0-8980-7ADE9E457920}"/>
              </a:ext>
            </a:extLst>
          </p:cNvPr>
          <p:cNvSpPr/>
          <p:nvPr/>
        </p:nvSpPr>
        <p:spPr>
          <a:xfrm>
            <a:off x="1036924" y="3019786"/>
            <a:ext cx="1176376" cy="646331"/>
          </a:xfrm>
          <a:prstGeom prst="rect">
            <a:avLst/>
          </a:prstGeom>
          <a:solidFill>
            <a:srgbClr val="6C94B0"/>
          </a:solidFill>
          <a:ln w="31750">
            <a:solidFill>
              <a:srgbClr val="36516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검증용</a:t>
            </a:r>
            <a:endParaRPr lang="en-US" altLang="ko-KR" dirty="0"/>
          </a:p>
          <a:p>
            <a:pPr algn="ctr"/>
            <a:r>
              <a:rPr lang="ko-KR" altLang="en-US" dirty="0"/>
              <a:t>배치입력</a:t>
            </a:r>
            <a:endParaRPr lang="en-US" altLang="ko-KR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BD8E558-0297-4AC9-A784-579A20BD929D}"/>
              </a:ext>
            </a:extLst>
          </p:cNvPr>
          <p:cNvSpPr/>
          <p:nvPr/>
        </p:nvSpPr>
        <p:spPr>
          <a:xfrm>
            <a:off x="949668" y="2143755"/>
            <a:ext cx="1176376" cy="646331"/>
          </a:xfrm>
          <a:prstGeom prst="rect">
            <a:avLst/>
          </a:prstGeom>
          <a:solidFill>
            <a:srgbClr val="6C94B0"/>
          </a:solidFill>
          <a:ln>
            <a:solidFill>
              <a:srgbClr val="3651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훈련용</a:t>
            </a:r>
            <a:endParaRPr lang="en-US" altLang="ko-KR" dirty="0"/>
          </a:p>
          <a:p>
            <a:pPr algn="ctr"/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4DDA8B3-BBF6-4CD9-9653-C70214409A52}"/>
              </a:ext>
            </a:extLst>
          </p:cNvPr>
          <p:cNvSpPr/>
          <p:nvPr/>
        </p:nvSpPr>
        <p:spPr>
          <a:xfrm>
            <a:off x="1023717" y="2197205"/>
            <a:ext cx="1176376" cy="646331"/>
          </a:xfrm>
          <a:prstGeom prst="rect">
            <a:avLst/>
          </a:prstGeom>
          <a:solidFill>
            <a:srgbClr val="6C94B0"/>
          </a:solidFill>
          <a:ln>
            <a:solidFill>
              <a:srgbClr val="3651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훈련용</a:t>
            </a:r>
            <a:endParaRPr lang="en-US" altLang="ko-KR" dirty="0"/>
          </a:p>
          <a:p>
            <a:pPr algn="ctr"/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D30A16A-EEBC-4325-B1BD-B738F2302225}"/>
              </a:ext>
            </a:extLst>
          </p:cNvPr>
          <p:cNvSpPr/>
          <p:nvPr/>
        </p:nvSpPr>
        <p:spPr>
          <a:xfrm>
            <a:off x="1112825" y="2258067"/>
            <a:ext cx="1176376" cy="646331"/>
          </a:xfrm>
          <a:prstGeom prst="rect">
            <a:avLst/>
          </a:prstGeom>
          <a:solidFill>
            <a:srgbClr val="6C94B0"/>
          </a:solidFill>
          <a:ln>
            <a:solidFill>
              <a:srgbClr val="3651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훈련용 배치입력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7212915-D526-4F9A-A895-F26F66E9F0DE}"/>
              </a:ext>
            </a:extLst>
          </p:cNvPr>
          <p:cNvSpPr/>
          <p:nvPr/>
        </p:nvSpPr>
        <p:spPr>
          <a:xfrm>
            <a:off x="699796" y="1533849"/>
            <a:ext cx="10747789" cy="4708689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7283D41-D01B-48F8-8D61-44F3B00A1685}"/>
              </a:ext>
            </a:extLst>
          </p:cNvPr>
          <p:cNvSpPr/>
          <p:nvPr/>
        </p:nvSpPr>
        <p:spPr>
          <a:xfrm>
            <a:off x="1086689" y="1223397"/>
            <a:ext cx="1176376" cy="646331"/>
          </a:xfrm>
          <a:prstGeom prst="rect">
            <a:avLst/>
          </a:prstGeom>
          <a:solidFill>
            <a:schemeClr val="bg1"/>
          </a:solidFill>
          <a:ln w="25400">
            <a:solidFill>
              <a:srgbClr val="36516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에폭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9218306-8C5C-4CA9-9BA4-B4AA543C1958}"/>
              </a:ext>
            </a:extLst>
          </p:cNvPr>
          <p:cNvSpPr/>
          <p:nvPr/>
        </p:nvSpPr>
        <p:spPr>
          <a:xfrm>
            <a:off x="9265691" y="3002025"/>
            <a:ext cx="680400" cy="679309"/>
          </a:xfrm>
          <a:prstGeom prst="rect">
            <a:avLst/>
          </a:prstGeom>
          <a:solidFill>
            <a:srgbClr val="6C94B0"/>
          </a:solidFill>
          <a:ln>
            <a:solidFill>
              <a:srgbClr val="3651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Loss</a:t>
            </a:r>
          </a:p>
          <a:p>
            <a:pPr algn="ctr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5091EE6-4C52-4EF3-A07B-E6593ABFEB26}"/>
              </a:ext>
            </a:extLst>
          </p:cNvPr>
          <p:cNvCxnSpPr/>
          <p:nvPr/>
        </p:nvCxnSpPr>
        <p:spPr>
          <a:xfrm flipH="1">
            <a:off x="1086689" y="3941001"/>
            <a:ext cx="2874939" cy="1817961"/>
          </a:xfrm>
          <a:prstGeom prst="line">
            <a:avLst/>
          </a:prstGeom>
          <a:ln>
            <a:solidFill>
              <a:srgbClr val="365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4B053C5-761F-4F76-BC04-84E97DA12606}"/>
              </a:ext>
            </a:extLst>
          </p:cNvPr>
          <p:cNvCxnSpPr>
            <a:cxnSpLocks/>
          </p:cNvCxnSpPr>
          <p:nvPr/>
        </p:nvCxnSpPr>
        <p:spPr>
          <a:xfrm>
            <a:off x="7535124" y="3958311"/>
            <a:ext cx="1118895" cy="1990843"/>
          </a:xfrm>
          <a:prstGeom prst="line">
            <a:avLst/>
          </a:prstGeom>
          <a:ln>
            <a:solidFill>
              <a:srgbClr val="365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수동 연산 17">
            <a:extLst>
              <a:ext uri="{FF2B5EF4-FFF2-40B4-BE49-F238E27FC236}">
                <a16:creationId xmlns:a16="http://schemas.microsoft.com/office/drawing/2014/main" id="{4FC62557-7488-410D-AD7E-C12B6344EF8F}"/>
              </a:ext>
            </a:extLst>
          </p:cNvPr>
          <p:cNvSpPr/>
          <p:nvPr/>
        </p:nvSpPr>
        <p:spPr>
          <a:xfrm rot="16200000">
            <a:off x="3774239" y="4334759"/>
            <a:ext cx="682129" cy="43961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수동 연산 36">
            <a:extLst>
              <a:ext uri="{FF2B5EF4-FFF2-40B4-BE49-F238E27FC236}">
                <a16:creationId xmlns:a16="http://schemas.microsoft.com/office/drawing/2014/main" id="{27600047-582E-48B9-85BE-D5B03A86BE6A}"/>
              </a:ext>
            </a:extLst>
          </p:cNvPr>
          <p:cNvSpPr/>
          <p:nvPr/>
        </p:nvSpPr>
        <p:spPr>
          <a:xfrm rot="5400000">
            <a:off x="4620301" y="4334759"/>
            <a:ext cx="682129" cy="43961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수동 연산 37">
            <a:extLst>
              <a:ext uri="{FF2B5EF4-FFF2-40B4-BE49-F238E27FC236}">
                <a16:creationId xmlns:a16="http://schemas.microsoft.com/office/drawing/2014/main" id="{D707D434-45CF-464A-9CCB-BFDAF1F02931}"/>
              </a:ext>
            </a:extLst>
          </p:cNvPr>
          <p:cNvSpPr/>
          <p:nvPr/>
        </p:nvSpPr>
        <p:spPr>
          <a:xfrm rot="16200000">
            <a:off x="5627119" y="4336378"/>
            <a:ext cx="682129" cy="43961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수동 연산 38">
            <a:extLst>
              <a:ext uri="{FF2B5EF4-FFF2-40B4-BE49-F238E27FC236}">
                <a16:creationId xmlns:a16="http://schemas.microsoft.com/office/drawing/2014/main" id="{175B4DB8-7C6B-49B2-89C9-D69C85E89143}"/>
              </a:ext>
            </a:extLst>
          </p:cNvPr>
          <p:cNvSpPr/>
          <p:nvPr/>
        </p:nvSpPr>
        <p:spPr>
          <a:xfrm rot="5400000">
            <a:off x="6128190" y="4340726"/>
            <a:ext cx="682129" cy="43961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정육면체 18">
            <a:extLst>
              <a:ext uri="{FF2B5EF4-FFF2-40B4-BE49-F238E27FC236}">
                <a16:creationId xmlns:a16="http://schemas.microsoft.com/office/drawing/2014/main" id="{F88A4EDC-6806-4C8A-9C9A-3210DDC7B7B5}"/>
              </a:ext>
            </a:extLst>
          </p:cNvPr>
          <p:cNvSpPr/>
          <p:nvPr/>
        </p:nvSpPr>
        <p:spPr>
          <a:xfrm>
            <a:off x="2213300" y="5016463"/>
            <a:ext cx="211855" cy="1052951"/>
          </a:xfrm>
          <a:prstGeom prst="cube">
            <a:avLst>
              <a:gd name="adj" fmla="val 584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정육면체 41">
            <a:extLst>
              <a:ext uri="{FF2B5EF4-FFF2-40B4-BE49-F238E27FC236}">
                <a16:creationId xmlns:a16="http://schemas.microsoft.com/office/drawing/2014/main" id="{E8D4BA3B-8747-41E8-BB89-8EAB91BDC6D1}"/>
              </a:ext>
            </a:extLst>
          </p:cNvPr>
          <p:cNvSpPr/>
          <p:nvPr/>
        </p:nvSpPr>
        <p:spPr>
          <a:xfrm>
            <a:off x="2319227" y="5016463"/>
            <a:ext cx="211855" cy="1052951"/>
          </a:xfrm>
          <a:prstGeom prst="cube">
            <a:avLst>
              <a:gd name="adj" fmla="val 584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정육면체 47">
            <a:extLst>
              <a:ext uri="{FF2B5EF4-FFF2-40B4-BE49-F238E27FC236}">
                <a16:creationId xmlns:a16="http://schemas.microsoft.com/office/drawing/2014/main" id="{DF3949A5-A7B1-4D5F-A8F1-ACE1EB2BABF9}"/>
              </a:ext>
            </a:extLst>
          </p:cNvPr>
          <p:cNvSpPr/>
          <p:nvPr/>
        </p:nvSpPr>
        <p:spPr>
          <a:xfrm>
            <a:off x="2425154" y="5016463"/>
            <a:ext cx="211855" cy="1052951"/>
          </a:xfrm>
          <a:prstGeom prst="cube">
            <a:avLst>
              <a:gd name="adj" fmla="val 584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순서도: 수동 연산 48">
            <a:extLst>
              <a:ext uri="{FF2B5EF4-FFF2-40B4-BE49-F238E27FC236}">
                <a16:creationId xmlns:a16="http://schemas.microsoft.com/office/drawing/2014/main" id="{55DA5431-DA68-4C93-B283-463D90C4AA2C}"/>
              </a:ext>
            </a:extLst>
          </p:cNvPr>
          <p:cNvSpPr/>
          <p:nvPr/>
        </p:nvSpPr>
        <p:spPr>
          <a:xfrm rot="16200000">
            <a:off x="3310625" y="5751053"/>
            <a:ext cx="333356" cy="21484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수동 연산 49">
            <a:extLst>
              <a:ext uri="{FF2B5EF4-FFF2-40B4-BE49-F238E27FC236}">
                <a16:creationId xmlns:a16="http://schemas.microsoft.com/office/drawing/2014/main" id="{3474FD0C-46DE-43D8-8A4C-59166AEE362E}"/>
              </a:ext>
            </a:extLst>
          </p:cNvPr>
          <p:cNvSpPr/>
          <p:nvPr/>
        </p:nvSpPr>
        <p:spPr>
          <a:xfrm rot="16200000">
            <a:off x="3698375" y="5309930"/>
            <a:ext cx="333356" cy="21484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95B506CF-A6BB-4709-928F-A76B914AE548}"/>
              </a:ext>
            </a:extLst>
          </p:cNvPr>
          <p:cNvCxnSpPr>
            <a:stCxn id="49" idx="2"/>
            <a:endCxn id="50" idx="0"/>
          </p:cNvCxnSpPr>
          <p:nvPr/>
        </p:nvCxnSpPr>
        <p:spPr>
          <a:xfrm flipV="1">
            <a:off x="3584723" y="5417350"/>
            <a:ext cx="172910" cy="441123"/>
          </a:xfrm>
          <a:prstGeom prst="bentConnector3">
            <a:avLst>
              <a:gd name="adj1" fmla="val 347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C0375CB6-3949-45D9-8A47-B381F6EE03DA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3267874" y="5417349"/>
            <a:ext cx="48975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9703F6CE-2887-416E-A1DB-1043929CBDD3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3050931" y="5855677"/>
            <a:ext cx="318952" cy="27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25A9C28-18A9-463E-8E2D-1C555DB3945A}"/>
              </a:ext>
            </a:extLst>
          </p:cNvPr>
          <p:cNvSpPr/>
          <p:nvPr/>
        </p:nvSpPr>
        <p:spPr>
          <a:xfrm>
            <a:off x="4598377" y="5461060"/>
            <a:ext cx="506389" cy="312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FE485EC3-6C44-4610-B699-C9C41D324FB3}"/>
              </a:ext>
            </a:extLst>
          </p:cNvPr>
          <p:cNvCxnSpPr>
            <a:endCxn id="56" idx="2"/>
          </p:cNvCxnSpPr>
          <p:nvPr/>
        </p:nvCxnSpPr>
        <p:spPr>
          <a:xfrm flipV="1">
            <a:off x="4851399" y="5773799"/>
            <a:ext cx="173" cy="251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4E65E8E-C53E-4135-86B7-0318E8C01696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4851572" y="5165972"/>
            <a:ext cx="0" cy="29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B48FE8EF-B8E2-49D7-9187-BEA74E9875FA}"/>
              </a:ext>
            </a:extLst>
          </p:cNvPr>
          <p:cNvCxnSpPr>
            <a:cxnSpLocks/>
            <a:stCxn id="56" idx="3"/>
            <a:endCxn id="56" idx="1"/>
          </p:cNvCxnSpPr>
          <p:nvPr/>
        </p:nvCxnSpPr>
        <p:spPr>
          <a:xfrm flipH="1">
            <a:off x="4598377" y="5617430"/>
            <a:ext cx="506389" cy="12700"/>
          </a:xfrm>
          <a:prstGeom prst="bentConnector5">
            <a:avLst>
              <a:gd name="adj1" fmla="val -22571"/>
              <a:gd name="adj2" fmla="val -2022591"/>
              <a:gd name="adj3" fmla="val 1243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2D9F4FF4-F7CC-44BB-AD1E-EB3C9571C0BA}"/>
              </a:ext>
            </a:extLst>
          </p:cNvPr>
          <p:cNvSpPr/>
          <p:nvPr/>
        </p:nvSpPr>
        <p:spPr>
          <a:xfrm>
            <a:off x="5882054" y="5542938"/>
            <a:ext cx="68774" cy="68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99303D05-992B-4629-8EEB-B19EEFEB90BA}"/>
              </a:ext>
            </a:extLst>
          </p:cNvPr>
          <p:cNvSpPr/>
          <p:nvPr/>
        </p:nvSpPr>
        <p:spPr>
          <a:xfrm>
            <a:off x="6025226" y="5542938"/>
            <a:ext cx="68774" cy="68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1B9FB20-C8E3-459B-95E8-575900FE9D70}"/>
              </a:ext>
            </a:extLst>
          </p:cNvPr>
          <p:cNvSpPr/>
          <p:nvPr/>
        </p:nvSpPr>
        <p:spPr>
          <a:xfrm>
            <a:off x="6164848" y="5542938"/>
            <a:ext cx="68774" cy="68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12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521D6A5-D17A-4D08-BB10-BC0BB5A5AE3E}"/>
              </a:ext>
            </a:extLst>
          </p:cNvPr>
          <p:cNvSpPr/>
          <p:nvPr/>
        </p:nvSpPr>
        <p:spPr>
          <a:xfrm>
            <a:off x="177282" y="83084"/>
            <a:ext cx="11837436" cy="104681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0829B"/>
              </a:gs>
              <a:gs pos="100000">
                <a:srgbClr val="6C94B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Start, Perceptron</a:t>
            </a:r>
            <a:endParaRPr lang="ko-KR" altLang="en-US" sz="4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093D086-2475-4361-85E1-FB4E78D43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2" y="83083"/>
            <a:ext cx="1045028" cy="104681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C6EA06-E610-434E-89BF-1E4B0D6D1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347" y="6169298"/>
            <a:ext cx="1545305" cy="605618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E636F46-9B56-422B-B692-D9B59A62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C7D16C-659C-4003-998D-57A8F050909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4AFB00-C6DB-49CF-9303-3BBC81350C46}"/>
              </a:ext>
            </a:extLst>
          </p:cNvPr>
          <p:cNvSpPr txBox="1"/>
          <p:nvPr/>
        </p:nvSpPr>
        <p:spPr>
          <a:xfrm>
            <a:off x="2315109" y="3167390"/>
            <a:ext cx="756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Next Slide…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5341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258</Words>
  <Application>Microsoft Office PowerPoint</Application>
  <PresentationFormat>와이드스크린</PresentationFormat>
  <Paragraphs>127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HY견고딕</vt:lpstr>
      <vt:lpstr>맑은 고딕</vt:lpstr>
      <vt:lpstr>Arial</vt:lpstr>
      <vt:lpstr>Arial Black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과 Github</dc:title>
  <dc:creator>sinakim</dc:creator>
  <cp:lastModifiedBy>sina Kim</cp:lastModifiedBy>
  <cp:revision>15</cp:revision>
  <dcterms:created xsi:type="dcterms:W3CDTF">2022-03-27T14:08:50Z</dcterms:created>
  <dcterms:modified xsi:type="dcterms:W3CDTF">2022-03-31T04:07:24Z</dcterms:modified>
</cp:coreProperties>
</file>