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58" r:id="rId17"/>
    <p:sldId id="273" r:id="rId18"/>
    <p:sldId id="275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4B0"/>
    <a:srgbClr val="365164"/>
    <a:srgbClr val="5887A1"/>
    <a:srgbClr val="50829B"/>
    <a:srgbClr val="588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F2A1C-6A79-4784-A3EA-A3CEB8EDE917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94D-E01E-418E-878E-22268DD6E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3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5C40-A293-4FBF-8FCB-DD48E54CE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418B33-68EC-4DEC-BCE0-0CA494C2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75639-0DA8-4C3F-BE34-18E2BB1A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992A0-69F0-4B48-A379-1A1A1F41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C29B8-7981-4B92-82D8-CF3BA582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6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42B3E-5815-4720-85F0-8AC9ED8F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1C237-17D9-4B40-9529-CE33D331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47487-3B71-4BC1-A74F-46B3AE1E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4067D-9639-4791-B1AE-1B641B9F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4A543-0CB3-48BD-9180-70E37C91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8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1C486-5CEF-43A9-A06B-BCC4A5C3E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E0FD4-CE4C-4B3F-9999-F3ABE83C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A02C1-5DB6-4656-9D37-AA39B7BE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155CDB-98BE-41B4-A4D7-24056B2C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BA1F8-D695-4A6D-90C4-9E990E2F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7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EC18-519D-4F1E-94CF-C8784F70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24531-9D01-491F-8D91-A706F99F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2B6FF-E642-40CF-8913-70C261A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0D145-21EB-4CF6-BE56-74C0D5B9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4BD66-9AFB-4EE4-B77E-E23CAFC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5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BD239-7457-43B1-BD51-6C315965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418FF-82F4-49EF-A484-0FD08AE4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49F1A-1763-4A5B-B9B2-7CF5BECE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484F-1929-4E5C-9E62-8A9AA1A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BC6D4-814B-476A-BF6E-E711E394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4A2D0-85C9-487D-9AD5-56466329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942FE-71D1-4E85-8DEB-5C19626F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8CED2-46F5-4500-993B-76E4BC62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32EBA-95E3-4231-B863-7DCBEB6D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57765-C0D6-4786-A68E-7AA9C2B5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670A1-A1F9-4430-AB2B-B6E2B3F3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B24C-FE37-48CE-B07B-8F127956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D892D-CEB4-4876-BEA9-5E3711AD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F81FB-EBA0-44BA-AD76-74E5EB90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55496-6867-4A9A-A266-BFACFBCDB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E36BB-2F2F-4C05-9E76-FA1E7B0C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6DAE56-4E16-4955-B4CD-7AD42122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86E8EC-DCBA-46C4-BF5A-92E690EC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783FD-B311-4C65-9CD4-FD6B7C7B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F2E0-C421-488F-8A06-A44C136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C8CC9-331C-4070-A466-3FDB5EC5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E2914-6BA8-4574-9389-866A042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60C58-0CC5-4DC9-8A4C-CE17B86B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7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375EF-37C9-41C5-9225-37FCDBEA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2A281E-08DA-492D-A518-F7DA98FD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9462D-A39D-4B22-AAC3-83C2BDE1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3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C4104-0312-449F-A6E5-BBAC125C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82D30-F7ED-4261-977E-E074DBD5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72D71-7BD1-438B-97D0-AAC231135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90879-C5DE-4561-AEE4-3FA98AC4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343BA-C3FF-48DB-9B4C-3D48C38F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19A0A-F73C-4A6A-BF84-C3ABF614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9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33CAB-DBEB-4517-B1B9-F16FC1FA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FCBC2A-CE22-4319-B5D0-9926592E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69FDF3-7F46-498A-8F95-328C80D6D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5A629-88A9-4154-A4FF-2455A1DF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48A7D-2EF2-449A-9068-8119FB28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32938-EA6B-49FA-AA0F-FB643028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797D0-91A4-46CF-8A6A-05C70CE8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6907A-68E7-43BB-B1F2-A6C4D5AC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F2FC6-B6A1-4831-8F6A-6D7A6A2EC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DAA6-031F-4FDE-9D66-F9422F9A51E8}" type="datetimeFigureOut">
              <a:rPr lang="ko-KR" altLang="en-US" smtClean="0"/>
              <a:t>2022-03-28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E94D-887E-4A99-BC97-861412B73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D2D64-A696-4D36-A0B1-FB14D6EF3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D16C-659C-4003-998D-57A8F050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cklog.com/git-tutorial/kr/" TargetMode="External"/><Relationship Id="rId5" Type="http://schemas.openxmlformats.org/officeDocument/2006/relationships/hyperlink" Target="https://brunch.co.kr/@anonymdevoo/3" TargetMode="External"/><Relationship Id="rId4" Type="http://schemas.openxmlformats.org/officeDocument/2006/relationships/hyperlink" Target="https://www.yalco.kr/lectures/git-githu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taewow.tistory.com/13" TargetMode="External"/><Relationship Id="rId4" Type="http://schemas.openxmlformats.org/officeDocument/2006/relationships/hyperlink" Target="http://git-scm.com/download/w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857FE9E-B90B-452D-BF61-258E96E7F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58127"/>
              </p:ext>
            </p:extLst>
          </p:nvPr>
        </p:nvGraphicFramePr>
        <p:xfrm>
          <a:off x="4739430" y="4584687"/>
          <a:ext cx="271313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568">
                  <a:extLst>
                    <a:ext uri="{9D8B030D-6E8A-4147-A177-3AD203B41FA5}">
                      <a16:colId xmlns:a16="http://schemas.microsoft.com/office/drawing/2014/main" val="2734641163"/>
                    </a:ext>
                  </a:extLst>
                </a:gridCol>
                <a:gridCol w="1356568">
                  <a:extLst>
                    <a:ext uri="{9D8B030D-6E8A-4147-A177-3AD203B41FA5}">
                      <a16:colId xmlns:a16="http://schemas.microsoft.com/office/drawing/2014/main" val="1980342002"/>
                    </a:ext>
                  </a:extLst>
                </a:gridCol>
              </a:tblGrid>
              <a:tr h="259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Date Created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2022-03-27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58767"/>
                  </a:ext>
                </a:extLst>
              </a:tr>
              <a:tr h="2593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Writer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Kim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Taeho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38918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53D16B14-CADA-4E3C-82B6-7B73EBAD7778}"/>
              </a:ext>
            </a:extLst>
          </p:cNvPr>
          <p:cNvGrpSpPr/>
          <p:nvPr/>
        </p:nvGrpSpPr>
        <p:grpSpPr>
          <a:xfrm>
            <a:off x="555950" y="948004"/>
            <a:ext cx="11080100" cy="2600712"/>
            <a:chOff x="555951" y="2128644"/>
            <a:chExt cx="11080100" cy="2600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F97CF2-C4C9-4A93-9DD1-3791F0BC1941}"/>
                </a:ext>
              </a:extLst>
            </p:cNvPr>
            <p:cNvSpPr txBox="1"/>
            <p:nvPr/>
          </p:nvSpPr>
          <p:spPr>
            <a:xfrm>
              <a:off x="2512265" y="2128644"/>
              <a:ext cx="7167468" cy="260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gradFill flip="none" rotWithShape="1">
                    <a:gsLst>
                      <a:gs pos="0">
                        <a:srgbClr val="50829B"/>
                      </a:gs>
                      <a:gs pos="23000">
                        <a:srgbClr val="365164"/>
                      </a:gs>
                      <a:gs pos="64000">
                        <a:srgbClr val="365164"/>
                      </a:gs>
                      <a:gs pos="100000">
                        <a:srgbClr val="50829B"/>
                      </a:gs>
                    </a:gsLst>
                    <a:lin ang="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AI GROUP</a:t>
              </a:r>
            </a:p>
            <a:p>
              <a:pPr algn="ctr"/>
              <a:r>
                <a:rPr lang="en-US" altLang="ko-KR" sz="4400" dirty="0">
                  <a:gradFill flip="none" rotWithShape="1">
                    <a:gsLst>
                      <a:gs pos="0">
                        <a:srgbClr val="50829B"/>
                      </a:gs>
                      <a:gs pos="23000">
                        <a:srgbClr val="5884A2"/>
                      </a:gs>
                      <a:gs pos="64000">
                        <a:srgbClr val="5884A2"/>
                      </a:gs>
                      <a:gs pos="100000">
                        <a:srgbClr val="50829B"/>
                      </a:gs>
                    </a:gsLst>
                    <a:lin ang="0" scaled="1"/>
                    <a:tileRect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Git and Github</a:t>
              </a:r>
              <a:endParaRPr lang="ko-KR" altLang="en-US" sz="4400" dirty="0">
                <a:gradFill flip="none" rotWithShape="1">
                  <a:gsLst>
                    <a:gs pos="0">
                      <a:srgbClr val="50829B"/>
                    </a:gs>
                    <a:gs pos="23000">
                      <a:srgbClr val="5884A2"/>
                    </a:gs>
                    <a:gs pos="64000">
                      <a:srgbClr val="5884A2"/>
                    </a:gs>
                    <a:gs pos="100000">
                      <a:srgbClr val="50829B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1F8412-B4D6-42AD-A41E-6753CE2E54CB}"/>
                </a:ext>
              </a:extLst>
            </p:cNvPr>
            <p:cNvSpPr txBox="1"/>
            <p:nvPr/>
          </p:nvSpPr>
          <p:spPr>
            <a:xfrm>
              <a:off x="555951" y="2679150"/>
              <a:ext cx="13008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rgbClr val="5884A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“</a:t>
              </a:r>
              <a:endParaRPr lang="ko-KR" altLang="en-US" sz="4400" dirty="0">
                <a:solidFill>
                  <a:srgbClr val="588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5B6E18-6ADA-4F4A-80A3-D798A8C88AB8}"/>
                </a:ext>
              </a:extLst>
            </p:cNvPr>
            <p:cNvSpPr txBox="1"/>
            <p:nvPr/>
          </p:nvSpPr>
          <p:spPr>
            <a:xfrm>
              <a:off x="10335206" y="2679150"/>
              <a:ext cx="13008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500" dirty="0">
                  <a:solidFill>
                    <a:srgbClr val="5884A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”</a:t>
              </a:r>
              <a:endParaRPr lang="ko-KR" altLang="en-US" sz="4400" dirty="0">
                <a:solidFill>
                  <a:srgbClr val="588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E43663A-8E70-4F2A-B5C1-F83B1B0AB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6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커밋하기</a:t>
            </a:r>
            <a:r>
              <a:rPr lang="en-US" altLang="ko-KR" dirty="0"/>
              <a:t>, </a:t>
            </a:r>
            <a:r>
              <a:rPr lang="ko-KR" altLang="en-US" dirty="0" err="1"/>
              <a:t>푸쉬하기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F4F46C-93AE-4BC5-A41C-A21781F65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40" y="2387399"/>
            <a:ext cx="10591318" cy="27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0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커밋하기</a:t>
            </a:r>
            <a:r>
              <a:rPr lang="en-US" altLang="ko-KR" dirty="0"/>
              <a:t>, </a:t>
            </a:r>
            <a:r>
              <a:rPr lang="ko-KR" altLang="en-US" dirty="0" err="1"/>
              <a:t>푸쉬하기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E1F30C-714A-455A-8B3F-11539476E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43" y="2047437"/>
            <a:ext cx="1154591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2-3 </a:t>
            </a:r>
            <a:r>
              <a:rPr lang="ko-KR" altLang="en-US" dirty="0"/>
              <a:t>과정 반복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0D4D67-ABD3-4058-BE34-2761D7A906E9}"/>
              </a:ext>
            </a:extLst>
          </p:cNvPr>
          <p:cNvSpPr/>
          <p:nvPr/>
        </p:nvSpPr>
        <p:spPr>
          <a:xfrm>
            <a:off x="699796" y="2170703"/>
            <a:ext cx="6354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코드 수정과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심지어 </a:t>
            </a:r>
            <a:r>
              <a:rPr lang="en-US" altLang="ko-KR" dirty="0"/>
              <a:t>push </a:t>
            </a:r>
            <a:r>
              <a:rPr lang="ko-KR" altLang="en-US" dirty="0"/>
              <a:t>과정까지 여러 번 반복해도 문제가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en-US" altLang="ko-KR" dirty="0"/>
              <a:t>Local </a:t>
            </a:r>
            <a:r>
              <a:rPr lang="ko-KR" altLang="en-US" dirty="0"/>
              <a:t>환경 내 변화만 만들기 때문에 여러 번 </a:t>
            </a:r>
            <a:r>
              <a:rPr lang="ko-KR" altLang="en-US" dirty="0" err="1"/>
              <a:t>커밋</a:t>
            </a:r>
            <a:r>
              <a:rPr lang="ko-KR" altLang="en-US" dirty="0"/>
              <a:t> 후 </a:t>
            </a:r>
            <a:r>
              <a:rPr lang="en-US" altLang="ko-KR" dirty="0"/>
              <a:t>push </a:t>
            </a:r>
            <a:r>
              <a:rPr lang="ko-KR" altLang="en-US" dirty="0"/>
              <a:t>해도 되고</a:t>
            </a:r>
            <a:r>
              <a:rPr lang="en-US" altLang="ko-KR" dirty="0"/>
              <a:t>. </a:t>
            </a:r>
            <a:r>
              <a:rPr lang="ko-KR" altLang="en-US" dirty="0"/>
              <a:t>다른 사람들과 코드를 더 자주 공유하기 위해서 </a:t>
            </a:r>
            <a:r>
              <a:rPr lang="ko-KR" altLang="en-US" dirty="0" err="1"/>
              <a:t>커밋마다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를 하는 것도 방법일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04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Pull Request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0D4D67-ABD3-4058-BE34-2761D7A906E9}"/>
              </a:ext>
            </a:extLst>
          </p:cNvPr>
          <p:cNvSpPr/>
          <p:nvPr/>
        </p:nvSpPr>
        <p:spPr>
          <a:xfrm>
            <a:off x="699796" y="2170703"/>
            <a:ext cx="6354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내 코드가 완성이 됐다는 생각이 든다면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홈페이지로 이동하세요</a:t>
            </a:r>
            <a:r>
              <a:rPr lang="en-US" altLang="ko-KR" dirty="0"/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1BF8EC-2F08-4B6E-A827-56AFA45F4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72" b="81243"/>
          <a:stretch/>
        </p:blipFill>
        <p:spPr>
          <a:xfrm>
            <a:off x="970384" y="3381594"/>
            <a:ext cx="10603816" cy="16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Pull Request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806F8-3622-4A5A-9AC3-6310ABD98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86" y="1209439"/>
            <a:ext cx="8140439" cy="480880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A44F177-C227-449A-9C6E-22CFE709CE14}"/>
              </a:ext>
            </a:extLst>
          </p:cNvPr>
          <p:cNvSpPr/>
          <p:nvPr/>
        </p:nvSpPr>
        <p:spPr>
          <a:xfrm>
            <a:off x="10527004" y="2896923"/>
            <a:ext cx="1101012" cy="110101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C26AB-9272-4024-8EB4-2B6C2C59A620}"/>
              </a:ext>
            </a:extLst>
          </p:cNvPr>
          <p:cNvSpPr/>
          <p:nvPr/>
        </p:nvSpPr>
        <p:spPr>
          <a:xfrm>
            <a:off x="699796" y="2170703"/>
            <a:ext cx="27618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프로젝트의 관리자에게 </a:t>
            </a:r>
            <a:r>
              <a:rPr lang="en-US" altLang="ko-KR" dirty="0"/>
              <a:t>“</a:t>
            </a:r>
            <a:r>
              <a:rPr lang="ko-KR" altLang="en-US" b="1" dirty="0"/>
              <a:t>나 이거 완성했는데 확인하고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브랜치에</a:t>
            </a:r>
            <a:r>
              <a:rPr lang="ko-KR" altLang="en-US" b="1" dirty="0"/>
              <a:t> 병합해주세요</a:t>
            </a:r>
            <a:r>
              <a:rPr lang="ko-KR" altLang="en-US" dirty="0"/>
              <a:t>＂ 하고 요청하는 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main </a:t>
            </a:r>
            <a:r>
              <a:rPr lang="ko-KR" altLang="en-US" dirty="0" err="1"/>
              <a:t>브랜치와</a:t>
            </a:r>
            <a:r>
              <a:rPr lang="ko-KR" altLang="en-US" dirty="0"/>
              <a:t> 같이 중요 목적의 </a:t>
            </a:r>
            <a:r>
              <a:rPr lang="ko-KR" altLang="en-US" dirty="0" err="1"/>
              <a:t>브랜치는</a:t>
            </a:r>
            <a:r>
              <a:rPr lang="ko-KR" altLang="en-US" dirty="0"/>
              <a:t> 실제 배포</a:t>
            </a:r>
            <a:r>
              <a:rPr lang="en-US" altLang="ko-KR" dirty="0"/>
              <a:t>/</a:t>
            </a:r>
            <a:r>
              <a:rPr lang="ko-KR" altLang="en-US" dirty="0"/>
              <a:t>서비스에 영향을 미치기 때문에 신중해야 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Pull Request</a:t>
            </a:r>
            <a:r>
              <a:rPr lang="ko-KR" altLang="en-US" dirty="0"/>
              <a:t>를 요청하면 일반적으로 코드리뷰 후 병합을 수행해줌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348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Pull Request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DB9FCC-E7B2-47B1-B011-76650A558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10" y="211266"/>
            <a:ext cx="9902511" cy="626084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A44F177-C227-449A-9C6E-22CFE709CE14}"/>
              </a:ext>
            </a:extLst>
          </p:cNvPr>
          <p:cNvSpPr/>
          <p:nvPr/>
        </p:nvSpPr>
        <p:spPr>
          <a:xfrm>
            <a:off x="2886529" y="1541099"/>
            <a:ext cx="1528147" cy="110101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997EC7F-DA73-4D57-A748-CC8A522901C2}"/>
              </a:ext>
            </a:extLst>
          </p:cNvPr>
          <p:cNvSpPr/>
          <p:nvPr/>
        </p:nvSpPr>
        <p:spPr>
          <a:xfrm>
            <a:off x="9135188" y="2091605"/>
            <a:ext cx="2218612" cy="110101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06E9D4-82C4-4CFA-9149-FF8581749A75}"/>
              </a:ext>
            </a:extLst>
          </p:cNvPr>
          <p:cNvSpPr/>
          <p:nvPr/>
        </p:nvSpPr>
        <p:spPr>
          <a:xfrm>
            <a:off x="2707860" y="2724701"/>
            <a:ext cx="3536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내가 만든 </a:t>
            </a:r>
            <a:r>
              <a:rPr lang="ko-KR" altLang="en-US" dirty="0" err="1">
                <a:solidFill>
                  <a:schemeClr val="accent2"/>
                </a:solidFill>
              </a:rPr>
              <a:t>브랜치로</a:t>
            </a:r>
            <a:r>
              <a:rPr lang="ko-KR" altLang="en-US" dirty="0">
                <a:solidFill>
                  <a:schemeClr val="accent2"/>
                </a:solidFill>
              </a:rPr>
              <a:t> 변경</a:t>
            </a:r>
            <a:r>
              <a:rPr lang="en-US" altLang="ko-KR" dirty="0">
                <a:solidFill>
                  <a:schemeClr val="accent2"/>
                </a:solidFill>
              </a:rPr>
              <a:t>!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사용자명을 추가한 이유 알겠죠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5F1DFD-4E36-44FF-80ED-4BB734595131}"/>
              </a:ext>
            </a:extLst>
          </p:cNvPr>
          <p:cNvSpPr/>
          <p:nvPr/>
        </p:nvSpPr>
        <p:spPr>
          <a:xfrm>
            <a:off x="7702765" y="3313929"/>
            <a:ext cx="2901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밑에 </a:t>
            </a:r>
            <a:r>
              <a:rPr lang="ko-KR" altLang="en-US" dirty="0" err="1">
                <a:solidFill>
                  <a:schemeClr val="accent2"/>
                </a:solidFill>
              </a:rPr>
              <a:t>커밋</a:t>
            </a:r>
            <a:r>
              <a:rPr lang="ko-KR" altLang="en-US" dirty="0">
                <a:solidFill>
                  <a:schemeClr val="accent2"/>
                </a:solidFill>
              </a:rPr>
              <a:t> 내역 한번 보고 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Create pull request!!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2D3D4-FBC9-4830-8657-6C6F7D36C56E}"/>
              </a:ext>
            </a:extLst>
          </p:cNvPr>
          <p:cNvSpPr/>
          <p:nvPr/>
        </p:nvSpPr>
        <p:spPr>
          <a:xfrm>
            <a:off x="4662159" y="1750464"/>
            <a:ext cx="897074" cy="6463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994A82-D7C9-450B-8A4B-1F9F495CB343}"/>
              </a:ext>
            </a:extLst>
          </p:cNvPr>
          <p:cNvSpPr/>
          <p:nvPr/>
        </p:nvSpPr>
        <p:spPr>
          <a:xfrm>
            <a:off x="4478178" y="1017629"/>
            <a:ext cx="5500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Able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to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merge</a:t>
            </a:r>
            <a:r>
              <a:rPr lang="ko-KR" altLang="en-US" dirty="0">
                <a:solidFill>
                  <a:schemeClr val="accent2"/>
                </a:solidFill>
              </a:rPr>
              <a:t>가 안 뜨면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main</a:t>
            </a:r>
            <a:r>
              <a:rPr lang="ko-KR" altLang="en-US" dirty="0">
                <a:solidFill>
                  <a:schemeClr val="accent2"/>
                </a:solidFill>
              </a:rPr>
              <a:t>과 병합 시 문제가 발생하는 코드가 있다는 것</a:t>
            </a:r>
            <a:r>
              <a:rPr lang="en-US" altLang="ko-KR" dirty="0">
                <a:solidFill>
                  <a:schemeClr val="accent2"/>
                </a:solidFill>
              </a:rPr>
              <a:t>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03481-7563-48A4-BFD0-2FE78E38B0E3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Pull Request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99F8D8-DEF7-4225-81E9-4C3AC9BF9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19" y="466311"/>
            <a:ext cx="9030960" cy="592537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45D11E3-0894-4334-A0C1-CD97DDE7101A}"/>
              </a:ext>
            </a:extLst>
          </p:cNvPr>
          <p:cNvSpPr/>
          <p:nvPr/>
        </p:nvSpPr>
        <p:spPr>
          <a:xfrm>
            <a:off x="8326276" y="4802747"/>
            <a:ext cx="2012042" cy="110101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CED7D48-2775-4855-A27F-9A8D1B15E425}"/>
              </a:ext>
            </a:extLst>
          </p:cNvPr>
          <p:cNvSpPr/>
          <p:nvPr/>
        </p:nvSpPr>
        <p:spPr>
          <a:xfrm>
            <a:off x="2317361" y="1799434"/>
            <a:ext cx="3542263" cy="731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6E33FF-0BCB-4FFF-BEE8-E8011A80D266}"/>
              </a:ext>
            </a:extLst>
          </p:cNvPr>
          <p:cNvSpPr/>
          <p:nvPr/>
        </p:nvSpPr>
        <p:spPr>
          <a:xfrm>
            <a:off x="2429329" y="2706846"/>
            <a:ext cx="1965390" cy="73168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26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03481-7563-48A4-BFD0-2FE78E38B0E3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Pull Request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8BC61E-8A0A-462B-ABCB-30FB3A99C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048" y="1555101"/>
            <a:ext cx="6676181" cy="43760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937057-7846-475B-8D1D-11E9EA46AE97}"/>
              </a:ext>
            </a:extLst>
          </p:cNvPr>
          <p:cNvSpPr/>
          <p:nvPr/>
        </p:nvSpPr>
        <p:spPr>
          <a:xfrm>
            <a:off x="699796" y="2170703"/>
            <a:ext cx="27618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이제</a:t>
            </a:r>
            <a:r>
              <a:rPr lang="en-US" altLang="ko-KR" dirty="0"/>
              <a:t>, </a:t>
            </a:r>
            <a:r>
              <a:rPr lang="ko-KR" altLang="en-US" dirty="0"/>
              <a:t>누군가 코드를 리뷰하고 병합을 수락하면 끝나요</a:t>
            </a:r>
            <a:r>
              <a:rPr lang="en-US" altLang="ko-KR" dirty="0"/>
              <a:t>. </a:t>
            </a:r>
            <a:r>
              <a:rPr lang="ko-KR" altLang="en-US" dirty="0"/>
              <a:t>이제 기다리기만 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 리뷰를 하는 대상</a:t>
            </a:r>
            <a:r>
              <a:rPr lang="en-US" altLang="ko-KR" dirty="0"/>
              <a:t>, </a:t>
            </a:r>
            <a:r>
              <a:rPr lang="ko-KR" altLang="en-US" dirty="0"/>
              <a:t>병합을 하는 대상은 물론 여기서 저</a:t>
            </a:r>
            <a:r>
              <a:rPr lang="en-US" altLang="ko-KR" dirty="0"/>
              <a:t>(</a:t>
            </a:r>
            <a:r>
              <a:rPr lang="ko-KR" altLang="en-US" dirty="0" err="1"/>
              <a:t>그룹장</a:t>
            </a:r>
            <a:r>
              <a:rPr lang="en-US" altLang="ko-KR" dirty="0"/>
              <a:t>)</a:t>
            </a:r>
            <a:r>
              <a:rPr lang="ko-KR" altLang="en-US" dirty="0"/>
              <a:t>지만</a:t>
            </a:r>
            <a:r>
              <a:rPr lang="en-US" altLang="ko-KR" dirty="0"/>
              <a:t>, </a:t>
            </a:r>
            <a:r>
              <a:rPr lang="ko-KR" altLang="en-US" dirty="0"/>
              <a:t>실제 환경에서는 다양한 사람일 수 있어요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26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622092-5518-4D94-B288-8B12D79BD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17" y="1288805"/>
            <a:ext cx="1138396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End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B03F6-012D-4F4A-93F7-A25D2200C66F}"/>
              </a:ext>
            </a:extLst>
          </p:cNvPr>
          <p:cNvSpPr txBox="1"/>
          <p:nvPr/>
        </p:nvSpPr>
        <p:spPr>
          <a:xfrm>
            <a:off x="983688" y="1431646"/>
            <a:ext cx="10224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4"/>
              </a:rPr>
              <a:t>https://www.yalco.kr/lectures/git-github/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5"/>
              </a:rPr>
              <a:t>https://brunch.co.kr/@anonymdevoo/3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>
                <a:hlinkClick r:id="rId6"/>
              </a:rPr>
              <a:t>https://backlog.com/git-tutorial/kr/</a:t>
            </a:r>
            <a:endParaRPr lang="en-US" altLang="ko-KR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16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Git, </a:t>
            </a:r>
            <a:r>
              <a:rPr lang="ko-KR" altLang="en-US" sz="4800" dirty="0"/>
              <a:t>분산형 버전 관리 시스템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13A409-B680-4446-9770-2E54F0E4C18F}"/>
              </a:ext>
            </a:extLst>
          </p:cNvPr>
          <p:cNvSpPr/>
          <p:nvPr/>
        </p:nvSpPr>
        <p:spPr>
          <a:xfrm>
            <a:off x="177282" y="1244600"/>
            <a:ext cx="11837435" cy="4809066"/>
          </a:xfrm>
          <a:prstGeom prst="roundRect">
            <a:avLst/>
          </a:prstGeom>
          <a:noFill/>
          <a:ln w="63500" cap="rnd">
            <a:solidFill>
              <a:srgbClr val="5887A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10540-3C1E-4B8E-9416-9E27633350E5}"/>
              </a:ext>
            </a:extLst>
          </p:cNvPr>
          <p:cNvSpPr txBox="1"/>
          <p:nvPr/>
        </p:nvSpPr>
        <p:spPr>
          <a:xfrm>
            <a:off x="927322" y="1244600"/>
            <a:ext cx="1790507" cy="369332"/>
          </a:xfrm>
          <a:prstGeom prst="rect">
            <a:avLst/>
          </a:prstGeom>
          <a:solidFill>
            <a:schemeClr val="bg1"/>
          </a:solidFill>
          <a:ln w="47625">
            <a:solidFill>
              <a:srgbClr val="5887A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Repository</a:t>
            </a:r>
            <a:endParaRPr lang="ko-KR" altLang="en-US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6E7C47B-5832-4347-A817-A37D6CA7586B}"/>
              </a:ext>
            </a:extLst>
          </p:cNvPr>
          <p:cNvGrpSpPr/>
          <p:nvPr/>
        </p:nvGrpSpPr>
        <p:grpSpPr>
          <a:xfrm>
            <a:off x="1006150" y="1875452"/>
            <a:ext cx="10179698" cy="3547362"/>
            <a:chOff x="699796" y="1875451"/>
            <a:chExt cx="10179698" cy="3547362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FDDBBF8-6322-4E76-A238-82E396A272A5}"/>
                </a:ext>
              </a:extLst>
            </p:cNvPr>
            <p:cNvCxnSpPr>
              <a:stCxn id="4" idx="2"/>
            </p:cNvCxnSpPr>
            <p:nvPr/>
          </p:nvCxnSpPr>
          <p:spPr>
            <a:xfrm flipV="1">
              <a:off x="699796" y="2295273"/>
              <a:ext cx="10179698" cy="42046"/>
            </a:xfrm>
            <a:prstGeom prst="straightConnector1">
              <a:avLst/>
            </a:prstGeom>
            <a:ln w="101600">
              <a:solidFill>
                <a:srgbClr val="365164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4192A3E-74F2-42AF-BD50-F7E62719BF03}"/>
                </a:ext>
              </a:extLst>
            </p:cNvPr>
            <p:cNvCxnSpPr>
              <a:cxnSpLocks/>
              <a:stCxn id="4" idx="2"/>
              <a:endCxn id="12" idx="5"/>
            </p:cNvCxnSpPr>
            <p:nvPr/>
          </p:nvCxnSpPr>
          <p:spPr>
            <a:xfrm>
              <a:off x="699796" y="2337319"/>
              <a:ext cx="2344620" cy="1638402"/>
            </a:xfrm>
            <a:prstGeom prst="straightConnector1">
              <a:avLst/>
            </a:prstGeom>
            <a:ln w="101600">
              <a:solidFill>
                <a:srgbClr val="365164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73B55A5-7875-49E9-8A90-7E04590BF548}"/>
                </a:ext>
              </a:extLst>
            </p:cNvPr>
            <p:cNvCxnSpPr>
              <a:cxnSpLocks/>
              <a:stCxn id="12" idx="2"/>
              <a:endCxn id="14" idx="2"/>
            </p:cNvCxnSpPr>
            <p:nvPr/>
          </p:nvCxnSpPr>
          <p:spPr>
            <a:xfrm>
              <a:off x="2255962" y="3649133"/>
              <a:ext cx="3112334" cy="0"/>
            </a:xfrm>
            <a:prstGeom prst="straightConnector1">
              <a:avLst/>
            </a:prstGeom>
            <a:ln w="101600">
              <a:solidFill>
                <a:srgbClr val="365164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B9495A7-AB4B-4A06-8AC1-5A45F3F50BDD}"/>
                </a:ext>
              </a:extLst>
            </p:cNvPr>
            <p:cNvCxnSpPr>
              <a:cxnSpLocks/>
              <a:stCxn id="13" idx="2"/>
              <a:endCxn id="15" idx="5"/>
            </p:cNvCxnSpPr>
            <p:nvPr/>
          </p:nvCxnSpPr>
          <p:spPr>
            <a:xfrm>
              <a:off x="3812129" y="3649133"/>
              <a:ext cx="2344621" cy="1638403"/>
            </a:xfrm>
            <a:prstGeom prst="straightConnector1">
              <a:avLst/>
            </a:prstGeom>
            <a:ln w="101600">
              <a:solidFill>
                <a:srgbClr val="365164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1169849-CC72-45E6-B74C-EA44E3D5F8D3}"/>
                </a:ext>
              </a:extLst>
            </p:cNvPr>
            <p:cNvCxnSpPr>
              <a:cxnSpLocks/>
              <a:stCxn id="15" idx="2"/>
              <a:endCxn id="29" idx="2"/>
            </p:cNvCxnSpPr>
            <p:nvPr/>
          </p:nvCxnSpPr>
          <p:spPr>
            <a:xfrm>
              <a:off x="5368296" y="4960948"/>
              <a:ext cx="1552303" cy="0"/>
            </a:xfrm>
            <a:prstGeom prst="straightConnector1">
              <a:avLst/>
            </a:prstGeom>
            <a:ln w="101600">
              <a:solidFill>
                <a:srgbClr val="365164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D203865-D8A5-47B6-A771-B783CB2B4537}"/>
                </a:ext>
              </a:extLst>
            </p:cNvPr>
            <p:cNvCxnSpPr>
              <a:cxnSpLocks/>
              <a:stCxn id="29" idx="7"/>
              <a:endCxn id="37" idx="3"/>
            </p:cNvCxnSpPr>
            <p:nvPr/>
          </p:nvCxnSpPr>
          <p:spPr>
            <a:xfrm flipV="1">
              <a:off x="7709053" y="2663905"/>
              <a:ext cx="899123" cy="1970454"/>
            </a:xfrm>
            <a:prstGeom prst="straightConnector1">
              <a:avLst/>
            </a:prstGeom>
            <a:ln w="101600">
              <a:solidFill>
                <a:srgbClr val="365164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BF08A5-A35B-4E42-8425-E3CD3C0B6388}"/>
                </a:ext>
              </a:extLst>
            </p:cNvPr>
            <p:cNvSpPr/>
            <p:nvPr/>
          </p:nvSpPr>
          <p:spPr>
            <a:xfrm>
              <a:off x="699796" y="1875453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7AD67FF-5A62-488E-A588-4798833CB83B}"/>
                </a:ext>
              </a:extLst>
            </p:cNvPr>
            <p:cNvSpPr/>
            <p:nvPr/>
          </p:nvSpPr>
          <p:spPr>
            <a:xfrm>
              <a:off x="2255963" y="1875453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416D02C-141E-4E73-A2A8-3447CC86EE8E}"/>
                </a:ext>
              </a:extLst>
            </p:cNvPr>
            <p:cNvSpPr/>
            <p:nvPr/>
          </p:nvSpPr>
          <p:spPr>
            <a:xfrm>
              <a:off x="3812130" y="1875452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003F49-252D-4124-927D-3990D972B95A}"/>
                </a:ext>
              </a:extLst>
            </p:cNvPr>
            <p:cNvSpPr/>
            <p:nvPr/>
          </p:nvSpPr>
          <p:spPr>
            <a:xfrm>
              <a:off x="5368297" y="1875452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DCAB687-B9E7-4076-B448-A577B9C2D137}"/>
                </a:ext>
              </a:extLst>
            </p:cNvPr>
            <p:cNvSpPr/>
            <p:nvPr/>
          </p:nvSpPr>
          <p:spPr>
            <a:xfrm>
              <a:off x="2255962" y="3187267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D5BAB66-79E3-425B-AD71-06076A21ACD9}"/>
                </a:ext>
              </a:extLst>
            </p:cNvPr>
            <p:cNvSpPr/>
            <p:nvPr/>
          </p:nvSpPr>
          <p:spPr>
            <a:xfrm>
              <a:off x="3812129" y="3187267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1E71767-E59E-4ED7-803B-C0DE476618F7}"/>
                </a:ext>
              </a:extLst>
            </p:cNvPr>
            <p:cNvSpPr/>
            <p:nvPr/>
          </p:nvSpPr>
          <p:spPr>
            <a:xfrm>
              <a:off x="5368296" y="3187267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030577-9B1B-45CC-9A96-9F2DB3E6A274}"/>
                </a:ext>
              </a:extLst>
            </p:cNvPr>
            <p:cNvSpPr/>
            <p:nvPr/>
          </p:nvSpPr>
          <p:spPr>
            <a:xfrm>
              <a:off x="5368296" y="4499082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36DD941-B534-4551-89FA-CF7F6E32CAE7}"/>
                </a:ext>
              </a:extLst>
            </p:cNvPr>
            <p:cNvSpPr/>
            <p:nvPr/>
          </p:nvSpPr>
          <p:spPr>
            <a:xfrm>
              <a:off x="6920599" y="4499082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F871C24-999B-403F-AE20-B68FA91B9D07}"/>
                </a:ext>
              </a:extLst>
            </p:cNvPr>
            <p:cNvSpPr/>
            <p:nvPr/>
          </p:nvSpPr>
          <p:spPr>
            <a:xfrm>
              <a:off x="8472899" y="1875451"/>
              <a:ext cx="923731" cy="9237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Commit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E07988-FE34-4344-ADC0-DDF7301D869E}"/>
              </a:ext>
            </a:extLst>
          </p:cNvPr>
          <p:cNvSpPr txBox="1"/>
          <p:nvPr/>
        </p:nvSpPr>
        <p:spPr>
          <a:xfrm>
            <a:off x="7561522" y="3070275"/>
            <a:ext cx="4282924" cy="1200329"/>
          </a:xfrm>
          <a:prstGeom prst="rect">
            <a:avLst/>
          </a:prstGeom>
          <a:noFill/>
          <a:ln w="4762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Branch</a:t>
            </a:r>
          </a:p>
          <a:p>
            <a:pPr algn="ctr"/>
            <a:r>
              <a:rPr lang="en-US" altLang="ko-KR" dirty="0"/>
              <a:t>Branch</a:t>
            </a:r>
            <a:r>
              <a:rPr lang="ko-KR" altLang="en-US" dirty="0"/>
              <a:t>를 통해 개발한 뒤</a:t>
            </a:r>
            <a:r>
              <a:rPr lang="en-US" altLang="ko-KR" dirty="0"/>
              <a:t>, </a:t>
            </a:r>
            <a:r>
              <a:rPr lang="ko-KR" altLang="en-US" dirty="0"/>
              <a:t>본 프로그램에 </a:t>
            </a:r>
            <a:r>
              <a:rPr lang="en-US" altLang="ko-KR" dirty="0"/>
              <a:t>Merge</a:t>
            </a:r>
            <a:r>
              <a:rPr lang="ko-KR" altLang="en-US" dirty="0"/>
              <a:t>하는 방식으로 여러 명이 동시에 작업하는 병렬 개발이 가능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1D60B-1428-4A07-8D19-61EE1FF17818}"/>
              </a:ext>
            </a:extLst>
          </p:cNvPr>
          <p:cNvSpPr txBox="1"/>
          <p:nvPr/>
        </p:nvSpPr>
        <p:spPr>
          <a:xfrm>
            <a:off x="293308" y="4305241"/>
            <a:ext cx="4282924" cy="923330"/>
          </a:xfrm>
          <a:prstGeom prst="rect">
            <a:avLst/>
          </a:prstGeom>
          <a:noFill/>
          <a:ln w="4762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분산형</a:t>
            </a:r>
            <a:endParaRPr lang="en-US" altLang="ko-KR" b="1" dirty="0"/>
          </a:p>
          <a:p>
            <a:pPr algn="ctr"/>
            <a:r>
              <a:rPr lang="ko-KR" altLang="en-US" dirty="0"/>
              <a:t>원격 저장소 뿐 아니라 모든 사용자의 </a:t>
            </a:r>
            <a:r>
              <a:rPr lang="en-US" altLang="ko-KR" dirty="0"/>
              <a:t>Local PC</a:t>
            </a:r>
            <a:r>
              <a:rPr lang="ko-KR" altLang="en-US" dirty="0"/>
              <a:t>에 분산되어 저장되어 있다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5318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Github, Git</a:t>
            </a:r>
            <a:r>
              <a:rPr lang="ko-KR" altLang="en-US" sz="4800" dirty="0"/>
              <a:t>을 지원하는 원격저장소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942232-1EEB-4E17-A09F-62F31C8FA5AE}"/>
              </a:ext>
            </a:extLst>
          </p:cNvPr>
          <p:cNvSpPr/>
          <p:nvPr/>
        </p:nvSpPr>
        <p:spPr>
          <a:xfrm>
            <a:off x="839756" y="1813768"/>
            <a:ext cx="1558212" cy="798804"/>
          </a:xfrm>
          <a:prstGeom prst="roundRect">
            <a:avLst/>
          </a:prstGeom>
          <a:noFill/>
          <a:ln w="63500" cap="rnd">
            <a:solidFill>
              <a:srgbClr val="5887A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5D38851-8D4B-4F6C-AEA5-90A9A66B9393}"/>
              </a:ext>
            </a:extLst>
          </p:cNvPr>
          <p:cNvSpPr/>
          <p:nvPr/>
        </p:nvSpPr>
        <p:spPr>
          <a:xfrm>
            <a:off x="839756" y="2919445"/>
            <a:ext cx="1558212" cy="798804"/>
          </a:xfrm>
          <a:prstGeom prst="roundRect">
            <a:avLst/>
          </a:prstGeom>
          <a:noFill/>
          <a:ln w="63500" cap="rnd">
            <a:solidFill>
              <a:srgbClr val="5887A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7E05FE5-807B-463F-A5BB-34DA813523EE}"/>
              </a:ext>
            </a:extLst>
          </p:cNvPr>
          <p:cNvSpPr/>
          <p:nvPr/>
        </p:nvSpPr>
        <p:spPr>
          <a:xfrm>
            <a:off x="1222310" y="4025122"/>
            <a:ext cx="1558212" cy="798804"/>
          </a:xfrm>
          <a:prstGeom prst="roundRect">
            <a:avLst/>
          </a:prstGeom>
          <a:noFill/>
          <a:ln w="63500" cap="rnd">
            <a:solidFill>
              <a:srgbClr val="5887A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0DA3FE-0742-430B-8351-2C272061AB70}"/>
              </a:ext>
            </a:extLst>
          </p:cNvPr>
          <p:cNvGrpSpPr/>
          <p:nvPr/>
        </p:nvGrpSpPr>
        <p:grpSpPr>
          <a:xfrm>
            <a:off x="4302386" y="1924635"/>
            <a:ext cx="3587227" cy="3587227"/>
            <a:chOff x="4302386" y="1635386"/>
            <a:chExt cx="3587227" cy="358722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F15FCBA-9D8C-4346-A020-8505C882740F}"/>
                </a:ext>
              </a:extLst>
            </p:cNvPr>
            <p:cNvSpPr/>
            <p:nvPr/>
          </p:nvSpPr>
          <p:spPr>
            <a:xfrm>
              <a:off x="4302386" y="1635386"/>
              <a:ext cx="3587227" cy="3587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C94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Git push 결과물이 Github 잔디에 반영이 안될 때 해결하기 | by Ryan Kim | Medium">
              <a:extLst>
                <a:ext uri="{FF2B5EF4-FFF2-40B4-BE49-F238E27FC236}">
                  <a16:creationId xmlns:a16="http://schemas.microsoft.com/office/drawing/2014/main" id="{6CA50AB9-EFDD-4132-A9CF-08F151535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824" y="2614611"/>
              <a:ext cx="2800350" cy="1628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626A020-544E-4AB7-9B95-315F2C78FD0B}"/>
              </a:ext>
            </a:extLst>
          </p:cNvPr>
          <p:cNvSpPr/>
          <p:nvPr/>
        </p:nvSpPr>
        <p:spPr>
          <a:xfrm>
            <a:off x="9794031" y="1809103"/>
            <a:ext cx="1558212" cy="798804"/>
          </a:xfrm>
          <a:prstGeom prst="roundRect">
            <a:avLst/>
          </a:prstGeom>
          <a:noFill/>
          <a:ln w="63500" cap="rnd">
            <a:solidFill>
              <a:srgbClr val="5887A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D21B92-38E5-4639-9AD6-767D8BEFFD73}"/>
              </a:ext>
            </a:extLst>
          </p:cNvPr>
          <p:cNvSpPr/>
          <p:nvPr/>
        </p:nvSpPr>
        <p:spPr>
          <a:xfrm>
            <a:off x="9794031" y="2914780"/>
            <a:ext cx="1558212" cy="798804"/>
          </a:xfrm>
          <a:prstGeom prst="roundRect">
            <a:avLst/>
          </a:prstGeom>
          <a:noFill/>
          <a:ln w="63500" cap="rnd">
            <a:solidFill>
              <a:srgbClr val="5887A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C595FE4-9666-4DE4-BC8B-CF64CA3010FC}"/>
              </a:ext>
            </a:extLst>
          </p:cNvPr>
          <p:cNvSpPr/>
          <p:nvPr/>
        </p:nvSpPr>
        <p:spPr>
          <a:xfrm>
            <a:off x="9411477" y="4020457"/>
            <a:ext cx="1558212" cy="798804"/>
          </a:xfrm>
          <a:prstGeom prst="roundRect">
            <a:avLst/>
          </a:prstGeom>
          <a:noFill/>
          <a:ln w="63500" cap="rnd">
            <a:solidFill>
              <a:srgbClr val="5887A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D606FA9-A9FB-465F-A35E-CC9ACCF130B3}"/>
              </a:ext>
            </a:extLst>
          </p:cNvPr>
          <p:cNvCxnSpPr>
            <a:cxnSpLocks/>
            <a:stCxn id="27" idx="3"/>
            <a:endCxn id="32" idx="2"/>
          </p:cNvCxnSpPr>
          <p:nvPr/>
        </p:nvCxnSpPr>
        <p:spPr>
          <a:xfrm>
            <a:off x="2397968" y="2213170"/>
            <a:ext cx="1904418" cy="1505079"/>
          </a:xfrm>
          <a:prstGeom prst="straightConnector1">
            <a:avLst/>
          </a:prstGeom>
          <a:ln w="101600">
            <a:solidFill>
              <a:srgbClr val="36516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4344B9-67CF-4B8E-A9D7-F992166177B9}"/>
              </a:ext>
            </a:extLst>
          </p:cNvPr>
          <p:cNvCxnSpPr>
            <a:cxnSpLocks/>
            <a:stCxn id="28" idx="3"/>
            <a:endCxn id="32" idx="2"/>
          </p:cNvCxnSpPr>
          <p:nvPr/>
        </p:nvCxnSpPr>
        <p:spPr>
          <a:xfrm>
            <a:off x="2397968" y="3318847"/>
            <a:ext cx="1904418" cy="399402"/>
          </a:xfrm>
          <a:prstGeom prst="straightConnector1">
            <a:avLst/>
          </a:prstGeom>
          <a:ln w="101600">
            <a:solidFill>
              <a:srgbClr val="36516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E2E3601-C92A-46F1-8704-ECC67789D2C0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892490" y="3718249"/>
            <a:ext cx="1409896" cy="723122"/>
          </a:xfrm>
          <a:prstGeom prst="straightConnector1">
            <a:avLst/>
          </a:prstGeom>
          <a:ln w="101600">
            <a:solidFill>
              <a:srgbClr val="36516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BED7FD-F35B-461D-93BB-C5CB31F2327B}"/>
              </a:ext>
            </a:extLst>
          </p:cNvPr>
          <p:cNvCxnSpPr>
            <a:cxnSpLocks/>
            <a:stCxn id="34" idx="1"/>
            <a:endCxn id="32" idx="6"/>
          </p:cNvCxnSpPr>
          <p:nvPr/>
        </p:nvCxnSpPr>
        <p:spPr>
          <a:xfrm flipH="1">
            <a:off x="7889613" y="2208505"/>
            <a:ext cx="1904418" cy="1509744"/>
          </a:xfrm>
          <a:prstGeom prst="straightConnector1">
            <a:avLst/>
          </a:prstGeom>
          <a:ln w="101600">
            <a:solidFill>
              <a:srgbClr val="36516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C1A022-27D7-49B0-8AC4-5F762F3AE0F7}"/>
              </a:ext>
            </a:extLst>
          </p:cNvPr>
          <p:cNvCxnSpPr>
            <a:cxnSpLocks/>
            <a:stCxn id="35" idx="1"/>
            <a:endCxn id="32" idx="6"/>
          </p:cNvCxnSpPr>
          <p:nvPr/>
        </p:nvCxnSpPr>
        <p:spPr>
          <a:xfrm flipH="1">
            <a:off x="7889613" y="3314182"/>
            <a:ext cx="1904418" cy="404067"/>
          </a:xfrm>
          <a:prstGeom prst="straightConnector1">
            <a:avLst/>
          </a:prstGeom>
          <a:ln w="101600">
            <a:solidFill>
              <a:srgbClr val="36516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F62DBDA-EB3E-4AF2-8C72-CE07DBC5D594}"/>
              </a:ext>
            </a:extLst>
          </p:cNvPr>
          <p:cNvCxnSpPr>
            <a:cxnSpLocks/>
            <a:stCxn id="36" idx="1"/>
            <a:endCxn id="32" idx="6"/>
          </p:cNvCxnSpPr>
          <p:nvPr/>
        </p:nvCxnSpPr>
        <p:spPr>
          <a:xfrm flipH="1" flipV="1">
            <a:off x="7889613" y="3718249"/>
            <a:ext cx="1521864" cy="701610"/>
          </a:xfrm>
          <a:prstGeom prst="straightConnector1">
            <a:avLst/>
          </a:prstGeom>
          <a:ln w="101600">
            <a:solidFill>
              <a:srgbClr val="365164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6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Git </a:t>
            </a:r>
            <a:r>
              <a:rPr lang="ko-KR" altLang="en-US" dirty="0"/>
              <a:t>설치 및 환경 설정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C9227B-8517-49C4-83B9-1ABC396E0FB6}"/>
              </a:ext>
            </a:extLst>
          </p:cNvPr>
          <p:cNvSpPr/>
          <p:nvPr/>
        </p:nvSpPr>
        <p:spPr>
          <a:xfrm>
            <a:off x="699796" y="2248929"/>
            <a:ext cx="491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설치 경로</a:t>
            </a:r>
            <a:r>
              <a:rPr lang="en-US" altLang="ko-KR" dirty="0"/>
              <a:t>: </a:t>
            </a:r>
            <a:r>
              <a:rPr lang="ko-KR" altLang="en-US" dirty="0">
                <a:hlinkClick r:id="rId4"/>
              </a:rPr>
              <a:t>http://git-scm.com/download/win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A94CB-64A9-4D6A-B2A6-F0D3F3822B9B}"/>
              </a:ext>
            </a:extLst>
          </p:cNvPr>
          <p:cNvSpPr/>
          <p:nvPr/>
        </p:nvSpPr>
        <p:spPr>
          <a:xfrm>
            <a:off x="699796" y="2782669"/>
            <a:ext cx="44971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설치 도움</a:t>
            </a:r>
            <a:r>
              <a:rPr lang="en-US" altLang="ko-KR" dirty="0"/>
              <a:t>: </a:t>
            </a:r>
            <a:r>
              <a:rPr lang="ko-KR" altLang="en-US" dirty="0">
                <a:hlinkClick r:id="rId5"/>
              </a:rPr>
              <a:t>https://taewow.tistory.com/13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대부분은 그냥 </a:t>
            </a:r>
            <a:r>
              <a:rPr lang="en-US" altLang="ko-KR" u="sng" dirty="0"/>
              <a:t>Next</a:t>
            </a:r>
            <a:r>
              <a:rPr lang="ko-KR" altLang="en-US" dirty="0"/>
              <a:t>를 누르면 됩니다</a:t>
            </a:r>
            <a:r>
              <a:rPr lang="en-US" altLang="ko-KR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C33A37-5595-44A2-9CEF-E5C6584B90A6}"/>
              </a:ext>
            </a:extLst>
          </p:cNvPr>
          <p:cNvSpPr/>
          <p:nvPr/>
        </p:nvSpPr>
        <p:spPr>
          <a:xfrm>
            <a:off x="701142" y="3541277"/>
            <a:ext cx="4495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터미널</a:t>
            </a:r>
            <a:r>
              <a:rPr lang="en-US" altLang="ko-KR" dirty="0"/>
              <a:t>(</a:t>
            </a:r>
            <a:r>
              <a:rPr lang="ko-KR" altLang="en-US" dirty="0" err="1"/>
              <a:t>파워쉘</a:t>
            </a:r>
            <a:r>
              <a:rPr lang="en-US" altLang="ko-KR" dirty="0"/>
              <a:t>, </a:t>
            </a:r>
            <a:r>
              <a:rPr lang="ko-KR" altLang="en-US" dirty="0"/>
              <a:t>층</a:t>
            </a:r>
            <a:r>
              <a:rPr lang="en-US" altLang="ko-KR" dirty="0"/>
              <a:t>, git-bash)</a:t>
            </a:r>
            <a:r>
              <a:rPr lang="ko-KR" altLang="en-US" dirty="0"/>
              <a:t>를 열고 </a:t>
            </a:r>
            <a:r>
              <a:rPr lang="en-US" altLang="ko-KR" dirty="0"/>
              <a:t>git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치면 우측과 같이 출력되야 합니다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A3F45F-4EE9-4680-BC82-B2AF8193D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347" y="1327072"/>
            <a:ext cx="6467227" cy="373894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D82218-124A-4917-9DA9-9248E3B2148D}"/>
              </a:ext>
            </a:extLst>
          </p:cNvPr>
          <p:cNvSpPr/>
          <p:nvPr/>
        </p:nvSpPr>
        <p:spPr>
          <a:xfrm>
            <a:off x="699796" y="4189593"/>
            <a:ext cx="63541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이후 아래 명령어를 입력합니다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“Github </a:t>
            </a:r>
            <a:r>
              <a:rPr lang="ko-KR" altLang="en-US" dirty="0"/>
              <a:t>이메일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git config --global user.name “Github </a:t>
            </a:r>
            <a:r>
              <a:rPr lang="ko-KR" altLang="en-US" dirty="0"/>
              <a:t>이름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b="1" dirty="0"/>
              <a:t>예시</a:t>
            </a:r>
            <a:endParaRPr lang="en-US" altLang="ko-KR" b="1" dirty="0"/>
          </a:p>
          <a:p>
            <a:r>
              <a:rPr lang="en-US" altLang="ko-KR" dirty="0"/>
              <a:t>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“sinabero3271@gmail.com”</a:t>
            </a:r>
          </a:p>
          <a:p>
            <a:r>
              <a:rPr lang="en-US" altLang="ko-KR" dirty="0"/>
              <a:t>git config --global user.name “</a:t>
            </a:r>
            <a:r>
              <a:rPr lang="en-US" altLang="ko-KR" dirty="0" err="1"/>
              <a:t>sina</a:t>
            </a:r>
            <a:r>
              <a:rPr lang="en-US" altLang="ko-KR" dirty="0"/>
              <a:t>-Kim”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80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레포지토리</a:t>
            </a:r>
            <a:r>
              <a:rPr lang="ko-KR" altLang="en-US" dirty="0"/>
              <a:t> 복사하기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49556E-EB60-4614-97A8-E30874226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8" y="1936003"/>
            <a:ext cx="3834883" cy="29008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0ED74-6876-4B0F-B3AB-9B14D92F76C2}"/>
              </a:ext>
            </a:extLst>
          </p:cNvPr>
          <p:cNvSpPr/>
          <p:nvPr/>
        </p:nvSpPr>
        <p:spPr>
          <a:xfrm>
            <a:off x="2202024" y="2479128"/>
            <a:ext cx="1250302" cy="1210098"/>
          </a:xfrm>
          <a:prstGeom prst="rect">
            <a:avLst/>
          </a:prstGeom>
          <a:noFill/>
          <a:ln w="38100">
            <a:solidFill>
              <a:srgbClr val="6C9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5BD156-5FF9-4118-8F6D-C5360A7A6433}"/>
              </a:ext>
            </a:extLst>
          </p:cNvPr>
          <p:cNvCxnSpPr>
            <a:cxnSpLocks/>
          </p:cNvCxnSpPr>
          <p:nvPr/>
        </p:nvCxnSpPr>
        <p:spPr>
          <a:xfrm flipV="1">
            <a:off x="2183363" y="1279590"/>
            <a:ext cx="3139984" cy="1199538"/>
          </a:xfrm>
          <a:prstGeom prst="line">
            <a:avLst/>
          </a:prstGeom>
          <a:ln w="38100">
            <a:solidFill>
              <a:srgbClr val="6C9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2D26927-A352-48C3-AAE2-4EC9481BFB7B}"/>
              </a:ext>
            </a:extLst>
          </p:cNvPr>
          <p:cNvCxnSpPr>
            <a:cxnSpLocks/>
          </p:cNvCxnSpPr>
          <p:nvPr/>
        </p:nvCxnSpPr>
        <p:spPr>
          <a:xfrm>
            <a:off x="2183363" y="3689226"/>
            <a:ext cx="3211287" cy="1922942"/>
          </a:xfrm>
          <a:prstGeom prst="line">
            <a:avLst/>
          </a:prstGeom>
          <a:ln w="38100">
            <a:solidFill>
              <a:srgbClr val="6C9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47CB34-EDE6-4252-B5F4-AF3C50055F36}"/>
              </a:ext>
            </a:extLst>
          </p:cNvPr>
          <p:cNvCxnSpPr>
            <a:cxnSpLocks/>
          </p:cNvCxnSpPr>
          <p:nvPr/>
        </p:nvCxnSpPr>
        <p:spPr>
          <a:xfrm flipV="1">
            <a:off x="3433665" y="1279590"/>
            <a:ext cx="6952862" cy="1199538"/>
          </a:xfrm>
          <a:prstGeom prst="line">
            <a:avLst/>
          </a:prstGeom>
          <a:ln w="38100">
            <a:solidFill>
              <a:srgbClr val="6C9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3F5F3B0-1F8B-4E03-8293-2AF6EABEC8C1}"/>
              </a:ext>
            </a:extLst>
          </p:cNvPr>
          <p:cNvCxnSpPr>
            <a:cxnSpLocks/>
          </p:cNvCxnSpPr>
          <p:nvPr/>
        </p:nvCxnSpPr>
        <p:spPr>
          <a:xfrm>
            <a:off x="3433665" y="3689226"/>
            <a:ext cx="6952862" cy="1922942"/>
          </a:xfrm>
          <a:prstGeom prst="line">
            <a:avLst/>
          </a:prstGeom>
          <a:ln w="38100">
            <a:solidFill>
              <a:srgbClr val="6C9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48DAFA3-7EEF-41AC-8081-CB8327186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32" t="17575" r="23682" b="38037"/>
          <a:stretch/>
        </p:blipFill>
        <p:spPr>
          <a:xfrm>
            <a:off x="5394650" y="1279589"/>
            <a:ext cx="4991877" cy="4332579"/>
          </a:xfrm>
          <a:prstGeom prst="rect">
            <a:avLst/>
          </a:prstGeom>
          <a:ln w="44450">
            <a:solidFill>
              <a:srgbClr val="6C94B0"/>
            </a:solidFill>
          </a:ln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B68AF99A-BAF4-478C-BC85-AA58EDD15176}"/>
              </a:ext>
            </a:extLst>
          </p:cNvPr>
          <p:cNvSpPr/>
          <p:nvPr/>
        </p:nvSpPr>
        <p:spPr>
          <a:xfrm>
            <a:off x="8843864" y="1279589"/>
            <a:ext cx="909539" cy="909539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C9594B-8206-4F59-ABC5-5C21C49536EA}"/>
              </a:ext>
            </a:extLst>
          </p:cNvPr>
          <p:cNvSpPr/>
          <p:nvPr/>
        </p:nvSpPr>
        <p:spPr>
          <a:xfrm>
            <a:off x="9002486" y="2679320"/>
            <a:ext cx="523412" cy="523412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0D4D67-ABD3-4058-BE34-2761D7A906E9}"/>
              </a:ext>
            </a:extLst>
          </p:cNvPr>
          <p:cNvSpPr/>
          <p:nvPr/>
        </p:nvSpPr>
        <p:spPr>
          <a:xfrm>
            <a:off x="699138" y="4967403"/>
            <a:ext cx="6354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터미널 클론을 희망하는 디렉터리로 이동</a:t>
            </a:r>
            <a:endParaRPr lang="en-US" altLang="ko-KR" dirty="0"/>
          </a:p>
          <a:p>
            <a:r>
              <a:rPr lang="en-US" altLang="ko-KR" dirty="0"/>
              <a:t>(cd) </a:t>
            </a:r>
            <a:r>
              <a:rPr lang="ko-KR" altLang="en-US" dirty="0"/>
              <a:t>한 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git clone [</a:t>
            </a:r>
            <a:r>
              <a:rPr lang="en-US" altLang="ko-KR" dirty="0" err="1"/>
              <a:t>github</a:t>
            </a:r>
            <a:r>
              <a:rPr lang="en-US" altLang="ko-KR" dirty="0"/>
              <a:t> repository web </a:t>
            </a:r>
            <a:r>
              <a:rPr lang="en-US" altLang="ko-KR" dirty="0" err="1"/>
              <a:t>url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2957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레포지토리</a:t>
            </a:r>
            <a:r>
              <a:rPr lang="ko-KR" altLang="en-US" dirty="0"/>
              <a:t> 복사하기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E6A8EF-0F2B-4AD9-9939-B03A53513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924" y="2225602"/>
            <a:ext cx="7725747" cy="32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2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branch </a:t>
            </a:r>
            <a:r>
              <a:rPr lang="ko-KR" altLang="en-US" dirty="0"/>
              <a:t>생성하기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0D4D67-ABD3-4058-BE34-2761D7A906E9}"/>
              </a:ext>
            </a:extLst>
          </p:cNvPr>
          <p:cNvSpPr/>
          <p:nvPr/>
        </p:nvSpPr>
        <p:spPr>
          <a:xfrm>
            <a:off x="699796" y="2170703"/>
            <a:ext cx="63541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복제된 </a:t>
            </a:r>
            <a:r>
              <a:rPr lang="ko-KR" altLang="en-US" dirty="0" err="1"/>
              <a:t>레포지토리</a:t>
            </a:r>
            <a:r>
              <a:rPr lang="ko-KR" altLang="en-US" dirty="0"/>
              <a:t> 디렉터리로 이동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* </a:t>
            </a:r>
            <a:r>
              <a:rPr lang="ko-KR" altLang="en-US" b="1" dirty="0"/>
              <a:t>아래 작업은 </a:t>
            </a:r>
            <a:r>
              <a:rPr lang="en-US" altLang="ko-KR" b="1" dirty="0"/>
              <a:t>Local</a:t>
            </a:r>
            <a:r>
              <a:rPr lang="ko-KR" altLang="en-US" b="1" dirty="0"/>
              <a:t>에서 이뤄집니다</a:t>
            </a:r>
            <a:r>
              <a:rPr lang="en-US" altLang="ko-KR" b="1" dirty="0"/>
              <a:t>!</a:t>
            </a:r>
          </a:p>
          <a:p>
            <a:r>
              <a:rPr lang="en-US" altLang="ko-KR" dirty="0"/>
              <a:t>git branch [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사용자명</a:t>
            </a:r>
            <a:r>
              <a:rPr lang="en-US" altLang="ko-KR" dirty="0"/>
              <a:t>]/[Issue </a:t>
            </a:r>
            <a:r>
              <a:rPr lang="ko-KR" altLang="en-US" dirty="0"/>
              <a:t>명 </a:t>
            </a:r>
            <a:r>
              <a:rPr lang="en-US" altLang="ko-KR" dirty="0"/>
              <a:t>or </a:t>
            </a:r>
            <a:r>
              <a:rPr lang="ko-KR" altLang="en-US" dirty="0"/>
              <a:t>목적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	=&gt; </a:t>
            </a:r>
            <a:r>
              <a:rPr lang="ko-KR" altLang="en-US" dirty="0"/>
              <a:t>해당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/>
              <a:t>git checkout [</a:t>
            </a:r>
            <a:r>
              <a:rPr lang="ko-KR" altLang="en-US" dirty="0"/>
              <a:t>위에서 작성한 </a:t>
            </a:r>
            <a:r>
              <a:rPr lang="ko-KR" altLang="en-US" dirty="0" err="1"/>
              <a:t>브랜치이름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	=&gt; </a:t>
            </a:r>
            <a:r>
              <a:rPr lang="ko-KR" altLang="en-US" dirty="0"/>
              <a:t>해당 </a:t>
            </a:r>
            <a:r>
              <a:rPr lang="ko-KR" altLang="en-US" dirty="0" err="1"/>
              <a:t>브랜치로</a:t>
            </a:r>
            <a:r>
              <a:rPr lang="ko-KR" altLang="en-US" dirty="0"/>
              <a:t>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목적에 따라서 코드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83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branch </a:t>
            </a:r>
            <a:r>
              <a:rPr lang="ko-KR" altLang="en-US" dirty="0"/>
              <a:t>생성하기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D22100-68A8-4156-A72E-550947CDA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70" y="2143873"/>
            <a:ext cx="10440857" cy="22672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3E2576-EB80-4923-B44B-8D3DC45EA801}"/>
              </a:ext>
            </a:extLst>
          </p:cNvPr>
          <p:cNvSpPr/>
          <p:nvPr/>
        </p:nvSpPr>
        <p:spPr>
          <a:xfrm>
            <a:off x="875570" y="4735028"/>
            <a:ext cx="7906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git status</a:t>
            </a:r>
          </a:p>
          <a:p>
            <a:r>
              <a:rPr lang="en-US" altLang="ko-KR"/>
              <a:t>git log</a:t>
            </a:r>
          </a:p>
          <a:p>
            <a:r>
              <a:rPr lang="ko-KR" altLang="en-US"/>
              <a:t>등의 명령어를 알면</a:t>
            </a:r>
            <a:r>
              <a:rPr lang="en-US" altLang="ko-KR"/>
              <a:t>, </a:t>
            </a:r>
            <a:r>
              <a:rPr lang="ko-KR" altLang="en-US"/>
              <a:t>현재 상태를 조금 더 쉽게 파악할 수 있는데</a:t>
            </a:r>
            <a:r>
              <a:rPr lang="en-US" altLang="ko-KR"/>
              <a:t>…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B6B83-6CC5-47FF-8147-93F84B36BB68}"/>
              </a:ext>
            </a:extLst>
          </p:cNvPr>
          <p:cNvSpPr/>
          <p:nvPr/>
        </p:nvSpPr>
        <p:spPr>
          <a:xfrm>
            <a:off x="3018218" y="3854756"/>
            <a:ext cx="770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branch </a:t>
            </a:r>
            <a:r>
              <a:rPr lang="ko-KR" altLang="en-US" dirty="0">
                <a:solidFill>
                  <a:schemeClr val="bg1"/>
                </a:solidFill>
              </a:rPr>
              <a:t>이름은 꼭 사용자명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목적 일 필요는 없습니다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b="1" dirty="0">
                <a:solidFill>
                  <a:schemeClr val="bg1"/>
                </a:solidFill>
              </a:rPr>
              <a:t>이건 우리의 규칙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1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21D6A5-D17A-4D08-BB10-BC0BB5A5AE3E}"/>
              </a:ext>
            </a:extLst>
          </p:cNvPr>
          <p:cNvSpPr/>
          <p:nvPr/>
        </p:nvSpPr>
        <p:spPr>
          <a:xfrm>
            <a:off x="177282" y="83084"/>
            <a:ext cx="11837436" cy="104681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0829B"/>
              </a:gs>
              <a:gs pos="100000">
                <a:srgbClr val="6C94B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AI </a:t>
            </a:r>
            <a:r>
              <a:rPr lang="ko-KR" altLang="en-US" sz="4800" dirty="0"/>
              <a:t>그룹활동에 필요한 내용만</a:t>
            </a:r>
            <a:r>
              <a:rPr lang="en-US" altLang="ko-KR" sz="4800" dirty="0"/>
              <a:t>!</a:t>
            </a:r>
            <a:endParaRPr lang="ko-KR" altLang="en-US" sz="4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93D086-2475-4361-85E1-FB4E78D4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83083"/>
            <a:ext cx="1045028" cy="10468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6EA06-E610-434E-89BF-1E4B0D6D1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47" y="6169298"/>
            <a:ext cx="1545305" cy="605618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E636F46-9B56-422B-B692-D9B59A62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7D16C-659C-4003-998D-57A8F050909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B1679-6463-4CF2-823C-C471207D5E21}"/>
              </a:ext>
            </a:extLst>
          </p:cNvPr>
          <p:cNvSpPr txBox="1"/>
          <p:nvPr/>
        </p:nvSpPr>
        <p:spPr>
          <a:xfrm>
            <a:off x="699796" y="1504747"/>
            <a:ext cx="1065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커밋하기</a:t>
            </a:r>
            <a:r>
              <a:rPr lang="en-US" altLang="ko-KR" dirty="0"/>
              <a:t>, </a:t>
            </a:r>
            <a:r>
              <a:rPr lang="ko-KR" altLang="en-US" dirty="0" err="1"/>
              <a:t>푸쉬하기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0D4D67-ABD3-4058-BE34-2761D7A906E9}"/>
              </a:ext>
            </a:extLst>
          </p:cNvPr>
          <p:cNvSpPr/>
          <p:nvPr/>
        </p:nvSpPr>
        <p:spPr>
          <a:xfrm>
            <a:off x="699796" y="1921981"/>
            <a:ext cx="104876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커밋은</a:t>
            </a:r>
            <a:r>
              <a:rPr lang="ko-KR" altLang="en-US" dirty="0"/>
              <a:t> 최소 단위 버전을 만드는 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버전은 여러 프로그램이 </a:t>
            </a:r>
            <a:r>
              <a:rPr lang="en-US" altLang="ko-KR" dirty="0" err="1"/>
              <a:t>ver</a:t>
            </a:r>
            <a:r>
              <a:rPr lang="en-US" altLang="ko-KR" dirty="0"/>
              <a:t> 0.1 ver2.4 </a:t>
            </a:r>
            <a:r>
              <a:rPr lang="ko-KR" altLang="en-US" dirty="0"/>
              <a:t>이라고 붙이는 거 처럼 엄청난 변화가 있을 수 도 있지만</a:t>
            </a:r>
            <a:r>
              <a:rPr lang="en-US" altLang="ko-KR" dirty="0"/>
              <a:t>, </a:t>
            </a:r>
            <a:r>
              <a:rPr lang="ko-KR" altLang="en-US" dirty="0" err="1"/>
              <a:t>커밋은</a:t>
            </a:r>
            <a:r>
              <a:rPr lang="ko-KR" altLang="en-US" dirty="0"/>
              <a:t> 정말 작은 수정이 발생할 때 마다 작성해주는게 좋아요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add .</a:t>
            </a:r>
          </a:p>
          <a:p>
            <a:r>
              <a:rPr lang="en-US" altLang="ko-KR" b="1" dirty="0"/>
              <a:t>git commit –m “</a:t>
            </a:r>
            <a:r>
              <a:rPr lang="ko-KR" altLang="en-US" b="1" dirty="0"/>
              <a:t>내가 무엇을 수정했는지 알아보기 쉽고 간결하게 메시지 작성“</a:t>
            </a:r>
            <a:endParaRPr lang="en-US" altLang="ko-KR" b="1" dirty="0"/>
          </a:p>
          <a:p>
            <a:r>
              <a:rPr lang="en-US" altLang="ko-KR" b="1" dirty="0"/>
              <a:t>Ex) git add .</a:t>
            </a:r>
          </a:p>
          <a:p>
            <a:r>
              <a:rPr lang="en-US" altLang="ko-KR" b="1" dirty="0"/>
              <a:t>     git commit –m “Remove a.txt, Remove existing files by fulfilling all test objectives”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 err="1"/>
              <a:t>푸쉬는</a:t>
            </a:r>
            <a:r>
              <a:rPr lang="ko-KR" altLang="en-US" dirty="0"/>
              <a:t> </a:t>
            </a:r>
            <a:r>
              <a:rPr lang="en-US" altLang="ko-KR" dirty="0"/>
              <a:t>Local </a:t>
            </a:r>
            <a:r>
              <a:rPr lang="ko-KR" altLang="en-US" dirty="0"/>
              <a:t>환경의 내용 </a:t>
            </a:r>
            <a:r>
              <a:rPr lang="en-US" altLang="ko-KR" dirty="0"/>
              <a:t>Remote </a:t>
            </a:r>
            <a:r>
              <a:rPr lang="ko-KR" altLang="en-US" dirty="0"/>
              <a:t>환경으로 보내는 일입니다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Remote</a:t>
            </a:r>
            <a:r>
              <a:rPr lang="ko-KR" altLang="en-US" dirty="0"/>
              <a:t> 환경의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Local</a:t>
            </a:r>
            <a:r>
              <a:rPr lang="ko-KR" altLang="en-US" dirty="0"/>
              <a:t>상의 </a:t>
            </a:r>
            <a:r>
              <a:rPr lang="ko-KR" altLang="en-US" dirty="0" err="1"/>
              <a:t>브랜치는</a:t>
            </a:r>
            <a:r>
              <a:rPr lang="ko-KR" altLang="en-US" dirty="0"/>
              <a:t> 상이할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혼자 작업할 때는 </a:t>
            </a:r>
            <a:r>
              <a:rPr lang="en-US" altLang="ko-KR" dirty="0"/>
              <a:t>main(</a:t>
            </a:r>
            <a:r>
              <a:rPr lang="ko-KR" altLang="en-US" dirty="0"/>
              <a:t>혹은 </a:t>
            </a:r>
            <a:r>
              <a:rPr lang="en-US" altLang="ko-KR" dirty="0"/>
              <a:t>master) </a:t>
            </a:r>
            <a:r>
              <a:rPr lang="ko-KR" altLang="en-US" dirty="0" err="1"/>
              <a:t>브랜치로</a:t>
            </a:r>
            <a:r>
              <a:rPr lang="ko-KR" altLang="en-US" dirty="0"/>
              <a:t> 바로 보내면 되지만</a:t>
            </a:r>
            <a:r>
              <a:rPr lang="en-US" altLang="ko-KR" dirty="0"/>
              <a:t>, </a:t>
            </a:r>
            <a:r>
              <a:rPr lang="ko-KR" altLang="en-US" dirty="0"/>
              <a:t>여러 사람과 작업 중일 때는 문제가 발생할 요지가 많습니다</a:t>
            </a:r>
            <a:r>
              <a:rPr lang="en-US" altLang="ko-KR" dirty="0"/>
              <a:t>. </a:t>
            </a:r>
            <a:r>
              <a:rPr lang="ko-KR" altLang="en-US" dirty="0"/>
              <a:t>따라서 아래와 같이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 push origin [</a:t>
            </a:r>
            <a:r>
              <a:rPr lang="ko-KR" altLang="en-US" b="1" dirty="0"/>
              <a:t>내가 작업하는 원격 </a:t>
            </a:r>
            <a:r>
              <a:rPr lang="ko-KR" altLang="en-US" b="1" dirty="0" err="1"/>
              <a:t>브랜치</a:t>
            </a:r>
            <a:r>
              <a:rPr lang="ko-KR" altLang="en-US" b="1" dirty="0"/>
              <a:t> 이름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Ex) git push origin </a:t>
            </a:r>
            <a:r>
              <a:rPr lang="en-US" altLang="ko-KR" b="1" dirty="0" err="1"/>
              <a:t>sina</a:t>
            </a:r>
            <a:r>
              <a:rPr lang="en-US" altLang="ko-KR" b="1" dirty="0"/>
              <a:t>-Test/example-brunch</a:t>
            </a:r>
          </a:p>
        </p:txBody>
      </p:sp>
    </p:spTree>
    <p:extLst>
      <p:ext uri="{BB962C8B-B14F-4D97-AF65-F5344CB8AC3E}">
        <p14:creationId xmlns:p14="http://schemas.microsoft.com/office/powerpoint/2010/main" val="312032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781</Words>
  <Application>Microsoft Office PowerPoint</Application>
  <PresentationFormat>와이드스크린</PresentationFormat>
  <Paragraphs>145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HY견고딕</vt:lpstr>
      <vt:lpstr>맑은 고딕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과 Github</dc:title>
  <dc:creator>sinakim</dc:creator>
  <cp:lastModifiedBy>sinakim</cp:lastModifiedBy>
  <cp:revision>17</cp:revision>
  <dcterms:created xsi:type="dcterms:W3CDTF">2022-03-27T14:08:50Z</dcterms:created>
  <dcterms:modified xsi:type="dcterms:W3CDTF">2022-03-27T19:28:32Z</dcterms:modified>
</cp:coreProperties>
</file>