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60" r:id="rId2"/>
    <p:sldId id="261" r:id="rId3"/>
    <p:sldId id="262" r:id="rId4"/>
    <p:sldId id="309" r:id="rId5"/>
    <p:sldId id="263" r:id="rId6"/>
    <p:sldId id="303" r:id="rId7"/>
    <p:sldId id="310" r:id="rId8"/>
    <p:sldId id="281" r:id="rId9"/>
    <p:sldId id="291" r:id="rId10"/>
    <p:sldId id="282" r:id="rId11"/>
    <p:sldId id="311" r:id="rId12"/>
    <p:sldId id="312" r:id="rId13"/>
    <p:sldId id="290" r:id="rId14"/>
    <p:sldId id="283" r:id="rId15"/>
    <p:sldId id="284" r:id="rId16"/>
    <p:sldId id="287" r:id="rId17"/>
    <p:sldId id="313" r:id="rId18"/>
    <p:sldId id="289" r:id="rId19"/>
    <p:sldId id="304" r:id="rId20"/>
    <p:sldId id="307" r:id="rId21"/>
    <p:sldId id="275" r:id="rId22"/>
    <p:sldId id="306" r:id="rId23"/>
    <p:sldId id="308" r:id="rId24"/>
    <p:sldId id="318" r:id="rId25"/>
    <p:sldId id="305" r:id="rId26"/>
    <p:sldId id="276" r:id="rId27"/>
    <p:sldId id="277" r:id="rId28"/>
    <p:sldId id="279" r:id="rId29"/>
    <p:sldId id="315" r:id="rId30"/>
    <p:sldId id="316" r:id="rId31"/>
    <p:sldId id="314" r:id="rId32"/>
    <p:sldId id="292" r:id="rId33"/>
    <p:sldId id="293" r:id="rId34"/>
    <p:sldId id="294" r:id="rId35"/>
    <p:sldId id="295" r:id="rId36"/>
    <p:sldId id="297" r:id="rId37"/>
    <p:sldId id="296" r:id="rId38"/>
    <p:sldId id="298" r:id="rId39"/>
    <p:sldId id="299" r:id="rId40"/>
    <p:sldId id="300" r:id="rId41"/>
    <p:sldId id="302" r:id="rId42"/>
    <p:sldId id="278"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72527" autoAdjust="0"/>
  </p:normalViewPr>
  <p:slideViewPr>
    <p:cSldViewPr>
      <p:cViewPr varScale="1">
        <p:scale>
          <a:sx n="78" d="100"/>
          <a:sy n="78" d="100"/>
        </p:scale>
        <p:origin x="850" y="62"/>
      </p:cViewPr>
      <p:guideLst>
        <p:guide orient="horz" pos="2160"/>
        <p:guide pos="2880"/>
      </p:guideLst>
    </p:cSldViewPr>
  </p:slideViewPr>
  <p:notesTextViewPr>
    <p:cViewPr>
      <p:scale>
        <a:sx n="1" d="1"/>
        <a:sy n="1" d="1"/>
      </p:scale>
      <p:origin x="0" y="0"/>
    </p:cViewPr>
  </p:notesTextViewPr>
  <p:notesViewPr>
    <p:cSldViewPr>
      <p:cViewPr varScale="1">
        <p:scale>
          <a:sx n="83" d="100"/>
          <a:sy n="83" d="100"/>
        </p:scale>
        <p:origin x="-3192" y="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nhui%20Qian\Documents\courses\EC311\data\yield_curv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Interest</a:t>
            </a:r>
            <a:r>
              <a:rPr lang="en-US" altLang="zh-CN" baseline="0"/>
              <a:t> Rates on Chinese Government Bond</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Sheet2!$B$1</c:f>
              <c:strCache>
                <c:ptCount val="1"/>
                <c:pt idx="0">
                  <c:v>1Y</c:v>
                </c:pt>
              </c:strCache>
            </c:strRef>
          </c:tx>
          <c:spPr>
            <a:ln w="28575" cap="rnd">
              <a:solidFill>
                <a:schemeClr val="accent1"/>
              </a:solidFill>
              <a:round/>
            </a:ln>
            <a:effectLst/>
          </c:spPr>
          <c:marker>
            <c:symbol val="none"/>
          </c:marker>
          <c:cat>
            <c:numRef>
              <c:f>Sheet2!$A$2:$A$214</c:f>
              <c:numCache>
                <c:formatCode>mmm\-yy</c:formatCode>
                <c:ptCount val="213"/>
                <c:pt idx="0">
                  <c:v>43709</c:v>
                </c:pt>
                <c:pt idx="1">
                  <c:v>43678</c:v>
                </c:pt>
                <c:pt idx="2">
                  <c:v>43647</c:v>
                </c:pt>
                <c:pt idx="3">
                  <c:v>43617</c:v>
                </c:pt>
                <c:pt idx="4">
                  <c:v>43586</c:v>
                </c:pt>
                <c:pt idx="5">
                  <c:v>43556</c:v>
                </c:pt>
                <c:pt idx="6">
                  <c:v>43525</c:v>
                </c:pt>
                <c:pt idx="7">
                  <c:v>43497</c:v>
                </c:pt>
                <c:pt idx="8">
                  <c:v>43466</c:v>
                </c:pt>
                <c:pt idx="9">
                  <c:v>43435</c:v>
                </c:pt>
                <c:pt idx="10">
                  <c:v>43405</c:v>
                </c:pt>
                <c:pt idx="11">
                  <c:v>43374</c:v>
                </c:pt>
                <c:pt idx="12">
                  <c:v>43344</c:v>
                </c:pt>
                <c:pt idx="13">
                  <c:v>43313</c:v>
                </c:pt>
                <c:pt idx="14">
                  <c:v>43282</c:v>
                </c:pt>
                <c:pt idx="15">
                  <c:v>43252</c:v>
                </c:pt>
                <c:pt idx="16">
                  <c:v>43221</c:v>
                </c:pt>
                <c:pt idx="17">
                  <c:v>43191</c:v>
                </c:pt>
                <c:pt idx="18">
                  <c:v>43160</c:v>
                </c:pt>
                <c:pt idx="19">
                  <c:v>43132</c:v>
                </c:pt>
                <c:pt idx="20">
                  <c:v>43101</c:v>
                </c:pt>
                <c:pt idx="21">
                  <c:v>43070</c:v>
                </c:pt>
                <c:pt idx="22">
                  <c:v>43040</c:v>
                </c:pt>
                <c:pt idx="23">
                  <c:v>43009</c:v>
                </c:pt>
                <c:pt idx="24">
                  <c:v>42979</c:v>
                </c:pt>
                <c:pt idx="25">
                  <c:v>42948</c:v>
                </c:pt>
                <c:pt idx="26">
                  <c:v>42917</c:v>
                </c:pt>
                <c:pt idx="27">
                  <c:v>42887</c:v>
                </c:pt>
                <c:pt idx="28">
                  <c:v>42856</c:v>
                </c:pt>
                <c:pt idx="29">
                  <c:v>42826</c:v>
                </c:pt>
                <c:pt idx="30">
                  <c:v>42795</c:v>
                </c:pt>
                <c:pt idx="31">
                  <c:v>42767</c:v>
                </c:pt>
                <c:pt idx="32">
                  <c:v>42736</c:v>
                </c:pt>
                <c:pt idx="33">
                  <c:v>42705</c:v>
                </c:pt>
                <c:pt idx="34">
                  <c:v>42675</c:v>
                </c:pt>
                <c:pt idx="35">
                  <c:v>42644</c:v>
                </c:pt>
                <c:pt idx="36">
                  <c:v>42614</c:v>
                </c:pt>
                <c:pt idx="37">
                  <c:v>42583</c:v>
                </c:pt>
                <c:pt idx="38">
                  <c:v>42552</c:v>
                </c:pt>
                <c:pt idx="39">
                  <c:v>42522</c:v>
                </c:pt>
                <c:pt idx="40">
                  <c:v>42491</c:v>
                </c:pt>
                <c:pt idx="41">
                  <c:v>42461</c:v>
                </c:pt>
                <c:pt idx="42">
                  <c:v>42430</c:v>
                </c:pt>
                <c:pt idx="43">
                  <c:v>42401</c:v>
                </c:pt>
                <c:pt idx="44">
                  <c:v>42370</c:v>
                </c:pt>
                <c:pt idx="45">
                  <c:v>42339</c:v>
                </c:pt>
                <c:pt idx="46">
                  <c:v>42309</c:v>
                </c:pt>
                <c:pt idx="47">
                  <c:v>42278</c:v>
                </c:pt>
                <c:pt idx="48">
                  <c:v>42248</c:v>
                </c:pt>
                <c:pt idx="49">
                  <c:v>42217</c:v>
                </c:pt>
                <c:pt idx="50">
                  <c:v>42186</c:v>
                </c:pt>
                <c:pt idx="51">
                  <c:v>42156</c:v>
                </c:pt>
                <c:pt idx="52">
                  <c:v>42125</c:v>
                </c:pt>
                <c:pt idx="53">
                  <c:v>42095</c:v>
                </c:pt>
                <c:pt idx="54">
                  <c:v>42064</c:v>
                </c:pt>
                <c:pt idx="55">
                  <c:v>42036</c:v>
                </c:pt>
                <c:pt idx="56">
                  <c:v>42005</c:v>
                </c:pt>
                <c:pt idx="57">
                  <c:v>41974</c:v>
                </c:pt>
                <c:pt idx="58">
                  <c:v>41944</c:v>
                </c:pt>
                <c:pt idx="59">
                  <c:v>41913</c:v>
                </c:pt>
                <c:pt idx="60">
                  <c:v>41883</c:v>
                </c:pt>
                <c:pt idx="61">
                  <c:v>41852</c:v>
                </c:pt>
                <c:pt idx="62">
                  <c:v>41821</c:v>
                </c:pt>
                <c:pt idx="63">
                  <c:v>41791</c:v>
                </c:pt>
                <c:pt idx="64">
                  <c:v>41760</c:v>
                </c:pt>
                <c:pt idx="65">
                  <c:v>41730</c:v>
                </c:pt>
                <c:pt idx="66">
                  <c:v>41699</c:v>
                </c:pt>
                <c:pt idx="67">
                  <c:v>41671</c:v>
                </c:pt>
                <c:pt idx="68">
                  <c:v>41640</c:v>
                </c:pt>
                <c:pt idx="69">
                  <c:v>41609</c:v>
                </c:pt>
                <c:pt idx="70">
                  <c:v>41579</c:v>
                </c:pt>
                <c:pt idx="71">
                  <c:v>41548</c:v>
                </c:pt>
                <c:pt idx="72">
                  <c:v>41518</c:v>
                </c:pt>
                <c:pt idx="73">
                  <c:v>41487</c:v>
                </c:pt>
                <c:pt idx="74">
                  <c:v>41456</c:v>
                </c:pt>
                <c:pt idx="75">
                  <c:v>41426</c:v>
                </c:pt>
                <c:pt idx="76">
                  <c:v>41395</c:v>
                </c:pt>
                <c:pt idx="77">
                  <c:v>41365</c:v>
                </c:pt>
                <c:pt idx="78">
                  <c:v>41334</c:v>
                </c:pt>
                <c:pt idx="79">
                  <c:v>41306</c:v>
                </c:pt>
                <c:pt idx="80">
                  <c:v>41275</c:v>
                </c:pt>
                <c:pt idx="81">
                  <c:v>41244</c:v>
                </c:pt>
                <c:pt idx="82">
                  <c:v>41214</c:v>
                </c:pt>
                <c:pt idx="83">
                  <c:v>41183</c:v>
                </c:pt>
                <c:pt idx="84">
                  <c:v>41153</c:v>
                </c:pt>
                <c:pt idx="85">
                  <c:v>41122</c:v>
                </c:pt>
                <c:pt idx="86">
                  <c:v>41091</c:v>
                </c:pt>
                <c:pt idx="87">
                  <c:v>41061</c:v>
                </c:pt>
                <c:pt idx="88">
                  <c:v>41030</c:v>
                </c:pt>
                <c:pt idx="89">
                  <c:v>41000</c:v>
                </c:pt>
                <c:pt idx="90">
                  <c:v>40969</c:v>
                </c:pt>
                <c:pt idx="91">
                  <c:v>40940</c:v>
                </c:pt>
                <c:pt idx="92">
                  <c:v>40909</c:v>
                </c:pt>
                <c:pt idx="93">
                  <c:v>40878</c:v>
                </c:pt>
                <c:pt idx="94">
                  <c:v>40848</c:v>
                </c:pt>
                <c:pt idx="95">
                  <c:v>40817</c:v>
                </c:pt>
                <c:pt idx="96">
                  <c:v>40787</c:v>
                </c:pt>
                <c:pt idx="97">
                  <c:v>40756</c:v>
                </c:pt>
                <c:pt idx="98">
                  <c:v>40725</c:v>
                </c:pt>
                <c:pt idx="99">
                  <c:v>40695</c:v>
                </c:pt>
                <c:pt idx="100">
                  <c:v>40664</c:v>
                </c:pt>
                <c:pt idx="101">
                  <c:v>40634</c:v>
                </c:pt>
                <c:pt idx="102">
                  <c:v>40603</c:v>
                </c:pt>
                <c:pt idx="103">
                  <c:v>40575</c:v>
                </c:pt>
                <c:pt idx="104">
                  <c:v>40544</c:v>
                </c:pt>
                <c:pt idx="105">
                  <c:v>40513</c:v>
                </c:pt>
                <c:pt idx="106">
                  <c:v>40483</c:v>
                </c:pt>
                <c:pt idx="107">
                  <c:v>40452</c:v>
                </c:pt>
                <c:pt idx="108">
                  <c:v>40422</c:v>
                </c:pt>
                <c:pt idx="109">
                  <c:v>40391</c:v>
                </c:pt>
                <c:pt idx="110">
                  <c:v>40360</c:v>
                </c:pt>
                <c:pt idx="111">
                  <c:v>40330</c:v>
                </c:pt>
                <c:pt idx="112">
                  <c:v>40299</c:v>
                </c:pt>
                <c:pt idx="113">
                  <c:v>40269</c:v>
                </c:pt>
                <c:pt idx="114">
                  <c:v>40238</c:v>
                </c:pt>
                <c:pt idx="115">
                  <c:v>40210</c:v>
                </c:pt>
                <c:pt idx="116">
                  <c:v>40179</c:v>
                </c:pt>
                <c:pt idx="117">
                  <c:v>40148</c:v>
                </c:pt>
                <c:pt idx="118">
                  <c:v>40118</c:v>
                </c:pt>
                <c:pt idx="119">
                  <c:v>40087</c:v>
                </c:pt>
                <c:pt idx="120">
                  <c:v>40057</c:v>
                </c:pt>
                <c:pt idx="121">
                  <c:v>40026</c:v>
                </c:pt>
                <c:pt idx="122">
                  <c:v>39995</c:v>
                </c:pt>
                <c:pt idx="123">
                  <c:v>39965</c:v>
                </c:pt>
                <c:pt idx="124">
                  <c:v>39934</c:v>
                </c:pt>
                <c:pt idx="125">
                  <c:v>39904</c:v>
                </c:pt>
                <c:pt idx="126">
                  <c:v>39873</c:v>
                </c:pt>
                <c:pt idx="127">
                  <c:v>39845</c:v>
                </c:pt>
                <c:pt idx="128">
                  <c:v>39814</c:v>
                </c:pt>
                <c:pt idx="129">
                  <c:v>39783</c:v>
                </c:pt>
                <c:pt idx="130">
                  <c:v>39753</c:v>
                </c:pt>
                <c:pt idx="131">
                  <c:v>39722</c:v>
                </c:pt>
                <c:pt idx="132">
                  <c:v>39692</c:v>
                </c:pt>
                <c:pt idx="133">
                  <c:v>39661</c:v>
                </c:pt>
                <c:pt idx="134">
                  <c:v>39630</c:v>
                </c:pt>
                <c:pt idx="135">
                  <c:v>39600</c:v>
                </c:pt>
                <c:pt idx="136">
                  <c:v>39569</c:v>
                </c:pt>
                <c:pt idx="137">
                  <c:v>39539</c:v>
                </c:pt>
                <c:pt idx="138">
                  <c:v>39508</c:v>
                </c:pt>
                <c:pt idx="139">
                  <c:v>39479</c:v>
                </c:pt>
                <c:pt idx="140">
                  <c:v>39448</c:v>
                </c:pt>
                <c:pt idx="141">
                  <c:v>39417</c:v>
                </c:pt>
                <c:pt idx="142">
                  <c:v>39387</c:v>
                </c:pt>
                <c:pt idx="143">
                  <c:v>39356</c:v>
                </c:pt>
                <c:pt idx="144">
                  <c:v>39326</c:v>
                </c:pt>
                <c:pt idx="145">
                  <c:v>39295</c:v>
                </c:pt>
                <c:pt idx="146">
                  <c:v>39264</c:v>
                </c:pt>
                <c:pt idx="147">
                  <c:v>39234</c:v>
                </c:pt>
                <c:pt idx="148">
                  <c:v>39203</c:v>
                </c:pt>
                <c:pt idx="149">
                  <c:v>39173</c:v>
                </c:pt>
                <c:pt idx="150">
                  <c:v>39142</c:v>
                </c:pt>
                <c:pt idx="151">
                  <c:v>39114</c:v>
                </c:pt>
                <c:pt idx="152">
                  <c:v>39083</c:v>
                </c:pt>
                <c:pt idx="153">
                  <c:v>39052</c:v>
                </c:pt>
                <c:pt idx="154">
                  <c:v>39022</c:v>
                </c:pt>
                <c:pt idx="155">
                  <c:v>38991</c:v>
                </c:pt>
                <c:pt idx="156">
                  <c:v>38961</c:v>
                </c:pt>
                <c:pt idx="157">
                  <c:v>38930</c:v>
                </c:pt>
                <c:pt idx="158">
                  <c:v>38899</c:v>
                </c:pt>
                <c:pt idx="159">
                  <c:v>38869</c:v>
                </c:pt>
                <c:pt idx="160">
                  <c:v>38838</c:v>
                </c:pt>
                <c:pt idx="161">
                  <c:v>38808</c:v>
                </c:pt>
                <c:pt idx="162">
                  <c:v>38777</c:v>
                </c:pt>
                <c:pt idx="163">
                  <c:v>38749</c:v>
                </c:pt>
                <c:pt idx="164">
                  <c:v>38718</c:v>
                </c:pt>
                <c:pt idx="165">
                  <c:v>38687</c:v>
                </c:pt>
                <c:pt idx="166">
                  <c:v>38657</c:v>
                </c:pt>
                <c:pt idx="167">
                  <c:v>38626</c:v>
                </c:pt>
                <c:pt idx="168">
                  <c:v>38596</c:v>
                </c:pt>
                <c:pt idx="169">
                  <c:v>38565</c:v>
                </c:pt>
                <c:pt idx="170">
                  <c:v>38534</c:v>
                </c:pt>
                <c:pt idx="171">
                  <c:v>38504</c:v>
                </c:pt>
                <c:pt idx="172">
                  <c:v>38473</c:v>
                </c:pt>
                <c:pt idx="173">
                  <c:v>38443</c:v>
                </c:pt>
                <c:pt idx="174">
                  <c:v>38412</c:v>
                </c:pt>
                <c:pt idx="175">
                  <c:v>38384</c:v>
                </c:pt>
                <c:pt idx="176">
                  <c:v>38353</c:v>
                </c:pt>
                <c:pt idx="177">
                  <c:v>38322</c:v>
                </c:pt>
                <c:pt idx="178">
                  <c:v>38292</c:v>
                </c:pt>
                <c:pt idx="179">
                  <c:v>38261</c:v>
                </c:pt>
                <c:pt idx="180">
                  <c:v>38231</c:v>
                </c:pt>
                <c:pt idx="181">
                  <c:v>38200</c:v>
                </c:pt>
                <c:pt idx="182">
                  <c:v>38169</c:v>
                </c:pt>
                <c:pt idx="183">
                  <c:v>38139</c:v>
                </c:pt>
                <c:pt idx="184">
                  <c:v>38108</c:v>
                </c:pt>
                <c:pt idx="185">
                  <c:v>38078</c:v>
                </c:pt>
                <c:pt idx="186">
                  <c:v>38047</c:v>
                </c:pt>
                <c:pt idx="187">
                  <c:v>38018</c:v>
                </c:pt>
                <c:pt idx="188">
                  <c:v>37987</c:v>
                </c:pt>
                <c:pt idx="189">
                  <c:v>37956</c:v>
                </c:pt>
                <c:pt idx="190">
                  <c:v>37926</c:v>
                </c:pt>
                <c:pt idx="191">
                  <c:v>37895</c:v>
                </c:pt>
                <c:pt idx="192">
                  <c:v>37865</c:v>
                </c:pt>
                <c:pt idx="193">
                  <c:v>37834</c:v>
                </c:pt>
                <c:pt idx="194">
                  <c:v>37803</c:v>
                </c:pt>
                <c:pt idx="195">
                  <c:v>37773</c:v>
                </c:pt>
                <c:pt idx="196">
                  <c:v>37742</c:v>
                </c:pt>
                <c:pt idx="197">
                  <c:v>37712</c:v>
                </c:pt>
                <c:pt idx="198">
                  <c:v>37681</c:v>
                </c:pt>
                <c:pt idx="199">
                  <c:v>37653</c:v>
                </c:pt>
                <c:pt idx="200">
                  <c:v>37622</c:v>
                </c:pt>
                <c:pt idx="201">
                  <c:v>37591</c:v>
                </c:pt>
                <c:pt idx="202">
                  <c:v>37561</c:v>
                </c:pt>
                <c:pt idx="203">
                  <c:v>37530</c:v>
                </c:pt>
                <c:pt idx="204">
                  <c:v>37500</c:v>
                </c:pt>
                <c:pt idx="205">
                  <c:v>37469</c:v>
                </c:pt>
                <c:pt idx="206">
                  <c:v>37438</c:v>
                </c:pt>
                <c:pt idx="207">
                  <c:v>37408</c:v>
                </c:pt>
                <c:pt idx="208">
                  <c:v>37377</c:v>
                </c:pt>
                <c:pt idx="209">
                  <c:v>37347</c:v>
                </c:pt>
                <c:pt idx="210">
                  <c:v>37316</c:v>
                </c:pt>
                <c:pt idx="211">
                  <c:v>37288</c:v>
                </c:pt>
                <c:pt idx="212">
                  <c:v>37257</c:v>
                </c:pt>
              </c:numCache>
            </c:numRef>
          </c:cat>
          <c:val>
            <c:numRef>
              <c:f>Sheet2!$B$2:$B$214</c:f>
              <c:numCache>
                <c:formatCode>General</c:formatCode>
                <c:ptCount val="213"/>
                <c:pt idx="0">
                  <c:v>2.5960999999999999</c:v>
                </c:pt>
                <c:pt idx="1">
                  <c:v>2.6179000000000001</c:v>
                </c:pt>
                <c:pt idx="2">
                  <c:v>2.6183000000000001</c:v>
                </c:pt>
                <c:pt idx="3">
                  <c:v>2.6429</c:v>
                </c:pt>
                <c:pt idx="4">
                  <c:v>2.6789999999999998</c:v>
                </c:pt>
                <c:pt idx="5">
                  <c:v>2.6901999999999999</c:v>
                </c:pt>
                <c:pt idx="6">
                  <c:v>2.4377</c:v>
                </c:pt>
                <c:pt idx="7">
                  <c:v>2.4053</c:v>
                </c:pt>
                <c:pt idx="8">
                  <c:v>2.3873000000000002</c:v>
                </c:pt>
                <c:pt idx="9">
                  <c:v>2.6</c:v>
                </c:pt>
                <c:pt idx="10">
                  <c:v>2.4826000000000001</c:v>
                </c:pt>
                <c:pt idx="11">
                  <c:v>2.8054000000000001</c:v>
                </c:pt>
                <c:pt idx="12">
                  <c:v>2.9657</c:v>
                </c:pt>
                <c:pt idx="13">
                  <c:v>2.8451</c:v>
                </c:pt>
                <c:pt idx="14">
                  <c:v>2.8410000000000002</c:v>
                </c:pt>
                <c:pt idx="15">
                  <c:v>3.1589999999999998</c:v>
                </c:pt>
                <c:pt idx="16">
                  <c:v>3.1488</c:v>
                </c:pt>
                <c:pt idx="17">
                  <c:v>2.9965000000000002</c:v>
                </c:pt>
                <c:pt idx="18">
                  <c:v>3.3220999999999998</c:v>
                </c:pt>
                <c:pt idx="19">
                  <c:v>3.2313999999999998</c:v>
                </c:pt>
                <c:pt idx="20">
                  <c:v>3.4701</c:v>
                </c:pt>
                <c:pt idx="21">
                  <c:v>3.7909000000000002</c:v>
                </c:pt>
                <c:pt idx="22">
                  <c:v>3.6404000000000001</c:v>
                </c:pt>
                <c:pt idx="23">
                  <c:v>3.5682999999999998</c:v>
                </c:pt>
                <c:pt idx="24">
                  <c:v>3.4660000000000002</c:v>
                </c:pt>
                <c:pt idx="25">
                  <c:v>3.3883000000000001</c:v>
                </c:pt>
                <c:pt idx="26">
                  <c:v>3.3974000000000002</c:v>
                </c:pt>
                <c:pt idx="27">
                  <c:v>3.46</c:v>
                </c:pt>
                <c:pt idx="28">
                  <c:v>3.4542000000000002</c:v>
                </c:pt>
                <c:pt idx="29">
                  <c:v>3.1671999999999998</c:v>
                </c:pt>
                <c:pt idx="30">
                  <c:v>2.8632</c:v>
                </c:pt>
                <c:pt idx="31">
                  <c:v>2.7121</c:v>
                </c:pt>
                <c:pt idx="32">
                  <c:v>2.6757</c:v>
                </c:pt>
                <c:pt idx="33">
                  <c:v>2.6503000000000001</c:v>
                </c:pt>
                <c:pt idx="34">
                  <c:v>2.3010000000000002</c:v>
                </c:pt>
                <c:pt idx="35">
                  <c:v>2.1711</c:v>
                </c:pt>
                <c:pt idx="36">
                  <c:v>2.1583999999999999</c:v>
                </c:pt>
                <c:pt idx="37">
                  <c:v>2.1160000000000001</c:v>
                </c:pt>
                <c:pt idx="38">
                  <c:v>2.2393999999999998</c:v>
                </c:pt>
                <c:pt idx="39">
                  <c:v>2.3900999999999999</c:v>
                </c:pt>
                <c:pt idx="40">
                  <c:v>2.3201000000000001</c:v>
                </c:pt>
                <c:pt idx="41">
                  <c:v>2.3069999999999999</c:v>
                </c:pt>
                <c:pt idx="42">
                  <c:v>2.0861000000000001</c:v>
                </c:pt>
                <c:pt idx="43">
                  <c:v>2.2576000000000001</c:v>
                </c:pt>
                <c:pt idx="44">
                  <c:v>2.3214000000000001</c:v>
                </c:pt>
                <c:pt idx="45">
                  <c:v>2.2978999999999998</c:v>
                </c:pt>
                <c:pt idx="46">
                  <c:v>2.5754000000000001</c:v>
                </c:pt>
                <c:pt idx="47">
                  <c:v>2.3513000000000002</c:v>
                </c:pt>
                <c:pt idx="48">
                  <c:v>2.3919000000000001</c:v>
                </c:pt>
                <c:pt idx="49">
                  <c:v>2.2519</c:v>
                </c:pt>
                <c:pt idx="50">
                  <c:v>2.2530000000000001</c:v>
                </c:pt>
                <c:pt idx="51">
                  <c:v>1.7378</c:v>
                </c:pt>
                <c:pt idx="52">
                  <c:v>1.9387000000000001</c:v>
                </c:pt>
                <c:pt idx="53">
                  <c:v>2.694</c:v>
                </c:pt>
                <c:pt idx="54">
                  <c:v>3.2235999999999998</c:v>
                </c:pt>
                <c:pt idx="55">
                  <c:v>3.0396000000000001</c:v>
                </c:pt>
                <c:pt idx="56">
                  <c:v>3.0962999999999998</c:v>
                </c:pt>
                <c:pt idx="57">
                  <c:v>3.2585999999999999</c:v>
                </c:pt>
                <c:pt idx="58">
                  <c:v>3.0347</c:v>
                </c:pt>
                <c:pt idx="59">
                  <c:v>3.3555000000000001</c:v>
                </c:pt>
                <c:pt idx="60">
                  <c:v>3.7401</c:v>
                </c:pt>
                <c:pt idx="61">
                  <c:v>3.8102999999999998</c:v>
                </c:pt>
                <c:pt idx="62">
                  <c:v>3.738</c:v>
                </c:pt>
                <c:pt idx="63">
                  <c:v>3.3814000000000002</c:v>
                </c:pt>
                <c:pt idx="64">
                  <c:v>3.3589000000000002</c:v>
                </c:pt>
                <c:pt idx="65">
                  <c:v>3.5773999999999999</c:v>
                </c:pt>
                <c:pt idx="66">
                  <c:v>3.0901000000000001</c:v>
                </c:pt>
                <c:pt idx="67">
                  <c:v>3.2774999999999999</c:v>
                </c:pt>
                <c:pt idx="68">
                  <c:v>3.6093999999999999</c:v>
                </c:pt>
                <c:pt idx="69">
                  <c:v>4.2188999999999997</c:v>
                </c:pt>
                <c:pt idx="70">
                  <c:v>3.9786999999999999</c:v>
                </c:pt>
                <c:pt idx="71">
                  <c:v>3.9752000000000001</c:v>
                </c:pt>
                <c:pt idx="72">
                  <c:v>3.5451000000000001</c:v>
                </c:pt>
                <c:pt idx="73">
                  <c:v>3.6185999999999998</c:v>
                </c:pt>
                <c:pt idx="74">
                  <c:v>3.4908000000000001</c:v>
                </c:pt>
                <c:pt idx="75">
                  <c:v>3.4811999999999999</c:v>
                </c:pt>
                <c:pt idx="76">
                  <c:v>2.8681999999999999</c:v>
                </c:pt>
                <c:pt idx="77">
                  <c:v>2.7841999999999998</c:v>
                </c:pt>
                <c:pt idx="78">
                  <c:v>2.6789999999999998</c:v>
                </c:pt>
                <c:pt idx="79">
                  <c:v>2.7612000000000001</c:v>
                </c:pt>
                <c:pt idx="80">
                  <c:v>2.8047</c:v>
                </c:pt>
                <c:pt idx="81">
                  <c:v>2.9049999999999998</c:v>
                </c:pt>
                <c:pt idx="82">
                  <c:v>2.8834</c:v>
                </c:pt>
                <c:pt idx="83">
                  <c:v>2.9327000000000001</c:v>
                </c:pt>
                <c:pt idx="84">
                  <c:v>2.7921</c:v>
                </c:pt>
                <c:pt idx="85">
                  <c:v>2.6806000000000001</c:v>
                </c:pt>
                <c:pt idx="86">
                  <c:v>2.3077000000000001</c:v>
                </c:pt>
                <c:pt idx="87">
                  <c:v>2.3420000000000001</c:v>
                </c:pt>
                <c:pt idx="88">
                  <c:v>2.2307000000000001</c:v>
                </c:pt>
                <c:pt idx="89">
                  <c:v>2.8561999999999999</c:v>
                </c:pt>
                <c:pt idx="90">
                  <c:v>2.8355000000000001</c:v>
                </c:pt>
                <c:pt idx="91">
                  <c:v>2.9474999999999998</c:v>
                </c:pt>
                <c:pt idx="92">
                  <c:v>2.7658</c:v>
                </c:pt>
                <c:pt idx="93">
                  <c:v>2.7166999999999999</c:v>
                </c:pt>
                <c:pt idx="94">
                  <c:v>2.7366000000000001</c:v>
                </c:pt>
                <c:pt idx="95">
                  <c:v>3.1398000000000001</c:v>
                </c:pt>
                <c:pt idx="96">
                  <c:v>3.6069</c:v>
                </c:pt>
                <c:pt idx="97">
                  <c:v>3.9174000000000002</c:v>
                </c:pt>
                <c:pt idx="98">
                  <c:v>3.7339000000000002</c:v>
                </c:pt>
                <c:pt idx="99">
                  <c:v>3.4742000000000002</c:v>
                </c:pt>
                <c:pt idx="100">
                  <c:v>3.0348000000000002</c:v>
                </c:pt>
                <c:pt idx="101">
                  <c:v>2.8094000000000001</c:v>
                </c:pt>
                <c:pt idx="102">
                  <c:v>2.8734000000000002</c:v>
                </c:pt>
                <c:pt idx="103">
                  <c:v>3</c:v>
                </c:pt>
                <c:pt idx="104">
                  <c:v>3.1526999999999998</c:v>
                </c:pt>
                <c:pt idx="105">
                  <c:v>3.3</c:v>
                </c:pt>
                <c:pt idx="106">
                  <c:v>2.7925</c:v>
                </c:pt>
                <c:pt idx="107">
                  <c:v>2.0430000000000001</c:v>
                </c:pt>
                <c:pt idx="108">
                  <c:v>1.9459</c:v>
                </c:pt>
                <c:pt idx="109">
                  <c:v>1.9162999999999999</c:v>
                </c:pt>
                <c:pt idx="110">
                  <c:v>1.9318</c:v>
                </c:pt>
                <c:pt idx="111">
                  <c:v>2.1345999999999998</c:v>
                </c:pt>
                <c:pt idx="112">
                  <c:v>1.8162</c:v>
                </c:pt>
                <c:pt idx="113">
                  <c:v>1.5891999999999999</c:v>
                </c:pt>
                <c:pt idx="114">
                  <c:v>1.5501</c:v>
                </c:pt>
                <c:pt idx="115">
                  <c:v>1.6294</c:v>
                </c:pt>
                <c:pt idx="116">
                  <c:v>1.6529</c:v>
                </c:pt>
                <c:pt idx="117">
                  <c:v>1.4953000000000001</c:v>
                </c:pt>
                <c:pt idx="118">
                  <c:v>1.4821</c:v>
                </c:pt>
                <c:pt idx="119">
                  <c:v>1.5170999999999999</c:v>
                </c:pt>
                <c:pt idx="120">
                  <c:v>1.4455</c:v>
                </c:pt>
                <c:pt idx="121">
                  <c:v>1.6023000000000001</c:v>
                </c:pt>
                <c:pt idx="122">
                  <c:v>1.6408</c:v>
                </c:pt>
                <c:pt idx="123">
                  <c:v>0.98099999999999998</c:v>
                </c:pt>
                <c:pt idx="124">
                  <c:v>0.96050000000000002</c:v>
                </c:pt>
                <c:pt idx="125">
                  <c:v>1.0005999999999999</c:v>
                </c:pt>
                <c:pt idx="126">
                  <c:v>0.96699999999999997</c:v>
                </c:pt>
                <c:pt idx="127">
                  <c:v>1.0119</c:v>
                </c:pt>
                <c:pt idx="128">
                  <c:v>1.0884</c:v>
                </c:pt>
                <c:pt idx="129">
                  <c:v>1.1020000000000001</c:v>
                </c:pt>
                <c:pt idx="130">
                  <c:v>1.8991</c:v>
                </c:pt>
                <c:pt idx="131">
                  <c:v>2.5270000000000001</c:v>
                </c:pt>
                <c:pt idx="132">
                  <c:v>3.3481000000000001</c:v>
                </c:pt>
                <c:pt idx="133">
                  <c:v>3.4870000000000001</c:v>
                </c:pt>
                <c:pt idx="134">
                  <c:v>3.5405000000000002</c:v>
                </c:pt>
                <c:pt idx="135">
                  <c:v>3.5467</c:v>
                </c:pt>
                <c:pt idx="136">
                  <c:v>3.359</c:v>
                </c:pt>
                <c:pt idx="137">
                  <c:v>3.2250000000000001</c:v>
                </c:pt>
                <c:pt idx="138">
                  <c:v>3.1080999999999999</c:v>
                </c:pt>
                <c:pt idx="139">
                  <c:v>3.31</c:v>
                </c:pt>
                <c:pt idx="140">
                  <c:v>3.43</c:v>
                </c:pt>
                <c:pt idx="141">
                  <c:v>3.6774</c:v>
                </c:pt>
                <c:pt idx="142">
                  <c:v>3.77</c:v>
                </c:pt>
                <c:pt idx="143">
                  <c:v>3.36</c:v>
                </c:pt>
                <c:pt idx="144">
                  <c:v>3.1766000000000001</c:v>
                </c:pt>
                <c:pt idx="145">
                  <c:v>2.8258000000000001</c:v>
                </c:pt>
                <c:pt idx="146">
                  <c:v>2.8525</c:v>
                </c:pt>
                <c:pt idx="147">
                  <c:v>2.68</c:v>
                </c:pt>
                <c:pt idx="148">
                  <c:v>2.4900000000000002</c:v>
                </c:pt>
                <c:pt idx="149">
                  <c:v>2.2879</c:v>
                </c:pt>
                <c:pt idx="150">
                  <c:v>2.25</c:v>
                </c:pt>
                <c:pt idx="151">
                  <c:v>2.1349999999999998</c:v>
                </c:pt>
                <c:pt idx="152">
                  <c:v>2.0699999999999998</c:v>
                </c:pt>
                <c:pt idx="153">
                  <c:v>2.089</c:v>
                </c:pt>
                <c:pt idx="154">
                  <c:v>2.0508000000000002</c:v>
                </c:pt>
                <c:pt idx="155">
                  <c:v>2.0104000000000002</c:v>
                </c:pt>
                <c:pt idx="156">
                  <c:v>2.0150000000000001</c:v>
                </c:pt>
                <c:pt idx="157">
                  <c:v>2.0310000000000001</c:v>
                </c:pt>
                <c:pt idx="158">
                  <c:v>2.23</c:v>
                </c:pt>
                <c:pt idx="159">
                  <c:v>2.0099999999999998</c:v>
                </c:pt>
                <c:pt idx="160">
                  <c:v>1.7373000000000001</c:v>
                </c:pt>
                <c:pt idx="161">
                  <c:v>1.7250000000000001</c:v>
                </c:pt>
                <c:pt idx="162">
                  <c:v>1.71</c:v>
                </c:pt>
                <c:pt idx="163">
                  <c:v>1.7030000000000001</c:v>
                </c:pt>
                <c:pt idx="164">
                  <c:v>1.6571</c:v>
                </c:pt>
                <c:pt idx="165">
                  <c:v>1.7782</c:v>
                </c:pt>
                <c:pt idx="166">
                  <c:v>1.7849999999999999</c:v>
                </c:pt>
                <c:pt idx="167">
                  <c:v>1.4259999999999999</c:v>
                </c:pt>
                <c:pt idx="168">
                  <c:v>1.3576999999999999</c:v>
                </c:pt>
                <c:pt idx="169">
                  <c:v>1.4272</c:v>
                </c:pt>
                <c:pt idx="170">
                  <c:v>1.6114999999999999</c:v>
                </c:pt>
                <c:pt idx="171">
                  <c:v>2.1057999999999999</c:v>
                </c:pt>
                <c:pt idx="172">
                  <c:v>2.4216000000000002</c:v>
                </c:pt>
                <c:pt idx="173">
                  <c:v>2.6852999999999998</c:v>
                </c:pt>
                <c:pt idx="174">
                  <c:v>2.6000999999999999</c:v>
                </c:pt>
                <c:pt idx="175">
                  <c:v>2.7235</c:v>
                </c:pt>
                <c:pt idx="176">
                  <c:v>2.8151000000000002</c:v>
                </c:pt>
                <c:pt idx="177">
                  <c:v>2.9201999999999999</c:v>
                </c:pt>
                <c:pt idx="178">
                  <c:v>3.0084</c:v>
                </c:pt>
                <c:pt idx="179">
                  <c:v>3.2635000000000001</c:v>
                </c:pt>
                <c:pt idx="180">
                  <c:v>2.9554</c:v>
                </c:pt>
                <c:pt idx="181">
                  <c:v>3.0396999999999998</c:v>
                </c:pt>
                <c:pt idx="182">
                  <c:v>2.7406999999999999</c:v>
                </c:pt>
                <c:pt idx="183">
                  <c:v>3.0914000000000001</c:v>
                </c:pt>
                <c:pt idx="184">
                  <c:v>3.0514999999999999</c:v>
                </c:pt>
                <c:pt idx="185">
                  <c:v>2.8361999999999998</c:v>
                </c:pt>
                <c:pt idx="186">
                  <c:v>2.395</c:v>
                </c:pt>
                <c:pt idx="187">
                  <c:v>2.4287000000000001</c:v>
                </c:pt>
                <c:pt idx="188">
                  <c:v>2.3698000000000001</c:v>
                </c:pt>
                <c:pt idx="189">
                  <c:v>1.9805999999999999</c:v>
                </c:pt>
                <c:pt idx="190">
                  <c:v>2.0038999999999998</c:v>
                </c:pt>
                <c:pt idx="191">
                  <c:v>2.7334000000000001</c:v>
                </c:pt>
                <c:pt idx="192">
                  <c:v>2.3224999999999998</c:v>
                </c:pt>
                <c:pt idx="193">
                  <c:v>2.5642999999999998</c:v>
                </c:pt>
                <c:pt idx="194">
                  <c:v>2.3117000000000001</c:v>
                </c:pt>
                <c:pt idx="195">
                  <c:v>2.0457999999999998</c:v>
                </c:pt>
                <c:pt idx="196">
                  <c:v>2.0392000000000001</c:v>
                </c:pt>
                <c:pt idx="197">
                  <c:v>2.1879</c:v>
                </c:pt>
                <c:pt idx="198">
                  <c:v>2.0499999999999998</c:v>
                </c:pt>
                <c:pt idx="199">
                  <c:v>1.2908999999999999</c:v>
                </c:pt>
                <c:pt idx="200">
                  <c:v>2.1187</c:v>
                </c:pt>
                <c:pt idx="201">
                  <c:v>2.0945999999999998</c:v>
                </c:pt>
                <c:pt idx="202">
                  <c:v>1.6541999999999999</c:v>
                </c:pt>
                <c:pt idx="203">
                  <c:v>2.0243000000000002</c:v>
                </c:pt>
                <c:pt idx="204">
                  <c:v>1.6107</c:v>
                </c:pt>
                <c:pt idx="205">
                  <c:v>1.8121</c:v>
                </c:pt>
                <c:pt idx="206">
                  <c:v>1.7807999999999999</c:v>
                </c:pt>
                <c:pt idx="207">
                  <c:v>1.7864</c:v>
                </c:pt>
                <c:pt idx="208">
                  <c:v>1.8519000000000001</c:v>
                </c:pt>
                <c:pt idx="209">
                  <c:v>1.9305000000000001</c:v>
                </c:pt>
                <c:pt idx="210">
                  <c:v>1.875</c:v>
                </c:pt>
                <c:pt idx="211">
                  <c:v>2.056</c:v>
                </c:pt>
                <c:pt idx="212">
                  <c:v>2.3163999999999998</c:v>
                </c:pt>
              </c:numCache>
            </c:numRef>
          </c:val>
          <c:smooth val="0"/>
          <c:extLst>
            <c:ext xmlns:c16="http://schemas.microsoft.com/office/drawing/2014/chart" uri="{C3380CC4-5D6E-409C-BE32-E72D297353CC}">
              <c16:uniqueId val="{00000000-F342-4132-93EC-EB52DE7D539E}"/>
            </c:ext>
          </c:extLst>
        </c:ser>
        <c:ser>
          <c:idx val="1"/>
          <c:order val="1"/>
          <c:tx>
            <c:strRef>
              <c:f>Sheet2!$C$1</c:f>
              <c:strCache>
                <c:ptCount val="1"/>
                <c:pt idx="0">
                  <c:v>5Y</c:v>
                </c:pt>
              </c:strCache>
            </c:strRef>
          </c:tx>
          <c:spPr>
            <a:ln w="28575" cap="rnd">
              <a:solidFill>
                <a:schemeClr val="accent2"/>
              </a:solidFill>
              <a:round/>
            </a:ln>
            <a:effectLst/>
          </c:spPr>
          <c:marker>
            <c:symbol val="none"/>
          </c:marker>
          <c:cat>
            <c:numRef>
              <c:f>Sheet2!$A$2:$A$214</c:f>
              <c:numCache>
                <c:formatCode>mmm\-yy</c:formatCode>
                <c:ptCount val="213"/>
                <c:pt idx="0">
                  <c:v>43709</c:v>
                </c:pt>
                <c:pt idx="1">
                  <c:v>43678</c:v>
                </c:pt>
                <c:pt idx="2">
                  <c:v>43647</c:v>
                </c:pt>
                <c:pt idx="3">
                  <c:v>43617</c:v>
                </c:pt>
                <c:pt idx="4">
                  <c:v>43586</c:v>
                </c:pt>
                <c:pt idx="5">
                  <c:v>43556</c:v>
                </c:pt>
                <c:pt idx="6">
                  <c:v>43525</c:v>
                </c:pt>
                <c:pt idx="7">
                  <c:v>43497</c:v>
                </c:pt>
                <c:pt idx="8">
                  <c:v>43466</c:v>
                </c:pt>
                <c:pt idx="9">
                  <c:v>43435</c:v>
                </c:pt>
                <c:pt idx="10">
                  <c:v>43405</c:v>
                </c:pt>
                <c:pt idx="11">
                  <c:v>43374</c:v>
                </c:pt>
                <c:pt idx="12">
                  <c:v>43344</c:v>
                </c:pt>
                <c:pt idx="13">
                  <c:v>43313</c:v>
                </c:pt>
                <c:pt idx="14">
                  <c:v>43282</c:v>
                </c:pt>
                <c:pt idx="15">
                  <c:v>43252</c:v>
                </c:pt>
                <c:pt idx="16">
                  <c:v>43221</c:v>
                </c:pt>
                <c:pt idx="17">
                  <c:v>43191</c:v>
                </c:pt>
                <c:pt idx="18">
                  <c:v>43160</c:v>
                </c:pt>
                <c:pt idx="19">
                  <c:v>43132</c:v>
                </c:pt>
                <c:pt idx="20">
                  <c:v>43101</c:v>
                </c:pt>
                <c:pt idx="21">
                  <c:v>43070</c:v>
                </c:pt>
                <c:pt idx="22">
                  <c:v>43040</c:v>
                </c:pt>
                <c:pt idx="23">
                  <c:v>43009</c:v>
                </c:pt>
                <c:pt idx="24">
                  <c:v>42979</c:v>
                </c:pt>
                <c:pt idx="25">
                  <c:v>42948</c:v>
                </c:pt>
                <c:pt idx="26">
                  <c:v>42917</c:v>
                </c:pt>
                <c:pt idx="27">
                  <c:v>42887</c:v>
                </c:pt>
                <c:pt idx="28">
                  <c:v>42856</c:v>
                </c:pt>
                <c:pt idx="29">
                  <c:v>42826</c:v>
                </c:pt>
                <c:pt idx="30">
                  <c:v>42795</c:v>
                </c:pt>
                <c:pt idx="31">
                  <c:v>42767</c:v>
                </c:pt>
                <c:pt idx="32">
                  <c:v>42736</c:v>
                </c:pt>
                <c:pt idx="33">
                  <c:v>42705</c:v>
                </c:pt>
                <c:pt idx="34">
                  <c:v>42675</c:v>
                </c:pt>
                <c:pt idx="35">
                  <c:v>42644</c:v>
                </c:pt>
                <c:pt idx="36">
                  <c:v>42614</c:v>
                </c:pt>
                <c:pt idx="37">
                  <c:v>42583</c:v>
                </c:pt>
                <c:pt idx="38">
                  <c:v>42552</c:v>
                </c:pt>
                <c:pt idx="39">
                  <c:v>42522</c:v>
                </c:pt>
                <c:pt idx="40">
                  <c:v>42491</c:v>
                </c:pt>
                <c:pt idx="41">
                  <c:v>42461</c:v>
                </c:pt>
                <c:pt idx="42">
                  <c:v>42430</c:v>
                </c:pt>
                <c:pt idx="43">
                  <c:v>42401</c:v>
                </c:pt>
                <c:pt idx="44">
                  <c:v>42370</c:v>
                </c:pt>
                <c:pt idx="45">
                  <c:v>42339</c:v>
                </c:pt>
                <c:pt idx="46">
                  <c:v>42309</c:v>
                </c:pt>
                <c:pt idx="47">
                  <c:v>42278</c:v>
                </c:pt>
                <c:pt idx="48">
                  <c:v>42248</c:v>
                </c:pt>
                <c:pt idx="49">
                  <c:v>42217</c:v>
                </c:pt>
                <c:pt idx="50">
                  <c:v>42186</c:v>
                </c:pt>
                <c:pt idx="51">
                  <c:v>42156</c:v>
                </c:pt>
                <c:pt idx="52">
                  <c:v>42125</c:v>
                </c:pt>
                <c:pt idx="53">
                  <c:v>42095</c:v>
                </c:pt>
                <c:pt idx="54">
                  <c:v>42064</c:v>
                </c:pt>
                <c:pt idx="55">
                  <c:v>42036</c:v>
                </c:pt>
                <c:pt idx="56">
                  <c:v>42005</c:v>
                </c:pt>
                <c:pt idx="57">
                  <c:v>41974</c:v>
                </c:pt>
                <c:pt idx="58">
                  <c:v>41944</c:v>
                </c:pt>
                <c:pt idx="59">
                  <c:v>41913</c:v>
                </c:pt>
                <c:pt idx="60">
                  <c:v>41883</c:v>
                </c:pt>
                <c:pt idx="61">
                  <c:v>41852</c:v>
                </c:pt>
                <c:pt idx="62">
                  <c:v>41821</c:v>
                </c:pt>
                <c:pt idx="63">
                  <c:v>41791</c:v>
                </c:pt>
                <c:pt idx="64">
                  <c:v>41760</c:v>
                </c:pt>
                <c:pt idx="65">
                  <c:v>41730</c:v>
                </c:pt>
                <c:pt idx="66">
                  <c:v>41699</c:v>
                </c:pt>
                <c:pt idx="67">
                  <c:v>41671</c:v>
                </c:pt>
                <c:pt idx="68">
                  <c:v>41640</c:v>
                </c:pt>
                <c:pt idx="69">
                  <c:v>41609</c:v>
                </c:pt>
                <c:pt idx="70">
                  <c:v>41579</c:v>
                </c:pt>
                <c:pt idx="71">
                  <c:v>41548</c:v>
                </c:pt>
                <c:pt idx="72">
                  <c:v>41518</c:v>
                </c:pt>
                <c:pt idx="73">
                  <c:v>41487</c:v>
                </c:pt>
                <c:pt idx="74">
                  <c:v>41456</c:v>
                </c:pt>
                <c:pt idx="75">
                  <c:v>41426</c:v>
                </c:pt>
                <c:pt idx="76">
                  <c:v>41395</c:v>
                </c:pt>
                <c:pt idx="77">
                  <c:v>41365</c:v>
                </c:pt>
                <c:pt idx="78">
                  <c:v>41334</c:v>
                </c:pt>
                <c:pt idx="79">
                  <c:v>41306</c:v>
                </c:pt>
                <c:pt idx="80">
                  <c:v>41275</c:v>
                </c:pt>
                <c:pt idx="81">
                  <c:v>41244</c:v>
                </c:pt>
                <c:pt idx="82">
                  <c:v>41214</c:v>
                </c:pt>
                <c:pt idx="83">
                  <c:v>41183</c:v>
                </c:pt>
                <c:pt idx="84">
                  <c:v>41153</c:v>
                </c:pt>
                <c:pt idx="85">
                  <c:v>41122</c:v>
                </c:pt>
                <c:pt idx="86">
                  <c:v>41091</c:v>
                </c:pt>
                <c:pt idx="87">
                  <c:v>41061</c:v>
                </c:pt>
                <c:pt idx="88">
                  <c:v>41030</c:v>
                </c:pt>
                <c:pt idx="89">
                  <c:v>41000</c:v>
                </c:pt>
                <c:pt idx="90">
                  <c:v>40969</c:v>
                </c:pt>
                <c:pt idx="91">
                  <c:v>40940</c:v>
                </c:pt>
                <c:pt idx="92">
                  <c:v>40909</c:v>
                </c:pt>
                <c:pt idx="93">
                  <c:v>40878</c:v>
                </c:pt>
                <c:pt idx="94">
                  <c:v>40848</c:v>
                </c:pt>
                <c:pt idx="95">
                  <c:v>40817</c:v>
                </c:pt>
                <c:pt idx="96">
                  <c:v>40787</c:v>
                </c:pt>
                <c:pt idx="97">
                  <c:v>40756</c:v>
                </c:pt>
                <c:pt idx="98">
                  <c:v>40725</c:v>
                </c:pt>
                <c:pt idx="99">
                  <c:v>40695</c:v>
                </c:pt>
                <c:pt idx="100">
                  <c:v>40664</c:v>
                </c:pt>
                <c:pt idx="101">
                  <c:v>40634</c:v>
                </c:pt>
                <c:pt idx="102">
                  <c:v>40603</c:v>
                </c:pt>
                <c:pt idx="103">
                  <c:v>40575</c:v>
                </c:pt>
                <c:pt idx="104">
                  <c:v>40544</c:v>
                </c:pt>
                <c:pt idx="105">
                  <c:v>40513</c:v>
                </c:pt>
                <c:pt idx="106">
                  <c:v>40483</c:v>
                </c:pt>
                <c:pt idx="107">
                  <c:v>40452</c:v>
                </c:pt>
                <c:pt idx="108">
                  <c:v>40422</c:v>
                </c:pt>
                <c:pt idx="109">
                  <c:v>40391</c:v>
                </c:pt>
                <c:pt idx="110">
                  <c:v>40360</c:v>
                </c:pt>
                <c:pt idx="111">
                  <c:v>40330</c:v>
                </c:pt>
                <c:pt idx="112">
                  <c:v>40299</c:v>
                </c:pt>
                <c:pt idx="113">
                  <c:v>40269</c:v>
                </c:pt>
                <c:pt idx="114">
                  <c:v>40238</c:v>
                </c:pt>
                <c:pt idx="115">
                  <c:v>40210</c:v>
                </c:pt>
                <c:pt idx="116">
                  <c:v>40179</c:v>
                </c:pt>
                <c:pt idx="117">
                  <c:v>40148</c:v>
                </c:pt>
                <c:pt idx="118">
                  <c:v>40118</c:v>
                </c:pt>
                <c:pt idx="119">
                  <c:v>40087</c:v>
                </c:pt>
                <c:pt idx="120">
                  <c:v>40057</c:v>
                </c:pt>
                <c:pt idx="121">
                  <c:v>40026</c:v>
                </c:pt>
                <c:pt idx="122">
                  <c:v>39995</c:v>
                </c:pt>
                <c:pt idx="123">
                  <c:v>39965</c:v>
                </c:pt>
                <c:pt idx="124">
                  <c:v>39934</c:v>
                </c:pt>
                <c:pt idx="125">
                  <c:v>39904</c:v>
                </c:pt>
                <c:pt idx="126">
                  <c:v>39873</c:v>
                </c:pt>
                <c:pt idx="127">
                  <c:v>39845</c:v>
                </c:pt>
                <c:pt idx="128">
                  <c:v>39814</c:v>
                </c:pt>
                <c:pt idx="129">
                  <c:v>39783</c:v>
                </c:pt>
                <c:pt idx="130">
                  <c:v>39753</c:v>
                </c:pt>
                <c:pt idx="131">
                  <c:v>39722</c:v>
                </c:pt>
                <c:pt idx="132">
                  <c:v>39692</c:v>
                </c:pt>
                <c:pt idx="133">
                  <c:v>39661</c:v>
                </c:pt>
                <c:pt idx="134">
                  <c:v>39630</c:v>
                </c:pt>
                <c:pt idx="135">
                  <c:v>39600</c:v>
                </c:pt>
                <c:pt idx="136">
                  <c:v>39569</c:v>
                </c:pt>
                <c:pt idx="137">
                  <c:v>39539</c:v>
                </c:pt>
                <c:pt idx="138">
                  <c:v>39508</c:v>
                </c:pt>
                <c:pt idx="139">
                  <c:v>39479</c:v>
                </c:pt>
                <c:pt idx="140">
                  <c:v>39448</c:v>
                </c:pt>
                <c:pt idx="141">
                  <c:v>39417</c:v>
                </c:pt>
                <c:pt idx="142">
                  <c:v>39387</c:v>
                </c:pt>
                <c:pt idx="143">
                  <c:v>39356</c:v>
                </c:pt>
                <c:pt idx="144">
                  <c:v>39326</c:v>
                </c:pt>
                <c:pt idx="145">
                  <c:v>39295</c:v>
                </c:pt>
                <c:pt idx="146">
                  <c:v>39264</c:v>
                </c:pt>
                <c:pt idx="147">
                  <c:v>39234</c:v>
                </c:pt>
                <c:pt idx="148">
                  <c:v>39203</c:v>
                </c:pt>
                <c:pt idx="149">
                  <c:v>39173</c:v>
                </c:pt>
                <c:pt idx="150">
                  <c:v>39142</c:v>
                </c:pt>
                <c:pt idx="151">
                  <c:v>39114</c:v>
                </c:pt>
                <c:pt idx="152">
                  <c:v>39083</c:v>
                </c:pt>
                <c:pt idx="153">
                  <c:v>39052</c:v>
                </c:pt>
                <c:pt idx="154">
                  <c:v>39022</c:v>
                </c:pt>
                <c:pt idx="155">
                  <c:v>38991</c:v>
                </c:pt>
                <c:pt idx="156">
                  <c:v>38961</c:v>
                </c:pt>
                <c:pt idx="157">
                  <c:v>38930</c:v>
                </c:pt>
                <c:pt idx="158">
                  <c:v>38899</c:v>
                </c:pt>
                <c:pt idx="159">
                  <c:v>38869</c:v>
                </c:pt>
                <c:pt idx="160">
                  <c:v>38838</c:v>
                </c:pt>
                <c:pt idx="161">
                  <c:v>38808</c:v>
                </c:pt>
                <c:pt idx="162">
                  <c:v>38777</c:v>
                </c:pt>
                <c:pt idx="163">
                  <c:v>38749</c:v>
                </c:pt>
                <c:pt idx="164">
                  <c:v>38718</c:v>
                </c:pt>
                <c:pt idx="165">
                  <c:v>38687</c:v>
                </c:pt>
                <c:pt idx="166">
                  <c:v>38657</c:v>
                </c:pt>
                <c:pt idx="167">
                  <c:v>38626</c:v>
                </c:pt>
                <c:pt idx="168">
                  <c:v>38596</c:v>
                </c:pt>
                <c:pt idx="169">
                  <c:v>38565</c:v>
                </c:pt>
                <c:pt idx="170">
                  <c:v>38534</c:v>
                </c:pt>
                <c:pt idx="171">
                  <c:v>38504</c:v>
                </c:pt>
                <c:pt idx="172">
                  <c:v>38473</c:v>
                </c:pt>
                <c:pt idx="173">
                  <c:v>38443</c:v>
                </c:pt>
                <c:pt idx="174">
                  <c:v>38412</c:v>
                </c:pt>
                <c:pt idx="175">
                  <c:v>38384</c:v>
                </c:pt>
                <c:pt idx="176">
                  <c:v>38353</c:v>
                </c:pt>
                <c:pt idx="177">
                  <c:v>38322</c:v>
                </c:pt>
                <c:pt idx="178">
                  <c:v>38292</c:v>
                </c:pt>
                <c:pt idx="179">
                  <c:v>38261</c:v>
                </c:pt>
                <c:pt idx="180">
                  <c:v>38231</c:v>
                </c:pt>
                <c:pt idx="181">
                  <c:v>38200</c:v>
                </c:pt>
                <c:pt idx="182">
                  <c:v>38169</c:v>
                </c:pt>
                <c:pt idx="183">
                  <c:v>38139</c:v>
                </c:pt>
                <c:pt idx="184">
                  <c:v>38108</c:v>
                </c:pt>
                <c:pt idx="185">
                  <c:v>38078</c:v>
                </c:pt>
                <c:pt idx="186">
                  <c:v>38047</c:v>
                </c:pt>
                <c:pt idx="187">
                  <c:v>38018</c:v>
                </c:pt>
                <c:pt idx="188">
                  <c:v>37987</c:v>
                </c:pt>
                <c:pt idx="189">
                  <c:v>37956</c:v>
                </c:pt>
                <c:pt idx="190">
                  <c:v>37926</c:v>
                </c:pt>
                <c:pt idx="191">
                  <c:v>37895</c:v>
                </c:pt>
                <c:pt idx="192">
                  <c:v>37865</c:v>
                </c:pt>
                <c:pt idx="193">
                  <c:v>37834</c:v>
                </c:pt>
                <c:pt idx="194">
                  <c:v>37803</c:v>
                </c:pt>
                <c:pt idx="195">
                  <c:v>37773</c:v>
                </c:pt>
                <c:pt idx="196">
                  <c:v>37742</c:v>
                </c:pt>
                <c:pt idx="197">
                  <c:v>37712</c:v>
                </c:pt>
                <c:pt idx="198">
                  <c:v>37681</c:v>
                </c:pt>
                <c:pt idx="199">
                  <c:v>37653</c:v>
                </c:pt>
                <c:pt idx="200">
                  <c:v>37622</c:v>
                </c:pt>
                <c:pt idx="201">
                  <c:v>37591</c:v>
                </c:pt>
                <c:pt idx="202">
                  <c:v>37561</c:v>
                </c:pt>
                <c:pt idx="203">
                  <c:v>37530</c:v>
                </c:pt>
                <c:pt idx="204">
                  <c:v>37500</c:v>
                </c:pt>
                <c:pt idx="205">
                  <c:v>37469</c:v>
                </c:pt>
                <c:pt idx="206">
                  <c:v>37438</c:v>
                </c:pt>
                <c:pt idx="207">
                  <c:v>37408</c:v>
                </c:pt>
                <c:pt idx="208">
                  <c:v>37377</c:v>
                </c:pt>
                <c:pt idx="209">
                  <c:v>37347</c:v>
                </c:pt>
                <c:pt idx="210">
                  <c:v>37316</c:v>
                </c:pt>
                <c:pt idx="211">
                  <c:v>37288</c:v>
                </c:pt>
                <c:pt idx="212">
                  <c:v>37257</c:v>
                </c:pt>
              </c:numCache>
            </c:numRef>
          </c:cat>
          <c:val>
            <c:numRef>
              <c:f>Sheet2!$C$2:$C$214</c:f>
              <c:numCache>
                <c:formatCode>General</c:formatCode>
                <c:ptCount val="213"/>
                <c:pt idx="0">
                  <c:v>2.9769000000000001</c:v>
                </c:pt>
                <c:pt idx="1">
                  <c:v>2.9626999999999999</c:v>
                </c:pt>
                <c:pt idx="2">
                  <c:v>2.9994000000000001</c:v>
                </c:pt>
                <c:pt idx="3">
                  <c:v>3.0569999999999999</c:v>
                </c:pt>
                <c:pt idx="4">
                  <c:v>3.0731000000000002</c:v>
                </c:pt>
                <c:pt idx="5">
                  <c:v>3.1949000000000001</c:v>
                </c:pt>
                <c:pt idx="6">
                  <c:v>2.9577</c:v>
                </c:pt>
                <c:pt idx="7">
                  <c:v>3.0466000000000002</c:v>
                </c:pt>
                <c:pt idx="8">
                  <c:v>2.8942999999999999</c:v>
                </c:pt>
                <c:pt idx="9">
                  <c:v>2.9676</c:v>
                </c:pt>
                <c:pt idx="10">
                  <c:v>3.1353</c:v>
                </c:pt>
                <c:pt idx="11">
                  <c:v>3.3129</c:v>
                </c:pt>
                <c:pt idx="12">
                  <c:v>3.4565000000000001</c:v>
                </c:pt>
                <c:pt idx="13">
                  <c:v>3.3462000000000001</c:v>
                </c:pt>
                <c:pt idx="14">
                  <c:v>3.2248999999999999</c:v>
                </c:pt>
                <c:pt idx="15">
                  <c:v>3.3506999999999998</c:v>
                </c:pt>
                <c:pt idx="16">
                  <c:v>3.4382999999999999</c:v>
                </c:pt>
                <c:pt idx="17">
                  <c:v>3.2711000000000001</c:v>
                </c:pt>
                <c:pt idx="18">
                  <c:v>3.6608999999999998</c:v>
                </c:pt>
                <c:pt idx="19">
                  <c:v>3.7002999999999999</c:v>
                </c:pt>
                <c:pt idx="20">
                  <c:v>3.8336999999999999</c:v>
                </c:pt>
                <c:pt idx="21">
                  <c:v>3.8445</c:v>
                </c:pt>
                <c:pt idx="22">
                  <c:v>3.8443999999999998</c:v>
                </c:pt>
                <c:pt idx="23">
                  <c:v>3.8826000000000001</c:v>
                </c:pt>
                <c:pt idx="24">
                  <c:v>3.6166</c:v>
                </c:pt>
                <c:pt idx="25">
                  <c:v>3.6124000000000001</c:v>
                </c:pt>
                <c:pt idx="26">
                  <c:v>3.5628000000000002</c:v>
                </c:pt>
                <c:pt idx="27">
                  <c:v>3.4931000000000001</c:v>
                </c:pt>
                <c:pt idx="28">
                  <c:v>3.5758000000000001</c:v>
                </c:pt>
                <c:pt idx="29">
                  <c:v>3.3416999999999999</c:v>
                </c:pt>
                <c:pt idx="30">
                  <c:v>3.0781999999999998</c:v>
                </c:pt>
                <c:pt idx="31">
                  <c:v>2.9998999999999998</c:v>
                </c:pt>
                <c:pt idx="32">
                  <c:v>3.0375000000000001</c:v>
                </c:pt>
                <c:pt idx="33">
                  <c:v>2.8540000000000001</c:v>
                </c:pt>
                <c:pt idx="34">
                  <c:v>2.7282000000000002</c:v>
                </c:pt>
                <c:pt idx="35">
                  <c:v>2.4518</c:v>
                </c:pt>
                <c:pt idx="36">
                  <c:v>2.5489000000000002</c:v>
                </c:pt>
                <c:pt idx="37">
                  <c:v>2.5712999999999999</c:v>
                </c:pt>
                <c:pt idx="38">
                  <c:v>2.5827</c:v>
                </c:pt>
                <c:pt idx="39">
                  <c:v>2.6865000000000001</c:v>
                </c:pt>
                <c:pt idx="40">
                  <c:v>2.7513000000000001</c:v>
                </c:pt>
                <c:pt idx="41">
                  <c:v>2.7282000000000002</c:v>
                </c:pt>
                <c:pt idx="42">
                  <c:v>2.472</c:v>
                </c:pt>
                <c:pt idx="43">
                  <c:v>2.6454</c:v>
                </c:pt>
                <c:pt idx="44">
                  <c:v>2.7492000000000001</c:v>
                </c:pt>
                <c:pt idx="45">
                  <c:v>2.7014</c:v>
                </c:pt>
                <c:pt idx="46">
                  <c:v>2.8843000000000001</c:v>
                </c:pt>
                <c:pt idx="47">
                  <c:v>2.9112</c:v>
                </c:pt>
                <c:pt idx="48">
                  <c:v>3.0529000000000002</c:v>
                </c:pt>
                <c:pt idx="49">
                  <c:v>3.1345000000000001</c:v>
                </c:pt>
                <c:pt idx="50">
                  <c:v>3.1798000000000002</c:v>
                </c:pt>
                <c:pt idx="51">
                  <c:v>3.2084000000000001</c:v>
                </c:pt>
                <c:pt idx="52">
                  <c:v>3.2924000000000002</c:v>
                </c:pt>
                <c:pt idx="53">
                  <c:v>3.2532999999999999</c:v>
                </c:pt>
                <c:pt idx="54">
                  <c:v>3.4624999999999999</c:v>
                </c:pt>
                <c:pt idx="55">
                  <c:v>3.2164000000000001</c:v>
                </c:pt>
                <c:pt idx="56">
                  <c:v>3.4117000000000002</c:v>
                </c:pt>
                <c:pt idx="57">
                  <c:v>3.5125999999999999</c:v>
                </c:pt>
                <c:pt idx="58">
                  <c:v>3.4036</c:v>
                </c:pt>
                <c:pt idx="59">
                  <c:v>3.5571000000000002</c:v>
                </c:pt>
                <c:pt idx="60">
                  <c:v>3.9098000000000002</c:v>
                </c:pt>
                <c:pt idx="61">
                  <c:v>3.9708999999999999</c:v>
                </c:pt>
                <c:pt idx="62">
                  <c:v>4.0014000000000003</c:v>
                </c:pt>
                <c:pt idx="63">
                  <c:v>3.8439999999999999</c:v>
                </c:pt>
                <c:pt idx="64">
                  <c:v>3.9339</c:v>
                </c:pt>
                <c:pt idx="65">
                  <c:v>4.0353000000000003</c:v>
                </c:pt>
                <c:pt idx="66">
                  <c:v>4.1595000000000004</c:v>
                </c:pt>
                <c:pt idx="67">
                  <c:v>4.0922999999999998</c:v>
                </c:pt>
                <c:pt idx="68">
                  <c:v>4.2184999999999997</c:v>
                </c:pt>
                <c:pt idx="69">
                  <c:v>4.4583000000000004</c:v>
                </c:pt>
                <c:pt idx="70">
                  <c:v>4.2611999999999997</c:v>
                </c:pt>
                <c:pt idx="71">
                  <c:v>4.0654000000000003</c:v>
                </c:pt>
                <c:pt idx="72">
                  <c:v>3.8755000000000002</c:v>
                </c:pt>
                <c:pt idx="73">
                  <c:v>3.9180999999999999</c:v>
                </c:pt>
                <c:pt idx="74">
                  <c:v>3.6551</c:v>
                </c:pt>
                <c:pt idx="75">
                  <c:v>3.2909000000000002</c:v>
                </c:pt>
                <c:pt idx="76">
                  <c:v>3.1573000000000002</c:v>
                </c:pt>
                <c:pt idx="77">
                  <c:v>3.1328999999999998</c:v>
                </c:pt>
                <c:pt idx="78">
                  <c:v>3.2972000000000001</c:v>
                </c:pt>
                <c:pt idx="79">
                  <c:v>3.2978000000000001</c:v>
                </c:pt>
                <c:pt idx="80">
                  <c:v>3.2652999999999999</c:v>
                </c:pt>
                <c:pt idx="81">
                  <c:v>3.2227000000000001</c:v>
                </c:pt>
                <c:pt idx="82">
                  <c:v>3.2635999999999998</c:v>
                </c:pt>
                <c:pt idx="83">
                  <c:v>3.2151999999999998</c:v>
                </c:pt>
                <c:pt idx="84">
                  <c:v>3.1738</c:v>
                </c:pt>
                <c:pt idx="85">
                  <c:v>3.1063000000000001</c:v>
                </c:pt>
                <c:pt idx="86">
                  <c:v>2.8614000000000002</c:v>
                </c:pt>
                <c:pt idx="87">
                  <c:v>2.9142999999999999</c:v>
                </c:pt>
                <c:pt idx="88">
                  <c:v>2.7959999999999998</c:v>
                </c:pt>
                <c:pt idx="89">
                  <c:v>3.1507999999999998</c:v>
                </c:pt>
                <c:pt idx="90">
                  <c:v>3.1236000000000002</c:v>
                </c:pt>
                <c:pt idx="91">
                  <c:v>3.2029000000000001</c:v>
                </c:pt>
                <c:pt idx="92">
                  <c:v>3.0501999999999998</c:v>
                </c:pt>
                <c:pt idx="93">
                  <c:v>3.0406</c:v>
                </c:pt>
                <c:pt idx="94">
                  <c:v>3.3026</c:v>
                </c:pt>
                <c:pt idx="95">
                  <c:v>3.5804</c:v>
                </c:pt>
                <c:pt idx="96">
                  <c:v>3.7216999999999998</c:v>
                </c:pt>
                <c:pt idx="97">
                  <c:v>4.0130999999999997</c:v>
                </c:pt>
                <c:pt idx="98">
                  <c:v>3.7913999999999999</c:v>
                </c:pt>
                <c:pt idx="99">
                  <c:v>3.5550000000000002</c:v>
                </c:pt>
                <c:pt idx="100">
                  <c:v>3.4156</c:v>
                </c:pt>
                <c:pt idx="101">
                  <c:v>3.4321000000000002</c:v>
                </c:pt>
                <c:pt idx="102">
                  <c:v>3.5074000000000001</c:v>
                </c:pt>
                <c:pt idx="103">
                  <c:v>3.5849000000000002</c:v>
                </c:pt>
                <c:pt idx="104">
                  <c:v>3.6086999999999998</c:v>
                </c:pt>
                <c:pt idx="105">
                  <c:v>3.5417000000000001</c:v>
                </c:pt>
                <c:pt idx="106">
                  <c:v>3.7054999999999998</c:v>
                </c:pt>
                <c:pt idx="107">
                  <c:v>3.1545000000000001</c:v>
                </c:pt>
                <c:pt idx="108">
                  <c:v>2.7448999999999999</c:v>
                </c:pt>
                <c:pt idx="109">
                  <c:v>2.6294</c:v>
                </c:pt>
                <c:pt idx="110">
                  <c:v>2.6667000000000001</c:v>
                </c:pt>
                <c:pt idx="111">
                  <c:v>2.6305999999999998</c:v>
                </c:pt>
                <c:pt idx="112">
                  <c:v>2.4885000000000002</c:v>
                </c:pt>
                <c:pt idx="113">
                  <c:v>2.6387</c:v>
                </c:pt>
                <c:pt idx="114">
                  <c:v>2.7923</c:v>
                </c:pt>
                <c:pt idx="115">
                  <c:v>2.8654000000000002</c:v>
                </c:pt>
                <c:pt idx="116">
                  <c:v>3.0013000000000001</c:v>
                </c:pt>
                <c:pt idx="117">
                  <c:v>2.9592000000000001</c:v>
                </c:pt>
                <c:pt idx="118">
                  <c:v>2.9763999999999999</c:v>
                </c:pt>
                <c:pt idx="119">
                  <c:v>3.1013999999999999</c:v>
                </c:pt>
                <c:pt idx="120">
                  <c:v>2.9443000000000001</c:v>
                </c:pt>
                <c:pt idx="121">
                  <c:v>2.9089</c:v>
                </c:pt>
                <c:pt idx="122">
                  <c:v>2.9365000000000001</c:v>
                </c:pt>
                <c:pt idx="123">
                  <c:v>2.4573</c:v>
                </c:pt>
                <c:pt idx="124">
                  <c:v>2.3752</c:v>
                </c:pt>
                <c:pt idx="125">
                  <c:v>2.4542000000000002</c:v>
                </c:pt>
                <c:pt idx="126">
                  <c:v>2.4498000000000002</c:v>
                </c:pt>
                <c:pt idx="127">
                  <c:v>2.3942000000000001</c:v>
                </c:pt>
                <c:pt idx="128">
                  <c:v>2.2610000000000001</c:v>
                </c:pt>
                <c:pt idx="129">
                  <c:v>1.8084</c:v>
                </c:pt>
                <c:pt idx="130">
                  <c:v>2.4416000000000002</c:v>
                </c:pt>
                <c:pt idx="131">
                  <c:v>2.78</c:v>
                </c:pt>
                <c:pt idx="132">
                  <c:v>3.5278999999999998</c:v>
                </c:pt>
                <c:pt idx="133">
                  <c:v>3.9285000000000001</c:v>
                </c:pt>
                <c:pt idx="134">
                  <c:v>4.1802999999999999</c:v>
                </c:pt>
                <c:pt idx="135">
                  <c:v>4.2430000000000003</c:v>
                </c:pt>
                <c:pt idx="136">
                  <c:v>3.8740000000000001</c:v>
                </c:pt>
                <c:pt idx="137">
                  <c:v>3.7915000000000001</c:v>
                </c:pt>
                <c:pt idx="138">
                  <c:v>3.7873000000000001</c:v>
                </c:pt>
                <c:pt idx="139">
                  <c:v>3.9291</c:v>
                </c:pt>
                <c:pt idx="140">
                  <c:v>3.956</c:v>
                </c:pt>
                <c:pt idx="141">
                  <c:v>4.2328999999999999</c:v>
                </c:pt>
                <c:pt idx="142">
                  <c:v>4.234</c:v>
                </c:pt>
                <c:pt idx="143">
                  <c:v>4.0968</c:v>
                </c:pt>
                <c:pt idx="144">
                  <c:v>3.93</c:v>
                </c:pt>
                <c:pt idx="145">
                  <c:v>3.6629999999999998</c:v>
                </c:pt>
                <c:pt idx="146">
                  <c:v>3.7564000000000002</c:v>
                </c:pt>
                <c:pt idx="147">
                  <c:v>3.9013</c:v>
                </c:pt>
                <c:pt idx="148">
                  <c:v>3.4740000000000002</c:v>
                </c:pt>
                <c:pt idx="149">
                  <c:v>3.1362000000000001</c:v>
                </c:pt>
                <c:pt idx="150">
                  <c:v>2.8228</c:v>
                </c:pt>
                <c:pt idx="151">
                  <c:v>2.7162000000000002</c:v>
                </c:pt>
                <c:pt idx="152">
                  <c:v>2.6855000000000002</c:v>
                </c:pt>
                <c:pt idx="153">
                  <c:v>2.5834999999999999</c:v>
                </c:pt>
                <c:pt idx="154">
                  <c:v>2.5428999999999999</c:v>
                </c:pt>
                <c:pt idx="155">
                  <c:v>2.5089000000000001</c:v>
                </c:pt>
                <c:pt idx="156">
                  <c:v>2.633</c:v>
                </c:pt>
                <c:pt idx="157">
                  <c:v>2.75</c:v>
                </c:pt>
                <c:pt idx="158">
                  <c:v>2.7799</c:v>
                </c:pt>
                <c:pt idx="159">
                  <c:v>2.72</c:v>
                </c:pt>
                <c:pt idx="160">
                  <c:v>2.4500000000000002</c:v>
                </c:pt>
                <c:pt idx="161">
                  <c:v>2.54</c:v>
                </c:pt>
                <c:pt idx="162">
                  <c:v>2.5669</c:v>
                </c:pt>
                <c:pt idx="163">
                  <c:v>2.3197999999999999</c:v>
                </c:pt>
                <c:pt idx="164">
                  <c:v>2.3287</c:v>
                </c:pt>
                <c:pt idx="165">
                  <c:v>2.4710000000000001</c:v>
                </c:pt>
                <c:pt idx="166">
                  <c:v>2.5821000000000001</c:v>
                </c:pt>
                <c:pt idx="167">
                  <c:v>2.2643</c:v>
                </c:pt>
                <c:pt idx="168">
                  <c:v>2.3412000000000002</c:v>
                </c:pt>
                <c:pt idx="169">
                  <c:v>2.5510999999999999</c:v>
                </c:pt>
                <c:pt idx="170">
                  <c:v>2.5430000000000001</c:v>
                </c:pt>
                <c:pt idx="171">
                  <c:v>2.9178000000000002</c:v>
                </c:pt>
                <c:pt idx="172">
                  <c:v>3.1598000000000002</c:v>
                </c:pt>
                <c:pt idx="173">
                  <c:v>3.383</c:v>
                </c:pt>
                <c:pt idx="174">
                  <c:v>3.3694000000000002</c:v>
                </c:pt>
                <c:pt idx="175">
                  <c:v>3.8443999999999998</c:v>
                </c:pt>
                <c:pt idx="176">
                  <c:v>3.9091</c:v>
                </c:pt>
                <c:pt idx="177">
                  <c:v>3.9619</c:v>
                </c:pt>
                <c:pt idx="178">
                  <c:v>4.2451999999999996</c:v>
                </c:pt>
                <c:pt idx="179">
                  <c:v>4.0682</c:v>
                </c:pt>
                <c:pt idx="180">
                  <c:v>4.0872000000000002</c:v>
                </c:pt>
                <c:pt idx="181">
                  <c:v>4.26</c:v>
                </c:pt>
                <c:pt idx="182">
                  <c:v>3.6863000000000001</c:v>
                </c:pt>
                <c:pt idx="183">
                  <c:v>3.7079</c:v>
                </c:pt>
                <c:pt idx="184">
                  <c:v>3.8422000000000001</c:v>
                </c:pt>
                <c:pt idx="185">
                  <c:v>3.5562999999999998</c:v>
                </c:pt>
                <c:pt idx="186">
                  <c:v>3.1644999999999999</c:v>
                </c:pt>
                <c:pt idx="187">
                  <c:v>3.1934999999999998</c:v>
                </c:pt>
                <c:pt idx="188">
                  <c:v>3.1261000000000001</c:v>
                </c:pt>
                <c:pt idx="189">
                  <c:v>2.6974</c:v>
                </c:pt>
                <c:pt idx="190">
                  <c:v>2.9982000000000002</c:v>
                </c:pt>
                <c:pt idx="191">
                  <c:v>3.0607000000000002</c:v>
                </c:pt>
                <c:pt idx="192">
                  <c:v>2.8163999999999998</c:v>
                </c:pt>
                <c:pt idx="193">
                  <c:v>2.6776</c:v>
                </c:pt>
                <c:pt idx="194">
                  <c:v>2.6345000000000001</c:v>
                </c:pt>
                <c:pt idx="195">
                  <c:v>2.5686</c:v>
                </c:pt>
                <c:pt idx="196">
                  <c:v>2.4531999999999998</c:v>
                </c:pt>
                <c:pt idx="197">
                  <c:v>2.4931000000000001</c:v>
                </c:pt>
                <c:pt idx="198">
                  <c:v>2.4941</c:v>
                </c:pt>
                <c:pt idx="199">
                  <c:v>2.2631000000000001</c:v>
                </c:pt>
                <c:pt idx="200">
                  <c:v>2.6379999999999999</c:v>
                </c:pt>
                <c:pt idx="201">
                  <c:v>2.6667000000000001</c:v>
                </c:pt>
                <c:pt idx="202">
                  <c:v>2.6564999999999999</c:v>
                </c:pt>
                <c:pt idx="203">
                  <c:v>2.5247000000000002</c:v>
                </c:pt>
                <c:pt idx="204">
                  <c:v>2.4134000000000002</c:v>
                </c:pt>
                <c:pt idx="205">
                  <c:v>2.4542999999999999</c:v>
                </c:pt>
                <c:pt idx="206">
                  <c:v>2.3378999999999999</c:v>
                </c:pt>
                <c:pt idx="207">
                  <c:v>2.1842999999999999</c:v>
                </c:pt>
                <c:pt idx="208">
                  <c:v>2.1114999999999999</c:v>
                </c:pt>
                <c:pt idx="209">
                  <c:v>2.1998000000000002</c:v>
                </c:pt>
                <c:pt idx="210">
                  <c:v>2.3792</c:v>
                </c:pt>
                <c:pt idx="211">
                  <c:v>2.5964</c:v>
                </c:pt>
                <c:pt idx="212">
                  <c:v>2.7524000000000002</c:v>
                </c:pt>
              </c:numCache>
            </c:numRef>
          </c:val>
          <c:smooth val="0"/>
          <c:extLst>
            <c:ext xmlns:c16="http://schemas.microsoft.com/office/drawing/2014/chart" uri="{C3380CC4-5D6E-409C-BE32-E72D297353CC}">
              <c16:uniqueId val="{00000001-F342-4132-93EC-EB52DE7D539E}"/>
            </c:ext>
          </c:extLst>
        </c:ser>
        <c:ser>
          <c:idx val="2"/>
          <c:order val="2"/>
          <c:tx>
            <c:strRef>
              <c:f>Sheet2!$D$1</c:f>
              <c:strCache>
                <c:ptCount val="1"/>
                <c:pt idx="0">
                  <c:v>10Y</c:v>
                </c:pt>
              </c:strCache>
            </c:strRef>
          </c:tx>
          <c:spPr>
            <a:ln w="28575" cap="rnd">
              <a:solidFill>
                <a:schemeClr val="accent3"/>
              </a:solidFill>
              <a:round/>
            </a:ln>
            <a:effectLst/>
          </c:spPr>
          <c:marker>
            <c:symbol val="none"/>
          </c:marker>
          <c:cat>
            <c:numRef>
              <c:f>Sheet2!$A$2:$A$214</c:f>
              <c:numCache>
                <c:formatCode>mmm\-yy</c:formatCode>
                <c:ptCount val="213"/>
                <c:pt idx="0">
                  <c:v>43709</c:v>
                </c:pt>
                <c:pt idx="1">
                  <c:v>43678</c:v>
                </c:pt>
                <c:pt idx="2">
                  <c:v>43647</c:v>
                </c:pt>
                <c:pt idx="3">
                  <c:v>43617</c:v>
                </c:pt>
                <c:pt idx="4">
                  <c:v>43586</c:v>
                </c:pt>
                <c:pt idx="5">
                  <c:v>43556</c:v>
                </c:pt>
                <c:pt idx="6">
                  <c:v>43525</c:v>
                </c:pt>
                <c:pt idx="7">
                  <c:v>43497</c:v>
                </c:pt>
                <c:pt idx="8">
                  <c:v>43466</c:v>
                </c:pt>
                <c:pt idx="9">
                  <c:v>43435</c:v>
                </c:pt>
                <c:pt idx="10">
                  <c:v>43405</c:v>
                </c:pt>
                <c:pt idx="11">
                  <c:v>43374</c:v>
                </c:pt>
                <c:pt idx="12">
                  <c:v>43344</c:v>
                </c:pt>
                <c:pt idx="13">
                  <c:v>43313</c:v>
                </c:pt>
                <c:pt idx="14">
                  <c:v>43282</c:v>
                </c:pt>
                <c:pt idx="15">
                  <c:v>43252</c:v>
                </c:pt>
                <c:pt idx="16">
                  <c:v>43221</c:v>
                </c:pt>
                <c:pt idx="17">
                  <c:v>43191</c:v>
                </c:pt>
                <c:pt idx="18">
                  <c:v>43160</c:v>
                </c:pt>
                <c:pt idx="19">
                  <c:v>43132</c:v>
                </c:pt>
                <c:pt idx="20">
                  <c:v>43101</c:v>
                </c:pt>
                <c:pt idx="21">
                  <c:v>43070</c:v>
                </c:pt>
                <c:pt idx="22">
                  <c:v>43040</c:v>
                </c:pt>
                <c:pt idx="23">
                  <c:v>43009</c:v>
                </c:pt>
                <c:pt idx="24">
                  <c:v>42979</c:v>
                </c:pt>
                <c:pt idx="25">
                  <c:v>42948</c:v>
                </c:pt>
                <c:pt idx="26">
                  <c:v>42917</c:v>
                </c:pt>
                <c:pt idx="27">
                  <c:v>42887</c:v>
                </c:pt>
                <c:pt idx="28">
                  <c:v>42856</c:v>
                </c:pt>
                <c:pt idx="29">
                  <c:v>42826</c:v>
                </c:pt>
                <c:pt idx="30">
                  <c:v>42795</c:v>
                </c:pt>
                <c:pt idx="31">
                  <c:v>42767</c:v>
                </c:pt>
                <c:pt idx="32">
                  <c:v>42736</c:v>
                </c:pt>
                <c:pt idx="33">
                  <c:v>42705</c:v>
                </c:pt>
                <c:pt idx="34">
                  <c:v>42675</c:v>
                </c:pt>
                <c:pt idx="35">
                  <c:v>42644</c:v>
                </c:pt>
                <c:pt idx="36">
                  <c:v>42614</c:v>
                </c:pt>
                <c:pt idx="37">
                  <c:v>42583</c:v>
                </c:pt>
                <c:pt idx="38">
                  <c:v>42552</c:v>
                </c:pt>
                <c:pt idx="39">
                  <c:v>42522</c:v>
                </c:pt>
                <c:pt idx="40">
                  <c:v>42491</c:v>
                </c:pt>
                <c:pt idx="41">
                  <c:v>42461</c:v>
                </c:pt>
                <c:pt idx="42">
                  <c:v>42430</c:v>
                </c:pt>
                <c:pt idx="43">
                  <c:v>42401</c:v>
                </c:pt>
                <c:pt idx="44">
                  <c:v>42370</c:v>
                </c:pt>
                <c:pt idx="45">
                  <c:v>42339</c:v>
                </c:pt>
                <c:pt idx="46">
                  <c:v>42309</c:v>
                </c:pt>
                <c:pt idx="47">
                  <c:v>42278</c:v>
                </c:pt>
                <c:pt idx="48">
                  <c:v>42248</c:v>
                </c:pt>
                <c:pt idx="49">
                  <c:v>42217</c:v>
                </c:pt>
                <c:pt idx="50">
                  <c:v>42186</c:v>
                </c:pt>
                <c:pt idx="51">
                  <c:v>42156</c:v>
                </c:pt>
                <c:pt idx="52">
                  <c:v>42125</c:v>
                </c:pt>
                <c:pt idx="53">
                  <c:v>42095</c:v>
                </c:pt>
                <c:pt idx="54">
                  <c:v>42064</c:v>
                </c:pt>
                <c:pt idx="55">
                  <c:v>42036</c:v>
                </c:pt>
                <c:pt idx="56">
                  <c:v>42005</c:v>
                </c:pt>
                <c:pt idx="57">
                  <c:v>41974</c:v>
                </c:pt>
                <c:pt idx="58">
                  <c:v>41944</c:v>
                </c:pt>
                <c:pt idx="59">
                  <c:v>41913</c:v>
                </c:pt>
                <c:pt idx="60">
                  <c:v>41883</c:v>
                </c:pt>
                <c:pt idx="61">
                  <c:v>41852</c:v>
                </c:pt>
                <c:pt idx="62">
                  <c:v>41821</c:v>
                </c:pt>
                <c:pt idx="63">
                  <c:v>41791</c:v>
                </c:pt>
                <c:pt idx="64">
                  <c:v>41760</c:v>
                </c:pt>
                <c:pt idx="65">
                  <c:v>41730</c:v>
                </c:pt>
                <c:pt idx="66">
                  <c:v>41699</c:v>
                </c:pt>
                <c:pt idx="67">
                  <c:v>41671</c:v>
                </c:pt>
                <c:pt idx="68">
                  <c:v>41640</c:v>
                </c:pt>
                <c:pt idx="69">
                  <c:v>41609</c:v>
                </c:pt>
                <c:pt idx="70">
                  <c:v>41579</c:v>
                </c:pt>
                <c:pt idx="71">
                  <c:v>41548</c:v>
                </c:pt>
                <c:pt idx="72">
                  <c:v>41518</c:v>
                </c:pt>
                <c:pt idx="73">
                  <c:v>41487</c:v>
                </c:pt>
                <c:pt idx="74">
                  <c:v>41456</c:v>
                </c:pt>
                <c:pt idx="75">
                  <c:v>41426</c:v>
                </c:pt>
                <c:pt idx="76">
                  <c:v>41395</c:v>
                </c:pt>
                <c:pt idx="77">
                  <c:v>41365</c:v>
                </c:pt>
                <c:pt idx="78">
                  <c:v>41334</c:v>
                </c:pt>
                <c:pt idx="79">
                  <c:v>41306</c:v>
                </c:pt>
                <c:pt idx="80">
                  <c:v>41275</c:v>
                </c:pt>
                <c:pt idx="81">
                  <c:v>41244</c:v>
                </c:pt>
                <c:pt idx="82">
                  <c:v>41214</c:v>
                </c:pt>
                <c:pt idx="83">
                  <c:v>41183</c:v>
                </c:pt>
                <c:pt idx="84">
                  <c:v>41153</c:v>
                </c:pt>
                <c:pt idx="85">
                  <c:v>41122</c:v>
                </c:pt>
                <c:pt idx="86">
                  <c:v>41091</c:v>
                </c:pt>
                <c:pt idx="87">
                  <c:v>41061</c:v>
                </c:pt>
                <c:pt idx="88">
                  <c:v>41030</c:v>
                </c:pt>
                <c:pt idx="89">
                  <c:v>41000</c:v>
                </c:pt>
                <c:pt idx="90">
                  <c:v>40969</c:v>
                </c:pt>
                <c:pt idx="91">
                  <c:v>40940</c:v>
                </c:pt>
                <c:pt idx="92">
                  <c:v>40909</c:v>
                </c:pt>
                <c:pt idx="93">
                  <c:v>40878</c:v>
                </c:pt>
                <c:pt idx="94">
                  <c:v>40848</c:v>
                </c:pt>
                <c:pt idx="95">
                  <c:v>40817</c:v>
                </c:pt>
                <c:pt idx="96">
                  <c:v>40787</c:v>
                </c:pt>
                <c:pt idx="97">
                  <c:v>40756</c:v>
                </c:pt>
                <c:pt idx="98">
                  <c:v>40725</c:v>
                </c:pt>
                <c:pt idx="99">
                  <c:v>40695</c:v>
                </c:pt>
                <c:pt idx="100">
                  <c:v>40664</c:v>
                </c:pt>
                <c:pt idx="101">
                  <c:v>40634</c:v>
                </c:pt>
                <c:pt idx="102">
                  <c:v>40603</c:v>
                </c:pt>
                <c:pt idx="103">
                  <c:v>40575</c:v>
                </c:pt>
                <c:pt idx="104">
                  <c:v>40544</c:v>
                </c:pt>
                <c:pt idx="105">
                  <c:v>40513</c:v>
                </c:pt>
                <c:pt idx="106">
                  <c:v>40483</c:v>
                </c:pt>
                <c:pt idx="107">
                  <c:v>40452</c:v>
                </c:pt>
                <c:pt idx="108">
                  <c:v>40422</c:v>
                </c:pt>
                <c:pt idx="109">
                  <c:v>40391</c:v>
                </c:pt>
                <c:pt idx="110">
                  <c:v>40360</c:v>
                </c:pt>
                <c:pt idx="111">
                  <c:v>40330</c:v>
                </c:pt>
                <c:pt idx="112">
                  <c:v>40299</c:v>
                </c:pt>
                <c:pt idx="113">
                  <c:v>40269</c:v>
                </c:pt>
                <c:pt idx="114">
                  <c:v>40238</c:v>
                </c:pt>
                <c:pt idx="115">
                  <c:v>40210</c:v>
                </c:pt>
                <c:pt idx="116">
                  <c:v>40179</c:v>
                </c:pt>
                <c:pt idx="117">
                  <c:v>40148</c:v>
                </c:pt>
                <c:pt idx="118">
                  <c:v>40118</c:v>
                </c:pt>
                <c:pt idx="119">
                  <c:v>40087</c:v>
                </c:pt>
                <c:pt idx="120">
                  <c:v>40057</c:v>
                </c:pt>
                <c:pt idx="121">
                  <c:v>40026</c:v>
                </c:pt>
                <c:pt idx="122">
                  <c:v>39995</c:v>
                </c:pt>
                <c:pt idx="123">
                  <c:v>39965</c:v>
                </c:pt>
                <c:pt idx="124">
                  <c:v>39934</c:v>
                </c:pt>
                <c:pt idx="125">
                  <c:v>39904</c:v>
                </c:pt>
                <c:pt idx="126">
                  <c:v>39873</c:v>
                </c:pt>
                <c:pt idx="127">
                  <c:v>39845</c:v>
                </c:pt>
                <c:pt idx="128">
                  <c:v>39814</c:v>
                </c:pt>
                <c:pt idx="129">
                  <c:v>39783</c:v>
                </c:pt>
                <c:pt idx="130">
                  <c:v>39753</c:v>
                </c:pt>
                <c:pt idx="131">
                  <c:v>39722</c:v>
                </c:pt>
                <c:pt idx="132">
                  <c:v>39692</c:v>
                </c:pt>
                <c:pt idx="133">
                  <c:v>39661</c:v>
                </c:pt>
                <c:pt idx="134">
                  <c:v>39630</c:v>
                </c:pt>
                <c:pt idx="135">
                  <c:v>39600</c:v>
                </c:pt>
                <c:pt idx="136">
                  <c:v>39569</c:v>
                </c:pt>
                <c:pt idx="137">
                  <c:v>39539</c:v>
                </c:pt>
                <c:pt idx="138">
                  <c:v>39508</c:v>
                </c:pt>
                <c:pt idx="139">
                  <c:v>39479</c:v>
                </c:pt>
                <c:pt idx="140">
                  <c:v>39448</c:v>
                </c:pt>
                <c:pt idx="141">
                  <c:v>39417</c:v>
                </c:pt>
                <c:pt idx="142">
                  <c:v>39387</c:v>
                </c:pt>
                <c:pt idx="143">
                  <c:v>39356</c:v>
                </c:pt>
                <c:pt idx="144">
                  <c:v>39326</c:v>
                </c:pt>
                <c:pt idx="145">
                  <c:v>39295</c:v>
                </c:pt>
                <c:pt idx="146">
                  <c:v>39264</c:v>
                </c:pt>
                <c:pt idx="147">
                  <c:v>39234</c:v>
                </c:pt>
                <c:pt idx="148">
                  <c:v>39203</c:v>
                </c:pt>
                <c:pt idx="149">
                  <c:v>39173</c:v>
                </c:pt>
                <c:pt idx="150">
                  <c:v>39142</c:v>
                </c:pt>
                <c:pt idx="151">
                  <c:v>39114</c:v>
                </c:pt>
                <c:pt idx="152">
                  <c:v>39083</c:v>
                </c:pt>
                <c:pt idx="153">
                  <c:v>39052</c:v>
                </c:pt>
                <c:pt idx="154">
                  <c:v>39022</c:v>
                </c:pt>
                <c:pt idx="155">
                  <c:v>38991</c:v>
                </c:pt>
                <c:pt idx="156">
                  <c:v>38961</c:v>
                </c:pt>
                <c:pt idx="157">
                  <c:v>38930</c:v>
                </c:pt>
                <c:pt idx="158">
                  <c:v>38899</c:v>
                </c:pt>
                <c:pt idx="159">
                  <c:v>38869</c:v>
                </c:pt>
                <c:pt idx="160">
                  <c:v>38838</c:v>
                </c:pt>
                <c:pt idx="161">
                  <c:v>38808</c:v>
                </c:pt>
                <c:pt idx="162">
                  <c:v>38777</c:v>
                </c:pt>
                <c:pt idx="163">
                  <c:v>38749</c:v>
                </c:pt>
                <c:pt idx="164">
                  <c:v>38718</c:v>
                </c:pt>
                <c:pt idx="165">
                  <c:v>38687</c:v>
                </c:pt>
                <c:pt idx="166">
                  <c:v>38657</c:v>
                </c:pt>
                <c:pt idx="167">
                  <c:v>38626</c:v>
                </c:pt>
                <c:pt idx="168">
                  <c:v>38596</c:v>
                </c:pt>
                <c:pt idx="169">
                  <c:v>38565</c:v>
                </c:pt>
                <c:pt idx="170">
                  <c:v>38534</c:v>
                </c:pt>
                <c:pt idx="171">
                  <c:v>38504</c:v>
                </c:pt>
                <c:pt idx="172">
                  <c:v>38473</c:v>
                </c:pt>
                <c:pt idx="173">
                  <c:v>38443</c:v>
                </c:pt>
                <c:pt idx="174">
                  <c:v>38412</c:v>
                </c:pt>
                <c:pt idx="175">
                  <c:v>38384</c:v>
                </c:pt>
                <c:pt idx="176">
                  <c:v>38353</c:v>
                </c:pt>
                <c:pt idx="177">
                  <c:v>38322</c:v>
                </c:pt>
                <c:pt idx="178">
                  <c:v>38292</c:v>
                </c:pt>
                <c:pt idx="179">
                  <c:v>38261</c:v>
                </c:pt>
                <c:pt idx="180">
                  <c:v>38231</c:v>
                </c:pt>
                <c:pt idx="181">
                  <c:v>38200</c:v>
                </c:pt>
                <c:pt idx="182">
                  <c:v>38169</c:v>
                </c:pt>
                <c:pt idx="183">
                  <c:v>38139</c:v>
                </c:pt>
                <c:pt idx="184">
                  <c:v>38108</c:v>
                </c:pt>
                <c:pt idx="185">
                  <c:v>38078</c:v>
                </c:pt>
                <c:pt idx="186">
                  <c:v>38047</c:v>
                </c:pt>
                <c:pt idx="187">
                  <c:v>38018</c:v>
                </c:pt>
                <c:pt idx="188">
                  <c:v>37987</c:v>
                </c:pt>
                <c:pt idx="189">
                  <c:v>37956</c:v>
                </c:pt>
                <c:pt idx="190">
                  <c:v>37926</c:v>
                </c:pt>
                <c:pt idx="191">
                  <c:v>37895</c:v>
                </c:pt>
                <c:pt idx="192">
                  <c:v>37865</c:v>
                </c:pt>
                <c:pt idx="193">
                  <c:v>37834</c:v>
                </c:pt>
                <c:pt idx="194">
                  <c:v>37803</c:v>
                </c:pt>
                <c:pt idx="195">
                  <c:v>37773</c:v>
                </c:pt>
                <c:pt idx="196">
                  <c:v>37742</c:v>
                </c:pt>
                <c:pt idx="197">
                  <c:v>37712</c:v>
                </c:pt>
                <c:pt idx="198">
                  <c:v>37681</c:v>
                </c:pt>
                <c:pt idx="199">
                  <c:v>37653</c:v>
                </c:pt>
                <c:pt idx="200">
                  <c:v>37622</c:v>
                </c:pt>
                <c:pt idx="201">
                  <c:v>37591</c:v>
                </c:pt>
                <c:pt idx="202">
                  <c:v>37561</c:v>
                </c:pt>
                <c:pt idx="203">
                  <c:v>37530</c:v>
                </c:pt>
                <c:pt idx="204">
                  <c:v>37500</c:v>
                </c:pt>
                <c:pt idx="205">
                  <c:v>37469</c:v>
                </c:pt>
                <c:pt idx="206">
                  <c:v>37438</c:v>
                </c:pt>
                <c:pt idx="207">
                  <c:v>37408</c:v>
                </c:pt>
                <c:pt idx="208">
                  <c:v>37377</c:v>
                </c:pt>
                <c:pt idx="209">
                  <c:v>37347</c:v>
                </c:pt>
                <c:pt idx="210">
                  <c:v>37316</c:v>
                </c:pt>
                <c:pt idx="211">
                  <c:v>37288</c:v>
                </c:pt>
                <c:pt idx="212">
                  <c:v>37257</c:v>
                </c:pt>
              </c:numCache>
            </c:numRef>
          </c:cat>
          <c:val>
            <c:numRef>
              <c:f>Sheet2!$D$2:$D$214</c:f>
              <c:numCache>
                <c:formatCode>General</c:formatCode>
                <c:ptCount val="213"/>
                <c:pt idx="0">
                  <c:v>3.0926</c:v>
                </c:pt>
                <c:pt idx="1">
                  <c:v>3.0573000000000001</c:v>
                </c:pt>
                <c:pt idx="2">
                  <c:v>3.1551999999999998</c:v>
                </c:pt>
                <c:pt idx="3">
                  <c:v>3.2254</c:v>
                </c:pt>
                <c:pt idx="4">
                  <c:v>3.2751000000000001</c:v>
                </c:pt>
                <c:pt idx="5">
                  <c:v>3.3868999999999998</c:v>
                </c:pt>
                <c:pt idx="6">
                  <c:v>3.0682999999999998</c:v>
                </c:pt>
                <c:pt idx="7">
                  <c:v>3.1730999999999998</c:v>
                </c:pt>
                <c:pt idx="8">
                  <c:v>3.1036999999999999</c:v>
                </c:pt>
                <c:pt idx="9">
                  <c:v>3.2265000000000001</c:v>
                </c:pt>
                <c:pt idx="10">
                  <c:v>3.355</c:v>
                </c:pt>
                <c:pt idx="11">
                  <c:v>3.5085999999999999</c:v>
                </c:pt>
                <c:pt idx="12">
                  <c:v>3.6103000000000001</c:v>
                </c:pt>
                <c:pt idx="13">
                  <c:v>3.5750999999999999</c:v>
                </c:pt>
                <c:pt idx="14">
                  <c:v>3.4811999999999999</c:v>
                </c:pt>
                <c:pt idx="15">
                  <c:v>3.4756</c:v>
                </c:pt>
                <c:pt idx="16">
                  <c:v>3.6128999999999998</c:v>
                </c:pt>
                <c:pt idx="17">
                  <c:v>3.6217000000000001</c:v>
                </c:pt>
                <c:pt idx="18">
                  <c:v>3.7406999999999999</c:v>
                </c:pt>
                <c:pt idx="19">
                  <c:v>3.8201999999999998</c:v>
                </c:pt>
                <c:pt idx="20">
                  <c:v>3.9140000000000001</c:v>
                </c:pt>
                <c:pt idx="21">
                  <c:v>3.8807</c:v>
                </c:pt>
                <c:pt idx="22">
                  <c:v>3.8900999999999999</c:v>
                </c:pt>
                <c:pt idx="23">
                  <c:v>3.8917000000000002</c:v>
                </c:pt>
                <c:pt idx="24">
                  <c:v>3.6135999999999999</c:v>
                </c:pt>
                <c:pt idx="25">
                  <c:v>3.6265000000000001</c:v>
                </c:pt>
                <c:pt idx="26">
                  <c:v>3.6259999999999999</c:v>
                </c:pt>
                <c:pt idx="27">
                  <c:v>3.5682999999999998</c:v>
                </c:pt>
                <c:pt idx="28">
                  <c:v>3.6101999999999999</c:v>
                </c:pt>
                <c:pt idx="29">
                  <c:v>3.4668000000000001</c:v>
                </c:pt>
                <c:pt idx="30">
                  <c:v>3.2827999999999999</c:v>
                </c:pt>
                <c:pt idx="31">
                  <c:v>3.2921</c:v>
                </c:pt>
                <c:pt idx="32">
                  <c:v>3.3464999999999998</c:v>
                </c:pt>
                <c:pt idx="33">
                  <c:v>3.0114999999999998</c:v>
                </c:pt>
                <c:pt idx="34">
                  <c:v>2.9502000000000002</c:v>
                </c:pt>
                <c:pt idx="35">
                  <c:v>2.7425000000000002</c:v>
                </c:pt>
                <c:pt idx="36">
                  <c:v>2.7258</c:v>
                </c:pt>
                <c:pt idx="37">
                  <c:v>2.7425000000000002</c:v>
                </c:pt>
                <c:pt idx="38">
                  <c:v>2.7768000000000002</c:v>
                </c:pt>
                <c:pt idx="39">
                  <c:v>2.8411</c:v>
                </c:pt>
                <c:pt idx="40">
                  <c:v>2.9851000000000001</c:v>
                </c:pt>
                <c:pt idx="41">
                  <c:v>2.8913000000000002</c:v>
                </c:pt>
                <c:pt idx="42">
                  <c:v>2.8418999999999999</c:v>
                </c:pt>
                <c:pt idx="43">
                  <c:v>2.8502000000000001</c:v>
                </c:pt>
                <c:pt idx="44">
                  <c:v>2.8418999999999999</c:v>
                </c:pt>
                <c:pt idx="45">
                  <c:v>2.8212000000000002</c:v>
                </c:pt>
                <c:pt idx="46">
                  <c:v>3.0404</c:v>
                </c:pt>
                <c:pt idx="47">
                  <c:v>3.06</c:v>
                </c:pt>
                <c:pt idx="48">
                  <c:v>3.2362000000000002</c:v>
                </c:pt>
                <c:pt idx="49">
                  <c:v>3.3252000000000002</c:v>
                </c:pt>
                <c:pt idx="50">
                  <c:v>3.4752000000000001</c:v>
                </c:pt>
                <c:pt idx="51">
                  <c:v>3.5975999999999999</c:v>
                </c:pt>
                <c:pt idx="52">
                  <c:v>3.5954000000000002</c:v>
                </c:pt>
                <c:pt idx="53">
                  <c:v>3.3502999999999998</c:v>
                </c:pt>
                <c:pt idx="54">
                  <c:v>3.6482999999999999</c:v>
                </c:pt>
                <c:pt idx="55">
                  <c:v>3.3601999999999999</c:v>
                </c:pt>
                <c:pt idx="56">
                  <c:v>3.5019</c:v>
                </c:pt>
                <c:pt idx="57">
                  <c:v>3.6219000000000001</c:v>
                </c:pt>
                <c:pt idx="58">
                  <c:v>3.5249000000000001</c:v>
                </c:pt>
                <c:pt idx="59">
                  <c:v>3.7559</c:v>
                </c:pt>
                <c:pt idx="60">
                  <c:v>3.9824000000000002</c:v>
                </c:pt>
                <c:pt idx="61">
                  <c:v>4.2361000000000004</c:v>
                </c:pt>
                <c:pt idx="62">
                  <c:v>4.2655000000000003</c:v>
                </c:pt>
                <c:pt idx="63">
                  <c:v>4.0612000000000004</c:v>
                </c:pt>
                <c:pt idx="64">
                  <c:v>4.0713999999999997</c:v>
                </c:pt>
                <c:pt idx="65">
                  <c:v>4.3002000000000002</c:v>
                </c:pt>
                <c:pt idx="66">
                  <c:v>4.5004</c:v>
                </c:pt>
                <c:pt idx="67">
                  <c:v>4.4276</c:v>
                </c:pt>
                <c:pt idx="68">
                  <c:v>4.5019</c:v>
                </c:pt>
                <c:pt idx="69">
                  <c:v>4.5518000000000001</c:v>
                </c:pt>
                <c:pt idx="70">
                  <c:v>4.3612000000000002</c:v>
                </c:pt>
                <c:pt idx="71">
                  <c:v>4.1806000000000001</c:v>
                </c:pt>
                <c:pt idx="72">
                  <c:v>3.9954000000000001</c:v>
                </c:pt>
                <c:pt idx="73">
                  <c:v>4.0354000000000001</c:v>
                </c:pt>
                <c:pt idx="74">
                  <c:v>3.7214</c:v>
                </c:pt>
                <c:pt idx="75">
                  <c:v>3.5125000000000002</c:v>
                </c:pt>
                <c:pt idx="76">
                  <c:v>3.4399000000000002</c:v>
                </c:pt>
                <c:pt idx="77">
                  <c:v>3.4314</c:v>
                </c:pt>
                <c:pt idx="78">
                  <c:v>3.5392000000000001</c:v>
                </c:pt>
                <c:pt idx="79">
                  <c:v>3.5956999999999999</c:v>
                </c:pt>
                <c:pt idx="80">
                  <c:v>3.6053999999999999</c:v>
                </c:pt>
                <c:pt idx="81">
                  <c:v>3.5737999999999999</c:v>
                </c:pt>
                <c:pt idx="82">
                  <c:v>3.5331999999999999</c:v>
                </c:pt>
                <c:pt idx="83">
                  <c:v>3.5739000000000001</c:v>
                </c:pt>
                <c:pt idx="84">
                  <c:v>3.4573999999999998</c:v>
                </c:pt>
                <c:pt idx="85">
                  <c:v>3.3927999999999998</c:v>
                </c:pt>
                <c:pt idx="86">
                  <c:v>3.2915000000000001</c:v>
                </c:pt>
                <c:pt idx="87">
                  <c:v>3.3252999999999999</c:v>
                </c:pt>
                <c:pt idx="88">
                  <c:v>3.3443000000000001</c:v>
                </c:pt>
                <c:pt idx="89">
                  <c:v>3.5390999999999999</c:v>
                </c:pt>
                <c:pt idx="90">
                  <c:v>3.5004</c:v>
                </c:pt>
                <c:pt idx="91">
                  <c:v>3.5339999999999998</c:v>
                </c:pt>
                <c:pt idx="92">
                  <c:v>3.4064000000000001</c:v>
                </c:pt>
                <c:pt idx="93">
                  <c:v>3.4211</c:v>
                </c:pt>
                <c:pt idx="94">
                  <c:v>3.6091000000000002</c:v>
                </c:pt>
                <c:pt idx="95">
                  <c:v>3.7606999999999999</c:v>
                </c:pt>
                <c:pt idx="96">
                  <c:v>3.8605</c:v>
                </c:pt>
                <c:pt idx="97">
                  <c:v>4.1050000000000004</c:v>
                </c:pt>
                <c:pt idx="98">
                  <c:v>4.0476999999999999</c:v>
                </c:pt>
                <c:pt idx="99">
                  <c:v>3.8856999999999999</c:v>
                </c:pt>
                <c:pt idx="100">
                  <c:v>3.8311000000000002</c:v>
                </c:pt>
                <c:pt idx="101">
                  <c:v>3.8713000000000002</c:v>
                </c:pt>
                <c:pt idx="102">
                  <c:v>3.9119999999999999</c:v>
                </c:pt>
                <c:pt idx="103">
                  <c:v>3.9314</c:v>
                </c:pt>
                <c:pt idx="104">
                  <c:v>4.0186999999999999</c:v>
                </c:pt>
                <c:pt idx="105">
                  <c:v>3.8799000000000001</c:v>
                </c:pt>
                <c:pt idx="106">
                  <c:v>3.9710000000000001</c:v>
                </c:pt>
                <c:pt idx="107">
                  <c:v>3.6821000000000002</c:v>
                </c:pt>
                <c:pt idx="108">
                  <c:v>3.3182999999999998</c:v>
                </c:pt>
                <c:pt idx="109">
                  <c:v>3.2301000000000002</c:v>
                </c:pt>
                <c:pt idx="110">
                  <c:v>3.2995999999999999</c:v>
                </c:pt>
                <c:pt idx="111">
                  <c:v>3.2789999999999999</c:v>
                </c:pt>
                <c:pt idx="112">
                  <c:v>3.2429999999999999</c:v>
                </c:pt>
                <c:pt idx="113">
                  <c:v>3.3565</c:v>
                </c:pt>
                <c:pt idx="114">
                  <c:v>3.4817999999999998</c:v>
                </c:pt>
                <c:pt idx="115">
                  <c:v>3.3753000000000002</c:v>
                </c:pt>
                <c:pt idx="116">
                  <c:v>3.58</c:v>
                </c:pt>
                <c:pt idx="117">
                  <c:v>3.6421999999999999</c:v>
                </c:pt>
                <c:pt idx="118">
                  <c:v>3.5569000000000002</c:v>
                </c:pt>
                <c:pt idx="119">
                  <c:v>3.6886000000000001</c:v>
                </c:pt>
                <c:pt idx="120">
                  <c:v>3.5131999999999999</c:v>
                </c:pt>
                <c:pt idx="121">
                  <c:v>3.4805000000000001</c:v>
                </c:pt>
                <c:pt idx="122">
                  <c:v>3.5030000000000001</c:v>
                </c:pt>
                <c:pt idx="123">
                  <c:v>3.2403</c:v>
                </c:pt>
                <c:pt idx="124">
                  <c:v>3.0409000000000002</c:v>
                </c:pt>
                <c:pt idx="125">
                  <c:v>3.1072000000000002</c:v>
                </c:pt>
                <c:pt idx="126">
                  <c:v>3.1612</c:v>
                </c:pt>
                <c:pt idx="127">
                  <c:v>3.1507999999999998</c:v>
                </c:pt>
                <c:pt idx="128">
                  <c:v>3.0367999999999999</c:v>
                </c:pt>
                <c:pt idx="129">
                  <c:v>2.7521</c:v>
                </c:pt>
                <c:pt idx="130">
                  <c:v>2.9904999999999999</c:v>
                </c:pt>
                <c:pt idx="131">
                  <c:v>3.0750999999999999</c:v>
                </c:pt>
                <c:pt idx="132">
                  <c:v>3.7155</c:v>
                </c:pt>
                <c:pt idx="133">
                  <c:v>4.2233999999999998</c:v>
                </c:pt>
                <c:pt idx="134">
                  <c:v>4.4401000000000002</c:v>
                </c:pt>
                <c:pt idx="135">
                  <c:v>4.5285000000000002</c:v>
                </c:pt>
                <c:pt idx="136">
                  <c:v>4.1589</c:v>
                </c:pt>
                <c:pt idx="137">
                  <c:v>4.0724999999999998</c:v>
                </c:pt>
                <c:pt idx="138">
                  <c:v>4.0460000000000003</c:v>
                </c:pt>
                <c:pt idx="139">
                  <c:v>4.1283000000000003</c:v>
                </c:pt>
                <c:pt idx="140">
                  <c:v>4.1936999999999998</c:v>
                </c:pt>
                <c:pt idx="141">
                  <c:v>4.4253</c:v>
                </c:pt>
                <c:pt idx="142">
                  <c:v>4.5086000000000004</c:v>
                </c:pt>
                <c:pt idx="143">
                  <c:v>4.4936999999999996</c:v>
                </c:pt>
                <c:pt idx="144">
                  <c:v>4.3876999999999997</c:v>
                </c:pt>
                <c:pt idx="145">
                  <c:v>4.2743000000000002</c:v>
                </c:pt>
                <c:pt idx="146">
                  <c:v>4.3400999999999996</c:v>
                </c:pt>
                <c:pt idx="147">
                  <c:v>4.45</c:v>
                </c:pt>
                <c:pt idx="148">
                  <c:v>4.0599999999999996</c:v>
                </c:pt>
                <c:pt idx="149">
                  <c:v>3.5916000000000001</c:v>
                </c:pt>
                <c:pt idx="150">
                  <c:v>3.4338000000000002</c:v>
                </c:pt>
                <c:pt idx="151">
                  <c:v>3.1465999999999998</c:v>
                </c:pt>
                <c:pt idx="152">
                  <c:v>3.0670999999999999</c:v>
                </c:pt>
                <c:pt idx="153">
                  <c:v>3.0268999999999999</c:v>
                </c:pt>
                <c:pt idx="154">
                  <c:v>2.9781</c:v>
                </c:pt>
                <c:pt idx="155">
                  <c:v>2.9512</c:v>
                </c:pt>
                <c:pt idx="156">
                  <c:v>2.9990000000000001</c:v>
                </c:pt>
                <c:pt idx="157">
                  <c:v>3.238</c:v>
                </c:pt>
                <c:pt idx="158">
                  <c:v>3.26</c:v>
                </c:pt>
                <c:pt idx="159">
                  <c:v>3.165</c:v>
                </c:pt>
                <c:pt idx="160">
                  <c:v>3.02</c:v>
                </c:pt>
                <c:pt idx="161">
                  <c:v>3</c:v>
                </c:pt>
                <c:pt idx="162">
                  <c:v>2.94</c:v>
                </c:pt>
                <c:pt idx="163">
                  <c:v>2.9266000000000001</c:v>
                </c:pt>
                <c:pt idx="164">
                  <c:v>2.9794999999999998</c:v>
                </c:pt>
                <c:pt idx="165">
                  <c:v>3.1215999999999999</c:v>
                </c:pt>
                <c:pt idx="166">
                  <c:v>3.3254999999999999</c:v>
                </c:pt>
                <c:pt idx="167">
                  <c:v>3.0613000000000001</c:v>
                </c:pt>
                <c:pt idx="168">
                  <c:v>3.2404000000000002</c:v>
                </c:pt>
                <c:pt idx="169">
                  <c:v>3.5608</c:v>
                </c:pt>
                <c:pt idx="170">
                  <c:v>3.3874</c:v>
                </c:pt>
                <c:pt idx="171">
                  <c:v>3.653</c:v>
                </c:pt>
                <c:pt idx="172">
                  <c:v>3.8469000000000002</c:v>
                </c:pt>
                <c:pt idx="173">
                  <c:v>4.0441000000000003</c:v>
                </c:pt>
                <c:pt idx="174">
                  <c:v>4.1203000000000003</c:v>
                </c:pt>
                <c:pt idx="175">
                  <c:v>4.8334000000000001</c:v>
                </c:pt>
                <c:pt idx="176">
                  <c:v>4.8982000000000001</c:v>
                </c:pt>
                <c:pt idx="177">
                  <c:v>4.7332000000000001</c:v>
                </c:pt>
                <c:pt idx="178">
                  <c:v>5.3418999999999999</c:v>
                </c:pt>
                <c:pt idx="179">
                  <c:v>4.8246000000000002</c:v>
                </c:pt>
                <c:pt idx="180">
                  <c:v>5.1265999999999998</c:v>
                </c:pt>
                <c:pt idx="181">
                  <c:v>5.1676000000000002</c:v>
                </c:pt>
                <c:pt idx="182">
                  <c:v>4.6017999999999999</c:v>
                </c:pt>
                <c:pt idx="183">
                  <c:v>4.3479999999999999</c:v>
                </c:pt>
                <c:pt idx="184">
                  <c:v>4.6123000000000003</c:v>
                </c:pt>
                <c:pt idx="185">
                  <c:v>4.2840999999999996</c:v>
                </c:pt>
                <c:pt idx="186">
                  <c:v>3.9169</c:v>
                </c:pt>
                <c:pt idx="187">
                  <c:v>3.8105000000000002</c:v>
                </c:pt>
                <c:pt idx="188">
                  <c:v>3.8706</c:v>
                </c:pt>
                <c:pt idx="189">
                  <c:v>3.3601999999999999</c:v>
                </c:pt>
                <c:pt idx="190">
                  <c:v>3.9329999999999998</c:v>
                </c:pt>
                <c:pt idx="191">
                  <c:v>3.3235000000000001</c:v>
                </c:pt>
                <c:pt idx="192">
                  <c:v>3.2368999999999999</c:v>
                </c:pt>
                <c:pt idx="193">
                  <c:v>2.831</c:v>
                </c:pt>
                <c:pt idx="194">
                  <c:v>2.9293999999999998</c:v>
                </c:pt>
                <c:pt idx="195">
                  <c:v>3.0821000000000001</c:v>
                </c:pt>
                <c:pt idx="196">
                  <c:v>2.8717000000000001</c:v>
                </c:pt>
                <c:pt idx="197">
                  <c:v>2.8340000000000001</c:v>
                </c:pt>
                <c:pt idx="198">
                  <c:v>2.9228000000000001</c:v>
                </c:pt>
                <c:pt idx="199">
                  <c:v>3.1225000000000001</c:v>
                </c:pt>
                <c:pt idx="200">
                  <c:v>3.0983999999999998</c:v>
                </c:pt>
                <c:pt idx="201">
                  <c:v>3.1776</c:v>
                </c:pt>
                <c:pt idx="202">
                  <c:v>3.5247999999999999</c:v>
                </c:pt>
                <c:pt idx="203">
                  <c:v>2.9977999999999998</c:v>
                </c:pt>
                <c:pt idx="204">
                  <c:v>3.1396999999999999</c:v>
                </c:pt>
                <c:pt idx="205">
                  <c:v>3.0594999999999999</c:v>
                </c:pt>
                <c:pt idx="206">
                  <c:v>2.8690000000000002</c:v>
                </c:pt>
                <c:pt idx="207">
                  <c:v>2.5798000000000001</c:v>
                </c:pt>
                <c:pt idx="208">
                  <c:v>2.3809999999999998</c:v>
                </c:pt>
                <c:pt idx="209">
                  <c:v>2.5022000000000002</c:v>
                </c:pt>
                <c:pt idx="210">
                  <c:v>2.8551000000000002</c:v>
                </c:pt>
                <c:pt idx="211">
                  <c:v>3.1315</c:v>
                </c:pt>
                <c:pt idx="212">
                  <c:v>3.2185999999999999</c:v>
                </c:pt>
              </c:numCache>
            </c:numRef>
          </c:val>
          <c:smooth val="0"/>
          <c:extLst>
            <c:ext xmlns:c16="http://schemas.microsoft.com/office/drawing/2014/chart" uri="{C3380CC4-5D6E-409C-BE32-E72D297353CC}">
              <c16:uniqueId val="{00000002-F342-4132-93EC-EB52DE7D539E}"/>
            </c:ext>
          </c:extLst>
        </c:ser>
        <c:dLbls>
          <c:showLegendKey val="0"/>
          <c:showVal val="0"/>
          <c:showCatName val="0"/>
          <c:showSerName val="0"/>
          <c:showPercent val="0"/>
          <c:showBubbleSize val="0"/>
        </c:dLbls>
        <c:smooth val="0"/>
        <c:axId val="1797502304"/>
        <c:axId val="1797489792"/>
      </c:lineChart>
      <c:dateAx>
        <c:axId val="1797502304"/>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7489792"/>
        <c:crosses val="autoZero"/>
        <c:auto val="1"/>
        <c:lblOffset val="100"/>
        <c:baseTimeUnit val="months"/>
      </c:dateAx>
      <c:valAx>
        <c:axId val="179748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7502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6D6D89-D3BD-4211-B2E4-64B914BBCABA}" type="datetimeFigureOut">
              <a:rPr lang="zh-CN" altLang="en-US" smtClean="0"/>
              <a:t>2021/9/21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a:t>Intermediate Macroeconomics</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1A2620-BDDA-47A1-8DD8-BEF0288ED30F}" type="slidenum">
              <a:rPr lang="zh-CN" altLang="en-US" smtClean="0"/>
              <a:t>‹#›</a:t>
            </a:fld>
            <a:endParaRPr lang="zh-CN" altLang="en-US"/>
          </a:p>
        </p:txBody>
      </p:sp>
    </p:spTree>
    <p:extLst>
      <p:ext uri="{BB962C8B-B14F-4D97-AF65-F5344CB8AC3E}">
        <p14:creationId xmlns:p14="http://schemas.microsoft.com/office/powerpoint/2010/main" val="8474177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E48AC4-7519-4399-B4AC-DE6CCE21CB83}" type="datetimeFigureOut">
              <a:rPr lang="zh-CN" altLang="en-US" smtClean="0"/>
              <a:t>2021/9/21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a:t>Intermediate Macroeconomics</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67B1A3-A40F-4E91-81B2-BBFE0796D8BB}" type="slidenum">
              <a:rPr lang="zh-CN" altLang="en-US" smtClean="0"/>
              <a:t>‹#›</a:t>
            </a:fld>
            <a:endParaRPr lang="zh-CN" altLang="en-US"/>
          </a:p>
        </p:txBody>
      </p:sp>
    </p:spTree>
    <p:extLst>
      <p:ext uri="{BB962C8B-B14F-4D97-AF65-F5344CB8AC3E}">
        <p14:creationId xmlns:p14="http://schemas.microsoft.com/office/powerpoint/2010/main" val="12315753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67B1A3-A40F-4E91-81B2-BBFE0796D8BB}" type="slidenum">
              <a:rPr lang="zh-CN" altLang="en-US" smtClean="0"/>
              <a:t>1</a:t>
            </a:fld>
            <a:endParaRPr lang="zh-CN" altLang="en-US"/>
          </a:p>
        </p:txBody>
      </p:sp>
    </p:spTree>
    <p:extLst>
      <p:ext uri="{BB962C8B-B14F-4D97-AF65-F5344CB8AC3E}">
        <p14:creationId xmlns:p14="http://schemas.microsoft.com/office/powerpoint/2010/main" val="2381499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natural science, new</a:t>
            </a:r>
            <a:r>
              <a:rPr lang="en-US" altLang="zh-CN" baseline="0" dirty="0"/>
              <a:t> models supersede old ones when the former are more general, meaning that new models can explain facts that old models can explain, as well as new facts that old models fail to explain.</a:t>
            </a:r>
          </a:p>
          <a:p>
            <a:endParaRPr lang="en-US" altLang="zh-CN" baseline="0" dirty="0"/>
          </a:p>
          <a:p>
            <a:r>
              <a:rPr lang="en-US" altLang="zh-CN" baseline="0" dirty="0"/>
              <a:t>In economics, new models add to the ever-richer set of models, each of which may give us insight in some particular settings. </a:t>
            </a:r>
            <a:endParaRPr lang="zh-CN" altLang="en-US" dirty="0"/>
          </a:p>
        </p:txBody>
      </p:sp>
      <p:sp>
        <p:nvSpPr>
          <p:cNvPr id="4" name="灯片编号占位符 3"/>
          <p:cNvSpPr>
            <a:spLocks noGrp="1"/>
          </p:cNvSpPr>
          <p:nvPr>
            <p:ph type="sldNum" sz="quarter" idx="10"/>
          </p:nvPr>
        </p:nvSpPr>
        <p:spPr/>
        <p:txBody>
          <a:bodyPr/>
          <a:lstStyle/>
          <a:p>
            <a:fld id="{4067B1A3-A40F-4E91-81B2-BBFE0796D8BB}" type="slidenum">
              <a:rPr lang="zh-CN" altLang="en-US" smtClean="0"/>
              <a:t>21</a:t>
            </a:fld>
            <a:endParaRPr lang="zh-CN" altLang="en-US"/>
          </a:p>
        </p:txBody>
      </p:sp>
    </p:spTree>
    <p:extLst>
      <p:ext uri="{BB962C8B-B14F-4D97-AF65-F5344CB8AC3E}">
        <p14:creationId xmlns:p14="http://schemas.microsoft.com/office/powerpoint/2010/main" val="2547177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economists are scarce because the gift for using ‘vigilant observation’ to choose good models, although it does not require a highly specialized intellectual technique, appears to be a very rare one."</a:t>
            </a:r>
            <a:endParaRPr lang="zh-CN" altLang="en-US" dirty="0"/>
          </a:p>
        </p:txBody>
      </p:sp>
      <p:sp>
        <p:nvSpPr>
          <p:cNvPr id="4" name="灯片编号占位符 3"/>
          <p:cNvSpPr>
            <a:spLocks noGrp="1"/>
          </p:cNvSpPr>
          <p:nvPr>
            <p:ph type="sldNum" sz="quarter" idx="10"/>
          </p:nvPr>
        </p:nvSpPr>
        <p:spPr/>
        <p:txBody>
          <a:bodyPr/>
          <a:lstStyle/>
          <a:p>
            <a:fld id="{4067B1A3-A40F-4E91-81B2-BBFE0796D8BB}" type="slidenum">
              <a:rPr lang="zh-CN" altLang="en-US" smtClean="0"/>
              <a:t>22</a:t>
            </a:fld>
            <a:endParaRPr lang="zh-CN" altLang="en-US"/>
          </a:p>
        </p:txBody>
      </p:sp>
    </p:spTree>
    <p:extLst>
      <p:ext uri="{BB962C8B-B14F-4D97-AF65-F5344CB8AC3E}">
        <p14:creationId xmlns:p14="http://schemas.microsoft.com/office/powerpoint/2010/main" val="832653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structural</a:t>
            </a:r>
            <a:r>
              <a:rPr lang="en-US" altLang="zh-CN" baseline="0" dirty="0"/>
              <a:t> models, we can talk about causality. </a:t>
            </a:r>
          </a:p>
          <a:p>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point is known as the “Lucas Critique”, which was raised by Robert Lucas, the winner of 1995 Nobel Prize in economics.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067B1A3-A40F-4E91-81B2-BBFE0796D8BB}" type="slidenum">
              <a:rPr lang="zh-CN" altLang="en-US" smtClean="0"/>
              <a:t>28</a:t>
            </a:fld>
            <a:endParaRPr lang="zh-CN" altLang="en-US"/>
          </a:p>
        </p:txBody>
      </p:sp>
    </p:spTree>
    <p:extLst>
      <p:ext uri="{BB962C8B-B14F-4D97-AF65-F5344CB8AC3E}">
        <p14:creationId xmlns:p14="http://schemas.microsoft.com/office/powerpoint/2010/main" val="425953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John Maynard Keynes (</a:t>
            </a:r>
            <a:r>
              <a:rPr lang="en-US" altLang="zh-CN" sz="1200" b="0" i="0" kern="1200" dirty="0">
                <a:solidFill>
                  <a:schemeClr val="tx1"/>
                </a:solidFill>
                <a:effectLst/>
                <a:latin typeface="+mn-lt"/>
                <a:ea typeface="+mn-ea"/>
                <a:cs typeface="+mn-cs"/>
              </a:rPr>
              <a:t>1883-1946)</a:t>
            </a:r>
            <a:endParaRPr lang="zh-CN" altLang="en-US" dirty="0"/>
          </a:p>
        </p:txBody>
      </p:sp>
      <p:sp>
        <p:nvSpPr>
          <p:cNvPr id="4" name="灯片编号占位符 3"/>
          <p:cNvSpPr>
            <a:spLocks noGrp="1"/>
          </p:cNvSpPr>
          <p:nvPr>
            <p:ph type="sldNum" sz="quarter" idx="10"/>
          </p:nvPr>
        </p:nvSpPr>
        <p:spPr/>
        <p:txBody>
          <a:bodyPr/>
          <a:lstStyle/>
          <a:p>
            <a:fld id="{4067B1A3-A40F-4E91-81B2-BBFE0796D8BB}" type="slidenum">
              <a:rPr lang="zh-CN" altLang="en-US" smtClean="0"/>
              <a:t>34</a:t>
            </a:fld>
            <a:endParaRPr lang="zh-CN" altLang="en-US"/>
          </a:p>
        </p:txBody>
      </p:sp>
    </p:spTree>
    <p:extLst>
      <p:ext uri="{BB962C8B-B14F-4D97-AF65-F5344CB8AC3E}">
        <p14:creationId xmlns:p14="http://schemas.microsoft.com/office/powerpoint/2010/main" val="225898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Samuelson's book “Foundations of Economic Analysis”, which is derived from his PhD dissertation, is considered his magnum opus. The book proposes two general hypotheses as sufficient for economic explanations:</a:t>
            </a:r>
          </a:p>
          <a:p>
            <a:r>
              <a:rPr lang="en-US" altLang="zh-CN" dirty="0"/>
              <a:t>1. maximizing behavior of agents (including consumers as to utility and business firms as to profit) and</a:t>
            </a:r>
          </a:p>
          <a:p>
            <a:r>
              <a:rPr lang="en-US" altLang="zh-CN" dirty="0"/>
              <a:t>2. economic systems (including a market and an economy) in stable equilibrium.</a:t>
            </a:r>
            <a:endParaRPr lang="zh-CN" altLang="en-US" dirty="0"/>
          </a:p>
        </p:txBody>
      </p:sp>
      <p:sp>
        <p:nvSpPr>
          <p:cNvPr id="4" name="灯片编号占位符 3"/>
          <p:cNvSpPr>
            <a:spLocks noGrp="1"/>
          </p:cNvSpPr>
          <p:nvPr>
            <p:ph type="sldNum" sz="quarter" idx="10"/>
          </p:nvPr>
        </p:nvSpPr>
        <p:spPr/>
        <p:txBody>
          <a:bodyPr/>
          <a:lstStyle/>
          <a:p>
            <a:fld id="{4067B1A3-A40F-4E91-81B2-BBFE0796D8BB}" type="slidenum">
              <a:rPr lang="zh-CN" altLang="en-US" smtClean="0"/>
              <a:t>35</a:t>
            </a:fld>
            <a:endParaRPr lang="zh-CN" altLang="en-US"/>
          </a:p>
        </p:txBody>
      </p:sp>
    </p:spTree>
    <p:extLst>
      <p:ext uri="{BB962C8B-B14F-4D97-AF65-F5344CB8AC3E}">
        <p14:creationId xmlns:p14="http://schemas.microsoft.com/office/powerpoint/2010/main" val="2231948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William Phillips</a:t>
            </a:r>
            <a:r>
              <a:rPr lang="en-US" altLang="zh-CN" dirty="0"/>
              <a:t> (18 November 1914 – 4 March 1975), a very interesting person.</a:t>
            </a:r>
            <a:endParaRPr lang="zh-CN" altLang="en-US" dirty="0"/>
          </a:p>
        </p:txBody>
      </p:sp>
      <p:sp>
        <p:nvSpPr>
          <p:cNvPr id="4" name="灯片编号占位符 3"/>
          <p:cNvSpPr>
            <a:spLocks noGrp="1"/>
          </p:cNvSpPr>
          <p:nvPr>
            <p:ph type="sldNum" sz="quarter" idx="10"/>
          </p:nvPr>
        </p:nvSpPr>
        <p:spPr/>
        <p:txBody>
          <a:bodyPr/>
          <a:lstStyle/>
          <a:p>
            <a:fld id="{4067B1A3-A40F-4E91-81B2-BBFE0796D8BB}" type="slidenum">
              <a:rPr lang="zh-CN" altLang="en-US" smtClean="0"/>
              <a:t>36</a:t>
            </a:fld>
            <a:endParaRPr lang="zh-CN" altLang="en-US"/>
          </a:p>
        </p:txBody>
      </p:sp>
    </p:spTree>
    <p:extLst>
      <p:ext uri="{BB962C8B-B14F-4D97-AF65-F5344CB8AC3E}">
        <p14:creationId xmlns:p14="http://schemas.microsoft.com/office/powerpoint/2010/main" val="3577296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Inflation is always and everywhere a monetary phenomenon.</a:t>
            </a:r>
          </a:p>
          <a:p>
            <a:r>
              <a:rPr lang="en-US" altLang="zh-CN" dirty="0"/>
              <a:t>— Milton Friedman, 1963.</a:t>
            </a:r>
          </a:p>
          <a:p>
            <a:endParaRPr lang="en-US" altLang="zh-CN" dirty="0"/>
          </a:p>
          <a:p>
            <a:r>
              <a:rPr lang="en-US" altLang="zh-CN" dirty="0"/>
              <a:t>Friedman (and Phelps) argues that there is no long-run trade-off between inflation and unemployment, because people can form expectations of future inflation. </a:t>
            </a:r>
          </a:p>
          <a:p>
            <a:endParaRPr lang="en-US" altLang="zh-CN" dirty="0"/>
          </a:p>
          <a:p>
            <a:r>
              <a:rPr lang="en-US" altLang="zh-CN" dirty="0"/>
              <a:t>In contradiction to his contemporary Keynesians, Friedman argues that monetary policy matters and that fiscal policy may fail.</a:t>
            </a:r>
          </a:p>
          <a:p>
            <a:endParaRPr lang="en-US" altLang="zh-CN" dirty="0"/>
          </a:p>
          <a:p>
            <a:r>
              <a:rPr lang="en-US" altLang="zh-CN" dirty="0"/>
              <a:t>PIH was developed in his 1957 book, A Theory of the Consumption Function.</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067B1A3-A40F-4E91-81B2-BBFE0796D8BB}" type="slidenum">
              <a:rPr lang="zh-CN" altLang="en-US" smtClean="0"/>
              <a:t>37</a:t>
            </a:fld>
            <a:endParaRPr lang="zh-CN" altLang="en-US"/>
          </a:p>
        </p:txBody>
      </p:sp>
    </p:spTree>
    <p:extLst>
      <p:ext uri="{BB962C8B-B14F-4D97-AF65-F5344CB8AC3E}">
        <p14:creationId xmlns:p14="http://schemas.microsoft.com/office/powerpoint/2010/main" val="247674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new classical macroeconomics assumes rational expectation of individuals, instead of adaptive expectation.  </a:t>
            </a:r>
          </a:p>
          <a:p>
            <a:endParaRPr lang="en-US" altLang="zh-CN" dirty="0"/>
          </a:p>
          <a:p>
            <a:r>
              <a:rPr lang="en-US" altLang="zh-CN" dirty="0"/>
              <a:t>Large-scale econometric models were discredited, since the empirical relationship (reduced model) may break down when the underlying structural model changes. This was called the Lucas's critique.</a:t>
            </a:r>
          </a:p>
          <a:p>
            <a:endParaRPr lang="en-US" altLang="zh-CN" dirty="0"/>
          </a:p>
          <a:p>
            <a:r>
              <a:rPr lang="en-US" altLang="zh-CN" dirty="0"/>
              <a:t>Edward C. Prescott and Finn E. </a:t>
            </a:r>
            <a:r>
              <a:rPr lang="en-US" altLang="zh-CN" dirty="0" err="1"/>
              <a:t>Kydland</a:t>
            </a:r>
            <a:r>
              <a:rPr lang="en-US" altLang="zh-CN" dirty="0"/>
              <a:t> created real business cycle (RBC) models, which postulate that business cycles are efficient responses to exogenous shocks.</a:t>
            </a:r>
          </a:p>
          <a:p>
            <a:endParaRPr lang="zh-CN" altLang="en-US" dirty="0"/>
          </a:p>
        </p:txBody>
      </p:sp>
      <p:sp>
        <p:nvSpPr>
          <p:cNvPr id="4" name="灯片编号占位符 3"/>
          <p:cNvSpPr>
            <a:spLocks noGrp="1"/>
          </p:cNvSpPr>
          <p:nvPr>
            <p:ph type="sldNum" sz="quarter" idx="5"/>
          </p:nvPr>
        </p:nvSpPr>
        <p:spPr/>
        <p:txBody>
          <a:bodyPr/>
          <a:lstStyle/>
          <a:p>
            <a:fld id="{4067B1A3-A40F-4E91-81B2-BBFE0796D8BB}" type="slidenum">
              <a:rPr lang="zh-CN" altLang="en-US" smtClean="0"/>
              <a:t>38</a:t>
            </a:fld>
            <a:endParaRPr lang="zh-CN" altLang="en-US"/>
          </a:p>
        </p:txBody>
      </p:sp>
    </p:spTree>
    <p:extLst>
      <p:ext uri="{BB962C8B-B14F-4D97-AF65-F5344CB8AC3E}">
        <p14:creationId xmlns:p14="http://schemas.microsoft.com/office/powerpoint/2010/main" val="3374347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Guillermo Calvo on sticky price:</a:t>
            </a:r>
            <a:r>
              <a:rPr lang="zh-CN" altLang="en-US" dirty="0"/>
              <a:t> </a:t>
            </a:r>
            <a:r>
              <a:rPr lang="en-US" altLang="zh-CN" dirty="0"/>
              <a:t>“Staggered Contracts in a Utility-Maximizing Framework,” Journal of Monetary Economics, September 1983.</a:t>
            </a:r>
            <a:endParaRPr lang="zh-CN" altLang="en-US" dirty="0"/>
          </a:p>
        </p:txBody>
      </p:sp>
      <p:sp>
        <p:nvSpPr>
          <p:cNvPr id="4" name="灯片编号占位符 3"/>
          <p:cNvSpPr>
            <a:spLocks noGrp="1"/>
          </p:cNvSpPr>
          <p:nvPr>
            <p:ph type="sldNum" sz="quarter" idx="5"/>
          </p:nvPr>
        </p:nvSpPr>
        <p:spPr/>
        <p:txBody>
          <a:bodyPr/>
          <a:lstStyle/>
          <a:p>
            <a:fld id="{4067B1A3-A40F-4E91-81B2-BBFE0796D8BB}" type="slidenum">
              <a:rPr lang="zh-CN" altLang="en-US" smtClean="0"/>
              <a:t>39</a:t>
            </a:fld>
            <a:endParaRPr lang="zh-CN" altLang="en-US"/>
          </a:p>
        </p:txBody>
      </p:sp>
    </p:spTree>
    <p:extLst>
      <p:ext uri="{BB962C8B-B14F-4D97-AF65-F5344CB8AC3E}">
        <p14:creationId xmlns:p14="http://schemas.microsoft.com/office/powerpoint/2010/main" val="2380067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Wicksell</a:t>
            </a:r>
            <a:r>
              <a:rPr lang="en-US" altLang="zh-CN" baseline="0" dirty="0"/>
              <a:t> </a:t>
            </a:r>
            <a:r>
              <a:rPr lang="en-US" altLang="zh-CN" dirty="0"/>
              <a:t>advocates to use the interest rate to maintain price stability. Michael Woodford calls his own framework 'neo-</a:t>
            </a:r>
            <a:r>
              <a:rPr lang="en-US" altLang="zh-CN" dirty="0" err="1"/>
              <a:t>Wicksellian</a:t>
            </a:r>
            <a:r>
              <a:rPr lang="en-US" altLang="zh-CN" dirty="0"/>
              <a:t>', and he titled his textbook on monetary policy in homage to Wicksell's work.</a:t>
            </a:r>
          </a:p>
          <a:p>
            <a:endParaRPr lang="en-US" altLang="zh-CN" dirty="0"/>
          </a:p>
          <a:p>
            <a:r>
              <a:rPr lang="en-US" altLang="zh-CN" dirty="0" err="1"/>
              <a:t>Kalecki</a:t>
            </a:r>
            <a:r>
              <a:rPr lang="en-US" altLang="zh-CN" dirty="0"/>
              <a:t>,</a:t>
            </a:r>
            <a:r>
              <a:rPr lang="en-US" altLang="zh-CN" baseline="0" dirty="0"/>
              <a:t> Polish, developed many similar ideas with Keynes before Keynes. He worked for the economic planning in Poland. But soon he lost influence. </a:t>
            </a:r>
          </a:p>
          <a:p>
            <a:endParaRPr lang="en-US" altLang="zh-CN" baseline="0" dirty="0"/>
          </a:p>
          <a:p>
            <a:r>
              <a:rPr lang="zh-CN" altLang="en-US" baseline="0" dirty="0"/>
              <a:t>摘自</a:t>
            </a:r>
            <a:r>
              <a:rPr lang="en-US" altLang="zh-CN" baseline="0" dirty="0"/>
              <a:t>《</a:t>
            </a:r>
            <a:r>
              <a:rPr lang="zh-CN" altLang="en-US" sz="1200" b="0" i="0" kern="1200" dirty="0">
                <a:solidFill>
                  <a:schemeClr val="tx1"/>
                </a:solidFill>
                <a:effectLst/>
                <a:latin typeface="+mn-lt"/>
                <a:ea typeface="+mn-ea"/>
                <a:cs typeface="+mn-cs"/>
              </a:rPr>
              <a:t>中国“明斯基时刻”会到来吗？</a:t>
            </a:r>
            <a:r>
              <a:rPr lang="en-US" altLang="zh-CN" baseline="0" dirty="0"/>
              <a:t>》</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对冲融资（</a:t>
            </a:r>
            <a:r>
              <a:rPr lang="en-US" altLang="zh-CN" sz="1200" b="0" i="0" kern="1200" dirty="0">
                <a:solidFill>
                  <a:schemeClr val="tx1"/>
                </a:solidFill>
                <a:effectLst/>
                <a:latin typeface="+mn-lt"/>
                <a:ea typeface="+mn-ea"/>
                <a:cs typeface="+mn-cs"/>
              </a:rPr>
              <a:t>hedge finance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投机融资（</a:t>
            </a:r>
            <a:r>
              <a:rPr lang="en-US" altLang="zh-CN" sz="1200" b="0" i="0" kern="1200" dirty="0">
                <a:solidFill>
                  <a:schemeClr val="tx1"/>
                </a:solidFill>
                <a:effectLst/>
                <a:latin typeface="+mn-lt"/>
                <a:ea typeface="+mn-ea"/>
                <a:cs typeface="+mn-cs"/>
              </a:rPr>
              <a:t>speculative finance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和庞氏融资（</a:t>
            </a:r>
            <a:r>
              <a:rPr lang="en-US" altLang="zh-CN" sz="1200" b="0" i="0" kern="1200" dirty="0">
                <a:solidFill>
                  <a:schemeClr val="tx1"/>
                </a:solidFill>
                <a:effectLst/>
                <a:latin typeface="+mn-lt"/>
                <a:ea typeface="+mn-ea"/>
                <a:cs typeface="+mn-cs"/>
              </a:rPr>
              <a:t>Ponzi finance</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在“对冲融资”中，借款人能用（所投资资产的）现金流还本付息；在“投机融资”中，借款人能用现金流付息，但是需要借新债还旧债，不断对债务作“展期”（</a:t>
            </a:r>
            <a:r>
              <a:rPr lang="en-US" altLang="zh-CN" sz="1200" b="0" i="0" kern="1200" dirty="0">
                <a:solidFill>
                  <a:schemeClr val="tx1"/>
                </a:solidFill>
                <a:effectLst/>
                <a:latin typeface="+mn-lt"/>
                <a:ea typeface="+mn-ea"/>
                <a:cs typeface="+mn-cs"/>
              </a:rPr>
              <a:t>roll over</a:t>
            </a:r>
            <a:r>
              <a:rPr lang="zh-CN" altLang="en-US" sz="1200" b="0" i="0" kern="1200" dirty="0">
                <a:solidFill>
                  <a:schemeClr val="tx1"/>
                </a:solidFill>
                <a:effectLst/>
                <a:latin typeface="+mn-lt"/>
                <a:ea typeface="+mn-ea"/>
                <a:cs typeface="+mn-cs"/>
              </a:rPr>
              <a:t>）；在“庞氏融资”中，借款人的现金流既不能还本也不能付息，需要（所投资）资产价格不断上涨，才有希望偿债或展期。</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经济周期底部，因为不久前经历过经济或金融危机，人们还十分谨慎，于是“对冲融资”居多。随着经济不断复苏，恐惧渐渐消退，人们开始变得乐观，于是“投机融资”越来越多。融资活动的繁荣进一步推动经济繁荣，资产价格（房地产，股市）不断上涨，人们渐渐相信资产价格会永远上涨。基于此信念，“庞氏融资”越来越多。</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到某个时刻，往往伴随资产价格突然下跌，“庞氏融资”首先崩盘。他们的清盘（变卖资产）导致资产价格进一步下跌，打击投资者信心，进而投融资活动跳水，“投机融资”跟着崩盘。甚至那些较为谨慎的对冲融资者，也因为经济萧条而难以为继。</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这个时刻，就叫做“明斯基时刻”。“明斯基时刻”最近的例子，是</a:t>
            </a:r>
            <a:r>
              <a:rPr lang="en-US" altLang="zh-CN" sz="1200" b="0" i="0" kern="1200" dirty="0">
                <a:solidFill>
                  <a:schemeClr val="tx1"/>
                </a:solidFill>
                <a:effectLst/>
                <a:latin typeface="+mn-lt"/>
                <a:ea typeface="+mn-ea"/>
                <a:cs typeface="+mn-cs"/>
              </a:rPr>
              <a:t>2007-2008</a:t>
            </a:r>
            <a:r>
              <a:rPr lang="zh-CN" altLang="en-US" sz="1200" b="0" i="0" kern="1200" dirty="0">
                <a:solidFill>
                  <a:schemeClr val="tx1"/>
                </a:solidFill>
                <a:effectLst/>
                <a:latin typeface="+mn-lt"/>
                <a:ea typeface="+mn-ea"/>
                <a:cs typeface="+mn-cs"/>
              </a:rPr>
              <a:t>的全球金融危机。次级贷及其衍生品的繁荣建立在“房价永远上涨”的假设基础上，房价在</a:t>
            </a:r>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年见顶后缓慢回落，逐渐引爆了巨大的次级贷泡沫。</a:t>
            </a:r>
          </a:p>
          <a:p>
            <a:endParaRPr lang="en-US" altLang="zh-CN" baseline="0" dirty="0"/>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4067B1A3-A40F-4E91-81B2-BBFE0796D8BB}" type="slidenum">
              <a:rPr lang="zh-CN" altLang="en-US" smtClean="0"/>
              <a:t>40</a:t>
            </a:fld>
            <a:endParaRPr lang="zh-CN" altLang="en-US"/>
          </a:p>
        </p:txBody>
      </p:sp>
    </p:spTree>
    <p:extLst>
      <p:ext uri="{BB962C8B-B14F-4D97-AF65-F5344CB8AC3E}">
        <p14:creationId xmlns:p14="http://schemas.microsoft.com/office/powerpoint/2010/main" val="165298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fact that macroeconomics</a:t>
            </a:r>
            <a:r>
              <a:rPr lang="en-US" altLang="zh-CN" baseline="0" dirty="0"/>
              <a:t> studies the economy as a whole has an important implication: it is more reasonable to take a behavioral approach. </a:t>
            </a:r>
          </a:p>
          <a:p>
            <a:endParaRPr lang="en-US" altLang="zh-CN" baseline="0" dirty="0"/>
          </a:p>
          <a:p>
            <a:r>
              <a:rPr lang="en-US" altLang="zh-CN" dirty="0"/>
              <a:t>Fallacy of composition.</a:t>
            </a:r>
            <a:endParaRPr lang="zh-CN" altLang="en-US" dirty="0"/>
          </a:p>
        </p:txBody>
      </p:sp>
      <p:sp>
        <p:nvSpPr>
          <p:cNvPr id="4" name="灯片编号占位符 3"/>
          <p:cNvSpPr>
            <a:spLocks noGrp="1"/>
          </p:cNvSpPr>
          <p:nvPr>
            <p:ph type="sldNum" sz="quarter" idx="10"/>
          </p:nvPr>
        </p:nvSpPr>
        <p:spPr/>
        <p:txBody>
          <a:bodyPr/>
          <a:lstStyle/>
          <a:p>
            <a:fld id="{4067B1A3-A40F-4E91-81B2-BBFE0796D8BB}" type="slidenum">
              <a:rPr lang="zh-CN" altLang="en-US" smtClean="0"/>
              <a:t>3</a:t>
            </a:fld>
            <a:endParaRPr lang="zh-CN" altLang="en-US"/>
          </a:p>
        </p:txBody>
      </p:sp>
    </p:spTree>
    <p:extLst>
      <p:ext uri="{BB962C8B-B14F-4D97-AF65-F5344CB8AC3E}">
        <p14:creationId xmlns:p14="http://schemas.microsoft.com/office/powerpoint/2010/main" val="2828556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philosopher Isaiah Berlin distinguished between two styles of thinking, which he identified with the hedgehog and the fox. The hedgehog is captivated by a single big idea, which he</a:t>
            </a:r>
            <a:r>
              <a:rPr lang="en-US" altLang="zh-CN" baseline="0" dirty="0"/>
              <a:t> </a:t>
            </a:r>
            <a:r>
              <a:rPr lang="en-US" altLang="zh-CN" dirty="0"/>
              <a:t>applies unremittingly. The fox, by contrast, lacks a grand vision and holds many different views about the world—some of them even</a:t>
            </a:r>
            <a:r>
              <a:rPr lang="en-US" altLang="zh-CN" baseline="0" dirty="0"/>
              <a:t> </a:t>
            </a:r>
            <a:r>
              <a:rPr lang="en-US" altLang="zh-CN" dirty="0"/>
              <a:t>contradictory. </a:t>
            </a:r>
            <a:endParaRPr lang="zh-CN" altLang="en-US" dirty="0"/>
          </a:p>
        </p:txBody>
      </p:sp>
      <p:sp>
        <p:nvSpPr>
          <p:cNvPr id="4" name="灯片编号占位符 3"/>
          <p:cNvSpPr>
            <a:spLocks noGrp="1"/>
          </p:cNvSpPr>
          <p:nvPr>
            <p:ph type="sldNum" sz="quarter" idx="10"/>
          </p:nvPr>
        </p:nvSpPr>
        <p:spPr/>
        <p:txBody>
          <a:bodyPr/>
          <a:lstStyle/>
          <a:p>
            <a:fld id="{4067B1A3-A40F-4E91-81B2-BBFE0796D8BB}" type="slidenum">
              <a:rPr lang="zh-CN" altLang="en-US" smtClean="0"/>
              <a:t>41</a:t>
            </a:fld>
            <a:endParaRPr lang="zh-CN" altLang="en-US"/>
          </a:p>
        </p:txBody>
      </p:sp>
    </p:spTree>
    <p:extLst>
      <p:ext uri="{BB962C8B-B14F-4D97-AF65-F5344CB8AC3E}">
        <p14:creationId xmlns:p14="http://schemas.microsoft.com/office/powerpoint/2010/main" val="1967091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067B1A3-A40F-4E91-81B2-BBFE0796D8BB}" type="slidenum">
              <a:rPr lang="zh-CN" altLang="en-US" smtClean="0"/>
              <a:t>42</a:t>
            </a:fld>
            <a:endParaRPr lang="zh-CN" altLang="en-US"/>
          </a:p>
        </p:txBody>
      </p:sp>
    </p:spTree>
    <p:extLst>
      <p:ext uri="{BB962C8B-B14F-4D97-AF65-F5344CB8AC3E}">
        <p14:creationId xmlns:p14="http://schemas.microsoft.com/office/powerpoint/2010/main" val="244998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George A. </a:t>
            </a:r>
            <a:r>
              <a:rPr lang="en-US" altLang="zh-CN" dirty="0" err="1"/>
              <a:t>Akerlof</a:t>
            </a:r>
            <a:r>
              <a:rPr lang="en-US" altLang="zh-CN" dirty="0"/>
              <a:t> once said, “If there is any subject in economics which should be behavioral, it is macroeconomics.”</a:t>
            </a:r>
          </a:p>
          <a:p>
            <a:endParaRPr lang="en-US" altLang="zh-CN" dirty="0"/>
          </a:p>
          <a:p>
            <a:r>
              <a:rPr lang="zh-CN" altLang="en-US" dirty="0"/>
              <a:t>原因有二：</a:t>
            </a:r>
            <a:endParaRPr lang="en-US" altLang="zh-CN" dirty="0"/>
          </a:p>
          <a:p>
            <a:pPr marL="228600" indent="-228600">
              <a:buAutoNum type="arabicPeriod"/>
            </a:pPr>
            <a:r>
              <a:rPr lang="en-US" altLang="zh-CN" dirty="0"/>
              <a:t>Even when everyone in the economy behaves rationally, they as a whole may exhibit strong irrationality.</a:t>
            </a:r>
          </a:p>
          <a:p>
            <a:pPr marL="228600" indent="-228600">
              <a:buAutoNum type="arabicPeriod"/>
            </a:pPr>
            <a:r>
              <a:rPr lang="en-US" altLang="zh-CN" dirty="0"/>
              <a:t>The economy as a whole has structural constraints that individuals do not have. For example, a rational individual may smooth his consumption to the extent that the variation of current income has a small effect on current consumption. In macroeconomics, however, the current total consumption must depend crucially on the current total income for the simple fact that consumption expenditure generates income to the sellers of consumption goods.</a:t>
            </a:r>
          </a:p>
          <a:p>
            <a:endParaRPr lang="zh-CN" altLang="en-US" dirty="0"/>
          </a:p>
        </p:txBody>
      </p:sp>
      <p:sp>
        <p:nvSpPr>
          <p:cNvPr id="4" name="灯片编号占位符 3"/>
          <p:cNvSpPr>
            <a:spLocks noGrp="1"/>
          </p:cNvSpPr>
          <p:nvPr>
            <p:ph type="sldNum" sz="quarter" idx="5"/>
          </p:nvPr>
        </p:nvSpPr>
        <p:spPr/>
        <p:txBody>
          <a:bodyPr/>
          <a:lstStyle/>
          <a:p>
            <a:fld id="{4067B1A3-A40F-4E91-81B2-BBFE0796D8BB}" type="slidenum">
              <a:rPr lang="zh-CN" altLang="en-US" smtClean="0"/>
              <a:t>4</a:t>
            </a:fld>
            <a:endParaRPr lang="zh-CN" altLang="en-US"/>
          </a:p>
        </p:txBody>
      </p:sp>
    </p:spTree>
    <p:extLst>
      <p:ext uri="{BB962C8B-B14F-4D97-AF65-F5344CB8AC3E}">
        <p14:creationId xmlns:p14="http://schemas.microsoft.com/office/powerpoint/2010/main" val="1262737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资源都是有限的，且有其他用途。</a:t>
            </a:r>
          </a:p>
        </p:txBody>
      </p:sp>
      <p:sp>
        <p:nvSpPr>
          <p:cNvPr id="4" name="灯片编号占位符 3"/>
          <p:cNvSpPr>
            <a:spLocks noGrp="1"/>
          </p:cNvSpPr>
          <p:nvPr>
            <p:ph type="sldNum" sz="quarter" idx="10"/>
          </p:nvPr>
        </p:nvSpPr>
        <p:spPr/>
        <p:txBody>
          <a:bodyPr/>
          <a:lstStyle/>
          <a:p>
            <a:fld id="{4067B1A3-A40F-4E91-81B2-BBFE0796D8BB}" type="slidenum">
              <a:rPr lang="zh-CN" altLang="en-US" smtClean="0"/>
              <a:t>8</a:t>
            </a:fld>
            <a:endParaRPr lang="zh-CN" altLang="en-US"/>
          </a:p>
        </p:txBody>
      </p:sp>
    </p:spTree>
    <p:extLst>
      <p:ext uri="{BB962C8B-B14F-4D97-AF65-F5344CB8AC3E}">
        <p14:creationId xmlns:p14="http://schemas.microsoft.com/office/powerpoint/2010/main" val="62472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Recommended reading: </a:t>
            </a:r>
            <a:r>
              <a:rPr lang="en-US" altLang="zh-CN" i="1" dirty="0"/>
              <a:t>Capital in the 21</a:t>
            </a:r>
            <a:r>
              <a:rPr lang="en-US" altLang="zh-CN" i="1" baseline="30000" dirty="0"/>
              <a:t>st</a:t>
            </a:r>
            <a:r>
              <a:rPr lang="en-US" altLang="zh-CN" i="1" dirty="0"/>
              <a:t> Century</a:t>
            </a:r>
            <a:r>
              <a:rPr lang="en-US" altLang="zh-CN" dirty="0"/>
              <a:t>, by T. Piketty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067B1A3-A40F-4E91-81B2-BBFE0796D8BB}" type="slidenum">
              <a:rPr lang="zh-CN" altLang="en-US" smtClean="0"/>
              <a:t>12</a:t>
            </a:fld>
            <a:endParaRPr lang="zh-CN" altLang="en-US"/>
          </a:p>
        </p:txBody>
      </p:sp>
    </p:spTree>
    <p:extLst>
      <p:ext uri="{BB962C8B-B14F-4D97-AF65-F5344CB8AC3E}">
        <p14:creationId xmlns:p14="http://schemas.microsoft.com/office/powerpoint/2010/main" val="55183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Recommend reading: </a:t>
            </a:r>
            <a:r>
              <a:rPr lang="en-US" altLang="zh-CN" i="1" dirty="0"/>
              <a:t>What Money Can’t Buy: The Moral Limits of Markets</a:t>
            </a:r>
            <a:r>
              <a:rPr lang="en-US" altLang="zh-CN" dirty="0"/>
              <a:t>, by M.J. Sandel</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067B1A3-A40F-4E91-81B2-BBFE0796D8BB}" type="slidenum">
              <a:rPr lang="zh-CN" altLang="en-US" smtClean="0"/>
              <a:t>13</a:t>
            </a:fld>
            <a:endParaRPr lang="zh-CN" altLang="en-US"/>
          </a:p>
        </p:txBody>
      </p:sp>
    </p:spTree>
    <p:extLst>
      <p:ext uri="{BB962C8B-B14F-4D97-AF65-F5344CB8AC3E}">
        <p14:creationId xmlns:p14="http://schemas.microsoft.com/office/powerpoint/2010/main" val="197218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67B1A3-A40F-4E91-81B2-BBFE0796D8BB}" type="slidenum">
              <a:rPr lang="zh-CN" altLang="en-US" smtClean="0"/>
              <a:t>15</a:t>
            </a:fld>
            <a:endParaRPr lang="zh-CN" altLang="en-US"/>
          </a:p>
        </p:txBody>
      </p:sp>
    </p:spTree>
    <p:extLst>
      <p:ext uri="{BB962C8B-B14F-4D97-AF65-F5344CB8AC3E}">
        <p14:creationId xmlns:p14="http://schemas.microsoft.com/office/powerpoint/2010/main" val="2455161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 </a:t>
            </a:r>
            <a:r>
              <a:rPr lang="en-US" altLang="zh-CN"/>
              <a:t>interesting</a:t>
            </a:r>
            <a:r>
              <a:rPr lang="en-US" altLang="zh-CN" baseline="0"/>
              <a:t> piece:</a:t>
            </a:r>
          </a:p>
          <a:p>
            <a:r>
              <a:rPr lang="en-US" altLang="zh-CN" dirty="0"/>
              <a:t>https://conversableeconomist.blogspot.com/2021/06/the-social-nature-of-government-actions.html</a:t>
            </a:r>
          </a:p>
          <a:p>
            <a:endParaRPr lang="zh-CN" altLang="en-US" dirty="0"/>
          </a:p>
        </p:txBody>
      </p:sp>
      <p:sp>
        <p:nvSpPr>
          <p:cNvPr id="4" name="灯片编号占位符 3"/>
          <p:cNvSpPr>
            <a:spLocks noGrp="1"/>
          </p:cNvSpPr>
          <p:nvPr>
            <p:ph type="sldNum" sz="quarter" idx="10"/>
          </p:nvPr>
        </p:nvSpPr>
        <p:spPr/>
        <p:txBody>
          <a:bodyPr/>
          <a:lstStyle/>
          <a:p>
            <a:fld id="{4067B1A3-A40F-4E91-81B2-BBFE0796D8BB}" type="slidenum">
              <a:rPr lang="zh-CN" altLang="en-US" smtClean="0"/>
              <a:t>16</a:t>
            </a:fld>
            <a:endParaRPr lang="zh-CN" altLang="en-US"/>
          </a:p>
        </p:txBody>
      </p:sp>
    </p:spTree>
    <p:extLst>
      <p:ext uri="{BB962C8B-B14F-4D97-AF65-F5344CB8AC3E}">
        <p14:creationId xmlns:p14="http://schemas.microsoft.com/office/powerpoint/2010/main" val="924883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model</a:t>
            </a:r>
            <a:r>
              <a:rPr lang="en-US" altLang="zh-CN" baseline="0" dirty="0"/>
              <a:t> may be proposed to explain why money supply and inflation are correlated.</a:t>
            </a:r>
            <a:endParaRPr lang="zh-CN" altLang="en-US" dirty="0"/>
          </a:p>
        </p:txBody>
      </p:sp>
      <p:sp>
        <p:nvSpPr>
          <p:cNvPr id="4" name="灯片编号占位符 3"/>
          <p:cNvSpPr>
            <a:spLocks noGrp="1"/>
          </p:cNvSpPr>
          <p:nvPr>
            <p:ph type="sldNum" sz="quarter" idx="10"/>
          </p:nvPr>
        </p:nvSpPr>
        <p:spPr/>
        <p:txBody>
          <a:bodyPr/>
          <a:lstStyle/>
          <a:p>
            <a:fld id="{4067B1A3-A40F-4E91-81B2-BBFE0796D8BB}" type="slidenum">
              <a:rPr lang="zh-CN" altLang="en-US" smtClean="0"/>
              <a:t>20</a:t>
            </a:fld>
            <a:endParaRPr lang="zh-CN" altLang="en-US"/>
          </a:p>
        </p:txBody>
      </p:sp>
    </p:spTree>
    <p:extLst>
      <p:ext uri="{BB962C8B-B14F-4D97-AF65-F5344CB8AC3E}">
        <p14:creationId xmlns:p14="http://schemas.microsoft.com/office/powerpoint/2010/main" val="4187442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EB6462D-2749-454C-905B-C7B921320684}" type="datetime1">
              <a:rPr lang="zh-CN" altLang="en-US" smtClean="0"/>
              <a:t>2021/9/21</a:t>
            </a:fld>
            <a:endParaRPr lang="zh-CN" altLang="en-US"/>
          </a:p>
        </p:txBody>
      </p:sp>
      <p:sp>
        <p:nvSpPr>
          <p:cNvPr id="5" name="页脚占位符 4"/>
          <p:cNvSpPr>
            <a:spLocks noGrp="1"/>
          </p:cNvSpPr>
          <p:nvPr>
            <p:ph type="ftr" sz="quarter" idx="11"/>
          </p:nvPr>
        </p:nvSpPr>
        <p:spPr/>
        <p:txBody>
          <a:bodyPr/>
          <a:lstStyle/>
          <a:p>
            <a:r>
              <a:rPr lang="en-US" altLang="zh-CN"/>
              <a:t>Intermediate Macroeconomics </a:t>
            </a:r>
            <a:endParaRPr lang="zh-CN" altLang="en-US"/>
          </a:p>
        </p:txBody>
      </p:sp>
      <p:sp>
        <p:nvSpPr>
          <p:cNvPr id="6" name="灯片编号占位符 5"/>
          <p:cNvSpPr>
            <a:spLocks noGrp="1"/>
          </p:cNvSpPr>
          <p:nvPr>
            <p:ph type="sldNum" sz="quarter" idx="12"/>
          </p:nvPr>
        </p:nvSpPr>
        <p:spPr/>
        <p:txBody>
          <a:bodyPr/>
          <a:lstStyle/>
          <a:p>
            <a:fld id="{0DECF43B-50A2-411C-BEC8-FEE402C7F19F}" type="slidenum">
              <a:rPr lang="zh-CN" altLang="en-US" smtClean="0"/>
              <a:t>‹#›</a:t>
            </a:fld>
            <a:endParaRPr lang="zh-CN" altLang="en-US"/>
          </a:p>
        </p:txBody>
      </p:sp>
    </p:spTree>
    <p:extLst>
      <p:ext uri="{BB962C8B-B14F-4D97-AF65-F5344CB8AC3E}">
        <p14:creationId xmlns:p14="http://schemas.microsoft.com/office/powerpoint/2010/main" val="45798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6D789D-9C25-4C64-8FA6-66F760936539}" type="datetime1">
              <a:rPr lang="zh-CN" altLang="en-US" smtClean="0"/>
              <a:t>2021/9/21</a:t>
            </a:fld>
            <a:endParaRPr lang="zh-CN" altLang="en-US"/>
          </a:p>
        </p:txBody>
      </p:sp>
      <p:sp>
        <p:nvSpPr>
          <p:cNvPr id="5" name="页脚占位符 4"/>
          <p:cNvSpPr>
            <a:spLocks noGrp="1"/>
          </p:cNvSpPr>
          <p:nvPr>
            <p:ph type="ftr" sz="quarter" idx="11"/>
          </p:nvPr>
        </p:nvSpPr>
        <p:spPr/>
        <p:txBody>
          <a:bodyPr/>
          <a:lstStyle/>
          <a:p>
            <a:r>
              <a:rPr lang="en-US" altLang="zh-CN"/>
              <a:t>Intermediate Macroeconomics </a:t>
            </a:r>
            <a:endParaRPr lang="zh-CN" altLang="en-US"/>
          </a:p>
        </p:txBody>
      </p:sp>
      <p:sp>
        <p:nvSpPr>
          <p:cNvPr id="6" name="灯片编号占位符 5"/>
          <p:cNvSpPr>
            <a:spLocks noGrp="1"/>
          </p:cNvSpPr>
          <p:nvPr>
            <p:ph type="sldNum" sz="quarter" idx="12"/>
          </p:nvPr>
        </p:nvSpPr>
        <p:spPr/>
        <p:txBody>
          <a:bodyPr/>
          <a:lstStyle/>
          <a:p>
            <a:fld id="{0DECF43B-50A2-411C-BEC8-FEE402C7F19F}" type="slidenum">
              <a:rPr lang="zh-CN" altLang="en-US" smtClean="0"/>
              <a:t>‹#›</a:t>
            </a:fld>
            <a:endParaRPr lang="zh-CN" altLang="en-US"/>
          </a:p>
        </p:txBody>
      </p:sp>
    </p:spTree>
    <p:extLst>
      <p:ext uri="{BB962C8B-B14F-4D97-AF65-F5344CB8AC3E}">
        <p14:creationId xmlns:p14="http://schemas.microsoft.com/office/powerpoint/2010/main" val="206495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A48043-0A27-4E4B-968B-9D05B9A60077}" type="datetime1">
              <a:rPr lang="zh-CN" altLang="en-US" smtClean="0"/>
              <a:t>2021/9/21</a:t>
            </a:fld>
            <a:endParaRPr lang="zh-CN" altLang="en-US"/>
          </a:p>
        </p:txBody>
      </p:sp>
      <p:sp>
        <p:nvSpPr>
          <p:cNvPr id="5" name="页脚占位符 4"/>
          <p:cNvSpPr>
            <a:spLocks noGrp="1"/>
          </p:cNvSpPr>
          <p:nvPr>
            <p:ph type="ftr" sz="quarter" idx="11"/>
          </p:nvPr>
        </p:nvSpPr>
        <p:spPr/>
        <p:txBody>
          <a:bodyPr/>
          <a:lstStyle/>
          <a:p>
            <a:r>
              <a:rPr lang="en-US" altLang="zh-CN"/>
              <a:t>Intermediate Macroeconomics </a:t>
            </a:r>
            <a:endParaRPr lang="zh-CN" altLang="en-US"/>
          </a:p>
        </p:txBody>
      </p:sp>
      <p:sp>
        <p:nvSpPr>
          <p:cNvPr id="6" name="灯片编号占位符 5"/>
          <p:cNvSpPr>
            <a:spLocks noGrp="1"/>
          </p:cNvSpPr>
          <p:nvPr>
            <p:ph type="sldNum" sz="quarter" idx="12"/>
          </p:nvPr>
        </p:nvSpPr>
        <p:spPr/>
        <p:txBody>
          <a:bodyPr/>
          <a:lstStyle/>
          <a:p>
            <a:fld id="{0DECF43B-50A2-411C-BEC8-FEE402C7F19F}" type="slidenum">
              <a:rPr lang="zh-CN" altLang="en-US" smtClean="0"/>
              <a:t>‹#›</a:t>
            </a:fld>
            <a:endParaRPr lang="zh-CN" altLang="en-US"/>
          </a:p>
        </p:txBody>
      </p:sp>
    </p:spTree>
    <p:extLst>
      <p:ext uri="{BB962C8B-B14F-4D97-AF65-F5344CB8AC3E}">
        <p14:creationId xmlns:p14="http://schemas.microsoft.com/office/powerpoint/2010/main" val="42389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AA0ED2-F0B4-4A94-90F4-9DA546123000}" type="datetime1">
              <a:rPr lang="zh-CN" altLang="en-US" smtClean="0"/>
              <a:t>2021/9/21</a:t>
            </a:fld>
            <a:endParaRPr lang="zh-CN" altLang="en-US"/>
          </a:p>
        </p:txBody>
      </p:sp>
      <p:sp>
        <p:nvSpPr>
          <p:cNvPr id="5" name="页脚占位符 4"/>
          <p:cNvSpPr>
            <a:spLocks noGrp="1"/>
          </p:cNvSpPr>
          <p:nvPr>
            <p:ph type="ftr" sz="quarter" idx="11"/>
          </p:nvPr>
        </p:nvSpPr>
        <p:spPr/>
        <p:txBody>
          <a:bodyPr/>
          <a:lstStyle/>
          <a:p>
            <a:r>
              <a:rPr lang="en-US" altLang="zh-CN"/>
              <a:t>Intermediate Macroeconomics </a:t>
            </a:r>
            <a:endParaRPr lang="zh-CN" altLang="en-US"/>
          </a:p>
        </p:txBody>
      </p:sp>
      <p:sp>
        <p:nvSpPr>
          <p:cNvPr id="6" name="灯片编号占位符 5"/>
          <p:cNvSpPr>
            <a:spLocks noGrp="1"/>
          </p:cNvSpPr>
          <p:nvPr>
            <p:ph type="sldNum" sz="quarter" idx="12"/>
          </p:nvPr>
        </p:nvSpPr>
        <p:spPr/>
        <p:txBody>
          <a:bodyPr/>
          <a:lstStyle/>
          <a:p>
            <a:fld id="{0DECF43B-50A2-411C-BEC8-FEE402C7F19F}" type="slidenum">
              <a:rPr lang="zh-CN" altLang="en-US" smtClean="0"/>
              <a:t>‹#›</a:t>
            </a:fld>
            <a:endParaRPr lang="zh-CN" altLang="en-US"/>
          </a:p>
        </p:txBody>
      </p:sp>
    </p:spTree>
    <p:extLst>
      <p:ext uri="{BB962C8B-B14F-4D97-AF65-F5344CB8AC3E}">
        <p14:creationId xmlns:p14="http://schemas.microsoft.com/office/powerpoint/2010/main" val="248355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1C53159-AE77-416A-A120-80DE0C7EF782}" type="datetime1">
              <a:rPr lang="zh-CN" altLang="en-US" smtClean="0"/>
              <a:t>2021/9/21</a:t>
            </a:fld>
            <a:endParaRPr lang="zh-CN" altLang="en-US"/>
          </a:p>
        </p:txBody>
      </p:sp>
      <p:sp>
        <p:nvSpPr>
          <p:cNvPr id="5" name="页脚占位符 4"/>
          <p:cNvSpPr>
            <a:spLocks noGrp="1"/>
          </p:cNvSpPr>
          <p:nvPr>
            <p:ph type="ftr" sz="quarter" idx="11"/>
          </p:nvPr>
        </p:nvSpPr>
        <p:spPr/>
        <p:txBody>
          <a:bodyPr/>
          <a:lstStyle/>
          <a:p>
            <a:r>
              <a:rPr lang="en-US" altLang="zh-CN"/>
              <a:t>Intermediate Macroeconomics </a:t>
            </a:r>
            <a:endParaRPr lang="zh-CN" altLang="en-US"/>
          </a:p>
        </p:txBody>
      </p:sp>
      <p:sp>
        <p:nvSpPr>
          <p:cNvPr id="6" name="灯片编号占位符 5"/>
          <p:cNvSpPr>
            <a:spLocks noGrp="1"/>
          </p:cNvSpPr>
          <p:nvPr>
            <p:ph type="sldNum" sz="quarter" idx="12"/>
          </p:nvPr>
        </p:nvSpPr>
        <p:spPr/>
        <p:txBody>
          <a:bodyPr/>
          <a:lstStyle/>
          <a:p>
            <a:fld id="{0DECF43B-50A2-411C-BEC8-FEE402C7F19F}" type="slidenum">
              <a:rPr lang="zh-CN" altLang="en-US" smtClean="0"/>
              <a:t>‹#›</a:t>
            </a:fld>
            <a:endParaRPr lang="zh-CN" altLang="en-US"/>
          </a:p>
        </p:txBody>
      </p:sp>
    </p:spTree>
    <p:extLst>
      <p:ext uri="{BB962C8B-B14F-4D97-AF65-F5344CB8AC3E}">
        <p14:creationId xmlns:p14="http://schemas.microsoft.com/office/powerpoint/2010/main" val="814389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0AF397E-8D7C-44BB-A8EF-8C28503E4E88}" type="datetime1">
              <a:rPr lang="zh-CN" altLang="en-US" smtClean="0"/>
              <a:t>2021/9/21</a:t>
            </a:fld>
            <a:endParaRPr lang="zh-CN" altLang="en-US"/>
          </a:p>
        </p:txBody>
      </p:sp>
      <p:sp>
        <p:nvSpPr>
          <p:cNvPr id="6" name="页脚占位符 5"/>
          <p:cNvSpPr>
            <a:spLocks noGrp="1"/>
          </p:cNvSpPr>
          <p:nvPr>
            <p:ph type="ftr" sz="quarter" idx="11"/>
          </p:nvPr>
        </p:nvSpPr>
        <p:spPr/>
        <p:txBody>
          <a:bodyPr/>
          <a:lstStyle/>
          <a:p>
            <a:r>
              <a:rPr lang="en-US" altLang="zh-CN"/>
              <a:t>Intermediate Macroeconomics </a:t>
            </a:r>
            <a:endParaRPr lang="zh-CN" altLang="en-US"/>
          </a:p>
        </p:txBody>
      </p:sp>
      <p:sp>
        <p:nvSpPr>
          <p:cNvPr id="7" name="灯片编号占位符 6"/>
          <p:cNvSpPr>
            <a:spLocks noGrp="1"/>
          </p:cNvSpPr>
          <p:nvPr>
            <p:ph type="sldNum" sz="quarter" idx="12"/>
          </p:nvPr>
        </p:nvSpPr>
        <p:spPr/>
        <p:txBody>
          <a:bodyPr/>
          <a:lstStyle/>
          <a:p>
            <a:fld id="{0DECF43B-50A2-411C-BEC8-FEE402C7F19F}" type="slidenum">
              <a:rPr lang="zh-CN" altLang="en-US" smtClean="0"/>
              <a:t>‹#›</a:t>
            </a:fld>
            <a:endParaRPr lang="zh-CN" altLang="en-US"/>
          </a:p>
        </p:txBody>
      </p:sp>
    </p:spTree>
    <p:extLst>
      <p:ext uri="{BB962C8B-B14F-4D97-AF65-F5344CB8AC3E}">
        <p14:creationId xmlns:p14="http://schemas.microsoft.com/office/powerpoint/2010/main" val="331320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CD4F91-C8E3-4CA6-997F-8B3C1992872A}" type="datetime1">
              <a:rPr lang="zh-CN" altLang="en-US" smtClean="0"/>
              <a:t>2021/9/21</a:t>
            </a:fld>
            <a:endParaRPr lang="zh-CN" altLang="en-US"/>
          </a:p>
        </p:txBody>
      </p:sp>
      <p:sp>
        <p:nvSpPr>
          <p:cNvPr id="8" name="页脚占位符 7"/>
          <p:cNvSpPr>
            <a:spLocks noGrp="1"/>
          </p:cNvSpPr>
          <p:nvPr>
            <p:ph type="ftr" sz="quarter" idx="11"/>
          </p:nvPr>
        </p:nvSpPr>
        <p:spPr/>
        <p:txBody>
          <a:bodyPr/>
          <a:lstStyle/>
          <a:p>
            <a:r>
              <a:rPr lang="en-US" altLang="zh-CN"/>
              <a:t>Intermediate Macroeconomics </a:t>
            </a:r>
            <a:endParaRPr lang="zh-CN" altLang="en-US"/>
          </a:p>
        </p:txBody>
      </p:sp>
      <p:sp>
        <p:nvSpPr>
          <p:cNvPr id="9" name="灯片编号占位符 8"/>
          <p:cNvSpPr>
            <a:spLocks noGrp="1"/>
          </p:cNvSpPr>
          <p:nvPr>
            <p:ph type="sldNum" sz="quarter" idx="12"/>
          </p:nvPr>
        </p:nvSpPr>
        <p:spPr/>
        <p:txBody>
          <a:bodyPr/>
          <a:lstStyle/>
          <a:p>
            <a:fld id="{0DECF43B-50A2-411C-BEC8-FEE402C7F19F}" type="slidenum">
              <a:rPr lang="zh-CN" altLang="en-US" smtClean="0"/>
              <a:t>‹#›</a:t>
            </a:fld>
            <a:endParaRPr lang="zh-CN" altLang="en-US"/>
          </a:p>
        </p:txBody>
      </p:sp>
    </p:spTree>
    <p:extLst>
      <p:ext uri="{BB962C8B-B14F-4D97-AF65-F5344CB8AC3E}">
        <p14:creationId xmlns:p14="http://schemas.microsoft.com/office/powerpoint/2010/main" val="403385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A81A672-0070-43E5-B680-A49D0BD6D354}" type="datetime1">
              <a:rPr lang="zh-CN" altLang="en-US" smtClean="0"/>
              <a:t>2021/9/21</a:t>
            </a:fld>
            <a:endParaRPr lang="zh-CN" altLang="en-US"/>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a:t>
            </a:fld>
            <a:endParaRPr lang="zh-CN" altLang="en-US"/>
          </a:p>
        </p:txBody>
      </p:sp>
    </p:spTree>
    <p:extLst>
      <p:ext uri="{BB962C8B-B14F-4D97-AF65-F5344CB8AC3E}">
        <p14:creationId xmlns:p14="http://schemas.microsoft.com/office/powerpoint/2010/main" val="39441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A9DC40-5EC0-4BFC-8581-8C8A7C55FA86}" type="datetime1">
              <a:rPr lang="zh-CN" altLang="en-US" smtClean="0"/>
              <a:t>2021/9/21</a:t>
            </a:fld>
            <a:endParaRPr lang="zh-CN" altLang="en-US"/>
          </a:p>
        </p:txBody>
      </p:sp>
      <p:sp>
        <p:nvSpPr>
          <p:cNvPr id="3" name="页脚占位符 2"/>
          <p:cNvSpPr>
            <a:spLocks noGrp="1"/>
          </p:cNvSpPr>
          <p:nvPr>
            <p:ph type="ftr" sz="quarter" idx="11"/>
          </p:nvPr>
        </p:nvSpPr>
        <p:spPr/>
        <p:txBody>
          <a:bodyPr/>
          <a:lstStyle/>
          <a:p>
            <a:r>
              <a:rPr lang="en-US" altLang="zh-CN"/>
              <a:t>Intermediate Macroeconomics </a:t>
            </a:r>
            <a:endParaRPr lang="zh-CN" altLang="en-US"/>
          </a:p>
        </p:txBody>
      </p:sp>
      <p:sp>
        <p:nvSpPr>
          <p:cNvPr id="4" name="灯片编号占位符 3"/>
          <p:cNvSpPr>
            <a:spLocks noGrp="1"/>
          </p:cNvSpPr>
          <p:nvPr>
            <p:ph type="sldNum" sz="quarter" idx="12"/>
          </p:nvPr>
        </p:nvSpPr>
        <p:spPr/>
        <p:txBody>
          <a:bodyPr/>
          <a:lstStyle/>
          <a:p>
            <a:fld id="{0DECF43B-50A2-411C-BEC8-FEE402C7F19F}" type="slidenum">
              <a:rPr lang="zh-CN" altLang="en-US" smtClean="0"/>
              <a:t>‹#›</a:t>
            </a:fld>
            <a:endParaRPr lang="zh-CN" altLang="en-US"/>
          </a:p>
        </p:txBody>
      </p:sp>
    </p:spTree>
    <p:extLst>
      <p:ext uri="{BB962C8B-B14F-4D97-AF65-F5344CB8AC3E}">
        <p14:creationId xmlns:p14="http://schemas.microsoft.com/office/powerpoint/2010/main" val="327109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6389917-F62B-4F3B-8ABA-E509663D5A9F}" type="datetime1">
              <a:rPr lang="zh-CN" altLang="en-US" smtClean="0"/>
              <a:t>2021/9/21</a:t>
            </a:fld>
            <a:endParaRPr lang="zh-CN" altLang="en-US"/>
          </a:p>
        </p:txBody>
      </p:sp>
      <p:sp>
        <p:nvSpPr>
          <p:cNvPr id="6" name="页脚占位符 5"/>
          <p:cNvSpPr>
            <a:spLocks noGrp="1"/>
          </p:cNvSpPr>
          <p:nvPr>
            <p:ph type="ftr" sz="quarter" idx="11"/>
          </p:nvPr>
        </p:nvSpPr>
        <p:spPr/>
        <p:txBody>
          <a:bodyPr/>
          <a:lstStyle/>
          <a:p>
            <a:r>
              <a:rPr lang="en-US" altLang="zh-CN"/>
              <a:t>Intermediate Macroeconomics </a:t>
            </a:r>
            <a:endParaRPr lang="zh-CN" altLang="en-US"/>
          </a:p>
        </p:txBody>
      </p:sp>
      <p:sp>
        <p:nvSpPr>
          <p:cNvPr id="7" name="灯片编号占位符 6"/>
          <p:cNvSpPr>
            <a:spLocks noGrp="1"/>
          </p:cNvSpPr>
          <p:nvPr>
            <p:ph type="sldNum" sz="quarter" idx="12"/>
          </p:nvPr>
        </p:nvSpPr>
        <p:spPr/>
        <p:txBody>
          <a:bodyPr/>
          <a:lstStyle/>
          <a:p>
            <a:fld id="{0DECF43B-50A2-411C-BEC8-FEE402C7F19F}" type="slidenum">
              <a:rPr lang="zh-CN" altLang="en-US" smtClean="0"/>
              <a:t>‹#›</a:t>
            </a:fld>
            <a:endParaRPr lang="zh-CN" altLang="en-US"/>
          </a:p>
        </p:txBody>
      </p:sp>
    </p:spTree>
    <p:extLst>
      <p:ext uri="{BB962C8B-B14F-4D97-AF65-F5344CB8AC3E}">
        <p14:creationId xmlns:p14="http://schemas.microsoft.com/office/powerpoint/2010/main" val="755432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A3896CB-A859-483F-9C0E-0A611697D276}" type="datetime1">
              <a:rPr lang="zh-CN" altLang="en-US" smtClean="0"/>
              <a:t>2021/9/21</a:t>
            </a:fld>
            <a:endParaRPr lang="zh-CN" altLang="en-US"/>
          </a:p>
        </p:txBody>
      </p:sp>
      <p:sp>
        <p:nvSpPr>
          <p:cNvPr id="6" name="页脚占位符 5"/>
          <p:cNvSpPr>
            <a:spLocks noGrp="1"/>
          </p:cNvSpPr>
          <p:nvPr>
            <p:ph type="ftr" sz="quarter" idx="11"/>
          </p:nvPr>
        </p:nvSpPr>
        <p:spPr/>
        <p:txBody>
          <a:bodyPr/>
          <a:lstStyle/>
          <a:p>
            <a:r>
              <a:rPr lang="en-US" altLang="zh-CN"/>
              <a:t>Intermediate Macroeconomics </a:t>
            </a:r>
            <a:endParaRPr lang="zh-CN" altLang="en-US"/>
          </a:p>
        </p:txBody>
      </p:sp>
      <p:sp>
        <p:nvSpPr>
          <p:cNvPr id="7" name="灯片编号占位符 6"/>
          <p:cNvSpPr>
            <a:spLocks noGrp="1"/>
          </p:cNvSpPr>
          <p:nvPr>
            <p:ph type="sldNum" sz="quarter" idx="12"/>
          </p:nvPr>
        </p:nvSpPr>
        <p:spPr/>
        <p:txBody>
          <a:bodyPr/>
          <a:lstStyle/>
          <a:p>
            <a:fld id="{0DECF43B-50A2-411C-BEC8-FEE402C7F19F}" type="slidenum">
              <a:rPr lang="zh-CN" altLang="en-US" smtClean="0"/>
              <a:t>‹#›</a:t>
            </a:fld>
            <a:endParaRPr lang="zh-CN" altLang="en-US"/>
          </a:p>
        </p:txBody>
      </p:sp>
    </p:spTree>
    <p:extLst>
      <p:ext uri="{BB962C8B-B14F-4D97-AF65-F5344CB8AC3E}">
        <p14:creationId xmlns:p14="http://schemas.microsoft.com/office/powerpoint/2010/main" val="32160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18726-37EF-4F25-B42E-60BFFBDB3408}" type="datetime1">
              <a:rPr lang="zh-CN" altLang="en-US" smtClean="0"/>
              <a:t>2021/9/21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Intermediate Macroeconomics </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ECF43B-50A2-411C-BEC8-FEE402C7F19F}" type="slidenum">
              <a:rPr lang="zh-CN" altLang="en-US" smtClean="0"/>
              <a:t>‹#›</a:t>
            </a:fld>
            <a:endParaRPr lang="zh-CN" altLang="en-US"/>
          </a:p>
        </p:txBody>
      </p:sp>
    </p:spTree>
    <p:extLst>
      <p:ext uri="{BB962C8B-B14F-4D97-AF65-F5344CB8AC3E}">
        <p14:creationId xmlns:p14="http://schemas.microsoft.com/office/powerpoint/2010/main" val="400255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宏观经济学导言</a:t>
            </a:r>
          </a:p>
        </p:txBody>
      </p:sp>
      <p:sp>
        <p:nvSpPr>
          <p:cNvPr id="3" name="副标题 2"/>
          <p:cNvSpPr>
            <a:spLocks noGrp="1"/>
          </p:cNvSpPr>
          <p:nvPr>
            <p:ph type="subTitle" idx="1"/>
          </p:nvPr>
        </p:nvSpPr>
        <p:spPr/>
        <p:txBody>
          <a:bodyPr/>
          <a:lstStyle/>
          <a:p>
            <a:r>
              <a:rPr lang="zh-CN" altLang="en-US" dirty="0"/>
              <a:t>钱军辉</a:t>
            </a:r>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1</a:t>
            </a:fld>
            <a:endParaRPr lang="zh-CN" altLang="en-US"/>
          </a:p>
        </p:txBody>
      </p:sp>
    </p:spTree>
    <p:extLst>
      <p:ext uri="{BB962C8B-B14F-4D97-AF65-F5344CB8AC3E}">
        <p14:creationId xmlns:p14="http://schemas.microsoft.com/office/powerpoint/2010/main" val="334728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市场经济</a:t>
            </a:r>
          </a:p>
        </p:txBody>
      </p:sp>
      <p:sp>
        <p:nvSpPr>
          <p:cNvPr id="3" name="内容占位符 2"/>
          <p:cNvSpPr>
            <a:spLocks noGrp="1"/>
          </p:cNvSpPr>
          <p:nvPr>
            <p:ph idx="1"/>
          </p:nvPr>
        </p:nvSpPr>
        <p:spPr/>
        <p:txBody>
          <a:bodyPr>
            <a:normAutofit lnSpcReduction="10000"/>
          </a:bodyPr>
          <a:lstStyle/>
          <a:p>
            <a:r>
              <a:rPr lang="zh-CN" altLang="en-US" dirty="0"/>
              <a:t>市场经济依赖市场解决生产和分配问题。</a:t>
            </a:r>
            <a:endParaRPr lang="en-US" altLang="zh-CN" dirty="0"/>
          </a:p>
          <a:p>
            <a:pPr lvl="1"/>
            <a:r>
              <a:rPr lang="zh-CN" altLang="en-US" dirty="0"/>
              <a:t>当某些商品需求上升，消费者抬高商品价格，诱导厂商生产更多。</a:t>
            </a:r>
            <a:endParaRPr lang="en-US" altLang="zh-CN" dirty="0"/>
          </a:p>
          <a:p>
            <a:pPr lvl="1"/>
            <a:r>
              <a:rPr lang="zh-CN" altLang="en-US" dirty="0"/>
              <a:t>为生产更多供不应求的商品，厂商抬高了生产要素价格（如劳动力工资），于是诱导要素所有者供应更多要素投入。根据要素价格，厂商尽量多用廉价要素，实现成本最小化。</a:t>
            </a:r>
            <a:endParaRPr lang="en-US" altLang="zh-CN" dirty="0"/>
          </a:p>
          <a:p>
            <a:pPr lvl="1"/>
            <a:r>
              <a:rPr lang="zh-CN" altLang="en-US" dirty="0"/>
              <a:t>工人因为贡献劳动力得到工资，资本所有人因为贡献资本获得资本回报，公司股东得到剩余利润。所有人都是商品和服务的消费者。</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10</a:t>
            </a:fld>
            <a:endParaRPr lang="zh-CN" altLang="en-US"/>
          </a:p>
        </p:txBody>
      </p:sp>
    </p:spTree>
    <p:extLst>
      <p:ext uri="{BB962C8B-B14F-4D97-AF65-F5344CB8AC3E}">
        <p14:creationId xmlns:p14="http://schemas.microsoft.com/office/powerpoint/2010/main" val="113689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3A659-2036-4E29-ADD5-098DD17CA88B}"/>
              </a:ext>
            </a:extLst>
          </p:cNvPr>
          <p:cNvSpPr>
            <a:spLocks noGrp="1"/>
          </p:cNvSpPr>
          <p:nvPr>
            <p:ph type="title"/>
          </p:nvPr>
        </p:nvSpPr>
        <p:spPr/>
        <p:txBody>
          <a:bodyPr/>
          <a:lstStyle/>
          <a:p>
            <a:r>
              <a:rPr lang="zh-CN" altLang="en-US" dirty="0"/>
              <a:t>价格：“看不见的手”</a:t>
            </a:r>
          </a:p>
        </p:txBody>
      </p:sp>
      <p:sp>
        <p:nvSpPr>
          <p:cNvPr id="3" name="内容占位符 2">
            <a:extLst>
              <a:ext uri="{FF2B5EF4-FFF2-40B4-BE49-F238E27FC236}">
                <a16:creationId xmlns:a16="http://schemas.microsoft.com/office/drawing/2014/main" id="{544E6727-5E40-4228-95AB-497E18EDDBF9}"/>
              </a:ext>
            </a:extLst>
          </p:cNvPr>
          <p:cNvSpPr>
            <a:spLocks noGrp="1"/>
          </p:cNvSpPr>
          <p:nvPr>
            <p:ph idx="1"/>
          </p:nvPr>
        </p:nvSpPr>
        <p:spPr/>
        <p:txBody>
          <a:bodyPr/>
          <a:lstStyle/>
          <a:p>
            <a:r>
              <a:rPr lang="zh-CN" altLang="en-US" dirty="0"/>
              <a:t>在市场经济中，价格扮演了至关重要的角色。</a:t>
            </a:r>
            <a:endParaRPr lang="en-US" altLang="zh-CN" dirty="0"/>
          </a:p>
          <a:p>
            <a:pPr lvl="1"/>
            <a:r>
              <a:rPr lang="zh-CN" altLang="en-US" dirty="0"/>
              <a:t>价格是供需信号，指挥生产什么，生产多少，用什么来生产，等等。</a:t>
            </a:r>
            <a:endParaRPr lang="en-US" altLang="zh-CN" dirty="0"/>
          </a:p>
          <a:p>
            <a:pPr lvl="1"/>
            <a:r>
              <a:rPr lang="zh-CN" altLang="en-US" dirty="0"/>
              <a:t>价格是隐身的指挥者，而且不用任何胁迫，调度资源，为千千万万品味各异的消费者生产、运输、和分配。</a:t>
            </a:r>
          </a:p>
        </p:txBody>
      </p:sp>
      <p:sp>
        <p:nvSpPr>
          <p:cNvPr id="4" name="页脚占位符 3">
            <a:extLst>
              <a:ext uri="{FF2B5EF4-FFF2-40B4-BE49-F238E27FC236}">
                <a16:creationId xmlns:a16="http://schemas.microsoft.com/office/drawing/2014/main" id="{2DE43041-32A0-4F75-9E04-D8EC6A0D2088}"/>
              </a:ext>
            </a:extLst>
          </p:cNvPr>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a:extLst>
              <a:ext uri="{FF2B5EF4-FFF2-40B4-BE49-F238E27FC236}">
                <a16:creationId xmlns:a16="http://schemas.microsoft.com/office/drawing/2014/main" id="{14D1A8C3-C1DC-4E13-AB41-C1460CC479A1}"/>
              </a:ext>
            </a:extLst>
          </p:cNvPr>
          <p:cNvSpPr>
            <a:spLocks noGrp="1"/>
          </p:cNvSpPr>
          <p:nvPr>
            <p:ph type="sldNum" sz="quarter" idx="12"/>
          </p:nvPr>
        </p:nvSpPr>
        <p:spPr/>
        <p:txBody>
          <a:bodyPr/>
          <a:lstStyle/>
          <a:p>
            <a:fld id="{0DECF43B-50A2-411C-BEC8-FEE402C7F19F}" type="slidenum">
              <a:rPr lang="zh-CN" altLang="en-US" smtClean="0"/>
              <a:t>11</a:t>
            </a:fld>
            <a:endParaRPr lang="zh-CN" altLang="en-US"/>
          </a:p>
        </p:txBody>
      </p:sp>
    </p:spTree>
    <p:extLst>
      <p:ext uri="{BB962C8B-B14F-4D97-AF65-F5344CB8AC3E}">
        <p14:creationId xmlns:p14="http://schemas.microsoft.com/office/powerpoint/2010/main" val="1641008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897BA-698F-4485-88A5-799F737F599E}"/>
              </a:ext>
            </a:extLst>
          </p:cNvPr>
          <p:cNvSpPr>
            <a:spLocks noGrp="1"/>
          </p:cNvSpPr>
          <p:nvPr>
            <p:ph type="title"/>
          </p:nvPr>
        </p:nvSpPr>
        <p:spPr/>
        <p:txBody>
          <a:bodyPr/>
          <a:lstStyle/>
          <a:p>
            <a:r>
              <a:rPr lang="zh-CN" altLang="en-US" dirty="0"/>
              <a:t>市场经济的局限</a:t>
            </a:r>
          </a:p>
        </p:txBody>
      </p:sp>
      <p:sp>
        <p:nvSpPr>
          <p:cNvPr id="3" name="内容占位符 2">
            <a:extLst>
              <a:ext uri="{FF2B5EF4-FFF2-40B4-BE49-F238E27FC236}">
                <a16:creationId xmlns:a16="http://schemas.microsoft.com/office/drawing/2014/main" id="{5444AD08-822B-4498-96C4-53A7B8EFB017}"/>
              </a:ext>
            </a:extLst>
          </p:cNvPr>
          <p:cNvSpPr>
            <a:spLocks noGrp="1"/>
          </p:cNvSpPr>
          <p:nvPr>
            <p:ph idx="1"/>
          </p:nvPr>
        </p:nvSpPr>
        <p:spPr/>
        <p:txBody>
          <a:bodyPr/>
          <a:lstStyle/>
          <a:p>
            <a:r>
              <a:rPr lang="zh-CN" altLang="en-US" dirty="0"/>
              <a:t>如果没有政府，市场会过少供应“公共产品”（</a:t>
            </a:r>
            <a:r>
              <a:rPr lang="en-US" altLang="zh-CN" dirty="0"/>
              <a:t>public goods</a:t>
            </a:r>
            <a:r>
              <a:rPr lang="zh-CN" altLang="en-US" dirty="0"/>
              <a:t>），过度供应“负公共产品”（</a:t>
            </a:r>
            <a:r>
              <a:rPr lang="en-US" altLang="zh-CN" dirty="0"/>
              <a:t>public </a:t>
            </a:r>
            <a:r>
              <a:rPr lang="en-US" altLang="zh-CN" dirty="0" err="1"/>
              <a:t>bads</a:t>
            </a:r>
            <a:r>
              <a:rPr lang="zh-CN" altLang="en-US" dirty="0"/>
              <a:t>）。</a:t>
            </a:r>
            <a:endParaRPr lang="en-US" altLang="zh-CN" dirty="0"/>
          </a:p>
          <a:p>
            <a:r>
              <a:rPr lang="zh-CN" altLang="en-US" dirty="0"/>
              <a:t>市场会出现垄断，导致供应过少和价格畸高。</a:t>
            </a:r>
            <a:endParaRPr lang="en-US" altLang="zh-CN" dirty="0"/>
          </a:p>
          <a:p>
            <a:r>
              <a:rPr lang="zh-CN" altLang="en-US" dirty="0"/>
              <a:t>金融市场会有泡沫和崩溃，导致经济剧烈波动。</a:t>
            </a:r>
            <a:endParaRPr lang="en-US" altLang="zh-CN" dirty="0"/>
          </a:p>
          <a:p>
            <a:r>
              <a:rPr lang="zh-CN" altLang="en-US" dirty="0"/>
              <a:t>收入和财富差距会失控。</a:t>
            </a:r>
          </a:p>
        </p:txBody>
      </p:sp>
      <p:sp>
        <p:nvSpPr>
          <p:cNvPr id="4" name="页脚占位符 3">
            <a:extLst>
              <a:ext uri="{FF2B5EF4-FFF2-40B4-BE49-F238E27FC236}">
                <a16:creationId xmlns:a16="http://schemas.microsoft.com/office/drawing/2014/main" id="{BB3A9CE0-30F4-46C5-BA3C-317666931330}"/>
              </a:ext>
            </a:extLst>
          </p:cNvPr>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a:extLst>
              <a:ext uri="{FF2B5EF4-FFF2-40B4-BE49-F238E27FC236}">
                <a16:creationId xmlns:a16="http://schemas.microsoft.com/office/drawing/2014/main" id="{8191E327-53D3-4A7A-8535-4ADCB29A9B11}"/>
              </a:ext>
            </a:extLst>
          </p:cNvPr>
          <p:cNvSpPr>
            <a:spLocks noGrp="1"/>
          </p:cNvSpPr>
          <p:nvPr>
            <p:ph type="sldNum" sz="quarter" idx="12"/>
          </p:nvPr>
        </p:nvSpPr>
        <p:spPr/>
        <p:txBody>
          <a:bodyPr/>
          <a:lstStyle/>
          <a:p>
            <a:fld id="{0DECF43B-50A2-411C-BEC8-FEE402C7F19F}" type="slidenum">
              <a:rPr lang="zh-CN" altLang="en-US" smtClean="0"/>
              <a:t>12</a:t>
            </a:fld>
            <a:endParaRPr lang="zh-CN" altLang="en-US"/>
          </a:p>
        </p:txBody>
      </p:sp>
    </p:spTree>
    <p:extLst>
      <p:ext uri="{BB962C8B-B14F-4D97-AF65-F5344CB8AC3E}">
        <p14:creationId xmlns:p14="http://schemas.microsoft.com/office/powerpoint/2010/main" val="289033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市场的道德局限</a:t>
            </a:r>
          </a:p>
        </p:txBody>
      </p:sp>
      <p:sp>
        <p:nvSpPr>
          <p:cNvPr id="3" name="内容占位符 2"/>
          <p:cNvSpPr>
            <a:spLocks noGrp="1"/>
          </p:cNvSpPr>
          <p:nvPr>
            <p:ph idx="1"/>
          </p:nvPr>
        </p:nvSpPr>
        <p:spPr/>
        <p:txBody>
          <a:bodyPr/>
          <a:lstStyle/>
          <a:p>
            <a:r>
              <a:rPr lang="zh-CN" altLang="en-US" dirty="0"/>
              <a:t>有些东西，不该买卖（比如人、政治权利等）。</a:t>
            </a:r>
            <a:endParaRPr lang="en-US" altLang="zh-CN" dirty="0"/>
          </a:p>
          <a:p>
            <a:r>
              <a:rPr lang="zh-CN" altLang="en-US" dirty="0"/>
              <a:t>劳动力的市场价格可能很不公平（比如“流量明星”和护士）。</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13</a:t>
            </a:fld>
            <a:endParaRPr lang="zh-CN" altLang="en-US"/>
          </a:p>
        </p:txBody>
      </p:sp>
    </p:spTree>
    <p:extLst>
      <p:ext uri="{BB962C8B-B14F-4D97-AF65-F5344CB8AC3E}">
        <p14:creationId xmlns:p14="http://schemas.microsoft.com/office/powerpoint/2010/main" val="1679555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计划经济</a:t>
            </a:r>
          </a:p>
        </p:txBody>
      </p:sp>
      <p:sp>
        <p:nvSpPr>
          <p:cNvPr id="3" name="内容占位符 2"/>
          <p:cNvSpPr>
            <a:spLocks noGrp="1"/>
          </p:cNvSpPr>
          <p:nvPr>
            <p:ph idx="1"/>
          </p:nvPr>
        </p:nvSpPr>
        <p:spPr/>
        <p:txBody>
          <a:bodyPr>
            <a:normAutofit fontScale="92500"/>
          </a:bodyPr>
          <a:lstStyle/>
          <a:p>
            <a:r>
              <a:rPr lang="zh-CN" altLang="en-US" dirty="0"/>
              <a:t>从</a:t>
            </a:r>
            <a:r>
              <a:rPr lang="en-US" altLang="zh-CN" dirty="0"/>
              <a:t>1953</a:t>
            </a:r>
            <a:r>
              <a:rPr lang="zh-CN" altLang="en-US" dirty="0"/>
              <a:t>年至</a:t>
            </a:r>
            <a:r>
              <a:rPr lang="en-US" altLang="zh-CN" dirty="0"/>
              <a:t>1978</a:t>
            </a:r>
            <a:r>
              <a:rPr lang="zh-CN" altLang="en-US" dirty="0"/>
              <a:t>年，中国学习前苏联，试验了计划经济。</a:t>
            </a:r>
            <a:endParaRPr lang="en-US" altLang="zh-CN" dirty="0"/>
          </a:p>
          <a:p>
            <a:r>
              <a:rPr lang="zh-CN" altLang="en-US" dirty="0"/>
              <a:t>计划经济依赖政府决定生产商品种类和数量，用哪些资源进行生产，以及由政府决定分配。</a:t>
            </a:r>
            <a:endParaRPr lang="en-US" altLang="zh-CN" dirty="0"/>
          </a:p>
          <a:p>
            <a:r>
              <a:rPr lang="zh-CN" altLang="en-US" dirty="0"/>
              <a:t>没有市场，没有市场价格，没有创业者；厂长既没有动力，也没有自主经营和投资的权力；劳动者没有工作动力，也没有动力投资自己。</a:t>
            </a:r>
            <a:endParaRPr lang="en-US" altLang="zh-CN" dirty="0"/>
          </a:p>
          <a:p>
            <a:r>
              <a:rPr lang="zh-CN" altLang="en-US" dirty="0"/>
              <a:t>结果是资源浪费、经济和生活水平停滞。</a:t>
            </a:r>
            <a:r>
              <a:rPr lang="en-US" altLang="zh-CN" dirty="0"/>
              <a:t>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14</a:t>
            </a:fld>
            <a:endParaRPr lang="zh-CN" altLang="en-US"/>
          </a:p>
        </p:txBody>
      </p:sp>
    </p:spTree>
    <p:extLst>
      <p:ext uri="{BB962C8B-B14F-4D97-AF65-F5344CB8AC3E}">
        <p14:creationId xmlns:p14="http://schemas.microsoft.com/office/powerpoint/2010/main" val="1062505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混合经济</a:t>
            </a:r>
          </a:p>
        </p:txBody>
      </p:sp>
      <p:sp>
        <p:nvSpPr>
          <p:cNvPr id="3" name="内容占位符 2"/>
          <p:cNvSpPr>
            <a:spLocks noGrp="1"/>
          </p:cNvSpPr>
          <p:nvPr>
            <p:ph idx="1"/>
          </p:nvPr>
        </p:nvSpPr>
        <p:spPr/>
        <p:txBody>
          <a:bodyPr>
            <a:normAutofit lnSpcReduction="10000"/>
          </a:bodyPr>
          <a:lstStyle/>
          <a:p>
            <a:r>
              <a:rPr lang="en-US" altLang="zh-CN" dirty="0"/>
              <a:t>1978</a:t>
            </a:r>
            <a:r>
              <a:rPr lang="zh-CN" altLang="en-US" dirty="0"/>
              <a:t>年十一届三中全会召开后，中国开始改革开放。</a:t>
            </a:r>
            <a:endParaRPr lang="en-US" altLang="zh-CN" dirty="0"/>
          </a:p>
          <a:p>
            <a:r>
              <a:rPr lang="zh-CN" altLang="en-US" dirty="0"/>
              <a:t>改革的一个重要方面是让市场扮演越来越重要的角色。</a:t>
            </a:r>
            <a:endParaRPr lang="en-US" altLang="zh-CN" dirty="0"/>
          </a:p>
          <a:p>
            <a:r>
              <a:rPr lang="en-US" altLang="zh-CN" dirty="0"/>
              <a:t>2001</a:t>
            </a:r>
            <a:r>
              <a:rPr lang="zh-CN" altLang="en-US" dirty="0"/>
              <a:t>年中国加入世界贸易组织（</a:t>
            </a:r>
            <a:r>
              <a:rPr lang="en-US" altLang="zh-CN" dirty="0"/>
              <a:t>WTO</a:t>
            </a:r>
            <a:r>
              <a:rPr lang="zh-CN" altLang="en-US" dirty="0"/>
              <a:t>），标志着经济全面开放。</a:t>
            </a:r>
            <a:endParaRPr lang="en-US" altLang="zh-CN" dirty="0"/>
          </a:p>
          <a:p>
            <a:r>
              <a:rPr lang="zh-CN" altLang="en-US" dirty="0"/>
              <a:t>当前中国经济是一个混合经济形态：市场在资源分配中起到决定性作用，同时政府扮演重要角色。</a:t>
            </a:r>
            <a:endParaRPr lang="en-US" altLang="zh-CN" dirty="0"/>
          </a:p>
          <a:p>
            <a:endParaRPr lang="en-US" altLang="zh-CN" dirty="0"/>
          </a:p>
          <a:p>
            <a:endParaRPr lang="en-US" altLang="zh-CN"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15</a:t>
            </a:fld>
            <a:endParaRPr lang="zh-CN" altLang="en-US"/>
          </a:p>
        </p:txBody>
      </p:sp>
    </p:spTree>
    <p:extLst>
      <p:ext uri="{BB962C8B-B14F-4D97-AF65-F5344CB8AC3E}">
        <p14:creationId xmlns:p14="http://schemas.microsoft.com/office/powerpoint/2010/main" val="4135606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政府的角色</a:t>
            </a:r>
          </a:p>
        </p:txBody>
      </p:sp>
      <p:sp>
        <p:nvSpPr>
          <p:cNvPr id="3" name="内容占位符 2"/>
          <p:cNvSpPr>
            <a:spLocks noGrp="1"/>
          </p:cNvSpPr>
          <p:nvPr>
            <p:ph idx="1"/>
          </p:nvPr>
        </p:nvSpPr>
        <p:spPr/>
        <p:txBody>
          <a:bodyPr>
            <a:normAutofit fontScale="92500" lnSpcReduction="10000"/>
          </a:bodyPr>
          <a:lstStyle/>
          <a:p>
            <a:r>
              <a:rPr lang="zh-CN" altLang="en-US" dirty="0"/>
              <a:t>公共产品供应（国防、公共安全、环境保护等）</a:t>
            </a:r>
            <a:endParaRPr lang="en-US" altLang="zh-CN" dirty="0"/>
          </a:p>
          <a:p>
            <a:r>
              <a:rPr lang="zh-CN" altLang="en-US" dirty="0"/>
              <a:t>公共投资（交通基础设施、公共教育、基础研究等）</a:t>
            </a:r>
            <a:endParaRPr lang="en-US" altLang="zh-CN" dirty="0"/>
          </a:p>
          <a:p>
            <a:r>
              <a:rPr lang="zh-CN" altLang="en-US" dirty="0"/>
              <a:t>转移支付（</a:t>
            </a:r>
            <a:r>
              <a:rPr lang="en-US" altLang="zh-CN" dirty="0"/>
              <a:t>Transfer payment, </a:t>
            </a:r>
            <a:r>
              <a:rPr lang="zh-CN" altLang="en-US" dirty="0"/>
              <a:t>给欠发达地区，给退休者、失业者等人群）</a:t>
            </a:r>
            <a:endParaRPr lang="en-US" altLang="zh-CN" dirty="0"/>
          </a:p>
          <a:p>
            <a:r>
              <a:rPr lang="zh-CN" altLang="en-US" dirty="0"/>
              <a:t>金融监管（银行、保险、证券）</a:t>
            </a:r>
            <a:endParaRPr lang="en-US" altLang="zh-CN" dirty="0"/>
          </a:p>
          <a:p>
            <a:r>
              <a:rPr lang="zh-CN" altLang="en-US" dirty="0"/>
              <a:t>宏观审慎政策（</a:t>
            </a:r>
            <a:r>
              <a:rPr lang="en-US" altLang="zh-CN" dirty="0"/>
              <a:t>Macroprudential policies</a:t>
            </a:r>
            <a:r>
              <a:rPr lang="zh-CN" altLang="en-US" dirty="0"/>
              <a:t>）</a:t>
            </a:r>
            <a:endParaRPr lang="en-US" altLang="zh-CN" dirty="0"/>
          </a:p>
          <a:p>
            <a:r>
              <a:rPr lang="zh-CN" altLang="en-US" dirty="0"/>
              <a:t>货币和财政政策</a:t>
            </a:r>
            <a:endParaRPr lang="en-US" altLang="zh-CN" dirty="0"/>
          </a:p>
          <a:p>
            <a:r>
              <a:rPr lang="zh-CN" altLang="en-US" dirty="0"/>
              <a:t>国有企业管理</a:t>
            </a:r>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16</a:t>
            </a:fld>
            <a:endParaRPr lang="zh-CN" altLang="en-US"/>
          </a:p>
        </p:txBody>
      </p:sp>
    </p:spTree>
    <p:extLst>
      <p:ext uri="{BB962C8B-B14F-4D97-AF65-F5344CB8AC3E}">
        <p14:creationId xmlns:p14="http://schemas.microsoft.com/office/powerpoint/2010/main" val="1639357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什么是宏观经济学？</a:t>
            </a:r>
            <a:endParaRPr lang="en-US" altLang="zh-CN" dirty="0"/>
          </a:p>
          <a:p>
            <a:r>
              <a:rPr lang="zh-CN" altLang="en-US" dirty="0"/>
              <a:t>我们的经济如何运行？</a:t>
            </a:r>
            <a:endParaRPr lang="en-US" altLang="zh-CN" dirty="0"/>
          </a:p>
          <a:p>
            <a:r>
              <a:rPr lang="zh-CN" altLang="en-US" b="1" dirty="0"/>
              <a:t>宏观经济学建模</a:t>
            </a:r>
            <a:endParaRPr lang="en-US" altLang="zh-CN" b="1" dirty="0"/>
          </a:p>
          <a:p>
            <a:r>
              <a:rPr lang="zh-CN" altLang="en-US" dirty="0"/>
              <a:t>宏观经济学思想简史</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17</a:t>
            </a:fld>
            <a:endParaRPr lang="zh-CN" altLang="en-US"/>
          </a:p>
        </p:txBody>
      </p:sp>
    </p:spTree>
    <p:extLst>
      <p:ext uri="{BB962C8B-B14F-4D97-AF65-F5344CB8AC3E}">
        <p14:creationId xmlns:p14="http://schemas.microsoft.com/office/powerpoint/2010/main" val="1702597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宏观变量和宏观模型</a:t>
            </a:r>
          </a:p>
        </p:txBody>
      </p:sp>
      <p:sp>
        <p:nvSpPr>
          <p:cNvPr id="3" name="内容占位符 2"/>
          <p:cNvSpPr>
            <a:spLocks noGrp="1"/>
          </p:cNvSpPr>
          <p:nvPr>
            <p:ph idx="1"/>
          </p:nvPr>
        </p:nvSpPr>
        <p:spPr/>
        <p:txBody>
          <a:bodyPr>
            <a:normAutofit/>
          </a:bodyPr>
          <a:lstStyle/>
          <a:p>
            <a:r>
              <a:rPr lang="zh-CN" altLang="en-US" dirty="0"/>
              <a:t>宏观变量（</a:t>
            </a:r>
            <a:r>
              <a:rPr lang="en-US" altLang="zh-CN" dirty="0"/>
              <a:t> GDP</a:t>
            </a:r>
            <a:r>
              <a:rPr lang="zh-CN" altLang="en-US" dirty="0"/>
              <a:t>、失业率、通胀率、利率、汇率等）是经济的测度。</a:t>
            </a:r>
            <a:endParaRPr lang="en-US" altLang="zh-CN" dirty="0"/>
          </a:p>
          <a:p>
            <a:pPr lvl="1"/>
            <a:r>
              <a:rPr lang="zh-CN" altLang="en-US" dirty="0"/>
              <a:t>通过观察宏观变量，我们能较为客观地</a:t>
            </a:r>
            <a:r>
              <a:rPr lang="zh-CN" altLang="en-US" dirty="0">
                <a:solidFill>
                  <a:srgbClr val="FF0000"/>
                </a:solidFill>
              </a:rPr>
              <a:t>了解</a:t>
            </a:r>
            <a:r>
              <a:rPr lang="zh-CN" altLang="en-US" dirty="0"/>
              <a:t>经济。</a:t>
            </a:r>
            <a:endParaRPr lang="en-US" altLang="zh-CN" dirty="0"/>
          </a:p>
          <a:p>
            <a:r>
              <a:rPr lang="zh-CN" altLang="en-US" dirty="0"/>
              <a:t>宏观模型刻画一组变量之间的因果关系。</a:t>
            </a:r>
            <a:endParaRPr lang="en-US" altLang="zh-CN" dirty="0"/>
          </a:p>
          <a:p>
            <a:pPr lvl="1"/>
            <a:r>
              <a:rPr lang="zh-CN" altLang="en-US" dirty="0"/>
              <a:t>通过对宏观经济进行建模分析，我们能逐步</a:t>
            </a:r>
            <a:r>
              <a:rPr lang="zh-CN" altLang="en-US" dirty="0">
                <a:solidFill>
                  <a:srgbClr val="FF0000"/>
                </a:solidFill>
              </a:rPr>
              <a:t>理解</a:t>
            </a:r>
            <a:r>
              <a:rPr lang="zh-CN" altLang="en-US" dirty="0"/>
              <a:t>经济。</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18</a:t>
            </a:fld>
            <a:endParaRPr lang="zh-CN" altLang="en-US"/>
          </a:p>
        </p:txBody>
      </p:sp>
    </p:spTree>
    <p:extLst>
      <p:ext uri="{BB962C8B-B14F-4D97-AF65-F5344CB8AC3E}">
        <p14:creationId xmlns:p14="http://schemas.microsoft.com/office/powerpoint/2010/main" val="223334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内生变量和外生变量</a:t>
            </a:r>
          </a:p>
        </p:txBody>
      </p:sp>
      <p:sp>
        <p:nvSpPr>
          <p:cNvPr id="3" name="内容占位符 2"/>
          <p:cNvSpPr>
            <a:spLocks noGrp="1"/>
          </p:cNvSpPr>
          <p:nvPr>
            <p:ph idx="1"/>
          </p:nvPr>
        </p:nvSpPr>
        <p:spPr/>
        <p:txBody>
          <a:bodyPr>
            <a:normAutofit lnSpcReduction="10000"/>
          </a:bodyPr>
          <a:lstStyle/>
          <a:p>
            <a:r>
              <a:rPr lang="zh-CN" altLang="en-US" dirty="0"/>
              <a:t>经济学模型一般既包含内生变量，也包含外生变量。</a:t>
            </a:r>
            <a:endParaRPr lang="en-US" altLang="zh-CN" dirty="0"/>
          </a:p>
          <a:p>
            <a:pPr lvl="1"/>
            <a:r>
              <a:rPr lang="zh-CN" altLang="en-US" dirty="0"/>
              <a:t>内生变量（</a:t>
            </a:r>
            <a:r>
              <a:rPr lang="en-US" altLang="zh-CN" dirty="0"/>
              <a:t>Endogenous variable</a:t>
            </a:r>
            <a:r>
              <a:rPr lang="zh-CN" altLang="en-US" dirty="0"/>
              <a:t>），也被称为“因变量”（</a:t>
            </a:r>
            <a:r>
              <a:rPr lang="en-US" altLang="zh-CN" dirty="0"/>
              <a:t>Dependent variable</a:t>
            </a:r>
            <a:r>
              <a:rPr lang="zh-CN" altLang="en-US" dirty="0"/>
              <a:t>）：变量的值取决于模型的解。</a:t>
            </a:r>
            <a:endParaRPr lang="en-US" altLang="zh-CN" dirty="0"/>
          </a:p>
          <a:p>
            <a:pPr lvl="1"/>
            <a:r>
              <a:rPr lang="zh-CN" altLang="en-US" dirty="0"/>
              <a:t>外生变量（</a:t>
            </a:r>
            <a:r>
              <a:rPr lang="en-US" altLang="zh-CN" dirty="0"/>
              <a:t>Exogenous variable</a:t>
            </a:r>
            <a:r>
              <a:rPr lang="zh-CN" altLang="en-US" dirty="0"/>
              <a:t>），也被称为自变量（</a:t>
            </a:r>
            <a:r>
              <a:rPr lang="en-US" altLang="zh-CN" dirty="0"/>
              <a:t>Independent variable</a:t>
            </a:r>
            <a:r>
              <a:rPr lang="zh-CN" altLang="en-US" dirty="0"/>
              <a:t>）：变量的值是给定的。</a:t>
            </a:r>
            <a:endParaRPr lang="en-US" altLang="zh-CN" dirty="0"/>
          </a:p>
          <a:p>
            <a:r>
              <a:rPr lang="zh-CN" altLang="en-US" dirty="0"/>
              <a:t>基于模型的</a:t>
            </a:r>
            <a:r>
              <a:rPr lang="zh-CN" altLang="en-US" dirty="0">
                <a:solidFill>
                  <a:srgbClr val="FF0000"/>
                </a:solidFill>
              </a:rPr>
              <a:t>经济解释</a:t>
            </a:r>
            <a:r>
              <a:rPr lang="zh-CN" altLang="en-US" dirty="0"/>
              <a:t>：将模型内生变量的变化和外生变量的变化联系起来。</a:t>
            </a:r>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19</a:t>
            </a:fld>
            <a:endParaRPr lang="zh-CN" altLang="en-US"/>
          </a:p>
        </p:txBody>
      </p:sp>
    </p:spTree>
    <p:extLst>
      <p:ext uri="{BB962C8B-B14F-4D97-AF65-F5344CB8AC3E}">
        <p14:creationId xmlns:p14="http://schemas.microsoft.com/office/powerpoint/2010/main" val="129425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什么是宏观经济学？</a:t>
            </a:r>
            <a:endParaRPr lang="en-US" altLang="zh-CN" dirty="0"/>
          </a:p>
          <a:p>
            <a:r>
              <a:rPr lang="zh-CN" altLang="en-US" dirty="0"/>
              <a:t>我们的经济如何运行？</a:t>
            </a:r>
            <a:endParaRPr lang="en-US" altLang="zh-CN" dirty="0"/>
          </a:p>
          <a:p>
            <a:r>
              <a:rPr lang="zh-CN" altLang="en-US" dirty="0"/>
              <a:t>宏观经济学建模</a:t>
            </a:r>
            <a:endParaRPr lang="en-US" altLang="zh-CN" dirty="0"/>
          </a:p>
          <a:p>
            <a:r>
              <a:rPr lang="zh-CN" altLang="en-US" dirty="0"/>
              <a:t>宏观经济学思想简史</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2</a:t>
            </a:fld>
            <a:endParaRPr lang="zh-CN" altLang="en-US"/>
          </a:p>
        </p:txBody>
      </p:sp>
    </p:spTree>
    <p:extLst>
      <p:ext uri="{BB962C8B-B14F-4D97-AF65-F5344CB8AC3E}">
        <p14:creationId xmlns:p14="http://schemas.microsoft.com/office/powerpoint/2010/main" val="1898990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一个宏观模型的图示</a:t>
            </a:r>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20</a:t>
            </a:fld>
            <a:endParaRPr lang="zh-CN" altLang="en-US"/>
          </a:p>
        </p:txBody>
      </p:sp>
      <p:sp>
        <p:nvSpPr>
          <p:cNvPr id="6" name="椭圆 5"/>
          <p:cNvSpPr/>
          <p:nvPr/>
        </p:nvSpPr>
        <p:spPr>
          <a:xfrm>
            <a:off x="3315680" y="2413512"/>
            <a:ext cx="5072744" cy="2304256"/>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563888" y="3380974"/>
            <a:ext cx="2092052" cy="369332"/>
          </a:xfrm>
          <a:prstGeom prst="rect">
            <a:avLst/>
          </a:prstGeom>
          <a:noFill/>
          <a:ln>
            <a:solidFill>
              <a:schemeClr val="accent1">
                <a:shade val="50000"/>
              </a:schemeClr>
            </a:solidFill>
          </a:ln>
        </p:spPr>
        <p:txBody>
          <a:bodyPr wrap="square" rtlCol="0">
            <a:spAutoFit/>
          </a:bodyPr>
          <a:lstStyle/>
          <a:p>
            <a:r>
              <a:rPr lang="zh-CN" altLang="en-US" dirty="0"/>
              <a:t>投资</a:t>
            </a:r>
          </a:p>
        </p:txBody>
      </p:sp>
      <p:cxnSp>
        <p:nvCxnSpPr>
          <p:cNvPr id="20" name="直接箭头连接符 19"/>
          <p:cNvCxnSpPr/>
          <p:nvPr/>
        </p:nvCxnSpPr>
        <p:spPr>
          <a:xfrm flipV="1">
            <a:off x="3211488" y="3563827"/>
            <a:ext cx="352400" cy="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014258" y="3380974"/>
            <a:ext cx="2092052" cy="369332"/>
          </a:xfrm>
          <a:prstGeom prst="rect">
            <a:avLst/>
          </a:prstGeom>
          <a:noFill/>
          <a:ln>
            <a:solidFill>
              <a:schemeClr val="accent1">
                <a:shade val="50000"/>
              </a:schemeClr>
            </a:solidFill>
          </a:ln>
        </p:spPr>
        <p:txBody>
          <a:bodyPr wrap="square" rtlCol="0">
            <a:spAutoFit/>
          </a:bodyPr>
          <a:lstStyle/>
          <a:p>
            <a:r>
              <a:rPr lang="zh-CN" altLang="en-US" dirty="0"/>
              <a:t>通胀</a:t>
            </a:r>
          </a:p>
        </p:txBody>
      </p:sp>
      <p:cxnSp>
        <p:nvCxnSpPr>
          <p:cNvPr id="17" name="直接箭头连接符 16"/>
          <p:cNvCxnSpPr/>
          <p:nvPr/>
        </p:nvCxnSpPr>
        <p:spPr>
          <a:xfrm flipV="1">
            <a:off x="5655940" y="3558871"/>
            <a:ext cx="352400" cy="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629825" y="4142610"/>
            <a:ext cx="2592288" cy="369332"/>
          </a:xfrm>
          <a:prstGeom prst="rect">
            <a:avLst/>
          </a:prstGeom>
          <a:noFill/>
          <a:ln>
            <a:noFill/>
          </a:ln>
        </p:spPr>
        <p:txBody>
          <a:bodyPr wrap="square" rtlCol="0">
            <a:spAutoFit/>
          </a:bodyPr>
          <a:lstStyle/>
          <a:p>
            <a:r>
              <a:rPr lang="zh-CN" altLang="en-US" i="1" dirty="0"/>
              <a:t>内生变量</a:t>
            </a:r>
          </a:p>
        </p:txBody>
      </p:sp>
      <p:sp>
        <p:nvSpPr>
          <p:cNvPr id="22" name="文本框 21"/>
          <p:cNvSpPr txBox="1"/>
          <p:nvPr/>
        </p:nvSpPr>
        <p:spPr>
          <a:xfrm>
            <a:off x="1113518" y="3381998"/>
            <a:ext cx="2092052" cy="369332"/>
          </a:xfrm>
          <a:prstGeom prst="rect">
            <a:avLst/>
          </a:prstGeom>
          <a:noFill/>
          <a:ln>
            <a:solidFill>
              <a:schemeClr val="accent1">
                <a:shade val="50000"/>
              </a:schemeClr>
            </a:solidFill>
          </a:ln>
        </p:spPr>
        <p:txBody>
          <a:bodyPr wrap="square" rtlCol="0">
            <a:spAutoFit/>
          </a:bodyPr>
          <a:lstStyle/>
          <a:p>
            <a:r>
              <a:rPr lang="zh-CN" altLang="en-US" dirty="0"/>
              <a:t>货币供应</a:t>
            </a:r>
          </a:p>
        </p:txBody>
      </p:sp>
      <p:sp>
        <p:nvSpPr>
          <p:cNvPr id="23" name="椭圆 22"/>
          <p:cNvSpPr/>
          <p:nvPr/>
        </p:nvSpPr>
        <p:spPr>
          <a:xfrm>
            <a:off x="827584" y="2391197"/>
            <a:ext cx="2488096" cy="2304256"/>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043608" y="4000461"/>
            <a:ext cx="2592288" cy="369332"/>
          </a:xfrm>
          <a:prstGeom prst="rect">
            <a:avLst/>
          </a:prstGeom>
          <a:noFill/>
          <a:ln>
            <a:noFill/>
          </a:ln>
        </p:spPr>
        <p:txBody>
          <a:bodyPr wrap="square" rtlCol="0">
            <a:spAutoFit/>
          </a:bodyPr>
          <a:lstStyle/>
          <a:p>
            <a:r>
              <a:rPr lang="zh-CN" altLang="en-US" i="1" dirty="0"/>
              <a:t>外生变量</a:t>
            </a:r>
          </a:p>
        </p:txBody>
      </p:sp>
    </p:spTree>
    <p:extLst>
      <p:ext uri="{BB962C8B-B14F-4D97-AF65-F5344CB8AC3E}">
        <p14:creationId xmlns:p14="http://schemas.microsoft.com/office/powerpoint/2010/main" val="2082320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宏观建模</a:t>
            </a:r>
          </a:p>
        </p:txBody>
      </p:sp>
      <p:sp>
        <p:nvSpPr>
          <p:cNvPr id="6" name="内容占位符 5"/>
          <p:cNvSpPr>
            <a:spLocks noGrp="1"/>
          </p:cNvSpPr>
          <p:nvPr>
            <p:ph idx="1"/>
          </p:nvPr>
        </p:nvSpPr>
        <p:spPr/>
        <p:txBody>
          <a:bodyPr>
            <a:normAutofit fontScale="70000" lnSpcReduction="20000"/>
          </a:bodyPr>
          <a:lstStyle/>
          <a:p>
            <a:r>
              <a:rPr lang="zh-CN" altLang="en-US" dirty="0"/>
              <a:t>经济学家用建模来理解经济问题。</a:t>
            </a:r>
            <a:endParaRPr lang="en-US" altLang="zh-CN" dirty="0"/>
          </a:p>
          <a:p>
            <a:pPr lvl="1"/>
            <a:r>
              <a:rPr lang="zh-CN" altLang="en-US" dirty="0"/>
              <a:t>从数据出发，总结出需要解释的现象（内生变量的统计量，如增长问题中的实际</a:t>
            </a:r>
            <a:r>
              <a:rPr lang="en-US" altLang="zh-CN" dirty="0"/>
              <a:t>GDP</a:t>
            </a:r>
            <a:r>
              <a:rPr lang="zh-CN" altLang="en-US" dirty="0"/>
              <a:t>增速），称为“经验事实”（</a:t>
            </a:r>
            <a:r>
              <a:rPr lang="en-US" altLang="zh-CN" dirty="0"/>
              <a:t>Empirical fact</a:t>
            </a:r>
            <a:r>
              <a:rPr lang="zh-CN" altLang="en-US" dirty="0"/>
              <a:t>）。</a:t>
            </a:r>
            <a:endParaRPr lang="en-US" altLang="zh-CN" dirty="0"/>
          </a:p>
          <a:p>
            <a:pPr lvl="1"/>
            <a:r>
              <a:rPr lang="zh-CN" altLang="en-US" dirty="0"/>
              <a:t>为解释该现象，提出一个模型（一个简化的玩具经济），该模型包括</a:t>
            </a:r>
            <a:endParaRPr lang="en-US" altLang="zh-CN" dirty="0"/>
          </a:p>
          <a:p>
            <a:pPr lvl="2"/>
            <a:r>
              <a:rPr lang="zh-CN" altLang="en-US" dirty="0"/>
              <a:t>内生变量和外生变量</a:t>
            </a:r>
            <a:endParaRPr lang="en-US" altLang="zh-CN" dirty="0"/>
          </a:p>
          <a:p>
            <a:pPr lvl="2"/>
            <a:r>
              <a:rPr lang="zh-CN" altLang="en-US" dirty="0"/>
              <a:t>变量之间的关系（假设，</a:t>
            </a:r>
            <a:r>
              <a:rPr lang="en-US" altLang="zh-CN" dirty="0"/>
              <a:t>Assumptions</a:t>
            </a:r>
            <a:r>
              <a:rPr lang="zh-CN" altLang="en-US" dirty="0"/>
              <a:t>）</a:t>
            </a:r>
            <a:endParaRPr lang="en-US" altLang="zh-CN" dirty="0"/>
          </a:p>
          <a:p>
            <a:pPr lvl="1"/>
            <a:r>
              <a:rPr lang="zh-CN" altLang="en-US" dirty="0"/>
              <a:t>什么样的模型是成功的模型？</a:t>
            </a:r>
            <a:endParaRPr lang="en-US" altLang="zh-CN" dirty="0"/>
          </a:p>
          <a:p>
            <a:pPr lvl="2"/>
            <a:r>
              <a:rPr lang="zh-CN" altLang="en-US" dirty="0"/>
              <a:t>从模型得到的推论（假说，</a:t>
            </a:r>
            <a:r>
              <a:rPr lang="en-US" altLang="zh-CN" dirty="0"/>
              <a:t>Hypotheses</a:t>
            </a:r>
            <a:r>
              <a:rPr lang="zh-CN" altLang="en-US" dirty="0"/>
              <a:t>），用外生变量的变化“解释”需要解释的现象（内生变量的特征）。</a:t>
            </a:r>
            <a:endParaRPr lang="en-US" altLang="zh-CN" dirty="0"/>
          </a:p>
          <a:p>
            <a:pPr lvl="2"/>
            <a:r>
              <a:rPr lang="zh-CN" altLang="en-US" dirty="0"/>
              <a:t>从模型得到的其他推论得到数据支持。</a:t>
            </a:r>
            <a:endParaRPr lang="en-US" altLang="zh-CN" dirty="0"/>
          </a:p>
          <a:p>
            <a:pPr lvl="1"/>
            <a:r>
              <a:rPr lang="zh-CN" altLang="en-US" dirty="0"/>
              <a:t>当场景发生变化，成功的模型也会失败，此时需要更新的模型，用以解释新现象。</a:t>
            </a:r>
            <a:endParaRPr lang="en-US" altLang="zh-CN" dirty="0"/>
          </a:p>
          <a:p>
            <a:pPr lvl="1"/>
            <a:r>
              <a:rPr lang="zh-CN" altLang="en-US" dirty="0"/>
              <a:t>如此建模和理解的过程，没有终点。</a:t>
            </a:r>
          </a:p>
        </p:txBody>
      </p:sp>
      <p:sp>
        <p:nvSpPr>
          <p:cNvPr id="3" name="页脚占位符 2"/>
          <p:cNvSpPr>
            <a:spLocks noGrp="1"/>
          </p:cNvSpPr>
          <p:nvPr>
            <p:ph type="ftr" sz="quarter" idx="11"/>
          </p:nvPr>
        </p:nvSpPr>
        <p:spPr/>
        <p:txBody>
          <a:bodyPr/>
          <a:lstStyle/>
          <a:p>
            <a:r>
              <a:rPr lang="en-US" altLang="zh-CN"/>
              <a:t>Intermediate Macroeconomics </a:t>
            </a:r>
            <a:endParaRPr lang="zh-CN" altLang="en-US"/>
          </a:p>
        </p:txBody>
      </p:sp>
      <p:sp>
        <p:nvSpPr>
          <p:cNvPr id="4" name="灯片编号占位符 3"/>
          <p:cNvSpPr>
            <a:spLocks noGrp="1"/>
          </p:cNvSpPr>
          <p:nvPr>
            <p:ph type="sldNum" sz="quarter" idx="12"/>
          </p:nvPr>
        </p:nvSpPr>
        <p:spPr/>
        <p:txBody>
          <a:bodyPr/>
          <a:lstStyle/>
          <a:p>
            <a:fld id="{0DECF43B-50A2-411C-BEC8-FEE402C7F19F}" type="slidenum">
              <a:rPr lang="zh-CN" altLang="en-US" smtClean="0"/>
              <a:t>21</a:t>
            </a:fld>
            <a:endParaRPr lang="zh-CN" altLang="en-US" dirty="0"/>
          </a:p>
        </p:txBody>
      </p:sp>
    </p:spTree>
    <p:extLst>
      <p:ext uri="{BB962C8B-B14F-4D97-AF65-F5344CB8AC3E}">
        <p14:creationId xmlns:p14="http://schemas.microsoft.com/office/powerpoint/2010/main" val="1184666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如何运用模型的艺术</a:t>
            </a:r>
          </a:p>
        </p:txBody>
      </p:sp>
      <p:sp>
        <p:nvSpPr>
          <p:cNvPr id="3" name="内容占位符 2"/>
          <p:cNvSpPr>
            <a:spLocks noGrp="1"/>
          </p:cNvSpPr>
          <p:nvPr>
            <p:ph idx="1"/>
          </p:nvPr>
        </p:nvSpPr>
        <p:spPr/>
        <p:txBody>
          <a:bodyPr>
            <a:normAutofit/>
          </a:bodyPr>
          <a:lstStyle/>
          <a:p>
            <a:r>
              <a:rPr lang="zh-CN" altLang="en-US" dirty="0"/>
              <a:t>提出和分析模型是科学（</a:t>
            </a:r>
            <a:r>
              <a:rPr lang="en-US" altLang="zh-CN" dirty="0"/>
              <a:t>Science</a:t>
            </a:r>
            <a:r>
              <a:rPr lang="zh-CN" altLang="en-US" dirty="0"/>
              <a:t>），在特殊现实场景运用模型是艺术（</a:t>
            </a:r>
            <a:r>
              <a:rPr lang="en-US" altLang="zh-CN" dirty="0"/>
              <a:t>Art</a:t>
            </a:r>
            <a:r>
              <a:rPr lang="zh-CN" altLang="en-US" dirty="0"/>
              <a:t>）。</a:t>
            </a:r>
            <a:endParaRPr lang="en-US" altLang="zh-CN" dirty="0"/>
          </a:p>
          <a:p>
            <a:r>
              <a:rPr lang="zh-CN" altLang="en-US" dirty="0"/>
              <a:t>凯恩斯如是说：</a:t>
            </a:r>
            <a:r>
              <a:rPr lang="en-US" altLang="zh-CN" dirty="0"/>
              <a:t> </a:t>
            </a:r>
          </a:p>
          <a:p>
            <a:pPr marL="400050" lvl="1" indent="0">
              <a:buNone/>
            </a:pPr>
            <a:r>
              <a:rPr lang="en-US" altLang="zh-CN" i="1" dirty="0"/>
              <a:t>Economics is a science of thinking in terms of models joined to the art of choosing models which are relevant to the contemporary world.</a:t>
            </a:r>
          </a:p>
          <a:p>
            <a:pPr marL="400050" lvl="1" indent="0">
              <a:buNone/>
            </a:pPr>
            <a:endParaRPr lang="en-US" altLang="zh-CN" i="1" dirty="0"/>
          </a:p>
          <a:p>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22</a:t>
            </a:fld>
            <a:endParaRPr lang="zh-CN" altLang="en-US"/>
          </a:p>
        </p:txBody>
      </p:sp>
    </p:spTree>
    <p:extLst>
      <p:ext uri="{BB962C8B-B14F-4D97-AF65-F5344CB8AC3E}">
        <p14:creationId xmlns:p14="http://schemas.microsoft.com/office/powerpoint/2010/main" val="3035251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It Depends!</a:t>
            </a:r>
            <a:endParaRPr lang="zh-CN" altLang="en-US" dirty="0"/>
          </a:p>
        </p:txBody>
      </p:sp>
      <p:sp>
        <p:nvSpPr>
          <p:cNvPr id="3" name="内容占位符 2"/>
          <p:cNvSpPr>
            <a:spLocks noGrp="1"/>
          </p:cNvSpPr>
          <p:nvPr>
            <p:ph idx="1"/>
          </p:nvPr>
        </p:nvSpPr>
        <p:spPr/>
        <p:txBody>
          <a:bodyPr>
            <a:normAutofit/>
          </a:bodyPr>
          <a:lstStyle/>
          <a:p>
            <a:r>
              <a:rPr lang="zh-CN" altLang="en-US" dirty="0"/>
              <a:t>跟经济有关的问题，不错的回答总是：</a:t>
            </a:r>
            <a:r>
              <a:rPr lang="en-US" altLang="zh-CN" dirty="0"/>
              <a:t>It depends.</a:t>
            </a:r>
          </a:p>
          <a:p>
            <a:pPr lvl="1"/>
            <a:r>
              <a:rPr lang="zh-CN" altLang="en-US" dirty="0"/>
              <a:t>实际场景很复杂，模型假设是否成立，有很大的不确定性。</a:t>
            </a:r>
            <a:endParaRPr lang="en-US" altLang="zh-CN" dirty="0"/>
          </a:p>
          <a:p>
            <a:pPr lvl="1"/>
            <a:r>
              <a:rPr lang="zh-CN" altLang="en-US" dirty="0"/>
              <a:t>客观、准确、全面的观察很重要。</a:t>
            </a:r>
            <a:endParaRPr lang="en-US" altLang="zh-CN" dirty="0"/>
          </a:p>
          <a:p>
            <a:pPr lvl="1"/>
            <a:r>
              <a:rPr lang="zh-CN" altLang="en-US" dirty="0"/>
              <a:t>谦虚很重要。</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23</a:t>
            </a:fld>
            <a:endParaRPr lang="zh-CN" altLang="en-US"/>
          </a:p>
        </p:txBody>
      </p:sp>
    </p:spTree>
    <p:extLst>
      <p:ext uri="{BB962C8B-B14F-4D97-AF65-F5344CB8AC3E}">
        <p14:creationId xmlns:p14="http://schemas.microsoft.com/office/powerpoint/2010/main" val="868279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例子：利率为何波动？</a:t>
            </a:r>
          </a:p>
        </p:txBody>
      </p:sp>
      <p:sp>
        <p:nvSpPr>
          <p:cNvPr id="3" name="内容占位符 2"/>
          <p:cNvSpPr>
            <a:spLocks noGrp="1"/>
          </p:cNvSpPr>
          <p:nvPr>
            <p:ph idx="1"/>
          </p:nvPr>
        </p:nvSpPr>
        <p:spPr/>
        <p:txBody>
          <a:bodyPr>
            <a:normAutofit/>
          </a:bodyPr>
          <a:lstStyle/>
          <a:p>
            <a:r>
              <a:rPr lang="zh-CN" altLang="en-US" dirty="0"/>
              <a:t>考虑国债市场，这里的交易决定了每时每刻的利率曲线。</a:t>
            </a:r>
            <a:endParaRPr lang="en-US" altLang="zh-CN" dirty="0"/>
          </a:p>
          <a:p>
            <a:r>
              <a:rPr lang="zh-CN" altLang="en-US" dirty="0"/>
              <a:t>在此例中，国债价格（或无风险利率）将是我们模型中的内生变量。</a:t>
            </a:r>
            <a:r>
              <a:rPr lang="en-US" altLang="zh-CN" dirty="0"/>
              <a:t> </a:t>
            </a:r>
          </a:p>
          <a:p>
            <a:r>
              <a:rPr lang="zh-CN" altLang="en-US" dirty="0"/>
              <a:t>经验事实：利率呈现周期性波动特征。</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24</a:t>
            </a:fld>
            <a:endParaRPr lang="zh-CN" altLang="en-US"/>
          </a:p>
        </p:txBody>
      </p:sp>
    </p:spTree>
    <p:extLst>
      <p:ext uri="{BB962C8B-B14F-4D97-AF65-F5344CB8AC3E}">
        <p14:creationId xmlns:p14="http://schemas.microsoft.com/office/powerpoint/2010/main" val="2358874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利率波动</a:t>
            </a:r>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25</a:t>
            </a:fld>
            <a:endParaRPr lang="zh-CN" altLang="en-US"/>
          </a:p>
        </p:txBody>
      </p:sp>
      <p:graphicFrame>
        <p:nvGraphicFramePr>
          <p:cNvPr id="6" name="内容占位符 5"/>
          <p:cNvGraphicFramePr>
            <a:graphicFrameLocks noGrp="1"/>
          </p:cNvGraphicFramePr>
          <p:nvPr>
            <p:ph idx="1"/>
            <p:extLst>
              <p:ext uri="{D42A27DB-BD31-4B8C-83A1-F6EECF244321}">
                <p14:modId xmlns:p14="http://schemas.microsoft.com/office/powerpoint/2010/main" val="4115239765"/>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9168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一个供求模型</a:t>
            </a:r>
          </a:p>
        </p:txBody>
      </p:sp>
      <p:sp>
        <p:nvSpPr>
          <p:cNvPr id="3" name="内容占位符 2"/>
          <p:cNvSpPr>
            <a:spLocks noGrp="1"/>
          </p:cNvSpPr>
          <p:nvPr>
            <p:ph sz="half" idx="1"/>
          </p:nvPr>
        </p:nvSpPr>
        <p:spPr/>
        <p:txBody>
          <a:bodyPr>
            <a:normAutofit fontScale="77500" lnSpcReduction="20000"/>
          </a:bodyPr>
          <a:lstStyle/>
          <a:p>
            <a:r>
              <a:rPr lang="zh-CN" altLang="en-US" dirty="0"/>
              <a:t>考虑国债市场，这里的交易决定了每时每刻的利率曲线。</a:t>
            </a:r>
            <a:endParaRPr lang="en-US" altLang="zh-CN" dirty="0"/>
          </a:p>
          <a:p>
            <a:r>
              <a:rPr lang="zh-CN" altLang="en-US" dirty="0"/>
              <a:t>在此例中，国债价格（或无风险利率）是内生变量。</a:t>
            </a:r>
            <a:r>
              <a:rPr lang="en-US" altLang="zh-CN" dirty="0"/>
              <a:t> </a:t>
            </a:r>
          </a:p>
          <a:p>
            <a:r>
              <a:rPr lang="zh-CN" altLang="en-US" dirty="0"/>
              <a:t>经验事实：利率呈现周期性波动特征。</a:t>
            </a:r>
            <a:endParaRPr lang="en-US" altLang="zh-CN" dirty="0"/>
          </a:p>
          <a:p>
            <a:r>
              <a:rPr lang="zh-CN" altLang="en-US" dirty="0"/>
              <a:t>一个简单的模型：债市的供给和需求曲线模型</a:t>
            </a:r>
            <a:endParaRPr lang="en-US" altLang="zh-CN" dirty="0"/>
          </a:p>
          <a:p>
            <a:pPr lvl="1"/>
            <a:r>
              <a:rPr lang="zh-CN" altLang="en-US" dirty="0"/>
              <a:t>内生变量：债券价格和债券数量</a:t>
            </a:r>
            <a:endParaRPr lang="en-US" altLang="zh-CN" dirty="0"/>
          </a:p>
          <a:p>
            <a:pPr lvl="1"/>
            <a:r>
              <a:rPr lang="zh-CN" altLang="en-US" dirty="0"/>
              <a:t>外生变量可能包括：央行货币政策、外国货币政策、通胀预期、政府财政赤字等等。</a:t>
            </a:r>
            <a:endParaRPr lang="en-US" altLang="zh-CN" dirty="0"/>
          </a:p>
          <a:p>
            <a:pPr lvl="1"/>
            <a:r>
              <a:rPr lang="zh-CN" altLang="en-US" dirty="0"/>
              <a:t>外生变量移动供给和需求曲线。</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26</a:t>
            </a:fld>
            <a:endParaRPr lang="zh-CN" altLang="en-US"/>
          </a:p>
        </p:txBody>
      </p:sp>
      <p:cxnSp>
        <p:nvCxnSpPr>
          <p:cNvPr id="7" name="直接箭头连接符 6">
            <a:extLst>
              <a:ext uri="{FF2B5EF4-FFF2-40B4-BE49-F238E27FC236}">
                <a16:creationId xmlns:a16="http://schemas.microsoft.com/office/drawing/2014/main" id="{D4EE88CE-7038-4374-A5E7-71CDEAC2CFCC}"/>
              </a:ext>
            </a:extLst>
          </p:cNvPr>
          <p:cNvCxnSpPr>
            <a:cxnSpLocks/>
          </p:cNvCxnSpPr>
          <p:nvPr/>
        </p:nvCxnSpPr>
        <p:spPr>
          <a:xfrm>
            <a:off x="5151414" y="5023448"/>
            <a:ext cx="34530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582C1434-103E-49EC-A3C6-B30E337FE4EF}"/>
              </a:ext>
            </a:extLst>
          </p:cNvPr>
          <p:cNvCxnSpPr>
            <a:cxnSpLocks/>
          </p:cNvCxnSpPr>
          <p:nvPr/>
        </p:nvCxnSpPr>
        <p:spPr>
          <a:xfrm flipV="1">
            <a:off x="5148064" y="1916832"/>
            <a:ext cx="0" cy="31066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D0C4CF2-FE28-4E2B-85BE-447F8C8F9A18}"/>
              </a:ext>
            </a:extLst>
          </p:cNvPr>
          <p:cNvSpPr txBox="1"/>
          <p:nvPr/>
        </p:nvSpPr>
        <p:spPr>
          <a:xfrm>
            <a:off x="4788024" y="1916832"/>
            <a:ext cx="356688" cy="369332"/>
          </a:xfrm>
          <a:prstGeom prst="rect">
            <a:avLst/>
          </a:prstGeom>
          <a:noFill/>
        </p:spPr>
        <p:txBody>
          <a:bodyPr wrap="square" rtlCol="0">
            <a:spAutoFit/>
          </a:bodyPr>
          <a:lstStyle/>
          <a:p>
            <a:r>
              <a:rPr lang="en-US" altLang="zh-CN" i="1" dirty="0"/>
              <a:t>P</a:t>
            </a:r>
            <a:endParaRPr lang="zh-CN" altLang="en-US" i="1" dirty="0"/>
          </a:p>
        </p:txBody>
      </p:sp>
      <p:sp>
        <p:nvSpPr>
          <p:cNvPr id="14" name="文本框 13">
            <a:extLst>
              <a:ext uri="{FF2B5EF4-FFF2-40B4-BE49-F238E27FC236}">
                <a16:creationId xmlns:a16="http://schemas.microsoft.com/office/drawing/2014/main" id="{D9A0651F-03A9-4982-8D9B-73DA0F25677A}"/>
              </a:ext>
            </a:extLst>
          </p:cNvPr>
          <p:cNvSpPr txBox="1"/>
          <p:nvPr/>
        </p:nvSpPr>
        <p:spPr>
          <a:xfrm>
            <a:off x="8330112" y="5028987"/>
            <a:ext cx="356688" cy="369332"/>
          </a:xfrm>
          <a:prstGeom prst="rect">
            <a:avLst/>
          </a:prstGeom>
          <a:noFill/>
        </p:spPr>
        <p:txBody>
          <a:bodyPr wrap="square" rtlCol="0">
            <a:spAutoFit/>
          </a:bodyPr>
          <a:lstStyle/>
          <a:p>
            <a:r>
              <a:rPr lang="en-US" altLang="zh-CN" i="1" dirty="0"/>
              <a:t>Y</a:t>
            </a:r>
            <a:endParaRPr lang="zh-CN" altLang="en-US" i="1" dirty="0"/>
          </a:p>
        </p:txBody>
      </p:sp>
      <p:sp>
        <p:nvSpPr>
          <p:cNvPr id="16" name="任意多边形: 形状 15">
            <a:extLst>
              <a:ext uri="{FF2B5EF4-FFF2-40B4-BE49-F238E27FC236}">
                <a16:creationId xmlns:a16="http://schemas.microsoft.com/office/drawing/2014/main" id="{E3FCA3E0-657B-49ED-947C-A1A1D12A4A6A}"/>
              </a:ext>
            </a:extLst>
          </p:cNvPr>
          <p:cNvSpPr/>
          <p:nvPr/>
        </p:nvSpPr>
        <p:spPr>
          <a:xfrm>
            <a:off x="5696125" y="2491530"/>
            <a:ext cx="2558642" cy="2105637"/>
          </a:xfrm>
          <a:custGeom>
            <a:avLst/>
            <a:gdLst>
              <a:gd name="connsiteX0" fmla="*/ 0 w 2558642"/>
              <a:gd name="connsiteY0" fmla="*/ 0 h 2105637"/>
              <a:gd name="connsiteX1" fmla="*/ 1048624 w 2558642"/>
              <a:gd name="connsiteY1" fmla="*/ 1166070 h 2105637"/>
              <a:gd name="connsiteX2" fmla="*/ 2558642 w 2558642"/>
              <a:gd name="connsiteY2" fmla="*/ 2105637 h 2105637"/>
            </a:gdLst>
            <a:ahLst/>
            <a:cxnLst>
              <a:cxn ang="0">
                <a:pos x="connsiteX0" y="connsiteY0"/>
              </a:cxn>
              <a:cxn ang="0">
                <a:pos x="connsiteX1" y="connsiteY1"/>
              </a:cxn>
              <a:cxn ang="0">
                <a:pos x="connsiteX2" y="connsiteY2"/>
              </a:cxn>
            </a:cxnLst>
            <a:rect l="l" t="t" r="r" b="b"/>
            <a:pathLst>
              <a:path w="2558642" h="2105637">
                <a:moveTo>
                  <a:pt x="0" y="0"/>
                </a:moveTo>
                <a:cubicBezTo>
                  <a:pt x="311092" y="407565"/>
                  <a:pt x="622184" y="815131"/>
                  <a:pt x="1048624" y="1166070"/>
                </a:cubicBezTo>
                <a:cubicBezTo>
                  <a:pt x="1475064" y="1517009"/>
                  <a:pt x="2016853" y="1811323"/>
                  <a:pt x="2558642" y="21056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D80FF328-2887-48EA-B7FD-FEBCCF330664}"/>
              </a:ext>
            </a:extLst>
          </p:cNvPr>
          <p:cNvSpPr/>
          <p:nvPr/>
        </p:nvSpPr>
        <p:spPr>
          <a:xfrm>
            <a:off x="5528345" y="2485991"/>
            <a:ext cx="2644043" cy="2060841"/>
          </a:xfrm>
          <a:custGeom>
            <a:avLst/>
            <a:gdLst>
              <a:gd name="connsiteX0" fmla="*/ 0 w 2516697"/>
              <a:gd name="connsiteY0" fmla="*/ 2290194 h 2290194"/>
              <a:gd name="connsiteX1" fmla="*/ 1266738 w 2516697"/>
              <a:gd name="connsiteY1" fmla="*/ 1426128 h 2290194"/>
              <a:gd name="connsiteX2" fmla="*/ 2516697 w 2516697"/>
              <a:gd name="connsiteY2" fmla="*/ 0 h 2290194"/>
            </a:gdLst>
            <a:ahLst/>
            <a:cxnLst>
              <a:cxn ang="0">
                <a:pos x="connsiteX0" y="connsiteY0"/>
              </a:cxn>
              <a:cxn ang="0">
                <a:pos x="connsiteX1" y="connsiteY1"/>
              </a:cxn>
              <a:cxn ang="0">
                <a:pos x="connsiteX2" y="connsiteY2"/>
              </a:cxn>
            </a:cxnLst>
            <a:rect l="l" t="t" r="r" b="b"/>
            <a:pathLst>
              <a:path w="2516697" h="2290194">
                <a:moveTo>
                  <a:pt x="0" y="2290194"/>
                </a:moveTo>
                <a:cubicBezTo>
                  <a:pt x="423644" y="2049010"/>
                  <a:pt x="847288" y="1807827"/>
                  <a:pt x="1266738" y="1426128"/>
                </a:cubicBezTo>
                <a:cubicBezTo>
                  <a:pt x="1686188" y="1044429"/>
                  <a:pt x="2101442" y="522214"/>
                  <a:pt x="251669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D6BF1477-0544-466A-BE55-B4510674F95D}"/>
              </a:ext>
            </a:extLst>
          </p:cNvPr>
          <p:cNvSpPr txBox="1"/>
          <p:nvPr/>
        </p:nvSpPr>
        <p:spPr>
          <a:xfrm>
            <a:off x="6694731" y="2578627"/>
            <a:ext cx="1673002" cy="307777"/>
          </a:xfrm>
          <a:prstGeom prst="rect">
            <a:avLst/>
          </a:prstGeom>
          <a:noFill/>
        </p:spPr>
        <p:txBody>
          <a:bodyPr wrap="square" rtlCol="0">
            <a:spAutoFit/>
          </a:bodyPr>
          <a:lstStyle/>
          <a:p>
            <a:r>
              <a:rPr lang="zh-CN" altLang="en-US" sz="1400" dirty="0"/>
              <a:t>国债供应曲线</a:t>
            </a:r>
          </a:p>
        </p:txBody>
      </p:sp>
      <p:sp>
        <p:nvSpPr>
          <p:cNvPr id="19" name="文本框 18">
            <a:extLst>
              <a:ext uri="{FF2B5EF4-FFF2-40B4-BE49-F238E27FC236}">
                <a16:creationId xmlns:a16="http://schemas.microsoft.com/office/drawing/2014/main" id="{872EDAB2-2777-4A19-A439-11B446964283}"/>
              </a:ext>
            </a:extLst>
          </p:cNvPr>
          <p:cNvSpPr txBox="1"/>
          <p:nvPr/>
        </p:nvSpPr>
        <p:spPr>
          <a:xfrm>
            <a:off x="7418266" y="3911528"/>
            <a:ext cx="1302182" cy="307777"/>
          </a:xfrm>
          <a:prstGeom prst="rect">
            <a:avLst/>
          </a:prstGeom>
          <a:noFill/>
        </p:spPr>
        <p:txBody>
          <a:bodyPr wrap="square" rtlCol="0">
            <a:spAutoFit/>
          </a:bodyPr>
          <a:lstStyle/>
          <a:p>
            <a:r>
              <a:rPr lang="zh-CN" altLang="en-US" sz="1400" dirty="0"/>
              <a:t>国债需求曲线</a:t>
            </a:r>
          </a:p>
        </p:txBody>
      </p:sp>
    </p:spTree>
    <p:extLst>
      <p:ext uri="{BB962C8B-B14F-4D97-AF65-F5344CB8AC3E}">
        <p14:creationId xmlns:p14="http://schemas.microsoft.com/office/powerpoint/2010/main" val="3644711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宏观模型应用</a:t>
            </a:r>
          </a:p>
        </p:txBody>
      </p:sp>
      <p:sp>
        <p:nvSpPr>
          <p:cNvPr id="3" name="内容占位符 2"/>
          <p:cNvSpPr>
            <a:spLocks noGrp="1"/>
          </p:cNvSpPr>
          <p:nvPr>
            <p:ph idx="1"/>
          </p:nvPr>
        </p:nvSpPr>
        <p:spPr/>
        <p:txBody>
          <a:bodyPr/>
          <a:lstStyle/>
          <a:p>
            <a:r>
              <a:rPr lang="zh-CN" altLang="en-US" dirty="0"/>
              <a:t>解释宏观经济现象</a:t>
            </a:r>
            <a:endParaRPr lang="en-US" altLang="zh-CN" dirty="0"/>
          </a:p>
          <a:p>
            <a:r>
              <a:rPr lang="zh-CN" altLang="en-US" dirty="0"/>
              <a:t>预测经济趋势和金融市场表现</a:t>
            </a:r>
            <a:endParaRPr lang="en-US" altLang="zh-CN" dirty="0"/>
          </a:p>
          <a:p>
            <a:r>
              <a:rPr lang="zh-CN" altLang="en-US" dirty="0"/>
              <a:t>政策效应分析</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27</a:t>
            </a:fld>
            <a:endParaRPr lang="zh-CN" altLang="en-US"/>
          </a:p>
        </p:txBody>
      </p:sp>
    </p:spTree>
    <p:extLst>
      <p:ext uri="{BB962C8B-B14F-4D97-AF65-F5344CB8AC3E}">
        <p14:creationId xmlns:p14="http://schemas.microsoft.com/office/powerpoint/2010/main" val="3112724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结构模型</a:t>
            </a:r>
          </a:p>
        </p:txBody>
      </p:sp>
      <mc:AlternateContent xmlns:mc="http://schemas.openxmlformats.org/markup-compatibility/2006" xmlns:a14="http://schemas.microsoft.com/office/drawing/2010/main">
        <mc:Choice Requires="a14">
          <p:sp>
            <p:nvSpPr>
              <p:cNvPr id="3" name="内容占位符 2"/>
              <p:cNvSpPr>
                <a:spLocks noGrp="1"/>
              </p:cNvSpPr>
              <p:nvPr>
                <p:ph sz="half" idx="1"/>
              </p:nvPr>
            </p:nvSpPr>
            <p:spPr>
              <a:xfrm>
                <a:off x="457200" y="1600200"/>
                <a:ext cx="5698976" cy="4525963"/>
              </a:xfrm>
            </p:spPr>
            <p:txBody>
              <a:bodyPr>
                <a:normAutofit lnSpcReduction="10000"/>
              </a:bodyPr>
              <a:lstStyle/>
              <a:p>
                <a:r>
                  <a:rPr lang="zh-CN" altLang="en-US" dirty="0"/>
                  <a:t>国债供需模型是一个结构模型（</a:t>
                </a:r>
                <a:r>
                  <a:rPr lang="en-US" altLang="zh-CN" dirty="0"/>
                  <a:t>Structural model</a:t>
                </a:r>
                <a:r>
                  <a:rPr lang="zh-CN" altLang="en-US" dirty="0"/>
                  <a:t>）。</a:t>
                </a:r>
                <a:r>
                  <a:rPr lang="en-US" altLang="zh-CN" dirty="0"/>
                  <a:t> </a:t>
                </a:r>
              </a:p>
              <a:p>
                <a:pPr lvl="1"/>
                <a:r>
                  <a:rPr lang="zh-CN" altLang="en-US" dirty="0"/>
                  <a:t>先验假设（即“结构”）：供应曲线和需求曲线，均衡</a:t>
                </a:r>
                <a:endParaRPr lang="en-US" altLang="zh-CN" dirty="0"/>
              </a:p>
              <a:p>
                <a:pPr marL="457200" lvl="1"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𝑠</m:t>
                          </m:r>
                        </m:sup>
                      </m:sSup>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𝑃</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𝑠</m:t>
                              </m:r>
                            </m:sup>
                          </m:sSup>
                          <m:r>
                            <a:rPr lang="en-US" altLang="zh-CN" i="1">
                              <a:latin typeface="Cambria Math" panose="02040503050406030204" pitchFamily="18" charset="0"/>
                            </a:rPr>
                            <m:t> </m:t>
                          </m:r>
                        </m:e>
                      </m:d>
                    </m:oMath>
                  </m:oMathPara>
                </a14:m>
                <a:endParaRPr lang="en-US" altLang="zh-CN" dirty="0"/>
              </a:p>
              <a:p>
                <a:pPr marL="457200" lvl="1"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𝑑</m:t>
                          </m:r>
                        </m:sup>
                      </m:sSup>
                      <m:r>
                        <a:rPr lang="en-US" altLang="zh-CN" i="1">
                          <a:latin typeface="Cambria Math" panose="02040503050406030204" pitchFamily="18" charset="0"/>
                        </a:rPr>
                        <m:t>=</m:t>
                      </m:r>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𝑃</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𝑑</m:t>
                              </m:r>
                            </m:sup>
                          </m:sSup>
                          <m:r>
                            <a:rPr lang="en-US" altLang="zh-CN" i="1">
                              <a:latin typeface="Cambria Math" panose="02040503050406030204" pitchFamily="18" charset="0"/>
                            </a:rPr>
                            <m:t> </m:t>
                          </m:r>
                        </m:e>
                      </m:d>
                    </m:oMath>
                  </m:oMathPara>
                </a14:m>
                <a:endParaRPr lang="en-US" altLang="zh-CN" dirty="0"/>
              </a:p>
              <a:p>
                <a:pPr marL="457200" lvl="1"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𝑠</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𝑑</m:t>
                          </m:r>
                        </m:sup>
                      </m:sSup>
                    </m:oMath>
                  </m:oMathPara>
                </a14:m>
                <a:endParaRPr lang="en-US" altLang="zh-CN" dirty="0"/>
              </a:p>
              <a:p>
                <a:pPr lvl="1"/>
                <a:r>
                  <a:rPr lang="zh-CN" altLang="en-US" dirty="0"/>
                  <a:t>该模型刻画了内生变量和外生变量之间的因果关系。</a:t>
                </a:r>
                <a:endParaRPr lang="en-US" altLang="zh-CN" dirty="0"/>
              </a:p>
              <a:p>
                <a:r>
                  <a:rPr lang="zh-CN" altLang="en-US" dirty="0"/>
                  <a:t>此类建模思路被称为“结构建模”（</a:t>
                </a:r>
                <a:r>
                  <a:rPr lang="en-US" altLang="zh-CN" dirty="0"/>
                  <a:t>Structural approach</a:t>
                </a:r>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sz="half" idx="1"/>
              </p:nvPr>
            </p:nvSpPr>
            <p:spPr>
              <a:xfrm>
                <a:off x="457200" y="1600200"/>
                <a:ext cx="5698976" cy="4525963"/>
              </a:xfrm>
              <a:blipFill>
                <a:blip r:embed="rId3"/>
                <a:stretch>
                  <a:fillRect l="-1925" t="-2426" r="-49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3CCA05D6-1578-4243-A722-6994F5101A62}"/>
                  </a:ext>
                </a:extLst>
              </p:cNvPr>
              <p:cNvSpPr>
                <a:spLocks noGrp="1"/>
              </p:cNvSpPr>
              <p:nvPr>
                <p:ph sz="half" idx="2"/>
              </p:nvPr>
            </p:nvSpPr>
            <p:spPr>
              <a:xfrm>
                <a:off x="6372200" y="1600200"/>
                <a:ext cx="2314600" cy="4525963"/>
              </a:xfrm>
            </p:spPr>
            <p:txBody>
              <a:bodyPr>
                <a:normAutofit lnSpcReduction="10000"/>
              </a:bodyPr>
              <a:lstStyle/>
              <a:p>
                <a:endParaRPr lang="en-US" altLang="zh-CN" sz="2400" i="1" dirty="0">
                  <a:latin typeface="Cambria Math" panose="02040503050406030204" pitchFamily="18" charset="0"/>
                </a:endParaRPr>
              </a:p>
              <a:p>
                <a:endParaRPr lang="en-US" altLang="zh-CN" sz="2400" i="1" dirty="0">
                  <a:latin typeface="Cambria Math" panose="02040503050406030204" pitchFamily="18" charset="0"/>
                </a:endParaRPr>
              </a:p>
              <a:p>
                <a14:m>
                  <m:oMath xmlns:m="http://schemas.openxmlformats.org/officeDocument/2006/math">
                    <m:r>
                      <a:rPr lang="en-US" altLang="zh-CN" sz="2400" i="1">
                        <a:latin typeface="Cambria Math" panose="02040503050406030204" pitchFamily="18" charset="0"/>
                      </a:rPr>
                      <m:t>𝑃</m:t>
                    </m:r>
                  </m:oMath>
                </a14:m>
                <a:r>
                  <a:rPr lang="en-US" altLang="zh-CN" sz="2400" dirty="0"/>
                  <a:t>: </a:t>
                </a:r>
                <a:r>
                  <a:rPr lang="zh-CN" altLang="en-US" sz="2400" dirty="0"/>
                  <a:t>债券价格</a:t>
                </a:r>
                <a:endParaRPr lang="en-US" altLang="zh-CN" sz="2400" dirty="0"/>
              </a:p>
              <a:p>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𝑌</m:t>
                        </m:r>
                      </m:e>
                      <m:sup>
                        <m:r>
                          <a:rPr lang="en-US" altLang="zh-CN" sz="2400" i="1">
                            <a:latin typeface="Cambria Math" panose="02040503050406030204" pitchFamily="18" charset="0"/>
                          </a:rPr>
                          <m:t>𝑠</m:t>
                        </m:r>
                      </m:sup>
                    </m:sSup>
                  </m:oMath>
                </a14:m>
                <a:r>
                  <a:rPr lang="en-US" altLang="zh-CN" sz="2400" dirty="0"/>
                  <a:t>: </a:t>
                </a:r>
                <a:r>
                  <a:rPr lang="zh-CN" altLang="en-US" sz="2400" dirty="0"/>
                  <a:t>供应</a:t>
                </a:r>
                <a:endParaRPr lang="en-US" altLang="zh-CN" sz="2400" dirty="0"/>
              </a:p>
              <a:p>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𝑋</m:t>
                        </m:r>
                      </m:e>
                      <m:sup>
                        <m:r>
                          <a:rPr lang="en-US" altLang="zh-CN" sz="2400" i="1">
                            <a:latin typeface="Cambria Math" panose="02040503050406030204" pitchFamily="18" charset="0"/>
                          </a:rPr>
                          <m:t>𝑠</m:t>
                        </m:r>
                      </m:sup>
                    </m:sSup>
                  </m:oMath>
                </a14:m>
                <a:r>
                  <a:rPr lang="en-US" altLang="zh-CN" sz="2400" dirty="0"/>
                  <a:t>: </a:t>
                </a:r>
                <a:r>
                  <a:rPr lang="zh-CN" altLang="en-US" sz="2400" dirty="0"/>
                  <a:t>供应侧外生变量</a:t>
                </a:r>
                <a:endParaRPr lang="en-US" altLang="zh-CN" sz="2400" dirty="0"/>
              </a:p>
              <a:p>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𝑌</m:t>
                        </m:r>
                      </m:e>
                      <m:sup>
                        <m:r>
                          <a:rPr lang="en-US" altLang="zh-CN" sz="2400" i="1">
                            <a:latin typeface="Cambria Math" panose="02040503050406030204" pitchFamily="18" charset="0"/>
                          </a:rPr>
                          <m:t>𝑑</m:t>
                        </m:r>
                      </m:sup>
                    </m:sSup>
                  </m:oMath>
                </a14:m>
                <a:r>
                  <a:rPr lang="en-US" altLang="zh-CN" sz="2400" dirty="0"/>
                  <a:t>: </a:t>
                </a:r>
                <a:r>
                  <a:rPr lang="zh-CN" altLang="en-US" sz="2400" dirty="0"/>
                  <a:t>需求</a:t>
                </a:r>
                <a:endParaRPr lang="en-US" altLang="zh-CN" sz="2400" dirty="0"/>
              </a:p>
              <a:p>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𝑋</m:t>
                        </m:r>
                      </m:e>
                      <m:sup>
                        <m:r>
                          <a:rPr lang="en-US" altLang="zh-CN" sz="2400" i="1">
                            <a:latin typeface="Cambria Math" panose="02040503050406030204" pitchFamily="18" charset="0"/>
                          </a:rPr>
                          <m:t>𝑑</m:t>
                        </m:r>
                      </m:sup>
                    </m:sSup>
                  </m:oMath>
                </a14:m>
                <a:r>
                  <a:rPr lang="en-US" altLang="zh-CN" sz="2400" dirty="0"/>
                  <a:t>: </a:t>
                </a:r>
                <a:r>
                  <a:rPr lang="zh-CN" altLang="en-US" sz="2400" dirty="0"/>
                  <a:t>需求侧外生变量</a:t>
                </a:r>
              </a:p>
            </p:txBody>
          </p:sp>
        </mc:Choice>
        <mc:Fallback xmlns="">
          <p:sp>
            <p:nvSpPr>
              <p:cNvPr id="6" name="内容占位符 5">
                <a:extLst>
                  <a:ext uri="{FF2B5EF4-FFF2-40B4-BE49-F238E27FC236}">
                    <a16:creationId xmlns:a16="http://schemas.microsoft.com/office/drawing/2014/main" id="{3CCA05D6-1578-4243-A722-6994F5101A62}"/>
                  </a:ext>
                </a:extLst>
              </p:cNvPr>
              <p:cNvSpPr>
                <a:spLocks noGrp="1" noRot="1" noChangeAspect="1" noMove="1" noResize="1" noEditPoints="1" noAdjustHandles="1" noChangeArrowheads="1" noChangeShapeType="1" noTextEdit="1"/>
              </p:cNvSpPr>
              <p:nvPr>
                <p:ph sz="half" idx="2"/>
              </p:nvPr>
            </p:nvSpPr>
            <p:spPr>
              <a:xfrm>
                <a:off x="6372200" y="1600200"/>
                <a:ext cx="2314600" cy="4525963"/>
              </a:xfrm>
              <a:blipFill>
                <a:blip r:embed="rId4"/>
                <a:stretch>
                  <a:fillRect l="-3421" r="-184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28</a:t>
            </a:fld>
            <a:endParaRPr lang="zh-CN" altLang="en-US"/>
          </a:p>
        </p:txBody>
      </p:sp>
    </p:spTree>
    <p:extLst>
      <p:ext uri="{BB962C8B-B14F-4D97-AF65-F5344CB8AC3E}">
        <p14:creationId xmlns:p14="http://schemas.microsoft.com/office/powerpoint/2010/main" val="1695716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5773-E494-44D9-9195-283FE71CD232}"/>
              </a:ext>
            </a:extLst>
          </p:cNvPr>
          <p:cNvSpPr>
            <a:spLocks noGrp="1"/>
          </p:cNvSpPr>
          <p:nvPr>
            <p:ph type="title"/>
          </p:nvPr>
        </p:nvSpPr>
        <p:spPr/>
        <p:txBody>
          <a:bodyPr/>
          <a:lstStyle/>
          <a:p>
            <a:r>
              <a:rPr lang="zh-CN" altLang="en-US" dirty="0"/>
              <a:t>非结构模型</a:t>
            </a:r>
          </a:p>
        </p:txBody>
      </p:sp>
      <p:sp>
        <p:nvSpPr>
          <p:cNvPr id="3" name="内容占位符 2">
            <a:extLst>
              <a:ext uri="{FF2B5EF4-FFF2-40B4-BE49-F238E27FC236}">
                <a16:creationId xmlns:a16="http://schemas.microsoft.com/office/drawing/2014/main" id="{29E2FCA0-EAB5-49AC-B4A6-A2565032B724}"/>
              </a:ext>
            </a:extLst>
          </p:cNvPr>
          <p:cNvSpPr>
            <a:spLocks noGrp="1"/>
          </p:cNvSpPr>
          <p:nvPr>
            <p:ph idx="1"/>
          </p:nvPr>
        </p:nvSpPr>
        <p:spPr/>
        <p:txBody>
          <a:bodyPr/>
          <a:lstStyle/>
          <a:p>
            <a:r>
              <a:rPr lang="zh-CN" altLang="en-US" dirty="0"/>
              <a:t>另一种建模思路是“非结构建模”（</a:t>
            </a:r>
            <a:r>
              <a:rPr lang="en-US" altLang="zh-CN" dirty="0"/>
              <a:t>Reduced-form approach</a:t>
            </a:r>
            <a:r>
              <a:rPr lang="zh-CN" altLang="en-US" dirty="0"/>
              <a:t>）</a:t>
            </a:r>
            <a:endParaRPr lang="en-US" altLang="zh-CN" dirty="0"/>
          </a:p>
          <a:p>
            <a:pPr lvl="1"/>
            <a:r>
              <a:rPr lang="zh-CN" altLang="en-US" dirty="0"/>
              <a:t>先验假设较少，让数据决定模型</a:t>
            </a:r>
            <a:endParaRPr lang="en-US" altLang="zh-CN" dirty="0"/>
          </a:p>
          <a:p>
            <a:pPr lvl="1"/>
            <a:r>
              <a:rPr lang="zh-CN" altLang="en-US" dirty="0"/>
              <a:t>利用变量之间的相关性进行预测</a:t>
            </a:r>
            <a:endParaRPr lang="en-US" altLang="zh-CN" dirty="0"/>
          </a:p>
          <a:p>
            <a:endParaRPr lang="zh-CN" altLang="en-US" dirty="0"/>
          </a:p>
        </p:txBody>
      </p:sp>
      <p:sp>
        <p:nvSpPr>
          <p:cNvPr id="4" name="页脚占位符 3">
            <a:extLst>
              <a:ext uri="{FF2B5EF4-FFF2-40B4-BE49-F238E27FC236}">
                <a16:creationId xmlns:a16="http://schemas.microsoft.com/office/drawing/2014/main" id="{BD6D398E-32B7-4777-8F76-85A1C18EFA8E}"/>
              </a:ext>
            </a:extLst>
          </p:cNvPr>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a:extLst>
              <a:ext uri="{FF2B5EF4-FFF2-40B4-BE49-F238E27FC236}">
                <a16:creationId xmlns:a16="http://schemas.microsoft.com/office/drawing/2014/main" id="{9EF96820-A6B9-48BE-BAA6-D69D60275C0C}"/>
              </a:ext>
            </a:extLst>
          </p:cNvPr>
          <p:cNvSpPr>
            <a:spLocks noGrp="1"/>
          </p:cNvSpPr>
          <p:nvPr>
            <p:ph type="sldNum" sz="quarter" idx="12"/>
          </p:nvPr>
        </p:nvSpPr>
        <p:spPr/>
        <p:txBody>
          <a:bodyPr/>
          <a:lstStyle/>
          <a:p>
            <a:fld id="{0DECF43B-50A2-411C-BEC8-FEE402C7F19F}" type="slidenum">
              <a:rPr lang="zh-CN" altLang="en-US" smtClean="0"/>
              <a:t>29</a:t>
            </a:fld>
            <a:endParaRPr lang="zh-CN" altLang="en-US"/>
          </a:p>
        </p:txBody>
      </p:sp>
    </p:spTree>
    <p:extLst>
      <p:ext uri="{BB962C8B-B14F-4D97-AF65-F5344CB8AC3E}">
        <p14:creationId xmlns:p14="http://schemas.microsoft.com/office/powerpoint/2010/main" val="218777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宏观经济学</a:t>
            </a:r>
          </a:p>
        </p:txBody>
      </p:sp>
      <p:sp>
        <p:nvSpPr>
          <p:cNvPr id="3" name="内容占位符 2"/>
          <p:cNvSpPr>
            <a:spLocks noGrp="1"/>
          </p:cNvSpPr>
          <p:nvPr>
            <p:ph idx="1"/>
          </p:nvPr>
        </p:nvSpPr>
        <p:spPr/>
        <p:txBody>
          <a:bodyPr/>
          <a:lstStyle/>
          <a:p>
            <a:r>
              <a:rPr lang="zh-CN" altLang="en-US" dirty="0"/>
              <a:t>宏观经济学、微观经济学、和计量经济学是经济学三大领域。</a:t>
            </a:r>
            <a:endParaRPr lang="en-US" altLang="zh-CN" dirty="0"/>
          </a:p>
          <a:p>
            <a:r>
              <a:rPr lang="zh-CN" altLang="en-US" dirty="0"/>
              <a:t>宏观经济学将经济</a:t>
            </a:r>
            <a:r>
              <a:rPr lang="zh-CN" altLang="en-US" b="1" dirty="0">
                <a:solidFill>
                  <a:srgbClr val="FF0000"/>
                </a:solidFill>
              </a:rPr>
              <a:t>看作一个整体</a:t>
            </a:r>
            <a:r>
              <a:rPr lang="zh-CN" altLang="en-US" dirty="0"/>
              <a:t>，研究其增长、波动，以及管理。</a:t>
            </a:r>
            <a:endParaRPr lang="en-US" altLang="zh-CN" dirty="0"/>
          </a:p>
          <a:p>
            <a:pPr marL="0" indent="0">
              <a:buNone/>
            </a:pP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3</a:t>
            </a:fld>
            <a:endParaRPr lang="zh-CN" altLang="en-US"/>
          </a:p>
        </p:txBody>
      </p:sp>
    </p:spTree>
    <p:extLst>
      <p:ext uri="{BB962C8B-B14F-4D97-AF65-F5344CB8AC3E}">
        <p14:creationId xmlns:p14="http://schemas.microsoft.com/office/powerpoint/2010/main" val="204544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66CCB-08FB-487B-96A6-E45B125382AB}"/>
              </a:ext>
            </a:extLst>
          </p:cNvPr>
          <p:cNvSpPr>
            <a:spLocks noGrp="1"/>
          </p:cNvSpPr>
          <p:nvPr>
            <p:ph type="title"/>
          </p:nvPr>
        </p:nvSpPr>
        <p:spPr/>
        <p:txBody>
          <a:bodyPr/>
          <a:lstStyle/>
          <a:p>
            <a:r>
              <a:rPr lang="zh-CN" altLang="en-US" dirty="0"/>
              <a:t>结构模型和非结构模型</a:t>
            </a:r>
          </a:p>
        </p:txBody>
      </p:sp>
      <p:sp>
        <p:nvSpPr>
          <p:cNvPr id="3" name="内容占位符 2">
            <a:extLst>
              <a:ext uri="{FF2B5EF4-FFF2-40B4-BE49-F238E27FC236}">
                <a16:creationId xmlns:a16="http://schemas.microsoft.com/office/drawing/2014/main" id="{012726BA-4D70-43BF-865B-3784D7585C88}"/>
              </a:ext>
            </a:extLst>
          </p:cNvPr>
          <p:cNvSpPr>
            <a:spLocks noGrp="1"/>
          </p:cNvSpPr>
          <p:nvPr>
            <p:ph idx="1"/>
          </p:nvPr>
        </p:nvSpPr>
        <p:spPr/>
        <p:txBody>
          <a:bodyPr>
            <a:normAutofit fontScale="92500"/>
          </a:bodyPr>
          <a:lstStyle/>
          <a:p>
            <a:r>
              <a:rPr lang="zh-CN" altLang="en-US" dirty="0"/>
              <a:t>结构模型的</a:t>
            </a:r>
            <a:r>
              <a:rPr lang="zh-CN" altLang="en-US" dirty="0">
                <a:solidFill>
                  <a:srgbClr val="FF0000"/>
                </a:solidFill>
              </a:rPr>
              <a:t>解</a:t>
            </a:r>
            <a:r>
              <a:rPr lang="zh-CN" altLang="en-US" dirty="0"/>
              <a:t>具有非结构模型的形式，我们称之为非结构形式（</a:t>
            </a:r>
            <a:r>
              <a:rPr lang="en-US" altLang="zh-CN" dirty="0"/>
              <a:t>reduced-form</a:t>
            </a:r>
            <a:r>
              <a:rPr lang="zh-CN" altLang="en-US" dirty="0"/>
              <a:t>）。</a:t>
            </a:r>
            <a:endParaRPr lang="en-US" altLang="zh-CN" dirty="0"/>
          </a:p>
          <a:p>
            <a:r>
              <a:rPr lang="zh-CN" altLang="en-US" dirty="0"/>
              <a:t>结构模型一般非常简化（忽略具有预测价值的因素），因此结构模型一般不适合用于预测。</a:t>
            </a:r>
            <a:endParaRPr lang="en-US" altLang="zh-CN" dirty="0"/>
          </a:p>
          <a:p>
            <a:r>
              <a:rPr lang="zh-CN" altLang="en-US" dirty="0"/>
              <a:t>而非结构模型（经常是数据驱动）更加灵活，经常给出更准确的预测。</a:t>
            </a:r>
          </a:p>
          <a:p>
            <a:r>
              <a:rPr lang="zh-CN" altLang="en-US" dirty="0"/>
              <a:t>变量之间的相关性会发生变化（结构变化），因此基于非结构模型的预测会因为结构变化而出现偏误。</a:t>
            </a:r>
            <a:r>
              <a:rPr lang="en-US" altLang="zh-CN" dirty="0"/>
              <a:t>--</a:t>
            </a:r>
            <a:r>
              <a:rPr lang="zh-CN" altLang="en-US" dirty="0"/>
              <a:t>“卢卡斯批判”</a:t>
            </a:r>
            <a:endParaRPr lang="en-US" altLang="zh-CN" dirty="0"/>
          </a:p>
          <a:p>
            <a:endParaRPr lang="zh-CN" altLang="en-US" dirty="0"/>
          </a:p>
        </p:txBody>
      </p:sp>
      <p:sp>
        <p:nvSpPr>
          <p:cNvPr id="4" name="页脚占位符 3">
            <a:extLst>
              <a:ext uri="{FF2B5EF4-FFF2-40B4-BE49-F238E27FC236}">
                <a16:creationId xmlns:a16="http://schemas.microsoft.com/office/drawing/2014/main" id="{768FA12E-BFCC-470D-A3CB-51C2DD80D535}"/>
              </a:ext>
            </a:extLst>
          </p:cNvPr>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a:extLst>
              <a:ext uri="{FF2B5EF4-FFF2-40B4-BE49-F238E27FC236}">
                <a16:creationId xmlns:a16="http://schemas.microsoft.com/office/drawing/2014/main" id="{89618239-9DF1-43DF-AA14-748939232B49}"/>
              </a:ext>
            </a:extLst>
          </p:cNvPr>
          <p:cNvSpPr>
            <a:spLocks noGrp="1"/>
          </p:cNvSpPr>
          <p:nvPr>
            <p:ph type="sldNum" sz="quarter" idx="12"/>
          </p:nvPr>
        </p:nvSpPr>
        <p:spPr/>
        <p:txBody>
          <a:bodyPr/>
          <a:lstStyle/>
          <a:p>
            <a:fld id="{0DECF43B-50A2-411C-BEC8-FEE402C7F19F}" type="slidenum">
              <a:rPr lang="zh-CN" altLang="en-US" smtClean="0"/>
              <a:t>30</a:t>
            </a:fld>
            <a:endParaRPr lang="zh-CN" altLang="en-US"/>
          </a:p>
        </p:txBody>
      </p:sp>
    </p:spTree>
    <p:extLst>
      <p:ext uri="{BB962C8B-B14F-4D97-AF65-F5344CB8AC3E}">
        <p14:creationId xmlns:p14="http://schemas.microsoft.com/office/powerpoint/2010/main" val="1953671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什么是宏观经济学？</a:t>
            </a:r>
            <a:endParaRPr lang="en-US" altLang="zh-CN" dirty="0"/>
          </a:p>
          <a:p>
            <a:r>
              <a:rPr lang="zh-CN" altLang="en-US" dirty="0"/>
              <a:t>我们的经济如何运行？</a:t>
            </a:r>
            <a:endParaRPr lang="en-US" altLang="zh-CN" dirty="0"/>
          </a:p>
          <a:p>
            <a:r>
              <a:rPr lang="zh-CN" altLang="en-US" dirty="0"/>
              <a:t>宏观经济学建模</a:t>
            </a:r>
            <a:endParaRPr lang="en-US" altLang="zh-CN" dirty="0"/>
          </a:p>
          <a:p>
            <a:r>
              <a:rPr lang="zh-CN" altLang="en-US" b="1" dirty="0"/>
              <a:t>宏观经济学思想简史</a:t>
            </a:r>
            <a:endParaRPr lang="en-US" altLang="zh-CN" b="1"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31</a:t>
            </a:fld>
            <a:endParaRPr lang="zh-CN" altLang="en-US"/>
          </a:p>
        </p:txBody>
      </p:sp>
    </p:spTree>
    <p:extLst>
      <p:ext uri="{BB962C8B-B14F-4D97-AF65-F5344CB8AC3E}">
        <p14:creationId xmlns:p14="http://schemas.microsoft.com/office/powerpoint/2010/main" val="3099744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宏观经济学派</a:t>
            </a:r>
          </a:p>
        </p:txBody>
      </p:sp>
      <p:sp>
        <p:nvSpPr>
          <p:cNvPr id="3" name="内容占位符 2"/>
          <p:cNvSpPr>
            <a:spLocks noGrp="1"/>
          </p:cNvSpPr>
          <p:nvPr>
            <p:ph idx="1"/>
          </p:nvPr>
        </p:nvSpPr>
        <p:spPr/>
        <p:txBody>
          <a:bodyPr>
            <a:normAutofit/>
          </a:bodyPr>
          <a:lstStyle/>
          <a:p>
            <a:r>
              <a:rPr lang="zh-CN" altLang="en-US" dirty="0"/>
              <a:t>古典学派（</a:t>
            </a:r>
            <a:r>
              <a:rPr lang="en-US" altLang="zh-CN" dirty="0"/>
              <a:t>Classical</a:t>
            </a:r>
            <a:r>
              <a:rPr lang="zh-CN" altLang="en-US" dirty="0"/>
              <a:t>）</a:t>
            </a:r>
            <a:endParaRPr lang="en-US" altLang="zh-CN" dirty="0"/>
          </a:p>
          <a:p>
            <a:r>
              <a:rPr lang="zh-CN" altLang="en-US" dirty="0"/>
              <a:t>凯恩斯（</a:t>
            </a:r>
            <a:r>
              <a:rPr lang="en-US" altLang="zh-CN" dirty="0"/>
              <a:t>Keynes</a:t>
            </a:r>
            <a:r>
              <a:rPr lang="zh-CN" altLang="en-US" dirty="0"/>
              <a:t>）</a:t>
            </a:r>
            <a:endParaRPr lang="en-US" altLang="zh-CN" dirty="0"/>
          </a:p>
          <a:p>
            <a:r>
              <a:rPr lang="zh-CN" altLang="en-US" dirty="0"/>
              <a:t>凯恩斯主义（</a:t>
            </a:r>
            <a:r>
              <a:rPr lang="en-US" altLang="zh-CN" dirty="0"/>
              <a:t>Keynesianism</a:t>
            </a:r>
            <a:r>
              <a:rPr lang="zh-CN" altLang="en-US" dirty="0"/>
              <a:t>）</a:t>
            </a:r>
            <a:endParaRPr lang="en-US" altLang="zh-CN" dirty="0"/>
          </a:p>
          <a:p>
            <a:r>
              <a:rPr lang="zh-CN" altLang="en-US" dirty="0"/>
              <a:t>货币主义（</a:t>
            </a:r>
            <a:r>
              <a:rPr lang="en-US" altLang="zh-CN" dirty="0"/>
              <a:t>Monetarism</a:t>
            </a:r>
            <a:r>
              <a:rPr lang="zh-CN" altLang="en-US" dirty="0"/>
              <a:t>）</a:t>
            </a:r>
            <a:r>
              <a:rPr lang="en-US" altLang="zh-CN" dirty="0"/>
              <a:t> </a:t>
            </a:r>
          </a:p>
          <a:p>
            <a:r>
              <a:rPr lang="zh-CN" altLang="en-US" dirty="0"/>
              <a:t>新古典（</a:t>
            </a:r>
            <a:r>
              <a:rPr lang="en-US" altLang="zh-CN" dirty="0"/>
              <a:t>New classical</a:t>
            </a:r>
            <a:r>
              <a:rPr lang="zh-CN" altLang="en-US" dirty="0"/>
              <a:t>）</a:t>
            </a:r>
            <a:endParaRPr lang="en-US" altLang="zh-CN" dirty="0"/>
          </a:p>
          <a:p>
            <a:r>
              <a:rPr lang="zh-CN" altLang="en-US" dirty="0"/>
              <a:t>新凯恩斯主义（</a:t>
            </a:r>
            <a:r>
              <a:rPr lang="en-US" altLang="zh-CN" dirty="0"/>
              <a:t>New Keynesian</a:t>
            </a:r>
            <a:r>
              <a:rPr lang="zh-CN" altLang="en-US" dirty="0"/>
              <a:t>）</a:t>
            </a:r>
            <a:endParaRPr lang="en-US" altLang="zh-CN" dirty="0"/>
          </a:p>
          <a:p>
            <a:r>
              <a:rPr lang="zh-CN" altLang="en-US" dirty="0"/>
              <a:t>其他</a:t>
            </a:r>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32</a:t>
            </a:fld>
            <a:endParaRPr lang="zh-CN" altLang="en-US"/>
          </a:p>
        </p:txBody>
      </p:sp>
    </p:spTree>
    <p:extLst>
      <p:ext uri="{BB962C8B-B14F-4D97-AF65-F5344CB8AC3E}">
        <p14:creationId xmlns:p14="http://schemas.microsoft.com/office/powerpoint/2010/main" val="2837242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古典学派的宏观思想</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核心假设：个体理性，价格和工资灵活，市场永远出清（</a:t>
                </a:r>
                <a:r>
                  <a:rPr lang="en-US" altLang="zh-CN" dirty="0"/>
                  <a:t>clear</a:t>
                </a:r>
                <a:r>
                  <a:rPr lang="zh-CN" altLang="en-US" dirty="0"/>
                  <a:t>）。</a:t>
                </a:r>
                <a:endParaRPr lang="en-US" altLang="zh-CN" dirty="0"/>
              </a:p>
              <a:p>
                <a:pPr lvl="1"/>
                <a:r>
                  <a:rPr lang="zh-CN" altLang="en-US" dirty="0"/>
                  <a:t>无需担心需求（需求自动消化供给，供给产生需求。）</a:t>
                </a:r>
                <a:endParaRPr lang="en-US" altLang="zh-CN" dirty="0"/>
              </a:p>
              <a:p>
                <a:pPr lvl="1"/>
                <a:r>
                  <a:rPr lang="zh-CN" altLang="en-US" dirty="0"/>
                  <a:t>货币数量理论（</a:t>
                </a:r>
                <a:r>
                  <a:rPr lang="en-US" altLang="zh-CN" dirty="0"/>
                  <a:t>Quantity theory of money, David Hume, Irving Fisher</a:t>
                </a:r>
                <a:r>
                  <a:rPr lang="zh-CN" altLang="en-US" dirty="0"/>
                  <a:t>）</a:t>
                </a:r>
                <a:endParaRPr lang="en-US" altLang="zh-CN" dirty="0"/>
              </a:p>
              <a:p>
                <a:pPr marL="40005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𝑀𝑉</m:t>
                      </m:r>
                      <m:r>
                        <a:rPr lang="en-US" altLang="zh-CN" b="0" i="1" smtClean="0">
                          <a:latin typeface="Cambria Math"/>
                        </a:rPr>
                        <m:t>=</m:t>
                      </m:r>
                      <m:r>
                        <a:rPr lang="en-US" altLang="zh-CN" b="0" i="1" smtClean="0">
                          <a:latin typeface="Cambria Math"/>
                        </a:rPr>
                        <m:t>𝑃𝑌</m:t>
                      </m:r>
                    </m:oMath>
                  </m:oMathPara>
                </a14:m>
                <a:endParaRPr lang="en-US" altLang="zh-CN" dirty="0"/>
              </a:p>
              <a:p>
                <a:pPr lvl="1"/>
                <a:r>
                  <a:rPr lang="zh-CN" altLang="en-US" dirty="0"/>
                  <a:t>货币是浮于真实经济表面的一层纱（</a:t>
                </a:r>
                <a:r>
                  <a:rPr lang="en-US" altLang="zh-CN" dirty="0"/>
                  <a:t>A veil of money</a:t>
                </a:r>
                <a:r>
                  <a:rPr lang="zh-CN" altLang="en-US" dirty="0"/>
                  <a:t>）：货币外生给定，不影响真实经济活动。</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830" r="-111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33</a:t>
            </a:fld>
            <a:endParaRPr lang="zh-CN" altLang="en-US"/>
          </a:p>
        </p:txBody>
      </p:sp>
    </p:spTree>
    <p:extLst>
      <p:ext uri="{BB962C8B-B14F-4D97-AF65-F5344CB8AC3E}">
        <p14:creationId xmlns:p14="http://schemas.microsoft.com/office/powerpoint/2010/main" val="1002047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凯恩斯</a:t>
            </a:r>
          </a:p>
        </p:txBody>
      </p:sp>
      <p:sp>
        <p:nvSpPr>
          <p:cNvPr id="3" name="内容占位符 2"/>
          <p:cNvSpPr>
            <a:spLocks noGrp="1"/>
          </p:cNvSpPr>
          <p:nvPr>
            <p:ph idx="1"/>
          </p:nvPr>
        </p:nvSpPr>
        <p:spPr/>
        <p:txBody>
          <a:bodyPr>
            <a:normAutofit fontScale="92500" lnSpcReduction="20000"/>
          </a:bodyPr>
          <a:lstStyle/>
          <a:p>
            <a:r>
              <a:rPr lang="zh-CN" altLang="en-US" dirty="0"/>
              <a:t>凯恩斯（</a:t>
            </a:r>
            <a:r>
              <a:rPr lang="en-US" altLang="zh-CN" dirty="0"/>
              <a:t>John Maynard Keynes</a:t>
            </a:r>
            <a:r>
              <a:rPr lang="zh-CN" altLang="en-US" dirty="0"/>
              <a:t>）于</a:t>
            </a:r>
            <a:r>
              <a:rPr lang="en-US" altLang="zh-CN" dirty="0"/>
              <a:t>1936</a:t>
            </a:r>
            <a:r>
              <a:rPr lang="zh-CN" altLang="en-US" dirty="0"/>
              <a:t>年出版</a:t>
            </a:r>
            <a:r>
              <a:rPr lang="en-US" altLang="zh-CN" dirty="0"/>
              <a:t>《</a:t>
            </a:r>
            <a:r>
              <a:rPr lang="zh-CN" altLang="en-US" dirty="0"/>
              <a:t>通论</a:t>
            </a:r>
            <a:r>
              <a:rPr lang="en-US" altLang="zh-CN" dirty="0"/>
              <a:t>》</a:t>
            </a:r>
            <a:r>
              <a:rPr lang="zh-CN" altLang="en-US" dirty="0"/>
              <a:t>，</a:t>
            </a:r>
            <a:r>
              <a:rPr lang="en-US" altLang="zh-CN" dirty="0"/>
              <a:t> </a:t>
            </a:r>
            <a:r>
              <a:rPr lang="en-US" altLang="zh-CN" i="1" dirty="0"/>
              <a:t>General Theory of Employment, Interest and Money. </a:t>
            </a:r>
            <a:r>
              <a:rPr lang="en-US" altLang="zh-CN" dirty="0"/>
              <a:t> </a:t>
            </a:r>
            <a:r>
              <a:rPr lang="zh-CN" altLang="en-US" dirty="0"/>
              <a:t>这被认为是宏观经济学的开端。</a:t>
            </a:r>
            <a:endParaRPr lang="en-US" altLang="zh-CN" dirty="0"/>
          </a:p>
          <a:p>
            <a:r>
              <a:rPr lang="zh-CN" altLang="en-US" dirty="0"/>
              <a:t>凯恩斯的</a:t>
            </a:r>
            <a:r>
              <a:rPr lang="en-US" altLang="zh-CN" dirty="0"/>
              <a:t>《</a:t>
            </a:r>
            <a:r>
              <a:rPr lang="zh-CN" altLang="en-US" dirty="0"/>
              <a:t>通论</a:t>
            </a:r>
            <a:r>
              <a:rPr lang="en-US" altLang="zh-CN" dirty="0"/>
              <a:t>》</a:t>
            </a:r>
            <a:r>
              <a:rPr lang="zh-CN" altLang="en-US" dirty="0"/>
              <a:t>解释了大萧条为什么会发生，以及政府应该做什么。</a:t>
            </a:r>
            <a:endParaRPr lang="en-US" altLang="zh-CN" dirty="0"/>
          </a:p>
          <a:p>
            <a:r>
              <a:rPr lang="zh-CN" altLang="en-US" dirty="0"/>
              <a:t>凯恩斯理论基于行为经济学假设，人不够理性，市场不够完美。</a:t>
            </a:r>
            <a:r>
              <a:rPr lang="en-US" altLang="zh-CN" dirty="0"/>
              <a:t> </a:t>
            </a:r>
          </a:p>
          <a:p>
            <a:pPr lvl="1"/>
            <a:r>
              <a:rPr lang="zh-CN" altLang="en-US" dirty="0"/>
              <a:t>粘滞价格（</a:t>
            </a:r>
            <a:r>
              <a:rPr lang="en-US" altLang="zh-CN" dirty="0"/>
              <a:t>Sticky price/wage</a:t>
            </a:r>
            <a:r>
              <a:rPr lang="zh-CN" altLang="en-US" dirty="0"/>
              <a:t>）</a:t>
            </a:r>
            <a:endParaRPr lang="en-US" altLang="zh-CN" dirty="0"/>
          </a:p>
          <a:p>
            <a:pPr lvl="1"/>
            <a:r>
              <a:rPr lang="zh-CN" altLang="en-US" dirty="0"/>
              <a:t>动物精神（</a:t>
            </a:r>
            <a:r>
              <a:rPr lang="en-US" altLang="zh-CN" dirty="0"/>
              <a:t>Animal spirits</a:t>
            </a:r>
            <a:r>
              <a:rPr lang="zh-CN" altLang="en-US" dirty="0"/>
              <a:t>）</a:t>
            </a:r>
            <a:endParaRPr lang="en-US" altLang="zh-CN" dirty="0"/>
          </a:p>
          <a:p>
            <a:pPr lvl="1"/>
            <a:r>
              <a:rPr lang="zh-CN" altLang="en-US" dirty="0"/>
              <a:t>选美比喻（</a:t>
            </a:r>
            <a:r>
              <a:rPr lang="en-US" altLang="zh-CN" dirty="0"/>
              <a:t>Beauty contest</a:t>
            </a:r>
            <a:r>
              <a:rPr lang="zh-CN" altLang="en-US" dirty="0"/>
              <a:t>）</a:t>
            </a:r>
            <a:endParaRPr lang="en-US" altLang="zh-CN" dirty="0"/>
          </a:p>
          <a:p>
            <a:pPr lvl="1"/>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34</a:t>
            </a:fld>
            <a:endParaRPr lang="zh-CN" altLang="en-US"/>
          </a:p>
        </p:txBody>
      </p:sp>
    </p:spTree>
    <p:extLst>
      <p:ext uri="{BB962C8B-B14F-4D97-AF65-F5344CB8AC3E}">
        <p14:creationId xmlns:p14="http://schemas.microsoft.com/office/powerpoint/2010/main" val="4040421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新古典综合（</a:t>
            </a:r>
            <a:r>
              <a:rPr lang="en-US" altLang="zh-CN" dirty="0"/>
              <a:t>Neoclassical Synthesis</a:t>
            </a:r>
            <a:r>
              <a:rPr lang="zh-CN" altLang="en-US" dirty="0"/>
              <a:t>）</a:t>
            </a:r>
          </a:p>
        </p:txBody>
      </p:sp>
      <p:sp>
        <p:nvSpPr>
          <p:cNvPr id="3" name="内容占位符 2"/>
          <p:cNvSpPr>
            <a:spLocks noGrp="1"/>
          </p:cNvSpPr>
          <p:nvPr>
            <p:ph idx="1"/>
          </p:nvPr>
        </p:nvSpPr>
        <p:spPr/>
        <p:txBody>
          <a:bodyPr>
            <a:normAutofit fontScale="92500" lnSpcReduction="10000"/>
          </a:bodyPr>
          <a:lstStyle/>
          <a:p>
            <a:r>
              <a:rPr lang="zh-CN" altLang="en-US" dirty="0"/>
              <a:t>以萨缪尔森（</a:t>
            </a:r>
            <a:r>
              <a:rPr lang="en-US" altLang="zh-CN" dirty="0"/>
              <a:t>Paul Samuelson, 1915–2009</a:t>
            </a:r>
            <a:r>
              <a:rPr lang="zh-CN" altLang="en-US" dirty="0"/>
              <a:t>）为代表的凯恩斯主义者，将凯恩斯经济学和新古典微观经济学结合起来，形成了“新古典综合”。</a:t>
            </a:r>
            <a:endParaRPr lang="en-US" altLang="zh-CN" dirty="0"/>
          </a:p>
          <a:p>
            <a:r>
              <a:rPr lang="zh-CN" altLang="en-US" dirty="0"/>
              <a:t>萨缪尔森建立了新的经济学研究模式：用正式的数学模型表达经济学理论。</a:t>
            </a:r>
            <a:endParaRPr lang="en-US" altLang="zh-CN" dirty="0"/>
          </a:p>
          <a:p>
            <a:r>
              <a:rPr lang="zh-CN" altLang="en-US" dirty="0"/>
              <a:t>基于凯恩斯主义经济学，经济学家（如</a:t>
            </a:r>
            <a:r>
              <a:rPr lang="en-US" altLang="zh-CN" dirty="0"/>
              <a:t>Jan Tinbergen (1903 –1994), Lawrence Klein (1920-2013)</a:t>
            </a:r>
            <a:r>
              <a:rPr lang="zh-CN" altLang="en-US" dirty="0"/>
              <a:t>）建立大型计量经济学模型，用于预测和政策分析。</a:t>
            </a:r>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35</a:t>
            </a:fld>
            <a:endParaRPr lang="zh-CN" altLang="en-US"/>
          </a:p>
        </p:txBody>
      </p:sp>
    </p:spTree>
    <p:extLst>
      <p:ext uri="{BB962C8B-B14F-4D97-AF65-F5344CB8AC3E}">
        <p14:creationId xmlns:p14="http://schemas.microsoft.com/office/powerpoint/2010/main" val="4251559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菲利普斯曲线（</a:t>
            </a:r>
            <a:r>
              <a:rPr lang="en-US" altLang="zh-CN" dirty="0"/>
              <a:t>The Phillips Curve</a:t>
            </a:r>
            <a:r>
              <a:rPr lang="zh-CN" altLang="en-US" dirty="0"/>
              <a:t>）</a:t>
            </a:r>
          </a:p>
        </p:txBody>
      </p:sp>
      <p:sp>
        <p:nvSpPr>
          <p:cNvPr id="3" name="内容占位符 2"/>
          <p:cNvSpPr>
            <a:spLocks noGrp="1"/>
          </p:cNvSpPr>
          <p:nvPr>
            <p:ph sz="half" idx="1"/>
          </p:nvPr>
        </p:nvSpPr>
        <p:spPr/>
        <p:txBody>
          <a:bodyPr>
            <a:normAutofit/>
          </a:bodyPr>
          <a:lstStyle/>
          <a:p>
            <a:r>
              <a:rPr lang="zh-CN" altLang="en-US" dirty="0"/>
              <a:t>在大型计量模型中，有一个方程被称为“菲利普斯曲线”：通胀和失业率之间的负相关关系。</a:t>
            </a:r>
            <a:endParaRPr lang="en-US" altLang="zh-CN" dirty="0"/>
          </a:p>
          <a:p>
            <a:r>
              <a:rPr lang="zh-CN" altLang="en-US" dirty="0"/>
              <a:t>菲利普斯曲线是宏观经济管理（熨平经济周期）的理论基础。</a:t>
            </a:r>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36</a:t>
            </a:fld>
            <a:endParaRPr lang="zh-CN" altLang="en-US"/>
          </a:p>
        </p:txBody>
      </p:sp>
      <p:pic>
        <p:nvPicPr>
          <p:cNvPr id="1026" name="Picture 2" descr="https://upload.wikimedia.org/wikipedia/commons/c/cf/Phillips_curve.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31859" y="1308223"/>
            <a:ext cx="3184557" cy="4525963"/>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5333256" y="5664498"/>
            <a:ext cx="3168352" cy="461665"/>
          </a:xfrm>
          <a:prstGeom prst="rect">
            <a:avLst/>
          </a:prstGeom>
          <a:noFill/>
        </p:spPr>
        <p:txBody>
          <a:bodyPr wrap="square" rtlCol="0">
            <a:spAutoFit/>
          </a:bodyPr>
          <a:lstStyle/>
          <a:p>
            <a:r>
              <a:rPr lang="en-US" altLang="zh-CN" sz="1200" dirty="0"/>
              <a:t>Data of United Kingdom 1913–1948 from Phillips (1958)</a:t>
            </a:r>
            <a:endParaRPr lang="zh-CN" altLang="en-US" sz="1200" dirty="0"/>
          </a:p>
        </p:txBody>
      </p:sp>
    </p:spTree>
    <p:extLst>
      <p:ext uri="{BB962C8B-B14F-4D97-AF65-F5344CB8AC3E}">
        <p14:creationId xmlns:p14="http://schemas.microsoft.com/office/powerpoint/2010/main" val="1517309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货币主义（</a:t>
            </a:r>
            <a:r>
              <a:rPr lang="en-US" altLang="zh-CN" dirty="0"/>
              <a:t>Monetarism</a:t>
            </a:r>
            <a:r>
              <a:rPr lang="zh-CN" altLang="en-US" dirty="0"/>
              <a:t>）</a:t>
            </a:r>
          </a:p>
        </p:txBody>
      </p:sp>
      <p:sp>
        <p:nvSpPr>
          <p:cNvPr id="3" name="内容占位符 2"/>
          <p:cNvSpPr>
            <a:spLocks noGrp="1"/>
          </p:cNvSpPr>
          <p:nvPr>
            <p:ph idx="1"/>
          </p:nvPr>
        </p:nvSpPr>
        <p:spPr/>
        <p:txBody>
          <a:bodyPr>
            <a:normAutofit/>
          </a:bodyPr>
          <a:lstStyle/>
          <a:p>
            <a:r>
              <a:rPr lang="zh-CN" altLang="en-US" dirty="0"/>
              <a:t>货币主义的旗手是弗里德曼（</a:t>
            </a:r>
            <a:r>
              <a:rPr lang="en-US" altLang="zh-CN" dirty="0"/>
              <a:t>Milton Friedman, 1921-2006</a:t>
            </a:r>
            <a:r>
              <a:rPr lang="zh-CN" altLang="en-US" dirty="0"/>
              <a:t>）。</a:t>
            </a:r>
            <a:endParaRPr lang="en-US" altLang="zh-CN" dirty="0"/>
          </a:p>
          <a:p>
            <a:pPr lvl="1"/>
            <a:r>
              <a:rPr lang="zh-CN" altLang="en-US" dirty="0"/>
              <a:t>重振货币数量理论</a:t>
            </a:r>
            <a:endParaRPr lang="en-US" altLang="zh-CN" dirty="0"/>
          </a:p>
          <a:p>
            <a:pPr lvl="1"/>
            <a:r>
              <a:rPr lang="zh-CN" altLang="en-US" dirty="0"/>
              <a:t>推崇稳定增长的货币供应政策</a:t>
            </a:r>
            <a:endParaRPr lang="en-US" altLang="zh-CN" dirty="0"/>
          </a:p>
          <a:p>
            <a:pPr lvl="1"/>
            <a:r>
              <a:rPr lang="zh-CN" altLang="en-US" dirty="0"/>
              <a:t>驳斥菲利普斯曲线</a:t>
            </a:r>
            <a:endParaRPr lang="en-US" altLang="zh-CN" dirty="0"/>
          </a:p>
          <a:p>
            <a:pPr lvl="1"/>
            <a:r>
              <a:rPr lang="zh-CN" altLang="en-US" dirty="0"/>
              <a:t>提出“永久收入假说”（</a:t>
            </a:r>
            <a:r>
              <a:rPr lang="en-US" altLang="zh-CN" dirty="0"/>
              <a:t>Permanent income hypothesis</a:t>
            </a:r>
            <a:r>
              <a:rPr lang="zh-CN" altLang="en-US" dirty="0"/>
              <a:t>）</a:t>
            </a:r>
            <a:r>
              <a:rPr lang="en-US" altLang="zh-CN" dirty="0"/>
              <a:t>  </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37</a:t>
            </a:fld>
            <a:endParaRPr lang="zh-CN" altLang="en-US"/>
          </a:p>
        </p:txBody>
      </p:sp>
    </p:spTree>
    <p:extLst>
      <p:ext uri="{BB962C8B-B14F-4D97-AF65-F5344CB8AC3E}">
        <p14:creationId xmlns:p14="http://schemas.microsoft.com/office/powerpoint/2010/main" val="3923417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新古典宏观经济学（</a:t>
            </a:r>
            <a:r>
              <a:rPr lang="en-US" altLang="zh-CN" dirty="0"/>
              <a:t>New Classical Macroeconomics</a:t>
            </a:r>
            <a:r>
              <a:rPr lang="zh-CN" altLang="en-US" dirty="0"/>
              <a:t>）</a:t>
            </a:r>
          </a:p>
        </p:txBody>
      </p:sp>
      <p:sp>
        <p:nvSpPr>
          <p:cNvPr id="3" name="内容占位符 2"/>
          <p:cNvSpPr>
            <a:spLocks noGrp="1"/>
          </p:cNvSpPr>
          <p:nvPr>
            <p:ph idx="1"/>
          </p:nvPr>
        </p:nvSpPr>
        <p:spPr/>
        <p:txBody>
          <a:bodyPr>
            <a:normAutofit fontScale="85000" lnSpcReduction="20000"/>
          </a:bodyPr>
          <a:lstStyle/>
          <a:p>
            <a:r>
              <a:rPr lang="zh-CN" altLang="en-US" dirty="0"/>
              <a:t>新古典经济学家，尤其是卢卡斯（</a:t>
            </a:r>
            <a:r>
              <a:rPr lang="en-US" altLang="zh-CN" dirty="0"/>
              <a:t> Robert Lucas Jr., 1937-</a:t>
            </a:r>
            <a:r>
              <a:rPr lang="zh-CN" altLang="en-US" dirty="0"/>
              <a:t>）进一步挑战凯恩斯主义经济学。</a:t>
            </a:r>
            <a:endParaRPr lang="en-US" altLang="zh-CN" dirty="0"/>
          </a:p>
          <a:p>
            <a:pPr lvl="1"/>
            <a:r>
              <a:rPr lang="zh-CN" altLang="en-US" dirty="0"/>
              <a:t>重视宏观经济学的“微观基础”（</a:t>
            </a:r>
            <a:r>
              <a:rPr lang="en-US" altLang="zh-CN" dirty="0"/>
              <a:t>Micro-foundation</a:t>
            </a:r>
            <a:r>
              <a:rPr lang="zh-CN" altLang="en-US" dirty="0"/>
              <a:t>）</a:t>
            </a:r>
            <a:endParaRPr lang="en-US" altLang="zh-CN" dirty="0"/>
          </a:p>
          <a:p>
            <a:pPr lvl="2"/>
            <a:r>
              <a:rPr lang="zh-CN" altLang="en-US" dirty="0"/>
              <a:t>推崇具有微观基础的结构模型（比如基于理性代表人的优化决策）</a:t>
            </a:r>
            <a:endParaRPr lang="en-US" altLang="zh-CN" dirty="0"/>
          </a:p>
          <a:p>
            <a:pPr lvl="2"/>
            <a:r>
              <a:rPr lang="zh-CN" altLang="en-US" dirty="0"/>
              <a:t>批判大型计量模型（非结构）（卢卡斯批判）</a:t>
            </a:r>
            <a:endParaRPr lang="en-US" altLang="zh-CN" dirty="0"/>
          </a:p>
          <a:p>
            <a:pPr lvl="1"/>
            <a:r>
              <a:rPr lang="zh-CN" altLang="en-US" dirty="0"/>
              <a:t>应用理性预期假设</a:t>
            </a:r>
            <a:endParaRPr lang="en-US" altLang="zh-CN" dirty="0"/>
          </a:p>
          <a:p>
            <a:r>
              <a:rPr lang="zh-CN" altLang="en-US" dirty="0"/>
              <a:t>实际商业周期（</a:t>
            </a:r>
            <a:r>
              <a:rPr lang="en-US" altLang="zh-CN" dirty="0"/>
              <a:t>Real Business Cycle, RBC</a:t>
            </a:r>
            <a:r>
              <a:rPr lang="zh-CN" altLang="en-US" dirty="0"/>
              <a:t>）理论（</a:t>
            </a:r>
            <a:r>
              <a:rPr lang="en-US" altLang="zh-CN" dirty="0"/>
              <a:t>Edward C. Prescott </a:t>
            </a:r>
            <a:r>
              <a:rPr lang="zh-CN" altLang="en-US" dirty="0"/>
              <a:t>和</a:t>
            </a:r>
            <a:r>
              <a:rPr lang="en-US" altLang="zh-CN" dirty="0"/>
              <a:t> Finn E. </a:t>
            </a:r>
            <a:r>
              <a:rPr lang="en-US" altLang="zh-CN" dirty="0" err="1"/>
              <a:t>Kydland</a:t>
            </a:r>
            <a:r>
              <a:rPr lang="zh-CN" altLang="en-US" dirty="0"/>
              <a:t>）</a:t>
            </a:r>
            <a:endParaRPr lang="en-US" altLang="zh-CN" dirty="0"/>
          </a:p>
          <a:p>
            <a:pPr lvl="1"/>
            <a:r>
              <a:rPr lang="zh-CN" altLang="en-US" dirty="0"/>
              <a:t>方法论：动态一般均衡模型，</a:t>
            </a:r>
            <a:r>
              <a:rPr lang="en-US" altLang="zh-CN" dirty="0"/>
              <a:t>Dynamic Stochastic General Equilibrium, DSGE</a:t>
            </a:r>
          </a:p>
          <a:p>
            <a:pPr lvl="1"/>
            <a:r>
              <a:rPr lang="zh-CN" altLang="en-US" dirty="0"/>
              <a:t>政策含义：商业周期是经济对外生冲击的有效反应，因此无需政策应对。</a:t>
            </a:r>
            <a:endParaRPr lang="en-US" altLang="zh-CN" dirty="0"/>
          </a:p>
          <a:p>
            <a:pPr lvl="1"/>
            <a:endParaRPr lang="en-US" altLang="zh-CN" dirty="0"/>
          </a:p>
          <a:p>
            <a:pPr lvl="1"/>
            <a:endParaRPr lang="en-US" altLang="zh-CN"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38</a:t>
            </a:fld>
            <a:endParaRPr lang="zh-CN" altLang="en-US"/>
          </a:p>
        </p:txBody>
      </p:sp>
    </p:spTree>
    <p:extLst>
      <p:ext uri="{BB962C8B-B14F-4D97-AF65-F5344CB8AC3E}">
        <p14:creationId xmlns:p14="http://schemas.microsoft.com/office/powerpoint/2010/main" val="4171630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新凯恩斯主义（</a:t>
            </a:r>
            <a:r>
              <a:rPr lang="en-US" altLang="zh-CN" dirty="0"/>
              <a:t>New Keynesianism</a:t>
            </a:r>
            <a:r>
              <a:rPr lang="zh-CN" altLang="en-US" dirty="0"/>
              <a:t>）</a:t>
            </a:r>
          </a:p>
        </p:txBody>
      </p:sp>
      <p:sp>
        <p:nvSpPr>
          <p:cNvPr id="3" name="内容占位符 2"/>
          <p:cNvSpPr>
            <a:spLocks noGrp="1"/>
          </p:cNvSpPr>
          <p:nvPr>
            <p:ph idx="1"/>
          </p:nvPr>
        </p:nvSpPr>
        <p:spPr/>
        <p:txBody>
          <a:bodyPr>
            <a:normAutofit fontScale="92500"/>
          </a:bodyPr>
          <a:lstStyle/>
          <a:p>
            <a:r>
              <a:rPr lang="zh-CN" altLang="en-US" dirty="0"/>
              <a:t>为应对新古典经济学对凯恩斯经济学缺乏微观基础的批判，新凯恩斯经济学研究市场不完美如何发生，从而构造凯恩斯经济学的微观基础。</a:t>
            </a:r>
            <a:endParaRPr lang="en-US" altLang="zh-CN" dirty="0"/>
          </a:p>
          <a:p>
            <a:pPr lvl="1"/>
            <a:r>
              <a:rPr lang="zh-CN" altLang="en-US" dirty="0"/>
              <a:t>垄断竞争（</a:t>
            </a:r>
            <a:r>
              <a:rPr lang="en-US" altLang="zh-CN" dirty="0"/>
              <a:t>Monopolistic competition</a:t>
            </a:r>
            <a:r>
              <a:rPr lang="zh-CN" altLang="en-US" dirty="0"/>
              <a:t>）</a:t>
            </a:r>
            <a:endParaRPr lang="en-US" altLang="zh-CN" dirty="0"/>
          </a:p>
          <a:p>
            <a:pPr lvl="1"/>
            <a:r>
              <a:rPr lang="zh-CN" altLang="en-US" dirty="0"/>
              <a:t>粘滞价格（</a:t>
            </a:r>
            <a:r>
              <a:rPr lang="en-US" altLang="zh-CN" dirty="0"/>
              <a:t>Sticky price</a:t>
            </a:r>
            <a:r>
              <a:rPr lang="zh-CN" altLang="en-US" dirty="0"/>
              <a:t>）</a:t>
            </a:r>
            <a:endParaRPr lang="en-US" altLang="zh-CN" dirty="0"/>
          </a:p>
          <a:p>
            <a:pPr lvl="1"/>
            <a:r>
              <a:rPr lang="zh-CN" altLang="en-US" dirty="0"/>
              <a:t>信息不对称（</a:t>
            </a:r>
            <a:r>
              <a:rPr lang="en-US" altLang="zh-CN" dirty="0"/>
              <a:t>Asymmetric information</a:t>
            </a:r>
            <a:r>
              <a:rPr lang="zh-CN" altLang="en-US" dirty="0"/>
              <a:t>）</a:t>
            </a:r>
            <a:endParaRPr lang="en-US" altLang="zh-CN" dirty="0"/>
          </a:p>
          <a:p>
            <a:r>
              <a:rPr lang="zh-CN" altLang="en-US" dirty="0"/>
              <a:t>代表人物：斯蒂格利茨（</a:t>
            </a:r>
            <a:r>
              <a:rPr lang="en-US" altLang="zh-CN" dirty="0"/>
              <a:t>Joseph E. Stiglitz</a:t>
            </a:r>
            <a:r>
              <a:rPr lang="zh-CN" altLang="en-US" dirty="0"/>
              <a:t>）、</a:t>
            </a:r>
            <a:r>
              <a:rPr lang="en-US" altLang="zh-CN" dirty="0"/>
              <a:t>Guillermo Calvo</a:t>
            </a:r>
            <a:r>
              <a:rPr lang="zh-CN" altLang="en-US" dirty="0"/>
              <a:t>、</a:t>
            </a:r>
            <a:r>
              <a:rPr lang="en-US" altLang="zh-CN" dirty="0"/>
              <a:t>Michael Woodford</a:t>
            </a:r>
            <a:r>
              <a:rPr lang="zh-CN" altLang="en-US" dirty="0"/>
              <a:t>、</a:t>
            </a:r>
            <a:r>
              <a:rPr lang="en-US" altLang="zh-CN" dirty="0"/>
              <a:t>Gregory Mankiw</a:t>
            </a:r>
            <a:r>
              <a:rPr lang="zh-CN" altLang="en-US" dirty="0"/>
              <a:t>等</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39</a:t>
            </a:fld>
            <a:endParaRPr lang="zh-CN" altLang="en-US"/>
          </a:p>
        </p:txBody>
      </p:sp>
    </p:spTree>
    <p:extLst>
      <p:ext uri="{BB962C8B-B14F-4D97-AF65-F5344CB8AC3E}">
        <p14:creationId xmlns:p14="http://schemas.microsoft.com/office/powerpoint/2010/main" val="153580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00E7B-5918-4306-B486-D45E76110DF7}"/>
              </a:ext>
            </a:extLst>
          </p:cNvPr>
          <p:cNvSpPr>
            <a:spLocks noGrp="1"/>
          </p:cNvSpPr>
          <p:nvPr>
            <p:ph type="title"/>
          </p:nvPr>
        </p:nvSpPr>
        <p:spPr/>
        <p:txBody>
          <a:bodyPr/>
          <a:lstStyle/>
          <a:p>
            <a:r>
              <a:rPr lang="zh-CN" altLang="en-US" dirty="0"/>
              <a:t>个体和整体</a:t>
            </a:r>
          </a:p>
        </p:txBody>
      </p:sp>
      <p:sp>
        <p:nvSpPr>
          <p:cNvPr id="3" name="内容占位符 2">
            <a:extLst>
              <a:ext uri="{FF2B5EF4-FFF2-40B4-BE49-F238E27FC236}">
                <a16:creationId xmlns:a16="http://schemas.microsoft.com/office/drawing/2014/main" id="{7AAEE70E-39E8-499B-9F2B-FB9E6380B590}"/>
              </a:ext>
            </a:extLst>
          </p:cNvPr>
          <p:cNvSpPr>
            <a:spLocks noGrp="1"/>
          </p:cNvSpPr>
          <p:nvPr>
            <p:ph idx="1"/>
          </p:nvPr>
        </p:nvSpPr>
        <p:spPr/>
        <p:txBody>
          <a:bodyPr>
            <a:normAutofit fontScale="92500" lnSpcReduction="10000"/>
          </a:bodyPr>
          <a:lstStyle/>
          <a:p>
            <a:r>
              <a:rPr lang="zh-CN" altLang="en-US" dirty="0"/>
              <a:t>微观经济学研究个体（消费者、厂商等）行为，宏观经济学研究整体行为。</a:t>
            </a:r>
            <a:endParaRPr lang="en-US" altLang="zh-CN" dirty="0"/>
          </a:p>
          <a:p>
            <a:pPr lvl="1"/>
            <a:r>
              <a:rPr lang="zh-CN" altLang="en-US" dirty="0"/>
              <a:t>宏观经济学依赖总和（</a:t>
            </a:r>
            <a:r>
              <a:rPr lang="en-US" altLang="zh-CN" dirty="0"/>
              <a:t>aggregate</a:t>
            </a:r>
            <a:r>
              <a:rPr lang="zh-CN" altLang="en-US" dirty="0"/>
              <a:t>）概念，如总需求、总供应、总体价格水平等。</a:t>
            </a:r>
            <a:endParaRPr lang="en-US" altLang="zh-CN" dirty="0"/>
          </a:p>
          <a:p>
            <a:pPr lvl="1"/>
            <a:r>
              <a:rPr lang="zh-CN" altLang="en-US" dirty="0"/>
              <a:t>总和变量的经济学含义未必就是相应个体变量之和（比如，总体价格水平）。</a:t>
            </a:r>
            <a:endParaRPr lang="en-US" altLang="zh-CN" dirty="0"/>
          </a:p>
          <a:p>
            <a:pPr lvl="1"/>
            <a:r>
              <a:rPr lang="zh-CN" altLang="en-US" dirty="0"/>
              <a:t>适用于个体的定律未必适用于整体（比如，需求曲线）。</a:t>
            </a:r>
            <a:endParaRPr lang="en-US" altLang="zh-CN" dirty="0"/>
          </a:p>
          <a:p>
            <a:pPr lvl="1"/>
            <a:r>
              <a:rPr lang="zh-CN" altLang="en-US" dirty="0"/>
              <a:t>宏观经济学通常要求“一般均衡分析”（</a:t>
            </a:r>
            <a:r>
              <a:rPr lang="en-US" altLang="zh-CN" dirty="0"/>
              <a:t>general equilibrium analysis</a:t>
            </a:r>
            <a:r>
              <a:rPr lang="zh-CN" altLang="en-US" dirty="0"/>
              <a:t>）。</a:t>
            </a:r>
            <a:endParaRPr lang="en-US" altLang="zh-CN" dirty="0"/>
          </a:p>
          <a:p>
            <a:pPr lvl="1"/>
            <a:r>
              <a:rPr lang="zh-CN" altLang="en-US" dirty="0"/>
              <a:t>宏观经济学更倾向“行为经济学”假设。</a:t>
            </a:r>
          </a:p>
        </p:txBody>
      </p:sp>
      <p:sp>
        <p:nvSpPr>
          <p:cNvPr id="4" name="页脚占位符 3">
            <a:extLst>
              <a:ext uri="{FF2B5EF4-FFF2-40B4-BE49-F238E27FC236}">
                <a16:creationId xmlns:a16="http://schemas.microsoft.com/office/drawing/2014/main" id="{9786264C-7E00-4B2D-80BE-33D4913283EB}"/>
              </a:ext>
            </a:extLst>
          </p:cNvPr>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a:extLst>
              <a:ext uri="{FF2B5EF4-FFF2-40B4-BE49-F238E27FC236}">
                <a16:creationId xmlns:a16="http://schemas.microsoft.com/office/drawing/2014/main" id="{28068E53-10F5-4C83-BC45-3B5C2B909FF6}"/>
              </a:ext>
            </a:extLst>
          </p:cNvPr>
          <p:cNvSpPr>
            <a:spLocks noGrp="1"/>
          </p:cNvSpPr>
          <p:nvPr>
            <p:ph type="sldNum" sz="quarter" idx="12"/>
          </p:nvPr>
        </p:nvSpPr>
        <p:spPr/>
        <p:txBody>
          <a:bodyPr/>
          <a:lstStyle/>
          <a:p>
            <a:fld id="{0DECF43B-50A2-411C-BEC8-FEE402C7F19F}" type="slidenum">
              <a:rPr lang="zh-CN" altLang="en-US" smtClean="0"/>
              <a:t>4</a:t>
            </a:fld>
            <a:endParaRPr lang="zh-CN" altLang="en-US"/>
          </a:p>
        </p:txBody>
      </p:sp>
    </p:spTree>
    <p:extLst>
      <p:ext uri="{BB962C8B-B14F-4D97-AF65-F5344CB8AC3E}">
        <p14:creationId xmlns:p14="http://schemas.microsoft.com/office/powerpoint/2010/main" val="3433548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其他学派和人物</a:t>
            </a:r>
          </a:p>
        </p:txBody>
      </p:sp>
      <p:sp>
        <p:nvSpPr>
          <p:cNvPr id="3" name="内容占位符 2"/>
          <p:cNvSpPr>
            <a:spLocks noGrp="1"/>
          </p:cNvSpPr>
          <p:nvPr>
            <p:ph idx="1"/>
          </p:nvPr>
        </p:nvSpPr>
        <p:spPr/>
        <p:txBody>
          <a:bodyPr>
            <a:normAutofit fontScale="85000" lnSpcReduction="10000"/>
          </a:bodyPr>
          <a:lstStyle/>
          <a:p>
            <a:r>
              <a:rPr lang="en-US" altLang="zh-CN" dirty="0"/>
              <a:t>Knut Wicksell (1851-1926, </a:t>
            </a:r>
            <a:r>
              <a:rPr lang="zh-CN" altLang="en-US" dirty="0"/>
              <a:t>斯德哥尔摩学派的鼻祖</a:t>
            </a:r>
            <a:r>
              <a:rPr lang="en-US" altLang="zh-CN" dirty="0"/>
              <a:t>)</a:t>
            </a:r>
          </a:p>
          <a:p>
            <a:r>
              <a:rPr lang="en-US" altLang="zh-CN" dirty="0" err="1"/>
              <a:t>Michał</a:t>
            </a:r>
            <a:r>
              <a:rPr lang="en-US" altLang="zh-CN" dirty="0"/>
              <a:t> </a:t>
            </a:r>
            <a:r>
              <a:rPr lang="en-US" altLang="zh-CN" dirty="0" err="1"/>
              <a:t>Kalecki</a:t>
            </a:r>
            <a:r>
              <a:rPr lang="en-US" altLang="zh-CN" dirty="0"/>
              <a:t> (1899-1970</a:t>
            </a:r>
            <a:r>
              <a:rPr lang="zh-CN" altLang="en-US" dirty="0"/>
              <a:t>，波兰经济学家，独立提出“凯恩斯经济学”</a:t>
            </a:r>
            <a:r>
              <a:rPr lang="en-US" altLang="zh-CN" dirty="0"/>
              <a:t>)</a:t>
            </a:r>
          </a:p>
          <a:p>
            <a:r>
              <a:rPr lang="zh-CN" altLang="en-US" dirty="0"/>
              <a:t>斯德哥尔摩学派：</a:t>
            </a:r>
            <a:r>
              <a:rPr lang="en-US" altLang="zh-CN" dirty="0"/>
              <a:t> Gunnar Myrdal (1898-1987), </a:t>
            </a:r>
            <a:r>
              <a:rPr lang="en-US" altLang="zh-CN" dirty="0" err="1"/>
              <a:t>Bertil</a:t>
            </a:r>
            <a:r>
              <a:rPr lang="en-US" altLang="zh-CN" dirty="0"/>
              <a:t> Ohlin (1899-1979), </a:t>
            </a:r>
            <a:r>
              <a:rPr lang="zh-CN" altLang="en-US" dirty="0"/>
              <a:t>等等。</a:t>
            </a:r>
            <a:endParaRPr lang="en-US" altLang="zh-CN" dirty="0"/>
          </a:p>
          <a:p>
            <a:r>
              <a:rPr lang="zh-CN" altLang="en-US" dirty="0"/>
              <a:t>奥地利学派：</a:t>
            </a:r>
            <a:r>
              <a:rPr lang="en-US" altLang="zh-CN" dirty="0"/>
              <a:t>Carl </a:t>
            </a:r>
            <a:r>
              <a:rPr lang="en-US" altLang="zh-CN" dirty="0" err="1"/>
              <a:t>Menger</a:t>
            </a:r>
            <a:r>
              <a:rPr lang="en-US" altLang="zh-CN" dirty="0"/>
              <a:t> (1840-1921), </a:t>
            </a:r>
            <a:r>
              <a:rPr lang="de-DE" altLang="zh-CN" dirty="0"/>
              <a:t>Ludwig von Mises (1881-</a:t>
            </a:r>
            <a:r>
              <a:rPr lang="zh-CN" altLang="en-US" dirty="0"/>
              <a:t> </a:t>
            </a:r>
            <a:r>
              <a:rPr lang="en-US" altLang="zh-CN" dirty="0"/>
              <a:t>1973</a:t>
            </a:r>
            <a:r>
              <a:rPr lang="de-DE" altLang="zh-CN" dirty="0"/>
              <a:t>), Friedrich Hayek (1899-</a:t>
            </a:r>
            <a:r>
              <a:rPr lang="en-US" altLang="zh-CN" dirty="0"/>
              <a:t>1992</a:t>
            </a:r>
            <a:r>
              <a:rPr lang="de-DE" altLang="zh-CN" dirty="0"/>
              <a:t>), </a:t>
            </a:r>
            <a:r>
              <a:rPr lang="zh-CN" altLang="en-US" dirty="0"/>
              <a:t>等等。</a:t>
            </a:r>
            <a:endParaRPr lang="de-DE" altLang="zh-CN" dirty="0"/>
          </a:p>
          <a:p>
            <a:r>
              <a:rPr lang="zh-CN" altLang="en-US" dirty="0"/>
              <a:t>后凯恩斯主义（</a:t>
            </a:r>
            <a:r>
              <a:rPr lang="en-US" altLang="zh-CN" dirty="0"/>
              <a:t>Post Keynesian</a:t>
            </a:r>
            <a:r>
              <a:rPr lang="zh-CN" altLang="en-US" dirty="0"/>
              <a:t>）：</a:t>
            </a:r>
            <a:r>
              <a:rPr lang="en-US" altLang="zh-CN" dirty="0"/>
              <a:t>Hyman Minsky (1919-</a:t>
            </a:r>
            <a:r>
              <a:rPr lang="zh-CN" altLang="en-US" dirty="0"/>
              <a:t> </a:t>
            </a:r>
            <a:r>
              <a:rPr lang="en-US" altLang="zh-CN" dirty="0"/>
              <a:t>1996), Modern Monetary Theory, </a:t>
            </a:r>
            <a:r>
              <a:rPr lang="zh-CN" altLang="en-US" dirty="0"/>
              <a:t>等等</a:t>
            </a:r>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40</a:t>
            </a:fld>
            <a:endParaRPr lang="zh-CN" altLang="en-US"/>
          </a:p>
        </p:txBody>
      </p:sp>
    </p:spTree>
    <p:extLst>
      <p:ext uri="{BB962C8B-B14F-4D97-AF65-F5344CB8AC3E}">
        <p14:creationId xmlns:p14="http://schemas.microsoft.com/office/powerpoint/2010/main" val="730048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这么多学派，相信哪个？</a:t>
            </a:r>
          </a:p>
        </p:txBody>
      </p:sp>
      <p:sp>
        <p:nvSpPr>
          <p:cNvPr id="3" name="内容占位符 2"/>
          <p:cNvSpPr>
            <a:spLocks noGrp="1"/>
          </p:cNvSpPr>
          <p:nvPr>
            <p:ph idx="1"/>
          </p:nvPr>
        </p:nvSpPr>
        <p:spPr/>
        <p:txBody>
          <a:bodyPr>
            <a:normAutofit/>
          </a:bodyPr>
          <a:lstStyle/>
          <a:p>
            <a:r>
              <a:rPr lang="zh-CN" altLang="en-US" dirty="0"/>
              <a:t>可以有初步看法，不可有对某学派的宗教信仰。</a:t>
            </a:r>
            <a:endParaRPr lang="en-US" altLang="zh-CN" dirty="0"/>
          </a:p>
          <a:p>
            <a:r>
              <a:rPr lang="zh-CN" altLang="en-US" dirty="0"/>
              <a:t>模型是对现实的抽象和简化，因此模型总是“错”的。只要对理解某个问题有帮助，错误的模型就有价值。</a:t>
            </a:r>
            <a:endParaRPr lang="en-US" altLang="zh-CN" dirty="0"/>
          </a:p>
          <a:p>
            <a:r>
              <a:rPr lang="zh-CN" altLang="en-US" dirty="0"/>
              <a:t>试图用同一个模型解决所有问题，是危险的。</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41</a:t>
            </a:fld>
            <a:endParaRPr lang="zh-CN" altLang="en-US"/>
          </a:p>
        </p:txBody>
      </p:sp>
    </p:spTree>
    <p:extLst>
      <p:ext uri="{BB962C8B-B14F-4D97-AF65-F5344CB8AC3E}">
        <p14:creationId xmlns:p14="http://schemas.microsoft.com/office/powerpoint/2010/main" val="1547911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normAutofit/>
          </a:bodyPr>
          <a:lstStyle/>
          <a:p>
            <a:r>
              <a:rPr lang="zh-CN" altLang="en-US" dirty="0"/>
              <a:t>宏观经济学将经济作为一个整体进行研究。</a:t>
            </a:r>
            <a:endParaRPr lang="en-US" altLang="zh-CN" dirty="0"/>
          </a:p>
          <a:p>
            <a:r>
              <a:rPr lang="zh-CN" altLang="en-US" dirty="0"/>
              <a:t>在我们的经济中，市场和政府都扮演了重要角色。</a:t>
            </a:r>
            <a:r>
              <a:rPr lang="en-US" altLang="zh-CN" dirty="0"/>
              <a:t> </a:t>
            </a:r>
          </a:p>
          <a:p>
            <a:r>
              <a:rPr lang="zh-CN" altLang="en-US" dirty="0"/>
              <a:t>职业经济学家用模型进行解释、分析政策、预测。</a:t>
            </a:r>
            <a:endParaRPr lang="en-US" altLang="zh-CN" dirty="0"/>
          </a:p>
          <a:p>
            <a:r>
              <a:rPr lang="zh-CN" altLang="en-US" dirty="0"/>
              <a:t>提出和分析模型是科学，在特殊现实场景运用模型是艺术。</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42</a:t>
            </a:fld>
            <a:endParaRPr lang="zh-CN" altLang="en-US"/>
          </a:p>
        </p:txBody>
      </p:sp>
    </p:spTree>
    <p:extLst>
      <p:ext uri="{BB962C8B-B14F-4D97-AF65-F5344CB8AC3E}">
        <p14:creationId xmlns:p14="http://schemas.microsoft.com/office/powerpoint/2010/main" val="288902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宏观经济学目标</a:t>
            </a:r>
          </a:p>
        </p:txBody>
      </p:sp>
      <p:sp>
        <p:nvSpPr>
          <p:cNvPr id="3" name="内容占位符 2"/>
          <p:cNvSpPr>
            <a:spLocks noGrp="1"/>
          </p:cNvSpPr>
          <p:nvPr>
            <p:ph idx="1"/>
          </p:nvPr>
        </p:nvSpPr>
        <p:spPr/>
        <p:txBody>
          <a:bodyPr>
            <a:normAutofit/>
          </a:bodyPr>
          <a:lstStyle/>
          <a:p>
            <a:r>
              <a:rPr lang="zh-CN" altLang="en-US" dirty="0"/>
              <a:t>理解经济波动（或商业周期）的原因和后果。</a:t>
            </a:r>
            <a:endParaRPr lang="en-US" altLang="zh-CN" dirty="0"/>
          </a:p>
          <a:p>
            <a:r>
              <a:rPr lang="zh-CN" altLang="en-US" dirty="0"/>
              <a:t>理解为什么有些国家能实现长期经济增长，而其他国家不能。</a:t>
            </a:r>
            <a:endParaRPr lang="en-US" altLang="zh-CN" dirty="0"/>
          </a:p>
          <a:p>
            <a:r>
              <a:rPr lang="zh-CN" altLang="en-US" dirty="0"/>
              <a:t>理解宏观经济政策</a:t>
            </a:r>
            <a:endParaRPr lang="en-US" altLang="zh-CN" dirty="0"/>
          </a:p>
          <a:p>
            <a:pPr lvl="1"/>
            <a:r>
              <a:rPr lang="zh-CN" altLang="en-US" dirty="0"/>
              <a:t>财政政策（</a:t>
            </a:r>
            <a:r>
              <a:rPr lang="en-US" altLang="zh-CN" dirty="0"/>
              <a:t>Fiscal policy</a:t>
            </a:r>
            <a:r>
              <a:rPr lang="zh-CN" altLang="en-US" dirty="0"/>
              <a:t>）</a:t>
            </a:r>
            <a:endParaRPr lang="en-US" altLang="zh-CN" dirty="0"/>
          </a:p>
          <a:p>
            <a:pPr lvl="1"/>
            <a:r>
              <a:rPr lang="zh-CN" altLang="en-US" dirty="0"/>
              <a:t>货币政策（</a:t>
            </a:r>
            <a:r>
              <a:rPr lang="en-US" altLang="zh-CN" dirty="0"/>
              <a:t>Monetary policy</a:t>
            </a:r>
            <a:r>
              <a:rPr lang="zh-CN" altLang="en-US" dirty="0"/>
              <a:t>）</a:t>
            </a:r>
            <a:r>
              <a:rPr lang="en-US" altLang="zh-CN" dirty="0"/>
              <a:t> </a:t>
            </a:r>
          </a:p>
          <a:p>
            <a:r>
              <a:rPr lang="zh-CN" altLang="en-US" dirty="0"/>
              <a:t>宏观经济预测</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5</a:t>
            </a:fld>
            <a:endParaRPr lang="zh-CN" altLang="en-US"/>
          </a:p>
        </p:txBody>
      </p:sp>
    </p:spTree>
    <p:extLst>
      <p:ext uri="{BB962C8B-B14F-4D97-AF65-F5344CB8AC3E}">
        <p14:creationId xmlns:p14="http://schemas.microsoft.com/office/powerpoint/2010/main" val="4225097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为什么宏观经济学重要</a:t>
            </a:r>
          </a:p>
        </p:txBody>
      </p:sp>
      <p:sp>
        <p:nvSpPr>
          <p:cNvPr id="3" name="内容占位符 2"/>
          <p:cNvSpPr>
            <a:spLocks noGrp="1"/>
          </p:cNvSpPr>
          <p:nvPr>
            <p:ph idx="1"/>
          </p:nvPr>
        </p:nvSpPr>
        <p:spPr/>
        <p:txBody>
          <a:bodyPr>
            <a:normAutofit/>
          </a:bodyPr>
          <a:lstStyle/>
          <a:p>
            <a:r>
              <a:rPr lang="zh-CN" altLang="en-US" dirty="0"/>
              <a:t>理解经济增长和波动，是宏观经济管理的前提。</a:t>
            </a:r>
            <a:endParaRPr lang="en-US" altLang="zh-CN" dirty="0"/>
          </a:p>
          <a:p>
            <a:r>
              <a:rPr lang="zh-CN" altLang="en-US" dirty="0"/>
              <a:t>稳定增长的经济不仅意味着越来越高的生活水平，而且也意味着更和谐的社会。</a:t>
            </a:r>
            <a:endParaRPr lang="en-US" altLang="zh-CN" dirty="0"/>
          </a:p>
          <a:p>
            <a:pPr lvl="1"/>
            <a:r>
              <a:rPr lang="zh-CN" altLang="en-US" dirty="0"/>
              <a:t>“仓廪实则知礼节，衣食足则知荣辱。”</a:t>
            </a:r>
            <a:endParaRPr lang="en-US" altLang="zh-CN" dirty="0"/>
          </a:p>
          <a:p>
            <a:pPr lvl="1"/>
            <a:r>
              <a:rPr lang="zh-CN" altLang="en-US" dirty="0"/>
              <a:t>经济萧条容易让国民排外、歧视少数族群、支持极端主义。</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6</a:t>
            </a:fld>
            <a:endParaRPr lang="zh-CN" altLang="en-US"/>
          </a:p>
        </p:txBody>
      </p:sp>
    </p:spTree>
    <p:extLst>
      <p:ext uri="{BB962C8B-B14F-4D97-AF65-F5344CB8AC3E}">
        <p14:creationId xmlns:p14="http://schemas.microsoft.com/office/powerpoint/2010/main" val="3786040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什么是宏观经济学？</a:t>
            </a:r>
            <a:endParaRPr lang="en-US" altLang="zh-CN" dirty="0"/>
          </a:p>
          <a:p>
            <a:r>
              <a:rPr lang="zh-CN" altLang="en-US" b="1" dirty="0"/>
              <a:t>我们的经济如何运行？</a:t>
            </a:r>
            <a:endParaRPr lang="en-US" altLang="zh-CN" b="1" dirty="0"/>
          </a:p>
          <a:p>
            <a:pPr lvl="1"/>
            <a:r>
              <a:rPr lang="zh-CN" altLang="en-US" b="1" dirty="0"/>
              <a:t>市场经济（</a:t>
            </a:r>
            <a:r>
              <a:rPr lang="en-US" altLang="zh-CN" b="1" dirty="0"/>
              <a:t>Market economy</a:t>
            </a:r>
            <a:r>
              <a:rPr lang="zh-CN" altLang="en-US" b="1" dirty="0"/>
              <a:t>）</a:t>
            </a:r>
            <a:endParaRPr lang="en-US" altLang="zh-CN" b="1" dirty="0"/>
          </a:p>
          <a:p>
            <a:pPr lvl="1"/>
            <a:r>
              <a:rPr lang="zh-CN" altLang="en-US" b="1" dirty="0"/>
              <a:t>计划经济（</a:t>
            </a:r>
            <a:r>
              <a:rPr lang="en-US" altLang="zh-CN" b="1" dirty="0"/>
              <a:t>Planned economy</a:t>
            </a:r>
            <a:r>
              <a:rPr lang="zh-CN" altLang="en-US" b="1" dirty="0"/>
              <a:t>）</a:t>
            </a:r>
            <a:endParaRPr lang="en-US" altLang="zh-CN" b="1" dirty="0"/>
          </a:p>
          <a:p>
            <a:pPr lvl="1"/>
            <a:r>
              <a:rPr lang="zh-CN" altLang="en-US" b="1" dirty="0"/>
              <a:t>混合经济（</a:t>
            </a:r>
            <a:r>
              <a:rPr lang="en-US" altLang="zh-CN" b="1" dirty="0"/>
              <a:t>Mixed economy</a:t>
            </a:r>
            <a:r>
              <a:rPr lang="zh-CN" altLang="en-US" b="1" dirty="0"/>
              <a:t>）</a:t>
            </a:r>
            <a:endParaRPr lang="en-US" altLang="zh-CN" b="1" dirty="0"/>
          </a:p>
          <a:p>
            <a:r>
              <a:rPr lang="zh-CN" altLang="en-US" dirty="0"/>
              <a:t>宏观经济学建模</a:t>
            </a:r>
            <a:endParaRPr lang="en-US" altLang="zh-CN" dirty="0"/>
          </a:p>
          <a:p>
            <a:r>
              <a:rPr lang="zh-CN" altLang="en-US" dirty="0"/>
              <a:t>宏观经济学思想简史</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7</a:t>
            </a:fld>
            <a:endParaRPr lang="zh-CN" altLang="en-US"/>
          </a:p>
        </p:txBody>
      </p:sp>
    </p:spTree>
    <p:extLst>
      <p:ext uri="{BB962C8B-B14F-4D97-AF65-F5344CB8AC3E}">
        <p14:creationId xmlns:p14="http://schemas.microsoft.com/office/powerpoint/2010/main" val="58906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经济为社会解决的问题</a:t>
            </a:r>
          </a:p>
        </p:txBody>
      </p:sp>
      <p:sp>
        <p:nvSpPr>
          <p:cNvPr id="3" name="内容占位符 2"/>
          <p:cNvSpPr>
            <a:spLocks noGrp="1"/>
          </p:cNvSpPr>
          <p:nvPr>
            <p:ph idx="1"/>
          </p:nvPr>
        </p:nvSpPr>
        <p:spPr/>
        <p:txBody>
          <a:bodyPr/>
          <a:lstStyle/>
          <a:p>
            <a:r>
              <a:rPr lang="zh-CN" altLang="en-US" dirty="0"/>
              <a:t>生产</a:t>
            </a:r>
            <a:endParaRPr lang="en-US" altLang="zh-CN" dirty="0"/>
          </a:p>
          <a:p>
            <a:pPr lvl="1"/>
            <a:r>
              <a:rPr lang="zh-CN" altLang="en-US" dirty="0"/>
              <a:t>生产哪些商品和服务，以及生产多少？</a:t>
            </a:r>
            <a:endParaRPr lang="en-US" altLang="zh-CN" dirty="0"/>
          </a:p>
          <a:p>
            <a:pPr lvl="1"/>
            <a:r>
              <a:rPr lang="zh-CN" altLang="en-US" dirty="0"/>
              <a:t>在生产过程中，使用哪些资源，以及多少？</a:t>
            </a:r>
            <a:endParaRPr lang="en-US" altLang="zh-CN" dirty="0"/>
          </a:p>
          <a:p>
            <a:r>
              <a:rPr lang="zh-CN" altLang="en-US" dirty="0"/>
              <a:t>分配</a:t>
            </a:r>
            <a:endParaRPr lang="en-US" altLang="zh-CN" dirty="0"/>
          </a:p>
          <a:p>
            <a:pPr lvl="1"/>
            <a:r>
              <a:rPr lang="zh-CN" altLang="en-US" dirty="0"/>
              <a:t>为谁生产这些商品和服务？</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8</a:t>
            </a:fld>
            <a:endParaRPr lang="zh-CN" altLang="en-US"/>
          </a:p>
        </p:txBody>
      </p:sp>
    </p:spTree>
    <p:extLst>
      <p:ext uri="{BB962C8B-B14F-4D97-AF65-F5344CB8AC3E}">
        <p14:creationId xmlns:p14="http://schemas.microsoft.com/office/powerpoint/2010/main" val="216170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典型经济形态</a:t>
            </a:r>
          </a:p>
        </p:txBody>
      </p:sp>
      <p:sp>
        <p:nvSpPr>
          <p:cNvPr id="3" name="内容占位符 2"/>
          <p:cNvSpPr>
            <a:spLocks noGrp="1"/>
          </p:cNvSpPr>
          <p:nvPr>
            <p:ph idx="1"/>
          </p:nvPr>
        </p:nvSpPr>
        <p:spPr/>
        <p:txBody>
          <a:bodyPr/>
          <a:lstStyle/>
          <a:p>
            <a:r>
              <a:rPr lang="zh-CN" altLang="en-US" dirty="0"/>
              <a:t>基于本能的经济（比如蜜蜂的“经济”）</a:t>
            </a:r>
            <a:endParaRPr lang="en-US" altLang="zh-CN" dirty="0"/>
          </a:p>
          <a:p>
            <a:r>
              <a:rPr lang="zh-CN" altLang="en-US" dirty="0"/>
              <a:t>原始部落经济</a:t>
            </a:r>
            <a:endParaRPr lang="en-US" altLang="zh-CN" dirty="0"/>
          </a:p>
          <a:p>
            <a:r>
              <a:rPr lang="zh-CN" altLang="en-US" dirty="0"/>
              <a:t>自由市场经济</a:t>
            </a:r>
            <a:endParaRPr lang="en-US" altLang="zh-CN" dirty="0"/>
          </a:p>
          <a:p>
            <a:r>
              <a:rPr lang="zh-CN" altLang="en-US" dirty="0"/>
              <a:t>计划经济（</a:t>
            </a:r>
            <a:r>
              <a:rPr lang="en-US" altLang="zh-CN" dirty="0"/>
              <a:t>Planned economy</a:t>
            </a:r>
            <a:r>
              <a:rPr lang="zh-CN" altLang="en-US" dirty="0"/>
              <a:t>）或指令经济（</a:t>
            </a:r>
            <a:r>
              <a:rPr lang="en-US" altLang="zh-CN" dirty="0"/>
              <a:t>Command economy</a:t>
            </a:r>
            <a:r>
              <a:rPr lang="zh-CN" altLang="en-US" dirty="0"/>
              <a:t>）。</a:t>
            </a:r>
          </a:p>
        </p:txBody>
      </p:sp>
      <p:sp>
        <p:nvSpPr>
          <p:cNvPr id="4" name="页脚占位符 3"/>
          <p:cNvSpPr>
            <a:spLocks noGrp="1"/>
          </p:cNvSpPr>
          <p:nvPr>
            <p:ph type="ftr" sz="quarter" idx="11"/>
          </p:nvPr>
        </p:nvSpPr>
        <p:spPr/>
        <p:txBody>
          <a:bodyPr/>
          <a:lstStyle/>
          <a:p>
            <a:r>
              <a:rPr lang="en-US" altLang="zh-CN"/>
              <a:t>Intermediate Macroeconomics </a:t>
            </a:r>
            <a:endParaRPr lang="zh-CN" altLang="en-US"/>
          </a:p>
        </p:txBody>
      </p:sp>
      <p:sp>
        <p:nvSpPr>
          <p:cNvPr id="5" name="灯片编号占位符 4"/>
          <p:cNvSpPr>
            <a:spLocks noGrp="1"/>
          </p:cNvSpPr>
          <p:nvPr>
            <p:ph type="sldNum" sz="quarter" idx="12"/>
          </p:nvPr>
        </p:nvSpPr>
        <p:spPr/>
        <p:txBody>
          <a:bodyPr/>
          <a:lstStyle/>
          <a:p>
            <a:fld id="{0DECF43B-50A2-411C-BEC8-FEE402C7F19F}" type="slidenum">
              <a:rPr lang="zh-CN" altLang="en-US" smtClean="0"/>
              <a:t>9</a:t>
            </a:fld>
            <a:endParaRPr lang="zh-CN" altLang="en-US"/>
          </a:p>
        </p:txBody>
      </p:sp>
    </p:spTree>
    <p:extLst>
      <p:ext uri="{BB962C8B-B14F-4D97-AF65-F5344CB8AC3E}">
        <p14:creationId xmlns:p14="http://schemas.microsoft.com/office/powerpoint/2010/main" val="19850454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9300</TotalTime>
  <Words>3621</Words>
  <Application>Microsoft Office PowerPoint</Application>
  <PresentationFormat>全屏显示(4:3)</PresentationFormat>
  <Paragraphs>403</Paragraphs>
  <Slides>42</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宋体</vt:lpstr>
      <vt:lpstr>Arial</vt:lpstr>
      <vt:lpstr>Calibri</vt:lpstr>
      <vt:lpstr>Cambria Math</vt:lpstr>
      <vt:lpstr>Office 主题​​</vt:lpstr>
      <vt:lpstr>宏观经济学导言</vt:lpstr>
      <vt:lpstr>内容</vt:lpstr>
      <vt:lpstr>宏观经济学</vt:lpstr>
      <vt:lpstr>个体和整体</vt:lpstr>
      <vt:lpstr>宏观经济学目标</vt:lpstr>
      <vt:lpstr>为什么宏观经济学重要</vt:lpstr>
      <vt:lpstr>内容</vt:lpstr>
      <vt:lpstr>经济为社会解决的问题</vt:lpstr>
      <vt:lpstr>典型经济形态</vt:lpstr>
      <vt:lpstr>市场经济</vt:lpstr>
      <vt:lpstr>价格：“看不见的手”</vt:lpstr>
      <vt:lpstr>市场经济的局限</vt:lpstr>
      <vt:lpstr>市场的道德局限</vt:lpstr>
      <vt:lpstr>计划经济</vt:lpstr>
      <vt:lpstr>混合经济</vt:lpstr>
      <vt:lpstr>政府的角色</vt:lpstr>
      <vt:lpstr>内容</vt:lpstr>
      <vt:lpstr>宏观变量和宏观模型</vt:lpstr>
      <vt:lpstr>内生变量和外生变量</vt:lpstr>
      <vt:lpstr>一个宏观模型的图示</vt:lpstr>
      <vt:lpstr>宏观建模</vt:lpstr>
      <vt:lpstr>如何运用模型的艺术</vt:lpstr>
      <vt:lpstr>It Depends!</vt:lpstr>
      <vt:lpstr>例子：利率为何波动？</vt:lpstr>
      <vt:lpstr>利率波动</vt:lpstr>
      <vt:lpstr>一个供求模型</vt:lpstr>
      <vt:lpstr>宏观模型应用</vt:lpstr>
      <vt:lpstr>结构模型</vt:lpstr>
      <vt:lpstr>非结构模型</vt:lpstr>
      <vt:lpstr>结构模型和非结构模型</vt:lpstr>
      <vt:lpstr>内容</vt:lpstr>
      <vt:lpstr>宏观经济学派</vt:lpstr>
      <vt:lpstr>古典学派的宏观思想</vt:lpstr>
      <vt:lpstr>凯恩斯</vt:lpstr>
      <vt:lpstr>新古典综合（Neoclassical Synthesis）</vt:lpstr>
      <vt:lpstr>菲利普斯曲线（The Phillips Curve）</vt:lpstr>
      <vt:lpstr>货币主义（Monetarism）</vt:lpstr>
      <vt:lpstr>新古典宏观经济学（New Classical Macroeconomics）</vt:lpstr>
      <vt:lpstr>新凯恩斯主义（New Keynesianism）</vt:lpstr>
      <vt:lpstr>其他学派和人物</vt:lpstr>
      <vt:lpstr>这么多学派，相信哪个？</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钱军辉</dc:creator>
  <cp:lastModifiedBy>Junhui</cp:lastModifiedBy>
  <cp:revision>207</cp:revision>
  <dcterms:created xsi:type="dcterms:W3CDTF">2013-02-18T13:33:00Z</dcterms:created>
  <dcterms:modified xsi:type="dcterms:W3CDTF">2021-09-21T12:10:14Z</dcterms:modified>
</cp:coreProperties>
</file>