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94" r:id="rId3"/>
    <p:sldId id="257" r:id="rId4"/>
    <p:sldId id="258" r:id="rId5"/>
    <p:sldId id="306" r:id="rId6"/>
    <p:sldId id="259" r:id="rId7"/>
    <p:sldId id="260" r:id="rId8"/>
    <p:sldId id="286" r:id="rId9"/>
    <p:sldId id="309" r:id="rId10"/>
    <p:sldId id="261" r:id="rId11"/>
    <p:sldId id="280" r:id="rId12"/>
    <p:sldId id="312" r:id="rId13"/>
    <p:sldId id="303" r:id="rId14"/>
    <p:sldId id="265" r:id="rId15"/>
    <p:sldId id="263" r:id="rId16"/>
    <p:sldId id="264" r:id="rId17"/>
    <p:sldId id="273" r:id="rId18"/>
    <p:sldId id="315" r:id="rId19"/>
    <p:sldId id="274" r:id="rId20"/>
    <p:sldId id="277" r:id="rId21"/>
    <p:sldId id="275" r:id="rId22"/>
    <p:sldId id="276" r:id="rId23"/>
    <p:sldId id="316" r:id="rId24"/>
    <p:sldId id="317" r:id="rId25"/>
    <p:sldId id="278" r:id="rId26"/>
    <p:sldId id="318" r:id="rId27"/>
    <p:sldId id="310" r:id="rId28"/>
    <p:sldId id="319" r:id="rId29"/>
    <p:sldId id="266" r:id="rId30"/>
    <p:sldId id="291" r:id="rId31"/>
    <p:sldId id="267" r:id="rId32"/>
    <p:sldId id="320" r:id="rId33"/>
    <p:sldId id="299" r:id="rId34"/>
    <p:sldId id="268" r:id="rId35"/>
    <p:sldId id="311" r:id="rId36"/>
    <p:sldId id="321" r:id="rId37"/>
    <p:sldId id="308" r:id="rId38"/>
    <p:sldId id="323" r:id="rId39"/>
    <p:sldId id="293" r:id="rId40"/>
    <p:sldId id="271" r:id="rId41"/>
    <p:sldId id="314" r:id="rId42"/>
    <p:sldId id="295" r:id="rId43"/>
    <p:sldId id="270" r:id="rId44"/>
    <p:sldId id="305" r:id="rId45"/>
    <p:sldId id="281" r:id="rId46"/>
    <p:sldId id="322" r:id="rId47"/>
    <p:sldId id="324" r:id="rId48"/>
    <p:sldId id="300" r:id="rId49"/>
    <p:sldId id="272" r:id="rId50"/>
    <p:sldId id="313" r:id="rId51"/>
    <p:sldId id="297" r:id="rId52"/>
    <p:sldId id="333" r:id="rId53"/>
    <p:sldId id="335" r:id="rId54"/>
    <p:sldId id="336" r:id="rId55"/>
    <p:sldId id="334" r:id="rId56"/>
    <p:sldId id="28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12" autoAdjust="0"/>
    <p:restoredTop sz="86391" autoAdjust="0"/>
  </p:normalViewPr>
  <p:slideViewPr>
    <p:cSldViewPr>
      <p:cViewPr varScale="1">
        <p:scale>
          <a:sx n="59" d="100"/>
          <a:sy n="59" d="100"/>
        </p:scale>
        <p:origin x="82" y="648"/>
      </p:cViewPr>
      <p:guideLst>
        <p:guide orient="horz" pos="2160"/>
        <p:guide pos="2880"/>
      </p:guideLst>
    </p:cSldViewPr>
  </p:slideViewPr>
  <p:outlineViewPr>
    <p:cViewPr>
      <p:scale>
        <a:sx n="33" d="100"/>
        <a:sy n="33" d="100"/>
      </p:scale>
      <p:origin x="0" y="-30864"/>
    </p:cViewPr>
  </p:outlineViewPr>
  <p:notesTextViewPr>
    <p:cViewPr>
      <p:scale>
        <a:sx n="1" d="1"/>
        <a:sy n="1" d="1"/>
      </p:scale>
      <p:origin x="0" y="0"/>
    </p:cViewPr>
  </p:notesTextViewPr>
  <p:notesViewPr>
    <p:cSldViewPr>
      <p:cViewPr varScale="1">
        <p:scale>
          <a:sx n="97" d="100"/>
          <a:sy n="97" d="100"/>
        </p:scale>
        <p:origin x="4008"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Documents\courses\EC311\data\China_RGDP.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unhui\Documents\courses\EC311\data\China_Annual_Inflation.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Junhui\Documents\courses\EC311\data\China_CPI_PPI.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Junhui\Documents\courses\EC311\data\China_Population_Employment.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Junhui\Documents\courses\EC311\data\China_Population_Employment.xlsx"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Wind\Wind.NET.Client\WindNET\users\W4786999060\export\&#22478;&#38215;&#23601;&#19994;&#20154;&#25968;&#21450;&#22833;&#19994;&#29575;(&#26376;).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unhui\Documents\courses\EC311\data\China_gGDP_annu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unhui\Documents\courses\EC311\data\China_gRGDP_quarterly.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unhui\Documents\courses\EC311\data\China_inventory_investment.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oleObject" Target="file:///C:\Users\Junhui%20Qian\Documents\courses\EC311\data\GDP_quarter_annual.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China's Real GDP and Nominal GDP (unit: RMB 100million)</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Real GDP (2010 Price)</c:v>
                </c:pt>
              </c:strCache>
            </c:strRef>
          </c:tx>
          <c:spPr>
            <a:ln w="28575" cap="rnd">
              <a:solidFill>
                <a:schemeClr val="accent1"/>
              </a:solidFill>
              <a:round/>
            </a:ln>
            <a:effectLst/>
          </c:spPr>
          <c:marker>
            <c:symbol val="none"/>
          </c:marker>
          <c:cat>
            <c:numRef>
              <c:f>Sheet1!$A$2:$A$44</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Sheet1!$B$2:$B$44</c:f>
              <c:numCache>
                <c:formatCode>General</c:formatCode>
                <c:ptCount val="43"/>
                <c:pt idx="0">
                  <c:v>19879.730685791827</c:v>
                </c:pt>
                <c:pt idx="1">
                  <c:v>21388.865651275013</c:v>
                </c:pt>
                <c:pt idx="2">
                  <c:v>23064.500400251094</c:v>
                </c:pt>
                <c:pt idx="3">
                  <c:v>24243.733181559979</c:v>
                </c:pt>
                <c:pt idx="4">
                  <c:v>26429.818240397071</c:v>
                </c:pt>
                <c:pt idx="5">
                  <c:v>29276.363317418862</c:v>
                </c:pt>
                <c:pt idx="6">
                  <c:v>33723.893761329877</c:v>
                </c:pt>
                <c:pt idx="7">
                  <c:v>38253.241341476183</c:v>
                </c:pt>
                <c:pt idx="8">
                  <c:v>41676.891905306591</c:v>
                </c:pt>
                <c:pt idx="9">
                  <c:v>46535.345571805541</c:v>
                </c:pt>
                <c:pt idx="10">
                  <c:v>51757.818937179705</c:v>
                </c:pt>
                <c:pt idx="11">
                  <c:v>53934.925672792735</c:v>
                </c:pt>
                <c:pt idx="12">
                  <c:v>56049.310135829641</c:v>
                </c:pt>
                <c:pt idx="13">
                  <c:v>61241.037788187852</c:v>
                </c:pt>
                <c:pt idx="14">
                  <c:v>69952.287580679971</c:v>
                </c:pt>
                <c:pt idx="15">
                  <c:v>79664.273617682236</c:v>
                </c:pt>
                <c:pt idx="16">
                  <c:v>90049.951217171387</c:v>
                </c:pt>
                <c:pt idx="17">
                  <c:v>99913.981450522784</c:v>
                </c:pt>
                <c:pt idx="18">
                  <c:v>109828.00321092035</c:v>
                </c:pt>
                <c:pt idx="19">
                  <c:v>119972.57424590598</c:v>
                </c:pt>
                <c:pt idx="20">
                  <c:v>129385.56483440413</c:v>
                </c:pt>
                <c:pt idx="21">
                  <c:v>139298.63655025055</c:v>
                </c:pt>
                <c:pt idx="22">
                  <c:v>151125.22034109881</c:v>
                </c:pt>
                <c:pt idx="23">
                  <c:v>163722.61671564673</c:v>
                </c:pt>
                <c:pt idx="24">
                  <c:v>178676.43638999818</c:v>
                </c:pt>
                <c:pt idx="25">
                  <c:v>196612.0324645215</c:v>
                </c:pt>
                <c:pt idx="26">
                  <c:v>216496.62826838015</c:v>
                </c:pt>
                <c:pt idx="27">
                  <c:v>241165.53575331875</c:v>
                </c:pt>
                <c:pt idx="28">
                  <c:v>271844.0974436627</c:v>
                </c:pt>
                <c:pt idx="29">
                  <c:v>310529.85308757488</c:v>
                </c:pt>
                <c:pt idx="30">
                  <c:v>340498.09240822832</c:v>
                </c:pt>
                <c:pt idx="31">
                  <c:v>372500.57514890446</c:v>
                </c:pt>
                <c:pt idx="32">
                  <c:v>412119.25579600001</c:v>
                </c:pt>
                <c:pt idx="33">
                  <c:v>451480.07355672622</c:v>
                </c:pt>
                <c:pt idx="34">
                  <c:v>486983.27463383303</c:v>
                </c:pt>
                <c:pt idx="35">
                  <c:v>524803.12621680845</c:v>
                </c:pt>
                <c:pt idx="36">
                  <c:v>563773.76783429075</c:v>
                </c:pt>
                <c:pt idx="37">
                  <c:v>603470.93364319939</c:v>
                </c:pt>
                <c:pt idx="38">
                  <c:v>644801.22162760003</c:v>
                </c:pt>
                <c:pt idx="39">
                  <c:v>689596.85854452488</c:v>
                </c:pt>
                <c:pt idx="40">
                  <c:v>736143.08800738002</c:v>
                </c:pt>
                <c:pt idx="41">
                  <c:v>780311.67328782275</c:v>
                </c:pt>
                <c:pt idx="42">
                  <c:v>798258.84177344257</c:v>
                </c:pt>
              </c:numCache>
            </c:numRef>
          </c:val>
          <c:smooth val="0"/>
          <c:extLst>
            <c:ext xmlns:c16="http://schemas.microsoft.com/office/drawing/2014/chart" uri="{C3380CC4-5D6E-409C-BE32-E72D297353CC}">
              <c16:uniqueId val="{00000000-315B-4773-A297-2F9AA9C6F588}"/>
            </c:ext>
          </c:extLst>
        </c:ser>
        <c:ser>
          <c:idx val="1"/>
          <c:order val="1"/>
          <c:tx>
            <c:strRef>
              <c:f>Sheet1!$C$1</c:f>
              <c:strCache>
                <c:ptCount val="1"/>
                <c:pt idx="0">
                  <c:v>Nominal GDP</c:v>
                </c:pt>
              </c:strCache>
            </c:strRef>
          </c:tx>
          <c:spPr>
            <a:ln w="28575" cap="rnd">
              <a:solidFill>
                <a:schemeClr val="accent2"/>
              </a:solidFill>
              <a:round/>
            </a:ln>
            <a:effectLst/>
          </c:spPr>
          <c:marker>
            <c:symbol val="none"/>
          </c:marker>
          <c:cat>
            <c:numRef>
              <c:f>Sheet1!$A$2:$A$44</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Sheet1!$C$2:$C$44</c:f>
              <c:numCache>
                <c:formatCode>0.0</c:formatCode>
                <c:ptCount val="43"/>
                <c:pt idx="0">
                  <c:v>3678.7025199999998</c:v>
                </c:pt>
                <c:pt idx="1">
                  <c:v>4100.4536719999996</c:v>
                </c:pt>
                <c:pt idx="2">
                  <c:v>4587.5810780000002</c:v>
                </c:pt>
                <c:pt idx="3">
                  <c:v>4935.8328369999999</c:v>
                </c:pt>
                <c:pt idx="4">
                  <c:v>5373.350136</c:v>
                </c:pt>
                <c:pt idx="5">
                  <c:v>6020.9241009999996</c:v>
                </c:pt>
                <c:pt idx="6">
                  <c:v>7278.5023069999997</c:v>
                </c:pt>
                <c:pt idx="7">
                  <c:v>9098.9480270000004</c:v>
                </c:pt>
                <c:pt idx="8">
                  <c:v>10376.154454</c:v>
                </c:pt>
                <c:pt idx="9">
                  <c:v>12174.594674</c:v>
                </c:pt>
                <c:pt idx="10">
                  <c:v>15180.386477</c:v>
                </c:pt>
                <c:pt idx="11">
                  <c:v>17179.741735</c:v>
                </c:pt>
                <c:pt idx="12">
                  <c:v>18872.868826999998</c:v>
                </c:pt>
                <c:pt idx="13">
                  <c:v>22005.628457999999</c:v>
                </c:pt>
                <c:pt idx="14">
                  <c:v>27194.530900000002</c:v>
                </c:pt>
                <c:pt idx="15">
                  <c:v>35673.230358000001</c:v>
                </c:pt>
                <c:pt idx="16">
                  <c:v>48637.450334000001</c:v>
                </c:pt>
                <c:pt idx="17">
                  <c:v>61339.891337000001</c:v>
                </c:pt>
                <c:pt idx="18">
                  <c:v>71813.629587000003</c:v>
                </c:pt>
                <c:pt idx="19">
                  <c:v>79715.044492000001</c:v>
                </c:pt>
                <c:pt idx="20">
                  <c:v>85195.507089999999</c:v>
                </c:pt>
                <c:pt idx="21">
                  <c:v>90564.375776000001</c:v>
                </c:pt>
                <c:pt idx="22">
                  <c:v>100280.139253</c:v>
                </c:pt>
                <c:pt idx="23">
                  <c:v>110863.12304599999</c:v>
                </c:pt>
                <c:pt idx="24">
                  <c:v>121717.424748</c:v>
                </c:pt>
                <c:pt idx="25">
                  <c:v>137422.03491799999</c:v>
                </c:pt>
                <c:pt idx="26">
                  <c:v>161840.16090700001</c:v>
                </c:pt>
                <c:pt idx="27">
                  <c:v>187318.90311799999</c:v>
                </c:pt>
                <c:pt idx="28">
                  <c:v>219438.47481700001</c:v>
                </c:pt>
                <c:pt idx="29">
                  <c:v>270092.32371800003</c:v>
                </c:pt>
                <c:pt idx="30">
                  <c:v>319244.61277800001</c:v>
                </c:pt>
                <c:pt idx="31">
                  <c:v>348517.74373500003</c:v>
                </c:pt>
                <c:pt idx="32">
                  <c:v>412119.25579600001</c:v>
                </c:pt>
                <c:pt idx="33">
                  <c:v>487940.18052499997</c:v>
                </c:pt>
                <c:pt idx="34">
                  <c:v>538579.95346900006</c:v>
                </c:pt>
                <c:pt idx="35">
                  <c:v>592963.22954900004</c:v>
                </c:pt>
                <c:pt idx="36">
                  <c:v>643563.104544</c:v>
                </c:pt>
                <c:pt idx="37">
                  <c:v>688858.21804900002</c:v>
                </c:pt>
                <c:pt idx="38">
                  <c:v>746395.05948399997</c:v>
                </c:pt>
                <c:pt idx="39">
                  <c:v>832035.94856000005</c:v>
                </c:pt>
                <c:pt idx="40">
                  <c:v>919281.129067</c:v>
                </c:pt>
                <c:pt idx="41" formatCode="General">
                  <c:v>986515.2</c:v>
                </c:pt>
                <c:pt idx="42" formatCode="General">
                  <c:v>1015986.2</c:v>
                </c:pt>
              </c:numCache>
            </c:numRef>
          </c:val>
          <c:smooth val="0"/>
          <c:extLst>
            <c:ext xmlns:c16="http://schemas.microsoft.com/office/drawing/2014/chart" uri="{C3380CC4-5D6E-409C-BE32-E72D297353CC}">
              <c16:uniqueId val="{00000001-315B-4773-A297-2F9AA9C6F588}"/>
            </c:ext>
          </c:extLst>
        </c:ser>
        <c:dLbls>
          <c:showLegendKey val="0"/>
          <c:showVal val="0"/>
          <c:showCatName val="0"/>
          <c:showSerName val="0"/>
          <c:showPercent val="0"/>
          <c:showBubbleSize val="0"/>
        </c:dLbls>
        <c:smooth val="0"/>
        <c:axId val="1401770240"/>
        <c:axId val="1401771872"/>
      </c:lineChart>
      <c:catAx>
        <c:axId val="140177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1771872"/>
        <c:crosses val="autoZero"/>
        <c:auto val="1"/>
        <c:lblAlgn val="ctr"/>
        <c:lblOffset val="100"/>
        <c:noMultiLvlLbl val="0"/>
      </c:catAx>
      <c:valAx>
        <c:axId val="1401771872"/>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177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Annual Inflation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Sheet1!$C$1</c:f>
              <c:strCache>
                <c:ptCount val="1"/>
                <c:pt idx="0">
                  <c:v>Inflation in CPI</c:v>
                </c:pt>
              </c:strCache>
            </c:strRef>
          </c:tx>
          <c:spPr>
            <a:ln w="28575" cap="rnd">
              <a:solidFill>
                <a:schemeClr val="accent1"/>
              </a:solidFill>
              <a:round/>
            </a:ln>
            <a:effectLst/>
          </c:spPr>
          <c:marker>
            <c:symbol val="none"/>
          </c:marker>
          <c:cat>
            <c:strRef>
              <c:f>Sheet1!$A$3:$A$44</c:f>
              <c:strCache>
                <c:ptCount val="42"/>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pt idx="40">
                  <c:v>2019</c:v>
                </c:pt>
                <c:pt idx="41">
                  <c:v>2020</c:v>
                </c:pt>
              </c:strCache>
            </c:strRef>
          </c:cat>
          <c:val>
            <c:numRef>
              <c:f>Sheet1!$H$3:$H$44</c:f>
              <c:numCache>
                <c:formatCode>General</c:formatCode>
                <c:ptCount val="42"/>
                <c:pt idx="0">
                  <c:v>3.6000544928871392</c:v>
                </c:pt>
                <c:pt idx="1">
                  <c:v>3.7517770588177513</c:v>
                </c:pt>
                <c:pt idx="2">
                  <c:v>2.357871504171527</c:v>
                </c:pt>
                <c:pt idx="3">
                  <c:v>-0.14035517297786848</c:v>
                </c:pt>
                <c:pt idx="4">
                  <c:v>1.1567948118375249</c:v>
                </c:pt>
                <c:pt idx="5">
                  <c:v>4.9441627453079562</c:v>
                </c:pt>
                <c:pt idx="6">
                  <c:v>10.209398573827633</c:v>
                </c:pt>
                <c:pt idx="7">
                  <c:v>4.6690205189685363</c:v>
                </c:pt>
                <c:pt idx="8">
                  <c:v>5.0825162875125507</c:v>
                </c:pt>
                <c:pt idx="9">
                  <c:v>12.107661536687765</c:v>
                </c:pt>
                <c:pt idx="10">
                  <c:v>8.6024655250001469</c:v>
                </c:pt>
                <c:pt idx="11">
                  <c:v>5.711224513135682</c:v>
                </c:pt>
                <c:pt idx="12">
                  <c:v>6.714537040317925</c:v>
                </c:pt>
                <c:pt idx="13">
                  <c:v>8.1903226300761531</c:v>
                </c:pt>
                <c:pt idx="14">
                  <c:v>15.185864816160688</c:v>
                </c:pt>
                <c:pt idx="15">
                  <c:v>20.616988402998082</c:v>
                </c:pt>
                <c:pt idx="16">
                  <c:v>13.665696769525336</c:v>
                </c:pt>
                <c:pt idx="17">
                  <c:v>6.5067304052047747</c:v>
                </c:pt>
                <c:pt idx="18">
                  <c:v>1.6165686634625365</c:v>
                </c:pt>
                <c:pt idx="19">
                  <c:v>-0.90025183347747229</c:v>
                </c:pt>
                <c:pt idx="20">
                  <c:v>-1.2630594551847119</c:v>
                </c:pt>
                <c:pt idx="21">
                  <c:v>2.0627931040567704</c:v>
                </c:pt>
                <c:pt idx="22">
                  <c:v>2.0470488575798695</c:v>
                </c:pt>
                <c:pt idx="23">
                  <c:v>0.60209887118269911</c:v>
                </c:pt>
                <c:pt idx="24">
                  <c:v>2.6031772493761984</c:v>
                </c:pt>
                <c:pt idx="25">
                  <c:v>6.9519930607101932</c:v>
                </c:pt>
                <c:pt idx="26">
                  <c:v>3.90374408132943</c:v>
                </c:pt>
                <c:pt idx="27">
                  <c:v>3.9265491266865515</c:v>
                </c:pt>
                <c:pt idx="28">
                  <c:v>7.749686409573675</c:v>
                </c:pt>
                <c:pt idx="29">
                  <c:v>7.795345978932211</c:v>
                </c:pt>
                <c:pt idx="30">
                  <c:v>-0.20953370221166168</c:v>
                </c:pt>
                <c:pt idx="31">
                  <c:v>6.8813803123447759</c:v>
                </c:pt>
                <c:pt idx="32">
                  <c:v>8.0756846275130911</c:v>
                </c:pt>
                <c:pt idx="33">
                  <c:v>2.3312180294733365</c:v>
                </c:pt>
                <c:pt idx="34">
                  <c:v>2.1633701011551931</c:v>
                </c:pt>
                <c:pt idx="35">
                  <c:v>1.0310633689365689</c:v>
                </c:pt>
                <c:pt idx="36">
                  <c:v>-2.9442061329265634E-3</c:v>
                </c:pt>
                <c:pt idx="37">
                  <c:v>1.4073462283089144</c:v>
                </c:pt>
                <c:pt idx="38">
                  <c:v>4.2326817788314486</c:v>
                </c:pt>
                <c:pt idx="39">
                  <c:v>3.4997474663621908</c:v>
                </c:pt>
                <c:pt idx="40">
                  <c:v>1.2394019083620922</c:v>
                </c:pt>
                <c:pt idx="41">
                  <c:v>0.67192989023805438</c:v>
                </c:pt>
              </c:numCache>
            </c:numRef>
          </c:val>
          <c:smooth val="0"/>
          <c:extLst>
            <c:ext xmlns:c16="http://schemas.microsoft.com/office/drawing/2014/chart" uri="{C3380CC4-5D6E-409C-BE32-E72D297353CC}">
              <c16:uniqueId val="{00000000-1469-4D7E-9759-3EB787C2066D}"/>
            </c:ext>
          </c:extLst>
        </c:ser>
        <c:ser>
          <c:idx val="1"/>
          <c:order val="1"/>
          <c:tx>
            <c:strRef>
              <c:f>Sheet1!$H$1</c:f>
              <c:strCache>
                <c:ptCount val="1"/>
                <c:pt idx="0">
                  <c:v>Inflation in GDP Deflator</c:v>
                </c:pt>
              </c:strCache>
            </c:strRef>
          </c:tx>
          <c:spPr>
            <a:ln w="28575" cap="rnd">
              <a:solidFill>
                <a:schemeClr val="accent2"/>
              </a:solidFill>
              <a:round/>
            </a:ln>
            <a:effectLst/>
          </c:spPr>
          <c:marker>
            <c:symbol val="none"/>
          </c:marker>
          <c:cat>
            <c:strRef>
              <c:f>Sheet1!$A$3:$A$44</c:f>
              <c:strCache>
                <c:ptCount val="42"/>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pt idx="40">
                  <c:v>2019</c:v>
                </c:pt>
                <c:pt idx="41">
                  <c:v>2020</c:v>
                </c:pt>
              </c:strCache>
            </c:strRef>
          </c:cat>
          <c:val>
            <c:numRef>
              <c:f>Sheet1!$C$3:$C$44</c:f>
              <c:numCache>
                <c:formatCode>0.0</c:formatCode>
                <c:ptCount val="42"/>
                <c:pt idx="0">
                  <c:v>2</c:v>
                </c:pt>
                <c:pt idx="1">
                  <c:v>7.5</c:v>
                </c:pt>
                <c:pt idx="2">
                  <c:v>2.4000000000000057</c:v>
                </c:pt>
                <c:pt idx="3">
                  <c:v>1.9000000000000057</c:v>
                </c:pt>
                <c:pt idx="4">
                  <c:v>1.5</c:v>
                </c:pt>
                <c:pt idx="5">
                  <c:v>2.7999999999999972</c:v>
                </c:pt>
                <c:pt idx="6">
                  <c:v>9.2999999999999972</c:v>
                </c:pt>
                <c:pt idx="7">
                  <c:v>6</c:v>
                </c:pt>
                <c:pt idx="8">
                  <c:v>7.2999999999999972</c:v>
                </c:pt>
                <c:pt idx="9">
                  <c:v>18.5</c:v>
                </c:pt>
                <c:pt idx="10">
                  <c:v>17.799999999999997</c:v>
                </c:pt>
                <c:pt idx="11">
                  <c:v>3.0999999999999943</c:v>
                </c:pt>
                <c:pt idx="12">
                  <c:v>3.4000000000000057</c:v>
                </c:pt>
                <c:pt idx="13">
                  <c:v>6.4000000000000057</c:v>
                </c:pt>
                <c:pt idx="14">
                  <c:v>14.700000000000003</c:v>
                </c:pt>
                <c:pt idx="15">
                  <c:v>24.099999999999994</c:v>
                </c:pt>
                <c:pt idx="16">
                  <c:v>17.099999999999994</c:v>
                </c:pt>
                <c:pt idx="17">
                  <c:v>8.2999999999999972</c:v>
                </c:pt>
                <c:pt idx="18">
                  <c:v>2.7999999999999972</c:v>
                </c:pt>
                <c:pt idx="19">
                  <c:v>-0.79999999999999716</c:v>
                </c:pt>
                <c:pt idx="20">
                  <c:v>-1.4000000000000057</c:v>
                </c:pt>
                <c:pt idx="21">
                  <c:v>0.40000000000000568</c:v>
                </c:pt>
                <c:pt idx="22">
                  <c:v>0.70000000000000284</c:v>
                </c:pt>
                <c:pt idx="23">
                  <c:v>-0.79999999999999716</c:v>
                </c:pt>
                <c:pt idx="24">
                  <c:v>1.2000000000000028</c:v>
                </c:pt>
                <c:pt idx="25">
                  <c:v>3.9000000000000057</c:v>
                </c:pt>
                <c:pt idx="26">
                  <c:v>1.7999999999999972</c:v>
                </c:pt>
                <c:pt idx="27">
                  <c:v>1.5</c:v>
                </c:pt>
                <c:pt idx="28">
                  <c:v>4.7999999999999972</c:v>
                </c:pt>
                <c:pt idx="29">
                  <c:v>5.9000000000000057</c:v>
                </c:pt>
                <c:pt idx="30">
                  <c:v>-0.70000000000000284</c:v>
                </c:pt>
                <c:pt idx="31">
                  <c:v>3.2999999999999972</c:v>
                </c:pt>
                <c:pt idx="32">
                  <c:v>5.5</c:v>
                </c:pt>
                <c:pt idx="33">
                  <c:v>2.5999999999999943</c:v>
                </c:pt>
                <c:pt idx="34">
                  <c:v>2.5999999999999943</c:v>
                </c:pt>
                <c:pt idx="35">
                  <c:v>2</c:v>
                </c:pt>
                <c:pt idx="36">
                  <c:v>1.4000000000000057</c:v>
                </c:pt>
                <c:pt idx="37">
                  <c:v>2</c:v>
                </c:pt>
                <c:pt idx="38">
                  <c:v>1.5999999999999943</c:v>
                </c:pt>
                <c:pt idx="39">
                  <c:v>2.0999999999999943</c:v>
                </c:pt>
                <c:pt idx="40">
                  <c:v>2.9000000000000057</c:v>
                </c:pt>
                <c:pt idx="41">
                  <c:v>2.5</c:v>
                </c:pt>
              </c:numCache>
            </c:numRef>
          </c:val>
          <c:smooth val="0"/>
          <c:extLst>
            <c:ext xmlns:c16="http://schemas.microsoft.com/office/drawing/2014/chart" uri="{C3380CC4-5D6E-409C-BE32-E72D297353CC}">
              <c16:uniqueId val="{00000001-1469-4D7E-9759-3EB787C2066D}"/>
            </c:ext>
          </c:extLst>
        </c:ser>
        <c:dLbls>
          <c:showLegendKey val="0"/>
          <c:showVal val="0"/>
          <c:showCatName val="0"/>
          <c:showSerName val="0"/>
          <c:showPercent val="0"/>
          <c:showBubbleSize val="0"/>
        </c:dLbls>
        <c:smooth val="0"/>
        <c:axId val="1092337264"/>
        <c:axId val="1092349232"/>
      </c:lineChart>
      <c:catAx>
        <c:axId val="109233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2349232"/>
        <c:crossesAt val="-5"/>
        <c:auto val="1"/>
        <c:lblAlgn val="ctr"/>
        <c:lblOffset val="100"/>
        <c:noMultiLvlLbl val="0"/>
      </c:catAx>
      <c:valAx>
        <c:axId val="10923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233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Inflation in CPI and PPI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CPI</c:v>
                </c:pt>
              </c:strCache>
            </c:strRef>
          </c:tx>
          <c:spPr>
            <a:ln w="28575" cap="rnd">
              <a:solidFill>
                <a:schemeClr val="accent1"/>
              </a:solidFill>
              <a:round/>
            </a:ln>
            <a:effectLst/>
          </c:spPr>
          <c:marker>
            <c:symbol val="none"/>
          </c:marker>
          <c:cat>
            <c:numRef>
              <c:f>Sheet1!$A$2:$A$300</c:f>
              <c:numCache>
                <c:formatCode>yyyy\-mm\-dd</c:formatCode>
                <c:ptCount val="299"/>
                <c:pt idx="0">
                  <c:v>35369</c:v>
                </c:pt>
                <c:pt idx="1">
                  <c:v>35399</c:v>
                </c:pt>
                <c:pt idx="2">
                  <c:v>35430</c:v>
                </c:pt>
                <c:pt idx="3">
                  <c:v>35461</c:v>
                </c:pt>
                <c:pt idx="4">
                  <c:v>35489</c:v>
                </c:pt>
                <c:pt idx="5">
                  <c:v>35520</c:v>
                </c:pt>
                <c:pt idx="6">
                  <c:v>35550</c:v>
                </c:pt>
                <c:pt idx="7">
                  <c:v>35581</c:v>
                </c:pt>
                <c:pt idx="8">
                  <c:v>35611</c:v>
                </c:pt>
                <c:pt idx="9">
                  <c:v>35642</c:v>
                </c:pt>
                <c:pt idx="10">
                  <c:v>35673</c:v>
                </c:pt>
                <c:pt idx="11">
                  <c:v>35703</c:v>
                </c:pt>
                <c:pt idx="12">
                  <c:v>35734</c:v>
                </c:pt>
                <c:pt idx="13">
                  <c:v>35764</c:v>
                </c:pt>
                <c:pt idx="14">
                  <c:v>35795</c:v>
                </c:pt>
                <c:pt idx="15">
                  <c:v>35826</c:v>
                </c:pt>
                <c:pt idx="16">
                  <c:v>35854</c:v>
                </c:pt>
                <c:pt idx="17">
                  <c:v>35885</c:v>
                </c:pt>
                <c:pt idx="18">
                  <c:v>35915</c:v>
                </c:pt>
                <c:pt idx="19">
                  <c:v>35946</c:v>
                </c:pt>
                <c:pt idx="20">
                  <c:v>35976</c:v>
                </c:pt>
                <c:pt idx="21">
                  <c:v>36007</c:v>
                </c:pt>
                <c:pt idx="22">
                  <c:v>36038</c:v>
                </c:pt>
                <c:pt idx="23">
                  <c:v>36068</c:v>
                </c:pt>
                <c:pt idx="24">
                  <c:v>36099</c:v>
                </c:pt>
                <c:pt idx="25">
                  <c:v>36129</c:v>
                </c:pt>
                <c:pt idx="26">
                  <c:v>36160</c:v>
                </c:pt>
                <c:pt idx="27">
                  <c:v>36191</c:v>
                </c:pt>
                <c:pt idx="28">
                  <c:v>36219</c:v>
                </c:pt>
                <c:pt idx="29">
                  <c:v>36250</c:v>
                </c:pt>
                <c:pt idx="30">
                  <c:v>36280</c:v>
                </c:pt>
                <c:pt idx="31">
                  <c:v>36311</c:v>
                </c:pt>
                <c:pt idx="32">
                  <c:v>36341</c:v>
                </c:pt>
                <c:pt idx="33">
                  <c:v>36372</c:v>
                </c:pt>
                <c:pt idx="34">
                  <c:v>36403</c:v>
                </c:pt>
                <c:pt idx="35">
                  <c:v>36433</c:v>
                </c:pt>
                <c:pt idx="36">
                  <c:v>36464</c:v>
                </c:pt>
                <c:pt idx="37">
                  <c:v>36494</c:v>
                </c:pt>
                <c:pt idx="38">
                  <c:v>36525</c:v>
                </c:pt>
                <c:pt idx="39">
                  <c:v>36556</c:v>
                </c:pt>
                <c:pt idx="40">
                  <c:v>36585</c:v>
                </c:pt>
                <c:pt idx="41">
                  <c:v>36616</c:v>
                </c:pt>
                <c:pt idx="42">
                  <c:v>36646</c:v>
                </c:pt>
                <c:pt idx="43">
                  <c:v>36677</c:v>
                </c:pt>
                <c:pt idx="44">
                  <c:v>36707</c:v>
                </c:pt>
                <c:pt idx="45">
                  <c:v>36738</c:v>
                </c:pt>
                <c:pt idx="46">
                  <c:v>36769</c:v>
                </c:pt>
                <c:pt idx="47">
                  <c:v>36799</c:v>
                </c:pt>
                <c:pt idx="48">
                  <c:v>36830</c:v>
                </c:pt>
                <c:pt idx="49">
                  <c:v>36860</c:v>
                </c:pt>
                <c:pt idx="50">
                  <c:v>36891</c:v>
                </c:pt>
                <c:pt idx="51">
                  <c:v>36922</c:v>
                </c:pt>
                <c:pt idx="52">
                  <c:v>36950</c:v>
                </c:pt>
                <c:pt idx="53">
                  <c:v>36981</c:v>
                </c:pt>
                <c:pt idx="54">
                  <c:v>37011</c:v>
                </c:pt>
                <c:pt idx="55">
                  <c:v>37042</c:v>
                </c:pt>
                <c:pt idx="56">
                  <c:v>37072</c:v>
                </c:pt>
                <c:pt idx="57">
                  <c:v>37103</c:v>
                </c:pt>
                <c:pt idx="58">
                  <c:v>37134</c:v>
                </c:pt>
                <c:pt idx="59">
                  <c:v>37164</c:v>
                </c:pt>
                <c:pt idx="60">
                  <c:v>37195</c:v>
                </c:pt>
                <c:pt idx="61">
                  <c:v>37225</c:v>
                </c:pt>
                <c:pt idx="62">
                  <c:v>37256</c:v>
                </c:pt>
                <c:pt idx="63">
                  <c:v>37287</c:v>
                </c:pt>
                <c:pt idx="64">
                  <c:v>37315</c:v>
                </c:pt>
                <c:pt idx="65">
                  <c:v>37346</c:v>
                </c:pt>
                <c:pt idx="66">
                  <c:v>37376</c:v>
                </c:pt>
                <c:pt idx="67">
                  <c:v>37407</c:v>
                </c:pt>
                <c:pt idx="68">
                  <c:v>37437</c:v>
                </c:pt>
                <c:pt idx="69">
                  <c:v>37468</c:v>
                </c:pt>
                <c:pt idx="70">
                  <c:v>37499</c:v>
                </c:pt>
                <c:pt idx="71">
                  <c:v>37529</c:v>
                </c:pt>
                <c:pt idx="72">
                  <c:v>37560</c:v>
                </c:pt>
                <c:pt idx="73">
                  <c:v>37590</c:v>
                </c:pt>
                <c:pt idx="74">
                  <c:v>37621</c:v>
                </c:pt>
                <c:pt idx="75">
                  <c:v>37652</c:v>
                </c:pt>
                <c:pt idx="76">
                  <c:v>37680</c:v>
                </c:pt>
                <c:pt idx="77">
                  <c:v>37711</c:v>
                </c:pt>
                <c:pt idx="78">
                  <c:v>37741</c:v>
                </c:pt>
                <c:pt idx="79">
                  <c:v>37772</c:v>
                </c:pt>
                <c:pt idx="80">
                  <c:v>37802</c:v>
                </c:pt>
                <c:pt idx="81">
                  <c:v>37833</c:v>
                </c:pt>
                <c:pt idx="82">
                  <c:v>37864</c:v>
                </c:pt>
                <c:pt idx="83">
                  <c:v>37894</c:v>
                </c:pt>
                <c:pt idx="84">
                  <c:v>37925</c:v>
                </c:pt>
                <c:pt idx="85">
                  <c:v>37955</c:v>
                </c:pt>
                <c:pt idx="86">
                  <c:v>37986</c:v>
                </c:pt>
                <c:pt idx="87">
                  <c:v>38017</c:v>
                </c:pt>
                <c:pt idx="88">
                  <c:v>38046</c:v>
                </c:pt>
                <c:pt idx="89">
                  <c:v>38077</c:v>
                </c:pt>
                <c:pt idx="90">
                  <c:v>38107</c:v>
                </c:pt>
                <c:pt idx="91">
                  <c:v>38138</c:v>
                </c:pt>
                <c:pt idx="92">
                  <c:v>38168</c:v>
                </c:pt>
                <c:pt idx="93">
                  <c:v>38199</c:v>
                </c:pt>
                <c:pt idx="94">
                  <c:v>38230</c:v>
                </c:pt>
                <c:pt idx="95">
                  <c:v>38260</c:v>
                </c:pt>
                <c:pt idx="96">
                  <c:v>38291</c:v>
                </c:pt>
                <c:pt idx="97">
                  <c:v>38321</c:v>
                </c:pt>
                <c:pt idx="98">
                  <c:v>38352</c:v>
                </c:pt>
                <c:pt idx="99">
                  <c:v>38383</c:v>
                </c:pt>
                <c:pt idx="100">
                  <c:v>38411</c:v>
                </c:pt>
                <c:pt idx="101">
                  <c:v>38442</c:v>
                </c:pt>
                <c:pt idx="102">
                  <c:v>38472</c:v>
                </c:pt>
                <c:pt idx="103">
                  <c:v>38503</c:v>
                </c:pt>
                <c:pt idx="104">
                  <c:v>38533</c:v>
                </c:pt>
                <c:pt idx="105">
                  <c:v>38564</c:v>
                </c:pt>
                <c:pt idx="106">
                  <c:v>38595</c:v>
                </c:pt>
                <c:pt idx="107">
                  <c:v>38625</c:v>
                </c:pt>
                <c:pt idx="108">
                  <c:v>38656</c:v>
                </c:pt>
                <c:pt idx="109">
                  <c:v>38686</c:v>
                </c:pt>
                <c:pt idx="110">
                  <c:v>38717</c:v>
                </c:pt>
                <c:pt idx="111">
                  <c:v>38748</c:v>
                </c:pt>
                <c:pt idx="112">
                  <c:v>38776</c:v>
                </c:pt>
                <c:pt idx="113">
                  <c:v>38807</c:v>
                </c:pt>
                <c:pt idx="114">
                  <c:v>38837</c:v>
                </c:pt>
                <c:pt idx="115">
                  <c:v>38868</c:v>
                </c:pt>
                <c:pt idx="116">
                  <c:v>38898</c:v>
                </c:pt>
                <c:pt idx="117">
                  <c:v>38929</c:v>
                </c:pt>
                <c:pt idx="118">
                  <c:v>38960</c:v>
                </c:pt>
                <c:pt idx="119">
                  <c:v>38990</c:v>
                </c:pt>
                <c:pt idx="120">
                  <c:v>39021</c:v>
                </c:pt>
                <c:pt idx="121">
                  <c:v>39051</c:v>
                </c:pt>
                <c:pt idx="122">
                  <c:v>39082</c:v>
                </c:pt>
                <c:pt idx="123">
                  <c:v>39113</c:v>
                </c:pt>
                <c:pt idx="124">
                  <c:v>39141</c:v>
                </c:pt>
                <c:pt idx="125">
                  <c:v>39172</c:v>
                </c:pt>
                <c:pt idx="126">
                  <c:v>39202</c:v>
                </c:pt>
                <c:pt idx="127">
                  <c:v>39233</c:v>
                </c:pt>
                <c:pt idx="128">
                  <c:v>39263</c:v>
                </c:pt>
                <c:pt idx="129">
                  <c:v>39294</c:v>
                </c:pt>
                <c:pt idx="130">
                  <c:v>39325</c:v>
                </c:pt>
                <c:pt idx="131">
                  <c:v>39355</c:v>
                </c:pt>
                <c:pt idx="132">
                  <c:v>39386</c:v>
                </c:pt>
                <c:pt idx="133">
                  <c:v>39416</c:v>
                </c:pt>
                <c:pt idx="134">
                  <c:v>39447</c:v>
                </c:pt>
                <c:pt idx="135">
                  <c:v>39478</c:v>
                </c:pt>
                <c:pt idx="136">
                  <c:v>39507</c:v>
                </c:pt>
                <c:pt idx="137">
                  <c:v>39538</c:v>
                </c:pt>
                <c:pt idx="138">
                  <c:v>39568</c:v>
                </c:pt>
                <c:pt idx="139">
                  <c:v>39599</c:v>
                </c:pt>
                <c:pt idx="140">
                  <c:v>39629</c:v>
                </c:pt>
                <c:pt idx="141">
                  <c:v>39660</c:v>
                </c:pt>
                <c:pt idx="142">
                  <c:v>39691</c:v>
                </c:pt>
                <c:pt idx="143">
                  <c:v>39721</c:v>
                </c:pt>
                <c:pt idx="144">
                  <c:v>39752</c:v>
                </c:pt>
                <c:pt idx="145">
                  <c:v>39782</c:v>
                </c:pt>
                <c:pt idx="146">
                  <c:v>39813</c:v>
                </c:pt>
                <c:pt idx="147">
                  <c:v>39844</c:v>
                </c:pt>
                <c:pt idx="148">
                  <c:v>39872</c:v>
                </c:pt>
                <c:pt idx="149">
                  <c:v>39903</c:v>
                </c:pt>
                <c:pt idx="150">
                  <c:v>39933</c:v>
                </c:pt>
                <c:pt idx="151">
                  <c:v>39964</c:v>
                </c:pt>
                <c:pt idx="152">
                  <c:v>39994</c:v>
                </c:pt>
                <c:pt idx="153">
                  <c:v>40025</c:v>
                </c:pt>
                <c:pt idx="154">
                  <c:v>40056</c:v>
                </c:pt>
                <c:pt idx="155">
                  <c:v>40086</c:v>
                </c:pt>
                <c:pt idx="156">
                  <c:v>40117</c:v>
                </c:pt>
                <c:pt idx="157">
                  <c:v>40147</c:v>
                </c:pt>
                <c:pt idx="158">
                  <c:v>40178</c:v>
                </c:pt>
                <c:pt idx="159">
                  <c:v>40209</c:v>
                </c:pt>
                <c:pt idx="160">
                  <c:v>40237</c:v>
                </c:pt>
                <c:pt idx="161">
                  <c:v>40268</c:v>
                </c:pt>
                <c:pt idx="162">
                  <c:v>40298</c:v>
                </c:pt>
                <c:pt idx="163">
                  <c:v>40329</c:v>
                </c:pt>
                <c:pt idx="164">
                  <c:v>40359</c:v>
                </c:pt>
                <c:pt idx="165">
                  <c:v>40390</c:v>
                </c:pt>
                <c:pt idx="166">
                  <c:v>40421</c:v>
                </c:pt>
                <c:pt idx="167">
                  <c:v>40451</c:v>
                </c:pt>
                <c:pt idx="168">
                  <c:v>40482</c:v>
                </c:pt>
                <c:pt idx="169">
                  <c:v>40512</c:v>
                </c:pt>
                <c:pt idx="170">
                  <c:v>40543</c:v>
                </c:pt>
                <c:pt idx="171">
                  <c:v>40574</c:v>
                </c:pt>
                <c:pt idx="172">
                  <c:v>40602</c:v>
                </c:pt>
                <c:pt idx="173">
                  <c:v>40633</c:v>
                </c:pt>
                <c:pt idx="174">
                  <c:v>40663</c:v>
                </c:pt>
                <c:pt idx="175">
                  <c:v>40694</c:v>
                </c:pt>
                <c:pt idx="176">
                  <c:v>40724</c:v>
                </c:pt>
                <c:pt idx="177">
                  <c:v>40755</c:v>
                </c:pt>
                <c:pt idx="178">
                  <c:v>40786</c:v>
                </c:pt>
                <c:pt idx="179">
                  <c:v>40816</c:v>
                </c:pt>
                <c:pt idx="180">
                  <c:v>40847</c:v>
                </c:pt>
                <c:pt idx="181">
                  <c:v>40877</c:v>
                </c:pt>
                <c:pt idx="182">
                  <c:v>40908</c:v>
                </c:pt>
                <c:pt idx="183">
                  <c:v>40939</c:v>
                </c:pt>
                <c:pt idx="184">
                  <c:v>40968</c:v>
                </c:pt>
                <c:pt idx="185">
                  <c:v>40999</c:v>
                </c:pt>
                <c:pt idx="186">
                  <c:v>41029</c:v>
                </c:pt>
                <c:pt idx="187">
                  <c:v>41060</c:v>
                </c:pt>
                <c:pt idx="188">
                  <c:v>41090</c:v>
                </c:pt>
                <c:pt idx="189">
                  <c:v>41121</c:v>
                </c:pt>
                <c:pt idx="190">
                  <c:v>41152</c:v>
                </c:pt>
                <c:pt idx="191">
                  <c:v>41182</c:v>
                </c:pt>
                <c:pt idx="192">
                  <c:v>41213</c:v>
                </c:pt>
                <c:pt idx="193">
                  <c:v>41243</c:v>
                </c:pt>
                <c:pt idx="194">
                  <c:v>41274</c:v>
                </c:pt>
                <c:pt idx="195">
                  <c:v>41305</c:v>
                </c:pt>
                <c:pt idx="196">
                  <c:v>41333</c:v>
                </c:pt>
                <c:pt idx="197">
                  <c:v>41364</c:v>
                </c:pt>
                <c:pt idx="198">
                  <c:v>41394</c:v>
                </c:pt>
                <c:pt idx="199">
                  <c:v>41425</c:v>
                </c:pt>
                <c:pt idx="200">
                  <c:v>41455</c:v>
                </c:pt>
                <c:pt idx="201">
                  <c:v>41486</c:v>
                </c:pt>
                <c:pt idx="202">
                  <c:v>41517</c:v>
                </c:pt>
                <c:pt idx="203">
                  <c:v>41547</c:v>
                </c:pt>
                <c:pt idx="204">
                  <c:v>41578</c:v>
                </c:pt>
                <c:pt idx="205">
                  <c:v>41608</c:v>
                </c:pt>
                <c:pt idx="206">
                  <c:v>41639</c:v>
                </c:pt>
                <c:pt idx="207">
                  <c:v>41670</c:v>
                </c:pt>
                <c:pt idx="208">
                  <c:v>41698</c:v>
                </c:pt>
                <c:pt idx="209">
                  <c:v>41729</c:v>
                </c:pt>
                <c:pt idx="210">
                  <c:v>41759</c:v>
                </c:pt>
                <c:pt idx="211">
                  <c:v>41790</c:v>
                </c:pt>
                <c:pt idx="212">
                  <c:v>41820</c:v>
                </c:pt>
                <c:pt idx="213">
                  <c:v>41851</c:v>
                </c:pt>
                <c:pt idx="214">
                  <c:v>41882</c:v>
                </c:pt>
                <c:pt idx="215">
                  <c:v>41912</c:v>
                </c:pt>
                <c:pt idx="216">
                  <c:v>41943</c:v>
                </c:pt>
                <c:pt idx="217">
                  <c:v>41973</c:v>
                </c:pt>
                <c:pt idx="218">
                  <c:v>42004</c:v>
                </c:pt>
                <c:pt idx="219">
                  <c:v>42035</c:v>
                </c:pt>
                <c:pt idx="220">
                  <c:v>42063</c:v>
                </c:pt>
                <c:pt idx="221">
                  <c:v>42094</c:v>
                </c:pt>
                <c:pt idx="222">
                  <c:v>42124</c:v>
                </c:pt>
                <c:pt idx="223">
                  <c:v>42155</c:v>
                </c:pt>
                <c:pt idx="224">
                  <c:v>42185</c:v>
                </c:pt>
                <c:pt idx="225">
                  <c:v>42216</c:v>
                </c:pt>
                <c:pt idx="226">
                  <c:v>42247</c:v>
                </c:pt>
                <c:pt idx="227">
                  <c:v>42277</c:v>
                </c:pt>
                <c:pt idx="228">
                  <c:v>42308</c:v>
                </c:pt>
                <c:pt idx="229">
                  <c:v>42338</c:v>
                </c:pt>
                <c:pt idx="230">
                  <c:v>42369</c:v>
                </c:pt>
                <c:pt idx="231">
                  <c:v>42400</c:v>
                </c:pt>
                <c:pt idx="232">
                  <c:v>42429</c:v>
                </c:pt>
                <c:pt idx="233">
                  <c:v>42460</c:v>
                </c:pt>
                <c:pt idx="234">
                  <c:v>42490</c:v>
                </c:pt>
                <c:pt idx="235">
                  <c:v>42521</c:v>
                </c:pt>
                <c:pt idx="236">
                  <c:v>42551</c:v>
                </c:pt>
                <c:pt idx="237">
                  <c:v>42582</c:v>
                </c:pt>
                <c:pt idx="238">
                  <c:v>42613</c:v>
                </c:pt>
                <c:pt idx="239">
                  <c:v>42643</c:v>
                </c:pt>
                <c:pt idx="240">
                  <c:v>42674</c:v>
                </c:pt>
                <c:pt idx="241">
                  <c:v>42704</c:v>
                </c:pt>
                <c:pt idx="242">
                  <c:v>42735</c:v>
                </c:pt>
                <c:pt idx="243">
                  <c:v>42766</c:v>
                </c:pt>
                <c:pt idx="244">
                  <c:v>42794</c:v>
                </c:pt>
                <c:pt idx="245">
                  <c:v>42825</c:v>
                </c:pt>
                <c:pt idx="246">
                  <c:v>42855</c:v>
                </c:pt>
                <c:pt idx="247">
                  <c:v>42886</c:v>
                </c:pt>
                <c:pt idx="248">
                  <c:v>42916</c:v>
                </c:pt>
                <c:pt idx="249">
                  <c:v>42947</c:v>
                </c:pt>
                <c:pt idx="250">
                  <c:v>42978</c:v>
                </c:pt>
                <c:pt idx="251">
                  <c:v>43008</c:v>
                </c:pt>
                <c:pt idx="252">
                  <c:v>43039</c:v>
                </c:pt>
                <c:pt idx="253">
                  <c:v>43069</c:v>
                </c:pt>
                <c:pt idx="254">
                  <c:v>43100</c:v>
                </c:pt>
                <c:pt idx="255">
                  <c:v>43131</c:v>
                </c:pt>
                <c:pt idx="256">
                  <c:v>43159</c:v>
                </c:pt>
                <c:pt idx="257">
                  <c:v>43190</c:v>
                </c:pt>
                <c:pt idx="258">
                  <c:v>43220</c:v>
                </c:pt>
                <c:pt idx="259">
                  <c:v>43251</c:v>
                </c:pt>
                <c:pt idx="260">
                  <c:v>43281</c:v>
                </c:pt>
                <c:pt idx="261">
                  <c:v>43312</c:v>
                </c:pt>
                <c:pt idx="262">
                  <c:v>43343</c:v>
                </c:pt>
                <c:pt idx="263">
                  <c:v>43373</c:v>
                </c:pt>
                <c:pt idx="264">
                  <c:v>43404</c:v>
                </c:pt>
                <c:pt idx="265">
                  <c:v>43434</c:v>
                </c:pt>
                <c:pt idx="266">
                  <c:v>43465</c:v>
                </c:pt>
                <c:pt idx="267">
                  <c:v>43496</c:v>
                </c:pt>
                <c:pt idx="268">
                  <c:v>43524</c:v>
                </c:pt>
                <c:pt idx="269">
                  <c:v>43555</c:v>
                </c:pt>
                <c:pt idx="270">
                  <c:v>43585</c:v>
                </c:pt>
                <c:pt idx="271">
                  <c:v>43616</c:v>
                </c:pt>
                <c:pt idx="272">
                  <c:v>43646</c:v>
                </c:pt>
                <c:pt idx="273">
                  <c:v>43677</c:v>
                </c:pt>
                <c:pt idx="274">
                  <c:v>43708</c:v>
                </c:pt>
                <c:pt idx="275">
                  <c:v>43738</c:v>
                </c:pt>
                <c:pt idx="276">
                  <c:v>43769</c:v>
                </c:pt>
                <c:pt idx="277">
                  <c:v>43799</c:v>
                </c:pt>
                <c:pt idx="278">
                  <c:v>43830</c:v>
                </c:pt>
                <c:pt idx="279">
                  <c:v>43861</c:v>
                </c:pt>
                <c:pt idx="280">
                  <c:v>43890</c:v>
                </c:pt>
                <c:pt idx="281">
                  <c:v>43921</c:v>
                </c:pt>
                <c:pt idx="282">
                  <c:v>43951</c:v>
                </c:pt>
                <c:pt idx="283">
                  <c:v>43982</c:v>
                </c:pt>
                <c:pt idx="284">
                  <c:v>44012</c:v>
                </c:pt>
                <c:pt idx="285">
                  <c:v>44043</c:v>
                </c:pt>
                <c:pt idx="286">
                  <c:v>44074</c:v>
                </c:pt>
                <c:pt idx="287">
                  <c:v>44104</c:v>
                </c:pt>
                <c:pt idx="288">
                  <c:v>44135</c:v>
                </c:pt>
                <c:pt idx="289">
                  <c:v>44165</c:v>
                </c:pt>
                <c:pt idx="290">
                  <c:v>44196</c:v>
                </c:pt>
                <c:pt idx="291">
                  <c:v>44227</c:v>
                </c:pt>
                <c:pt idx="292">
                  <c:v>44255</c:v>
                </c:pt>
                <c:pt idx="293">
                  <c:v>44286</c:v>
                </c:pt>
                <c:pt idx="294">
                  <c:v>44316</c:v>
                </c:pt>
                <c:pt idx="295">
                  <c:v>44347</c:v>
                </c:pt>
                <c:pt idx="296">
                  <c:v>44377</c:v>
                </c:pt>
                <c:pt idx="297">
                  <c:v>44408</c:v>
                </c:pt>
                <c:pt idx="298">
                  <c:v>44439</c:v>
                </c:pt>
              </c:numCache>
            </c:numRef>
          </c:cat>
          <c:val>
            <c:numRef>
              <c:f>Sheet1!$B$2:$B$300</c:f>
              <c:numCache>
                <c:formatCode>###,###,###,##0.0000</c:formatCode>
                <c:ptCount val="299"/>
                <c:pt idx="0">
                  <c:v>7</c:v>
                </c:pt>
                <c:pt idx="1">
                  <c:v>6.9</c:v>
                </c:pt>
                <c:pt idx="2">
                  <c:v>7</c:v>
                </c:pt>
                <c:pt idx="3">
                  <c:v>5.9</c:v>
                </c:pt>
                <c:pt idx="4">
                  <c:v>5.6</c:v>
                </c:pt>
                <c:pt idx="5">
                  <c:v>4</c:v>
                </c:pt>
                <c:pt idx="6">
                  <c:v>3.2</c:v>
                </c:pt>
                <c:pt idx="7">
                  <c:v>2.8</c:v>
                </c:pt>
                <c:pt idx="8">
                  <c:v>2.8</c:v>
                </c:pt>
                <c:pt idx="9">
                  <c:v>2.7</c:v>
                </c:pt>
                <c:pt idx="10">
                  <c:v>1.9</c:v>
                </c:pt>
                <c:pt idx="11">
                  <c:v>1.8</c:v>
                </c:pt>
                <c:pt idx="12">
                  <c:v>1.5</c:v>
                </c:pt>
                <c:pt idx="13">
                  <c:v>1.1000000000000001</c:v>
                </c:pt>
                <c:pt idx="14">
                  <c:v>0.4</c:v>
                </c:pt>
                <c:pt idx="15">
                  <c:v>0.3</c:v>
                </c:pt>
                <c:pt idx="16">
                  <c:v>-0.1</c:v>
                </c:pt>
                <c:pt idx="17">
                  <c:v>0.7</c:v>
                </c:pt>
                <c:pt idx="18">
                  <c:v>-0.3</c:v>
                </c:pt>
                <c:pt idx="19">
                  <c:v>-1</c:v>
                </c:pt>
                <c:pt idx="20">
                  <c:v>-1.3</c:v>
                </c:pt>
                <c:pt idx="21">
                  <c:v>-1.4</c:v>
                </c:pt>
                <c:pt idx="22">
                  <c:v>-1.4</c:v>
                </c:pt>
                <c:pt idx="23">
                  <c:v>-1.5</c:v>
                </c:pt>
                <c:pt idx="24">
                  <c:v>-1.1000000000000001</c:v>
                </c:pt>
                <c:pt idx="25">
                  <c:v>-1.2</c:v>
                </c:pt>
                <c:pt idx="26">
                  <c:v>-1</c:v>
                </c:pt>
                <c:pt idx="27">
                  <c:v>-1.2</c:v>
                </c:pt>
                <c:pt idx="28">
                  <c:v>-1.3</c:v>
                </c:pt>
                <c:pt idx="29">
                  <c:v>-1.8</c:v>
                </c:pt>
                <c:pt idx="30">
                  <c:v>-2.2000000000000002</c:v>
                </c:pt>
                <c:pt idx="31">
                  <c:v>-2.2000000000000002</c:v>
                </c:pt>
                <c:pt idx="32">
                  <c:v>-2.1</c:v>
                </c:pt>
                <c:pt idx="33">
                  <c:v>-1.4</c:v>
                </c:pt>
                <c:pt idx="34">
                  <c:v>-1.3</c:v>
                </c:pt>
                <c:pt idx="35">
                  <c:v>-0.8</c:v>
                </c:pt>
                <c:pt idx="36">
                  <c:v>-0.6</c:v>
                </c:pt>
                <c:pt idx="37">
                  <c:v>-0.9</c:v>
                </c:pt>
                <c:pt idx="38">
                  <c:v>-1</c:v>
                </c:pt>
                <c:pt idx="39">
                  <c:v>-0.2</c:v>
                </c:pt>
                <c:pt idx="40">
                  <c:v>0.7</c:v>
                </c:pt>
                <c:pt idx="41">
                  <c:v>-0.2</c:v>
                </c:pt>
                <c:pt idx="42">
                  <c:v>-0.3</c:v>
                </c:pt>
                <c:pt idx="43">
                  <c:v>0.1</c:v>
                </c:pt>
                <c:pt idx="44">
                  <c:v>0.5</c:v>
                </c:pt>
                <c:pt idx="45">
                  <c:v>0.5</c:v>
                </c:pt>
                <c:pt idx="46">
                  <c:v>0.3</c:v>
                </c:pt>
                <c:pt idx="47">
                  <c:v>0</c:v>
                </c:pt>
                <c:pt idx="48">
                  <c:v>0</c:v>
                </c:pt>
                <c:pt idx="49">
                  <c:v>1.3</c:v>
                </c:pt>
                <c:pt idx="50">
                  <c:v>1.5</c:v>
                </c:pt>
                <c:pt idx="51">
                  <c:v>1.2</c:v>
                </c:pt>
                <c:pt idx="52">
                  <c:v>0</c:v>
                </c:pt>
                <c:pt idx="53">
                  <c:v>0.8</c:v>
                </c:pt>
                <c:pt idx="54">
                  <c:v>1.6</c:v>
                </c:pt>
                <c:pt idx="55">
                  <c:v>1.7</c:v>
                </c:pt>
                <c:pt idx="56">
                  <c:v>1.4</c:v>
                </c:pt>
                <c:pt idx="57">
                  <c:v>1.5</c:v>
                </c:pt>
                <c:pt idx="58">
                  <c:v>1</c:v>
                </c:pt>
                <c:pt idx="59">
                  <c:v>-0.1</c:v>
                </c:pt>
                <c:pt idx="60">
                  <c:v>0.2</c:v>
                </c:pt>
                <c:pt idx="61">
                  <c:v>-0.3</c:v>
                </c:pt>
                <c:pt idx="62">
                  <c:v>-0.3</c:v>
                </c:pt>
                <c:pt idx="63">
                  <c:v>-1</c:v>
                </c:pt>
                <c:pt idx="64">
                  <c:v>0</c:v>
                </c:pt>
                <c:pt idx="65">
                  <c:v>-0.8</c:v>
                </c:pt>
                <c:pt idx="66">
                  <c:v>-1.3</c:v>
                </c:pt>
                <c:pt idx="67">
                  <c:v>-1.1000000000000001</c:v>
                </c:pt>
                <c:pt idx="68">
                  <c:v>-0.8</c:v>
                </c:pt>
                <c:pt idx="69">
                  <c:v>-0.9</c:v>
                </c:pt>
                <c:pt idx="70">
                  <c:v>-0.7</c:v>
                </c:pt>
                <c:pt idx="71">
                  <c:v>-0.7</c:v>
                </c:pt>
                <c:pt idx="72">
                  <c:v>-0.8</c:v>
                </c:pt>
                <c:pt idx="73">
                  <c:v>-0.7</c:v>
                </c:pt>
                <c:pt idx="74">
                  <c:v>-0.4</c:v>
                </c:pt>
                <c:pt idx="75">
                  <c:v>0.4</c:v>
                </c:pt>
                <c:pt idx="76">
                  <c:v>0.2</c:v>
                </c:pt>
                <c:pt idx="77">
                  <c:v>0.9</c:v>
                </c:pt>
                <c:pt idx="78">
                  <c:v>1</c:v>
                </c:pt>
                <c:pt idx="79">
                  <c:v>0.7</c:v>
                </c:pt>
                <c:pt idx="80">
                  <c:v>0.3</c:v>
                </c:pt>
                <c:pt idx="81">
                  <c:v>0.5</c:v>
                </c:pt>
                <c:pt idx="82">
                  <c:v>0.9</c:v>
                </c:pt>
                <c:pt idx="83">
                  <c:v>1.1000000000000001</c:v>
                </c:pt>
                <c:pt idx="84">
                  <c:v>1.8</c:v>
                </c:pt>
                <c:pt idx="85">
                  <c:v>3</c:v>
                </c:pt>
                <c:pt idx="86">
                  <c:v>3.2</c:v>
                </c:pt>
                <c:pt idx="87">
                  <c:v>3.2</c:v>
                </c:pt>
                <c:pt idx="88">
                  <c:v>2.1</c:v>
                </c:pt>
                <c:pt idx="89">
                  <c:v>3</c:v>
                </c:pt>
                <c:pt idx="90">
                  <c:v>3.8</c:v>
                </c:pt>
                <c:pt idx="91">
                  <c:v>4.4000000000000004</c:v>
                </c:pt>
                <c:pt idx="92">
                  <c:v>5</c:v>
                </c:pt>
                <c:pt idx="93">
                  <c:v>5.3</c:v>
                </c:pt>
                <c:pt idx="94">
                  <c:v>5.3</c:v>
                </c:pt>
                <c:pt idx="95">
                  <c:v>5.2</c:v>
                </c:pt>
                <c:pt idx="96">
                  <c:v>4.3</c:v>
                </c:pt>
                <c:pt idx="97">
                  <c:v>2.8</c:v>
                </c:pt>
                <c:pt idx="98">
                  <c:v>2.4</c:v>
                </c:pt>
                <c:pt idx="99">
                  <c:v>1.9</c:v>
                </c:pt>
                <c:pt idx="100">
                  <c:v>3.9</c:v>
                </c:pt>
                <c:pt idx="101">
                  <c:v>2.7</c:v>
                </c:pt>
                <c:pt idx="102">
                  <c:v>1.8</c:v>
                </c:pt>
                <c:pt idx="103">
                  <c:v>1.8</c:v>
                </c:pt>
                <c:pt idx="104">
                  <c:v>1.6</c:v>
                </c:pt>
                <c:pt idx="105">
                  <c:v>1.8</c:v>
                </c:pt>
                <c:pt idx="106">
                  <c:v>1.3</c:v>
                </c:pt>
                <c:pt idx="107">
                  <c:v>0.9</c:v>
                </c:pt>
                <c:pt idx="108">
                  <c:v>1.2</c:v>
                </c:pt>
                <c:pt idx="109">
                  <c:v>1.3</c:v>
                </c:pt>
                <c:pt idx="110">
                  <c:v>1.6</c:v>
                </c:pt>
                <c:pt idx="111">
                  <c:v>1.9</c:v>
                </c:pt>
                <c:pt idx="112">
                  <c:v>0.9</c:v>
                </c:pt>
                <c:pt idx="113">
                  <c:v>0.8</c:v>
                </c:pt>
                <c:pt idx="114">
                  <c:v>1.2</c:v>
                </c:pt>
                <c:pt idx="115">
                  <c:v>1.4</c:v>
                </c:pt>
                <c:pt idx="116">
                  <c:v>1.5</c:v>
                </c:pt>
                <c:pt idx="117">
                  <c:v>1</c:v>
                </c:pt>
                <c:pt idx="118">
                  <c:v>1.3</c:v>
                </c:pt>
                <c:pt idx="119">
                  <c:v>1.5</c:v>
                </c:pt>
                <c:pt idx="120">
                  <c:v>1.4</c:v>
                </c:pt>
                <c:pt idx="121">
                  <c:v>1.9</c:v>
                </c:pt>
                <c:pt idx="122">
                  <c:v>2.8</c:v>
                </c:pt>
                <c:pt idx="123">
                  <c:v>2.2000000000000002</c:v>
                </c:pt>
                <c:pt idx="124">
                  <c:v>2.7</c:v>
                </c:pt>
                <c:pt idx="125">
                  <c:v>3.3</c:v>
                </c:pt>
                <c:pt idx="126">
                  <c:v>3</c:v>
                </c:pt>
                <c:pt idx="127">
                  <c:v>3.4</c:v>
                </c:pt>
                <c:pt idx="128">
                  <c:v>4.4000000000000004</c:v>
                </c:pt>
                <c:pt idx="129">
                  <c:v>5.6</c:v>
                </c:pt>
                <c:pt idx="130">
                  <c:v>6.5</c:v>
                </c:pt>
                <c:pt idx="131">
                  <c:v>6.2</c:v>
                </c:pt>
                <c:pt idx="132">
                  <c:v>6.5</c:v>
                </c:pt>
                <c:pt idx="133">
                  <c:v>6.9</c:v>
                </c:pt>
                <c:pt idx="134">
                  <c:v>6.5</c:v>
                </c:pt>
                <c:pt idx="135">
                  <c:v>7.1</c:v>
                </c:pt>
                <c:pt idx="136">
                  <c:v>8.6999999999999993</c:v>
                </c:pt>
                <c:pt idx="137">
                  <c:v>8.3000000000000007</c:v>
                </c:pt>
                <c:pt idx="138">
                  <c:v>8.5</c:v>
                </c:pt>
                <c:pt idx="139">
                  <c:v>7.7</c:v>
                </c:pt>
                <c:pt idx="140">
                  <c:v>7.1</c:v>
                </c:pt>
                <c:pt idx="141">
                  <c:v>6.3</c:v>
                </c:pt>
                <c:pt idx="142">
                  <c:v>4.9000000000000004</c:v>
                </c:pt>
                <c:pt idx="143">
                  <c:v>4.5999999999999996</c:v>
                </c:pt>
                <c:pt idx="144">
                  <c:v>4</c:v>
                </c:pt>
                <c:pt idx="145">
                  <c:v>2.4</c:v>
                </c:pt>
                <c:pt idx="146">
                  <c:v>1.2</c:v>
                </c:pt>
                <c:pt idx="147">
                  <c:v>1</c:v>
                </c:pt>
                <c:pt idx="148">
                  <c:v>-1.6</c:v>
                </c:pt>
                <c:pt idx="149">
                  <c:v>-1.2</c:v>
                </c:pt>
                <c:pt idx="150">
                  <c:v>-1.5</c:v>
                </c:pt>
                <c:pt idx="151">
                  <c:v>-1.4</c:v>
                </c:pt>
                <c:pt idx="152">
                  <c:v>-1.7</c:v>
                </c:pt>
                <c:pt idx="153">
                  <c:v>-1.8</c:v>
                </c:pt>
                <c:pt idx="154">
                  <c:v>-1.2</c:v>
                </c:pt>
                <c:pt idx="155">
                  <c:v>-0.8</c:v>
                </c:pt>
                <c:pt idx="156">
                  <c:v>-0.5</c:v>
                </c:pt>
                <c:pt idx="157">
                  <c:v>0.6</c:v>
                </c:pt>
                <c:pt idx="158">
                  <c:v>1.9</c:v>
                </c:pt>
                <c:pt idx="159">
                  <c:v>1.5</c:v>
                </c:pt>
                <c:pt idx="160">
                  <c:v>2.7</c:v>
                </c:pt>
                <c:pt idx="161">
                  <c:v>2.4</c:v>
                </c:pt>
                <c:pt idx="162">
                  <c:v>2.8</c:v>
                </c:pt>
                <c:pt idx="163">
                  <c:v>3.1</c:v>
                </c:pt>
                <c:pt idx="164">
                  <c:v>2.9</c:v>
                </c:pt>
                <c:pt idx="165">
                  <c:v>3.3</c:v>
                </c:pt>
                <c:pt idx="166">
                  <c:v>3.5</c:v>
                </c:pt>
                <c:pt idx="167">
                  <c:v>3.6</c:v>
                </c:pt>
                <c:pt idx="168">
                  <c:v>4.4000000000000004</c:v>
                </c:pt>
                <c:pt idx="169">
                  <c:v>5.0999999999999996</c:v>
                </c:pt>
                <c:pt idx="170">
                  <c:v>4.5999999999999996</c:v>
                </c:pt>
                <c:pt idx="171">
                  <c:v>4.9000000000000004</c:v>
                </c:pt>
                <c:pt idx="172">
                  <c:v>4.944</c:v>
                </c:pt>
                <c:pt idx="173">
                  <c:v>5.383</c:v>
                </c:pt>
                <c:pt idx="174">
                  <c:v>5.3440000000000003</c:v>
                </c:pt>
                <c:pt idx="175">
                  <c:v>5.5149999999999997</c:v>
                </c:pt>
                <c:pt idx="176">
                  <c:v>6.3550000000000004</c:v>
                </c:pt>
                <c:pt idx="177">
                  <c:v>6.4509999999999996</c:v>
                </c:pt>
                <c:pt idx="178">
                  <c:v>6.1509999999999998</c:v>
                </c:pt>
                <c:pt idx="179">
                  <c:v>6.0670000000000002</c:v>
                </c:pt>
                <c:pt idx="180">
                  <c:v>5.4950000000000001</c:v>
                </c:pt>
                <c:pt idx="181">
                  <c:v>4.2249999999999996</c:v>
                </c:pt>
                <c:pt idx="182">
                  <c:v>4.07</c:v>
                </c:pt>
                <c:pt idx="183">
                  <c:v>4.5</c:v>
                </c:pt>
                <c:pt idx="184">
                  <c:v>3.2</c:v>
                </c:pt>
                <c:pt idx="185">
                  <c:v>3.6</c:v>
                </c:pt>
                <c:pt idx="186">
                  <c:v>3.4</c:v>
                </c:pt>
                <c:pt idx="187">
                  <c:v>3</c:v>
                </c:pt>
                <c:pt idx="188">
                  <c:v>2.2000000000000002</c:v>
                </c:pt>
                <c:pt idx="189">
                  <c:v>1.8</c:v>
                </c:pt>
                <c:pt idx="190">
                  <c:v>2</c:v>
                </c:pt>
                <c:pt idx="191">
                  <c:v>1.9</c:v>
                </c:pt>
                <c:pt idx="192">
                  <c:v>1.7</c:v>
                </c:pt>
                <c:pt idx="193">
                  <c:v>2</c:v>
                </c:pt>
                <c:pt idx="194">
                  <c:v>2.5</c:v>
                </c:pt>
                <c:pt idx="195">
                  <c:v>2.0305</c:v>
                </c:pt>
                <c:pt idx="196">
                  <c:v>3.2198000000000002</c:v>
                </c:pt>
                <c:pt idx="197">
                  <c:v>2.0695999999999999</c:v>
                </c:pt>
                <c:pt idx="198">
                  <c:v>2.3860999999999999</c:v>
                </c:pt>
                <c:pt idx="199">
                  <c:v>2.0981000000000001</c:v>
                </c:pt>
                <c:pt idx="200">
                  <c:v>2.6684000000000001</c:v>
                </c:pt>
                <c:pt idx="201">
                  <c:v>2.6741000000000001</c:v>
                </c:pt>
                <c:pt idx="202">
                  <c:v>2.5666000000000002</c:v>
                </c:pt>
                <c:pt idx="203">
                  <c:v>3.0518999999999998</c:v>
                </c:pt>
                <c:pt idx="204">
                  <c:v>3.2058</c:v>
                </c:pt>
                <c:pt idx="205">
                  <c:v>3.0179999999999998</c:v>
                </c:pt>
                <c:pt idx="206">
                  <c:v>2.4986999999999999</c:v>
                </c:pt>
                <c:pt idx="207">
                  <c:v>2.4861</c:v>
                </c:pt>
                <c:pt idx="208">
                  <c:v>1.9511000000000001</c:v>
                </c:pt>
                <c:pt idx="209">
                  <c:v>2.3847999999999998</c:v>
                </c:pt>
                <c:pt idx="210">
                  <c:v>1.8013999999999999</c:v>
                </c:pt>
                <c:pt idx="211">
                  <c:v>2.4773000000000001</c:v>
                </c:pt>
                <c:pt idx="212">
                  <c:v>2.3361000000000001</c:v>
                </c:pt>
                <c:pt idx="213">
                  <c:v>2.2852000000000001</c:v>
                </c:pt>
                <c:pt idx="214">
                  <c:v>1.9908999999999999</c:v>
                </c:pt>
                <c:pt idx="215">
                  <c:v>1.6274999999999999</c:v>
                </c:pt>
                <c:pt idx="216">
                  <c:v>1.6011</c:v>
                </c:pt>
                <c:pt idx="217">
                  <c:v>1.4393</c:v>
                </c:pt>
                <c:pt idx="218">
                  <c:v>1.5056</c:v>
                </c:pt>
                <c:pt idx="219">
                  <c:v>0.76380000000000003</c:v>
                </c:pt>
                <c:pt idx="220">
                  <c:v>1.4311</c:v>
                </c:pt>
                <c:pt idx="221">
                  <c:v>1.3757999999999999</c:v>
                </c:pt>
                <c:pt idx="222">
                  <c:v>1.5091000000000001</c:v>
                </c:pt>
                <c:pt idx="223">
                  <c:v>1.2307999999999999</c:v>
                </c:pt>
                <c:pt idx="224">
                  <c:v>1.3909</c:v>
                </c:pt>
                <c:pt idx="225">
                  <c:v>1.6473</c:v>
                </c:pt>
                <c:pt idx="226">
                  <c:v>1.9554</c:v>
                </c:pt>
                <c:pt idx="227">
                  <c:v>1.5955999999999999</c:v>
                </c:pt>
                <c:pt idx="228">
                  <c:v>1.2674000000000001</c:v>
                </c:pt>
                <c:pt idx="229">
                  <c:v>1.4856</c:v>
                </c:pt>
                <c:pt idx="230">
                  <c:v>1.6</c:v>
                </c:pt>
                <c:pt idx="231">
                  <c:v>1.8</c:v>
                </c:pt>
                <c:pt idx="232">
                  <c:v>2.2999999999999998</c:v>
                </c:pt>
                <c:pt idx="233">
                  <c:v>2.3013910000000002</c:v>
                </c:pt>
                <c:pt idx="234">
                  <c:v>2.3278650000000001</c:v>
                </c:pt>
                <c:pt idx="235">
                  <c:v>2.038999</c:v>
                </c:pt>
                <c:pt idx="236">
                  <c:v>1.8795029999999999</c:v>
                </c:pt>
                <c:pt idx="237">
                  <c:v>1.7651129999999999</c:v>
                </c:pt>
                <c:pt idx="238">
                  <c:v>1.3397730000000001</c:v>
                </c:pt>
                <c:pt idx="239">
                  <c:v>1.920226</c:v>
                </c:pt>
                <c:pt idx="240">
                  <c:v>2.0959469999999998</c:v>
                </c:pt>
                <c:pt idx="241">
                  <c:v>2.2522579999999999</c:v>
                </c:pt>
                <c:pt idx="242">
                  <c:v>2.0765449999999999</c:v>
                </c:pt>
                <c:pt idx="243">
                  <c:v>2.5490550000000001</c:v>
                </c:pt>
                <c:pt idx="244">
                  <c:v>0.8</c:v>
                </c:pt>
                <c:pt idx="245">
                  <c:v>0.9</c:v>
                </c:pt>
                <c:pt idx="246">
                  <c:v>1.2</c:v>
                </c:pt>
                <c:pt idx="247">
                  <c:v>1.5</c:v>
                </c:pt>
                <c:pt idx="248">
                  <c:v>1.5</c:v>
                </c:pt>
                <c:pt idx="249">
                  <c:v>1.4</c:v>
                </c:pt>
                <c:pt idx="250">
                  <c:v>1.8</c:v>
                </c:pt>
                <c:pt idx="251">
                  <c:v>1.6</c:v>
                </c:pt>
                <c:pt idx="252">
                  <c:v>1.9</c:v>
                </c:pt>
                <c:pt idx="253">
                  <c:v>1.7</c:v>
                </c:pt>
                <c:pt idx="254">
                  <c:v>1.8</c:v>
                </c:pt>
                <c:pt idx="255">
                  <c:v>1.5</c:v>
                </c:pt>
                <c:pt idx="256">
                  <c:v>2.9</c:v>
                </c:pt>
                <c:pt idx="257">
                  <c:v>2.1</c:v>
                </c:pt>
                <c:pt idx="258">
                  <c:v>1.8</c:v>
                </c:pt>
                <c:pt idx="259">
                  <c:v>1.8</c:v>
                </c:pt>
                <c:pt idx="260">
                  <c:v>1.9</c:v>
                </c:pt>
                <c:pt idx="261">
                  <c:v>2.1</c:v>
                </c:pt>
                <c:pt idx="262">
                  <c:v>2.2999999999999998</c:v>
                </c:pt>
                <c:pt idx="263">
                  <c:v>2.5</c:v>
                </c:pt>
                <c:pt idx="264">
                  <c:v>2.5</c:v>
                </c:pt>
                <c:pt idx="265">
                  <c:v>2.2000000000000002</c:v>
                </c:pt>
                <c:pt idx="266">
                  <c:v>1.9</c:v>
                </c:pt>
                <c:pt idx="267">
                  <c:v>1.7</c:v>
                </c:pt>
                <c:pt idx="268">
                  <c:v>1.5</c:v>
                </c:pt>
                <c:pt idx="269">
                  <c:v>2.2999999999999998</c:v>
                </c:pt>
                <c:pt idx="270">
                  <c:v>2.5</c:v>
                </c:pt>
                <c:pt idx="271">
                  <c:v>2.7</c:v>
                </c:pt>
                <c:pt idx="272">
                  <c:v>2.7</c:v>
                </c:pt>
                <c:pt idx="273">
                  <c:v>2.8</c:v>
                </c:pt>
                <c:pt idx="274">
                  <c:v>2.8</c:v>
                </c:pt>
                <c:pt idx="275">
                  <c:v>3</c:v>
                </c:pt>
                <c:pt idx="276">
                  <c:v>3.8</c:v>
                </c:pt>
                <c:pt idx="277">
                  <c:v>4.5</c:v>
                </c:pt>
                <c:pt idx="278">
                  <c:v>4.5</c:v>
                </c:pt>
                <c:pt idx="279">
                  <c:v>5.4</c:v>
                </c:pt>
                <c:pt idx="280">
                  <c:v>5.2</c:v>
                </c:pt>
                <c:pt idx="281">
                  <c:v>4.3</c:v>
                </c:pt>
                <c:pt idx="282">
                  <c:v>3.3</c:v>
                </c:pt>
                <c:pt idx="283">
                  <c:v>2.4</c:v>
                </c:pt>
                <c:pt idx="284">
                  <c:v>2.5</c:v>
                </c:pt>
                <c:pt idx="285">
                  <c:v>2.7</c:v>
                </c:pt>
                <c:pt idx="286">
                  <c:v>2.4</c:v>
                </c:pt>
                <c:pt idx="287">
                  <c:v>1.7</c:v>
                </c:pt>
                <c:pt idx="288">
                  <c:v>0.5</c:v>
                </c:pt>
                <c:pt idx="289">
                  <c:v>-0.5</c:v>
                </c:pt>
                <c:pt idx="290">
                  <c:v>0.2</c:v>
                </c:pt>
                <c:pt idx="291">
                  <c:v>-0.3</c:v>
                </c:pt>
                <c:pt idx="292">
                  <c:v>-0.2</c:v>
                </c:pt>
                <c:pt idx="293">
                  <c:v>0.4</c:v>
                </c:pt>
                <c:pt idx="294">
                  <c:v>0.9</c:v>
                </c:pt>
                <c:pt idx="295">
                  <c:v>1.3</c:v>
                </c:pt>
                <c:pt idx="296">
                  <c:v>1.1000000000000001</c:v>
                </c:pt>
                <c:pt idx="297">
                  <c:v>1</c:v>
                </c:pt>
                <c:pt idx="298">
                  <c:v>0.8</c:v>
                </c:pt>
              </c:numCache>
            </c:numRef>
          </c:val>
          <c:smooth val="0"/>
          <c:extLst>
            <c:ext xmlns:c16="http://schemas.microsoft.com/office/drawing/2014/chart" uri="{C3380CC4-5D6E-409C-BE32-E72D297353CC}">
              <c16:uniqueId val="{00000000-0881-4AB0-A79B-8135FBB3B79D}"/>
            </c:ext>
          </c:extLst>
        </c:ser>
        <c:ser>
          <c:idx val="1"/>
          <c:order val="1"/>
          <c:tx>
            <c:strRef>
              <c:f>Sheet1!$C$1</c:f>
              <c:strCache>
                <c:ptCount val="1"/>
                <c:pt idx="0">
                  <c:v>PPI</c:v>
                </c:pt>
              </c:strCache>
            </c:strRef>
          </c:tx>
          <c:spPr>
            <a:ln w="28575" cap="rnd">
              <a:solidFill>
                <a:schemeClr val="accent2"/>
              </a:solidFill>
              <a:round/>
            </a:ln>
            <a:effectLst/>
          </c:spPr>
          <c:marker>
            <c:symbol val="none"/>
          </c:marker>
          <c:cat>
            <c:numRef>
              <c:f>Sheet1!$A$2:$A$300</c:f>
              <c:numCache>
                <c:formatCode>yyyy\-mm\-dd</c:formatCode>
                <c:ptCount val="299"/>
                <c:pt idx="0">
                  <c:v>35369</c:v>
                </c:pt>
                <c:pt idx="1">
                  <c:v>35399</c:v>
                </c:pt>
                <c:pt idx="2">
                  <c:v>35430</c:v>
                </c:pt>
                <c:pt idx="3">
                  <c:v>35461</c:v>
                </c:pt>
                <c:pt idx="4">
                  <c:v>35489</c:v>
                </c:pt>
                <c:pt idx="5">
                  <c:v>35520</c:v>
                </c:pt>
                <c:pt idx="6">
                  <c:v>35550</c:v>
                </c:pt>
                <c:pt idx="7">
                  <c:v>35581</c:v>
                </c:pt>
                <c:pt idx="8">
                  <c:v>35611</c:v>
                </c:pt>
                <c:pt idx="9">
                  <c:v>35642</c:v>
                </c:pt>
                <c:pt idx="10">
                  <c:v>35673</c:v>
                </c:pt>
                <c:pt idx="11">
                  <c:v>35703</c:v>
                </c:pt>
                <c:pt idx="12">
                  <c:v>35734</c:v>
                </c:pt>
                <c:pt idx="13">
                  <c:v>35764</c:v>
                </c:pt>
                <c:pt idx="14">
                  <c:v>35795</c:v>
                </c:pt>
                <c:pt idx="15">
                  <c:v>35826</c:v>
                </c:pt>
                <c:pt idx="16">
                  <c:v>35854</c:v>
                </c:pt>
                <c:pt idx="17">
                  <c:v>35885</c:v>
                </c:pt>
                <c:pt idx="18">
                  <c:v>35915</c:v>
                </c:pt>
                <c:pt idx="19">
                  <c:v>35946</c:v>
                </c:pt>
                <c:pt idx="20">
                  <c:v>35976</c:v>
                </c:pt>
                <c:pt idx="21">
                  <c:v>36007</c:v>
                </c:pt>
                <c:pt idx="22">
                  <c:v>36038</c:v>
                </c:pt>
                <c:pt idx="23">
                  <c:v>36068</c:v>
                </c:pt>
                <c:pt idx="24">
                  <c:v>36099</c:v>
                </c:pt>
                <c:pt idx="25">
                  <c:v>36129</c:v>
                </c:pt>
                <c:pt idx="26">
                  <c:v>36160</c:v>
                </c:pt>
                <c:pt idx="27">
                  <c:v>36191</c:v>
                </c:pt>
                <c:pt idx="28">
                  <c:v>36219</c:v>
                </c:pt>
                <c:pt idx="29">
                  <c:v>36250</c:v>
                </c:pt>
                <c:pt idx="30">
                  <c:v>36280</c:v>
                </c:pt>
                <c:pt idx="31">
                  <c:v>36311</c:v>
                </c:pt>
                <c:pt idx="32">
                  <c:v>36341</c:v>
                </c:pt>
                <c:pt idx="33">
                  <c:v>36372</c:v>
                </c:pt>
                <c:pt idx="34">
                  <c:v>36403</c:v>
                </c:pt>
                <c:pt idx="35">
                  <c:v>36433</c:v>
                </c:pt>
                <c:pt idx="36">
                  <c:v>36464</c:v>
                </c:pt>
                <c:pt idx="37">
                  <c:v>36494</c:v>
                </c:pt>
                <c:pt idx="38">
                  <c:v>36525</c:v>
                </c:pt>
                <c:pt idx="39">
                  <c:v>36556</c:v>
                </c:pt>
                <c:pt idx="40">
                  <c:v>36585</c:v>
                </c:pt>
                <c:pt idx="41">
                  <c:v>36616</c:v>
                </c:pt>
                <c:pt idx="42">
                  <c:v>36646</c:v>
                </c:pt>
                <c:pt idx="43">
                  <c:v>36677</c:v>
                </c:pt>
                <c:pt idx="44">
                  <c:v>36707</c:v>
                </c:pt>
                <c:pt idx="45">
                  <c:v>36738</c:v>
                </c:pt>
                <c:pt idx="46">
                  <c:v>36769</c:v>
                </c:pt>
                <c:pt idx="47">
                  <c:v>36799</c:v>
                </c:pt>
                <c:pt idx="48">
                  <c:v>36830</c:v>
                </c:pt>
                <c:pt idx="49">
                  <c:v>36860</c:v>
                </c:pt>
                <c:pt idx="50">
                  <c:v>36891</c:v>
                </c:pt>
                <c:pt idx="51">
                  <c:v>36922</c:v>
                </c:pt>
                <c:pt idx="52">
                  <c:v>36950</c:v>
                </c:pt>
                <c:pt idx="53">
                  <c:v>36981</c:v>
                </c:pt>
                <c:pt idx="54">
                  <c:v>37011</c:v>
                </c:pt>
                <c:pt idx="55">
                  <c:v>37042</c:v>
                </c:pt>
                <c:pt idx="56">
                  <c:v>37072</c:v>
                </c:pt>
                <c:pt idx="57">
                  <c:v>37103</c:v>
                </c:pt>
                <c:pt idx="58">
                  <c:v>37134</c:v>
                </c:pt>
                <c:pt idx="59">
                  <c:v>37164</c:v>
                </c:pt>
                <c:pt idx="60">
                  <c:v>37195</c:v>
                </c:pt>
                <c:pt idx="61">
                  <c:v>37225</c:v>
                </c:pt>
                <c:pt idx="62">
                  <c:v>37256</c:v>
                </c:pt>
                <c:pt idx="63">
                  <c:v>37287</c:v>
                </c:pt>
                <c:pt idx="64">
                  <c:v>37315</c:v>
                </c:pt>
                <c:pt idx="65">
                  <c:v>37346</c:v>
                </c:pt>
                <c:pt idx="66">
                  <c:v>37376</c:v>
                </c:pt>
                <c:pt idx="67">
                  <c:v>37407</c:v>
                </c:pt>
                <c:pt idx="68">
                  <c:v>37437</c:v>
                </c:pt>
                <c:pt idx="69">
                  <c:v>37468</c:v>
                </c:pt>
                <c:pt idx="70">
                  <c:v>37499</c:v>
                </c:pt>
                <c:pt idx="71">
                  <c:v>37529</c:v>
                </c:pt>
                <c:pt idx="72">
                  <c:v>37560</c:v>
                </c:pt>
                <c:pt idx="73">
                  <c:v>37590</c:v>
                </c:pt>
                <c:pt idx="74">
                  <c:v>37621</c:v>
                </c:pt>
                <c:pt idx="75">
                  <c:v>37652</c:v>
                </c:pt>
                <c:pt idx="76">
                  <c:v>37680</c:v>
                </c:pt>
                <c:pt idx="77">
                  <c:v>37711</c:v>
                </c:pt>
                <c:pt idx="78">
                  <c:v>37741</c:v>
                </c:pt>
                <c:pt idx="79">
                  <c:v>37772</c:v>
                </c:pt>
                <c:pt idx="80">
                  <c:v>37802</c:v>
                </c:pt>
                <c:pt idx="81">
                  <c:v>37833</c:v>
                </c:pt>
                <c:pt idx="82">
                  <c:v>37864</c:v>
                </c:pt>
                <c:pt idx="83">
                  <c:v>37894</c:v>
                </c:pt>
                <c:pt idx="84">
                  <c:v>37925</c:v>
                </c:pt>
                <c:pt idx="85">
                  <c:v>37955</c:v>
                </c:pt>
                <c:pt idx="86">
                  <c:v>37986</c:v>
                </c:pt>
                <c:pt idx="87">
                  <c:v>38017</c:v>
                </c:pt>
                <c:pt idx="88">
                  <c:v>38046</c:v>
                </c:pt>
                <c:pt idx="89">
                  <c:v>38077</c:v>
                </c:pt>
                <c:pt idx="90">
                  <c:v>38107</c:v>
                </c:pt>
                <c:pt idx="91">
                  <c:v>38138</c:v>
                </c:pt>
                <c:pt idx="92">
                  <c:v>38168</c:v>
                </c:pt>
                <c:pt idx="93">
                  <c:v>38199</c:v>
                </c:pt>
                <c:pt idx="94">
                  <c:v>38230</c:v>
                </c:pt>
                <c:pt idx="95">
                  <c:v>38260</c:v>
                </c:pt>
                <c:pt idx="96">
                  <c:v>38291</c:v>
                </c:pt>
                <c:pt idx="97">
                  <c:v>38321</c:v>
                </c:pt>
                <c:pt idx="98">
                  <c:v>38352</c:v>
                </c:pt>
                <c:pt idx="99">
                  <c:v>38383</c:v>
                </c:pt>
                <c:pt idx="100">
                  <c:v>38411</c:v>
                </c:pt>
                <c:pt idx="101">
                  <c:v>38442</c:v>
                </c:pt>
                <c:pt idx="102">
                  <c:v>38472</c:v>
                </c:pt>
                <c:pt idx="103">
                  <c:v>38503</c:v>
                </c:pt>
                <c:pt idx="104">
                  <c:v>38533</c:v>
                </c:pt>
                <c:pt idx="105">
                  <c:v>38564</c:v>
                </c:pt>
                <c:pt idx="106">
                  <c:v>38595</c:v>
                </c:pt>
                <c:pt idx="107">
                  <c:v>38625</c:v>
                </c:pt>
                <c:pt idx="108">
                  <c:v>38656</c:v>
                </c:pt>
                <c:pt idx="109">
                  <c:v>38686</c:v>
                </c:pt>
                <c:pt idx="110">
                  <c:v>38717</c:v>
                </c:pt>
                <c:pt idx="111">
                  <c:v>38748</c:v>
                </c:pt>
                <c:pt idx="112">
                  <c:v>38776</c:v>
                </c:pt>
                <c:pt idx="113">
                  <c:v>38807</c:v>
                </c:pt>
                <c:pt idx="114">
                  <c:v>38837</c:v>
                </c:pt>
                <c:pt idx="115">
                  <c:v>38868</c:v>
                </c:pt>
                <c:pt idx="116">
                  <c:v>38898</c:v>
                </c:pt>
                <c:pt idx="117">
                  <c:v>38929</c:v>
                </c:pt>
                <c:pt idx="118">
                  <c:v>38960</c:v>
                </c:pt>
                <c:pt idx="119">
                  <c:v>38990</c:v>
                </c:pt>
                <c:pt idx="120">
                  <c:v>39021</c:v>
                </c:pt>
                <c:pt idx="121">
                  <c:v>39051</c:v>
                </c:pt>
                <c:pt idx="122">
                  <c:v>39082</c:v>
                </c:pt>
                <c:pt idx="123">
                  <c:v>39113</c:v>
                </c:pt>
                <c:pt idx="124">
                  <c:v>39141</c:v>
                </c:pt>
                <c:pt idx="125">
                  <c:v>39172</c:v>
                </c:pt>
                <c:pt idx="126">
                  <c:v>39202</c:v>
                </c:pt>
                <c:pt idx="127">
                  <c:v>39233</c:v>
                </c:pt>
                <c:pt idx="128">
                  <c:v>39263</c:v>
                </c:pt>
                <c:pt idx="129">
                  <c:v>39294</c:v>
                </c:pt>
                <c:pt idx="130">
                  <c:v>39325</c:v>
                </c:pt>
                <c:pt idx="131">
                  <c:v>39355</c:v>
                </c:pt>
                <c:pt idx="132">
                  <c:v>39386</c:v>
                </c:pt>
                <c:pt idx="133">
                  <c:v>39416</c:v>
                </c:pt>
                <c:pt idx="134">
                  <c:v>39447</c:v>
                </c:pt>
                <c:pt idx="135">
                  <c:v>39478</c:v>
                </c:pt>
                <c:pt idx="136">
                  <c:v>39507</c:v>
                </c:pt>
                <c:pt idx="137">
                  <c:v>39538</c:v>
                </c:pt>
                <c:pt idx="138">
                  <c:v>39568</c:v>
                </c:pt>
                <c:pt idx="139">
                  <c:v>39599</c:v>
                </c:pt>
                <c:pt idx="140">
                  <c:v>39629</c:v>
                </c:pt>
                <c:pt idx="141">
                  <c:v>39660</c:v>
                </c:pt>
                <c:pt idx="142">
                  <c:v>39691</c:v>
                </c:pt>
                <c:pt idx="143">
                  <c:v>39721</c:v>
                </c:pt>
                <c:pt idx="144">
                  <c:v>39752</c:v>
                </c:pt>
                <c:pt idx="145">
                  <c:v>39782</c:v>
                </c:pt>
                <c:pt idx="146">
                  <c:v>39813</c:v>
                </c:pt>
                <c:pt idx="147">
                  <c:v>39844</c:v>
                </c:pt>
                <c:pt idx="148">
                  <c:v>39872</c:v>
                </c:pt>
                <c:pt idx="149">
                  <c:v>39903</c:v>
                </c:pt>
                <c:pt idx="150">
                  <c:v>39933</c:v>
                </c:pt>
                <c:pt idx="151">
                  <c:v>39964</c:v>
                </c:pt>
                <c:pt idx="152">
                  <c:v>39994</c:v>
                </c:pt>
                <c:pt idx="153">
                  <c:v>40025</c:v>
                </c:pt>
                <c:pt idx="154">
                  <c:v>40056</c:v>
                </c:pt>
                <c:pt idx="155">
                  <c:v>40086</c:v>
                </c:pt>
                <c:pt idx="156">
                  <c:v>40117</c:v>
                </c:pt>
                <c:pt idx="157">
                  <c:v>40147</c:v>
                </c:pt>
                <c:pt idx="158">
                  <c:v>40178</c:v>
                </c:pt>
                <c:pt idx="159">
                  <c:v>40209</c:v>
                </c:pt>
                <c:pt idx="160">
                  <c:v>40237</c:v>
                </c:pt>
                <c:pt idx="161">
                  <c:v>40268</c:v>
                </c:pt>
                <c:pt idx="162">
                  <c:v>40298</c:v>
                </c:pt>
                <c:pt idx="163">
                  <c:v>40329</c:v>
                </c:pt>
                <c:pt idx="164">
                  <c:v>40359</c:v>
                </c:pt>
                <c:pt idx="165">
                  <c:v>40390</c:v>
                </c:pt>
                <c:pt idx="166">
                  <c:v>40421</c:v>
                </c:pt>
                <c:pt idx="167">
                  <c:v>40451</c:v>
                </c:pt>
                <c:pt idx="168">
                  <c:v>40482</c:v>
                </c:pt>
                <c:pt idx="169">
                  <c:v>40512</c:v>
                </c:pt>
                <c:pt idx="170">
                  <c:v>40543</c:v>
                </c:pt>
                <c:pt idx="171">
                  <c:v>40574</c:v>
                </c:pt>
                <c:pt idx="172">
                  <c:v>40602</c:v>
                </c:pt>
                <c:pt idx="173">
                  <c:v>40633</c:v>
                </c:pt>
                <c:pt idx="174">
                  <c:v>40663</c:v>
                </c:pt>
                <c:pt idx="175">
                  <c:v>40694</c:v>
                </c:pt>
                <c:pt idx="176">
                  <c:v>40724</c:v>
                </c:pt>
                <c:pt idx="177">
                  <c:v>40755</c:v>
                </c:pt>
                <c:pt idx="178">
                  <c:v>40786</c:v>
                </c:pt>
                <c:pt idx="179">
                  <c:v>40816</c:v>
                </c:pt>
                <c:pt idx="180">
                  <c:v>40847</c:v>
                </c:pt>
                <c:pt idx="181">
                  <c:v>40877</c:v>
                </c:pt>
                <c:pt idx="182">
                  <c:v>40908</c:v>
                </c:pt>
                <c:pt idx="183">
                  <c:v>40939</c:v>
                </c:pt>
                <c:pt idx="184">
                  <c:v>40968</c:v>
                </c:pt>
                <c:pt idx="185">
                  <c:v>40999</c:v>
                </c:pt>
                <c:pt idx="186">
                  <c:v>41029</c:v>
                </c:pt>
                <c:pt idx="187">
                  <c:v>41060</c:v>
                </c:pt>
                <c:pt idx="188">
                  <c:v>41090</c:v>
                </c:pt>
                <c:pt idx="189">
                  <c:v>41121</c:v>
                </c:pt>
                <c:pt idx="190">
                  <c:v>41152</c:v>
                </c:pt>
                <c:pt idx="191">
                  <c:v>41182</c:v>
                </c:pt>
                <c:pt idx="192">
                  <c:v>41213</c:v>
                </c:pt>
                <c:pt idx="193">
                  <c:v>41243</c:v>
                </c:pt>
                <c:pt idx="194">
                  <c:v>41274</c:v>
                </c:pt>
                <c:pt idx="195">
                  <c:v>41305</c:v>
                </c:pt>
                <c:pt idx="196">
                  <c:v>41333</c:v>
                </c:pt>
                <c:pt idx="197">
                  <c:v>41364</c:v>
                </c:pt>
                <c:pt idx="198">
                  <c:v>41394</c:v>
                </c:pt>
                <c:pt idx="199">
                  <c:v>41425</c:v>
                </c:pt>
                <c:pt idx="200">
                  <c:v>41455</c:v>
                </c:pt>
                <c:pt idx="201">
                  <c:v>41486</c:v>
                </c:pt>
                <c:pt idx="202">
                  <c:v>41517</c:v>
                </c:pt>
                <c:pt idx="203">
                  <c:v>41547</c:v>
                </c:pt>
                <c:pt idx="204">
                  <c:v>41578</c:v>
                </c:pt>
                <c:pt idx="205">
                  <c:v>41608</c:v>
                </c:pt>
                <c:pt idx="206">
                  <c:v>41639</c:v>
                </c:pt>
                <c:pt idx="207">
                  <c:v>41670</c:v>
                </c:pt>
                <c:pt idx="208">
                  <c:v>41698</c:v>
                </c:pt>
                <c:pt idx="209">
                  <c:v>41729</c:v>
                </c:pt>
                <c:pt idx="210">
                  <c:v>41759</c:v>
                </c:pt>
                <c:pt idx="211">
                  <c:v>41790</c:v>
                </c:pt>
                <c:pt idx="212">
                  <c:v>41820</c:v>
                </c:pt>
                <c:pt idx="213">
                  <c:v>41851</c:v>
                </c:pt>
                <c:pt idx="214">
                  <c:v>41882</c:v>
                </c:pt>
                <c:pt idx="215">
                  <c:v>41912</c:v>
                </c:pt>
                <c:pt idx="216">
                  <c:v>41943</c:v>
                </c:pt>
                <c:pt idx="217">
                  <c:v>41973</c:v>
                </c:pt>
                <c:pt idx="218">
                  <c:v>42004</c:v>
                </c:pt>
                <c:pt idx="219">
                  <c:v>42035</c:v>
                </c:pt>
                <c:pt idx="220">
                  <c:v>42063</c:v>
                </c:pt>
                <c:pt idx="221">
                  <c:v>42094</c:v>
                </c:pt>
                <c:pt idx="222">
                  <c:v>42124</c:v>
                </c:pt>
                <c:pt idx="223">
                  <c:v>42155</c:v>
                </c:pt>
                <c:pt idx="224">
                  <c:v>42185</c:v>
                </c:pt>
                <c:pt idx="225">
                  <c:v>42216</c:v>
                </c:pt>
                <c:pt idx="226">
                  <c:v>42247</c:v>
                </c:pt>
                <c:pt idx="227">
                  <c:v>42277</c:v>
                </c:pt>
                <c:pt idx="228">
                  <c:v>42308</c:v>
                </c:pt>
                <c:pt idx="229">
                  <c:v>42338</c:v>
                </c:pt>
                <c:pt idx="230">
                  <c:v>42369</c:v>
                </c:pt>
                <c:pt idx="231">
                  <c:v>42400</c:v>
                </c:pt>
                <c:pt idx="232">
                  <c:v>42429</c:v>
                </c:pt>
                <c:pt idx="233">
                  <c:v>42460</c:v>
                </c:pt>
                <c:pt idx="234">
                  <c:v>42490</c:v>
                </c:pt>
                <c:pt idx="235">
                  <c:v>42521</c:v>
                </c:pt>
                <c:pt idx="236">
                  <c:v>42551</c:v>
                </c:pt>
                <c:pt idx="237">
                  <c:v>42582</c:v>
                </c:pt>
                <c:pt idx="238">
                  <c:v>42613</c:v>
                </c:pt>
                <c:pt idx="239">
                  <c:v>42643</c:v>
                </c:pt>
                <c:pt idx="240">
                  <c:v>42674</c:v>
                </c:pt>
                <c:pt idx="241">
                  <c:v>42704</c:v>
                </c:pt>
                <c:pt idx="242">
                  <c:v>42735</c:v>
                </c:pt>
                <c:pt idx="243">
                  <c:v>42766</c:v>
                </c:pt>
                <c:pt idx="244">
                  <c:v>42794</c:v>
                </c:pt>
                <c:pt idx="245">
                  <c:v>42825</c:v>
                </c:pt>
                <c:pt idx="246">
                  <c:v>42855</c:v>
                </c:pt>
                <c:pt idx="247">
                  <c:v>42886</c:v>
                </c:pt>
                <c:pt idx="248">
                  <c:v>42916</c:v>
                </c:pt>
                <c:pt idx="249">
                  <c:v>42947</c:v>
                </c:pt>
                <c:pt idx="250">
                  <c:v>42978</c:v>
                </c:pt>
                <c:pt idx="251">
                  <c:v>43008</c:v>
                </c:pt>
                <c:pt idx="252">
                  <c:v>43039</c:v>
                </c:pt>
                <c:pt idx="253">
                  <c:v>43069</c:v>
                </c:pt>
                <c:pt idx="254">
                  <c:v>43100</c:v>
                </c:pt>
                <c:pt idx="255">
                  <c:v>43131</c:v>
                </c:pt>
                <c:pt idx="256">
                  <c:v>43159</c:v>
                </c:pt>
                <c:pt idx="257">
                  <c:v>43190</c:v>
                </c:pt>
                <c:pt idx="258">
                  <c:v>43220</c:v>
                </c:pt>
                <c:pt idx="259">
                  <c:v>43251</c:v>
                </c:pt>
                <c:pt idx="260">
                  <c:v>43281</c:v>
                </c:pt>
                <c:pt idx="261">
                  <c:v>43312</c:v>
                </c:pt>
                <c:pt idx="262">
                  <c:v>43343</c:v>
                </c:pt>
                <c:pt idx="263">
                  <c:v>43373</c:v>
                </c:pt>
                <c:pt idx="264">
                  <c:v>43404</c:v>
                </c:pt>
                <c:pt idx="265">
                  <c:v>43434</c:v>
                </c:pt>
                <c:pt idx="266">
                  <c:v>43465</c:v>
                </c:pt>
                <c:pt idx="267">
                  <c:v>43496</c:v>
                </c:pt>
                <c:pt idx="268">
                  <c:v>43524</c:v>
                </c:pt>
                <c:pt idx="269">
                  <c:v>43555</c:v>
                </c:pt>
                <c:pt idx="270">
                  <c:v>43585</c:v>
                </c:pt>
                <c:pt idx="271">
                  <c:v>43616</c:v>
                </c:pt>
                <c:pt idx="272">
                  <c:v>43646</c:v>
                </c:pt>
                <c:pt idx="273">
                  <c:v>43677</c:v>
                </c:pt>
                <c:pt idx="274">
                  <c:v>43708</c:v>
                </c:pt>
                <c:pt idx="275">
                  <c:v>43738</c:v>
                </c:pt>
                <c:pt idx="276">
                  <c:v>43769</c:v>
                </c:pt>
                <c:pt idx="277">
                  <c:v>43799</c:v>
                </c:pt>
                <c:pt idx="278">
                  <c:v>43830</c:v>
                </c:pt>
                <c:pt idx="279">
                  <c:v>43861</c:v>
                </c:pt>
                <c:pt idx="280">
                  <c:v>43890</c:v>
                </c:pt>
                <c:pt idx="281">
                  <c:v>43921</c:v>
                </c:pt>
                <c:pt idx="282">
                  <c:v>43951</c:v>
                </c:pt>
                <c:pt idx="283">
                  <c:v>43982</c:v>
                </c:pt>
                <c:pt idx="284">
                  <c:v>44012</c:v>
                </c:pt>
                <c:pt idx="285">
                  <c:v>44043</c:v>
                </c:pt>
                <c:pt idx="286">
                  <c:v>44074</c:v>
                </c:pt>
                <c:pt idx="287">
                  <c:v>44104</c:v>
                </c:pt>
                <c:pt idx="288">
                  <c:v>44135</c:v>
                </c:pt>
                <c:pt idx="289">
                  <c:v>44165</c:v>
                </c:pt>
                <c:pt idx="290">
                  <c:v>44196</c:v>
                </c:pt>
                <c:pt idx="291">
                  <c:v>44227</c:v>
                </c:pt>
                <c:pt idx="292">
                  <c:v>44255</c:v>
                </c:pt>
                <c:pt idx="293">
                  <c:v>44286</c:v>
                </c:pt>
                <c:pt idx="294">
                  <c:v>44316</c:v>
                </c:pt>
                <c:pt idx="295">
                  <c:v>44347</c:v>
                </c:pt>
                <c:pt idx="296">
                  <c:v>44377</c:v>
                </c:pt>
                <c:pt idx="297">
                  <c:v>44408</c:v>
                </c:pt>
                <c:pt idx="298">
                  <c:v>44439</c:v>
                </c:pt>
              </c:numCache>
            </c:numRef>
          </c:cat>
          <c:val>
            <c:numRef>
              <c:f>Sheet1!$C$2:$C$300</c:f>
              <c:numCache>
                <c:formatCode>###,###,###,##0.0000</c:formatCode>
                <c:ptCount val="299"/>
                <c:pt idx="0">
                  <c:v>0.34</c:v>
                </c:pt>
                <c:pt idx="1">
                  <c:v>0.04</c:v>
                </c:pt>
                <c:pt idx="2">
                  <c:v>0.43</c:v>
                </c:pt>
                <c:pt idx="3">
                  <c:v>0.12</c:v>
                </c:pt>
                <c:pt idx="4">
                  <c:v>0.44</c:v>
                </c:pt>
                <c:pt idx="5">
                  <c:v>0.47</c:v>
                </c:pt>
                <c:pt idx="6">
                  <c:v>0.06</c:v>
                </c:pt>
                <c:pt idx="7">
                  <c:v>7.0000000000000007E-2</c:v>
                </c:pt>
                <c:pt idx="8">
                  <c:v>-0.37</c:v>
                </c:pt>
                <c:pt idx="9">
                  <c:v>-0.65</c:v>
                </c:pt>
                <c:pt idx="10">
                  <c:v>-0.89</c:v>
                </c:pt>
                <c:pt idx="11">
                  <c:v>-0.95</c:v>
                </c:pt>
                <c:pt idx="12">
                  <c:v>-0.92</c:v>
                </c:pt>
                <c:pt idx="13">
                  <c:v>-0.61</c:v>
                </c:pt>
                <c:pt idx="14">
                  <c:v>-0.92</c:v>
                </c:pt>
                <c:pt idx="15">
                  <c:v>-1.32</c:v>
                </c:pt>
                <c:pt idx="16">
                  <c:v>-2.65</c:v>
                </c:pt>
                <c:pt idx="17">
                  <c:v>-3.2</c:v>
                </c:pt>
                <c:pt idx="18">
                  <c:v>-3.69</c:v>
                </c:pt>
                <c:pt idx="19">
                  <c:v>-4.47</c:v>
                </c:pt>
                <c:pt idx="20">
                  <c:v>-4.88</c:v>
                </c:pt>
                <c:pt idx="21">
                  <c:v>-4.96</c:v>
                </c:pt>
                <c:pt idx="22">
                  <c:v>-5.54</c:v>
                </c:pt>
                <c:pt idx="23">
                  <c:v>-4.1900000000000004</c:v>
                </c:pt>
                <c:pt idx="24">
                  <c:v>-5.38</c:v>
                </c:pt>
                <c:pt idx="25">
                  <c:v>-5.68</c:v>
                </c:pt>
                <c:pt idx="26">
                  <c:v>-5.38</c:v>
                </c:pt>
                <c:pt idx="27">
                  <c:v>-4.92</c:v>
                </c:pt>
                <c:pt idx="28">
                  <c:v>-4.8899999999999997</c:v>
                </c:pt>
                <c:pt idx="29">
                  <c:v>-4.62</c:v>
                </c:pt>
                <c:pt idx="30">
                  <c:v>-3.86</c:v>
                </c:pt>
                <c:pt idx="31">
                  <c:v>-3.42</c:v>
                </c:pt>
                <c:pt idx="32">
                  <c:v>-3.6</c:v>
                </c:pt>
                <c:pt idx="33">
                  <c:v>-2.5099999999999998</c:v>
                </c:pt>
                <c:pt idx="34">
                  <c:v>-2.2999999999999998</c:v>
                </c:pt>
                <c:pt idx="35">
                  <c:v>-2.1</c:v>
                </c:pt>
                <c:pt idx="36">
                  <c:v>-0.74</c:v>
                </c:pt>
                <c:pt idx="37">
                  <c:v>-1.04</c:v>
                </c:pt>
                <c:pt idx="38">
                  <c:v>-0.83</c:v>
                </c:pt>
                <c:pt idx="39">
                  <c:v>0.03</c:v>
                </c:pt>
                <c:pt idx="40">
                  <c:v>1.2</c:v>
                </c:pt>
                <c:pt idx="41">
                  <c:v>1.87</c:v>
                </c:pt>
                <c:pt idx="42">
                  <c:v>2.59</c:v>
                </c:pt>
                <c:pt idx="43">
                  <c:v>0.67</c:v>
                </c:pt>
                <c:pt idx="44">
                  <c:v>2.95</c:v>
                </c:pt>
                <c:pt idx="45">
                  <c:v>4.5</c:v>
                </c:pt>
                <c:pt idx="46">
                  <c:v>3.92</c:v>
                </c:pt>
                <c:pt idx="47">
                  <c:v>3.7</c:v>
                </c:pt>
                <c:pt idx="48">
                  <c:v>3.6</c:v>
                </c:pt>
                <c:pt idx="49">
                  <c:v>3.5</c:v>
                </c:pt>
                <c:pt idx="50">
                  <c:v>2.8</c:v>
                </c:pt>
                <c:pt idx="51">
                  <c:v>1.43</c:v>
                </c:pt>
                <c:pt idx="52">
                  <c:v>0.9</c:v>
                </c:pt>
                <c:pt idx="53">
                  <c:v>0.2</c:v>
                </c:pt>
                <c:pt idx="54">
                  <c:v>-0.1</c:v>
                </c:pt>
                <c:pt idx="55">
                  <c:v>-0.2</c:v>
                </c:pt>
                <c:pt idx="56">
                  <c:v>-0.6</c:v>
                </c:pt>
                <c:pt idx="57">
                  <c:v>-1.3</c:v>
                </c:pt>
                <c:pt idx="58">
                  <c:v>-2</c:v>
                </c:pt>
                <c:pt idx="59">
                  <c:v>-2.9</c:v>
                </c:pt>
                <c:pt idx="60">
                  <c:v>-3.1</c:v>
                </c:pt>
                <c:pt idx="61">
                  <c:v>-3.7</c:v>
                </c:pt>
                <c:pt idx="62">
                  <c:v>-4</c:v>
                </c:pt>
                <c:pt idx="63">
                  <c:v>-4.2</c:v>
                </c:pt>
                <c:pt idx="64">
                  <c:v>-4.2</c:v>
                </c:pt>
                <c:pt idx="65">
                  <c:v>-4</c:v>
                </c:pt>
                <c:pt idx="66">
                  <c:v>-3.06</c:v>
                </c:pt>
                <c:pt idx="67">
                  <c:v>-2.63</c:v>
                </c:pt>
                <c:pt idx="68">
                  <c:v>-2.5</c:v>
                </c:pt>
                <c:pt idx="69">
                  <c:v>-2.2999999999999998</c:v>
                </c:pt>
                <c:pt idx="70">
                  <c:v>-1.7</c:v>
                </c:pt>
                <c:pt idx="71">
                  <c:v>-1.4</c:v>
                </c:pt>
                <c:pt idx="72">
                  <c:v>-1</c:v>
                </c:pt>
                <c:pt idx="73">
                  <c:v>-0.4</c:v>
                </c:pt>
                <c:pt idx="74">
                  <c:v>0.4</c:v>
                </c:pt>
                <c:pt idx="75">
                  <c:v>2.4</c:v>
                </c:pt>
                <c:pt idx="76">
                  <c:v>4</c:v>
                </c:pt>
                <c:pt idx="77">
                  <c:v>4.5999999999999996</c:v>
                </c:pt>
                <c:pt idx="78">
                  <c:v>3.6</c:v>
                </c:pt>
                <c:pt idx="79">
                  <c:v>2</c:v>
                </c:pt>
                <c:pt idx="80">
                  <c:v>1.3</c:v>
                </c:pt>
                <c:pt idx="81">
                  <c:v>1.4</c:v>
                </c:pt>
                <c:pt idx="82">
                  <c:v>1.4</c:v>
                </c:pt>
                <c:pt idx="83">
                  <c:v>1.4</c:v>
                </c:pt>
                <c:pt idx="84">
                  <c:v>1.2</c:v>
                </c:pt>
                <c:pt idx="85">
                  <c:v>1.9</c:v>
                </c:pt>
                <c:pt idx="86">
                  <c:v>3</c:v>
                </c:pt>
                <c:pt idx="87">
                  <c:v>3.5</c:v>
                </c:pt>
                <c:pt idx="88">
                  <c:v>3.5</c:v>
                </c:pt>
                <c:pt idx="89">
                  <c:v>4</c:v>
                </c:pt>
                <c:pt idx="90">
                  <c:v>5</c:v>
                </c:pt>
                <c:pt idx="91">
                  <c:v>5.7</c:v>
                </c:pt>
                <c:pt idx="92">
                  <c:v>6.4</c:v>
                </c:pt>
                <c:pt idx="93">
                  <c:v>6.4</c:v>
                </c:pt>
                <c:pt idx="94">
                  <c:v>6.8</c:v>
                </c:pt>
                <c:pt idx="95">
                  <c:v>7.9</c:v>
                </c:pt>
                <c:pt idx="96">
                  <c:v>8.4</c:v>
                </c:pt>
                <c:pt idx="97">
                  <c:v>8.1</c:v>
                </c:pt>
                <c:pt idx="98">
                  <c:v>7.1</c:v>
                </c:pt>
                <c:pt idx="99">
                  <c:v>5.8</c:v>
                </c:pt>
                <c:pt idx="100">
                  <c:v>5.38</c:v>
                </c:pt>
                <c:pt idx="101">
                  <c:v>5.6</c:v>
                </c:pt>
                <c:pt idx="102">
                  <c:v>5.78</c:v>
                </c:pt>
                <c:pt idx="103">
                  <c:v>5.9</c:v>
                </c:pt>
                <c:pt idx="104">
                  <c:v>5.2</c:v>
                </c:pt>
                <c:pt idx="105">
                  <c:v>5.2</c:v>
                </c:pt>
                <c:pt idx="106">
                  <c:v>5.3</c:v>
                </c:pt>
                <c:pt idx="107">
                  <c:v>4.5</c:v>
                </c:pt>
                <c:pt idx="108">
                  <c:v>4</c:v>
                </c:pt>
                <c:pt idx="109">
                  <c:v>3.2</c:v>
                </c:pt>
                <c:pt idx="110">
                  <c:v>3.2</c:v>
                </c:pt>
                <c:pt idx="111">
                  <c:v>3.05</c:v>
                </c:pt>
                <c:pt idx="112">
                  <c:v>3.01</c:v>
                </c:pt>
                <c:pt idx="113">
                  <c:v>2.4900000000000002</c:v>
                </c:pt>
                <c:pt idx="114">
                  <c:v>1.87</c:v>
                </c:pt>
                <c:pt idx="115">
                  <c:v>2.4300000000000002</c:v>
                </c:pt>
                <c:pt idx="116">
                  <c:v>3.52</c:v>
                </c:pt>
                <c:pt idx="117">
                  <c:v>3.58</c:v>
                </c:pt>
                <c:pt idx="118">
                  <c:v>3.4</c:v>
                </c:pt>
                <c:pt idx="119">
                  <c:v>3.5</c:v>
                </c:pt>
                <c:pt idx="120">
                  <c:v>2.9</c:v>
                </c:pt>
                <c:pt idx="121">
                  <c:v>2.78</c:v>
                </c:pt>
                <c:pt idx="122">
                  <c:v>3.1</c:v>
                </c:pt>
                <c:pt idx="123">
                  <c:v>3.3</c:v>
                </c:pt>
                <c:pt idx="124">
                  <c:v>2.6</c:v>
                </c:pt>
                <c:pt idx="125">
                  <c:v>2.7</c:v>
                </c:pt>
                <c:pt idx="126">
                  <c:v>2.9</c:v>
                </c:pt>
                <c:pt idx="127">
                  <c:v>2.8</c:v>
                </c:pt>
                <c:pt idx="128">
                  <c:v>2.4900000000000002</c:v>
                </c:pt>
                <c:pt idx="129">
                  <c:v>2.4</c:v>
                </c:pt>
                <c:pt idx="130">
                  <c:v>2.6</c:v>
                </c:pt>
                <c:pt idx="131">
                  <c:v>2.7</c:v>
                </c:pt>
                <c:pt idx="132">
                  <c:v>3.2</c:v>
                </c:pt>
                <c:pt idx="133">
                  <c:v>4.55</c:v>
                </c:pt>
                <c:pt idx="134">
                  <c:v>5.43</c:v>
                </c:pt>
                <c:pt idx="135">
                  <c:v>6.1</c:v>
                </c:pt>
                <c:pt idx="136">
                  <c:v>6.62</c:v>
                </c:pt>
                <c:pt idx="137">
                  <c:v>7.95</c:v>
                </c:pt>
                <c:pt idx="138">
                  <c:v>8.1199999999999992</c:v>
                </c:pt>
                <c:pt idx="139">
                  <c:v>8.2200000000000006</c:v>
                </c:pt>
                <c:pt idx="140">
                  <c:v>8.84</c:v>
                </c:pt>
                <c:pt idx="141">
                  <c:v>10.029999999999999</c:v>
                </c:pt>
                <c:pt idx="142">
                  <c:v>10.06</c:v>
                </c:pt>
                <c:pt idx="143">
                  <c:v>9.1300000000000008</c:v>
                </c:pt>
                <c:pt idx="144">
                  <c:v>6.59</c:v>
                </c:pt>
                <c:pt idx="145">
                  <c:v>1.99</c:v>
                </c:pt>
                <c:pt idx="146">
                  <c:v>-1.1399999999999999</c:v>
                </c:pt>
                <c:pt idx="147">
                  <c:v>-3.35</c:v>
                </c:pt>
                <c:pt idx="148">
                  <c:v>-4.47</c:v>
                </c:pt>
                <c:pt idx="149">
                  <c:v>-6</c:v>
                </c:pt>
                <c:pt idx="150">
                  <c:v>-6.6</c:v>
                </c:pt>
                <c:pt idx="151">
                  <c:v>-7.2</c:v>
                </c:pt>
                <c:pt idx="152">
                  <c:v>-7.8</c:v>
                </c:pt>
                <c:pt idx="153">
                  <c:v>-8.1999999999999993</c:v>
                </c:pt>
                <c:pt idx="154">
                  <c:v>-7.86</c:v>
                </c:pt>
                <c:pt idx="155">
                  <c:v>-6.99</c:v>
                </c:pt>
                <c:pt idx="156">
                  <c:v>-5.85</c:v>
                </c:pt>
                <c:pt idx="157">
                  <c:v>-2.08</c:v>
                </c:pt>
                <c:pt idx="158">
                  <c:v>1.7</c:v>
                </c:pt>
                <c:pt idx="159">
                  <c:v>4.32</c:v>
                </c:pt>
                <c:pt idx="160">
                  <c:v>5.39</c:v>
                </c:pt>
                <c:pt idx="161">
                  <c:v>5.91</c:v>
                </c:pt>
                <c:pt idx="162">
                  <c:v>6.81</c:v>
                </c:pt>
                <c:pt idx="163">
                  <c:v>7.13</c:v>
                </c:pt>
                <c:pt idx="164">
                  <c:v>6.41</c:v>
                </c:pt>
                <c:pt idx="165">
                  <c:v>4.84</c:v>
                </c:pt>
                <c:pt idx="166">
                  <c:v>4.32</c:v>
                </c:pt>
                <c:pt idx="167">
                  <c:v>4.33</c:v>
                </c:pt>
                <c:pt idx="168">
                  <c:v>5.04</c:v>
                </c:pt>
                <c:pt idx="169">
                  <c:v>6.06</c:v>
                </c:pt>
                <c:pt idx="170">
                  <c:v>5.93</c:v>
                </c:pt>
                <c:pt idx="171">
                  <c:v>6.6</c:v>
                </c:pt>
                <c:pt idx="172">
                  <c:v>7.23</c:v>
                </c:pt>
                <c:pt idx="173">
                  <c:v>7.31</c:v>
                </c:pt>
                <c:pt idx="174">
                  <c:v>6.82</c:v>
                </c:pt>
                <c:pt idx="175">
                  <c:v>6.79</c:v>
                </c:pt>
                <c:pt idx="176">
                  <c:v>7.12</c:v>
                </c:pt>
                <c:pt idx="177">
                  <c:v>7.54</c:v>
                </c:pt>
                <c:pt idx="178">
                  <c:v>7.25</c:v>
                </c:pt>
                <c:pt idx="179">
                  <c:v>6.52</c:v>
                </c:pt>
                <c:pt idx="180">
                  <c:v>5</c:v>
                </c:pt>
                <c:pt idx="181">
                  <c:v>2.72</c:v>
                </c:pt>
                <c:pt idx="182">
                  <c:v>1.69</c:v>
                </c:pt>
                <c:pt idx="183">
                  <c:v>0.73</c:v>
                </c:pt>
                <c:pt idx="184">
                  <c:v>0.03</c:v>
                </c:pt>
                <c:pt idx="185">
                  <c:v>-0.32</c:v>
                </c:pt>
                <c:pt idx="186">
                  <c:v>-0.7</c:v>
                </c:pt>
                <c:pt idx="187">
                  <c:v>-1.4</c:v>
                </c:pt>
                <c:pt idx="188">
                  <c:v>-2.08</c:v>
                </c:pt>
                <c:pt idx="189">
                  <c:v>-2.87</c:v>
                </c:pt>
                <c:pt idx="190">
                  <c:v>-3.48</c:v>
                </c:pt>
                <c:pt idx="191">
                  <c:v>-3.55</c:v>
                </c:pt>
                <c:pt idx="192">
                  <c:v>-2.76</c:v>
                </c:pt>
                <c:pt idx="193">
                  <c:v>-2.2000000000000002</c:v>
                </c:pt>
                <c:pt idx="194">
                  <c:v>-1.94</c:v>
                </c:pt>
                <c:pt idx="195">
                  <c:v>-1.64</c:v>
                </c:pt>
                <c:pt idx="196">
                  <c:v>-1.63</c:v>
                </c:pt>
                <c:pt idx="197">
                  <c:v>-1.92</c:v>
                </c:pt>
                <c:pt idx="198">
                  <c:v>-2.62</c:v>
                </c:pt>
                <c:pt idx="199">
                  <c:v>-2.87</c:v>
                </c:pt>
                <c:pt idx="200">
                  <c:v>-2.7</c:v>
                </c:pt>
                <c:pt idx="201">
                  <c:v>-2.27</c:v>
                </c:pt>
                <c:pt idx="202">
                  <c:v>-1.62</c:v>
                </c:pt>
                <c:pt idx="203">
                  <c:v>-1.34</c:v>
                </c:pt>
                <c:pt idx="204">
                  <c:v>-1.51</c:v>
                </c:pt>
                <c:pt idx="205">
                  <c:v>-1.42</c:v>
                </c:pt>
                <c:pt idx="206">
                  <c:v>-1.36</c:v>
                </c:pt>
                <c:pt idx="207">
                  <c:v>-1.64</c:v>
                </c:pt>
                <c:pt idx="208">
                  <c:v>-2</c:v>
                </c:pt>
                <c:pt idx="209">
                  <c:v>-2.3018999999999998</c:v>
                </c:pt>
                <c:pt idx="210">
                  <c:v>-2.0042</c:v>
                </c:pt>
                <c:pt idx="211">
                  <c:v>-1.4463999999999999</c:v>
                </c:pt>
                <c:pt idx="212">
                  <c:v>-1.1092</c:v>
                </c:pt>
                <c:pt idx="213">
                  <c:v>-0.86880000000000002</c:v>
                </c:pt>
                <c:pt idx="214">
                  <c:v>-1.2038</c:v>
                </c:pt>
                <c:pt idx="215">
                  <c:v>-1.7996000000000001</c:v>
                </c:pt>
                <c:pt idx="216">
                  <c:v>-2.2427999999999999</c:v>
                </c:pt>
                <c:pt idx="217">
                  <c:v>-2.6928000000000001</c:v>
                </c:pt>
                <c:pt idx="218">
                  <c:v>-3.3151999999999999</c:v>
                </c:pt>
                <c:pt idx="219">
                  <c:v>-4.3201999999999998</c:v>
                </c:pt>
                <c:pt idx="220">
                  <c:v>-4.7976000000000001</c:v>
                </c:pt>
                <c:pt idx="221">
                  <c:v>-4.5602999999999998</c:v>
                </c:pt>
                <c:pt idx="222">
                  <c:v>-4.5724999999999998</c:v>
                </c:pt>
                <c:pt idx="223">
                  <c:v>-4.6070000000000002</c:v>
                </c:pt>
                <c:pt idx="224">
                  <c:v>-4.8135000000000003</c:v>
                </c:pt>
                <c:pt idx="225">
                  <c:v>-5.3692000000000002</c:v>
                </c:pt>
                <c:pt idx="226">
                  <c:v>-5.9226999999999999</c:v>
                </c:pt>
                <c:pt idx="227">
                  <c:v>-5.9450000000000003</c:v>
                </c:pt>
                <c:pt idx="228">
                  <c:v>-5.9</c:v>
                </c:pt>
                <c:pt idx="229">
                  <c:v>-5.9</c:v>
                </c:pt>
                <c:pt idx="230">
                  <c:v>-5.9</c:v>
                </c:pt>
                <c:pt idx="231">
                  <c:v>-5.3</c:v>
                </c:pt>
                <c:pt idx="232">
                  <c:v>-4.9000000000000004</c:v>
                </c:pt>
                <c:pt idx="233">
                  <c:v>-4.3</c:v>
                </c:pt>
                <c:pt idx="234">
                  <c:v>-3.4</c:v>
                </c:pt>
                <c:pt idx="235">
                  <c:v>-2.8</c:v>
                </c:pt>
                <c:pt idx="236">
                  <c:v>-2.6</c:v>
                </c:pt>
                <c:pt idx="237">
                  <c:v>-1.7</c:v>
                </c:pt>
                <c:pt idx="238">
                  <c:v>-0.8</c:v>
                </c:pt>
                <c:pt idx="239">
                  <c:v>0.1</c:v>
                </c:pt>
                <c:pt idx="240">
                  <c:v>1.2</c:v>
                </c:pt>
                <c:pt idx="241">
                  <c:v>3.3</c:v>
                </c:pt>
                <c:pt idx="242">
                  <c:v>5.5</c:v>
                </c:pt>
                <c:pt idx="243">
                  <c:v>6.9</c:v>
                </c:pt>
                <c:pt idx="244">
                  <c:v>7.8</c:v>
                </c:pt>
                <c:pt idx="245">
                  <c:v>7.6</c:v>
                </c:pt>
                <c:pt idx="246">
                  <c:v>6.4</c:v>
                </c:pt>
                <c:pt idx="247">
                  <c:v>5.5</c:v>
                </c:pt>
                <c:pt idx="248">
                  <c:v>5.5</c:v>
                </c:pt>
                <c:pt idx="249">
                  <c:v>5.5</c:v>
                </c:pt>
                <c:pt idx="250">
                  <c:v>6.3</c:v>
                </c:pt>
                <c:pt idx="251">
                  <c:v>6.9</c:v>
                </c:pt>
                <c:pt idx="252">
                  <c:v>6.9</c:v>
                </c:pt>
                <c:pt idx="253">
                  <c:v>5.8</c:v>
                </c:pt>
                <c:pt idx="254">
                  <c:v>4.9000000000000004</c:v>
                </c:pt>
                <c:pt idx="255">
                  <c:v>4.3</c:v>
                </c:pt>
                <c:pt idx="256">
                  <c:v>3.7</c:v>
                </c:pt>
                <c:pt idx="257">
                  <c:v>3.1</c:v>
                </c:pt>
                <c:pt idx="258">
                  <c:v>3.4</c:v>
                </c:pt>
                <c:pt idx="259">
                  <c:v>4.0999999999999996</c:v>
                </c:pt>
                <c:pt idx="260">
                  <c:v>4.7</c:v>
                </c:pt>
                <c:pt idx="261">
                  <c:v>4.5999999999999996</c:v>
                </c:pt>
                <c:pt idx="262">
                  <c:v>4.0999999999999996</c:v>
                </c:pt>
                <c:pt idx="263">
                  <c:v>3.6</c:v>
                </c:pt>
                <c:pt idx="264">
                  <c:v>3.3</c:v>
                </c:pt>
                <c:pt idx="265">
                  <c:v>2.7</c:v>
                </c:pt>
                <c:pt idx="266">
                  <c:v>0.9</c:v>
                </c:pt>
                <c:pt idx="267">
                  <c:v>0.1</c:v>
                </c:pt>
                <c:pt idx="268">
                  <c:v>0.1</c:v>
                </c:pt>
                <c:pt idx="269">
                  <c:v>0.4</c:v>
                </c:pt>
                <c:pt idx="270">
                  <c:v>0.9</c:v>
                </c:pt>
                <c:pt idx="271">
                  <c:v>0.6</c:v>
                </c:pt>
                <c:pt idx="272">
                  <c:v>0</c:v>
                </c:pt>
                <c:pt idx="273">
                  <c:v>-0.3</c:v>
                </c:pt>
                <c:pt idx="274">
                  <c:v>-0.8</c:v>
                </c:pt>
                <c:pt idx="275">
                  <c:v>-1.2</c:v>
                </c:pt>
                <c:pt idx="276">
                  <c:v>-1.6</c:v>
                </c:pt>
                <c:pt idx="277">
                  <c:v>-1.4</c:v>
                </c:pt>
                <c:pt idx="278">
                  <c:v>-0.5</c:v>
                </c:pt>
                <c:pt idx="279">
                  <c:v>0.1</c:v>
                </c:pt>
                <c:pt idx="280">
                  <c:v>-0.4</c:v>
                </c:pt>
                <c:pt idx="281">
                  <c:v>-1.5</c:v>
                </c:pt>
                <c:pt idx="282">
                  <c:v>-3.1</c:v>
                </c:pt>
                <c:pt idx="283">
                  <c:v>-3.7</c:v>
                </c:pt>
                <c:pt idx="284">
                  <c:v>-3</c:v>
                </c:pt>
                <c:pt idx="285">
                  <c:v>-2.4</c:v>
                </c:pt>
                <c:pt idx="286">
                  <c:v>-2</c:v>
                </c:pt>
                <c:pt idx="287">
                  <c:v>-2.1</c:v>
                </c:pt>
                <c:pt idx="288">
                  <c:v>-2.1</c:v>
                </c:pt>
                <c:pt idx="289">
                  <c:v>-1.5</c:v>
                </c:pt>
                <c:pt idx="290">
                  <c:v>-0.4</c:v>
                </c:pt>
                <c:pt idx="291">
                  <c:v>0.3</c:v>
                </c:pt>
                <c:pt idx="292">
                  <c:v>1.7</c:v>
                </c:pt>
                <c:pt idx="293">
                  <c:v>4.4000000000000004</c:v>
                </c:pt>
                <c:pt idx="294">
                  <c:v>6.8</c:v>
                </c:pt>
                <c:pt idx="295">
                  <c:v>9</c:v>
                </c:pt>
                <c:pt idx="296">
                  <c:v>8.8000000000000007</c:v>
                </c:pt>
                <c:pt idx="297">
                  <c:v>9</c:v>
                </c:pt>
                <c:pt idx="298">
                  <c:v>9.5</c:v>
                </c:pt>
              </c:numCache>
            </c:numRef>
          </c:val>
          <c:smooth val="0"/>
          <c:extLst>
            <c:ext xmlns:c16="http://schemas.microsoft.com/office/drawing/2014/chart" uri="{C3380CC4-5D6E-409C-BE32-E72D297353CC}">
              <c16:uniqueId val="{00000001-0881-4AB0-A79B-8135FBB3B79D}"/>
            </c:ext>
          </c:extLst>
        </c:ser>
        <c:dLbls>
          <c:showLegendKey val="0"/>
          <c:showVal val="0"/>
          <c:showCatName val="0"/>
          <c:showSerName val="0"/>
          <c:showPercent val="0"/>
          <c:showBubbleSize val="0"/>
        </c:dLbls>
        <c:smooth val="0"/>
        <c:axId val="1129499775"/>
        <c:axId val="1196361135"/>
      </c:lineChart>
      <c:dateAx>
        <c:axId val="1129499775"/>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6361135"/>
        <c:crossesAt val="-10"/>
        <c:auto val="1"/>
        <c:lblOffset val="100"/>
        <c:baseTimeUnit val="months"/>
      </c:dateAx>
      <c:valAx>
        <c:axId val="1196361135"/>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9499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Share of Nonfarm Employment in China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Sheet1!$N$1</c:f>
              <c:strCache>
                <c:ptCount val="1"/>
                <c:pt idx="0">
                  <c:v>非农就业比例（%）</c:v>
                </c:pt>
              </c:strCache>
            </c:strRef>
          </c:tx>
          <c:spPr>
            <a:ln w="28575" cap="rnd">
              <a:solidFill>
                <a:schemeClr val="accent1"/>
              </a:solidFill>
              <a:round/>
            </a:ln>
            <a:effectLst/>
          </c:spPr>
          <c:marker>
            <c:symbol val="none"/>
          </c:marker>
          <c:cat>
            <c:numRef>
              <c:f>Sheet1!$A$3:$A$71</c:f>
              <c:numCache>
                <c:formatCode>yyyy;@</c:formatCode>
                <c:ptCount val="69"/>
                <c:pt idx="0">
                  <c:v>19359</c:v>
                </c:pt>
                <c:pt idx="1">
                  <c:v>19724</c:v>
                </c:pt>
                <c:pt idx="2">
                  <c:v>20089</c:v>
                </c:pt>
                <c:pt idx="3">
                  <c:v>20454</c:v>
                </c:pt>
                <c:pt idx="4">
                  <c:v>20820</c:v>
                </c:pt>
                <c:pt idx="5">
                  <c:v>21185</c:v>
                </c:pt>
                <c:pt idx="6">
                  <c:v>21550</c:v>
                </c:pt>
                <c:pt idx="7">
                  <c:v>21915</c:v>
                </c:pt>
                <c:pt idx="8">
                  <c:v>22281</c:v>
                </c:pt>
                <c:pt idx="9">
                  <c:v>22646</c:v>
                </c:pt>
                <c:pt idx="10">
                  <c:v>23011</c:v>
                </c:pt>
                <c:pt idx="11">
                  <c:v>23376</c:v>
                </c:pt>
                <c:pt idx="12">
                  <c:v>23742</c:v>
                </c:pt>
                <c:pt idx="13">
                  <c:v>24107</c:v>
                </c:pt>
                <c:pt idx="14">
                  <c:v>24472</c:v>
                </c:pt>
                <c:pt idx="15">
                  <c:v>24837</c:v>
                </c:pt>
                <c:pt idx="16">
                  <c:v>25203</c:v>
                </c:pt>
                <c:pt idx="17">
                  <c:v>25568</c:v>
                </c:pt>
                <c:pt idx="18">
                  <c:v>25933</c:v>
                </c:pt>
                <c:pt idx="19">
                  <c:v>26298</c:v>
                </c:pt>
                <c:pt idx="20">
                  <c:v>26664</c:v>
                </c:pt>
                <c:pt idx="21">
                  <c:v>27029</c:v>
                </c:pt>
                <c:pt idx="22">
                  <c:v>27394</c:v>
                </c:pt>
                <c:pt idx="23">
                  <c:v>27759</c:v>
                </c:pt>
                <c:pt idx="24">
                  <c:v>28125</c:v>
                </c:pt>
                <c:pt idx="25">
                  <c:v>28490</c:v>
                </c:pt>
                <c:pt idx="26">
                  <c:v>28855</c:v>
                </c:pt>
                <c:pt idx="27">
                  <c:v>29220</c:v>
                </c:pt>
                <c:pt idx="28">
                  <c:v>29586</c:v>
                </c:pt>
                <c:pt idx="29">
                  <c:v>29951</c:v>
                </c:pt>
                <c:pt idx="30">
                  <c:v>30316</c:v>
                </c:pt>
                <c:pt idx="31">
                  <c:v>30681</c:v>
                </c:pt>
                <c:pt idx="32">
                  <c:v>31047</c:v>
                </c:pt>
                <c:pt idx="33">
                  <c:v>31412</c:v>
                </c:pt>
                <c:pt idx="34">
                  <c:v>31777</c:v>
                </c:pt>
                <c:pt idx="35">
                  <c:v>32142</c:v>
                </c:pt>
                <c:pt idx="36">
                  <c:v>32508</c:v>
                </c:pt>
                <c:pt idx="37">
                  <c:v>32873</c:v>
                </c:pt>
                <c:pt idx="38">
                  <c:v>33238</c:v>
                </c:pt>
                <c:pt idx="39">
                  <c:v>33603</c:v>
                </c:pt>
                <c:pt idx="40">
                  <c:v>33969</c:v>
                </c:pt>
                <c:pt idx="41">
                  <c:v>34334</c:v>
                </c:pt>
                <c:pt idx="42">
                  <c:v>34699</c:v>
                </c:pt>
                <c:pt idx="43">
                  <c:v>35064</c:v>
                </c:pt>
                <c:pt idx="44">
                  <c:v>35430</c:v>
                </c:pt>
                <c:pt idx="45">
                  <c:v>35795</c:v>
                </c:pt>
                <c:pt idx="46">
                  <c:v>36160</c:v>
                </c:pt>
                <c:pt idx="47">
                  <c:v>36525</c:v>
                </c:pt>
                <c:pt idx="48">
                  <c:v>36891</c:v>
                </c:pt>
                <c:pt idx="49">
                  <c:v>37256</c:v>
                </c:pt>
                <c:pt idx="50">
                  <c:v>37621</c:v>
                </c:pt>
                <c:pt idx="51">
                  <c:v>37986</c:v>
                </c:pt>
                <c:pt idx="52">
                  <c:v>38352</c:v>
                </c:pt>
                <c:pt idx="53">
                  <c:v>38717</c:v>
                </c:pt>
                <c:pt idx="54">
                  <c:v>39082</c:v>
                </c:pt>
                <c:pt idx="55">
                  <c:v>39447</c:v>
                </c:pt>
                <c:pt idx="56">
                  <c:v>39813</c:v>
                </c:pt>
                <c:pt idx="57">
                  <c:v>40178</c:v>
                </c:pt>
                <c:pt idx="58">
                  <c:v>40543</c:v>
                </c:pt>
                <c:pt idx="59">
                  <c:v>40908</c:v>
                </c:pt>
                <c:pt idx="60">
                  <c:v>41274</c:v>
                </c:pt>
                <c:pt idx="61">
                  <c:v>41639</c:v>
                </c:pt>
                <c:pt idx="62">
                  <c:v>42004</c:v>
                </c:pt>
                <c:pt idx="63">
                  <c:v>42369</c:v>
                </c:pt>
                <c:pt idx="64">
                  <c:v>42735</c:v>
                </c:pt>
                <c:pt idx="65">
                  <c:v>43100</c:v>
                </c:pt>
                <c:pt idx="66">
                  <c:v>43465</c:v>
                </c:pt>
                <c:pt idx="67">
                  <c:v>43830</c:v>
                </c:pt>
                <c:pt idx="68">
                  <c:v>44196</c:v>
                </c:pt>
              </c:numCache>
            </c:numRef>
          </c:cat>
          <c:val>
            <c:numRef>
              <c:f>Sheet1!$N$2:$N$71</c:f>
              <c:numCache>
                <c:formatCode>General</c:formatCode>
                <c:ptCount val="70"/>
                <c:pt idx="1">
                  <c:v>16.460031839451975</c:v>
                </c:pt>
                <c:pt idx="2">
                  <c:v>16.930350121700055</c:v>
                </c:pt>
                <c:pt idx="3">
                  <c:v>16.860571637962625</c:v>
                </c:pt>
                <c:pt idx="4">
                  <c:v>16.732353994983875</c:v>
                </c:pt>
                <c:pt idx="5">
                  <c:v>19.43696237726996</c:v>
                </c:pt>
                <c:pt idx="6">
                  <c:v>18.77077110765218</c:v>
                </c:pt>
                <c:pt idx="7">
                  <c:v>41.766917293233078</c:v>
                </c:pt>
                <c:pt idx="8">
                  <c:v>37.832881213464262</c:v>
                </c:pt>
                <c:pt idx="9">
                  <c:v>34.250386398763524</c:v>
                </c:pt>
                <c:pt idx="10">
                  <c:v>22.833137944509573</c:v>
                </c:pt>
                <c:pt idx="11">
                  <c:v>17.884986491702044</c:v>
                </c:pt>
                <c:pt idx="12">
                  <c:v>17.545045045045047</c:v>
                </c:pt>
                <c:pt idx="13">
                  <c:v>17.792760311508509</c:v>
                </c:pt>
                <c:pt idx="14">
                  <c:v>18.395535402860133</c:v>
                </c:pt>
                <c:pt idx="15">
                  <c:v>18.480120785103171</c:v>
                </c:pt>
                <c:pt idx="16">
                  <c:v>18.33257610177192</c:v>
                </c:pt>
                <c:pt idx="17">
                  <c:v>18.336205545981514</c:v>
                </c:pt>
                <c:pt idx="18">
                  <c:v>18.383747178329571</c:v>
                </c:pt>
                <c:pt idx="19">
                  <c:v>19.229205390334574</c:v>
                </c:pt>
                <c:pt idx="20">
                  <c:v>20.277933745087029</c:v>
                </c:pt>
                <c:pt idx="21">
                  <c:v>21.11619345121883</c:v>
                </c:pt>
                <c:pt idx="22">
                  <c:v>21.267597948270218</c:v>
                </c:pt>
                <c:pt idx="23">
                  <c:v>21.812197275816853</c:v>
                </c:pt>
                <c:pt idx="24">
                  <c:v>22.825403479354435</c:v>
                </c:pt>
                <c:pt idx="25">
                  <c:v>24.182417469227996</c:v>
                </c:pt>
                <c:pt idx="26">
                  <c:v>25.489498946085277</c:v>
                </c:pt>
                <c:pt idx="27">
                  <c:v>29.475493126120739</c:v>
                </c:pt>
                <c:pt idx="28">
                  <c:v>30.204270670826833</c:v>
                </c:pt>
                <c:pt idx="29">
                  <c:v>31.252803286041409</c:v>
                </c:pt>
                <c:pt idx="30">
                  <c:v>31.899371069182394</c:v>
                </c:pt>
                <c:pt idx="31">
                  <c:v>31.871067446738049</c:v>
                </c:pt>
                <c:pt idx="32">
                  <c:v>32.916271858041171</c:v>
                </c:pt>
                <c:pt idx="33">
                  <c:v>35.954519990870807</c:v>
                </c:pt>
                <c:pt idx="34">
                  <c:v>37.581456900527336</c:v>
                </c:pt>
                <c:pt idx="35">
                  <c:v>39.052689052689054</c:v>
                </c:pt>
                <c:pt idx="36">
                  <c:v>40.014777485175152</c:v>
                </c:pt>
                <c:pt idx="37">
                  <c:v>40.646740530791028</c:v>
                </c:pt>
                <c:pt idx="38">
                  <c:v>39.951923945851178</c:v>
                </c:pt>
                <c:pt idx="39">
                  <c:v>39.900013899828565</c:v>
                </c:pt>
                <c:pt idx="40">
                  <c:v>40.299995419217908</c:v>
                </c:pt>
                <c:pt idx="41">
                  <c:v>41.5</c:v>
                </c:pt>
                <c:pt idx="42">
                  <c:v>43.600002993653462</c:v>
                </c:pt>
                <c:pt idx="43">
                  <c:v>45.700007412348974</c:v>
                </c:pt>
                <c:pt idx="44">
                  <c:v>47.8</c:v>
                </c:pt>
                <c:pt idx="45">
                  <c:v>49.5</c:v>
                </c:pt>
                <c:pt idx="46">
                  <c:v>50.1</c:v>
                </c:pt>
                <c:pt idx="47">
                  <c:v>50.200008494131964</c:v>
                </c:pt>
                <c:pt idx="48">
                  <c:v>49.900005602711708</c:v>
                </c:pt>
                <c:pt idx="49">
                  <c:v>50.000013872511616</c:v>
                </c:pt>
                <c:pt idx="50">
                  <c:v>50</c:v>
                </c:pt>
                <c:pt idx="51">
                  <c:v>50</c:v>
                </c:pt>
                <c:pt idx="52">
                  <c:v>50.90000813713791</c:v>
                </c:pt>
                <c:pt idx="53">
                  <c:v>53.099994613810189</c:v>
                </c:pt>
                <c:pt idx="54">
                  <c:v>55.200008037831395</c:v>
                </c:pt>
                <c:pt idx="55">
                  <c:v>57.400010669796472</c:v>
                </c:pt>
                <c:pt idx="56">
                  <c:v>59.199997344698019</c:v>
                </c:pt>
                <c:pt idx="57">
                  <c:v>60.400005293526029</c:v>
                </c:pt>
                <c:pt idx="58">
                  <c:v>61.899997362451863</c:v>
                </c:pt>
                <c:pt idx="59">
                  <c:v>63.300006569870568</c:v>
                </c:pt>
                <c:pt idx="60">
                  <c:v>65.199999999999989</c:v>
                </c:pt>
                <c:pt idx="61">
                  <c:v>66.399405506883596</c:v>
                </c:pt>
                <c:pt idx="62">
                  <c:v>68.599711602166877</c:v>
                </c:pt>
                <c:pt idx="63">
                  <c:v>70.499527526439095</c:v>
                </c:pt>
                <c:pt idx="64">
                  <c:v>71.699526152018706</c:v>
                </c:pt>
                <c:pt idx="65">
                  <c:v>72.300039946909266</c:v>
                </c:pt>
                <c:pt idx="66">
                  <c:v>73.024214322514169</c:v>
                </c:pt>
                <c:pt idx="67">
                  <c:v>73.890005928904699</c:v>
                </c:pt>
                <c:pt idx="68">
                  <c:v>74.900285268035788</c:v>
                </c:pt>
                <c:pt idx="69">
                  <c:v>76.400138548438662</c:v>
                </c:pt>
              </c:numCache>
            </c:numRef>
          </c:val>
          <c:smooth val="0"/>
          <c:extLst>
            <c:ext xmlns:c16="http://schemas.microsoft.com/office/drawing/2014/chart" uri="{C3380CC4-5D6E-409C-BE32-E72D297353CC}">
              <c16:uniqueId val="{00000000-A91E-44FD-8EB9-75EEFE7C4DAB}"/>
            </c:ext>
          </c:extLst>
        </c:ser>
        <c:dLbls>
          <c:showLegendKey val="0"/>
          <c:showVal val="0"/>
          <c:showCatName val="0"/>
          <c:showSerName val="0"/>
          <c:showPercent val="0"/>
          <c:showBubbleSize val="0"/>
        </c:dLbls>
        <c:smooth val="0"/>
        <c:axId val="1456538576"/>
        <c:axId val="1456550000"/>
      </c:lineChart>
      <c:dateAx>
        <c:axId val="1456538576"/>
        <c:scaling>
          <c:orientation val="minMax"/>
        </c:scaling>
        <c:delete val="0"/>
        <c:axPos val="b"/>
        <c:numFmt formatCode="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6550000"/>
        <c:crosses val="autoZero"/>
        <c:auto val="1"/>
        <c:lblOffset val="100"/>
        <c:baseTimeUnit val="years"/>
      </c:dateAx>
      <c:valAx>
        <c:axId val="145655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6538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Employment and Output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Sheet1!$L$2</c:f>
              <c:strCache>
                <c:ptCount val="1"/>
                <c:pt idx="0">
                  <c:v>Growth in non-farm employment</c:v>
                </c:pt>
              </c:strCache>
            </c:strRef>
          </c:tx>
          <c:spPr>
            <a:ln w="28575" cap="rnd">
              <a:solidFill>
                <a:schemeClr val="accent1"/>
              </a:solidFill>
              <a:round/>
            </a:ln>
            <a:effectLst/>
          </c:spPr>
          <c:marker>
            <c:symbol val="none"/>
          </c:marker>
          <c:cat>
            <c:numRef>
              <c:f>Sheet1!$A$30:$A$71</c:f>
              <c:numCache>
                <c:formatCode>yyyy;@</c:formatCode>
                <c:ptCount val="42"/>
                <c:pt idx="0">
                  <c:v>29220</c:v>
                </c:pt>
                <c:pt idx="1">
                  <c:v>29586</c:v>
                </c:pt>
                <c:pt idx="2">
                  <c:v>29951</c:v>
                </c:pt>
                <c:pt idx="3">
                  <c:v>30316</c:v>
                </c:pt>
                <c:pt idx="4">
                  <c:v>30681</c:v>
                </c:pt>
                <c:pt idx="5">
                  <c:v>31047</c:v>
                </c:pt>
                <c:pt idx="6">
                  <c:v>31412</c:v>
                </c:pt>
                <c:pt idx="7">
                  <c:v>31777</c:v>
                </c:pt>
                <c:pt idx="8">
                  <c:v>32142</c:v>
                </c:pt>
                <c:pt idx="9">
                  <c:v>32508</c:v>
                </c:pt>
                <c:pt idx="10">
                  <c:v>32873</c:v>
                </c:pt>
                <c:pt idx="11">
                  <c:v>33238</c:v>
                </c:pt>
                <c:pt idx="12">
                  <c:v>33603</c:v>
                </c:pt>
                <c:pt idx="13">
                  <c:v>33969</c:v>
                </c:pt>
                <c:pt idx="14">
                  <c:v>34334</c:v>
                </c:pt>
                <c:pt idx="15">
                  <c:v>34699</c:v>
                </c:pt>
                <c:pt idx="16">
                  <c:v>35064</c:v>
                </c:pt>
                <c:pt idx="17">
                  <c:v>35430</c:v>
                </c:pt>
                <c:pt idx="18">
                  <c:v>35795</c:v>
                </c:pt>
                <c:pt idx="19">
                  <c:v>36160</c:v>
                </c:pt>
                <c:pt idx="20">
                  <c:v>36525</c:v>
                </c:pt>
                <c:pt idx="21">
                  <c:v>36891</c:v>
                </c:pt>
                <c:pt idx="22">
                  <c:v>37256</c:v>
                </c:pt>
                <c:pt idx="23">
                  <c:v>37621</c:v>
                </c:pt>
                <c:pt idx="24">
                  <c:v>37986</c:v>
                </c:pt>
                <c:pt idx="25">
                  <c:v>38352</c:v>
                </c:pt>
                <c:pt idx="26">
                  <c:v>38717</c:v>
                </c:pt>
                <c:pt idx="27">
                  <c:v>39082</c:v>
                </c:pt>
                <c:pt idx="28">
                  <c:v>39447</c:v>
                </c:pt>
                <c:pt idx="29">
                  <c:v>39813</c:v>
                </c:pt>
                <c:pt idx="30">
                  <c:v>40178</c:v>
                </c:pt>
                <c:pt idx="31">
                  <c:v>40543</c:v>
                </c:pt>
                <c:pt idx="32">
                  <c:v>40908</c:v>
                </c:pt>
                <c:pt idx="33">
                  <c:v>41274</c:v>
                </c:pt>
                <c:pt idx="34">
                  <c:v>41639</c:v>
                </c:pt>
                <c:pt idx="35">
                  <c:v>42004</c:v>
                </c:pt>
                <c:pt idx="36">
                  <c:v>42369</c:v>
                </c:pt>
                <c:pt idx="37">
                  <c:v>42735</c:v>
                </c:pt>
                <c:pt idx="38">
                  <c:v>43100</c:v>
                </c:pt>
                <c:pt idx="39">
                  <c:v>43465</c:v>
                </c:pt>
                <c:pt idx="40">
                  <c:v>43830</c:v>
                </c:pt>
                <c:pt idx="41">
                  <c:v>44196</c:v>
                </c:pt>
              </c:numCache>
            </c:numRef>
          </c:cat>
          <c:val>
            <c:numRef>
              <c:f>Sheet1!$L$30:$L$71</c:f>
              <c:numCache>
                <c:formatCode>General</c:formatCode>
                <c:ptCount val="42"/>
                <c:pt idx="0">
                  <c:v>4.6979298690325244</c:v>
                </c:pt>
                <c:pt idx="1">
                  <c:v>6.8436768622387234</c:v>
                </c:pt>
                <c:pt idx="2">
                  <c:v>5.3553893798625296</c:v>
                </c:pt>
                <c:pt idx="3">
                  <c:v>3.4987094924003426</c:v>
                </c:pt>
                <c:pt idx="4">
                  <c:v>5.8811305070656683</c:v>
                </c:pt>
                <c:pt idx="5">
                  <c:v>13.372587504088983</c:v>
                </c:pt>
                <c:pt idx="6">
                  <c:v>8.1597322407525041</c:v>
                </c:pt>
                <c:pt idx="7">
                  <c:v>6.8505575414821607</c:v>
                </c:pt>
                <c:pt idx="8">
                  <c:v>5.4626254556348952</c:v>
                </c:pt>
                <c:pt idx="9">
                  <c:v>4.5641778324889914</c:v>
                </c:pt>
                <c:pt idx="10">
                  <c:v>9.0559203079010331E-2</c:v>
                </c:pt>
                <c:pt idx="11">
                  <c:v>9.0559203079010331E-2</c:v>
                </c:pt>
                <c:pt idx="12">
                  <c:v>2.1599110659008769</c:v>
                </c:pt>
                <c:pt idx="13">
                  <c:v>4.0170318726231891</c:v>
                </c:pt>
                <c:pt idx="14">
                  <c:v>6.1020839920329584</c:v>
                </c:pt>
                <c:pt idx="15">
                  <c:v>5.8316159307669757</c:v>
                </c:pt>
                <c:pt idx="16">
                  <c:v>5.5410300211438335</c:v>
                </c:pt>
                <c:pt idx="17">
                  <c:v>4.9029554877244808</c:v>
                </c:pt>
                <c:pt idx="18">
                  <c:v>2.4891994638187587</c:v>
                </c:pt>
                <c:pt idx="19">
                  <c:v>1.3721054024863344</c:v>
                </c:pt>
                <c:pt idx="20">
                  <c:v>0.46765659572620688</c:v>
                </c:pt>
                <c:pt idx="21">
                  <c:v>1.1702255764883818</c:v>
                </c:pt>
                <c:pt idx="22">
                  <c:v>0.9876948081584791</c:v>
                </c:pt>
                <c:pt idx="23">
                  <c:v>0.66348888003626705</c:v>
                </c:pt>
                <c:pt idx="24">
                  <c:v>2.433487991266392</c:v>
                </c:pt>
                <c:pt idx="25">
                  <c:v>5.0691909730539164</c:v>
                </c:pt>
                <c:pt idx="26">
                  <c:v>4.4909517580941305</c:v>
                </c:pt>
                <c:pt idx="27">
                  <c:v>4.4466043686286705</c:v>
                </c:pt>
                <c:pt idx="28">
                  <c:v>3.6076777907948943</c:v>
                </c:pt>
                <c:pt idx="29">
                  <c:v>2.3561993566723505</c:v>
                </c:pt>
                <c:pt idx="30">
                  <c:v>2.8414795053357977</c:v>
                </c:pt>
                <c:pt idx="31">
                  <c:v>2.6352899268453189</c:v>
                </c:pt>
                <c:pt idx="32">
                  <c:v>3.427894484360694</c:v>
                </c:pt>
                <c:pt idx="33">
                  <c:v>2.2180458974700779</c:v>
                </c:pt>
                <c:pt idx="34">
                  <c:v>3.6814513753902434</c:v>
                </c:pt>
                <c:pt idx="35">
                  <c:v>3.137900996098919</c:v>
                </c:pt>
                <c:pt idx="36">
                  <c:v>1.9628004333217097</c:v>
                </c:pt>
                <c:pt idx="37">
                  <c:v>1.0354390261470892</c:v>
                </c:pt>
                <c:pt idx="38">
                  <c:v>1.0497798848628559</c:v>
                </c:pt>
                <c:pt idx="39">
                  <c:v>1.1152462254832907</c:v>
                </c:pt>
                <c:pt idx="40">
                  <c:v>1.2170254481643328</c:v>
                </c:pt>
                <c:pt idx="41">
                  <c:v>-1.1667183676283055</c:v>
                </c:pt>
              </c:numCache>
            </c:numRef>
          </c:val>
          <c:smooth val="0"/>
          <c:extLst>
            <c:ext xmlns:c16="http://schemas.microsoft.com/office/drawing/2014/chart" uri="{C3380CC4-5D6E-409C-BE32-E72D297353CC}">
              <c16:uniqueId val="{00000000-E0E4-445A-9C48-56D3B4902DA2}"/>
            </c:ext>
          </c:extLst>
        </c:ser>
        <c:ser>
          <c:idx val="1"/>
          <c:order val="1"/>
          <c:tx>
            <c:strRef>
              <c:f>Sheet1!$M$2</c:f>
              <c:strCache>
                <c:ptCount val="1"/>
                <c:pt idx="0">
                  <c:v>Growth in real GDP</c:v>
                </c:pt>
              </c:strCache>
            </c:strRef>
          </c:tx>
          <c:spPr>
            <a:ln w="28575" cap="rnd">
              <a:solidFill>
                <a:schemeClr val="accent2"/>
              </a:solidFill>
              <a:round/>
            </a:ln>
            <a:effectLst/>
          </c:spPr>
          <c:marker>
            <c:symbol val="none"/>
          </c:marker>
          <c:cat>
            <c:numRef>
              <c:f>Sheet1!$A$30:$A$71</c:f>
              <c:numCache>
                <c:formatCode>yyyy;@</c:formatCode>
                <c:ptCount val="42"/>
                <c:pt idx="0">
                  <c:v>29220</c:v>
                </c:pt>
                <c:pt idx="1">
                  <c:v>29586</c:v>
                </c:pt>
                <c:pt idx="2">
                  <c:v>29951</c:v>
                </c:pt>
                <c:pt idx="3">
                  <c:v>30316</c:v>
                </c:pt>
                <c:pt idx="4">
                  <c:v>30681</c:v>
                </c:pt>
                <c:pt idx="5">
                  <c:v>31047</c:v>
                </c:pt>
                <c:pt idx="6">
                  <c:v>31412</c:v>
                </c:pt>
                <c:pt idx="7">
                  <c:v>31777</c:v>
                </c:pt>
                <c:pt idx="8">
                  <c:v>32142</c:v>
                </c:pt>
                <c:pt idx="9">
                  <c:v>32508</c:v>
                </c:pt>
                <c:pt idx="10">
                  <c:v>32873</c:v>
                </c:pt>
                <c:pt idx="11">
                  <c:v>33238</c:v>
                </c:pt>
                <c:pt idx="12">
                  <c:v>33603</c:v>
                </c:pt>
                <c:pt idx="13">
                  <c:v>33969</c:v>
                </c:pt>
                <c:pt idx="14">
                  <c:v>34334</c:v>
                </c:pt>
                <c:pt idx="15">
                  <c:v>34699</c:v>
                </c:pt>
                <c:pt idx="16">
                  <c:v>35064</c:v>
                </c:pt>
                <c:pt idx="17">
                  <c:v>35430</c:v>
                </c:pt>
                <c:pt idx="18">
                  <c:v>35795</c:v>
                </c:pt>
                <c:pt idx="19">
                  <c:v>36160</c:v>
                </c:pt>
                <c:pt idx="20">
                  <c:v>36525</c:v>
                </c:pt>
                <c:pt idx="21">
                  <c:v>36891</c:v>
                </c:pt>
                <c:pt idx="22">
                  <c:v>37256</c:v>
                </c:pt>
                <c:pt idx="23">
                  <c:v>37621</c:v>
                </c:pt>
                <c:pt idx="24">
                  <c:v>37986</c:v>
                </c:pt>
                <c:pt idx="25">
                  <c:v>38352</c:v>
                </c:pt>
                <c:pt idx="26">
                  <c:v>38717</c:v>
                </c:pt>
                <c:pt idx="27">
                  <c:v>39082</c:v>
                </c:pt>
                <c:pt idx="28">
                  <c:v>39447</c:v>
                </c:pt>
                <c:pt idx="29">
                  <c:v>39813</c:v>
                </c:pt>
                <c:pt idx="30">
                  <c:v>40178</c:v>
                </c:pt>
                <c:pt idx="31">
                  <c:v>40543</c:v>
                </c:pt>
                <c:pt idx="32">
                  <c:v>40908</c:v>
                </c:pt>
                <c:pt idx="33">
                  <c:v>41274</c:v>
                </c:pt>
                <c:pt idx="34">
                  <c:v>41639</c:v>
                </c:pt>
                <c:pt idx="35">
                  <c:v>42004</c:v>
                </c:pt>
                <c:pt idx="36">
                  <c:v>42369</c:v>
                </c:pt>
                <c:pt idx="37">
                  <c:v>42735</c:v>
                </c:pt>
                <c:pt idx="38">
                  <c:v>43100</c:v>
                </c:pt>
                <c:pt idx="39">
                  <c:v>43465</c:v>
                </c:pt>
                <c:pt idx="40">
                  <c:v>43830</c:v>
                </c:pt>
                <c:pt idx="41">
                  <c:v>44196</c:v>
                </c:pt>
              </c:numCache>
            </c:numRef>
          </c:cat>
          <c:val>
            <c:numRef>
              <c:f>Sheet1!$M$30:$M$71</c:f>
              <c:numCache>
                <c:formatCode>###,###,###,###,##0.00</c:formatCode>
                <c:ptCount val="42"/>
                <c:pt idx="0">
                  <c:v>7.6</c:v>
                </c:pt>
                <c:pt idx="1">
                  <c:v>7.8</c:v>
                </c:pt>
                <c:pt idx="2">
                  <c:v>5.0999999999999996</c:v>
                </c:pt>
                <c:pt idx="3">
                  <c:v>9</c:v>
                </c:pt>
                <c:pt idx="4">
                  <c:v>10.8</c:v>
                </c:pt>
                <c:pt idx="5">
                  <c:v>15.2</c:v>
                </c:pt>
                <c:pt idx="6">
                  <c:v>13.4</c:v>
                </c:pt>
                <c:pt idx="7">
                  <c:v>8.9</c:v>
                </c:pt>
                <c:pt idx="8">
                  <c:v>11.7</c:v>
                </c:pt>
                <c:pt idx="9">
                  <c:v>11.2</c:v>
                </c:pt>
                <c:pt idx="10">
                  <c:v>4.2</c:v>
                </c:pt>
                <c:pt idx="11">
                  <c:v>3.9</c:v>
                </c:pt>
                <c:pt idx="12">
                  <c:v>9.3000000000000007</c:v>
                </c:pt>
                <c:pt idx="13">
                  <c:v>14.2</c:v>
                </c:pt>
                <c:pt idx="14">
                  <c:v>13.9</c:v>
                </c:pt>
                <c:pt idx="15">
                  <c:v>13</c:v>
                </c:pt>
                <c:pt idx="16">
                  <c:v>11</c:v>
                </c:pt>
                <c:pt idx="17">
                  <c:v>9.9</c:v>
                </c:pt>
                <c:pt idx="18">
                  <c:v>9.1999999999999993</c:v>
                </c:pt>
                <c:pt idx="19">
                  <c:v>7.8</c:v>
                </c:pt>
                <c:pt idx="20">
                  <c:v>7.7</c:v>
                </c:pt>
                <c:pt idx="21">
                  <c:v>8.5</c:v>
                </c:pt>
                <c:pt idx="22">
                  <c:v>8.3000000000000007</c:v>
                </c:pt>
                <c:pt idx="23">
                  <c:v>9.1</c:v>
                </c:pt>
                <c:pt idx="24">
                  <c:v>10</c:v>
                </c:pt>
                <c:pt idx="25">
                  <c:v>10.1</c:v>
                </c:pt>
                <c:pt idx="26">
                  <c:v>11.4</c:v>
                </c:pt>
                <c:pt idx="27">
                  <c:v>12.7</c:v>
                </c:pt>
                <c:pt idx="28">
                  <c:v>14.2</c:v>
                </c:pt>
                <c:pt idx="29">
                  <c:v>9.6999999999999993</c:v>
                </c:pt>
                <c:pt idx="30">
                  <c:v>9.4</c:v>
                </c:pt>
                <c:pt idx="31">
                  <c:v>10.6</c:v>
                </c:pt>
                <c:pt idx="32">
                  <c:v>9.5</c:v>
                </c:pt>
                <c:pt idx="33">
                  <c:v>7.9</c:v>
                </c:pt>
                <c:pt idx="34">
                  <c:v>7.8</c:v>
                </c:pt>
                <c:pt idx="35">
                  <c:v>7.3</c:v>
                </c:pt>
                <c:pt idx="36">
                  <c:v>6.9</c:v>
                </c:pt>
                <c:pt idx="37">
                  <c:v>6.7</c:v>
                </c:pt>
                <c:pt idx="38">
                  <c:v>6.9</c:v>
                </c:pt>
                <c:pt idx="39" formatCode="General">
                  <c:v>6.6</c:v>
                </c:pt>
                <c:pt idx="40" formatCode="General">
                  <c:v>6</c:v>
                </c:pt>
                <c:pt idx="41" formatCode="General">
                  <c:v>2.2999999999999998</c:v>
                </c:pt>
              </c:numCache>
            </c:numRef>
          </c:val>
          <c:smooth val="0"/>
          <c:extLst>
            <c:ext xmlns:c16="http://schemas.microsoft.com/office/drawing/2014/chart" uri="{C3380CC4-5D6E-409C-BE32-E72D297353CC}">
              <c16:uniqueId val="{00000001-E0E4-445A-9C48-56D3B4902DA2}"/>
            </c:ext>
          </c:extLst>
        </c:ser>
        <c:dLbls>
          <c:showLegendKey val="0"/>
          <c:showVal val="0"/>
          <c:showCatName val="0"/>
          <c:showSerName val="0"/>
          <c:showPercent val="0"/>
          <c:showBubbleSize val="0"/>
        </c:dLbls>
        <c:smooth val="0"/>
        <c:axId val="981527184"/>
        <c:axId val="981541328"/>
      </c:lineChart>
      <c:dateAx>
        <c:axId val="981527184"/>
        <c:scaling>
          <c:orientation val="minMax"/>
        </c:scaling>
        <c:delete val="0"/>
        <c:axPos val="b"/>
        <c:numFmt formatCode="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81541328"/>
        <c:crosses val="autoZero"/>
        <c:auto val="1"/>
        <c:lblOffset val="100"/>
        <c:baseTimeUnit val="years"/>
      </c:dateAx>
      <c:valAx>
        <c:axId val="98154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8152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城镇调查失业率（</a:t>
            </a:r>
            <a:r>
              <a:rPr lang="en-US" altLang="zh-CN"/>
              <a:t>%</a:t>
            </a:r>
            <a:r>
              <a:rPr lang="zh-CN"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Sheet1!$A$3:$A$46</c:f>
              <c:numCache>
                <c:formatCode>yyyy\-mm</c:formatCode>
                <c:ptCount val="44"/>
                <c:pt idx="0">
                  <c:v>43131</c:v>
                </c:pt>
                <c:pt idx="1">
                  <c:v>43159</c:v>
                </c:pt>
                <c:pt idx="2">
                  <c:v>43190</c:v>
                </c:pt>
                <c:pt idx="3">
                  <c:v>43220</c:v>
                </c:pt>
                <c:pt idx="4">
                  <c:v>43251</c:v>
                </c:pt>
                <c:pt idx="5">
                  <c:v>43281</c:v>
                </c:pt>
                <c:pt idx="6">
                  <c:v>43312</c:v>
                </c:pt>
                <c:pt idx="7">
                  <c:v>43343</c:v>
                </c:pt>
                <c:pt idx="8">
                  <c:v>43373</c:v>
                </c:pt>
                <c:pt idx="9">
                  <c:v>43404</c:v>
                </c:pt>
                <c:pt idx="10">
                  <c:v>43434</c:v>
                </c:pt>
                <c:pt idx="11">
                  <c:v>43465</c:v>
                </c:pt>
                <c:pt idx="12">
                  <c:v>43496</c:v>
                </c:pt>
                <c:pt idx="13">
                  <c:v>43524</c:v>
                </c:pt>
                <c:pt idx="14">
                  <c:v>43555</c:v>
                </c:pt>
                <c:pt idx="15">
                  <c:v>43585</c:v>
                </c:pt>
                <c:pt idx="16">
                  <c:v>43616</c:v>
                </c:pt>
                <c:pt idx="17">
                  <c:v>43646</c:v>
                </c:pt>
                <c:pt idx="18">
                  <c:v>43677</c:v>
                </c:pt>
                <c:pt idx="19">
                  <c:v>43708</c:v>
                </c:pt>
                <c:pt idx="20">
                  <c:v>43738</c:v>
                </c:pt>
                <c:pt idx="21">
                  <c:v>43769</c:v>
                </c:pt>
                <c:pt idx="22">
                  <c:v>43799</c:v>
                </c:pt>
                <c:pt idx="23">
                  <c:v>43830</c:v>
                </c:pt>
                <c:pt idx="24">
                  <c:v>43861</c:v>
                </c:pt>
                <c:pt idx="25">
                  <c:v>43890</c:v>
                </c:pt>
                <c:pt idx="26">
                  <c:v>43921</c:v>
                </c:pt>
                <c:pt idx="27">
                  <c:v>43951</c:v>
                </c:pt>
                <c:pt idx="28">
                  <c:v>43982</c:v>
                </c:pt>
                <c:pt idx="29">
                  <c:v>44012</c:v>
                </c:pt>
                <c:pt idx="30">
                  <c:v>44043</c:v>
                </c:pt>
                <c:pt idx="31">
                  <c:v>44074</c:v>
                </c:pt>
                <c:pt idx="32">
                  <c:v>44104</c:v>
                </c:pt>
                <c:pt idx="33">
                  <c:v>44135</c:v>
                </c:pt>
                <c:pt idx="34">
                  <c:v>44165</c:v>
                </c:pt>
                <c:pt idx="35">
                  <c:v>44196</c:v>
                </c:pt>
                <c:pt idx="36">
                  <c:v>44227</c:v>
                </c:pt>
                <c:pt idx="37">
                  <c:v>44255</c:v>
                </c:pt>
                <c:pt idx="38">
                  <c:v>44286</c:v>
                </c:pt>
                <c:pt idx="39">
                  <c:v>44316</c:v>
                </c:pt>
                <c:pt idx="40">
                  <c:v>44347</c:v>
                </c:pt>
                <c:pt idx="41">
                  <c:v>44377</c:v>
                </c:pt>
                <c:pt idx="42">
                  <c:v>44408</c:v>
                </c:pt>
                <c:pt idx="43">
                  <c:v>44439</c:v>
                </c:pt>
              </c:numCache>
            </c:numRef>
          </c:cat>
          <c:val>
            <c:numRef>
              <c:f>Sheet1!$B$3:$B$46</c:f>
              <c:numCache>
                <c:formatCode>###,###,###,##0.0000</c:formatCode>
                <c:ptCount val="44"/>
                <c:pt idx="0">
                  <c:v>5</c:v>
                </c:pt>
                <c:pt idx="1">
                  <c:v>5</c:v>
                </c:pt>
                <c:pt idx="2">
                  <c:v>5.0999999999999996</c:v>
                </c:pt>
                <c:pt idx="3">
                  <c:v>4.9000000000000004</c:v>
                </c:pt>
                <c:pt idx="4">
                  <c:v>4.8</c:v>
                </c:pt>
                <c:pt idx="5">
                  <c:v>4.8</c:v>
                </c:pt>
                <c:pt idx="6">
                  <c:v>5.0999999999999996</c:v>
                </c:pt>
                <c:pt idx="7">
                  <c:v>5</c:v>
                </c:pt>
                <c:pt idx="8">
                  <c:v>4.9000000000000004</c:v>
                </c:pt>
                <c:pt idx="9">
                  <c:v>4.9000000000000004</c:v>
                </c:pt>
                <c:pt idx="10">
                  <c:v>4.8</c:v>
                </c:pt>
                <c:pt idx="11">
                  <c:v>4.9000000000000004</c:v>
                </c:pt>
                <c:pt idx="12">
                  <c:v>5.0999999999999996</c:v>
                </c:pt>
                <c:pt idx="13">
                  <c:v>5.3</c:v>
                </c:pt>
                <c:pt idx="14">
                  <c:v>5.2</c:v>
                </c:pt>
                <c:pt idx="15">
                  <c:v>5</c:v>
                </c:pt>
                <c:pt idx="16">
                  <c:v>5</c:v>
                </c:pt>
                <c:pt idx="17">
                  <c:v>5.0999999999999996</c:v>
                </c:pt>
                <c:pt idx="18">
                  <c:v>5.3</c:v>
                </c:pt>
                <c:pt idx="19">
                  <c:v>5.2</c:v>
                </c:pt>
                <c:pt idx="20">
                  <c:v>5.2</c:v>
                </c:pt>
                <c:pt idx="21">
                  <c:v>5.0999999999999996</c:v>
                </c:pt>
                <c:pt idx="22">
                  <c:v>5.0999999999999996</c:v>
                </c:pt>
                <c:pt idx="23">
                  <c:v>5.2</c:v>
                </c:pt>
                <c:pt idx="24">
                  <c:v>5.3</c:v>
                </c:pt>
                <c:pt idx="25">
                  <c:v>6.2</c:v>
                </c:pt>
                <c:pt idx="26">
                  <c:v>5.9</c:v>
                </c:pt>
                <c:pt idx="27">
                  <c:v>6</c:v>
                </c:pt>
                <c:pt idx="28">
                  <c:v>5.9</c:v>
                </c:pt>
                <c:pt idx="29">
                  <c:v>5.7</c:v>
                </c:pt>
                <c:pt idx="30">
                  <c:v>5.7</c:v>
                </c:pt>
                <c:pt idx="31">
                  <c:v>5.6</c:v>
                </c:pt>
                <c:pt idx="32">
                  <c:v>5.4</c:v>
                </c:pt>
                <c:pt idx="33">
                  <c:v>5.3</c:v>
                </c:pt>
                <c:pt idx="34">
                  <c:v>5.2</c:v>
                </c:pt>
                <c:pt idx="35">
                  <c:v>5.2</c:v>
                </c:pt>
                <c:pt idx="36">
                  <c:v>5.4</c:v>
                </c:pt>
                <c:pt idx="37">
                  <c:v>5.5</c:v>
                </c:pt>
                <c:pt idx="38">
                  <c:v>5.3</c:v>
                </c:pt>
                <c:pt idx="39">
                  <c:v>5.0999999999999996</c:v>
                </c:pt>
                <c:pt idx="40">
                  <c:v>5</c:v>
                </c:pt>
                <c:pt idx="41">
                  <c:v>5</c:v>
                </c:pt>
                <c:pt idx="42">
                  <c:v>5.0999999999999996</c:v>
                </c:pt>
                <c:pt idx="43">
                  <c:v>5.0999999999999996</c:v>
                </c:pt>
              </c:numCache>
            </c:numRef>
          </c:val>
          <c:smooth val="0"/>
          <c:extLst>
            <c:ext xmlns:c16="http://schemas.microsoft.com/office/drawing/2014/chart" uri="{C3380CC4-5D6E-409C-BE32-E72D297353CC}">
              <c16:uniqueId val="{00000000-7E48-4DA1-A5F4-208436AFA3AA}"/>
            </c:ext>
          </c:extLst>
        </c:ser>
        <c:dLbls>
          <c:showLegendKey val="0"/>
          <c:showVal val="0"/>
          <c:showCatName val="0"/>
          <c:showSerName val="0"/>
          <c:showPercent val="0"/>
          <c:showBubbleSize val="0"/>
        </c:dLbls>
        <c:smooth val="0"/>
        <c:axId val="146918431"/>
        <c:axId val="55284815"/>
      </c:lineChart>
      <c:dateAx>
        <c:axId val="146918431"/>
        <c:scaling>
          <c:orientation val="minMax"/>
        </c:scaling>
        <c:delete val="0"/>
        <c:axPos val="b"/>
        <c:numFmt formatCode="yyyy\-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284815"/>
        <c:crosses val="autoZero"/>
        <c:auto val="1"/>
        <c:lblOffset val="100"/>
        <c:baseTimeUnit val="months"/>
      </c:dateAx>
      <c:valAx>
        <c:axId val="55284815"/>
        <c:scaling>
          <c:orientation val="minMax"/>
          <c:min val="3"/>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691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 Real GDP Growth (Annual, %)</a:t>
            </a:r>
            <a:endParaRPr lang="zh-CN" altLang="en-US"/>
          </a:p>
        </c:rich>
      </c:tx>
      <c:overlay val="0"/>
      <c:spPr>
        <a:noFill/>
        <a:ln w="25400">
          <a:noFill/>
        </a:ln>
      </c:spPr>
    </c:title>
    <c:autoTitleDeleted val="0"/>
    <c:plotArea>
      <c:layout/>
      <c:lineChart>
        <c:grouping val="standard"/>
        <c:varyColors val="0"/>
        <c:ser>
          <c:idx val="0"/>
          <c:order val="0"/>
          <c:spPr>
            <a:ln w="28575" cap="rnd">
              <a:solidFill>
                <a:schemeClr val="accent1"/>
              </a:solidFill>
              <a:round/>
            </a:ln>
            <a:effectLst/>
          </c:spPr>
          <c:marker>
            <c:symbol val="none"/>
          </c:marker>
          <c:cat>
            <c:numRef>
              <c:f>'Annual GDP Growth'!$A$2:$A$69</c:f>
              <c:numCache>
                <c:formatCode>yyyy</c:formatCode>
                <c:ptCount val="68"/>
                <c:pt idx="0">
                  <c:v>19724</c:v>
                </c:pt>
                <c:pt idx="1">
                  <c:v>20089</c:v>
                </c:pt>
                <c:pt idx="2">
                  <c:v>20454</c:v>
                </c:pt>
                <c:pt idx="3">
                  <c:v>20820</c:v>
                </c:pt>
                <c:pt idx="4">
                  <c:v>21185</c:v>
                </c:pt>
                <c:pt idx="5">
                  <c:v>21550</c:v>
                </c:pt>
                <c:pt idx="6">
                  <c:v>21915</c:v>
                </c:pt>
                <c:pt idx="7">
                  <c:v>22281</c:v>
                </c:pt>
                <c:pt idx="8">
                  <c:v>22646</c:v>
                </c:pt>
                <c:pt idx="9">
                  <c:v>23011</c:v>
                </c:pt>
                <c:pt idx="10">
                  <c:v>23376</c:v>
                </c:pt>
                <c:pt idx="11">
                  <c:v>23742</c:v>
                </c:pt>
                <c:pt idx="12">
                  <c:v>24107</c:v>
                </c:pt>
                <c:pt idx="13">
                  <c:v>24472</c:v>
                </c:pt>
                <c:pt idx="14">
                  <c:v>24837</c:v>
                </c:pt>
                <c:pt idx="15">
                  <c:v>25203</c:v>
                </c:pt>
                <c:pt idx="16">
                  <c:v>25568</c:v>
                </c:pt>
                <c:pt idx="17">
                  <c:v>25933</c:v>
                </c:pt>
                <c:pt idx="18">
                  <c:v>26298</c:v>
                </c:pt>
                <c:pt idx="19">
                  <c:v>26664</c:v>
                </c:pt>
                <c:pt idx="20">
                  <c:v>27029</c:v>
                </c:pt>
                <c:pt idx="21">
                  <c:v>27394</c:v>
                </c:pt>
                <c:pt idx="22">
                  <c:v>27759</c:v>
                </c:pt>
                <c:pt idx="23">
                  <c:v>28125</c:v>
                </c:pt>
                <c:pt idx="24">
                  <c:v>28490</c:v>
                </c:pt>
                <c:pt idx="25">
                  <c:v>28855</c:v>
                </c:pt>
                <c:pt idx="26">
                  <c:v>29220</c:v>
                </c:pt>
                <c:pt idx="27">
                  <c:v>29586</c:v>
                </c:pt>
                <c:pt idx="28">
                  <c:v>29951</c:v>
                </c:pt>
                <c:pt idx="29">
                  <c:v>30316</c:v>
                </c:pt>
                <c:pt idx="30">
                  <c:v>30681</c:v>
                </c:pt>
                <c:pt idx="31">
                  <c:v>31047</c:v>
                </c:pt>
                <c:pt idx="32">
                  <c:v>31412</c:v>
                </c:pt>
                <c:pt idx="33">
                  <c:v>31777</c:v>
                </c:pt>
                <c:pt idx="34">
                  <c:v>32142</c:v>
                </c:pt>
                <c:pt idx="35">
                  <c:v>32508</c:v>
                </c:pt>
                <c:pt idx="36">
                  <c:v>32873</c:v>
                </c:pt>
                <c:pt idx="37">
                  <c:v>33238</c:v>
                </c:pt>
                <c:pt idx="38">
                  <c:v>33603</c:v>
                </c:pt>
                <c:pt idx="39">
                  <c:v>33969</c:v>
                </c:pt>
                <c:pt idx="40">
                  <c:v>34334</c:v>
                </c:pt>
                <c:pt idx="41">
                  <c:v>34699</c:v>
                </c:pt>
                <c:pt idx="42">
                  <c:v>35064</c:v>
                </c:pt>
                <c:pt idx="43">
                  <c:v>35430</c:v>
                </c:pt>
                <c:pt idx="44">
                  <c:v>35795</c:v>
                </c:pt>
                <c:pt idx="45">
                  <c:v>36160</c:v>
                </c:pt>
                <c:pt idx="46">
                  <c:v>36525</c:v>
                </c:pt>
                <c:pt idx="47">
                  <c:v>36891</c:v>
                </c:pt>
                <c:pt idx="48">
                  <c:v>37256</c:v>
                </c:pt>
                <c:pt idx="49">
                  <c:v>37621</c:v>
                </c:pt>
                <c:pt idx="50">
                  <c:v>37986</c:v>
                </c:pt>
                <c:pt idx="51">
                  <c:v>38352</c:v>
                </c:pt>
                <c:pt idx="52">
                  <c:v>38717</c:v>
                </c:pt>
                <c:pt idx="53">
                  <c:v>39082</c:v>
                </c:pt>
                <c:pt idx="54">
                  <c:v>39447</c:v>
                </c:pt>
                <c:pt idx="55">
                  <c:v>39813</c:v>
                </c:pt>
                <c:pt idx="56">
                  <c:v>40178</c:v>
                </c:pt>
                <c:pt idx="57">
                  <c:v>40543</c:v>
                </c:pt>
                <c:pt idx="58">
                  <c:v>40908</c:v>
                </c:pt>
                <c:pt idx="59">
                  <c:v>41274</c:v>
                </c:pt>
                <c:pt idx="60">
                  <c:v>41639</c:v>
                </c:pt>
                <c:pt idx="61">
                  <c:v>42004</c:v>
                </c:pt>
                <c:pt idx="62">
                  <c:v>42369</c:v>
                </c:pt>
                <c:pt idx="63">
                  <c:v>42735</c:v>
                </c:pt>
                <c:pt idx="64">
                  <c:v>43100</c:v>
                </c:pt>
                <c:pt idx="65">
                  <c:v>43465</c:v>
                </c:pt>
                <c:pt idx="66">
                  <c:v>43830</c:v>
                </c:pt>
                <c:pt idx="67">
                  <c:v>44196</c:v>
                </c:pt>
              </c:numCache>
            </c:numRef>
          </c:cat>
          <c:val>
            <c:numRef>
              <c:f>'Annual GDP Growth'!$B$2:$B$69</c:f>
              <c:numCache>
                <c:formatCode>###,###,###,###,##0.00</c:formatCode>
                <c:ptCount val="68"/>
                <c:pt idx="0">
                  <c:v>15.6</c:v>
                </c:pt>
                <c:pt idx="1">
                  <c:v>4.3</c:v>
                </c:pt>
                <c:pt idx="2">
                  <c:v>6.9</c:v>
                </c:pt>
                <c:pt idx="3">
                  <c:v>15</c:v>
                </c:pt>
                <c:pt idx="4">
                  <c:v>5.0999999999999996</c:v>
                </c:pt>
                <c:pt idx="5">
                  <c:v>21.3</c:v>
                </c:pt>
                <c:pt idx="6">
                  <c:v>9</c:v>
                </c:pt>
                <c:pt idx="7">
                  <c:v>0</c:v>
                </c:pt>
                <c:pt idx="8">
                  <c:v>-27.3</c:v>
                </c:pt>
                <c:pt idx="9">
                  <c:v>-5.6</c:v>
                </c:pt>
                <c:pt idx="10">
                  <c:v>10.3</c:v>
                </c:pt>
                <c:pt idx="11">
                  <c:v>18.2</c:v>
                </c:pt>
                <c:pt idx="12">
                  <c:v>17</c:v>
                </c:pt>
                <c:pt idx="13">
                  <c:v>10.7</c:v>
                </c:pt>
                <c:pt idx="14">
                  <c:v>-5.7</c:v>
                </c:pt>
                <c:pt idx="15">
                  <c:v>-4.0999999999999996</c:v>
                </c:pt>
                <c:pt idx="16">
                  <c:v>16.899999999999999</c:v>
                </c:pt>
                <c:pt idx="17">
                  <c:v>19.3</c:v>
                </c:pt>
                <c:pt idx="18">
                  <c:v>7.1</c:v>
                </c:pt>
                <c:pt idx="19">
                  <c:v>3.8</c:v>
                </c:pt>
                <c:pt idx="20">
                  <c:v>7.8</c:v>
                </c:pt>
                <c:pt idx="21">
                  <c:v>2.2999999999999998</c:v>
                </c:pt>
                <c:pt idx="22">
                  <c:v>8.6999999999999993</c:v>
                </c:pt>
                <c:pt idx="23">
                  <c:v>-1.6</c:v>
                </c:pt>
                <c:pt idx="24">
                  <c:v>7.6</c:v>
                </c:pt>
                <c:pt idx="25">
                  <c:v>11.66559</c:v>
                </c:pt>
                <c:pt idx="26">
                  <c:v>7.5913250000000003</c:v>
                </c:pt>
                <c:pt idx="27">
                  <c:v>7.8341450000000004</c:v>
                </c:pt>
                <c:pt idx="28">
                  <c:v>5.1127609999999999</c:v>
                </c:pt>
                <c:pt idx="29">
                  <c:v>9.0171139999999994</c:v>
                </c:pt>
                <c:pt idx="30">
                  <c:v>10.770203</c:v>
                </c:pt>
                <c:pt idx="31">
                  <c:v>15.19154</c:v>
                </c:pt>
                <c:pt idx="32">
                  <c:v>13.430678</c:v>
                </c:pt>
                <c:pt idx="33">
                  <c:v>8.9499619999999993</c:v>
                </c:pt>
                <c:pt idx="34">
                  <c:v>11.657427999999999</c:v>
                </c:pt>
                <c:pt idx="35">
                  <c:v>11.222595</c:v>
                </c:pt>
                <c:pt idx="36">
                  <c:v>4.206334</c:v>
                </c:pt>
                <c:pt idx="37">
                  <c:v>3.9202509999999999</c:v>
                </c:pt>
                <c:pt idx="38">
                  <c:v>9.2627860000000002</c:v>
                </c:pt>
                <c:pt idx="39">
                  <c:v>14.22453</c:v>
                </c:pt>
                <c:pt idx="40">
                  <c:v>13.883729000000001</c:v>
                </c:pt>
                <c:pt idx="41">
                  <c:v>13.036807</c:v>
                </c:pt>
                <c:pt idx="42">
                  <c:v>10.953954</c:v>
                </c:pt>
                <c:pt idx="43">
                  <c:v>9.9225569999999994</c:v>
                </c:pt>
                <c:pt idx="44">
                  <c:v>9.2367799999999995</c:v>
                </c:pt>
                <c:pt idx="45">
                  <c:v>7.8459519999999996</c:v>
                </c:pt>
                <c:pt idx="46">
                  <c:v>7.6616520000000001</c:v>
                </c:pt>
                <c:pt idx="47">
                  <c:v>8.4900929999999999</c:v>
                </c:pt>
                <c:pt idx="48">
                  <c:v>8.3357329999999994</c:v>
                </c:pt>
                <c:pt idx="49">
                  <c:v>9.1336309999999994</c:v>
                </c:pt>
                <c:pt idx="50">
                  <c:v>10.038029999999999</c:v>
                </c:pt>
                <c:pt idx="51">
                  <c:v>10.113621</c:v>
                </c:pt>
                <c:pt idx="52">
                  <c:v>11.394591999999999</c:v>
                </c:pt>
                <c:pt idx="53">
                  <c:v>12.720955999999999</c:v>
                </c:pt>
                <c:pt idx="54">
                  <c:v>14.230861000000001</c:v>
                </c:pt>
                <c:pt idx="55">
                  <c:v>9.6506790000000002</c:v>
                </c:pt>
                <c:pt idx="56">
                  <c:v>9.3987259999999999</c:v>
                </c:pt>
                <c:pt idx="57">
                  <c:v>10.635871</c:v>
                </c:pt>
                <c:pt idx="58">
                  <c:v>9.5508319999999998</c:v>
                </c:pt>
                <c:pt idx="59">
                  <c:v>7.8637360000000003</c:v>
                </c:pt>
                <c:pt idx="60">
                  <c:v>7.7661499999999997</c:v>
                </c:pt>
                <c:pt idx="61">
                  <c:v>7.425764</c:v>
                </c:pt>
                <c:pt idx="62">
                  <c:v>7.0413290000000002</c:v>
                </c:pt>
                <c:pt idx="63">
                  <c:v>6.8487619999999998</c:v>
                </c:pt>
                <c:pt idx="64">
                  <c:v>6.9472009999999997</c:v>
                </c:pt>
                <c:pt idx="65" formatCode="General">
                  <c:v>6.7497740000000004</c:v>
                </c:pt>
                <c:pt idx="66" formatCode="General">
                  <c:v>6</c:v>
                </c:pt>
                <c:pt idx="67" formatCode="General">
                  <c:v>2.2999999999999998</c:v>
                </c:pt>
              </c:numCache>
            </c:numRef>
          </c:val>
          <c:smooth val="0"/>
          <c:extLst>
            <c:ext xmlns:c16="http://schemas.microsoft.com/office/drawing/2014/chart" uri="{C3380CC4-5D6E-409C-BE32-E72D297353CC}">
              <c16:uniqueId val="{00000000-B8DD-453D-8950-76E1E6093AEA}"/>
            </c:ext>
          </c:extLst>
        </c:ser>
        <c:dLbls>
          <c:showLegendKey val="0"/>
          <c:showVal val="0"/>
          <c:showCatName val="0"/>
          <c:showSerName val="0"/>
          <c:showPercent val="0"/>
          <c:showBubbleSize val="0"/>
        </c:dLbls>
        <c:smooth val="0"/>
        <c:axId val="1046990448"/>
        <c:axId val="1046979024"/>
      </c:lineChart>
      <c:dateAx>
        <c:axId val="10469904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6979024"/>
        <c:crossesAt val="-30"/>
        <c:auto val="1"/>
        <c:lblOffset val="100"/>
        <c:baseTimeUnit val="years"/>
      </c:dateAx>
      <c:valAx>
        <c:axId val="1046979024"/>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699044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 Real GDP Growth (Quarterly, %)</a:t>
            </a:r>
            <a:endParaRPr lang="zh-CN" altLang="en-US"/>
          </a:p>
        </c:rich>
      </c:tx>
      <c:overlay val="0"/>
      <c:spPr>
        <a:noFill/>
        <a:ln w="25400">
          <a:noFill/>
        </a:ln>
      </c:spPr>
    </c:title>
    <c:autoTitleDeleted val="0"/>
    <c:plotArea>
      <c:layout/>
      <c:lineChart>
        <c:grouping val="standard"/>
        <c:varyColors val="0"/>
        <c:ser>
          <c:idx val="0"/>
          <c:order val="0"/>
          <c:spPr>
            <a:ln w="28575" cap="rnd">
              <a:solidFill>
                <a:schemeClr val="accent1"/>
              </a:solidFill>
              <a:round/>
            </a:ln>
            <a:effectLst/>
          </c:spPr>
          <c:marker>
            <c:symbol val="none"/>
          </c:marker>
          <c:cat>
            <c:numRef>
              <c:f>'Quarterly GDP Growth'!$A$2:$A$117</c:f>
              <c:numCache>
                <c:formatCode>yyyy\-mm;@</c:formatCode>
                <c:ptCount val="116"/>
                <c:pt idx="0">
                  <c:v>33694</c:v>
                </c:pt>
                <c:pt idx="1">
                  <c:v>33785</c:v>
                </c:pt>
                <c:pt idx="2">
                  <c:v>33877</c:v>
                </c:pt>
                <c:pt idx="3">
                  <c:v>33969</c:v>
                </c:pt>
                <c:pt idx="4">
                  <c:v>34059</c:v>
                </c:pt>
                <c:pt idx="5">
                  <c:v>34150</c:v>
                </c:pt>
                <c:pt idx="6">
                  <c:v>34242</c:v>
                </c:pt>
                <c:pt idx="7">
                  <c:v>34334</c:v>
                </c:pt>
                <c:pt idx="8">
                  <c:v>34424</c:v>
                </c:pt>
                <c:pt idx="9">
                  <c:v>34515</c:v>
                </c:pt>
                <c:pt idx="10">
                  <c:v>34607</c:v>
                </c:pt>
                <c:pt idx="11">
                  <c:v>34699</c:v>
                </c:pt>
                <c:pt idx="12">
                  <c:v>34789</c:v>
                </c:pt>
                <c:pt idx="13">
                  <c:v>34880</c:v>
                </c:pt>
                <c:pt idx="14">
                  <c:v>34972</c:v>
                </c:pt>
                <c:pt idx="15">
                  <c:v>35064</c:v>
                </c:pt>
                <c:pt idx="16">
                  <c:v>35155</c:v>
                </c:pt>
                <c:pt idx="17">
                  <c:v>35246</c:v>
                </c:pt>
                <c:pt idx="18">
                  <c:v>35338</c:v>
                </c:pt>
                <c:pt idx="19">
                  <c:v>35430</c:v>
                </c:pt>
                <c:pt idx="20">
                  <c:v>35520</c:v>
                </c:pt>
                <c:pt idx="21">
                  <c:v>35611</c:v>
                </c:pt>
                <c:pt idx="22">
                  <c:v>35703</c:v>
                </c:pt>
                <c:pt idx="23">
                  <c:v>35795</c:v>
                </c:pt>
                <c:pt idx="24">
                  <c:v>35885</c:v>
                </c:pt>
                <c:pt idx="25">
                  <c:v>35976</c:v>
                </c:pt>
                <c:pt idx="26">
                  <c:v>36068</c:v>
                </c:pt>
                <c:pt idx="27">
                  <c:v>36160</c:v>
                </c:pt>
                <c:pt idx="28">
                  <c:v>36250</c:v>
                </c:pt>
                <c:pt idx="29">
                  <c:v>36341</c:v>
                </c:pt>
                <c:pt idx="30">
                  <c:v>36433</c:v>
                </c:pt>
                <c:pt idx="31">
                  <c:v>36525</c:v>
                </c:pt>
                <c:pt idx="32">
                  <c:v>36616</c:v>
                </c:pt>
                <c:pt idx="33">
                  <c:v>36707</c:v>
                </c:pt>
                <c:pt idx="34">
                  <c:v>36799</c:v>
                </c:pt>
                <c:pt idx="35">
                  <c:v>36891</c:v>
                </c:pt>
                <c:pt idx="36">
                  <c:v>36981</c:v>
                </c:pt>
                <c:pt idx="37">
                  <c:v>37072</c:v>
                </c:pt>
                <c:pt idx="38">
                  <c:v>37164</c:v>
                </c:pt>
                <c:pt idx="39">
                  <c:v>37256</c:v>
                </c:pt>
                <c:pt idx="40">
                  <c:v>37346</c:v>
                </c:pt>
                <c:pt idx="41">
                  <c:v>37437</c:v>
                </c:pt>
                <c:pt idx="42">
                  <c:v>37529</c:v>
                </c:pt>
                <c:pt idx="43">
                  <c:v>37621</c:v>
                </c:pt>
                <c:pt idx="44">
                  <c:v>37711</c:v>
                </c:pt>
                <c:pt idx="45">
                  <c:v>37802</c:v>
                </c:pt>
                <c:pt idx="46">
                  <c:v>37894</c:v>
                </c:pt>
                <c:pt idx="47">
                  <c:v>37986</c:v>
                </c:pt>
                <c:pt idx="48">
                  <c:v>38077</c:v>
                </c:pt>
                <c:pt idx="49">
                  <c:v>38168</c:v>
                </c:pt>
                <c:pt idx="50">
                  <c:v>38260</c:v>
                </c:pt>
                <c:pt idx="51">
                  <c:v>38352</c:v>
                </c:pt>
                <c:pt idx="52">
                  <c:v>38442</c:v>
                </c:pt>
                <c:pt idx="53">
                  <c:v>38533</c:v>
                </c:pt>
                <c:pt idx="54">
                  <c:v>38625</c:v>
                </c:pt>
                <c:pt idx="55">
                  <c:v>38717</c:v>
                </c:pt>
                <c:pt idx="56">
                  <c:v>38807</c:v>
                </c:pt>
                <c:pt idx="57">
                  <c:v>38898</c:v>
                </c:pt>
                <c:pt idx="58">
                  <c:v>38990</c:v>
                </c:pt>
                <c:pt idx="59">
                  <c:v>39082</c:v>
                </c:pt>
                <c:pt idx="60">
                  <c:v>39172</c:v>
                </c:pt>
                <c:pt idx="61">
                  <c:v>39263</c:v>
                </c:pt>
                <c:pt idx="62">
                  <c:v>39355</c:v>
                </c:pt>
                <c:pt idx="63">
                  <c:v>39447</c:v>
                </c:pt>
                <c:pt idx="64">
                  <c:v>39538</c:v>
                </c:pt>
                <c:pt idx="65">
                  <c:v>39629</c:v>
                </c:pt>
                <c:pt idx="66">
                  <c:v>39721</c:v>
                </c:pt>
                <c:pt idx="67">
                  <c:v>39813</c:v>
                </c:pt>
                <c:pt idx="68">
                  <c:v>39903</c:v>
                </c:pt>
                <c:pt idx="69">
                  <c:v>39994</c:v>
                </c:pt>
                <c:pt idx="70">
                  <c:v>40086</c:v>
                </c:pt>
                <c:pt idx="71">
                  <c:v>40178</c:v>
                </c:pt>
                <c:pt idx="72">
                  <c:v>40268</c:v>
                </c:pt>
                <c:pt idx="73">
                  <c:v>40359</c:v>
                </c:pt>
                <c:pt idx="74">
                  <c:v>40451</c:v>
                </c:pt>
                <c:pt idx="75">
                  <c:v>40543</c:v>
                </c:pt>
                <c:pt idx="76">
                  <c:v>40633</c:v>
                </c:pt>
                <c:pt idx="77">
                  <c:v>40724</c:v>
                </c:pt>
                <c:pt idx="78">
                  <c:v>40816</c:v>
                </c:pt>
                <c:pt idx="79">
                  <c:v>40908</c:v>
                </c:pt>
                <c:pt idx="80">
                  <c:v>40999</c:v>
                </c:pt>
                <c:pt idx="81">
                  <c:v>41090</c:v>
                </c:pt>
                <c:pt idx="82">
                  <c:v>41182</c:v>
                </c:pt>
                <c:pt idx="83">
                  <c:v>41274</c:v>
                </c:pt>
                <c:pt idx="84">
                  <c:v>41364</c:v>
                </c:pt>
                <c:pt idx="85">
                  <c:v>41455</c:v>
                </c:pt>
                <c:pt idx="86">
                  <c:v>41547</c:v>
                </c:pt>
                <c:pt idx="87">
                  <c:v>41639</c:v>
                </c:pt>
                <c:pt idx="88">
                  <c:v>41729</c:v>
                </c:pt>
                <c:pt idx="89">
                  <c:v>41820</c:v>
                </c:pt>
                <c:pt idx="90">
                  <c:v>41912</c:v>
                </c:pt>
                <c:pt idx="91">
                  <c:v>42004</c:v>
                </c:pt>
                <c:pt idx="92">
                  <c:v>42094</c:v>
                </c:pt>
                <c:pt idx="93">
                  <c:v>42185</c:v>
                </c:pt>
                <c:pt idx="94">
                  <c:v>42277</c:v>
                </c:pt>
                <c:pt idx="95">
                  <c:v>42369</c:v>
                </c:pt>
                <c:pt idx="96">
                  <c:v>42460</c:v>
                </c:pt>
                <c:pt idx="97">
                  <c:v>42551</c:v>
                </c:pt>
                <c:pt idx="98">
                  <c:v>42643</c:v>
                </c:pt>
                <c:pt idx="99">
                  <c:v>42735</c:v>
                </c:pt>
                <c:pt idx="100">
                  <c:v>42825</c:v>
                </c:pt>
                <c:pt idx="101">
                  <c:v>42916</c:v>
                </c:pt>
                <c:pt idx="102">
                  <c:v>43008</c:v>
                </c:pt>
                <c:pt idx="103">
                  <c:v>43100</c:v>
                </c:pt>
                <c:pt idx="104">
                  <c:v>43190</c:v>
                </c:pt>
                <c:pt idx="105">
                  <c:v>43281</c:v>
                </c:pt>
                <c:pt idx="106">
                  <c:v>43373</c:v>
                </c:pt>
                <c:pt idx="107">
                  <c:v>43465</c:v>
                </c:pt>
                <c:pt idx="108">
                  <c:v>43555</c:v>
                </c:pt>
                <c:pt idx="109">
                  <c:v>43646</c:v>
                </c:pt>
                <c:pt idx="110">
                  <c:v>43738</c:v>
                </c:pt>
                <c:pt idx="111">
                  <c:v>43830</c:v>
                </c:pt>
                <c:pt idx="112">
                  <c:v>43921</c:v>
                </c:pt>
                <c:pt idx="113">
                  <c:v>44012</c:v>
                </c:pt>
                <c:pt idx="114">
                  <c:v>44104</c:v>
                </c:pt>
                <c:pt idx="115">
                  <c:v>44196</c:v>
                </c:pt>
              </c:numCache>
            </c:numRef>
          </c:cat>
          <c:val>
            <c:numRef>
              <c:f>'Quarterly GDP Growth'!$B$2:$B$117</c:f>
              <c:numCache>
                <c:formatCode>###,###,###,###,##0.00_ </c:formatCode>
                <c:ptCount val="116"/>
                <c:pt idx="0">
                  <c:v>13.6</c:v>
                </c:pt>
                <c:pt idx="1">
                  <c:v>14.1</c:v>
                </c:pt>
                <c:pt idx="2">
                  <c:v>14.6</c:v>
                </c:pt>
                <c:pt idx="3">
                  <c:v>14.6</c:v>
                </c:pt>
                <c:pt idx="4">
                  <c:v>15.3</c:v>
                </c:pt>
                <c:pt idx="5">
                  <c:v>13.5</c:v>
                </c:pt>
                <c:pt idx="6">
                  <c:v>12.9</c:v>
                </c:pt>
                <c:pt idx="7">
                  <c:v>14.1</c:v>
                </c:pt>
                <c:pt idx="8">
                  <c:v>14.1</c:v>
                </c:pt>
                <c:pt idx="9">
                  <c:v>13.3</c:v>
                </c:pt>
                <c:pt idx="10">
                  <c:v>13.1</c:v>
                </c:pt>
                <c:pt idx="11">
                  <c:v>12</c:v>
                </c:pt>
                <c:pt idx="12">
                  <c:v>11.9</c:v>
                </c:pt>
                <c:pt idx="13">
                  <c:v>11</c:v>
                </c:pt>
                <c:pt idx="14">
                  <c:v>10.4</c:v>
                </c:pt>
                <c:pt idx="15">
                  <c:v>10.8</c:v>
                </c:pt>
                <c:pt idx="16">
                  <c:v>10.9</c:v>
                </c:pt>
                <c:pt idx="17">
                  <c:v>9.4</c:v>
                </c:pt>
                <c:pt idx="18">
                  <c:v>9.1999999999999993</c:v>
                </c:pt>
                <c:pt idx="19">
                  <c:v>10.3</c:v>
                </c:pt>
                <c:pt idx="20">
                  <c:v>10.1</c:v>
                </c:pt>
                <c:pt idx="21">
                  <c:v>10</c:v>
                </c:pt>
                <c:pt idx="22">
                  <c:v>8.6</c:v>
                </c:pt>
                <c:pt idx="23">
                  <c:v>8.6</c:v>
                </c:pt>
                <c:pt idx="24">
                  <c:v>7.3</c:v>
                </c:pt>
                <c:pt idx="25">
                  <c:v>6.9</c:v>
                </c:pt>
                <c:pt idx="26">
                  <c:v>7.8</c:v>
                </c:pt>
                <c:pt idx="27">
                  <c:v>9.1</c:v>
                </c:pt>
                <c:pt idx="28">
                  <c:v>8.9</c:v>
                </c:pt>
                <c:pt idx="29">
                  <c:v>7.9</c:v>
                </c:pt>
                <c:pt idx="30">
                  <c:v>7.6</c:v>
                </c:pt>
                <c:pt idx="31">
                  <c:v>6.7</c:v>
                </c:pt>
                <c:pt idx="32">
                  <c:v>8.6999999999999993</c:v>
                </c:pt>
                <c:pt idx="33">
                  <c:v>9.1</c:v>
                </c:pt>
                <c:pt idx="34">
                  <c:v>8.8000000000000007</c:v>
                </c:pt>
                <c:pt idx="35">
                  <c:v>7.5</c:v>
                </c:pt>
                <c:pt idx="36">
                  <c:v>9.5</c:v>
                </c:pt>
                <c:pt idx="37">
                  <c:v>8.6</c:v>
                </c:pt>
                <c:pt idx="38">
                  <c:v>8</c:v>
                </c:pt>
                <c:pt idx="39">
                  <c:v>7.5</c:v>
                </c:pt>
                <c:pt idx="40">
                  <c:v>8.9</c:v>
                </c:pt>
                <c:pt idx="41">
                  <c:v>8.8000000000000007</c:v>
                </c:pt>
                <c:pt idx="42">
                  <c:v>9.6</c:v>
                </c:pt>
                <c:pt idx="43">
                  <c:v>9.1</c:v>
                </c:pt>
                <c:pt idx="44">
                  <c:v>11.1</c:v>
                </c:pt>
                <c:pt idx="45">
                  <c:v>9.1</c:v>
                </c:pt>
                <c:pt idx="46">
                  <c:v>10</c:v>
                </c:pt>
                <c:pt idx="47">
                  <c:v>10</c:v>
                </c:pt>
                <c:pt idx="48">
                  <c:v>10.6</c:v>
                </c:pt>
                <c:pt idx="49">
                  <c:v>11.6</c:v>
                </c:pt>
                <c:pt idx="50">
                  <c:v>9.8000000000000007</c:v>
                </c:pt>
                <c:pt idx="51">
                  <c:v>8.8000000000000007</c:v>
                </c:pt>
                <c:pt idx="52">
                  <c:v>11.1</c:v>
                </c:pt>
                <c:pt idx="53">
                  <c:v>11.1</c:v>
                </c:pt>
                <c:pt idx="54">
                  <c:v>10.8</c:v>
                </c:pt>
                <c:pt idx="55">
                  <c:v>12.4</c:v>
                </c:pt>
                <c:pt idx="56">
                  <c:v>12.5</c:v>
                </c:pt>
                <c:pt idx="57">
                  <c:v>13.7</c:v>
                </c:pt>
                <c:pt idx="58">
                  <c:v>12.2</c:v>
                </c:pt>
                <c:pt idx="59">
                  <c:v>12.5</c:v>
                </c:pt>
                <c:pt idx="60">
                  <c:v>13.8</c:v>
                </c:pt>
                <c:pt idx="61">
                  <c:v>15</c:v>
                </c:pt>
                <c:pt idx="62">
                  <c:v>14.3</c:v>
                </c:pt>
                <c:pt idx="63">
                  <c:v>13.9</c:v>
                </c:pt>
                <c:pt idx="64">
                  <c:v>11.5</c:v>
                </c:pt>
                <c:pt idx="65">
                  <c:v>10.9</c:v>
                </c:pt>
                <c:pt idx="66">
                  <c:v>9.5</c:v>
                </c:pt>
                <c:pt idx="67">
                  <c:v>7.1</c:v>
                </c:pt>
                <c:pt idx="68">
                  <c:v>6.4</c:v>
                </c:pt>
                <c:pt idx="69">
                  <c:v>8.1999999999999993</c:v>
                </c:pt>
                <c:pt idx="70">
                  <c:v>10.6</c:v>
                </c:pt>
                <c:pt idx="71">
                  <c:v>11.9</c:v>
                </c:pt>
                <c:pt idx="72">
                  <c:v>12.2</c:v>
                </c:pt>
                <c:pt idx="73">
                  <c:v>10.8</c:v>
                </c:pt>
                <c:pt idx="74">
                  <c:v>9.9</c:v>
                </c:pt>
                <c:pt idx="75">
                  <c:v>9.9</c:v>
                </c:pt>
                <c:pt idx="76">
                  <c:v>10.199999999999999</c:v>
                </c:pt>
                <c:pt idx="77">
                  <c:v>10</c:v>
                </c:pt>
                <c:pt idx="78">
                  <c:v>9.4</c:v>
                </c:pt>
                <c:pt idx="79">
                  <c:v>8.8000000000000007</c:v>
                </c:pt>
                <c:pt idx="80">
                  <c:v>8.1</c:v>
                </c:pt>
                <c:pt idx="81">
                  <c:v>7.7</c:v>
                </c:pt>
                <c:pt idx="82">
                  <c:v>7.5</c:v>
                </c:pt>
                <c:pt idx="83">
                  <c:v>8.1</c:v>
                </c:pt>
                <c:pt idx="84">
                  <c:v>7.9</c:v>
                </c:pt>
                <c:pt idx="85">
                  <c:v>7.6</c:v>
                </c:pt>
                <c:pt idx="86">
                  <c:v>7.9</c:v>
                </c:pt>
                <c:pt idx="87">
                  <c:v>7.7</c:v>
                </c:pt>
                <c:pt idx="88">
                  <c:v>7.5</c:v>
                </c:pt>
                <c:pt idx="89">
                  <c:v>7.6</c:v>
                </c:pt>
                <c:pt idx="90">
                  <c:v>7.2</c:v>
                </c:pt>
                <c:pt idx="91">
                  <c:v>7.3</c:v>
                </c:pt>
                <c:pt idx="92">
                  <c:v>7.1</c:v>
                </c:pt>
                <c:pt idx="93">
                  <c:v>7.1</c:v>
                </c:pt>
                <c:pt idx="94">
                  <c:v>7</c:v>
                </c:pt>
                <c:pt idx="95">
                  <c:v>6.9</c:v>
                </c:pt>
                <c:pt idx="96">
                  <c:v>6.9</c:v>
                </c:pt>
                <c:pt idx="97">
                  <c:v>6.8</c:v>
                </c:pt>
                <c:pt idx="98">
                  <c:v>6.8</c:v>
                </c:pt>
                <c:pt idx="99">
                  <c:v>6.9</c:v>
                </c:pt>
                <c:pt idx="100">
                  <c:v>7</c:v>
                </c:pt>
                <c:pt idx="101">
                  <c:v>7</c:v>
                </c:pt>
                <c:pt idx="102">
                  <c:v>6.9</c:v>
                </c:pt>
                <c:pt idx="103">
                  <c:v>6.8</c:v>
                </c:pt>
                <c:pt idx="104">
                  <c:v>6.9</c:v>
                </c:pt>
                <c:pt idx="105">
                  <c:v>6.9</c:v>
                </c:pt>
                <c:pt idx="106">
                  <c:v>6.7</c:v>
                </c:pt>
                <c:pt idx="107">
                  <c:v>6.5</c:v>
                </c:pt>
                <c:pt idx="108">
                  <c:v>6.3</c:v>
                </c:pt>
                <c:pt idx="109">
                  <c:v>6</c:v>
                </c:pt>
                <c:pt idx="110">
                  <c:v>5.9</c:v>
                </c:pt>
                <c:pt idx="111">
                  <c:v>5.8</c:v>
                </c:pt>
                <c:pt idx="112">
                  <c:v>-6.8</c:v>
                </c:pt>
                <c:pt idx="113">
                  <c:v>3.2</c:v>
                </c:pt>
                <c:pt idx="114">
                  <c:v>4.9000000000000004</c:v>
                </c:pt>
                <c:pt idx="115">
                  <c:v>6.5</c:v>
                </c:pt>
              </c:numCache>
            </c:numRef>
          </c:val>
          <c:smooth val="0"/>
          <c:extLst>
            <c:ext xmlns:c16="http://schemas.microsoft.com/office/drawing/2014/chart" uri="{C3380CC4-5D6E-409C-BE32-E72D297353CC}">
              <c16:uniqueId val="{00000000-A167-475E-90BD-CA2F3266CE66}"/>
            </c:ext>
          </c:extLst>
        </c:ser>
        <c:dLbls>
          <c:showLegendKey val="0"/>
          <c:showVal val="0"/>
          <c:showCatName val="0"/>
          <c:showSerName val="0"/>
          <c:showPercent val="0"/>
          <c:showBubbleSize val="0"/>
        </c:dLbls>
        <c:smooth val="0"/>
        <c:axId val="1860693856"/>
        <c:axId val="1860680256"/>
      </c:lineChart>
      <c:dateAx>
        <c:axId val="1860693856"/>
        <c:scaling>
          <c:orientation val="minMax"/>
        </c:scaling>
        <c:delete val="0"/>
        <c:axPos val="b"/>
        <c:numFmt formatCode="yyyy\-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80256"/>
        <c:crossesAt val="-10"/>
        <c:auto val="1"/>
        <c:lblOffset val="100"/>
        <c:baseTimeUnit val="months"/>
      </c:dateAx>
      <c:valAx>
        <c:axId val="1860680256"/>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93856"/>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Sheet2!$R$1</c:f>
              <c:strCache>
                <c:ptCount val="1"/>
                <c:pt idx="0">
                  <c:v>居民消费率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Sheet2!$R$2:$R$44</c:f>
              <c:numCache>
                <c:formatCode>General</c:formatCode>
                <c:ptCount val="43"/>
                <c:pt idx="0">
                  <c:v>48.788662138623963</c:v>
                </c:pt>
                <c:pt idx="1">
                  <c:v>49.76041959612715</c:v>
                </c:pt>
                <c:pt idx="2">
                  <c:v>51.467314113000441</c:v>
                </c:pt>
                <c:pt idx="3">
                  <c:v>53.387789708389789</c:v>
                </c:pt>
                <c:pt idx="4">
                  <c:v>53.229670093776136</c:v>
                </c:pt>
                <c:pt idx="5">
                  <c:v>53.377773279514059</c:v>
                </c:pt>
                <c:pt idx="6">
                  <c:v>50.610134332213185</c:v>
                </c:pt>
                <c:pt idx="7">
                  <c:v>50.805903365719296</c:v>
                </c:pt>
                <c:pt idx="8">
                  <c:v>50.946878212474012</c:v>
                </c:pt>
                <c:pt idx="9">
                  <c:v>49.57853973894418</c:v>
                </c:pt>
                <c:pt idx="10">
                  <c:v>49.519520481624596</c:v>
                </c:pt>
                <c:pt idx="11">
                  <c:v>50.885333068352132</c:v>
                </c:pt>
                <c:pt idx="12">
                  <c:v>49.738585002324797</c:v>
                </c:pt>
                <c:pt idx="13">
                  <c:v>47.93560999462585</c:v>
                </c:pt>
                <c:pt idx="14">
                  <c:v>45.365049401331014</c:v>
                </c:pt>
                <c:pt idx="15">
                  <c:v>44.116427995327747</c:v>
                </c:pt>
                <c:pt idx="16">
                  <c:v>44.294664114144908</c:v>
                </c:pt>
                <c:pt idx="17">
                  <c:v>45.971151182037751</c:v>
                </c:pt>
                <c:pt idx="18">
                  <c:v>47.027459468486192</c:v>
                </c:pt>
                <c:pt idx="19">
                  <c:v>46.068675663018631</c:v>
                </c:pt>
                <c:pt idx="20">
                  <c:v>45.722522516814784</c:v>
                </c:pt>
                <c:pt idx="21">
                  <c:v>46.44628171945503</c:v>
                </c:pt>
                <c:pt idx="22">
                  <c:v>46.957676561720149</c:v>
                </c:pt>
                <c:pt idx="23">
                  <c:v>45.715585463370239</c:v>
                </c:pt>
                <c:pt idx="24">
                  <c:v>45.057665472399663</c:v>
                </c:pt>
                <c:pt idx="25">
                  <c:v>42.793521829104748</c:v>
                </c:pt>
                <c:pt idx="26">
                  <c:v>40.732861373104114</c:v>
                </c:pt>
                <c:pt idx="27">
                  <c:v>39.515441202087928</c:v>
                </c:pt>
                <c:pt idx="28">
                  <c:v>37.724637432450528</c:v>
                </c:pt>
                <c:pt idx="29">
                  <c:v>36.314792235398649</c:v>
                </c:pt>
                <c:pt idx="30">
                  <c:v>35.418467903189175</c:v>
                </c:pt>
                <c:pt idx="31">
                  <c:v>35.415446113524972</c:v>
                </c:pt>
                <c:pt idx="32">
                  <c:v>34.630010211476488</c:v>
                </c:pt>
                <c:pt idx="33">
                  <c:v>35.196762177634092</c:v>
                </c:pt>
                <c:pt idx="34">
                  <c:v>35.356340252062381</c:v>
                </c:pt>
                <c:pt idx="35">
                  <c:v>35.629958535188784</c:v>
                </c:pt>
                <c:pt idx="36">
                  <c:v>36.538432513828489</c:v>
                </c:pt>
                <c:pt idx="37">
                  <c:v>37.596417973732684</c:v>
                </c:pt>
                <c:pt idx="38">
                  <c:v>38.69647415175033</c:v>
                </c:pt>
                <c:pt idx="39">
                  <c:v>38.684701060104253</c:v>
                </c:pt>
                <c:pt idx="40">
                  <c:v>38.669396546243554</c:v>
                </c:pt>
                <c:pt idx="41">
                  <c:v>38.786308677790856</c:v>
                </c:pt>
                <c:pt idx="42">
                  <c:v>37.739529704461354</c:v>
                </c:pt>
              </c:numCache>
            </c:numRef>
          </c:val>
          <c:smooth val="0"/>
          <c:extLst>
            <c:ext xmlns:c16="http://schemas.microsoft.com/office/drawing/2014/chart" uri="{C3380CC4-5D6E-409C-BE32-E72D297353CC}">
              <c16:uniqueId val="{00000000-DD44-41F9-83FE-82FDFE0F367B}"/>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Sheet2!$M$1</c:f>
              <c:strCache>
                <c:ptCount val="1"/>
                <c:pt idx="0">
                  <c:v>资本形成率(投资率)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Sheet2!$M$2:$M$44</c:f>
              <c:numCache>
                <c:formatCode>###,###,###,##0.0000</c:formatCode>
                <c:ptCount val="43"/>
                <c:pt idx="0">
                  <c:v>38.366743999999997</c:v>
                </c:pt>
                <c:pt idx="1">
                  <c:v>36.773398</c:v>
                </c:pt>
                <c:pt idx="2">
                  <c:v>34.963875999999999</c:v>
                </c:pt>
                <c:pt idx="3">
                  <c:v>33.044065000000003</c:v>
                </c:pt>
                <c:pt idx="4">
                  <c:v>31.903109000000001</c:v>
                </c:pt>
                <c:pt idx="5">
                  <c:v>31.855467000000001</c:v>
                </c:pt>
                <c:pt idx="6">
                  <c:v>34.323549</c:v>
                </c:pt>
                <c:pt idx="7">
                  <c:v>39.024934999999999</c:v>
                </c:pt>
                <c:pt idx="8">
                  <c:v>37.675738000000003</c:v>
                </c:pt>
                <c:pt idx="9">
                  <c:v>37.249209</c:v>
                </c:pt>
                <c:pt idx="10">
                  <c:v>39.001063000000002</c:v>
                </c:pt>
                <c:pt idx="11">
                  <c:v>37.056082000000004</c:v>
                </c:pt>
                <c:pt idx="12">
                  <c:v>33.984290000000001</c:v>
                </c:pt>
                <c:pt idx="13">
                  <c:v>35.249929000000002</c:v>
                </c:pt>
                <c:pt idx="14">
                  <c:v>39.149908000000003</c:v>
                </c:pt>
                <c:pt idx="15">
                  <c:v>43.401468000000001</c:v>
                </c:pt>
                <c:pt idx="16">
                  <c:v>40.238188999999998</c:v>
                </c:pt>
                <c:pt idx="17">
                  <c:v>39.021904999999997</c:v>
                </c:pt>
                <c:pt idx="18">
                  <c:v>37.684531</c:v>
                </c:pt>
                <c:pt idx="19">
                  <c:v>35.656782999999997</c:v>
                </c:pt>
                <c:pt idx="20">
                  <c:v>34.979849000000002</c:v>
                </c:pt>
                <c:pt idx="21">
                  <c:v>34.287371999999998</c:v>
                </c:pt>
                <c:pt idx="22">
                  <c:v>33.734898999999999</c:v>
                </c:pt>
                <c:pt idx="23">
                  <c:v>35.694457</c:v>
                </c:pt>
                <c:pt idx="24">
                  <c:v>36.269879000000003</c:v>
                </c:pt>
                <c:pt idx="25">
                  <c:v>39.699669</c:v>
                </c:pt>
                <c:pt idx="26">
                  <c:v>41.972866000000003</c:v>
                </c:pt>
                <c:pt idx="27">
                  <c:v>40.273342</c:v>
                </c:pt>
                <c:pt idx="28">
                  <c:v>39.881433000000001</c:v>
                </c:pt>
                <c:pt idx="29">
                  <c:v>40.421267</c:v>
                </c:pt>
                <c:pt idx="30">
                  <c:v>42.425449</c:v>
                </c:pt>
                <c:pt idx="31">
                  <c:v>45.469411000000001</c:v>
                </c:pt>
                <c:pt idx="32">
                  <c:v>46.968015000000001</c:v>
                </c:pt>
                <c:pt idx="33">
                  <c:v>47.029353999999998</c:v>
                </c:pt>
                <c:pt idx="34">
                  <c:v>46.185822000000002</c:v>
                </c:pt>
                <c:pt idx="35">
                  <c:v>46.135869</c:v>
                </c:pt>
                <c:pt idx="36">
                  <c:v>45.612402000000003</c:v>
                </c:pt>
                <c:pt idx="37">
                  <c:v>43.032687000000003</c:v>
                </c:pt>
                <c:pt idx="38">
                  <c:v>42.655068</c:v>
                </c:pt>
                <c:pt idx="39">
                  <c:v>43.171717000000001</c:v>
                </c:pt>
                <c:pt idx="40">
                  <c:v>43.961177999999997</c:v>
                </c:pt>
                <c:pt idx="41">
                  <c:v>43.081316000000001</c:v>
                </c:pt>
                <c:pt idx="42">
                  <c:v>43.1</c:v>
                </c:pt>
              </c:numCache>
            </c:numRef>
          </c:val>
          <c:smooth val="0"/>
          <c:extLst>
            <c:ext xmlns:c16="http://schemas.microsoft.com/office/drawing/2014/chart" uri="{C3380CC4-5D6E-409C-BE32-E72D297353CC}">
              <c16:uniqueId val="{00000000-68DD-4291-9F5E-18DE0020E8B9}"/>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Share of Inventory Investment</c:v>
                </c:pt>
              </c:strCache>
            </c:strRef>
          </c:tx>
          <c:spPr>
            <a:ln w="28575" cap="rnd">
              <a:solidFill>
                <a:schemeClr val="accent1"/>
              </a:solidFill>
              <a:round/>
            </a:ln>
            <a:effectLst/>
          </c:spPr>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Sheet1!$B$2:$B$44</c:f>
              <c:numCache>
                <c:formatCode>General</c:formatCode>
                <c:ptCount val="43"/>
                <c:pt idx="0">
                  <c:v>8.4314440851240331</c:v>
                </c:pt>
                <c:pt idx="1">
                  <c:v>8.0497679706639254</c:v>
                </c:pt>
                <c:pt idx="2">
                  <c:v>6.1072318664133638</c:v>
                </c:pt>
                <c:pt idx="3">
                  <c:v>5.7074987966437742</c:v>
                </c:pt>
                <c:pt idx="4">
                  <c:v>3.7316772745172146</c:v>
                </c:pt>
                <c:pt idx="5">
                  <c:v>3.7403284172082891</c:v>
                </c:pt>
                <c:pt idx="6">
                  <c:v>5.0492891538988367</c:v>
                </c:pt>
                <c:pt idx="7">
                  <c:v>8.624209506864247</c:v>
                </c:pt>
                <c:pt idx="8">
                  <c:v>6.7582441393466866</c:v>
                </c:pt>
                <c:pt idx="9">
                  <c:v>6.7494561820999861</c:v>
                </c:pt>
                <c:pt idx="10">
                  <c:v>8.0096234167802312</c:v>
                </c:pt>
                <c:pt idx="11">
                  <c:v>11.555032948152713</c:v>
                </c:pt>
                <c:pt idx="12">
                  <c:v>10.117425143101858</c:v>
                </c:pt>
                <c:pt idx="13">
                  <c:v>9.5362320278617929</c:v>
                </c:pt>
                <c:pt idx="14">
                  <c:v>8.7419744022316106</c:v>
                </c:pt>
                <c:pt idx="15">
                  <c:v>6.2078401097095766</c:v>
                </c:pt>
                <c:pt idx="16">
                  <c:v>5.6359878910278782</c:v>
                </c:pt>
                <c:pt idx="17">
                  <c:v>6.5275613175894502</c:v>
                </c:pt>
                <c:pt idx="18">
                  <c:v>5.9221585911572294</c:v>
                </c:pt>
                <c:pt idx="19">
                  <c:v>4.5368785349458758</c:v>
                </c:pt>
                <c:pt idx="20">
                  <c:v>1.9403048964533141</c:v>
                </c:pt>
                <c:pt idx="21">
                  <c:v>1.5807739300135526</c:v>
                </c:pt>
                <c:pt idx="22">
                  <c:v>1.0004111999554071</c:v>
                </c:pt>
                <c:pt idx="23">
                  <c:v>2.0970509144834475</c:v>
                </c:pt>
                <c:pt idx="24">
                  <c:v>1.0986041922009457</c:v>
                </c:pt>
                <c:pt idx="25">
                  <c:v>1.3651803986554301</c:v>
                </c:pt>
                <c:pt idx="26">
                  <c:v>2.3244931566779732</c:v>
                </c:pt>
                <c:pt idx="27">
                  <c:v>0.91867317543507743</c:v>
                </c:pt>
                <c:pt idx="28">
                  <c:v>1.1839924580020984</c:v>
                </c:pt>
                <c:pt idx="29">
                  <c:v>2.5858244818173444</c:v>
                </c:pt>
                <c:pt idx="30">
                  <c:v>3.2197198209611879</c:v>
                </c:pt>
                <c:pt idx="31">
                  <c:v>1.5485191260583957</c:v>
                </c:pt>
                <c:pt idx="32">
                  <c:v>2.6500884521195451</c:v>
                </c:pt>
                <c:pt idx="33">
                  <c:v>2.8209068976110321</c:v>
                </c:pt>
                <c:pt idx="34">
                  <c:v>1.973748006100897</c:v>
                </c:pt>
                <c:pt idx="35">
                  <c:v>1.8695232103508936</c:v>
                </c:pt>
                <c:pt idx="36">
                  <c:v>1.9587742290966037</c:v>
                </c:pt>
                <c:pt idx="37">
                  <c:v>1.1351467382612681</c:v>
                </c:pt>
                <c:pt idx="38">
                  <c:v>1.0796116318787714</c:v>
                </c:pt>
                <c:pt idx="39">
                  <c:v>1.1563553737753005</c:v>
                </c:pt>
                <c:pt idx="40">
                  <c:v>0.9540836748211432</c:v>
                </c:pt>
                <c:pt idx="41">
                  <c:v>0.66427121294202107</c:v>
                </c:pt>
                <c:pt idx="42">
                  <c:v>0.6548290572547516</c:v>
                </c:pt>
              </c:numCache>
            </c:numRef>
          </c:val>
          <c:smooth val="0"/>
          <c:extLst>
            <c:ext xmlns:c16="http://schemas.microsoft.com/office/drawing/2014/chart" uri="{C3380CC4-5D6E-409C-BE32-E72D297353CC}">
              <c16:uniqueId val="{00000000-BCC6-472C-9FAC-F51AC1C1D2C1}"/>
            </c:ext>
          </c:extLst>
        </c:ser>
        <c:dLbls>
          <c:showLegendKey val="0"/>
          <c:showVal val="0"/>
          <c:showCatName val="0"/>
          <c:showSerName val="0"/>
          <c:showPercent val="0"/>
          <c:showBubbleSize val="0"/>
        </c:dLbls>
        <c:smooth val="0"/>
        <c:axId val="-1372267968"/>
        <c:axId val="-1372257088"/>
      </c:lineChart>
      <c:catAx>
        <c:axId val="-137226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2257088"/>
        <c:crosses val="autoZero"/>
        <c:auto val="1"/>
        <c:lblAlgn val="ctr"/>
        <c:lblOffset val="100"/>
        <c:noMultiLvlLbl val="0"/>
      </c:catAx>
      <c:valAx>
        <c:axId val="-137225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2267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Sheet2!$S$1</c:f>
              <c:strCache>
                <c:ptCount val="1"/>
                <c:pt idx="0">
                  <c:v>政府消费率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Sheet2!$S$2:$S$44</c:f>
              <c:numCache>
                <c:formatCode>General</c:formatCode>
                <c:ptCount val="43"/>
                <c:pt idx="0">
                  <c:v>13.160773118869082</c:v>
                </c:pt>
                <c:pt idx="1">
                  <c:v>13.960336194452877</c:v>
                </c:pt>
                <c:pt idx="2">
                  <c:v>13.8925616858042</c:v>
                </c:pt>
                <c:pt idx="3">
                  <c:v>13.220696847643836</c:v>
                </c:pt>
                <c:pt idx="4">
                  <c:v>13.17641971257644</c:v>
                </c:pt>
                <c:pt idx="5">
                  <c:v>13.924974709447079</c:v>
                </c:pt>
                <c:pt idx="6">
                  <c:v>15.049079991793764</c:v>
                </c:pt>
                <c:pt idx="7">
                  <c:v>14.19969586799284</c:v>
                </c:pt>
                <c:pt idx="8">
                  <c:v>13.833160494656124</c:v>
                </c:pt>
                <c:pt idx="9">
                  <c:v>13.083455930104002</c:v>
                </c:pt>
                <c:pt idx="10">
                  <c:v>12.473170083969833</c:v>
                </c:pt>
                <c:pt idx="11">
                  <c:v>13.134172747122186</c:v>
                </c:pt>
                <c:pt idx="12">
                  <c:v>13.58713117508108</c:v>
                </c:pt>
                <c:pt idx="13">
                  <c:v>14.007025438465554</c:v>
                </c:pt>
                <c:pt idx="14">
                  <c:v>14.469506224661929</c:v>
                </c:pt>
                <c:pt idx="15">
                  <c:v>14.391974631965333</c:v>
                </c:pt>
                <c:pt idx="16">
                  <c:v>14.157348198293892</c:v>
                </c:pt>
                <c:pt idx="17">
                  <c:v>13.371224960666449</c:v>
                </c:pt>
                <c:pt idx="18">
                  <c:v>13.24843427250228</c:v>
                </c:pt>
                <c:pt idx="19">
                  <c:v>13.804451690484647</c:v>
                </c:pt>
                <c:pt idx="20">
                  <c:v>15.017348493757199</c:v>
                </c:pt>
                <c:pt idx="21">
                  <c:v>16.450932764814372</c:v>
                </c:pt>
                <c:pt idx="22">
                  <c:v>16.919615649378574</c:v>
                </c:pt>
                <c:pt idx="23">
                  <c:v>16.484031785752222</c:v>
                </c:pt>
                <c:pt idx="24">
                  <c:v>16.122180739992544</c:v>
                </c:pt>
                <c:pt idx="25">
                  <c:v>15.344952936228962</c:v>
                </c:pt>
                <c:pt idx="26">
                  <c:v>14.669262648576122</c:v>
                </c:pt>
                <c:pt idx="27">
                  <c:v>14.770959176466819</c:v>
                </c:pt>
                <c:pt idx="28">
                  <c:v>14.809782107072667</c:v>
                </c:pt>
                <c:pt idx="29">
                  <c:v>14.60474967774843</c:v>
                </c:pt>
                <c:pt idx="30">
                  <c:v>14.53922043813062</c:v>
                </c:pt>
                <c:pt idx="31">
                  <c:v>14.789788399065118</c:v>
                </c:pt>
                <c:pt idx="32">
                  <c:v>14.716065142583062</c:v>
                </c:pt>
                <c:pt idx="33">
                  <c:v>15.359453779033243</c:v>
                </c:pt>
                <c:pt idx="34">
                  <c:v>15.742634025153393</c:v>
                </c:pt>
                <c:pt idx="35">
                  <c:v>15.793954081236643</c:v>
                </c:pt>
                <c:pt idx="36">
                  <c:v>15.744023613858364</c:v>
                </c:pt>
                <c:pt idx="37">
                  <c:v>16.142069488412378</c:v>
                </c:pt>
                <c:pt idx="38">
                  <c:v>16.372849118518847</c:v>
                </c:pt>
                <c:pt idx="39">
                  <c:v>16.384987492408417</c:v>
                </c:pt>
                <c:pt idx="40">
                  <c:v>16.599130713230057</c:v>
                </c:pt>
                <c:pt idx="41">
                  <c:v>16.644329637842397</c:v>
                </c:pt>
                <c:pt idx="42">
                  <c:v>16.552056960575548</c:v>
                </c:pt>
              </c:numCache>
            </c:numRef>
          </c:val>
          <c:smooth val="0"/>
          <c:extLst>
            <c:ext xmlns:c16="http://schemas.microsoft.com/office/drawing/2014/chart" uri="{C3380CC4-5D6E-409C-BE32-E72D297353CC}">
              <c16:uniqueId val="{00000000-E56D-4500-86DD-8806776D806C}"/>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(GNI-GDP)/GDP*100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Sheet1!$K$1</c:f>
              <c:strCache>
                <c:ptCount val="1"/>
                <c:pt idx="0">
                  <c:v>(GNI/GDP-1)*100</c:v>
                </c:pt>
              </c:strCache>
            </c:strRef>
          </c:tx>
          <c:spPr>
            <a:ln w="28575" cap="rnd">
              <a:solidFill>
                <a:schemeClr val="accent1"/>
              </a:solidFill>
              <a:round/>
            </a:ln>
            <a:effectLst/>
          </c:spPr>
          <c:marker>
            <c:symbol val="none"/>
          </c:marker>
          <c:cat>
            <c:numRef>
              <c:f>Sheet1!$J$2:$J$41</c:f>
              <c:numCache>
                <c:formatCode>General</c:formatCode>
                <c:ptCount val="40"/>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numCache>
            </c:numRef>
          </c:cat>
          <c:val>
            <c:numRef>
              <c:f>Sheet1!$K$2:$K$41</c:f>
              <c:numCache>
                <c:formatCode>General</c:formatCode>
                <c:ptCount val="40"/>
                <c:pt idx="0">
                  <c:v>-4.2546011366720884E-2</c:v>
                </c:pt>
                <c:pt idx="1">
                  <c:v>0.13242762558741095</c:v>
                </c:pt>
                <c:pt idx="2">
                  <c:v>0.37998495940747878</c:v>
                </c:pt>
                <c:pt idx="3">
                  <c:v>0.49043303821791129</c:v>
                </c:pt>
                <c:pt idx="4">
                  <c:v>0.27143409245158184</c:v>
                </c:pt>
                <c:pt idx="5">
                  <c:v>-7.6535483694233032E-3</c:v>
                </c:pt>
                <c:pt idx="6">
                  <c:v>-6.5731264275774803E-2</c:v>
                </c:pt>
                <c:pt idx="7">
                  <c:v>-3.9475813143478686E-2</c:v>
                </c:pt>
                <c:pt idx="8">
                  <c:v>5.0187477396908473E-2</c:v>
                </c:pt>
                <c:pt idx="9">
                  <c:v>0.26738256097701446</c:v>
                </c:pt>
                <c:pt idx="10">
                  <c:v>0.20320128591348588</c:v>
                </c:pt>
                <c:pt idx="11">
                  <c:v>5.0290288332022204E-2</c:v>
                </c:pt>
                <c:pt idx="12">
                  <c:v>-0.20739383357582891</c:v>
                </c:pt>
                <c:pt idx="13">
                  <c:v>-0.18358226302407385</c:v>
                </c:pt>
                <c:pt idx="14">
                  <c:v>-1.6029482911909203</c:v>
                </c:pt>
                <c:pt idx="15">
                  <c:v>-1.4398896977510596</c:v>
                </c:pt>
                <c:pt idx="16">
                  <c:v>-1.1443037402981477</c:v>
                </c:pt>
                <c:pt idx="17">
                  <c:v>-1.6173963985575122</c:v>
                </c:pt>
                <c:pt idx="18">
                  <c:v>-1.3226981851630386</c:v>
                </c:pt>
                <c:pt idx="19">
                  <c:v>-1.2106805708876565</c:v>
                </c:pt>
                <c:pt idx="20">
                  <c:v>-1.4314684215044722</c:v>
                </c:pt>
                <c:pt idx="21">
                  <c:v>-1.0162964854522827</c:v>
                </c:pt>
                <c:pt idx="22">
                  <c:v>-0.61546482964343874</c:v>
                </c:pt>
                <c:pt idx="23">
                  <c:v>-0.26243988668831958</c:v>
                </c:pt>
                <c:pt idx="24">
                  <c:v>-0.70467763094394942</c:v>
                </c:pt>
                <c:pt idx="25">
                  <c:v>-0.18684980409314988</c:v>
                </c:pt>
                <c:pt idx="26">
                  <c:v>0.22648441395115679</c:v>
                </c:pt>
                <c:pt idx="27">
                  <c:v>0.62175660823983603</c:v>
                </c:pt>
                <c:pt idx="28">
                  <c:v>-0.16722730815779838</c:v>
                </c:pt>
                <c:pt idx="29">
                  <c:v>-0.42832016084522517</c:v>
                </c:pt>
                <c:pt idx="30">
                  <c:v>-0.93195957965656473</c:v>
                </c:pt>
                <c:pt idx="31">
                  <c:v>-0.23227604251557155</c:v>
                </c:pt>
                <c:pt idx="32">
                  <c:v>-0.81320199457688824</c:v>
                </c:pt>
                <c:pt idx="33">
                  <c:v>0.12695683839414273</c:v>
                </c:pt>
                <c:pt idx="34">
                  <c:v>-0.47716902595836569</c:v>
                </c:pt>
                <c:pt idx="35">
                  <c:v>-0.49584458477807153</c:v>
                </c:pt>
                <c:pt idx="36">
                  <c:v>-0.13103382874105599</c:v>
                </c:pt>
                <c:pt idx="37">
                  <c:v>-0.43921591980242669</c:v>
                </c:pt>
                <c:pt idx="38">
                  <c:v>-0.28017814626677823</c:v>
                </c:pt>
                <c:pt idx="39">
                  <c:v>-0.7090352211476888</c:v>
                </c:pt>
              </c:numCache>
            </c:numRef>
          </c:val>
          <c:smooth val="0"/>
          <c:extLst>
            <c:ext xmlns:c16="http://schemas.microsoft.com/office/drawing/2014/chart" uri="{C3380CC4-5D6E-409C-BE32-E72D297353CC}">
              <c16:uniqueId val="{00000000-B65E-4CA2-AE8B-0488E4B0E1AB}"/>
            </c:ext>
          </c:extLst>
        </c:ser>
        <c:dLbls>
          <c:showLegendKey val="0"/>
          <c:showVal val="0"/>
          <c:showCatName val="0"/>
          <c:showSerName val="0"/>
          <c:showPercent val="0"/>
          <c:showBubbleSize val="0"/>
        </c:dLbls>
        <c:smooth val="0"/>
        <c:axId val="1305262336"/>
        <c:axId val="1351515216"/>
      </c:lineChart>
      <c:catAx>
        <c:axId val="130526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1515216"/>
        <c:crossesAt val="-2"/>
        <c:auto val="1"/>
        <c:lblAlgn val="ctr"/>
        <c:lblOffset val="100"/>
        <c:noMultiLvlLbl val="0"/>
      </c:catAx>
      <c:valAx>
        <c:axId val="1351515216"/>
        <c:scaling>
          <c:orientation val="minMax"/>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05262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Monthly Inflation (%)</a:t>
            </a:r>
            <a:endParaRPr lang="zh-CN" altLang="en-US"/>
          </a:p>
        </c:rich>
      </c:tx>
      <c:overlay val="0"/>
      <c:spPr>
        <a:noFill/>
        <a:ln>
          <a:noFill/>
        </a:ln>
        <a:effectLst/>
      </c:spPr>
    </c:title>
    <c:autoTitleDeleted val="0"/>
    <c:plotArea>
      <c:layout/>
      <c:lineChart>
        <c:grouping val="standard"/>
        <c:varyColors val="0"/>
        <c:ser>
          <c:idx val="0"/>
          <c:order val="0"/>
          <c:spPr>
            <a:ln w="38100" cap="rnd">
              <a:solidFill>
                <a:schemeClr val="accent1"/>
              </a:solidFill>
              <a:round/>
            </a:ln>
            <a:effectLst/>
          </c:spPr>
          <c:marker>
            <c:symbol val="none"/>
          </c:marker>
          <c:cat>
            <c:numRef>
              <c:f>Inflation!$A$10:$A$401</c:f>
              <c:numCache>
                <c:formatCode>yyyy\-mm;@</c:formatCode>
                <c:ptCount val="392"/>
                <c:pt idx="0">
                  <c:v>43708</c:v>
                </c:pt>
                <c:pt idx="1">
                  <c:v>43677</c:v>
                </c:pt>
                <c:pt idx="2">
                  <c:v>43646</c:v>
                </c:pt>
                <c:pt idx="3">
                  <c:v>43616</c:v>
                </c:pt>
                <c:pt idx="4">
                  <c:v>43585</c:v>
                </c:pt>
                <c:pt idx="5">
                  <c:v>43555</c:v>
                </c:pt>
                <c:pt idx="6">
                  <c:v>43524</c:v>
                </c:pt>
                <c:pt idx="7">
                  <c:v>43496</c:v>
                </c:pt>
                <c:pt idx="8">
                  <c:v>43465</c:v>
                </c:pt>
                <c:pt idx="9">
                  <c:v>43434</c:v>
                </c:pt>
                <c:pt idx="10">
                  <c:v>43404</c:v>
                </c:pt>
                <c:pt idx="11">
                  <c:v>43373</c:v>
                </c:pt>
                <c:pt idx="12">
                  <c:v>43343</c:v>
                </c:pt>
                <c:pt idx="13">
                  <c:v>43312</c:v>
                </c:pt>
                <c:pt idx="14">
                  <c:v>43281</c:v>
                </c:pt>
                <c:pt idx="15">
                  <c:v>43251</c:v>
                </c:pt>
                <c:pt idx="16">
                  <c:v>43220</c:v>
                </c:pt>
                <c:pt idx="17">
                  <c:v>43190</c:v>
                </c:pt>
                <c:pt idx="18">
                  <c:v>43159</c:v>
                </c:pt>
                <c:pt idx="19">
                  <c:v>43131</c:v>
                </c:pt>
                <c:pt idx="20">
                  <c:v>43100</c:v>
                </c:pt>
                <c:pt idx="21">
                  <c:v>43069</c:v>
                </c:pt>
                <c:pt idx="22">
                  <c:v>43039</c:v>
                </c:pt>
                <c:pt idx="23">
                  <c:v>43008</c:v>
                </c:pt>
                <c:pt idx="24">
                  <c:v>42978</c:v>
                </c:pt>
                <c:pt idx="25">
                  <c:v>42947</c:v>
                </c:pt>
                <c:pt idx="26">
                  <c:v>42916</c:v>
                </c:pt>
                <c:pt idx="27">
                  <c:v>42886</c:v>
                </c:pt>
                <c:pt idx="28">
                  <c:v>42855</c:v>
                </c:pt>
                <c:pt idx="29">
                  <c:v>42825</c:v>
                </c:pt>
                <c:pt idx="30">
                  <c:v>42794</c:v>
                </c:pt>
                <c:pt idx="31">
                  <c:v>42766</c:v>
                </c:pt>
                <c:pt idx="32">
                  <c:v>42735</c:v>
                </c:pt>
                <c:pt idx="33">
                  <c:v>42704</c:v>
                </c:pt>
                <c:pt idx="34">
                  <c:v>42674</c:v>
                </c:pt>
                <c:pt idx="35">
                  <c:v>42643</c:v>
                </c:pt>
                <c:pt idx="36">
                  <c:v>42613</c:v>
                </c:pt>
                <c:pt idx="37">
                  <c:v>42582</c:v>
                </c:pt>
                <c:pt idx="38">
                  <c:v>42551</c:v>
                </c:pt>
                <c:pt idx="39">
                  <c:v>42521</c:v>
                </c:pt>
                <c:pt idx="40">
                  <c:v>42490</c:v>
                </c:pt>
                <c:pt idx="41">
                  <c:v>42460</c:v>
                </c:pt>
                <c:pt idx="42">
                  <c:v>42429</c:v>
                </c:pt>
                <c:pt idx="43">
                  <c:v>42400</c:v>
                </c:pt>
                <c:pt idx="44">
                  <c:v>42369</c:v>
                </c:pt>
                <c:pt idx="45">
                  <c:v>42338</c:v>
                </c:pt>
                <c:pt idx="46">
                  <c:v>42308</c:v>
                </c:pt>
                <c:pt idx="47">
                  <c:v>42277</c:v>
                </c:pt>
                <c:pt idx="48">
                  <c:v>42247</c:v>
                </c:pt>
                <c:pt idx="49">
                  <c:v>42216</c:v>
                </c:pt>
                <c:pt idx="50">
                  <c:v>42185</c:v>
                </c:pt>
                <c:pt idx="51">
                  <c:v>42155</c:v>
                </c:pt>
                <c:pt idx="52">
                  <c:v>42124</c:v>
                </c:pt>
                <c:pt idx="53">
                  <c:v>42094</c:v>
                </c:pt>
                <c:pt idx="54">
                  <c:v>42063</c:v>
                </c:pt>
                <c:pt idx="55">
                  <c:v>42035</c:v>
                </c:pt>
                <c:pt idx="56">
                  <c:v>42004</c:v>
                </c:pt>
                <c:pt idx="57">
                  <c:v>41973</c:v>
                </c:pt>
                <c:pt idx="58">
                  <c:v>41943</c:v>
                </c:pt>
                <c:pt idx="59">
                  <c:v>41912</c:v>
                </c:pt>
                <c:pt idx="60">
                  <c:v>41882</c:v>
                </c:pt>
                <c:pt idx="61">
                  <c:v>41851</c:v>
                </c:pt>
                <c:pt idx="62">
                  <c:v>41820</c:v>
                </c:pt>
                <c:pt idx="63">
                  <c:v>41790</c:v>
                </c:pt>
                <c:pt idx="64">
                  <c:v>41759</c:v>
                </c:pt>
                <c:pt idx="65">
                  <c:v>41729</c:v>
                </c:pt>
                <c:pt idx="66">
                  <c:v>41698</c:v>
                </c:pt>
                <c:pt idx="67">
                  <c:v>41670</c:v>
                </c:pt>
                <c:pt idx="68">
                  <c:v>41639</c:v>
                </c:pt>
                <c:pt idx="69">
                  <c:v>41608</c:v>
                </c:pt>
                <c:pt idx="70">
                  <c:v>41578</c:v>
                </c:pt>
                <c:pt idx="71">
                  <c:v>41547</c:v>
                </c:pt>
                <c:pt idx="72">
                  <c:v>41517</c:v>
                </c:pt>
                <c:pt idx="73">
                  <c:v>41486</c:v>
                </c:pt>
                <c:pt idx="74">
                  <c:v>41455</c:v>
                </c:pt>
                <c:pt idx="75">
                  <c:v>41425</c:v>
                </c:pt>
                <c:pt idx="76">
                  <c:v>41394</c:v>
                </c:pt>
                <c:pt idx="77">
                  <c:v>41364</c:v>
                </c:pt>
                <c:pt idx="78">
                  <c:v>41333</c:v>
                </c:pt>
                <c:pt idx="79">
                  <c:v>41305</c:v>
                </c:pt>
                <c:pt idx="80">
                  <c:v>41274</c:v>
                </c:pt>
                <c:pt idx="81">
                  <c:v>41243</c:v>
                </c:pt>
                <c:pt idx="82">
                  <c:v>41213</c:v>
                </c:pt>
                <c:pt idx="83">
                  <c:v>41182</c:v>
                </c:pt>
                <c:pt idx="84">
                  <c:v>41152</c:v>
                </c:pt>
                <c:pt idx="85">
                  <c:v>41121</c:v>
                </c:pt>
                <c:pt idx="86">
                  <c:v>41090</c:v>
                </c:pt>
                <c:pt idx="87">
                  <c:v>41060</c:v>
                </c:pt>
                <c:pt idx="88">
                  <c:v>41029</c:v>
                </c:pt>
                <c:pt idx="89">
                  <c:v>40999</c:v>
                </c:pt>
                <c:pt idx="90">
                  <c:v>40968</c:v>
                </c:pt>
                <c:pt idx="91">
                  <c:v>40939</c:v>
                </c:pt>
                <c:pt idx="92">
                  <c:v>40908</c:v>
                </c:pt>
                <c:pt idx="93">
                  <c:v>40877</c:v>
                </c:pt>
                <c:pt idx="94">
                  <c:v>40847</c:v>
                </c:pt>
                <c:pt idx="95">
                  <c:v>40816</c:v>
                </c:pt>
                <c:pt idx="96">
                  <c:v>40786</c:v>
                </c:pt>
                <c:pt idx="97">
                  <c:v>40755</c:v>
                </c:pt>
                <c:pt idx="98">
                  <c:v>40724</c:v>
                </c:pt>
                <c:pt idx="99">
                  <c:v>40694</c:v>
                </c:pt>
                <c:pt idx="100">
                  <c:v>40663</c:v>
                </c:pt>
                <c:pt idx="101">
                  <c:v>40633</c:v>
                </c:pt>
                <c:pt idx="102">
                  <c:v>40602</c:v>
                </c:pt>
                <c:pt idx="103">
                  <c:v>40574</c:v>
                </c:pt>
                <c:pt idx="104">
                  <c:v>40543</c:v>
                </c:pt>
                <c:pt idx="105">
                  <c:v>40512</c:v>
                </c:pt>
                <c:pt idx="106">
                  <c:v>40482</c:v>
                </c:pt>
                <c:pt idx="107">
                  <c:v>40451</c:v>
                </c:pt>
                <c:pt idx="108">
                  <c:v>40421</c:v>
                </c:pt>
                <c:pt idx="109">
                  <c:v>40390</c:v>
                </c:pt>
                <c:pt idx="110">
                  <c:v>40359</c:v>
                </c:pt>
                <c:pt idx="111">
                  <c:v>40329</c:v>
                </c:pt>
                <c:pt idx="112">
                  <c:v>40298</c:v>
                </c:pt>
                <c:pt idx="113">
                  <c:v>40268</c:v>
                </c:pt>
                <c:pt idx="114">
                  <c:v>40237</c:v>
                </c:pt>
                <c:pt idx="115">
                  <c:v>40209</c:v>
                </c:pt>
                <c:pt idx="116">
                  <c:v>40178</c:v>
                </c:pt>
                <c:pt idx="117">
                  <c:v>40147</c:v>
                </c:pt>
                <c:pt idx="118">
                  <c:v>40117</c:v>
                </c:pt>
                <c:pt idx="119">
                  <c:v>40086</c:v>
                </c:pt>
                <c:pt idx="120">
                  <c:v>40056</c:v>
                </c:pt>
                <c:pt idx="121">
                  <c:v>40025</c:v>
                </c:pt>
                <c:pt idx="122">
                  <c:v>39994</c:v>
                </c:pt>
                <c:pt idx="123">
                  <c:v>39964</c:v>
                </c:pt>
                <c:pt idx="124">
                  <c:v>39933</c:v>
                </c:pt>
                <c:pt idx="125">
                  <c:v>39903</c:v>
                </c:pt>
                <c:pt idx="126">
                  <c:v>39872</c:v>
                </c:pt>
                <c:pt idx="127">
                  <c:v>39844</c:v>
                </c:pt>
                <c:pt idx="128">
                  <c:v>39813</c:v>
                </c:pt>
                <c:pt idx="129">
                  <c:v>39782</c:v>
                </c:pt>
                <c:pt idx="130">
                  <c:v>39752</c:v>
                </c:pt>
                <c:pt idx="131">
                  <c:v>39721</c:v>
                </c:pt>
                <c:pt idx="132">
                  <c:v>39691</c:v>
                </c:pt>
                <c:pt idx="133">
                  <c:v>39660</c:v>
                </c:pt>
                <c:pt idx="134">
                  <c:v>39629</c:v>
                </c:pt>
                <c:pt idx="135">
                  <c:v>39599</c:v>
                </c:pt>
                <c:pt idx="136">
                  <c:v>39568</c:v>
                </c:pt>
                <c:pt idx="137">
                  <c:v>39538</c:v>
                </c:pt>
                <c:pt idx="138">
                  <c:v>39507</c:v>
                </c:pt>
                <c:pt idx="139">
                  <c:v>39478</c:v>
                </c:pt>
                <c:pt idx="140">
                  <c:v>39447</c:v>
                </c:pt>
                <c:pt idx="141">
                  <c:v>39416</c:v>
                </c:pt>
                <c:pt idx="142">
                  <c:v>39386</c:v>
                </c:pt>
                <c:pt idx="143">
                  <c:v>39355</c:v>
                </c:pt>
                <c:pt idx="144">
                  <c:v>39325</c:v>
                </c:pt>
                <c:pt idx="145">
                  <c:v>39294</c:v>
                </c:pt>
                <c:pt idx="146">
                  <c:v>39263</c:v>
                </c:pt>
                <c:pt idx="147">
                  <c:v>39233</c:v>
                </c:pt>
                <c:pt idx="148">
                  <c:v>39202</c:v>
                </c:pt>
                <c:pt idx="149">
                  <c:v>39172</c:v>
                </c:pt>
                <c:pt idx="150">
                  <c:v>39141</c:v>
                </c:pt>
                <c:pt idx="151">
                  <c:v>39113</c:v>
                </c:pt>
                <c:pt idx="152">
                  <c:v>39082</c:v>
                </c:pt>
                <c:pt idx="153">
                  <c:v>39051</c:v>
                </c:pt>
                <c:pt idx="154">
                  <c:v>39021</c:v>
                </c:pt>
                <c:pt idx="155">
                  <c:v>38990</c:v>
                </c:pt>
                <c:pt idx="156">
                  <c:v>38960</c:v>
                </c:pt>
                <c:pt idx="157">
                  <c:v>38929</c:v>
                </c:pt>
                <c:pt idx="158">
                  <c:v>38898</c:v>
                </c:pt>
                <c:pt idx="159">
                  <c:v>38868</c:v>
                </c:pt>
                <c:pt idx="160">
                  <c:v>38837</c:v>
                </c:pt>
                <c:pt idx="161">
                  <c:v>38807</c:v>
                </c:pt>
                <c:pt idx="162">
                  <c:v>38776</c:v>
                </c:pt>
                <c:pt idx="163">
                  <c:v>38748</c:v>
                </c:pt>
                <c:pt idx="164">
                  <c:v>38717</c:v>
                </c:pt>
                <c:pt idx="165">
                  <c:v>38686</c:v>
                </c:pt>
                <c:pt idx="166">
                  <c:v>38656</c:v>
                </c:pt>
                <c:pt idx="167">
                  <c:v>38625</c:v>
                </c:pt>
                <c:pt idx="168">
                  <c:v>38595</c:v>
                </c:pt>
                <c:pt idx="169">
                  <c:v>38564</c:v>
                </c:pt>
                <c:pt idx="170">
                  <c:v>38533</c:v>
                </c:pt>
                <c:pt idx="171">
                  <c:v>38503</c:v>
                </c:pt>
                <c:pt idx="172">
                  <c:v>38472</c:v>
                </c:pt>
                <c:pt idx="173">
                  <c:v>38442</c:v>
                </c:pt>
                <c:pt idx="174">
                  <c:v>38411</c:v>
                </c:pt>
                <c:pt idx="175">
                  <c:v>38383</c:v>
                </c:pt>
                <c:pt idx="176">
                  <c:v>38352</c:v>
                </c:pt>
                <c:pt idx="177">
                  <c:v>38321</c:v>
                </c:pt>
                <c:pt idx="178">
                  <c:v>38291</c:v>
                </c:pt>
                <c:pt idx="179">
                  <c:v>38260</c:v>
                </c:pt>
                <c:pt idx="180">
                  <c:v>38230</c:v>
                </c:pt>
                <c:pt idx="181">
                  <c:v>38199</c:v>
                </c:pt>
                <c:pt idx="182">
                  <c:v>38168</c:v>
                </c:pt>
                <c:pt idx="183">
                  <c:v>38138</c:v>
                </c:pt>
                <c:pt idx="184">
                  <c:v>38107</c:v>
                </c:pt>
                <c:pt idx="185">
                  <c:v>38077</c:v>
                </c:pt>
                <c:pt idx="186">
                  <c:v>38046</c:v>
                </c:pt>
                <c:pt idx="187">
                  <c:v>38017</c:v>
                </c:pt>
                <c:pt idx="188">
                  <c:v>37986</c:v>
                </c:pt>
                <c:pt idx="189">
                  <c:v>37955</c:v>
                </c:pt>
                <c:pt idx="190">
                  <c:v>37925</c:v>
                </c:pt>
                <c:pt idx="191">
                  <c:v>37894</c:v>
                </c:pt>
                <c:pt idx="192">
                  <c:v>37864</c:v>
                </c:pt>
                <c:pt idx="193">
                  <c:v>37833</c:v>
                </c:pt>
                <c:pt idx="194">
                  <c:v>37802</c:v>
                </c:pt>
                <c:pt idx="195">
                  <c:v>37772</c:v>
                </c:pt>
                <c:pt idx="196">
                  <c:v>37741</c:v>
                </c:pt>
                <c:pt idx="197">
                  <c:v>37711</c:v>
                </c:pt>
                <c:pt idx="198">
                  <c:v>37680</c:v>
                </c:pt>
                <c:pt idx="199">
                  <c:v>37652</c:v>
                </c:pt>
                <c:pt idx="200">
                  <c:v>37621</c:v>
                </c:pt>
                <c:pt idx="201">
                  <c:v>37590</c:v>
                </c:pt>
                <c:pt idx="202">
                  <c:v>37560</c:v>
                </c:pt>
                <c:pt idx="203">
                  <c:v>37529</c:v>
                </c:pt>
                <c:pt idx="204">
                  <c:v>37499</c:v>
                </c:pt>
                <c:pt idx="205">
                  <c:v>37468</c:v>
                </c:pt>
                <c:pt idx="206">
                  <c:v>37437</c:v>
                </c:pt>
                <c:pt idx="207">
                  <c:v>37407</c:v>
                </c:pt>
                <c:pt idx="208">
                  <c:v>37376</c:v>
                </c:pt>
                <c:pt idx="209">
                  <c:v>37346</c:v>
                </c:pt>
                <c:pt idx="210">
                  <c:v>37315</c:v>
                </c:pt>
                <c:pt idx="211">
                  <c:v>37287</c:v>
                </c:pt>
                <c:pt idx="212">
                  <c:v>37256</c:v>
                </c:pt>
                <c:pt idx="213">
                  <c:v>37225</c:v>
                </c:pt>
                <c:pt idx="214">
                  <c:v>37195</c:v>
                </c:pt>
                <c:pt idx="215">
                  <c:v>37164</c:v>
                </c:pt>
                <c:pt idx="216">
                  <c:v>37134</c:v>
                </c:pt>
                <c:pt idx="217">
                  <c:v>37103</c:v>
                </c:pt>
                <c:pt idx="218">
                  <c:v>37072</c:v>
                </c:pt>
                <c:pt idx="219">
                  <c:v>37042</c:v>
                </c:pt>
                <c:pt idx="220">
                  <c:v>37011</c:v>
                </c:pt>
                <c:pt idx="221">
                  <c:v>36981</c:v>
                </c:pt>
                <c:pt idx="222">
                  <c:v>36950</c:v>
                </c:pt>
                <c:pt idx="223">
                  <c:v>36922</c:v>
                </c:pt>
                <c:pt idx="224">
                  <c:v>36891</c:v>
                </c:pt>
                <c:pt idx="225">
                  <c:v>36860</c:v>
                </c:pt>
                <c:pt idx="226">
                  <c:v>36830</c:v>
                </c:pt>
                <c:pt idx="227">
                  <c:v>36799</c:v>
                </c:pt>
                <c:pt idx="228">
                  <c:v>36769</c:v>
                </c:pt>
                <c:pt idx="229">
                  <c:v>36738</c:v>
                </c:pt>
                <c:pt idx="230">
                  <c:v>36707</c:v>
                </c:pt>
                <c:pt idx="231">
                  <c:v>36677</c:v>
                </c:pt>
                <c:pt idx="232">
                  <c:v>36646</c:v>
                </c:pt>
                <c:pt idx="233">
                  <c:v>36616</c:v>
                </c:pt>
                <c:pt idx="234">
                  <c:v>36585</c:v>
                </c:pt>
                <c:pt idx="235">
                  <c:v>36556</c:v>
                </c:pt>
                <c:pt idx="236">
                  <c:v>36525</c:v>
                </c:pt>
                <c:pt idx="237">
                  <c:v>36494</c:v>
                </c:pt>
                <c:pt idx="238">
                  <c:v>36464</c:v>
                </c:pt>
                <c:pt idx="239">
                  <c:v>36433</c:v>
                </c:pt>
                <c:pt idx="240">
                  <c:v>36403</c:v>
                </c:pt>
                <c:pt idx="241">
                  <c:v>36372</c:v>
                </c:pt>
                <c:pt idx="242">
                  <c:v>36341</c:v>
                </c:pt>
                <c:pt idx="243">
                  <c:v>36311</c:v>
                </c:pt>
                <c:pt idx="244">
                  <c:v>36280</c:v>
                </c:pt>
                <c:pt idx="245">
                  <c:v>36250</c:v>
                </c:pt>
                <c:pt idx="246">
                  <c:v>36219</c:v>
                </c:pt>
                <c:pt idx="247">
                  <c:v>36191</c:v>
                </c:pt>
                <c:pt idx="248">
                  <c:v>36160</c:v>
                </c:pt>
                <c:pt idx="249">
                  <c:v>36129</c:v>
                </c:pt>
                <c:pt idx="250">
                  <c:v>36099</c:v>
                </c:pt>
                <c:pt idx="251">
                  <c:v>36068</c:v>
                </c:pt>
                <c:pt idx="252">
                  <c:v>36038</c:v>
                </c:pt>
                <c:pt idx="253">
                  <c:v>36007</c:v>
                </c:pt>
                <c:pt idx="254">
                  <c:v>35976</c:v>
                </c:pt>
                <c:pt idx="255">
                  <c:v>35946</c:v>
                </c:pt>
                <c:pt idx="256">
                  <c:v>35915</c:v>
                </c:pt>
                <c:pt idx="257">
                  <c:v>35885</c:v>
                </c:pt>
                <c:pt idx="258">
                  <c:v>35854</c:v>
                </c:pt>
                <c:pt idx="259">
                  <c:v>35826</c:v>
                </c:pt>
                <c:pt idx="260">
                  <c:v>35795</c:v>
                </c:pt>
                <c:pt idx="261">
                  <c:v>35764</c:v>
                </c:pt>
                <c:pt idx="262">
                  <c:v>35734</c:v>
                </c:pt>
                <c:pt idx="263">
                  <c:v>35703</c:v>
                </c:pt>
                <c:pt idx="264">
                  <c:v>35673</c:v>
                </c:pt>
                <c:pt idx="265">
                  <c:v>35642</c:v>
                </c:pt>
                <c:pt idx="266">
                  <c:v>35611</c:v>
                </c:pt>
                <c:pt idx="267">
                  <c:v>35581</c:v>
                </c:pt>
                <c:pt idx="268">
                  <c:v>35550</c:v>
                </c:pt>
                <c:pt idx="269">
                  <c:v>35520</c:v>
                </c:pt>
                <c:pt idx="270">
                  <c:v>35489</c:v>
                </c:pt>
                <c:pt idx="271">
                  <c:v>35461</c:v>
                </c:pt>
                <c:pt idx="272">
                  <c:v>35430</c:v>
                </c:pt>
                <c:pt idx="273">
                  <c:v>35399</c:v>
                </c:pt>
                <c:pt idx="274">
                  <c:v>35369</c:v>
                </c:pt>
                <c:pt idx="275">
                  <c:v>35338</c:v>
                </c:pt>
                <c:pt idx="276">
                  <c:v>35308</c:v>
                </c:pt>
                <c:pt idx="277">
                  <c:v>35277</c:v>
                </c:pt>
                <c:pt idx="278">
                  <c:v>35246</c:v>
                </c:pt>
                <c:pt idx="279">
                  <c:v>35216</c:v>
                </c:pt>
                <c:pt idx="280">
                  <c:v>35185</c:v>
                </c:pt>
                <c:pt idx="281">
                  <c:v>35155</c:v>
                </c:pt>
                <c:pt idx="282">
                  <c:v>35124</c:v>
                </c:pt>
                <c:pt idx="283">
                  <c:v>35095</c:v>
                </c:pt>
                <c:pt idx="284">
                  <c:v>35064</c:v>
                </c:pt>
                <c:pt idx="285">
                  <c:v>35033</c:v>
                </c:pt>
                <c:pt idx="286">
                  <c:v>35003</c:v>
                </c:pt>
                <c:pt idx="287">
                  <c:v>34972</c:v>
                </c:pt>
                <c:pt idx="288">
                  <c:v>34942</c:v>
                </c:pt>
                <c:pt idx="289">
                  <c:v>34911</c:v>
                </c:pt>
                <c:pt idx="290">
                  <c:v>34880</c:v>
                </c:pt>
                <c:pt idx="291">
                  <c:v>34850</c:v>
                </c:pt>
                <c:pt idx="292">
                  <c:v>34819</c:v>
                </c:pt>
                <c:pt idx="293">
                  <c:v>34789</c:v>
                </c:pt>
                <c:pt idx="294">
                  <c:v>34758</c:v>
                </c:pt>
                <c:pt idx="295">
                  <c:v>34730</c:v>
                </c:pt>
                <c:pt idx="296">
                  <c:v>34699</c:v>
                </c:pt>
                <c:pt idx="297">
                  <c:v>34668</c:v>
                </c:pt>
                <c:pt idx="298">
                  <c:v>34638</c:v>
                </c:pt>
                <c:pt idx="299">
                  <c:v>34607</c:v>
                </c:pt>
                <c:pt idx="300">
                  <c:v>34577</c:v>
                </c:pt>
                <c:pt idx="301">
                  <c:v>34546</c:v>
                </c:pt>
                <c:pt idx="302">
                  <c:v>34515</c:v>
                </c:pt>
                <c:pt idx="303">
                  <c:v>34485</c:v>
                </c:pt>
                <c:pt idx="304">
                  <c:v>34454</c:v>
                </c:pt>
                <c:pt idx="305">
                  <c:v>34424</c:v>
                </c:pt>
                <c:pt idx="306">
                  <c:v>34393</c:v>
                </c:pt>
                <c:pt idx="307">
                  <c:v>34365</c:v>
                </c:pt>
                <c:pt idx="308">
                  <c:v>34334</c:v>
                </c:pt>
                <c:pt idx="309">
                  <c:v>34303</c:v>
                </c:pt>
                <c:pt idx="310">
                  <c:v>34273</c:v>
                </c:pt>
                <c:pt idx="311">
                  <c:v>34242</c:v>
                </c:pt>
                <c:pt idx="312">
                  <c:v>34212</c:v>
                </c:pt>
                <c:pt idx="313">
                  <c:v>34181</c:v>
                </c:pt>
                <c:pt idx="314">
                  <c:v>34150</c:v>
                </c:pt>
                <c:pt idx="315">
                  <c:v>34120</c:v>
                </c:pt>
                <c:pt idx="316">
                  <c:v>34089</c:v>
                </c:pt>
                <c:pt idx="317">
                  <c:v>34059</c:v>
                </c:pt>
                <c:pt idx="318">
                  <c:v>34028</c:v>
                </c:pt>
                <c:pt idx="319">
                  <c:v>34000</c:v>
                </c:pt>
                <c:pt idx="320">
                  <c:v>33969</c:v>
                </c:pt>
                <c:pt idx="321">
                  <c:v>33938</c:v>
                </c:pt>
                <c:pt idx="322">
                  <c:v>33908</c:v>
                </c:pt>
                <c:pt idx="323">
                  <c:v>33877</c:v>
                </c:pt>
                <c:pt idx="324">
                  <c:v>33847</c:v>
                </c:pt>
                <c:pt idx="325">
                  <c:v>33816</c:v>
                </c:pt>
                <c:pt idx="326">
                  <c:v>33785</c:v>
                </c:pt>
                <c:pt idx="327">
                  <c:v>33755</c:v>
                </c:pt>
                <c:pt idx="328">
                  <c:v>33724</c:v>
                </c:pt>
                <c:pt idx="329">
                  <c:v>33694</c:v>
                </c:pt>
                <c:pt idx="330">
                  <c:v>33663</c:v>
                </c:pt>
                <c:pt idx="331">
                  <c:v>33634</c:v>
                </c:pt>
                <c:pt idx="332">
                  <c:v>33603</c:v>
                </c:pt>
                <c:pt idx="333">
                  <c:v>33572</c:v>
                </c:pt>
                <c:pt idx="334">
                  <c:v>33542</c:v>
                </c:pt>
                <c:pt idx="335">
                  <c:v>33511</c:v>
                </c:pt>
                <c:pt idx="336">
                  <c:v>33481</c:v>
                </c:pt>
                <c:pt idx="337">
                  <c:v>33450</c:v>
                </c:pt>
                <c:pt idx="338">
                  <c:v>33419</c:v>
                </c:pt>
                <c:pt idx="339">
                  <c:v>33389</c:v>
                </c:pt>
                <c:pt idx="340">
                  <c:v>33358</c:v>
                </c:pt>
                <c:pt idx="341">
                  <c:v>33328</c:v>
                </c:pt>
                <c:pt idx="342">
                  <c:v>33297</c:v>
                </c:pt>
                <c:pt idx="343">
                  <c:v>33269</c:v>
                </c:pt>
                <c:pt idx="344">
                  <c:v>33238</c:v>
                </c:pt>
                <c:pt idx="345">
                  <c:v>33207</c:v>
                </c:pt>
                <c:pt idx="346">
                  <c:v>33177</c:v>
                </c:pt>
                <c:pt idx="347">
                  <c:v>33146</c:v>
                </c:pt>
                <c:pt idx="348">
                  <c:v>33116</c:v>
                </c:pt>
                <c:pt idx="349">
                  <c:v>33085</c:v>
                </c:pt>
                <c:pt idx="350">
                  <c:v>33054</c:v>
                </c:pt>
                <c:pt idx="351">
                  <c:v>33024</c:v>
                </c:pt>
                <c:pt idx="352">
                  <c:v>32993</c:v>
                </c:pt>
                <c:pt idx="353">
                  <c:v>32963</c:v>
                </c:pt>
                <c:pt idx="354">
                  <c:v>32932</c:v>
                </c:pt>
                <c:pt idx="355">
                  <c:v>32904</c:v>
                </c:pt>
                <c:pt idx="356">
                  <c:v>32873</c:v>
                </c:pt>
                <c:pt idx="357">
                  <c:v>32842</c:v>
                </c:pt>
                <c:pt idx="358">
                  <c:v>32812</c:v>
                </c:pt>
                <c:pt idx="359">
                  <c:v>32781</c:v>
                </c:pt>
                <c:pt idx="360">
                  <c:v>32751</c:v>
                </c:pt>
                <c:pt idx="361">
                  <c:v>32720</c:v>
                </c:pt>
                <c:pt idx="362">
                  <c:v>32689</c:v>
                </c:pt>
                <c:pt idx="363">
                  <c:v>32659</c:v>
                </c:pt>
                <c:pt idx="364">
                  <c:v>32628</c:v>
                </c:pt>
                <c:pt idx="365">
                  <c:v>32598</c:v>
                </c:pt>
                <c:pt idx="366">
                  <c:v>32567</c:v>
                </c:pt>
                <c:pt idx="367">
                  <c:v>32539</c:v>
                </c:pt>
                <c:pt idx="368">
                  <c:v>32508</c:v>
                </c:pt>
                <c:pt idx="369">
                  <c:v>32477</c:v>
                </c:pt>
                <c:pt idx="370">
                  <c:v>32447</c:v>
                </c:pt>
                <c:pt idx="371">
                  <c:v>32416</c:v>
                </c:pt>
                <c:pt idx="372">
                  <c:v>32386</c:v>
                </c:pt>
                <c:pt idx="373">
                  <c:v>32355</c:v>
                </c:pt>
                <c:pt idx="374">
                  <c:v>32324</c:v>
                </c:pt>
                <c:pt idx="375">
                  <c:v>32294</c:v>
                </c:pt>
                <c:pt idx="376">
                  <c:v>32263</c:v>
                </c:pt>
                <c:pt idx="377">
                  <c:v>32233</c:v>
                </c:pt>
                <c:pt idx="378">
                  <c:v>32202</c:v>
                </c:pt>
                <c:pt idx="379">
                  <c:v>32173</c:v>
                </c:pt>
                <c:pt idx="380">
                  <c:v>32142</c:v>
                </c:pt>
                <c:pt idx="381">
                  <c:v>32111</c:v>
                </c:pt>
                <c:pt idx="382">
                  <c:v>32081</c:v>
                </c:pt>
                <c:pt idx="383">
                  <c:v>32050</c:v>
                </c:pt>
                <c:pt idx="384">
                  <c:v>32020</c:v>
                </c:pt>
                <c:pt idx="385">
                  <c:v>31989</c:v>
                </c:pt>
                <c:pt idx="386">
                  <c:v>31958</c:v>
                </c:pt>
                <c:pt idx="387">
                  <c:v>31928</c:v>
                </c:pt>
                <c:pt idx="388">
                  <c:v>31897</c:v>
                </c:pt>
                <c:pt idx="389">
                  <c:v>31867</c:v>
                </c:pt>
                <c:pt idx="390">
                  <c:v>31836</c:v>
                </c:pt>
                <c:pt idx="391">
                  <c:v>31808</c:v>
                </c:pt>
              </c:numCache>
            </c:numRef>
          </c:cat>
          <c:val>
            <c:numRef>
              <c:f>Inflation!$B$10:$B$401</c:f>
              <c:numCache>
                <c:formatCode>###,###,###,###,##0.00_ </c:formatCode>
                <c:ptCount val="392"/>
                <c:pt idx="0">
                  <c:v>2.8</c:v>
                </c:pt>
                <c:pt idx="1">
                  <c:v>2.8</c:v>
                </c:pt>
                <c:pt idx="2">
                  <c:v>2.7</c:v>
                </c:pt>
                <c:pt idx="3">
                  <c:v>2.7</c:v>
                </c:pt>
                <c:pt idx="4">
                  <c:v>2.5</c:v>
                </c:pt>
                <c:pt idx="5">
                  <c:v>2.2999999999999998</c:v>
                </c:pt>
                <c:pt idx="6">
                  <c:v>1.5</c:v>
                </c:pt>
                <c:pt idx="7">
                  <c:v>1.7</c:v>
                </c:pt>
                <c:pt idx="8">
                  <c:v>1.9</c:v>
                </c:pt>
                <c:pt idx="9">
                  <c:v>2.2000000000000002</c:v>
                </c:pt>
                <c:pt idx="10">
                  <c:v>2.5</c:v>
                </c:pt>
                <c:pt idx="11">
                  <c:v>2.5</c:v>
                </c:pt>
                <c:pt idx="12">
                  <c:v>2.2999999999999998</c:v>
                </c:pt>
                <c:pt idx="13">
                  <c:v>2.1</c:v>
                </c:pt>
                <c:pt idx="14">
                  <c:v>1.9</c:v>
                </c:pt>
                <c:pt idx="15">
                  <c:v>1.8</c:v>
                </c:pt>
                <c:pt idx="16">
                  <c:v>1.8</c:v>
                </c:pt>
                <c:pt idx="17" formatCode="###,###,###,###,##0.00">
                  <c:v>2.1</c:v>
                </c:pt>
                <c:pt idx="18" formatCode="###,###,###,###,##0.00">
                  <c:v>2.9</c:v>
                </c:pt>
                <c:pt idx="19" formatCode="###,###,###,###,##0.00">
                  <c:v>1.5</c:v>
                </c:pt>
                <c:pt idx="20" formatCode="###,###,###,###,##0.00">
                  <c:v>1.8</c:v>
                </c:pt>
                <c:pt idx="21" formatCode="###,###,###,###,##0.00">
                  <c:v>1.7</c:v>
                </c:pt>
                <c:pt idx="22" formatCode="###,###,###,###,##0.00">
                  <c:v>1.9</c:v>
                </c:pt>
                <c:pt idx="23" formatCode="###,###,###,###,##0.00">
                  <c:v>1.6</c:v>
                </c:pt>
                <c:pt idx="24" formatCode="###,###,###,###,##0.00">
                  <c:v>1.8</c:v>
                </c:pt>
                <c:pt idx="25" formatCode="###,###,###,###,##0.00">
                  <c:v>1.4</c:v>
                </c:pt>
                <c:pt idx="26" formatCode="###,###,###,###,##0.00">
                  <c:v>1.5</c:v>
                </c:pt>
                <c:pt idx="27" formatCode="###,###,###,###,##0.00">
                  <c:v>1.5</c:v>
                </c:pt>
                <c:pt idx="28" formatCode="###,###,###,###,##0.00">
                  <c:v>1.2</c:v>
                </c:pt>
                <c:pt idx="29" formatCode="###,###,###,###,##0.00">
                  <c:v>0.9</c:v>
                </c:pt>
                <c:pt idx="30" formatCode="###,###,###,###,##0.00">
                  <c:v>0.8</c:v>
                </c:pt>
                <c:pt idx="31" formatCode="###,###,###,###,##0.00">
                  <c:v>2.5490550000000001</c:v>
                </c:pt>
                <c:pt idx="32" formatCode="###,###,###,###,##0.00">
                  <c:v>2.0765449999999999</c:v>
                </c:pt>
                <c:pt idx="33" formatCode="###,###,###,###,##0.00">
                  <c:v>2.2522579999999999</c:v>
                </c:pt>
                <c:pt idx="34" formatCode="###,###,###,###,##0.00">
                  <c:v>2.0959469999999998</c:v>
                </c:pt>
                <c:pt idx="35" formatCode="###,###,###,###,##0.00">
                  <c:v>1.920226</c:v>
                </c:pt>
                <c:pt idx="36" formatCode="###,###,###,###,##0.00">
                  <c:v>1.3397730000000001</c:v>
                </c:pt>
                <c:pt idx="37" formatCode="###,###,###,###,##0.00">
                  <c:v>1.7651129999999999</c:v>
                </c:pt>
                <c:pt idx="38" formatCode="###,###,###,###,##0.00">
                  <c:v>1.8795029999999999</c:v>
                </c:pt>
                <c:pt idx="39" formatCode="###,###,###,###,##0.00">
                  <c:v>2.038999</c:v>
                </c:pt>
                <c:pt idx="40" formatCode="###,###,###,###,##0.00">
                  <c:v>2.3278650000000001</c:v>
                </c:pt>
                <c:pt idx="41" formatCode="###,###,###,###,##0.00">
                  <c:v>2.3013910000000002</c:v>
                </c:pt>
                <c:pt idx="42" formatCode="###,###,###,###,##0.00">
                  <c:v>2.2999999999999998</c:v>
                </c:pt>
                <c:pt idx="43" formatCode="###,###,###,###,##0.00">
                  <c:v>1.8</c:v>
                </c:pt>
                <c:pt idx="44" formatCode="###,###,###,###,##0.00">
                  <c:v>1.6</c:v>
                </c:pt>
                <c:pt idx="45" formatCode="###,###,###,###,##0.00">
                  <c:v>1.4856</c:v>
                </c:pt>
                <c:pt idx="46" formatCode="###,###,###,###,##0.00">
                  <c:v>1.2674000000000001</c:v>
                </c:pt>
                <c:pt idx="47" formatCode="###,###,###,###,##0.00">
                  <c:v>1.5955999999999999</c:v>
                </c:pt>
                <c:pt idx="48" formatCode="###,###,###,###,##0.00">
                  <c:v>1.9554</c:v>
                </c:pt>
                <c:pt idx="49" formatCode="###,###,###,###,##0.00">
                  <c:v>1.6473</c:v>
                </c:pt>
                <c:pt idx="50" formatCode="###,###,###,###,##0.00">
                  <c:v>1.3909</c:v>
                </c:pt>
                <c:pt idx="51" formatCode="###,###,###,###,##0.00">
                  <c:v>1.2307999999999999</c:v>
                </c:pt>
                <c:pt idx="52" formatCode="###,###,###,###,##0.00">
                  <c:v>1.5091000000000001</c:v>
                </c:pt>
                <c:pt idx="53" formatCode="###,###,###,###,##0.00">
                  <c:v>1.3757999999999999</c:v>
                </c:pt>
                <c:pt idx="54" formatCode="###,###,###,###,##0.00">
                  <c:v>1.4311</c:v>
                </c:pt>
                <c:pt idx="55" formatCode="###,###,###,###,##0.00">
                  <c:v>0.76380000000000003</c:v>
                </c:pt>
                <c:pt idx="56" formatCode="###,###,###,###,##0.00">
                  <c:v>1.5056</c:v>
                </c:pt>
                <c:pt idx="57" formatCode="###,###,###,###,##0.00">
                  <c:v>1.4393</c:v>
                </c:pt>
                <c:pt idx="58" formatCode="###,###,###,###,##0.00">
                  <c:v>1.6011</c:v>
                </c:pt>
                <c:pt idx="59" formatCode="###,###,###,###,##0.00">
                  <c:v>1.6274999999999999</c:v>
                </c:pt>
                <c:pt idx="60" formatCode="###,###,###,###,##0.00">
                  <c:v>1.9908999999999999</c:v>
                </c:pt>
                <c:pt idx="61" formatCode="###,###,###,###,##0.00">
                  <c:v>2.2852000000000001</c:v>
                </c:pt>
                <c:pt idx="62" formatCode="###,###,###,###,##0.00">
                  <c:v>2.3361000000000001</c:v>
                </c:pt>
                <c:pt idx="63" formatCode="###,###,###,###,##0.00">
                  <c:v>2.4773000000000001</c:v>
                </c:pt>
                <c:pt idx="64" formatCode="###,###,###,###,##0.00">
                  <c:v>1.8013999999999999</c:v>
                </c:pt>
                <c:pt idx="65" formatCode="###,###,###,###,##0.00">
                  <c:v>2.3847999999999998</c:v>
                </c:pt>
                <c:pt idx="66" formatCode="###,###,###,###,##0.00">
                  <c:v>1.9511000000000001</c:v>
                </c:pt>
                <c:pt idx="67" formatCode="###,###,###,###,##0.00">
                  <c:v>2.4861</c:v>
                </c:pt>
                <c:pt idx="68" formatCode="###,###,###,###,##0.00">
                  <c:v>2.4986999999999999</c:v>
                </c:pt>
                <c:pt idx="69" formatCode="###,###,###,###,##0.00">
                  <c:v>3.0179999999999998</c:v>
                </c:pt>
                <c:pt idx="70" formatCode="###,###,###,###,##0.00">
                  <c:v>3.2058</c:v>
                </c:pt>
                <c:pt idx="71" formatCode="###,###,###,###,##0.00">
                  <c:v>3.0518999999999998</c:v>
                </c:pt>
                <c:pt idx="72" formatCode="###,###,###,###,##0.00">
                  <c:v>2.5666000000000002</c:v>
                </c:pt>
                <c:pt idx="73" formatCode="###,###,###,###,##0.00">
                  <c:v>2.6741000000000001</c:v>
                </c:pt>
                <c:pt idx="74" formatCode="###,###,###,###,##0.00">
                  <c:v>2.6684000000000001</c:v>
                </c:pt>
                <c:pt idx="75" formatCode="###,###,###,###,##0.00">
                  <c:v>2.0981000000000001</c:v>
                </c:pt>
                <c:pt idx="76" formatCode="###,###,###,###,##0.00">
                  <c:v>2.3860999999999999</c:v>
                </c:pt>
                <c:pt idx="77" formatCode="###,###,###,###,##0.00">
                  <c:v>2.0695999999999999</c:v>
                </c:pt>
                <c:pt idx="78" formatCode="###,###,###,###,##0.00">
                  <c:v>3.2198000000000002</c:v>
                </c:pt>
                <c:pt idx="79" formatCode="###,###,###,###,##0.00">
                  <c:v>2.0305</c:v>
                </c:pt>
                <c:pt idx="80" formatCode="###,###,###,###,##0.00">
                  <c:v>2.5</c:v>
                </c:pt>
                <c:pt idx="81" formatCode="###,###,###,###,##0.00">
                  <c:v>2</c:v>
                </c:pt>
                <c:pt idx="82" formatCode="###,###,###,###,##0.00">
                  <c:v>1.7</c:v>
                </c:pt>
                <c:pt idx="83" formatCode="###,###,###,###,##0.00">
                  <c:v>1.9</c:v>
                </c:pt>
                <c:pt idx="84" formatCode="###,###,###,###,##0.00">
                  <c:v>2</c:v>
                </c:pt>
                <c:pt idx="85" formatCode="###,###,###,###,##0.00">
                  <c:v>1.8</c:v>
                </c:pt>
                <c:pt idx="86" formatCode="###,###,###,###,##0.00">
                  <c:v>2.2000000000000002</c:v>
                </c:pt>
                <c:pt idx="87" formatCode="###,###,###,###,##0.00">
                  <c:v>3</c:v>
                </c:pt>
                <c:pt idx="88" formatCode="###,###,###,###,##0.00">
                  <c:v>3.4</c:v>
                </c:pt>
                <c:pt idx="89" formatCode="###,###,###,###,##0.00">
                  <c:v>3.6</c:v>
                </c:pt>
                <c:pt idx="90" formatCode="###,###,###,###,##0.00">
                  <c:v>3.2</c:v>
                </c:pt>
                <c:pt idx="91" formatCode="###,###,###,###,##0.00">
                  <c:v>4.5</c:v>
                </c:pt>
                <c:pt idx="92" formatCode="###,###,###,###,##0.00">
                  <c:v>4.07</c:v>
                </c:pt>
                <c:pt idx="93" formatCode="###,###,###,###,##0.00">
                  <c:v>4.2249999999999996</c:v>
                </c:pt>
                <c:pt idx="94" formatCode="###,###,###,###,##0.00">
                  <c:v>5.4950000000000001</c:v>
                </c:pt>
                <c:pt idx="95" formatCode="###,###,###,###,##0.00">
                  <c:v>6.0670000000000002</c:v>
                </c:pt>
                <c:pt idx="96" formatCode="###,###,###,###,##0.00">
                  <c:v>6.1509999999999998</c:v>
                </c:pt>
                <c:pt idx="97" formatCode="###,###,###,###,##0.00">
                  <c:v>6.4509999999999996</c:v>
                </c:pt>
                <c:pt idx="98" formatCode="###,###,###,###,##0.00">
                  <c:v>6.3550000000000004</c:v>
                </c:pt>
                <c:pt idx="99" formatCode="###,###,###,###,##0.00">
                  <c:v>5.5149999999999997</c:v>
                </c:pt>
                <c:pt idx="100" formatCode="###,###,###,###,##0.00">
                  <c:v>5.3440000000000003</c:v>
                </c:pt>
                <c:pt idx="101" formatCode="###,###,###,###,##0.00">
                  <c:v>5.383</c:v>
                </c:pt>
                <c:pt idx="102" formatCode="###,###,###,###,##0.00">
                  <c:v>4.944</c:v>
                </c:pt>
                <c:pt idx="103" formatCode="###,###,###,###,##0.00">
                  <c:v>4.9000000000000004</c:v>
                </c:pt>
                <c:pt idx="104" formatCode="###,###,###,###,##0.00">
                  <c:v>4.5999999999999996</c:v>
                </c:pt>
                <c:pt idx="105" formatCode="###,###,###,###,##0.00">
                  <c:v>5.0999999999999996</c:v>
                </c:pt>
                <c:pt idx="106" formatCode="###,###,###,###,##0.00">
                  <c:v>4.4000000000000004</c:v>
                </c:pt>
                <c:pt idx="107" formatCode="###,###,###,###,##0.00">
                  <c:v>3.6</c:v>
                </c:pt>
                <c:pt idx="108" formatCode="###,###,###,###,##0.00">
                  <c:v>3.5</c:v>
                </c:pt>
                <c:pt idx="109" formatCode="###,###,###,###,##0.00">
                  <c:v>3.3</c:v>
                </c:pt>
                <c:pt idx="110" formatCode="###,###,###,###,##0.00">
                  <c:v>2.9</c:v>
                </c:pt>
                <c:pt idx="111" formatCode="###,###,###,###,##0.00">
                  <c:v>3.1</c:v>
                </c:pt>
                <c:pt idx="112" formatCode="###,###,###,###,##0.00">
                  <c:v>2.8</c:v>
                </c:pt>
                <c:pt idx="113" formatCode="###,###,###,###,##0.00">
                  <c:v>2.4</c:v>
                </c:pt>
                <c:pt idx="114" formatCode="###,###,###,###,##0.00">
                  <c:v>2.7</c:v>
                </c:pt>
                <c:pt idx="115" formatCode="###,###,###,###,##0.00">
                  <c:v>1.5</c:v>
                </c:pt>
                <c:pt idx="116" formatCode="###,###,###,###,##0.00">
                  <c:v>1.9</c:v>
                </c:pt>
                <c:pt idx="117" formatCode="###,###,###,###,##0.00">
                  <c:v>0.6</c:v>
                </c:pt>
                <c:pt idx="118" formatCode="###,###,###,###,##0.00">
                  <c:v>-0.5</c:v>
                </c:pt>
                <c:pt idx="119" formatCode="###,###,###,###,##0.00">
                  <c:v>-0.8</c:v>
                </c:pt>
                <c:pt idx="120" formatCode="###,###,###,###,##0.00">
                  <c:v>-1.2</c:v>
                </c:pt>
                <c:pt idx="121" formatCode="###,###,###,###,##0.00">
                  <c:v>-1.8</c:v>
                </c:pt>
                <c:pt idx="122" formatCode="###,###,###,###,##0.00">
                  <c:v>-1.7</c:v>
                </c:pt>
                <c:pt idx="123" formatCode="###,###,###,###,##0.00">
                  <c:v>-1.4</c:v>
                </c:pt>
                <c:pt idx="124" formatCode="###,###,###,###,##0.00">
                  <c:v>-1.5</c:v>
                </c:pt>
                <c:pt idx="125" formatCode="###,###,###,###,##0.00">
                  <c:v>-1.2</c:v>
                </c:pt>
                <c:pt idx="126" formatCode="###,###,###,###,##0.00">
                  <c:v>-1.6</c:v>
                </c:pt>
                <c:pt idx="127" formatCode="###,###,###,###,##0.00">
                  <c:v>1</c:v>
                </c:pt>
                <c:pt idx="128" formatCode="###,###,###,###,##0.00">
                  <c:v>1.2</c:v>
                </c:pt>
                <c:pt idx="129" formatCode="###,###,###,###,##0.00">
                  <c:v>2.4</c:v>
                </c:pt>
                <c:pt idx="130" formatCode="###,###,###,###,##0.00">
                  <c:v>4</c:v>
                </c:pt>
                <c:pt idx="131" formatCode="###,###,###,###,##0.00">
                  <c:v>4.5999999999999996</c:v>
                </c:pt>
                <c:pt idx="132" formatCode="###,###,###,###,##0.00">
                  <c:v>4.9000000000000004</c:v>
                </c:pt>
                <c:pt idx="133" formatCode="###,###,###,###,##0.00">
                  <c:v>6.3</c:v>
                </c:pt>
                <c:pt idx="134" formatCode="###,###,###,###,##0.00">
                  <c:v>7.1</c:v>
                </c:pt>
                <c:pt idx="135" formatCode="###,###,###,###,##0.00">
                  <c:v>7.7</c:v>
                </c:pt>
                <c:pt idx="136" formatCode="###,###,###,###,##0.00">
                  <c:v>8.5</c:v>
                </c:pt>
                <c:pt idx="137" formatCode="###,###,###,###,##0.00">
                  <c:v>8.3000000000000007</c:v>
                </c:pt>
                <c:pt idx="138" formatCode="###,###,###,###,##0.00">
                  <c:v>8.6999999999999993</c:v>
                </c:pt>
                <c:pt idx="139" formatCode="###,###,###,###,##0.00">
                  <c:v>7.1</c:v>
                </c:pt>
                <c:pt idx="140" formatCode="###,###,###,###,##0.00">
                  <c:v>6.5</c:v>
                </c:pt>
                <c:pt idx="141" formatCode="###,###,###,###,##0.00">
                  <c:v>6.9</c:v>
                </c:pt>
                <c:pt idx="142" formatCode="###,###,###,###,##0.00">
                  <c:v>6.5</c:v>
                </c:pt>
                <c:pt idx="143" formatCode="###,###,###,###,##0.00">
                  <c:v>6.2</c:v>
                </c:pt>
                <c:pt idx="144" formatCode="###,###,###,###,##0.00">
                  <c:v>6.5</c:v>
                </c:pt>
                <c:pt idx="145" formatCode="###,###,###,###,##0.00">
                  <c:v>5.6</c:v>
                </c:pt>
                <c:pt idx="146" formatCode="###,###,###,###,##0.00">
                  <c:v>4.4000000000000004</c:v>
                </c:pt>
                <c:pt idx="147" formatCode="###,###,###,###,##0.00">
                  <c:v>3.4</c:v>
                </c:pt>
                <c:pt idx="148" formatCode="###,###,###,###,##0.00">
                  <c:v>3</c:v>
                </c:pt>
                <c:pt idx="149" formatCode="###,###,###,###,##0.00">
                  <c:v>3.3</c:v>
                </c:pt>
                <c:pt idx="150" formatCode="###,###,###,###,##0.00">
                  <c:v>2.7</c:v>
                </c:pt>
                <c:pt idx="151" formatCode="###,###,###,###,##0.00">
                  <c:v>2.2000000000000002</c:v>
                </c:pt>
                <c:pt idx="152" formatCode="###,###,###,###,##0.00">
                  <c:v>2.8</c:v>
                </c:pt>
                <c:pt idx="153" formatCode="###,###,###,###,##0.00">
                  <c:v>1.9</c:v>
                </c:pt>
                <c:pt idx="154" formatCode="###,###,###,###,##0.00">
                  <c:v>1.4</c:v>
                </c:pt>
                <c:pt idx="155" formatCode="###,###,###,###,##0.00">
                  <c:v>1.5</c:v>
                </c:pt>
                <c:pt idx="156" formatCode="###,###,###,###,##0.00">
                  <c:v>1.3</c:v>
                </c:pt>
                <c:pt idx="157" formatCode="###,###,###,###,##0.00">
                  <c:v>1</c:v>
                </c:pt>
                <c:pt idx="158" formatCode="###,###,###,###,##0.00">
                  <c:v>1.5</c:v>
                </c:pt>
                <c:pt idx="159" formatCode="###,###,###,###,##0.00">
                  <c:v>1.4</c:v>
                </c:pt>
                <c:pt idx="160" formatCode="###,###,###,###,##0.00">
                  <c:v>1.2</c:v>
                </c:pt>
                <c:pt idx="161" formatCode="###,###,###,###,##0.00">
                  <c:v>0.8</c:v>
                </c:pt>
                <c:pt idx="162" formatCode="###,###,###,###,##0.00">
                  <c:v>0.9</c:v>
                </c:pt>
                <c:pt idx="163" formatCode="###,###,###,###,##0.00">
                  <c:v>1.9</c:v>
                </c:pt>
                <c:pt idx="164" formatCode="###,###,###,###,##0.00">
                  <c:v>1.6</c:v>
                </c:pt>
                <c:pt idx="165" formatCode="###,###,###,###,##0.00">
                  <c:v>1.3</c:v>
                </c:pt>
                <c:pt idx="166" formatCode="###,###,###,###,##0.00">
                  <c:v>1.2</c:v>
                </c:pt>
                <c:pt idx="167" formatCode="###,###,###,###,##0.00">
                  <c:v>0.9</c:v>
                </c:pt>
                <c:pt idx="168" formatCode="###,###,###,###,##0.00">
                  <c:v>1.3</c:v>
                </c:pt>
                <c:pt idx="169" formatCode="###,###,###,###,##0.00">
                  <c:v>1.8</c:v>
                </c:pt>
                <c:pt idx="170" formatCode="###,###,###,###,##0.00">
                  <c:v>1.6</c:v>
                </c:pt>
                <c:pt idx="171" formatCode="###,###,###,###,##0.00">
                  <c:v>1.8</c:v>
                </c:pt>
                <c:pt idx="172" formatCode="###,###,###,###,##0.00">
                  <c:v>1.8</c:v>
                </c:pt>
                <c:pt idx="173" formatCode="###,###,###,###,##0.00">
                  <c:v>2.7</c:v>
                </c:pt>
                <c:pt idx="174" formatCode="###,###,###,###,##0.00">
                  <c:v>3.9</c:v>
                </c:pt>
                <c:pt idx="175" formatCode="###,###,###,###,##0.00">
                  <c:v>1.9</c:v>
                </c:pt>
                <c:pt idx="176" formatCode="###,###,###,###,##0.00">
                  <c:v>2.4</c:v>
                </c:pt>
                <c:pt idx="177" formatCode="###,###,###,###,##0.00">
                  <c:v>2.8</c:v>
                </c:pt>
                <c:pt idx="178" formatCode="###,###,###,###,##0.00">
                  <c:v>4.3</c:v>
                </c:pt>
                <c:pt idx="179" formatCode="###,###,###,###,##0.00">
                  <c:v>5.2</c:v>
                </c:pt>
                <c:pt idx="180" formatCode="###,###,###,###,##0.00">
                  <c:v>5.3</c:v>
                </c:pt>
                <c:pt idx="181" formatCode="###,###,###,###,##0.00">
                  <c:v>5.3</c:v>
                </c:pt>
                <c:pt idx="182" formatCode="###,###,###,###,##0.00">
                  <c:v>5</c:v>
                </c:pt>
                <c:pt idx="183" formatCode="###,###,###,###,##0.00">
                  <c:v>4.4000000000000004</c:v>
                </c:pt>
                <c:pt idx="184" formatCode="###,###,###,###,##0.00">
                  <c:v>3.8</c:v>
                </c:pt>
                <c:pt idx="185" formatCode="###,###,###,###,##0.00">
                  <c:v>3</c:v>
                </c:pt>
                <c:pt idx="186" formatCode="###,###,###,###,##0.00">
                  <c:v>2.1</c:v>
                </c:pt>
                <c:pt idx="187" formatCode="###,###,###,###,##0.00">
                  <c:v>3.2</c:v>
                </c:pt>
                <c:pt idx="188" formatCode="###,###,###,###,##0.00">
                  <c:v>3.2</c:v>
                </c:pt>
                <c:pt idx="189" formatCode="###,###,###,###,##0.00">
                  <c:v>3</c:v>
                </c:pt>
                <c:pt idx="190" formatCode="###,###,###,###,##0.00">
                  <c:v>1.8</c:v>
                </c:pt>
                <c:pt idx="191" formatCode="###,###,###,###,##0.00">
                  <c:v>1.1000000000000001</c:v>
                </c:pt>
                <c:pt idx="192" formatCode="###,###,###,###,##0.00">
                  <c:v>0.9</c:v>
                </c:pt>
                <c:pt idx="193" formatCode="###,###,###,###,##0.00">
                  <c:v>0.5</c:v>
                </c:pt>
                <c:pt idx="194" formatCode="###,###,###,###,##0.00">
                  <c:v>0.3</c:v>
                </c:pt>
                <c:pt idx="195" formatCode="###,###,###,###,##0.00">
                  <c:v>0.7</c:v>
                </c:pt>
                <c:pt idx="196" formatCode="###,###,###,###,##0.00">
                  <c:v>1</c:v>
                </c:pt>
                <c:pt idx="197" formatCode="###,###,###,###,##0.00">
                  <c:v>0.9</c:v>
                </c:pt>
                <c:pt idx="198" formatCode="###,###,###,###,##0.00">
                  <c:v>0.2</c:v>
                </c:pt>
                <c:pt idx="199" formatCode="###,###,###,###,##0.00">
                  <c:v>0.4</c:v>
                </c:pt>
                <c:pt idx="200" formatCode="###,###,###,###,##0.00">
                  <c:v>-0.4</c:v>
                </c:pt>
                <c:pt idx="201" formatCode="###,###,###,###,##0.00">
                  <c:v>-0.7</c:v>
                </c:pt>
                <c:pt idx="202" formatCode="###,###,###,###,##0.00">
                  <c:v>-0.8</c:v>
                </c:pt>
                <c:pt idx="203" formatCode="###,###,###,###,##0.00">
                  <c:v>-0.7</c:v>
                </c:pt>
                <c:pt idx="204" formatCode="###,###,###,###,##0.00">
                  <c:v>-0.7</c:v>
                </c:pt>
                <c:pt idx="205" formatCode="###,###,###,###,##0.00">
                  <c:v>-0.9</c:v>
                </c:pt>
                <c:pt idx="206" formatCode="###,###,###,###,##0.00">
                  <c:v>-0.8</c:v>
                </c:pt>
                <c:pt idx="207" formatCode="###,###,###,###,##0.00">
                  <c:v>-1.1000000000000001</c:v>
                </c:pt>
                <c:pt idx="208" formatCode="###,###,###,###,##0.00">
                  <c:v>-1.3</c:v>
                </c:pt>
                <c:pt idx="209" formatCode="###,###,###,###,##0.00">
                  <c:v>-0.8</c:v>
                </c:pt>
                <c:pt idx="210" formatCode="###,###,###,###,##0.00">
                  <c:v>0</c:v>
                </c:pt>
                <c:pt idx="211" formatCode="###,###,###,###,##0.00">
                  <c:v>-1</c:v>
                </c:pt>
                <c:pt idx="212" formatCode="###,###,###,###,##0.00">
                  <c:v>-0.3</c:v>
                </c:pt>
                <c:pt idx="213" formatCode="###,###,###,###,##0.00">
                  <c:v>-0.3</c:v>
                </c:pt>
                <c:pt idx="214" formatCode="###,###,###,###,##0.00">
                  <c:v>0.2</c:v>
                </c:pt>
                <c:pt idx="215" formatCode="###,###,###,###,##0.00">
                  <c:v>-0.1</c:v>
                </c:pt>
                <c:pt idx="216" formatCode="###,###,###,###,##0.00">
                  <c:v>1</c:v>
                </c:pt>
                <c:pt idx="217" formatCode="###,###,###,###,##0.00">
                  <c:v>1.5</c:v>
                </c:pt>
                <c:pt idx="218" formatCode="###,###,###,###,##0.00">
                  <c:v>1.4</c:v>
                </c:pt>
                <c:pt idx="219" formatCode="###,###,###,###,##0.00">
                  <c:v>1.7</c:v>
                </c:pt>
                <c:pt idx="220" formatCode="###,###,###,###,##0.00">
                  <c:v>1.6</c:v>
                </c:pt>
                <c:pt idx="221" formatCode="###,###,###,###,##0.00">
                  <c:v>0.8</c:v>
                </c:pt>
                <c:pt idx="222" formatCode="###,###,###,###,##0.00">
                  <c:v>0</c:v>
                </c:pt>
                <c:pt idx="223" formatCode="###,###,###,###,##0.00">
                  <c:v>1.2</c:v>
                </c:pt>
                <c:pt idx="224" formatCode="###,###,###,###,##0.00">
                  <c:v>1.5</c:v>
                </c:pt>
                <c:pt idx="225" formatCode="###,###,###,###,##0.00">
                  <c:v>1.3</c:v>
                </c:pt>
                <c:pt idx="226" formatCode="###,###,###,###,##0.00">
                  <c:v>0</c:v>
                </c:pt>
                <c:pt idx="227" formatCode="###,###,###,###,##0.00">
                  <c:v>0</c:v>
                </c:pt>
                <c:pt idx="228" formatCode="###,###,###,###,##0.00">
                  <c:v>0.3</c:v>
                </c:pt>
                <c:pt idx="229" formatCode="###,###,###,###,##0.00">
                  <c:v>0.5</c:v>
                </c:pt>
                <c:pt idx="230" formatCode="###,###,###,###,##0.00">
                  <c:v>0.5</c:v>
                </c:pt>
                <c:pt idx="231" formatCode="###,###,###,###,##0.00">
                  <c:v>0.1</c:v>
                </c:pt>
                <c:pt idx="232" formatCode="###,###,###,###,##0.00">
                  <c:v>-0.3</c:v>
                </c:pt>
                <c:pt idx="233" formatCode="###,###,###,###,##0.00">
                  <c:v>-0.2</c:v>
                </c:pt>
                <c:pt idx="234" formatCode="###,###,###,###,##0.00">
                  <c:v>0.7</c:v>
                </c:pt>
                <c:pt idx="235" formatCode="###,###,###,###,##0.00">
                  <c:v>-0.2</c:v>
                </c:pt>
                <c:pt idx="236" formatCode="###,###,###,###,##0.00">
                  <c:v>-1</c:v>
                </c:pt>
                <c:pt idx="237" formatCode="###,###,###,###,##0.00">
                  <c:v>-0.9</c:v>
                </c:pt>
                <c:pt idx="238" formatCode="###,###,###,###,##0.00">
                  <c:v>-0.6</c:v>
                </c:pt>
                <c:pt idx="239" formatCode="###,###,###,###,##0.00">
                  <c:v>-0.8</c:v>
                </c:pt>
                <c:pt idx="240" formatCode="###,###,###,###,##0.00">
                  <c:v>-1.3</c:v>
                </c:pt>
                <c:pt idx="241" formatCode="###,###,###,###,##0.00">
                  <c:v>-1.4</c:v>
                </c:pt>
                <c:pt idx="242" formatCode="###,###,###,###,##0.00">
                  <c:v>-2.1</c:v>
                </c:pt>
                <c:pt idx="243" formatCode="###,###,###,###,##0.00">
                  <c:v>-2.2000000000000002</c:v>
                </c:pt>
                <c:pt idx="244" formatCode="###,###,###,###,##0.00">
                  <c:v>-2.2000000000000002</c:v>
                </c:pt>
                <c:pt idx="245" formatCode="###,###,###,###,##0.00">
                  <c:v>-1.8</c:v>
                </c:pt>
                <c:pt idx="246" formatCode="###,###,###,###,##0.00">
                  <c:v>-1.3</c:v>
                </c:pt>
                <c:pt idx="247" formatCode="###,###,###,###,##0.00">
                  <c:v>-1.2</c:v>
                </c:pt>
                <c:pt idx="248" formatCode="###,###,###,###,##0.00">
                  <c:v>-1</c:v>
                </c:pt>
                <c:pt idx="249" formatCode="###,###,###,###,##0.00">
                  <c:v>-1.2</c:v>
                </c:pt>
                <c:pt idx="250" formatCode="###,###,###,###,##0.00">
                  <c:v>-1.1000000000000001</c:v>
                </c:pt>
                <c:pt idx="251" formatCode="###,###,###,###,##0.00">
                  <c:v>-1.5</c:v>
                </c:pt>
                <c:pt idx="252" formatCode="###,###,###,###,##0.00">
                  <c:v>-1.4</c:v>
                </c:pt>
                <c:pt idx="253" formatCode="###,###,###,###,##0.00">
                  <c:v>-1.4</c:v>
                </c:pt>
                <c:pt idx="254" formatCode="###,###,###,###,##0.00">
                  <c:v>-1.3</c:v>
                </c:pt>
                <c:pt idx="255" formatCode="###,###,###,###,##0.00">
                  <c:v>-1</c:v>
                </c:pt>
                <c:pt idx="256" formatCode="###,###,###,###,##0.00">
                  <c:v>-0.3</c:v>
                </c:pt>
                <c:pt idx="257" formatCode="###,###,###,###,##0.00">
                  <c:v>0.7</c:v>
                </c:pt>
                <c:pt idx="258" formatCode="###,###,###,###,##0.00">
                  <c:v>-0.1</c:v>
                </c:pt>
                <c:pt idx="259" formatCode="###,###,###,###,##0.00">
                  <c:v>0.3</c:v>
                </c:pt>
                <c:pt idx="260" formatCode="###,###,###,###,##0.00">
                  <c:v>0.4</c:v>
                </c:pt>
                <c:pt idx="261" formatCode="###,###,###,###,##0.00">
                  <c:v>1.1000000000000001</c:v>
                </c:pt>
                <c:pt idx="262" formatCode="###,###,###,###,##0.00">
                  <c:v>1.5</c:v>
                </c:pt>
                <c:pt idx="263" formatCode="###,###,###,###,##0.00">
                  <c:v>1.8</c:v>
                </c:pt>
                <c:pt idx="264" formatCode="###,###,###,###,##0.00">
                  <c:v>1.9</c:v>
                </c:pt>
                <c:pt idx="265" formatCode="###,###,###,###,##0.00">
                  <c:v>2.7</c:v>
                </c:pt>
                <c:pt idx="266" formatCode="###,###,###,###,##0.00">
                  <c:v>2.8</c:v>
                </c:pt>
                <c:pt idx="267" formatCode="###,###,###,###,##0.00">
                  <c:v>2.8</c:v>
                </c:pt>
                <c:pt idx="268" formatCode="###,###,###,###,##0.00">
                  <c:v>3.2</c:v>
                </c:pt>
                <c:pt idx="269" formatCode="###,###,###,###,##0.00">
                  <c:v>4</c:v>
                </c:pt>
                <c:pt idx="270" formatCode="###,###,###,###,##0.00">
                  <c:v>5.6</c:v>
                </c:pt>
                <c:pt idx="271" formatCode="###,###,###,###,##0.00">
                  <c:v>5.9</c:v>
                </c:pt>
                <c:pt idx="272" formatCode="###,###,###,###,##0.00">
                  <c:v>7</c:v>
                </c:pt>
                <c:pt idx="273" formatCode="###,###,###,###,##0.00">
                  <c:v>6.9</c:v>
                </c:pt>
                <c:pt idx="274" formatCode="###,###,###,###,##0.00">
                  <c:v>7</c:v>
                </c:pt>
                <c:pt idx="275" formatCode="###,###,###,###,##0.00">
                  <c:v>7.4</c:v>
                </c:pt>
                <c:pt idx="276" formatCode="###,###,###,###,##0.00">
                  <c:v>8.1</c:v>
                </c:pt>
                <c:pt idx="277" formatCode="###,###,###,###,##0.00">
                  <c:v>8.3000000000000007</c:v>
                </c:pt>
                <c:pt idx="278" formatCode="###,###,###,###,##0.00">
                  <c:v>8.6</c:v>
                </c:pt>
                <c:pt idx="279" formatCode="###,###,###,###,##0.00">
                  <c:v>8.9</c:v>
                </c:pt>
                <c:pt idx="280" formatCode="###,###,###,###,##0.00">
                  <c:v>9.6999999999999993</c:v>
                </c:pt>
                <c:pt idx="281" formatCode="###,###,###,###,##0.00">
                  <c:v>9.8000000000000007</c:v>
                </c:pt>
                <c:pt idx="282" formatCode="###,###,###,###,##0.00">
                  <c:v>9.3000000000000007</c:v>
                </c:pt>
                <c:pt idx="283" formatCode="###,###,###,###,##0.00">
                  <c:v>9</c:v>
                </c:pt>
                <c:pt idx="284" formatCode="###,###,###,###,##0.00">
                  <c:v>10.1</c:v>
                </c:pt>
                <c:pt idx="285" formatCode="###,###,###,###,##0.00">
                  <c:v>11.2</c:v>
                </c:pt>
                <c:pt idx="286" formatCode="###,###,###,###,##0.00">
                  <c:v>12.1</c:v>
                </c:pt>
                <c:pt idx="287" formatCode="###,###,###,###,##0.00">
                  <c:v>13.2</c:v>
                </c:pt>
                <c:pt idx="288" formatCode="###,###,###,###,##0.00">
                  <c:v>14.5</c:v>
                </c:pt>
                <c:pt idx="289" formatCode="###,###,###,###,##0.00">
                  <c:v>16.7</c:v>
                </c:pt>
                <c:pt idx="290" formatCode="###,###,###,###,##0.00">
                  <c:v>18.2</c:v>
                </c:pt>
                <c:pt idx="291" formatCode="###,###,###,###,##0.00">
                  <c:v>20.3</c:v>
                </c:pt>
                <c:pt idx="292" formatCode="###,###,###,###,##0.00">
                  <c:v>20.7</c:v>
                </c:pt>
                <c:pt idx="293" formatCode="###,###,###,###,##0.00">
                  <c:v>21.3</c:v>
                </c:pt>
                <c:pt idx="294" formatCode="###,###,###,###,##0.00">
                  <c:v>22.4</c:v>
                </c:pt>
                <c:pt idx="295" formatCode="###,###,###,###,##0.00">
                  <c:v>24.1</c:v>
                </c:pt>
                <c:pt idx="296" formatCode="###,###,###,###,##0.00">
                  <c:v>25.5</c:v>
                </c:pt>
                <c:pt idx="297" formatCode="###,###,###,###,##0.00">
                  <c:v>27.5</c:v>
                </c:pt>
                <c:pt idx="298" formatCode="###,###,###,###,##0.00">
                  <c:v>27.7</c:v>
                </c:pt>
                <c:pt idx="299" formatCode="###,###,###,###,##0.00">
                  <c:v>27.3</c:v>
                </c:pt>
                <c:pt idx="300" formatCode="###,###,###,###,##0.00">
                  <c:v>25.8</c:v>
                </c:pt>
                <c:pt idx="301" formatCode="###,###,###,###,##0.00">
                  <c:v>24</c:v>
                </c:pt>
                <c:pt idx="302" formatCode="###,###,###,###,##0.00">
                  <c:v>22.6</c:v>
                </c:pt>
                <c:pt idx="303" formatCode="###,###,###,###,##0.00">
                  <c:v>21.3</c:v>
                </c:pt>
                <c:pt idx="304" formatCode="###,###,###,###,##0.00">
                  <c:v>21.7</c:v>
                </c:pt>
                <c:pt idx="305" formatCode="###,###,###,###,##0.00">
                  <c:v>22.4</c:v>
                </c:pt>
                <c:pt idx="306" formatCode="###,###,###,###,##0.00">
                  <c:v>23.2</c:v>
                </c:pt>
                <c:pt idx="307" formatCode="###,###,###,###,##0.00">
                  <c:v>21.1</c:v>
                </c:pt>
                <c:pt idx="308" formatCode="###,###,###,###,##0.00">
                  <c:v>18.8</c:v>
                </c:pt>
                <c:pt idx="309" formatCode="###,###,###,###,##0.00">
                  <c:v>16.7</c:v>
                </c:pt>
                <c:pt idx="310" formatCode="###,###,###,###,##0.00">
                  <c:v>15.9</c:v>
                </c:pt>
                <c:pt idx="311" formatCode="###,###,###,###,##0.00">
                  <c:v>15.7</c:v>
                </c:pt>
                <c:pt idx="312" formatCode="###,###,###,###,##0.00">
                  <c:v>16</c:v>
                </c:pt>
                <c:pt idx="313" formatCode="###,###,###,###,##0.00">
                  <c:v>16.2</c:v>
                </c:pt>
                <c:pt idx="314" formatCode="###,###,###,###,##0.00">
                  <c:v>15.1</c:v>
                </c:pt>
                <c:pt idx="315" formatCode="###,###,###,###,##0.00">
                  <c:v>14</c:v>
                </c:pt>
                <c:pt idx="316" formatCode="###,###,###,###,##0.00">
                  <c:v>12.6</c:v>
                </c:pt>
                <c:pt idx="317" formatCode="###,###,###,###,##0.00">
                  <c:v>12.2</c:v>
                </c:pt>
                <c:pt idx="318" formatCode="###,###,###,###,##0.00">
                  <c:v>10.5</c:v>
                </c:pt>
                <c:pt idx="319" formatCode="###,###,###,###,##0.00">
                  <c:v>10.3</c:v>
                </c:pt>
                <c:pt idx="320" formatCode="###,###,###,###,##0.00">
                  <c:v>8.8000000000000007</c:v>
                </c:pt>
                <c:pt idx="321" formatCode="###,###,###,###,##0.00">
                  <c:v>8.1999999999999993</c:v>
                </c:pt>
                <c:pt idx="322" formatCode="###,###,###,###,##0.00">
                  <c:v>7.9</c:v>
                </c:pt>
                <c:pt idx="323" formatCode="###,###,###,###,##0.00">
                  <c:v>7.5</c:v>
                </c:pt>
                <c:pt idx="324" formatCode="###,###,###,###,##0.00">
                  <c:v>5.8</c:v>
                </c:pt>
                <c:pt idx="325" formatCode="###,###,###,###,##0.00">
                  <c:v>5.2</c:v>
                </c:pt>
                <c:pt idx="326" formatCode="###,###,###,###,##0.00">
                  <c:v>4.8</c:v>
                </c:pt>
                <c:pt idx="327" formatCode="###,###,###,###,##0.00">
                  <c:v>4.7</c:v>
                </c:pt>
                <c:pt idx="328" formatCode="###,###,###,###,##0.00">
                  <c:v>7.1</c:v>
                </c:pt>
                <c:pt idx="329" formatCode="###,###,###,###,##0.00">
                  <c:v>5.3</c:v>
                </c:pt>
                <c:pt idx="330" formatCode="###,###,###,###,##0.00">
                  <c:v>5.3</c:v>
                </c:pt>
                <c:pt idx="331" formatCode="###,###,###,###,##0.00">
                  <c:v>5.5</c:v>
                </c:pt>
                <c:pt idx="332" formatCode="###,###,###,###,##0.00">
                  <c:v>4.5</c:v>
                </c:pt>
                <c:pt idx="333" formatCode="###,###,###,###,##0.00">
                  <c:v>4.4000000000000004</c:v>
                </c:pt>
                <c:pt idx="334" formatCode="###,###,###,###,##0.00">
                  <c:v>4.8</c:v>
                </c:pt>
                <c:pt idx="335" formatCode="###,###,###,###,##0.00">
                  <c:v>4.5</c:v>
                </c:pt>
                <c:pt idx="336" formatCode="###,###,###,###,##0.00">
                  <c:v>4.9000000000000004</c:v>
                </c:pt>
                <c:pt idx="337" formatCode="###,###,###,###,##0.00">
                  <c:v>4.7</c:v>
                </c:pt>
                <c:pt idx="338" formatCode="###,###,###,###,##0.00">
                  <c:v>4.4000000000000004</c:v>
                </c:pt>
                <c:pt idx="339" formatCode="###,###,###,###,##0.00">
                  <c:v>3.6</c:v>
                </c:pt>
                <c:pt idx="340" formatCode="###,###,###,###,##0.00">
                  <c:v>1.3</c:v>
                </c:pt>
                <c:pt idx="341" formatCode="###,###,###,###,##0.00">
                  <c:v>1.6</c:v>
                </c:pt>
                <c:pt idx="342" formatCode="###,###,###,###,##0.00">
                  <c:v>1</c:v>
                </c:pt>
                <c:pt idx="343" formatCode="###,###,###,###,##0.00">
                  <c:v>2.2000000000000002</c:v>
                </c:pt>
                <c:pt idx="344" formatCode="###,###,###,###,##0.00">
                  <c:v>4.3</c:v>
                </c:pt>
                <c:pt idx="345" formatCode="###,###,###,###,##0.00">
                  <c:v>3.7</c:v>
                </c:pt>
                <c:pt idx="346" formatCode="###,###,###,###,##0.00">
                  <c:v>3.1</c:v>
                </c:pt>
                <c:pt idx="347" formatCode="###,###,###,###,##0.00">
                  <c:v>2.9</c:v>
                </c:pt>
                <c:pt idx="348" formatCode="###,###,###,###,##0.00">
                  <c:v>2.5</c:v>
                </c:pt>
                <c:pt idx="349" formatCode="###,###,###,###,##0.00">
                  <c:v>1.1000000000000001</c:v>
                </c:pt>
                <c:pt idx="350" formatCode="###,###,###,###,##0.00">
                  <c:v>1.1000000000000001</c:v>
                </c:pt>
                <c:pt idx="351" formatCode="###,###,###,###,##0.00">
                  <c:v>2.7</c:v>
                </c:pt>
                <c:pt idx="352" formatCode="###,###,###,###,##0.00">
                  <c:v>3.2</c:v>
                </c:pt>
                <c:pt idx="353" formatCode="###,###,###,###,##0.00">
                  <c:v>3.4</c:v>
                </c:pt>
                <c:pt idx="354" formatCode="###,###,###,###,##0.00">
                  <c:v>4.4000000000000004</c:v>
                </c:pt>
                <c:pt idx="355" formatCode="###,###,###,###,##0.00">
                  <c:v>4.3</c:v>
                </c:pt>
                <c:pt idx="356">
                  <c:v>6.6</c:v>
                </c:pt>
                <c:pt idx="357">
                  <c:v>7.4</c:v>
                </c:pt>
                <c:pt idx="358">
                  <c:v>8.6</c:v>
                </c:pt>
                <c:pt idx="359">
                  <c:v>11.5</c:v>
                </c:pt>
                <c:pt idx="360">
                  <c:v>15.3</c:v>
                </c:pt>
                <c:pt idx="361">
                  <c:v>19.399999999999999</c:v>
                </c:pt>
                <c:pt idx="362">
                  <c:v>22.8</c:v>
                </c:pt>
                <c:pt idx="363">
                  <c:v>24.8</c:v>
                </c:pt>
                <c:pt idx="364">
                  <c:v>26.6</c:v>
                </c:pt>
                <c:pt idx="365">
                  <c:v>27.1</c:v>
                </c:pt>
                <c:pt idx="366">
                  <c:v>28.4</c:v>
                </c:pt>
                <c:pt idx="367">
                  <c:v>27.4</c:v>
                </c:pt>
                <c:pt idx="368">
                  <c:v>27.9</c:v>
                </c:pt>
                <c:pt idx="369">
                  <c:v>26.8</c:v>
                </c:pt>
                <c:pt idx="370">
                  <c:v>27.1</c:v>
                </c:pt>
                <c:pt idx="371">
                  <c:v>26.4</c:v>
                </c:pt>
                <c:pt idx="372">
                  <c:v>23.6</c:v>
                </c:pt>
                <c:pt idx="373">
                  <c:v>19.2</c:v>
                </c:pt>
                <c:pt idx="374">
                  <c:v>16.3</c:v>
                </c:pt>
                <c:pt idx="375">
                  <c:v>14.2</c:v>
                </c:pt>
                <c:pt idx="376">
                  <c:v>12.2</c:v>
                </c:pt>
                <c:pt idx="377">
                  <c:v>11.3</c:v>
                </c:pt>
                <c:pt idx="378">
                  <c:v>10.4</c:v>
                </c:pt>
                <c:pt idx="379">
                  <c:v>9.4</c:v>
                </c:pt>
                <c:pt idx="380">
                  <c:v>8.9</c:v>
                </c:pt>
                <c:pt idx="381">
                  <c:v>8.3000000000000007</c:v>
                </c:pt>
                <c:pt idx="382">
                  <c:v>7.5</c:v>
                </c:pt>
                <c:pt idx="383">
                  <c:v>7.7</c:v>
                </c:pt>
                <c:pt idx="384">
                  <c:v>8.1999999999999993</c:v>
                </c:pt>
                <c:pt idx="385">
                  <c:v>7.8</c:v>
                </c:pt>
                <c:pt idx="386">
                  <c:v>7.8</c:v>
                </c:pt>
                <c:pt idx="387">
                  <c:v>7.6</c:v>
                </c:pt>
                <c:pt idx="388">
                  <c:v>6.7</c:v>
                </c:pt>
                <c:pt idx="389">
                  <c:v>5.8</c:v>
                </c:pt>
                <c:pt idx="390">
                  <c:v>5.4</c:v>
                </c:pt>
                <c:pt idx="391">
                  <c:v>5.0999999999999996</c:v>
                </c:pt>
              </c:numCache>
            </c:numRef>
          </c:val>
          <c:smooth val="0"/>
          <c:extLst>
            <c:ext xmlns:c16="http://schemas.microsoft.com/office/drawing/2014/chart" uri="{C3380CC4-5D6E-409C-BE32-E72D297353CC}">
              <c16:uniqueId val="{00000000-AFEE-43EC-AD24-B941051ECAB9}"/>
            </c:ext>
          </c:extLst>
        </c:ser>
        <c:dLbls>
          <c:showLegendKey val="0"/>
          <c:showVal val="0"/>
          <c:showCatName val="0"/>
          <c:showSerName val="0"/>
          <c:showPercent val="0"/>
          <c:showBubbleSize val="0"/>
        </c:dLbls>
        <c:smooth val="0"/>
        <c:axId val="-2145819232"/>
        <c:axId val="-2145816512"/>
      </c:lineChart>
      <c:dateAx>
        <c:axId val="-2145819232"/>
        <c:scaling>
          <c:orientation val="minMax"/>
        </c:scaling>
        <c:delete val="0"/>
        <c:axPos val="b"/>
        <c:numFmt formatCode="yyyy\-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5816512"/>
        <c:crossesAt val="-5"/>
        <c:auto val="1"/>
        <c:lblOffset val="100"/>
        <c:baseTimeUnit val="months"/>
      </c:dateAx>
      <c:valAx>
        <c:axId val="-2145816512"/>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5819232"/>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D4702-10BC-4221-B08C-0D26F04A8FC9}"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36ECA-0268-49E5-B88C-8064AE192485}" type="slidenum">
              <a:rPr lang="zh-CN" altLang="en-US" smtClean="0"/>
              <a:t>‹#›</a:t>
            </a:fld>
            <a:endParaRPr lang="zh-CN" altLang="en-US"/>
          </a:p>
        </p:txBody>
      </p:sp>
    </p:spTree>
    <p:extLst>
      <p:ext uri="{BB962C8B-B14F-4D97-AF65-F5344CB8AC3E}">
        <p14:creationId xmlns:p14="http://schemas.microsoft.com/office/powerpoint/2010/main" val="417187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统计局：</a:t>
            </a:r>
            <a:endParaRPr lang="en-US" altLang="zh-CN" dirty="0"/>
          </a:p>
          <a:p>
            <a:endParaRPr lang="en-US" altLang="zh-CN" dirty="0"/>
          </a:p>
          <a:p>
            <a:r>
              <a:rPr lang="zh-CN" altLang="en-US" sz="1200" b="1" i="0" kern="1200" dirty="0">
                <a:solidFill>
                  <a:schemeClr val="tx1"/>
                </a:solidFill>
                <a:effectLst/>
                <a:latin typeface="+mn-lt"/>
                <a:ea typeface="+mn-ea"/>
                <a:cs typeface="+mn-cs"/>
              </a:rPr>
              <a:t>中国</a:t>
            </a:r>
            <a:r>
              <a:rPr lang="en-US" altLang="zh-CN" sz="1200" b="1" i="0" kern="1200" dirty="0">
                <a:solidFill>
                  <a:schemeClr val="tx1"/>
                </a:solidFill>
                <a:effectLst/>
                <a:latin typeface="+mn-lt"/>
                <a:ea typeface="+mn-ea"/>
                <a:cs typeface="+mn-cs"/>
              </a:rPr>
              <a:t>GDP</a:t>
            </a:r>
            <a:r>
              <a:rPr lang="zh-CN" altLang="en-US" sz="1200" b="1" i="0" kern="1200" dirty="0">
                <a:solidFill>
                  <a:schemeClr val="tx1"/>
                </a:solidFill>
                <a:effectLst/>
                <a:latin typeface="+mn-lt"/>
                <a:ea typeface="+mn-ea"/>
                <a:cs typeface="+mn-cs"/>
              </a:rPr>
              <a:t>季度核算说明</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核算概述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1.1 </a:t>
            </a:r>
            <a:r>
              <a:rPr lang="zh-CN" altLang="en-US" sz="1200" b="0" i="0" kern="1200" dirty="0">
                <a:solidFill>
                  <a:schemeClr val="tx1"/>
                </a:solidFill>
                <a:effectLst/>
                <a:latin typeface="+mn-lt"/>
                <a:ea typeface="+mn-ea"/>
                <a:cs typeface="+mn-cs"/>
              </a:rPr>
              <a:t>基本概念</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是一个国家所有常住单位在一定时期内生产活动的最终成果。</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是国民经济核算的核心指标，也是衡量一个国家经济状况和发展水平的重要指标。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有三种方法，即生产法、收入法和支出法，三种方法从不同的角度反映国民经济生产活动成果。生产法是从生产过程中创造的货物和服务价值中，剔除生产过程中投入的中间货物和服务价值，得到增加值的一种方法。国民经济各行业生产法增加值计算公式如下：增加值＝总产出－中间投入。将国民经济各行业生产法增加值相加，得到生产法国内生产总值。收入法是从生产过程形成收入的角度，对生产活动成果进行核算。按照这种计算方法，增加值由劳动者报酬、生产税净额、固定资产折旧和营业盈余四个部分组成。计算公式为：增加值＝劳动者报酬＋生产税净额＋固定资产折旧＋营业盈余。国民经济各行业收入法增加值之和等于收入法国内生产总值。支出法是从生产活动成果最终使用的角度计算国内生产总值的一种方法。最终使用包括最终消费支出、资本形成总额及货物和服务净出口三部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国家统计局发布的季度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是以生产法为基础核算的结果。</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1.2 </a:t>
            </a:r>
            <a:r>
              <a:rPr lang="zh-CN" altLang="en-US" sz="1200" b="0" i="0" kern="1200" dirty="0">
                <a:solidFill>
                  <a:schemeClr val="tx1"/>
                </a:solidFill>
                <a:effectLst/>
                <a:latin typeface="+mn-lt"/>
                <a:ea typeface="+mn-ea"/>
                <a:cs typeface="+mn-cs"/>
              </a:rPr>
              <a:t>核算范围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1.2.1 </a:t>
            </a:r>
            <a:r>
              <a:rPr lang="zh-CN" altLang="en-US" sz="1200" b="0" i="0" kern="1200" dirty="0">
                <a:solidFill>
                  <a:schemeClr val="tx1"/>
                </a:solidFill>
                <a:effectLst/>
                <a:latin typeface="+mn-lt"/>
                <a:ea typeface="+mn-ea"/>
                <a:cs typeface="+mn-cs"/>
              </a:rPr>
              <a:t>生产范围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的生产范围包括以下四个部分：第一，生产者提供或准备提供给其他单位的货物或服务的生产；第二，生产者用于自身最终消费或固定资本形成的所有货物的自给性生产；第三，生产者为了自身最终消费或固定资本形成而进行的知识载体产品的自给性生产，但不包括住户部门所从事的类似的活动；第四，自有住房提供的住房服务，以及雇佣有酬家庭服务人员提供的家庭和个人服务的自给性生产。生产范围不包括没有报酬的家庭和个人服务、没有单位控制的自然活动（如野生的、未经培育的森林、野果或野浆果的自然生长，公海中鱼类数量的自然增长）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1.2.2 </a:t>
            </a:r>
            <a:r>
              <a:rPr lang="zh-CN" altLang="en-US" sz="1200" b="0" i="0" kern="1200" dirty="0">
                <a:solidFill>
                  <a:schemeClr val="tx1"/>
                </a:solidFill>
                <a:effectLst/>
                <a:latin typeface="+mn-lt"/>
                <a:ea typeface="+mn-ea"/>
                <a:cs typeface="+mn-cs"/>
              </a:rPr>
              <a:t>生产活动主体范围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生产活动主体范围包括了中国经济领土范围内具有经济利益中心的所有常住单位。本报告中的季度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数据是由国家统计局负责核算的全国数据，未包括香港、澳门特别行政区和台湾省的地区生产总值数据。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1.3 </a:t>
            </a:r>
            <a:r>
              <a:rPr lang="zh-CN" altLang="en-US" sz="1200" b="0" i="0" kern="1200" dirty="0">
                <a:solidFill>
                  <a:schemeClr val="tx1"/>
                </a:solidFill>
                <a:effectLst/>
                <a:latin typeface="+mn-lt"/>
                <a:ea typeface="+mn-ea"/>
                <a:cs typeface="+mn-cs"/>
              </a:rPr>
              <a:t>核算单位</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核算主要以法人单位作为核算单位，在核算中依据法人单位从事的主要活动将其划分到不同的行业，分别计算各个行业的增加值，再将各行业增加值汇总得到</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核算频率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核算频率为季度。中国从</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季度开始到</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季度，采用累计核算方式核算季度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，即分别计算各年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季度和</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季度的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初步核算即为年度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初步核算。从</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季度开始改为分季核算方式，即分别计算各年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季度和</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季度的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数据，累计数据通过当季数据相加得到。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从</a:t>
            </a:r>
            <a:r>
              <a:rPr lang="en-US" altLang="zh-CN" sz="1200" b="0" i="0" kern="1200" dirty="0">
                <a:solidFill>
                  <a:schemeClr val="tx1"/>
                </a:solidFill>
                <a:effectLst/>
                <a:latin typeface="+mn-lt"/>
                <a:ea typeface="+mn-ea"/>
                <a:cs typeface="+mn-cs"/>
              </a:rPr>
              <a:t>2011</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季度开始，国家统计局正式对外发布各季</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环比增长速度。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1.5 </a:t>
            </a:r>
            <a:r>
              <a:rPr lang="zh-CN" altLang="en-US" sz="1200" b="0" i="0" kern="1200" dirty="0">
                <a:solidFill>
                  <a:schemeClr val="tx1"/>
                </a:solidFill>
                <a:effectLst/>
                <a:latin typeface="+mn-lt"/>
                <a:ea typeface="+mn-ea"/>
                <a:cs typeface="+mn-cs"/>
              </a:rPr>
              <a:t>法律依据和制度规定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核算严格遵守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中华人民共和国统计法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的规定。目前，中国</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是按照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中国国民经济核算体系（</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的要求进行测算的，该体系采纳了联合国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国民账户体系（</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的基本核算原则、内容和方法。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保密性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依照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中华人民共和国统计法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第一章第九条的规定，统计机构和统计人员对在统计工作中知悉的国家秘密、商业秘密和个人信息，应当予以保密。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国民经济核算人员在进行</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核算时对所使用的未经公开的专业统计数据和行政记录数据严格保密，在</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核算数据发布前对当期</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数据也严格保密。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1.7 </a:t>
            </a:r>
            <a:r>
              <a:rPr lang="zh-CN" altLang="en-US" sz="1200" b="0" i="0" kern="1200" dirty="0">
                <a:solidFill>
                  <a:schemeClr val="tx1"/>
                </a:solidFill>
                <a:effectLst/>
                <a:latin typeface="+mn-lt"/>
                <a:ea typeface="+mn-ea"/>
                <a:cs typeface="+mn-cs"/>
              </a:rPr>
              <a:t>用户需求</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数据的国内用户主要是政府部门、研究机构、大学、行业协会、媒体以及社会公众。此外，国家统计局定期向联合国、国际货币基金组织、经济合作与发展组织、亚洲开发银行等国际组织提供中国季度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2.1 </a:t>
            </a:r>
            <a:r>
              <a:rPr lang="zh-CN" altLang="en-US" sz="1200" b="0" i="0" kern="1200" dirty="0">
                <a:solidFill>
                  <a:schemeClr val="tx1"/>
                </a:solidFill>
                <a:effectLst/>
                <a:latin typeface="+mn-lt"/>
                <a:ea typeface="+mn-ea"/>
                <a:cs typeface="+mn-cs"/>
              </a:rPr>
              <a:t>分类体系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核算中，行业划分依据中国国民经济行业分类标准和三次产业划分标准，并采用两种分类方式。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第一种分类是国民经济行业分类，采用国家标准管理部门</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年颁布的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国民经济行业分类（</a:t>
            </a:r>
            <a:r>
              <a:rPr lang="en-US" altLang="zh-CN" sz="1200" b="0" i="0" kern="1200" dirty="0">
                <a:solidFill>
                  <a:schemeClr val="tx1"/>
                </a:solidFill>
                <a:effectLst/>
                <a:latin typeface="+mn-lt"/>
                <a:ea typeface="+mn-ea"/>
                <a:cs typeface="+mn-cs"/>
              </a:rPr>
              <a:t>GB/T 4754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。在实际核算中采用两级分类。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一级分类以国民经济行业分类中的门类为基础，分为农、林、牧、渔业，工业，建筑业，批发和零售业，交通运输、仓储和邮政业，住宿和餐饮业，金融业，房地产业，信息传输、软件和信息技术服务业，租赁和商务服务业，其他服务业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个行业。其中工业包含采矿业，制造业，电力、热力、燃气及水生产和供应业</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个门类行业；其他服务业包含科学研究和技术服务业，水利、环境和公共设施管理业，居民服务、修理和其他服务业，教育，卫生和社会工作，文化、体育和娱乐业，公共管理、社会保障和社会组织等</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个门类行业。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第二级分类在第一级分类的基础上，将国民经济行业分类中的一部分门类细化为行业大类。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第二种分类是三次产业分类，依据国家统计局</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年修订的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三次产业划分规定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为第一产业、第二产业和第三产业。第一产业是指农、林、牧、渔业（不含农、林、牧、渔专业及辅助性活动）；第二产业是指采矿业（不含开采专业及辅助性活动），制造业（不含金属制品、机械和设备修理业），电力、热力、燃气及水生产和供应业，建筑业；第三产业即服务业，是指除第一产业、第二产业以外的其他行业（剔除国际组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2.2 </a:t>
            </a:r>
            <a:r>
              <a:rPr lang="zh-CN" altLang="en-US" sz="1200" b="0" i="0" kern="1200" dirty="0">
                <a:solidFill>
                  <a:schemeClr val="tx1"/>
                </a:solidFill>
                <a:effectLst/>
                <a:latin typeface="+mn-lt"/>
                <a:ea typeface="+mn-ea"/>
                <a:cs typeface="+mn-cs"/>
              </a:rPr>
              <a:t>资料来源</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核算时，将所有可以在核算时获得的、适用的经济统计调查数据都用于</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核算。资料来源主要包括两部分：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一是国家统计调查资料，指由国家统计系统实施的统计调查获得的各种统计资料，如农林牧渔业、工业、建筑业、批发和零售业、住宿和餐饮业、房地产业、规模以上服务业等统计调查资料、人口与劳动工资统计资料、价格统计资料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二是行政管理部门的行政记录资料，主要包括：财政部、人民银行、税务总局、银保监会、证监会等行政管理部门的相关数据，例如人民银行的金融机构本外币信贷收支情况、税务总局分行业的税收资料等。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2.3 </a:t>
            </a:r>
            <a:r>
              <a:rPr lang="zh-CN" altLang="en-US" sz="1200" b="0" i="0" kern="1200" dirty="0">
                <a:solidFill>
                  <a:schemeClr val="tx1"/>
                </a:solidFill>
                <a:effectLst/>
                <a:latin typeface="+mn-lt"/>
                <a:ea typeface="+mn-ea"/>
                <a:cs typeface="+mn-cs"/>
              </a:rPr>
              <a:t>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2.3.1 </a:t>
            </a:r>
            <a:r>
              <a:rPr lang="zh-CN" altLang="en-US" sz="1200" b="0" i="0" kern="1200" dirty="0">
                <a:solidFill>
                  <a:schemeClr val="tx1"/>
                </a:solidFill>
                <a:effectLst/>
                <a:latin typeface="+mn-lt"/>
                <a:ea typeface="+mn-ea"/>
                <a:cs typeface="+mn-cs"/>
              </a:rPr>
              <a:t>现价增加值核算方法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根据资料来源情况，季度现价增加值核算主要采用增加值率法、相关价值量指标推算法以及利用不变价推算现价等方法。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2.3.1.1 </a:t>
            </a:r>
            <a:r>
              <a:rPr lang="zh-CN" altLang="en-US" sz="1200" b="0" i="0" kern="1200" dirty="0">
                <a:solidFill>
                  <a:schemeClr val="tx1"/>
                </a:solidFill>
                <a:effectLst/>
                <a:latin typeface="+mn-lt"/>
                <a:ea typeface="+mn-ea"/>
                <a:cs typeface="+mn-cs"/>
              </a:rPr>
              <a:t>增加值率法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增加值率法是先计算现价总产出，再根据上年年报资料和当期有关生产情况确定现价增加值率，然后将二者相乘得出增加值，计算公式为：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现价增加值＝现价总产出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现价增加值率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2.3.1.2 </a:t>
            </a:r>
            <a:r>
              <a:rPr lang="zh-CN" altLang="en-US" sz="1200" b="0" i="0" kern="1200" dirty="0">
                <a:solidFill>
                  <a:schemeClr val="tx1"/>
                </a:solidFill>
                <a:effectLst/>
                <a:latin typeface="+mn-lt"/>
                <a:ea typeface="+mn-ea"/>
                <a:cs typeface="+mn-cs"/>
              </a:rPr>
              <a:t>相关价值量指标速度推算法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相关价值量指标速度推算法是利用相关价值量指标的现价增长速度推算现价增加值的增长速度，然后用上年同期现价增加值乘以推算出的现价增加值增长速度得出当期现价增加值，计算公式为：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现价增加值＝上年同期现价增加值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＋现价增加值增长速度）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其中，现价增加值增长速度，根据本期相关价值量指标现价增长速度，以及以前年度现价增加值增长速度和相关价值量指标的现价增长速度之间的数量关系确定。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2.3.1.3 </a:t>
            </a:r>
            <a:r>
              <a:rPr lang="zh-CN" altLang="en-US" sz="1200" b="0" i="0" kern="1200" dirty="0">
                <a:solidFill>
                  <a:schemeClr val="tx1"/>
                </a:solidFill>
                <a:effectLst/>
                <a:latin typeface="+mn-lt"/>
                <a:ea typeface="+mn-ea"/>
                <a:cs typeface="+mn-cs"/>
              </a:rPr>
              <a:t>利用不变价推算现价方法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先利用物量指数外推法求得本期不变价增加值，再根据相关价格指数推算现价增加值。计算公式为：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现价增加值＝不变价增加值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价格指数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2.3.2 </a:t>
            </a:r>
            <a:r>
              <a:rPr lang="zh-CN" altLang="en-US" sz="1200" b="0" i="0" kern="1200" dirty="0">
                <a:solidFill>
                  <a:schemeClr val="tx1"/>
                </a:solidFill>
                <a:effectLst/>
                <a:latin typeface="+mn-lt"/>
                <a:ea typeface="+mn-ea"/>
                <a:cs typeface="+mn-cs"/>
              </a:rPr>
              <a:t>不变价增加值核算方法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不变价增加值是把按当期价格计算的增加值换算成按某个固定期（基期）价格计算的价值，从而剔除价格变化因素的影响，以使不同时期的价值可以比较。不变价增加值采用固定基期方法计算，目前每</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年更换一次基期，</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年至</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年不变价增加值的基期是</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季度不变价增加值核算主要采用价格指数缩减法和相关物量指数外推法。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2.3.2.1 </a:t>
            </a:r>
            <a:r>
              <a:rPr lang="zh-CN" altLang="en-US" sz="1200" b="0" i="0" kern="1200" dirty="0">
                <a:solidFill>
                  <a:schemeClr val="tx1"/>
                </a:solidFill>
                <a:effectLst/>
                <a:latin typeface="+mn-lt"/>
                <a:ea typeface="+mn-ea"/>
                <a:cs typeface="+mn-cs"/>
              </a:rPr>
              <a:t>价格指数缩减法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利用相关价格指数直接缩减现价增加值，计算不变价增加值，计算公式为：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某行业不变价增加值＝该行业现价增加值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价格指数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2.3.2.2 </a:t>
            </a:r>
            <a:r>
              <a:rPr lang="zh-CN" altLang="en-US" sz="1200" b="0" i="0" kern="1200" dirty="0">
                <a:solidFill>
                  <a:schemeClr val="tx1"/>
                </a:solidFill>
                <a:effectLst/>
                <a:latin typeface="+mn-lt"/>
                <a:ea typeface="+mn-ea"/>
                <a:cs typeface="+mn-cs"/>
              </a:rPr>
              <a:t>物量指数外推法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利用相关物量指标的增长速度推算不变价增加值的增长速度，然后用上年同期不变价增加值和推算出的不变价增加值增长速度计算得出当期不变价增加值，计算公式为：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某行业不变价增加值＝该行业上年同期不变价增加值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＋该行业不变价增加值增长速度）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其中，不变价增加值增长速度根据本期相关物量指标增长速度，以及以前年度不变价增加值增长速度和相关物量指标的增长速度之间的数量关系确定。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2.4 </a:t>
            </a:r>
            <a:r>
              <a:rPr lang="zh-CN" altLang="en-US" sz="1200" b="0" i="0" kern="1200" dirty="0">
                <a:solidFill>
                  <a:schemeClr val="tx1"/>
                </a:solidFill>
                <a:effectLst/>
                <a:latin typeface="+mn-lt"/>
                <a:ea typeface="+mn-ea"/>
                <a:cs typeface="+mn-cs"/>
              </a:rPr>
              <a:t>季节调整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环比增长速度是季度增加值与上一个季度增加值数据对比的结果。在测算时，须剔除季节性因素对时间序列的影响，利用国家统计局版季节调整软件（</a:t>
            </a:r>
            <a:r>
              <a:rPr lang="en-US" altLang="zh-CN" sz="1200" b="0" i="0" kern="1200" dirty="0">
                <a:solidFill>
                  <a:schemeClr val="tx1"/>
                </a:solidFill>
                <a:effectLst/>
                <a:latin typeface="+mn-lt"/>
                <a:ea typeface="+mn-ea"/>
                <a:cs typeface="+mn-cs"/>
              </a:rPr>
              <a:t>NBS-SA</a:t>
            </a:r>
            <a:r>
              <a:rPr lang="zh-CN" altLang="en-US" sz="1200" b="0" i="0" kern="1200" dirty="0">
                <a:solidFill>
                  <a:schemeClr val="tx1"/>
                </a:solidFill>
                <a:effectLst/>
                <a:latin typeface="+mn-lt"/>
                <a:ea typeface="+mn-ea"/>
                <a:cs typeface="+mn-cs"/>
              </a:rPr>
              <a:t>）对时间序列进行季节调整。</a:t>
            </a:r>
            <a:r>
              <a:rPr lang="en-US" altLang="zh-CN" sz="1200" b="0" i="0" kern="1200" dirty="0">
                <a:solidFill>
                  <a:schemeClr val="tx1"/>
                </a:solidFill>
                <a:effectLst/>
                <a:latin typeface="+mn-lt"/>
                <a:ea typeface="+mn-ea"/>
                <a:cs typeface="+mn-cs"/>
              </a:rPr>
              <a:t>NBS-SA</a:t>
            </a:r>
            <a:r>
              <a:rPr lang="zh-CN" altLang="en-US" sz="1200" b="0" i="0" kern="1200" dirty="0">
                <a:solidFill>
                  <a:schemeClr val="tx1"/>
                </a:solidFill>
                <a:effectLst/>
                <a:latin typeface="+mn-lt"/>
                <a:ea typeface="+mn-ea"/>
                <a:cs typeface="+mn-cs"/>
              </a:rPr>
              <a:t>是在目前国际上比较常用的季节调整软件的基础上，考虑了中国特有的季节因素研制而成的。该软件添加了处理中国特有的季节因素的新模块，有效剔除了中国特有的季节因素，包括春节、端午、中秋等移动假日因素、周工作天数从原来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天制到</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天制转变的因素、假期变动及调休带来的变化因素等。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3.1 </a:t>
            </a:r>
            <a:r>
              <a:rPr lang="zh-CN" altLang="en-US" sz="1200" b="0" i="0" kern="1200" dirty="0">
                <a:solidFill>
                  <a:schemeClr val="tx1"/>
                </a:solidFill>
                <a:effectLst/>
                <a:latin typeface="+mn-lt"/>
                <a:ea typeface="+mn-ea"/>
                <a:cs typeface="+mn-cs"/>
              </a:rPr>
              <a:t>修订的必要性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初步核算对时效性要求很强，一般在季后</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天左右公布，这时，</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核算所需要的基础资料不能全部获得，因此季度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初步核算利用专业统计进度资料和相关指标推算得到。之后，随着可以获得的基础资料不断增加和完善，会利用更加完整的基础资料，例如，专业统计年报、行业财务资料和财政决算资料对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数据进行修订，使其更加准确地反映经济发展实际情况。</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3.2 </a:t>
            </a:r>
            <a:r>
              <a:rPr lang="zh-CN" altLang="en-US" sz="1200" b="0" i="0" kern="1200" dirty="0">
                <a:solidFill>
                  <a:schemeClr val="tx1"/>
                </a:solidFill>
                <a:effectLst/>
                <a:latin typeface="+mn-lt"/>
                <a:ea typeface="+mn-ea"/>
                <a:cs typeface="+mn-cs"/>
              </a:rPr>
              <a:t>修订程序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按照国家统计局最新改革的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核算和数据发布制度规定，中国季度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核算分为初步核算和最终核实两个步骤。通常，年度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最终核实后，要对季度数据进行修订，称为常规修订；在开展全国经济普查，发现对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数据有较大影响的新的基础资料，或计算方法及分类标准发生变化后而对年度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历史数据进行修订后，也要对季度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历史数据进行相应修订，称为全面修订。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3.3 </a:t>
            </a:r>
            <a:r>
              <a:rPr lang="zh-CN" altLang="en-US" sz="1200" b="0" i="0" kern="1200" dirty="0">
                <a:solidFill>
                  <a:schemeClr val="tx1"/>
                </a:solidFill>
                <a:effectLst/>
                <a:latin typeface="+mn-lt"/>
                <a:ea typeface="+mn-ea"/>
                <a:cs typeface="+mn-cs"/>
              </a:rPr>
              <a:t>修订方法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3.3.1 </a:t>
            </a:r>
            <a:r>
              <a:rPr lang="zh-CN" altLang="en-US" sz="1200" b="0" i="0" kern="1200" dirty="0">
                <a:solidFill>
                  <a:schemeClr val="tx1"/>
                </a:solidFill>
                <a:effectLst/>
                <a:latin typeface="+mn-lt"/>
                <a:ea typeface="+mn-ea"/>
                <a:cs typeface="+mn-cs"/>
              </a:rPr>
              <a:t>当季数据的修订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中国目前对季度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数据修订的方法是比例衔接法，即利用年度基准值与年内四个季度汇总数的差率调整季度数据的方法。比例衔接法的基本做法是：首先对国民经济各行业现价和不变价增加值分别进行衔接，</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和三次产业增加值是衔接后的行业增加值的加总。不变价</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和不变价三次产业增加值的衔接方法与现价相同。</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3.3.2 </a:t>
            </a:r>
            <a:r>
              <a:rPr lang="zh-CN" altLang="en-US" sz="1200" b="0" i="0" kern="1200" dirty="0">
                <a:solidFill>
                  <a:schemeClr val="tx1"/>
                </a:solidFill>
                <a:effectLst/>
                <a:latin typeface="+mn-lt"/>
                <a:ea typeface="+mn-ea"/>
                <a:cs typeface="+mn-cs"/>
              </a:rPr>
              <a:t>环比数据的修订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由于季节调整的对象是时间序列数据，因此，当时间序列中任何一个季度数据发生变化时，都会影响季节调整的结果；在时间序列中加入最新的一个季度的数据，也会使以前季度的环比数据或多或少地发生变化，这是模型自动修正的结果。根据季节调整原理，一般情况下，离最新数据时间较近的时期，数据受影响较大；离最新数据时间较远的时期，数据受影响较小。为便于用户使用，在发布当期环比数据的同时，会通过国家统计局网站发布修订后的以前季度的环比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数据质量评估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4.1 </a:t>
            </a:r>
            <a:r>
              <a:rPr lang="zh-CN" altLang="en-US" sz="1200" b="0" i="0" kern="1200" dirty="0">
                <a:solidFill>
                  <a:schemeClr val="tx1"/>
                </a:solidFill>
                <a:effectLst/>
                <a:latin typeface="+mn-lt"/>
                <a:ea typeface="+mn-ea"/>
                <a:cs typeface="+mn-cs"/>
              </a:rPr>
              <a:t>对基础数据的评估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对于</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核算所使用的各专业统计数据和行政记录数据，有关部门都会对其质量进行检验，确保数据合理反映经济发展实际情况。当</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核算部门得到这些基础数据后，会再次对数据的完整性和准确性进行检验，确保这些数据符合</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核算的概念和要求。</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4.2 </a:t>
            </a:r>
            <a:r>
              <a:rPr lang="zh-CN" altLang="en-US" sz="1200" b="0" i="0" kern="1200" dirty="0">
                <a:solidFill>
                  <a:schemeClr val="tx1"/>
                </a:solidFill>
                <a:effectLst/>
                <a:latin typeface="+mn-lt"/>
                <a:ea typeface="+mn-ea"/>
                <a:cs typeface="+mn-cs"/>
              </a:rPr>
              <a:t>对核算方法的评估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核算中，</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核算部门会根据不断发展的中国经济实际情况，依据不断完善的国民经济核算标准，对中国的季度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核算方法进行修订，以确保核算方法的合理性。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4.3 </a:t>
            </a:r>
            <a:r>
              <a:rPr lang="zh-CN" altLang="en-US" sz="1200" b="0" i="0" kern="1200" dirty="0">
                <a:solidFill>
                  <a:schemeClr val="tx1"/>
                </a:solidFill>
                <a:effectLst/>
                <a:latin typeface="+mn-lt"/>
                <a:ea typeface="+mn-ea"/>
                <a:cs typeface="+mn-cs"/>
              </a:rPr>
              <a:t>对核算结果的评估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在得到季度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核算结果后，要对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各构成项目数据、</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数据与相关专业、部门统计数据以及宏观数据的协调性进行检验，保证</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数据和其他主要数据的相互协调和匹配。正在建立以国民经济核算为核心框架，对各专业和部门基础统计数据进行评估的制度。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4.4 </a:t>
            </a:r>
            <a:r>
              <a:rPr lang="zh-CN" altLang="en-US" sz="1200" b="0" i="0" kern="1200" dirty="0">
                <a:solidFill>
                  <a:schemeClr val="tx1"/>
                </a:solidFill>
                <a:effectLst/>
                <a:latin typeface="+mn-lt"/>
                <a:ea typeface="+mn-ea"/>
                <a:cs typeface="+mn-cs"/>
              </a:rPr>
              <a:t>数据的可比性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中国国民经济核算体系（</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采纳了联合国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国民账户体系（</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的基本核算原则、内容和方法，因而</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数据具有国际可比性。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在开展全国经济普查或计算方法及分类标准发生变化后对季度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历史数据进行了修订，因此</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季度以来的季度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时间序列具有可比性。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数据发布</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5.1 </a:t>
            </a:r>
            <a:r>
              <a:rPr lang="zh-CN" altLang="en-US" sz="1200" b="0" i="0" kern="1200" dirty="0">
                <a:solidFill>
                  <a:schemeClr val="tx1"/>
                </a:solidFill>
                <a:effectLst/>
                <a:latin typeface="+mn-lt"/>
                <a:ea typeface="+mn-ea"/>
                <a:cs typeface="+mn-cs"/>
              </a:rPr>
              <a:t>发布时间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初步核算数一般于季后</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日左右发布，季度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最终核实数于隔年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月份发布。对于主要统计指标的发布，国家统计局会在年初发布的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主要统计信息发布日程表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中说明发布日期，</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数据将按规定日程发布。</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5.2 </a:t>
            </a:r>
            <a:r>
              <a:rPr lang="zh-CN" altLang="en-US" sz="1200" b="0" i="0" kern="1200" dirty="0">
                <a:solidFill>
                  <a:schemeClr val="tx1"/>
                </a:solidFill>
                <a:effectLst/>
                <a:latin typeface="+mn-lt"/>
                <a:ea typeface="+mn-ea"/>
                <a:cs typeface="+mn-cs"/>
              </a:rPr>
              <a:t>发布方式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初步核算数在季度国民经济运行情况新闻发布会、国家统计局网站（</a:t>
            </a:r>
            <a:r>
              <a:rPr lang="en-US" altLang="zh-CN" sz="1200" b="0" i="0" kern="1200" dirty="0">
                <a:solidFill>
                  <a:schemeClr val="tx1"/>
                </a:solidFill>
                <a:effectLst/>
                <a:latin typeface="+mn-lt"/>
                <a:ea typeface="+mn-ea"/>
                <a:cs typeface="+mn-cs"/>
              </a:rPr>
              <a:t>www.stats.gov.cn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中国经济景气月报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上公布；季度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最终核实数在国家统计数据库（</a:t>
            </a:r>
            <a:r>
              <a:rPr lang="en-US" altLang="zh-CN" sz="1200" b="0" i="0" kern="1200" dirty="0">
                <a:solidFill>
                  <a:schemeClr val="tx1"/>
                </a:solidFill>
                <a:effectLst/>
                <a:latin typeface="+mn-lt"/>
                <a:ea typeface="+mn-ea"/>
                <a:cs typeface="+mn-cs"/>
              </a:rPr>
              <a:t>http://data.stats.gov.cn/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中国经济景气月报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上公布。对于</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季度以来的季度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数据时间序列，可以通过国家统计数据库（</a:t>
            </a:r>
            <a:r>
              <a:rPr lang="en-US" altLang="zh-CN" sz="1200" b="0" i="0" kern="1200" dirty="0">
                <a:solidFill>
                  <a:schemeClr val="tx1"/>
                </a:solidFill>
                <a:effectLst/>
                <a:latin typeface="+mn-lt"/>
                <a:ea typeface="+mn-ea"/>
                <a:cs typeface="+mn-cs"/>
              </a:rPr>
              <a:t>http://data.stats.gov.cn/</a:t>
            </a:r>
            <a:r>
              <a:rPr lang="zh-CN" altLang="en-US" sz="1200" b="0" i="0" kern="1200" dirty="0">
                <a:solidFill>
                  <a:schemeClr val="tx1"/>
                </a:solidFill>
                <a:effectLst/>
                <a:latin typeface="+mn-lt"/>
                <a:ea typeface="+mn-ea"/>
                <a:cs typeface="+mn-cs"/>
              </a:rPr>
              <a:t>）进行查询。</a:t>
            </a:r>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a:t>
            </a:fld>
            <a:endParaRPr lang="zh-CN" altLang="en-US"/>
          </a:p>
        </p:txBody>
      </p:sp>
    </p:spTree>
    <p:extLst>
      <p:ext uri="{BB962C8B-B14F-4D97-AF65-F5344CB8AC3E}">
        <p14:creationId xmlns:p14="http://schemas.microsoft.com/office/powerpoint/2010/main" val="1879014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Inflation in</a:t>
            </a:r>
            <a:r>
              <a:rPr lang="en-US" altLang="zh-CN" baseline="0" dirty="0"/>
              <a:t> this example is 4/16=25%.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36</a:t>
            </a:fld>
            <a:endParaRPr lang="zh-CN" altLang="en-US"/>
          </a:p>
        </p:txBody>
      </p:sp>
    </p:spTree>
    <p:extLst>
      <p:ext uri="{BB962C8B-B14F-4D97-AF65-F5344CB8AC3E}">
        <p14:creationId xmlns:p14="http://schemas.microsoft.com/office/powerpoint/2010/main" val="243568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Chinese,</a:t>
            </a:r>
            <a:r>
              <a:rPr lang="en-US" altLang="zh-CN" baseline="0" dirty="0"/>
              <a:t> </a:t>
            </a:r>
            <a:r>
              <a:rPr lang="en-US" altLang="zh-CN" dirty="0" err="1"/>
              <a:t>MoM</a:t>
            </a:r>
            <a:r>
              <a:rPr lang="en-US" altLang="zh-CN" baseline="0" dirty="0"/>
              <a:t> is called </a:t>
            </a:r>
            <a:r>
              <a:rPr lang="zh-CN" altLang="en-US" baseline="0" dirty="0"/>
              <a:t>环比</a:t>
            </a:r>
            <a:r>
              <a:rPr lang="en-US" altLang="zh-CN" baseline="0" dirty="0"/>
              <a:t>, YoY is called </a:t>
            </a:r>
            <a:r>
              <a:rPr lang="zh-CN" altLang="en-US" baseline="0" dirty="0"/>
              <a:t>同比。</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37</a:t>
            </a:fld>
            <a:endParaRPr lang="zh-CN" altLang="en-US"/>
          </a:p>
        </p:txBody>
      </p:sp>
    </p:spTree>
    <p:extLst>
      <p:ext uri="{BB962C8B-B14F-4D97-AF65-F5344CB8AC3E}">
        <p14:creationId xmlns:p14="http://schemas.microsoft.com/office/powerpoint/2010/main" val="123512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Graph is from Krueger (2017)</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51</a:t>
            </a:fld>
            <a:endParaRPr lang="zh-CN" altLang="en-US"/>
          </a:p>
        </p:txBody>
      </p:sp>
    </p:spTree>
    <p:extLst>
      <p:ext uri="{BB962C8B-B14F-4D97-AF65-F5344CB8AC3E}">
        <p14:creationId xmlns:p14="http://schemas.microsoft.com/office/powerpoint/2010/main" val="55202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Quotes on GDP:</a:t>
            </a:r>
          </a:p>
          <a:p>
            <a:endParaRPr lang="en-US" altLang="zh-CN"/>
          </a:p>
          <a:p>
            <a:r>
              <a:rPr lang="en-US" altLang="zh-CN" dirty="0"/>
              <a:t>In a speech in 1968, presidential hopeful Robert Kennedy pointed to what measures of economic growth leave out: “Too much and for too long, we seemed to have surrendered personal excellence and community values in the mere accumulation of material things. Our gross national product . . . counts air pollution and cigarette advertising, and ambulances to clear our highways of carnage . . . Yet the gross national product does not allow for the health of our children . . . the beauty of our poetry or the strength of our marriages.”</a:t>
            </a:r>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6</a:t>
            </a:fld>
            <a:endParaRPr lang="zh-CN" altLang="en-US"/>
          </a:p>
        </p:txBody>
      </p:sp>
    </p:spTree>
    <p:extLst>
      <p:ext uri="{BB962C8B-B14F-4D97-AF65-F5344CB8AC3E}">
        <p14:creationId xmlns:p14="http://schemas.microsoft.com/office/powerpoint/2010/main" val="425122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may understand this issue by imagining</a:t>
            </a:r>
            <a:r>
              <a:rPr lang="en-US" altLang="zh-CN" baseline="0" dirty="0"/>
              <a:t> that the Statistical Bureau first count in GDP the goods and services that are imported, in the category of investment or consumption, then remove them when calculating the net export.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9</a:t>
            </a:fld>
            <a:endParaRPr lang="zh-CN" altLang="en-US"/>
          </a:p>
        </p:txBody>
      </p:sp>
    </p:spTree>
    <p:extLst>
      <p:ext uri="{BB962C8B-B14F-4D97-AF65-F5344CB8AC3E}">
        <p14:creationId xmlns:p14="http://schemas.microsoft.com/office/powerpoint/2010/main" val="339844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在中国的支出法</a:t>
            </a:r>
            <a:r>
              <a:rPr lang="en-US" altLang="zh-CN" dirty="0"/>
              <a:t>GDP</a:t>
            </a:r>
            <a:r>
              <a:rPr lang="zh-CN" altLang="en-US" dirty="0"/>
              <a:t>中，投资支出名为“资本形成总额”，包括“固定资本形成总额”和“存货变动”两部分。</a:t>
            </a:r>
            <a:endParaRPr lang="en-US" altLang="zh-CN" dirty="0"/>
          </a:p>
          <a:p>
            <a:endParaRPr lang="en-US" altLang="zh-CN" dirty="0"/>
          </a:p>
          <a:p>
            <a:r>
              <a:rPr lang="zh-CN" altLang="en-US" dirty="0"/>
              <a:t>固定资本形成总额指常住单位在一定时期内获得的固定资产减处置的固定资产的价值总额。固定资产是通过生产活动生产出来的，且其使用年限在一年以上的资产，不包括自然资产、耐用消费品、小型工器具。</a:t>
            </a:r>
            <a:endParaRPr lang="en-US" altLang="zh-CN" dirty="0"/>
          </a:p>
          <a:p>
            <a:endParaRPr lang="en-US" altLang="zh-CN" dirty="0"/>
          </a:p>
          <a:p>
            <a:r>
              <a:rPr lang="zh-CN" altLang="en-US" dirty="0"/>
              <a:t>统计局另外还有一个指标，“固定资产投资”。固定资产投资是指以货币形式表现的在一定时期内全社会建造和购置固定资产的工作量以及与此有关的费用的总称。固定资产投资统计数据是核算固定资本形成总额的主要基础资料来源。固定资产投资一般大于固定资本形成总额。</a:t>
            </a:r>
            <a:endParaRPr lang="en-US" altLang="zh-CN" dirty="0"/>
          </a:p>
          <a:p>
            <a:endParaRPr lang="en-US" altLang="zh-CN" dirty="0"/>
          </a:p>
          <a:p>
            <a:r>
              <a:rPr lang="zh-CN" altLang="en-US" dirty="0"/>
              <a:t>二者主要区别表现在：一是固定资产投资包括土地购置费，旧设备购置费、旧建筑物购置费，固定资本形成总额不包括这些内容。二是固定资产投资不包括城镇和农村非农户</a:t>
            </a:r>
            <a:r>
              <a:rPr lang="en-US" altLang="zh-CN" dirty="0"/>
              <a:t>500</a:t>
            </a:r>
            <a:r>
              <a:rPr lang="zh-CN" altLang="en-US" dirty="0"/>
              <a:t>万元以下项目的固定资产投资，固定资本形成总额包括这部分投资。三是固定资产投资不包括矿藏勘探、计算机软件等知识产权产品的支出，固定资本形成总额包括这方面的支出。四是固定资产投资不包括房地产开发商的房屋销售收入和房屋建造投资成本之间的差额，即商品房销售增值，固定资本形成总额则包括这一内容。</a:t>
            </a:r>
            <a:endParaRPr lang="en-US" altLang="zh-CN" dirty="0"/>
          </a:p>
          <a:p>
            <a:endParaRPr lang="en-US" altLang="zh-CN" dirty="0"/>
          </a:p>
          <a:p>
            <a:r>
              <a:rPr lang="en-US" altLang="zh-CN" dirty="0"/>
              <a:t>http://www.stats.gov.cn/tjzs/cjwtjd/201308/t20130829_74319.html</a:t>
            </a:r>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19</a:t>
            </a:fld>
            <a:endParaRPr lang="zh-CN" altLang="en-US"/>
          </a:p>
        </p:txBody>
      </p:sp>
    </p:spTree>
    <p:extLst>
      <p:ext uri="{BB962C8B-B14F-4D97-AF65-F5344CB8AC3E}">
        <p14:creationId xmlns:p14="http://schemas.microsoft.com/office/powerpoint/2010/main" val="2922614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二手房交易时，房价不计入</a:t>
            </a:r>
            <a:r>
              <a:rPr lang="en-US" altLang="zh-CN" dirty="0"/>
              <a:t>GDP</a:t>
            </a:r>
            <a:r>
              <a:rPr lang="zh-CN" altLang="en-US" dirty="0"/>
              <a:t>，交易费用（中介费）计入</a:t>
            </a:r>
            <a:r>
              <a:rPr lang="en-US" altLang="zh-CN" dirty="0"/>
              <a:t>GDP</a:t>
            </a:r>
            <a:r>
              <a:rPr lang="zh-CN" altLang="en-US" dirty="0"/>
              <a:t>。</a:t>
            </a:r>
          </a:p>
        </p:txBody>
      </p:sp>
      <p:sp>
        <p:nvSpPr>
          <p:cNvPr id="4" name="灯片编号占位符 3"/>
          <p:cNvSpPr>
            <a:spLocks noGrp="1"/>
          </p:cNvSpPr>
          <p:nvPr>
            <p:ph type="sldNum" sz="quarter" idx="5"/>
          </p:nvPr>
        </p:nvSpPr>
        <p:spPr/>
        <p:txBody>
          <a:bodyPr/>
          <a:lstStyle/>
          <a:p>
            <a:fld id="{B4A36ECA-0268-49E5-B88C-8064AE192485}" type="slidenum">
              <a:rPr lang="zh-CN" altLang="en-US" smtClean="0"/>
              <a:t>21</a:t>
            </a:fld>
            <a:endParaRPr lang="zh-CN" altLang="en-US"/>
          </a:p>
        </p:txBody>
      </p:sp>
    </p:spTree>
    <p:extLst>
      <p:ext uri="{BB962C8B-B14F-4D97-AF65-F5344CB8AC3E}">
        <p14:creationId xmlns:p14="http://schemas.microsoft.com/office/powerpoint/2010/main" val="183550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US, I/Y has been between 15% and 20% in recent history.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23</a:t>
            </a:fld>
            <a:endParaRPr lang="zh-CN" altLang="en-US"/>
          </a:p>
        </p:txBody>
      </p:sp>
    </p:spTree>
    <p:extLst>
      <p:ext uri="{BB962C8B-B14F-4D97-AF65-F5344CB8AC3E}">
        <p14:creationId xmlns:p14="http://schemas.microsoft.com/office/powerpoint/2010/main" val="411914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收入法</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劳动者报酬</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生产税净额</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固定资产折旧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营业盈余</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29</a:t>
            </a:fld>
            <a:endParaRPr lang="zh-CN" altLang="en-US"/>
          </a:p>
        </p:txBody>
      </p:sp>
    </p:spTree>
    <p:extLst>
      <p:ext uri="{BB962C8B-B14F-4D97-AF65-F5344CB8AC3E}">
        <p14:creationId xmlns:p14="http://schemas.microsoft.com/office/powerpoint/2010/main" val="83867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PPI and CPI</a:t>
            </a:r>
          </a:p>
          <a:p>
            <a:r>
              <a:rPr lang="en-US" altLang="zh-CN" dirty="0"/>
              <a:t>https://www.sac.net.cn/tzzyd/tzabc/nwwd/201910/t20191022_140416.html</a:t>
            </a:r>
          </a:p>
          <a:p>
            <a:endParaRPr lang="en-US" altLang="zh-CN" dirty="0"/>
          </a:p>
          <a:p>
            <a:r>
              <a:rPr lang="en-US" altLang="zh-CN" dirty="0"/>
              <a:t>The US PPI:</a:t>
            </a:r>
          </a:p>
          <a:p>
            <a:r>
              <a:rPr lang="en-US" altLang="zh-CN"/>
              <a:t>https://www.bls.gov/ppi/faqs/questions-and-answers.htm#4</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33</a:t>
            </a:fld>
            <a:endParaRPr lang="zh-CN" altLang="en-US"/>
          </a:p>
        </p:txBody>
      </p:sp>
    </p:spTree>
    <p:extLst>
      <p:ext uri="{BB962C8B-B14F-4D97-AF65-F5344CB8AC3E}">
        <p14:creationId xmlns:p14="http://schemas.microsoft.com/office/powerpoint/2010/main" val="285059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For example, we may choose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r>
                      <a:rPr lang="en-US" altLang="zh-CN" i="1">
                        <a:latin typeface="Cambria Math" panose="02040503050406030204" pitchFamily="18" charset="0"/>
                      </a:rPr>
                      <m:t>=100</m:t>
                    </m:r>
                  </m:oMath>
                </a14:m>
                <a:r>
                  <a:rPr lang="en-US" altLang="zh-CN" dirty="0"/>
                  <a:t>, implying that the level of CPI at time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is 100. </a:t>
                </a:r>
              </a:p>
              <a:p>
                <a:endParaRPr lang="en-US" altLang="zh-CN" dirty="0"/>
              </a:p>
              <a:p>
                <a:r>
                  <a:rPr lang="zh-CN" altLang="en-US" dirty="0"/>
                  <a:t>统计局：</a:t>
                </a:r>
              </a:p>
              <a:p>
                <a:r>
                  <a:rPr lang="en-US" altLang="zh-CN" dirty="0"/>
                  <a:t>1.</a:t>
                </a:r>
              </a:p>
              <a:p>
                <a:r>
                  <a:rPr lang="zh-CN" altLang="en-US" dirty="0"/>
                  <a:t>按照统计制度规定，我国</a:t>
                </a:r>
                <a:r>
                  <a:rPr lang="en-US" altLang="zh-CN" dirty="0"/>
                  <a:t>CPI</a:t>
                </a:r>
                <a:r>
                  <a:rPr lang="zh-CN" altLang="en-US" dirty="0"/>
                  <a:t>每五年进行一次基期轮换。每次基期轮换后，调查分类目录、代表规格品和调查网点均有调整，分类权数也有变化，以反映居民消费结构的最新变动。</a:t>
                </a:r>
              </a:p>
              <a:p>
                <a:r>
                  <a:rPr lang="en-US" altLang="zh-CN" dirty="0"/>
                  <a:t>2.</a:t>
                </a:r>
              </a:p>
              <a:p>
                <a:r>
                  <a:rPr lang="en-US" altLang="zh-CN" dirty="0"/>
                  <a:t>2016</a:t>
                </a:r>
                <a:r>
                  <a:rPr lang="zh-CN" altLang="en-US" dirty="0"/>
                  <a:t>年</a:t>
                </a:r>
                <a:r>
                  <a:rPr lang="en-US" altLang="zh-CN" dirty="0"/>
                  <a:t>1</a:t>
                </a:r>
                <a:r>
                  <a:rPr lang="zh-CN" altLang="en-US" dirty="0"/>
                  <a:t>月</a:t>
                </a:r>
                <a:r>
                  <a:rPr lang="en-US" altLang="zh-CN" dirty="0"/>
                  <a:t>-2020</a:t>
                </a:r>
                <a:r>
                  <a:rPr lang="zh-CN" altLang="en-US" dirty="0"/>
                  <a:t>年</a:t>
                </a:r>
                <a:r>
                  <a:rPr lang="en-US" altLang="zh-CN" dirty="0"/>
                  <a:t>12</a:t>
                </a:r>
                <a:r>
                  <a:rPr lang="zh-CN" altLang="en-US" dirty="0"/>
                  <a:t>月编制和发布的是以</a:t>
                </a:r>
                <a:r>
                  <a:rPr lang="en-US" altLang="zh-CN" dirty="0"/>
                  <a:t>2015</a:t>
                </a:r>
                <a:r>
                  <a:rPr lang="zh-CN" altLang="en-US" dirty="0"/>
                  <a:t>年为基期的</a:t>
                </a:r>
                <a:r>
                  <a:rPr lang="en-US" altLang="zh-CN" dirty="0"/>
                  <a:t>CPI</a:t>
                </a:r>
                <a:r>
                  <a:rPr lang="zh-CN" altLang="en-US" dirty="0"/>
                  <a:t>。与前几轮基期相比，此轮基期</a:t>
                </a:r>
                <a:r>
                  <a:rPr lang="en-US" altLang="zh-CN" dirty="0"/>
                  <a:t>8</a:t>
                </a:r>
                <a:r>
                  <a:rPr lang="zh-CN" altLang="en-US" dirty="0"/>
                  <a:t>大类有显著变化，其中“食品”、“烟酒”合并为“食品烟酒”，“医疗保健和个人用品”拆分至“生活用品及服务”、“医疗保健”和“其他用品和服务”中，“娱乐教育文化用品及服务”拆分至“教育文化和娱乐”、“其他用品和服务”中，“家庭设备用品及维修服务”拆分至“生活用品及服务”和“其他用品及服务”中。此外，“食品”的指标内涵发生了变化，前几轮基期中的“食品”为大类，包括粮食、肉禽、鲜菜、鲜果、水产品、茶及饮料、在外餐饮等分类；此轮基期的“食品”为“食品烟酒”大类下的中类，仅包括粮食、畜肉、禽肉、鲜菜、鲜果、水产品等，不再包括“茶及饮料”和“在外餐饮”两项。</a:t>
                </a:r>
              </a:p>
              <a:p>
                <a:r>
                  <a:rPr lang="en-US" altLang="zh-CN" dirty="0"/>
                  <a:t>3.</a:t>
                </a:r>
              </a:p>
              <a:p>
                <a:r>
                  <a:rPr lang="en-US" altLang="zh-CN" dirty="0"/>
                  <a:t>2021</a:t>
                </a:r>
                <a:r>
                  <a:rPr lang="zh-CN" altLang="en-US" dirty="0"/>
                  <a:t>年</a:t>
                </a:r>
                <a:r>
                  <a:rPr lang="en-US" altLang="zh-CN" dirty="0"/>
                  <a:t>1</a:t>
                </a:r>
                <a:r>
                  <a:rPr lang="zh-CN" altLang="en-US" dirty="0"/>
                  <a:t>月开始编制和发布以</a:t>
                </a:r>
                <a:r>
                  <a:rPr lang="en-US" altLang="zh-CN" dirty="0"/>
                  <a:t>2020</a:t>
                </a:r>
                <a:r>
                  <a:rPr lang="zh-CN" altLang="en-US" dirty="0"/>
                  <a:t>年为基期的</a:t>
                </a:r>
                <a:r>
                  <a:rPr lang="en-US" altLang="zh-CN" dirty="0"/>
                  <a:t>CPI</a:t>
                </a:r>
                <a:r>
                  <a:rPr lang="zh-CN" altLang="en-US" dirty="0"/>
                  <a:t>。本轮基期仍分为食品烟酒、衣着、居住、生活用品及服务、交通通信、教育文化娱乐、医疗保健、其他用品及服务</a:t>
                </a:r>
                <a:r>
                  <a:rPr lang="en-US" altLang="zh-CN" dirty="0"/>
                  <a:t>8</a:t>
                </a:r>
                <a:r>
                  <a:rPr lang="zh-CN" altLang="en-US" dirty="0"/>
                  <a:t>个大类，基本分类增加至</a:t>
                </a:r>
                <a:r>
                  <a:rPr lang="en-US" altLang="zh-CN" dirty="0"/>
                  <a:t>268</a:t>
                </a:r>
                <a:r>
                  <a:rPr lang="zh-CN" altLang="en-US" dirty="0"/>
                  <a:t>个。</a:t>
                </a:r>
              </a:p>
            </p:txBody>
          </p:sp>
        </mc:Choice>
        <mc:Fallback xmlns="">
          <p:sp>
            <p:nvSpPr>
              <p:cNvPr id="3" name="备注占位符 2"/>
              <p:cNvSpPr>
                <a:spLocks noGrp="1"/>
              </p:cNvSpPr>
              <p:nvPr>
                <p:ph type="body" idx="1"/>
              </p:nvPr>
            </p:nvSpPr>
            <p:spPr/>
            <p:txBody>
              <a:bodyPr/>
              <a:lstStyle/>
              <a:p>
                <a:r>
                  <a:rPr lang="en-US" altLang="zh-CN" dirty="0" smtClean="0"/>
                  <a:t>For example, we may choose </a:t>
                </a:r>
                <a:r>
                  <a:rPr lang="en-US" altLang="zh-CN" i="0">
                    <a:latin typeface="Cambria Math" panose="02040503050406030204" pitchFamily="18" charset="0"/>
                  </a:rPr>
                  <a:t>𝑐</a:t>
                </a:r>
                <a:r>
                  <a:rPr lang="zh-CN" altLang="zh-CN" i="0">
                    <a:latin typeface="Cambria Math" panose="02040503050406030204" pitchFamily="18" charset="0"/>
                  </a:rPr>
                  <a:t>_</a:t>
                </a:r>
                <a:r>
                  <a:rPr lang="en-US" altLang="zh-CN" i="0">
                    <a:latin typeface="Cambria Math" panose="02040503050406030204" pitchFamily="18" charset="0"/>
                  </a:rPr>
                  <a:t>0=100</a:t>
                </a:r>
                <a:r>
                  <a:rPr lang="en-US" altLang="zh-CN" dirty="0"/>
                  <a:t>, implying that the level of CPI at time </a:t>
                </a:r>
                <a:r>
                  <a:rPr lang="en-US" altLang="zh-CN" i="0">
                    <a:latin typeface="Cambria Math" panose="02040503050406030204" pitchFamily="18" charset="0"/>
                  </a:rPr>
                  <a:t>𝑡</a:t>
                </a:r>
                <a:r>
                  <a:rPr lang="zh-CN" altLang="zh-CN" i="0">
                    <a:latin typeface="Cambria Math" panose="02040503050406030204" pitchFamily="18" charset="0"/>
                  </a:rPr>
                  <a:t>_</a:t>
                </a:r>
                <a:r>
                  <a:rPr lang="en-US" altLang="zh-CN" i="0">
                    <a:latin typeface="Cambria Math" panose="02040503050406030204" pitchFamily="18" charset="0"/>
                  </a:rPr>
                  <a:t>0</a:t>
                </a:r>
                <a:r>
                  <a:rPr lang="en-US" altLang="zh-CN" dirty="0"/>
                  <a:t> is 100. </a:t>
                </a:r>
                <a:endParaRPr lang="en-US" altLang="zh-CN" dirty="0" smtClean="0"/>
              </a:p>
              <a:p>
                <a:endParaRPr lang="en-US" altLang="zh-CN" dirty="0" smtClean="0"/>
              </a:p>
              <a:p>
                <a:r>
                  <a:rPr lang="zh-CN" altLang="en-US" dirty="0" smtClean="0"/>
                  <a:t>统计局</a:t>
                </a:r>
                <a:r>
                  <a:rPr lang="zh-CN" altLang="en-US" dirty="0"/>
                  <a:t>：</a:t>
                </a:r>
              </a:p>
              <a:p>
                <a:r>
                  <a:rPr lang="en-US" altLang="zh-CN" dirty="0"/>
                  <a:t>1.</a:t>
                </a:r>
              </a:p>
              <a:p>
                <a:r>
                  <a:rPr lang="zh-CN" altLang="en-US" dirty="0"/>
                  <a:t>按照统计制度规定，我国</a:t>
                </a:r>
                <a:r>
                  <a:rPr lang="en-US" altLang="zh-CN" dirty="0"/>
                  <a:t>CPI</a:t>
                </a:r>
                <a:r>
                  <a:rPr lang="zh-CN" altLang="en-US" dirty="0"/>
                  <a:t>每五年进行一次基期轮换。每次基期轮换后，调查分类目录、代表规格品和调查网点均有调整，分类权数也有变化，以反映居民消费结构的最新变动。</a:t>
                </a:r>
              </a:p>
              <a:p>
                <a:r>
                  <a:rPr lang="en-US" altLang="zh-CN" dirty="0"/>
                  <a:t>2.</a:t>
                </a:r>
              </a:p>
              <a:p>
                <a:r>
                  <a:rPr lang="en-US" altLang="zh-CN" dirty="0"/>
                  <a:t>2016</a:t>
                </a:r>
                <a:r>
                  <a:rPr lang="zh-CN" altLang="en-US" dirty="0"/>
                  <a:t>年</a:t>
                </a:r>
                <a:r>
                  <a:rPr lang="en-US" altLang="zh-CN" dirty="0"/>
                  <a:t>1</a:t>
                </a:r>
                <a:r>
                  <a:rPr lang="zh-CN" altLang="en-US" dirty="0"/>
                  <a:t>月</a:t>
                </a:r>
                <a:r>
                  <a:rPr lang="en-US" altLang="zh-CN" dirty="0"/>
                  <a:t>-2020</a:t>
                </a:r>
                <a:r>
                  <a:rPr lang="zh-CN" altLang="en-US" dirty="0"/>
                  <a:t>年</a:t>
                </a:r>
                <a:r>
                  <a:rPr lang="en-US" altLang="zh-CN" dirty="0"/>
                  <a:t>12</a:t>
                </a:r>
                <a:r>
                  <a:rPr lang="zh-CN" altLang="en-US" dirty="0"/>
                  <a:t>月编制和发布的是以</a:t>
                </a:r>
                <a:r>
                  <a:rPr lang="en-US" altLang="zh-CN" dirty="0"/>
                  <a:t>2015</a:t>
                </a:r>
                <a:r>
                  <a:rPr lang="zh-CN" altLang="en-US" dirty="0"/>
                  <a:t>年为基期的</a:t>
                </a:r>
                <a:r>
                  <a:rPr lang="en-US" altLang="zh-CN" dirty="0"/>
                  <a:t>CPI</a:t>
                </a:r>
                <a:r>
                  <a:rPr lang="zh-CN" altLang="en-US" dirty="0"/>
                  <a:t>。与前几轮基期相比，此轮基期</a:t>
                </a:r>
                <a:r>
                  <a:rPr lang="en-US" altLang="zh-CN" dirty="0"/>
                  <a:t>8</a:t>
                </a:r>
                <a:r>
                  <a:rPr lang="zh-CN" altLang="en-US" dirty="0"/>
                  <a:t>大类有显著变化，其中“食品”、“烟酒”合并为“食品烟酒”，“医疗保健和个人用品”拆分至“生活用品及服务”、“医疗保健”和“其他用品和服务”中，“娱乐教育文化用品及服务”拆分至“教育文化和娱乐”、“其他用品和服务”中，“家庭设备用品及维修服务”拆分至“生活用品及服务”和“其他用品及服务”中。此外，“食品”的指标内涵发生了变化，前几轮基期中的“食品”为大类，包括粮食、肉禽、鲜菜、鲜果、水产品、茶及饮料、在外餐饮等分类；此轮基期的“食品”为“食品烟酒”大类下的中类，仅包括粮食、畜肉、禽肉、鲜菜、鲜果、水产品等，不再包括“茶及饮料”和“在外餐饮”两项。</a:t>
                </a:r>
              </a:p>
              <a:p>
                <a:r>
                  <a:rPr lang="en-US" altLang="zh-CN" dirty="0"/>
                  <a:t>3.</a:t>
                </a:r>
              </a:p>
              <a:p>
                <a:r>
                  <a:rPr lang="en-US" altLang="zh-CN" dirty="0"/>
                  <a:t>2021</a:t>
                </a:r>
                <a:r>
                  <a:rPr lang="zh-CN" altLang="en-US" dirty="0"/>
                  <a:t>年</a:t>
                </a:r>
                <a:r>
                  <a:rPr lang="en-US" altLang="zh-CN" dirty="0"/>
                  <a:t>1</a:t>
                </a:r>
                <a:r>
                  <a:rPr lang="zh-CN" altLang="en-US" dirty="0"/>
                  <a:t>月开始编制和发布以</a:t>
                </a:r>
                <a:r>
                  <a:rPr lang="en-US" altLang="zh-CN" dirty="0"/>
                  <a:t>2020</a:t>
                </a:r>
                <a:r>
                  <a:rPr lang="zh-CN" altLang="en-US" dirty="0"/>
                  <a:t>年为基期的</a:t>
                </a:r>
                <a:r>
                  <a:rPr lang="en-US" altLang="zh-CN" dirty="0"/>
                  <a:t>CPI</a:t>
                </a:r>
                <a:r>
                  <a:rPr lang="zh-CN" altLang="en-US" dirty="0"/>
                  <a:t>。本轮基期仍分为食品烟酒、衣着、居住、生活用品及服务、交通通信、教育文化娱乐、医疗保健、其他用品及服务</a:t>
                </a:r>
                <a:r>
                  <a:rPr lang="en-US" altLang="zh-CN" dirty="0"/>
                  <a:t>8</a:t>
                </a:r>
                <a:r>
                  <a:rPr lang="zh-CN" altLang="en-US" dirty="0"/>
                  <a:t>个大类，基本分类增加至</a:t>
                </a:r>
                <a:r>
                  <a:rPr lang="en-US" altLang="zh-CN" dirty="0"/>
                  <a:t>268</a:t>
                </a:r>
                <a:r>
                  <a:rPr lang="zh-CN" altLang="en-US" dirty="0"/>
                  <a:t>个。</a:t>
                </a:r>
              </a:p>
            </p:txBody>
          </p:sp>
        </mc:Fallback>
      </mc:AlternateContent>
      <p:sp>
        <p:nvSpPr>
          <p:cNvPr id="4" name="灯片编号占位符 3"/>
          <p:cNvSpPr>
            <a:spLocks noGrp="1"/>
          </p:cNvSpPr>
          <p:nvPr>
            <p:ph type="sldNum" sz="quarter" idx="5"/>
          </p:nvPr>
        </p:nvSpPr>
        <p:spPr/>
        <p:txBody>
          <a:bodyPr/>
          <a:lstStyle/>
          <a:p>
            <a:fld id="{B4A36ECA-0268-49E5-B88C-8064AE192485}" type="slidenum">
              <a:rPr lang="zh-CN" altLang="en-US" smtClean="0"/>
              <a:t>34</a:t>
            </a:fld>
            <a:endParaRPr lang="zh-CN" altLang="en-US"/>
          </a:p>
        </p:txBody>
      </p:sp>
    </p:spTree>
    <p:extLst>
      <p:ext uri="{BB962C8B-B14F-4D97-AF65-F5344CB8AC3E}">
        <p14:creationId xmlns:p14="http://schemas.microsoft.com/office/powerpoint/2010/main" val="325842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572A17-0596-48CD-AC73-948F9417D220}"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4471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298419-EFBB-4DFD-895C-B98108DA53E3}"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101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4F0ABD-9364-4D5F-8F64-F831F14C094A}"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1725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D47B1-7FAA-47D5-99D4-761694286854}"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9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E1C2C5-E082-4A02-87F2-1D6A6FFCEE48}"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82124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D6E072-EC9D-4BB9-9634-DB75DA4A36C5}"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3757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3A03C4-87E0-41D6-9E79-40471FA52357}" type="datetime1">
              <a:rPr lang="zh-CN" altLang="en-US" smtClean="0"/>
              <a:t>2021/9/28</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740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E9A32-CA22-4623-9F23-13F02E984A8E}" type="datetime1">
              <a:rPr lang="zh-CN" altLang="en-US" smtClean="0"/>
              <a:t>2021/9/28</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86087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CA6179-3834-478E-8D03-24203DA49A32}" type="datetime1">
              <a:rPr lang="zh-CN" altLang="en-US" smtClean="0"/>
              <a:t>2021/9/28</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5583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C1F3ED-9211-4A9F-A95A-612EE5D776DC}"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1243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460E63-75E1-4B12-B779-EC6617BD9D1B}"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174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FDAB-B8CD-4076-A6B1-9DBD9F6D1985}" type="datetime1">
              <a:rPr lang="zh-CN" altLang="en-US" smtClean="0"/>
              <a:t>2021/9/28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20269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Macroeconomic Data</a:t>
            </a:r>
            <a:endParaRPr lang="zh-CN" altLang="en-US" dirty="0"/>
          </a:p>
        </p:txBody>
      </p:sp>
      <p:sp>
        <p:nvSpPr>
          <p:cNvPr id="3" name="副标题 2"/>
          <p:cNvSpPr>
            <a:spLocks noGrp="1"/>
          </p:cNvSpPr>
          <p:nvPr>
            <p:ph type="subTitle" idx="1"/>
          </p:nvPr>
        </p:nvSpPr>
        <p:spPr/>
        <p:txBody>
          <a:bodyPr/>
          <a:lstStyle/>
          <a:p>
            <a:r>
              <a:rPr lang="en-US" altLang="zh-CN" dirty="0" err="1"/>
              <a:t>Junhui</a:t>
            </a:r>
            <a:r>
              <a:rPr lang="en-US" altLang="zh-CN" dirty="0"/>
              <a:t> Qian</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7362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Nominal and Real GDP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Nominal GDP uses </a:t>
                </a:r>
                <a:r>
                  <a:rPr lang="en-US" altLang="zh-CN" dirty="0">
                    <a:solidFill>
                      <a:srgbClr val="FF0000"/>
                    </a:solidFill>
                  </a:rPr>
                  <a:t>current price</a:t>
                </a:r>
                <a:r>
                  <a:rPr lang="en-US" altLang="zh-CN" dirty="0"/>
                  <a:t>, </a:t>
                </a:r>
                <a14:m>
                  <m:oMath xmlns:m="http://schemas.openxmlformats.org/officeDocument/2006/math">
                    <m:r>
                      <a:rPr lang="en-US" altLang="zh-CN" i="1">
                        <a:latin typeface="Cambria Math"/>
                      </a:rPr>
                      <m:t>𝐺𝐷</m:t>
                    </m:r>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i="1">
                                <a:latin typeface="Cambria Math" panose="02040503050406030204" pitchFamily="18" charset="0"/>
                              </a:rPr>
                            </m:ctrlPr>
                          </m:sSubPr>
                          <m:e>
                            <m:r>
                              <a:rPr lang="en-US" altLang="zh-CN" i="1">
                                <a:latin typeface="Cambria Math"/>
                              </a:rPr>
                              <m:t>𝑞</m:t>
                            </m:r>
                          </m:e>
                          <m:sub>
                            <m:r>
                              <a:rPr lang="en-US" altLang="zh-CN" i="1">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𝑖𝑡</m:t>
                            </m:r>
                          </m:sub>
                        </m:sSub>
                      </m:e>
                    </m:nary>
                  </m:oMath>
                </a14:m>
                <a:r>
                  <a:rPr lang="en-US" altLang="zh-CN" dirty="0"/>
                  <a:t>. </a:t>
                </a:r>
              </a:p>
              <a:p>
                <a:pPr lvl="1"/>
                <a:r>
                  <a:rPr lang="en-US" altLang="zh-CN" dirty="0"/>
                  <a:t>Nominal GDP changes over time either because there is a change in the amount (real value) of goods and services or a change in the prices of those goods and services. </a:t>
                </a:r>
              </a:p>
              <a:p>
                <a:r>
                  <a:rPr lang="en-US" altLang="zh-CN" dirty="0"/>
                  <a:t>Real GDP uses </a:t>
                </a:r>
                <a:r>
                  <a:rPr lang="en-US" altLang="zh-CN" dirty="0">
                    <a:solidFill>
                      <a:srgbClr val="FF0000"/>
                    </a:solidFill>
                  </a:rPr>
                  <a:t>constant prices</a:t>
                </a:r>
                <a:r>
                  <a:rPr lang="en-US" altLang="zh-CN" dirty="0"/>
                  <a:t>, </a:t>
                </a:r>
                <a:endParaRPr lang="en-US" altLang="zh-CN" b="0" i="1" dirty="0">
                  <a:latin typeface="Cambria Math"/>
                </a:endParaRPr>
              </a:p>
              <a:p>
                <a:pPr marL="457200" lvl="1" indent="0">
                  <a:buNone/>
                </a:pPr>
                <a14:m>
                  <m:oMath xmlns:m="http://schemas.openxmlformats.org/officeDocument/2006/math">
                    <m:r>
                      <a:rPr lang="en-US" altLang="zh-CN" b="0" i="1" smtClean="0">
                        <a:latin typeface="Cambria Math"/>
                      </a:rPr>
                      <m:t>             </m:t>
                    </m:r>
                    <m:r>
                      <a:rPr lang="en-US" altLang="zh-CN" b="0" i="1" smtClean="0">
                        <a:latin typeface="Cambria Math"/>
                      </a:rPr>
                      <m:t>𝑅𝐺𝐷</m:t>
                    </m:r>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i="1">
                                <a:latin typeface="Cambria Math" panose="02040503050406030204" pitchFamily="18" charset="0"/>
                              </a:rPr>
                            </m:ctrlPr>
                          </m:sSubPr>
                          <m:e>
                            <m:r>
                              <a:rPr lang="en-US" altLang="zh-CN" i="1">
                                <a:latin typeface="Cambria Math"/>
                              </a:rPr>
                              <m:t>𝑞</m:t>
                            </m:r>
                          </m:e>
                          <m:sub>
                            <m:r>
                              <a:rPr lang="en-US" altLang="zh-CN" i="1">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Sub>
                              <m:sSubPr>
                                <m:ctrlPr>
                                  <a:rPr lang="en-US" altLang="zh-CN" b="0" i="1" smtClean="0">
                                    <a:latin typeface="Cambria Math" panose="02040503050406030204" pitchFamily="18" charset="0"/>
                                  </a:rPr>
                                </m:ctrlPr>
                              </m:sSubPr>
                              <m:e>
                                <m:r>
                                  <a:rPr lang="en-US" altLang="zh-CN" i="1">
                                    <a:latin typeface="Cambria Math"/>
                                  </a:rPr>
                                  <m:t>𝑡</m:t>
                                </m:r>
                              </m:e>
                              <m:sub>
                                <m:r>
                                  <a:rPr lang="en-US" altLang="zh-CN" b="0" i="1" smtClean="0">
                                    <a:latin typeface="Cambria Math"/>
                                  </a:rPr>
                                  <m:t>0</m:t>
                                </m:r>
                              </m:sub>
                            </m:sSub>
                          </m:sub>
                        </m:sSub>
                      </m:e>
                    </m:nary>
                  </m:oMath>
                </a14:m>
                <a:r>
                  <a:rPr lang="en-US" altLang="zh-CN" dirty="0"/>
                  <a:t>,</a:t>
                </a:r>
              </a:p>
              <a:p>
                <a:pPr marL="457200" lvl="1" indent="0">
                  <a:buNone/>
                </a:pPr>
                <a:r>
                  <a:rPr lang="en-US" altLang="zh-CN" dirty="0"/>
                  <a:t>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oMath>
                </a14:m>
                <a:r>
                  <a:rPr lang="en-US" altLang="zh-CN" dirty="0"/>
                  <a:t> stands for the </a:t>
                </a:r>
                <a:r>
                  <a:rPr lang="en-US" altLang="zh-CN" dirty="0">
                    <a:solidFill>
                      <a:srgbClr val="FF0000"/>
                    </a:solidFill>
                  </a:rPr>
                  <a:t>base period</a:t>
                </a:r>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sub>
                    </m:sSub>
                  </m:oMath>
                </a14:m>
                <a:r>
                  <a:rPr lang="en-US" altLang="zh-CN" dirty="0"/>
                  <a:t> is a constant for each </a:t>
                </a:r>
                <a14:m>
                  <m:oMath xmlns:m="http://schemas.openxmlformats.org/officeDocument/2006/math">
                    <m:r>
                      <a:rPr lang="en-US" altLang="zh-CN" i="1">
                        <a:latin typeface="Cambria Math"/>
                      </a:rPr>
                      <m:t>𝑖</m:t>
                    </m:r>
                  </m:oMath>
                </a14:m>
                <a:r>
                  <a:rPr lang="en-US" altLang="zh-CN" dirty="0"/>
                  <a:t>.</a:t>
                </a:r>
              </a:p>
              <a:p>
                <a:r>
                  <a:rPr lang="en-US" altLang="zh-CN" dirty="0"/>
                  <a:t>Taking </a:t>
                </a:r>
                <a:r>
                  <a:rPr lang="en-US" altLang="zh-CN" u="sng" dirty="0"/>
                  <a:t>real</a:t>
                </a:r>
                <a:r>
                  <a:rPr lang="en-US" altLang="zh-CN" dirty="0"/>
                  <a:t> measurements is essential for gauging  growth or improvement (e.g., real wage) without distortion of price changes. </a:t>
                </a:r>
              </a:p>
              <a:p>
                <a:r>
                  <a:rPr lang="en-US" altLang="zh-CN" dirty="0"/>
                  <a:t>The relationship between nominal and real GDP can be characterized by </a:t>
                </a:r>
                <a:endParaRPr lang="en-US" altLang="zh-CN" b="0" i="1" dirty="0">
                  <a:latin typeface="Cambria Math"/>
                </a:endParaRPr>
              </a:p>
              <a:p>
                <a:pPr marL="0" indent="0" algn="ctr">
                  <a:buNone/>
                </a:pPr>
                <a14:m>
                  <m:oMath xmlns:m="http://schemas.openxmlformats.org/officeDocument/2006/math">
                    <m:r>
                      <a:rPr lang="en-US" altLang="zh-CN" b="0" i="1" smtClean="0">
                        <a:latin typeface="Cambria Math"/>
                      </a:rPr>
                      <m:t>𝐺𝐷</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𝑅𝐺𝐷</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oMath>
                </a14:m>
                <a:r>
                  <a:rPr lang="en-US" altLang="zh-CN" dirty="0"/>
                  <a:t>,</a:t>
                </a:r>
              </a:p>
              <a:p>
                <a:pPr marL="0" indent="0">
                  <a:buNone/>
                </a:pPr>
                <a:r>
                  <a:rPr lang="en-US" altLang="zh-CN" dirty="0"/>
                  <a:t>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oMath>
                </a14:m>
                <a:r>
                  <a:rPr lang="en-US" altLang="zh-CN" dirty="0"/>
                  <a:t> is called </a:t>
                </a:r>
                <a:r>
                  <a:rPr lang="en-US" altLang="zh-CN" i="1" u="sng" dirty="0"/>
                  <a:t>GDP deflator,</a:t>
                </a:r>
                <a:r>
                  <a:rPr lang="en-US" altLang="zh-CN" dirty="0"/>
                  <a:t> or </a:t>
                </a:r>
                <a:r>
                  <a:rPr lang="en-US" altLang="zh-CN" u="sng" dirty="0"/>
                  <a:t>implicit price deflator for GDP</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5" t="-13208" r="-118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752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Real and Nominal GDP of China</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3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5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GDP Growth of China (Annual)</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00000000-0008-0000-0000-0000071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661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Real GDP</a:t>
            </a:r>
            <a:r>
              <a:rPr lang="zh-CN" altLang="en-US" dirty="0"/>
              <a:t> </a:t>
            </a:r>
            <a:r>
              <a:rPr lang="en-US" altLang="zh-CN" dirty="0"/>
              <a:t>Growth</a:t>
            </a:r>
            <a:r>
              <a:rPr lang="zh-CN" altLang="en-US" dirty="0"/>
              <a:t> </a:t>
            </a:r>
            <a:r>
              <a:rPr lang="en-US" altLang="zh-CN" dirty="0"/>
              <a:t>of China</a:t>
            </a:r>
            <a:br>
              <a:rPr lang="en-US" altLang="zh-CN" dirty="0"/>
            </a:br>
            <a:r>
              <a:rPr lang="en-US" altLang="zh-CN" dirty="0"/>
              <a:t>(Quarterly, 1992Q1-2020Q4)</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531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Chinese GDP at 2020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In 2018, the total GDP of China is 101.6 trillion Yuan. The population is 1.4 billion. So GDP per capita is 101.6/1.4*1000 </a:t>
                </a:r>
                <a14:m>
                  <m:oMath xmlns:m="http://schemas.openxmlformats.org/officeDocument/2006/math">
                    <m:r>
                      <a:rPr lang="en-US" altLang="zh-CN" i="1" smtClean="0">
                        <a:latin typeface="Cambria Math"/>
                        <a:ea typeface="Cambria Math"/>
                      </a:rPr>
                      <m:t>≈</m:t>
                    </m:r>
                  </m:oMath>
                </a14:m>
                <a:r>
                  <a:rPr lang="en-US" altLang="zh-CN" dirty="0"/>
                  <a:t> 72600 Yuan.</a:t>
                </a:r>
              </a:p>
              <a:p>
                <a:r>
                  <a:rPr lang="en-US" altLang="zh-CN" dirty="0"/>
                  <a:t>Using market exchange rate (6.54), the GDP per cap. is around $11100. </a:t>
                </a:r>
              </a:p>
              <a:p>
                <a:r>
                  <a:rPr lang="en-US" altLang="zh-CN" dirty="0"/>
                  <a:t>In comparison, the US GDP per capita is $63284 in 2020.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r="-22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4838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Choice of Base Year</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One principle of calculating RGDP is that the base year should not be too far, so that prices will not be too out of date. For example, cell phone was a rare product 30 years ago. </a:t>
            </a:r>
          </a:p>
          <a:p>
            <a:r>
              <a:rPr lang="en-US" altLang="zh-CN" dirty="0"/>
              <a:t>Since 1995, the US has been using </a:t>
            </a:r>
            <a:r>
              <a:rPr lang="en-US" altLang="zh-CN" u="sng" dirty="0"/>
              <a:t>chain-weighted</a:t>
            </a:r>
            <a:r>
              <a:rPr lang="en-US" altLang="zh-CN" dirty="0"/>
              <a:t> measures of real GDP in the calculation of </a:t>
            </a:r>
            <a:r>
              <a:rPr lang="en-US" altLang="zh-CN" u="sng" dirty="0"/>
              <a:t>real GDP growth</a:t>
            </a:r>
            <a:r>
              <a:rPr lang="en-US" altLang="zh-CN" dirty="0"/>
              <a:t>. </a:t>
            </a:r>
          </a:p>
          <a:p>
            <a:pPr lvl="1"/>
            <a:r>
              <a:rPr lang="en-US" altLang="zh-CN" dirty="0"/>
              <a:t>The chain-weighted GDP growth rate is the average of two real GDP growth rates. For example, in 2000, there are two real GDP growth rates:</a:t>
            </a:r>
          </a:p>
          <a:p>
            <a:pPr marL="1371600" lvl="2" indent="-457200">
              <a:buFont typeface="+mj-lt"/>
              <a:buAutoNum type="arabicPeriod"/>
            </a:pPr>
            <a:r>
              <a:rPr lang="en-US" altLang="zh-CN" dirty="0"/>
              <a:t>The growth rate using 1999 prices</a:t>
            </a:r>
          </a:p>
          <a:p>
            <a:pPr marL="1371600" lvl="2" indent="-457200">
              <a:buFont typeface="+mj-lt"/>
              <a:buAutoNum type="arabicPeriod"/>
            </a:pPr>
            <a:r>
              <a:rPr lang="en-US" altLang="zh-CN" dirty="0"/>
              <a:t>The growth rate using 2000 prices</a:t>
            </a:r>
          </a:p>
          <a:p>
            <a:r>
              <a:rPr lang="en-US" altLang="zh-CN" dirty="0"/>
              <a:t>In China, we change base-year every five years.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363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Components of Expenditure</a:t>
            </a:r>
            <a:endParaRPr lang="zh-CN" altLang="en-US" dirty="0"/>
          </a:p>
        </p:txBody>
      </p:sp>
      <p:grpSp>
        <p:nvGrpSpPr>
          <p:cNvPr id="5" name="Group 20"/>
          <p:cNvGrpSpPr>
            <a:grpSpLocks/>
          </p:cNvGrpSpPr>
          <p:nvPr/>
        </p:nvGrpSpPr>
        <p:grpSpPr bwMode="auto">
          <a:xfrm>
            <a:off x="4851081" y="2590860"/>
            <a:ext cx="2138362" cy="2981325"/>
            <a:chOff x="3109" y="2242"/>
            <a:chExt cx="1347" cy="1878"/>
          </a:xfrm>
        </p:grpSpPr>
        <p:sp>
          <p:nvSpPr>
            <p:cNvPr id="6" name="Line 21"/>
            <p:cNvSpPr>
              <a:spLocks noChangeShapeType="1"/>
            </p:cNvSpPr>
            <p:nvPr/>
          </p:nvSpPr>
          <p:spPr bwMode="auto">
            <a:xfrm flipH="1" flipV="1">
              <a:off x="3478" y="2242"/>
              <a:ext cx="589" cy="1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22"/>
            <p:cNvSpPr txBox="1">
              <a:spLocks noChangeArrowheads="1"/>
            </p:cNvSpPr>
            <p:nvPr/>
          </p:nvSpPr>
          <p:spPr bwMode="auto">
            <a:xfrm>
              <a:off x="3109" y="3480"/>
              <a:ext cx="1347" cy="6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en-US" altLang="zh-CN" sz="2000" dirty="0">
                  <a:latin typeface="Times New Roman" pitchFamily="18" charset="0"/>
                  <a:ea typeface="宋体" charset="-122"/>
                </a:rPr>
                <a:t>Government</a:t>
              </a:r>
            </a:p>
            <a:p>
              <a:pPr algn="ctr" eaLnBrk="0" hangingPunct="0"/>
              <a:r>
                <a:rPr lang="en-US" altLang="zh-CN" sz="2000" dirty="0">
                  <a:latin typeface="Times New Roman" pitchFamily="18" charset="0"/>
                  <a:ea typeface="宋体" charset="-122"/>
                </a:rPr>
                <a:t>purchases of goods</a:t>
              </a:r>
            </a:p>
            <a:p>
              <a:pPr algn="ctr" eaLnBrk="0" hangingPunct="0"/>
              <a:r>
                <a:rPr lang="en-US" altLang="zh-CN" sz="2000" dirty="0">
                  <a:latin typeface="Times New Roman" pitchFamily="18" charset="0"/>
                  <a:ea typeface="宋体" charset="-122"/>
                </a:rPr>
                <a:t>and services</a:t>
              </a:r>
            </a:p>
          </p:txBody>
        </p:sp>
      </p:grpSp>
      <p:sp>
        <p:nvSpPr>
          <p:cNvPr id="8" name="Text Box 4"/>
          <p:cNvSpPr txBox="1">
            <a:spLocks noChangeArrowheads="1"/>
          </p:cNvSpPr>
          <p:nvPr/>
        </p:nvSpPr>
        <p:spPr bwMode="auto">
          <a:xfrm>
            <a:off x="2714625" y="1828800"/>
            <a:ext cx="3965575"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eaLnBrk="0" hangingPunct="0"/>
            <a:r>
              <a:rPr lang="en-US" altLang="zh-CN" sz="3600" i="1" dirty="0">
                <a:effectLst>
                  <a:outerShdw blurRad="38100" dist="38100" dir="2700000" algn="tl">
                    <a:srgbClr val="FFFFFF"/>
                  </a:outerShdw>
                </a:effectLst>
                <a:latin typeface="Times New Roman" pitchFamily="18" charset="0"/>
                <a:ea typeface="宋体" charset="-122"/>
              </a:rPr>
              <a:t>Y = C + I + G + NX</a:t>
            </a:r>
            <a:endParaRPr lang="en-US" altLang="zh-CN" sz="3600" i="1" dirty="0">
              <a:latin typeface="Times New Roman" pitchFamily="18" charset="0"/>
              <a:ea typeface="宋体" charset="-122"/>
            </a:endParaRPr>
          </a:p>
        </p:txBody>
      </p:sp>
      <p:grpSp>
        <p:nvGrpSpPr>
          <p:cNvPr id="9" name="Group 5"/>
          <p:cNvGrpSpPr>
            <a:grpSpLocks/>
          </p:cNvGrpSpPr>
          <p:nvPr/>
        </p:nvGrpSpPr>
        <p:grpSpPr bwMode="auto">
          <a:xfrm>
            <a:off x="230188" y="2590800"/>
            <a:ext cx="2665411" cy="1165225"/>
            <a:chOff x="97" y="2256"/>
            <a:chExt cx="1679" cy="734"/>
          </a:xfrm>
        </p:grpSpPr>
        <p:sp>
          <p:nvSpPr>
            <p:cNvPr id="10" name="Line 6"/>
            <p:cNvSpPr>
              <a:spLocks noChangeShapeType="1"/>
            </p:cNvSpPr>
            <p:nvPr/>
          </p:nvSpPr>
          <p:spPr bwMode="auto">
            <a:xfrm flipV="1">
              <a:off x="1296" y="2256"/>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7"/>
            <p:cNvSpPr txBox="1">
              <a:spLocks noChangeArrowheads="1"/>
            </p:cNvSpPr>
            <p:nvPr/>
          </p:nvSpPr>
          <p:spPr bwMode="auto">
            <a:xfrm>
              <a:off x="97" y="2544"/>
              <a:ext cx="1287" cy="4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en-US" altLang="zh-CN" sz="2000" dirty="0">
                  <a:latin typeface="Times New Roman" pitchFamily="18" charset="0"/>
                  <a:ea typeface="宋体" charset="-122"/>
                </a:rPr>
                <a:t>Total expenditure </a:t>
              </a:r>
            </a:p>
            <a:p>
              <a:pPr algn="ctr" eaLnBrk="0" hangingPunct="0"/>
              <a:r>
                <a:rPr lang="en-US" altLang="zh-CN" sz="2000" dirty="0">
                  <a:latin typeface="Times New Roman" pitchFamily="18" charset="0"/>
                  <a:ea typeface="宋体" charset="-122"/>
                </a:rPr>
                <a:t>(GDP)</a:t>
              </a:r>
              <a:endParaRPr lang="en-US" altLang="zh-CN" sz="2200" dirty="0">
                <a:latin typeface="Times New Roman" pitchFamily="18" charset="0"/>
                <a:ea typeface="宋体" charset="-122"/>
              </a:endParaRPr>
            </a:p>
          </p:txBody>
        </p:sp>
      </p:grpSp>
      <p:grpSp>
        <p:nvGrpSpPr>
          <p:cNvPr id="15" name="Group 11"/>
          <p:cNvGrpSpPr>
            <a:grpSpLocks/>
          </p:cNvGrpSpPr>
          <p:nvPr/>
        </p:nvGrpSpPr>
        <p:grpSpPr bwMode="auto">
          <a:xfrm>
            <a:off x="2380681" y="2590259"/>
            <a:ext cx="1560513" cy="2944759"/>
            <a:chOff x="1957" y="2273"/>
            <a:chExt cx="892" cy="1854"/>
          </a:xfrm>
        </p:grpSpPr>
        <p:sp>
          <p:nvSpPr>
            <p:cNvPr id="16" name="Line 12"/>
            <p:cNvSpPr>
              <a:spLocks noChangeShapeType="1"/>
            </p:cNvSpPr>
            <p:nvPr/>
          </p:nvSpPr>
          <p:spPr bwMode="auto">
            <a:xfrm flipV="1">
              <a:off x="2403" y="2273"/>
              <a:ext cx="271" cy="12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1957" y="3487"/>
              <a:ext cx="892" cy="6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en-US" altLang="zh-CN" sz="2000" dirty="0">
                  <a:latin typeface="Times New Roman" pitchFamily="18" charset="0"/>
                  <a:ea typeface="宋体" charset="-122"/>
                </a:rPr>
                <a:t>Consumption</a:t>
              </a:r>
            </a:p>
            <a:p>
              <a:pPr algn="ctr" eaLnBrk="0" hangingPunct="0"/>
              <a:r>
                <a:rPr lang="en-US" altLang="zh-CN" sz="2000" dirty="0">
                  <a:latin typeface="Times New Roman" pitchFamily="18" charset="0"/>
                  <a:ea typeface="宋体" charset="-122"/>
                </a:rPr>
                <a:t>spending by</a:t>
              </a:r>
            </a:p>
            <a:p>
              <a:pPr algn="ctr" eaLnBrk="0" hangingPunct="0"/>
              <a:r>
                <a:rPr lang="en-US" altLang="zh-CN" sz="2000" dirty="0">
                  <a:latin typeface="Times New Roman" pitchFamily="18" charset="0"/>
                  <a:ea typeface="宋体" charset="-122"/>
                </a:rPr>
                <a:t>households</a:t>
              </a:r>
              <a:endParaRPr lang="en-US" altLang="zh-CN" dirty="0">
                <a:latin typeface="Times New Roman" pitchFamily="18" charset="0"/>
                <a:ea typeface="宋体" charset="-122"/>
              </a:endParaRPr>
            </a:p>
          </p:txBody>
        </p:sp>
      </p:grpSp>
      <p:grpSp>
        <p:nvGrpSpPr>
          <p:cNvPr id="18" name="Group 14"/>
          <p:cNvGrpSpPr>
            <a:grpSpLocks/>
          </p:cNvGrpSpPr>
          <p:nvPr/>
        </p:nvGrpSpPr>
        <p:grpSpPr bwMode="auto">
          <a:xfrm>
            <a:off x="3849687" y="2590205"/>
            <a:ext cx="1693863" cy="1789113"/>
            <a:chOff x="2374" y="2249"/>
            <a:chExt cx="1067" cy="1127"/>
          </a:xfrm>
        </p:grpSpPr>
        <p:sp>
          <p:nvSpPr>
            <p:cNvPr id="19" name="Line 15"/>
            <p:cNvSpPr>
              <a:spLocks noChangeShapeType="1"/>
            </p:cNvSpPr>
            <p:nvPr/>
          </p:nvSpPr>
          <p:spPr bwMode="auto">
            <a:xfrm flipH="1" flipV="1">
              <a:off x="2784" y="2249"/>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6"/>
            <p:cNvSpPr txBox="1">
              <a:spLocks noChangeArrowheads="1"/>
            </p:cNvSpPr>
            <p:nvPr/>
          </p:nvSpPr>
          <p:spPr bwMode="auto">
            <a:xfrm>
              <a:off x="2374" y="2544"/>
              <a:ext cx="1067" cy="8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en-US" altLang="zh-CN" sz="2000" dirty="0">
                  <a:latin typeface="Times New Roman" pitchFamily="18" charset="0"/>
                  <a:ea typeface="宋体" charset="-122"/>
                </a:rPr>
                <a:t>Investment</a:t>
              </a:r>
            </a:p>
            <a:p>
              <a:pPr algn="ctr" eaLnBrk="0" hangingPunct="0"/>
              <a:r>
                <a:rPr lang="en-US" altLang="zh-CN" sz="2000" dirty="0">
                  <a:latin typeface="Times New Roman" pitchFamily="18" charset="0"/>
                  <a:ea typeface="宋体" charset="-122"/>
                </a:rPr>
                <a:t>spending by</a:t>
              </a:r>
            </a:p>
            <a:p>
              <a:pPr algn="ctr" eaLnBrk="0" hangingPunct="0"/>
              <a:r>
                <a:rPr lang="en-US" altLang="zh-CN" sz="2000" dirty="0">
                  <a:latin typeface="Times New Roman" pitchFamily="18" charset="0"/>
                  <a:ea typeface="宋体" charset="-122"/>
                </a:rPr>
                <a:t>businesses and</a:t>
              </a:r>
            </a:p>
            <a:p>
              <a:pPr algn="ctr" eaLnBrk="0" hangingPunct="0"/>
              <a:r>
                <a:rPr lang="en-US" altLang="zh-CN" sz="2000" dirty="0">
                  <a:latin typeface="Times New Roman" pitchFamily="18" charset="0"/>
                  <a:ea typeface="宋体" charset="-122"/>
                </a:rPr>
                <a:t>households</a:t>
              </a:r>
            </a:p>
          </p:txBody>
        </p:sp>
      </p:grpSp>
      <p:grpSp>
        <p:nvGrpSpPr>
          <p:cNvPr id="21" name="Group 17"/>
          <p:cNvGrpSpPr>
            <a:grpSpLocks/>
          </p:cNvGrpSpPr>
          <p:nvPr/>
        </p:nvGrpSpPr>
        <p:grpSpPr bwMode="auto">
          <a:xfrm>
            <a:off x="6234113" y="2579688"/>
            <a:ext cx="2533650" cy="2382837"/>
            <a:chOff x="3264" y="2256"/>
            <a:chExt cx="1596" cy="1758"/>
          </a:xfrm>
        </p:grpSpPr>
        <p:sp>
          <p:nvSpPr>
            <p:cNvPr id="22" name="Line 18"/>
            <p:cNvSpPr>
              <a:spLocks noChangeShapeType="1"/>
            </p:cNvSpPr>
            <p:nvPr/>
          </p:nvSpPr>
          <p:spPr bwMode="auto">
            <a:xfrm flipH="1" flipV="1">
              <a:off x="3264" y="2256"/>
              <a:ext cx="1056"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9"/>
            <p:cNvSpPr txBox="1">
              <a:spLocks noChangeArrowheads="1"/>
            </p:cNvSpPr>
            <p:nvPr/>
          </p:nvSpPr>
          <p:spPr bwMode="auto">
            <a:xfrm>
              <a:off x="3869" y="3264"/>
              <a:ext cx="991" cy="7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en-US" altLang="zh-CN" sz="2000" dirty="0">
                  <a:latin typeface="Times New Roman" pitchFamily="18" charset="0"/>
                  <a:ea typeface="宋体" charset="-122"/>
                </a:rPr>
                <a:t>Net exports</a:t>
              </a:r>
            </a:p>
            <a:p>
              <a:pPr algn="ctr" eaLnBrk="0" hangingPunct="0"/>
              <a:r>
                <a:rPr lang="en-US" altLang="zh-CN" sz="2000" dirty="0">
                  <a:latin typeface="Times New Roman" pitchFamily="18" charset="0"/>
                  <a:ea typeface="宋体" charset="-122"/>
                </a:rPr>
                <a:t>or net foreign</a:t>
              </a:r>
            </a:p>
            <a:p>
              <a:pPr algn="ctr" eaLnBrk="0" hangingPunct="0"/>
              <a:r>
                <a:rPr lang="en-US" altLang="zh-CN" sz="2000" dirty="0">
                  <a:latin typeface="Times New Roman" pitchFamily="18" charset="0"/>
                  <a:ea typeface="宋体" charset="-122"/>
                </a:rPr>
                <a:t>demand</a:t>
              </a:r>
            </a:p>
          </p:txBody>
        </p:sp>
      </p:gr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3821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Consumption (C)</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Consumption (C) measures the value of all goods and services bought by </a:t>
            </a:r>
            <a:r>
              <a:rPr lang="en-US" altLang="zh-CN" u="sng" dirty="0"/>
              <a:t>households</a:t>
            </a:r>
            <a:r>
              <a:rPr lang="en-US" altLang="zh-CN" dirty="0"/>
              <a:t>. </a:t>
            </a:r>
          </a:p>
          <a:p>
            <a:r>
              <a:rPr lang="en-US" altLang="zh-CN" dirty="0"/>
              <a:t>It includes </a:t>
            </a:r>
          </a:p>
          <a:p>
            <a:pPr lvl="1"/>
            <a:r>
              <a:rPr lang="en-US" altLang="zh-CN" dirty="0"/>
              <a:t>durable goods </a:t>
            </a:r>
            <a:br>
              <a:rPr lang="en-US" altLang="zh-CN" dirty="0"/>
            </a:br>
            <a:r>
              <a:rPr lang="en-US" altLang="zh-CN" dirty="0"/>
              <a:t>last a long time </a:t>
            </a:r>
            <a:br>
              <a:rPr lang="en-US" altLang="zh-CN" dirty="0"/>
            </a:br>
            <a:r>
              <a:rPr lang="en-US" altLang="zh-CN" dirty="0"/>
              <a:t>e.g., cars, home appliances</a:t>
            </a:r>
          </a:p>
          <a:p>
            <a:pPr lvl="1"/>
            <a:r>
              <a:rPr lang="en-US" altLang="zh-CN" dirty="0"/>
              <a:t>non-durable goods</a:t>
            </a:r>
            <a:br>
              <a:rPr lang="en-US" altLang="zh-CN" dirty="0"/>
            </a:br>
            <a:r>
              <a:rPr lang="en-US" altLang="zh-CN" dirty="0"/>
              <a:t>last a short time  </a:t>
            </a:r>
            <a:br>
              <a:rPr lang="en-US" altLang="zh-CN" dirty="0"/>
            </a:br>
            <a:r>
              <a:rPr lang="en-US" altLang="zh-CN" dirty="0"/>
              <a:t>e.g., food, clothing</a:t>
            </a:r>
          </a:p>
          <a:p>
            <a:pPr lvl="1"/>
            <a:r>
              <a:rPr lang="en-US" altLang="zh-CN" dirty="0"/>
              <a:t>services</a:t>
            </a:r>
            <a:br>
              <a:rPr lang="en-US" altLang="zh-CN" dirty="0"/>
            </a:br>
            <a:r>
              <a:rPr lang="en-US" altLang="zh-CN" dirty="0"/>
              <a:t>work done for consumers  </a:t>
            </a:r>
            <a:br>
              <a:rPr lang="en-US" altLang="zh-CN" dirty="0"/>
            </a:br>
            <a:r>
              <a:rPr lang="en-US" altLang="zh-CN" dirty="0"/>
              <a:t>e.g., dry cleaning, air travel.</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6368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EA4D5-B170-45D5-9CAE-B1E0D560C077}"/>
              </a:ext>
            </a:extLst>
          </p:cNvPr>
          <p:cNvSpPr>
            <a:spLocks noGrp="1"/>
          </p:cNvSpPr>
          <p:nvPr>
            <p:ph type="title"/>
          </p:nvPr>
        </p:nvSpPr>
        <p:spPr/>
        <p:txBody>
          <a:bodyPr>
            <a:normAutofit/>
          </a:bodyPr>
          <a:lstStyle/>
          <a:p>
            <a:r>
              <a:rPr lang="en-US" altLang="zh-CN" dirty="0"/>
              <a:t>Share of Consumption</a:t>
            </a:r>
            <a:r>
              <a:rPr lang="zh-CN" altLang="en-US" dirty="0"/>
              <a:t> </a:t>
            </a:r>
            <a:r>
              <a:rPr lang="en-US" altLang="zh-CN" dirty="0"/>
              <a:t>(%</a:t>
            </a:r>
            <a:r>
              <a:rPr lang="zh-CN" altLang="en-US" dirty="0"/>
              <a:t> </a:t>
            </a:r>
            <a:r>
              <a:rPr lang="en-US" altLang="zh-CN" dirty="0"/>
              <a:t>of</a:t>
            </a:r>
            <a:r>
              <a:rPr lang="zh-CN" altLang="en-US" dirty="0"/>
              <a:t> </a:t>
            </a:r>
            <a:r>
              <a:rPr lang="en-US" altLang="zh-CN" dirty="0"/>
              <a:t>GDP)</a:t>
            </a:r>
            <a:endParaRPr lang="zh-CN" altLang="en-US" dirty="0"/>
          </a:p>
        </p:txBody>
      </p:sp>
      <p:sp>
        <p:nvSpPr>
          <p:cNvPr id="4" name="页脚占位符 3">
            <a:extLst>
              <a:ext uri="{FF2B5EF4-FFF2-40B4-BE49-F238E27FC236}">
                <a16:creationId xmlns:a16="http://schemas.microsoft.com/office/drawing/2014/main" id="{48928832-4223-4F2F-8140-22985F9AD2B5}"/>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C873C44D-5C3D-47C7-88AB-A7ADBC3A53EB}"/>
              </a:ext>
            </a:extLst>
          </p:cNvPr>
          <p:cNvGraphicFramePr>
            <a:graphicFrameLocks noGrp="1"/>
          </p:cNvGraphicFramePr>
          <p:nvPr>
            <p:ph idx="1"/>
            <p:extLst>
              <p:ext uri="{D42A27DB-BD31-4B8C-83A1-F6EECF244321}">
                <p14:modId xmlns:p14="http://schemas.microsoft.com/office/powerpoint/2010/main" val="2931635937"/>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80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Investment (I)</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Definition:  </a:t>
            </a:r>
            <a:r>
              <a:rPr lang="en-US" altLang="zh-CN" u="sng" dirty="0"/>
              <a:t>spending on goods bought for future use</a:t>
            </a:r>
            <a:r>
              <a:rPr lang="en-US" altLang="zh-CN" dirty="0"/>
              <a:t>.</a:t>
            </a:r>
          </a:p>
          <a:p>
            <a:r>
              <a:rPr lang="en-US" altLang="zh-CN" dirty="0"/>
              <a:t>It includes:</a:t>
            </a:r>
          </a:p>
          <a:p>
            <a:pPr lvl="1"/>
            <a:r>
              <a:rPr lang="en-US" altLang="zh-CN" dirty="0"/>
              <a:t>business fixed investment</a:t>
            </a:r>
            <a:br>
              <a:rPr lang="en-US" altLang="zh-CN" dirty="0"/>
            </a:br>
            <a:r>
              <a:rPr lang="en-US" altLang="zh-CN" dirty="0"/>
              <a:t>spending on plant and equipment that firms will use to produce other goods &amp; services</a:t>
            </a:r>
          </a:p>
          <a:p>
            <a:pPr lvl="1"/>
            <a:r>
              <a:rPr lang="en-US" altLang="zh-CN" dirty="0"/>
              <a:t>residential fixed investment</a:t>
            </a:r>
            <a:br>
              <a:rPr lang="en-US" altLang="zh-CN" dirty="0"/>
            </a:br>
            <a:r>
              <a:rPr lang="en-US" altLang="zh-CN" dirty="0"/>
              <a:t>spending on housing units by consumers and landlords</a:t>
            </a:r>
          </a:p>
          <a:p>
            <a:pPr lvl="1"/>
            <a:r>
              <a:rPr lang="en-US" altLang="zh-CN" dirty="0"/>
              <a:t>inventory investment</a:t>
            </a:r>
            <a:br>
              <a:rPr lang="en-US" altLang="zh-CN" dirty="0"/>
            </a:br>
            <a:r>
              <a:rPr lang="en-US" altLang="zh-CN" dirty="0"/>
              <a:t>the change in the value of all firms’ inventories</a:t>
            </a:r>
          </a:p>
          <a:p>
            <a:r>
              <a:rPr lang="en-US" altLang="zh-CN" dirty="0"/>
              <a:t>While the investment component commonly refers to investment expenditure by private businesses and households, the investment component in China also includes investment expenditure made by the state sector.</a:t>
            </a:r>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8116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Overview</a:t>
            </a:r>
          </a:p>
          <a:p>
            <a:r>
              <a:rPr lang="en-US" altLang="zh-CN" dirty="0"/>
              <a:t>GDP</a:t>
            </a:r>
          </a:p>
          <a:p>
            <a:pPr lvl="1"/>
            <a:r>
              <a:rPr lang="en-US" altLang="zh-CN" dirty="0"/>
              <a:t>Expenditure</a:t>
            </a:r>
          </a:p>
          <a:p>
            <a:pPr lvl="1"/>
            <a:r>
              <a:rPr lang="en-US" altLang="zh-CN" dirty="0"/>
              <a:t>Income</a:t>
            </a:r>
          </a:p>
          <a:p>
            <a:r>
              <a:rPr lang="en-US" altLang="zh-CN" dirty="0"/>
              <a:t>Inflation</a:t>
            </a:r>
          </a:p>
          <a:p>
            <a:pPr lvl="1"/>
            <a:r>
              <a:rPr lang="en-US" altLang="zh-CN" dirty="0"/>
              <a:t>CPI</a:t>
            </a:r>
          </a:p>
          <a:p>
            <a:pPr lvl="1"/>
            <a:r>
              <a:rPr lang="en-US" altLang="zh-CN" dirty="0"/>
              <a:t>GDP Deflator</a:t>
            </a:r>
          </a:p>
          <a:p>
            <a:r>
              <a:rPr lang="en-US" altLang="zh-CN" dirty="0"/>
              <a:t>Unemployment</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6018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Capital, Investment, and Depreciation </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u="sng" dirty="0"/>
              <a:t>Capital</a:t>
            </a:r>
            <a:r>
              <a:rPr lang="en-US" altLang="zh-CN" dirty="0"/>
              <a:t> is one of the factors of production.  </a:t>
            </a:r>
            <a:br>
              <a:rPr lang="en-US" altLang="zh-CN" dirty="0"/>
            </a:br>
            <a:r>
              <a:rPr lang="en-US" altLang="zh-CN" dirty="0"/>
              <a:t>At any given moment, the economy has a certain overall stock of capital.  </a:t>
            </a:r>
          </a:p>
          <a:p>
            <a:r>
              <a:rPr lang="en-US" altLang="zh-CN" u="sng" dirty="0"/>
              <a:t>Investment</a:t>
            </a:r>
            <a:r>
              <a:rPr lang="en-US" altLang="zh-CN" dirty="0"/>
              <a:t> is spending on new capital.  </a:t>
            </a:r>
          </a:p>
          <a:p>
            <a:r>
              <a:rPr lang="en-US" altLang="zh-CN" u="sng" dirty="0"/>
              <a:t>Depreciation</a:t>
            </a:r>
            <a:r>
              <a:rPr lang="en-US" altLang="zh-CN" dirty="0"/>
              <a:t> is the decline in value of the capital stock.</a:t>
            </a:r>
          </a:p>
          <a:p>
            <a:r>
              <a:rPr lang="en-US" altLang="zh-CN" dirty="0"/>
              <a:t>Example:</a:t>
            </a:r>
          </a:p>
          <a:p>
            <a:pPr marL="0" indent="0">
              <a:buNone/>
            </a:pPr>
            <a:r>
              <a:rPr lang="en-US" altLang="zh-CN" dirty="0"/>
              <a:t>	Suppose that on 1/1/2002:  </a:t>
            </a:r>
            <a:br>
              <a:rPr lang="en-US" altLang="zh-CN" dirty="0"/>
            </a:br>
            <a:r>
              <a:rPr lang="en-US" altLang="zh-CN" dirty="0"/>
              <a:t>	An economy has an amount of capital: 500 </a:t>
            </a:r>
          </a:p>
          <a:p>
            <a:pPr marL="0" indent="0">
              <a:buNone/>
            </a:pPr>
            <a:r>
              <a:rPr lang="en-US" altLang="zh-CN" dirty="0"/>
              <a:t>	during 2002:</a:t>
            </a:r>
            <a:br>
              <a:rPr lang="en-US" altLang="zh-CN" dirty="0"/>
            </a:br>
            <a:r>
              <a:rPr lang="en-US" altLang="zh-CN" dirty="0"/>
              <a:t>	investment = 100, depreciation = -20</a:t>
            </a:r>
          </a:p>
          <a:p>
            <a:pPr marL="0" indent="0">
              <a:buNone/>
            </a:pPr>
            <a:r>
              <a:rPr lang="en-US" altLang="zh-CN" dirty="0"/>
              <a:t>	1/1/2003: </a:t>
            </a:r>
            <a:br>
              <a:rPr lang="en-US" altLang="zh-CN" dirty="0"/>
            </a:br>
            <a:r>
              <a:rPr lang="en-US" altLang="zh-CN" dirty="0"/>
              <a:t>	The economy will have capital: 500+100-20=580</a:t>
            </a:r>
          </a:p>
          <a:p>
            <a:r>
              <a:rPr lang="en-US" altLang="zh-CN" dirty="0"/>
              <a:t>Capital is </a:t>
            </a:r>
            <a:r>
              <a:rPr lang="en-US" altLang="zh-CN" u="sng" dirty="0"/>
              <a:t>“stock”</a:t>
            </a:r>
            <a:r>
              <a:rPr lang="en-US" altLang="zh-CN" dirty="0"/>
              <a:t>, investment and depreciation are </a:t>
            </a:r>
            <a:r>
              <a:rPr lang="en-US" altLang="zh-CN" u="sng" dirty="0"/>
              <a:t>“flow”</a:t>
            </a:r>
            <a:r>
              <a:rPr lang="en-US" altLang="zh-CN" dirty="0"/>
              <a:t>. </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190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Housing Issue</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 house is a piece of capital which is used to produce a consumer service, which we may call “housing services”.</a:t>
            </a:r>
          </a:p>
          <a:p>
            <a:r>
              <a:rPr lang="en-US" altLang="zh-CN" dirty="0"/>
              <a:t>A consumer’s spending on a new house counts under investment, not consumption.  </a:t>
            </a:r>
          </a:p>
          <a:p>
            <a:r>
              <a:rPr lang="en-US" altLang="zh-CN" dirty="0"/>
              <a:t>A tenant’s spending on rent counts under services -- rent is considered spending on “housing services.” </a:t>
            </a:r>
          </a:p>
          <a:p>
            <a:r>
              <a:rPr lang="en-US" altLang="zh-CN" dirty="0"/>
              <a:t>In national income accounting, (the services category of) consumption includes the imputed rental value of owner-occupied housing.  </a:t>
            </a:r>
          </a:p>
          <a:p>
            <a:r>
              <a:rPr lang="en-US" altLang="zh-CN" dirty="0"/>
              <a:t>So what happens if a renter buys the house she had been renting? </a:t>
            </a:r>
          </a:p>
          <a:p>
            <a:pPr marL="400050" lvl="1" indent="0">
              <a:buNone/>
            </a:pPr>
            <a:r>
              <a:rPr lang="en-US" altLang="zh-CN" dirty="0"/>
              <a:t>Conceptually, consumption should remain unchanged:  she is no longer paying rent, but she is still consuming the same housing services as before.  </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76111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Inventory issue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Unsold output (if not spoilable) goes into inventory, and is counted as “</a:t>
            </a:r>
            <a:r>
              <a:rPr lang="en-US" altLang="zh-CN" u="sng" dirty="0"/>
              <a:t>inventory investment</a:t>
            </a:r>
            <a:r>
              <a:rPr lang="en-US" altLang="zh-CN" dirty="0"/>
              <a:t>”, </a:t>
            </a:r>
            <a:r>
              <a:rPr lang="en-US" altLang="zh-CN" i="1" dirty="0"/>
              <a:t>whether the inventory buildup was intentional or not</a:t>
            </a:r>
            <a:r>
              <a:rPr lang="en-US" altLang="zh-CN" dirty="0"/>
              <a:t>.    </a:t>
            </a:r>
          </a:p>
          <a:p>
            <a:r>
              <a:rPr lang="en-US" altLang="zh-CN" dirty="0"/>
              <a:t>If total inventories are $10 billion at the beginning of the year, and $12 billion at the end, then inventory investment equals $2 billion for the year.  </a:t>
            </a:r>
          </a:p>
          <a:p>
            <a:r>
              <a:rPr lang="en-US" altLang="zh-CN" dirty="0"/>
              <a:t>Note that inventory investment can be negative (which means inventories fell over the year).  </a:t>
            </a:r>
          </a:p>
          <a:p>
            <a:endParaRPr lang="en-US" altLang="zh-CN" dirty="0"/>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276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EA4D5-B170-45D5-9CAE-B1E0D560C077}"/>
              </a:ext>
            </a:extLst>
          </p:cNvPr>
          <p:cNvSpPr>
            <a:spLocks noGrp="1"/>
          </p:cNvSpPr>
          <p:nvPr>
            <p:ph type="title"/>
          </p:nvPr>
        </p:nvSpPr>
        <p:spPr/>
        <p:txBody>
          <a:bodyPr>
            <a:normAutofit/>
          </a:bodyPr>
          <a:lstStyle/>
          <a:p>
            <a:r>
              <a:rPr lang="en-US" altLang="zh-CN" dirty="0"/>
              <a:t>Share of Investment</a:t>
            </a:r>
            <a:r>
              <a:rPr lang="zh-CN" altLang="en-US" dirty="0"/>
              <a:t> </a:t>
            </a:r>
            <a:r>
              <a:rPr lang="en-US" altLang="zh-CN" dirty="0"/>
              <a:t>(%</a:t>
            </a:r>
            <a:r>
              <a:rPr lang="zh-CN" altLang="en-US" dirty="0"/>
              <a:t> </a:t>
            </a:r>
            <a:r>
              <a:rPr lang="en-US" altLang="zh-CN" dirty="0"/>
              <a:t>of</a:t>
            </a:r>
            <a:r>
              <a:rPr lang="zh-CN" altLang="en-US" dirty="0"/>
              <a:t> </a:t>
            </a:r>
            <a:r>
              <a:rPr lang="en-US" altLang="zh-CN" dirty="0"/>
              <a:t>GDP)</a:t>
            </a:r>
            <a:endParaRPr lang="zh-CN" altLang="en-US" dirty="0"/>
          </a:p>
        </p:txBody>
      </p:sp>
      <p:sp>
        <p:nvSpPr>
          <p:cNvPr id="4" name="页脚占位符 3">
            <a:extLst>
              <a:ext uri="{FF2B5EF4-FFF2-40B4-BE49-F238E27FC236}">
                <a16:creationId xmlns:a16="http://schemas.microsoft.com/office/drawing/2014/main" id="{48928832-4223-4F2F-8140-22985F9AD2B5}"/>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AB1B8DA9-0C03-4322-BA54-CB55E16C9FD5}"/>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0730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5254-C06B-433F-B1CA-BBDD1F774763}"/>
              </a:ext>
            </a:extLst>
          </p:cNvPr>
          <p:cNvSpPr>
            <a:spLocks noGrp="1"/>
          </p:cNvSpPr>
          <p:nvPr>
            <p:ph type="title"/>
          </p:nvPr>
        </p:nvSpPr>
        <p:spPr/>
        <p:txBody>
          <a:bodyPr>
            <a:normAutofit/>
          </a:bodyPr>
          <a:lstStyle/>
          <a:p>
            <a:r>
              <a:rPr lang="en-US" altLang="zh-CN" sz="3600" dirty="0"/>
              <a:t>Share of Inventory Investment ( % of GDP)</a:t>
            </a:r>
          </a:p>
        </p:txBody>
      </p:sp>
      <p:sp>
        <p:nvSpPr>
          <p:cNvPr id="4" name="页脚占位符 3">
            <a:extLst>
              <a:ext uri="{FF2B5EF4-FFF2-40B4-BE49-F238E27FC236}">
                <a16:creationId xmlns:a16="http://schemas.microsoft.com/office/drawing/2014/main" id="{DC3ED9AE-5ECB-497B-91D2-A8C8BAA8C92C}"/>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2000000}"/>
              </a:ext>
            </a:extLst>
          </p:cNvPr>
          <p:cNvGraphicFramePr>
            <a:graphicFrameLocks noGrp="1"/>
          </p:cNvGraphicFramePr>
          <p:nvPr>
            <p:ph idx="1"/>
            <p:extLst>
              <p:ext uri="{D42A27DB-BD31-4B8C-83A1-F6EECF244321}">
                <p14:modId xmlns:p14="http://schemas.microsoft.com/office/powerpoint/2010/main" val="100895981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233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Government Spending (G)</a:t>
            </a:r>
            <a:endParaRPr lang="zh-CN" altLang="en-US" dirty="0"/>
          </a:p>
        </p:txBody>
      </p:sp>
      <p:sp>
        <p:nvSpPr>
          <p:cNvPr id="3" name="内容占位符 2"/>
          <p:cNvSpPr>
            <a:spLocks noGrp="1"/>
          </p:cNvSpPr>
          <p:nvPr>
            <p:ph idx="1"/>
          </p:nvPr>
        </p:nvSpPr>
        <p:spPr/>
        <p:txBody>
          <a:bodyPr>
            <a:normAutofit fontScale="92500"/>
          </a:bodyPr>
          <a:lstStyle/>
          <a:p>
            <a:r>
              <a:rPr lang="en-US" altLang="zh-CN" u="sng" dirty="0"/>
              <a:t>Government Spending</a:t>
            </a:r>
            <a:r>
              <a:rPr lang="en-US" altLang="zh-CN" dirty="0"/>
              <a:t> includes all government spending on goods and services.</a:t>
            </a:r>
          </a:p>
          <a:p>
            <a:r>
              <a:rPr lang="en-US" altLang="zh-CN" dirty="0"/>
              <a:t>To avoid double-counting, G excludes transfer payments</a:t>
            </a:r>
            <a:r>
              <a:rPr lang="zh-CN" altLang="en-US" dirty="0"/>
              <a:t>（转移支付）</a:t>
            </a:r>
            <a:br>
              <a:rPr lang="en-US" altLang="zh-CN" dirty="0"/>
            </a:br>
            <a:r>
              <a:rPr lang="en-US" altLang="zh-CN" dirty="0"/>
              <a:t>(e.g. unemployment insurance payments), because they do not represent spending on goods and services. </a:t>
            </a:r>
          </a:p>
          <a:p>
            <a:r>
              <a:rPr lang="en-US" altLang="zh-CN" dirty="0"/>
              <a:t>Transfer payments are included in “</a:t>
            </a:r>
            <a:r>
              <a:rPr lang="en-US" altLang="zh-CN" u="sng" dirty="0"/>
              <a:t>government outlays</a:t>
            </a:r>
            <a:r>
              <a:rPr lang="en-US" altLang="zh-CN" dirty="0"/>
              <a:t>,” but not in government spending.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8391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95890-2780-4B2A-9115-5B269798201B}"/>
              </a:ext>
            </a:extLst>
          </p:cNvPr>
          <p:cNvSpPr>
            <a:spLocks noGrp="1"/>
          </p:cNvSpPr>
          <p:nvPr>
            <p:ph type="title"/>
          </p:nvPr>
        </p:nvSpPr>
        <p:spPr/>
        <p:txBody>
          <a:bodyPr>
            <a:noAutofit/>
          </a:bodyPr>
          <a:lstStyle/>
          <a:p>
            <a:r>
              <a:rPr lang="en-US" altLang="zh-CN" sz="3200" dirty="0"/>
              <a:t>Share of Government Consumption (% of GDP)</a:t>
            </a:r>
            <a:endParaRPr lang="zh-CN" altLang="en-US" sz="3200" dirty="0"/>
          </a:p>
        </p:txBody>
      </p:sp>
      <p:sp>
        <p:nvSpPr>
          <p:cNvPr id="4" name="页脚占位符 3">
            <a:extLst>
              <a:ext uri="{FF2B5EF4-FFF2-40B4-BE49-F238E27FC236}">
                <a16:creationId xmlns:a16="http://schemas.microsoft.com/office/drawing/2014/main" id="{2DA2452C-3B7C-4174-8864-3DB9CF407BC7}"/>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E0254CC3-5563-4D7D-8801-56D92CEDAA8B}"/>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296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More Detailed Decomposition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Let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𝑑</m:t>
                        </m:r>
                      </m:sup>
                    </m:sSup>
                  </m:oMath>
                </a14:m>
                <a:r>
                  <a:rPr lang="zh-CN" altLang="en-US" dirty="0"/>
                  <a:t> </a:t>
                </a:r>
                <a:r>
                  <a:rPr lang="en-US" altLang="zh-CN" dirty="0"/>
                  <a:t>be the consumption of domestic goods and services, and let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b="0" i="1" smtClean="0">
                            <a:latin typeface="Cambria Math" panose="02040503050406030204" pitchFamily="18" charset="0"/>
                          </a:rPr>
                          <m:t>𝑓</m:t>
                        </m:r>
                      </m:sup>
                    </m:sSup>
                  </m:oMath>
                </a14:m>
                <a:r>
                  <a:rPr lang="zh-CN" altLang="en-US" dirty="0"/>
                  <a:t> </a:t>
                </a:r>
                <a:r>
                  <a:rPr lang="en-US" altLang="zh-CN" dirty="0"/>
                  <a:t>be the consumption of imported goods and services.</a:t>
                </a:r>
              </a:p>
              <a:p>
                <a:r>
                  <a:rPr lang="en-US" altLang="zh-CN" dirty="0"/>
                  <a:t>Similarly, we define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𝑑</m:t>
                        </m:r>
                      </m:sup>
                    </m:sSup>
                  </m:oMath>
                </a14:m>
                <a:r>
                  <a:rPr lang="zh-CN" altLang="en-US" dirty="0"/>
                  <a:t> </a:t>
                </a:r>
                <a:r>
                  <a:rPr lang="en-US" altLang="zh-CN" dirty="0"/>
                  <a:t>and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b="0" i="1" smtClean="0">
                            <a:latin typeface="Cambria Math" panose="02040503050406030204" pitchFamily="18" charset="0"/>
                          </a:rPr>
                          <m:t>𝑓</m:t>
                        </m:r>
                      </m:sup>
                    </m:sSup>
                  </m:oMath>
                </a14:m>
                <a:r>
                  <a:rPr lang="en-US" altLang="zh-CN" dirty="0"/>
                  <a:t>, and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i="1">
                            <a:latin typeface="Cambria Math" panose="02040503050406030204" pitchFamily="18" charset="0"/>
                          </a:rPr>
                          <m:t>𝑑</m:t>
                        </m:r>
                      </m:sup>
                    </m:sSup>
                  </m:oMath>
                </a14:m>
                <a:r>
                  <a:rPr lang="zh-CN" altLang="en-US" dirty="0"/>
                  <a:t> </a:t>
                </a:r>
                <a:r>
                  <a:rPr lang="en-US" altLang="zh-CN" dirty="0"/>
                  <a:t>and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i="1">
                            <a:latin typeface="Cambria Math" panose="02040503050406030204" pitchFamily="18" charset="0"/>
                          </a:rPr>
                          <m:t>𝑓</m:t>
                        </m:r>
                      </m:sup>
                    </m:sSup>
                  </m:oMath>
                </a14:m>
                <a:r>
                  <a:rPr lang="en-US" altLang="zh-CN" dirty="0"/>
                  <a:t>, and we  have</a:t>
                </a: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𝐶</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𝑓</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𝐼</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𝑓</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r>
                            <a:rPr lang="en-US" altLang="zh-CN" i="1">
                              <a:latin typeface="Cambria Math" panose="02040503050406030204" pitchFamily="18" charset="0"/>
                            </a:rPr>
                            <m:t>=</m:t>
                          </m:r>
                          <m:r>
                            <a:rPr lang="en-US" altLang="zh-CN" i="1">
                              <a:latin typeface="Cambria Math" panose="02040503050406030204" pitchFamily="18" charset="0"/>
                            </a:rPr>
                            <m:t>𝐺</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𝑓</m:t>
                          </m:r>
                        </m:sup>
                      </m:sSup>
                      <m:r>
                        <a:rPr lang="en-US" altLang="zh-CN" i="1">
                          <a:latin typeface="Cambria Math" panose="02040503050406030204" pitchFamily="18" charset="0"/>
                        </a:rPr>
                        <m:t>.</m:t>
                      </m:r>
                    </m:oMath>
                  </m:oMathPara>
                </a14:m>
                <a:endParaRPr lang="en-US" altLang="zh-CN" dirty="0"/>
              </a:p>
              <a:p>
                <a:r>
                  <a:rPr lang="en-US" altLang="zh-CN" dirty="0"/>
                  <a:t>Let </a:t>
                </a:r>
                <a14:m>
                  <m:oMath xmlns:m="http://schemas.openxmlformats.org/officeDocument/2006/math">
                    <m:r>
                      <a:rPr lang="en-US" altLang="zh-CN" i="1">
                        <a:latin typeface="Cambria Math" panose="02040503050406030204" pitchFamily="18" charset="0"/>
                      </a:rPr>
                      <m:t>𝐸𝑋</m:t>
                    </m:r>
                  </m:oMath>
                </a14:m>
                <a:r>
                  <a:rPr lang="en-US" altLang="zh-CN" dirty="0"/>
                  <a:t> and </a:t>
                </a:r>
                <a14:m>
                  <m:oMath xmlns:m="http://schemas.openxmlformats.org/officeDocument/2006/math">
                    <m:r>
                      <a:rPr lang="en-US" altLang="zh-CN" i="1" dirty="0">
                        <a:latin typeface="Cambria Math" panose="02040503050406030204" pitchFamily="18" charset="0"/>
                      </a:rPr>
                      <m:t>𝐼𝑀</m:t>
                    </m:r>
                  </m:oMath>
                </a14:m>
                <a:r>
                  <a:rPr lang="zh-CN" altLang="en-US" dirty="0"/>
                  <a:t> </a:t>
                </a:r>
                <a:r>
                  <a:rPr lang="en-US" altLang="zh-CN" dirty="0"/>
                  <a:t>denote export and import, respectively, then</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𝐸𝑋</m:t>
                      </m:r>
                      <m:r>
                        <a:rPr lang="en-US" altLang="zh-CN" i="1">
                          <a:latin typeface="Cambria Math" panose="02040503050406030204" pitchFamily="18" charset="0"/>
                        </a:rPr>
                        <m:t>−</m:t>
                      </m:r>
                      <m:r>
                        <a:rPr lang="en-US" altLang="zh-CN" i="1">
                          <a:latin typeface="Cambria Math" panose="02040503050406030204" pitchFamily="18" charset="0"/>
                        </a:rPr>
                        <m:t>𝐼𝑀</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𝐼𝑀</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𝑓</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𝑓</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𝑓</m:t>
                          </m:r>
                        </m:sup>
                      </m:sSup>
                      <m:r>
                        <a:rPr lang="en-US" altLang="zh-CN" i="1">
                          <a:latin typeface="Cambria Math" panose="02040503050406030204" pitchFamily="18" charset="0"/>
                        </a:rPr>
                        <m:t>.</m:t>
                      </m:r>
                    </m:oMath>
                  </m:oMathPara>
                </a14:m>
                <a:endParaRPr lang="en-US" altLang="zh-CN" dirty="0"/>
              </a:p>
              <a:p>
                <a:r>
                  <a:rPr lang="en-US" altLang="zh-CN" dirty="0"/>
                  <a:t>Then we have </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𝑓</m:t>
                            </m:r>
                          </m:sup>
                        </m:sSup>
                      </m:e>
                    </m:d>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37" t="-2561" r="-163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4515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95CFC-64AB-42C8-8683-C4349B754BB0}"/>
              </a:ext>
            </a:extLst>
          </p:cNvPr>
          <p:cNvSpPr>
            <a:spLocks noGrp="1"/>
          </p:cNvSpPr>
          <p:nvPr>
            <p:ph type="title"/>
          </p:nvPr>
        </p:nvSpPr>
        <p:spPr/>
        <p:txBody>
          <a:bodyPr/>
          <a:lstStyle/>
          <a:p>
            <a:r>
              <a:rPr lang="en-US" altLang="zh-CN" dirty="0"/>
              <a:t>Income Measure</a:t>
            </a:r>
            <a:endParaRPr lang="zh-CN" altLang="en-US" dirty="0"/>
          </a:p>
        </p:txBody>
      </p:sp>
      <p:sp>
        <p:nvSpPr>
          <p:cNvPr id="3" name="内容占位符 2">
            <a:extLst>
              <a:ext uri="{FF2B5EF4-FFF2-40B4-BE49-F238E27FC236}">
                <a16:creationId xmlns:a16="http://schemas.microsoft.com/office/drawing/2014/main" id="{2B7BFF06-FBFE-4638-AB62-2FDA75897A04}"/>
              </a:ext>
            </a:extLst>
          </p:cNvPr>
          <p:cNvSpPr>
            <a:spLocks noGrp="1"/>
          </p:cNvSpPr>
          <p:nvPr>
            <p:ph idx="1"/>
          </p:nvPr>
        </p:nvSpPr>
        <p:spPr/>
        <p:txBody>
          <a:bodyPr>
            <a:normAutofit lnSpcReduction="10000"/>
          </a:bodyPr>
          <a:lstStyle/>
          <a:p>
            <a:r>
              <a:rPr lang="en-US" altLang="zh-CN" dirty="0"/>
              <a:t>Gross Domestic Income (GDI) is a measure of the incomes earned and the costs incurred in the production of gross domestic product. </a:t>
            </a:r>
          </a:p>
          <a:p>
            <a:r>
              <a:rPr lang="en-US" altLang="zh-CN" dirty="0"/>
              <a:t>In theory, GDI should equal GDP, but they differ by a small statistical error due to the different source of data. </a:t>
            </a:r>
          </a:p>
          <a:p>
            <a:r>
              <a:rPr lang="en-US" altLang="zh-CN" dirty="0"/>
              <a:t>Generally speaking, GDP is more reliable because it's based on timelier, more expansive data.</a:t>
            </a:r>
            <a:endParaRPr lang="zh-CN" altLang="en-US" dirty="0"/>
          </a:p>
        </p:txBody>
      </p:sp>
      <p:sp>
        <p:nvSpPr>
          <p:cNvPr id="4" name="页脚占位符 3">
            <a:extLst>
              <a:ext uri="{FF2B5EF4-FFF2-40B4-BE49-F238E27FC236}">
                <a16:creationId xmlns:a16="http://schemas.microsoft.com/office/drawing/2014/main" id="{462022D2-3004-4DEF-B27A-9C9EF4AD0EA2}"/>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0610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measures of income</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GNI (Gross National Income) or GNP (Gross National Product)</a:t>
            </a:r>
          </a:p>
          <a:p>
            <a:pPr marL="0" indent="0">
              <a:buNone/>
            </a:pPr>
            <a:r>
              <a:rPr lang="en-US" altLang="zh-CN" dirty="0"/>
              <a:t>  GNI = GDP + net factor payments from abroad</a:t>
            </a:r>
          </a:p>
          <a:p>
            <a:r>
              <a:rPr lang="en-US" altLang="zh-CN" dirty="0"/>
              <a:t>NNP (Net National Product)</a:t>
            </a:r>
          </a:p>
          <a:p>
            <a:pPr marL="0" indent="0">
              <a:buNone/>
            </a:pPr>
            <a:r>
              <a:rPr lang="en-US" altLang="zh-CN" dirty="0"/>
              <a:t>       NNP = GNP – Depreciation</a:t>
            </a:r>
          </a:p>
          <a:p>
            <a:pPr lvl="1"/>
            <a:r>
              <a:rPr lang="en-US" altLang="zh-CN" dirty="0"/>
              <a:t>In the national income accounts, depreciation is called the consumption of fixed capital. In US, it equals about 10% of GNP. Because depreciation of capital is a cost of producing the output of the economy, subtracting depreciation shows the net result of economic activity.</a:t>
            </a:r>
          </a:p>
          <a:p>
            <a:r>
              <a:rPr lang="en-US" altLang="zh-CN" dirty="0"/>
              <a:t>NI (National Income)</a:t>
            </a:r>
          </a:p>
          <a:p>
            <a:pPr lvl="1"/>
            <a:r>
              <a:rPr lang="en-US" altLang="zh-CN" dirty="0"/>
              <a:t>NI differs from NNP by a small correction called statistical discrepancy.</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4601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importance of data</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Sherlock Holmes: </a:t>
            </a:r>
            <a:r>
              <a:rPr lang="en-US" altLang="zh-CN" u="sng" dirty="0"/>
              <a:t>It is a capital mistake to theorize before one has data. Insensibly one begins to twist facts to suit theories, instead of theories to fit facts</a:t>
            </a:r>
            <a:r>
              <a:rPr lang="en-US" altLang="zh-CN" dirty="0"/>
              <a:t>. </a:t>
            </a:r>
          </a:p>
          <a:p>
            <a:r>
              <a:rPr lang="en-US" altLang="zh-CN" dirty="0"/>
              <a:t>Systematic </a:t>
            </a:r>
            <a:r>
              <a:rPr lang="en-US" altLang="zh-CN" dirty="0" err="1"/>
              <a:t>v.s</a:t>
            </a:r>
            <a:r>
              <a:rPr lang="en-US" altLang="zh-CN" dirty="0"/>
              <a:t>. casual observations</a:t>
            </a:r>
          </a:p>
          <a:p>
            <a:r>
              <a:rPr lang="en-US" altLang="zh-CN" dirty="0"/>
              <a:t>Economic data or statistics offer a systematic and objective measure of the state of economy.</a:t>
            </a:r>
          </a:p>
          <a:p>
            <a:r>
              <a:rPr lang="en-US" altLang="zh-CN" dirty="0"/>
              <a:t>In this lecture, we focus on three statistics:</a:t>
            </a:r>
          </a:p>
          <a:p>
            <a:pPr lvl="1"/>
            <a:r>
              <a:rPr lang="en-US" altLang="zh-CN" dirty="0"/>
              <a:t>GDP: total income or expenditure</a:t>
            </a:r>
          </a:p>
          <a:p>
            <a:pPr lvl="1"/>
            <a:r>
              <a:rPr lang="en-US" altLang="zh-CN" dirty="0"/>
              <a:t>CPI: price level</a:t>
            </a:r>
          </a:p>
          <a:p>
            <a:pPr lvl="1"/>
            <a:r>
              <a:rPr lang="en-US" altLang="zh-CN" dirty="0"/>
              <a:t>Unemployment: fraction of employment</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6618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Case of China </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4904D89F-F1F1-4C9D-850B-E9B5CD7D861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51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Personal Income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u="sng" dirty="0"/>
              <a:t>Personal Income</a:t>
            </a:r>
            <a:r>
              <a:rPr lang="en-US" altLang="zh-CN" dirty="0"/>
              <a:t> = National Income</a:t>
            </a:r>
          </a:p>
          <a:p>
            <a:pPr marL="0" indent="0">
              <a:buNone/>
            </a:pPr>
            <a:r>
              <a:rPr lang="en-US" altLang="zh-CN" dirty="0"/>
              <a:t>	       − Indirect Business Tax</a:t>
            </a:r>
          </a:p>
          <a:p>
            <a:pPr marL="0" indent="0">
              <a:buNone/>
            </a:pPr>
            <a:r>
              <a:rPr lang="en-US" altLang="zh-CN" dirty="0"/>
              <a:t>	       − Corporate Profits</a:t>
            </a:r>
          </a:p>
          <a:p>
            <a:pPr marL="0" indent="0">
              <a:buNone/>
            </a:pPr>
            <a:r>
              <a:rPr lang="en-US" altLang="zh-CN" dirty="0"/>
              <a:t> 	       − Social Insurance Contributions</a:t>
            </a:r>
          </a:p>
          <a:p>
            <a:pPr marL="0" indent="0">
              <a:buNone/>
            </a:pPr>
            <a:r>
              <a:rPr lang="en-US" altLang="zh-CN" dirty="0"/>
              <a:t>	       − Net Interest</a:t>
            </a:r>
          </a:p>
          <a:p>
            <a:pPr marL="0" indent="0">
              <a:buNone/>
            </a:pPr>
            <a:r>
              <a:rPr lang="en-US" altLang="zh-CN" dirty="0"/>
              <a:t>	       + Dividends</a:t>
            </a:r>
          </a:p>
          <a:p>
            <a:pPr marL="0" indent="0">
              <a:buNone/>
            </a:pPr>
            <a:r>
              <a:rPr lang="en-US" altLang="zh-CN" dirty="0"/>
              <a:t>	       + Government Transfers to Individuals</a:t>
            </a:r>
          </a:p>
          <a:p>
            <a:pPr marL="0" indent="0">
              <a:buNone/>
            </a:pPr>
            <a:r>
              <a:rPr lang="en-US" altLang="zh-CN" dirty="0"/>
              <a:t>	       + Personal Interest Income.</a:t>
            </a:r>
          </a:p>
          <a:p>
            <a:r>
              <a:rPr lang="en-US" altLang="zh-CN" u="sng" dirty="0"/>
              <a:t>Disposable Personal Income</a:t>
            </a:r>
            <a:r>
              <a:rPr lang="en-US" altLang="zh-CN" dirty="0"/>
              <a:t> = </a:t>
            </a:r>
          </a:p>
          <a:p>
            <a:pPr marL="0" indent="0">
              <a:buNone/>
            </a:pPr>
            <a:r>
              <a:rPr lang="en-US" altLang="zh-CN" dirty="0"/>
              <a:t>      Personal Income – </a:t>
            </a:r>
            <a:r>
              <a:rPr lang="en-US" altLang="zh-CN"/>
              <a:t>Personal Taxes</a:t>
            </a:r>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52388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A4A16-BE42-4FB6-88CC-A307C7ABA3D0}"/>
              </a:ext>
            </a:extLst>
          </p:cNvPr>
          <p:cNvSpPr>
            <a:spLocks noGrp="1"/>
          </p:cNvSpPr>
          <p:nvPr>
            <p:ph type="title"/>
          </p:nvPr>
        </p:nvSpPr>
        <p:spPr/>
        <p:txBody>
          <a:bodyPr>
            <a:normAutofit fontScale="90000"/>
          </a:bodyPr>
          <a:lstStyle/>
          <a:p>
            <a:r>
              <a:rPr lang="en-US" altLang="zh-CN" dirty="0"/>
              <a:t>On China’s Average Disposable Income</a:t>
            </a:r>
            <a:endParaRPr lang="zh-CN" altLang="en-US" dirty="0"/>
          </a:p>
        </p:txBody>
      </p:sp>
      <p:sp>
        <p:nvSpPr>
          <p:cNvPr id="3" name="内容占位符 2">
            <a:extLst>
              <a:ext uri="{FF2B5EF4-FFF2-40B4-BE49-F238E27FC236}">
                <a16:creationId xmlns:a16="http://schemas.microsoft.com/office/drawing/2014/main" id="{A8EEC3FF-4E28-4B4B-B05D-8D2D583983E6}"/>
              </a:ext>
            </a:extLst>
          </p:cNvPr>
          <p:cNvSpPr>
            <a:spLocks noGrp="1"/>
          </p:cNvSpPr>
          <p:nvPr>
            <p:ph idx="1"/>
          </p:nvPr>
        </p:nvSpPr>
        <p:spPr/>
        <p:txBody>
          <a:bodyPr>
            <a:normAutofit fontScale="92500" lnSpcReduction="10000"/>
          </a:bodyPr>
          <a:lstStyle/>
          <a:p>
            <a:r>
              <a:rPr lang="en-US" altLang="zh-CN" dirty="0"/>
              <a:t>China’s Average Disposable Income (</a:t>
            </a:r>
            <a:r>
              <a:rPr lang="zh-CN" altLang="en-US" dirty="0"/>
              <a:t>人均可支配收入</a:t>
            </a:r>
            <a:r>
              <a:rPr lang="en-US" altLang="zh-CN" dirty="0"/>
              <a:t>) is obtained by household survey. It includes</a:t>
            </a:r>
          </a:p>
          <a:p>
            <a:pPr lvl="1"/>
            <a:r>
              <a:rPr lang="en-US" altLang="zh-CN" dirty="0"/>
              <a:t>Income from employment</a:t>
            </a:r>
          </a:p>
          <a:p>
            <a:pPr lvl="1"/>
            <a:r>
              <a:rPr lang="en-US" altLang="zh-CN" dirty="0"/>
              <a:t>Income from businesses</a:t>
            </a:r>
          </a:p>
          <a:p>
            <a:pPr lvl="1"/>
            <a:r>
              <a:rPr lang="en-US" altLang="zh-CN" dirty="0"/>
              <a:t>Net income from assets </a:t>
            </a:r>
          </a:p>
          <a:p>
            <a:pPr lvl="1"/>
            <a:r>
              <a:rPr lang="en-US" altLang="zh-CN" dirty="0"/>
              <a:t>Net income from transfer payments</a:t>
            </a:r>
          </a:p>
          <a:p>
            <a:r>
              <a:rPr lang="en-US" altLang="zh-CN" dirty="0"/>
              <a:t>It does not include one-time income such as gifts, lottery, sale of assets, etc.</a:t>
            </a:r>
          </a:p>
          <a:p>
            <a:r>
              <a:rPr lang="en-US" altLang="zh-CN" dirty="0"/>
              <a:t>The denominator of the “average” includes all members of households.</a:t>
            </a:r>
            <a:endParaRPr lang="zh-CN" altLang="en-US" dirty="0"/>
          </a:p>
        </p:txBody>
      </p:sp>
      <p:sp>
        <p:nvSpPr>
          <p:cNvPr id="4" name="页脚占位符 3">
            <a:extLst>
              <a:ext uri="{FF2B5EF4-FFF2-40B4-BE49-F238E27FC236}">
                <a16:creationId xmlns:a16="http://schemas.microsoft.com/office/drawing/2014/main" id="{05FFDC75-B660-434D-B78F-5F6E4A3DAEC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7334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Overview</a:t>
            </a:r>
          </a:p>
          <a:p>
            <a:r>
              <a:rPr lang="en-US" altLang="zh-CN" dirty="0"/>
              <a:t>GDP</a:t>
            </a:r>
          </a:p>
          <a:p>
            <a:pPr lvl="1"/>
            <a:r>
              <a:rPr lang="en-US" altLang="zh-CN" dirty="0"/>
              <a:t>Expenditure</a:t>
            </a:r>
          </a:p>
          <a:p>
            <a:pPr lvl="1"/>
            <a:r>
              <a:rPr lang="en-US" altLang="zh-CN" dirty="0"/>
              <a:t>Income</a:t>
            </a:r>
          </a:p>
          <a:p>
            <a:r>
              <a:rPr lang="en-US" altLang="zh-CN" b="1" dirty="0"/>
              <a:t>Inflation</a:t>
            </a:r>
          </a:p>
          <a:p>
            <a:pPr lvl="1"/>
            <a:r>
              <a:rPr lang="en-US" altLang="zh-CN" b="1" dirty="0"/>
              <a:t>CPI</a:t>
            </a:r>
          </a:p>
          <a:p>
            <a:pPr lvl="1"/>
            <a:r>
              <a:rPr lang="en-US" altLang="zh-CN" b="1" dirty="0"/>
              <a:t>GDP Deflator</a:t>
            </a:r>
          </a:p>
          <a:p>
            <a:r>
              <a:rPr lang="en-US" altLang="zh-CN" dirty="0"/>
              <a:t>Unemployment</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3061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CPI (Consumer Price Index) is an index that measures the overall level of prices for consumers. </a:t>
                </a:r>
              </a:p>
              <a:p>
                <a:r>
                  <a:rPr lang="en-US" altLang="zh-CN" dirty="0"/>
                  <a:t>A government agency (National Bureau of Statistics in China, Bureau of Labor Statistics in US) determines a basket of goods and services consumed by a typical customer. Using this basket, the agency then computes an index,</a:t>
                </a:r>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CPI</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c</m:t>
                          </m:r>
                        </m:e>
                        <m:sub>
                          <m:r>
                            <a:rPr lang="en-US" altLang="zh-CN" b="0" i="0" smtClean="0">
                              <a:latin typeface="Cambria Math" panose="02040503050406030204" pitchFamily="18" charset="0"/>
                            </a:rPr>
                            <m:t>0</m:t>
                          </m:r>
                        </m:sub>
                      </m:sSub>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e>
                          </m:nary>
                        </m:num>
                        <m:den>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den>
                      </m:f>
                      <m:r>
                        <a:rPr lang="en-US" altLang="zh-CN">
                          <a:latin typeface="Cambria Math" panose="02040503050406030204" pitchFamily="18" charset="0"/>
                        </a:rPr>
                        <m:t>,</m:t>
                      </m:r>
                    </m:oMath>
                  </m:oMathPara>
                </a14:m>
                <a:endParaRPr lang="zh-CN" altLang="zh-CN" dirty="0"/>
              </a:p>
              <a:p>
                <a:pPr marL="0" indent="0">
                  <a:buNone/>
                </a:pPr>
                <a:r>
                  <a:rPr lang="en-US" altLang="zh-CN" dirty="0"/>
                  <a:t>where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oMath>
                </a14:m>
                <a:r>
                  <a:rPr lang="en-US" altLang="zh-CN" dirty="0"/>
                  <a:t> is the price of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item at time </a:t>
                </a:r>
                <a14:m>
                  <m:oMath xmlns:m="http://schemas.openxmlformats.org/officeDocument/2006/math">
                    <m:r>
                      <a:rPr lang="en-US" altLang="zh-CN" i="1">
                        <a:latin typeface="Cambria Math" panose="02040503050406030204" pitchFamily="18" charset="0"/>
                      </a:rPr>
                      <m:t>𝑡</m:t>
                    </m:r>
                  </m:oMath>
                </a14:m>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oMath>
                </a14:m>
                <a:r>
                  <a:rPr lang="en-US" altLang="zh-CN" dirty="0"/>
                  <a:t> is the price of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item at some base time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oMath>
                </a14:m>
                <a:r>
                  <a:rPr lang="en-US" altLang="zh-CN" dirty="0"/>
                  <a:t> is the quantity of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item in the consumption basket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oMath>
                </a14:m>
                <a:r>
                  <a:rPr lang="en-US" altLang="zh-CN" dirty="0"/>
                  <a:t> is a constant. </a:t>
                </a:r>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3" t="-229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3471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Let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en-US" altLang="zh-CN" b="0" i="0" dirty="0">
                    <a:latin typeface="Cambria Math" panose="02040503050406030204" pitchFamily="18" charset="0"/>
                  </a:rPr>
                  <a:t> denote </a:t>
                </a:r>
                <a:r>
                  <a:rPr lang="en-US" altLang="zh-CN" dirty="0"/>
                  <a:t>the fraction of expenditure on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item in the consumption basket at time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a:t>
                </a:r>
                <a:endParaRPr lang="en-US" altLang="zh-CN" b="0" i="0" dirty="0">
                  <a:latin typeface="Cambria Math" panose="02040503050406030204" pitchFamily="18" charset="0"/>
                </a:endParaRPr>
              </a:p>
              <a:p>
                <a:pPr marL="0" indent="0" algn="ctr">
                  <a:buNone/>
                </a:pPr>
                <a14:m>
                  <m:oMath xmlns:m="http://schemas.openxmlformats.org/officeDocument/2006/math">
                    <m:r>
                      <a:rPr lang="en-US" altLang="zh-CN" b="0" i="0"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oMath>
                </a14:m>
                <a:r>
                  <a:rPr lang="en-US" altLang="zh-CN" dirty="0"/>
                  <a:t> </a:t>
                </a:r>
              </a:p>
              <a:p>
                <a:pPr marL="0" indent="0">
                  <a:buNone/>
                </a:pPr>
                <a:r>
                  <a:rPr lang="en-US" altLang="zh-CN" dirty="0"/>
                  <a:t>Then the equation (4) can be written as </a:t>
                </a:r>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CPI</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den>
                              </m:f>
                            </m:e>
                          </m:d>
                        </m:e>
                      </m:nary>
                      <m:r>
                        <a:rPr lang="en-US" altLang="zh-CN">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20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01132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Apple and orange economy</a:t>
            </a: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fontScale="70000" lnSpcReduction="20000"/>
              </a:bodyPr>
              <a:lstStyle/>
              <a:p>
                <a:r>
                  <a:rPr lang="en-US" altLang="zh-CN" dirty="0"/>
                  <a:t>For example, in our twin-tree economy, the quantity and price of consumed apples and oranges are:</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So</a:t>
                </a:r>
                <a:r>
                  <a:rPr lang="zh-CN" altLang="en-US" dirty="0"/>
                  <a:t> </a:t>
                </a:r>
                <a:r>
                  <a:rPr lang="en-US" altLang="zh-CN" dirty="0"/>
                  <a:t>the</a:t>
                </a:r>
                <a:r>
                  <a:rPr lang="zh-CN" altLang="en-US" dirty="0"/>
                  <a:t> </a:t>
                </a:r>
                <a:r>
                  <a:rPr lang="en-US" altLang="zh-CN" dirty="0"/>
                  <a:t>2016</a:t>
                </a:r>
                <a:r>
                  <a:rPr lang="zh-CN" altLang="en-US" dirty="0"/>
                  <a:t> </a:t>
                </a:r>
                <a:r>
                  <a:rPr lang="en-US" altLang="zh-CN" dirty="0"/>
                  <a:t>CPI</a:t>
                </a:r>
                <a:r>
                  <a:rPr lang="zh-CN" altLang="en-US" dirty="0"/>
                  <a:t> </a:t>
                </a:r>
                <a:r>
                  <a:rPr lang="en-US" altLang="zh-CN" dirty="0"/>
                  <a:t>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2016</m:t>
                          </m:r>
                        </m:sub>
                      </m:sSub>
                      <m:r>
                        <a:rPr lang="en-US" altLang="zh-CN" b="0" i="1" smtClean="0">
                          <a:latin typeface="Cambria Math" panose="02040503050406030204" pitchFamily="18" charset="0"/>
                        </a:rPr>
                        <m:t>=100∗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0.6∗20+1.1∗10</m:t>
                          </m:r>
                        </m:num>
                        <m:den>
                          <m:r>
                            <a:rPr lang="en-US" altLang="zh-CN" b="0" i="1" smtClean="0">
                              <a:latin typeface="Cambria Math" panose="02040503050406030204" pitchFamily="18" charset="0"/>
                            </a:rPr>
                            <m:t>0.5∗20+1∗10</m:t>
                          </m:r>
                        </m:den>
                      </m:f>
                      <m:r>
                        <a:rPr lang="en-US" altLang="zh-CN" b="0" i="1" smtClean="0">
                          <a:latin typeface="Cambria Math" panose="02040503050406030204" pitchFamily="18" charset="0"/>
                        </a:rPr>
                        <m:t>=100</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0.6</m:t>
                              </m:r>
                            </m:num>
                            <m:den>
                              <m:r>
                                <a:rPr lang="en-US" altLang="zh-CN" b="0" i="1" smtClean="0">
                                  <a:latin typeface="Cambria Math" panose="02040503050406030204" pitchFamily="18" charset="0"/>
                                </a:rPr>
                                <m:t>0.5</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=115.</m:t>
                      </m:r>
                    </m:oMath>
                  </m:oMathPara>
                </a14:m>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zh-CN" altLang="en-US">
                    <a:noFill/>
                  </a:rPr>
                  <a:t> </a:t>
                </a:r>
              </a:p>
            </p:txBody>
          </p:sp>
        </mc:Fallback>
      </mc:AlternateContent>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6" name="表格 5"/>
          <p:cNvGraphicFramePr>
            <a:graphicFrameLocks noGrp="1"/>
          </p:cNvGraphicFramePr>
          <p:nvPr>
            <p:extLst/>
          </p:nvPr>
        </p:nvGraphicFramePr>
        <p:xfrm>
          <a:off x="1524000" y="2276872"/>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203542710"/>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947890747"/>
                    </a:ext>
                  </a:extLst>
                </a:gridCol>
              </a:tblGrid>
              <a:tr h="370840">
                <a:tc>
                  <a:txBody>
                    <a:bodyPr/>
                    <a:lstStyle/>
                    <a:p>
                      <a:r>
                        <a:rPr lang="en-US" altLang="zh-CN" dirty="0"/>
                        <a:t>Year</a:t>
                      </a:r>
                      <a:endParaRPr lang="zh-CN" altLang="en-US" dirty="0"/>
                    </a:p>
                  </a:txBody>
                  <a:tcPr/>
                </a:tc>
                <a:tc gridSpan="2">
                  <a:txBody>
                    <a:bodyPr/>
                    <a:lstStyle/>
                    <a:p>
                      <a:pPr algn="ctr"/>
                      <a:r>
                        <a:rPr lang="en-US" altLang="zh-CN" dirty="0"/>
                        <a:t>Apple</a:t>
                      </a:r>
                      <a:endParaRPr lang="zh-CN" altLang="en-US" dirty="0"/>
                    </a:p>
                  </a:txBody>
                  <a:tcPr/>
                </a:tc>
                <a:tc hMerge="1">
                  <a:txBody>
                    <a:bodyPr/>
                    <a:lstStyle/>
                    <a:p>
                      <a:endParaRPr lang="zh-CN" altLang="en-US"/>
                    </a:p>
                  </a:txBody>
                  <a:tcPr/>
                </a:tc>
                <a:tc gridSpan="2">
                  <a:txBody>
                    <a:bodyPr/>
                    <a:lstStyle/>
                    <a:p>
                      <a:pPr algn="ctr"/>
                      <a:r>
                        <a:rPr lang="en-US" altLang="zh-CN" dirty="0"/>
                        <a:t>Orange</a:t>
                      </a:r>
                      <a:endParaRPr lang="zh-CN" altLang="en-US" dirty="0"/>
                    </a:p>
                  </a:txBody>
                  <a:tcPr/>
                </a:tc>
                <a:tc hMerge="1">
                  <a:txBody>
                    <a:bodyPr/>
                    <a:lstStyle/>
                    <a:p>
                      <a:endParaRPr lang="zh-CN" altLang="en-US"/>
                    </a:p>
                  </a:txBody>
                  <a:tcPr/>
                </a:tc>
                <a:extLst>
                  <a:ext uri="{0D108BD9-81ED-4DB2-BD59-A6C34878D82A}">
                    <a16:rowId xmlns:a16="http://schemas.microsoft.com/office/drawing/2014/main" val="10000"/>
                  </a:ext>
                </a:extLst>
              </a:tr>
              <a:tr h="370840">
                <a:tc>
                  <a:txBody>
                    <a:bodyPr/>
                    <a:lstStyle/>
                    <a:p>
                      <a:endParaRPr lang="zh-CN" altLang="en-US" dirty="0"/>
                    </a:p>
                  </a:txBody>
                  <a:tcPr/>
                </a:tc>
                <a:tc>
                  <a:txBody>
                    <a:bodyPr/>
                    <a:lstStyle/>
                    <a:p>
                      <a:r>
                        <a:rPr lang="en-US" altLang="zh-CN" dirty="0"/>
                        <a:t>Price</a:t>
                      </a:r>
                      <a:endParaRPr lang="zh-CN" altLang="en-US" dirty="0"/>
                    </a:p>
                  </a:txBody>
                  <a:tcPr/>
                </a:tc>
                <a:tc>
                  <a:txBody>
                    <a:bodyPr/>
                    <a:lstStyle/>
                    <a:p>
                      <a:r>
                        <a:rPr lang="en-US" altLang="zh-CN" dirty="0"/>
                        <a:t>Quantity</a:t>
                      </a:r>
                      <a:endParaRPr lang="zh-CN" altLang="en-US" dirty="0"/>
                    </a:p>
                  </a:txBody>
                  <a:tcPr/>
                </a:tc>
                <a:tc>
                  <a:txBody>
                    <a:bodyPr/>
                    <a:lstStyle/>
                    <a:p>
                      <a:r>
                        <a:rPr lang="en-US" altLang="zh-CN" dirty="0"/>
                        <a:t>Price</a:t>
                      </a:r>
                      <a:endParaRPr lang="zh-CN" altLang="en-US" dirty="0"/>
                    </a:p>
                  </a:txBody>
                  <a:tcPr/>
                </a:tc>
                <a:tc>
                  <a:txBody>
                    <a:bodyPr/>
                    <a:lstStyle/>
                    <a:p>
                      <a:r>
                        <a:rPr lang="en-US" altLang="zh-CN" dirty="0"/>
                        <a:t>Quantity</a:t>
                      </a:r>
                      <a:endParaRPr lang="zh-CN" altLang="en-US" dirty="0"/>
                    </a:p>
                  </a:txBody>
                  <a:tcPr/>
                </a:tc>
                <a:extLst>
                  <a:ext uri="{0D108BD9-81ED-4DB2-BD59-A6C34878D82A}">
                    <a16:rowId xmlns:a16="http://schemas.microsoft.com/office/drawing/2014/main" val="799905010"/>
                  </a:ext>
                </a:extLst>
              </a:tr>
              <a:tr h="370840">
                <a:tc>
                  <a:txBody>
                    <a:bodyPr/>
                    <a:lstStyle/>
                    <a:p>
                      <a:r>
                        <a:rPr lang="en-US" altLang="zh-CN" dirty="0"/>
                        <a:t>2016</a:t>
                      </a:r>
                      <a:endParaRPr lang="zh-CN" altLang="en-US" dirty="0"/>
                    </a:p>
                  </a:txBody>
                  <a:tcPr/>
                </a:tc>
                <a:tc>
                  <a:txBody>
                    <a:bodyPr/>
                    <a:lstStyle/>
                    <a:p>
                      <a:r>
                        <a:rPr lang="en-US" altLang="zh-CN" dirty="0"/>
                        <a:t>0.6</a:t>
                      </a:r>
                      <a:endParaRPr lang="zh-CN" altLang="en-US" dirty="0"/>
                    </a:p>
                  </a:txBody>
                  <a:tcPr/>
                </a:tc>
                <a:tc>
                  <a:txBody>
                    <a:bodyPr/>
                    <a:lstStyle/>
                    <a:p>
                      <a:r>
                        <a:rPr lang="en-US" altLang="zh-CN" dirty="0"/>
                        <a:t>25</a:t>
                      </a:r>
                      <a:endParaRPr lang="zh-CN" altLang="en-US" dirty="0"/>
                    </a:p>
                  </a:txBody>
                  <a:tcPr/>
                </a:tc>
                <a:tc>
                  <a:txBody>
                    <a:bodyPr/>
                    <a:lstStyle/>
                    <a:p>
                      <a:r>
                        <a:rPr lang="en-US" altLang="zh-CN" dirty="0"/>
                        <a:t>1.1</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2015</a:t>
                      </a:r>
                      <a:endParaRPr lang="zh-CN" altLang="en-US" dirty="0"/>
                    </a:p>
                  </a:txBody>
                  <a:tcPr/>
                </a:tc>
                <a:tc>
                  <a:txBody>
                    <a:bodyPr/>
                    <a:lstStyle/>
                    <a:p>
                      <a:r>
                        <a:rPr lang="en-US" altLang="zh-CN" dirty="0"/>
                        <a:t>0.5</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8040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Inflation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Percentage change in CPI is </a:t>
                </a:r>
                <a:r>
                  <a:rPr lang="en-US" altLang="zh-CN" u="sng" dirty="0"/>
                  <a:t>inflation</a:t>
                </a:r>
                <a:r>
                  <a:rPr lang="en-US" altLang="zh-CN" dirty="0"/>
                  <a:t>.</a:t>
                </a:r>
              </a:p>
              <a:p>
                <a:r>
                  <a:rPr lang="en-US" altLang="zh-CN" dirty="0"/>
                  <a:t>For monthly CPI data, there are two ways to calculate inflation:</a:t>
                </a:r>
              </a:p>
              <a:p>
                <a:pPr lvl="1"/>
                <a:r>
                  <a:rPr lang="en-US" altLang="zh-CN" dirty="0"/>
                  <a:t>Month-over-month (</a:t>
                </a:r>
                <a:r>
                  <a:rPr lang="en-US" altLang="zh-CN" dirty="0" err="1"/>
                  <a:t>MoM</a:t>
                </a:r>
                <a:r>
                  <a:rPr lang="en-US" altLang="zh-CN" dirty="0"/>
                  <a:t>)</a:t>
                </a:r>
              </a:p>
              <a:p>
                <a:pPr marL="457200" lvl="1" indent="0">
                  <a:buNone/>
                </a:pPr>
                <a14:m>
                  <m:oMathPara xmlns:m="http://schemas.openxmlformats.org/officeDocument/2006/math">
                    <m:oMathParaPr>
                      <m:jc m:val="centerGroup"/>
                    </m:oMathParaPr>
                    <m:oMath xmlns:m="http://schemas.openxmlformats.org/officeDocument/2006/math">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den>
                              </m:f>
                              <m:r>
                                <a:rPr lang="en-US" altLang="zh-CN" i="1">
                                  <a:latin typeface="Cambria Math" panose="02040503050406030204" pitchFamily="18" charset="0"/>
                                </a:rPr>
                                <m:t>−1</m:t>
                              </m:r>
                            </m:e>
                          </m:d>
                          <m:r>
                            <a:rPr lang="zh-CN" altLang="zh-CN" i="1">
                              <a:latin typeface="Cambria Math" panose="02040503050406030204" pitchFamily="18" charset="0"/>
                            </a:rPr>
                            <m:t>×</m:t>
                          </m:r>
                          <m:r>
                            <a:rPr lang="en-US" altLang="zh-CN" i="1">
                              <a:latin typeface="Cambria Math" panose="02040503050406030204" pitchFamily="18" charset="0"/>
                            </a:rPr>
                            <m:t>100%.</m:t>
                          </m:r>
                        </m:e>
                      </m:nary>
                    </m:oMath>
                  </m:oMathPara>
                </a14:m>
                <a:endParaRPr lang="en-US" altLang="zh-CN" dirty="0"/>
              </a:p>
              <a:p>
                <a:pPr lvl="1"/>
                <a:r>
                  <a:rPr lang="en-US" altLang="zh-CN" dirty="0"/>
                  <a:t>Year-over-year (YoY)</a:t>
                </a:r>
              </a:p>
              <a:p>
                <a:pPr marL="457200" lvl="1" indent="0">
                  <a:buNone/>
                </a:pPr>
                <a14:m>
                  <m:oMathPara xmlns:m="http://schemas.openxmlformats.org/officeDocument/2006/math">
                    <m:oMathParaPr>
                      <m:jc m:val="centerGroup"/>
                    </m:oMathParaPr>
                    <m:oMath xmlns:m="http://schemas.openxmlformats.org/officeDocument/2006/math">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−12</m:t>
                                      </m:r>
                                    </m:sub>
                                  </m:sSub>
                                </m:den>
                              </m:f>
                              <m:r>
                                <a:rPr lang="en-US" altLang="zh-CN" i="1">
                                  <a:latin typeface="Cambria Math" panose="02040503050406030204" pitchFamily="18" charset="0"/>
                                </a:rPr>
                                <m:t>−1</m:t>
                              </m:r>
                            </m:e>
                          </m:d>
                          <m:r>
                            <a:rPr lang="zh-CN" altLang="zh-CN" i="1">
                              <a:latin typeface="Cambria Math" panose="02040503050406030204" pitchFamily="18" charset="0"/>
                            </a:rPr>
                            <m:t>×</m:t>
                          </m:r>
                          <m:r>
                            <a:rPr lang="en-US" altLang="zh-CN" i="1">
                              <a:latin typeface="Cambria Math" panose="02040503050406030204" pitchFamily="18" charset="0"/>
                            </a:rPr>
                            <m:t>100%.</m:t>
                          </m:r>
                        </m:e>
                      </m:nary>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02584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Seasonal Adjustment</a:t>
            </a:r>
            <a:endParaRPr lang="zh-CN" altLang="en-US" dirty="0"/>
          </a:p>
        </p:txBody>
      </p:sp>
      <p:sp>
        <p:nvSpPr>
          <p:cNvPr id="3" name="内容占位符 2"/>
          <p:cNvSpPr>
            <a:spLocks noGrp="1"/>
          </p:cNvSpPr>
          <p:nvPr>
            <p:ph idx="1"/>
          </p:nvPr>
        </p:nvSpPr>
        <p:spPr/>
        <p:txBody>
          <a:bodyPr/>
          <a:lstStyle/>
          <a:p>
            <a:r>
              <a:rPr lang="en-US" altLang="zh-CN" dirty="0"/>
              <a:t>Monthly CPI data exhibit strong seasonality. Seasonal adjustment is necessary before any analysis of the </a:t>
            </a:r>
            <a:r>
              <a:rPr lang="en-US" altLang="zh-CN" dirty="0" err="1"/>
              <a:t>MoM</a:t>
            </a:r>
            <a:r>
              <a:rPr lang="en-US" altLang="zh-CN" dirty="0"/>
              <a:t> inflation.</a:t>
            </a:r>
          </a:p>
          <a:p>
            <a:r>
              <a:rPr lang="en-US" altLang="zh-CN" dirty="0"/>
              <a:t>The YoY inflation filters out seasonality to some extent. But if holidays fall into different months in different years (e.g., the Spring Festival in China), then seasonality will remain in YoY inflation.</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0983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Inflation in CPI</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2264044609"/>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681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GDP (Gross Domestic Product) is essentially the total value of all transactions in the economy within a time interval (say, a quarter). </a:t>
            </a:r>
          </a:p>
          <a:p>
            <a:r>
              <a:rPr lang="en-US" altLang="zh-CN" dirty="0"/>
              <a:t>Three ways to view GDP:</a:t>
            </a:r>
          </a:p>
          <a:p>
            <a:pPr lvl="1"/>
            <a:r>
              <a:rPr lang="en-US" altLang="zh-CN" dirty="0"/>
              <a:t>[production] the total value of final goods and services produced in the economy</a:t>
            </a:r>
          </a:p>
          <a:p>
            <a:pPr lvl="1"/>
            <a:r>
              <a:rPr lang="en-US" altLang="zh-CN" dirty="0"/>
              <a:t>[income] the total income generated from transactions of domestically produced goods and services</a:t>
            </a:r>
          </a:p>
          <a:p>
            <a:pPr lvl="1"/>
            <a:r>
              <a:rPr lang="en-US" altLang="zh-CN" dirty="0"/>
              <a:t>[expenditure] the total expenditure generated from transactions of domestically produced goods and services</a:t>
            </a:r>
          </a:p>
          <a:p>
            <a:r>
              <a:rPr lang="en-US" altLang="zh-CN" dirty="0"/>
              <a:t>Total income must equal total expenditure, because every transaction generates an income to the seller and an equal amount expenditure to the buyer.</a:t>
            </a:r>
            <a:endParaRPr lang="zh-CN" altLang="en-US" dirty="0"/>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89151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Composition of the CPI’s “basket” (China, </a:t>
            </a:r>
            <a:r>
              <a:rPr lang="en-US" altLang="zh-CN" dirty="0" err="1"/>
              <a:t>est</a:t>
            </a:r>
            <a:r>
              <a:rPr lang="en-US" altLang="zh-CN" dirty="0"/>
              <a:t>) </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6">
            <a:extLst>
              <a:ext uri="{FF2B5EF4-FFF2-40B4-BE49-F238E27FC236}">
                <a16:creationId xmlns:a16="http://schemas.microsoft.com/office/drawing/2014/main" id="{79198E0F-141A-4320-96D7-7E8F96C48C9A}"/>
              </a:ext>
            </a:extLst>
          </p:cNvPr>
          <p:cNvGraphicFramePr>
            <a:graphicFrameLocks noGrp="1"/>
          </p:cNvGraphicFramePr>
          <p:nvPr>
            <p:ph idx="1"/>
            <p:extLst>
              <p:ext uri="{D42A27DB-BD31-4B8C-83A1-F6EECF244321}">
                <p14:modId xmlns:p14="http://schemas.microsoft.com/office/powerpoint/2010/main" val="1888824494"/>
              </p:ext>
            </p:extLst>
          </p:nvPr>
        </p:nvGraphicFramePr>
        <p:xfrm>
          <a:off x="457200" y="1700810"/>
          <a:ext cx="8229600" cy="4670940"/>
        </p:xfrm>
        <a:graphic>
          <a:graphicData uri="http://schemas.openxmlformats.org/drawingml/2006/table">
            <a:tbl>
              <a:tblPr>
                <a:tableStyleId>{69012ECD-51FC-41F1-AA8D-1B2483CD663E}</a:tableStyleId>
              </a:tblPr>
              <a:tblGrid>
                <a:gridCol w="4114800">
                  <a:extLst>
                    <a:ext uri="{9D8B030D-6E8A-4147-A177-3AD203B41FA5}">
                      <a16:colId xmlns:a16="http://schemas.microsoft.com/office/drawing/2014/main" val="1628489354"/>
                    </a:ext>
                  </a:extLst>
                </a:gridCol>
                <a:gridCol w="4114800">
                  <a:extLst>
                    <a:ext uri="{9D8B030D-6E8A-4147-A177-3AD203B41FA5}">
                      <a16:colId xmlns:a16="http://schemas.microsoft.com/office/drawing/2014/main" val="3249015997"/>
                    </a:ext>
                  </a:extLst>
                </a:gridCol>
              </a:tblGrid>
              <a:tr h="283075">
                <a:tc>
                  <a:txBody>
                    <a:bodyPr/>
                    <a:lstStyle/>
                    <a:p>
                      <a:pPr algn="ctr" fontAlgn="ct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400" b="0" i="0" u="none" strike="noStrike" dirty="0">
                          <a:solidFill>
                            <a:schemeClr val="tx1"/>
                          </a:solidFill>
                          <a:effectLst/>
                          <a:latin typeface="+mn-lt"/>
                          <a:ea typeface="+mn-ea"/>
                        </a:rPr>
                        <a:t>weight</a:t>
                      </a:r>
                      <a:r>
                        <a:rPr lang="zh-CN" altLang="en-US" sz="2400" b="0" i="0" u="none" strike="noStrike" dirty="0">
                          <a:solidFill>
                            <a:schemeClr val="tx1"/>
                          </a:solidFill>
                          <a:effectLst/>
                          <a:latin typeface="+mn-lt"/>
                          <a:ea typeface="+mn-ea"/>
                        </a:rPr>
                        <a:t>（</a:t>
                      </a:r>
                      <a:r>
                        <a:rPr lang="en-US" altLang="zh-CN" sz="2400" b="0" i="0" u="none" strike="noStrike" dirty="0">
                          <a:solidFill>
                            <a:schemeClr val="tx1"/>
                          </a:solidFill>
                          <a:effectLst/>
                          <a:latin typeface="+mn-lt"/>
                          <a:ea typeface="+mn-ea"/>
                        </a:rPr>
                        <a:t>%</a:t>
                      </a:r>
                      <a:r>
                        <a:rPr lang="zh-CN" altLang="en-US" sz="2400" b="0" i="0" u="none" strike="noStrike" dirty="0">
                          <a:solidFill>
                            <a:schemeClr val="tx1"/>
                          </a:solidFill>
                          <a:effectLst/>
                          <a:latin typeface="+mn-lt"/>
                          <a:ea typeface="+mn-ea"/>
                        </a:rPr>
                        <a:t>）</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385290648"/>
                  </a:ext>
                </a:extLst>
              </a:tr>
              <a:tr h="592435">
                <a:tc>
                  <a:txBody>
                    <a:bodyPr/>
                    <a:lstStyle/>
                    <a:p>
                      <a:pPr algn="ct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Food and beverages</a:t>
                      </a:r>
                    </a:p>
                  </a:txBody>
                  <a:tcPr marL="7620" marR="7620" marT="7620" marB="0" anchor="ctr"/>
                </a:tc>
                <a:tc>
                  <a:txBody>
                    <a:bodyPr/>
                    <a:lstStyle/>
                    <a:p>
                      <a:pPr algn="ctr" fontAlgn="ctr"/>
                      <a:r>
                        <a:rPr lang="en-US" altLang="zh-CN" sz="2400" u="none" strike="noStrike" dirty="0">
                          <a:effectLst/>
                        </a:rPr>
                        <a:t>30.15</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97566655"/>
                  </a:ext>
                </a:extLst>
              </a:tr>
              <a:tr h="313404">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Housing</a:t>
                      </a:r>
                    </a:p>
                  </a:txBody>
                  <a:tcPr marL="7620" marR="7620" marT="7620" marB="0" anchor="ctr"/>
                </a:tc>
                <a:tc>
                  <a:txBody>
                    <a:bodyPr/>
                    <a:lstStyle/>
                    <a:p>
                      <a:pPr algn="ctr" fontAlgn="ctr"/>
                      <a:r>
                        <a:rPr lang="en-US" altLang="zh-CN" sz="2400" u="none" strike="noStrike" dirty="0">
                          <a:effectLst/>
                        </a:rPr>
                        <a:t>20.57</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674220210"/>
                  </a:ext>
                </a:extLst>
              </a:tr>
              <a:tr h="592435">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Transportation and communications</a:t>
                      </a:r>
                    </a:p>
                  </a:txBody>
                  <a:tcPr marL="7620" marR="7620" marT="7620" marB="0" anchor="ctr"/>
                </a:tc>
                <a:tc>
                  <a:txBody>
                    <a:bodyPr/>
                    <a:lstStyle/>
                    <a:p>
                      <a:pPr algn="ctr" fontAlgn="ctr"/>
                      <a:r>
                        <a:rPr lang="en-US" altLang="zh-CN" sz="2400" u="none" strike="noStrike" dirty="0">
                          <a:effectLst/>
                        </a:rPr>
                        <a:t>11.81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39903470"/>
                  </a:ext>
                </a:extLst>
              </a:tr>
              <a:tr h="592435">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Education, cultural, entertainment</a:t>
                      </a:r>
                    </a:p>
                  </a:txBody>
                  <a:tcPr marL="7620" marR="7620" marT="7620" marB="0" anchor="ctr"/>
                </a:tc>
                <a:tc>
                  <a:txBody>
                    <a:bodyPr/>
                    <a:lstStyle/>
                    <a:p>
                      <a:pPr algn="ctr" fontAlgn="ctr"/>
                      <a:r>
                        <a:rPr lang="en-US" altLang="zh-CN" sz="2400" u="none" strike="noStrike" dirty="0">
                          <a:effectLst/>
                        </a:rPr>
                        <a:t>11.36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56254742"/>
                  </a:ext>
                </a:extLst>
              </a:tr>
              <a:tr h="592435">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Household goods and services</a:t>
                      </a:r>
                    </a:p>
                  </a:txBody>
                  <a:tcPr marL="7620" marR="7620" marT="7620" marB="0" anchor="ctr"/>
                </a:tc>
                <a:tc>
                  <a:txBody>
                    <a:bodyPr/>
                    <a:lstStyle/>
                    <a:p>
                      <a:pPr algn="ctr" fontAlgn="ctr"/>
                      <a:r>
                        <a:rPr lang="en-US" altLang="zh-CN" sz="2400" u="none" strike="noStrike" dirty="0">
                          <a:effectLst/>
                        </a:rPr>
                        <a:t>10.83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390114914"/>
                  </a:ext>
                </a:extLst>
              </a:tr>
              <a:tr h="592435">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Health</a:t>
                      </a:r>
                    </a:p>
                  </a:txBody>
                  <a:tcPr marL="7620" marR="7620" marT="7620" marB="0" anchor="ctr"/>
                </a:tc>
                <a:tc>
                  <a:txBody>
                    <a:bodyPr/>
                    <a:lstStyle/>
                    <a:p>
                      <a:pPr algn="ctr" fontAlgn="ctr"/>
                      <a:r>
                        <a:rPr lang="en-US" altLang="zh-CN" sz="2400" u="none" strike="noStrike" dirty="0">
                          <a:effectLst/>
                        </a:rPr>
                        <a:t>8.27</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719801012"/>
                  </a:ext>
                </a:extLst>
              </a:tr>
              <a:tr h="313404">
                <a:tc>
                  <a:txBody>
                    <a:bodyPr/>
                    <a:lstStyle/>
                    <a:p>
                      <a:pPr algn="ctr" fontAlgn="ctr"/>
                      <a:r>
                        <a:rPr lang="en-US" sz="2000" b="0" i="0" u="none" strike="noStrike">
                          <a:solidFill>
                            <a:srgbClr val="000000"/>
                          </a:solidFill>
                          <a:effectLst/>
                          <a:latin typeface="Times New Roman" panose="02020603050405020304" pitchFamily="18" charset="0"/>
                          <a:ea typeface="等线" panose="02010600030101010101" pitchFamily="2" charset="-122"/>
                        </a:rPr>
                        <a:t>Clothing</a:t>
                      </a:r>
                    </a:p>
                  </a:txBody>
                  <a:tcPr marL="7620" marR="7620" marT="7620" marB="0" anchor="ctr"/>
                </a:tc>
                <a:tc>
                  <a:txBody>
                    <a:bodyPr/>
                    <a:lstStyle/>
                    <a:p>
                      <a:pPr algn="ctr" fontAlgn="ctr"/>
                      <a:r>
                        <a:rPr lang="en-US" altLang="zh-CN" sz="2400" u="none" strike="noStrike" dirty="0">
                          <a:effectLst/>
                        </a:rPr>
                        <a:t>3.83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323158260"/>
                  </a:ext>
                </a:extLst>
              </a:tr>
              <a:tr h="592435">
                <a:tc>
                  <a:txBody>
                    <a:bodyPr/>
                    <a:lstStyle/>
                    <a:p>
                      <a:pPr algn="ct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Other goods and services</a:t>
                      </a:r>
                    </a:p>
                  </a:txBody>
                  <a:tcPr marL="7620" marR="7620" marT="7620" marB="0" anchor="ctr"/>
                </a:tc>
                <a:tc>
                  <a:txBody>
                    <a:bodyPr/>
                    <a:lstStyle/>
                    <a:p>
                      <a:pPr algn="ctr" fontAlgn="ctr"/>
                      <a:r>
                        <a:rPr lang="en-US" altLang="zh-CN" sz="2400" u="none" strike="noStrike" dirty="0">
                          <a:effectLst/>
                        </a:rPr>
                        <a:t>3.16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889069720"/>
                  </a:ext>
                </a:extLst>
              </a:tr>
            </a:tbl>
          </a:graphicData>
        </a:graphic>
      </p:graphicFrame>
    </p:spTree>
    <p:extLst>
      <p:ext uri="{BB962C8B-B14F-4D97-AF65-F5344CB8AC3E}">
        <p14:creationId xmlns:p14="http://schemas.microsoft.com/office/powerpoint/2010/main" val="3168659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A9EFB-EDCD-44D9-B7A3-6085C45BF887}"/>
              </a:ext>
            </a:extLst>
          </p:cNvPr>
          <p:cNvSpPr>
            <a:spLocks noGrp="1"/>
          </p:cNvSpPr>
          <p:nvPr>
            <p:ph type="title"/>
          </p:nvPr>
        </p:nvSpPr>
        <p:spPr/>
        <p:txBody>
          <a:bodyPr>
            <a:normAutofit/>
          </a:bodyPr>
          <a:lstStyle/>
          <a:p>
            <a:r>
              <a:rPr lang="en-US" altLang="zh-CN" dirty="0"/>
              <a:t>CPI Basket Weights (US)</a:t>
            </a:r>
            <a:endParaRPr lang="zh-CN" altLang="en-US" dirty="0"/>
          </a:p>
        </p:txBody>
      </p:sp>
      <p:sp>
        <p:nvSpPr>
          <p:cNvPr id="4" name="页脚占位符 3">
            <a:extLst>
              <a:ext uri="{FF2B5EF4-FFF2-40B4-BE49-F238E27FC236}">
                <a16:creationId xmlns:a16="http://schemas.microsoft.com/office/drawing/2014/main" id="{3B382F78-4011-4DD1-A434-A47BFC8F3930}"/>
              </a:ext>
            </a:extLst>
          </p:cNvPr>
          <p:cNvSpPr>
            <a:spLocks noGrp="1"/>
          </p:cNvSpPr>
          <p:nvPr>
            <p:ph type="ftr" sz="quarter" idx="11"/>
          </p:nvPr>
        </p:nvSpPr>
        <p:spPr/>
        <p:txBody>
          <a:bodyPr/>
          <a:lstStyle/>
          <a:p>
            <a:r>
              <a:rPr lang="en-US" altLang="zh-CN"/>
              <a:t>Intermediate Macroeconomics</a:t>
            </a:r>
            <a:endParaRPr lang="zh-CN" altLang="en-US"/>
          </a:p>
        </p:txBody>
      </p:sp>
      <p:pic>
        <p:nvPicPr>
          <p:cNvPr id="6" name="内容占位符 4">
            <a:extLst>
              <a:ext uri="{FF2B5EF4-FFF2-40B4-BE49-F238E27FC236}">
                <a16:creationId xmlns:a16="http://schemas.microsoft.com/office/drawing/2014/main" id="{276C9570-D985-4CF9-89EB-89BEA908C7DB}"/>
              </a:ext>
            </a:extLst>
          </p:cNvPr>
          <p:cNvPicPr>
            <a:picLocks noGrp="1" noChangeAspect="1"/>
          </p:cNvPicPr>
          <p:nvPr>
            <p:ph idx="1"/>
          </p:nvPr>
        </p:nvPicPr>
        <p:blipFill>
          <a:blip r:embed="rId2"/>
          <a:stretch>
            <a:fillRect/>
          </a:stretch>
        </p:blipFill>
        <p:spPr>
          <a:xfrm>
            <a:off x="457200" y="1712867"/>
            <a:ext cx="8229600" cy="4300629"/>
          </a:xfrm>
          <a:prstGeom prst="rect">
            <a:avLst/>
          </a:prstGeom>
        </p:spPr>
      </p:pic>
    </p:spTree>
    <p:extLst>
      <p:ext uri="{BB962C8B-B14F-4D97-AF65-F5344CB8AC3E}">
        <p14:creationId xmlns:p14="http://schemas.microsoft.com/office/powerpoint/2010/main" val="1081949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 Deflator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en-US" altLang="zh-CN" dirty="0"/>
                  <a:t>We define GDP deflator by </a:t>
                </a:r>
              </a:p>
              <a:p>
                <a:pPr marL="0"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num>
                      <m:den>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𝑡</m:t>
                            </m:r>
                          </m:sub>
                        </m:sSub>
                      </m:den>
                    </m:f>
                    <m:r>
                      <a:rPr lang="en-US" altLang="zh-CN" b="0" i="1" smtClean="0">
                        <a:latin typeface="Cambria Math"/>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b="0" i="1" smtClean="0">
                                    <a:latin typeface="Cambria Math" panose="02040503050406030204" pitchFamily="18" charset="0"/>
                                  </a:rPr>
                                </m:ctrlPr>
                              </m:sSubPr>
                              <m:e>
                                <m:r>
                                  <a:rPr lang="en-US" altLang="zh-CN" i="1" smtClean="0">
                                    <a:latin typeface="Cambria Math"/>
                                  </a:rPr>
                                  <m:t>𝑞</m:t>
                                </m:r>
                              </m:e>
                              <m:sub>
                                <m:r>
                                  <a:rPr lang="en-US" altLang="zh-CN" b="0" i="1" smtClean="0">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𝑖𝑡</m:t>
                                </m:r>
                              </m:sub>
                            </m:sSub>
                          </m:e>
                        </m:nary>
                      </m:num>
                      <m:den>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b="0" i="1" smtClean="0">
                                    <a:latin typeface="Cambria Math" panose="02040503050406030204" pitchFamily="18" charset="0"/>
                                  </a:rPr>
                                </m:ctrlPr>
                              </m:sSubPr>
                              <m:e>
                                <m:r>
                                  <a:rPr lang="en-US" altLang="zh-CN" b="0" i="1" smtClean="0">
                                    <a:latin typeface="Cambria Math"/>
                                  </a:rPr>
                                  <m:t>𝑞</m:t>
                                </m:r>
                              </m:e>
                              <m:sub>
                                <m:r>
                                  <a:rPr lang="en-US" altLang="zh-CN" b="0" i="1" smtClean="0">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r>
                                  <a:rPr lang="en-US" altLang="zh-CN" i="1">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0</m:t>
                                    </m:r>
                                  </m:sub>
                                </m:sSub>
                              </m:sub>
                            </m:sSub>
                          </m:e>
                        </m:nary>
                      </m:den>
                    </m:f>
                  </m:oMath>
                </a14:m>
                <a:r>
                  <a:rPr lang="en-US" altLang="zh-CN" dirty="0"/>
                  <a:t> </a:t>
                </a:r>
              </a:p>
              <a:p>
                <a:pPr marL="0" indent="0">
                  <a:buNone/>
                </a:pPr>
                <a:r>
                  <a:rPr lang="en-US" altLang="zh-CN" dirty="0"/>
                  <a:t>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𝑡</m:t>
                        </m:r>
                      </m:sub>
                    </m:sSub>
                  </m:oMath>
                </a14:m>
                <a:r>
                  <a:rPr lang="en-US" altLang="zh-CN" dirty="0"/>
                  <a:t> is the value of output at price level of the year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oMath>
                </a14:m>
                <a:r>
                  <a:rPr lang="en-US" altLang="zh-CN" dirty="0"/>
                  <a:t> (base year),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𝑞</m:t>
                        </m:r>
                      </m:e>
                      <m:sub>
                        <m:r>
                          <a:rPr lang="en-US" altLang="zh-CN" i="1">
                            <a:latin typeface="Cambria Math"/>
                          </a:rPr>
                          <m:t>𝑖𝑡</m:t>
                        </m:r>
                      </m:sub>
                    </m:sSub>
                  </m:oMath>
                </a14:m>
                <a:r>
                  <a:rPr lang="en-US" altLang="zh-CN" dirty="0"/>
                  <a:t> is the output of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𝑖</m:t>
                        </m:r>
                      </m:e>
                      <m:sup>
                        <m:r>
                          <a:rPr lang="en-US" altLang="zh-CN" b="0" i="1" smtClean="0">
                            <a:latin typeface="Cambria Math"/>
                          </a:rPr>
                          <m:t>𝑡h</m:t>
                        </m:r>
                      </m:sup>
                    </m:sSup>
                  </m:oMath>
                </a14:m>
                <a:r>
                  <a:rPr lang="en-US" altLang="zh-CN" dirty="0"/>
                  <a:t> item in year </a:t>
                </a:r>
                <a14:m>
                  <m:oMath xmlns:m="http://schemas.openxmlformats.org/officeDocument/2006/math">
                    <m:r>
                      <a:rPr lang="en-US" altLang="zh-CN" b="0" i="1" smtClean="0">
                        <a:latin typeface="Cambria Math"/>
                      </a:rPr>
                      <m:t>𝑡</m:t>
                    </m:r>
                    <m:r>
                      <a:rPr lang="en-US" altLang="zh-CN" b="0" i="1" smtClean="0">
                        <a:latin typeface="Cambria Math"/>
                      </a:rPr>
                      <m:t>.</m:t>
                    </m:r>
                  </m:oMath>
                </a14:m>
                <a:endParaRPr lang="en-US" altLang="zh-CN" dirty="0"/>
              </a:p>
              <a:p>
                <a:r>
                  <a:rPr lang="en-US" altLang="zh-CN" dirty="0"/>
                  <a:t>Obviously, the GDP deflator also measures general price level.  </a:t>
                </a:r>
              </a:p>
              <a:p>
                <a:r>
                  <a:rPr lang="en-US" altLang="zh-CN" dirty="0"/>
                  <a:t>Let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a:latin typeface="Cambria Math" panose="02040503050406030204" pitchFamily="18" charset="0"/>
                          </a:rPr>
                          <m:t>it</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oMath>
                </a14:m>
                <a:r>
                  <a:rPr lang="en-US" altLang="zh-CN" dirty="0"/>
                  <a:t>, then we obtain </a:t>
                </a:r>
              </a:p>
              <a:p>
                <a:pPr marL="0" indent="0">
                  <a:buNone/>
                </a:pPr>
                <a14:m>
                  <m:oMathPara xmlns:m="http://schemas.openxmlformats.org/officeDocument/2006/math">
                    <m:oMathParaPr>
                      <m:jc m:val="center"/>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den>
                              </m:f>
                            </m:e>
                          </m:d>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07" t="-283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45919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 Deflator </a:t>
            </a:r>
            <a:r>
              <a:rPr lang="en-US" altLang="zh-CN" dirty="0" err="1"/>
              <a:t>v.s</a:t>
            </a:r>
            <a:r>
              <a:rPr lang="en-US" altLang="zh-CN" dirty="0"/>
              <a:t>. CPI</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GDP deflator measures the prices of all goods and services </a:t>
            </a:r>
            <a:r>
              <a:rPr lang="en-US" altLang="zh-CN" u="sng" dirty="0"/>
              <a:t>produced</a:t>
            </a:r>
            <a:r>
              <a:rPr lang="en-US" altLang="zh-CN" dirty="0"/>
              <a:t>, whereas the CPI measures prices of only the goods and services </a:t>
            </a:r>
            <a:r>
              <a:rPr lang="en-US" altLang="zh-CN" u="sng" dirty="0"/>
              <a:t>bought by consumers</a:t>
            </a:r>
            <a:r>
              <a:rPr lang="en-US" altLang="zh-CN" dirty="0"/>
              <a:t>. Thus, an increase in the price of goods bought only by firms or the government will show up in the GDP deflator, but not in the CPI.</a:t>
            </a:r>
          </a:p>
          <a:p>
            <a:r>
              <a:rPr lang="en-US" altLang="zh-CN" dirty="0"/>
              <a:t>Also, another difference is that the GDP deflator includes only those goods and services produced </a:t>
            </a:r>
            <a:r>
              <a:rPr lang="en-US" altLang="zh-CN" u="sng" dirty="0"/>
              <a:t>domestically</a:t>
            </a:r>
            <a:r>
              <a:rPr lang="en-US" altLang="zh-CN" dirty="0"/>
              <a:t>.  Imported goods are not a part of GDP and therefore don’t show up in the GDP deflator.</a:t>
            </a:r>
          </a:p>
          <a:p>
            <a:r>
              <a:rPr lang="en-US" altLang="zh-CN" dirty="0"/>
              <a:t>The final difference is the way the two weight the prices in the economy. The CPI assigns </a:t>
            </a:r>
            <a:r>
              <a:rPr lang="en-US" altLang="zh-CN" u="sng" dirty="0"/>
              <a:t>fixed weights</a:t>
            </a:r>
            <a:r>
              <a:rPr lang="en-US" altLang="zh-CN" dirty="0"/>
              <a:t> to the prices of different goods (</a:t>
            </a:r>
            <a:r>
              <a:rPr lang="en-US" altLang="zh-CN" dirty="0" err="1"/>
              <a:t>Laspeyres</a:t>
            </a:r>
            <a:r>
              <a:rPr lang="en-US" altLang="zh-CN" dirty="0"/>
              <a:t> index), whereas the GDP deflator assigns </a:t>
            </a:r>
            <a:r>
              <a:rPr lang="en-US" altLang="zh-CN" u="sng" dirty="0"/>
              <a:t>changing weights</a:t>
            </a:r>
            <a:r>
              <a:rPr lang="en-US" altLang="zh-CN" dirty="0"/>
              <a:t> (</a:t>
            </a:r>
            <a:r>
              <a:rPr lang="en-US" altLang="zh-CN" dirty="0" err="1"/>
              <a:t>Paasche</a:t>
            </a:r>
            <a:r>
              <a:rPr lang="en-US" altLang="zh-CN" dirty="0"/>
              <a:t> index).</a:t>
            </a:r>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57022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Inflation in CPI and GDP Deflator</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2D04C461-DF47-4BEB-9C26-5EA41835AE34}"/>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4043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Why CPI tends to overstates inflation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Substitution bias  </a:t>
            </a:r>
          </a:p>
          <a:p>
            <a:pPr lvl="1"/>
            <a:r>
              <a:rPr lang="en-US" altLang="zh-CN" dirty="0"/>
              <a:t>The CPI uses fixed weights, so it cannot reflect consumers’ ability to substitute toward goods whose relative prices have fallen.</a:t>
            </a:r>
          </a:p>
          <a:p>
            <a:r>
              <a:rPr lang="en-US" altLang="zh-CN" dirty="0"/>
              <a:t>Introduction of new goods</a:t>
            </a:r>
          </a:p>
          <a:p>
            <a:pPr lvl="1"/>
            <a:r>
              <a:rPr lang="en-US" altLang="zh-CN" dirty="0"/>
              <a:t>The introduction of new goods makes consumers better off and, in effect, increases the real value of money.  But it does not reduce the CPI, because the CPI uses fixed weights.</a:t>
            </a:r>
          </a:p>
          <a:p>
            <a:r>
              <a:rPr lang="en-US" altLang="zh-CN" dirty="0"/>
              <a:t>Unmeasured changes in quality</a:t>
            </a:r>
          </a:p>
          <a:p>
            <a:pPr lvl="1"/>
            <a:r>
              <a:rPr lang="en-US" altLang="zh-CN" dirty="0"/>
              <a:t>Quality improvements increase the value of the dollar, but are often not fully measured.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67587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Price Indices</a:t>
            </a:r>
            <a:endParaRPr lang="zh-CN" altLang="en-US" dirty="0"/>
          </a:p>
        </p:txBody>
      </p:sp>
      <p:sp>
        <p:nvSpPr>
          <p:cNvPr id="3" name="内容占位符 2"/>
          <p:cNvSpPr>
            <a:spLocks noGrp="1"/>
          </p:cNvSpPr>
          <p:nvPr>
            <p:ph idx="1"/>
          </p:nvPr>
        </p:nvSpPr>
        <p:spPr/>
        <p:txBody>
          <a:bodyPr>
            <a:normAutofit/>
          </a:bodyPr>
          <a:lstStyle/>
          <a:p>
            <a:r>
              <a:rPr lang="en-US" altLang="zh-CN" u="sng" dirty="0"/>
              <a:t>Core CPI</a:t>
            </a:r>
            <a:r>
              <a:rPr lang="en-US" altLang="zh-CN" dirty="0"/>
              <a:t> is the price index of a consumer basket that excludes food and energy products. </a:t>
            </a:r>
          </a:p>
          <a:p>
            <a:r>
              <a:rPr lang="en-US" altLang="zh-CN" dirty="0"/>
              <a:t>Personal consumption expenditure (PCE) price index</a:t>
            </a:r>
          </a:p>
          <a:p>
            <a:pPr lvl="1"/>
            <a:r>
              <a:rPr lang="en-US" altLang="zh-CN" dirty="0"/>
              <a:t>Core PCE price index</a:t>
            </a:r>
          </a:p>
          <a:p>
            <a:r>
              <a:rPr lang="en-US" altLang="zh-CN" dirty="0"/>
              <a:t>Producer’s price index (PPI)</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18470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E877D-C271-4B5C-94BC-BE99D2C6510B}"/>
              </a:ext>
            </a:extLst>
          </p:cNvPr>
          <p:cNvSpPr>
            <a:spLocks noGrp="1"/>
          </p:cNvSpPr>
          <p:nvPr>
            <p:ph type="title"/>
          </p:nvPr>
        </p:nvSpPr>
        <p:spPr/>
        <p:txBody>
          <a:bodyPr/>
          <a:lstStyle/>
          <a:p>
            <a:r>
              <a:rPr lang="en-US" altLang="zh-CN" dirty="0"/>
              <a:t>CPI and PPI</a:t>
            </a:r>
            <a:endParaRPr lang="zh-CN" altLang="en-US" dirty="0"/>
          </a:p>
        </p:txBody>
      </p:sp>
      <p:sp>
        <p:nvSpPr>
          <p:cNvPr id="4" name="页脚占位符 3">
            <a:extLst>
              <a:ext uri="{FF2B5EF4-FFF2-40B4-BE49-F238E27FC236}">
                <a16:creationId xmlns:a16="http://schemas.microsoft.com/office/drawing/2014/main" id="{1ABC4625-0697-434A-A883-23E12A394323}"/>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F879D8BF-6116-4D3C-AA9B-7EB71F09600A}"/>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605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Overview</a:t>
            </a:r>
          </a:p>
          <a:p>
            <a:r>
              <a:rPr lang="en-US" altLang="zh-CN" dirty="0"/>
              <a:t>GDP</a:t>
            </a:r>
          </a:p>
          <a:p>
            <a:pPr lvl="1"/>
            <a:r>
              <a:rPr lang="en-US" altLang="zh-CN" dirty="0"/>
              <a:t>Expenditure</a:t>
            </a:r>
          </a:p>
          <a:p>
            <a:pPr lvl="1"/>
            <a:r>
              <a:rPr lang="en-US" altLang="zh-CN" dirty="0"/>
              <a:t>Income</a:t>
            </a:r>
          </a:p>
          <a:p>
            <a:r>
              <a:rPr lang="en-US" altLang="zh-CN" dirty="0"/>
              <a:t>Inflation</a:t>
            </a:r>
          </a:p>
          <a:p>
            <a:pPr lvl="1"/>
            <a:r>
              <a:rPr lang="en-US" altLang="zh-CN" dirty="0"/>
              <a:t>CPI</a:t>
            </a:r>
          </a:p>
          <a:p>
            <a:pPr lvl="1"/>
            <a:r>
              <a:rPr lang="en-US" altLang="zh-CN" dirty="0"/>
              <a:t>GDP Deflator</a:t>
            </a:r>
          </a:p>
          <a:p>
            <a:r>
              <a:rPr lang="en-US" altLang="zh-CN" dirty="0"/>
              <a:t>(Un)employment</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5505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Measuring Unemployment</a:t>
            </a:r>
            <a:endParaRPr lang="zh-CN" altLang="en-US" dirty="0"/>
          </a:p>
        </p:txBody>
      </p:sp>
      <p:sp>
        <p:nvSpPr>
          <p:cNvPr id="3" name="内容占位符 2"/>
          <p:cNvSpPr>
            <a:spLocks noGrp="1"/>
          </p:cNvSpPr>
          <p:nvPr>
            <p:ph idx="1"/>
          </p:nvPr>
        </p:nvSpPr>
        <p:spPr>
          <a:xfrm>
            <a:off x="457200" y="1600200"/>
            <a:ext cx="8229600" cy="4637111"/>
          </a:xfrm>
        </p:spPr>
        <p:txBody>
          <a:bodyPr>
            <a:normAutofit fontScale="92500" lnSpcReduction="20000"/>
          </a:bodyPr>
          <a:lstStyle/>
          <a:p>
            <a:r>
              <a:rPr lang="en-US" altLang="zh-CN" u="sng" dirty="0">
                <a:ea typeface="宋体" charset="-122"/>
              </a:rPr>
              <a:t>Unemployment Rate</a:t>
            </a:r>
            <a:r>
              <a:rPr lang="en-US" altLang="zh-CN" dirty="0">
                <a:ea typeface="宋体" charset="-122"/>
              </a:rPr>
              <a:t> =    </a:t>
            </a:r>
            <a:r>
              <a:rPr lang="en-US" altLang="zh-CN" u="sng" dirty="0">
                <a:ea typeface="宋体" charset="-122"/>
              </a:rPr>
              <a:t>Number of Unemployed </a:t>
            </a:r>
          </a:p>
          <a:p>
            <a:pPr marL="0" indent="0">
              <a:buNone/>
            </a:pPr>
            <a:r>
              <a:rPr lang="en-US" altLang="zh-CN" dirty="0">
                <a:ea typeface="宋体" charset="-122"/>
              </a:rPr>
              <a:t>		                           Labor Force</a:t>
            </a:r>
          </a:p>
          <a:p>
            <a:r>
              <a:rPr lang="en-US" altLang="zh-CN" u="sng" dirty="0">
                <a:ea typeface="宋体" charset="-122"/>
              </a:rPr>
              <a:t>Labor Force Participation</a:t>
            </a:r>
            <a:r>
              <a:rPr lang="en-US" altLang="zh-CN" dirty="0">
                <a:ea typeface="宋体" charset="-122"/>
              </a:rPr>
              <a:t> =      Labor Force  </a:t>
            </a:r>
            <a:r>
              <a:rPr lang="en-US" altLang="zh-CN" u="sng" dirty="0">
                <a:ea typeface="宋体" charset="-122"/>
              </a:rPr>
              <a:t>       </a:t>
            </a:r>
          </a:p>
          <a:p>
            <a:pPr marL="0" indent="0">
              <a:buNone/>
            </a:pPr>
            <a:r>
              <a:rPr lang="en-US" altLang="zh-CN" dirty="0">
                <a:ea typeface="宋体" charset="-122"/>
              </a:rPr>
              <a:t>		                            Adult Population 	</a:t>
            </a:r>
            <a:endParaRPr lang="en-US" altLang="zh-CN" dirty="0"/>
          </a:p>
          <a:p>
            <a:r>
              <a:rPr lang="en-US" altLang="zh-CN" dirty="0"/>
              <a:t>The </a:t>
            </a:r>
            <a:r>
              <a:rPr lang="en-US" altLang="zh-CN" u="sng" dirty="0"/>
              <a:t>labor force</a:t>
            </a:r>
            <a:r>
              <a:rPr lang="en-US" altLang="zh-CN" dirty="0"/>
              <a:t> is defined as the sum of the employed and unemployed, and the unemployment rate is defined as the percentage of the labor force that is unemployed.</a:t>
            </a:r>
          </a:p>
          <a:p>
            <a:r>
              <a:rPr lang="en-US" altLang="zh-CN" dirty="0"/>
              <a:t>The </a:t>
            </a:r>
            <a:r>
              <a:rPr lang="en-US" altLang="zh-CN" u="sng" dirty="0"/>
              <a:t>labor-force participation rate </a:t>
            </a:r>
            <a:r>
              <a:rPr lang="en-US" altLang="zh-CN" dirty="0"/>
              <a:t>is the percentage of the adult population who are in the labor force.</a:t>
            </a:r>
          </a:p>
          <a:p>
            <a:endParaRPr lang="en-US" altLang="zh-CN" dirty="0"/>
          </a:p>
          <a:p>
            <a:endParaRPr lang="zh-CN" altLang="en-US" dirty="0"/>
          </a:p>
        </p:txBody>
      </p:sp>
      <p:cxnSp>
        <p:nvCxnSpPr>
          <p:cNvPr id="17" name="直接连接符 16"/>
          <p:cNvCxnSpPr/>
          <p:nvPr/>
        </p:nvCxnSpPr>
        <p:spPr>
          <a:xfrm>
            <a:off x="5580112" y="2924944"/>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8080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Circular Flow</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pSp>
        <p:nvGrpSpPr>
          <p:cNvPr id="28" name="Group 40"/>
          <p:cNvGrpSpPr>
            <a:grpSpLocks/>
          </p:cNvGrpSpPr>
          <p:nvPr/>
        </p:nvGrpSpPr>
        <p:grpSpPr bwMode="auto">
          <a:xfrm>
            <a:off x="1612025" y="2204864"/>
            <a:ext cx="5638800" cy="3070337"/>
            <a:chOff x="992" y="1836"/>
            <a:chExt cx="3888" cy="1673"/>
          </a:xfrm>
        </p:grpSpPr>
        <p:sp>
          <p:nvSpPr>
            <p:cNvPr id="29" name="Rectangle 7"/>
            <p:cNvSpPr>
              <a:spLocks noChangeArrowheads="1"/>
            </p:cNvSpPr>
            <p:nvPr/>
          </p:nvSpPr>
          <p:spPr bwMode="auto">
            <a:xfrm>
              <a:off x="992" y="2460"/>
              <a:ext cx="120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a:latin typeface="Times New Roman" pitchFamily="18" charset="0"/>
                  <a:ea typeface="宋体" charset="-122"/>
                </a:rPr>
                <a:t>Households</a:t>
              </a:r>
            </a:p>
          </p:txBody>
        </p:sp>
        <p:sp>
          <p:nvSpPr>
            <p:cNvPr id="30" name="Rectangle 8"/>
            <p:cNvSpPr>
              <a:spLocks noChangeArrowheads="1"/>
            </p:cNvSpPr>
            <p:nvPr/>
          </p:nvSpPr>
          <p:spPr bwMode="auto">
            <a:xfrm>
              <a:off x="3680" y="2460"/>
              <a:ext cx="120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a:latin typeface="Times New Roman" pitchFamily="18" charset="0"/>
                  <a:ea typeface="宋体" charset="-122"/>
                </a:rPr>
                <a:t>Firms</a:t>
              </a:r>
            </a:p>
          </p:txBody>
        </p:sp>
        <p:sp>
          <p:nvSpPr>
            <p:cNvPr id="31" name="Line 9"/>
            <p:cNvSpPr>
              <a:spLocks noChangeShapeType="1"/>
            </p:cNvSpPr>
            <p:nvPr/>
          </p:nvSpPr>
          <p:spPr bwMode="auto">
            <a:xfrm flipV="1">
              <a:off x="4592" y="2076"/>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a:off x="1328" y="2124"/>
              <a:ext cx="0" cy="336"/>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
            <p:cNvSpPr>
              <a:spLocks noChangeShapeType="1"/>
            </p:cNvSpPr>
            <p:nvPr/>
          </p:nvSpPr>
          <p:spPr bwMode="auto">
            <a:xfrm>
              <a:off x="1328" y="2892"/>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4"/>
            <p:cNvSpPr>
              <a:spLocks noChangeShapeType="1"/>
            </p:cNvSpPr>
            <p:nvPr/>
          </p:nvSpPr>
          <p:spPr bwMode="auto">
            <a:xfrm flipV="1">
              <a:off x="4592" y="2892"/>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5"/>
            <p:cNvSpPr>
              <a:spLocks noChangeShapeType="1"/>
            </p:cNvSpPr>
            <p:nvPr/>
          </p:nvSpPr>
          <p:spPr bwMode="auto">
            <a:xfrm flipV="1">
              <a:off x="1568" y="2268"/>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7"/>
            <p:cNvSpPr>
              <a:spLocks noChangeShapeType="1"/>
            </p:cNvSpPr>
            <p:nvPr/>
          </p:nvSpPr>
          <p:spPr bwMode="auto">
            <a:xfrm>
              <a:off x="4352" y="2268"/>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8"/>
            <p:cNvSpPr>
              <a:spLocks noChangeShapeType="1"/>
            </p:cNvSpPr>
            <p:nvPr/>
          </p:nvSpPr>
          <p:spPr bwMode="auto">
            <a:xfrm>
              <a:off x="4352" y="2892"/>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0"/>
            <p:cNvSpPr>
              <a:spLocks noChangeShapeType="1"/>
            </p:cNvSpPr>
            <p:nvPr/>
          </p:nvSpPr>
          <p:spPr bwMode="auto">
            <a:xfrm flipV="1">
              <a:off x="1568" y="2844"/>
              <a:ext cx="0" cy="24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 name="Group 31"/>
            <p:cNvGrpSpPr>
              <a:grpSpLocks/>
            </p:cNvGrpSpPr>
            <p:nvPr/>
          </p:nvGrpSpPr>
          <p:grpSpPr bwMode="auto">
            <a:xfrm>
              <a:off x="1336" y="1836"/>
              <a:ext cx="3216" cy="281"/>
              <a:chOff x="1344" y="1920"/>
              <a:chExt cx="3216" cy="281"/>
            </a:xfrm>
          </p:grpSpPr>
          <p:sp>
            <p:nvSpPr>
              <p:cNvPr id="49" name="Line 10"/>
              <p:cNvSpPr>
                <a:spLocks noChangeShapeType="1"/>
              </p:cNvSpPr>
              <p:nvPr/>
            </p:nvSpPr>
            <p:spPr bwMode="auto">
              <a:xfrm flipH="1">
                <a:off x="1344" y="2160"/>
                <a:ext cx="3216" cy="0"/>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21"/>
              <p:cNvSpPr txBox="1">
                <a:spLocks noChangeArrowheads="1"/>
              </p:cNvSpPr>
              <p:nvPr/>
            </p:nvSpPr>
            <p:spPr bwMode="auto">
              <a:xfrm>
                <a:off x="2517" y="1920"/>
                <a:ext cx="60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itchFamily="18" charset="0"/>
                    <a:ea typeface="宋体" charset="-122"/>
                  </a:rPr>
                  <a:t>Income</a:t>
                </a:r>
              </a:p>
            </p:txBody>
          </p:sp>
        </p:grpSp>
        <p:grpSp>
          <p:nvGrpSpPr>
            <p:cNvPr id="40" name="Group 32"/>
            <p:cNvGrpSpPr>
              <a:grpSpLocks/>
            </p:cNvGrpSpPr>
            <p:nvPr/>
          </p:nvGrpSpPr>
          <p:grpSpPr bwMode="auto">
            <a:xfrm>
              <a:off x="1584" y="2204"/>
              <a:ext cx="2736" cy="288"/>
              <a:chOff x="1592" y="2288"/>
              <a:chExt cx="2736" cy="288"/>
            </a:xfrm>
          </p:grpSpPr>
          <p:sp>
            <p:nvSpPr>
              <p:cNvPr id="47" name="Line 16"/>
              <p:cNvSpPr>
                <a:spLocks noChangeShapeType="1"/>
              </p:cNvSpPr>
              <p:nvPr/>
            </p:nvSpPr>
            <p:spPr bwMode="auto">
              <a:xfrm>
                <a:off x="1592" y="2352"/>
                <a:ext cx="2736" cy="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22"/>
              <p:cNvSpPr txBox="1">
                <a:spLocks noChangeArrowheads="1"/>
              </p:cNvSpPr>
              <p:nvPr/>
            </p:nvSpPr>
            <p:spPr bwMode="auto">
              <a:xfrm>
                <a:off x="2613" y="2288"/>
                <a:ext cx="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ea typeface="宋体" charset="-122"/>
                  </a:rPr>
                  <a:t>Labor</a:t>
                </a:r>
              </a:p>
            </p:txBody>
          </p:sp>
        </p:grpSp>
        <p:grpSp>
          <p:nvGrpSpPr>
            <p:cNvPr id="41" name="Group 33"/>
            <p:cNvGrpSpPr>
              <a:grpSpLocks/>
            </p:cNvGrpSpPr>
            <p:nvPr/>
          </p:nvGrpSpPr>
          <p:grpSpPr bwMode="auto">
            <a:xfrm>
              <a:off x="1568" y="2818"/>
              <a:ext cx="2736" cy="266"/>
              <a:chOff x="1576" y="2902"/>
              <a:chExt cx="2736" cy="266"/>
            </a:xfrm>
          </p:grpSpPr>
          <p:sp>
            <p:nvSpPr>
              <p:cNvPr id="45" name="Line 19"/>
              <p:cNvSpPr>
                <a:spLocks noChangeShapeType="1"/>
              </p:cNvSpPr>
              <p:nvPr/>
            </p:nvSpPr>
            <p:spPr bwMode="auto">
              <a:xfrm flipH="1">
                <a:off x="1576" y="3168"/>
                <a:ext cx="2736" cy="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23"/>
              <p:cNvSpPr txBox="1">
                <a:spLocks noChangeArrowheads="1"/>
              </p:cNvSpPr>
              <p:nvPr/>
            </p:nvSpPr>
            <p:spPr bwMode="auto">
              <a:xfrm>
                <a:off x="2396" y="2902"/>
                <a:ext cx="136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itchFamily="18" charset="0"/>
                    <a:ea typeface="宋体" charset="-122"/>
                  </a:rPr>
                  <a:t>Goods and services</a:t>
                </a:r>
              </a:p>
            </p:txBody>
          </p:sp>
        </p:grpSp>
        <p:grpSp>
          <p:nvGrpSpPr>
            <p:cNvPr id="42" name="Group 34"/>
            <p:cNvGrpSpPr>
              <a:grpSpLocks/>
            </p:cNvGrpSpPr>
            <p:nvPr/>
          </p:nvGrpSpPr>
          <p:grpSpPr bwMode="auto">
            <a:xfrm>
              <a:off x="1376" y="3228"/>
              <a:ext cx="3168" cy="281"/>
              <a:chOff x="1384" y="3312"/>
              <a:chExt cx="3168" cy="281"/>
            </a:xfrm>
          </p:grpSpPr>
          <p:sp>
            <p:nvSpPr>
              <p:cNvPr id="43" name="Line 13"/>
              <p:cNvSpPr>
                <a:spLocks noChangeShapeType="1"/>
              </p:cNvSpPr>
              <p:nvPr/>
            </p:nvSpPr>
            <p:spPr bwMode="auto">
              <a:xfrm>
                <a:off x="1384" y="3360"/>
                <a:ext cx="3168" cy="0"/>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24"/>
              <p:cNvSpPr txBox="1">
                <a:spLocks noChangeArrowheads="1"/>
              </p:cNvSpPr>
              <p:nvPr/>
            </p:nvSpPr>
            <p:spPr bwMode="auto">
              <a:xfrm>
                <a:off x="2392" y="3312"/>
                <a:ext cx="90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itchFamily="18" charset="0"/>
                    <a:ea typeface="宋体" charset="-122"/>
                  </a:rPr>
                  <a:t>Expenditure</a:t>
                </a:r>
              </a:p>
            </p:txBody>
          </p:sp>
        </p:grpSp>
      </p:grpSp>
    </p:spTree>
    <p:extLst>
      <p:ext uri="{BB962C8B-B14F-4D97-AF65-F5344CB8AC3E}">
        <p14:creationId xmlns:p14="http://schemas.microsoft.com/office/powerpoint/2010/main" val="2892992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Labor Market in China and the US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In 2018, China’s population and labor statistics are as follows (millions):</a:t>
            </a:r>
          </a:p>
          <a:p>
            <a:endParaRPr lang="en-US" altLang="zh-CN" dirty="0"/>
          </a:p>
          <a:p>
            <a:pPr marL="0" indent="0" algn="ctr">
              <a:buNone/>
            </a:pPr>
            <a:r>
              <a:rPr lang="en-US" altLang="zh-CN" i="1" dirty="0"/>
              <a:t>Population = 236.6 (Children, Age 0-14) + 1173.5 (Adults) = 1410.1</a:t>
            </a:r>
          </a:p>
          <a:p>
            <a:pPr marL="0" indent="0" algn="ctr">
              <a:buNone/>
            </a:pPr>
            <a:r>
              <a:rPr lang="en-US" altLang="zh-CN" i="1" dirty="0"/>
              <a:t>Labor force = 774.7 (Employed) + 36.3 (Unemployed) = 811.0</a:t>
            </a:r>
          </a:p>
          <a:p>
            <a:pPr marL="0" indent="0">
              <a:buNone/>
            </a:pPr>
            <a:endParaRPr lang="en-US" altLang="zh-CN" i="1" dirty="0"/>
          </a:p>
          <a:p>
            <a:pPr marL="0" indent="0">
              <a:buNone/>
            </a:pPr>
            <a:r>
              <a:rPr lang="en-US" altLang="zh-CN" i="1" dirty="0"/>
              <a:t>	Unemployment rate = 36.3/811.0 = 4.5%</a:t>
            </a:r>
          </a:p>
          <a:p>
            <a:pPr marL="0" indent="0">
              <a:buNone/>
            </a:pPr>
            <a:r>
              <a:rPr lang="en-US" altLang="zh-CN" i="1" dirty="0"/>
              <a:t>	Labor-force participation rate = 811.0/1173.5 = 69.1%</a:t>
            </a:r>
          </a:p>
          <a:p>
            <a:endParaRPr lang="en-US" altLang="zh-CN" dirty="0">
              <a:ea typeface="宋体" charset="-122"/>
            </a:endParaRPr>
          </a:p>
          <a:p>
            <a:r>
              <a:rPr lang="en-US" altLang="zh-CN" dirty="0">
                <a:ea typeface="宋体" charset="-122"/>
              </a:rPr>
              <a:t>In Sep 2019, the US labor statistics broke down as follows</a:t>
            </a:r>
            <a:r>
              <a:rPr lang="en-US" altLang="zh-CN" dirty="0"/>
              <a:t> (millions)</a:t>
            </a:r>
            <a:r>
              <a:rPr lang="en-US" altLang="zh-CN" dirty="0">
                <a:ea typeface="宋体" charset="-122"/>
              </a:rPr>
              <a:t>:</a:t>
            </a:r>
          </a:p>
          <a:p>
            <a:endParaRPr lang="en-US" altLang="zh-CN" dirty="0">
              <a:ea typeface="宋体" charset="-122"/>
            </a:endParaRPr>
          </a:p>
          <a:p>
            <a:pPr marL="0" indent="0">
              <a:buNone/>
            </a:pPr>
            <a:r>
              <a:rPr lang="en-US" altLang="zh-CN" i="1" dirty="0">
                <a:ea typeface="宋体" charset="-122"/>
              </a:rPr>
              <a:t>	Labor Force = 158.3 (Employed) + 5.8 (Unemployed) = 164.1 </a:t>
            </a:r>
          </a:p>
          <a:p>
            <a:pPr marL="0" indent="0">
              <a:buNone/>
            </a:pPr>
            <a:endParaRPr lang="en-US" altLang="zh-CN" i="1" dirty="0">
              <a:ea typeface="宋体" charset="-122"/>
            </a:endParaRPr>
          </a:p>
          <a:p>
            <a:pPr marL="0" indent="0">
              <a:buNone/>
            </a:pPr>
            <a:r>
              <a:rPr lang="en-US" altLang="zh-CN" i="1" dirty="0">
                <a:ea typeface="宋体" charset="-122"/>
              </a:rPr>
              <a:t>	Unemployment  Rate = (5.8/164.1) x 100 = 3.5%</a:t>
            </a:r>
          </a:p>
          <a:p>
            <a:pPr marL="0" indent="0">
              <a:buNone/>
            </a:pPr>
            <a:r>
              <a:rPr lang="en-US" altLang="zh-CN" i="1" dirty="0">
                <a:ea typeface="宋体" charset="-122"/>
              </a:rPr>
              <a:t>	Labor-Force Participation Rate = (164.1/259.6) x 100 = 63.1%</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67714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US Unemployment Rate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7" name="内容占位符 5">
            <a:extLst>
              <a:ext uri="{FF2B5EF4-FFF2-40B4-BE49-F238E27FC236}">
                <a16:creationId xmlns:a16="http://schemas.microsoft.com/office/drawing/2014/main" id="{60FF10B0-D714-4426-8329-FA9D9D414C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402500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8A89-1B5E-4C95-B852-18C42CC7AE6A}"/>
              </a:ext>
            </a:extLst>
          </p:cNvPr>
          <p:cNvSpPr>
            <a:spLocks noGrp="1"/>
          </p:cNvSpPr>
          <p:nvPr>
            <p:ph type="title"/>
          </p:nvPr>
        </p:nvSpPr>
        <p:spPr/>
        <p:txBody>
          <a:bodyPr>
            <a:normAutofit fontScale="90000"/>
          </a:bodyPr>
          <a:lstStyle/>
          <a:p>
            <a:r>
              <a:rPr lang="en-US" altLang="zh-CN" dirty="0"/>
              <a:t>The US Labor Force Participation Rate</a:t>
            </a:r>
            <a:endParaRPr lang="zh-CN" altLang="en-US" dirty="0"/>
          </a:p>
        </p:txBody>
      </p:sp>
      <p:pic>
        <p:nvPicPr>
          <p:cNvPr id="6" name="内容占位符 5">
            <a:extLst>
              <a:ext uri="{FF2B5EF4-FFF2-40B4-BE49-F238E27FC236}">
                <a16:creationId xmlns:a16="http://schemas.microsoft.com/office/drawing/2014/main" id="{826B3D99-20C0-4315-8B28-B861F4D82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7856"/>
            <a:ext cx="8229600" cy="3170650"/>
          </a:xfrm>
        </p:spPr>
      </p:pic>
      <p:sp>
        <p:nvSpPr>
          <p:cNvPr id="4" name="页脚占位符 3">
            <a:extLst>
              <a:ext uri="{FF2B5EF4-FFF2-40B4-BE49-F238E27FC236}">
                <a16:creationId xmlns:a16="http://schemas.microsoft.com/office/drawing/2014/main" id="{6D7A74F3-AD06-48F9-BDD0-3712BE98E065}"/>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16131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4B367-FD61-474D-AF41-79053C5939AE}"/>
              </a:ext>
            </a:extLst>
          </p:cNvPr>
          <p:cNvSpPr>
            <a:spLocks noGrp="1"/>
          </p:cNvSpPr>
          <p:nvPr>
            <p:ph type="title"/>
          </p:nvPr>
        </p:nvSpPr>
        <p:spPr/>
        <p:txBody>
          <a:bodyPr>
            <a:normAutofit fontScale="90000"/>
          </a:bodyPr>
          <a:lstStyle/>
          <a:p>
            <a:r>
              <a:rPr lang="en-US" altLang="zh-CN" dirty="0"/>
              <a:t>China’s Share of Nonfarm Employment</a:t>
            </a:r>
            <a:endParaRPr lang="zh-CN" altLang="en-US" dirty="0"/>
          </a:p>
        </p:txBody>
      </p:sp>
      <p:sp>
        <p:nvSpPr>
          <p:cNvPr id="4" name="页脚占位符 3">
            <a:extLst>
              <a:ext uri="{FF2B5EF4-FFF2-40B4-BE49-F238E27FC236}">
                <a16:creationId xmlns:a16="http://schemas.microsoft.com/office/drawing/2014/main" id="{F9AEB7A7-3DFB-4D90-9CB6-F6D921B6313E}"/>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3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4059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4955B-51A0-4387-B5F2-5F7B4816A794}"/>
              </a:ext>
            </a:extLst>
          </p:cNvPr>
          <p:cNvSpPr>
            <a:spLocks noGrp="1"/>
          </p:cNvSpPr>
          <p:nvPr>
            <p:ph type="title"/>
          </p:nvPr>
        </p:nvSpPr>
        <p:spPr/>
        <p:txBody>
          <a:bodyPr>
            <a:normAutofit fontScale="90000"/>
          </a:bodyPr>
          <a:lstStyle/>
          <a:p>
            <a:r>
              <a:rPr lang="en-US" altLang="zh-CN" dirty="0"/>
              <a:t>Growth of Nonfarm Employment and Real GDP</a:t>
            </a:r>
            <a:endParaRPr lang="zh-CN" altLang="en-US" dirty="0"/>
          </a:p>
        </p:txBody>
      </p:sp>
      <p:sp>
        <p:nvSpPr>
          <p:cNvPr id="4" name="页脚占位符 3">
            <a:extLst>
              <a:ext uri="{FF2B5EF4-FFF2-40B4-BE49-F238E27FC236}">
                <a16:creationId xmlns:a16="http://schemas.microsoft.com/office/drawing/2014/main" id="{9BD1178A-4360-4D63-A01F-21E75D471825}"/>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0977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C4803-136F-4C94-BD55-594E31D12061}"/>
              </a:ext>
            </a:extLst>
          </p:cNvPr>
          <p:cNvSpPr>
            <a:spLocks noGrp="1"/>
          </p:cNvSpPr>
          <p:nvPr>
            <p:ph type="title"/>
          </p:nvPr>
        </p:nvSpPr>
        <p:spPr/>
        <p:txBody>
          <a:bodyPr/>
          <a:lstStyle/>
          <a:p>
            <a:r>
              <a:rPr lang="en-US" altLang="zh-CN" dirty="0"/>
              <a:t>China’s Unemployment Rate</a:t>
            </a:r>
            <a:endParaRPr lang="zh-CN" altLang="en-US" dirty="0"/>
          </a:p>
        </p:txBody>
      </p:sp>
      <p:sp>
        <p:nvSpPr>
          <p:cNvPr id="4" name="页脚占位符 3">
            <a:extLst>
              <a:ext uri="{FF2B5EF4-FFF2-40B4-BE49-F238E27FC236}">
                <a16:creationId xmlns:a16="http://schemas.microsoft.com/office/drawing/2014/main" id="{0A1BC13F-3FB0-4CEF-827E-AC4906CB52BF}"/>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F431255B-0AA0-470A-A4C7-7AE5B45ECB69}"/>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5969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Gross Domestic Product (GDP) measures both total income and total expenditure on the economy’s output of goods &amp; services.</a:t>
            </a:r>
          </a:p>
          <a:p>
            <a:r>
              <a:rPr lang="en-US" altLang="zh-CN" dirty="0"/>
              <a:t>Nominal GDP values output at current prices; real GDP values output at constant prices.  Changes in output affect both measures, but changes in prices only affect nominal GDP. </a:t>
            </a:r>
          </a:p>
          <a:p>
            <a:r>
              <a:rPr lang="en-US" altLang="zh-CN" dirty="0"/>
              <a:t>GDP is the sum of consumption, investment, government purchases, and net exports. </a:t>
            </a:r>
          </a:p>
          <a:p>
            <a:r>
              <a:rPr lang="en-US" altLang="zh-CN" dirty="0"/>
              <a:t>The overall level of prices can be measured by either</a:t>
            </a:r>
          </a:p>
          <a:p>
            <a:pPr lvl="1"/>
            <a:r>
              <a:rPr lang="en-US" altLang="zh-CN" dirty="0"/>
              <a:t>the Consumer Price Index (CPI), </a:t>
            </a:r>
            <a:br>
              <a:rPr lang="en-US" altLang="zh-CN" dirty="0"/>
            </a:br>
            <a:r>
              <a:rPr lang="en-US" altLang="zh-CN" dirty="0"/>
              <a:t>the price of a fixed basket of goods purchased by the typical consumer</a:t>
            </a:r>
          </a:p>
          <a:p>
            <a:pPr lvl="1"/>
            <a:r>
              <a:rPr lang="en-US" altLang="zh-CN" dirty="0"/>
              <a:t>the GDP deflator, </a:t>
            </a:r>
            <a:br>
              <a:rPr lang="en-US" altLang="zh-CN" dirty="0"/>
            </a:br>
            <a:r>
              <a:rPr lang="en-US" altLang="zh-CN" dirty="0"/>
              <a:t>the ratio of nominal to real GDP</a:t>
            </a:r>
          </a:p>
          <a:p>
            <a:r>
              <a:rPr lang="en-US" altLang="zh-CN" dirty="0"/>
              <a:t>The unemployment rate is the fraction of the labor force that is not employed.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91805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GDP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800"/>
                  <a:t>GDP: the </a:t>
                </a:r>
                <a:r>
                  <a:rPr lang="en-US" altLang="zh-CN" sz="2800" u="sng" dirty="0"/>
                  <a:t>market value </a:t>
                </a:r>
                <a:r>
                  <a:rPr lang="en-US" altLang="zh-CN" sz="2800" dirty="0"/>
                  <a:t>of all </a:t>
                </a:r>
                <a:r>
                  <a:rPr lang="en-US" altLang="zh-CN" sz="2800" u="sng" dirty="0"/>
                  <a:t>final goods and services</a:t>
                </a:r>
                <a:r>
                  <a:rPr lang="en-US" altLang="zh-CN" sz="2800" dirty="0"/>
                  <a:t> produced </a:t>
                </a:r>
                <a:r>
                  <a:rPr lang="en-US" altLang="zh-CN" sz="2800" u="sng" dirty="0"/>
                  <a:t>within</a:t>
                </a:r>
                <a:r>
                  <a:rPr lang="en-US" altLang="zh-CN" sz="2800" dirty="0"/>
                  <a:t> an economy in a given period of time. </a:t>
                </a:r>
              </a:p>
              <a:p>
                <a:r>
                  <a:rPr lang="en-US" altLang="zh-CN" sz="2800" dirty="0"/>
                  <a:t>Mathematically, </a:t>
                </a:r>
                <a14:m>
                  <m:oMath xmlns:m="http://schemas.openxmlformats.org/officeDocument/2006/math">
                    <m:r>
                      <a:rPr lang="en-US" altLang="zh-CN" sz="2800" b="0" i="1" smtClean="0">
                        <a:latin typeface="Cambria Math"/>
                      </a:rPr>
                      <m:t>𝐺𝐷</m:t>
                    </m:r>
                    <m:sSub>
                      <m:sSubPr>
                        <m:ctrlPr>
                          <a:rPr lang="en-US" altLang="zh-CN" sz="2800" b="0" i="1" smtClean="0">
                            <a:latin typeface="Cambria Math" panose="02040503050406030204" pitchFamily="18" charset="0"/>
                          </a:rPr>
                        </m:ctrlPr>
                      </m:sSubPr>
                      <m:e>
                        <m:r>
                          <a:rPr lang="en-US" altLang="zh-CN" sz="2800" b="0" i="1" smtClean="0">
                            <a:latin typeface="Cambria Math"/>
                          </a:rPr>
                          <m:t>𝑃</m:t>
                        </m:r>
                      </m:e>
                      <m:sub>
                        <m:r>
                          <a:rPr lang="en-US" altLang="zh-CN" sz="2800" b="0" i="1" smtClean="0">
                            <a:latin typeface="Cambria Math"/>
                          </a:rPr>
                          <m:t>𝑡</m:t>
                        </m:r>
                      </m:sub>
                    </m:sSub>
                    <m:r>
                      <a:rPr lang="en-US" altLang="zh-CN" sz="2800" b="0" i="1" smtClean="0">
                        <a:latin typeface="Cambria Math"/>
                      </a:rPr>
                      <m:t>=</m:t>
                    </m:r>
                    <m:nary>
                      <m:naryPr>
                        <m:chr m:val="∑"/>
                        <m:ctrlPr>
                          <a:rPr lang="en-US" altLang="zh-CN" sz="2800" i="1">
                            <a:latin typeface="Cambria Math" panose="02040503050406030204" pitchFamily="18" charset="0"/>
                          </a:rPr>
                        </m:ctrlPr>
                      </m:naryPr>
                      <m:sub>
                        <m:r>
                          <m:rPr>
                            <m:brk m:alnAt="23"/>
                          </m:rPr>
                          <a:rPr lang="en-US" altLang="zh-CN" sz="2800" i="1">
                            <a:latin typeface="Cambria Math"/>
                          </a:rPr>
                          <m:t>𝑖</m:t>
                        </m:r>
                        <m:r>
                          <a:rPr lang="en-US" altLang="zh-CN" sz="2800" i="1">
                            <a:latin typeface="Cambria Math"/>
                          </a:rPr>
                          <m:t>=1</m:t>
                        </m:r>
                      </m:sub>
                      <m:sup>
                        <m:r>
                          <a:rPr lang="en-US" altLang="zh-CN" sz="2800" i="1">
                            <a:latin typeface="Cambria Math"/>
                          </a:rPr>
                          <m:t>𝑀</m:t>
                        </m:r>
                      </m:sup>
                      <m:e>
                        <m:sSub>
                          <m:sSubPr>
                            <m:ctrlPr>
                              <a:rPr lang="en-US" altLang="zh-CN" sz="2800" i="1">
                                <a:latin typeface="Cambria Math" panose="02040503050406030204" pitchFamily="18" charset="0"/>
                              </a:rPr>
                            </m:ctrlPr>
                          </m:sSubPr>
                          <m:e>
                            <m:r>
                              <a:rPr lang="en-US" altLang="zh-CN" sz="2800" b="0" i="1" smtClean="0">
                                <a:latin typeface="Cambria Math"/>
                              </a:rPr>
                              <m:t>𝑞</m:t>
                            </m:r>
                          </m:e>
                          <m:sub>
                            <m:r>
                              <a:rPr lang="en-US" altLang="zh-CN" sz="2800" i="1">
                                <a:latin typeface="Cambria Math"/>
                              </a:rPr>
                              <m:t>𝑖</m:t>
                            </m:r>
                            <m:r>
                              <a:rPr lang="en-US" altLang="zh-CN" sz="2800" b="0" i="1" smtClean="0">
                                <a:latin typeface="Cambria Math"/>
                              </a:rPr>
                              <m:t>𝑡</m:t>
                            </m:r>
                          </m:sub>
                        </m:sSub>
                        <m:sSub>
                          <m:sSubPr>
                            <m:ctrlPr>
                              <a:rPr lang="en-US" altLang="zh-CN" sz="2800" i="1">
                                <a:latin typeface="Cambria Math" panose="02040503050406030204" pitchFamily="18" charset="0"/>
                              </a:rPr>
                            </m:ctrlPr>
                          </m:sSubPr>
                          <m:e>
                            <m:r>
                              <a:rPr lang="en-US" altLang="zh-CN" sz="2800" i="1">
                                <a:latin typeface="Cambria Math"/>
                              </a:rPr>
                              <m:t>𝑝</m:t>
                            </m:r>
                          </m:e>
                          <m:sub>
                            <m:r>
                              <a:rPr lang="en-US" altLang="zh-CN" sz="2800" i="1">
                                <a:latin typeface="Cambria Math"/>
                              </a:rPr>
                              <m:t>𝑖𝑡</m:t>
                            </m:r>
                          </m:sub>
                        </m:sSub>
                      </m:e>
                    </m:nary>
                  </m:oMath>
                </a14:m>
                <a:r>
                  <a:rPr lang="en-US" altLang="zh-CN" sz="2800" dirty="0"/>
                  <a:t>, where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𝑞</m:t>
                        </m:r>
                      </m:e>
                      <m:sub>
                        <m:r>
                          <a:rPr lang="en-US" altLang="zh-CN" sz="2800" i="1">
                            <a:latin typeface="Cambria Math"/>
                          </a:rPr>
                          <m:t>𝑖</m:t>
                        </m:r>
                        <m:r>
                          <a:rPr lang="en-US" altLang="zh-CN" sz="2800" b="0" i="1" smtClean="0">
                            <a:latin typeface="Cambria Math"/>
                          </a:rPr>
                          <m:t>𝑡</m:t>
                        </m:r>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𝑝</m:t>
                        </m:r>
                      </m:e>
                      <m:sub>
                        <m:r>
                          <a:rPr lang="en-US" altLang="zh-CN" sz="2800" i="1">
                            <a:latin typeface="Cambria Math"/>
                          </a:rPr>
                          <m:t>𝑖𝑡</m:t>
                        </m:r>
                      </m:sub>
                    </m:sSub>
                  </m:oMath>
                </a14:m>
                <a:r>
                  <a:rPr lang="en-US" altLang="zh-CN" sz="2800" dirty="0"/>
                  <a:t> are quantity and price, respectively, of </a:t>
                </a:r>
                <a14:m>
                  <m:oMath xmlns:m="http://schemas.openxmlformats.org/officeDocument/2006/math">
                    <m:r>
                      <m:rPr>
                        <m:brk m:alnAt="23"/>
                      </m:rPr>
                      <a:rPr lang="en-US" altLang="zh-CN" sz="2800" i="1">
                        <a:latin typeface="Cambria Math"/>
                      </a:rPr>
                      <m:t>𝑖</m:t>
                    </m:r>
                  </m:oMath>
                </a14:m>
                <a:r>
                  <a:rPr lang="en-US" altLang="zh-CN" sz="2800" dirty="0"/>
                  <a:t>-</a:t>
                </a:r>
                <a:r>
                  <a:rPr lang="en-US" altLang="zh-CN" sz="2800" dirty="0" err="1"/>
                  <a:t>th</a:t>
                </a:r>
                <a:r>
                  <a:rPr lang="en-US" altLang="zh-CN" sz="2800" dirty="0"/>
                  <a:t> item produced period </a:t>
                </a:r>
                <a14:m>
                  <m:oMath xmlns:m="http://schemas.openxmlformats.org/officeDocument/2006/math">
                    <m:r>
                      <a:rPr lang="en-US" altLang="zh-CN" sz="2800" i="1">
                        <a:latin typeface="Cambria Math"/>
                      </a:rPr>
                      <m:t>𝑡</m:t>
                    </m:r>
                  </m:oMath>
                </a14:m>
                <a:r>
                  <a:rPr lang="en-US" altLang="zh-CN" sz="2800" dirty="0"/>
                  <a:t>.  </a:t>
                </a:r>
              </a:p>
              <a:p>
                <a:r>
                  <a:rPr lang="en-US" altLang="zh-CN" sz="2800" dirty="0"/>
                  <a:t>If the economy produces 4 apples and 3 oranges, with market prices 0.5 and 1 RMB, respectively, then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33" t="-1348" r="-1926"/>
                </a:stretch>
              </a:blipFill>
            </p:spPr>
            <p:txBody>
              <a:bodyPr/>
              <a:lstStyle/>
              <a:p>
                <a:r>
                  <a:rPr lang="zh-CN" altLang="en-US">
                    <a:noFill/>
                  </a:rPr>
                  <a:t> </a:t>
                </a:r>
              </a:p>
            </p:txBody>
          </p:sp>
        </mc:Fallback>
      </mc:AlternateContent>
      <p:sp>
        <p:nvSpPr>
          <p:cNvPr id="11" name="Text Box 10"/>
          <p:cNvSpPr txBox="1">
            <a:spLocks noChangeArrowheads="1"/>
          </p:cNvSpPr>
          <p:nvPr/>
        </p:nvSpPr>
        <p:spPr bwMode="auto">
          <a:xfrm>
            <a:off x="1403648" y="5229200"/>
            <a:ext cx="508344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itchFamily="18" charset="0"/>
                <a:ea typeface="宋体" charset="-122"/>
              </a:rPr>
              <a:t>GDP = (Price of</a:t>
            </a:r>
            <a:r>
              <a:rPr lang="en-US" altLang="zh-CN" dirty="0">
                <a:solidFill>
                  <a:srgbClr val="FF0000"/>
                </a:solidFill>
                <a:latin typeface="Times New Roman" pitchFamily="18" charset="0"/>
                <a:ea typeface="宋体" charset="-122"/>
              </a:rPr>
              <a:t> apples</a:t>
            </a:r>
            <a:r>
              <a:rPr lang="en-US" altLang="zh-CN" dirty="0">
                <a:latin typeface="Times New Roman" pitchFamily="18" charset="0"/>
                <a:ea typeface="宋体" charset="-122"/>
              </a:rPr>
              <a:t> </a:t>
            </a:r>
            <a:r>
              <a:rPr lang="en-US" altLang="zh-CN" dirty="0">
                <a:latin typeface="Times New Roman" pitchFamily="18" charset="0"/>
                <a:ea typeface="宋体" charset="-122"/>
                <a:sym typeface="Symbol" pitchFamily="18" charset="2"/>
              </a:rPr>
              <a:t> Quantity of </a:t>
            </a:r>
            <a:r>
              <a:rPr lang="en-US" altLang="zh-CN" dirty="0">
                <a:solidFill>
                  <a:srgbClr val="FF0000"/>
                </a:solidFill>
                <a:latin typeface="Times New Roman" pitchFamily="18" charset="0"/>
                <a:ea typeface="宋体" charset="-122"/>
                <a:sym typeface="Symbol" pitchFamily="18" charset="2"/>
              </a:rPr>
              <a:t>apples</a:t>
            </a:r>
            <a:r>
              <a:rPr lang="en-US" altLang="zh-CN" dirty="0">
                <a:latin typeface="Times New Roman" pitchFamily="18" charset="0"/>
                <a:ea typeface="宋体" charset="-122"/>
                <a:sym typeface="Symbol" pitchFamily="18" charset="2"/>
              </a:rPr>
              <a:t>)</a:t>
            </a:r>
          </a:p>
          <a:p>
            <a:r>
              <a:rPr lang="en-US" altLang="zh-CN" dirty="0">
                <a:latin typeface="Times New Roman" pitchFamily="18" charset="0"/>
                <a:ea typeface="宋体" charset="-122"/>
                <a:sym typeface="Symbol" pitchFamily="18" charset="2"/>
              </a:rPr>
              <a:t>	 + (Price of </a:t>
            </a:r>
            <a:r>
              <a:rPr lang="en-US" altLang="zh-CN" dirty="0">
                <a:solidFill>
                  <a:srgbClr val="FF6600"/>
                </a:solidFill>
                <a:latin typeface="Times New Roman" pitchFamily="18" charset="0"/>
                <a:ea typeface="宋体" charset="-122"/>
                <a:sym typeface="Symbol" pitchFamily="18" charset="2"/>
              </a:rPr>
              <a:t>oranges</a:t>
            </a:r>
            <a:r>
              <a:rPr lang="en-US" altLang="zh-CN" dirty="0">
                <a:latin typeface="Times New Roman" pitchFamily="18" charset="0"/>
                <a:ea typeface="宋体" charset="-122"/>
                <a:sym typeface="Symbol" pitchFamily="18" charset="2"/>
              </a:rPr>
              <a:t>  Quantity of </a:t>
            </a:r>
            <a:r>
              <a:rPr lang="en-US" altLang="zh-CN" dirty="0">
                <a:solidFill>
                  <a:srgbClr val="FF6600"/>
                </a:solidFill>
                <a:latin typeface="Times New Roman" pitchFamily="18" charset="0"/>
                <a:ea typeface="宋体" charset="-122"/>
                <a:sym typeface="Symbol" pitchFamily="18" charset="2"/>
              </a:rPr>
              <a:t>oranges</a:t>
            </a:r>
            <a:r>
              <a:rPr lang="en-US" altLang="zh-CN" dirty="0">
                <a:latin typeface="Times New Roman" pitchFamily="18" charset="0"/>
                <a:ea typeface="宋体" charset="-122"/>
                <a:sym typeface="Symbol" pitchFamily="18" charset="2"/>
              </a:rPr>
              <a:t>)</a:t>
            </a:r>
          </a:p>
          <a:p>
            <a:r>
              <a:rPr lang="en-US" altLang="zh-CN" dirty="0">
                <a:latin typeface="Times New Roman" pitchFamily="18" charset="0"/>
                <a:ea typeface="宋体" charset="-122"/>
                <a:sym typeface="Symbol" pitchFamily="18" charset="2"/>
              </a:rPr>
              <a:t>         = (</a:t>
            </a:r>
            <a:r>
              <a:rPr lang="en-US" altLang="zh-CN" dirty="0">
                <a:solidFill>
                  <a:srgbClr val="FF0000"/>
                </a:solidFill>
                <a:latin typeface="Times New Roman" pitchFamily="18" charset="0"/>
                <a:ea typeface="宋体" charset="-122"/>
                <a:sym typeface="Symbol" pitchFamily="18" charset="2"/>
              </a:rPr>
              <a:t>0.5 </a:t>
            </a:r>
            <a:r>
              <a:rPr lang="en-US" altLang="zh-CN" dirty="0">
                <a:latin typeface="Times New Roman" pitchFamily="18" charset="0"/>
                <a:ea typeface="宋体" charset="-122"/>
                <a:sym typeface="Symbol" pitchFamily="18" charset="2"/>
              </a:rPr>
              <a:t> </a:t>
            </a:r>
            <a:r>
              <a:rPr lang="en-US" altLang="zh-CN" dirty="0">
                <a:solidFill>
                  <a:srgbClr val="FF0000"/>
                </a:solidFill>
                <a:latin typeface="Times New Roman" pitchFamily="18" charset="0"/>
                <a:ea typeface="宋体" charset="-122"/>
                <a:sym typeface="Symbol" pitchFamily="18" charset="2"/>
              </a:rPr>
              <a:t>4</a:t>
            </a:r>
            <a:r>
              <a:rPr lang="en-US" altLang="zh-CN" dirty="0">
                <a:latin typeface="Times New Roman" pitchFamily="18" charset="0"/>
                <a:ea typeface="宋体" charset="-122"/>
                <a:sym typeface="Symbol" pitchFamily="18" charset="2"/>
              </a:rPr>
              <a:t>) + (</a:t>
            </a:r>
            <a:r>
              <a:rPr lang="en-US" altLang="zh-CN" dirty="0">
                <a:solidFill>
                  <a:srgbClr val="FF6600"/>
                </a:solidFill>
                <a:latin typeface="Times New Roman" pitchFamily="18" charset="0"/>
                <a:ea typeface="宋体" charset="-122"/>
                <a:sym typeface="Symbol" pitchFamily="18" charset="2"/>
              </a:rPr>
              <a:t>1.0</a:t>
            </a:r>
            <a:r>
              <a:rPr lang="en-US" altLang="zh-CN" dirty="0">
                <a:latin typeface="Times New Roman" pitchFamily="18" charset="0"/>
                <a:ea typeface="宋体" charset="-122"/>
                <a:sym typeface="Symbol" pitchFamily="18" charset="2"/>
              </a:rPr>
              <a:t>  </a:t>
            </a:r>
            <a:r>
              <a:rPr lang="en-US" altLang="zh-CN" dirty="0">
                <a:solidFill>
                  <a:srgbClr val="FF6600"/>
                </a:solidFill>
                <a:latin typeface="Times New Roman" pitchFamily="18" charset="0"/>
                <a:ea typeface="宋体" charset="-122"/>
                <a:sym typeface="Symbol" pitchFamily="18" charset="2"/>
              </a:rPr>
              <a:t>3</a:t>
            </a:r>
            <a:r>
              <a:rPr lang="en-US" altLang="zh-CN" dirty="0">
                <a:latin typeface="Times New Roman" pitchFamily="18" charset="0"/>
                <a:ea typeface="宋体" charset="-122"/>
                <a:sym typeface="Symbol" pitchFamily="18" charset="2"/>
              </a:rPr>
              <a:t>) = 5.0 RMB</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165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Rule for Computing GDP: </a:t>
            </a:r>
            <a:br>
              <a:rPr lang="en-US" altLang="zh-CN" dirty="0"/>
            </a:br>
            <a:r>
              <a:rPr lang="en-US" altLang="zh-CN" dirty="0"/>
              <a:t>Use Market Price </a:t>
            </a:r>
            <a:endParaRPr lang="zh-CN" altLang="en-US" dirty="0"/>
          </a:p>
        </p:txBody>
      </p:sp>
      <p:sp>
        <p:nvSpPr>
          <p:cNvPr id="3" name="内容占位符 2"/>
          <p:cNvSpPr>
            <a:spLocks noGrp="1"/>
          </p:cNvSpPr>
          <p:nvPr>
            <p:ph idx="1"/>
          </p:nvPr>
        </p:nvSpPr>
        <p:spPr/>
        <p:txBody>
          <a:bodyPr>
            <a:normAutofit/>
          </a:bodyPr>
          <a:lstStyle/>
          <a:p>
            <a:r>
              <a:rPr lang="en-US" altLang="zh-CN" dirty="0"/>
              <a:t>Use </a:t>
            </a:r>
            <a:r>
              <a:rPr lang="en-US" altLang="zh-CN" u="sng" dirty="0"/>
              <a:t>market prices</a:t>
            </a:r>
            <a:r>
              <a:rPr lang="en-US" altLang="zh-CN" dirty="0"/>
              <a:t>, when available, to calculate the value of goods and services.</a:t>
            </a:r>
          </a:p>
          <a:p>
            <a:r>
              <a:rPr lang="en-US" altLang="zh-CN" u="sng" dirty="0"/>
              <a:t>Imputed price </a:t>
            </a:r>
            <a:r>
              <a:rPr lang="en-US" altLang="zh-CN" dirty="0"/>
              <a:t>for those goods that are not sold in the marketplace. For example, home ownership and government services.</a:t>
            </a:r>
          </a:p>
          <a:p>
            <a:r>
              <a:rPr lang="en-US" altLang="zh-CN" dirty="0"/>
              <a:t>No imputation is made for goods and services in the underground economy.</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320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Rule for Computing GDP: </a:t>
            </a:r>
            <a:br>
              <a:rPr lang="en-US" altLang="zh-CN" dirty="0"/>
            </a:br>
            <a:r>
              <a:rPr lang="en-US" altLang="zh-CN" dirty="0"/>
              <a:t>Final Goods Only </a:t>
            </a:r>
            <a:endParaRPr lang="zh-CN" altLang="en-US" dirty="0"/>
          </a:p>
        </p:txBody>
      </p:sp>
      <p:sp>
        <p:nvSpPr>
          <p:cNvPr id="3" name="内容占位符 2"/>
          <p:cNvSpPr>
            <a:spLocks noGrp="1"/>
          </p:cNvSpPr>
          <p:nvPr>
            <p:ph idx="1"/>
          </p:nvPr>
        </p:nvSpPr>
        <p:spPr/>
        <p:txBody>
          <a:bodyPr>
            <a:normAutofit/>
          </a:bodyPr>
          <a:lstStyle/>
          <a:p>
            <a:r>
              <a:rPr lang="en-US" altLang="zh-CN" dirty="0"/>
              <a:t>Intermediate goods are not doubly counted in GDP.  </a:t>
            </a:r>
          </a:p>
          <a:p>
            <a:pPr marL="0" indent="0">
              <a:buNone/>
            </a:pPr>
            <a:r>
              <a:rPr lang="en-US" altLang="zh-CN" dirty="0"/>
              <a:t>	</a:t>
            </a:r>
            <a:r>
              <a:rPr lang="en-US" altLang="zh-CN" sz="2800" dirty="0"/>
              <a:t>GDP = value of final goods produced </a:t>
            </a:r>
          </a:p>
          <a:p>
            <a:pPr marL="0" indent="0">
              <a:buNone/>
            </a:pPr>
            <a:r>
              <a:rPr lang="en-US" altLang="zh-CN" sz="2800" dirty="0"/>
              <a:t>  	         = sum of </a:t>
            </a:r>
            <a:r>
              <a:rPr lang="en-US" altLang="zh-CN" sz="2800" u="sng" dirty="0"/>
              <a:t>value added </a:t>
            </a:r>
            <a:r>
              <a:rPr lang="en-US" altLang="zh-CN" sz="2800" dirty="0"/>
              <a:t>at all stages of production</a:t>
            </a:r>
          </a:p>
          <a:p>
            <a:r>
              <a:rPr lang="en-US" altLang="zh-CN" dirty="0"/>
              <a:t>Used goods not included</a:t>
            </a:r>
            <a:r>
              <a:rPr lang="zh-CN" altLang="en-US" dirty="0"/>
              <a:t> </a:t>
            </a:r>
            <a:r>
              <a:rPr lang="en-US" altLang="zh-CN" dirty="0"/>
              <a:t>(including the sale of goods in inventory).</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600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Rule for Computing GDP: </a:t>
            </a:r>
            <a:br>
              <a:rPr lang="en-US" altLang="zh-CN" dirty="0"/>
            </a:br>
            <a:r>
              <a:rPr lang="en-US" altLang="zh-CN" dirty="0"/>
              <a:t>Produced within the Country</a:t>
            </a:r>
            <a:endParaRPr lang="zh-CN" altLang="en-US" dirty="0"/>
          </a:p>
        </p:txBody>
      </p:sp>
      <p:sp>
        <p:nvSpPr>
          <p:cNvPr id="3" name="内容占位符 2"/>
          <p:cNvSpPr>
            <a:spLocks noGrp="1"/>
          </p:cNvSpPr>
          <p:nvPr>
            <p:ph idx="1"/>
          </p:nvPr>
        </p:nvSpPr>
        <p:spPr/>
        <p:txBody>
          <a:bodyPr/>
          <a:lstStyle/>
          <a:p>
            <a:r>
              <a:rPr lang="en-US" altLang="zh-CN" dirty="0"/>
              <a:t>Goods and services that are imported for consumption or investment within the country are not counted in GDP.</a:t>
            </a:r>
          </a:p>
          <a:p>
            <a:r>
              <a:rPr lang="en-US" altLang="zh-CN" dirty="0"/>
              <a:t>They are counted in investment or consumption, though.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192584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7397</TotalTime>
  <Words>7172</Words>
  <Application>Microsoft Office PowerPoint</Application>
  <PresentationFormat>全屏显示(4:3)</PresentationFormat>
  <Paragraphs>612</Paragraphs>
  <Slides>56</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等线</vt:lpstr>
      <vt:lpstr>宋体</vt:lpstr>
      <vt:lpstr>Arial</vt:lpstr>
      <vt:lpstr>Calibri</vt:lpstr>
      <vt:lpstr>Cambria Math</vt:lpstr>
      <vt:lpstr>Symbol</vt:lpstr>
      <vt:lpstr>Times New Roman</vt:lpstr>
      <vt:lpstr>Office 主题​​</vt:lpstr>
      <vt:lpstr>Macroeconomic Data</vt:lpstr>
      <vt:lpstr>Content</vt:lpstr>
      <vt:lpstr>The importance of data</vt:lpstr>
      <vt:lpstr>GDP</vt:lpstr>
      <vt:lpstr>The Circular Flow</vt:lpstr>
      <vt:lpstr>Computing GDP</vt:lpstr>
      <vt:lpstr>Rule for Computing GDP:  Use Market Price </vt:lpstr>
      <vt:lpstr>Rule for Computing GDP:  Final Goods Only </vt:lpstr>
      <vt:lpstr>Rule for Computing GDP:  Produced within the Country</vt:lpstr>
      <vt:lpstr>Nominal and Real GDP</vt:lpstr>
      <vt:lpstr>The Real and Nominal GDP of China</vt:lpstr>
      <vt:lpstr>Real GDP Growth of China (Annual)</vt:lpstr>
      <vt:lpstr>Real GDP Growth of China (Quarterly, 1992Q1-2020Q4)</vt:lpstr>
      <vt:lpstr>Chinese GDP at 2020</vt:lpstr>
      <vt:lpstr>Choice of Base Year</vt:lpstr>
      <vt:lpstr>Components of Expenditure</vt:lpstr>
      <vt:lpstr>Consumption (C)</vt:lpstr>
      <vt:lpstr>Share of Consumption (% of GDP)</vt:lpstr>
      <vt:lpstr>Investment (I)</vt:lpstr>
      <vt:lpstr>Capital, Investment, and Depreciation </vt:lpstr>
      <vt:lpstr>Housing Issue</vt:lpstr>
      <vt:lpstr>Inventory issue</vt:lpstr>
      <vt:lpstr>Share of Investment (% of GDP)</vt:lpstr>
      <vt:lpstr>Share of Inventory Investment ( % of GDP)</vt:lpstr>
      <vt:lpstr>Government Spending (G)</vt:lpstr>
      <vt:lpstr>Share of Government Consumption (% of GDP)</vt:lpstr>
      <vt:lpstr>A More Detailed Decomposition</vt:lpstr>
      <vt:lpstr>Income Measure</vt:lpstr>
      <vt:lpstr>Other measures of income</vt:lpstr>
      <vt:lpstr>Case of China </vt:lpstr>
      <vt:lpstr>Personal Income</vt:lpstr>
      <vt:lpstr>On China’s Average Disposable Income</vt:lpstr>
      <vt:lpstr>Content</vt:lpstr>
      <vt:lpstr>CPI</vt:lpstr>
      <vt:lpstr>CPI</vt:lpstr>
      <vt:lpstr>Apple and orange economy</vt:lpstr>
      <vt:lpstr>Inflation</vt:lpstr>
      <vt:lpstr>Seasonal Adjustment</vt:lpstr>
      <vt:lpstr>Inflation in CPI</vt:lpstr>
      <vt:lpstr>Composition of the CPI’s “basket” (China, est) </vt:lpstr>
      <vt:lpstr>CPI Basket Weights (US)</vt:lpstr>
      <vt:lpstr>GDP Deflator</vt:lpstr>
      <vt:lpstr>GDP Deflator v.s. CPI</vt:lpstr>
      <vt:lpstr>Inflation in CPI and GDP Deflator</vt:lpstr>
      <vt:lpstr>Why CPI tends to overstates inflation</vt:lpstr>
      <vt:lpstr>Other Price Indices</vt:lpstr>
      <vt:lpstr>CPI and PPI</vt:lpstr>
      <vt:lpstr>Content</vt:lpstr>
      <vt:lpstr>Measuring Unemployment</vt:lpstr>
      <vt:lpstr>Labor Market in China and the US</vt:lpstr>
      <vt:lpstr>The US Unemployment Rate</vt:lpstr>
      <vt:lpstr>The US Labor Force Participation Rate</vt:lpstr>
      <vt:lpstr>China’s Share of Nonfarm Employment</vt:lpstr>
      <vt:lpstr>Growth of Nonfarm Employment and Real GDP</vt:lpstr>
      <vt:lpstr>China’s Unemployment Rate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on Macroeconomic Data</dc:title>
  <dc:creator>jhq</dc:creator>
  <cp:lastModifiedBy>Junhui</cp:lastModifiedBy>
  <cp:revision>170</cp:revision>
  <dcterms:created xsi:type="dcterms:W3CDTF">2013-02-24T07:58:42Z</dcterms:created>
  <dcterms:modified xsi:type="dcterms:W3CDTF">2021-09-28T13:04:54Z</dcterms:modified>
</cp:coreProperties>
</file>