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94" r:id="rId3"/>
    <p:sldId id="257" r:id="rId4"/>
    <p:sldId id="258" r:id="rId5"/>
    <p:sldId id="306" r:id="rId6"/>
    <p:sldId id="259" r:id="rId7"/>
    <p:sldId id="260" r:id="rId8"/>
    <p:sldId id="286" r:id="rId9"/>
    <p:sldId id="309" r:id="rId10"/>
    <p:sldId id="261" r:id="rId11"/>
    <p:sldId id="280" r:id="rId12"/>
    <p:sldId id="312" r:id="rId13"/>
    <p:sldId id="303" r:id="rId14"/>
    <p:sldId id="319" r:id="rId15"/>
    <p:sldId id="263" r:id="rId16"/>
    <p:sldId id="264" r:id="rId17"/>
    <p:sldId id="273" r:id="rId18"/>
    <p:sldId id="316" r:id="rId19"/>
    <p:sldId id="274" r:id="rId20"/>
    <p:sldId id="277" r:id="rId21"/>
    <p:sldId id="275" r:id="rId22"/>
    <p:sldId id="276" r:id="rId23"/>
    <p:sldId id="317" r:id="rId24"/>
    <p:sldId id="315" r:id="rId25"/>
    <p:sldId id="278" r:id="rId26"/>
    <p:sldId id="318" r:id="rId27"/>
    <p:sldId id="310" r:id="rId28"/>
    <p:sldId id="320" r:id="rId29"/>
    <p:sldId id="266" r:id="rId30"/>
    <p:sldId id="291" r:id="rId31"/>
    <p:sldId id="321" r:id="rId32"/>
    <p:sldId id="322" r:id="rId33"/>
    <p:sldId id="268" r:id="rId34"/>
    <p:sldId id="311" r:id="rId35"/>
    <p:sldId id="269" r:id="rId36"/>
    <p:sldId id="308" r:id="rId37"/>
    <p:sldId id="282" r:id="rId38"/>
    <p:sldId id="293" r:id="rId39"/>
    <p:sldId id="324" r:id="rId40"/>
    <p:sldId id="325" r:id="rId41"/>
    <p:sldId id="295" r:id="rId42"/>
    <p:sldId id="270" r:id="rId43"/>
    <p:sldId id="305" r:id="rId44"/>
    <p:sldId id="281" r:id="rId45"/>
    <p:sldId id="323" r:id="rId46"/>
    <p:sldId id="326" r:id="rId47"/>
    <p:sldId id="327" r:id="rId48"/>
    <p:sldId id="272" r:id="rId49"/>
    <p:sldId id="313" r:id="rId50"/>
    <p:sldId id="328" r:id="rId51"/>
    <p:sldId id="329" r:id="rId52"/>
    <p:sldId id="330" r:id="rId53"/>
    <p:sldId id="283"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9108" autoAdjust="0"/>
  </p:normalViewPr>
  <p:slideViewPr>
    <p:cSldViewPr>
      <p:cViewPr varScale="1">
        <p:scale>
          <a:sx n="87" d="100"/>
          <a:sy n="87" d="100"/>
        </p:scale>
        <p:origin x="62" y="264"/>
      </p:cViewPr>
      <p:guideLst>
        <p:guide orient="horz" pos="2160"/>
        <p:guide pos="2880"/>
      </p:guideLst>
    </p:cSldViewPr>
  </p:slideViewPr>
  <p:outlineViewPr>
    <p:cViewPr>
      <p:scale>
        <a:sx n="33" d="100"/>
        <a:sy n="33" d="100"/>
      </p:scale>
      <p:origin x="0" y="-30864"/>
    </p:cViewPr>
  </p:outlineViewPr>
  <p:notesTextViewPr>
    <p:cViewPr>
      <p:scale>
        <a:sx n="1" d="1"/>
        <a:sy n="1" d="1"/>
      </p:scale>
      <p:origin x="0" y="0"/>
    </p:cViewPr>
  </p:notesTextViewPr>
  <p:notesViewPr>
    <p:cSldViewPr>
      <p:cViewPr varScale="1">
        <p:scale>
          <a:sx n="97" d="100"/>
          <a:sy n="97" d="100"/>
        </p:scale>
        <p:origin x="4008"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Documents\courses\EC311\data\China_RGDP.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unhui\Documents\courses\EC311\data\China_Annual_Inflation.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Junhui\Documents\courses\EC311\data\China_CPI_PPI.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unhui\Documents\courses\EC311\data\China_gGDP_annu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unhui\Documents\courses\EC311\data\China_gRGDP_quarterly.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unhui\Documents\courses\EC311\data\China_inventory_investment.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unhui\Documents\courses\EC311\data\China_GDP_expenditure_components.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unhu\Documents\courses\EC311\data\China_CPI_monthl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China's Real GDP and Nominal GDP (unit: RMB 100million)</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Real GDP (2010 Price)</c:v>
                </c:pt>
              </c:strCache>
            </c:strRef>
          </c:tx>
          <c:spPr>
            <a:ln w="28575" cap="rnd">
              <a:solidFill>
                <a:schemeClr val="accent1"/>
              </a:solidFill>
              <a:round/>
            </a:ln>
            <a:effectLst/>
          </c:spPr>
          <c:marker>
            <c:symbol val="none"/>
          </c:marker>
          <c:cat>
            <c:numRef>
              <c:f>Sheet1!$A$2:$A$44</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Sheet1!$B$2:$B$44</c:f>
              <c:numCache>
                <c:formatCode>General</c:formatCode>
                <c:ptCount val="43"/>
                <c:pt idx="0">
                  <c:v>19879.730685791827</c:v>
                </c:pt>
                <c:pt idx="1">
                  <c:v>21388.865651275013</c:v>
                </c:pt>
                <c:pt idx="2">
                  <c:v>23064.500400251094</c:v>
                </c:pt>
                <c:pt idx="3">
                  <c:v>24243.733181559979</c:v>
                </c:pt>
                <c:pt idx="4">
                  <c:v>26429.818240397071</c:v>
                </c:pt>
                <c:pt idx="5">
                  <c:v>29276.363317418862</c:v>
                </c:pt>
                <c:pt idx="6">
                  <c:v>33723.893761329877</c:v>
                </c:pt>
                <c:pt idx="7">
                  <c:v>38253.241341476183</c:v>
                </c:pt>
                <c:pt idx="8">
                  <c:v>41676.891905306591</c:v>
                </c:pt>
                <c:pt idx="9">
                  <c:v>46535.345571805541</c:v>
                </c:pt>
                <c:pt idx="10">
                  <c:v>51757.818937179705</c:v>
                </c:pt>
                <c:pt idx="11">
                  <c:v>53934.925672792735</c:v>
                </c:pt>
                <c:pt idx="12">
                  <c:v>56049.310135829641</c:v>
                </c:pt>
                <c:pt idx="13">
                  <c:v>61241.037788187852</c:v>
                </c:pt>
                <c:pt idx="14">
                  <c:v>69952.287580679971</c:v>
                </c:pt>
                <c:pt idx="15">
                  <c:v>79664.273617682236</c:v>
                </c:pt>
                <c:pt idx="16">
                  <c:v>90049.951217171387</c:v>
                </c:pt>
                <c:pt idx="17">
                  <c:v>99913.981450522784</c:v>
                </c:pt>
                <c:pt idx="18">
                  <c:v>109828.00321092035</c:v>
                </c:pt>
                <c:pt idx="19">
                  <c:v>119972.57424590598</c:v>
                </c:pt>
                <c:pt idx="20">
                  <c:v>129385.56483440413</c:v>
                </c:pt>
                <c:pt idx="21">
                  <c:v>139298.63655025055</c:v>
                </c:pt>
                <c:pt idx="22">
                  <c:v>151125.22034109881</c:v>
                </c:pt>
                <c:pt idx="23">
                  <c:v>163722.61671564673</c:v>
                </c:pt>
                <c:pt idx="24">
                  <c:v>178676.43638999818</c:v>
                </c:pt>
                <c:pt idx="25">
                  <c:v>196612.0324645215</c:v>
                </c:pt>
                <c:pt idx="26">
                  <c:v>216496.62826838015</c:v>
                </c:pt>
                <c:pt idx="27">
                  <c:v>241165.53575331875</c:v>
                </c:pt>
                <c:pt idx="28">
                  <c:v>271844.0974436627</c:v>
                </c:pt>
                <c:pt idx="29">
                  <c:v>310529.85308757488</c:v>
                </c:pt>
                <c:pt idx="30">
                  <c:v>340498.09240822832</c:v>
                </c:pt>
                <c:pt idx="31">
                  <c:v>372500.57514890446</c:v>
                </c:pt>
                <c:pt idx="32">
                  <c:v>412119.25579600001</c:v>
                </c:pt>
                <c:pt idx="33">
                  <c:v>451480.07355672622</c:v>
                </c:pt>
                <c:pt idx="34">
                  <c:v>486983.27463383303</c:v>
                </c:pt>
                <c:pt idx="35">
                  <c:v>524803.12621680845</c:v>
                </c:pt>
                <c:pt idx="36">
                  <c:v>563773.76783429075</c:v>
                </c:pt>
                <c:pt idx="37">
                  <c:v>603470.93364319939</c:v>
                </c:pt>
                <c:pt idx="38">
                  <c:v>644801.22162760003</c:v>
                </c:pt>
                <c:pt idx="39">
                  <c:v>689596.85854452488</c:v>
                </c:pt>
                <c:pt idx="40">
                  <c:v>736143.08800738002</c:v>
                </c:pt>
                <c:pt idx="41">
                  <c:v>780311.67328782275</c:v>
                </c:pt>
                <c:pt idx="42">
                  <c:v>798258.84177344257</c:v>
                </c:pt>
              </c:numCache>
            </c:numRef>
          </c:val>
          <c:smooth val="0"/>
          <c:extLst>
            <c:ext xmlns:c16="http://schemas.microsoft.com/office/drawing/2014/chart" uri="{C3380CC4-5D6E-409C-BE32-E72D297353CC}">
              <c16:uniqueId val="{00000000-E170-4FC9-A46C-A595EB3D58BB}"/>
            </c:ext>
          </c:extLst>
        </c:ser>
        <c:ser>
          <c:idx val="1"/>
          <c:order val="1"/>
          <c:tx>
            <c:strRef>
              <c:f>Sheet1!$C$1</c:f>
              <c:strCache>
                <c:ptCount val="1"/>
                <c:pt idx="0">
                  <c:v>Nominal GDP</c:v>
                </c:pt>
              </c:strCache>
            </c:strRef>
          </c:tx>
          <c:spPr>
            <a:ln w="28575" cap="rnd">
              <a:solidFill>
                <a:schemeClr val="accent2"/>
              </a:solidFill>
              <a:round/>
            </a:ln>
            <a:effectLst/>
          </c:spPr>
          <c:marker>
            <c:symbol val="none"/>
          </c:marker>
          <c:cat>
            <c:numRef>
              <c:f>Sheet1!$A$2:$A$44</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Sheet1!$C$2:$C$44</c:f>
              <c:numCache>
                <c:formatCode>0.0</c:formatCode>
                <c:ptCount val="43"/>
                <c:pt idx="0">
                  <c:v>3678.7025199999998</c:v>
                </c:pt>
                <c:pt idx="1">
                  <c:v>4100.4536719999996</c:v>
                </c:pt>
                <c:pt idx="2">
                  <c:v>4587.5810780000002</c:v>
                </c:pt>
                <c:pt idx="3">
                  <c:v>4935.8328369999999</c:v>
                </c:pt>
                <c:pt idx="4">
                  <c:v>5373.350136</c:v>
                </c:pt>
                <c:pt idx="5">
                  <c:v>6020.9241009999996</c:v>
                </c:pt>
                <c:pt idx="6">
                  <c:v>7278.5023069999997</c:v>
                </c:pt>
                <c:pt idx="7">
                  <c:v>9098.9480270000004</c:v>
                </c:pt>
                <c:pt idx="8">
                  <c:v>10376.154454</c:v>
                </c:pt>
                <c:pt idx="9">
                  <c:v>12174.594674</c:v>
                </c:pt>
                <c:pt idx="10">
                  <c:v>15180.386477</c:v>
                </c:pt>
                <c:pt idx="11">
                  <c:v>17179.741735</c:v>
                </c:pt>
                <c:pt idx="12">
                  <c:v>18872.868826999998</c:v>
                </c:pt>
                <c:pt idx="13">
                  <c:v>22005.628457999999</c:v>
                </c:pt>
                <c:pt idx="14">
                  <c:v>27194.530900000002</c:v>
                </c:pt>
                <c:pt idx="15">
                  <c:v>35673.230358000001</c:v>
                </c:pt>
                <c:pt idx="16">
                  <c:v>48637.450334000001</c:v>
                </c:pt>
                <c:pt idx="17">
                  <c:v>61339.891337000001</c:v>
                </c:pt>
                <c:pt idx="18">
                  <c:v>71813.629587000003</c:v>
                </c:pt>
                <c:pt idx="19">
                  <c:v>79715.044492000001</c:v>
                </c:pt>
                <c:pt idx="20">
                  <c:v>85195.507089999999</c:v>
                </c:pt>
                <c:pt idx="21">
                  <c:v>90564.375776000001</c:v>
                </c:pt>
                <c:pt idx="22">
                  <c:v>100280.139253</c:v>
                </c:pt>
                <c:pt idx="23">
                  <c:v>110863.12304599999</c:v>
                </c:pt>
                <c:pt idx="24">
                  <c:v>121717.424748</c:v>
                </c:pt>
                <c:pt idx="25">
                  <c:v>137422.03491799999</c:v>
                </c:pt>
                <c:pt idx="26">
                  <c:v>161840.16090700001</c:v>
                </c:pt>
                <c:pt idx="27">
                  <c:v>187318.90311799999</c:v>
                </c:pt>
                <c:pt idx="28">
                  <c:v>219438.47481700001</c:v>
                </c:pt>
                <c:pt idx="29">
                  <c:v>270092.32371800003</c:v>
                </c:pt>
                <c:pt idx="30">
                  <c:v>319244.61277800001</c:v>
                </c:pt>
                <c:pt idx="31">
                  <c:v>348517.74373500003</c:v>
                </c:pt>
                <c:pt idx="32">
                  <c:v>412119.25579600001</c:v>
                </c:pt>
                <c:pt idx="33">
                  <c:v>487940.18052499997</c:v>
                </c:pt>
                <c:pt idx="34">
                  <c:v>538579.95346900006</c:v>
                </c:pt>
                <c:pt idx="35">
                  <c:v>592963.22954900004</c:v>
                </c:pt>
                <c:pt idx="36">
                  <c:v>643563.104544</c:v>
                </c:pt>
                <c:pt idx="37">
                  <c:v>688858.21804900002</c:v>
                </c:pt>
                <c:pt idx="38">
                  <c:v>746395.05948399997</c:v>
                </c:pt>
                <c:pt idx="39">
                  <c:v>832035.94856000005</c:v>
                </c:pt>
                <c:pt idx="40">
                  <c:v>919281.129067</c:v>
                </c:pt>
                <c:pt idx="41" formatCode="General">
                  <c:v>986515.2</c:v>
                </c:pt>
                <c:pt idx="42" formatCode="General">
                  <c:v>1015986.2</c:v>
                </c:pt>
              </c:numCache>
            </c:numRef>
          </c:val>
          <c:smooth val="0"/>
          <c:extLst>
            <c:ext xmlns:c16="http://schemas.microsoft.com/office/drawing/2014/chart" uri="{C3380CC4-5D6E-409C-BE32-E72D297353CC}">
              <c16:uniqueId val="{00000001-E170-4FC9-A46C-A595EB3D58BB}"/>
            </c:ext>
          </c:extLst>
        </c:ser>
        <c:dLbls>
          <c:showLegendKey val="0"/>
          <c:showVal val="0"/>
          <c:showCatName val="0"/>
          <c:showSerName val="0"/>
          <c:showPercent val="0"/>
          <c:showBubbleSize val="0"/>
        </c:dLbls>
        <c:smooth val="0"/>
        <c:axId val="1401770240"/>
        <c:axId val="1401771872"/>
      </c:lineChart>
      <c:catAx>
        <c:axId val="140177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1771872"/>
        <c:crosses val="autoZero"/>
        <c:auto val="1"/>
        <c:lblAlgn val="ctr"/>
        <c:lblOffset val="100"/>
        <c:noMultiLvlLbl val="0"/>
      </c:catAx>
      <c:valAx>
        <c:axId val="1401771872"/>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177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Annual Inflation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Sheet1!$C$1</c:f>
              <c:strCache>
                <c:ptCount val="1"/>
                <c:pt idx="0">
                  <c:v>Inflation in CPI</c:v>
                </c:pt>
              </c:strCache>
            </c:strRef>
          </c:tx>
          <c:spPr>
            <a:ln w="28575" cap="rnd">
              <a:solidFill>
                <a:schemeClr val="accent1"/>
              </a:solidFill>
              <a:round/>
            </a:ln>
            <a:effectLst/>
          </c:spPr>
          <c:marker>
            <c:symbol val="none"/>
          </c:marker>
          <c:cat>
            <c:strRef>
              <c:f>Sheet1!$A$3:$A$44</c:f>
              <c:strCache>
                <c:ptCount val="42"/>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pt idx="40">
                  <c:v>2019</c:v>
                </c:pt>
                <c:pt idx="41">
                  <c:v>2020</c:v>
                </c:pt>
              </c:strCache>
            </c:strRef>
          </c:cat>
          <c:val>
            <c:numRef>
              <c:f>Sheet1!$H$3:$H$44</c:f>
              <c:numCache>
                <c:formatCode>General</c:formatCode>
                <c:ptCount val="42"/>
                <c:pt idx="0">
                  <c:v>3.6000544928871392</c:v>
                </c:pt>
                <c:pt idx="1">
                  <c:v>3.7517770588177513</c:v>
                </c:pt>
                <c:pt idx="2">
                  <c:v>2.357871504171527</c:v>
                </c:pt>
                <c:pt idx="3">
                  <c:v>-0.14035517297786848</c:v>
                </c:pt>
                <c:pt idx="4">
                  <c:v>1.1567948118375249</c:v>
                </c:pt>
                <c:pt idx="5">
                  <c:v>4.9441627453079562</c:v>
                </c:pt>
                <c:pt idx="6">
                  <c:v>10.209398573827633</c:v>
                </c:pt>
                <c:pt idx="7">
                  <c:v>4.6690205189685363</c:v>
                </c:pt>
                <c:pt idx="8">
                  <c:v>5.0825162875125507</c:v>
                </c:pt>
                <c:pt idx="9">
                  <c:v>12.107661536687765</c:v>
                </c:pt>
                <c:pt idx="10">
                  <c:v>8.6024655250001469</c:v>
                </c:pt>
                <c:pt idx="11">
                  <c:v>5.711224513135682</c:v>
                </c:pt>
                <c:pt idx="12">
                  <c:v>6.714537040317925</c:v>
                </c:pt>
                <c:pt idx="13">
                  <c:v>8.1903226300761531</c:v>
                </c:pt>
                <c:pt idx="14">
                  <c:v>15.185864816160688</c:v>
                </c:pt>
                <c:pt idx="15">
                  <c:v>20.616988402998082</c:v>
                </c:pt>
                <c:pt idx="16">
                  <c:v>13.665696769525336</c:v>
                </c:pt>
                <c:pt idx="17">
                  <c:v>6.5067304052047747</c:v>
                </c:pt>
                <c:pt idx="18">
                  <c:v>1.6165686634625365</c:v>
                </c:pt>
                <c:pt idx="19">
                  <c:v>-0.90025183347747229</c:v>
                </c:pt>
                <c:pt idx="20">
                  <c:v>-1.2630594551847119</c:v>
                </c:pt>
                <c:pt idx="21">
                  <c:v>2.0627931040567704</c:v>
                </c:pt>
                <c:pt idx="22">
                  <c:v>2.0470488575798695</c:v>
                </c:pt>
                <c:pt idx="23">
                  <c:v>0.60209887118269911</c:v>
                </c:pt>
                <c:pt idx="24">
                  <c:v>2.6031772493761984</c:v>
                </c:pt>
                <c:pt idx="25">
                  <c:v>6.9519930607101932</c:v>
                </c:pt>
                <c:pt idx="26">
                  <c:v>3.90374408132943</c:v>
                </c:pt>
                <c:pt idx="27">
                  <c:v>3.9265491266865515</c:v>
                </c:pt>
                <c:pt idx="28">
                  <c:v>7.749686409573675</c:v>
                </c:pt>
                <c:pt idx="29">
                  <c:v>7.795345978932211</c:v>
                </c:pt>
                <c:pt idx="30">
                  <c:v>-0.20953370221166168</c:v>
                </c:pt>
                <c:pt idx="31">
                  <c:v>6.8813803123447759</c:v>
                </c:pt>
                <c:pt idx="32">
                  <c:v>8.0756846275130911</c:v>
                </c:pt>
                <c:pt idx="33">
                  <c:v>2.3312180294733365</c:v>
                </c:pt>
                <c:pt idx="34">
                  <c:v>2.1633701011551931</c:v>
                </c:pt>
                <c:pt idx="35">
                  <c:v>1.0310633689365689</c:v>
                </c:pt>
                <c:pt idx="36">
                  <c:v>-2.9442061329265634E-3</c:v>
                </c:pt>
                <c:pt idx="37">
                  <c:v>1.4073462283089144</c:v>
                </c:pt>
                <c:pt idx="38">
                  <c:v>4.2326817788314486</c:v>
                </c:pt>
                <c:pt idx="39">
                  <c:v>3.4997474663621908</c:v>
                </c:pt>
                <c:pt idx="40">
                  <c:v>1.2394019083620922</c:v>
                </c:pt>
                <c:pt idx="41">
                  <c:v>0.67192989023805438</c:v>
                </c:pt>
              </c:numCache>
            </c:numRef>
          </c:val>
          <c:smooth val="0"/>
          <c:extLst>
            <c:ext xmlns:c16="http://schemas.microsoft.com/office/drawing/2014/chart" uri="{C3380CC4-5D6E-409C-BE32-E72D297353CC}">
              <c16:uniqueId val="{00000000-8D73-4245-8591-E46DD9F7EC69}"/>
            </c:ext>
          </c:extLst>
        </c:ser>
        <c:ser>
          <c:idx val="1"/>
          <c:order val="1"/>
          <c:tx>
            <c:strRef>
              <c:f>Sheet1!$H$1</c:f>
              <c:strCache>
                <c:ptCount val="1"/>
                <c:pt idx="0">
                  <c:v>Inflation in GDP Deflator</c:v>
                </c:pt>
              </c:strCache>
            </c:strRef>
          </c:tx>
          <c:spPr>
            <a:ln w="28575" cap="rnd">
              <a:solidFill>
                <a:schemeClr val="accent2"/>
              </a:solidFill>
              <a:round/>
            </a:ln>
            <a:effectLst/>
          </c:spPr>
          <c:marker>
            <c:symbol val="none"/>
          </c:marker>
          <c:cat>
            <c:strRef>
              <c:f>Sheet1!$A$3:$A$44</c:f>
              <c:strCache>
                <c:ptCount val="42"/>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pt idx="36">
                  <c:v>2015</c:v>
                </c:pt>
                <c:pt idx="37">
                  <c:v>2016</c:v>
                </c:pt>
                <c:pt idx="38">
                  <c:v>2017</c:v>
                </c:pt>
                <c:pt idx="39">
                  <c:v>2018</c:v>
                </c:pt>
                <c:pt idx="40">
                  <c:v>2019</c:v>
                </c:pt>
                <c:pt idx="41">
                  <c:v>2020</c:v>
                </c:pt>
              </c:strCache>
            </c:strRef>
          </c:cat>
          <c:val>
            <c:numRef>
              <c:f>Sheet1!$C$3:$C$44</c:f>
              <c:numCache>
                <c:formatCode>0.0</c:formatCode>
                <c:ptCount val="42"/>
                <c:pt idx="0">
                  <c:v>2</c:v>
                </c:pt>
                <c:pt idx="1">
                  <c:v>7.5</c:v>
                </c:pt>
                <c:pt idx="2">
                  <c:v>2.4000000000000057</c:v>
                </c:pt>
                <c:pt idx="3">
                  <c:v>1.9000000000000057</c:v>
                </c:pt>
                <c:pt idx="4">
                  <c:v>1.5</c:v>
                </c:pt>
                <c:pt idx="5">
                  <c:v>2.7999999999999972</c:v>
                </c:pt>
                <c:pt idx="6">
                  <c:v>9.2999999999999972</c:v>
                </c:pt>
                <c:pt idx="7">
                  <c:v>6</c:v>
                </c:pt>
                <c:pt idx="8">
                  <c:v>7.2999999999999972</c:v>
                </c:pt>
                <c:pt idx="9">
                  <c:v>18.5</c:v>
                </c:pt>
                <c:pt idx="10">
                  <c:v>17.799999999999997</c:v>
                </c:pt>
                <c:pt idx="11">
                  <c:v>3.0999999999999943</c:v>
                </c:pt>
                <c:pt idx="12">
                  <c:v>3.4000000000000057</c:v>
                </c:pt>
                <c:pt idx="13">
                  <c:v>6.4000000000000057</c:v>
                </c:pt>
                <c:pt idx="14">
                  <c:v>14.700000000000003</c:v>
                </c:pt>
                <c:pt idx="15">
                  <c:v>24.099999999999994</c:v>
                </c:pt>
                <c:pt idx="16">
                  <c:v>17.099999999999994</c:v>
                </c:pt>
                <c:pt idx="17">
                  <c:v>8.2999999999999972</c:v>
                </c:pt>
                <c:pt idx="18">
                  <c:v>2.7999999999999972</c:v>
                </c:pt>
                <c:pt idx="19">
                  <c:v>-0.79999999999999716</c:v>
                </c:pt>
                <c:pt idx="20">
                  <c:v>-1.4000000000000057</c:v>
                </c:pt>
                <c:pt idx="21">
                  <c:v>0.40000000000000568</c:v>
                </c:pt>
                <c:pt idx="22">
                  <c:v>0.70000000000000284</c:v>
                </c:pt>
                <c:pt idx="23">
                  <c:v>-0.79999999999999716</c:v>
                </c:pt>
                <c:pt idx="24">
                  <c:v>1.2000000000000028</c:v>
                </c:pt>
                <c:pt idx="25">
                  <c:v>3.9000000000000057</c:v>
                </c:pt>
                <c:pt idx="26">
                  <c:v>1.7999999999999972</c:v>
                </c:pt>
                <c:pt idx="27">
                  <c:v>1.5</c:v>
                </c:pt>
                <c:pt idx="28">
                  <c:v>4.7999999999999972</c:v>
                </c:pt>
                <c:pt idx="29">
                  <c:v>5.9000000000000057</c:v>
                </c:pt>
                <c:pt idx="30">
                  <c:v>-0.70000000000000284</c:v>
                </c:pt>
                <c:pt idx="31">
                  <c:v>3.2999999999999972</c:v>
                </c:pt>
                <c:pt idx="32">
                  <c:v>5.5</c:v>
                </c:pt>
                <c:pt idx="33">
                  <c:v>2.5999999999999943</c:v>
                </c:pt>
                <c:pt idx="34">
                  <c:v>2.5999999999999943</c:v>
                </c:pt>
                <c:pt idx="35">
                  <c:v>2</c:v>
                </c:pt>
                <c:pt idx="36">
                  <c:v>1.4000000000000057</c:v>
                </c:pt>
                <c:pt idx="37">
                  <c:v>2</c:v>
                </c:pt>
                <c:pt idx="38">
                  <c:v>1.5999999999999943</c:v>
                </c:pt>
                <c:pt idx="39">
                  <c:v>2.0999999999999943</c:v>
                </c:pt>
                <c:pt idx="40">
                  <c:v>2.9000000000000057</c:v>
                </c:pt>
                <c:pt idx="41">
                  <c:v>2.5</c:v>
                </c:pt>
              </c:numCache>
            </c:numRef>
          </c:val>
          <c:smooth val="0"/>
          <c:extLst>
            <c:ext xmlns:c16="http://schemas.microsoft.com/office/drawing/2014/chart" uri="{C3380CC4-5D6E-409C-BE32-E72D297353CC}">
              <c16:uniqueId val="{00000001-8D73-4245-8591-E46DD9F7EC69}"/>
            </c:ext>
          </c:extLst>
        </c:ser>
        <c:dLbls>
          <c:showLegendKey val="0"/>
          <c:showVal val="0"/>
          <c:showCatName val="0"/>
          <c:showSerName val="0"/>
          <c:showPercent val="0"/>
          <c:showBubbleSize val="0"/>
        </c:dLbls>
        <c:smooth val="0"/>
        <c:axId val="1092337264"/>
        <c:axId val="1092349232"/>
      </c:lineChart>
      <c:catAx>
        <c:axId val="109233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2349232"/>
        <c:crossesAt val="-5"/>
        <c:auto val="1"/>
        <c:lblAlgn val="ctr"/>
        <c:lblOffset val="100"/>
        <c:noMultiLvlLbl val="0"/>
      </c:catAx>
      <c:valAx>
        <c:axId val="10923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233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Inflation in CPI and PPI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CPI</c:v>
                </c:pt>
              </c:strCache>
            </c:strRef>
          </c:tx>
          <c:spPr>
            <a:ln w="28575" cap="rnd">
              <a:solidFill>
                <a:schemeClr val="accent1"/>
              </a:solidFill>
              <a:round/>
            </a:ln>
            <a:effectLst/>
          </c:spPr>
          <c:marker>
            <c:symbol val="none"/>
          </c:marker>
          <c:cat>
            <c:numRef>
              <c:f>Sheet1!$A$2:$A$300</c:f>
              <c:numCache>
                <c:formatCode>yyyy\-mm\-dd</c:formatCode>
                <c:ptCount val="299"/>
                <c:pt idx="0">
                  <c:v>35369</c:v>
                </c:pt>
                <c:pt idx="1">
                  <c:v>35399</c:v>
                </c:pt>
                <c:pt idx="2">
                  <c:v>35430</c:v>
                </c:pt>
                <c:pt idx="3">
                  <c:v>35461</c:v>
                </c:pt>
                <c:pt idx="4">
                  <c:v>35489</c:v>
                </c:pt>
                <c:pt idx="5">
                  <c:v>35520</c:v>
                </c:pt>
                <c:pt idx="6">
                  <c:v>35550</c:v>
                </c:pt>
                <c:pt idx="7">
                  <c:v>35581</c:v>
                </c:pt>
                <c:pt idx="8">
                  <c:v>35611</c:v>
                </c:pt>
                <c:pt idx="9">
                  <c:v>35642</c:v>
                </c:pt>
                <c:pt idx="10">
                  <c:v>35673</c:v>
                </c:pt>
                <c:pt idx="11">
                  <c:v>35703</c:v>
                </c:pt>
                <c:pt idx="12">
                  <c:v>35734</c:v>
                </c:pt>
                <c:pt idx="13">
                  <c:v>35764</c:v>
                </c:pt>
                <c:pt idx="14">
                  <c:v>35795</c:v>
                </c:pt>
                <c:pt idx="15">
                  <c:v>35826</c:v>
                </c:pt>
                <c:pt idx="16">
                  <c:v>35854</c:v>
                </c:pt>
                <c:pt idx="17">
                  <c:v>35885</c:v>
                </c:pt>
                <c:pt idx="18">
                  <c:v>35915</c:v>
                </c:pt>
                <c:pt idx="19">
                  <c:v>35946</c:v>
                </c:pt>
                <c:pt idx="20">
                  <c:v>35976</c:v>
                </c:pt>
                <c:pt idx="21">
                  <c:v>36007</c:v>
                </c:pt>
                <c:pt idx="22">
                  <c:v>36038</c:v>
                </c:pt>
                <c:pt idx="23">
                  <c:v>36068</c:v>
                </c:pt>
                <c:pt idx="24">
                  <c:v>36099</c:v>
                </c:pt>
                <c:pt idx="25">
                  <c:v>36129</c:v>
                </c:pt>
                <c:pt idx="26">
                  <c:v>36160</c:v>
                </c:pt>
                <c:pt idx="27">
                  <c:v>36191</c:v>
                </c:pt>
                <c:pt idx="28">
                  <c:v>36219</c:v>
                </c:pt>
                <c:pt idx="29">
                  <c:v>36250</c:v>
                </c:pt>
                <c:pt idx="30">
                  <c:v>36280</c:v>
                </c:pt>
                <c:pt idx="31">
                  <c:v>36311</c:v>
                </c:pt>
                <c:pt idx="32">
                  <c:v>36341</c:v>
                </c:pt>
                <c:pt idx="33">
                  <c:v>36372</c:v>
                </c:pt>
                <c:pt idx="34">
                  <c:v>36403</c:v>
                </c:pt>
                <c:pt idx="35">
                  <c:v>36433</c:v>
                </c:pt>
                <c:pt idx="36">
                  <c:v>36464</c:v>
                </c:pt>
                <c:pt idx="37">
                  <c:v>36494</c:v>
                </c:pt>
                <c:pt idx="38">
                  <c:v>36525</c:v>
                </c:pt>
                <c:pt idx="39">
                  <c:v>36556</c:v>
                </c:pt>
                <c:pt idx="40">
                  <c:v>36585</c:v>
                </c:pt>
                <c:pt idx="41">
                  <c:v>36616</c:v>
                </c:pt>
                <c:pt idx="42">
                  <c:v>36646</c:v>
                </c:pt>
                <c:pt idx="43">
                  <c:v>36677</c:v>
                </c:pt>
                <c:pt idx="44">
                  <c:v>36707</c:v>
                </c:pt>
                <c:pt idx="45">
                  <c:v>36738</c:v>
                </c:pt>
                <c:pt idx="46">
                  <c:v>36769</c:v>
                </c:pt>
                <c:pt idx="47">
                  <c:v>36799</c:v>
                </c:pt>
                <c:pt idx="48">
                  <c:v>36830</c:v>
                </c:pt>
                <c:pt idx="49">
                  <c:v>36860</c:v>
                </c:pt>
                <c:pt idx="50">
                  <c:v>36891</c:v>
                </c:pt>
                <c:pt idx="51">
                  <c:v>36922</c:v>
                </c:pt>
                <c:pt idx="52">
                  <c:v>36950</c:v>
                </c:pt>
                <c:pt idx="53">
                  <c:v>36981</c:v>
                </c:pt>
                <c:pt idx="54">
                  <c:v>37011</c:v>
                </c:pt>
                <c:pt idx="55">
                  <c:v>37042</c:v>
                </c:pt>
                <c:pt idx="56">
                  <c:v>37072</c:v>
                </c:pt>
                <c:pt idx="57">
                  <c:v>37103</c:v>
                </c:pt>
                <c:pt idx="58">
                  <c:v>37134</c:v>
                </c:pt>
                <c:pt idx="59">
                  <c:v>37164</c:v>
                </c:pt>
                <c:pt idx="60">
                  <c:v>37195</c:v>
                </c:pt>
                <c:pt idx="61">
                  <c:v>37225</c:v>
                </c:pt>
                <c:pt idx="62">
                  <c:v>37256</c:v>
                </c:pt>
                <c:pt idx="63">
                  <c:v>37287</c:v>
                </c:pt>
                <c:pt idx="64">
                  <c:v>37315</c:v>
                </c:pt>
                <c:pt idx="65">
                  <c:v>37346</c:v>
                </c:pt>
                <c:pt idx="66">
                  <c:v>37376</c:v>
                </c:pt>
                <c:pt idx="67">
                  <c:v>37407</c:v>
                </c:pt>
                <c:pt idx="68">
                  <c:v>37437</c:v>
                </c:pt>
                <c:pt idx="69">
                  <c:v>37468</c:v>
                </c:pt>
                <c:pt idx="70">
                  <c:v>37499</c:v>
                </c:pt>
                <c:pt idx="71">
                  <c:v>37529</c:v>
                </c:pt>
                <c:pt idx="72">
                  <c:v>37560</c:v>
                </c:pt>
                <c:pt idx="73">
                  <c:v>37590</c:v>
                </c:pt>
                <c:pt idx="74">
                  <c:v>37621</c:v>
                </c:pt>
                <c:pt idx="75">
                  <c:v>37652</c:v>
                </c:pt>
                <c:pt idx="76">
                  <c:v>37680</c:v>
                </c:pt>
                <c:pt idx="77">
                  <c:v>37711</c:v>
                </c:pt>
                <c:pt idx="78">
                  <c:v>37741</c:v>
                </c:pt>
                <c:pt idx="79">
                  <c:v>37772</c:v>
                </c:pt>
                <c:pt idx="80">
                  <c:v>37802</c:v>
                </c:pt>
                <c:pt idx="81">
                  <c:v>37833</c:v>
                </c:pt>
                <c:pt idx="82">
                  <c:v>37864</c:v>
                </c:pt>
                <c:pt idx="83">
                  <c:v>37894</c:v>
                </c:pt>
                <c:pt idx="84">
                  <c:v>37925</c:v>
                </c:pt>
                <c:pt idx="85">
                  <c:v>37955</c:v>
                </c:pt>
                <c:pt idx="86">
                  <c:v>37986</c:v>
                </c:pt>
                <c:pt idx="87">
                  <c:v>38017</c:v>
                </c:pt>
                <c:pt idx="88">
                  <c:v>38046</c:v>
                </c:pt>
                <c:pt idx="89">
                  <c:v>38077</c:v>
                </c:pt>
                <c:pt idx="90">
                  <c:v>38107</c:v>
                </c:pt>
                <c:pt idx="91">
                  <c:v>38138</c:v>
                </c:pt>
                <c:pt idx="92">
                  <c:v>38168</c:v>
                </c:pt>
                <c:pt idx="93">
                  <c:v>38199</c:v>
                </c:pt>
                <c:pt idx="94">
                  <c:v>38230</c:v>
                </c:pt>
                <c:pt idx="95">
                  <c:v>38260</c:v>
                </c:pt>
                <c:pt idx="96">
                  <c:v>38291</c:v>
                </c:pt>
                <c:pt idx="97">
                  <c:v>38321</c:v>
                </c:pt>
                <c:pt idx="98">
                  <c:v>38352</c:v>
                </c:pt>
                <c:pt idx="99">
                  <c:v>38383</c:v>
                </c:pt>
                <c:pt idx="100">
                  <c:v>38411</c:v>
                </c:pt>
                <c:pt idx="101">
                  <c:v>38442</c:v>
                </c:pt>
                <c:pt idx="102">
                  <c:v>38472</c:v>
                </c:pt>
                <c:pt idx="103">
                  <c:v>38503</c:v>
                </c:pt>
                <c:pt idx="104">
                  <c:v>38533</c:v>
                </c:pt>
                <c:pt idx="105">
                  <c:v>38564</c:v>
                </c:pt>
                <c:pt idx="106">
                  <c:v>38595</c:v>
                </c:pt>
                <c:pt idx="107">
                  <c:v>38625</c:v>
                </c:pt>
                <c:pt idx="108">
                  <c:v>38656</c:v>
                </c:pt>
                <c:pt idx="109">
                  <c:v>38686</c:v>
                </c:pt>
                <c:pt idx="110">
                  <c:v>38717</c:v>
                </c:pt>
                <c:pt idx="111">
                  <c:v>38748</c:v>
                </c:pt>
                <c:pt idx="112">
                  <c:v>38776</c:v>
                </c:pt>
                <c:pt idx="113">
                  <c:v>38807</c:v>
                </c:pt>
                <c:pt idx="114">
                  <c:v>38837</c:v>
                </c:pt>
                <c:pt idx="115">
                  <c:v>38868</c:v>
                </c:pt>
                <c:pt idx="116">
                  <c:v>38898</c:v>
                </c:pt>
                <c:pt idx="117">
                  <c:v>38929</c:v>
                </c:pt>
                <c:pt idx="118">
                  <c:v>38960</c:v>
                </c:pt>
                <c:pt idx="119">
                  <c:v>38990</c:v>
                </c:pt>
                <c:pt idx="120">
                  <c:v>39021</c:v>
                </c:pt>
                <c:pt idx="121">
                  <c:v>39051</c:v>
                </c:pt>
                <c:pt idx="122">
                  <c:v>39082</c:v>
                </c:pt>
                <c:pt idx="123">
                  <c:v>39113</c:v>
                </c:pt>
                <c:pt idx="124">
                  <c:v>39141</c:v>
                </c:pt>
                <c:pt idx="125">
                  <c:v>39172</c:v>
                </c:pt>
                <c:pt idx="126">
                  <c:v>39202</c:v>
                </c:pt>
                <c:pt idx="127">
                  <c:v>39233</c:v>
                </c:pt>
                <c:pt idx="128">
                  <c:v>39263</c:v>
                </c:pt>
                <c:pt idx="129">
                  <c:v>39294</c:v>
                </c:pt>
                <c:pt idx="130">
                  <c:v>39325</c:v>
                </c:pt>
                <c:pt idx="131">
                  <c:v>39355</c:v>
                </c:pt>
                <c:pt idx="132">
                  <c:v>39386</c:v>
                </c:pt>
                <c:pt idx="133">
                  <c:v>39416</c:v>
                </c:pt>
                <c:pt idx="134">
                  <c:v>39447</c:v>
                </c:pt>
                <c:pt idx="135">
                  <c:v>39478</c:v>
                </c:pt>
                <c:pt idx="136">
                  <c:v>39507</c:v>
                </c:pt>
                <c:pt idx="137">
                  <c:v>39538</c:v>
                </c:pt>
                <c:pt idx="138">
                  <c:v>39568</c:v>
                </c:pt>
                <c:pt idx="139">
                  <c:v>39599</c:v>
                </c:pt>
                <c:pt idx="140">
                  <c:v>39629</c:v>
                </c:pt>
                <c:pt idx="141">
                  <c:v>39660</c:v>
                </c:pt>
                <c:pt idx="142">
                  <c:v>39691</c:v>
                </c:pt>
                <c:pt idx="143">
                  <c:v>39721</c:v>
                </c:pt>
                <c:pt idx="144">
                  <c:v>39752</c:v>
                </c:pt>
                <c:pt idx="145">
                  <c:v>39782</c:v>
                </c:pt>
                <c:pt idx="146">
                  <c:v>39813</c:v>
                </c:pt>
                <c:pt idx="147">
                  <c:v>39844</c:v>
                </c:pt>
                <c:pt idx="148">
                  <c:v>39872</c:v>
                </c:pt>
                <c:pt idx="149">
                  <c:v>39903</c:v>
                </c:pt>
                <c:pt idx="150">
                  <c:v>39933</c:v>
                </c:pt>
                <c:pt idx="151">
                  <c:v>39964</c:v>
                </c:pt>
                <c:pt idx="152">
                  <c:v>39994</c:v>
                </c:pt>
                <c:pt idx="153">
                  <c:v>40025</c:v>
                </c:pt>
                <c:pt idx="154">
                  <c:v>40056</c:v>
                </c:pt>
                <c:pt idx="155">
                  <c:v>40086</c:v>
                </c:pt>
                <c:pt idx="156">
                  <c:v>40117</c:v>
                </c:pt>
                <c:pt idx="157">
                  <c:v>40147</c:v>
                </c:pt>
                <c:pt idx="158">
                  <c:v>40178</c:v>
                </c:pt>
                <c:pt idx="159">
                  <c:v>40209</c:v>
                </c:pt>
                <c:pt idx="160">
                  <c:v>40237</c:v>
                </c:pt>
                <c:pt idx="161">
                  <c:v>40268</c:v>
                </c:pt>
                <c:pt idx="162">
                  <c:v>40298</c:v>
                </c:pt>
                <c:pt idx="163">
                  <c:v>40329</c:v>
                </c:pt>
                <c:pt idx="164">
                  <c:v>40359</c:v>
                </c:pt>
                <c:pt idx="165">
                  <c:v>40390</c:v>
                </c:pt>
                <c:pt idx="166">
                  <c:v>40421</c:v>
                </c:pt>
                <c:pt idx="167">
                  <c:v>40451</c:v>
                </c:pt>
                <c:pt idx="168">
                  <c:v>40482</c:v>
                </c:pt>
                <c:pt idx="169">
                  <c:v>40512</c:v>
                </c:pt>
                <c:pt idx="170">
                  <c:v>40543</c:v>
                </c:pt>
                <c:pt idx="171">
                  <c:v>40574</c:v>
                </c:pt>
                <c:pt idx="172">
                  <c:v>40602</c:v>
                </c:pt>
                <c:pt idx="173">
                  <c:v>40633</c:v>
                </c:pt>
                <c:pt idx="174">
                  <c:v>40663</c:v>
                </c:pt>
                <c:pt idx="175">
                  <c:v>40694</c:v>
                </c:pt>
                <c:pt idx="176">
                  <c:v>40724</c:v>
                </c:pt>
                <c:pt idx="177">
                  <c:v>40755</c:v>
                </c:pt>
                <c:pt idx="178">
                  <c:v>40786</c:v>
                </c:pt>
                <c:pt idx="179">
                  <c:v>40816</c:v>
                </c:pt>
                <c:pt idx="180">
                  <c:v>40847</c:v>
                </c:pt>
                <c:pt idx="181">
                  <c:v>40877</c:v>
                </c:pt>
                <c:pt idx="182">
                  <c:v>40908</c:v>
                </c:pt>
                <c:pt idx="183">
                  <c:v>40939</c:v>
                </c:pt>
                <c:pt idx="184">
                  <c:v>40968</c:v>
                </c:pt>
                <c:pt idx="185">
                  <c:v>40999</c:v>
                </c:pt>
                <c:pt idx="186">
                  <c:v>41029</c:v>
                </c:pt>
                <c:pt idx="187">
                  <c:v>41060</c:v>
                </c:pt>
                <c:pt idx="188">
                  <c:v>41090</c:v>
                </c:pt>
                <c:pt idx="189">
                  <c:v>41121</c:v>
                </c:pt>
                <c:pt idx="190">
                  <c:v>41152</c:v>
                </c:pt>
                <c:pt idx="191">
                  <c:v>41182</c:v>
                </c:pt>
                <c:pt idx="192">
                  <c:v>41213</c:v>
                </c:pt>
                <c:pt idx="193">
                  <c:v>41243</c:v>
                </c:pt>
                <c:pt idx="194">
                  <c:v>41274</c:v>
                </c:pt>
                <c:pt idx="195">
                  <c:v>41305</c:v>
                </c:pt>
                <c:pt idx="196">
                  <c:v>41333</c:v>
                </c:pt>
                <c:pt idx="197">
                  <c:v>41364</c:v>
                </c:pt>
                <c:pt idx="198">
                  <c:v>41394</c:v>
                </c:pt>
                <c:pt idx="199">
                  <c:v>41425</c:v>
                </c:pt>
                <c:pt idx="200">
                  <c:v>41455</c:v>
                </c:pt>
                <c:pt idx="201">
                  <c:v>41486</c:v>
                </c:pt>
                <c:pt idx="202">
                  <c:v>41517</c:v>
                </c:pt>
                <c:pt idx="203">
                  <c:v>41547</c:v>
                </c:pt>
                <c:pt idx="204">
                  <c:v>41578</c:v>
                </c:pt>
                <c:pt idx="205">
                  <c:v>41608</c:v>
                </c:pt>
                <c:pt idx="206">
                  <c:v>41639</c:v>
                </c:pt>
                <c:pt idx="207">
                  <c:v>41670</c:v>
                </c:pt>
                <c:pt idx="208">
                  <c:v>41698</c:v>
                </c:pt>
                <c:pt idx="209">
                  <c:v>41729</c:v>
                </c:pt>
                <c:pt idx="210">
                  <c:v>41759</c:v>
                </c:pt>
                <c:pt idx="211">
                  <c:v>41790</c:v>
                </c:pt>
                <c:pt idx="212">
                  <c:v>41820</c:v>
                </c:pt>
                <c:pt idx="213">
                  <c:v>41851</c:v>
                </c:pt>
                <c:pt idx="214">
                  <c:v>41882</c:v>
                </c:pt>
                <c:pt idx="215">
                  <c:v>41912</c:v>
                </c:pt>
                <c:pt idx="216">
                  <c:v>41943</c:v>
                </c:pt>
                <c:pt idx="217">
                  <c:v>41973</c:v>
                </c:pt>
                <c:pt idx="218">
                  <c:v>42004</c:v>
                </c:pt>
                <c:pt idx="219">
                  <c:v>42035</c:v>
                </c:pt>
                <c:pt idx="220">
                  <c:v>42063</c:v>
                </c:pt>
                <c:pt idx="221">
                  <c:v>42094</c:v>
                </c:pt>
                <c:pt idx="222">
                  <c:v>42124</c:v>
                </c:pt>
                <c:pt idx="223">
                  <c:v>42155</c:v>
                </c:pt>
                <c:pt idx="224">
                  <c:v>42185</c:v>
                </c:pt>
                <c:pt idx="225">
                  <c:v>42216</c:v>
                </c:pt>
                <c:pt idx="226">
                  <c:v>42247</c:v>
                </c:pt>
                <c:pt idx="227">
                  <c:v>42277</c:v>
                </c:pt>
                <c:pt idx="228">
                  <c:v>42308</c:v>
                </c:pt>
                <c:pt idx="229">
                  <c:v>42338</c:v>
                </c:pt>
                <c:pt idx="230">
                  <c:v>42369</c:v>
                </c:pt>
                <c:pt idx="231">
                  <c:v>42400</c:v>
                </c:pt>
                <c:pt idx="232">
                  <c:v>42429</c:v>
                </c:pt>
                <c:pt idx="233">
                  <c:v>42460</c:v>
                </c:pt>
                <c:pt idx="234">
                  <c:v>42490</c:v>
                </c:pt>
                <c:pt idx="235">
                  <c:v>42521</c:v>
                </c:pt>
                <c:pt idx="236">
                  <c:v>42551</c:v>
                </c:pt>
                <c:pt idx="237">
                  <c:v>42582</c:v>
                </c:pt>
                <c:pt idx="238">
                  <c:v>42613</c:v>
                </c:pt>
                <c:pt idx="239">
                  <c:v>42643</c:v>
                </c:pt>
                <c:pt idx="240">
                  <c:v>42674</c:v>
                </c:pt>
                <c:pt idx="241">
                  <c:v>42704</c:v>
                </c:pt>
                <c:pt idx="242">
                  <c:v>42735</c:v>
                </c:pt>
                <c:pt idx="243">
                  <c:v>42766</c:v>
                </c:pt>
                <c:pt idx="244">
                  <c:v>42794</c:v>
                </c:pt>
                <c:pt idx="245">
                  <c:v>42825</c:v>
                </c:pt>
                <c:pt idx="246">
                  <c:v>42855</c:v>
                </c:pt>
                <c:pt idx="247">
                  <c:v>42886</c:v>
                </c:pt>
                <c:pt idx="248">
                  <c:v>42916</c:v>
                </c:pt>
                <c:pt idx="249">
                  <c:v>42947</c:v>
                </c:pt>
                <c:pt idx="250">
                  <c:v>42978</c:v>
                </c:pt>
                <c:pt idx="251">
                  <c:v>43008</c:v>
                </c:pt>
                <c:pt idx="252">
                  <c:v>43039</c:v>
                </c:pt>
                <c:pt idx="253">
                  <c:v>43069</c:v>
                </c:pt>
                <c:pt idx="254">
                  <c:v>43100</c:v>
                </c:pt>
                <c:pt idx="255">
                  <c:v>43131</c:v>
                </c:pt>
                <c:pt idx="256">
                  <c:v>43159</c:v>
                </c:pt>
                <c:pt idx="257">
                  <c:v>43190</c:v>
                </c:pt>
                <c:pt idx="258">
                  <c:v>43220</c:v>
                </c:pt>
                <c:pt idx="259">
                  <c:v>43251</c:v>
                </c:pt>
                <c:pt idx="260">
                  <c:v>43281</c:v>
                </c:pt>
                <c:pt idx="261">
                  <c:v>43312</c:v>
                </c:pt>
                <c:pt idx="262">
                  <c:v>43343</c:v>
                </c:pt>
                <c:pt idx="263">
                  <c:v>43373</c:v>
                </c:pt>
                <c:pt idx="264">
                  <c:v>43404</c:v>
                </c:pt>
                <c:pt idx="265">
                  <c:v>43434</c:v>
                </c:pt>
                <c:pt idx="266">
                  <c:v>43465</c:v>
                </c:pt>
                <c:pt idx="267">
                  <c:v>43496</c:v>
                </c:pt>
                <c:pt idx="268">
                  <c:v>43524</c:v>
                </c:pt>
                <c:pt idx="269">
                  <c:v>43555</c:v>
                </c:pt>
                <c:pt idx="270">
                  <c:v>43585</c:v>
                </c:pt>
                <c:pt idx="271">
                  <c:v>43616</c:v>
                </c:pt>
                <c:pt idx="272">
                  <c:v>43646</c:v>
                </c:pt>
                <c:pt idx="273">
                  <c:v>43677</c:v>
                </c:pt>
                <c:pt idx="274">
                  <c:v>43708</c:v>
                </c:pt>
                <c:pt idx="275">
                  <c:v>43738</c:v>
                </c:pt>
                <c:pt idx="276">
                  <c:v>43769</c:v>
                </c:pt>
                <c:pt idx="277">
                  <c:v>43799</c:v>
                </c:pt>
                <c:pt idx="278">
                  <c:v>43830</c:v>
                </c:pt>
                <c:pt idx="279">
                  <c:v>43861</c:v>
                </c:pt>
                <c:pt idx="280">
                  <c:v>43890</c:v>
                </c:pt>
                <c:pt idx="281">
                  <c:v>43921</c:v>
                </c:pt>
                <c:pt idx="282">
                  <c:v>43951</c:v>
                </c:pt>
                <c:pt idx="283">
                  <c:v>43982</c:v>
                </c:pt>
                <c:pt idx="284">
                  <c:v>44012</c:v>
                </c:pt>
                <c:pt idx="285">
                  <c:v>44043</c:v>
                </c:pt>
                <c:pt idx="286">
                  <c:v>44074</c:v>
                </c:pt>
                <c:pt idx="287">
                  <c:v>44104</c:v>
                </c:pt>
                <c:pt idx="288">
                  <c:v>44135</c:v>
                </c:pt>
                <c:pt idx="289">
                  <c:v>44165</c:v>
                </c:pt>
                <c:pt idx="290">
                  <c:v>44196</c:v>
                </c:pt>
                <c:pt idx="291">
                  <c:v>44227</c:v>
                </c:pt>
                <c:pt idx="292">
                  <c:v>44255</c:v>
                </c:pt>
                <c:pt idx="293">
                  <c:v>44286</c:v>
                </c:pt>
                <c:pt idx="294">
                  <c:v>44316</c:v>
                </c:pt>
                <c:pt idx="295">
                  <c:v>44347</c:v>
                </c:pt>
                <c:pt idx="296">
                  <c:v>44377</c:v>
                </c:pt>
                <c:pt idx="297">
                  <c:v>44408</c:v>
                </c:pt>
                <c:pt idx="298">
                  <c:v>44439</c:v>
                </c:pt>
              </c:numCache>
            </c:numRef>
          </c:cat>
          <c:val>
            <c:numRef>
              <c:f>Sheet1!$B$2:$B$300</c:f>
              <c:numCache>
                <c:formatCode>###,###,###,##0.0000</c:formatCode>
                <c:ptCount val="299"/>
                <c:pt idx="0">
                  <c:v>7</c:v>
                </c:pt>
                <c:pt idx="1">
                  <c:v>6.9</c:v>
                </c:pt>
                <c:pt idx="2">
                  <c:v>7</c:v>
                </c:pt>
                <c:pt idx="3">
                  <c:v>5.9</c:v>
                </c:pt>
                <c:pt idx="4">
                  <c:v>5.6</c:v>
                </c:pt>
                <c:pt idx="5">
                  <c:v>4</c:v>
                </c:pt>
                <c:pt idx="6">
                  <c:v>3.2</c:v>
                </c:pt>
                <c:pt idx="7">
                  <c:v>2.8</c:v>
                </c:pt>
                <c:pt idx="8">
                  <c:v>2.8</c:v>
                </c:pt>
                <c:pt idx="9">
                  <c:v>2.7</c:v>
                </c:pt>
                <c:pt idx="10">
                  <c:v>1.9</c:v>
                </c:pt>
                <c:pt idx="11">
                  <c:v>1.8</c:v>
                </c:pt>
                <c:pt idx="12">
                  <c:v>1.5</c:v>
                </c:pt>
                <c:pt idx="13">
                  <c:v>1.1000000000000001</c:v>
                </c:pt>
                <c:pt idx="14">
                  <c:v>0.4</c:v>
                </c:pt>
                <c:pt idx="15">
                  <c:v>0.3</c:v>
                </c:pt>
                <c:pt idx="16">
                  <c:v>-0.1</c:v>
                </c:pt>
                <c:pt idx="17">
                  <c:v>0.7</c:v>
                </c:pt>
                <c:pt idx="18">
                  <c:v>-0.3</c:v>
                </c:pt>
                <c:pt idx="19">
                  <c:v>-1</c:v>
                </c:pt>
                <c:pt idx="20">
                  <c:v>-1.3</c:v>
                </c:pt>
                <c:pt idx="21">
                  <c:v>-1.4</c:v>
                </c:pt>
                <c:pt idx="22">
                  <c:v>-1.4</c:v>
                </c:pt>
                <c:pt idx="23">
                  <c:v>-1.5</c:v>
                </c:pt>
                <c:pt idx="24">
                  <c:v>-1.1000000000000001</c:v>
                </c:pt>
                <c:pt idx="25">
                  <c:v>-1.2</c:v>
                </c:pt>
                <c:pt idx="26">
                  <c:v>-1</c:v>
                </c:pt>
                <c:pt idx="27">
                  <c:v>-1.2</c:v>
                </c:pt>
                <c:pt idx="28">
                  <c:v>-1.3</c:v>
                </c:pt>
                <c:pt idx="29">
                  <c:v>-1.8</c:v>
                </c:pt>
                <c:pt idx="30">
                  <c:v>-2.2000000000000002</c:v>
                </c:pt>
                <c:pt idx="31">
                  <c:v>-2.2000000000000002</c:v>
                </c:pt>
                <c:pt idx="32">
                  <c:v>-2.1</c:v>
                </c:pt>
                <c:pt idx="33">
                  <c:v>-1.4</c:v>
                </c:pt>
                <c:pt idx="34">
                  <c:v>-1.3</c:v>
                </c:pt>
                <c:pt idx="35">
                  <c:v>-0.8</c:v>
                </c:pt>
                <c:pt idx="36">
                  <c:v>-0.6</c:v>
                </c:pt>
                <c:pt idx="37">
                  <c:v>-0.9</c:v>
                </c:pt>
                <c:pt idx="38">
                  <c:v>-1</c:v>
                </c:pt>
                <c:pt idx="39">
                  <c:v>-0.2</c:v>
                </c:pt>
                <c:pt idx="40">
                  <c:v>0.7</c:v>
                </c:pt>
                <c:pt idx="41">
                  <c:v>-0.2</c:v>
                </c:pt>
                <c:pt idx="42">
                  <c:v>-0.3</c:v>
                </c:pt>
                <c:pt idx="43">
                  <c:v>0.1</c:v>
                </c:pt>
                <c:pt idx="44">
                  <c:v>0.5</c:v>
                </c:pt>
                <c:pt idx="45">
                  <c:v>0.5</c:v>
                </c:pt>
                <c:pt idx="46">
                  <c:v>0.3</c:v>
                </c:pt>
                <c:pt idx="47">
                  <c:v>0</c:v>
                </c:pt>
                <c:pt idx="48">
                  <c:v>0</c:v>
                </c:pt>
                <c:pt idx="49">
                  <c:v>1.3</c:v>
                </c:pt>
                <c:pt idx="50">
                  <c:v>1.5</c:v>
                </c:pt>
                <c:pt idx="51">
                  <c:v>1.2</c:v>
                </c:pt>
                <c:pt idx="52">
                  <c:v>0</c:v>
                </c:pt>
                <c:pt idx="53">
                  <c:v>0.8</c:v>
                </c:pt>
                <c:pt idx="54">
                  <c:v>1.6</c:v>
                </c:pt>
                <c:pt idx="55">
                  <c:v>1.7</c:v>
                </c:pt>
                <c:pt idx="56">
                  <c:v>1.4</c:v>
                </c:pt>
                <c:pt idx="57">
                  <c:v>1.5</c:v>
                </c:pt>
                <c:pt idx="58">
                  <c:v>1</c:v>
                </c:pt>
                <c:pt idx="59">
                  <c:v>-0.1</c:v>
                </c:pt>
                <c:pt idx="60">
                  <c:v>0.2</c:v>
                </c:pt>
                <c:pt idx="61">
                  <c:v>-0.3</c:v>
                </c:pt>
                <c:pt idx="62">
                  <c:v>-0.3</c:v>
                </c:pt>
                <c:pt idx="63">
                  <c:v>-1</c:v>
                </c:pt>
                <c:pt idx="64">
                  <c:v>0</c:v>
                </c:pt>
                <c:pt idx="65">
                  <c:v>-0.8</c:v>
                </c:pt>
                <c:pt idx="66">
                  <c:v>-1.3</c:v>
                </c:pt>
                <c:pt idx="67">
                  <c:v>-1.1000000000000001</c:v>
                </c:pt>
                <c:pt idx="68">
                  <c:v>-0.8</c:v>
                </c:pt>
                <c:pt idx="69">
                  <c:v>-0.9</c:v>
                </c:pt>
                <c:pt idx="70">
                  <c:v>-0.7</c:v>
                </c:pt>
                <c:pt idx="71">
                  <c:v>-0.7</c:v>
                </c:pt>
                <c:pt idx="72">
                  <c:v>-0.8</c:v>
                </c:pt>
                <c:pt idx="73">
                  <c:v>-0.7</c:v>
                </c:pt>
                <c:pt idx="74">
                  <c:v>-0.4</c:v>
                </c:pt>
                <c:pt idx="75">
                  <c:v>0.4</c:v>
                </c:pt>
                <c:pt idx="76">
                  <c:v>0.2</c:v>
                </c:pt>
                <c:pt idx="77">
                  <c:v>0.9</c:v>
                </c:pt>
                <c:pt idx="78">
                  <c:v>1</c:v>
                </c:pt>
                <c:pt idx="79">
                  <c:v>0.7</c:v>
                </c:pt>
                <c:pt idx="80">
                  <c:v>0.3</c:v>
                </c:pt>
                <c:pt idx="81">
                  <c:v>0.5</c:v>
                </c:pt>
                <c:pt idx="82">
                  <c:v>0.9</c:v>
                </c:pt>
                <c:pt idx="83">
                  <c:v>1.1000000000000001</c:v>
                </c:pt>
                <c:pt idx="84">
                  <c:v>1.8</c:v>
                </c:pt>
                <c:pt idx="85">
                  <c:v>3</c:v>
                </c:pt>
                <c:pt idx="86">
                  <c:v>3.2</c:v>
                </c:pt>
                <c:pt idx="87">
                  <c:v>3.2</c:v>
                </c:pt>
                <c:pt idx="88">
                  <c:v>2.1</c:v>
                </c:pt>
                <c:pt idx="89">
                  <c:v>3</c:v>
                </c:pt>
                <c:pt idx="90">
                  <c:v>3.8</c:v>
                </c:pt>
                <c:pt idx="91">
                  <c:v>4.4000000000000004</c:v>
                </c:pt>
                <c:pt idx="92">
                  <c:v>5</c:v>
                </c:pt>
                <c:pt idx="93">
                  <c:v>5.3</c:v>
                </c:pt>
                <c:pt idx="94">
                  <c:v>5.3</c:v>
                </c:pt>
                <c:pt idx="95">
                  <c:v>5.2</c:v>
                </c:pt>
                <c:pt idx="96">
                  <c:v>4.3</c:v>
                </c:pt>
                <c:pt idx="97">
                  <c:v>2.8</c:v>
                </c:pt>
                <c:pt idx="98">
                  <c:v>2.4</c:v>
                </c:pt>
                <c:pt idx="99">
                  <c:v>1.9</c:v>
                </c:pt>
                <c:pt idx="100">
                  <c:v>3.9</c:v>
                </c:pt>
                <c:pt idx="101">
                  <c:v>2.7</c:v>
                </c:pt>
                <c:pt idx="102">
                  <c:v>1.8</c:v>
                </c:pt>
                <c:pt idx="103">
                  <c:v>1.8</c:v>
                </c:pt>
                <c:pt idx="104">
                  <c:v>1.6</c:v>
                </c:pt>
                <c:pt idx="105">
                  <c:v>1.8</c:v>
                </c:pt>
                <c:pt idx="106">
                  <c:v>1.3</c:v>
                </c:pt>
                <c:pt idx="107">
                  <c:v>0.9</c:v>
                </c:pt>
                <c:pt idx="108">
                  <c:v>1.2</c:v>
                </c:pt>
                <c:pt idx="109">
                  <c:v>1.3</c:v>
                </c:pt>
                <c:pt idx="110">
                  <c:v>1.6</c:v>
                </c:pt>
                <c:pt idx="111">
                  <c:v>1.9</c:v>
                </c:pt>
                <c:pt idx="112">
                  <c:v>0.9</c:v>
                </c:pt>
                <c:pt idx="113">
                  <c:v>0.8</c:v>
                </c:pt>
                <c:pt idx="114">
                  <c:v>1.2</c:v>
                </c:pt>
                <c:pt idx="115">
                  <c:v>1.4</c:v>
                </c:pt>
                <c:pt idx="116">
                  <c:v>1.5</c:v>
                </c:pt>
                <c:pt idx="117">
                  <c:v>1</c:v>
                </c:pt>
                <c:pt idx="118">
                  <c:v>1.3</c:v>
                </c:pt>
                <c:pt idx="119">
                  <c:v>1.5</c:v>
                </c:pt>
                <c:pt idx="120">
                  <c:v>1.4</c:v>
                </c:pt>
                <c:pt idx="121">
                  <c:v>1.9</c:v>
                </c:pt>
                <c:pt idx="122">
                  <c:v>2.8</c:v>
                </c:pt>
                <c:pt idx="123">
                  <c:v>2.2000000000000002</c:v>
                </c:pt>
                <c:pt idx="124">
                  <c:v>2.7</c:v>
                </c:pt>
                <c:pt idx="125">
                  <c:v>3.3</c:v>
                </c:pt>
                <c:pt idx="126">
                  <c:v>3</c:v>
                </c:pt>
                <c:pt idx="127">
                  <c:v>3.4</c:v>
                </c:pt>
                <c:pt idx="128">
                  <c:v>4.4000000000000004</c:v>
                </c:pt>
                <c:pt idx="129">
                  <c:v>5.6</c:v>
                </c:pt>
                <c:pt idx="130">
                  <c:v>6.5</c:v>
                </c:pt>
                <c:pt idx="131">
                  <c:v>6.2</c:v>
                </c:pt>
                <c:pt idx="132">
                  <c:v>6.5</c:v>
                </c:pt>
                <c:pt idx="133">
                  <c:v>6.9</c:v>
                </c:pt>
                <c:pt idx="134">
                  <c:v>6.5</c:v>
                </c:pt>
                <c:pt idx="135">
                  <c:v>7.1</c:v>
                </c:pt>
                <c:pt idx="136">
                  <c:v>8.6999999999999993</c:v>
                </c:pt>
                <c:pt idx="137">
                  <c:v>8.3000000000000007</c:v>
                </c:pt>
                <c:pt idx="138">
                  <c:v>8.5</c:v>
                </c:pt>
                <c:pt idx="139">
                  <c:v>7.7</c:v>
                </c:pt>
                <c:pt idx="140">
                  <c:v>7.1</c:v>
                </c:pt>
                <c:pt idx="141">
                  <c:v>6.3</c:v>
                </c:pt>
                <c:pt idx="142">
                  <c:v>4.9000000000000004</c:v>
                </c:pt>
                <c:pt idx="143">
                  <c:v>4.5999999999999996</c:v>
                </c:pt>
                <c:pt idx="144">
                  <c:v>4</c:v>
                </c:pt>
                <c:pt idx="145">
                  <c:v>2.4</c:v>
                </c:pt>
                <c:pt idx="146">
                  <c:v>1.2</c:v>
                </c:pt>
                <c:pt idx="147">
                  <c:v>1</c:v>
                </c:pt>
                <c:pt idx="148">
                  <c:v>-1.6</c:v>
                </c:pt>
                <c:pt idx="149">
                  <c:v>-1.2</c:v>
                </c:pt>
                <c:pt idx="150">
                  <c:v>-1.5</c:v>
                </c:pt>
                <c:pt idx="151">
                  <c:v>-1.4</c:v>
                </c:pt>
                <c:pt idx="152">
                  <c:v>-1.7</c:v>
                </c:pt>
                <c:pt idx="153">
                  <c:v>-1.8</c:v>
                </c:pt>
                <c:pt idx="154">
                  <c:v>-1.2</c:v>
                </c:pt>
                <c:pt idx="155">
                  <c:v>-0.8</c:v>
                </c:pt>
                <c:pt idx="156">
                  <c:v>-0.5</c:v>
                </c:pt>
                <c:pt idx="157">
                  <c:v>0.6</c:v>
                </c:pt>
                <c:pt idx="158">
                  <c:v>1.9</c:v>
                </c:pt>
                <c:pt idx="159">
                  <c:v>1.5</c:v>
                </c:pt>
                <c:pt idx="160">
                  <c:v>2.7</c:v>
                </c:pt>
                <c:pt idx="161">
                  <c:v>2.4</c:v>
                </c:pt>
                <c:pt idx="162">
                  <c:v>2.8</c:v>
                </c:pt>
                <c:pt idx="163">
                  <c:v>3.1</c:v>
                </c:pt>
                <c:pt idx="164">
                  <c:v>2.9</c:v>
                </c:pt>
                <c:pt idx="165">
                  <c:v>3.3</c:v>
                </c:pt>
                <c:pt idx="166">
                  <c:v>3.5</c:v>
                </c:pt>
                <c:pt idx="167">
                  <c:v>3.6</c:v>
                </c:pt>
                <c:pt idx="168">
                  <c:v>4.4000000000000004</c:v>
                </c:pt>
                <c:pt idx="169">
                  <c:v>5.0999999999999996</c:v>
                </c:pt>
                <c:pt idx="170">
                  <c:v>4.5999999999999996</c:v>
                </c:pt>
                <c:pt idx="171">
                  <c:v>4.9000000000000004</c:v>
                </c:pt>
                <c:pt idx="172">
                  <c:v>4.944</c:v>
                </c:pt>
                <c:pt idx="173">
                  <c:v>5.383</c:v>
                </c:pt>
                <c:pt idx="174">
                  <c:v>5.3440000000000003</c:v>
                </c:pt>
                <c:pt idx="175">
                  <c:v>5.5149999999999997</c:v>
                </c:pt>
                <c:pt idx="176">
                  <c:v>6.3550000000000004</c:v>
                </c:pt>
                <c:pt idx="177">
                  <c:v>6.4509999999999996</c:v>
                </c:pt>
                <c:pt idx="178">
                  <c:v>6.1509999999999998</c:v>
                </c:pt>
                <c:pt idx="179">
                  <c:v>6.0670000000000002</c:v>
                </c:pt>
                <c:pt idx="180">
                  <c:v>5.4950000000000001</c:v>
                </c:pt>
                <c:pt idx="181">
                  <c:v>4.2249999999999996</c:v>
                </c:pt>
                <c:pt idx="182">
                  <c:v>4.07</c:v>
                </c:pt>
                <c:pt idx="183">
                  <c:v>4.5</c:v>
                </c:pt>
                <c:pt idx="184">
                  <c:v>3.2</c:v>
                </c:pt>
                <c:pt idx="185">
                  <c:v>3.6</c:v>
                </c:pt>
                <c:pt idx="186">
                  <c:v>3.4</c:v>
                </c:pt>
                <c:pt idx="187">
                  <c:v>3</c:v>
                </c:pt>
                <c:pt idx="188">
                  <c:v>2.2000000000000002</c:v>
                </c:pt>
                <c:pt idx="189">
                  <c:v>1.8</c:v>
                </c:pt>
                <c:pt idx="190">
                  <c:v>2</c:v>
                </c:pt>
                <c:pt idx="191">
                  <c:v>1.9</c:v>
                </c:pt>
                <c:pt idx="192">
                  <c:v>1.7</c:v>
                </c:pt>
                <c:pt idx="193">
                  <c:v>2</c:v>
                </c:pt>
                <c:pt idx="194">
                  <c:v>2.5</c:v>
                </c:pt>
                <c:pt idx="195">
                  <c:v>2.0305</c:v>
                </c:pt>
                <c:pt idx="196">
                  <c:v>3.2198000000000002</c:v>
                </c:pt>
                <c:pt idx="197">
                  <c:v>2.0695999999999999</c:v>
                </c:pt>
                <c:pt idx="198">
                  <c:v>2.3860999999999999</c:v>
                </c:pt>
                <c:pt idx="199">
                  <c:v>2.0981000000000001</c:v>
                </c:pt>
                <c:pt idx="200">
                  <c:v>2.6684000000000001</c:v>
                </c:pt>
                <c:pt idx="201">
                  <c:v>2.6741000000000001</c:v>
                </c:pt>
                <c:pt idx="202">
                  <c:v>2.5666000000000002</c:v>
                </c:pt>
                <c:pt idx="203">
                  <c:v>3.0518999999999998</c:v>
                </c:pt>
                <c:pt idx="204">
                  <c:v>3.2058</c:v>
                </c:pt>
                <c:pt idx="205">
                  <c:v>3.0179999999999998</c:v>
                </c:pt>
                <c:pt idx="206">
                  <c:v>2.4986999999999999</c:v>
                </c:pt>
                <c:pt idx="207">
                  <c:v>2.4861</c:v>
                </c:pt>
                <c:pt idx="208">
                  <c:v>1.9511000000000001</c:v>
                </c:pt>
                <c:pt idx="209">
                  <c:v>2.3847999999999998</c:v>
                </c:pt>
                <c:pt idx="210">
                  <c:v>1.8013999999999999</c:v>
                </c:pt>
                <c:pt idx="211">
                  <c:v>2.4773000000000001</c:v>
                </c:pt>
                <c:pt idx="212">
                  <c:v>2.3361000000000001</c:v>
                </c:pt>
                <c:pt idx="213">
                  <c:v>2.2852000000000001</c:v>
                </c:pt>
                <c:pt idx="214">
                  <c:v>1.9908999999999999</c:v>
                </c:pt>
                <c:pt idx="215">
                  <c:v>1.6274999999999999</c:v>
                </c:pt>
                <c:pt idx="216">
                  <c:v>1.6011</c:v>
                </c:pt>
                <c:pt idx="217">
                  <c:v>1.4393</c:v>
                </c:pt>
                <c:pt idx="218">
                  <c:v>1.5056</c:v>
                </c:pt>
                <c:pt idx="219">
                  <c:v>0.76380000000000003</c:v>
                </c:pt>
                <c:pt idx="220">
                  <c:v>1.4311</c:v>
                </c:pt>
                <c:pt idx="221">
                  <c:v>1.3757999999999999</c:v>
                </c:pt>
                <c:pt idx="222">
                  <c:v>1.5091000000000001</c:v>
                </c:pt>
                <c:pt idx="223">
                  <c:v>1.2307999999999999</c:v>
                </c:pt>
                <c:pt idx="224">
                  <c:v>1.3909</c:v>
                </c:pt>
                <c:pt idx="225">
                  <c:v>1.6473</c:v>
                </c:pt>
                <c:pt idx="226">
                  <c:v>1.9554</c:v>
                </c:pt>
                <c:pt idx="227">
                  <c:v>1.5955999999999999</c:v>
                </c:pt>
                <c:pt idx="228">
                  <c:v>1.2674000000000001</c:v>
                </c:pt>
                <c:pt idx="229">
                  <c:v>1.4856</c:v>
                </c:pt>
                <c:pt idx="230">
                  <c:v>1.6</c:v>
                </c:pt>
                <c:pt idx="231">
                  <c:v>1.8</c:v>
                </c:pt>
                <c:pt idx="232">
                  <c:v>2.2999999999999998</c:v>
                </c:pt>
                <c:pt idx="233">
                  <c:v>2.3013910000000002</c:v>
                </c:pt>
                <c:pt idx="234">
                  <c:v>2.3278650000000001</c:v>
                </c:pt>
                <c:pt idx="235">
                  <c:v>2.038999</c:v>
                </c:pt>
                <c:pt idx="236">
                  <c:v>1.8795029999999999</c:v>
                </c:pt>
                <c:pt idx="237">
                  <c:v>1.7651129999999999</c:v>
                </c:pt>
                <c:pt idx="238">
                  <c:v>1.3397730000000001</c:v>
                </c:pt>
                <c:pt idx="239">
                  <c:v>1.920226</c:v>
                </c:pt>
                <c:pt idx="240">
                  <c:v>2.0959469999999998</c:v>
                </c:pt>
                <c:pt idx="241">
                  <c:v>2.2522579999999999</c:v>
                </c:pt>
                <c:pt idx="242">
                  <c:v>2.0765449999999999</c:v>
                </c:pt>
                <c:pt idx="243">
                  <c:v>2.5490550000000001</c:v>
                </c:pt>
                <c:pt idx="244">
                  <c:v>0.8</c:v>
                </c:pt>
                <c:pt idx="245">
                  <c:v>0.9</c:v>
                </c:pt>
                <c:pt idx="246">
                  <c:v>1.2</c:v>
                </c:pt>
                <c:pt idx="247">
                  <c:v>1.5</c:v>
                </c:pt>
                <c:pt idx="248">
                  <c:v>1.5</c:v>
                </c:pt>
                <c:pt idx="249">
                  <c:v>1.4</c:v>
                </c:pt>
                <c:pt idx="250">
                  <c:v>1.8</c:v>
                </c:pt>
                <c:pt idx="251">
                  <c:v>1.6</c:v>
                </c:pt>
                <c:pt idx="252">
                  <c:v>1.9</c:v>
                </c:pt>
                <c:pt idx="253">
                  <c:v>1.7</c:v>
                </c:pt>
                <c:pt idx="254">
                  <c:v>1.8</c:v>
                </c:pt>
                <c:pt idx="255">
                  <c:v>1.5</c:v>
                </c:pt>
                <c:pt idx="256">
                  <c:v>2.9</c:v>
                </c:pt>
                <c:pt idx="257">
                  <c:v>2.1</c:v>
                </c:pt>
                <c:pt idx="258">
                  <c:v>1.8</c:v>
                </c:pt>
                <c:pt idx="259">
                  <c:v>1.8</c:v>
                </c:pt>
                <c:pt idx="260">
                  <c:v>1.9</c:v>
                </c:pt>
                <c:pt idx="261">
                  <c:v>2.1</c:v>
                </c:pt>
                <c:pt idx="262">
                  <c:v>2.2999999999999998</c:v>
                </c:pt>
                <c:pt idx="263">
                  <c:v>2.5</c:v>
                </c:pt>
                <c:pt idx="264">
                  <c:v>2.5</c:v>
                </c:pt>
                <c:pt idx="265">
                  <c:v>2.2000000000000002</c:v>
                </c:pt>
                <c:pt idx="266">
                  <c:v>1.9</c:v>
                </c:pt>
                <c:pt idx="267">
                  <c:v>1.7</c:v>
                </c:pt>
                <c:pt idx="268">
                  <c:v>1.5</c:v>
                </c:pt>
                <c:pt idx="269">
                  <c:v>2.2999999999999998</c:v>
                </c:pt>
                <c:pt idx="270">
                  <c:v>2.5</c:v>
                </c:pt>
                <c:pt idx="271">
                  <c:v>2.7</c:v>
                </c:pt>
                <c:pt idx="272">
                  <c:v>2.7</c:v>
                </c:pt>
                <c:pt idx="273">
                  <c:v>2.8</c:v>
                </c:pt>
                <c:pt idx="274">
                  <c:v>2.8</c:v>
                </c:pt>
                <c:pt idx="275">
                  <c:v>3</c:v>
                </c:pt>
                <c:pt idx="276">
                  <c:v>3.8</c:v>
                </c:pt>
                <c:pt idx="277">
                  <c:v>4.5</c:v>
                </c:pt>
                <c:pt idx="278">
                  <c:v>4.5</c:v>
                </c:pt>
                <c:pt idx="279">
                  <c:v>5.4</c:v>
                </c:pt>
                <c:pt idx="280">
                  <c:v>5.2</c:v>
                </c:pt>
                <c:pt idx="281">
                  <c:v>4.3</c:v>
                </c:pt>
                <c:pt idx="282">
                  <c:v>3.3</c:v>
                </c:pt>
                <c:pt idx="283">
                  <c:v>2.4</c:v>
                </c:pt>
                <c:pt idx="284">
                  <c:v>2.5</c:v>
                </c:pt>
                <c:pt idx="285">
                  <c:v>2.7</c:v>
                </c:pt>
                <c:pt idx="286">
                  <c:v>2.4</c:v>
                </c:pt>
                <c:pt idx="287">
                  <c:v>1.7</c:v>
                </c:pt>
                <c:pt idx="288">
                  <c:v>0.5</c:v>
                </c:pt>
                <c:pt idx="289">
                  <c:v>-0.5</c:v>
                </c:pt>
                <c:pt idx="290">
                  <c:v>0.2</c:v>
                </c:pt>
                <c:pt idx="291">
                  <c:v>-0.3</c:v>
                </c:pt>
                <c:pt idx="292">
                  <c:v>-0.2</c:v>
                </c:pt>
                <c:pt idx="293">
                  <c:v>0.4</c:v>
                </c:pt>
                <c:pt idx="294">
                  <c:v>0.9</c:v>
                </c:pt>
                <c:pt idx="295">
                  <c:v>1.3</c:v>
                </c:pt>
                <c:pt idx="296">
                  <c:v>1.1000000000000001</c:v>
                </c:pt>
                <c:pt idx="297">
                  <c:v>1</c:v>
                </c:pt>
                <c:pt idx="298">
                  <c:v>0.8</c:v>
                </c:pt>
              </c:numCache>
            </c:numRef>
          </c:val>
          <c:smooth val="0"/>
          <c:extLst>
            <c:ext xmlns:c16="http://schemas.microsoft.com/office/drawing/2014/chart" uri="{C3380CC4-5D6E-409C-BE32-E72D297353CC}">
              <c16:uniqueId val="{00000000-A5AC-4A7F-B54C-1B299364C2CB}"/>
            </c:ext>
          </c:extLst>
        </c:ser>
        <c:ser>
          <c:idx val="1"/>
          <c:order val="1"/>
          <c:tx>
            <c:strRef>
              <c:f>Sheet1!$C$1</c:f>
              <c:strCache>
                <c:ptCount val="1"/>
                <c:pt idx="0">
                  <c:v>PPI</c:v>
                </c:pt>
              </c:strCache>
            </c:strRef>
          </c:tx>
          <c:spPr>
            <a:ln w="28575" cap="rnd">
              <a:solidFill>
                <a:schemeClr val="accent2"/>
              </a:solidFill>
              <a:round/>
            </a:ln>
            <a:effectLst/>
          </c:spPr>
          <c:marker>
            <c:symbol val="none"/>
          </c:marker>
          <c:cat>
            <c:numRef>
              <c:f>Sheet1!$A$2:$A$300</c:f>
              <c:numCache>
                <c:formatCode>yyyy\-mm\-dd</c:formatCode>
                <c:ptCount val="299"/>
                <c:pt idx="0">
                  <c:v>35369</c:v>
                </c:pt>
                <c:pt idx="1">
                  <c:v>35399</c:v>
                </c:pt>
                <c:pt idx="2">
                  <c:v>35430</c:v>
                </c:pt>
                <c:pt idx="3">
                  <c:v>35461</c:v>
                </c:pt>
                <c:pt idx="4">
                  <c:v>35489</c:v>
                </c:pt>
                <c:pt idx="5">
                  <c:v>35520</c:v>
                </c:pt>
                <c:pt idx="6">
                  <c:v>35550</c:v>
                </c:pt>
                <c:pt idx="7">
                  <c:v>35581</c:v>
                </c:pt>
                <c:pt idx="8">
                  <c:v>35611</c:v>
                </c:pt>
                <c:pt idx="9">
                  <c:v>35642</c:v>
                </c:pt>
                <c:pt idx="10">
                  <c:v>35673</c:v>
                </c:pt>
                <c:pt idx="11">
                  <c:v>35703</c:v>
                </c:pt>
                <c:pt idx="12">
                  <c:v>35734</c:v>
                </c:pt>
                <c:pt idx="13">
                  <c:v>35764</c:v>
                </c:pt>
                <c:pt idx="14">
                  <c:v>35795</c:v>
                </c:pt>
                <c:pt idx="15">
                  <c:v>35826</c:v>
                </c:pt>
                <c:pt idx="16">
                  <c:v>35854</c:v>
                </c:pt>
                <c:pt idx="17">
                  <c:v>35885</c:v>
                </c:pt>
                <c:pt idx="18">
                  <c:v>35915</c:v>
                </c:pt>
                <c:pt idx="19">
                  <c:v>35946</c:v>
                </c:pt>
                <c:pt idx="20">
                  <c:v>35976</c:v>
                </c:pt>
                <c:pt idx="21">
                  <c:v>36007</c:v>
                </c:pt>
                <c:pt idx="22">
                  <c:v>36038</c:v>
                </c:pt>
                <c:pt idx="23">
                  <c:v>36068</c:v>
                </c:pt>
                <c:pt idx="24">
                  <c:v>36099</c:v>
                </c:pt>
                <c:pt idx="25">
                  <c:v>36129</c:v>
                </c:pt>
                <c:pt idx="26">
                  <c:v>36160</c:v>
                </c:pt>
                <c:pt idx="27">
                  <c:v>36191</c:v>
                </c:pt>
                <c:pt idx="28">
                  <c:v>36219</c:v>
                </c:pt>
                <c:pt idx="29">
                  <c:v>36250</c:v>
                </c:pt>
                <c:pt idx="30">
                  <c:v>36280</c:v>
                </c:pt>
                <c:pt idx="31">
                  <c:v>36311</c:v>
                </c:pt>
                <c:pt idx="32">
                  <c:v>36341</c:v>
                </c:pt>
                <c:pt idx="33">
                  <c:v>36372</c:v>
                </c:pt>
                <c:pt idx="34">
                  <c:v>36403</c:v>
                </c:pt>
                <c:pt idx="35">
                  <c:v>36433</c:v>
                </c:pt>
                <c:pt idx="36">
                  <c:v>36464</c:v>
                </c:pt>
                <c:pt idx="37">
                  <c:v>36494</c:v>
                </c:pt>
                <c:pt idx="38">
                  <c:v>36525</c:v>
                </c:pt>
                <c:pt idx="39">
                  <c:v>36556</c:v>
                </c:pt>
                <c:pt idx="40">
                  <c:v>36585</c:v>
                </c:pt>
                <c:pt idx="41">
                  <c:v>36616</c:v>
                </c:pt>
                <c:pt idx="42">
                  <c:v>36646</c:v>
                </c:pt>
                <c:pt idx="43">
                  <c:v>36677</c:v>
                </c:pt>
                <c:pt idx="44">
                  <c:v>36707</c:v>
                </c:pt>
                <c:pt idx="45">
                  <c:v>36738</c:v>
                </c:pt>
                <c:pt idx="46">
                  <c:v>36769</c:v>
                </c:pt>
                <c:pt idx="47">
                  <c:v>36799</c:v>
                </c:pt>
                <c:pt idx="48">
                  <c:v>36830</c:v>
                </c:pt>
                <c:pt idx="49">
                  <c:v>36860</c:v>
                </c:pt>
                <c:pt idx="50">
                  <c:v>36891</c:v>
                </c:pt>
                <c:pt idx="51">
                  <c:v>36922</c:v>
                </c:pt>
                <c:pt idx="52">
                  <c:v>36950</c:v>
                </c:pt>
                <c:pt idx="53">
                  <c:v>36981</c:v>
                </c:pt>
                <c:pt idx="54">
                  <c:v>37011</c:v>
                </c:pt>
                <c:pt idx="55">
                  <c:v>37042</c:v>
                </c:pt>
                <c:pt idx="56">
                  <c:v>37072</c:v>
                </c:pt>
                <c:pt idx="57">
                  <c:v>37103</c:v>
                </c:pt>
                <c:pt idx="58">
                  <c:v>37134</c:v>
                </c:pt>
                <c:pt idx="59">
                  <c:v>37164</c:v>
                </c:pt>
                <c:pt idx="60">
                  <c:v>37195</c:v>
                </c:pt>
                <c:pt idx="61">
                  <c:v>37225</c:v>
                </c:pt>
                <c:pt idx="62">
                  <c:v>37256</c:v>
                </c:pt>
                <c:pt idx="63">
                  <c:v>37287</c:v>
                </c:pt>
                <c:pt idx="64">
                  <c:v>37315</c:v>
                </c:pt>
                <c:pt idx="65">
                  <c:v>37346</c:v>
                </c:pt>
                <c:pt idx="66">
                  <c:v>37376</c:v>
                </c:pt>
                <c:pt idx="67">
                  <c:v>37407</c:v>
                </c:pt>
                <c:pt idx="68">
                  <c:v>37437</c:v>
                </c:pt>
                <c:pt idx="69">
                  <c:v>37468</c:v>
                </c:pt>
                <c:pt idx="70">
                  <c:v>37499</c:v>
                </c:pt>
                <c:pt idx="71">
                  <c:v>37529</c:v>
                </c:pt>
                <c:pt idx="72">
                  <c:v>37560</c:v>
                </c:pt>
                <c:pt idx="73">
                  <c:v>37590</c:v>
                </c:pt>
                <c:pt idx="74">
                  <c:v>37621</c:v>
                </c:pt>
                <c:pt idx="75">
                  <c:v>37652</c:v>
                </c:pt>
                <c:pt idx="76">
                  <c:v>37680</c:v>
                </c:pt>
                <c:pt idx="77">
                  <c:v>37711</c:v>
                </c:pt>
                <c:pt idx="78">
                  <c:v>37741</c:v>
                </c:pt>
                <c:pt idx="79">
                  <c:v>37772</c:v>
                </c:pt>
                <c:pt idx="80">
                  <c:v>37802</c:v>
                </c:pt>
                <c:pt idx="81">
                  <c:v>37833</c:v>
                </c:pt>
                <c:pt idx="82">
                  <c:v>37864</c:v>
                </c:pt>
                <c:pt idx="83">
                  <c:v>37894</c:v>
                </c:pt>
                <c:pt idx="84">
                  <c:v>37925</c:v>
                </c:pt>
                <c:pt idx="85">
                  <c:v>37955</c:v>
                </c:pt>
                <c:pt idx="86">
                  <c:v>37986</c:v>
                </c:pt>
                <c:pt idx="87">
                  <c:v>38017</c:v>
                </c:pt>
                <c:pt idx="88">
                  <c:v>38046</c:v>
                </c:pt>
                <c:pt idx="89">
                  <c:v>38077</c:v>
                </c:pt>
                <c:pt idx="90">
                  <c:v>38107</c:v>
                </c:pt>
                <c:pt idx="91">
                  <c:v>38138</c:v>
                </c:pt>
                <c:pt idx="92">
                  <c:v>38168</c:v>
                </c:pt>
                <c:pt idx="93">
                  <c:v>38199</c:v>
                </c:pt>
                <c:pt idx="94">
                  <c:v>38230</c:v>
                </c:pt>
                <c:pt idx="95">
                  <c:v>38260</c:v>
                </c:pt>
                <c:pt idx="96">
                  <c:v>38291</c:v>
                </c:pt>
                <c:pt idx="97">
                  <c:v>38321</c:v>
                </c:pt>
                <c:pt idx="98">
                  <c:v>38352</c:v>
                </c:pt>
                <c:pt idx="99">
                  <c:v>38383</c:v>
                </c:pt>
                <c:pt idx="100">
                  <c:v>38411</c:v>
                </c:pt>
                <c:pt idx="101">
                  <c:v>38442</c:v>
                </c:pt>
                <c:pt idx="102">
                  <c:v>38472</c:v>
                </c:pt>
                <c:pt idx="103">
                  <c:v>38503</c:v>
                </c:pt>
                <c:pt idx="104">
                  <c:v>38533</c:v>
                </c:pt>
                <c:pt idx="105">
                  <c:v>38564</c:v>
                </c:pt>
                <c:pt idx="106">
                  <c:v>38595</c:v>
                </c:pt>
                <c:pt idx="107">
                  <c:v>38625</c:v>
                </c:pt>
                <c:pt idx="108">
                  <c:v>38656</c:v>
                </c:pt>
                <c:pt idx="109">
                  <c:v>38686</c:v>
                </c:pt>
                <c:pt idx="110">
                  <c:v>38717</c:v>
                </c:pt>
                <c:pt idx="111">
                  <c:v>38748</c:v>
                </c:pt>
                <c:pt idx="112">
                  <c:v>38776</c:v>
                </c:pt>
                <c:pt idx="113">
                  <c:v>38807</c:v>
                </c:pt>
                <c:pt idx="114">
                  <c:v>38837</c:v>
                </c:pt>
                <c:pt idx="115">
                  <c:v>38868</c:v>
                </c:pt>
                <c:pt idx="116">
                  <c:v>38898</c:v>
                </c:pt>
                <c:pt idx="117">
                  <c:v>38929</c:v>
                </c:pt>
                <c:pt idx="118">
                  <c:v>38960</c:v>
                </c:pt>
                <c:pt idx="119">
                  <c:v>38990</c:v>
                </c:pt>
                <c:pt idx="120">
                  <c:v>39021</c:v>
                </c:pt>
                <c:pt idx="121">
                  <c:v>39051</c:v>
                </c:pt>
                <c:pt idx="122">
                  <c:v>39082</c:v>
                </c:pt>
                <c:pt idx="123">
                  <c:v>39113</c:v>
                </c:pt>
                <c:pt idx="124">
                  <c:v>39141</c:v>
                </c:pt>
                <c:pt idx="125">
                  <c:v>39172</c:v>
                </c:pt>
                <c:pt idx="126">
                  <c:v>39202</c:v>
                </c:pt>
                <c:pt idx="127">
                  <c:v>39233</c:v>
                </c:pt>
                <c:pt idx="128">
                  <c:v>39263</c:v>
                </c:pt>
                <c:pt idx="129">
                  <c:v>39294</c:v>
                </c:pt>
                <c:pt idx="130">
                  <c:v>39325</c:v>
                </c:pt>
                <c:pt idx="131">
                  <c:v>39355</c:v>
                </c:pt>
                <c:pt idx="132">
                  <c:v>39386</c:v>
                </c:pt>
                <c:pt idx="133">
                  <c:v>39416</c:v>
                </c:pt>
                <c:pt idx="134">
                  <c:v>39447</c:v>
                </c:pt>
                <c:pt idx="135">
                  <c:v>39478</c:v>
                </c:pt>
                <c:pt idx="136">
                  <c:v>39507</c:v>
                </c:pt>
                <c:pt idx="137">
                  <c:v>39538</c:v>
                </c:pt>
                <c:pt idx="138">
                  <c:v>39568</c:v>
                </c:pt>
                <c:pt idx="139">
                  <c:v>39599</c:v>
                </c:pt>
                <c:pt idx="140">
                  <c:v>39629</c:v>
                </c:pt>
                <c:pt idx="141">
                  <c:v>39660</c:v>
                </c:pt>
                <c:pt idx="142">
                  <c:v>39691</c:v>
                </c:pt>
                <c:pt idx="143">
                  <c:v>39721</c:v>
                </c:pt>
                <c:pt idx="144">
                  <c:v>39752</c:v>
                </c:pt>
                <c:pt idx="145">
                  <c:v>39782</c:v>
                </c:pt>
                <c:pt idx="146">
                  <c:v>39813</c:v>
                </c:pt>
                <c:pt idx="147">
                  <c:v>39844</c:v>
                </c:pt>
                <c:pt idx="148">
                  <c:v>39872</c:v>
                </c:pt>
                <c:pt idx="149">
                  <c:v>39903</c:v>
                </c:pt>
                <c:pt idx="150">
                  <c:v>39933</c:v>
                </c:pt>
                <c:pt idx="151">
                  <c:v>39964</c:v>
                </c:pt>
                <c:pt idx="152">
                  <c:v>39994</c:v>
                </c:pt>
                <c:pt idx="153">
                  <c:v>40025</c:v>
                </c:pt>
                <c:pt idx="154">
                  <c:v>40056</c:v>
                </c:pt>
                <c:pt idx="155">
                  <c:v>40086</c:v>
                </c:pt>
                <c:pt idx="156">
                  <c:v>40117</c:v>
                </c:pt>
                <c:pt idx="157">
                  <c:v>40147</c:v>
                </c:pt>
                <c:pt idx="158">
                  <c:v>40178</c:v>
                </c:pt>
                <c:pt idx="159">
                  <c:v>40209</c:v>
                </c:pt>
                <c:pt idx="160">
                  <c:v>40237</c:v>
                </c:pt>
                <c:pt idx="161">
                  <c:v>40268</c:v>
                </c:pt>
                <c:pt idx="162">
                  <c:v>40298</c:v>
                </c:pt>
                <c:pt idx="163">
                  <c:v>40329</c:v>
                </c:pt>
                <c:pt idx="164">
                  <c:v>40359</c:v>
                </c:pt>
                <c:pt idx="165">
                  <c:v>40390</c:v>
                </c:pt>
                <c:pt idx="166">
                  <c:v>40421</c:v>
                </c:pt>
                <c:pt idx="167">
                  <c:v>40451</c:v>
                </c:pt>
                <c:pt idx="168">
                  <c:v>40482</c:v>
                </c:pt>
                <c:pt idx="169">
                  <c:v>40512</c:v>
                </c:pt>
                <c:pt idx="170">
                  <c:v>40543</c:v>
                </c:pt>
                <c:pt idx="171">
                  <c:v>40574</c:v>
                </c:pt>
                <c:pt idx="172">
                  <c:v>40602</c:v>
                </c:pt>
                <c:pt idx="173">
                  <c:v>40633</c:v>
                </c:pt>
                <c:pt idx="174">
                  <c:v>40663</c:v>
                </c:pt>
                <c:pt idx="175">
                  <c:v>40694</c:v>
                </c:pt>
                <c:pt idx="176">
                  <c:v>40724</c:v>
                </c:pt>
                <c:pt idx="177">
                  <c:v>40755</c:v>
                </c:pt>
                <c:pt idx="178">
                  <c:v>40786</c:v>
                </c:pt>
                <c:pt idx="179">
                  <c:v>40816</c:v>
                </c:pt>
                <c:pt idx="180">
                  <c:v>40847</c:v>
                </c:pt>
                <c:pt idx="181">
                  <c:v>40877</c:v>
                </c:pt>
                <c:pt idx="182">
                  <c:v>40908</c:v>
                </c:pt>
                <c:pt idx="183">
                  <c:v>40939</c:v>
                </c:pt>
                <c:pt idx="184">
                  <c:v>40968</c:v>
                </c:pt>
                <c:pt idx="185">
                  <c:v>40999</c:v>
                </c:pt>
                <c:pt idx="186">
                  <c:v>41029</c:v>
                </c:pt>
                <c:pt idx="187">
                  <c:v>41060</c:v>
                </c:pt>
                <c:pt idx="188">
                  <c:v>41090</c:v>
                </c:pt>
                <c:pt idx="189">
                  <c:v>41121</c:v>
                </c:pt>
                <c:pt idx="190">
                  <c:v>41152</c:v>
                </c:pt>
                <c:pt idx="191">
                  <c:v>41182</c:v>
                </c:pt>
                <c:pt idx="192">
                  <c:v>41213</c:v>
                </c:pt>
                <c:pt idx="193">
                  <c:v>41243</c:v>
                </c:pt>
                <c:pt idx="194">
                  <c:v>41274</c:v>
                </c:pt>
                <c:pt idx="195">
                  <c:v>41305</c:v>
                </c:pt>
                <c:pt idx="196">
                  <c:v>41333</c:v>
                </c:pt>
                <c:pt idx="197">
                  <c:v>41364</c:v>
                </c:pt>
                <c:pt idx="198">
                  <c:v>41394</c:v>
                </c:pt>
                <c:pt idx="199">
                  <c:v>41425</c:v>
                </c:pt>
                <c:pt idx="200">
                  <c:v>41455</c:v>
                </c:pt>
                <c:pt idx="201">
                  <c:v>41486</c:v>
                </c:pt>
                <c:pt idx="202">
                  <c:v>41517</c:v>
                </c:pt>
                <c:pt idx="203">
                  <c:v>41547</c:v>
                </c:pt>
                <c:pt idx="204">
                  <c:v>41578</c:v>
                </c:pt>
                <c:pt idx="205">
                  <c:v>41608</c:v>
                </c:pt>
                <c:pt idx="206">
                  <c:v>41639</c:v>
                </c:pt>
                <c:pt idx="207">
                  <c:v>41670</c:v>
                </c:pt>
                <c:pt idx="208">
                  <c:v>41698</c:v>
                </c:pt>
                <c:pt idx="209">
                  <c:v>41729</c:v>
                </c:pt>
                <c:pt idx="210">
                  <c:v>41759</c:v>
                </c:pt>
                <c:pt idx="211">
                  <c:v>41790</c:v>
                </c:pt>
                <c:pt idx="212">
                  <c:v>41820</c:v>
                </c:pt>
                <c:pt idx="213">
                  <c:v>41851</c:v>
                </c:pt>
                <c:pt idx="214">
                  <c:v>41882</c:v>
                </c:pt>
                <c:pt idx="215">
                  <c:v>41912</c:v>
                </c:pt>
                <c:pt idx="216">
                  <c:v>41943</c:v>
                </c:pt>
                <c:pt idx="217">
                  <c:v>41973</c:v>
                </c:pt>
                <c:pt idx="218">
                  <c:v>42004</c:v>
                </c:pt>
                <c:pt idx="219">
                  <c:v>42035</c:v>
                </c:pt>
                <c:pt idx="220">
                  <c:v>42063</c:v>
                </c:pt>
                <c:pt idx="221">
                  <c:v>42094</c:v>
                </c:pt>
                <c:pt idx="222">
                  <c:v>42124</c:v>
                </c:pt>
                <c:pt idx="223">
                  <c:v>42155</c:v>
                </c:pt>
                <c:pt idx="224">
                  <c:v>42185</c:v>
                </c:pt>
                <c:pt idx="225">
                  <c:v>42216</c:v>
                </c:pt>
                <c:pt idx="226">
                  <c:v>42247</c:v>
                </c:pt>
                <c:pt idx="227">
                  <c:v>42277</c:v>
                </c:pt>
                <c:pt idx="228">
                  <c:v>42308</c:v>
                </c:pt>
                <c:pt idx="229">
                  <c:v>42338</c:v>
                </c:pt>
                <c:pt idx="230">
                  <c:v>42369</c:v>
                </c:pt>
                <c:pt idx="231">
                  <c:v>42400</c:v>
                </c:pt>
                <c:pt idx="232">
                  <c:v>42429</c:v>
                </c:pt>
                <c:pt idx="233">
                  <c:v>42460</c:v>
                </c:pt>
                <c:pt idx="234">
                  <c:v>42490</c:v>
                </c:pt>
                <c:pt idx="235">
                  <c:v>42521</c:v>
                </c:pt>
                <c:pt idx="236">
                  <c:v>42551</c:v>
                </c:pt>
                <c:pt idx="237">
                  <c:v>42582</c:v>
                </c:pt>
                <c:pt idx="238">
                  <c:v>42613</c:v>
                </c:pt>
                <c:pt idx="239">
                  <c:v>42643</c:v>
                </c:pt>
                <c:pt idx="240">
                  <c:v>42674</c:v>
                </c:pt>
                <c:pt idx="241">
                  <c:v>42704</c:v>
                </c:pt>
                <c:pt idx="242">
                  <c:v>42735</c:v>
                </c:pt>
                <c:pt idx="243">
                  <c:v>42766</c:v>
                </c:pt>
                <c:pt idx="244">
                  <c:v>42794</c:v>
                </c:pt>
                <c:pt idx="245">
                  <c:v>42825</c:v>
                </c:pt>
                <c:pt idx="246">
                  <c:v>42855</c:v>
                </c:pt>
                <c:pt idx="247">
                  <c:v>42886</c:v>
                </c:pt>
                <c:pt idx="248">
                  <c:v>42916</c:v>
                </c:pt>
                <c:pt idx="249">
                  <c:v>42947</c:v>
                </c:pt>
                <c:pt idx="250">
                  <c:v>42978</c:v>
                </c:pt>
                <c:pt idx="251">
                  <c:v>43008</c:v>
                </c:pt>
                <c:pt idx="252">
                  <c:v>43039</c:v>
                </c:pt>
                <c:pt idx="253">
                  <c:v>43069</c:v>
                </c:pt>
                <c:pt idx="254">
                  <c:v>43100</c:v>
                </c:pt>
                <c:pt idx="255">
                  <c:v>43131</c:v>
                </c:pt>
                <c:pt idx="256">
                  <c:v>43159</c:v>
                </c:pt>
                <c:pt idx="257">
                  <c:v>43190</c:v>
                </c:pt>
                <c:pt idx="258">
                  <c:v>43220</c:v>
                </c:pt>
                <c:pt idx="259">
                  <c:v>43251</c:v>
                </c:pt>
                <c:pt idx="260">
                  <c:v>43281</c:v>
                </c:pt>
                <c:pt idx="261">
                  <c:v>43312</c:v>
                </c:pt>
                <c:pt idx="262">
                  <c:v>43343</c:v>
                </c:pt>
                <c:pt idx="263">
                  <c:v>43373</c:v>
                </c:pt>
                <c:pt idx="264">
                  <c:v>43404</c:v>
                </c:pt>
                <c:pt idx="265">
                  <c:v>43434</c:v>
                </c:pt>
                <c:pt idx="266">
                  <c:v>43465</c:v>
                </c:pt>
                <c:pt idx="267">
                  <c:v>43496</c:v>
                </c:pt>
                <c:pt idx="268">
                  <c:v>43524</c:v>
                </c:pt>
                <c:pt idx="269">
                  <c:v>43555</c:v>
                </c:pt>
                <c:pt idx="270">
                  <c:v>43585</c:v>
                </c:pt>
                <c:pt idx="271">
                  <c:v>43616</c:v>
                </c:pt>
                <c:pt idx="272">
                  <c:v>43646</c:v>
                </c:pt>
                <c:pt idx="273">
                  <c:v>43677</c:v>
                </c:pt>
                <c:pt idx="274">
                  <c:v>43708</c:v>
                </c:pt>
                <c:pt idx="275">
                  <c:v>43738</c:v>
                </c:pt>
                <c:pt idx="276">
                  <c:v>43769</c:v>
                </c:pt>
                <c:pt idx="277">
                  <c:v>43799</c:v>
                </c:pt>
                <c:pt idx="278">
                  <c:v>43830</c:v>
                </c:pt>
                <c:pt idx="279">
                  <c:v>43861</c:v>
                </c:pt>
                <c:pt idx="280">
                  <c:v>43890</c:v>
                </c:pt>
                <c:pt idx="281">
                  <c:v>43921</c:v>
                </c:pt>
                <c:pt idx="282">
                  <c:v>43951</c:v>
                </c:pt>
                <c:pt idx="283">
                  <c:v>43982</c:v>
                </c:pt>
                <c:pt idx="284">
                  <c:v>44012</c:v>
                </c:pt>
                <c:pt idx="285">
                  <c:v>44043</c:v>
                </c:pt>
                <c:pt idx="286">
                  <c:v>44074</c:v>
                </c:pt>
                <c:pt idx="287">
                  <c:v>44104</c:v>
                </c:pt>
                <c:pt idx="288">
                  <c:v>44135</c:v>
                </c:pt>
                <c:pt idx="289">
                  <c:v>44165</c:v>
                </c:pt>
                <c:pt idx="290">
                  <c:v>44196</c:v>
                </c:pt>
                <c:pt idx="291">
                  <c:v>44227</c:v>
                </c:pt>
                <c:pt idx="292">
                  <c:v>44255</c:v>
                </c:pt>
                <c:pt idx="293">
                  <c:v>44286</c:v>
                </c:pt>
                <c:pt idx="294">
                  <c:v>44316</c:v>
                </c:pt>
                <c:pt idx="295">
                  <c:v>44347</c:v>
                </c:pt>
                <c:pt idx="296">
                  <c:v>44377</c:v>
                </c:pt>
                <c:pt idx="297">
                  <c:v>44408</c:v>
                </c:pt>
                <c:pt idx="298">
                  <c:v>44439</c:v>
                </c:pt>
              </c:numCache>
            </c:numRef>
          </c:cat>
          <c:val>
            <c:numRef>
              <c:f>Sheet1!$C$2:$C$300</c:f>
              <c:numCache>
                <c:formatCode>###,###,###,##0.0000</c:formatCode>
                <c:ptCount val="299"/>
                <c:pt idx="0">
                  <c:v>0.34</c:v>
                </c:pt>
                <c:pt idx="1">
                  <c:v>0.04</c:v>
                </c:pt>
                <c:pt idx="2">
                  <c:v>0.43</c:v>
                </c:pt>
                <c:pt idx="3">
                  <c:v>0.12</c:v>
                </c:pt>
                <c:pt idx="4">
                  <c:v>0.44</c:v>
                </c:pt>
                <c:pt idx="5">
                  <c:v>0.47</c:v>
                </c:pt>
                <c:pt idx="6">
                  <c:v>0.06</c:v>
                </c:pt>
                <c:pt idx="7">
                  <c:v>7.0000000000000007E-2</c:v>
                </c:pt>
                <c:pt idx="8">
                  <c:v>-0.37</c:v>
                </c:pt>
                <c:pt idx="9">
                  <c:v>-0.65</c:v>
                </c:pt>
                <c:pt idx="10">
                  <c:v>-0.89</c:v>
                </c:pt>
                <c:pt idx="11">
                  <c:v>-0.95</c:v>
                </c:pt>
                <c:pt idx="12">
                  <c:v>-0.92</c:v>
                </c:pt>
                <c:pt idx="13">
                  <c:v>-0.61</c:v>
                </c:pt>
                <c:pt idx="14">
                  <c:v>-0.92</c:v>
                </c:pt>
                <c:pt idx="15">
                  <c:v>-1.32</c:v>
                </c:pt>
                <c:pt idx="16">
                  <c:v>-2.65</c:v>
                </c:pt>
                <c:pt idx="17">
                  <c:v>-3.2</c:v>
                </c:pt>
                <c:pt idx="18">
                  <c:v>-3.69</c:v>
                </c:pt>
                <c:pt idx="19">
                  <c:v>-4.47</c:v>
                </c:pt>
                <c:pt idx="20">
                  <c:v>-4.88</c:v>
                </c:pt>
                <c:pt idx="21">
                  <c:v>-4.96</c:v>
                </c:pt>
                <c:pt idx="22">
                  <c:v>-5.54</c:v>
                </c:pt>
                <c:pt idx="23">
                  <c:v>-4.1900000000000004</c:v>
                </c:pt>
                <c:pt idx="24">
                  <c:v>-5.38</c:v>
                </c:pt>
                <c:pt idx="25">
                  <c:v>-5.68</c:v>
                </c:pt>
                <c:pt idx="26">
                  <c:v>-5.38</c:v>
                </c:pt>
                <c:pt idx="27">
                  <c:v>-4.92</c:v>
                </c:pt>
                <c:pt idx="28">
                  <c:v>-4.8899999999999997</c:v>
                </c:pt>
                <c:pt idx="29">
                  <c:v>-4.62</c:v>
                </c:pt>
                <c:pt idx="30">
                  <c:v>-3.86</c:v>
                </c:pt>
                <c:pt idx="31">
                  <c:v>-3.42</c:v>
                </c:pt>
                <c:pt idx="32">
                  <c:v>-3.6</c:v>
                </c:pt>
                <c:pt idx="33">
                  <c:v>-2.5099999999999998</c:v>
                </c:pt>
                <c:pt idx="34">
                  <c:v>-2.2999999999999998</c:v>
                </c:pt>
                <c:pt idx="35">
                  <c:v>-2.1</c:v>
                </c:pt>
                <c:pt idx="36">
                  <c:v>-0.74</c:v>
                </c:pt>
                <c:pt idx="37">
                  <c:v>-1.04</c:v>
                </c:pt>
                <c:pt idx="38">
                  <c:v>-0.83</c:v>
                </c:pt>
                <c:pt idx="39">
                  <c:v>0.03</c:v>
                </c:pt>
                <c:pt idx="40">
                  <c:v>1.2</c:v>
                </c:pt>
                <c:pt idx="41">
                  <c:v>1.87</c:v>
                </c:pt>
                <c:pt idx="42">
                  <c:v>2.59</c:v>
                </c:pt>
                <c:pt idx="43">
                  <c:v>0.67</c:v>
                </c:pt>
                <c:pt idx="44">
                  <c:v>2.95</c:v>
                </c:pt>
                <c:pt idx="45">
                  <c:v>4.5</c:v>
                </c:pt>
                <c:pt idx="46">
                  <c:v>3.92</c:v>
                </c:pt>
                <c:pt idx="47">
                  <c:v>3.7</c:v>
                </c:pt>
                <c:pt idx="48">
                  <c:v>3.6</c:v>
                </c:pt>
                <c:pt idx="49">
                  <c:v>3.5</c:v>
                </c:pt>
                <c:pt idx="50">
                  <c:v>2.8</c:v>
                </c:pt>
                <c:pt idx="51">
                  <c:v>1.43</c:v>
                </c:pt>
                <c:pt idx="52">
                  <c:v>0.9</c:v>
                </c:pt>
                <c:pt idx="53">
                  <c:v>0.2</c:v>
                </c:pt>
                <c:pt idx="54">
                  <c:v>-0.1</c:v>
                </c:pt>
                <c:pt idx="55">
                  <c:v>-0.2</c:v>
                </c:pt>
                <c:pt idx="56">
                  <c:v>-0.6</c:v>
                </c:pt>
                <c:pt idx="57">
                  <c:v>-1.3</c:v>
                </c:pt>
                <c:pt idx="58">
                  <c:v>-2</c:v>
                </c:pt>
                <c:pt idx="59">
                  <c:v>-2.9</c:v>
                </c:pt>
                <c:pt idx="60">
                  <c:v>-3.1</c:v>
                </c:pt>
                <c:pt idx="61">
                  <c:v>-3.7</c:v>
                </c:pt>
                <c:pt idx="62">
                  <c:v>-4</c:v>
                </c:pt>
                <c:pt idx="63">
                  <c:v>-4.2</c:v>
                </c:pt>
                <c:pt idx="64">
                  <c:v>-4.2</c:v>
                </c:pt>
                <c:pt idx="65">
                  <c:v>-4</c:v>
                </c:pt>
                <c:pt idx="66">
                  <c:v>-3.06</c:v>
                </c:pt>
                <c:pt idx="67">
                  <c:v>-2.63</c:v>
                </c:pt>
                <c:pt idx="68">
                  <c:v>-2.5</c:v>
                </c:pt>
                <c:pt idx="69">
                  <c:v>-2.2999999999999998</c:v>
                </c:pt>
                <c:pt idx="70">
                  <c:v>-1.7</c:v>
                </c:pt>
                <c:pt idx="71">
                  <c:v>-1.4</c:v>
                </c:pt>
                <c:pt idx="72">
                  <c:v>-1</c:v>
                </c:pt>
                <c:pt idx="73">
                  <c:v>-0.4</c:v>
                </c:pt>
                <c:pt idx="74">
                  <c:v>0.4</c:v>
                </c:pt>
                <c:pt idx="75">
                  <c:v>2.4</c:v>
                </c:pt>
                <c:pt idx="76">
                  <c:v>4</c:v>
                </c:pt>
                <c:pt idx="77">
                  <c:v>4.5999999999999996</c:v>
                </c:pt>
                <c:pt idx="78">
                  <c:v>3.6</c:v>
                </c:pt>
                <c:pt idx="79">
                  <c:v>2</c:v>
                </c:pt>
                <c:pt idx="80">
                  <c:v>1.3</c:v>
                </c:pt>
                <c:pt idx="81">
                  <c:v>1.4</c:v>
                </c:pt>
                <c:pt idx="82">
                  <c:v>1.4</c:v>
                </c:pt>
                <c:pt idx="83">
                  <c:v>1.4</c:v>
                </c:pt>
                <c:pt idx="84">
                  <c:v>1.2</c:v>
                </c:pt>
                <c:pt idx="85">
                  <c:v>1.9</c:v>
                </c:pt>
                <c:pt idx="86">
                  <c:v>3</c:v>
                </c:pt>
                <c:pt idx="87">
                  <c:v>3.5</c:v>
                </c:pt>
                <c:pt idx="88">
                  <c:v>3.5</c:v>
                </c:pt>
                <c:pt idx="89">
                  <c:v>4</c:v>
                </c:pt>
                <c:pt idx="90">
                  <c:v>5</c:v>
                </c:pt>
                <c:pt idx="91">
                  <c:v>5.7</c:v>
                </c:pt>
                <c:pt idx="92">
                  <c:v>6.4</c:v>
                </c:pt>
                <c:pt idx="93">
                  <c:v>6.4</c:v>
                </c:pt>
                <c:pt idx="94">
                  <c:v>6.8</c:v>
                </c:pt>
                <c:pt idx="95">
                  <c:v>7.9</c:v>
                </c:pt>
                <c:pt idx="96">
                  <c:v>8.4</c:v>
                </c:pt>
                <c:pt idx="97">
                  <c:v>8.1</c:v>
                </c:pt>
                <c:pt idx="98">
                  <c:v>7.1</c:v>
                </c:pt>
                <c:pt idx="99">
                  <c:v>5.8</c:v>
                </c:pt>
                <c:pt idx="100">
                  <c:v>5.38</c:v>
                </c:pt>
                <c:pt idx="101">
                  <c:v>5.6</c:v>
                </c:pt>
                <c:pt idx="102">
                  <c:v>5.78</c:v>
                </c:pt>
                <c:pt idx="103">
                  <c:v>5.9</c:v>
                </c:pt>
                <c:pt idx="104">
                  <c:v>5.2</c:v>
                </c:pt>
                <c:pt idx="105">
                  <c:v>5.2</c:v>
                </c:pt>
                <c:pt idx="106">
                  <c:v>5.3</c:v>
                </c:pt>
                <c:pt idx="107">
                  <c:v>4.5</c:v>
                </c:pt>
                <c:pt idx="108">
                  <c:v>4</c:v>
                </c:pt>
                <c:pt idx="109">
                  <c:v>3.2</c:v>
                </c:pt>
                <c:pt idx="110">
                  <c:v>3.2</c:v>
                </c:pt>
                <c:pt idx="111">
                  <c:v>3.05</c:v>
                </c:pt>
                <c:pt idx="112">
                  <c:v>3.01</c:v>
                </c:pt>
                <c:pt idx="113">
                  <c:v>2.4900000000000002</c:v>
                </c:pt>
                <c:pt idx="114">
                  <c:v>1.87</c:v>
                </c:pt>
                <c:pt idx="115">
                  <c:v>2.4300000000000002</c:v>
                </c:pt>
                <c:pt idx="116">
                  <c:v>3.52</c:v>
                </c:pt>
                <c:pt idx="117">
                  <c:v>3.58</c:v>
                </c:pt>
                <c:pt idx="118">
                  <c:v>3.4</c:v>
                </c:pt>
                <c:pt idx="119">
                  <c:v>3.5</c:v>
                </c:pt>
                <c:pt idx="120">
                  <c:v>2.9</c:v>
                </c:pt>
                <c:pt idx="121">
                  <c:v>2.78</c:v>
                </c:pt>
                <c:pt idx="122">
                  <c:v>3.1</c:v>
                </c:pt>
                <c:pt idx="123">
                  <c:v>3.3</c:v>
                </c:pt>
                <c:pt idx="124">
                  <c:v>2.6</c:v>
                </c:pt>
                <c:pt idx="125">
                  <c:v>2.7</c:v>
                </c:pt>
                <c:pt idx="126">
                  <c:v>2.9</c:v>
                </c:pt>
                <c:pt idx="127">
                  <c:v>2.8</c:v>
                </c:pt>
                <c:pt idx="128">
                  <c:v>2.4900000000000002</c:v>
                </c:pt>
                <c:pt idx="129">
                  <c:v>2.4</c:v>
                </c:pt>
                <c:pt idx="130">
                  <c:v>2.6</c:v>
                </c:pt>
                <c:pt idx="131">
                  <c:v>2.7</c:v>
                </c:pt>
                <c:pt idx="132">
                  <c:v>3.2</c:v>
                </c:pt>
                <c:pt idx="133">
                  <c:v>4.55</c:v>
                </c:pt>
                <c:pt idx="134">
                  <c:v>5.43</c:v>
                </c:pt>
                <c:pt idx="135">
                  <c:v>6.1</c:v>
                </c:pt>
                <c:pt idx="136">
                  <c:v>6.62</c:v>
                </c:pt>
                <c:pt idx="137">
                  <c:v>7.95</c:v>
                </c:pt>
                <c:pt idx="138">
                  <c:v>8.1199999999999992</c:v>
                </c:pt>
                <c:pt idx="139">
                  <c:v>8.2200000000000006</c:v>
                </c:pt>
                <c:pt idx="140">
                  <c:v>8.84</c:v>
                </c:pt>
                <c:pt idx="141">
                  <c:v>10.029999999999999</c:v>
                </c:pt>
                <c:pt idx="142">
                  <c:v>10.06</c:v>
                </c:pt>
                <c:pt idx="143">
                  <c:v>9.1300000000000008</c:v>
                </c:pt>
                <c:pt idx="144">
                  <c:v>6.59</c:v>
                </c:pt>
                <c:pt idx="145">
                  <c:v>1.99</c:v>
                </c:pt>
                <c:pt idx="146">
                  <c:v>-1.1399999999999999</c:v>
                </c:pt>
                <c:pt idx="147">
                  <c:v>-3.35</c:v>
                </c:pt>
                <c:pt idx="148">
                  <c:v>-4.47</c:v>
                </c:pt>
                <c:pt idx="149">
                  <c:v>-6</c:v>
                </c:pt>
                <c:pt idx="150">
                  <c:v>-6.6</c:v>
                </c:pt>
                <c:pt idx="151">
                  <c:v>-7.2</c:v>
                </c:pt>
                <c:pt idx="152">
                  <c:v>-7.8</c:v>
                </c:pt>
                <c:pt idx="153">
                  <c:v>-8.1999999999999993</c:v>
                </c:pt>
                <c:pt idx="154">
                  <c:v>-7.86</c:v>
                </c:pt>
                <c:pt idx="155">
                  <c:v>-6.99</c:v>
                </c:pt>
                <c:pt idx="156">
                  <c:v>-5.85</c:v>
                </c:pt>
                <c:pt idx="157">
                  <c:v>-2.08</c:v>
                </c:pt>
                <c:pt idx="158">
                  <c:v>1.7</c:v>
                </c:pt>
                <c:pt idx="159">
                  <c:v>4.32</c:v>
                </c:pt>
                <c:pt idx="160">
                  <c:v>5.39</c:v>
                </c:pt>
                <c:pt idx="161">
                  <c:v>5.91</c:v>
                </c:pt>
                <c:pt idx="162">
                  <c:v>6.81</c:v>
                </c:pt>
                <c:pt idx="163">
                  <c:v>7.13</c:v>
                </c:pt>
                <c:pt idx="164">
                  <c:v>6.41</c:v>
                </c:pt>
                <c:pt idx="165">
                  <c:v>4.84</c:v>
                </c:pt>
                <c:pt idx="166">
                  <c:v>4.32</c:v>
                </c:pt>
                <c:pt idx="167">
                  <c:v>4.33</c:v>
                </c:pt>
                <c:pt idx="168">
                  <c:v>5.04</c:v>
                </c:pt>
                <c:pt idx="169">
                  <c:v>6.06</c:v>
                </c:pt>
                <c:pt idx="170">
                  <c:v>5.93</c:v>
                </c:pt>
                <c:pt idx="171">
                  <c:v>6.6</c:v>
                </c:pt>
                <c:pt idx="172">
                  <c:v>7.23</c:v>
                </c:pt>
                <c:pt idx="173">
                  <c:v>7.31</c:v>
                </c:pt>
                <c:pt idx="174">
                  <c:v>6.82</c:v>
                </c:pt>
                <c:pt idx="175">
                  <c:v>6.79</c:v>
                </c:pt>
                <c:pt idx="176">
                  <c:v>7.12</c:v>
                </c:pt>
                <c:pt idx="177">
                  <c:v>7.54</c:v>
                </c:pt>
                <c:pt idx="178">
                  <c:v>7.25</c:v>
                </c:pt>
                <c:pt idx="179">
                  <c:v>6.52</c:v>
                </c:pt>
                <c:pt idx="180">
                  <c:v>5</c:v>
                </c:pt>
                <c:pt idx="181">
                  <c:v>2.72</c:v>
                </c:pt>
                <c:pt idx="182">
                  <c:v>1.69</c:v>
                </c:pt>
                <c:pt idx="183">
                  <c:v>0.73</c:v>
                </c:pt>
                <c:pt idx="184">
                  <c:v>0.03</c:v>
                </c:pt>
                <c:pt idx="185">
                  <c:v>-0.32</c:v>
                </c:pt>
                <c:pt idx="186">
                  <c:v>-0.7</c:v>
                </c:pt>
                <c:pt idx="187">
                  <c:v>-1.4</c:v>
                </c:pt>
                <c:pt idx="188">
                  <c:v>-2.08</c:v>
                </c:pt>
                <c:pt idx="189">
                  <c:v>-2.87</c:v>
                </c:pt>
                <c:pt idx="190">
                  <c:v>-3.48</c:v>
                </c:pt>
                <c:pt idx="191">
                  <c:v>-3.55</c:v>
                </c:pt>
                <c:pt idx="192">
                  <c:v>-2.76</c:v>
                </c:pt>
                <c:pt idx="193">
                  <c:v>-2.2000000000000002</c:v>
                </c:pt>
                <c:pt idx="194">
                  <c:v>-1.94</c:v>
                </c:pt>
                <c:pt idx="195">
                  <c:v>-1.64</c:v>
                </c:pt>
                <c:pt idx="196">
                  <c:v>-1.63</c:v>
                </c:pt>
                <c:pt idx="197">
                  <c:v>-1.92</c:v>
                </c:pt>
                <c:pt idx="198">
                  <c:v>-2.62</c:v>
                </c:pt>
                <c:pt idx="199">
                  <c:v>-2.87</c:v>
                </c:pt>
                <c:pt idx="200">
                  <c:v>-2.7</c:v>
                </c:pt>
                <c:pt idx="201">
                  <c:v>-2.27</c:v>
                </c:pt>
                <c:pt idx="202">
                  <c:v>-1.62</c:v>
                </c:pt>
                <c:pt idx="203">
                  <c:v>-1.34</c:v>
                </c:pt>
                <c:pt idx="204">
                  <c:v>-1.51</c:v>
                </c:pt>
                <c:pt idx="205">
                  <c:v>-1.42</c:v>
                </c:pt>
                <c:pt idx="206">
                  <c:v>-1.36</c:v>
                </c:pt>
                <c:pt idx="207">
                  <c:v>-1.64</c:v>
                </c:pt>
                <c:pt idx="208">
                  <c:v>-2</c:v>
                </c:pt>
                <c:pt idx="209">
                  <c:v>-2.3018999999999998</c:v>
                </c:pt>
                <c:pt idx="210">
                  <c:v>-2.0042</c:v>
                </c:pt>
                <c:pt idx="211">
                  <c:v>-1.4463999999999999</c:v>
                </c:pt>
                <c:pt idx="212">
                  <c:v>-1.1092</c:v>
                </c:pt>
                <c:pt idx="213">
                  <c:v>-0.86880000000000002</c:v>
                </c:pt>
                <c:pt idx="214">
                  <c:v>-1.2038</c:v>
                </c:pt>
                <c:pt idx="215">
                  <c:v>-1.7996000000000001</c:v>
                </c:pt>
                <c:pt idx="216">
                  <c:v>-2.2427999999999999</c:v>
                </c:pt>
                <c:pt idx="217">
                  <c:v>-2.6928000000000001</c:v>
                </c:pt>
                <c:pt idx="218">
                  <c:v>-3.3151999999999999</c:v>
                </c:pt>
                <c:pt idx="219">
                  <c:v>-4.3201999999999998</c:v>
                </c:pt>
                <c:pt idx="220">
                  <c:v>-4.7976000000000001</c:v>
                </c:pt>
                <c:pt idx="221">
                  <c:v>-4.5602999999999998</c:v>
                </c:pt>
                <c:pt idx="222">
                  <c:v>-4.5724999999999998</c:v>
                </c:pt>
                <c:pt idx="223">
                  <c:v>-4.6070000000000002</c:v>
                </c:pt>
                <c:pt idx="224">
                  <c:v>-4.8135000000000003</c:v>
                </c:pt>
                <c:pt idx="225">
                  <c:v>-5.3692000000000002</c:v>
                </c:pt>
                <c:pt idx="226">
                  <c:v>-5.9226999999999999</c:v>
                </c:pt>
                <c:pt idx="227">
                  <c:v>-5.9450000000000003</c:v>
                </c:pt>
                <c:pt idx="228">
                  <c:v>-5.9</c:v>
                </c:pt>
                <c:pt idx="229">
                  <c:v>-5.9</c:v>
                </c:pt>
                <c:pt idx="230">
                  <c:v>-5.9</c:v>
                </c:pt>
                <c:pt idx="231">
                  <c:v>-5.3</c:v>
                </c:pt>
                <c:pt idx="232">
                  <c:v>-4.9000000000000004</c:v>
                </c:pt>
                <c:pt idx="233">
                  <c:v>-4.3</c:v>
                </c:pt>
                <c:pt idx="234">
                  <c:v>-3.4</c:v>
                </c:pt>
                <c:pt idx="235">
                  <c:v>-2.8</c:v>
                </c:pt>
                <c:pt idx="236">
                  <c:v>-2.6</c:v>
                </c:pt>
                <c:pt idx="237">
                  <c:v>-1.7</c:v>
                </c:pt>
                <c:pt idx="238">
                  <c:v>-0.8</c:v>
                </c:pt>
                <c:pt idx="239">
                  <c:v>0.1</c:v>
                </c:pt>
                <c:pt idx="240">
                  <c:v>1.2</c:v>
                </c:pt>
                <c:pt idx="241">
                  <c:v>3.3</c:v>
                </c:pt>
                <c:pt idx="242">
                  <c:v>5.5</c:v>
                </c:pt>
                <c:pt idx="243">
                  <c:v>6.9</c:v>
                </c:pt>
                <c:pt idx="244">
                  <c:v>7.8</c:v>
                </c:pt>
                <c:pt idx="245">
                  <c:v>7.6</c:v>
                </c:pt>
                <c:pt idx="246">
                  <c:v>6.4</c:v>
                </c:pt>
                <c:pt idx="247">
                  <c:v>5.5</c:v>
                </c:pt>
                <c:pt idx="248">
                  <c:v>5.5</c:v>
                </c:pt>
                <c:pt idx="249">
                  <c:v>5.5</c:v>
                </c:pt>
                <c:pt idx="250">
                  <c:v>6.3</c:v>
                </c:pt>
                <c:pt idx="251">
                  <c:v>6.9</c:v>
                </c:pt>
                <c:pt idx="252">
                  <c:v>6.9</c:v>
                </c:pt>
                <c:pt idx="253">
                  <c:v>5.8</c:v>
                </c:pt>
                <c:pt idx="254">
                  <c:v>4.9000000000000004</c:v>
                </c:pt>
                <c:pt idx="255">
                  <c:v>4.3</c:v>
                </c:pt>
                <c:pt idx="256">
                  <c:v>3.7</c:v>
                </c:pt>
                <c:pt idx="257">
                  <c:v>3.1</c:v>
                </c:pt>
                <c:pt idx="258">
                  <c:v>3.4</c:v>
                </c:pt>
                <c:pt idx="259">
                  <c:v>4.0999999999999996</c:v>
                </c:pt>
                <c:pt idx="260">
                  <c:v>4.7</c:v>
                </c:pt>
                <c:pt idx="261">
                  <c:v>4.5999999999999996</c:v>
                </c:pt>
                <c:pt idx="262">
                  <c:v>4.0999999999999996</c:v>
                </c:pt>
                <c:pt idx="263">
                  <c:v>3.6</c:v>
                </c:pt>
                <c:pt idx="264">
                  <c:v>3.3</c:v>
                </c:pt>
                <c:pt idx="265">
                  <c:v>2.7</c:v>
                </c:pt>
                <c:pt idx="266">
                  <c:v>0.9</c:v>
                </c:pt>
                <c:pt idx="267">
                  <c:v>0.1</c:v>
                </c:pt>
                <c:pt idx="268">
                  <c:v>0.1</c:v>
                </c:pt>
                <c:pt idx="269">
                  <c:v>0.4</c:v>
                </c:pt>
                <c:pt idx="270">
                  <c:v>0.9</c:v>
                </c:pt>
                <c:pt idx="271">
                  <c:v>0.6</c:v>
                </c:pt>
                <c:pt idx="272">
                  <c:v>0</c:v>
                </c:pt>
                <c:pt idx="273">
                  <c:v>-0.3</c:v>
                </c:pt>
                <c:pt idx="274">
                  <c:v>-0.8</c:v>
                </c:pt>
                <c:pt idx="275">
                  <c:v>-1.2</c:v>
                </c:pt>
                <c:pt idx="276">
                  <c:v>-1.6</c:v>
                </c:pt>
                <c:pt idx="277">
                  <c:v>-1.4</c:v>
                </c:pt>
                <c:pt idx="278">
                  <c:v>-0.5</c:v>
                </c:pt>
                <c:pt idx="279">
                  <c:v>0.1</c:v>
                </c:pt>
                <c:pt idx="280">
                  <c:v>-0.4</c:v>
                </c:pt>
                <c:pt idx="281">
                  <c:v>-1.5</c:v>
                </c:pt>
                <c:pt idx="282">
                  <c:v>-3.1</c:v>
                </c:pt>
                <c:pt idx="283">
                  <c:v>-3.7</c:v>
                </c:pt>
                <c:pt idx="284">
                  <c:v>-3</c:v>
                </c:pt>
                <c:pt idx="285">
                  <c:v>-2.4</c:v>
                </c:pt>
                <c:pt idx="286">
                  <c:v>-2</c:v>
                </c:pt>
                <c:pt idx="287">
                  <c:v>-2.1</c:v>
                </c:pt>
                <c:pt idx="288">
                  <c:v>-2.1</c:v>
                </c:pt>
                <c:pt idx="289">
                  <c:v>-1.5</c:v>
                </c:pt>
                <c:pt idx="290">
                  <c:v>-0.4</c:v>
                </c:pt>
                <c:pt idx="291">
                  <c:v>0.3</c:v>
                </c:pt>
                <c:pt idx="292">
                  <c:v>1.7</c:v>
                </c:pt>
                <c:pt idx="293">
                  <c:v>4.4000000000000004</c:v>
                </c:pt>
                <c:pt idx="294">
                  <c:v>6.8</c:v>
                </c:pt>
                <c:pt idx="295">
                  <c:v>9</c:v>
                </c:pt>
                <c:pt idx="296">
                  <c:v>8.8000000000000007</c:v>
                </c:pt>
                <c:pt idx="297">
                  <c:v>9</c:v>
                </c:pt>
                <c:pt idx="298">
                  <c:v>9.5</c:v>
                </c:pt>
              </c:numCache>
            </c:numRef>
          </c:val>
          <c:smooth val="0"/>
          <c:extLst>
            <c:ext xmlns:c16="http://schemas.microsoft.com/office/drawing/2014/chart" uri="{C3380CC4-5D6E-409C-BE32-E72D297353CC}">
              <c16:uniqueId val="{00000001-A5AC-4A7F-B54C-1B299364C2CB}"/>
            </c:ext>
          </c:extLst>
        </c:ser>
        <c:dLbls>
          <c:showLegendKey val="0"/>
          <c:showVal val="0"/>
          <c:showCatName val="0"/>
          <c:showSerName val="0"/>
          <c:showPercent val="0"/>
          <c:showBubbleSize val="0"/>
        </c:dLbls>
        <c:smooth val="0"/>
        <c:axId val="1129499775"/>
        <c:axId val="1196361135"/>
      </c:lineChart>
      <c:dateAx>
        <c:axId val="1129499775"/>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6361135"/>
        <c:crossesAt val="-10"/>
        <c:auto val="1"/>
        <c:lblOffset val="100"/>
        <c:baseTimeUnit val="months"/>
      </c:dateAx>
      <c:valAx>
        <c:axId val="1196361135"/>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9499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 Real GDP Growth (Annual, %)</a:t>
            </a:r>
            <a:endParaRPr lang="zh-CN" altLang="en-US"/>
          </a:p>
        </c:rich>
      </c:tx>
      <c:overlay val="0"/>
      <c:spPr>
        <a:noFill/>
        <a:ln w="25400">
          <a:noFill/>
        </a:ln>
      </c:spPr>
    </c:title>
    <c:autoTitleDeleted val="0"/>
    <c:plotArea>
      <c:layout/>
      <c:lineChart>
        <c:grouping val="standard"/>
        <c:varyColors val="0"/>
        <c:ser>
          <c:idx val="0"/>
          <c:order val="0"/>
          <c:spPr>
            <a:ln w="28575" cap="rnd">
              <a:solidFill>
                <a:schemeClr val="accent1"/>
              </a:solidFill>
              <a:round/>
            </a:ln>
            <a:effectLst/>
          </c:spPr>
          <c:marker>
            <c:symbol val="none"/>
          </c:marker>
          <c:cat>
            <c:numRef>
              <c:f>'Annual GDP Growth'!$A$2:$A$69</c:f>
              <c:numCache>
                <c:formatCode>yyyy</c:formatCode>
                <c:ptCount val="68"/>
                <c:pt idx="0">
                  <c:v>19724</c:v>
                </c:pt>
                <c:pt idx="1">
                  <c:v>20089</c:v>
                </c:pt>
                <c:pt idx="2">
                  <c:v>20454</c:v>
                </c:pt>
                <c:pt idx="3">
                  <c:v>20820</c:v>
                </c:pt>
                <c:pt idx="4">
                  <c:v>21185</c:v>
                </c:pt>
                <c:pt idx="5">
                  <c:v>21550</c:v>
                </c:pt>
                <c:pt idx="6">
                  <c:v>21915</c:v>
                </c:pt>
                <c:pt idx="7">
                  <c:v>22281</c:v>
                </c:pt>
                <c:pt idx="8">
                  <c:v>22646</c:v>
                </c:pt>
                <c:pt idx="9">
                  <c:v>23011</c:v>
                </c:pt>
                <c:pt idx="10">
                  <c:v>23376</c:v>
                </c:pt>
                <c:pt idx="11">
                  <c:v>23742</c:v>
                </c:pt>
                <c:pt idx="12">
                  <c:v>24107</c:v>
                </c:pt>
                <c:pt idx="13">
                  <c:v>24472</c:v>
                </c:pt>
                <c:pt idx="14">
                  <c:v>24837</c:v>
                </c:pt>
                <c:pt idx="15">
                  <c:v>25203</c:v>
                </c:pt>
                <c:pt idx="16">
                  <c:v>25568</c:v>
                </c:pt>
                <c:pt idx="17">
                  <c:v>25933</c:v>
                </c:pt>
                <c:pt idx="18">
                  <c:v>26298</c:v>
                </c:pt>
                <c:pt idx="19">
                  <c:v>26664</c:v>
                </c:pt>
                <c:pt idx="20">
                  <c:v>27029</c:v>
                </c:pt>
                <c:pt idx="21">
                  <c:v>27394</c:v>
                </c:pt>
                <c:pt idx="22">
                  <c:v>27759</c:v>
                </c:pt>
                <c:pt idx="23">
                  <c:v>28125</c:v>
                </c:pt>
                <c:pt idx="24">
                  <c:v>28490</c:v>
                </c:pt>
                <c:pt idx="25">
                  <c:v>28855</c:v>
                </c:pt>
                <c:pt idx="26">
                  <c:v>29220</c:v>
                </c:pt>
                <c:pt idx="27">
                  <c:v>29586</c:v>
                </c:pt>
                <c:pt idx="28">
                  <c:v>29951</c:v>
                </c:pt>
                <c:pt idx="29">
                  <c:v>30316</c:v>
                </c:pt>
                <c:pt idx="30">
                  <c:v>30681</c:v>
                </c:pt>
                <c:pt idx="31">
                  <c:v>31047</c:v>
                </c:pt>
                <c:pt idx="32">
                  <c:v>31412</c:v>
                </c:pt>
                <c:pt idx="33">
                  <c:v>31777</c:v>
                </c:pt>
                <c:pt idx="34">
                  <c:v>32142</c:v>
                </c:pt>
                <c:pt idx="35">
                  <c:v>32508</c:v>
                </c:pt>
                <c:pt idx="36">
                  <c:v>32873</c:v>
                </c:pt>
                <c:pt idx="37">
                  <c:v>33238</c:v>
                </c:pt>
                <c:pt idx="38">
                  <c:v>33603</c:v>
                </c:pt>
                <c:pt idx="39">
                  <c:v>33969</c:v>
                </c:pt>
                <c:pt idx="40">
                  <c:v>34334</c:v>
                </c:pt>
                <c:pt idx="41">
                  <c:v>34699</c:v>
                </c:pt>
                <c:pt idx="42">
                  <c:v>35064</c:v>
                </c:pt>
                <c:pt idx="43">
                  <c:v>35430</c:v>
                </c:pt>
                <c:pt idx="44">
                  <c:v>35795</c:v>
                </c:pt>
                <c:pt idx="45">
                  <c:v>36160</c:v>
                </c:pt>
                <c:pt idx="46">
                  <c:v>36525</c:v>
                </c:pt>
                <c:pt idx="47">
                  <c:v>36891</c:v>
                </c:pt>
                <c:pt idx="48">
                  <c:v>37256</c:v>
                </c:pt>
                <c:pt idx="49">
                  <c:v>37621</c:v>
                </c:pt>
                <c:pt idx="50">
                  <c:v>37986</c:v>
                </c:pt>
                <c:pt idx="51">
                  <c:v>38352</c:v>
                </c:pt>
                <c:pt idx="52">
                  <c:v>38717</c:v>
                </c:pt>
                <c:pt idx="53">
                  <c:v>39082</c:v>
                </c:pt>
                <c:pt idx="54">
                  <c:v>39447</c:v>
                </c:pt>
                <c:pt idx="55">
                  <c:v>39813</c:v>
                </c:pt>
                <c:pt idx="56">
                  <c:v>40178</c:v>
                </c:pt>
                <c:pt idx="57">
                  <c:v>40543</c:v>
                </c:pt>
                <c:pt idx="58">
                  <c:v>40908</c:v>
                </c:pt>
                <c:pt idx="59">
                  <c:v>41274</c:v>
                </c:pt>
                <c:pt idx="60">
                  <c:v>41639</c:v>
                </c:pt>
                <c:pt idx="61">
                  <c:v>42004</c:v>
                </c:pt>
                <c:pt idx="62">
                  <c:v>42369</c:v>
                </c:pt>
                <c:pt idx="63">
                  <c:v>42735</c:v>
                </c:pt>
                <c:pt idx="64">
                  <c:v>43100</c:v>
                </c:pt>
                <c:pt idx="65">
                  <c:v>43465</c:v>
                </c:pt>
                <c:pt idx="66">
                  <c:v>43830</c:v>
                </c:pt>
                <c:pt idx="67">
                  <c:v>44196</c:v>
                </c:pt>
              </c:numCache>
            </c:numRef>
          </c:cat>
          <c:val>
            <c:numRef>
              <c:f>'Annual GDP Growth'!$B$2:$B$69</c:f>
              <c:numCache>
                <c:formatCode>###,###,###,###,##0.00</c:formatCode>
                <c:ptCount val="68"/>
                <c:pt idx="0">
                  <c:v>15.6</c:v>
                </c:pt>
                <c:pt idx="1">
                  <c:v>4.3</c:v>
                </c:pt>
                <c:pt idx="2">
                  <c:v>6.9</c:v>
                </c:pt>
                <c:pt idx="3">
                  <c:v>15</c:v>
                </c:pt>
                <c:pt idx="4">
                  <c:v>5.0999999999999996</c:v>
                </c:pt>
                <c:pt idx="5">
                  <c:v>21.3</c:v>
                </c:pt>
                <c:pt idx="6">
                  <c:v>9</c:v>
                </c:pt>
                <c:pt idx="7">
                  <c:v>0</c:v>
                </c:pt>
                <c:pt idx="8">
                  <c:v>-27.3</c:v>
                </c:pt>
                <c:pt idx="9">
                  <c:v>-5.6</c:v>
                </c:pt>
                <c:pt idx="10">
                  <c:v>10.3</c:v>
                </c:pt>
                <c:pt idx="11">
                  <c:v>18.2</c:v>
                </c:pt>
                <c:pt idx="12">
                  <c:v>17</c:v>
                </c:pt>
                <c:pt idx="13">
                  <c:v>10.7</c:v>
                </c:pt>
                <c:pt idx="14">
                  <c:v>-5.7</c:v>
                </c:pt>
                <c:pt idx="15">
                  <c:v>-4.0999999999999996</c:v>
                </c:pt>
                <c:pt idx="16">
                  <c:v>16.899999999999999</c:v>
                </c:pt>
                <c:pt idx="17">
                  <c:v>19.3</c:v>
                </c:pt>
                <c:pt idx="18">
                  <c:v>7.1</c:v>
                </c:pt>
                <c:pt idx="19">
                  <c:v>3.8</c:v>
                </c:pt>
                <c:pt idx="20">
                  <c:v>7.8</c:v>
                </c:pt>
                <c:pt idx="21">
                  <c:v>2.2999999999999998</c:v>
                </c:pt>
                <c:pt idx="22">
                  <c:v>8.6999999999999993</c:v>
                </c:pt>
                <c:pt idx="23">
                  <c:v>-1.6</c:v>
                </c:pt>
                <c:pt idx="24">
                  <c:v>7.6</c:v>
                </c:pt>
                <c:pt idx="25">
                  <c:v>11.66559</c:v>
                </c:pt>
                <c:pt idx="26">
                  <c:v>7.5913250000000003</c:v>
                </c:pt>
                <c:pt idx="27">
                  <c:v>7.8341450000000004</c:v>
                </c:pt>
                <c:pt idx="28">
                  <c:v>5.1127609999999999</c:v>
                </c:pt>
                <c:pt idx="29">
                  <c:v>9.0171139999999994</c:v>
                </c:pt>
                <c:pt idx="30">
                  <c:v>10.770203</c:v>
                </c:pt>
                <c:pt idx="31">
                  <c:v>15.19154</c:v>
                </c:pt>
                <c:pt idx="32">
                  <c:v>13.430678</c:v>
                </c:pt>
                <c:pt idx="33">
                  <c:v>8.9499619999999993</c:v>
                </c:pt>
                <c:pt idx="34">
                  <c:v>11.657427999999999</c:v>
                </c:pt>
                <c:pt idx="35">
                  <c:v>11.222595</c:v>
                </c:pt>
                <c:pt idx="36">
                  <c:v>4.206334</c:v>
                </c:pt>
                <c:pt idx="37">
                  <c:v>3.9202509999999999</c:v>
                </c:pt>
                <c:pt idx="38">
                  <c:v>9.2627860000000002</c:v>
                </c:pt>
                <c:pt idx="39">
                  <c:v>14.22453</c:v>
                </c:pt>
                <c:pt idx="40">
                  <c:v>13.883729000000001</c:v>
                </c:pt>
                <c:pt idx="41">
                  <c:v>13.036807</c:v>
                </c:pt>
                <c:pt idx="42">
                  <c:v>10.953954</c:v>
                </c:pt>
                <c:pt idx="43">
                  <c:v>9.9225569999999994</c:v>
                </c:pt>
                <c:pt idx="44">
                  <c:v>9.2367799999999995</c:v>
                </c:pt>
                <c:pt idx="45">
                  <c:v>7.8459519999999996</c:v>
                </c:pt>
                <c:pt idx="46">
                  <c:v>7.6616520000000001</c:v>
                </c:pt>
                <c:pt idx="47">
                  <c:v>8.4900929999999999</c:v>
                </c:pt>
                <c:pt idx="48">
                  <c:v>8.3357329999999994</c:v>
                </c:pt>
                <c:pt idx="49">
                  <c:v>9.1336309999999994</c:v>
                </c:pt>
                <c:pt idx="50">
                  <c:v>10.038029999999999</c:v>
                </c:pt>
                <c:pt idx="51">
                  <c:v>10.113621</c:v>
                </c:pt>
                <c:pt idx="52">
                  <c:v>11.394591999999999</c:v>
                </c:pt>
                <c:pt idx="53">
                  <c:v>12.720955999999999</c:v>
                </c:pt>
                <c:pt idx="54">
                  <c:v>14.230861000000001</c:v>
                </c:pt>
                <c:pt idx="55">
                  <c:v>9.6506790000000002</c:v>
                </c:pt>
                <c:pt idx="56">
                  <c:v>9.3987259999999999</c:v>
                </c:pt>
                <c:pt idx="57">
                  <c:v>10.635871</c:v>
                </c:pt>
                <c:pt idx="58">
                  <c:v>9.5508319999999998</c:v>
                </c:pt>
                <c:pt idx="59">
                  <c:v>7.8637360000000003</c:v>
                </c:pt>
                <c:pt idx="60">
                  <c:v>7.7661499999999997</c:v>
                </c:pt>
                <c:pt idx="61">
                  <c:v>7.425764</c:v>
                </c:pt>
                <c:pt idx="62">
                  <c:v>7.0413290000000002</c:v>
                </c:pt>
                <c:pt idx="63">
                  <c:v>6.8487619999999998</c:v>
                </c:pt>
                <c:pt idx="64">
                  <c:v>6.9472009999999997</c:v>
                </c:pt>
                <c:pt idx="65" formatCode="General">
                  <c:v>6.7497740000000004</c:v>
                </c:pt>
                <c:pt idx="66" formatCode="General">
                  <c:v>6</c:v>
                </c:pt>
                <c:pt idx="67" formatCode="General">
                  <c:v>2.2999999999999998</c:v>
                </c:pt>
              </c:numCache>
            </c:numRef>
          </c:val>
          <c:smooth val="0"/>
          <c:extLst>
            <c:ext xmlns:c16="http://schemas.microsoft.com/office/drawing/2014/chart" uri="{C3380CC4-5D6E-409C-BE32-E72D297353CC}">
              <c16:uniqueId val="{00000000-39F0-4685-B6DC-4CCE36882AEF}"/>
            </c:ext>
          </c:extLst>
        </c:ser>
        <c:dLbls>
          <c:showLegendKey val="0"/>
          <c:showVal val="0"/>
          <c:showCatName val="0"/>
          <c:showSerName val="0"/>
          <c:showPercent val="0"/>
          <c:showBubbleSize val="0"/>
        </c:dLbls>
        <c:smooth val="0"/>
        <c:axId val="1046990448"/>
        <c:axId val="1046979024"/>
      </c:lineChart>
      <c:dateAx>
        <c:axId val="10469904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6979024"/>
        <c:crossesAt val="-30"/>
        <c:auto val="1"/>
        <c:lblOffset val="100"/>
        <c:baseTimeUnit val="years"/>
      </c:dateAx>
      <c:valAx>
        <c:axId val="1046979024"/>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699044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 Real GDP Growth (Quarterly, %)</a:t>
            </a:r>
            <a:endParaRPr lang="zh-CN" altLang="en-US"/>
          </a:p>
        </c:rich>
      </c:tx>
      <c:overlay val="0"/>
      <c:spPr>
        <a:noFill/>
        <a:ln w="25400">
          <a:noFill/>
        </a:ln>
      </c:spPr>
    </c:title>
    <c:autoTitleDeleted val="0"/>
    <c:plotArea>
      <c:layout/>
      <c:lineChart>
        <c:grouping val="standard"/>
        <c:varyColors val="0"/>
        <c:ser>
          <c:idx val="0"/>
          <c:order val="0"/>
          <c:spPr>
            <a:ln w="28575" cap="rnd">
              <a:solidFill>
                <a:schemeClr val="accent1"/>
              </a:solidFill>
              <a:round/>
            </a:ln>
            <a:effectLst/>
          </c:spPr>
          <c:marker>
            <c:symbol val="none"/>
          </c:marker>
          <c:cat>
            <c:numRef>
              <c:f>'Quarterly GDP Growth'!$A$2:$A$117</c:f>
              <c:numCache>
                <c:formatCode>yyyy\-mm;@</c:formatCode>
                <c:ptCount val="116"/>
                <c:pt idx="0">
                  <c:v>33694</c:v>
                </c:pt>
                <c:pt idx="1">
                  <c:v>33785</c:v>
                </c:pt>
                <c:pt idx="2">
                  <c:v>33877</c:v>
                </c:pt>
                <c:pt idx="3">
                  <c:v>33969</c:v>
                </c:pt>
                <c:pt idx="4">
                  <c:v>34059</c:v>
                </c:pt>
                <c:pt idx="5">
                  <c:v>34150</c:v>
                </c:pt>
                <c:pt idx="6">
                  <c:v>34242</c:v>
                </c:pt>
                <c:pt idx="7">
                  <c:v>34334</c:v>
                </c:pt>
                <c:pt idx="8">
                  <c:v>34424</c:v>
                </c:pt>
                <c:pt idx="9">
                  <c:v>34515</c:v>
                </c:pt>
                <c:pt idx="10">
                  <c:v>34607</c:v>
                </c:pt>
                <c:pt idx="11">
                  <c:v>34699</c:v>
                </c:pt>
                <c:pt idx="12">
                  <c:v>34789</c:v>
                </c:pt>
                <c:pt idx="13">
                  <c:v>34880</c:v>
                </c:pt>
                <c:pt idx="14">
                  <c:v>34972</c:v>
                </c:pt>
                <c:pt idx="15">
                  <c:v>35064</c:v>
                </c:pt>
                <c:pt idx="16">
                  <c:v>35155</c:v>
                </c:pt>
                <c:pt idx="17">
                  <c:v>35246</c:v>
                </c:pt>
                <c:pt idx="18">
                  <c:v>35338</c:v>
                </c:pt>
                <c:pt idx="19">
                  <c:v>35430</c:v>
                </c:pt>
                <c:pt idx="20">
                  <c:v>35520</c:v>
                </c:pt>
                <c:pt idx="21">
                  <c:v>35611</c:v>
                </c:pt>
                <c:pt idx="22">
                  <c:v>35703</c:v>
                </c:pt>
                <c:pt idx="23">
                  <c:v>35795</c:v>
                </c:pt>
                <c:pt idx="24">
                  <c:v>35885</c:v>
                </c:pt>
                <c:pt idx="25">
                  <c:v>35976</c:v>
                </c:pt>
                <c:pt idx="26">
                  <c:v>36068</c:v>
                </c:pt>
                <c:pt idx="27">
                  <c:v>36160</c:v>
                </c:pt>
                <c:pt idx="28">
                  <c:v>36250</c:v>
                </c:pt>
                <c:pt idx="29">
                  <c:v>36341</c:v>
                </c:pt>
                <c:pt idx="30">
                  <c:v>36433</c:v>
                </c:pt>
                <c:pt idx="31">
                  <c:v>36525</c:v>
                </c:pt>
                <c:pt idx="32">
                  <c:v>36616</c:v>
                </c:pt>
                <c:pt idx="33">
                  <c:v>36707</c:v>
                </c:pt>
                <c:pt idx="34">
                  <c:v>36799</c:v>
                </c:pt>
                <c:pt idx="35">
                  <c:v>36891</c:v>
                </c:pt>
                <c:pt idx="36">
                  <c:v>36981</c:v>
                </c:pt>
                <c:pt idx="37">
                  <c:v>37072</c:v>
                </c:pt>
                <c:pt idx="38">
                  <c:v>37164</c:v>
                </c:pt>
                <c:pt idx="39">
                  <c:v>37256</c:v>
                </c:pt>
                <c:pt idx="40">
                  <c:v>37346</c:v>
                </c:pt>
                <c:pt idx="41">
                  <c:v>37437</c:v>
                </c:pt>
                <c:pt idx="42">
                  <c:v>37529</c:v>
                </c:pt>
                <c:pt idx="43">
                  <c:v>37621</c:v>
                </c:pt>
                <c:pt idx="44">
                  <c:v>37711</c:v>
                </c:pt>
                <c:pt idx="45">
                  <c:v>37802</c:v>
                </c:pt>
                <c:pt idx="46">
                  <c:v>37894</c:v>
                </c:pt>
                <c:pt idx="47">
                  <c:v>37986</c:v>
                </c:pt>
                <c:pt idx="48">
                  <c:v>38077</c:v>
                </c:pt>
                <c:pt idx="49">
                  <c:v>38168</c:v>
                </c:pt>
                <c:pt idx="50">
                  <c:v>38260</c:v>
                </c:pt>
                <c:pt idx="51">
                  <c:v>38352</c:v>
                </c:pt>
                <c:pt idx="52">
                  <c:v>38442</c:v>
                </c:pt>
                <c:pt idx="53">
                  <c:v>38533</c:v>
                </c:pt>
                <c:pt idx="54">
                  <c:v>38625</c:v>
                </c:pt>
                <c:pt idx="55">
                  <c:v>38717</c:v>
                </c:pt>
                <c:pt idx="56">
                  <c:v>38807</c:v>
                </c:pt>
                <c:pt idx="57">
                  <c:v>38898</c:v>
                </c:pt>
                <c:pt idx="58">
                  <c:v>38990</c:v>
                </c:pt>
                <c:pt idx="59">
                  <c:v>39082</c:v>
                </c:pt>
                <c:pt idx="60">
                  <c:v>39172</c:v>
                </c:pt>
                <c:pt idx="61">
                  <c:v>39263</c:v>
                </c:pt>
                <c:pt idx="62">
                  <c:v>39355</c:v>
                </c:pt>
                <c:pt idx="63">
                  <c:v>39447</c:v>
                </c:pt>
                <c:pt idx="64">
                  <c:v>39538</c:v>
                </c:pt>
                <c:pt idx="65">
                  <c:v>39629</c:v>
                </c:pt>
                <c:pt idx="66">
                  <c:v>39721</c:v>
                </c:pt>
                <c:pt idx="67">
                  <c:v>39813</c:v>
                </c:pt>
                <c:pt idx="68">
                  <c:v>39903</c:v>
                </c:pt>
                <c:pt idx="69">
                  <c:v>39994</c:v>
                </c:pt>
                <c:pt idx="70">
                  <c:v>40086</c:v>
                </c:pt>
                <c:pt idx="71">
                  <c:v>40178</c:v>
                </c:pt>
                <c:pt idx="72">
                  <c:v>40268</c:v>
                </c:pt>
                <c:pt idx="73">
                  <c:v>40359</c:v>
                </c:pt>
                <c:pt idx="74">
                  <c:v>40451</c:v>
                </c:pt>
                <c:pt idx="75">
                  <c:v>40543</c:v>
                </c:pt>
                <c:pt idx="76">
                  <c:v>40633</c:v>
                </c:pt>
                <c:pt idx="77">
                  <c:v>40724</c:v>
                </c:pt>
                <c:pt idx="78">
                  <c:v>40816</c:v>
                </c:pt>
                <c:pt idx="79">
                  <c:v>40908</c:v>
                </c:pt>
                <c:pt idx="80">
                  <c:v>40999</c:v>
                </c:pt>
                <c:pt idx="81">
                  <c:v>41090</c:v>
                </c:pt>
                <c:pt idx="82">
                  <c:v>41182</c:v>
                </c:pt>
                <c:pt idx="83">
                  <c:v>41274</c:v>
                </c:pt>
                <c:pt idx="84">
                  <c:v>41364</c:v>
                </c:pt>
                <c:pt idx="85">
                  <c:v>41455</c:v>
                </c:pt>
                <c:pt idx="86">
                  <c:v>41547</c:v>
                </c:pt>
                <c:pt idx="87">
                  <c:v>41639</c:v>
                </c:pt>
                <c:pt idx="88">
                  <c:v>41729</c:v>
                </c:pt>
                <c:pt idx="89">
                  <c:v>41820</c:v>
                </c:pt>
                <c:pt idx="90">
                  <c:v>41912</c:v>
                </c:pt>
                <c:pt idx="91">
                  <c:v>42004</c:v>
                </c:pt>
                <c:pt idx="92">
                  <c:v>42094</c:v>
                </c:pt>
                <c:pt idx="93">
                  <c:v>42185</c:v>
                </c:pt>
                <c:pt idx="94">
                  <c:v>42277</c:v>
                </c:pt>
                <c:pt idx="95">
                  <c:v>42369</c:v>
                </c:pt>
                <c:pt idx="96">
                  <c:v>42460</c:v>
                </c:pt>
                <c:pt idx="97">
                  <c:v>42551</c:v>
                </c:pt>
                <c:pt idx="98">
                  <c:v>42643</c:v>
                </c:pt>
                <c:pt idx="99">
                  <c:v>42735</c:v>
                </c:pt>
                <c:pt idx="100">
                  <c:v>42825</c:v>
                </c:pt>
                <c:pt idx="101">
                  <c:v>42916</c:v>
                </c:pt>
                <c:pt idx="102">
                  <c:v>43008</c:v>
                </c:pt>
                <c:pt idx="103">
                  <c:v>43100</c:v>
                </c:pt>
                <c:pt idx="104">
                  <c:v>43190</c:v>
                </c:pt>
                <c:pt idx="105">
                  <c:v>43281</c:v>
                </c:pt>
                <c:pt idx="106">
                  <c:v>43373</c:v>
                </c:pt>
                <c:pt idx="107">
                  <c:v>43465</c:v>
                </c:pt>
                <c:pt idx="108">
                  <c:v>43555</c:v>
                </c:pt>
                <c:pt idx="109">
                  <c:v>43646</c:v>
                </c:pt>
                <c:pt idx="110">
                  <c:v>43738</c:v>
                </c:pt>
                <c:pt idx="111">
                  <c:v>43830</c:v>
                </c:pt>
                <c:pt idx="112">
                  <c:v>43921</c:v>
                </c:pt>
                <c:pt idx="113">
                  <c:v>44012</c:v>
                </c:pt>
                <c:pt idx="114">
                  <c:v>44104</c:v>
                </c:pt>
                <c:pt idx="115">
                  <c:v>44196</c:v>
                </c:pt>
              </c:numCache>
            </c:numRef>
          </c:cat>
          <c:val>
            <c:numRef>
              <c:f>'Quarterly GDP Growth'!$B$2:$B$117</c:f>
              <c:numCache>
                <c:formatCode>###,###,###,###,##0.00_ </c:formatCode>
                <c:ptCount val="116"/>
                <c:pt idx="0">
                  <c:v>13.6</c:v>
                </c:pt>
                <c:pt idx="1">
                  <c:v>14.1</c:v>
                </c:pt>
                <c:pt idx="2">
                  <c:v>14.6</c:v>
                </c:pt>
                <c:pt idx="3">
                  <c:v>14.6</c:v>
                </c:pt>
                <c:pt idx="4">
                  <c:v>15.3</c:v>
                </c:pt>
                <c:pt idx="5">
                  <c:v>13.5</c:v>
                </c:pt>
                <c:pt idx="6">
                  <c:v>12.9</c:v>
                </c:pt>
                <c:pt idx="7">
                  <c:v>14.1</c:v>
                </c:pt>
                <c:pt idx="8">
                  <c:v>14.1</c:v>
                </c:pt>
                <c:pt idx="9">
                  <c:v>13.3</c:v>
                </c:pt>
                <c:pt idx="10">
                  <c:v>13.1</c:v>
                </c:pt>
                <c:pt idx="11">
                  <c:v>12</c:v>
                </c:pt>
                <c:pt idx="12">
                  <c:v>11.9</c:v>
                </c:pt>
                <c:pt idx="13">
                  <c:v>11</c:v>
                </c:pt>
                <c:pt idx="14">
                  <c:v>10.4</c:v>
                </c:pt>
                <c:pt idx="15">
                  <c:v>10.8</c:v>
                </c:pt>
                <c:pt idx="16">
                  <c:v>10.9</c:v>
                </c:pt>
                <c:pt idx="17">
                  <c:v>9.4</c:v>
                </c:pt>
                <c:pt idx="18">
                  <c:v>9.1999999999999993</c:v>
                </c:pt>
                <c:pt idx="19">
                  <c:v>10.3</c:v>
                </c:pt>
                <c:pt idx="20">
                  <c:v>10.1</c:v>
                </c:pt>
                <c:pt idx="21">
                  <c:v>10</c:v>
                </c:pt>
                <c:pt idx="22">
                  <c:v>8.6</c:v>
                </c:pt>
                <c:pt idx="23">
                  <c:v>8.6</c:v>
                </c:pt>
                <c:pt idx="24">
                  <c:v>7.3</c:v>
                </c:pt>
                <c:pt idx="25">
                  <c:v>6.9</c:v>
                </c:pt>
                <c:pt idx="26">
                  <c:v>7.8</c:v>
                </c:pt>
                <c:pt idx="27">
                  <c:v>9.1</c:v>
                </c:pt>
                <c:pt idx="28">
                  <c:v>8.9</c:v>
                </c:pt>
                <c:pt idx="29">
                  <c:v>7.9</c:v>
                </c:pt>
                <c:pt idx="30">
                  <c:v>7.6</c:v>
                </c:pt>
                <c:pt idx="31">
                  <c:v>6.7</c:v>
                </c:pt>
                <c:pt idx="32">
                  <c:v>8.6999999999999993</c:v>
                </c:pt>
                <c:pt idx="33">
                  <c:v>9.1</c:v>
                </c:pt>
                <c:pt idx="34">
                  <c:v>8.8000000000000007</c:v>
                </c:pt>
                <c:pt idx="35">
                  <c:v>7.5</c:v>
                </c:pt>
                <c:pt idx="36">
                  <c:v>9.5</c:v>
                </c:pt>
                <c:pt idx="37">
                  <c:v>8.6</c:v>
                </c:pt>
                <c:pt idx="38">
                  <c:v>8</c:v>
                </c:pt>
                <c:pt idx="39">
                  <c:v>7.5</c:v>
                </c:pt>
                <c:pt idx="40">
                  <c:v>8.9</c:v>
                </c:pt>
                <c:pt idx="41">
                  <c:v>8.8000000000000007</c:v>
                </c:pt>
                <c:pt idx="42">
                  <c:v>9.6</c:v>
                </c:pt>
                <c:pt idx="43">
                  <c:v>9.1</c:v>
                </c:pt>
                <c:pt idx="44">
                  <c:v>11.1</c:v>
                </c:pt>
                <c:pt idx="45">
                  <c:v>9.1</c:v>
                </c:pt>
                <c:pt idx="46">
                  <c:v>10</c:v>
                </c:pt>
                <c:pt idx="47">
                  <c:v>10</c:v>
                </c:pt>
                <c:pt idx="48">
                  <c:v>10.6</c:v>
                </c:pt>
                <c:pt idx="49">
                  <c:v>11.6</c:v>
                </c:pt>
                <c:pt idx="50">
                  <c:v>9.8000000000000007</c:v>
                </c:pt>
                <c:pt idx="51">
                  <c:v>8.8000000000000007</c:v>
                </c:pt>
                <c:pt idx="52">
                  <c:v>11.1</c:v>
                </c:pt>
                <c:pt idx="53">
                  <c:v>11.1</c:v>
                </c:pt>
                <c:pt idx="54">
                  <c:v>10.8</c:v>
                </c:pt>
                <c:pt idx="55">
                  <c:v>12.4</c:v>
                </c:pt>
                <c:pt idx="56">
                  <c:v>12.5</c:v>
                </c:pt>
                <c:pt idx="57">
                  <c:v>13.7</c:v>
                </c:pt>
                <c:pt idx="58">
                  <c:v>12.2</c:v>
                </c:pt>
                <c:pt idx="59">
                  <c:v>12.5</c:v>
                </c:pt>
                <c:pt idx="60">
                  <c:v>13.8</c:v>
                </c:pt>
                <c:pt idx="61">
                  <c:v>15</c:v>
                </c:pt>
                <c:pt idx="62">
                  <c:v>14.3</c:v>
                </c:pt>
                <c:pt idx="63">
                  <c:v>13.9</c:v>
                </c:pt>
                <c:pt idx="64">
                  <c:v>11.5</c:v>
                </c:pt>
                <c:pt idx="65">
                  <c:v>10.9</c:v>
                </c:pt>
                <c:pt idx="66">
                  <c:v>9.5</c:v>
                </c:pt>
                <c:pt idx="67">
                  <c:v>7.1</c:v>
                </c:pt>
                <c:pt idx="68">
                  <c:v>6.4</c:v>
                </c:pt>
                <c:pt idx="69">
                  <c:v>8.1999999999999993</c:v>
                </c:pt>
                <c:pt idx="70">
                  <c:v>10.6</c:v>
                </c:pt>
                <c:pt idx="71">
                  <c:v>11.9</c:v>
                </c:pt>
                <c:pt idx="72">
                  <c:v>12.2</c:v>
                </c:pt>
                <c:pt idx="73">
                  <c:v>10.8</c:v>
                </c:pt>
                <c:pt idx="74">
                  <c:v>9.9</c:v>
                </c:pt>
                <c:pt idx="75">
                  <c:v>9.9</c:v>
                </c:pt>
                <c:pt idx="76">
                  <c:v>10.199999999999999</c:v>
                </c:pt>
                <c:pt idx="77">
                  <c:v>10</c:v>
                </c:pt>
                <c:pt idx="78">
                  <c:v>9.4</c:v>
                </c:pt>
                <c:pt idx="79">
                  <c:v>8.8000000000000007</c:v>
                </c:pt>
                <c:pt idx="80">
                  <c:v>8.1</c:v>
                </c:pt>
                <c:pt idx="81">
                  <c:v>7.7</c:v>
                </c:pt>
                <c:pt idx="82">
                  <c:v>7.5</c:v>
                </c:pt>
                <c:pt idx="83">
                  <c:v>8.1</c:v>
                </c:pt>
                <c:pt idx="84">
                  <c:v>7.9</c:v>
                </c:pt>
                <c:pt idx="85">
                  <c:v>7.6</c:v>
                </c:pt>
                <c:pt idx="86">
                  <c:v>7.9</c:v>
                </c:pt>
                <c:pt idx="87">
                  <c:v>7.7</c:v>
                </c:pt>
                <c:pt idx="88">
                  <c:v>7.5</c:v>
                </c:pt>
                <c:pt idx="89">
                  <c:v>7.6</c:v>
                </c:pt>
                <c:pt idx="90">
                  <c:v>7.2</c:v>
                </c:pt>
                <c:pt idx="91">
                  <c:v>7.3</c:v>
                </c:pt>
                <c:pt idx="92">
                  <c:v>7.1</c:v>
                </c:pt>
                <c:pt idx="93">
                  <c:v>7.1</c:v>
                </c:pt>
                <c:pt idx="94">
                  <c:v>7</c:v>
                </c:pt>
                <c:pt idx="95">
                  <c:v>6.9</c:v>
                </c:pt>
                <c:pt idx="96">
                  <c:v>6.9</c:v>
                </c:pt>
                <c:pt idx="97">
                  <c:v>6.8</c:v>
                </c:pt>
                <c:pt idx="98">
                  <c:v>6.8</c:v>
                </c:pt>
                <c:pt idx="99">
                  <c:v>6.9</c:v>
                </c:pt>
                <c:pt idx="100">
                  <c:v>7</c:v>
                </c:pt>
                <c:pt idx="101">
                  <c:v>7</c:v>
                </c:pt>
                <c:pt idx="102">
                  <c:v>6.9</c:v>
                </c:pt>
                <c:pt idx="103">
                  <c:v>6.8</c:v>
                </c:pt>
                <c:pt idx="104">
                  <c:v>6.9</c:v>
                </c:pt>
                <c:pt idx="105">
                  <c:v>6.9</c:v>
                </c:pt>
                <c:pt idx="106">
                  <c:v>6.7</c:v>
                </c:pt>
                <c:pt idx="107">
                  <c:v>6.5</c:v>
                </c:pt>
                <c:pt idx="108">
                  <c:v>6.3</c:v>
                </c:pt>
                <c:pt idx="109">
                  <c:v>6</c:v>
                </c:pt>
                <c:pt idx="110">
                  <c:v>5.9</c:v>
                </c:pt>
                <c:pt idx="111">
                  <c:v>5.8</c:v>
                </c:pt>
                <c:pt idx="112">
                  <c:v>-6.8</c:v>
                </c:pt>
                <c:pt idx="113">
                  <c:v>3.2</c:v>
                </c:pt>
                <c:pt idx="114">
                  <c:v>4.9000000000000004</c:v>
                </c:pt>
                <c:pt idx="115">
                  <c:v>6.5</c:v>
                </c:pt>
              </c:numCache>
            </c:numRef>
          </c:val>
          <c:smooth val="0"/>
          <c:extLst>
            <c:ext xmlns:c16="http://schemas.microsoft.com/office/drawing/2014/chart" uri="{C3380CC4-5D6E-409C-BE32-E72D297353CC}">
              <c16:uniqueId val="{00000000-43AE-46F9-BFD8-7E414B671025}"/>
            </c:ext>
          </c:extLst>
        </c:ser>
        <c:dLbls>
          <c:showLegendKey val="0"/>
          <c:showVal val="0"/>
          <c:showCatName val="0"/>
          <c:showSerName val="0"/>
          <c:showPercent val="0"/>
          <c:showBubbleSize val="0"/>
        </c:dLbls>
        <c:smooth val="0"/>
        <c:axId val="1860693856"/>
        <c:axId val="1860680256"/>
      </c:lineChart>
      <c:dateAx>
        <c:axId val="1860693856"/>
        <c:scaling>
          <c:orientation val="minMax"/>
        </c:scaling>
        <c:delete val="0"/>
        <c:axPos val="b"/>
        <c:numFmt formatCode="yyyy\-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80256"/>
        <c:crossesAt val="-10"/>
        <c:auto val="1"/>
        <c:lblOffset val="100"/>
        <c:baseTimeUnit val="months"/>
      </c:dateAx>
      <c:valAx>
        <c:axId val="1860680256"/>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0693856"/>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Sheet2!$R$1</c:f>
              <c:strCache>
                <c:ptCount val="1"/>
                <c:pt idx="0">
                  <c:v>居民消费率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Sheet2!$R$2:$R$44</c:f>
              <c:numCache>
                <c:formatCode>General</c:formatCode>
                <c:ptCount val="43"/>
                <c:pt idx="0">
                  <c:v>48.788662138623963</c:v>
                </c:pt>
                <c:pt idx="1">
                  <c:v>49.76041959612715</c:v>
                </c:pt>
                <c:pt idx="2">
                  <c:v>51.467314113000441</c:v>
                </c:pt>
                <c:pt idx="3">
                  <c:v>53.387789708389789</c:v>
                </c:pt>
                <c:pt idx="4">
                  <c:v>53.229670093776136</c:v>
                </c:pt>
                <c:pt idx="5">
                  <c:v>53.377773279514059</c:v>
                </c:pt>
                <c:pt idx="6">
                  <c:v>50.610134332213185</c:v>
                </c:pt>
                <c:pt idx="7">
                  <c:v>50.805903365719296</c:v>
                </c:pt>
                <c:pt idx="8">
                  <c:v>50.946878212474012</c:v>
                </c:pt>
                <c:pt idx="9">
                  <c:v>49.57853973894418</c:v>
                </c:pt>
                <c:pt idx="10">
                  <c:v>49.519520481624596</c:v>
                </c:pt>
                <c:pt idx="11">
                  <c:v>50.885333068352132</c:v>
                </c:pt>
                <c:pt idx="12">
                  <c:v>49.738585002324797</c:v>
                </c:pt>
                <c:pt idx="13">
                  <c:v>47.93560999462585</c:v>
                </c:pt>
                <c:pt idx="14">
                  <c:v>45.365049401331014</c:v>
                </c:pt>
                <c:pt idx="15">
                  <c:v>44.116427995327747</c:v>
                </c:pt>
                <c:pt idx="16">
                  <c:v>44.294664114144908</c:v>
                </c:pt>
                <c:pt idx="17">
                  <c:v>45.971151182037751</c:v>
                </c:pt>
                <c:pt idx="18">
                  <c:v>47.027459468486192</c:v>
                </c:pt>
                <c:pt idx="19">
                  <c:v>46.068675663018631</c:v>
                </c:pt>
                <c:pt idx="20">
                  <c:v>45.722522516814784</c:v>
                </c:pt>
                <c:pt idx="21">
                  <c:v>46.44628171945503</c:v>
                </c:pt>
                <c:pt idx="22">
                  <c:v>46.957676561720149</c:v>
                </c:pt>
                <c:pt idx="23">
                  <c:v>45.715585463370239</c:v>
                </c:pt>
                <c:pt idx="24">
                  <c:v>45.057665472399663</c:v>
                </c:pt>
                <c:pt idx="25">
                  <c:v>42.793521829104748</c:v>
                </c:pt>
                <c:pt idx="26">
                  <c:v>40.732861373104114</c:v>
                </c:pt>
                <c:pt idx="27">
                  <c:v>39.515441202087928</c:v>
                </c:pt>
                <c:pt idx="28">
                  <c:v>37.724637432450528</c:v>
                </c:pt>
                <c:pt idx="29">
                  <c:v>36.314792235398649</c:v>
                </c:pt>
                <c:pt idx="30">
                  <c:v>35.418467903189175</c:v>
                </c:pt>
                <c:pt idx="31">
                  <c:v>35.415446113524972</c:v>
                </c:pt>
                <c:pt idx="32">
                  <c:v>34.630010211476488</c:v>
                </c:pt>
                <c:pt idx="33">
                  <c:v>35.196762177634092</c:v>
                </c:pt>
                <c:pt idx="34">
                  <c:v>35.356340252062381</c:v>
                </c:pt>
                <c:pt idx="35">
                  <c:v>35.629958535188784</c:v>
                </c:pt>
                <c:pt idx="36">
                  <c:v>36.538432513828489</c:v>
                </c:pt>
                <c:pt idx="37">
                  <c:v>37.596417973732684</c:v>
                </c:pt>
                <c:pt idx="38">
                  <c:v>38.69647415175033</c:v>
                </c:pt>
                <c:pt idx="39">
                  <c:v>38.684701060104253</c:v>
                </c:pt>
                <c:pt idx="40">
                  <c:v>38.669396546243554</c:v>
                </c:pt>
                <c:pt idx="41">
                  <c:v>38.786308677790856</c:v>
                </c:pt>
                <c:pt idx="42">
                  <c:v>37.739529704461354</c:v>
                </c:pt>
              </c:numCache>
            </c:numRef>
          </c:val>
          <c:smooth val="0"/>
          <c:extLst>
            <c:ext xmlns:c16="http://schemas.microsoft.com/office/drawing/2014/chart" uri="{C3380CC4-5D6E-409C-BE32-E72D297353CC}">
              <c16:uniqueId val="{00000000-D050-45EB-879E-B06E09E90D5F}"/>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Sheet2!$M$1</c:f>
              <c:strCache>
                <c:ptCount val="1"/>
                <c:pt idx="0">
                  <c:v>资本形成率(投资率)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Sheet2!$M$2:$M$44</c:f>
              <c:numCache>
                <c:formatCode>###,###,###,##0.0000</c:formatCode>
                <c:ptCount val="43"/>
                <c:pt idx="0">
                  <c:v>38.366743999999997</c:v>
                </c:pt>
                <c:pt idx="1">
                  <c:v>36.773398</c:v>
                </c:pt>
                <c:pt idx="2">
                  <c:v>34.963875999999999</c:v>
                </c:pt>
                <c:pt idx="3">
                  <c:v>33.044065000000003</c:v>
                </c:pt>
                <c:pt idx="4">
                  <c:v>31.903109000000001</c:v>
                </c:pt>
                <c:pt idx="5">
                  <c:v>31.855467000000001</c:v>
                </c:pt>
                <c:pt idx="6">
                  <c:v>34.323549</c:v>
                </c:pt>
                <c:pt idx="7">
                  <c:v>39.024934999999999</c:v>
                </c:pt>
                <c:pt idx="8">
                  <c:v>37.675738000000003</c:v>
                </c:pt>
                <c:pt idx="9">
                  <c:v>37.249209</c:v>
                </c:pt>
                <c:pt idx="10">
                  <c:v>39.001063000000002</c:v>
                </c:pt>
                <c:pt idx="11">
                  <c:v>37.056082000000004</c:v>
                </c:pt>
                <c:pt idx="12">
                  <c:v>33.984290000000001</c:v>
                </c:pt>
                <c:pt idx="13">
                  <c:v>35.249929000000002</c:v>
                </c:pt>
                <c:pt idx="14">
                  <c:v>39.149908000000003</c:v>
                </c:pt>
                <c:pt idx="15">
                  <c:v>43.401468000000001</c:v>
                </c:pt>
                <c:pt idx="16">
                  <c:v>40.238188999999998</c:v>
                </c:pt>
                <c:pt idx="17">
                  <c:v>39.021904999999997</c:v>
                </c:pt>
                <c:pt idx="18">
                  <c:v>37.684531</c:v>
                </c:pt>
                <c:pt idx="19">
                  <c:v>35.656782999999997</c:v>
                </c:pt>
                <c:pt idx="20">
                  <c:v>34.979849000000002</c:v>
                </c:pt>
                <c:pt idx="21">
                  <c:v>34.287371999999998</c:v>
                </c:pt>
                <c:pt idx="22">
                  <c:v>33.734898999999999</c:v>
                </c:pt>
                <c:pt idx="23">
                  <c:v>35.694457</c:v>
                </c:pt>
                <c:pt idx="24">
                  <c:v>36.269879000000003</c:v>
                </c:pt>
                <c:pt idx="25">
                  <c:v>39.699669</c:v>
                </c:pt>
                <c:pt idx="26">
                  <c:v>41.972866000000003</c:v>
                </c:pt>
                <c:pt idx="27">
                  <c:v>40.273342</c:v>
                </c:pt>
                <c:pt idx="28">
                  <c:v>39.881433000000001</c:v>
                </c:pt>
                <c:pt idx="29">
                  <c:v>40.421267</c:v>
                </c:pt>
                <c:pt idx="30">
                  <c:v>42.425449</c:v>
                </c:pt>
                <c:pt idx="31">
                  <c:v>45.469411000000001</c:v>
                </c:pt>
                <c:pt idx="32">
                  <c:v>46.968015000000001</c:v>
                </c:pt>
                <c:pt idx="33">
                  <c:v>47.029353999999998</c:v>
                </c:pt>
                <c:pt idx="34">
                  <c:v>46.185822000000002</c:v>
                </c:pt>
                <c:pt idx="35">
                  <c:v>46.135869</c:v>
                </c:pt>
                <c:pt idx="36">
                  <c:v>45.612402000000003</c:v>
                </c:pt>
                <c:pt idx="37">
                  <c:v>43.032687000000003</c:v>
                </c:pt>
                <c:pt idx="38">
                  <c:v>42.655068</c:v>
                </c:pt>
                <c:pt idx="39">
                  <c:v>43.171717000000001</c:v>
                </c:pt>
                <c:pt idx="40">
                  <c:v>43.961177999999997</c:v>
                </c:pt>
                <c:pt idx="41">
                  <c:v>43.081316000000001</c:v>
                </c:pt>
                <c:pt idx="42">
                  <c:v>43.1</c:v>
                </c:pt>
              </c:numCache>
            </c:numRef>
          </c:val>
          <c:smooth val="0"/>
          <c:extLst>
            <c:ext xmlns:c16="http://schemas.microsoft.com/office/drawing/2014/chart" uri="{C3380CC4-5D6E-409C-BE32-E72D297353CC}">
              <c16:uniqueId val="{00000000-D83C-4B01-95B9-4F5B18B32D59}"/>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Share of Inventory Investment in GDP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Share of Inventory Investment</c:v>
                </c:pt>
              </c:strCache>
            </c:strRef>
          </c:tx>
          <c:spPr>
            <a:ln w="28575" cap="rnd">
              <a:solidFill>
                <a:schemeClr val="accent1"/>
              </a:solidFill>
              <a:round/>
            </a:ln>
            <a:effectLst/>
          </c:spPr>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Sheet1!$B$2:$B$44</c:f>
              <c:numCache>
                <c:formatCode>General</c:formatCode>
                <c:ptCount val="43"/>
                <c:pt idx="0">
                  <c:v>8.4314440851240331</c:v>
                </c:pt>
                <c:pt idx="1">
                  <c:v>8.0497679706639254</c:v>
                </c:pt>
                <c:pt idx="2">
                  <c:v>6.1072318664133638</c:v>
                </c:pt>
                <c:pt idx="3">
                  <c:v>5.7074987966437742</c:v>
                </c:pt>
                <c:pt idx="4">
                  <c:v>3.7316772745172146</c:v>
                </c:pt>
                <c:pt idx="5">
                  <c:v>3.7403284172082891</c:v>
                </c:pt>
                <c:pt idx="6">
                  <c:v>5.0492891538988367</c:v>
                </c:pt>
                <c:pt idx="7">
                  <c:v>8.624209506864247</c:v>
                </c:pt>
                <c:pt idx="8">
                  <c:v>6.7582441393466866</c:v>
                </c:pt>
                <c:pt idx="9">
                  <c:v>6.7494561820999861</c:v>
                </c:pt>
                <c:pt idx="10">
                  <c:v>8.0096234167802312</c:v>
                </c:pt>
                <c:pt idx="11">
                  <c:v>11.555032948152713</c:v>
                </c:pt>
                <c:pt idx="12">
                  <c:v>10.117425143101858</c:v>
                </c:pt>
                <c:pt idx="13">
                  <c:v>9.5362320278617929</c:v>
                </c:pt>
                <c:pt idx="14">
                  <c:v>8.7419744022316106</c:v>
                </c:pt>
                <c:pt idx="15">
                  <c:v>6.2078401097095766</c:v>
                </c:pt>
                <c:pt idx="16">
                  <c:v>5.6359878910278782</c:v>
                </c:pt>
                <c:pt idx="17">
                  <c:v>6.5275613175894502</c:v>
                </c:pt>
                <c:pt idx="18">
                  <c:v>5.9221585911572294</c:v>
                </c:pt>
                <c:pt idx="19">
                  <c:v>4.5368785349458758</c:v>
                </c:pt>
                <c:pt idx="20">
                  <c:v>1.9403048964533141</c:v>
                </c:pt>
                <c:pt idx="21">
                  <c:v>1.5807739300135526</c:v>
                </c:pt>
                <c:pt idx="22">
                  <c:v>1.0004111999554071</c:v>
                </c:pt>
                <c:pt idx="23">
                  <c:v>2.0970509144834475</c:v>
                </c:pt>
                <c:pt idx="24">
                  <c:v>1.0986041922009457</c:v>
                </c:pt>
                <c:pt idx="25">
                  <c:v>1.3651803986554301</c:v>
                </c:pt>
                <c:pt idx="26">
                  <c:v>2.3244931566779732</c:v>
                </c:pt>
                <c:pt idx="27">
                  <c:v>0.91867317543507743</c:v>
                </c:pt>
                <c:pt idx="28">
                  <c:v>1.1839924580020984</c:v>
                </c:pt>
                <c:pt idx="29">
                  <c:v>2.5858244818173444</c:v>
                </c:pt>
                <c:pt idx="30">
                  <c:v>3.2197198209611879</c:v>
                </c:pt>
                <c:pt idx="31">
                  <c:v>1.5485191260583957</c:v>
                </c:pt>
                <c:pt idx="32">
                  <c:v>2.6500884521195451</c:v>
                </c:pt>
                <c:pt idx="33">
                  <c:v>2.8209068976110321</c:v>
                </c:pt>
                <c:pt idx="34">
                  <c:v>1.973748006100897</c:v>
                </c:pt>
                <c:pt idx="35">
                  <c:v>1.8695232103508936</c:v>
                </c:pt>
                <c:pt idx="36">
                  <c:v>1.9587742290966037</c:v>
                </c:pt>
                <c:pt idx="37">
                  <c:v>1.1351467382612681</c:v>
                </c:pt>
                <c:pt idx="38">
                  <c:v>1.0796116318787714</c:v>
                </c:pt>
                <c:pt idx="39">
                  <c:v>1.1563553737753005</c:v>
                </c:pt>
                <c:pt idx="40">
                  <c:v>0.9540836748211432</c:v>
                </c:pt>
                <c:pt idx="41">
                  <c:v>0.66427121294202107</c:v>
                </c:pt>
                <c:pt idx="42">
                  <c:v>0.6548290572547516</c:v>
                </c:pt>
              </c:numCache>
            </c:numRef>
          </c:val>
          <c:smooth val="0"/>
          <c:extLst>
            <c:ext xmlns:c16="http://schemas.microsoft.com/office/drawing/2014/chart" uri="{C3380CC4-5D6E-409C-BE32-E72D297353CC}">
              <c16:uniqueId val="{00000000-BCC6-472C-9FAC-F51AC1C1D2C1}"/>
            </c:ext>
          </c:extLst>
        </c:ser>
        <c:dLbls>
          <c:showLegendKey val="0"/>
          <c:showVal val="0"/>
          <c:showCatName val="0"/>
          <c:showSerName val="0"/>
          <c:showPercent val="0"/>
          <c:showBubbleSize val="0"/>
        </c:dLbls>
        <c:smooth val="0"/>
        <c:axId val="-1372267968"/>
        <c:axId val="-1372257088"/>
      </c:lineChart>
      <c:catAx>
        <c:axId val="-137226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2257088"/>
        <c:crosses val="autoZero"/>
        <c:auto val="1"/>
        <c:lblAlgn val="ctr"/>
        <c:lblOffset val="100"/>
        <c:noMultiLvlLbl val="0"/>
      </c:catAx>
      <c:valAx>
        <c:axId val="-137225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2267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Sheet2!$S$1</c:f>
              <c:strCache>
                <c:ptCount val="1"/>
                <c:pt idx="0">
                  <c:v>政府消费率</c:v>
                </c:pt>
              </c:strCache>
            </c:strRef>
          </c:tx>
          <c:spPr>
            <a:ln w="28575" cap="rnd">
              <a:solidFill>
                <a:schemeClr val="accent1"/>
              </a:solidFill>
              <a:round/>
            </a:ln>
            <a:effectLst/>
          </c:spPr>
          <c:marker>
            <c:symbol val="none"/>
          </c:marker>
          <c:cat>
            <c:numRef>
              <c:f>Sheet2!$A$2:$A$44</c:f>
              <c:numCache>
                <c:formatCode>yyyy\-mm</c:formatCode>
                <c:ptCount val="43"/>
                <c:pt idx="0">
                  <c:v>28855</c:v>
                </c:pt>
                <c:pt idx="1">
                  <c:v>29220</c:v>
                </c:pt>
                <c:pt idx="2">
                  <c:v>29586</c:v>
                </c:pt>
                <c:pt idx="3">
                  <c:v>29951</c:v>
                </c:pt>
                <c:pt idx="4">
                  <c:v>30316</c:v>
                </c:pt>
                <c:pt idx="5">
                  <c:v>30681</c:v>
                </c:pt>
                <c:pt idx="6">
                  <c:v>31047</c:v>
                </c:pt>
                <c:pt idx="7">
                  <c:v>31412</c:v>
                </c:pt>
                <c:pt idx="8">
                  <c:v>31777</c:v>
                </c:pt>
                <c:pt idx="9">
                  <c:v>32142</c:v>
                </c:pt>
                <c:pt idx="10">
                  <c:v>32508</c:v>
                </c:pt>
                <c:pt idx="11">
                  <c:v>32873</c:v>
                </c:pt>
                <c:pt idx="12">
                  <c:v>33238</c:v>
                </c:pt>
                <c:pt idx="13">
                  <c:v>33603</c:v>
                </c:pt>
                <c:pt idx="14">
                  <c:v>33969</c:v>
                </c:pt>
                <c:pt idx="15">
                  <c:v>34334</c:v>
                </c:pt>
                <c:pt idx="16">
                  <c:v>34699</c:v>
                </c:pt>
                <c:pt idx="17">
                  <c:v>35064</c:v>
                </c:pt>
                <c:pt idx="18">
                  <c:v>35430</c:v>
                </c:pt>
                <c:pt idx="19">
                  <c:v>35795</c:v>
                </c:pt>
                <c:pt idx="20">
                  <c:v>36160</c:v>
                </c:pt>
                <c:pt idx="21">
                  <c:v>36525</c:v>
                </c:pt>
                <c:pt idx="22">
                  <c:v>36891</c:v>
                </c:pt>
                <c:pt idx="23">
                  <c:v>37256</c:v>
                </c:pt>
                <c:pt idx="24">
                  <c:v>37621</c:v>
                </c:pt>
                <c:pt idx="25">
                  <c:v>37986</c:v>
                </c:pt>
                <c:pt idx="26">
                  <c:v>38352</c:v>
                </c:pt>
                <c:pt idx="27">
                  <c:v>38717</c:v>
                </c:pt>
                <c:pt idx="28">
                  <c:v>39082</c:v>
                </c:pt>
                <c:pt idx="29">
                  <c:v>39447</c:v>
                </c:pt>
                <c:pt idx="30">
                  <c:v>39813</c:v>
                </c:pt>
                <c:pt idx="31">
                  <c:v>40178</c:v>
                </c:pt>
                <c:pt idx="32">
                  <c:v>40543</c:v>
                </c:pt>
                <c:pt idx="33">
                  <c:v>40908</c:v>
                </c:pt>
                <c:pt idx="34">
                  <c:v>41274</c:v>
                </c:pt>
                <c:pt idx="35">
                  <c:v>41639</c:v>
                </c:pt>
                <c:pt idx="36">
                  <c:v>42004</c:v>
                </c:pt>
                <c:pt idx="37">
                  <c:v>42369</c:v>
                </c:pt>
                <c:pt idx="38">
                  <c:v>42735</c:v>
                </c:pt>
                <c:pt idx="39">
                  <c:v>43100</c:v>
                </c:pt>
                <c:pt idx="40">
                  <c:v>43465</c:v>
                </c:pt>
                <c:pt idx="41">
                  <c:v>43830</c:v>
                </c:pt>
                <c:pt idx="42">
                  <c:v>44196</c:v>
                </c:pt>
              </c:numCache>
            </c:numRef>
          </c:cat>
          <c:val>
            <c:numRef>
              <c:f>Sheet2!$S$2:$S$44</c:f>
              <c:numCache>
                <c:formatCode>General</c:formatCode>
                <c:ptCount val="43"/>
                <c:pt idx="0">
                  <c:v>13.160773118869082</c:v>
                </c:pt>
                <c:pt idx="1">
                  <c:v>13.960336194452877</c:v>
                </c:pt>
                <c:pt idx="2">
                  <c:v>13.8925616858042</c:v>
                </c:pt>
                <c:pt idx="3">
                  <c:v>13.220696847643836</c:v>
                </c:pt>
                <c:pt idx="4">
                  <c:v>13.17641971257644</c:v>
                </c:pt>
                <c:pt idx="5">
                  <c:v>13.924974709447079</c:v>
                </c:pt>
                <c:pt idx="6">
                  <c:v>15.049079991793764</c:v>
                </c:pt>
                <c:pt idx="7">
                  <c:v>14.19969586799284</c:v>
                </c:pt>
                <c:pt idx="8">
                  <c:v>13.833160494656124</c:v>
                </c:pt>
                <c:pt idx="9">
                  <c:v>13.083455930104002</c:v>
                </c:pt>
                <c:pt idx="10">
                  <c:v>12.473170083969833</c:v>
                </c:pt>
                <c:pt idx="11">
                  <c:v>13.134172747122186</c:v>
                </c:pt>
                <c:pt idx="12">
                  <c:v>13.58713117508108</c:v>
                </c:pt>
                <c:pt idx="13">
                  <c:v>14.007025438465554</c:v>
                </c:pt>
                <c:pt idx="14">
                  <c:v>14.469506224661929</c:v>
                </c:pt>
                <c:pt idx="15">
                  <c:v>14.391974631965333</c:v>
                </c:pt>
                <c:pt idx="16">
                  <c:v>14.157348198293892</c:v>
                </c:pt>
                <c:pt idx="17">
                  <c:v>13.371224960666449</c:v>
                </c:pt>
                <c:pt idx="18">
                  <c:v>13.24843427250228</c:v>
                </c:pt>
                <c:pt idx="19">
                  <c:v>13.804451690484647</c:v>
                </c:pt>
                <c:pt idx="20">
                  <c:v>15.017348493757199</c:v>
                </c:pt>
                <c:pt idx="21">
                  <c:v>16.450932764814372</c:v>
                </c:pt>
                <c:pt idx="22">
                  <c:v>16.919615649378574</c:v>
                </c:pt>
                <c:pt idx="23">
                  <c:v>16.484031785752222</c:v>
                </c:pt>
                <c:pt idx="24">
                  <c:v>16.122180739992544</c:v>
                </c:pt>
                <c:pt idx="25">
                  <c:v>15.344952936228962</c:v>
                </c:pt>
                <c:pt idx="26">
                  <c:v>14.669262648576122</c:v>
                </c:pt>
                <c:pt idx="27">
                  <c:v>14.770959176466819</c:v>
                </c:pt>
                <c:pt idx="28">
                  <c:v>14.809782107072667</c:v>
                </c:pt>
                <c:pt idx="29">
                  <c:v>14.60474967774843</c:v>
                </c:pt>
                <c:pt idx="30">
                  <c:v>14.53922043813062</c:v>
                </c:pt>
                <c:pt idx="31">
                  <c:v>14.789788399065118</c:v>
                </c:pt>
                <c:pt idx="32">
                  <c:v>14.716065142583062</c:v>
                </c:pt>
                <c:pt idx="33">
                  <c:v>15.359453779033243</c:v>
                </c:pt>
                <c:pt idx="34">
                  <c:v>15.742634025153393</c:v>
                </c:pt>
                <c:pt idx="35">
                  <c:v>15.793954081236643</c:v>
                </c:pt>
                <c:pt idx="36">
                  <c:v>15.744023613858364</c:v>
                </c:pt>
                <c:pt idx="37">
                  <c:v>16.142069488412378</c:v>
                </c:pt>
                <c:pt idx="38">
                  <c:v>16.372849118518847</c:v>
                </c:pt>
                <c:pt idx="39">
                  <c:v>16.384987492408417</c:v>
                </c:pt>
                <c:pt idx="40">
                  <c:v>16.599130713230057</c:v>
                </c:pt>
                <c:pt idx="41">
                  <c:v>16.644329637842397</c:v>
                </c:pt>
                <c:pt idx="42">
                  <c:v>16.552056960575548</c:v>
                </c:pt>
              </c:numCache>
            </c:numRef>
          </c:val>
          <c:smooth val="0"/>
          <c:extLst>
            <c:ext xmlns:c16="http://schemas.microsoft.com/office/drawing/2014/chart" uri="{C3380CC4-5D6E-409C-BE32-E72D297353CC}">
              <c16:uniqueId val="{00000000-E56D-4500-86DD-8806776D806C}"/>
            </c:ext>
          </c:extLst>
        </c:ser>
        <c:dLbls>
          <c:showLegendKey val="0"/>
          <c:showVal val="0"/>
          <c:showCatName val="0"/>
          <c:showSerName val="0"/>
          <c:showPercent val="0"/>
          <c:showBubbleSize val="0"/>
        </c:dLbls>
        <c:smooth val="0"/>
        <c:axId val="299419760"/>
        <c:axId val="291346496"/>
      </c:lineChart>
      <c:dateAx>
        <c:axId val="29941976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1346496"/>
        <c:crosses val="autoZero"/>
        <c:auto val="1"/>
        <c:lblOffset val="100"/>
        <c:baseTimeUnit val="years"/>
      </c:dateAx>
      <c:valAx>
        <c:axId val="291346496"/>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94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(GNI-GDP)/GDP*100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Sheet1!$K$1</c:f>
              <c:strCache>
                <c:ptCount val="1"/>
                <c:pt idx="0">
                  <c:v>(GNI/GDP-1)*100</c:v>
                </c:pt>
              </c:strCache>
            </c:strRef>
          </c:tx>
          <c:spPr>
            <a:ln w="28575" cap="rnd">
              <a:solidFill>
                <a:schemeClr val="accent1"/>
              </a:solidFill>
              <a:round/>
            </a:ln>
            <a:effectLst/>
          </c:spPr>
          <c:marker>
            <c:symbol val="none"/>
          </c:marker>
          <c:cat>
            <c:numRef>
              <c:f>Sheet1!$J$2:$J$41</c:f>
              <c:numCache>
                <c:formatCode>General</c:formatCode>
                <c:ptCount val="40"/>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numCache>
            </c:numRef>
          </c:cat>
          <c:val>
            <c:numRef>
              <c:f>Sheet1!$K$2:$K$41</c:f>
              <c:numCache>
                <c:formatCode>General</c:formatCode>
                <c:ptCount val="40"/>
                <c:pt idx="0">
                  <c:v>-4.2546011366720884E-2</c:v>
                </c:pt>
                <c:pt idx="1">
                  <c:v>0.13242762558741095</c:v>
                </c:pt>
                <c:pt idx="2">
                  <c:v>0.37998495940747878</c:v>
                </c:pt>
                <c:pt idx="3">
                  <c:v>0.49043303821791129</c:v>
                </c:pt>
                <c:pt idx="4">
                  <c:v>0.27143409245158184</c:v>
                </c:pt>
                <c:pt idx="5">
                  <c:v>-7.6535483694233032E-3</c:v>
                </c:pt>
                <c:pt idx="6">
                  <c:v>-6.5731264275774803E-2</c:v>
                </c:pt>
                <c:pt idx="7">
                  <c:v>-3.9475813143478686E-2</c:v>
                </c:pt>
                <c:pt idx="8">
                  <c:v>5.0187477396908473E-2</c:v>
                </c:pt>
                <c:pt idx="9">
                  <c:v>0.26738256097701446</c:v>
                </c:pt>
                <c:pt idx="10">
                  <c:v>0.20320128591348588</c:v>
                </c:pt>
                <c:pt idx="11">
                  <c:v>5.0290288332022204E-2</c:v>
                </c:pt>
                <c:pt idx="12">
                  <c:v>-0.20739383357582891</c:v>
                </c:pt>
                <c:pt idx="13">
                  <c:v>-0.18358226302407385</c:v>
                </c:pt>
                <c:pt idx="14">
                  <c:v>-1.6029482911909203</c:v>
                </c:pt>
                <c:pt idx="15">
                  <c:v>-1.4398896977510596</c:v>
                </c:pt>
                <c:pt idx="16">
                  <c:v>-1.1443037402981477</c:v>
                </c:pt>
                <c:pt idx="17">
                  <c:v>-1.6173963985575122</c:v>
                </c:pt>
                <c:pt idx="18">
                  <c:v>-1.3226981851630386</c:v>
                </c:pt>
                <c:pt idx="19">
                  <c:v>-1.2106805708876565</c:v>
                </c:pt>
                <c:pt idx="20">
                  <c:v>-1.4314684215044722</c:v>
                </c:pt>
                <c:pt idx="21">
                  <c:v>-1.0162964854522827</c:v>
                </c:pt>
                <c:pt idx="22">
                  <c:v>-0.61546482964343874</c:v>
                </c:pt>
                <c:pt idx="23">
                  <c:v>-0.26243988668831958</c:v>
                </c:pt>
                <c:pt idx="24">
                  <c:v>-0.70467763094394942</c:v>
                </c:pt>
                <c:pt idx="25">
                  <c:v>-0.18684980409314988</c:v>
                </c:pt>
                <c:pt idx="26">
                  <c:v>0.22648441395115679</c:v>
                </c:pt>
                <c:pt idx="27">
                  <c:v>0.62175660823983603</c:v>
                </c:pt>
                <c:pt idx="28">
                  <c:v>-0.16722730815779838</c:v>
                </c:pt>
                <c:pt idx="29">
                  <c:v>-0.42832016084522517</c:v>
                </c:pt>
                <c:pt idx="30">
                  <c:v>-0.93195957965656473</c:v>
                </c:pt>
                <c:pt idx="31">
                  <c:v>-0.23227604251557155</c:v>
                </c:pt>
                <c:pt idx="32">
                  <c:v>-0.81320199457688824</c:v>
                </c:pt>
                <c:pt idx="33">
                  <c:v>0.12695683839414273</c:v>
                </c:pt>
                <c:pt idx="34">
                  <c:v>-0.47716902595836569</c:v>
                </c:pt>
                <c:pt idx="35">
                  <c:v>-0.49584458477807153</c:v>
                </c:pt>
                <c:pt idx="36">
                  <c:v>-0.13103382874105599</c:v>
                </c:pt>
                <c:pt idx="37">
                  <c:v>-0.43921591980242669</c:v>
                </c:pt>
                <c:pt idx="38">
                  <c:v>-0.28017814626677823</c:v>
                </c:pt>
                <c:pt idx="39">
                  <c:v>-0.7090352211476888</c:v>
                </c:pt>
              </c:numCache>
            </c:numRef>
          </c:val>
          <c:smooth val="0"/>
          <c:extLst>
            <c:ext xmlns:c16="http://schemas.microsoft.com/office/drawing/2014/chart" uri="{C3380CC4-5D6E-409C-BE32-E72D297353CC}">
              <c16:uniqueId val="{00000000-11BD-4453-8DE3-CEE9BACECE7D}"/>
            </c:ext>
          </c:extLst>
        </c:ser>
        <c:dLbls>
          <c:showLegendKey val="0"/>
          <c:showVal val="0"/>
          <c:showCatName val="0"/>
          <c:showSerName val="0"/>
          <c:showPercent val="0"/>
          <c:showBubbleSize val="0"/>
        </c:dLbls>
        <c:smooth val="0"/>
        <c:axId val="1305262336"/>
        <c:axId val="1351515216"/>
      </c:lineChart>
      <c:catAx>
        <c:axId val="130526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1515216"/>
        <c:crossesAt val="-2"/>
        <c:auto val="1"/>
        <c:lblAlgn val="ctr"/>
        <c:lblOffset val="100"/>
        <c:noMultiLvlLbl val="0"/>
      </c:catAx>
      <c:valAx>
        <c:axId val="1351515216"/>
        <c:scaling>
          <c:orientation val="minMax"/>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05262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China's Monthly Inflation Rate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cpi</c:v>
                </c:pt>
              </c:strCache>
            </c:strRef>
          </c:tx>
          <c:spPr>
            <a:ln w="28575" cap="rnd">
              <a:solidFill>
                <a:schemeClr val="accent1"/>
              </a:solidFill>
              <a:round/>
            </a:ln>
            <a:effectLst/>
          </c:spPr>
          <c:marker>
            <c:symbol val="none"/>
          </c:marker>
          <c:cat>
            <c:numRef>
              <c:f>Sheet1!$A$2:$A$417</c:f>
              <c:numCache>
                <c:formatCode>yyyy\-mm;@</c:formatCode>
                <c:ptCount val="416"/>
                <c:pt idx="0">
                  <c:v>31808</c:v>
                </c:pt>
                <c:pt idx="1">
                  <c:v>31836</c:v>
                </c:pt>
                <c:pt idx="2">
                  <c:v>31867</c:v>
                </c:pt>
                <c:pt idx="3">
                  <c:v>31897</c:v>
                </c:pt>
                <c:pt idx="4">
                  <c:v>31928</c:v>
                </c:pt>
                <c:pt idx="5">
                  <c:v>31958</c:v>
                </c:pt>
                <c:pt idx="6">
                  <c:v>31989</c:v>
                </c:pt>
                <c:pt idx="7">
                  <c:v>32020</c:v>
                </c:pt>
                <c:pt idx="8">
                  <c:v>32050</c:v>
                </c:pt>
                <c:pt idx="9">
                  <c:v>32081</c:v>
                </c:pt>
                <c:pt idx="10">
                  <c:v>32111</c:v>
                </c:pt>
                <c:pt idx="11">
                  <c:v>32142</c:v>
                </c:pt>
                <c:pt idx="12">
                  <c:v>32173</c:v>
                </c:pt>
                <c:pt idx="13">
                  <c:v>32202</c:v>
                </c:pt>
                <c:pt idx="14">
                  <c:v>32233</c:v>
                </c:pt>
                <c:pt idx="15">
                  <c:v>32263</c:v>
                </c:pt>
                <c:pt idx="16">
                  <c:v>32294</c:v>
                </c:pt>
                <c:pt idx="17">
                  <c:v>32324</c:v>
                </c:pt>
                <c:pt idx="18">
                  <c:v>32355</c:v>
                </c:pt>
                <c:pt idx="19">
                  <c:v>32386</c:v>
                </c:pt>
                <c:pt idx="20">
                  <c:v>32416</c:v>
                </c:pt>
                <c:pt idx="21">
                  <c:v>32447</c:v>
                </c:pt>
                <c:pt idx="22">
                  <c:v>32477</c:v>
                </c:pt>
                <c:pt idx="23">
                  <c:v>32508</c:v>
                </c:pt>
                <c:pt idx="24">
                  <c:v>32539</c:v>
                </c:pt>
                <c:pt idx="25">
                  <c:v>32567</c:v>
                </c:pt>
                <c:pt idx="26">
                  <c:v>32598</c:v>
                </c:pt>
                <c:pt idx="27">
                  <c:v>32628</c:v>
                </c:pt>
                <c:pt idx="28">
                  <c:v>32659</c:v>
                </c:pt>
                <c:pt idx="29">
                  <c:v>32689</c:v>
                </c:pt>
                <c:pt idx="30">
                  <c:v>32720</c:v>
                </c:pt>
                <c:pt idx="31">
                  <c:v>32751</c:v>
                </c:pt>
                <c:pt idx="32">
                  <c:v>32781</c:v>
                </c:pt>
                <c:pt idx="33">
                  <c:v>32812</c:v>
                </c:pt>
                <c:pt idx="34">
                  <c:v>32842</c:v>
                </c:pt>
                <c:pt idx="35">
                  <c:v>32873</c:v>
                </c:pt>
                <c:pt idx="36">
                  <c:v>32904</c:v>
                </c:pt>
                <c:pt idx="37">
                  <c:v>32932</c:v>
                </c:pt>
                <c:pt idx="38">
                  <c:v>32963</c:v>
                </c:pt>
                <c:pt idx="39">
                  <c:v>32993</c:v>
                </c:pt>
                <c:pt idx="40">
                  <c:v>33024</c:v>
                </c:pt>
                <c:pt idx="41">
                  <c:v>33054</c:v>
                </c:pt>
                <c:pt idx="42">
                  <c:v>33085</c:v>
                </c:pt>
                <c:pt idx="43">
                  <c:v>33116</c:v>
                </c:pt>
                <c:pt idx="44">
                  <c:v>33146</c:v>
                </c:pt>
                <c:pt idx="45">
                  <c:v>33177</c:v>
                </c:pt>
                <c:pt idx="46">
                  <c:v>33207</c:v>
                </c:pt>
                <c:pt idx="47">
                  <c:v>33238</c:v>
                </c:pt>
                <c:pt idx="48">
                  <c:v>33269</c:v>
                </c:pt>
                <c:pt idx="49">
                  <c:v>33297</c:v>
                </c:pt>
                <c:pt idx="50">
                  <c:v>33328</c:v>
                </c:pt>
                <c:pt idx="51">
                  <c:v>33358</c:v>
                </c:pt>
                <c:pt idx="52">
                  <c:v>33389</c:v>
                </c:pt>
                <c:pt idx="53">
                  <c:v>33419</c:v>
                </c:pt>
                <c:pt idx="54">
                  <c:v>33450</c:v>
                </c:pt>
                <c:pt idx="55">
                  <c:v>33481</c:v>
                </c:pt>
                <c:pt idx="56">
                  <c:v>33511</c:v>
                </c:pt>
                <c:pt idx="57">
                  <c:v>33542</c:v>
                </c:pt>
                <c:pt idx="58">
                  <c:v>33572</c:v>
                </c:pt>
                <c:pt idx="59">
                  <c:v>33603</c:v>
                </c:pt>
                <c:pt idx="60">
                  <c:v>33634</c:v>
                </c:pt>
                <c:pt idx="61">
                  <c:v>33663</c:v>
                </c:pt>
                <c:pt idx="62">
                  <c:v>33694</c:v>
                </c:pt>
                <c:pt idx="63">
                  <c:v>33724</c:v>
                </c:pt>
                <c:pt idx="64">
                  <c:v>33755</c:v>
                </c:pt>
                <c:pt idx="65">
                  <c:v>33785</c:v>
                </c:pt>
                <c:pt idx="66">
                  <c:v>33816</c:v>
                </c:pt>
                <c:pt idx="67">
                  <c:v>33847</c:v>
                </c:pt>
                <c:pt idx="68">
                  <c:v>33877</c:v>
                </c:pt>
                <c:pt idx="69">
                  <c:v>33908</c:v>
                </c:pt>
                <c:pt idx="70">
                  <c:v>33938</c:v>
                </c:pt>
                <c:pt idx="71">
                  <c:v>33969</c:v>
                </c:pt>
                <c:pt idx="72">
                  <c:v>34000</c:v>
                </c:pt>
                <c:pt idx="73">
                  <c:v>34028</c:v>
                </c:pt>
                <c:pt idx="74">
                  <c:v>34059</c:v>
                </c:pt>
                <c:pt idx="75">
                  <c:v>34089</c:v>
                </c:pt>
                <c:pt idx="76">
                  <c:v>34120</c:v>
                </c:pt>
                <c:pt idx="77">
                  <c:v>34150</c:v>
                </c:pt>
                <c:pt idx="78">
                  <c:v>34181</c:v>
                </c:pt>
                <c:pt idx="79">
                  <c:v>34212</c:v>
                </c:pt>
                <c:pt idx="80">
                  <c:v>34242</c:v>
                </c:pt>
                <c:pt idx="81">
                  <c:v>34273</c:v>
                </c:pt>
                <c:pt idx="82">
                  <c:v>34303</c:v>
                </c:pt>
                <c:pt idx="83">
                  <c:v>34334</c:v>
                </c:pt>
                <c:pt idx="84">
                  <c:v>34365</c:v>
                </c:pt>
                <c:pt idx="85">
                  <c:v>34393</c:v>
                </c:pt>
                <c:pt idx="86">
                  <c:v>34424</c:v>
                </c:pt>
                <c:pt idx="87">
                  <c:v>34454</c:v>
                </c:pt>
                <c:pt idx="88">
                  <c:v>34485</c:v>
                </c:pt>
                <c:pt idx="89">
                  <c:v>34515</c:v>
                </c:pt>
                <c:pt idx="90">
                  <c:v>34546</c:v>
                </c:pt>
                <c:pt idx="91">
                  <c:v>34577</c:v>
                </c:pt>
                <c:pt idx="92">
                  <c:v>34607</c:v>
                </c:pt>
                <c:pt idx="93">
                  <c:v>34638</c:v>
                </c:pt>
                <c:pt idx="94">
                  <c:v>34668</c:v>
                </c:pt>
                <c:pt idx="95">
                  <c:v>34699</c:v>
                </c:pt>
                <c:pt idx="96">
                  <c:v>34730</c:v>
                </c:pt>
                <c:pt idx="97">
                  <c:v>34758</c:v>
                </c:pt>
                <c:pt idx="98">
                  <c:v>34789</c:v>
                </c:pt>
                <c:pt idx="99">
                  <c:v>34819</c:v>
                </c:pt>
                <c:pt idx="100">
                  <c:v>34850</c:v>
                </c:pt>
                <c:pt idx="101">
                  <c:v>34880</c:v>
                </c:pt>
                <c:pt idx="102">
                  <c:v>34911</c:v>
                </c:pt>
                <c:pt idx="103">
                  <c:v>34942</c:v>
                </c:pt>
                <c:pt idx="104">
                  <c:v>34972</c:v>
                </c:pt>
                <c:pt idx="105">
                  <c:v>35003</c:v>
                </c:pt>
                <c:pt idx="106">
                  <c:v>35033</c:v>
                </c:pt>
                <c:pt idx="107">
                  <c:v>35064</c:v>
                </c:pt>
                <c:pt idx="108">
                  <c:v>35095</c:v>
                </c:pt>
                <c:pt idx="109">
                  <c:v>35124</c:v>
                </c:pt>
                <c:pt idx="110">
                  <c:v>35155</c:v>
                </c:pt>
                <c:pt idx="111">
                  <c:v>35185</c:v>
                </c:pt>
                <c:pt idx="112">
                  <c:v>35216</c:v>
                </c:pt>
                <c:pt idx="113">
                  <c:v>35246</c:v>
                </c:pt>
                <c:pt idx="114">
                  <c:v>35277</c:v>
                </c:pt>
                <c:pt idx="115">
                  <c:v>35308</c:v>
                </c:pt>
                <c:pt idx="116">
                  <c:v>35338</c:v>
                </c:pt>
                <c:pt idx="117">
                  <c:v>35369</c:v>
                </c:pt>
                <c:pt idx="118">
                  <c:v>35399</c:v>
                </c:pt>
                <c:pt idx="119">
                  <c:v>35430</c:v>
                </c:pt>
                <c:pt idx="120">
                  <c:v>35461</c:v>
                </c:pt>
                <c:pt idx="121">
                  <c:v>35489</c:v>
                </c:pt>
                <c:pt idx="122">
                  <c:v>35520</c:v>
                </c:pt>
                <c:pt idx="123">
                  <c:v>35550</c:v>
                </c:pt>
                <c:pt idx="124">
                  <c:v>35581</c:v>
                </c:pt>
                <c:pt idx="125">
                  <c:v>35611</c:v>
                </c:pt>
                <c:pt idx="126">
                  <c:v>35642</c:v>
                </c:pt>
                <c:pt idx="127">
                  <c:v>35673</c:v>
                </c:pt>
                <c:pt idx="128">
                  <c:v>35703</c:v>
                </c:pt>
                <c:pt idx="129">
                  <c:v>35734</c:v>
                </c:pt>
                <c:pt idx="130">
                  <c:v>35764</c:v>
                </c:pt>
                <c:pt idx="131">
                  <c:v>35795</c:v>
                </c:pt>
                <c:pt idx="132">
                  <c:v>35826</c:v>
                </c:pt>
                <c:pt idx="133">
                  <c:v>35854</c:v>
                </c:pt>
                <c:pt idx="134">
                  <c:v>35885</c:v>
                </c:pt>
                <c:pt idx="135">
                  <c:v>35915</c:v>
                </c:pt>
                <c:pt idx="136">
                  <c:v>35946</c:v>
                </c:pt>
                <c:pt idx="137">
                  <c:v>35976</c:v>
                </c:pt>
                <c:pt idx="138">
                  <c:v>36007</c:v>
                </c:pt>
                <c:pt idx="139">
                  <c:v>36038</c:v>
                </c:pt>
                <c:pt idx="140">
                  <c:v>36068</c:v>
                </c:pt>
                <c:pt idx="141">
                  <c:v>36099</c:v>
                </c:pt>
                <c:pt idx="142">
                  <c:v>36129</c:v>
                </c:pt>
                <c:pt idx="143">
                  <c:v>36160</c:v>
                </c:pt>
                <c:pt idx="144">
                  <c:v>36191</c:v>
                </c:pt>
                <c:pt idx="145">
                  <c:v>36219</c:v>
                </c:pt>
                <c:pt idx="146">
                  <c:v>36250</c:v>
                </c:pt>
                <c:pt idx="147">
                  <c:v>36280</c:v>
                </c:pt>
                <c:pt idx="148">
                  <c:v>36311</c:v>
                </c:pt>
                <c:pt idx="149">
                  <c:v>36341</c:v>
                </c:pt>
                <c:pt idx="150">
                  <c:v>36372</c:v>
                </c:pt>
                <c:pt idx="151">
                  <c:v>36403</c:v>
                </c:pt>
                <c:pt idx="152">
                  <c:v>36433</c:v>
                </c:pt>
                <c:pt idx="153">
                  <c:v>36464</c:v>
                </c:pt>
                <c:pt idx="154">
                  <c:v>36494</c:v>
                </c:pt>
                <c:pt idx="155">
                  <c:v>36525</c:v>
                </c:pt>
                <c:pt idx="156">
                  <c:v>36556</c:v>
                </c:pt>
                <c:pt idx="157">
                  <c:v>36585</c:v>
                </c:pt>
                <c:pt idx="158">
                  <c:v>36616</c:v>
                </c:pt>
                <c:pt idx="159">
                  <c:v>36646</c:v>
                </c:pt>
                <c:pt idx="160">
                  <c:v>36677</c:v>
                </c:pt>
                <c:pt idx="161">
                  <c:v>36707</c:v>
                </c:pt>
                <c:pt idx="162">
                  <c:v>36738</c:v>
                </c:pt>
                <c:pt idx="163">
                  <c:v>36769</c:v>
                </c:pt>
                <c:pt idx="164">
                  <c:v>36799</c:v>
                </c:pt>
                <c:pt idx="165">
                  <c:v>36830</c:v>
                </c:pt>
                <c:pt idx="166">
                  <c:v>36860</c:v>
                </c:pt>
                <c:pt idx="167">
                  <c:v>36891</c:v>
                </c:pt>
                <c:pt idx="168">
                  <c:v>36922</c:v>
                </c:pt>
                <c:pt idx="169">
                  <c:v>36950</c:v>
                </c:pt>
                <c:pt idx="170">
                  <c:v>36981</c:v>
                </c:pt>
                <c:pt idx="171">
                  <c:v>37011</c:v>
                </c:pt>
                <c:pt idx="172">
                  <c:v>37042</c:v>
                </c:pt>
                <c:pt idx="173">
                  <c:v>37072</c:v>
                </c:pt>
                <c:pt idx="174">
                  <c:v>37103</c:v>
                </c:pt>
                <c:pt idx="175">
                  <c:v>37134</c:v>
                </c:pt>
                <c:pt idx="176">
                  <c:v>37164</c:v>
                </c:pt>
                <c:pt idx="177">
                  <c:v>37195</c:v>
                </c:pt>
                <c:pt idx="178">
                  <c:v>37225</c:v>
                </c:pt>
                <c:pt idx="179">
                  <c:v>37256</c:v>
                </c:pt>
                <c:pt idx="180">
                  <c:v>37287</c:v>
                </c:pt>
                <c:pt idx="181">
                  <c:v>37315</c:v>
                </c:pt>
                <c:pt idx="182">
                  <c:v>37346</c:v>
                </c:pt>
                <c:pt idx="183">
                  <c:v>37376</c:v>
                </c:pt>
                <c:pt idx="184">
                  <c:v>37407</c:v>
                </c:pt>
                <c:pt idx="185">
                  <c:v>37437</c:v>
                </c:pt>
                <c:pt idx="186">
                  <c:v>37468</c:v>
                </c:pt>
                <c:pt idx="187">
                  <c:v>37499</c:v>
                </c:pt>
                <c:pt idx="188">
                  <c:v>37529</c:v>
                </c:pt>
                <c:pt idx="189">
                  <c:v>37560</c:v>
                </c:pt>
                <c:pt idx="190">
                  <c:v>37590</c:v>
                </c:pt>
                <c:pt idx="191">
                  <c:v>37621</c:v>
                </c:pt>
                <c:pt idx="192">
                  <c:v>37652</c:v>
                </c:pt>
                <c:pt idx="193">
                  <c:v>37680</c:v>
                </c:pt>
                <c:pt idx="194">
                  <c:v>37711</c:v>
                </c:pt>
                <c:pt idx="195">
                  <c:v>37741</c:v>
                </c:pt>
                <c:pt idx="196">
                  <c:v>37772</c:v>
                </c:pt>
                <c:pt idx="197">
                  <c:v>37802</c:v>
                </c:pt>
                <c:pt idx="198">
                  <c:v>37833</c:v>
                </c:pt>
                <c:pt idx="199">
                  <c:v>37864</c:v>
                </c:pt>
                <c:pt idx="200">
                  <c:v>37894</c:v>
                </c:pt>
                <c:pt idx="201">
                  <c:v>37925</c:v>
                </c:pt>
                <c:pt idx="202">
                  <c:v>37955</c:v>
                </c:pt>
                <c:pt idx="203">
                  <c:v>37986</c:v>
                </c:pt>
                <c:pt idx="204">
                  <c:v>38017</c:v>
                </c:pt>
                <c:pt idx="205">
                  <c:v>38046</c:v>
                </c:pt>
                <c:pt idx="206">
                  <c:v>38077</c:v>
                </c:pt>
                <c:pt idx="207">
                  <c:v>38107</c:v>
                </c:pt>
                <c:pt idx="208">
                  <c:v>38138</c:v>
                </c:pt>
                <c:pt idx="209">
                  <c:v>38168</c:v>
                </c:pt>
                <c:pt idx="210">
                  <c:v>38199</c:v>
                </c:pt>
                <c:pt idx="211">
                  <c:v>38230</c:v>
                </c:pt>
                <c:pt idx="212">
                  <c:v>38260</c:v>
                </c:pt>
                <c:pt idx="213">
                  <c:v>38291</c:v>
                </c:pt>
                <c:pt idx="214">
                  <c:v>38321</c:v>
                </c:pt>
                <c:pt idx="215">
                  <c:v>38352</c:v>
                </c:pt>
                <c:pt idx="216">
                  <c:v>38383</c:v>
                </c:pt>
                <c:pt idx="217">
                  <c:v>38411</c:v>
                </c:pt>
                <c:pt idx="218">
                  <c:v>38442</c:v>
                </c:pt>
                <c:pt idx="219">
                  <c:v>38472</c:v>
                </c:pt>
                <c:pt idx="220">
                  <c:v>38503</c:v>
                </c:pt>
                <c:pt idx="221">
                  <c:v>38533</c:v>
                </c:pt>
                <c:pt idx="222">
                  <c:v>38564</c:v>
                </c:pt>
                <c:pt idx="223">
                  <c:v>38595</c:v>
                </c:pt>
                <c:pt idx="224">
                  <c:v>38625</c:v>
                </c:pt>
                <c:pt idx="225">
                  <c:v>38656</c:v>
                </c:pt>
                <c:pt idx="226">
                  <c:v>38686</c:v>
                </c:pt>
                <c:pt idx="227">
                  <c:v>38717</c:v>
                </c:pt>
                <c:pt idx="228">
                  <c:v>38748</c:v>
                </c:pt>
                <c:pt idx="229">
                  <c:v>38776</c:v>
                </c:pt>
                <c:pt idx="230">
                  <c:v>38807</c:v>
                </c:pt>
                <c:pt idx="231">
                  <c:v>38837</c:v>
                </c:pt>
                <c:pt idx="232">
                  <c:v>38868</c:v>
                </c:pt>
                <c:pt idx="233">
                  <c:v>38898</c:v>
                </c:pt>
                <c:pt idx="234">
                  <c:v>38929</c:v>
                </c:pt>
                <c:pt idx="235">
                  <c:v>38960</c:v>
                </c:pt>
                <c:pt idx="236">
                  <c:v>38990</c:v>
                </c:pt>
                <c:pt idx="237">
                  <c:v>39021</c:v>
                </c:pt>
                <c:pt idx="238">
                  <c:v>39051</c:v>
                </c:pt>
                <c:pt idx="239">
                  <c:v>39082</c:v>
                </c:pt>
                <c:pt idx="240">
                  <c:v>39113</c:v>
                </c:pt>
                <c:pt idx="241">
                  <c:v>39141</c:v>
                </c:pt>
                <c:pt idx="242">
                  <c:v>39172</c:v>
                </c:pt>
                <c:pt idx="243">
                  <c:v>39202</c:v>
                </c:pt>
                <c:pt idx="244">
                  <c:v>39233</c:v>
                </c:pt>
                <c:pt idx="245">
                  <c:v>39263</c:v>
                </c:pt>
                <c:pt idx="246">
                  <c:v>39294</c:v>
                </c:pt>
                <c:pt idx="247">
                  <c:v>39325</c:v>
                </c:pt>
                <c:pt idx="248">
                  <c:v>39355</c:v>
                </c:pt>
                <c:pt idx="249">
                  <c:v>39386</c:v>
                </c:pt>
                <c:pt idx="250">
                  <c:v>39416</c:v>
                </c:pt>
                <c:pt idx="251">
                  <c:v>39447</c:v>
                </c:pt>
                <c:pt idx="252">
                  <c:v>39478</c:v>
                </c:pt>
                <c:pt idx="253">
                  <c:v>39507</c:v>
                </c:pt>
                <c:pt idx="254">
                  <c:v>39538</c:v>
                </c:pt>
                <c:pt idx="255">
                  <c:v>39568</c:v>
                </c:pt>
                <c:pt idx="256">
                  <c:v>39599</c:v>
                </c:pt>
                <c:pt idx="257">
                  <c:v>39629</c:v>
                </c:pt>
                <c:pt idx="258">
                  <c:v>39660</c:v>
                </c:pt>
                <c:pt idx="259">
                  <c:v>39691</c:v>
                </c:pt>
                <c:pt idx="260">
                  <c:v>39721</c:v>
                </c:pt>
                <c:pt idx="261">
                  <c:v>39752</c:v>
                </c:pt>
                <c:pt idx="262">
                  <c:v>39782</c:v>
                </c:pt>
                <c:pt idx="263">
                  <c:v>39813</c:v>
                </c:pt>
                <c:pt idx="264">
                  <c:v>39844</c:v>
                </c:pt>
                <c:pt idx="265">
                  <c:v>39872</c:v>
                </c:pt>
                <c:pt idx="266">
                  <c:v>39903</c:v>
                </c:pt>
                <c:pt idx="267">
                  <c:v>39933</c:v>
                </c:pt>
                <c:pt idx="268">
                  <c:v>39964</c:v>
                </c:pt>
                <c:pt idx="269">
                  <c:v>39994</c:v>
                </c:pt>
                <c:pt idx="270">
                  <c:v>40025</c:v>
                </c:pt>
                <c:pt idx="271">
                  <c:v>40056</c:v>
                </c:pt>
                <c:pt idx="272">
                  <c:v>40086</c:v>
                </c:pt>
                <c:pt idx="273">
                  <c:v>40117</c:v>
                </c:pt>
                <c:pt idx="274">
                  <c:v>40147</c:v>
                </c:pt>
                <c:pt idx="275">
                  <c:v>40178</c:v>
                </c:pt>
                <c:pt idx="276">
                  <c:v>40209</c:v>
                </c:pt>
                <c:pt idx="277">
                  <c:v>40237</c:v>
                </c:pt>
                <c:pt idx="278">
                  <c:v>40268</c:v>
                </c:pt>
                <c:pt idx="279">
                  <c:v>40298</c:v>
                </c:pt>
                <c:pt idx="280">
                  <c:v>40329</c:v>
                </c:pt>
                <c:pt idx="281">
                  <c:v>40359</c:v>
                </c:pt>
                <c:pt idx="282">
                  <c:v>40390</c:v>
                </c:pt>
                <c:pt idx="283">
                  <c:v>40421</c:v>
                </c:pt>
                <c:pt idx="284">
                  <c:v>40451</c:v>
                </c:pt>
                <c:pt idx="285">
                  <c:v>40482</c:v>
                </c:pt>
                <c:pt idx="286">
                  <c:v>40512</c:v>
                </c:pt>
                <c:pt idx="287">
                  <c:v>40543</c:v>
                </c:pt>
                <c:pt idx="288">
                  <c:v>40574</c:v>
                </c:pt>
                <c:pt idx="289">
                  <c:v>40602</c:v>
                </c:pt>
                <c:pt idx="290">
                  <c:v>40633</c:v>
                </c:pt>
                <c:pt idx="291">
                  <c:v>40663</c:v>
                </c:pt>
                <c:pt idx="292">
                  <c:v>40694</c:v>
                </c:pt>
                <c:pt idx="293">
                  <c:v>40724</c:v>
                </c:pt>
                <c:pt idx="294">
                  <c:v>40755</c:v>
                </c:pt>
                <c:pt idx="295">
                  <c:v>40786</c:v>
                </c:pt>
                <c:pt idx="296">
                  <c:v>40816</c:v>
                </c:pt>
                <c:pt idx="297">
                  <c:v>40847</c:v>
                </c:pt>
                <c:pt idx="298">
                  <c:v>40877</c:v>
                </c:pt>
                <c:pt idx="299">
                  <c:v>40908</c:v>
                </c:pt>
                <c:pt idx="300">
                  <c:v>40939</c:v>
                </c:pt>
                <c:pt idx="301">
                  <c:v>40968</c:v>
                </c:pt>
                <c:pt idx="302">
                  <c:v>40999</c:v>
                </c:pt>
                <c:pt idx="303">
                  <c:v>41029</c:v>
                </c:pt>
                <c:pt idx="304">
                  <c:v>41060</c:v>
                </c:pt>
                <c:pt idx="305">
                  <c:v>41090</c:v>
                </c:pt>
                <c:pt idx="306">
                  <c:v>41121</c:v>
                </c:pt>
                <c:pt idx="307">
                  <c:v>41152</c:v>
                </c:pt>
                <c:pt idx="308">
                  <c:v>41182</c:v>
                </c:pt>
                <c:pt idx="309">
                  <c:v>41213</c:v>
                </c:pt>
                <c:pt idx="310">
                  <c:v>41243</c:v>
                </c:pt>
                <c:pt idx="311">
                  <c:v>41274</c:v>
                </c:pt>
                <c:pt idx="312">
                  <c:v>41305</c:v>
                </c:pt>
                <c:pt idx="313">
                  <c:v>41333</c:v>
                </c:pt>
                <c:pt idx="314">
                  <c:v>41364</c:v>
                </c:pt>
                <c:pt idx="315">
                  <c:v>41394</c:v>
                </c:pt>
                <c:pt idx="316">
                  <c:v>41425</c:v>
                </c:pt>
                <c:pt idx="317">
                  <c:v>41455</c:v>
                </c:pt>
                <c:pt idx="318">
                  <c:v>41486</c:v>
                </c:pt>
                <c:pt idx="319">
                  <c:v>41517</c:v>
                </c:pt>
                <c:pt idx="320">
                  <c:v>41547</c:v>
                </c:pt>
                <c:pt idx="321">
                  <c:v>41578</c:v>
                </c:pt>
                <c:pt idx="322">
                  <c:v>41608</c:v>
                </c:pt>
                <c:pt idx="323">
                  <c:v>41639</c:v>
                </c:pt>
                <c:pt idx="324">
                  <c:v>41670</c:v>
                </c:pt>
                <c:pt idx="325">
                  <c:v>41698</c:v>
                </c:pt>
                <c:pt idx="326">
                  <c:v>41729</c:v>
                </c:pt>
                <c:pt idx="327">
                  <c:v>41759</c:v>
                </c:pt>
                <c:pt idx="328">
                  <c:v>41790</c:v>
                </c:pt>
                <c:pt idx="329">
                  <c:v>41820</c:v>
                </c:pt>
                <c:pt idx="330">
                  <c:v>41851</c:v>
                </c:pt>
                <c:pt idx="331">
                  <c:v>41882</c:v>
                </c:pt>
                <c:pt idx="332">
                  <c:v>41912</c:v>
                </c:pt>
                <c:pt idx="333">
                  <c:v>41943</c:v>
                </c:pt>
                <c:pt idx="334">
                  <c:v>41973</c:v>
                </c:pt>
                <c:pt idx="335">
                  <c:v>42004</c:v>
                </c:pt>
                <c:pt idx="336">
                  <c:v>42035</c:v>
                </c:pt>
                <c:pt idx="337">
                  <c:v>42063</c:v>
                </c:pt>
                <c:pt idx="338">
                  <c:v>42094</c:v>
                </c:pt>
                <c:pt idx="339">
                  <c:v>42124</c:v>
                </c:pt>
                <c:pt idx="340">
                  <c:v>42155</c:v>
                </c:pt>
                <c:pt idx="341">
                  <c:v>42185</c:v>
                </c:pt>
                <c:pt idx="342">
                  <c:v>42216</c:v>
                </c:pt>
                <c:pt idx="343">
                  <c:v>42247</c:v>
                </c:pt>
                <c:pt idx="344">
                  <c:v>42277</c:v>
                </c:pt>
                <c:pt idx="345">
                  <c:v>42308</c:v>
                </c:pt>
                <c:pt idx="346">
                  <c:v>42338</c:v>
                </c:pt>
                <c:pt idx="347">
                  <c:v>42369</c:v>
                </c:pt>
                <c:pt idx="348">
                  <c:v>42400</c:v>
                </c:pt>
                <c:pt idx="349">
                  <c:v>42429</c:v>
                </c:pt>
                <c:pt idx="350">
                  <c:v>42460</c:v>
                </c:pt>
                <c:pt idx="351">
                  <c:v>42490</c:v>
                </c:pt>
                <c:pt idx="352">
                  <c:v>42521</c:v>
                </c:pt>
                <c:pt idx="353">
                  <c:v>42551</c:v>
                </c:pt>
                <c:pt idx="354">
                  <c:v>42582</c:v>
                </c:pt>
                <c:pt idx="355">
                  <c:v>42613</c:v>
                </c:pt>
                <c:pt idx="356">
                  <c:v>42643</c:v>
                </c:pt>
                <c:pt idx="357">
                  <c:v>42674</c:v>
                </c:pt>
                <c:pt idx="358">
                  <c:v>42704</c:v>
                </c:pt>
                <c:pt idx="359">
                  <c:v>42735</c:v>
                </c:pt>
                <c:pt idx="360">
                  <c:v>42766</c:v>
                </c:pt>
                <c:pt idx="361">
                  <c:v>42794</c:v>
                </c:pt>
                <c:pt idx="362">
                  <c:v>42825</c:v>
                </c:pt>
                <c:pt idx="363">
                  <c:v>42855</c:v>
                </c:pt>
                <c:pt idx="364">
                  <c:v>42886</c:v>
                </c:pt>
                <c:pt idx="365">
                  <c:v>42916</c:v>
                </c:pt>
                <c:pt idx="366">
                  <c:v>42947</c:v>
                </c:pt>
                <c:pt idx="367">
                  <c:v>42978</c:v>
                </c:pt>
                <c:pt idx="368">
                  <c:v>43008</c:v>
                </c:pt>
                <c:pt idx="369">
                  <c:v>43039</c:v>
                </c:pt>
                <c:pt idx="370">
                  <c:v>43069</c:v>
                </c:pt>
                <c:pt idx="371">
                  <c:v>43100</c:v>
                </c:pt>
                <c:pt idx="372">
                  <c:v>43131</c:v>
                </c:pt>
                <c:pt idx="373">
                  <c:v>43159</c:v>
                </c:pt>
                <c:pt idx="374">
                  <c:v>43190</c:v>
                </c:pt>
                <c:pt idx="375">
                  <c:v>43220</c:v>
                </c:pt>
                <c:pt idx="376">
                  <c:v>43251</c:v>
                </c:pt>
                <c:pt idx="377">
                  <c:v>43281</c:v>
                </c:pt>
                <c:pt idx="378">
                  <c:v>43312</c:v>
                </c:pt>
                <c:pt idx="379">
                  <c:v>43343</c:v>
                </c:pt>
                <c:pt idx="380">
                  <c:v>43373</c:v>
                </c:pt>
                <c:pt idx="381">
                  <c:v>43404</c:v>
                </c:pt>
                <c:pt idx="382">
                  <c:v>43434</c:v>
                </c:pt>
                <c:pt idx="383">
                  <c:v>43465</c:v>
                </c:pt>
                <c:pt idx="384">
                  <c:v>43496</c:v>
                </c:pt>
                <c:pt idx="385">
                  <c:v>43524</c:v>
                </c:pt>
                <c:pt idx="386">
                  <c:v>43555</c:v>
                </c:pt>
                <c:pt idx="387">
                  <c:v>43585</c:v>
                </c:pt>
                <c:pt idx="388">
                  <c:v>43616</c:v>
                </c:pt>
                <c:pt idx="389">
                  <c:v>43646</c:v>
                </c:pt>
                <c:pt idx="390">
                  <c:v>43677</c:v>
                </c:pt>
                <c:pt idx="391">
                  <c:v>43708</c:v>
                </c:pt>
                <c:pt idx="392">
                  <c:v>43738</c:v>
                </c:pt>
                <c:pt idx="393">
                  <c:v>43769</c:v>
                </c:pt>
                <c:pt idx="394">
                  <c:v>43799</c:v>
                </c:pt>
                <c:pt idx="395">
                  <c:v>43830</c:v>
                </c:pt>
                <c:pt idx="396">
                  <c:v>43861</c:v>
                </c:pt>
                <c:pt idx="397">
                  <c:v>43890</c:v>
                </c:pt>
                <c:pt idx="398">
                  <c:v>43921</c:v>
                </c:pt>
                <c:pt idx="399">
                  <c:v>43951</c:v>
                </c:pt>
                <c:pt idx="400">
                  <c:v>43982</c:v>
                </c:pt>
                <c:pt idx="401">
                  <c:v>44012</c:v>
                </c:pt>
                <c:pt idx="402">
                  <c:v>44043</c:v>
                </c:pt>
                <c:pt idx="403">
                  <c:v>44074</c:v>
                </c:pt>
                <c:pt idx="404">
                  <c:v>44104</c:v>
                </c:pt>
                <c:pt idx="405">
                  <c:v>44135</c:v>
                </c:pt>
                <c:pt idx="406">
                  <c:v>44165</c:v>
                </c:pt>
                <c:pt idx="407">
                  <c:v>44196</c:v>
                </c:pt>
                <c:pt idx="408">
                  <c:v>44227</c:v>
                </c:pt>
                <c:pt idx="409">
                  <c:v>44255</c:v>
                </c:pt>
                <c:pt idx="410">
                  <c:v>44286</c:v>
                </c:pt>
                <c:pt idx="411">
                  <c:v>44316</c:v>
                </c:pt>
                <c:pt idx="412">
                  <c:v>44347</c:v>
                </c:pt>
                <c:pt idx="413">
                  <c:v>44377</c:v>
                </c:pt>
                <c:pt idx="414">
                  <c:v>44408</c:v>
                </c:pt>
                <c:pt idx="415">
                  <c:v>44439</c:v>
                </c:pt>
              </c:numCache>
            </c:numRef>
          </c:cat>
          <c:val>
            <c:numRef>
              <c:f>Sheet1!$B$2:$B$417</c:f>
              <c:numCache>
                <c:formatCode>###,###,###,###,##0.00_ </c:formatCode>
                <c:ptCount val="416"/>
                <c:pt idx="0">
                  <c:v>5.0999999999999996</c:v>
                </c:pt>
                <c:pt idx="1">
                  <c:v>5.4</c:v>
                </c:pt>
                <c:pt idx="2">
                  <c:v>5.8</c:v>
                </c:pt>
                <c:pt idx="3">
                  <c:v>6.7</c:v>
                </c:pt>
                <c:pt idx="4">
                  <c:v>7.6</c:v>
                </c:pt>
                <c:pt idx="5">
                  <c:v>7.8</c:v>
                </c:pt>
                <c:pt idx="6">
                  <c:v>7.8</c:v>
                </c:pt>
                <c:pt idx="7">
                  <c:v>8.1999999999999993</c:v>
                </c:pt>
                <c:pt idx="8">
                  <c:v>7.7</c:v>
                </c:pt>
                <c:pt idx="9">
                  <c:v>7.5</c:v>
                </c:pt>
                <c:pt idx="10">
                  <c:v>8.3000000000000007</c:v>
                </c:pt>
                <c:pt idx="11">
                  <c:v>8.9</c:v>
                </c:pt>
                <c:pt idx="12">
                  <c:v>9.4</c:v>
                </c:pt>
                <c:pt idx="13">
                  <c:v>10.4</c:v>
                </c:pt>
                <c:pt idx="14">
                  <c:v>11.3</c:v>
                </c:pt>
                <c:pt idx="15">
                  <c:v>12.2</c:v>
                </c:pt>
                <c:pt idx="16">
                  <c:v>14.2</c:v>
                </c:pt>
                <c:pt idx="17">
                  <c:v>16.3</c:v>
                </c:pt>
                <c:pt idx="18">
                  <c:v>19.2</c:v>
                </c:pt>
                <c:pt idx="19">
                  <c:v>23.6</c:v>
                </c:pt>
                <c:pt idx="20">
                  <c:v>26.4</c:v>
                </c:pt>
                <c:pt idx="21">
                  <c:v>27.1</c:v>
                </c:pt>
                <c:pt idx="22">
                  <c:v>26.8</c:v>
                </c:pt>
                <c:pt idx="23">
                  <c:v>27.9</c:v>
                </c:pt>
                <c:pt idx="24">
                  <c:v>27.4</c:v>
                </c:pt>
                <c:pt idx="25">
                  <c:v>28.4</c:v>
                </c:pt>
                <c:pt idx="26">
                  <c:v>27.1</c:v>
                </c:pt>
                <c:pt idx="27">
                  <c:v>26.6</c:v>
                </c:pt>
                <c:pt idx="28">
                  <c:v>24.8</c:v>
                </c:pt>
                <c:pt idx="29">
                  <c:v>22.8</c:v>
                </c:pt>
                <c:pt idx="30">
                  <c:v>19.399999999999999</c:v>
                </c:pt>
                <c:pt idx="31">
                  <c:v>15.3</c:v>
                </c:pt>
                <c:pt idx="32">
                  <c:v>11.5</c:v>
                </c:pt>
                <c:pt idx="33">
                  <c:v>8.6</c:v>
                </c:pt>
                <c:pt idx="34">
                  <c:v>7.4</c:v>
                </c:pt>
                <c:pt idx="35">
                  <c:v>6.6</c:v>
                </c:pt>
                <c:pt idx="36">
                  <c:v>4.3</c:v>
                </c:pt>
                <c:pt idx="37">
                  <c:v>4.4000000000000004</c:v>
                </c:pt>
                <c:pt idx="38">
                  <c:v>3.4</c:v>
                </c:pt>
                <c:pt idx="39">
                  <c:v>3.2</c:v>
                </c:pt>
                <c:pt idx="40">
                  <c:v>2.7</c:v>
                </c:pt>
                <c:pt idx="41">
                  <c:v>1.1000000000000001</c:v>
                </c:pt>
                <c:pt idx="42">
                  <c:v>1.1000000000000001</c:v>
                </c:pt>
                <c:pt idx="43">
                  <c:v>2.5</c:v>
                </c:pt>
                <c:pt idx="44">
                  <c:v>2.9</c:v>
                </c:pt>
                <c:pt idx="45">
                  <c:v>3.1</c:v>
                </c:pt>
                <c:pt idx="46">
                  <c:v>3.7</c:v>
                </c:pt>
                <c:pt idx="47">
                  <c:v>4.3</c:v>
                </c:pt>
                <c:pt idx="48">
                  <c:v>2.2000000000000002</c:v>
                </c:pt>
                <c:pt idx="49">
                  <c:v>1</c:v>
                </c:pt>
                <c:pt idx="50">
                  <c:v>1.6</c:v>
                </c:pt>
                <c:pt idx="51">
                  <c:v>1.3</c:v>
                </c:pt>
                <c:pt idx="52">
                  <c:v>3.6</c:v>
                </c:pt>
                <c:pt idx="53">
                  <c:v>4.4000000000000004</c:v>
                </c:pt>
                <c:pt idx="54">
                  <c:v>4.7</c:v>
                </c:pt>
                <c:pt idx="55">
                  <c:v>4.9000000000000004</c:v>
                </c:pt>
                <c:pt idx="56">
                  <c:v>4.5</c:v>
                </c:pt>
                <c:pt idx="57">
                  <c:v>4.8</c:v>
                </c:pt>
                <c:pt idx="58">
                  <c:v>4.4000000000000004</c:v>
                </c:pt>
                <c:pt idx="59">
                  <c:v>4.5</c:v>
                </c:pt>
                <c:pt idx="60">
                  <c:v>5.5</c:v>
                </c:pt>
                <c:pt idx="61">
                  <c:v>5.3</c:v>
                </c:pt>
                <c:pt idx="62">
                  <c:v>5.3</c:v>
                </c:pt>
                <c:pt idx="63">
                  <c:v>7.1</c:v>
                </c:pt>
                <c:pt idx="64">
                  <c:v>4.7</c:v>
                </c:pt>
                <c:pt idx="65">
                  <c:v>4.8</c:v>
                </c:pt>
                <c:pt idx="66">
                  <c:v>5.2</c:v>
                </c:pt>
                <c:pt idx="67">
                  <c:v>5.8</c:v>
                </c:pt>
                <c:pt idx="68">
                  <c:v>7.5</c:v>
                </c:pt>
                <c:pt idx="69">
                  <c:v>7.9</c:v>
                </c:pt>
                <c:pt idx="70">
                  <c:v>8.1999999999999993</c:v>
                </c:pt>
                <c:pt idx="71">
                  <c:v>8.8000000000000007</c:v>
                </c:pt>
                <c:pt idx="72">
                  <c:v>10.3</c:v>
                </c:pt>
                <c:pt idx="73">
                  <c:v>10.5</c:v>
                </c:pt>
                <c:pt idx="74">
                  <c:v>12.2</c:v>
                </c:pt>
                <c:pt idx="75">
                  <c:v>12.6</c:v>
                </c:pt>
                <c:pt idx="76">
                  <c:v>14</c:v>
                </c:pt>
                <c:pt idx="77">
                  <c:v>15.1</c:v>
                </c:pt>
                <c:pt idx="78">
                  <c:v>16.2</c:v>
                </c:pt>
                <c:pt idx="79">
                  <c:v>16</c:v>
                </c:pt>
                <c:pt idx="80">
                  <c:v>15.7</c:v>
                </c:pt>
                <c:pt idx="81">
                  <c:v>15.9</c:v>
                </c:pt>
                <c:pt idx="82">
                  <c:v>16.7</c:v>
                </c:pt>
                <c:pt idx="83">
                  <c:v>18.8</c:v>
                </c:pt>
                <c:pt idx="84">
                  <c:v>21.1</c:v>
                </c:pt>
                <c:pt idx="85">
                  <c:v>23.2</c:v>
                </c:pt>
                <c:pt idx="86">
                  <c:v>22.4</c:v>
                </c:pt>
                <c:pt idx="87">
                  <c:v>21.7</c:v>
                </c:pt>
                <c:pt idx="88">
                  <c:v>21.3</c:v>
                </c:pt>
                <c:pt idx="89">
                  <c:v>22.6</c:v>
                </c:pt>
                <c:pt idx="90">
                  <c:v>24</c:v>
                </c:pt>
                <c:pt idx="91">
                  <c:v>25.8</c:v>
                </c:pt>
                <c:pt idx="92">
                  <c:v>27.3</c:v>
                </c:pt>
                <c:pt idx="93">
                  <c:v>27.7</c:v>
                </c:pt>
                <c:pt idx="94">
                  <c:v>27.5</c:v>
                </c:pt>
                <c:pt idx="95">
                  <c:v>25.5</c:v>
                </c:pt>
                <c:pt idx="96">
                  <c:v>24.1</c:v>
                </c:pt>
                <c:pt idx="97">
                  <c:v>22.4</c:v>
                </c:pt>
                <c:pt idx="98">
                  <c:v>21.3</c:v>
                </c:pt>
                <c:pt idx="99">
                  <c:v>20.7</c:v>
                </c:pt>
                <c:pt idx="100">
                  <c:v>20.3</c:v>
                </c:pt>
                <c:pt idx="101">
                  <c:v>18.2</c:v>
                </c:pt>
                <c:pt idx="102">
                  <c:v>16.7</c:v>
                </c:pt>
                <c:pt idx="103">
                  <c:v>14.5</c:v>
                </c:pt>
                <c:pt idx="104">
                  <c:v>13.2</c:v>
                </c:pt>
                <c:pt idx="105">
                  <c:v>12.1</c:v>
                </c:pt>
                <c:pt idx="106">
                  <c:v>11.2</c:v>
                </c:pt>
                <c:pt idx="107">
                  <c:v>10.1</c:v>
                </c:pt>
                <c:pt idx="108">
                  <c:v>9</c:v>
                </c:pt>
                <c:pt idx="109">
                  <c:v>9.3000000000000007</c:v>
                </c:pt>
                <c:pt idx="110">
                  <c:v>9.8000000000000007</c:v>
                </c:pt>
                <c:pt idx="111">
                  <c:v>9.6999999999999993</c:v>
                </c:pt>
                <c:pt idx="112">
                  <c:v>8.9</c:v>
                </c:pt>
                <c:pt idx="113">
                  <c:v>8.6</c:v>
                </c:pt>
                <c:pt idx="114">
                  <c:v>8.3000000000000007</c:v>
                </c:pt>
                <c:pt idx="115">
                  <c:v>8.1</c:v>
                </c:pt>
                <c:pt idx="116">
                  <c:v>7.4</c:v>
                </c:pt>
                <c:pt idx="117">
                  <c:v>7</c:v>
                </c:pt>
                <c:pt idx="118">
                  <c:v>6.9</c:v>
                </c:pt>
                <c:pt idx="119">
                  <c:v>7</c:v>
                </c:pt>
                <c:pt idx="120">
                  <c:v>5.9</c:v>
                </c:pt>
                <c:pt idx="121">
                  <c:v>5.6</c:v>
                </c:pt>
                <c:pt idx="122">
                  <c:v>4</c:v>
                </c:pt>
                <c:pt idx="123">
                  <c:v>3.2</c:v>
                </c:pt>
                <c:pt idx="124">
                  <c:v>2.8</c:v>
                </c:pt>
                <c:pt idx="125">
                  <c:v>2.8</c:v>
                </c:pt>
                <c:pt idx="126">
                  <c:v>2.7</c:v>
                </c:pt>
                <c:pt idx="127">
                  <c:v>1.9</c:v>
                </c:pt>
                <c:pt idx="128">
                  <c:v>1.8</c:v>
                </c:pt>
                <c:pt idx="129">
                  <c:v>1.5</c:v>
                </c:pt>
                <c:pt idx="130">
                  <c:v>1.1000000000000001</c:v>
                </c:pt>
                <c:pt idx="131">
                  <c:v>0.4</c:v>
                </c:pt>
                <c:pt idx="132">
                  <c:v>0.3</c:v>
                </c:pt>
                <c:pt idx="133">
                  <c:v>-0.1</c:v>
                </c:pt>
                <c:pt idx="134">
                  <c:v>0.7</c:v>
                </c:pt>
                <c:pt idx="135">
                  <c:v>-0.3</c:v>
                </c:pt>
                <c:pt idx="136">
                  <c:v>-1</c:v>
                </c:pt>
                <c:pt idx="137">
                  <c:v>-1.3</c:v>
                </c:pt>
                <c:pt idx="138">
                  <c:v>-1.4</c:v>
                </c:pt>
                <c:pt idx="139">
                  <c:v>-1.4</c:v>
                </c:pt>
                <c:pt idx="140">
                  <c:v>-1.5</c:v>
                </c:pt>
                <c:pt idx="141">
                  <c:v>-1.1000000000000001</c:v>
                </c:pt>
                <c:pt idx="142">
                  <c:v>-1.2</c:v>
                </c:pt>
                <c:pt idx="143">
                  <c:v>-1</c:v>
                </c:pt>
                <c:pt idx="144">
                  <c:v>-1.2</c:v>
                </c:pt>
                <c:pt idx="145">
                  <c:v>-1.3</c:v>
                </c:pt>
                <c:pt idx="146">
                  <c:v>-1.8</c:v>
                </c:pt>
                <c:pt idx="147">
                  <c:v>-2.2000000000000002</c:v>
                </c:pt>
                <c:pt idx="148">
                  <c:v>-2.2000000000000002</c:v>
                </c:pt>
                <c:pt idx="149">
                  <c:v>-2.1</c:v>
                </c:pt>
                <c:pt idx="150">
                  <c:v>-1.4</c:v>
                </c:pt>
                <c:pt idx="151">
                  <c:v>-1.3</c:v>
                </c:pt>
                <c:pt idx="152">
                  <c:v>-0.8</c:v>
                </c:pt>
                <c:pt idx="153">
                  <c:v>-0.6</c:v>
                </c:pt>
                <c:pt idx="154">
                  <c:v>-0.9</c:v>
                </c:pt>
                <c:pt idx="155">
                  <c:v>-1</c:v>
                </c:pt>
                <c:pt idx="156">
                  <c:v>-0.2</c:v>
                </c:pt>
                <c:pt idx="157">
                  <c:v>0.7</c:v>
                </c:pt>
                <c:pt idx="158">
                  <c:v>-0.2</c:v>
                </c:pt>
                <c:pt idx="159">
                  <c:v>-0.3</c:v>
                </c:pt>
                <c:pt idx="160">
                  <c:v>0.1</c:v>
                </c:pt>
                <c:pt idx="161">
                  <c:v>0.5</c:v>
                </c:pt>
                <c:pt idx="162">
                  <c:v>0.5</c:v>
                </c:pt>
                <c:pt idx="163">
                  <c:v>0.3</c:v>
                </c:pt>
                <c:pt idx="164">
                  <c:v>0</c:v>
                </c:pt>
                <c:pt idx="165">
                  <c:v>0</c:v>
                </c:pt>
                <c:pt idx="166">
                  <c:v>1.3</c:v>
                </c:pt>
                <c:pt idx="167">
                  <c:v>1.5</c:v>
                </c:pt>
                <c:pt idx="168">
                  <c:v>1.2</c:v>
                </c:pt>
                <c:pt idx="169">
                  <c:v>0</c:v>
                </c:pt>
                <c:pt idx="170">
                  <c:v>0.8</c:v>
                </c:pt>
                <c:pt idx="171">
                  <c:v>1.6</c:v>
                </c:pt>
                <c:pt idx="172">
                  <c:v>1.7</c:v>
                </c:pt>
                <c:pt idx="173">
                  <c:v>1.4</c:v>
                </c:pt>
                <c:pt idx="174">
                  <c:v>1.5</c:v>
                </c:pt>
                <c:pt idx="175">
                  <c:v>1</c:v>
                </c:pt>
                <c:pt idx="176">
                  <c:v>-0.1</c:v>
                </c:pt>
                <c:pt idx="177">
                  <c:v>0.2</c:v>
                </c:pt>
                <c:pt idx="178">
                  <c:v>-0.3</c:v>
                </c:pt>
                <c:pt idx="179">
                  <c:v>-0.3</c:v>
                </c:pt>
                <c:pt idx="180">
                  <c:v>-1</c:v>
                </c:pt>
                <c:pt idx="181">
                  <c:v>0</c:v>
                </c:pt>
                <c:pt idx="182">
                  <c:v>-0.8</c:v>
                </c:pt>
                <c:pt idx="183">
                  <c:v>-1.3</c:v>
                </c:pt>
                <c:pt idx="184">
                  <c:v>-1.1000000000000001</c:v>
                </c:pt>
                <c:pt idx="185">
                  <c:v>-0.8</c:v>
                </c:pt>
                <c:pt idx="186">
                  <c:v>-0.9</c:v>
                </c:pt>
                <c:pt idx="187">
                  <c:v>-0.7</c:v>
                </c:pt>
                <c:pt idx="188">
                  <c:v>-0.7</c:v>
                </c:pt>
                <c:pt idx="189">
                  <c:v>-0.8</c:v>
                </c:pt>
                <c:pt idx="190">
                  <c:v>-0.7</c:v>
                </c:pt>
                <c:pt idx="191">
                  <c:v>-0.4</c:v>
                </c:pt>
                <c:pt idx="192">
                  <c:v>0.4</c:v>
                </c:pt>
                <c:pt idx="193">
                  <c:v>0.2</c:v>
                </c:pt>
                <c:pt idx="194">
                  <c:v>0.9</c:v>
                </c:pt>
                <c:pt idx="195">
                  <c:v>1</c:v>
                </c:pt>
                <c:pt idx="196">
                  <c:v>0.7</c:v>
                </c:pt>
                <c:pt idx="197">
                  <c:v>0.3</c:v>
                </c:pt>
                <c:pt idx="198">
                  <c:v>0.5</c:v>
                </c:pt>
                <c:pt idx="199">
                  <c:v>0.9</c:v>
                </c:pt>
                <c:pt idx="200">
                  <c:v>1.1000000000000001</c:v>
                </c:pt>
                <c:pt idx="201">
                  <c:v>1.8</c:v>
                </c:pt>
                <c:pt idx="202">
                  <c:v>3</c:v>
                </c:pt>
                <c:pt idx="203">
                  <c:v>3.2</c:v>
                </c:pt>
                <c:pt idx="204">
                  <c:v>3.2</c:v>
                </c:pt>
                <c:pt idx="205">
                  <c:v>2.1</c:v>
                </c:pt>
                <c:pt idx="206">
                  <c:v>3</c:v>
                </c:pt>
                <c:pt idx="207">
                  <c:v>3.8</c:v>
                </c:pt>
                <c:pt idx="208">
                  <c:v>4.4000000000000004</c:v>
                </c:pt>
                <c:pt idx="209">
                  <c:v>5</c:v>
                </c:pt>
                <c:pt idx="210">
                  <c:v>5.3</c:v>
                </c:pt>
                <c:pt idx="211">
                  <c:v>5.3</c:v>
                </c:pt>
                <c:pt idx="212">
                  <c:v>5.2</c:v>
                </c:pt>
                <c:pt idx="213">
                  <c:v>4.3</c:v>
                </c:pt>
                <c:pt idx="214">
                  <c:v>2.8</c:v>
                </c:pt>
                <c:pt idx="215">
                  <c:v>2.4</c:v>
                </c:pt>
                <c:pt idx="216">
                  <c:v>1.9</c:v>
                </c:pt>
                <c:pt idx="217">
                  <c:v>3.9</c:v>
                </c:pt>
                <c:pt idx="218">
                  <c:v>2.7</c:v>
                </c:pt>
                <c:pt idx="219">
                  <c:v>1.8</c:v>
                </c:pt>
                <c:pt idx="220">
                  <c:v>1.8</c:v>
                </c:pt>
                <c:pt idx="221">
                  <c:v>1.6</c:v>
                </c:pt>
                <c:pt idx="222">
                  <c:v>1.8</c:v>
                </c:pt>
                <c:pt idx="223">
                  <c:v>1.3</c:v>
                </c:pt>
                <c:pt idx="224">
                  <c:v>0.9</c:v>
                </c:pt>
                <c:pt idx="225">
                  <c:v>1.2</c:v>
                </c:pt>
                <c:pt idx="226">
                  <c:v>1.3</c:v>
                </c:pt>
                <c:pt idx="227">
                  <c:v>1.6</c:v>
                </c:pt>
                <c:pt idx="228">
                  <c:v>1.9</c:v>
                </c:pt>
                <c:pt idx="229">
                  <c:v>0.9</c:v>
                </c:pt>
                <c:pt idx="230">
                  <c:v>0.8</c:v>
                </c:pt>
                <c:pt idx="231">
                  <c:v>1.2</c:v>
                </c:pt>
                <c:pt idx="232">
                  <c:v>1.4</c:v>
                </c:pt>
                <c:pt idx="233">
                  <c:v>1.5</c:v>
                </c:pt>
                <c:pt idx="234">
                  <c:v>1</c:v>
                </c:pt>
                <c:pt idx="235">
                  <c:v>1.3</c:v>
                </c:pt>
                <c:pt idx="236">
                  <c:v>1.5</c:v>
                </c:pt>
                <c:pt idx="237">
                  <c:v>1.4</c:v>
                </c:pt>
                <c:pt idx="238">
                  <c:v>1.9</c:v>
                </c:pt>
                <c:pt idx="239">
                  <c:v>2.8</c:v>
                </c:pt>
                <c:pt idx="240">
                  <c:v>2.2000000000000002</c:v>
                </c:pt>
                <c:pt idx="241">
                  <c:v>2.7</c:v>
                </c:pt>
                <c:pt idx="242">
                  <c:v>3.3</c:v>
                </c:pt>
                <c:pt idx="243">
                  <c:v>3</c:v>
                </c:pt>
                <c:pt idx="244">
                  <c:v>3.4</c:v>
                </c:pt>
                <c:pt idx="245">
                  <c:v>4.4000000000000004</c:v>
                </c:pt>
                <c:pt idx="246">
                  <c:v>5.6</c:v>
                </c:pt>
                <c:pt idx="247">
                  <c:v>6.5</c:v>
                </c:pt>
                <c:pt idx="248">
                  <c:v>6.2</c:v>
                </c:pt>
                <c:pt idx="249">
                  <c:v>6.5</c:v>
                </c:pt>
                <c:pt idx="250">
                  <c:v>6.9</c:v>
                </c:pt>
                <c:pt idx="251">
                  <c:v>6.5</c:v>
                </c:pt>
                <c:pt idx="252">
                  <c:v>7.1</c:v>
                </c:pt>
                <c:pt idx="253">
                  <c:v>8.6999999999999993</c:v>
                </c:pt>
                <c:pt idx="254">
                  <c:v>8.3000000000000007</c:v>
                </c:pt>
                <c:pt idx="255">
                  <c:v>8.5</c:v>
                </c:pt>
                <c:pt idx="256">
                  <c:v>7.7</c:v>
                </c:pt>
                <c:pt idx="257">
                  <c:v>7.1</c:v>
                </c:pt>
                <c:pt idx="258">
                  <c:v>6.3</c:v>
                </c:pt>
                <c:pt idx="259">
                  <c:v>4.9000000000000004</c:v>
                </c:pt>
                <c:pt idx="260">
                  <c:v>4.5999999999999996</c:v>
                </c:pt>
                <c:pt idx="261">
                  <c:v>4</c:v>
                </c:pt>
                <c:pt idx="262">
                  <c:v>2.4</c:v>
                </c:pt>
                <c:pt idx="263">
                  <c:v>1.2</c:v>
                </c:pt>
                <c:pt idx="264">
                  <c:v>1</c:v>
                </c:pt>
                <c:pt idx="265">
                  <c:v>-1.6</c:v>
                </c:pt>
                <c:pt idx="266">
                  <c:v>-1.2</c:v>
                </c:pt>
                <c:pt idx="267">
                  <c:v>-1.5</c:v>
                </c:pt>
                <c:pt idx="268">
                  <c:v>-1.4</c:v>
                </c:pt>
                <c:pt idx="269">
                  <c:v>-1.7</c:v>
                </c:pt>
                <c:pt idx="270">
                  <c:v>-1.8</c:v>
                </c:pt>
                <c:pt idx="271">
                  <c:v>-1.2</c:v>
                </c:pt>
                <c:pt idx="272">
                  <c:v>-0.8</c:v>
                </c:pt>
                <c:pt idx="273">
                  <c:v>-0.5</c:v>
                </c:pt>
                <c:pt idx="274">
                  <c:v>0.6</c:v>
                </c:pt>
                <c:pt idx="275">
                  <c:v>1.9</c:v>
                </c:pt>
                <c:pt idx="276">
                  <c:v>1.5</c:v>
                </c:pt>
                <c:pt idx="277">
                  <c:v>2.7</c:v>
                </c:pt>
                <c:pt idx="278">
                  <c:v>2.4</c:v>
                </c:pt>
                <c:pt idx="279">
                  <c:v>2.8</c:v>
                </c:pt>
                <c:pt idx="280">
                  <c:v>3.1</c:v>
                </c:pt>
                <c:pt idx="281">
                  <c:v>2.9</c:v>
                </c:pt>
                <c:pt idx="282">
                  <c:v>3.3</c:v>
                </c:pt>
                <c:pt idx="283">
                  <c:v>3.5</c:v>
                </c:pt>
                <c:pt idx="284">
                  <c:v>3.6</c:v>
                </c:pt>
                <c:pt idx="285">
                  <c:v>4.4000000000000004</c:v>
                </c:pt>
                <c:pt idx="286">
                  <c:v>5.0999999999999996</c:v>
                </c:pt>
                <c:pt idx="287">
                  <c:v>4.5999999999999996</c:v>
                </c:pt>
                <c:pt idx="288">
                  <c:v>4.9000000000000004</c:v>
                </c:pt>
                <c:pt idx="289">
                  <c:v>4.944</c:v>
                </c:pt>
                <c:pt idx="290">
                  <c:v>5.383</c:v>
                </c:pt>
                <c:pt idx="291">
                  <c:v>5.3440000000000003</c:v>
                </c:pt>
                <c:pt idx="292">
                  <c:v>5.5149999999999997</c:v>
                </c:pt>
                <c:pt idx="293">
                  <c:v>6.3550000000000004</c:v>
                </c:pt>
                <c:pt idx="294">
                  <c:v>6.4509999999999996</c:v>
                </c:pt>
                <c:pt idx="295">
                  <c:v>6.1509999999999998</c:v>
                </c:pt>
                <c:pt idx="296">
                  <c:v>6.0670000000000002</c:v>
                </c:pt>
                <c:pt idx="297">
                  <c:v>5.4950000000000001</c:v>
                </c:pt>
                <c:pt idx="298">
                  <c:v>4.2249999999999996</c:v>
                </c:pt>
                <c:pt idx="299">
                  <c:v>4.07</c:v>
                </c:pt>
                <c:pt idx="300">
                  <c:v>4.5</c:v>
                </c:pt>
                <c:pt idx="301">
                  <c:v>3.2</c:v>
                </c:pt>
                <c:pt idx="302">
                  <c:v>3.6</c:v>
                </c:pt>
                <c:pt idx="303">
                  <c:v>3.4</c:v>
                </c:pt>
                <c:pt idx="304">
                  <c:v>3</c:v>
                </c:pt>
                <c:pt idx="305">
                  <c:v>2.2000000000000002</c:v>
                </c:pt>
                <c:pt idx="306">
                  <c:v>1.8</c:v>
                </c:pt>
                <c:pt idx="307">
                  <c:v>2</c:v>
                </c:pt>
                <c:pt idx="308">
                  <c:v>1.9</c:v>
                </c:pt>
                <c:pt idx="309">
                  <c:v>1.7</c:v>
                </c:pt>
                <c:pt idx="310">
                  <c:v>2</c:v>
                </c:pt>
                <c:pt idx="311">
                  <c:v>2.5</c:v>
                </c:pt>
                <c:pt idx="312">
                  <c:v>2.0305</c:v>
                </c:pt>
                <c:pt idx="313">
                  <c:v>3.2198000000000002</c:v>
                </c:pt>
                <c:pt idx="314">
                  <c:v>2.0695999999999999</c:v>
                </c:pt>
                <c:pt idx="315">
                  <c:v>2.3860999999999999</c:v>
                </c:pt>
                <c:pt idx="316">
                  <c:v>2.0981000000000001</c:v>
                </c:pt>
                <c:pt idx="317">
                  <c:v>2.6684000000000001</c:v>
                </c:pt>
                <c:pt idx="318">
                  <c:v>2.6741000000000001</c:v>
                </c:pt>
                <c:pt idx="319">
                  <c:v>2.5666000000000002</c:v>
                </c:pt>
                <c:pt idx="320">
                  <c:v>3.0518999999999998</c:v>
                </c:pt>
                <c:pt idx="321">
                  <c:v>3.2058</c:v>
                </c:pt>
                <c:pt idx="322">
                  <c:v>3.0179999999999998</c:v>
                </c:pt>
                <c:pt idx="323">
                  <c:v>2.4986999999999999</c:v>
                </c:pt>
                <c:pt idx="324">
                  <c:v>2.4861</c:v>
                </c:pt>
                <c:pt idx="325">
                  <c:v>1.9511000000000001</c:v>
                </c:pt>
                <c:pt idx="326">
                  <c:v>2.3847999999999998</c:v>
                </c:pt>
                <c:pt idx="327">
                  <c:v>1.8013999999999999</c:v>
                </c:pt>
                <c:pt idx="328">
                  <c:v>2.4773000000000001</c:v>
                </c:pt>
                <c:pt idx="329">
                  <c:v>2.3361000000000001</c:v>
                </c:pt>
                <c:pt idx="330">
                  <c:v>2.2852000000000001</c:v>
                </c:pt>
                <c:pt idx="331">
                  <c:v>1.9908999999999999</c:v>
                </c:pt>
                <c:pt idx="332">
                  <c:v>1.6274999999999999</c:v>
                </c:pt>
                <c:pt idx="333">
                  <c:v>1.6011</c:v>
                </c:pt>
                <c:pt idx="334">
                  <c:v>1.4393</c:v>
                </c:pt>
                <c:pt idx="335">
                  <c:v>1.5056</c:v>
                </c:pt>
                <c:pt idx="336">
                  <c:v>0.76380000000000003</c:v>
                </c:pt>
                <c:pt idx="337">
                  <c:v>1.4311</c:v>
                </c:pt>
                <c:pt idx="338">
                  <c:v>1.3757999999999999</c:v>
                </c:pt>
                <c:pt idx="339">
                  <c:v>1.5091000000000001</c:v>
                </c:pt>
                <c:pt idx="340">
                  <c:v>1.2307999999999999</c:v>
                </c:pt>
                <c:pt idx="341">
                  <c:v>1.3909</c:v>
                </c:pt>
                <c:pt idx="342">
                  <c:v>1.6473</c:v>
                </c:pt>
                <c:pt idx="343">
                  <c:v>1.9554</c:v>
                </c:pt>
                <c:pt idx="344">
                  <c:v>1.5955999999999999</c:v>
                </c:pt>
                <c:pt idx="345">
                  <c:v>1.2674000000000001</c:v>
                </c:pt>
                <c:pt idx="346">
                  <c:v>1.4856</c:v>
                </c:pt>
                <c:pt idx="347">
                  <c:v>1.6</c:v>
                </c:pt>
                <c:pt idx="348">
                  <c:v>1.8</c:v>
                </c:pt>
                <c:pt idx="349">
                  <c:v>2.2999999999999998</c:v>
                </c:pt>
                <c:pt idx="350">
                  <c:v>2.3013910000000002</c:v>
                </c:pt>
                <c:pt idx="351">
                  <c:v>2.3278650000000001</c:v>
                </c:pt>
                <c:pt idx="352">
                  <c:v>2.038999</c:v>
                </c:pt>
                <c:pt idx="353">
                  <c:v>1.8795029999999999</c:v>
                </c:pt>
                <c:pt idx="354">
                  <c:v>1.7651129999999999</c:v>
                </c:pt>
                <c:pt idx="355">
                  <c:v>1.3397730000000001</c:v>
                </c:pt>
                <c:pt idx="356">
                  <c:v>1.920226</c:v>
                </c:pt>
                <c:pt idx="357">
                  <c:v>2.0959469999999998</c:v>
                </c:pt>
                <c:pt idx="358">
                  <c:v>2.2522579999999999</c:v>
                </c:pt>
                <c:pt idx="359">
                  <c:v>2.0765449999999999</c:v>
                </c:pt>
                <c:pt idx="360">
                  <c:v>2.5490550000000001</c:v>
                </c:pt>
                <c:pt idx="361">
                  <c:v>0.8</c:v>
                </c:pt>
                <c:pt idx="362">
                  <c:v>0.9</c:v>
                </c:pt>
                <c:pt idx="363">
                  <c:v>1.2</c:v>
                </c:pt>
                <c:pt idx="364">
                  <c:v>1.5</c:v>
                </c:pt>
                <c:pt idx="365">
                  <c:v>1.5</c:v>
                </c:pt>
                <c:pt idx="366">
                  <c:v>1.4</c:v>
                </c:pt>
                <c:pt idx="367">
                  <c:v>1.8</c:v>
                </c:pt>
                <c:pt idx="368">
                  <c:v>1.6</c:v>
                </c:pt>
                <c:pt idx="369">
                  <c:v>1.9</c:v>
                </c:pt>
                <c:pt idx="370">
                  <c:v>1.7</c:v>
                </c:pt>
                <c:pt idx="371">
                  <c:v>1.8</c:v>
                </c:pt>
                <c:pt idx="372">
                  <c:v>1.5</c:v>
                </c:pt>
                <c:pt idx="373">
                  <c:v>2.9</c:v>
                </c:pt>
                <c:pt idx="374">
                  <c:v>2.1</c:v>
                </c:pt>
                <c:pt idx="375">
                  <c:v>1.8</c:v>
                </c:pt>
                <c:pt idx="376">
                  <c:v>1.8</c:v>
                </c:pt>
                <c:pt idx="377">
                  <c:v>1.9</c:v>
                </c:pt>
                <c:pt idx="378">
                  <c:v>2.1</c:v>
                </c:pt>
                <c:pt idx="379">
                  <c:v>2.2999999999999998</c:v>
                </c:pt>
                <c:pt idx="380">
                  <c:v>2.5</c:v>
                </c:pt>
                <c:pt idx="381">
                  <c:v>2.5</c:v>
                </c:pt>
                <c:pt idx="382">
                  <c:v>2.2000000000000002</c:v>
                </c:pt>
                <c:pt idx="383">
                  <c:v>1.9</c:v>
                </c:pt>
                <c:pt idx="384">
                  <c:v>1.7</c:v>
                </c:pt>
                <c:pt idx="385">
                  <c:v>1.5</c:v>
                </c:pt>
                <c:pt idx="386">
                  <c:v>2.2999999999999998</c:v>
                </c:pt>
                <c:pt idx="387">
                  <c:v>2.5</c:v>
                </c:pt>
                <c:pt idx="388">
                  <c:v>2.7</c:v>
                </c:pt>
                <c:pt idx="389">
                  <c:v>2.7</c:v>
                </c:pt>
                <c:pt idx="390">
                  <c:v>2.8</c:v>
                </c:pt>
                <c:pt idx="391">
                  <c:v>2.8</c:v>
                </c:pt>
                <c:pt idx="392">
                  <c:v>3</c:v>
                </c:pt>
                <c:pt idx="393">
                  <c:v>3.8</c:v>
                </c:pt>
                <c:pt idx="394">
                  <c:v>4.5</c:v>
                </c:pt>
                <c:pt idx="395">
                  <c:v>4.5</c:v>
                </c:pt>
                <c:pt idx="396">
                  <c:v>5.4</c:v>
                </c:pt>
                <c:pt idx="397">
                  <c:v>5.2</c:v>
                </c:pt>
                <c:pt idx="398">
                  <c:v>4.3</c:v>
                </c:pt>
                <c:pt idx="399">
                  <c:v>3.3</c:v>
                </c:pt>
                <c:pt idx="400">
                  <c:v>2.4</c:v>
                </c:pt>
                <c:pt idx="401">
                  <c:v>2.5</c:v>
                </c:pt>
                <c:pt idx="402">
                  <c:v>2.7</c:v>
                </c:pt>
                <c:pt idx="403">
                  <c:v>2.4</c:v>
                </c:pt>
                <c:pt idx="404">
                  <c:v>1.7</c:v>
                </c:pt>
                <c:pt idx="405">
                  <c:v>0.5</c:v>
                </c:pt>
                <c:pt idx="406">
                  <c:v>-0.5</c:v>
                </c:pt>
                <c:pt idx="407">
                  <c:v>0.2</c:v>
                </c:pt>
                <c:pt idx="408" formatCode="###,###,###,##0.0000">
                  <c:v>-0.3</c:v>
                </c:pt>
                <c:pt idx="409" formatCode="###,###,###,##0.0000">
                  <c:v>-0.2</c:v>
                </c:pt>
                <c:pt idx="410" formatCode="###,###,###,##0.0000">
                  <c:v>0.4</c:v>
                </c:pt>
                <c:pt idx="411" formatCode="###,###,###,##0.0000">
                  <c:v>0.9</c:v>
                </c:pt>
                <c:pt idx="412" formatCode="###,###,###,##0.0000">
                  <c:v>1.3</c:v>
                </c:pt>
                <c:pt idx="413" formatCode="###,###,###,##0.0000">
                  <c:v>1.1000000000000001</c:v>
                </c:pt>
                <c:pt idx="414" formatCode="###,###,###,##0.0000">
                  <c:v>1</c:v>
                </c:pt>
                <c:pt idx="415" formatCode="###,###,###,##0.0000">
                  <c:v>0.8</c:v>
                </c:pt>
              </c:numCache>
            </c:numRef>
          </c:val>
          <c:smooth val="0"/>
          <c:extLst>
            <c:ext xmlns:c16="http://schemas.microsoft.com/office/drawing/2014/chart" uri="{C3380CC4-5D6E-409C-BE32-E72D297353CC}">
              <c16:uniqueId val="{00000000-F5DB-4451-B4CE-4C03C9D1A59A}"/>
            </c:ext>
          </c:extLst>
        </c:ser>
        <c:dLbls>
          <c:showLegendKey val="0"/>
          <c:showVal val="0"/>
          <c:showCatName val="0"/>
          <c:showSerName val="0"/>
          <c:showPercent val="0"/>
          <c:showBubbleSize val="0"/>
        </c:dLbls>
        <c:smooth val="0"/>
        <c:axId val="257729008"/>
        <c:axId val="2076603312"/>
      </c:lineChart>
      <c:dateAx>
        <c:axId val="257729008"/>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6603312"/>
        <c:crossesAt val="-5"/>
        <c:auto val="1"/>
        <c:lblOffset val="100"/>
        <c:baseTimeUnit val="months"/>
      </c:dateAx>
      <c:valAx>
        <c:axId val="2076603312"/>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729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D4702-10BC-4221-B08C-0D26F04A8FC9}" type="datetimeFigureOut">
              <a:rPr lang="zh-CN" altLang="en-US" smtClean="0"/>
              <a:t>2021/9/21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36ECA-0268-49E5-B88C-8064AE192485}" type="slidenum">
              <a:rPr lang="zh-CN" altLang="en-US" smtClean="0"/>
              <a:t>‹#›</a:t>
            </a:fld>
            <a:endParaRPr lang="zh-CN" altLang="en-US"/>
          </a:p>
        </p:txBody>
      </p:sp>
    </p:spTree>
    <p:extLst>
      <p:ext uri="{BB962C8B-B14F-4D97-AF65-F5344CB8AC3E}">
        <p14:creationId xmlns:p14="http://schemas.microsoft.com/office/powerpoint/2010/main" val="417187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统计局：</a:t>
            </a:r>
            <a:endParaRPr lang="en-US" altLang="zh-CN" dirty="0"/>
          </a:p>
          <a:p>
            <a:endParaRPr lang="en-US" altLang="zh-CN" dirty="0"/>
          </a:p>
          <a:p>
            <a:r>
              <a:rPr lang="zh-CN" altLang="en-US" sz="1200" b="1" i="0" kern="1200" dirty="0">
                <a:solidFill>
                  <a:schemeClr val="tx1"/>
                </a:solidFill>
                <a:effectLst/>
                <a:latin typeface="+mn-lt"/>
                <a:ea typeface="+mn-ea"/>
                <a:cs typeface="+mn-cs"/>
              </a:rPr>
              <a:t>中国</a:t>
            </a:r>
            <a:r>
              <a:rPr lang="en-US" altLang="zh-CN" sz="1200" b="1" i="0" kern="1200" dirty="0">
                <a:solidFill>
                  <a:schemeClr val="tx1"/>
                </a:solidFill>
                <a:effectLst/>
                <a:latin typeface="+mn-lt"/>
                <a:ea typeface="+mn-ea"/>
                <a:cs typeface="+mn-cs"/>
              </a:rPr>
              <a:t>GDP</a:t>
            </a:r>
            <a:r>
              <a:rPr lang="zh-CN" altLang="en-US" sz="1200" b="1" i="0" kern="1200" dirty="0">
                <a:solidFill>
                  <a:schemeClr val="tx1"/>
                </a:solidFill>
                <a:effectLst/>
                <a:latin typeface="+mn-lt"/>
                <a:ea typeface="+mn-ea"/>
                <a:cs typeface="+mn-cs"/>
              </a:rPr>
              <a:t>季度核算说明</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核算概述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1.1 </a:t>
            </a:r>
            <a:r>
              <a:rPr lang="zh-CN" altLang="en-US" sz="1200" b="0" i="0" kern="1200" dirty="0">
                <a:solidFill>
                  <a:schemeClr val="tx1"/>
                </a:solidFill>
                <a:effectLst/>
                <a:latin typeface="+mn-lt"/>
                <a:ea typeface="+mn-ea"/>
                <a:cs typeface="+mn-cs"/>
              </a:rPr>
              <a:t>基本概念</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是一个国家所有常住单位在一定时期内生产活动的最终成果。</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是国民经济核算的核心指标，也是衡量一个国家经济状况和发展水平的重要指标。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有三种方法，即生产法、收入法和支出法，三种方法从不同的角度反映国民经济生产活动成果。生产法是从生产过程中创造的货物和服务价值中，剔除生产过程中投入的中间货物和服务价值，得到增加值的一种方法。国民经济各行业生产法增加值计算公式如下：增加值＝总产出－中间投入。将国民经济各行业生产法增加值相加，得到生产法国内生产总值。收入法是从生产过程形成收入的角度，对生产活动成果进行核算。按照这种计算方法，增加值由劳动者报酬、生产税净额、固定资产折旧和营业盈余四个部分组成。计算公式为：增加值＝劳动者报酬＋生产税净额＋固定资产折旧＋营业盈余。国民经济各行业收入法增加值之和等于收入法国内生产总值。支出法是从生产活动成果最终使用的角度计算国内生产总值的一种方法。最终使用包括最终消费支出、资本形成总额及货物和服务净出口三部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国家统计局发布的季度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是以生产法为基础核算的结果。</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1.2 </a:t>
            </a:r>
            <a:r>
              <a:rPr lang="zh-CN" altLang="en-US" sz="1200" b="0" i="0" kern="1200" dirty="0">
                <a:solidFill>
                  <a:schemeClr val="tx1"/>
                </a:solidFill>
                <a:effectLst/>
                <a:latin typeface="+mn-lt"/>
                <a:ea typeface="+mn-ea"/>
                <a:cs typeface="+mn-cs"/>
              </a:rPr>
              <a:t>核算范围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1.2.1 </a:t>
            </a:r>
            <a:r>
              <a:rPr lang="zh-CN" altLang="en-US" sz="1200" b="0" i="0" kern="1200" dirty="0">
                <a:solidFill>
                  <a:schemeClr val="tx1"/>
                </a:solidFill>
                <a:effectLst/>
                <a:latin typeface="+mn-lt"/>
                <a:ea typeface="+mn-ea"/>
                <a:cs typeface="+mn-cs"/>
              </a:rPr>
              <a:t>生产范围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的生产范围包括以下四个部分：第一，生产者提供或准备提供给其他单位的货物或服务的生产；第二，生产者用于自身最终消费或固定资本形成的所有货物的自给性生产；第三，生产者为了自身最终消费或固定资本形成而进行的知识载体产品的自给性生产，但不包括住户部门所从事的类似的活动；第四，自有住房提供的住房服务，以及雇佣有酬家庭服务人员提供的家庭和个人服务的自给性生产。生产范围不包括没有报酬的家庭和个人服务、没有单位控制的自然活动（如野生的、未经培育的森林、野果或野浆果的自然生长，公海中鱼类数量的自然增长）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1.2.2 </a:t>
            </a:r>
            <a:r>
              <a:rPr lang="zh-CN" altLang="en-US" sz="1200" b="0" i="0" kern="1200" dirty="0">
                <a:solidFill>
                  <a:schemeClr val="tx1"/>
                </a:solidFill>
                <a:effectLst/>
                <a:latin typeface="+mn-lt"/>
                <a:ea typeface="+mn-ea"/>
                <a:cs typeface="+mn-cs"/>
              </a:rPr>
              <a:t>生产活动主体范围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生产活动主体范围包括了中国经济领土范围内具有经济利益中心的所有常住单位。本报告中的季度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数据是由国家统计局负责核算的全国数据，未包括香港、澳门特别行政区和台湾省的地区生产总值数据。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1.3 </a:t>
            </a:r>
            <a:r>
              <a:rPr lang="zh-CN" altLang="en-US" sz="1200" b="0" i="0" kern="1200" dirty="0">
                <a:solidFill>
                  <a:schemeClr val="tx1"/>
                </a:solidFill>
                <a:effectLst/>
                <a:latin typeface="+mn-lt"/>
                <a:ea typeface="+mn-ea"/>
                <a:cs typeface="+mn-cs"/>
              </a:rPr>
              <a:t>核算单位</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核算主要以法人单位作为核算单位，在核算中依据法人单位从事的主要活动将其划分到不同的行业，分别计算各个行业的增加值，再将各行业增加值汇总得到</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核算频率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核算频率为季度。中国从</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季度开始到</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季度，采用累计核算方式核算季度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，即分别计算各年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季度和</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季度的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初步核算即为年度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初步核算。从</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季度开始改为分季核算方式，即分别计算各年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季度和</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季度的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数据，累计数据通过当季数据相加得到。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从</a:t>
            </a:r>
            <a:r>
              <a:rPr lang="en-US" altLang="zh-CN" sz="1200" b="0" i="0" kern="1200" dirty="0">
                <a:solidFill>
                  <a:schemeClr val="tx1"/>
                </a:solidFill>
                <a:effectLst/>
                <a:latin typeface="+mn-lt"/>
                <a:ea typeface="+mn-ea"/>
                <a:cs typeface="+mn-cs"/>
              </a:rPr>
              <a:t>2011</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季度开始，国家统计局正式对外发布各季</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环比增长速度。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1.5 </a:t>
            </a:r>
            <a:r>
              <a:rPr lang="zh-CN" altLang="en-US" sz="1200" b="0" i="0" kern="1200" dirty="0">
                <a:solidFill>
                  <a:schemeClr val="tx1"/>
                </a:solidFill>
                <a:effectLst/>
                <a:latin typeface="+mn-lt"/>
                <a:ea typeface="+mn-ea"/>
                <a:cs typeface="+mn-cs"/>
              </a:rPr>
              <a:t>法律依据和制度规定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核算严格遵守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中华人民共和国统计法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的规定。目前，中国</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是按照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中国国民经济核算体系（</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的要求进行测算的，该体系采纳了联合国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国民账户体系（</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的基本核算原则、内容和方法。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保密性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依照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中华人民共和国统计法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第一章第九条的规定，统计机构和统计人员对在统计工作中知悉的国家秘密、商业秘密和个人信息，应当予以保密。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国民经济核算人员在进行</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核算时对所使用的未经公开的专业统计数据和行政记录数据严格保密，在</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核算数据发布前对当期</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数据也严格保密。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1.7 </a:t>
            </a:r>
            <a:r>
              <a:rPr lang="zh-CN" altLang="en-US" sz="1200" b="0" i="0" kern="1200" dirty="0">
                <a:solidFill>
                  <a:schemeClr val="tx1"/>
                </a:solidFill>
                <a:effectLst/>
                <a:latin typeface="+mn-lt"/>
                <a:ea typeface="+mn-ea"/>
                <a:cs typeface="+mn-cs"/>
              </a:rPr>
              <a:t>用户需求</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数据的国内用户主要是政府部门、研究机构、大学、行业协会、媒体以及社会公众。此外，国家统计局定期向联合国、国际货币基金组织、经济合作与发展组织、亚洲开发银行等国际组织提供中国季度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2.1 </a:t>
            </a:r>
            <a:r>
              <a:rPr lang="zh-CN" altLang="en-US" sz="1200" b="0" i="0" kern="1200" dirty="0">
                <a:solidFill>
                  <a:schemeClr val="tx1"/>
                </a:solidFill>
                <a:effectLst/>
                <a:latin typeface="+mn-lt"/>
                <a:ea typeface="+mn-ea"/>
                <a:cs typeface="+mn-cs"/>
              </a:rPr>
              <a:t>分类体系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核算中，行业划分依据中国国民经济行业分类标准和三次产业划分标准，并采用两种分类方式。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第一种分类是国民经济行业分类，采用国家标准管理部门</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年颁布的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国民经济行业分类（</a:t>
            </a:r>
            <a:r>
              <a:rPr lang="en-US" altLang="zh-CN" sz="1200" b="0" i="0" kern="1200" dirty="0">
                <a:solidFill>
                  <a:schemeClr val="tx1"/>
                </a:solidFill>
                <a:effectLst/>
                <a:latin typeface="+mn-lt"/>
                <a:ea typeface="+mn-ea"/>
                <a:cs typeface="+mn-cs"/>
              </a:rPr>
              <a:t>GB/T 4754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。在实际核算中采用两级分类。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一级分类以国民经济行业分类中的门类为基础，分为农、林、牧、渔业，工业，建筑业，批发和零售业，交通运输、仓储和邮政业，住宿和餐饮业，金融业，房地产业，信息传输、软件和信息技术服务业，租赁和商务服务业，其他服务业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个行业。其中工业包含采矿业，制造业，电力、热力、燃气及水生产和供应业</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个门类行业；其他服务业包含科学研究和技术服务业，水利、环境和公共设施管理业，居民服务、修理和其他服务业，教育，卫生和社会工作，文化、体育和娱乐业，公共管理、社会保障和社会组织等</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个门类行业。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第二级分类在第一级分类的基础上，将国民经济行业分类中的一部分门类细化为行业大类。</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第二种分类是三次产业分类，依据国家统计局</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年修订的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三次产业划分规定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为第一产业、第二产业和第三产业。第一产业是指农、林、牧、渔业（不含农、林、牧、渔专业及辅助性活动）；第二产业是指采矿业（不含开采专业及辅助性活动），制造业（不含金属制品、机械和设备修理业），电力、热力、燃气及水生产和供应业，建筑业；第三产业即服务业，是指除第一产业、第二产业以外的其他行业（剔除国际组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2.2 </a:t>
            </a:r>
            <a:r>
              <a:rPr lang="zh-CN" altLang="en-US" sz="1200" b="0" i="0" kern="1200" dirty="0">
                <a:solidFill>
                  <a:schemeClr val="tx1"/>
                </a:solidFill>
                <a:effectLst/>
                <a:latin typeface="+mn-lt"/>
                <a:ea typeface="+mn-ea"/>
                <a:cs typeface="+mn-cs"/>
              </a:rPr>
              <a:t>资料来源</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核算时，将所有可以在核算时获得的、适用的经济统计调查数据都用于</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核算。资料来源主要包括两部分：</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一是国家统计调查资料，指由国家统计系统实施的统计调查获得的各种统计资料，如农林牧渔业、工业、建筑业、批发和零售业、住宿和餐饮业、房地产业、规模以上服务业等统计调查资料、人口与劳动工资统计资料、价格统计资料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二是行政管理部门的行政记录资料，主要包括：财政部、人民银行、税务总局、银保监会、证监会等行政管理部门的相关数据，例如人民银行的金融机构本外币信贷收支情况、税务总局分行业的税收资料等。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2.3 </a:t>
            </a:r>
            <a:r>
              <a:rPr lang="zh-CN" altLang="en-US" sz="1200" b="0" i="0" kern="1200" dirty="0">
                <a:solidFill>
                  <a:schemeClr val="tx1"/>
                </a:solidFill>
                <a:effectLst/>
                <a:latin typeface="+mn-lt"/>
                <a:ea typeface="+mn-ea"/>
                <a:cs typeface="+mn-cs"/>
              </a:rPr>
              <a:t>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2.3.1 </a:t>
            </a:r>
            <a:r>
              <a:rPr lang="zh-CN" altLang="en-US" sz="1200" b="0" i="0" kern="1200" dirty="0">
                <a:solidFill>
                  <a:schemeClr val="tx1"/>
                </a:solidFill>
                <a:effectLst/>
                <a:latin typeface="+mn-lt"/>
                <a:ea typeface="+mn-ea"/>
                <a:cs typeface="+mn-cs"/>
              </a:rPr>
              <a:t>现价增加值核算方法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根据资料来源情况，季度现价增加值核算主要采用增加值率法、相关价值量指标推算法以及利用不变价推算现价等方法。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2.3.1.1 </a:t>
            </a:r>
            <a:r>
              <a:rPr lang="zh-CN" altLang="en-US" sz="1200" b="0" i="0" kern="1200" dirty="0">
                <a:solidFill>
                  <a:schemeClr val="tx1"/>
                </a:solidFill>
                <a:effectLst/>
                <a:latin typeface="+mn-lt"/>
                <a:ea typeface="+mn-ea"/>
                <a:cs typeface="+mn-cs"/>
              </a:rPr>
              <a:t>增加值率法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增加值率法是先计算现价总产出，再根据上年年报资料和当期有关生产情况确定现价增加值率，然后将二者相乘得出增加值，计算公式为：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现价增加值＝现价总产出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现价增加值率</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2.3.1.2 </a:t>
            </a:r>
            <a:r>
              <a:rPr lang="zh-CN" altLang="en-US" sz="1200" b="0" i="0" kern="1200" dirty="0">
                <a:solidFill>
                  <a:schemeClr val="tx1"/>
                </a:solidFill>
                <a:effectLst/>
                <a:latin typeface="+mn-lt"/>
                <a:ea typeface="+mn-ea"/>
                <a:cs typeface="+mn-cs"/>
              </a:rPr>
              <a:t>相关价值量指标速度推算法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相关价值量指标速度推算法是利用相关价值量指标的现价增长速度推算现价增加值的增长速度，然后用上年同期现价增加值乘以推算出的现价增加值增长速度得出当期现价增加值，计算公式为：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现价增加值＝上年同期现价增加值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＋现价增加值增长速度）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其中，现价增加值增长速度，根据本期相关价值量指标现价增长速度，以及以前年度现价增加值增长速度和相关价值量指标的现价增长速度之间的数量关系确定。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2.3.1.3 </a:t>
            </a:r>
            <a:r>
              <a:rPr lang="zh-CN" altLang="en-US" sz="1200" b="0" i="0" kern="1200" dirty="0">
                <a:solidFill>
                  <a:schemeClr val="tx1"/>
                </a:solidFill>
                <a:effectLst/>
                <a:latin typeface="+mn-lt"/>
                <a:ea typeface="+mn-ea"/>
                <a:cs typeface="+mn-cs"/>
              </a:rPr>
              <a:t>利用不变价推算现价方法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先利用物量指数外推法求得本期不变价增加值，再根据相关价格指数推算现价增加值。计算公式为：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现价增加值＝不变价增加值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价格指数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2.3.2 </a:t>
            </a:r>
            <a:r>
              <a:rPr lang="zh-CN" altLang="en-US" sz="1200" b="0" i="0" kern="1200" dirty="0">
                <a:solidFill>
                  <a:schemeClr val="tx1"/>
                </a:solidFill>
                <a:effectLst/>
                <a:latin typeface="+mn-lt"/>
                <a:ea typeface="+mn-ea"/>
                <a:cs typeface="+mn-cs"/>
              </a:rPr>
              <a:t>不变价增加值核算方法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不变价增加值是把按当期价格计算的增加值换算成按某个固定期（基期）价格计算的价值，从而剔除价格变化因素的影响，以使不同时期的价值可以比较。不变价增加值采用固定基期方法计算，目前每</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年更换一次基期，</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年至</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年不变价增加值的基期是</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季度不变价增加值核算主要采用价格指数缩减法和相关物量指数外推法。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2.3.2.1 </a:t>
            </a:r>
            <a:r>
              <a:rPr lang="zh-CN" altLang="en-US" sz="1200" b="0" i="0" kern="1200" dirty="0">
                <a:solidFill>
                  <a:schemeClr val="tx1"/>
                </a:solidFill>
                <a:effectLst/>
                <a:latin typeface="+mn-lt"/>
                <a:ea typeface="+mn-ea"/>
                <a:cs typeface="+mn-cs"/>
              </a:rPr>
              <a:t>价格指数缩减法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利用相关价格指数直接缩减现价增加值，计算不变价增加值，计算公式为：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某行业不变价增加值＝该行业现价增加值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价格指数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2.3.2.2 </a:t>
            </a:r>
            <a:r>
              <a:rPr lang="zh-CN" altLang="en-US" sz="1200" b="0" i="0" kern="1200" dirty="0">
                <a:solidFill>
                  <a:schemeClr val="tx1"/>
                </a:solidFill>
                <a:effectLst/>
                <a:latin typeface="+mn-lt"/>
                <a:ea typeface="+mn-ea"/>
                <a:cs typeface="+mn-cs"/>
              </a:rPr>
              <a:t>物量指数外推法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利用相关物量指标的增长速度推算不变价增加值的增长速度，然后用上年同期不变价增加值和推算出的不变价增加值增长速度计算得出当期不变价增加值，计算公式为：</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某行业不变价增加值＝该行业上年同期不变价增加值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＋该行业不变价增加值增长速度）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其中，不变价增加值增长速度根据本期相关物量指标增长速度，以及以前年度不变价增加值增长速度和相关物量指标的增长速度之间的数量关系确定。</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2.4 </a:t>
            </a:r>
            <a:r>
              <a:rPr lang="zh-CN" altLang="en-US" sz="1200" b="0" i="0" kern="1200" dirty="0">
                <a:solidFill>
                  <a:schemeClr val="tx1"/>
                </a:solidFill>
                <a:effectLst/>
                <a:latin typeface="+mn-lt"/>
                <a:ea typeface="+mn-ea"/>
                <a:cs typeface="+mn-cs"/>
              </a:rPr>
              <a:t>季节调整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环比增长速度是季度增加值与上一个季度增加值数据对比的结果。在测算时，须剔除季节性因素对时间序列的影响，利用国家统计局版季节调整软件（</a:t>
            </a:r>
            <a:r>
              <a:rPr lang="en-US" altLang="zh-CN" sz="1200" b="0" i="0" kern="1200" dirty="0">
                <a:solidFill>
                  <a:schemeClr val="tx1"/>
                </a:solidFill>
                <a:effectLst/>
                <a:latin typeface="+mn-lt"/>
                <a:ea typeface="+mn-ea"/>
                <a:cs typeface="+mn-cs"/>
              </a:rPr>
              <a:t>NBS-SA</a:t>
            </a:r>
            <a:r>
              <a:rPr lang="zh-CN" altLang="en-US" sz="1200" b="0" i="0" kern="1200" dirty="0">
                <a:solidFill>
                  <a:schemeClr val="tx1"/>
                </a:solidFill>
                <a:effectLst/>
                <a:latin typeface="+mn-lt"/>
                <a:ea typeface="+mn-ea"/>
                <a:cs typeface="+mn-cs"/>
              </a:rPr>
              <a:t>）对时间序列进行季节调整。</a:t>
            </a:r>
            <a:r>
              <a:rPr lang="en-US" altLang="zh-CN" sz="1200" b="0" i="0" kern="1200" dirty="0">
                <a:solidFill>
                  <a:schemeClr val="tx1"/>
                </a:solidFill>
                <a:effectLst/>
                <a:latin typeface="+mn-lt"/>
                <a:ea typeface="+mn-ea"/>
                <a:cs typeface="+mn-cs"/>
              </a:rPr>
              <a:t>NBS-SA</a:t>
            </a:r>
            <a:r>
              <a:rPr lang="zh-CN" altLang="en-US" sz="1200" b="0" i="0" kern="1200" dirty="0">
                <a:solidFill>
                  <a:schemeClr val="tx1"/>
                </a:solidFill>
                <a:effectLst/>
                <a:latin typeface="+mn-lt"/>
                <a:ea typeface="+mn-ea"/>
                <a:cs typeface="+mn-cs"/>
              </a:rPr>
              <a:t>是在目前国际上比较常用的季节调整软件的基础上，考虑了中国特有的季节因素研制而成的。该软件添加了处理中国特有的季节因素的新模块，有效剔除了中国特有的季节因素，包括春节、端午、中秋等移动假日因素、周工作天数从原来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天制到</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天制转变的因素、假期变动及调休带来的变化因素等。</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3.1 </a:t>
            </a:r>
            <a:r>
              <a:rPr lang="zh-CN" altLang="en-US" sz="1200" b="0" i="0" kern="1200" dirty="0">
                <a:solidFill>
                  <a:schemeClr val="tx1"/>
                </a:solidFill>
                <a:effectLst/>
                <a:latin typeface="+mn-lt"/>
                <a:ea typeface="+mn-ea"/>
                <a:cs typeface="+mn-cs"/>
              </a:rPr>
              <a:t>修订的必要性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初步核算对时效性要求很强，一般在季后</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天左右公布，这时，</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核算所需要的基础资料不能全部获得，因此季度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初步核算利用专业统计进度资料和相关指标推算得到。之后，随着可以获得的基础资料不断增加和完善，会利用更加完整的基础资料，例如，专业统计年报、行业财务资料和财政决算资料对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数据进行修订，使其更加准确地反映经济发展实际情况。</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3.2 </a:t>
            </a:r>
            <a:r>
              <a:rPr lang="zh-CN" altLang="en-US" sz="1200" b="0" i="0" kern="1200" dirty="0">
                <a:solidFill>
                  <a:schemeClr val="tx1"/>
                </a:solidFill>
                <a:effectLst/>
                <a:latin typeface="+mn-lt"/>
                <a:ea typeface="+mn-ea"/>
                <a:cs typeface="+mn-cs"/>
              </a:rPr>
              <a:t>修订程序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按照国家统计局最新改革的</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核算和数据发布制度规定，中国季度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核算分为初步核算和最终核实两个步骤。通常，年度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最终核实后，要对季度数据进行修订，称为常规修订；在开展全国经济普查，发现对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数据有较大影响的新的基础资料，或计算方法及分类标准发生变化后而对年度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历史数据进行修订后，也要对季度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历史数据进行相应修订，称为全面修订。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3.3 </a:t>
            </a:r>
            <a:r>
              <a:rPr lang="zh-CN" altLang="en-US" sz="1200" b="0" i="0" kern="1200" dirty="0">
                <a:solidFill>
                  <a:schemeClr val="tx1"/>
                </a:solidFill>
                <a:effectLst/>
                <a:latin typeface="+mn-lt"/>
                <a:ea typeface="+mn-ea"/>
                <a:cs typeface="+mn-cs"/>
              </a:rPr>
              <a:t>修订方法</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3.3.1 </a:t>
            </a:r>
            <a:r>
              <a:rPr lang="zh-CN" altLang="en-US" sz="1200" b="0" i="0" kern="1200" dirty="0">
                <a:solidFill>
                  <a:schemeClr val="tx1"/>
                </a:solidFill>
                <a:effectLst/>
                <a:latin typeface="+mn-lt"/>
                <a:ea typeface="+mn-ea"/>
                <a:cs typeface="+mn-cs"/>
              </a:rPr>
              <a:t>当季数据的修订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中国目前对季度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数据修订的方法是比例衔接法，即利用年度基准值与年内四个季度汇总数的差率调整季度数据的方法。比例衔接法的基本做法是：首先对国民经济各行业现价和不变价增加值分别进行衔接，</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和三次产业增加值是衔接后的行业增加值的加总。不变价</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和不变价三次产业增加值的衔接方法与现价相同。</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3.3.2 </a:t>
            </a:r>
            <a:r>
              <a:rPr lang="zh-CN" altLang="en-US" sz="1200" b="0" i="0" kern="1200" dirty="0">
                <a:solidFill>
                  <a:schemeClr val="tx1"/>
                </a:solidFill>
                <a:effectLst/>
                <a:latin typeface="+mn-lt"/>
                <a:ea typeface="+mn-ea"/>
                <a:cs typeface="+mn-cs"/>
              </a:rPr>
              <a:t>环比数据的修订</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由于季节调整的对象是时间序列数据，因此，当时间序列中任何一个季度数据发生变化时，都会影响季节调整的结果；在时间序列中加入最新的一个季度的数据，也会使以前季度的环比数据或多或少地发生变化，这是模型自动修正的结果。根据季节调整原理，一般情况下，离最新数据时间较近的时期，数据受影响较大；离最新数据时间较远的时期，数据受影响较小。为便于用户使用，在发布当期环比数据的同时，会通过国家统计局网站发布修订后的以前季度的环比数据。</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数据质量评估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4.1 </a:t>
            </a:r>
            <a:r>
              <a:rPr lang="zh-CN" altLang="en-US" sz="1200" b="0" i="0" kern="1200" dirty="0">
                <a:solidFill>
                  <a:schemeClr val="tx1"/>
                </a:solidFill>
                <a:effectLst/>
                <a:latin typeface="+mn-lt"/>
                <a:ea typeface="+mn-ea"/>
                <a:cs typeface="+mn-cs"/>
              </a:rPr>
              <a:t>对基础数据的评估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对于</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核算所使用的各专业统计数据和行政记录数据，有关部门都会对其质量进行检验，确保数据合理反映经济发展实际情况。当</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核算部门得到这些基础数据后，会再次对数据的完整性和准确性进行检验，确保这些数据符合</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核算的概念和要求。</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4.2 </a:t>
            </a:r>
            <a:r>
              <a:rPr lang="zh-CN" altLang="en-US" sz="1200" b="0" i="0" kern="1200" dirty="0">
                <a:solidFill>
                  <a:schemeClr val="tx1"/>
                </a:solidFill>
                <a:effectLst/>
                <a:latin typeface="+mn-lt"/>
                <a:ea typeface="+mn-ea"/>
                <a:cs typeface="+mn-cs"/>
              </a:rPr>
              <a:t>对核算方法的评估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核算中，</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核算部门会根据不断发展的中国经济实际情况，依据不断完善的国民经济核算标准，对中国的季度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核算方法进行修订，以确保核算方法的合理性。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4.3 </a:t>
            </a:r>
            <a:r>
              <a:rPr lang="zh-CN" altLang="en-US" sz="1200" b="0" i="0" kern="1200" dirty="0">
                <a:solidFill>
                  <a:schemeClr val="tx1"/>
                </a:solidFill>
                <a:effectLst/>
                <a:latin typeface="+mn-lt"/>
                <a:ea typeface="+mn-ea"/>
                <a:cs typeface="+mn-cs"/>
              </a:rPr>
              <a:t>对核算结果的评估</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在得到季度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核算结果后，要对</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各构成项目数据、</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数据与相关专业、部门统计数据以及宏观数据的协调性进行检验，保证</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数据和其他主要数据的相互协调和匹配。正在建立以国民经济核算为核心框架，对各专业和部门基础统计数据进行评估的制度。</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4.4 </a:t>
            </a:r>
            <a:r>
              <a:rPr lang="zh-CN" altLang="en-US" sz="1200" b="0" i="0" kern="1200" dirty="0">
                <a:solidFill>
                  <a:schemeClr val="tx1"/>
                </a:solidFill>
                <a:effectLst/>
                <a:latin typeface="+mn-lt"/>
                <a:ea typeface="+mn-ea"/>
                <a:cs typeface="+mn-cs"/>
              </a:rPr>
              <a:t>数据的可比性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中国国民经济核算体系（</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采纳了联合国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国民账户体系（</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的基本核算原则、内容和方法，因而</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数据具有国际可比性。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在开展全国经济普查或计算方法及分类标准发生变化后对季度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历史数据进行了修订，因此</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季度以来的季度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时间序列具有可比性。</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数据发布</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5.1 </a:t>
            </a:r>
            <a:r>
              <a:rPr lang="zh-CN" altLang="en-US" sz="1200" b="0" i="0" kern="1200" dirty="0">
                <a:solidFill>
                  <a:schemeClr val="tx1"/>
                </a:solidFill>
                <a:effectLst/>
                <a:latin typeface="+mn-lt"/>
                <a:ea typeface="+mn-ea"/>
                <a:cs typeface="+mn-cs"/>
              </a:rPr>
              <a:t>发布时间</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初步核算数一般于季后</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日左右发布，季度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最终核实数于隔年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月份发布。对于主要统计指标的发布，国家统计局会在年初发布的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主要统计信息发布日程表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中说明发布日期，</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数据将按规定日程发布。</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5.2 </a:t>
            </a:r>
            <a:r>
              <a:rPr lang="zh-CN" altLang="en-US" sz="1200" b="0" i="0" kern="1200" dirty="0">
                <a:solidFill>
                  <a:schemeClr val="tx1"/>
                </a:solidFill>
                <a:effectLst/>
                <a:latin typeface="+mn-lt"/>
                <a:ea typeface="+mn-ea"/>
                <a:cs typeface="+mn-cs"/>
              </a:rPr>
              <a:t>发布方式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初步核算数在季度国民经济运行情况新闻发布会、国家统计局网站（</a:t>
            </a:r>
            <a:r>
              <a:rPr lang="en-US" altLang="zh-CN" sz="1200" b="0" i="0" kern="1200" dirty="0">
                <a:solidFill>
                  <a:schemeClr val="tx1"/>
                </a:solidFill>
                <a:effectLst/>
                <a:latin typeface="+mn-lt"/>
                <a:ea typeface="+mn-ea"/>
                <a:cs typeface="+mn-cs"/>
              </a:rPr>
              <a:t>www.stats.gov.cn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中国经济景气月报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上公布；季度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最终核实数在国家统计数据库（</a:t>
            </a:r>
            <a:r>
              <a:rPr lang="en-US" altLang="zh-CN" sz="1200" b="0" i="0" kern="1200" dirty="0">
                <a:solidFill>
                  <a:schemeClr val="tx1"/>
                </a:solidFill>
                <a:effectLst/>
                <a:latin typeface="+mn-lt"/>
                <a:ea typeface="+mn-ea"/>
                <a:cs typeface="+mn-cs"/>
              </a:rPr>
              <a:t>http://data.stats.gov.cn/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中国经济景气月报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上公布。对于</a:t>
            </a:r>
            <a:r>
              <a:rPr lang="en-US" altLang="zh-CN" sz="1200" b="0" i="0" kern="1200" dirty="0">
                <a:solidFill>
                  <a:schemeClr val="tx1"/>
                </a:solidFill>
                <a:effectLst/>
                <a:latin typeface="+mn-lt"/>
                <a:ea typeface="+mn-ea"/>
                <a:cs typeface="+mn-cs"/>
              </a:rPr>
              <a:t>1992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季度以来的季度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数据时间序列，可以通过国家统计数据库（</a:t>
            </a:r>
            <a:r>
              <a:rPr lang="en-US" altLang="zh-CN" sz="1200" b="0" i="0" kern="1200" dirty="0">
                <a:solidFill>
                  <a:schemeClr val="tx1"/>
                </a:solidFill>
                <a:effectLst/>
                <a:latin typeface="+mn-lt"/>
                <a:ea typeface="+mn-ea"/>
                <a:cs typeface="+mn-cs"/>
              </a:rPr>
              <a:t>http://data.stats.gov.cn/</a:t>
            </a:r>
            <a:r>
              <a:rPr lang="zh-CN" altLang="en-US" sz="1200" b="0" i="0" kern="1200" dirty="0">
                <a:solidFill>
                  <a:schemeClr val="tx1"/>
                </a:solidFill>
                <a:effectLst/>
                <a:latin typeface="+mn-lt"/>
                <a:ea typeface="+mn-ea"/>
                <a:cs typeface="+mn-cs"/>
              </a:rPr>
              <a:t>）进行查询。</a:t>
            </a:r>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a:t>
            </a:fld>
            <a:endParaRPr lang="zh-CN" altLang="en-US"/>
          </a:p>
        </p:txBody>
      </p:sp>
    </p:spTree>
    <p:extLst>
      <p:ext uri="{BB962C8B-B14F-4D97-AF65-F5344CB8AC3E}">
        <p14:creationId xmlns:p14="http://schemas.microsoft.com/office/powerpoint/2010/main" val="1879014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统计局：</a:t>
            </a:r>
          </a:p>
          <a:p>
            <a:r>
              <a:rPr lang="en-US" altLang="zh-CN" dirty="0"/>
              <a:t>1.</a:t>
            </a:r>
          </a:p>
          <a:p>
            <a:r>
              <a:rPr lang="zh-CN" altLang="en-US" dirty="0"/>
              <a:t>按照统计制度规定，我国</a:t>
            </a:r>
            <a:r>
              <a:rPr lang="en-US" altLang="zh-CN" dirty="0"/>
              <a:t>CPI</a:t>
            </a:r>
            <a:r>
              <a:rPr lang="zh-CN" altLang="en-US" dirty="0"/>
              <a:t>每五年进行一次基期轮换。每次基期轮换后，调查分类目录、代表规格品和调查网点均有调整，分类权数也有变化，以反映居民消费结构的最新变动。</a:t>
            </a:r>
          </a:p>
          <a:p>
            <a:r>
              <a:rPr lang="en-US" altLang="zh-CN" dirty="0"/>
              <a:t>2.</a:t>
            </a:r>
          </a:p>
          <a:p>
            <a:r>
              <a:rPr lang="en-US" altLang="zh-CN" dirty="0"/>
              <a:t>2016</a:t>
            </a:r>
            <a:r>
              <a:rPr lang="zh-CN" altLang="en-US" dirty="0"/>
              <a:t>年</a:t>
            </a:r>
            <a:r>
              <a:rPr lang="en-US" altLang="zh-CN" dirty="0"/>
              <a:t>1</a:t>
            </a:r>
            <a:r>
              <a:rPr lang="zh-CN" altLang="en-US" dirty="0"/>
              <a:t>月</a:t>
            </a:r>
            <a:r>
              <a:rPr lang="en-US" altLang="zh-CN" dirty="0"/>
              <a:t>-2020</a:t>
            </a:r>
            <a:r>
              <a:rPr lang="zh-CN" altLang="en-US" dirty="0"/>
              <a:t>年</a:t>
            </a:r>
            <a:r>
              <a:rPr lang="en-US" altLang="zh-CN" dirty="0"/>
              <a:t>12</a:t>
            </a:r>
            <a:r>
              <a:rPr lang="zh-CN" altLang="en-US" dirty="0"/>
              <a:t>月编制和发布的是以</a:t>
            </a:r>
            <a:r>
              <a:rPr lang="en-US" altLang="zh-CN" dirty="0"/>
              <a:t>2015</a:t>
            </a:r>
            <a:r>
              <a:rPr lang="zh-CN" altLang="en-US" dirty="0"/>
              <a:t>年为基期的</a:t>
            </a:r>
            <a:r>
              <a:rPr lang="en-US" altLang="zh-CN" dirty="0"/>
              <a:t>CPI</a:t>
            </a:r>
            <a:r>
              <a:rPr lang="zh-CN" altLang="en-US" dirty="0"/>
              <a:t>。与前几轮基期相比，此轮基期</a:t>
            </a:r>
            <a:r>
              <a:rPr lang="en-US" altLang="zh-CN" dirty="0"/>
              <a:t>8</a:t>
            </a:r>
            <a:r>
              <a:rPr lang="zh-CN" altLang="en-US" dirty="0"/>
              <a:t>大类有显著变化，其中“食品”、“烟酒”合并为“食品烟酒”，“医疗保健和个人用品”拆分至“生活用品及服务”、“医疗保健”和“其他用品和服务”中，“娱乐教育文化用品及服务”拆分至“教育文化和娱乐”、“其他用品和服务”中，“家庭设备用品及维修服务”拆分至“生活用品及服务”和“其他用品及服务”中。此外，“食品”的指标内涵发生了变化，前几轮基期中的“食品”为大类，包括粮食、肉禽、鲜菜、鲜果、水产品、茶及饮料、在外餐饮等分类；此轮基期的“食品”为“食品烟酒”大类下的中类，仅包括粮食、畜肉、禽肉、鲜菜、鲜果、水产品等，不再包括“茶及饮料”和“在外餐饮”两项。</a:t>
            </a:r>
          </a:p>
          <a:p>
            <a:r>
              <a:rPr lang="en-US" altLang="zh-CN" dirty="0"/>
              <a:t>3.</a:t>
            </a:r>
          </a:p>
          <a:p>
            <a:r>
              <a:rPr lang="en-US" altLang="zh-CN" dirty="0"/>
              <a:t>2021</a:t>
            </a:r>
            <a:r>
              <a:rPr lang="zh-CN" altLang="en-US" dirty="0"/>
              <a:t>年</a:t>
            </a:r>
            <a:r>
              <a:rPr lang="en-US" altLang="zh-CN" dirty="0"/>
              <a:t>1</a:t>
            </a:r>
            <a:r>
              <a:rPr lang="zh-CN" altLang="en-US" dirty="0"/>
              <a:t>月开始编制和发布以</a:t>
            </a:r>
            <a:r>
              <a:rPr lang="en-US" altLang="zh-CN" dirty="0"/>
              <a:t>2020</a:t>
            </a:r>
            <a:r>
              <a:rPr lang="zh-CN" altLang="en-US" dirty="0"/>
              <a:t>年为基期的</a:t>
            </a:r>
            <a:r>
              <a:rPr lang="en-US" altLang="zh-CN" dirty="0"/>
              <a:t>CPI</a:t>
            </a:r>
            <a:r>
              <a:rPr lang="zh-CN" altLang="en-US" dirty="0"/>
              <a:t>。本轮基期仍分为食品烟酒、衣着、居住、生活用品及服务、交通通信、教育文化娱乐、医疗保健、其他用品及服务</a:t>
            </a:r>
            <a:r>
              <a:rPr lang="en-US" altLang="zh-CN" dirty="0"/>
              <a:t>8</a:t>
            </a:r>
            <a:r>
              <a:rPr lang="zh-CN" altLang="en-US" dirty="0"/>
              <a:t>个大类，基本分类增加至</a:t>
            </a:r>
            <a:r>
              <a:rPr lang="en-US" altLang="zh-CN" dirty="0"/>
              <a:t>268</a:t>
            </a:r>
            <a:r>
              <a:rPr lang="zh-CN" altLang="en-US" dirty="0"/>
              <a:t>个。</a:t>
            </a:r>
          </a:p>
        </p:txBody>
      </p:sp>
      <p:sp>
        <p:nvSpPr>
          <p:cNvPr id="4" name="灯片编号占位符 3"/>
          <p:cNvSpPr>
            <a:spLocks noGrp="1"/>
          </p:cNvSpPr>
          <p:nvPr>
            <p:ph type="sldNum" sz="quarter" idx="5"/>
          </p:nvPr>
        </p:nvSpPr>
        <p:spPr/>
        <p:txBody>
          <a:bodyPr/>
          <a:lstStyle/>
          <a:p>
            <a:fld id="{B4A36ECA-0268-49E5-B88C-8064AE192485}" type="slidenum">
              <a:rPr lang="zh-CN" altLang="en-US" smtClean="0"/>
              <a:t>33</a:t>
            </a:fld>
            <a:endParaRPr lang="zh-CN" altLang="en-US"/>
          </a:p>
        </p:txBody>
      </p:sp>
    </p:spTree>
    <p:extLst>
      <p:ext uri="{BB962C8B-B14F-4D97-AF65-F5344CB8AC3E}">
        <p14:creationId xmlns:p14="http://schemas.microsoft.com/office/powerpoint/2010/main" val="325842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Inflation in</a:t>
            </a:r>
            <a:r>
              <a:rPr lang="en-US" altLang="zh-CN" baseline="0" dirty="0"/>
              <a:t> this example is 4/16=25%.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35</a:t>
            </a:fld>
            <a:endParaRPr lang="zh-CN" altLang="en-US"/>
          </a:p>
        </p:txBody>
      </p:sp>
    </p:spTree>
    <p:extLst>
      <p:ext uri="{BB962C8B-B14F-4D97-AF65-F5344CB8AC3E}">
        <p14:creationId xmlns:p14="http://schemas.microsoft.com/office/powerpoint/2010/main" val="243568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CPI uses fixed weights, so it cannot reflect consumers’ ability to substitute toward goods whose relative prices have fallen.</a:t>
            </a:r>
          </a:p>
          <a:p>
            <a:endParaRPr lang="en-US" altLang="zh-CN" dirty="0"/>
          </a:p>
          <a:p>
            <a:r>
              <a:rPr lang="en-US" altLang="zh-CN" dirty="0"/>
              <a:t>The introduction of new goods makes consumers better off and, in effect, increases the real value of money.  But it does not reduce the CPI, because the CPI uses fixed weights.</a:t>
            </a:r>
          </a:p>
          <a:p>
            <a:endParaRPr lang="en-US" altLang="zh-CN" dirty="0"/>
          </a:p>
          <a:p>
            <a:r>
              <a:rPr lang="en-US" altLang="zh-CN" dirty="0"/>
              <a:t>Quality improvements increase the value of the dollar, but are often not fully measured.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44</a:t>
            </a:fld>
            <a:endParaRPr lang="zh-CN" altLang="en-US"/>
          </a:p>
        </p:txBody>
      </p:sp>
    </p:spTree>
    <p:extLst>
      <p:ext uri="{BB962C8B-B14F-4D97-AF65-F5344CB8AC3E}">
        <p14:creationId xmlns:p14="http://schemas.microsoft.com/office/powerpoint/2010/main" val="2286964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Core CPI is the price index of a consumer basket that excludes food and energy products. </a:t>
            </a:r>
          </a:p>
          <a:p>
            <a:r>
              <a:rPr lang="en-US" altLang="zh-CN" dirty="0"/>
              <a:t>Core inflation measures the increase in the core CPI.</a:t>
            </a:r>
          </a:p>
          <a:p>
            <a:endParaRPr lang="en-US" altLang="zh-CN" dirty="0"/>
          </a:p>
          <a:p>
            <a:r>
              <a:rPr lang="en-US" altLang="zh-CN" dirty="0"/>
              <a:t>PCE: Personal Consumption Expenditures </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45</a:t>
            </a:fld>
            <a:endParaRPr lang="zh-CN" altLang="en-US"/>
          </a:p>
        </p:txBody>
      </p:sp>
    </p:spTree>
    <p:extLst>
      <p:ext uri="{BB962C8B-B14F-4D97-AF65-F5344CB8AC3E}">
        <p14:creationId xmlns:p14="http://schemas.microsoft.com/office/powerpoint/2010/main" val="221685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Quotes on GDP:</a:t>
            </a:r>
          </a:p>
          <a:p>
            <a:endParaRPr lang="en-US" altLang="zh-CN"/>
          </a:p>
          <a:p>
            <a:r>
              <a:rPr lang="en-US" altLang="zh-CN" dirty="0"/>
              <a:t>In a speech in 1968, presidential hopeful Robert Kennedy pointed to what measures of economic growth leave out: “Too much and for too long, we seemed to have surrendered personal excellence and community values in the mere accumulation of material things. Our gross national product . . . counts air pollution and cigarette advertising, and ambulances to clear our highways of carnage . . . Yet the gross national product does not allow for the health of our children . . . the beauty of our poetry or the strength of our marriages.”</a:t>
            </a:r>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6</a:t>
            </a:fld>
            <a:endParaRPr lang="zh-CN" altLang="en-US"/>
          </a:p>
        </p:txBody>
      </p:sp>
    </p:spTree>
    <p:extLst>
      <p:ext uri="{BB962C8B-B14F-4D97-AF65-F5344CB8AC3E}">
        <p14:creationId xmlns:p14="http://schemas.microsoft.com/office/powerpoint/2010/main" val="425122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may understand this issue by imagining</a:t>
            </a:r>
            <a:r>
              <a:rPr lang="en-US" altLang="zh-CN" baseline="0" dirty="0"/>
              <a:t> that the Statistical Bureau first count in GDP the goods and services that are imported, in the category of investment or consumption, then remove them when calculating the net export.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9</a:t>
            </a:fld>
            <a:endParaRPr lang="zh-CN" altLang="en-US"/>
          </a:p>
        </p:txBody>
      </p:sp>
    </p:spTree>
    <p:extLst>
      <p:ext uri="{BB962C8B-B14F-4D97-AF65-F5344CB8AC3E}">
        <p14:creationId xmlns:p14="http://schemas.microsoft.com/office/powerpoint/2010/main" val="339844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居民消费占</a:t>
            </a:r>
            <a:r>
              <a:rPr lang="en-US" altLang="zh-CN" dirty="0"/>
              <a:t>GDP</a:t>
            </a:r>
            <a:r>
              <a:rPr lang="zh-CN" altLang="en-US" dirty="0"/>
              <a:t>比例</a:t>
            </a:r>
          </a:p>
        </p:txBody>
      </p:sp>
      <p:sp>
        <p:nvSpPr>
          <p:cNvPr id="4" name="灯片编号占位符 3"/>
          <p:cNvSpPr>
            <a:spLocks noGrp="1"/>
          </p:cNvSpPr>
          <p:nvPr>
            <p:ph type="sldNum" sz="quarter" idx="5"/>
          </p:nvPr>
        </p:nvSpPr>
        <p:spPr/>
        <p:txBody>
          <a:bodyPr/>
          <a:lstStyle/>
          <a:p>
            <a:fld id="{B4A36ECA-0268-49E5-B88C-8064AE192485}" type="slidenum">
              <a:rPr lang="zh-CN" altLang="en-US" smtClean="0"/>
              <a:t>18</a:t>
            </a:fld>
            <a:endParaRPr lang="zh-CN" altLang="en-US"/>
          </a:p>
        </p:txBody>
      </p:sp>
    </p:spTree>
    <p:extLst>
      <p:ext uri="{BB962C8B-B14F-4D97-AF65-F5344CB8AC3E}">
        <p14:creationId xmlns:p14="http://schemas.microsoft.com/office/powerpoint/2010/main" val="167851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在中国的支出法</a:t>
            </a:r>
            <a:r>
              <a:rPr lang="en-US" altLang="zh-CN" dirty="0"/>
              <a:t>GDP</a:t>
            </a:r>
            <a:r>
              <a:rPr lang="zh-CN" altLang="en-US" dirty="0"/>
              <a:t>中，投资支出名为“资本形成总额”，包括“固定资本形成总额”和“存货变动”两部分。</a:t>
            </a:r>
            <a:endParaRPr lang="en-US" altLang="zh-CN" dirty="0"/>
          </a:p>
          <a:p>
            <a:endParaRPr lang="en-US" altLang="zh-CN" dirty="0"/>
          </a:p>
          <a:p>
            <a:r>
              <a:rPr lang="zh-CN" altLang="en-US" dirty="0"/>
              <a:t>固定资本形成总额指常住单位在一定时期内获得的固定资产减处置的固定资产的价值总额。固定资产是通过生产活动生产出来的，且其使用年限在一年以上的资产，不包括自然资产、耐用消费品、小型工器具。</a:t>
            </a:r>
            <a:endParaRPr lang="en-US" altLang="zh-CN" dirty="0"/>
          </a:p>
          <a:p>
            <a:endParaRPr lang="en-US" altLang="zh-CN" dirty="0"/>
          </a:p>
          <a:p>
            <a:r>
              <a:rPr lang="zh-CN" altLang="en-US" dirty="0"/>
              <a:t>统计局另外还有一个指标，“固定资产投资”。固定资产投资是指以货币形式表现的在一定时期内全社会建造和购置固定资产的工作量以及与此有关的费用的总称。固定资产投资统计数据是核算固定资本形成总额的主要基础资料来源。固定资产投资一般大于固定资本形成总额。</a:t>
            </a:r>
            <a:endParaRPr lang="en-US" altLang="zh-CN" dirty="0"/>
          </a:p>
          <a:p>
            <a:endParaRPr lang="en-US" altLang="zh-CN" dirty="0"/>
          </a:p>
          <a:p>
            <a:r>
              <a:rPr lang="zh-CN" altLang="en-US" dirty="0"/>
              <a:t>二者主要区别表现在：一是固定资产投资包括土地购置费，的固定资产投资，固定资本形成总额包括这部分投资。三是固定资产投资不包括矿旧设备购置费、旧建筑物购置费，固定资本形成总额不包括这些内容。二是固定资产投资不包括城镇和农村非农户</a:t>
            </a:r>
            <a:r>
              <a:rPr lang="en-US" altLang="zh-CN" dirty="0"/>
              <a:t>500</a:t>
            </a:r>
            <a:r>
              <a:rPr lang="zh-CN" altLang="en-US" dirty="0"/>
              <a:t>万元以下项目藏勘探、计算机软件等知识产权产品的支出，固定资本形成总额包括这方面的支出。四是固定资产投资不包括房地产开发商的房屋销售收入和房屋建造投资成本之间的差额，即商品房销售增值，固定资本形成总额则包括这一内容。</a:t>
            </a:r>
            <a:endParaRPr lang="en-US" altLang="zh-CN" dirty="0"/>
          </a:p>
          <a:p>
            <a:endParaRPr lang="en-US" altLang="zh-CN" dirty="0"/>
          </a:p>
          <a:p>
            <a:r>
              <a:rPr lang="en-US" altLang="zh-CN" dirty="0"/>
              <a:t>http://www.stats.gov.cn/tjzs/cjwtjd/201308/t20130829_74319.html</a:t>
            </a:r>
          </a:p>
          <a:p>
            <a:endParaRPr lang="en-US" altLang="zh-CN" dirty="0"/>
          </a:p>
          <a:p>
            <a:r>
              <a:rPr lang="en-US" altLang="zh-CN" dirty="0"/>
              <a:t>In 2018, total investment in China</a:t>
            </a:r>
            <a:r>
              <a:rPr lang="zh-CN" altLang="en-US" dirty="0"/>
              <a:t>（固定资本形成</a:t>
            </a:r>
            <a:r>
              <a:rPr lang="en-US" altLang="zh-CN" dirty="0"/>
              <a:t>+</a:t>
            </a:r>
            <a:r>
              <a:rPr lang="zh-CN" altLang="en-US" dirty="0"/>
              <a:t>存货增加）</a:t>
            </a:r>
            <a:r>
              <a:rPr lang="en-US" altLang="zh-CN" dirty="0"/>
              <a:t>is 39.7</a:t>
            </a:r>
            <a:r>
              <a:rPr lang="zh-CN" altLang="en-US" dirty="0"/>
              <a:t>万亿元，约占</a:t>
            </a:r>
            <a:r>
              <a:rPr lang="en-US" altLang="zh-CN" dirty="0"/>
              <a:t>GDP</a:t>
            </a:r>
            <a:r>
              <a:rPr lang="zh-CN" altLang="en-US" dirty="0"/>
              <a:t>的</a:t>
            </a:r>
            <a:r>
              <a:rPr lang="en-US" altLang="zh-CN" dirty="0"/>
              <a:t>44%</a:t>
            </a:r>
            <a:r>
              <a:rPr lang="zh-CN" altLang="en-US" dirty="0"/>
              <a:t>。</a:t>
            </a:r>
            <a:endParaRPr lang="en-US" altLang="zh-CN" dirty="0"/>
          </a:p>
          <a:p>
            <a:r>
              <a:rPr lang="en-US" altLang="zh-CN" dirty="0"/>
              <a:t>In 1980, the I/Y ratio was 35%.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19</a:t>
            </a:fld>
            <a:endParaRPr lang="zh-CN" altLang="en-US"/>
          </a:p>
        </p:txBody>
      </p:sp>
    </p:spTree>
    <p:extLst>
      <p:ext uri="{BB962C8B-B14F-4D97-AF65-F5344CB8AC3E}">
        <p14:creationId xmlns:p14="http://schemas.microsoft.com/office/powerpoint/2010/main" val="292261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二手房交易时，房价不计入</a:t>
            </a:r>
            <a:r>
              <a:rPr lang="en-US" altLang="zh-CN" dirty="0"/>
              <a:t>GDP</a:t>
            </a:r>
            <a:r>
              <a:rPr lang="zh-CN" altLang="en-US" dirty="0"/>
              <a:t>，交易费用（中介费）计入</a:t>
            </a:r>
            <a:r>
              <a:rPr lang="en-US" altLang="zh-CN" dirty="0"/>
              <a:t>GDP</a:t>
            </a:r>
            <a:r>
              <a:rPr lang="zh-CN" altLang="en-US" dirty="0"/>
              <a:t>。</a:t>
            </a:r>
            <a:endParaRPr lang="en-US" altLang="zh-CN" dirty="0"/>
          </a:p>
          <a:p>
            <a:endParaRPr lang="en-US" altLang="zh-CN" dirty="0"/>
          </a:p>
          <a:p>
            <a:r>
              <a:rPr lang="en-US" altLang="zh-CN" dirty="0"/>
              <a:t>So what happens if a renter buys the house she had been renting? </a:t>
            </a:r>
          </a:p>
          <a:p>
            <a:pPr marL="400050" lvl="1" indent="0">
              <a:buNone/>
            </a:pPr>
            <a:r>
              <a:rPr lang="en-US" altLang="zh-CN" dirty="0"/>
              <a:t>Conceptually, consumption should remain unchanged:  she is no longer paying rent, but she is still consuming the same housing services as before. </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21</a:t>
            </a:fld>
            <a:endParaRPr lang="zh-CN" altLang="en-US"/>
          </a:p>
        </p:txBody>
      </p:sp>
    </p:spTree>
    <p:extLst>
      <p:ext uri="{BB962C8B-B14F-4D97-AF65-F5344CB8AC3E}">
        <p14:creationId xmlns:p14="http://schemas.microsoft.com/office/powerpoint/2010/main" val="183550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US, I/Y has been between 15% and 20% in recent history. </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23</a:t>
            </a:fld>
            <a:endParaRPr lang="zh-CN" altLang="en-US"/>
          </a:p>
        </p:txBody>
      </p:sp>
    </p:spTree>
    <p:extLst>
      <p:ext uri="{BB962C8B-B14F-4D97-AF65-F5344CB8AC3E}">
        <p14:creationId xmlns:p14="http://schemas.microsoft.com/office/powerpoint/2010/main" val="364841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net factor payments from abroad</a:t>
            </a:r>
          </a:p>
          <a:p>
            <a:pPr lvl="1"/>
            <a:endParaRPr lang="en-US" altLang="zh-CN" dirty="0"/>
          </a:p>
          <a:p>
            <a:pPr lvl="1"/>
            <a:r>
              <a:rPr lang="en-US" altLang="zh-CN" dirty="0"/>
              <a:t>In the national income accounts, depreciation is called the consumption of fixed capital. In US, it equals about 10% of GNP. Because depreciation of capital is a cost of producing the output of the economy, subtracting depreciation shows the net result of economic activity.</a:t>
            </a:r>
          </a:p>
          <a:p>
            <a:pPr lvl="1"/>
            <a:endParaRPr lang="en-US" altLang="zh-CN"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29</a:t>
            </a:fld>
            <a:endParaRPr lang="zh-CN" altLang="en-US"/>
          </a:p>
        </p:txBody>
      </p:sp>
    </p:spTree>
    <p:extLst>
      <p:ext uri="{BB962C8B-B14F-4D97-AF65-F5344CB8AC3E}">
        <p14:creationId xmlns:p14="http://schemas.microsoft.com/office/powerpoint/2010/main" val="83867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http://www.xinhuanet.com/fortune/2019-01/24/c_1124037247.htm</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31</a:t>
            </a:fld>
            <a:endParaRPr lang="zh-CN" altLang="en-US"/>
          </a:p>
        </p:txBody>
      </p:sp>
    </p:spTree>
    <p:extLst>
      <p:ext uri="{BB962C8B-B14F-4D97-AF65-F5344CB8AC3E}">
        <p14:creationId xmlns:p14="http://schemas.microsoft.com/office/powerpoint/2010/main" val="353544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572A17-0596-48CD-AC73-948F9417D220}"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4471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298419-EFBB-4DFD-895C-B98108DA53E3}"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101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4F0ABD-9364-4D5F-8F64-F831F14C094A}"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1725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D47B1-7FAA-47D5-99D4-761694286854}"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9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E1C2C5-E082-4A02-87F2-1D6A6FFCEE48}" type="datetime1">
              <a:rPr lang="zh-CN" altLang="en-US" smtClean="0"/>
              <a:t>2021/9/21</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82124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D6E072-EC9D-4BB9-9634-DB75DA4A36C5}"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3757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3A03C4-87E0-41D6-9E79-40471FA52357}" type="datetime1">
              <a:rPr lang="zh-CN" altLang="en-US" smtClean="0"/>
              <a:t>2021/9/21</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740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E9A32-CA22-4623-9F23-13F02E984A8E}" type="datetime1">
              <a:rPr lang="zh-CN" altLang="en-US" smtClean="0"/>
              <a:t>2021/9/21</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86087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CA6179-3834-478E-8D03-24203DA49A32}" type="datetime1">
              <a:rPr lang="zh-CN" altLang="en-US" smtClean="0"/>
              <a:t>2021/9/21</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5583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C1F3ED-9211-4A9F-A95A-612EE5D776DC}"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1243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460E63-75E1-4B12-B779-EC6617BD9D1B}" type="datetime1">
              <a:rPr lang="zh-CN" altLang="en-US" smtClean="0"/>
              <a:t>2021/9/21</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174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FDAB-B8CD-4076-A6B1-9DBD9F6D1985}" type="datetime1">
              <a:rPr lang="zh-CN" altLang="en-US" smtClean="0"/>
              <a:t>2021/9/21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20269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宏观数据</a:t>
            </a:r>
          </a:p>
        </p:txBody>
      </p:sp>
      <p:sp>
        <p:nvSpPr>
          <p:cNvPr id="3" name="副标题 2"/>
          <p:cNvSpPr>
            <a:spLocks noGrp="1"/>
          </p:cNvSpPr>
          <p:nvPr>
            <p:ph type="subTitle" idx="1"/>
          </p:nvPr>
        </p:nvSpPr>
        <p:spPr/>
        <p:txBody>
          <a:bodyPr/>
          <a:lstStyle/>
          <a:p>
            <a:r>
              <a:rPr lang="zh-CN" altLang="en-US" dirty="0"/>
              <a:t>钱军辉</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7362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名义</a:t>
            </a:r>
            <a:r>
              <a:rPr lang="en-US" altLang="zh-CN" dirty="0"/>
              <a:t>GDP</a:t>
            </a:r>
            <a:r>
              <a:rPr lang="zh-CN" altLang="en-US" dirty="0"/>
              <a:t>和实际</a:t>
            </a:r>
            <a:r>
              <a:rPr lang="en-US" altLang="zh-CN" dirty="0"/>
              <a:t>GDP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a:t>名义</a:t>
                </a:r>
                <a:r>
                  <a:rPr lang="en-US" altLang="zh-CN" dirty="0"/>
                  <a:t>GDP</a:t>
                </a:r>
                <a:r>
                  <a:rPr lang="zh-CN" altLang="en-US" dirty="0"/>
                  <a:t> （</a:t>
                </a:r>
                <a:r>
                  <a:rPr lang="en-US" altLang="zh-CN" dirty="0"/>
                  <a:t>nominal GDP</a:t>
                </a:r>
                <a:r>
                  <a:rPr lang="zh-CN" altLang="en-US" dirty="0"/>
                  <a:t>）用</a:t>
                </a:r>
                <a:r>
                  <a:rPr lang="zh-CN" altLang="en-US" dirty="0">
                    <a:solidFill>
                      <a:srgbClr val="FF0000"/>
                    </a:solidFill>
                  </a:rPr>
                  <a:t>现价</a:t>
                </a:r>
                <a:r>
                  <a:rPr lang="zh-CN" altLang="en-US" dirty="0"/>
                  <a:t>（</a:t>
                </a:r>
                <a:r>
                  <a:rPr lang="en-US" altLang="zh-CN" dirty="0"/>
                  <a:t>current price</a:t>
                </a:r>
                <a:r>
                  <a:rPr lang="zh-CN" altLang="en-US" dirty="0"/>
                  <a:t>），</a:t>
                </a:r>
                <a14:m>
                  <m:oMath xmlns:m="http://schemas.openxmlformats.org/officeDocument/2006/math">
                    <m:r>
                      <a:rPr lang="en-US" altLang="zh-CN" i="1">
                        <a:latin typeface="Cambria Math"/>
                      </a:rPr>
                      <m:t>𝐺𝐷</m:t>
                    </m:r>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i="1">
                                <a:latin typeface="Cambria Math" panose="02040503050406030204" pitchFamily="18" charset="0"/>
                              </a:rPr>
                            </m:ctrlPr>
                          </m:sSubPr>
                          <m:e>
                            <m:r>
                              <a:rPr lang="en-US" altLang="zh-CN" i="1">
                                <a:latin typeface="Cambria Math"/>
                              </a:rPr>
                              <m:t>𝑞</m:t>
                            </m:r>
                          </m:e>
                          <m:sub>
                            <m:r>
                              <a:rPr lang="en-US" altLang="zh-CN" i="1">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𝑖𝑡</m:t>
                            </m:r>
                          </m:sub>
                        </m:sSub>
                      </m:e>
                    </m:nary>
                    <m:r>
                      <a:rPr lang="en-US" altLang="zh-CN" b="0" i="0" smtClean="0">
                        <a:latin typeface="Cambria Math" panose="02040503050406030204" pitchFamily="18" charset="0"/>
                      </a:rPr>
                      <m:t>.</m:t>
                    </m:r>
                  </m:oMath>
                </a14:m>
                <a:endParaRPr lang="en-US" altLang="zh-CN" i="1" dirty="0">
                  <a:latin typeface="Cambria Math"/>
                </a:endParaRPr>
              </a:p>
              <a:p>
                <a:pPr lvl="1"/>
                <a:r>
                  <a:rPr lang="zh-CN" altLang="en-US" dirty="0"/>
                  <a:t>数量和价格变化都能带来名义</a:t>
                </a:r>
                <a:r>
                  <a:rPr lang="en-US" altLang="zh-CN" dirty="0"/>
                  <a:t>GDP</a:t>
                </a:r>
                <a:r>
                  <a:rPr lang="zh-CN" altLang="en-US" dirty="0"/>
                  <a:t>变化。</a:t>
                </a:r>
                <a:endParaRPr lang="en-US" altLang="zh-CN" dirty="0"/>
              </a:p>
              <a:p>
                <a:r>
                  <a:rPr lang="zh-CN" altLang="en-US" dirty="0"/>
                  <a:t>实际</a:t>
                </a:r>
                <a:r>
                  <a:rPr lang="en-US" altLang="zh-CN" dirty="0"/>
                  <a:t>GDP</a:t>
                </a:r>
                <a:r>
                  <a:rPr lang="zh-CN" altLang="en-US" dirty="0"/>
                  <a:t>（</a:t>
                </a:r>
                <a:r>
                  <a:rPr lang="en-US" altLang="zh-CN" dirty="0"/>
                  <a:t>real GDP</a:t>
                </a:r>
                <a:r>
                  <a:rPr lang="zh-CN" altLang="en-US" dirty="0"/>
                  <a:t>）用</a:t>
                </a:r>
                <a:r>
                  <a:rPr lang="zh-CN" altLang="en-US" dirty="0">
                    <a:solidFill>
                      <a:srgbClr val="FF0000"/>
                    </a:solidFill>
                  </a:rPr>
                  <a:t>不变价</a:t>
                </a:r>
                <a:r>
                  <a:rPr lang="zh-CN" altLang="en-US" dirty="0"/>
                  <a:t>（</a:t>
                </a:r>
                <a:r>
                  <a:rPr lang="en-US" altLang="zh-CN" dirty="0"/>
                  <a:t>constant price</a:t>
                </a:r>
                <a:r>
                  <a:rPr lang="zh-CN" altLang="en-US" dirty="0"/>
                  <a:t>），</a:t>
                </a:r>
                <a:r>
                  <a:rPr lang="en-US" altLang="zh-CN" dirty="0"/>
                  <a:t> </a:t>
                </a:r>
                <a:endParaRPr lang="en-US" altLang="zh-CN" b="0" i="1" dirty="0">
                  <a:latin typeface="Cambria Math"/>
                </a:endParaRPr>
              </a:p>
              <a:p>
                <a:pPr marL="457200" lvl="1" indent="0">
                  <a:buNone/>
                </a:pPr>
                <a14:m>
                  <m:oMath xmlns:m="http://schemas.openxmlformats.org/officeDocument/2006/math">
                    <m:r>
                      <a:rPr lang="en-US" altLang="zh-CN" b="0" i="1" smtClean="0">
                        <a:latin typeface="Cambria Math"/>
                      </a:rPr>
                      <m:t>             </m:t>
                    </m:r>
                    <m:r>
                      <a:rPr lang="en-US" altLang="zh-CN" b="0" i="1" smtClean="0">
                        <a:latin typeface="Cambria Math"/>
                      </a:rPr>
                      <m:t>𝑅𝐺𝐷</m:t>
                    </m:r>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i="1">
                                <a:latin typeface="Cambria Math" panose="02040503050406030204" pitchFamily="18" charset="0"/>
                              </a:rPr>
                            </m:ctrlPr>
                          </m:sSubPr>
                          <m:e>
                            <m:r>
                              <a:rPr lang="en-US" altLang="zh-CN" i="1">
                                <a:latin typeface="Cambria Math"/>
                              </a:rPr>
                              <m:t>𝑞</m:t>
                            </m:r>
                          </m:e>
                          <m:sub>
                            <m:r>
                              <a:rPr lang="en-US" altLang="zh-CN" i="1">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Sub>
                              <m:sSubPr>
                                <m:ctrlPr>
                                  <a:rPr lang="en-US" altLang="zh-CN" b="0" i="1" smtClean="0">
                                    <a:latin typeface="Cambria Math" panose="02040503050406030204" pitchFamily="18" charset="0"/>
                                  </a:rPr>
                                </m:ctrlPr>
                              </m:sSubPr>
                              <m:e>
                                <m:r>
                                  <a:rPr lang="en-US" altLang="zh-CN" i="1">
                                    <a:latin typeface="Cambria Math"/>
                                  </a:rPr>
                                  <m:t>𝑡</m:t>
                                </m:r>
                              </m:e>
                              <m:sub>
                                <m:r>
                                  <a:rPr lang="en-US" altLang="zh-CN" b="0" i="1" smtClean="0">
                                    <a:latin typeface="Cambria Math"/>
                                  </a:rPr>
                                  <m:t>0</m:t>
                                </m:r>
                              </m:sub>
                            </m:sSub>
                          </m:sub>
                        </m:sSub>
                      </m:e>
                    </m:nary>
                  </m:oMath>
                </a14:m>
                <a:r>
                  <a:rPr lang="en-US" altLang="zh-CN" dirty="0"/>
                  <a:t>,</a:t>
                </a:r>
              </a:p>
              <a:p>
                <a:pPr marL="457200" lvl="1" indent="0">
                  <a:buNone/>
                </a:pPr>
                <a:r>
                  <a:rPr lang="en-US" altLang="zh-CN" dirty="0"/>
                  <a:t>    </a:t>
                </a:r>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oMath>
                </a14:m>
                <a:r>
                  <a:rPr lang="en-US" altLang="zh-CN" dirty="0"/>
                  <a:t> </a:t>
                </a:r>
                <a:r>
                  <a:rPr lang="zh-CN" altLang="en-US" dirty="0"/>
                  <a:t>代表</a:t>
                </a:r>
                <a:r>
                  <a:rPr lang="zh-CN" altLang="en-US" dirty="0">
                    <a:solidFill>
                      <a:srgbClr val="FF0000"/>
                    </a:solidFill>
                  </a:rPr>
                  <a:t>基期</a:t>
                </a:r>
                <a:r>
                  <a:rPr lang="zh-CN" altLang="en-US" dirty="0"/>
                  <a:t>（</a:t>
                </a:r>
                <a:r>
                  <a:rPr lang="en-US" altLang="zh-CN" dirty="0"/>
                  <a:t>base period</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sub>
                    </m:sSub>
                  </m:oMath>
                </a14:m>
                <a:r>
                  <a:rPr lang="zh-CN" altLang="en-US" dirty="0"/>
                  <a:t>不随时间变化</a:t>
                </a:r>
                <a:r>
                  <a:rPr lang="en-US" altLang="zh-CN" dirty="0"/>
                  <a:t>.</a:t>
                </a:r>
              </a:p>
              <a:p>
                <a:r>
                  <a:rPr lang="zh-CN" altLang="en-US" dirty="0"/>
                  <a:t>实际测度（实际</a:t>
                </a:r>
                <a:r>
                  <a:rPr lang="en-US" altLang="zh-CN" dirty="0"/>
                  <a:t>GDP</a:t>
                </a:r>
                <a:r>
                  <a:rPr lang="zh-CN" altLang="en-US" dirty="0"/>
                  <a:t>，实际工资等）帮助我们衡量剔除价格变化后的实际变化。</a:t>
                </a:r>
                <a:endParaRPr lang="en-US" altLang="zh-CN" dirty="0"/>
              </a:p>
              <a:p>
                <a:r>
                  <a:rPr lang="zh-CN" altLang="en-US" dirty="0"/>
                  <a:t>名义</a:t>
                </a:r>
                <a:r>
                  <a:rPr lang="en-US" altLang="zh-CN" dirty="0"/>
                  <a:t>GDP</a:t>
                </a:r>
                <a:r>
                  <a:rPr lang="zh-CN" altLang="en-US" dirty="0"/>
                  <a:t>和实际</a:t>
                </a:r>
                <a:r>
                  <a:rPr lang="en-US" altLang="zh-CN" dirty="0"/>
                  <a:t>GDP</a:t>
                </a:r>
                <a:r>
                  <a:rPr lang="zh-CN" altLang="en-US" dirty="0"/>
                  <a:t>之间的关系：</a:t>
                </a:r>
                <a:endParaRPr lang="en-US" altLang="zh-CN" dirty="0"/>
              </a:p>
              <a:p>
                <a:pPr marL="0" indent="0" algn="ctr">
                  <a:buNone/>
                </a:pPr>
                <a14:m>
                  <m:oMath xmlns:m="http://schemas.openxmlformats.org/officeDocument/2006/math">
                    <m:r>
                      <a:rPr lang="en-US" altLang="zh-CN" b="0" i="1" smtClean="0">
                        <a:latin typeface="Cambria Math"/>
                      </a:rPr>
                      <m:t>𝐺𝐷</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𝑅𝐺𝐷</m:t>
                    </m:r>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0" smtClean="0">
                        <a:latin typeface="Cambria Math" panose="02040503050406030204" pitchFamily="18" charset="0"/>
                      </a:rPr>
                      <m:t>,</m:t>
                    </m:r>
                  </m:oMath>
                </a14:m>
                <a:r>
                  <a:rPr lang="en-US" altLang="zh-CN" dirty="0"/>
                  <a:t> </a:t>
                </a:r>
              </a:p>
              <a:p>
                <a:pPr marL="0" indent="0">
                  <a:buNone/>
                </a:pPr>
                <a:r>
                  <a:rPr lang="zh-CN" altLang="en-US" dirty="0"/>
                  <a:t>       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𝑃</m:t>
                        </m:r>
                      </m:e>
                      <m:sub>
                        <m:r>
                          <a:rPr lang="en-US" altLang="zh-CN" i="1">
                            <a:latin typeface="Cambria Math"/>
                          </a:rPr>
                          <m:t>𝑡</m:t>
                        </m:r>
                      </m:sub>
                    </m:sSub>
                  </m:oMath>
                </a14:m>
                <a:r>
                  <a:rPr lang="en-US" altLang="zh-CN" dirty="0"/>
                  <a:t> </a:t>
                </a:r>
                <a:r>
                  <a:rPr lang="zh-CN" altLang="en-US" dirty="0"/>
                  <a:t>是</a:t>
                </a:r>
                <a:r>
                  <a:rPr lang="en-US" altLang="zh-CN" dirty="0">
                    <a:solidFill>
                      <a:srgbClr val="FF0000"/>
                    </a:solidFill>
                  </a:rPr>
                  <a:t>GDP</a:t>
                </a:r>
                <a:r>
                  <a:rPr lang="zh-CN" altLang="en-US" dirty="0">
                    <a:solidFill>
                      <a:srgbClr val="FF0000"/>
                    </a:solidFill>
                  </a:rPr>
                  <a:t>平减因子</a:t>
                </a:r>
                <a:r>
                  <a:rPr lang="zh-CN" altLang="en-US" dirty="0"/>
                  <a:t>（</a:t>
                </a:r>
                <a:r>
                  <a:rPr lang="en-US" altLang="zh-CN" i="1" dirty="0"/>
                  <a:t>GDP deflator,</a:t>
                </a:r>
                <a:r>
                  <a:rPr lang="en-US" altLang="zh-CN" dirty="0"/>
                  <a:t> or implicit price deflator for GDP</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85" t="-336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752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名义和实际</a:t>
            </a:r>
            <a:r>
              <a:rPr lang="en-US" altLang="zh-CN" dirty="0"/>
              <a:t>GDP</a:t>
            </a:r>
            <a:r>
              <a:rPr lang="zh-CN" altLang="en-US" dirty="0"/>
              <a:t>（</a:t>
            </a:r>
            <a:r>
              <a:rPr lang="en-US" altLang="zh-CN" dirty="0"/>
              <a:t>1978-2020</a:t>
            </a:r>
            <a:r>
              <a:rPr lang="zh-CN" altLang="en-US" dirty="0"/>
              <a:t>）</a:t>
            </a:r>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594F097C-132B-4FCC-A755-8D3A9334F53C}"/>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5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a:t>
            </a:r>
            <a:r>
              <a:rPr lang="en-US" altLang="zh-CN" dirty="0"/>
              <a:t>GDP</a:t>
            </a:r>
            <a:r>
              <a:rPr lang="zh-CN" altLang="en-US" dirty="0"/>
              <a:t>增速（年度，</a:t>
            </a:r>
            <a:r>
              <a:rPr lang="en-US" altLang="zh-CN" dirty="0"/>
              <a:t>1953-2020</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00000000-0008-0000-0000-0000071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661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实际</a:t>
            </a:r>
            <a:r>
              <a:rPr lang="en-US" altLang="zh-CN" dirty="0"/>
              <a:t>GDP</a:t>
            </a:r>
            <a:r>
              <a:rPr lang="zh-CN" altLang="en-US" dirty="0"/>
              <a:t>增速</a:t>
            </a:r>
            <a:br>
              <a:rPr lang="en-US" altLang="zh-CN" dirty="0"/>
            </a:br>
            <a:r>
              <a:rPr lang="zh-CN" altLang="en-US" dirty="0"/>
              <a:t>（季度</a:t>
            </a:r>
            <a:r>
              <a:rPr lang="en-US" altLang="zh-CN" dirty="0"/>
              <a:t>, 1992Q1-2020Q4</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531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Chinese GDP at 2020</a:t>
            </a:r>
            <a:endParaRPr lang="zh-CN" altLang="en-US" dirty="0"/>
          </a:p>
        </p:txBody>
      </p:sp>
      <p:sp>
        <p:nvSpPr>
          <p:cNvPr id="3" name="内容占位符 2"/>
          <p:cNvSpPr>
            <a:spLocks noGrp="1"/>
          </p:cNvSpPr>
          <p:nvPr>
            <p:ph idx="1"/>
          </p:nvPr>
        </p:nvSpPr>
        <p:spPr/>
        <p:txBody>
          <a:bodyPr>
            <a:normAutofit/>
          </a:bodyPr>
          <a:lstStyle/>
          <a:p>
            <a:r>
              <a:rPr lang="en-US" altLang="zh-CN" dirty="0"/>
              <a:t>2020</a:t>
            </a:r>
            <a:r>
              <a:rPr lang="zh-CN" altLang="en-US" dirty="0"/>
              <a:t>年中国</a:t>
            </a:r>
            <a:r>
              <a:rPr lang="en-US" altLang="zh-CN" dirty="0"/>
              <a:t>GDP</a:t>
            </a:r>
            <a:r>
              <a:rPr lang="zh-CN" altLang="en-US" dirty="0"/>
              <a:t>为</a:t>
            </a:r>
            <a:r>
              <a:rPr lang="en-US" altLang="zh-CN" dirty="0"/>
              <a:t> 101.6 </a:t>
            </a:r>
            <a:r>
              <a:rPr lang="zh-CN" altLang="en-US" dirty="0"/>
              <a:t>万亿元</a:t>
            </a:r>
            <a:r>
              <a:rPr lang="en-US" altLang="zh-CN" dirty="0"/>
              <a:t>. </a:t>
            </a:r>
            <a:r>
              <a:rPr lang="zh-CN" altLang="en-US" dirty="0"/>
              <a:t>人均</a:t>
            </a:r>
            <a:r>
              <a:rPr lang="en-US" altLang="zh-CN" dirty="0"/>
              <a:t>GDP</a:t>
            </a:r>
            <a:r>
              <a:rPr lang="zh-CN" altLang="en-US" dirty="0"/>
              <a:t>约为</a:t>
            </a:r>
            <a:r>
              <a:rPr lang="en-US" altLang="zh-CN" dirty="0"/>
              <a:t> 72600 </a:t>
            </a:r>
            <a:r>
              <a:rPr lang="zh-CN" altLang="en-US" dirty="0"/>
              <a:t>元</a:t>
            </a:r>
            <a:r>
              <a:rPr lang="en-US" altLang="zh-CN" dirty="0"/>
              <a:t>.</a:t>
            </a:r>
          </a:p>
          <a:p>
            <a:r>
              <a:rPr lang="zh-CN" altLang="en-US" dirty="0"/>
              <a:t>用市场汇率</a:t>
            </a:r>
            <a:r>
              <a:rPr lang="en-US" altLang="zh-CN" dirty="0"/>
              <a:t> (6.54)</a:t>
            </a:r>
            <a:r>
              <a:rPr lang="zh-CN" altLang="en-US" dirty="0"/>
              <a:t>计算</a:t>
            </a:r>
            <a:r>
              <a:rPr lang="en-US" altLang="zh-CN" dirty="0"/>
              <a:t>, </a:t>
            </a:r>
            <a:r>
              <a:rPr lang="zh-CN" altLang="en-US" dirty="0"/>
              <a:t>人均</a:t>
            </a:r>
            <a:r>
              <a:rPr lang="en-US" altLang="zh-CN" dirty="0"/>
              <a:t>GDP</a:t>
            </a:r>
            <a:r>
              <a:rPr lang="zh-CN" altLang="en-US" dirty="0"/>
              <a:t>约为</a:t>
            </a:r>
            <a:r>
              <a:rPr lang="en-US" altLang="zh-CN" dirty="0"/>
              <a:t> 11100</a:t>
            </a:r>
            <a:r>
              <a:rPr lang="zh-CN" altLang="en-US" dirty="0"/>
              <a:t>美元</a:t>
            </a:r>
            <a:r>
              <a:rPr lang="en-US" altLang="zh-CN" dirty="0"/>
              <a:t>. </a:t>
            </a:r>
          </a:p>
          <a:p>
            <a:r>
              <a:rPr lang="zh-CN" altLang="en-US" dirty="0"/>
              <a:t>作为对比</a:t>
            </a:r>
            <a:r>
              <a:rPr lang="en-US" altLang="zh-CN" dirty="0"/>
              <a:t>, 2020</a:t>
            </a:r>
            <a:r>
              <a:rPr lang="zh-CN" altLang="en-US" dirty="0"/>
              <a:t>年美国人均</a:t>
            </a:r>
            <a:r>
              <a:rPr lang="en-US" altLang="zh-CN" dirty="0"/>
              <a:t>GDP</a:t>
            </a:r>
            <a:r>
              <a:rPr lang="zh-CN" altLang="en-US" dirty="0"/>
              <a:t>为</a:t>
            </a:r>
            <a:r>
              <a:rPr lang="en-US" altLang="zh-CN" dirty="0"/>
              <a:t> 63284 </a:t>
            </a:r>
            <a:r>
              <a:rPr lang="zh-CN" altLang="en-US" dirty="0"/>
              <a:t>美元。</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0590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基期选择</a:t>
            </a:r>
          </a:p>
        </p:txBody>
      </p:sp>
      <p:sp>
        <p:nvSpPr>
          <p:cNvPr id="3" name="内容占位符 2"/>
          <p:cNvSpPr>
            <a:spLocks noGrp="1"/>
          </p:cNvSpPr>
          <p:nvPr>
            <p:ph idx="1"/>
          </p:nvPr>
        </p:nvSpPr>
        <p:spPr/>
        <p:txBody>
          <a:bodyPr>
            <a:normAutofit fontScale="92500" lnSpcReduction="10000"/>
          </a:bodyPr>
          <a:lstStyle/>
          <a:p>
            <a:r>
              <a:rPr lang="zh-CN" altLang="en-US" dirty="0"/>
              <a:t>一个原则：不能太遥远。比如手机在</a:t>
            </a:r>
            <a:r>
              <a:rPr lang="en-US" altLang="zh-CN" dirty="0"/>
              <a:t>30</a:t>
            </a:r>
            <a:r>
              <a:rPr lang="zh-CN" altLang="en-US" dirty="0"/>
              <a:t>年前是稀罕物，不能用</a:t>
            </a:r>
            <a:r>
              <a:rPr lang="en-US" altLang="zh-CN" dirty="0"/>
              <a:t>30</a:t>
            </a:r>
            <a:r>
              <a:rPr lang="zh-CN" altLang="en-US" dirty="0"/>
              <a:t>年前的手机价格计算</a:t>
            </a:r>
            <a:r>
              <a:rPr lang="en-US" altLang="zh-CN" dirty="0"/>
              <a:t>2020</a:t>
            </a:r>
            <a:r>
              <a:rPr lang="zh-CN" altLang="en-US" dirty="0"/>
              <a:t>年的手机产值。</a:t>
            </a:r>
            <a:r>
              <a:rPr lang="en-US" altLang="zh-CN" dirty="0"/>
              <a:t> </a:t>
            </a:r>
          </a:p>
          <a:p>
            <a:r>
              <a:rPr lang="en-US" altLang="zh-CN" dirty="0"/>
              <a:t>1995</a:t>
            </a:r>
            <a:r>
              <a:rPr lang="zh-CN" altLang="en-US" dirty="0"/>
              <a:t>年开始</a:t>
            </a:r>
            <a:r>
              <a:rPr lang="en-US" altLang="zh-CN" dirty="0"/>
              <a:t>, </a:t>
            </a:r>
            <a:r>
              <a:rPr lang="zh-CN" altLang="en-US" dirty="0"/>
              <a:t>美国用</a:t>
            </a:r>
            <a:r>
              <a:rPr lang="en-US" altLang="zh-CN" dirty="0"/>
              <a:t> </a:t>
            </a:r>
            <a:r>
              <a:rPr lang="en-US" altLang="zh-CN" u="sng" dirty="0"/>
              <a:t>chain-weighted</a:t>
            </a:r>
            <a:r>
              <a:rPr lang="en-US" altLang="zh-CN" dirty="0"/>
              <a:t> </a:t>
            </a:r>
            <a:r>
              <a:rPr lang="zh-CN" altLang="en-US" dirty="0"/>
              <a:t>实际</a:t>
            </a:r>
            <a:r>
              <a:rPr lang="en-US" altLang="zh-CN" dirty="0"/>
              <a:t>GDP</a:t>
            </a:r>
            <a:r>
              <a:rPr lang="zh-CN" altLang="en-US" dirty="0"/>
              <a:t>增速。</a:t>
            </a:r>
            <a:r>
              <a:rPr lang="en-US" altLang="zh-CN" dirty="0"/>
              <a:t> </a:t>
            </a:r>
          </a:p>
          <a:p>
            <a:pPr lvl="1"/>
            <a:r>
              <a:rPr lang="en-US" altLang="zh-CN" dirty="0"/>
              <a:t>Chain-weighted </a:t>
            </a:r>
            <a:r>
              <a:rPr lang="zh-CN" altLang="en-US" dirty="0"/>
              <a:t>增速是两个实际</a:t>
            </a:r>
            <a:r>
              <a:rPr lang="en-US" altLang="zh-CN" dirty="0"/>
              <a:t>GDP</a:t>
            </a:r>
            <a:r>
              <a:rPr lang="zh-CN" altLang="en-US" dirty="0"/>
              <a:t>增速的</a:t>
            </a:r>
            <a:r>
              <a:rPr lang="zh-CN" altLang="en-US" dirty="0">
                <a:solidFill>
                  <a:srgbClr val="FF0000"/>
                </a:solidFill>
              </a:rPr>
              <a:t>平均</a:t>
            </a:r>
            <a:r>
              <a:rPr lang="zh-CN" altLang="en-US" dirty="0"/>
              <a:t>。比如在</a:t>
            </a:r>
            <a:r>
              <a:rPr lang="en-US" altLang="zh-CN" dirty="0"/>
              <a:t>2000</a:t>
            </a:r>
            <a:r>
              <a:rPr lang="zh-CN" altLang="en-US" dirty="0"/>
              <a:t>年</a:t>
            </a:r>
            <a:r>
              <a:rPr lang="zh-CN" altLang="en-US" dirty="0">
                <a:sym typeface="Wingdings" panose="05000000000000000000" pitchFamily="2" charset="2"/>
              </a:rPr>
              <a:t>，计算两个实际</a:t>
            </a:r>
            <a:r>
              <a:rPr lang="en-US" altLang="zh-CN" dirty="0">
                <a:sym typeface="Wingdings" panose="05000000000000000000" pitchFamily="2" charset="2"/>
              </a:rPr>
              <a:t>GDP</a:t>
            </a:r>
            <a:r>
              <a:rPr lang="zh-CN" altLang="en-US" dirty="0">
                <a:sym typeface="Wingdings" panose="05000000000000000000" pitchFamily="2" charset="2"/>
              </a:rPr>
              <a:t>增速：</a:t>
            </a:r>
            <a:endParaRPr lang="en-US" altLang="zh-CN" dirty="0">
              <a:sym typeface="Wingdings" panose="05000000000000000000" pitchFamily="2" charset="2"/>
            </a:endParaRPr>
          </a:p>
          <a:p>
            <a:pPr marL="1371600" lvl="2" indent="-457200">
              <a:buFont typeface="+mj-lt"/>
              <a:buAutoNum type="arabicPeriod"/>
            </a:pPr>
            <a:r>
              <a:rPr lang="zh-CN" altLang="en-US" dirty="0">
                <a:sym typeface="Wingdings" panose="05000000000000000000" pitchFamily="2" charset="2"/>
              </a:rPr>
              <a:t>以</a:t>
            </a:r>
            <a:r>
              <a:rPr lang="en-US" altLang="zh-CN" dirty="0">
                <a:sym typeface="Wingdings" panose="05000000000000000000" pitchFamily="2" charset="2"/>
              </a:rPr>
              <a:t>1999</a:t>
            </a:r>
            <a:r>
              <a:rPr lang="zh-CN" altLang="en-US" dirty="0">
                <a:sym typeface="Wingdings" panose="05000000000000000000" pitchFamily="2" charset="2"/>
              </a:rPr>
              <a:t>年为基期的</a:t>
            </a:r>
            <a:r>
              <a:rPr lang="en-US" altLang="zh-CN" dirty="0">
                <a:sym typeface="Wingdings" panose="05000000000000000000" pitchFamily="2" charset="2"/>
              </a:rPr>
              <a:t>2000</a:t>
            </a:r>
            <a:r>
              <a:rPr lang="zh-CN" altLang="en-US" dirty="0">
                <a:sym typeface="Wingdings" panose="05000000000000000000" pitchFamily="2" charset="2"/>
              </a:rPr>
              <a:t>年</a:t>
            </a:r>
            <a:r>
              <a:rPr lang="en-US" altLang="zh-CN" dirty="0">
                <a:sym typeface="Wingdings" panose="05000000000000000000" pitchFamily="2" charset="2"/>
              </a:rPr>
              <a:t>GDP</a:t>
            </a:r>
            <a:r>
              <a:rPr lang="zh-CN" altLang="en-US" dirty="0">
                <a:sym typeface="Wingdings" panose="05000000000000000000" pitchFamily="2" charset="2"/>
              </a:rPr>
              <a:t>增速</a:t>
            </a:r>
            <a:endParaRPr lang="en-US" altLang="zh-CN" dirty="0">
              <a:sym typeface="Wingdings" panose="05000000000000000000" pitchFamily="2" charset="2"/>
            </a:endParaRPr>
          </a:p>
          <a:p>
            <a:pPr marL="1371600" lvl="2" indent="-457200">
              <a:buFont typeface="+mj-lt"/>
              <a:buAutoNum type="arabicPeriod"/>
            </a:pPr>
            <a:r>
              <a:rPr lang="zh-CN" altLang="en-US" dirty="0">
                <a:sym typeface="Wingdings" panose="05000000000000000000" pitchFamily="2" charset="2"/>
              </a:rPr>
              <a:t>以</a:t>
            </a:r>
            <a:r>
              <a:rPr lang="en-US" altLang="zh-CN" dirty="0">
                <a:sym typeface="Wingdings" panose="05000000000000000000" pitchFamily="2" charset="2"/>
              </a:rPr>
              <a:t>2000</a:t>
            </a:r>
            <a:r>
              <a:rPr lang="zh-CN" altLang="en-US" dirty="0">
                <a:sym typeface="Wingdings" panose="05000000000000000000" pitchFamily="2" charset="2"/>
              </a:rPr>
              <a:t>年为基期的</a:t>
            </a:r>
            <a:r>
              <a:rPr lang="en-US" altLang="zh-CN" dirty="0">
                <a:sym typeface="Wingdings" panose="05000000000000000000" pitchFamily="2" charset="2"/>
              </a:rPr>
              <a:t>2000</a:t>
            </a:r>
            <a:r>
              <a:rPr lang="zh-CN" altLang="en-US" dirty="0">
                <a:sym typeface="Wingdings" panose="05000000000000000000" pitchFamily="2" charset="2"/>
              </a:rPr>
              <a:t>年</a:t>
            </a:r>
            <a:r>
              <a:rPr lang="en-US" altLang="zh-CN" dirty="0">
                <a:sym typeface="Wingdings" panose="05000000000000000000" pitchFamily="2" charset="2"/>
              </a:rPr>
              <a:t>GDP</a:t>
            </a:r>
            <a:r>
              <a:rPr lang="zh-CN" altLang="en-US" dirty="0">
                <a:sym typeface="Wingdings" panose="05000000000000000000" pitchFamily="2" charset="2"/>
              </a:rPr>
              <a:t>增速</a:t>
            </a:r>
            <a:endParaRPr lang="en-US" altLang="zh-CN" dirty="0"/>
          </a:p>
          <a:p>
            <a:r>
              <a:rPr lang="zh-CN" altLang="en-US" dirty="0"/>
              <a:t>在中国，每</a:t>
            </a:r>
            <a:r>
              <a:rPr lang="en-US" altLang="zh-CN" dirty="0"/>
              <a:t>5</a:t>
            </a:r>
            <a:r>
              <a:rPr lang="zh-CN" altLang="en-US" dirty="0"/>
              <a:t>年更换一次基期。</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363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支出法</a:t>
            </a:r>
            <a:r>
              <a:rPr lang="en-US" altLang="zh-CN" dirty="0"/>
              <a:t>GDP</a:t>
            </a:r>
            <a:r>
              <a:rPr lang="zh-CN" altLang="en-US" dirty="0"/>
              <a:t>分解</a:t>
            </a:r>
          </a:p>
        </p:txBody>
      </p:sp>
      <p:grpSp>
        <p:nvGrpSpPr>
          <p:cNvPr id="5" name="Group 20"/>
          <p:cNvGrpSpPr>
            <a:grpSpLocks/>
          </p:cNvGrpSpPr>
          <p:nvPr/>
        </p:nvGrpSpPr>
        <p:grpSpPr bwMode="auto">
          <a:xfrm>
            <a:off x="5314630" y="2590860"/>
            <a:ext cx="1211262" cy="2365375"/>
            <a:chOff x="3401" y="2242"/>
            <a:chExt cx="763" cy="1490"/>
          </a:xfrm>
        </p:grpSpPr>
        <p:sp>
          <p:nvSpPr>
            <p:cNvPr id="6" name="Line 21"/>
            <p:cNvSpPr>
              <a:spLocks noChangeShapeType="1"/>
            </p:cNvSpPr>
            <p:nvPr/>
          </p:nvSpPr>
          <p:spPr bwMode="auto">
            <a:xfrm flipH="1" flipV="1">
              <a:off x="3478" y="2242"/>
              <a:ext cx="299" cy="1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22"/>
            <p:cNvSpPr txBox="1">
              <a:spLocks noChangeArrowheads="1"/>
            </p:cNvSpPr>
            <p:nvPr/>
          </p:nvSpPr>
          <p:spPr bwMode="auto">
            <a:xfrm>
              <a:off x="3401" y="3480"/>
              <a:ext cx="763" cy="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zh-CN" altLang="en-US" sz="2000" dirty="0">
                  <a:latin typeface="Times New Roman" pitchFamily="18" charset="0"/>
                  <a:ea typeface="宋体" charset="-122"/>
                </a:rPr>
                <a:t>政府购买</a:t>
              </a:r>
              <a:endParaRPr lang="en-US" altLang="zh-CN" sz="2000" dirty="0">
                <a:latin typeface="Times New Roman" pitchFamily="18" charset="0"/>
                <a:ea typeface="宋体" charset="-122"/>
              </a:endParaRPr>
            </a:p>
          </p:txBody>
        </p:sp>
      </p:grpSp>
      <p:sp>
        <p:nvSpPr>
          <p:cNvPr id="8" name="Text Box 4"/>
          <p:cNvSpPr txBox="1">
            <a:spLocks noChangeArrowheads="1"/>
          </p:cNvSpPr>
          <p:nvPr/>
        </p:nvSpPr>
        <p:spPr bwMode="auto">
          <a:xfrm>
            <a:off x="2714625" y="1828800"/>
            <a:ext cx="3965575"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eaLnBrk="0" hangingPunct="0"/>
            <a:r>
              <a:rPr lang="en-US" altLang="zh-CN" sz="3600" i="1" dirty="0">
                <a:effectLst>
                  <a:outerShdw blurRad="38100" dist="38100" dir="2700000" algn="tl">
                    <a:srgbClr val="FFFFFF"/>
                  </a:outerShdw>
                </a:effectLst>
                <a:latin typeface="Times New Roman" pitchFamily="18" charset="0"/>
                <a:ea typeface="宋体" charset="-122"/>
              </a:rPr>
              <a:t>Y = C + I + G + NX</a:t>
            </a:r>
            <a:endParaRPr lang="en-US" altLang="zh-CN" sz="3600" i="1" dirty="0">
              <a:latin typeface="Times New Roman" pitchFamily="18" charset="0"/>
              <a:ea typeface="宋体" charset="-122"/>
            </a:endParaRPr>
          </a:p>
        </p:txBody>
      </p:sp>
      <p:grpSp>
        <p:nvGrpSpPr>
          <p:cNvPr id="9" name="Group 5"/>
          <p:cNvGrpSpPr>
            <a:grpSpLocks/>
          </p:cNvGrpSpPr>
          <p:nvPr/>
        </p:nvGrpSpPr>
        <p:grpSpPr bwMode="auto">
          <a:xfrm>
            <a:off x="1333500" y="2590801"/>
            <a:ext cx="1562099" cy="1401763"/>
            <a:chOff x="792" y="2256"/>
            <a:chExt cx="984" cy="883"/>
          </a:xfrm>
        </p:grpSpPr>
        <p:sp>
          <p:nvSpPr>
            <p:cNvPr id="10" name="Line 6"/>
            <p:cNvSpPr>
              <a:spLocks noChangeShapeType="1"/>
            </p:cNvSpPr>
            <p:nvPr/>
          </p:nvSpPr>
          <p:spPr bwMode="auto">
            <a:xfrm flipV="1">
              <a:off x="1296" y="2256"/>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7"/>
            <p:cNvSpPr txBox="1">
              <a:spLocks noChangeArrowheads="1"/>
            </p:cNvSpPr>
            <p:nvPr/>
          </p:nvSpPr>
          <p:spPr bwMode="auto">
            <a:xfrm>
              <a:off x="792" y="2693"/>
              <a:ext cx="641" cy="4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zh-CN" altLang="en-US" sz="2000" dirty="0">
                  <a:latin typeface="Times New Roman" pitchFamily="18" charset="0"/>
                  <a:ea typeface="宋体" charset="-122"/>
                </a:rPr>
                <a:t>总支出</a:t>
              </a:r>
              <a:r>
                <a:rPr lang="en-US" altLang="zh-CN" sz="2000" dirty="0">
                  <a:latin typeface="Times New Roman" pitchFamily="18" charset="0"/>
                  <a:ea typeface="宋体" charset="-122"/>
                </a:rPr>
                <a:t> </a:t>
              </a:r>
            </a:p>
            <a:p>
              <a:pPr algn="ctr" eaLnBrk="0" hangingPunct="0"/>
              <a:r>
                <a:rPr lang="en-US" altLang="zh-CN" sz="2000" dirty="0">
                  <a:latin typeface="Times New Roman" pitchFamily="18" charset="0"/>
                  <a:ea typeface="宋体" charset="-122"/>
                </a:rPr>
                <a:t>(GDP)</a:t>
              </a:r>
              <a:endParaRPr lang="en-US" altLang="zh-CN" sz="2200" dirty="0">
                <a:latin typeface="Times New Roman" pitchFamily="18" charset="0"/>
                <a:ea typeface="宋体" charset="-122"/>
              </a:endParaRPr>
            </a:p>
          </p:txBody>
        </p:sp>
      </p:grpSp>
      <p:grpSp>
        <p:nvGrpSpPr>
          <p:cNvPr id="15" name="Group 11"/>
          <p:cNvGrpSpPr>
            <a:grpSpLocks/>
          </p:cNvGrpSpPr>
          <p:nvPr/>
        </p:nvGrpSpPr>
        <p:grpSpPr bwMode="auto">
          <a:xfrm>
            <a:off x="2683335" y="2590259"/>
            <a:ext cx="953452" cy="2328488"/>
            <a:chOff x="2130" y="2273"/>
            <a:chExt cx="545" cy="1466"/>
          </a:xfrm>
        </p:grpSpPr>
        <p:sp>
          <p:nvSpPr>
            <p:cNvPr id="16" name="Line 12"/>
            <p:cNvSpPr>
              <a:spLocks noChangeShapeType="1"/>
            </p:cNvSpPr>
            <p:nvPr/>
          </p:nvSpPr>
          <p:spPr bwMode="auto">
            <a:xfrm flipV="1">
              <a:off x="2403" y="2273"/>
              <a:ext cx="271" cy="12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2130" y="3487"/>
              <a:ext cx="545" cy="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zh-CN" altLang="en-US" sz="2000" dirty="0">
                  <a:latin typeface="Times New Roman" pitchFamily="18" charset="0"/>
                  <a:ea typeface="宋体" charset="-122"/>
                </a:rPr>
                <a:t>总消费</a:t>
              </a:r>
              <a:endParaRPr lang="en-US" altLang="zh-CN" dirty="0">
                <a:latin typeface="Times New Roman" pitchFamily="18" charset="0"/>
                <a:ea typeface="宋体" charset="-122"/>
              </a:endParaRPr>
            </a:p>
          </p:txBody>
        </p:sp>
      </p:grpSp>
      <p:grpSp>
        <p:nvGrpSpPr>
          <p:cNvPr id="18" name="Group 14"/>
          <p:cNvGrpSpPr>
            <a:grpSpLocks/>
          </p:cNvGrpSpPr>
          <p:nvPr/>
        </p:nvGrpSpPr>
        <p:grpSpPr bwMode="auto">
          <a:xfrm>
            <a:off x="4037012" y="2590206"/>
            <a:ext cx="954088" cy="1730376"/>
            <a:chOff x="2492" y="2249"/>
            <a:chExt cx="601" cy="1090"/>
          </a:xfrm>
        </p:grpSpPr>
        <p:sp>
          <p:nvSpPr>
            <p:cNvPr id="19" name="Line 15"/>
            <p:cNvSpPr>
              <a:spLocks noChangeShapeType="1"/>
            </p:cNvSpPr>
            <p:nvPr/>
          </p:nvSpPr>
          <p:spPr bwMode="auto">
            <a:xfrm flipV="1">
              <a:off x="2749" y="2249"/>
              <a:ext cx="35" cy="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6"/>
            <p:cNvSpPr txBox="1">
              <a:spLocks noChangeArrowheads="1"/>
            </p:cNvSpPr>
            <p:nvPr/>
          </p:nvSpPr>
          <p:spPr bwMode="auto">
            <a:xfrm>
              <a:off x="2492" y="3087"/>
              <a:ext cx="601" cy="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zh-CN" altLang="en-US" sz="2000" dirty="0">
                  <a:latin typeface="Times New Roman" pitchFamily="18" charset="0"/>
                  <a:ea typeface="宋体" charset="-122"/>
                </a:rPr>
                <a:t>总投资</a:t>
              </a:r>
              <a:endParaRPr lang="en-US" altLang="zh-CN" sz="2000" dirty="0">
                <a:latin typeface="Times New Roman" pitchFamily="18" charset="0"/>
                <a:ea typeface="宋体" charset="-122"/>
              </a:endParaRPr>
            </a:p>
          </p:txBody>
        </p:sp>
      </p:grpSp>
      <p:grpSp>
        <p:nvGrpSpPr>
          <p:cNvPr id="21" name="Group 17"/>
          <p:cNvGrpSpPr>
            <a:grpSpLocks/>
          </p:cNvGrpSpPr>
          <p:nvPr/>
        </p:nvGrpSpPr>
        <p:grpSpPr bwMode="auto">
          <a:xfrm>
            <a:off x="6234114" y="2579689"/>
            <a:ext cx="2224088" cy="1766119"/>
            <a:chOff x="3264" y="2256"/>
            <a:chExt cx="1401" cy="1303"/>
          </a:xfrm>
        </p:grpSpPr>
        <p:sp>
          <p:nvSpPr>
            <p:cNvPr id="22" name="Line 18"/>
            <p:cNvSpPr>
              <a:spLocks noChangeShapeType="1"/>
            </p:cNvSpPr>
            <p:nvPr/>
          </p:nvSpPr>
          <p:spPr bwMode="auto">
            <a:xfrm flipH="1" flipV="1">
              <a:off x="3264" y="2256"/>
              <a:ext cx="1056"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9"/>
            <p:cNvSpPr txBox="1">
              <a:spLocks noChangeArrowheads="1"/>
            </p:cNvSpPr>
            <p:nvPr/>
          </p:nvSpPr>
          <p:spPr bwMode="auto">
            <a:xfrm>
              <a:off x="4064" y="3264"/>
              <a:ext cx="601" cy="2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eaLnBrk="0" hangingPunct="0"/>
              <a:r>
                <a:rPr lang="zh-CN" altLang="en-US" sz="2000" dirty="0">
                  <a:latin typeface="Times New Roman" pitchFamily="18" charset="0"/>
                  <a:ea typeface="宋体" charset="-122"/>
                </a:rPr>
                <a:t>净出口</a:t>
              </a:r>
              <a:endParaRPr lang="en-US" altLang="zh-CN" sz="2000" dirty="0">
                <a:latin typeface="Times New Roman" pitchFamily="18" charset="0"/>
                <a:ea typeface="宋体" charset="-122"/>
              </a:endParaRPr>
            </a:p>
          </p:txBody>
        </p:sp>
      </p:gr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3821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消费</a:t>
            </a:r>
            <a:r>
              <a:rPr lang="en-US" altLang="zh-CN" dirty="0"/>
              <a:t> (C)</a:t>
            </a:r>
            <a:endParaRPr lang="zh-CN" altLang="en-US" dirty="0"/>
          </a:p>
        </p:txBody>
      </p:sp>
      <p:sp>
        <p:nvSpPr>
          <p:cNvPr id="3" name="内容占位符 2"/>
          <p:cNvSpPr>
            <a:spLocks noGrp="1"/>
          </p:cNvSpPr>
          <p:nvPr>
            <p:ph idx="1"/>
          </p:nvPr>
        </p:nvSpPr>
        <p:spPr/>
        <p:txBody>
          <a:bodyPr>
            <a:normAutofit/>
          </a:bodyPr>
          <a:lstStyle/>
          <a:p>
            <a:r>
              <a:rPr lang="zh-CN" altLang="en-US" dirty="0"/>
              <a:t>消费</a:t>
            </a:r>
            <a:r>
              <a:rPr lang="en-US" altLang="zh-CN" dirty="0"/>
              <a:t> (C) </a:t>
            </a:r>
            <a:r>
              <a:rPr lang="zh-CN" altLang="en-US" dirty="0"/>
              <a:t>一般指</a:t>
            </a:r>
            <a:r>
              <a:rPr lang="zh-CN" altLang="en-US" dirty="0">
                <a:solidFill>
                  <a:srgbClr val="FF0000"/>
                </a:solidFill>
              </a:rPr>
              <a:t>居民消费</a:t>
            </a:r>
            <a:r>
              <a:rPr lang="zh-CN" altLang="en-US" dirty="0"/>
              <a:t>，家庭对商品和服务的购买，包括：</a:t>
            </a:r>
            <a:endParaRPr lang="en-US" altLang="zh-CN" dirty="0"/>
          </a:p>
          <a:p>
            <a:pPr lvl="1"/>
            <a:r>
              <a:rPr lang="zh-CN" altLang="en-US" dirty="0"/>
              <a:t>耐用品（</a:t>
            </a:r>
            <a:r>
              <a:rPr lang="en-US" altLang="zh-CN" dirty="0"/>
              <a:t>durable goods</a:t>
            </a:r>
            <a:r>
              <a:rPr lang="zh-CN" altLang="en-US" dirty="0"/>
              <a:t>），如汽车、家用电器等</a:t>
            </a:r>
            <a:r>
              <a:rPr lang="en-US" altLang="zh-CN" dirty="0"/>
              <a:t> </a:t>
            </a:r>
          </a:p>
          <a:p>
            <a:pPr lvl="1"/>
            <a:r>
              <a:rPr lang="zh-CN" altLang="en-US" dirty="0"/>
              <a:t>非耐用品，如食品，服饰等。</a:t>
            </a:r>
            <a:endParaRPr lang="en-US" altLang="zh-CN" dirty="0"/>
          </a:p>
          <a:p>
            <a:pPr lvl="1"/>
            <a:r>
              <a:rPr lang="zh-CN" altLang="en-US" dirty="0"/>
              <a:t>服务，如交通、旅游、洗衣等。</a:t>
            </a:r>
            <a:br>
              <a:rPr lang="en-US" altLang="zh-CN" dirty="0"/>
            </a:b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8930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053E-54C8-4FDC-8E39-21A0878E2F58}"/>
              </a:ext>
            </a:extLst>
          </p:cNvPr>
          <p:cNvSpPr>
            <a:spLocks noGrp="1"/>
          </p:cNvSpPr>
          <p:nvPr>
            <p:ph type="title"/>
          </p:nvPr>
        </p:nvSpPr>
        <p:spPr/>
        <p:txBody>
          <a:bodyPr>
            <a:normAutofit/>
          </a:bodyPr>
          <a:lstStyle/>
          <a:p>
            <a:r>
              <a:rPr lang="zh-CN" altLang="en-US" dirty="0"/>
              <a:t>居民消费率（</a:t>
            </a:r>
            <a:r>
              <a:rPr lang="en-US" altLang="zh-CN" dirty="0"/>
              <a:t>%</a:t>
            </a:r>
            <a:r>
              <a:rPr lang="zh-CN" altLang="en-US" dirty="0"/>
              <a:t>）</a:t>
            </a:r>
          </a:p>
        </p:txBody>
      </p:sp>
      <p:sp>
        <p:nvSpPr>
          <p:cNvPr id="4" name="页脚占位符 3">
            <a:extLst>
              <a:ext uri="{FF2B5EF4-FFF2-40B4-BE49-F238E27FC236}">
                <a16:creationId xmlns:a16="http://schemas.microsoft.com/office/drawing/2014/main" id="{4225B651-B7E8-4E36-9EC0-794A7B0DF729}"/>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C873C44D-5C3D-47C7-88AB-A7ADBC3A53EB}"/>
              </a:ext>
            </a:extLst>
          </p:cNvPr>
          <p:cNvGraphicFramePr>
            <a:graphicFrameLocks noGrp="1"/>
          </p:cNvGraphicFramePr>
          <p:nvPr>
            <p:ph idx="1"/>
            <p:extLst>
              <p:ext uri="{D42A27DB-BD31-4B8C-83A1-F6EECF244321}">
                <p14:modId xmlns:p14="http://schemas.microsoft.com/office/powerpoint/2010/main" val="1643140877"/>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105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投资</a:t>
            </a:r>
            <a:r>
              <a:rPr lang="en-US" altLang="zh-CN" dirty="0"/>
              <a:t> (I)</a:t>
            </a:r>
            <a:endParaRPr lang="zh-CN" altLang="en-US" dirty="0"/>
          </a:p>
        </p:txBody>
      </p:sp>
      <p:sp>
        <p:nvSpPr>
          <p:cNvPr id="3" name="内容占位符 2"/>
          <p:cNvSpPr>
            <a:spLocks noGrp="1"/>
          </p:cNvSpPr>
          <p:nvPr>
            <p:ph idx="1"/>
          </p:nvPr>
        </p:nvSpPr>
        <p:spPr/>
        <p:txBody>
          <a:bodyPr>
            <a:normAutofit/>
          </a:bodyPr>
          <a:lstStyle/>
          <a:p>
            <a:r>
              <a:rPr lang="zh-CN" altLang="en-US" dirty="0"/>
              <a:t>投资</a:t>
            </a:r>
            <a:r>
              <a:rPr lang="en-US" altLang="zh-CN" dirty="0"/>
              <a:t>(I)</a:t>
            </a:r>
            <a:r>
              <a:rPr lang="zh-CN" altLang="en-US" dirty="0"/>
              <a:t>一般指私人部门（</a:t>
            </a:r>
            <a:r>
              <a:rPr lang="en-US" altLang="zh-CN" dirty="0"/>
              <a:t>private sector</a:t>
            </a:r>
            <a:r>
              <a:rPr lang="zh-CN" altLang="en-US" dirty="0"/>
              <a:t>）的固定资本形成和库存增加。</a:t>
            </a:r>
            <a:endParaRPr lang="en-US" altLang="zh-CN" dirty="0"/>
          </a:p>
          <a:p>
            <a:pPr lvl="1"/>
            <a:r>
              <a:rPr lang="zh-CN" altLang="en-US" dirty="0"/>
              <a:t>固定资本形成总额：在一定时期内获得的固定资产减去处置的固定资产的价值总额。包括商业固定资本（如厂房机器）和住户固定资本（如住房）。</a:t>
            </a:r>
            <a:endParaRPr lang="en-US" altLang="zh-CN" dirty="0"/>
          </a:p>
          <a:p>
            <a:pPr lvl="1"/>
            <a:r>
              <a:rPr lang="zh-CN" altLang="en-US" dirty="0"/>
              <a:t>库存价值的变化</a:t>
            </a:r>
            <a:endParaRPr lang="en-US" altLang="zh-CN" dirty="0"/>
          </a:p>
          <a:p>
            <a:r>
              <a:rPr lang="zh-CN" altLang="en-US" dirty="0"/>
              <a:t>中国的投资数据（资本形成）包含国有部门的投资。</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8116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国内生产总值（</a:t>
            </a:r>
            <a:r>
              <a:rPr lang="en-US" altLang="zh-CN" dirty="0"/>
              <a:t>GDP</a:t>
            </a:r>
            <a:r>
              <a:rPr lang="zh-CN" altLang="en-US" dirty="0"/>
              <a:t>）</a:t>
            </a:r>
            <a:endParaRPr lang="en-US" altLang="zh-CN" dirty="0"/>
          </a:p>
          <a:p>
            <a:r>
              <a:rPr lang="zh-CN" altLang="en-US" dirty="0"/>
              <a:t>通货膨胀</a:t>
            </a:r>
            <a:endParaRPr lang="en-US" altLang="zh-CN" dirty="0"/>
          </a:p>
          <a:p>
            <a:r>
              <a:rPr lang="zh-CN" altLang="en-US" dirty="0"/>
              <a:t>就业和失业</a:t>
            </a:r>
            <a:endParaRPr lang="en-US" altLang="zh-CN" dirty="0"/>
          </a:p>
          <a:p>
            <a:r>
              <a:rPr lang="zh-CN" altLang="en-US" dirty="0"/>
              <a:t>货币供应</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6018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资本、投资和折旧</a:t>
            </a:r>
          </a:p>
        </p:txBody>
      </p:sp>
      <p:sp>
        <p:nvSpPr>
          <p:cNvPr id="3" name="内容占位符 2"/>
          <p:cNvSpPr>
            <a:spLocks noGrp="1"/>
          </p:cNvSpPr>
          <p:nvPr>
            <p:ph idx="1"/>
          </p:nvPr>
        </p:nvSpPr>
        <p:spPr/>
        <p:txBody>
          <a:bodyPr>
            <a:normAutofit fontScale="85000" lnSpcReduction="20000"/>
          </a:bodyPr>
          <a:lstStyle/>
          <a:p>
            <a:r>
              <a:rPr lang="zh-CN" altLang="en-US" dirty="0"/>
              <a:t>资本是生产要素之一。</a:t>
            </a:r>
            <a:endParaRPr lang="en-US" altLang="zh-CN" dirty="0"/>
          </a:p>
          <a:p>
            <a:r>
              <a:rPr lang="zh-CN" altLang="en-US" dirty="0"/>
              <a:t>投资是为增加资本存量所做的支出。</a:t>
            </a:r>
            <a:endParaRPr lang="en-US" altLang="zh-CN" dirty="0"/>
          </a:p>
          <a:p>
            <a:r>
              <a:rPr lang="zh-CN" altLang="en-US" dirty="0"/>
              <a:t>折旧是资本存量的损耗。</a:t>
            </a:r>
            <a:endParaRPr lang="en-US" altLang="zh-CN" dirty="0"/>
          </a:p>
          <a:p>
            <a:r>
              <a:rPr lang="zh-CN" altLang="en-US" dirty="0"/>
              <a:t>例子</a:t>
            </a:r>
            <a:r>
              <a:rPr lang="en-US" altLang="zh-CN" dirty="0"/>
              <a:t>:</a:t>
            </a:r>
          </a:p>
          <a:p>
            <a:pPr marL="0" indent="0">
              <a:buNone/>
            </a:pPr>
            <a:r>
              <a:rPr lang="en-US" altLang="zh-CN" dirty="0"/>
              <a:t>	</a:t>
            </a:r>
            <a:r>
              <a:rPr lang="zh-CN" altLang="en-US" dirty="0"/>
              <a:t>假设在</a:t>
            </a:r>
            <a:r>
              <a:rPr lang="en-US" altLang="zh-CN" dirty="0"/>
              <a:t> 1/1/2002:  </a:t>
            </a:r>
            <a:br>
              <a:rPr lang="en-US" altLang="zh-CN" dirty="0"/>
            </a:br>
            <a:r>
              <a:rPr lang="en-US" altLang="zh-CN" dirty="0"/>
              <a:t>	</a:t>
            </a:r>
            <a:r>
              <a:rPr lang="zh-CN" altLang="en-US" dirty="0"/>
              <a:t>某经济的</a:t>
            </a:r>
            <a:r>
              <a:rPr lang="zh-CN" altLang="en-US" dirty="0">
                <a:solidFill>
                  <a:srgbClr val="FF0000"/>
                </a:solidFill>
              </a:rPr>
              <a:t>资本存量</a:t>
            </a:r>
            <a:r>
              <a:rPr lang="zh-CN" altLang="en-US" dirty="0"/>
              <a:t>为</a:t>
            </a:r>
            <a:r>
              <a:rPr lang="en-US" altLang="zh-CN" dirty="0"/>
              <a:t> 500 </a:t>
            </a:r>
          </a:p>
          <a:p>
            <a:pPr marL="0" indent="0">
              <a:buNone/>
            </a:pPr>
            <a:r>
              <a:rPr lang="en-US" altLang="zh-CN" dirty="0"/>
              <a:t>	</a:t>
            </a:r>
            <a:r>
              <a:rPr lang="zh-CN" altLang="en-US" dirty="0"/>
              <a:t>在</a:t>
            </a:r>
            <a:r>
              <a:rPr lang="en-US" altLang="zh-CN" dirty="0"/>
              <a:t>2002</a:t>
            </a:r>
            <a:r>
              <a:rPr lang="zh-CN" altLang="en-US" dirty="0"/>
              <a:t>年</a:t>
            </a:r>
            <a:r>
              <a:rPr lang="en-US" altLang="zh-CN" dirty="0"/>
              <a:t>:</a:t>
            </a:r>
            <a:br>
              <a:rPr lang="en-US" altLang="zh-CN" dirty="0"/>
            </a:br>
            <a:r>
              <a:rPr lang="en-US" altLang="zh-CN" dirty="0"/>
              <a:t>	</a:t>
            </a:r>
            <a:r>
              <a:rPr lang="zh-CN" altLang="en-US" dirty="0">
                <a:solidFill>
                  <a:srgbClr val="FF0000"/>
                </a:solidFill>
              </a:rPr>
              <a:t>投资</a:t>
            </a:r>
            <a:r>
              <a:rPr lang="en-US" altLang="zh-CN" dirty="0"/>
              <a:t> = 100, </a:t>
            </a:r>
            <a:r>
              <a:rPr lang="zh-CN" altLang="en-US" dirty="0">
                <a:solidFill>
                  <a:srgbClr val="FF0000"/>
                </a:solidFill>
              </a:rPr>
              <a:t>折旧</a:t>
            </a:r>
            <a:r>
              <a:rPr lang="en-US" altLang="zh-CN" dirty="0"/>
              <a:t> = -20</a:t>
            </a:r>
          </a:p>
          <a:p>
            <a:pPr marL="0" indent="0">
              <a:buNone/>
            </a:pPr>
            <a:r>
              <a:rPr lang="en-US" altLang="zh-CN" dirty="0"/>
              <a:t>	</a:t>
            </a:r>
            <a:r>
              <a:rPr lang="zh-CN" altLang="en-US" dirty="0"/>
              <a:t>那么在</a:t>
            </a:r>
            <a:r>
              <a:rPr lang="en-US" altLang="zh-CN" dirty="0"/>
              <a:t>1/1/2003: </a:t>
            </a:r>
            <a:br>
              <a:rPr lang="en-US" altLang="zh-CN" dirty="0"/>
            </a:br>
            <a:r>
              <a:rPr lang="en-US" altLang="zh-CN" dirty="0"/>
              <a:t>	</a:t>
            </a:r>
            <a:r>
              <a:rPr lang="zh-CN" altLang="en-US" dirty="0"/>
              <a:t>该经济的资本存量为</a:t>
            </a:r>
            <a:r>
              <a:rPr lang="en-US" altLang="zh-CN" dirty="0"/>
              <a:t>: </a:t>
            </a:r>
            <a:r>
              <a:rPr lang="en-US" altLang="zh-CN" dirty="0">
                <a:solidFill>
                  <a:srgbClr val="FF0000"/>
                </a:solidFill>
              </a:rPr>
              <a:t>500+100-20=580</a:t>
            </a:r>
          </a:p>
          <a:p>
            <a:r>
              <a:rPr lang="zh-CN" altLang="en-US" dirty="0"/>
              <a:t>资本是</a:t>
            </a:r>
            <a:r>
              <a:rPr lang="zh-CN" altLang="en-US" dirty="0">
                <a:solidFill>
                  <a:srgbClr val="FF0000"/>
                </a:solidFill>
              </a:rPr>
              <a:t>存量</a:t>
            </a:r>
            <a:r>
              <a:rPr lang="zh-CN" altLang="en-US" dirty="0"/>
              <a:t>（</a:t>
            </a:r>
            <a:r>
              <a:rPr lang="en-US" altLang="zh-CN" dirty="0"/>
              <a:t>stock</a:t>
            </a:r>
            <a:r>
              <a:rPr lang="zh-CN" altLang="en-US" dirty="0"/>
              <a:t>），投资和折旧是</a:t>
            </a:r>
            <a:r>
              <a:rPr lang="zh-CN" altLang="en-US" dirty="0">
                <a:solidFill>
                  <a:srgbClr val="FF0000"/>
                </a:solidFill>
              </a:rPr>
              <a:t>流量</a:t>
            </a:r>
            <a:r>
              <a:rPr lang="zh-CN" altLang="en-US" dirty="0"/>
              <a:t>（</a:t>
            </a:r>
            <a:r>
              <a:rPr lang="en-US" altLang="zh-CN" dirty="0"/>
              <a:t>flow</a:t>
            </a:r>
            <a:r>
              <a:rPr lang="zh-CN" altLang="en-US" dirty="0"/>
              <a:t>）。</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190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关于住房</a:t>
            </a:r>
          </a:p>
        </p:txBody>
      </p:sp>
      <p:sp>
        <p:nvSpPr>
          <p:cNvPr id="3" name="内容占位符 2"/>
          <p:cNvSpPr>
            <a:spLocks noGrp="1"/>
          </p:cNvSpPr>
          <p:nvPr>
            <p:ph idx="1"/>
          </p:nvPr>
        </p:nvSpPr>
        <p:spPr/>
        <p:txBody>
          <a:bodyPr>
            <a:normAutofit/>
          </a:bodyPr>
          <a:lstStyle/>
          <a:p>
            <a:r>
              <a:rPr lang="zh-CN" altLang="en-US" dirty="0"/>
              <a:t>住房是资本，用于制造“住房服务”。</a:t>
            </a:r>
            <a:endParaRPr lang="en-US" altLang="zh-CN" dirty="0"/>
          </a:p>
          <a:p>
            <a:r>
              <a:rPr lang="zh-CN" altLang="en-US" dirty="0"/>
              <a:t>因此购买新房算在投资，而不是消费。</a:t>
            </a:r>
            <a:r>
              <a:rPr lang="en-US" altLang="zh-CN" dirty="0"/>
              <a:t>  </a:t>
            </a:r>
          </a:p>
          <a:p>
            <a:r>
              <a:rPr lang="zh-CN" altLang="en-US" dirty="0"/>
              <a:t>租户支付的房租算在消费项，即住房服务。</a:t>
            </a:r>
            <a:endParaRPr lang="en-US" altLang="zh-CN" dirty="0"/>
          </a:p>
          <a:p>
            <a:r>
              <a:rPr lang="zh-CN" altLang="en-US" dirty="0"/>
              <a:t>原则上，自有住房的“住房服务”也应该通过估价（</a:t>
            </a:r>
            <a:r>
              <a:rPr lang="en-US" altLang="zh-CN" dirty="0"/>
              <a:t>imputation</a:t>
            </a:r>
            <a:r>
              <a:rPr lang="zh-CN" altLang="en-US" dirty="0"/>
              <a:t>）算在</a:t>
            </a:r>
            <a:r>
              <a:rPr lang="en-US" altLang="zh-CN" dirty="0"/>
              <a:t>GDP</a:t>
            </a:r>
            <a:r>
              <a:rPr lang="zh-CN" altLang="en-US" dirty="0"/>
              <a:t>中。</a:t>
            </a:r>
            <a:r>
              <a:rPr lang="en-US" altLang="zh-CN" dirty="0"/>
              <a:t> </a:t>
            </a:r>
          </a:p>
          <a:p>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76111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关于库存变化</a:t>
            </a:r>
            <a:endParaRPr lang="zh-CN" altLang="en-US" dirty="0"/>
          </a:p>
        </p:txBody>
      </p:sp>
      <p:sp>
        <p:nvSpPr>
          <p:cNvPr id="3" name="内容占位符 2"/>
          <p:cNvSpPr>
            <a:spLocks noGrp="1"/>
          </p:cNvSpPr>
          <p:nvPr>
            <p:ph idx="1"/>
          </p:nvPr>
        </p:nvSpPr>
        <p:spPr/>
        <p:txBody>
          <a:bodyPr>
            <a:normAutofit/>
          </a:bodyPr>
          <a:lstStyle/>
          <a:p>
            <a:r>
              <a:rPr lang="zh-CN" altLang="en-US" dirty="0"/>
              <a:t>不管是有意还是被迫，没卖出去的商品（如果能保存）进入库存，记为</a:t>
            </a:r>
            <a:r>
              <a:rPr lang="zh-CN" altLang="en-US" dirty="0">
                <a:solidFill>
                  <a:srgbClr val="FF0000"/>
                </a:solidFill>
              </a:rPr>
              <a:t>库存投资</a:t>
            </a:r>
            <a:r>
              <a:rPr lang="zh-CN" altLang="en-US" dirty="0"/>
              <a:t>。</a:t>
            </a:r>
            <a:r>
              <a:rPr lang="en-US" altLang="zh-CN" dirty="0"/>
              <a:t>    </a:t>
            </a:r>
          </a:p>
          <a:p>
            <a:r>
              <a:rPr lang="zh-CN" altLang="en-US" dirty="0"/>
              <a:t>如果年初库存价值为</a:t>
            </a:r>
            <a:r>
              <a:rPr lang="en-US" altLang="zh-CN" dirty="0"/>
              <a:t>100</a:t>
            </a:r>
            <a:r>
              <a:rPr lang="zh-CN" altLang="en-US" dirty="0"/>
              <a:t>亿元，年底</a:t>
            </a:r>
            <a:r>
              <a:rPr lang="en-US" altLang="zh-CN" dirty="0"/>
              <a:t>120</a:t>
            </a:r>
            <a:r>
              <a:rPr lang="zh-CN" altLang="en-US" dirty="0"/>
              <a:t>亿元，那么该年度库存投资（或库存变化）为</a:t>
            </a:r>
            <a:r>
              <a:rPr lang="en-US" altLang="zh-CN" dirty="0"/>
              <a:t>20</a:t>
            </a:r>
            <a:r>
              <a:rPr lang="zh-CN" altLang="en-US" dirty="0"/>
              <a:t>亿元。</a:t>
            </a:r>
            <a:endParaRPr lang="en-US" altLang="zh-CN" dirty="0"/>
          </a:p>
          <a:p>
            <a:r>
              <a:rPr lang="zh-CN" altLang="en-US" dirty="0"/>
              <a:t>库存投资完全可能是负数。</a:t>
            </a:r>
            <a:r>
              <a:rPr lang="en-US" altLang="zh-CN" dirty="0"/>
              <a:t> </a:t>
            </a:r>
          </a:p>
          <a:p>
            <a:endParaRPr lang="en-US" altLang="zh-CN" dirty="0"/>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276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D455-04BD-45BB-BF9F-FDEECA2D6C88}"/>
              </a:ext>
            </a:extLst>
          </p:cNvPr>
          <p:cNvSpPr>
            <a:spLocks noGrp="1"/>
          </p:cNvSpPr>
          <p:nvPr>
            <p:ph type="title"/>
          </p:nvPr>
        </p:nvSpPr>
        <p:spPr/>
        <p:txBody>
          <a:bodyPr>
            <a:normAutofit/>
          </a:bodyPr>
          <a:lstStyle/>
          <a:p>
            <a:r>
              <a:rPr lang="zh-CN" altLang="en-US" dirty="0"/>
              <a:t>资本形成率（投资率，</a:t>
            </a:r>
            <a:r>
              <a:rPr lang="en-US" altLang="zh-CN" dirty="0"/>
              <a:t>%</a:t>
            </a:r>
            <a:r>
              <a:rPr lang="zh-CN" altLang="en-US" dirty="0"/>
              <a:t>）</a:t>
            </a:r>
          </a:p>
        </p:txBody>
      </p:sp>
      <p:sp>
        <p:nvSpPr>
          <p:cNvPr id="4" name="页脚占位符 3">
            <a:extLst>
              <a:ext uri="{FF2B5EF4-FFF2-40B4-BE49-F238E27FC236}">
                <a16:creationId xmlns:a16="http://schemas.microsoft.com/office/drawing/2014/main" id="{AA75DC08-8577-4D3C-9FDD-09E9733624EB}"/>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AB1B8DA9-0C03-4322-BA54-CB55E16C9FD5}"/>
              </a:ext>
            </a:extLst>
          </p:cNvPr>
          <p:cNvGraphicFramePr>
            <a:graphicFrameLocks noGrp="1"/>
          </p:cNvGraphicFramePr>
          <p:nvPr>
            <p:ph idx="1"/>
            <p:extLst>
              <p:ext uri="{D42A27DB-BD31-4B8C-83A1-F6EECF244321}">
                <p14:modId xmlns:p14="http://schemas.microsoft.com/office/powerpoint/2010/main" val="356265971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231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5254-C06B-433F-B1CA-BBDD1F774763}"/>
              </a:ext>
            </a:extLst>
          </p:cNvPr>
          <p:cNvSpPr>
            <a:spLocks noGrp="1"/>
          </p:cNvSpPr>
          <p:nvPr>
            <p:ph type="title"/>
          </p:nvPr>
        </p:nvSpPr>
        <p:spPr/>
        <p:txBody>
          <a:bodyPr/>
          <a:lstStyle/>
          <a:p>
            <a:r>
              <a:rPr lang="zh-CN" altLang="en-US" dirty="0"/>
              <a:t>库存投资占</a:t>
            </a:r>
            <a:r>
              <a:rPr lang="en-US" altLang="zh-CN" dirty="0"/>
              <a:t>GDP</a:t>
            </a:r>
            <a:r>
              <a:rPr lang="zh-CN" altLang="en-US" dirty="0"/>
              <a:t>比例</a:t>
            </a:r>
          </a:p>
        </p:txBody>
      </p:sp>
      <p:sp>
        <p:nvSpPr>
          <p:cNvPr id="4" name="页脚占位符 3">
            <a:extLst>
              <a:ext uri="{FF2B5EF4-FFF2-40B4-BE49-F238E27FC236}">
                <a16:creationId xmlns:a16="http://schemas.microsoft.com/office/drawing/2014/main" id="{DC3ED9AE-5ECB-497B-91D2-A8C8BAA8C92C}"/>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233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政府消费 </a:t>
            </a:r>
            <a:r>
              <a:rPr lang="en-US" altLang="zh-CN" dirty="0"/>
              <a:t>(G)</a:t>
            </a:r>
            <a:endParaRPr lang="zh-CN" altLang="en-US" dirty="0"/>
          </a:p>
        </p:txBody>
      </p:sp>
      <p:sp>
        <p:nvSpPr>
          <p:cNvPr id="3" name="内容占位符 2"/>
          <p:cNvSpPr>
            <a:spLocks noGrp="1"/>
          </p:cNvSpPr>
          <p:nvPr>
            <p:ph idx="1"/>
          </p:nvPr>
        </p:nvSpPr>
        <p:spPr/>
        <p:txBody>
          <a:bodyPr>
            <a:normAutofit/>
          </a:bodyPr>
          <a:lstStyle/>
          <a:p>
            <a:r>
              <a:rPr lang="zh-CN" altLang="en-US" dirty="0"/>
              <a:t>政府消费指政府承担的公共服务支出、个人消费货物和服务支出。</a:t>
            </a:r>
          </a:p>
          <a:p>
            <a:pPr lvl="1"/>
            <a:r>
              <a:rPr lang="zh-CN" altLang="en-US" dirty="0"/>
              <a:t>公共服务支出主要包括外交、国防、公共安全和环境保护等方面的支出；</a:t>
            </a:r>
            <a:endParaRPr lang="en-US" altLang="zh-CN" dirty="0"/>
          </a:p>
          <a:p>
            <a:pPr lvl="1"/>
            <a:r>
              <a:rPr lang="zh-CN" altLang="en-US" dirty="0"/>
              <a:t>政府承担的个人消费货物和服务支出主要包括政府在医疗卫生、教育、文化娱乐和社会保障方面的支出。</a:t>
            </a:r>
            <a:endParaRPr lang="en-US" altLang="zh-CN" dirty="0"/>
          </a:p>
          <a:p>
            <a:r>
              <a:rPr lang="zh-CN" altLang="en-US" dirty="0"/>
              <a:t>为避免重复计算，不计入转移支付（</a:t>
            </a:r>
            <a:r>
              <a:rPr lang="en-US" altLang="zh-CN" dirty="0"/>
              <a:t> transfer payments </a:t>
            </a:r>
            <a:r>
              <a:rPr lang="zh-CN" altLang="en-US" dirty="0"/>
              <a:t>）。</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8391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95890-2780-4B2A-9115-5B269798201B}"/>
              </a:ext>
            </a:extLst>
          </p:cNvPr>
          <p:cNvSpPr>
            <a:spLocks noGrp="1"/>
          </p:cNvSpPr>
          <p:nvPr>
            <p:ph type="title"/>
          </p:nvPr>
        </p:nvSpPr>
        <p:spPr/>
        <p:txBody>
          <a:bodyPr>
            <a:normAutofit/>
          </a:bodyPr>
          <a:lstStyle/>
          <a:p>
            <a:r>
              <a:rPr lang="zh-CN" altLang="en-US" dirty="0"/>
              <a:t>政府消费率（</a:t>
            </a:r>
            <a:r>
              <a:rPr lang="en-US" altLang="zh-CN" dirty="0"/>
              <a:t>%</a:t>
            </a:r>
            <a:r>
              <a:rPr lang="zh-CN" altLang="en-US" dirty="0"/>
              <a:t>）</a:t>
            </a:r>
          </a:p>
        </p:txBody>
      </p:sp>
      <p:sp>
        <p:nvSpPr>
          <p:cNvPr id="4" name="页脚占位符 3">
            <a:extLst>
              <a:ext uri="{FF2B5EF4-FFF2-40B4-BE49-F238E27FC236}">
                <a16:creationId xmlns:a16="http://schemas.microsoft.com/office/drawing/2014/main" id="{2DA2452C-3B7C-4174-8864-3DB9CF407BC7}"/>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E0254CC3-5563-4D7D-8801-56D92CEDAA8B}"/>
              </a:ext>
            </a:extLst>
          </p:cNvPr>
          <p:cNvGraphicFramePr>
            <a:graphicFrameLocks noGrp="1"/>
          </p:cNvGraphicFramePr>
          <p:nvPr>
            <p:ph idx="1"/>
            <p:extLst>
              <p:ext uri="{D42A27DB-BD31-4B8C-83A1-F6EECF244321}">
                <p14:modId xmlns:p14="http://schemas.microsoft.com/office/powerpoint/2010/main" val="5864469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296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更具体的分解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让</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𝑑</m:t>
                        </m:r>
                      </m:sup>
                    </m:sSup>
                  </m:oMath>
                </a14:m>
                <a:r>
                  <a:rPr lang="zh-CN" altLang="en-US" dirty="0"/>
                  <a:t> 表示用于购买国产商品和服务的消费支出，</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b="0" i="1" smtClean="0">
                            <a:latin typeface="Cambria Math" panose="02040503050406030204" pitchFamily="18" charset="0"/>
                          </a:rPr>
                          <m:t>𝑓</m:t>
                        </m:r>
                      </m:sup>
                    </m:sSup>
                  </m:oMath>
                </a14:m>
                <a:r>
                  <a:rPr lang="zh-CN" altLang="en-US" dirty="0"/>
                  <a:t> 表示用于购买进口商品和服务的消费支出。</a:t>
                </a:r>
                <a:endParaRPr lang="en-US" altLang="zh-CN" dirty="0"/>
              </a:p>
              <a:p>
                <a:r>
                  <a:rPr lang="zh-CN" altLang="en-US" dirty="0"/>
                  <a:t>同样的，定义</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𝑑</m:t>
                        </m:r>
                      </m:sup>
                    </m:sSup>
                    <m:r>
                      <a:rPr lang="en-US" altLang="zh-CN" b="0" i="0" smtClean="0">
                        <a:latin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b="0" i="1" smtClean="0">
                            <a:latin typeface="Cambria Math" panose="02040503050406030204" pitchFamily="18" charset="0"/>
                          </a:rPr>
                          <m:t>𝑓</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i="1">
                            <a:latin typeface="Cambria Math" panose="02040503050406030204" pitchFamily="18" charset="0"/>
                          </a:rPr>
                          <m:t>𝑑</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i="1">
                            <a:latin typeface="Cambria Math" panose="02040503050406030204" pitchFamily="18" charset="0"/>
                          </a:rPr>
                          <m:t>𝑓</m:t>
                        </m:r>
                      </m:sup>
                    </m:sSup>
                  </m:oMath>
                </a14:m>
                <a:r>
                  <a:rPr lang="en-US" altLang="zh-CN" dirty="0"/>
                  <a:t>. </a:t>
                </a:r>
                <a:r>
                  <a:rPr lang="zh-CN" altLang="en-US" dirty="0"/>
                  <a:t>我们有：</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𝐶</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𝐼</m:t>
                          </m:r>
                          <m:r>
                            <a:rPr lang="en-US" altLang="zh-CN" i="1">
                              <a:latin typeface="Cambria Math" panose="02040503050406030204" pitchFamily="18" charset="0"/>
                            </a:rPr>
                            <m:t>=</m:t>
                          </m:r>
                          <m:r>
                            <a:rPr lang="en-US" altLang="zh-CN" b="0" i="1" smtClean="0">
                              <a:latin typeface="Cambria Math" panose="02040503050406030204" pitchFamily="18" charset="0"/>
                            </a:rPr>
                            <m:t>𝐼</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i="1">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r>
                            <a:rPr lang="en-US" altLang="zh-CN" i="1">
                              <a:latin typeface="Cambria Math" panose="02040503050406030204" pitchFamily="18" charset="0"/>
                            </a:rPr>
                            <m:t>=</m:t>
                          </m:r>
                          <m:r>
                            <a:rPr lang="en-US" altLang="zh-CN" b="0" i="1" smtClean="0">
                              <a:latin typeface="Cambria Math" panose="02040503050406030204" pitchFamily="18" charset="0"/>
                            </a:rPr>
                            <m:t>𝐺</m:t>
                          </m:r>
                        </m:e>
                        <m:sup>
                          <m:r>
                            <a:rPr lang="en-US" altLang="zh-CN" i="1">
                              <a:latin typeface="Cambria Math" panose="02040503050406030204" pitchFamily="18" charset="0"/>
                            </a:rPr>
                            <m:t>𝑑</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i="1">
                              <a:latin typeface="Cambria Math" panose="02040503050406030204" pitchFamily="18" charset="0"/>
                            </a:rPr>
                            <m:t>𝑓</m:t>
                          </m:r>
                        </m:sup>
                      </m:sSup>
                      <m:r>
                        <a:rPr lang="en-US" altLang="zh-CN" b="0" i="1" smtClean="0">
                          <a:latin typeface="Cambria Math" panose="02040503050406030204" pitchFamily="18" charset="0"/>
                        </a:rPr>
                        <m:t>.</m:t>
                      </m:r>
                    </m:oMath>
                  </m:oMathPara>
                </a14:m>
                <a:endParaRPr lang="en-US" altLang="zh-CN" dirty="0"/>
              </a:p>
              <a:p>
                <a:r>
                  <a:rPr lang="zh-CN" altLang="en-US" dirty="0"/>
                  <a:t>让</a:t>
                </a:r>
                <a14:m>
                  <m:oMath xmlns:m="http://schemas.openxmlformats.org/officeDocument/2006/math">
                    <m:r>
                      <a:rPr lang="en-US" altLang="zh-CN" b="0" i="1" smtClean="0">
                        <a:latin typeface="Cambria Math" panose="02040503050406030204" pitchFamily="18" charset="0"/>
                      </a:rPr>
                      <m:t>𝐸</m:t>
                    </m:r>
                    <m:r>
                      <a:rPr lang="en-US" altLang="zh-CN" i="1">
                        <a:latin typeface="Cambria Math" panose="02040503050406030204" pitchFamily="18" charset="0"/>
                      </a:rPr>
                      <m:t>𝑋</m:t>
                    </m:r>
                  </m:oMath>
                </a14:m>
                <a:r>
                  <a:rPr lang="zh-CN" altLang="en-US" dirty="0"/>
                  <a:t>和</a:t>
                </a:r>
                <a14:m>
                  <m:oMath xmlns:m="http://schemas.openxmlformats.org/officeDocument/2006/math">
                    <m:r>
                      <a:rPr lang="en-US" altLang="zh-CN" i="1" dirty="0">
                        <a:latin typeface="Cambria Math" panose="02040503050406030204" pitchFamily="18" charset="0"/>
                      </a:rPr>
                      <m:t>𝐼𝑀</m:t>
                    </m:r>
                  </m:oMath>
                </a14:m>
                <a:r>
                  <a:rPr lang="zh-CN" altLang="en-US" dirty="0"/>
                  <a:t>分别表示出口和进口，则</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𝐸𝑋</m:t>
                      </m:r>
                      <m:r>
                        <a:rPr lang="en-US" altLang="zh-CN" b="0" i="1" smtClean="0">
                          <a:latin typeface="Cambria Math" panose="02040503050406030204" pitchFamily="18" charset="0"/>
                        </a:rPr>
                        <m:t>−</m:t>
                      </m:r>
                      <m:r>
                        <a:rPr lang="en-US" altLang="zh-CN" b="0" i="1" smtClean="0">
                          <a:latin typeface="Cambria Math" panose="02040503050406030204" pitchFamily="18" charset="0"/>
                        </a:rPr>
                        <m:t>𝐼𝑀</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oMath>
                  </m:oMathPara>
                </a14:m>
                <a:endParaRPr lang="en-US" altLang="zh-CN" dirty="0"/>
              </a:p>
              <a:p>
                <a:r>
                  <a:rPr lang="zh-CN" altLang="en-US" dirty="0"/>
                  <a:t>因此我们有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𝑓</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𝑓</m:t>
                            </m:r>
                          </m:sup>
                        </m:sSup>
                      </m:e>
                    </m:d>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4178" b="-25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4515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收入法</a:t>
            </a:r>
            <a:r>
              <a:rPr lang="en-US" altLang="zh-CN" dirty="0"/>
              <a:t>GDP</a:t>
            </a:r>
            <a:endParaRPr lang="zh-CN" altLang="en-US" dirty="0"/>
          </a:p>
        </p:txBody>
      </p:sp>
      <p:sp>
        <p:nvSpPr>
          <p:cNvPr id="3" name="内容占位符 2"/>
          <p:cNvSpPr>
            <a:spLocks noGrp="1"/>
          </p:cNvSpPr>
          <p:nvPr>
            <p:ph idx="1"/>
          </p:nvPr>
        </p:nvSpPr>
        <p:spPr/>
        <p:txBody>
          <a:bodyPr/>
          <a:lstStyle/>
          <a:p>
            <a:r>
              <a:rPr lang="zh-CN" altLang="en-US" dirty="0"/>
              <a:t>收入法</a:t>
            </a:r>
            <a:r>
              <a:rPr lang="en-US" altLang="zh-CN" dirty="0"/>
              <a:t>GDP</a:t>
            </a:r>
            <a:r>
              <a:rPr lang="zh-CN" altLang="en-US" dirty="0"/>
              <a:t>有四部分组成：</a:t>
            </a:r>
            <a:endParaRPr lang="en-US" altLang="zh-CN" dirty="0"/>
          </a:p>
          <a:p>
            <a:pPr marL="0" indent="0">
              <a:buNone/>
            </a:pPr>
            <a:r>
              <a:rPr lang="en-US" altLang="zh-CN" dirty="0"/>
              <a:t>GDP=</a:t>
            </a:r>
            <a:r>
              <a:rPr lang="zh-CN" altLang="en-US" dirty="0"/>
              <a:t>劳动者报酬</a:t>
            </a:r>
            <a:r>
              <a:rPr lang="en-US" altLang="zh-CN" dirty="0"/>
              <a:t>+</a:t>
            </a:r>
            <a:r>
              <a:rPr lang="zh-CN" altLang="en-US" dirty="0"/>
              <a:t>生产税净额</a:t>
            </a:r>
            <a:r>
              <a:rPr lang="en-US" altLang="zh-CN" dirty="0"/>
              <a:t>+</a:t>
            </a:r>
            <a:r>
              <a:rPr lang="zh-CN" altLang="en-US" dirty="0"/>
              <a:t>固定资产折旧</a:t>
            </a:r>
            <a:r>
              <a:rPr lang="en-US" altLang="zh-CN" dirty="0"/>
              <a:t>+</a:t>
            </a:r>
            <a:r>
              <a:rPr lang="zh-CN" altLang="en-US" dirty="0"/>
              <a:t>营业盈余</a:t>
            </a:r>
            <a:endParaRPr lang="en-US" altLang="zh-CN" dirty="0"/>
          </a:p>
          <a:p>
            <a:pPr lvl="1"/>
            <a:r>
              <a:rPr lang="zh-CN" altLang="en-US" dirty="0"/>
              <a:t>生产者报酬</a:t>
            </a:r>
            <a:r>
              <a:rPr lang="en-US" altLang="zh-CN" dirty="0"/>
              <a:t>-&gt;</a:t>
            </a:r>
            <a:r>
              <a:rPr lang="zh-CN" altLang="en-US" dirty="0"/>
              <a:t>居民部门</a:t>
            </a:r>
            <a:endParaRPr lang="en-US" altLang="zh-CN" dirty="0"/>
          </a:p>
          <a:p>
            <a:pPr lvl="1"/>
            <a:r>
              <a:rPr lang="zh-CN" altLang="en-US" dirty="0"/>
              <a:t>固定资产折旧</a:t>
            </a:r>
            <a:r>
              <a:rPr lang="en-US" altLang="zh-CN" dirty="0"/>
              <a:t>+</a:t>
            </a:r>
            <a:r>
              <a:rPr lang="zh-CN" altLang="en-US" dirty="0"/>
              <a:t>营业盈余</a:t>
            </a:r>
            <a:r>
              <a:rPr lang="en-US" altLang="zh-CN" dirty="0"/>
              <a:t>-&gt;</a:t>
            </a:r>
            <a:r>
              <a:rPr lang="zh-CN" altLang="en-US" dirty="0"/>
              <a:t>企业部门</a:t>
            </a:r>
            <a:endParaRPr lang="en-US" altLang="zh-CN" dirty="0"/>
          </a:p>
          <a:p>
            <a:pPr lvl="1"/>
            <a:r>
              <a:rPr lang="zh-CN" altLang="en-US" dirty="0"/>
              <a:t>生产税净额</a:t>
            </a:r>
            <a:r>
              <a:rPr lang="en-US" altLang="zh-CN" dirty="0"/>
              <a:t>-&gt;</a:t>
            </a:r>
            <a:r>
              <a:rPr lang="zh-CN" altLang="en-US" dirty="0"/>
              <a:t>政府部门</a:t>
            </a:r>
            <a:endParaRPr lang="en-US" altLang="zh-CN" dirty="0"/>
          </a:p>
          <a:p>
            <a:r>
              <a:rPr lang="zh-CN" altLang="en-US" dirty="0"/>
              <a:t>收入法</a:t>
            </a:r>
            <a:r>
              <a:rPr lang="en-US" altLang="zh-CN" dirty="0"/>
              <a:t>GDP</a:t>
            </a:r>
            <a:r>
              <a:rPr lang="zh-CN" altLang="en-US" dirty="0"/>
              <a:t>也称为</a:t>
            </a:r>
            <a:r>
              <a:rPr lang="en-US" altLang="zh-CN" dirty="0"/>
              <a:t>GDI (Gross Domestic Income)</a:t>
            </a:r>
            <a:r>
              <a:rPr lang="zh-CN" altLang="en-US" dirty="0"/>
              <a:t>。</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0591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其他收入指标</a:t>
            </a:r>
          </a:p>
        </p:txBody>
      </p:sp>
      <p:sp>
        <p:nvSpPr>
          <p:cNvPr id="3" name="内容占位符 2"/>
          <p:cNvSpPr>
            <a:spLocks noGrp="1"/>
          </p:cNvSpPr>
          <p:nvPr>
            <p:ph idx="1"/>
          </p:nvPr>
        </p:nvSpPr>
        <p:spPr/>
        <p:txBody>
          <a:bodyPr>
            <a:normAutofit lnSpcReduction="10000"/>
          </a:bodyPr>
          <a:lstStyle/>
          <a:p>
            <a:r>
              <a:rPr lang="en-US" altLang="zh-CN" dirty="0"/>
              <a:t>GNI (Gross National Income) </a:t>
            </a:r>
            <a:r>
              <a:rPr lang="zh-CN" altLang="en-US" dirty="0"/>
              <a:t>或</a:t>
            </a:r>
            <a:r>
              <a:rPr lang="en-US" altLang="zh-CN" dirty="0"/>
              <a:t> GNP (Gross National Product)</a:t>
            </a:r>
          </a:p>
          <a:p>
            <a:pPr marL="0" indent="0">
              <a:buNone/>
            </a:pPr>
            <a:r>
              <a:rPr lang="en-US" altLang="zh-CN" dirty="0"/>
              <a:t>  GNI = GDP + </a:t>
            </a:r>
            <a:r>
              <a:rPr lang="zh-CN" altLang="en-US" dirty="0"/>
              <a:t>国外净要素收入</a:t>
            </a:r>
            <a:endParaRPr lang="en-US" altLang="zh-CN" dirty="0"/>
          </a:p>
          <a:p>
            <a:r>
              <a:rPr lang="en-US" altLang="zh-CN" dirty="0"/>
              <a:t>NNP (Net National Product)</a:t>
            </a:r>
          </a:p>
          <a:p>
            <a:pPr marL="0" indent="0">
              <a:buNone/>
            </a:pPr>
            <a:r>
              <a:rPr lang="en-US" altLang="zh-CN" dirty="0"/>
              <a:t>       NNP = GNP – Depreciation</a:t>
            </a:r>
          </a:p>
          <a:p>
            <a:r>
              <a:rPr lang="en-US" altLang="zh-CN" dirty="0"/>
              <a:t>NI (National Income)</a:t>
            </a:r>
          </a:p>
          <a:p>
            <a:pPr lvl="1"/>
            <a:r>
              <a:rPr lang="en-US" altLang="zh-CN" dirty="0"/>
              <a:t>NI </a:t>
            </a:r>
            <a:r>
              <a:rPr lang="zh-CN" altLang="en-US" dirty="0"/>
              <a:t>和 </a:t>
            </a:r>
            <a:r>
              <a:rPr lang="en-US" altLang="zh-CN" dirty="0"/>
              <a:t>NNP </a:t>
            </a:r>
            <a:r>
              <a:rPr lang="zh-CN" altLang="en-US" dirty="0"/>
              <a:t>之间相差一个统计误差（</a:t>
            </a:r>
            <a:r>
              <a:rPr lang="en-US" altLang="zh-CN" dirty="0"/>
              <a:t>statistical discrepancy</a:t>
            </a:r>
            <a:r>
              <a:rPr lang="zh-CN" altLang="en-US" dirty="0"/>
              <a:t>）。</a:t>
            </a:r>
            <a:endParaRPr lang="en-US" altLang="zh-CN" dirty="0"/>
          </a:p>
          <a:p>
            <a:r>
              <a:rPr lang="en-US" altLang="zh-CN" dirty="0"/>
              <a:t>PI (Personal Income) </a:t>
            </a:r>
            <a:r>
              <a:rPr lang="zh-CN" altLang="en-US" dirty="0"/>
              <a:t>和 </a:t>
            </a:r>
            <a:r>
              <a:rPr lang="en-US" altLang="zh-CN" dirty="0"/>
              <a:t>Disposable PI</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4601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导言：数据的重要性</a:t>
            </a:r>
          </a:p>
        </p:txBody>
      </p:sp>
      <p:sp>
        <p:nvSpPr>
          <p:cNvPr id="3" name="内容占位符 2"/>
          <p:cNvSpPr>
            <a:spLocks noGrp="1"/>
          </p:cNvSpPr>
          <p:nvPr>
            <p:ph idx="1"/>
          </p:nvPr>
        </p:nvSpPr>
        <p:spPr/>
        <p:txBody>
          <a:bodyPr>
            <a:normAutofit/>
          </a:bodyPr>
          <a:lstStyle/>
          <a:p>
            <a:r>
              <a:rPr lang="en-US" altLang="zh-CN" dirty="0"/>
              <a:t>Sherlock Holmes: </a:t>
            </a:r>
            <a:r>
              <a:rPr lang="en-US" altLang="zh-CN" u="sng" dirty="0"/>
              <a:t>It is a capital mistake to theorize before one has data. Insensibly one begins to twist facts to suit theories, instead of theories to fit facts</a:t>
            </a:r>
            <a:r>
              <a:rPr lang="en-US" altLang="zh-CN" dirty="0"/>
              <a:t>. </a:t>
            </a:r>
          </a:p>
          <a:p>
            <a:r>
              <a:rPr lang="zh-CN" altLang="en-US" dirty="0"/>
              <a:t>经济数据是关于经济的客观系统的观察。</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6618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中国</a:t>
            </a:r>
            <a:r>
              <a:rPr lang="en-US" altLang="zh-CN" dirty="0"/>
              <a:t>GNI</a:t>
            </a:r>
            <a:r>
              <a:rPr lang="zh-CN" altLang="en-US" dirty="0"/>
              <a:t>和</a:t>
            </a:r>
            <a:r>
              <a:rPr lang="en-US" altLang="zh-CN" dirty="0"/>
              <a:t>GDP</a:t>
            </a:r>
            <a:r>
              <a:rPr lang="zh-CN" altLang="en-US" dirty="0"/>
              <a:t>差异</a:t>
            </a:r>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DF0BD7DD-B2E7-40C5-A784-E4AAB1072F59}"/>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51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65706-D8BE-459A-ACF6-48C5500BD50D}"/>
              </a:ext>
            </a:extLst>
          </p:cNvPr>
          <p:cNvSpPr>
            <a:spLocks noGrp="1"/>
          </p:cNvSpPr>
          <p:nvPr>
            <p:ph type="title"/>
          </p:nvPr>
        </p:nvSpPr>
        <p:spPr/>
        <p:txBody>
          <a:bodyPr/>
          <a:lstStyle/>
          <a:p>
            <a:r>
              <a:rPr lang="zh-CN" altLang="en-US" dirty="0"/>
              <a:t>关于中国的人均可支配收入</a:t>
            </a:r>
          </a:p>
        </p:txBody>
      </p:sp>
      <p:sp>
        <p:nvSpPr>
          <p:cNvPr id="3" name="内容占位符 2">
            <a:extLst>
              <a:ext uri="{FF2B5EF4-FFF2-40B4-BE49-F238E27FC236}">
                <a16:creationId xmlns:a16="http://schemas.microsoft.com/office/drawing/2014/main" id="{6D4CEEFA-77AE-4EDB-8740-E3CAE0CE613A}"/>
              </a:ext>
            </a:extLst>
          </p:cNvPr>
          <p:cNvSpPr>
            <a:spLocks noGrp="1"/>
          </p:cNvSpPr>
          <p:nvPr>
            <p:ph idx="1"/>
          </p:nvPr>
        </p:nvSpPr>
        <p:spPr/>
        <p:txBody>
          <a:bodyPr>
            <a:normAutofit lnSpcReduction="10000"/>
          </a:bodyPr>
          <a:lstStyle/>
          <a:p>
            <a:r>
              <a:rPr lang="zh-CN" altLang="en-US" dirty="0"/>
              <a:t>中国的“人均可支配收入”由抽样调查得到，包括四部分：</a:t>
            </a:r>
            <a:endParaRPr lang="en-US" altLang="zh-CN" dirty="0"/>
          </a:p>
          <a:p>
            <a:pPr lvl="1"/>
            <a:r>
              <a:rPr lang="zh-CN" altLang="en-US" dirty="0"/>
              <a:t>工资性收入</a:t>
            </a:r>
            <a:endParaRPr lang="en-US" altLang="zh-CN" dirty="0"/>
          </a:p>
          <a:p>
            <a:pPr lvl="1"/>
            <a:r>
              <a:rPr lang="zh-CN" altLang="en-US" dirty="0"/>
              <a:t>经营性收入</a:t>
            </a:r>
            <a:endParaRPr lang="en-US" altLang="zh-CN" dirty="0"/>
          </a:p>
          <a:p>
            <a:pPr lvl="1"/>
            <a:r>
              <a:rPr lang="zh-CN" altLang="en-US" dirty="0"/>
              <a:t>财产净收入</a:t>
            </a:r>
            <a:endParaRPr lang="en-US" altLang="zh-CN" dirty="0"/>
          </a:p>
          <a:p>
            <a:pPr lvl="1"/>
            <a:r>
              <a:rPr lang="zh-CN" altLang="en-US" dirty="0"/>
              <a:t>转移净收入</a:t>
            </a:r>
            <a:endParaRPr lang="en-US" altLang="zh-CN" dirty="0"/>
          </a:p>
          <a:p>
            <a:r>
              <a:rPr lang="zh-CN" altLang="en-US" dirty="0"/>
              <a:t>不包括婚丧嫁娶礼金、出售资产所得、彩票中奖等一次性收入。</a:t>
            </a:r>
            <a:endParaRPr lang="en-US" altLang="zh-CN" dirty="0"/>
          </a:p>
          <a:p>
            <a:r>
              <a:rPr lang="zh-CN" altLang="en-US" dirty="0"/>
              <a:t>“人均”的分母是家庭所有常住成员。</a:t>
            </a:r>
          </a:p>
        </p:txBody>
      </p:sp>
      <p:sp>
        <p:nvSpPr>
          <p:cNvPr id="4" name="页脚占位符 3">
            <a:extLst>
              <a:ext uri="{FF2B5EF4-FFF2-40B4-BE49-F238E27FC236}">
                <a16:creationId xmlns:a16="http://schemas.microsoft.com/office/drawing/2014/main" id="{53C1B475-398D-45FF-A147-3C3A401AB40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970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国内生产总值（</a:t>
            </a:r>
            <a:r>
              <a:rPr lang="en-US" altLang="zh-CN" dirty="0"/>
              <a:t>GDP</a:t>
            </a:r>
            <a:r>
              <a:rPr lang="zh-CN" altLang="en-US" dirty="0"/>
              <a:t>）</a:t>
            </a:r>
            <a:endParaRPr lang="en-US" altLang="zh-CN" dirty="0"/>
          </a:p>
          <a:p>
            <a:r>
              <a:rPr lang="zh-CN" altLang="en-US" b="1" dirty="0"/>
              <a:t>通货膨胀</a:t>
            </a:r>
            <a:endParaRPr lang="en-US" altLang="zh-CN" b="1" dirty="0"/>
          </a:p>
          <a:p>
            <a:r>
              <a:rPr lang="zh-CN" altLang="en-US" dirty="0"/>
              <a:t>就业和失业</a:t>
            </a:r>
            <a:endParaRPr lang="en-US" altLang="zh-CN" dirty="0"/>
          </a:p>
          <a:p>
            <a:r>
              <a:rPr lang="zh-CN" altLang="en-US" dirty="0"/>
              <a:t>货币供应</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15024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消费者价格指数（</a:t>
            </a:r>
            <a:r>
              <a:rPr lang="en-US" altLang="zh-CN" dirty="0"/>
              <a:t>CPI</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CPI (Consumer Price Index) </a:t>
                </a:r>
                <a:r>
                  <a:rPr lang="zh-CN" altLang="en-US" dirty="0"/>
                  <a:t>测度消费者所面临的一般价格水平。</a:t>
                </a:r>
                <a:endParaRPr lang="en-US" altLang="zh-CN" dirty="0"/>
              </a:p>
              <a:p>
                <a:r>
                  <a:rPr lang="zh-CN" altLang="en-US" dirty="0"/>
                  <a:t>统计局通过住户调查决定一个典型消费者购买的一篮子商品和服务。依据该篮子，统计局按如下公式计算</a:t>
                </a:r>
                <a:r>
                  <a:rPr lang="en-US" altLang="zh-CN" dirty="0"/>
                  <a:t>CPI,</a:t>
                </a:r>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CPI</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c</m:t>
                          </m:r>
                        </m:e>
                        <m:sub>
                          <m:r>
                            <a:rPr lang="en-US" altLang="zh-CN" b="0" i="0" smtClean="0">
                              <a:latin typeface="Cambria Math" panose="02040503050406030204" pitchFamily="18" charset="0"/>
                            </a:rPr>
                            <m:t>0</m:t>
                          </m:r>
                        </m:sub>
                      </m:sSub>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e>
                          </m:nary>
                        </m:num>
                        <m:den>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den>
                      </m:f>
                      <m:r>
                        <a:rPr lang="en-US" altLang="zh-CN">
                          <a:latin typeface="Cambria Math" panose="02040503050406030204" pitchFamily="18" charset="0"/>
                        </a:rPr>
                        <m:t>,</m:t>
                      </m:r>
                    </m:oMath>
                  </m:oMathPara>
                </a14:m>
                <a:endParaRPr lang="zh-CN" altLang="zh-CN" dirty="0"/>
              </a:p>
              <a:p>
                <a:pPr marL="0" indent="0">
                  <a:buNone/>
                </a:pPr>
                <a:r>
                  <a:rPr lang="zh-CN" altLang="en-US" dirty="0"/>
                  <a:t>其中</a:t>
                </a:r>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oMath>
                </a14:m>
                <a:r>
                  <a:rPr lang="en-US" altLang="zh-CN" dirty="0"/>
                  <a:t> </a:t>
                </a:r>
                <a:r>
                  <a:rPr lang="zh-CN" altLang="en-US" dirty="0"/>
                  <a:t>为第</a:t>
                </a:r>
                <a:r>
                  <a:rPr lang="en-US" altLang="zh-CN" dirty="0"/>
                  <a:t> </a:t>
                </a:r>
                <a14:m>
                  <m:oMath xmlns:m="http://schemas.openxmlformats.org/officeDocument/2006/math">
                    <m:r>
                      <a:rPr lang="en-US" altLang="zh-CN" i="1">
                        <a:latin typeface="Cambria Math" panose="02040503050406030204" pitchFamily="18" charset="0"/>
                      </a:rPr>
                      <m:t>𝑖</m:t>
                    </m:r>
                  </m:oMath>
                </a14:m>
                <a:r>
                  <a:rPr lang="zh-CN" altLang="en-US" dirty="0"/>
                  <a:t> 种商品或服务在</a:t>
                </a:r>
                <a:r>
                  <a:rPr lang="en-US" altLang="zh-CN" dirty="0"/>
                  <a:t>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期的价格</a:t>
                </a:r>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oMath>
                </a14:m>
                <a:r>
                  <a:rPr lang="en-US" altLang="zh-CN" dirty="0"/>
                  <a:t> </a:t>
                </a:r>
                <a:r>
                  <a:rPr lang="zh-CN" altLang="en-US" dirty="0"/>
                  <a:t>为该商品或服务在</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a:t>
                </a:r>
                <a:r>
                  <a:rPr lang="zh-CN" altLang="en-US" dirty="0"/>
                  <a:t>期的价格</a:t>
                </a:r>
                <a:r>
                  <a:rPr lang="en-US" altLang="zh-CN" dirty="0"/>
                  <a:t>, </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oMath>
                </a14:m>
                <a:r>
                  <a:rPr lang="en-US" altLang="zh-CN" dirty="0"/>
                  <a:t> </a:t>
                </a:r>
                <a:r>
                  <a:rPr lang="zh-CN" altLang="en-US" dirty="0"/>
                  <a:t>为该商品或服务在</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a:t>
                </a:r>
                <a:r>
                  <a:rPr lang="zh-CN" altLang="en-US" dirty="0"/>
                  <a:t>期的消费数量</a:t>
                </a:r>
                <a:r>
                  <a:rPr lang="en-US" altLang="zh-CN" dirty="0"/>
                  <a:t>, </a:t>
                </a:r>
                <a:endParaRPr lang="en-US" altLang="zh-CN" i="1" dirty="0">
                  <a:latin typeface="Cambria Math" panose="02040503050406030204" pitchFamily="18" charset="0"/>
                </a:endParaRP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oMath>
                </a14:m>
                <a:r>
                  <a:rPr lang="en-US" altLang="zh-CN" dirty="0"/>
                  <a:t> </a:t>
                </a:r>
                <a:r>
                  <a:rPr lang="zh-CN" altLang="en-US" dirty="0"/>
                  <a:t>为常数（一般为</a:t>
                </a:r>
                <a:r>
                  <a:rPr lang="en-US" altLang="zh-CN" dirty="0"/>
                  <a:t>100</a:t>
                </a:r>
                <a:r>
                  <a:rPr lang="zh-CN" altLang="en-US" dirty="0"/>
                  <a:t>，表示基期价格水平为</a:t>
                </a:r>
                <a:r>
                  <a:rPr lang="en-US" altLang="zh-CN" dirty="0"/>
                  <a:t>100</a:t>
                </a:r>
                <a:r>
                  <a:rPr lang="zh-CN" altLang="en-US" dirty="0"/>
                  <a:t>）。</a:t>
                </a:r>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85" t="-3369" r="-81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3471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让</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en-US" altLang="zh-CN" b="0" i="0" dirty="0">
                    <a:latin typeface="Cambria Math" panose="02040503050406030204" pitchFamily="18" charset="0"/>
                  </a:rPr>
                  <a:t> </a:t>
                </a:r>
                <a:r>
                  <a:rPr lang="zh-CN" altLang="en-US" b="0" i="0" dirty="0">
                    <a:latin typeface="Cambria Math" panose="02040503050406030204" pitchFamily="18" charset="0"/>
                  </a:rPr>
                  <a:t>表示第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b="0" i="0" dirty="0">
                    <a:latin typeface="Cambria Math" panose="02040503050406030204" pitchFamily="18" charset="0"/>
                  </a:rPr>
                  <a:t>种商品或服务在</a:t>
                </a:r>
                <a:r>
                  <a:rPr lang="en-US" altLang="zh-CN" b="0" i="0" dirty="0">
                    <a:latin typeface="Cambria Math" panose="02040503050406030204" pitchFamily="18" charset="0"/>
                  </a:rPr>
                  <a:t>CPI</a:t>
                </a:r>
                <a:r>
                  <a:rPr lang="zh-CN" altLang="en-US" b="0" i="0" dirty="0">
                    <a:latin typeface="Cambria Math" panose="02040503050406030204" pitchFamily="18" charset="0"/>
                  </a:rPr>
                  <a:t>篮子中的消费额比例（按基期</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b="0" i="0" dirty="0">
                    <a:latin typeface="Cambria Math" panose="02040503050406030204" pitchFamily="18" charset="0"/>
                  </a:rPr>
                  <a:t> </a:t>
                </a:r>
                <a:r>
                  <a:rPr lang="zh-CN" altLang="en-US" b="0" i="0" dirty="0">
                    <a:latin typeface="Cambria Math" panose="02040503050406030204" pitchFamily="18" charset="0"/>
                  </a:rPr>
                  <a:t>价格和数量计算），</a:t>
                </a:r>
                <a:endParaRPr lang="en-US" altLang="zh-CN" b="0" i="0" dirty="0">
                  <a:latin typeface="Cambria Math" panose="02040503050406030204" pitchFamily="18" charset="0"/>
                </a:endParaRPr>
              </a:p>
              <a:p>
                <a:pPr marL="0" indent="0" algn="ctr">
                  <a:buNone/>
                </a:pPr>
                <a14:m>
                  <m:oMath xmlns:m="http://schemas.openxmlformats.org/officeDocument/2006/math">
                    <m:r>
                      <a:rPr lang="en-US" altLang="zh-CN" b="0" i="0"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oMath>
                </a14:m>
                <a:r>
                  <a:rPr lang="en-US" altLang="zh-CN" dirty="0"/>
                  <a:t> </a:t>
                </a:r>
              </a:p>
              <a:p>
                <a:pPr marL="0" indent="0">
                  <a:buNone/>
                </a:pPr>
                <a:r>
                  <a:rPr lang="zh-CN" altLang="en-US" dirty="0"/>
                  <a:t>上页的计算公式可改写为：</a:t>
                </a:r>
                <a:r>
                  <a:rPr lang="en-US" altLang="zh-CN" dirty="0"/>
                  <a:t> </a:t>
                </a:r>
                <a:endParaRPr lang="zh-CN"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CPI</m:t>
                          </m:r>
                        </m:e>
                        <m:sub>
                          <m:r>
                            <m:rPr>
                              <m:sty m:val="p"/>
                            </m:rPr>
                            <a:rPr lang="en-US" altLang="zh-CN">
                              <a:latin typeface="Cambria Math" panose="02040503050406030204" pitchFamily="18" charset="0"/>
                            </a:rPr>
                            <m:t>t</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den>
                              </m:f>
                            </m:e>
                          </m:d>
                        </m:e>
                      </m:nary>
                      <m:r>
                        <a:rPr lang="en-US" altLang="zh-CN">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29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01132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“苹果和桔子”经济</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fontScale="77500" lnSpcReduction="20000"/>
              </a:bodyPr>
              <a:lstStyle/>
              <a:p>
                <a:r>
                  <a:rPr lang="zh-CN" altLang="en-US" dirty="0"/>
                  <a:t>在“苹果和桔子”经济中，价格和数量分别为：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于是</a:t>
                </a:r>
                <a:r>
                  <a:rPr lang="en-US" altLang="zh-CN" dirty="0"/>
                  <a:t>2016</a:t>
                </a:r>
                <a:r>
                  <a:rPr lang="zh-CN" altLang="en-US" dirty="0"/>
                  <a:t>年</a:t>
                </a:r>
                <a:r>
                  <a:rPr lang="en-US" altLang="zh-CN" dirty="0"/>
                  <a:t>CPI</a:t>
                </a:r>
                <a:r>
                  <a:rPr lang="zh-CN" altLang="en-US" dirty="0"/>
                  <a:t>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2016</m:t>
                          </m:r>
                        </m:sub>
                      </m:sSub>
                      <m:r>
                        <a:rPr lang="en-US" altLang="zh-CN" b="0" i="1" smtClean="0">
                          <a:latin typeface="Cambria Math" panose="02040503050406030204" pitchFamily="18" charset="0"/>
                        </a:rPr>
                        <m:t>=100∗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0.6∗20+1.1∗10</m:t>
                          </m:r>
                        </m:num>
                        <m:den>
                          <m:r>
                            <a:rPr lang="en-US" altLang="zh-CN" b="0" i="1" smtClean="0">
                              <a:latin typeface="Cambria Math" panose="02040503050406030204" pitchFamily="18" charset="0"/>
                            </a:rPr>
                            <m:t>0.5∗20+1∗10</m:t>
                          </m:r>
                        </m:den>
                      </m:f>
                      <m:r>
                        <a:rPr lang="en-US" altLang="zh-CN" b="0" i="1" smtClean="0">
                          <a:latin typeface="Cambria Math" panose="02040503050406030204" pitchFamily="18" charset="0"/>
                        </a:rPr>
                        <m:t>=100</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0.6</m:t>
                              </m:r>
                            </m:num>
                            <m:den>
                              <m:r>
                                <a:rPr lang="en-US" altLang="zh-CN" b="0" i="1" smtClean="0">
                                  <a:latin typeface="Cambria Math" panose="02040503050406030204" pitchFamily="18" charset="0"/>
                                </a:rPr>
                                <m:t>0.5</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=115.</m:t>
                      </m:r>
                    </m:oMath>
                  </m:oMathPara>
                </a14:m>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037" t="-3369"/>
                </a:stretch>
              </a:blipFill>
            </p:spPr>
            <p:txBody>
              <a:bodyPr/>
              <a:lstStyle/>
              <a:p>
                <a:r>
                  <a:rPr lang="zh-CN" altLang="en-US">
                    <a:noFill/>
                  </a:rPr>
                  <a:t> </a:t>
                </a:r>
              </a:p>
            </p:txBody>
          </p:sp>
        </mc:Fallback>
      </mc:AlternateContent>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992440011"/>
              </p:ext>
            </p:extLst>
          </p:nvPr>
        </p:nvGraphicFramePr>
        <p:xfrm>
          <a:off x="1524000" y="2276872"/>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203542710"/>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947890747"/>
                    </a:ext>
                  </a:extLst>
                </a:gridCol>
              </a:tblGrid>
              <a:tr h="370840">
                <a:tc>
                  <a:txBody>
                    <a:bodyPr/>
                    <a:lstStyle/>
                    <a:p>
                      <a:r>
                        <a:rPr lang="en-US" altLang="zh-CN" dirty="0"/>
                        <a:t>Year</a:t>
                      </a:r>
                      <a:endParaRPr lang="zh-CN" altLang="en-US" dirty="0"/>
                    </a:p>
                  </a:txBody>
                  <a:tcPr/>
                </a:tc>
                <a:tc gridSpan="2">
                  <a:txBody>
                    <a:bodyPr/>
                    <a:lstStyle/>
                    <a:p>
                      <a:pPr algn="ctr"/>
                      <a:r>
                        <a:rPr lang="en-US" altLang="zh-CN" dirty="0"/>
                        <a:t>Apple</a:t>
                      </a:r>
                      <a:endParaRPr lang="zh-CN" altLang="en-US" dirty="0"/>
                    </a:p>
                  </a:txBody>
                  <a:tcPr/>
                </a:tc>
                <a:tc hMerge="1">
                  <a:txBody>
                    <a:bodyPr/>
                    <a:lstStyle/>
                    <a:p>
                      <a:endParaRPr lang="zh-CN" altLang="en-US"/>
                    </a:p>
                  </a:txBody>
                  <a:tcPr/>
                </a:tc>
                <a:tc gridSpan="2">
                  <a:txBody>
                    <a:bodyPr/>
                    <a:lstStyle/>
                    <a:p>
                      <a:pPr algn="ctr"/>
                      <a:r>
                        <a:rPr lang="en-US" altLang="zh-CN" dirty="0"/>
                        <a:t>Orange</a:t>
                      </a:r>
                      <a:endParaRPr lang="zh-CN" altLang="en-US" dirty="0"/>
                    </a:p>
                  </a:txBody>
                  <a:tcPr/>
                </a:tc>
                <a:tc hMerge="1">
                  <a:txBody>
                    <a:bodyPr/>
                    <a:lstStyle/>
                    <a:p>
                      <a:endParaRPr lang="zh-CN" altLang="en-US"/>
                    </a:p>
                  </a:txBody>
                  <a:tcPr/>
                </a:tc>
                <a:extLst>
                  <a:ext uri="{0D108BD9-81ED-4DB2-BD59-A6C34878D82A}">
                    <a16:rowId xmlns:a16="http://schemas.microsoft.com/office/drawing/2014/main" val="10000"/>
                  </a:ext>
                </a:extLst>
              </a:tr>
              <a:tr h="370840">
                <a:tc>
                  <a:txBody>
                    <a:bodyPr/>
                    <a:lstStyle/>
                    <a:p>
                      <a:endParaRPr lang="zh-CN" altLang="en-US" dirty="0"/>
                    </a:p>
                  </a:txBody>
                  <a:tcPr/>
                </a:tc>
                <a:tc>
                  <a:txBody>
                    <a:bodyPr/>
                    <a:lstStyle/>
                    <a:p>
                      <a:r>
                        <a:rPr lang="en-US" altLang="zh-CN" dirty="0"/>
                        <a:t>Price</a:t>
                      </a:r>
                      <a:endParaRPr lang="zh-CN" altLang="en-US" dirty="0"/>
                    </a:p>
                  </a:txBody>
                  <a:tcPr/>
                </a:tc>
                <a:tc>
                  <a:txBody>
                    <a:bodyPr/>
                    <a:lstStyle/>
                    <a:p>
                      <a:r>
                        <a:rPr lang="en-US" altLang="zh-CN" dirty="0"/>
                        <a:t>Quantity</a:t>
                      </a:r>
                      <a:endParaRPr lang="zh-CN" altLang="en-US" dirty="0"/>
                    </a:p>
                  </a:txBody>
                  <a:tcPr/>
                </a:tc>
                <a:tc>
                  <a:txBody>
                    <a:bodyPr/>
                    <a:lstStyle/>
                    <a:p>
                      <a:r>
                        <a:rPr lang="en-US" altLang="zh-CN" dirty="0"/>
                        <a:t>Price</a:t>
                      </a:r>
                      <a:endParaRPr lang="zh-CN" altLang="en-US" dirty="0"/>
                    </a:p>
                  </a:txBody>
                  <a:tcPr/>
                </a:tc>
                <a:tc>
                  <a:txBody>
                    <a:bodyPr/>
                    <a:lstStyle/>
                    <a:p>
                      <a:r>
                        <a:rPr lang="en-US" altLang="zh-CN" dirty="0"/>
                        <a:t>Quantity</a:t>
                      </a:r>
                      <a:endParaRPr lang="zh-CN" altLang="en-US" dirty="0"/>
                    </a:p>
                  </a:txBody>
                  <a:tcPr/>
                </a:tc>
                <a:extLst>
                  <a:ext uri="{0D108BD9-81ED-4DB2-BD59-A6C34878D82A}">
                    <a16:rowId xmlns:a16="http://schemas.microsoft.com/office/drawing/2014/main" val="799905010"/>
                  </a:ext>
                </a:extLst>
              </a:tr>
              <a:tr h="370840">
                <a:tc>
                  <a:txBody>
                    <a:bodyPr/>
                    <a:lstStyle/>
                    <a:p>
                      <a:r>
                        <a:rPr lang="en-US" altLang="zh-CN" dirty="0"/>
                        <a:t>2016</a:t>
                      </a:r>
                      <a:endParaRPr lang="zh-CN" altLang="en-US" dirty="0"/>
                    </a:p>
                  </a:txBody>
                  <a:tcPr/>
                </a:tc>
                <a:tc>
                  <a:txBody>
                    <a:bodyPr/>
                    <a:lstStyle/>
                    <a:p>
                      <a:r>
                        <a:rPr lang="en-US" altLang="zh-CN" dirty="0"/>
                        <a:t>0.6</a:t>
                      </a:r>
                      <a:endParaRPr lang="zh-CN" altLang="en-US" dirty="0"/>
                    </a:p>
                  </a:txBody>
                  <a:tcPr/>
                </a:tc>
                <a:tc>
                  <a:txBody>
                    <a:bodyPr/>
                    <a:lstStyle/>
                    <a:p>
                      <a:r>
                        <a:rPr lang="en-US" altLang="zh-CN" dirty="0"/>
                        <a:t>25</a:t>
                      </a:r>
                      <a:endParaRPr lang="zh-CN" altLang="en-US" dirty="0"/>
                    </a:p>
                  </a:txBody>
                  <a:tcPr/>
                </a:tc>
                <a:tc>
                  <a:txBody>
                    <a:bodyPr/>
                    <a:lstStyle/>
                    <a:p>
                      <a:r>
                        <a:rPr lang="en-US" altLang="zh-CN" dirty="0"/>
                        <a:t>1.1</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2015</a:t>
                      </a:r>
                      <a:endParaRPr lang="zh-CN" altLang="en-US" dirty="0"/>
                    </a:p>
                  </a:txBody>
                  <a:tcPr/>
                </a:tc>
                <a:tc>
                  <a:txBody>
                    <a:bodyPr/>
                    <a:lstStyle/>
                    <a:p>
                      <a:r>
                        <a:rPr lang="en-US" altLang="zh-CN" dirty="0"/>
                        <a:t>0.5</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5546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通胀率和核心通胀率</a:t>
            </a:r>
          </a:p>
        </p:txBody>
      </p:sp>
      <p:sp>
        <p:nvSpPr>
          <p:cNvPr id="3" name="内容占位符 2"/>
          <p:cNvSpPr>
            <a:spLocks noGrp="1"/>
          </p:cNvSpPr>
          <p:nvPr>
            <p:ph idx="1"/>
          </p:nvPr>
        </p:nvSpPr>
        <p:spPr/>
        <p:txBody>
          <a:bodyPr>
            <a:normAutofit/>
          </a:bodyPr>
          <a:lstStyle/>
          <a:p>
            <a:r>
              <a:rPr lang="en-US" altLang="zh-CN" dirty="0"/>
              <a:t>CPI</a:t>
            </a:r>
            <a:r>
              <a:rPr lang="zh-CN" altLang="en-US" dirty="0"/>
              <a:t>的变化率即通胀率。</a:t>
            </a:r>
            <a:endParaRPr lang="en-US" altLang="zh-CN" dirty="0"/>
          </a:p>
          <a:p>
            <a:pPr lvl="1"/>
            <a:r>
              <a:rPr lang="zh-CN" altLang="en-US" dirty="0"/>
              <a:t>同比</a:t>
            </a:r>
            <a:endParaRPr lang="en-US" altLang="zh-CN" dirty="0"/>
          </a:p>
          <a:p>
            <a:pPr lvl="1"/>
            <a:r>
              <a:rPr lang="zh-CN" altLang="en-US" dirty="0"/>
              <a:t>环比</a:t>
            </a:r>
            <a:endParaRPr lang="en-US" altLang="zh-CN" dirty="0"/>
          </a:p>
          <a:p>
            <a:r>
              <a:rPr lang="en-US" altLang="zh-CN" dirty="0"/>
              <a:t>CPI </a:t>
            </a:r>
            <a:r>
              <a:rPr lang="zh-CN" altLang="en-US" dirty="0"/>
              <a:t>具有较强的季节性，因此有必要作“季节性调整”（</a:t>
            </a:r>
            <a:r>
              <a:rPr lang="en-US" altLang="zh-CN" dirty="0"/>
              <a:t>seasonal adjustment</a:t>
            </a:r>
            <a:r>
              <a:rPr lang="zh-CN" altLang="en-US" dirty="0"/>
              <a:t>）。</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02584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同比和环比上涨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给定</a:t>
                </a:r>
                <a:r>
                  <a:rPr lang="en-US" altLang="zh-CN" dirty="0"/>
                  <a:t>CPI</a:t>
                </a:r>
                <a:r>
                  <a:rPr lang="zh-CN" altLang="en-US" dirty="0"/>
                  <a:t>篮子</a:t>
                </a:r>
                <a14:m>
                  <m:oMath xmlns:m="http://schemas.openxmlformats.org/officeDocument/2006/math">
                    <m:r>
                      <a:rPr lang="zh-CN" altLang="en-US">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1" dirty="0">
                            <a:latin typeface="Cambria Math" panose="02040503050406030204" pitchFamily="18" charset="0"/>
                          </a:rPr>
                          <m:t>w</m:t>
                        </m:r>
                      </m:e>
                      <m:sub>
                        <m:r>
                          <a:rPr lang="en-US" altLang="zh-CN" b="0" i="1" dirty="0" smtClean="0">
                            <a:latin typeface="Cambria Math" panose="02040503050406030204" pitchFamily="18" charset="0"/>
                          </a:rPr>
                          <m:t>𝑖</m:t>
                        </m:r>
                      </m:sub>
                    </m:sSub>
                  </m:oMath>
                </a14:m>
                <a:r>
                  <a:rPr lang="zh-CN" altLang="en-US" dirty="0"/>
                  <a:t>）和月度价格</a:t>
                </a:r>
                <a14:m>
                  <m:oMath xmlns:m="http://schemas.openxmlformats.org/officeDocument/2006/math">
                    <m:r>
                      <a:rPr lang="zh-CN" altLang="en-US">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𝑖𝑡</m:t>
                        </m:r>
                      </m:sub>
                    </m:sSub>
                  </m:oMath>
                </a14:m>
                <a:r>
                  <a:rPr lang="zh-CN" altLang="en-US" dirty="0"/>
                  <a:t>），</a:t>
                </a:r>
                <a:r>
                  <a:rPr lang="en-US" altLang="zh-CN" dirty="0"/>
                  <a:t>CPI</a:t>
                </a:r>
                <a:r>
                  <a:rPr lang="zh-CN" altLang="en-US" dirty="0"/>
                  <a:t>同比上涨</a:t>
                </a:r>
                <a:r>
                  <a:rPr lang="en-US" altLang="zh-CN" dirty="0"/>
                  <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−12</m:t>
                                      </m:r>
                                    </m:sub>
                                  </m:sSub>
                                </m:den>
                              </m:f>
                              <m:r>
                                <a:rPr lang="en-US" altLang="zh-CN" b="0" i="1" smtClean="0">
                                  <a:latin typeface="Cambria Math" panose="02040503050406030204" pitchFamily="18" charset="0"/>
                                </a:rPr>
                                <m:t>−1</m:t>
                              </m:r>
                            </m:e>
                          </m:d>
                          <m:r>
                            <a:rPr lang="zh-CN" altLang="zh-CN" i="1">
                              <a:latin typeface="Cambria Math" panose="02040503050406030204" pitchFamily="18" charset="0"/>
                            </a:rPr>
                            <m:t>×</m:t>
                          </m:r>
                          <m:r>
                            <a:rPr lang="en-US" altLang="zh-CN" i="1">
                              <a:latin typeface="Cambria Math" panose="02040503050406030204" pitchFamily="18" charset="0"/>
                            </a:rPr>
                            <m:t>100%</m:t>
                          </m:r>
                          <m:r>
                            <a:rPr lang="en-US" altLang="zh-CN" b="0" i="1" smtClean="0">
                              <a:latin typeface="Cambria Math" panose="02040503050406030204" pitchFamily="18" charset="0"/>
                            </a:rPr>
                            <m:t>.</m:t>
                          </m:r>
                        </m:e>
                      </m:nary>
                    </m:oMath>
                  </m:oMathPara>
                </a14:m>
                <a:endParaRPr lang="en-US" altLang="zh-CN" dirty="0"/>
              </a:p>
              <a:p>
                <a:pPr lvl="1"/>
                <a:r>
                  <a:rPr lang="zh-CN" altLang="en-US" dirty="0"/>
                  <a:t>该数据是头条通胀数据。大体避免了季节性，但丢失了环比变化信息。</a:t>
                </a:r>
                <a:endParaRPr lang="en-US" altLang="zh-CN" dirty="0"/>
              </a:p>
              <a:p>
                <a:r>
                  <a:rPr lang="en-US" altLang="zh-CN" dirty="0"/>
                  <a:t>CPI</a:t>
                </a:r>
                <a:r>
                  <a:rPr lang="zh-CN" altLang="en-US" dirty="0"/>
                  <a:t>环比上涨</a:t>
                </a:r>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den>
                              </m:f>
                              <m:r>
                                <a:rPr lang="en-US" altLang="zh-CN" i="1">
                                  <a:latin typeface="Cambria Math" panose="02040503050406030204" pitchFamily="18" charset="0"/>
                                </a:rPr>
                                <m:t>−1</m:t>
                              </m:r>
                            </m:e>
                          </m:d>
                          <m:r>
                            <a:rPr lang="zh-CN" altLang="zh-CN" i="1">
                              <a:latin typeface="Cambria Math" panose="02040503050406030204" pitchFamily="18" charset="0"/>
                            </a:rPr>
                            <m:t>×</m:t>
                          </m:r>
                          <m:r>
                            <a:rPr lang="en-US" altLang="zh-CN" i="1">
                              <a:latin typeface="Cambria Math" panose="02040503050406030204" pitchFamily="18" charset="0"/>
                            </a:rPr>
                            <m:t>100%.</m:t>
                          </m:r>
                        </m:e>
                      </m:nary>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3369" r="-59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00363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CPI</a:t>
            </a:r>
            <a:r>
              <a:rPr lang="zh-CN" altLang="en-US" dirty="0"/>
              <a:t>同比上涨（</a:t>
            </a:r>
            <a:r>
              <a:rPr lang="en-US" altLang="zh-CN" dirty="0"/>
              <a:t>%</a:t>
            </a:r>
            <a:r>
              <a:rPr lang="zh-CN" altLang="en-US" dirty="0"/>
              <a:t>）</a:t>
            </a:r>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8" name="内容占位符 7">
            <a:extLst>
              <a:ext uri="{FF2B5EF4-FFF2-40B4-BE49-F238E27FC236}">
                <a16:creationId xmlns:a16="http://schemas.microsoft.com/office/drawing/2014/main" id="{8BF215FC-41E9-44A0-B93B-8C61F5F09117}"/>
              </a:ext>
            </a:extLst>
          </p:cNvPr>
          <p:cNvGraphicFramePr>
            <a:graphicFrameLocks noGrp="1"/>
          </p:cNvGraphicFramePr>
          <p:nvPr>
            <p:ph idx="1"/>
            <p:extLst>
              <p:ext uri="{D42A27DB-BD31-4B8C-83A1-F6EECF244321}">
                <p14:modId xmlns:p14="http://schemas.microsoft.com/office/powerpoint/2010/main" val="2221067559"/>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6814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a:t>
            </a:r>
            <a:r>
              <a:rPr lang="en-US" altLang="zh-CN" dirty="0"/>
              <a:t>CPI</a:t>
            </a:r>
            <a:r>
              <a:rPr lang="zh-CN" altLang="en-US" dirty="0"/>
              <a:t>篮子八大类权重（估计）</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655882503"/>
              </p:ext>
            </p:extLst>
          </p:nvPr>
        </p:nvGraphicFramePr>
        <p:xfrm>
          <a:off x="457200" y="1700810"/>
          <a:ext cx="8229600" cy="4670940"/>
        </p:xfrm>
        <a:graphic>
          <a:graphicData uri="http://schemas.openxmlformats.org/drawingml/2006/table">
            <a:tbl>
              <a:tblPr>
                <a:tableStyleId>{69012ECD-51FC-41F1-AA8D-1B2483CD663E}</a:tableStyleId>
              </a:tblPr>
              <a:tblGrid>
                <a:gridCol w="4114800">
                  <a:extLst>
                    <a:ext uri="{9D8B030D-6E8A-4147-A177-3AD203B41FA5}">
                      <a16:colId xmlns:a16="http://schemas.microsoft.com/office/drawing/2014/main" val="1628489354"/>
                    </a:ext>
                  </a:extLst>
                </a:gridCol>
                <a:gridCol w="4114800">
                  <a:extLst>
                    <a:ext uri="{9D8B030D-6E8A-4147-A177-3AD203B41FA5}">
                      <a16:colId xmlns:a16="http://schemas.microsoft.com/office/drawing/2014/main" val="3249015997"/>
                    </a:ext>
                  </a:extLst>
                </a:gridCol>
              </a:tblGrid>
              <a:tr h="283075">
                <a:tc>
                  <a:txBody>
                    <a:bodyPr/>
                    <a:lstStyle/>
                    <a:p>
                      <a:pPr algn="ctr" fontAlgn="ct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2400" b="0" i="0" u="none" strike="noStrike" dirty="0">
                          <a:solidFill>
                            <a:schemeClr val="tx1"/>
                          </a:solidFill>
                          <a:effectLst/>
                          <a:latin typeface="+mn-lt"/>
                          <a:ea typeface="+mn-ea"/>
                        </a:rPr>
                        <a:t>权重（</a:t>
                      </a:r>
                      <a:r>
                        <a:rPr lang="en-US" altLang="zh-CN" sz="2400" b="0" i="0" u="none" strike="noStrike" dirty="0">
                          <a:solidFill>
                            <a:schemeClr val="tx1"/>
                          </a:solidFill>
                          <a:effectLst/>
                          <a:latin typeface="+mn-lt"/>
                          <a:ea typeface="+mn-ea"/>
                        </a:rPr>
                        <a:t>%</a:t>
                      </a:r>
                      <a:r>
                        <a:rPr lang="zh-CN" altLang="en-US" sz="2400" b="0" i="0" u="none" strike="noStrike" dirty="0">
                          <a:solidFill>
                            <a:schemeClr val="tx1"/>
                          </a:solidFill>
                          <a:effectLst/>
                          <a:latin typeface="+mn-lt"/>
                          <a:ea typeface="+mn-ea"/>
                        </a:rPr>
                        <a:t>）</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385290648"/>
                  </a:ext>
                </a:extLst>
              </a:tr>
              <a:tr h="592435">
                <a:tc>
                  <a:txBody>
                    <a:bodyPr/>
                    <a:lstStyle/>
                    <a:p>
                      <a:pPr algn="ctr" fontAlgn="ctr"/>
                      <a:r>
                        <a:rPr lang="zh-CN" altLang="en-US" sz="2400" u="none" strike="noStrike" dirty="0">
                          <a:effectLst/>
                        </a:rPr>
                        <a:t>食品烟酒类</a:t>
                      </a:r>
                      <a:endParaRPr lang="zh-CN" altLang="en-US" sz="24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30.15</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97566655"/>
                  </a:ext>
                </a:extLst>
              </a:tr>
              <a:tr h="313404">
                <a:tc>
                  <a:txBody>
                    <a:bodyPr/>
                    <a:lstStyle/>
                    <a:p>
                      <a:pPr algn="ctr" fontAlgn="ctr"/>
                      <a:r>
                        <a:rPr lang="zh-CN" altLang="en-US" sz="2400" u="none" strike="noStrike" dirty="0">
                          <a:effectLst/>
                        </a:rPr>
                        <a:t>居住类</a:t>
                      </a:r>
                      <a:endParaRPr lang="zh-CN" altLang="en-US" sz="24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20.57</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674220210"/>
                  </a:ext>
                </a:extLst>
              </a:tr>
              <a:tr h="592435">
                <a:tc>
                  <a:txBody>
                    <a:bodyPr/>
                    <a:lstStyle/>
                    <a:p>
                      <a:pPr algn="ctr" fontAlgn="ctr"/>
                      <a:r>
                        <a:rPr lang="zh-CN" altLang="en-US" sz="2400" u="none" strike="noStrike" dirty="0">
                          <a:effectLst/>
                        </a:rPr>
                        <a:t>交通和通信类</a:t>
                      </a:r>
                      <a:endParaRPr lang="zh-CN" altLang="en-US" sz="24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11.81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39903470"/>
                  </a:ext>
                </a:extLst>
              </a:tr>
              <a:tr h="592435">
                <a:tc>
                  <a:txBody>
                    <a:bodyPr/>
                    <a:lstStyle/>
                    <a:p>
                      <a:pPr algn="ctr" fontAlgn="ctr"/>
                      <a:r>
                        <a:rPr lang="zh-CN" altLang="en-US" sz="2400" u="none" strike="noStrike">
                          <a:effectLst/>
                        </a:rPr>
                        <a:t>教育文化和娱乐类</a:t>
                      </a:r>
                      <a:endParaRPr lang="zh-CN" altLang="en-US" sz="2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11.36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56254742"/>
                  </a:ext>
                </a:extLst>
              </a:tr>
              <a:tr h="592435">
                <a:tc>
                  <a:txBody>
                    <a:bodyPr/>
                    <a:lstStyle/>
                    <a:p>
                      <a:pPr algn="ctr" fontAlgn="ctr"/>
                      <a:r>
                        <a:rPr lang="zh-CN" altLang="en-US" sz="2400" u="none" strike="noStrike">
                          <a:effectLst/>
                        </a:rPr>
                        <a:t>生活用品及服务类</a:t>
                      </a:r>
                      <a:endParaRPr lang="zh-CN" altLang="en-US" sz="2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10.83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390114914"/>
                  </a:ext>
                </a:extLst>
              </a:tr>
              <a:tr h="592435">
                <a:tc>
                  <a:txBody>
                    <a:bodyPr/>
                    <a:lstStyle/>
                    <a:p>
                      <a:pPr algn="ctr" fontAlgn="ctr"/>
                      <a:r>
                        <a:rPr lang="zh-CN" altLang="en-US" sz="2400" u="none" strike="noStrike">
                          <a:effectLst/>
                        </a:rPr>
                        <a:t>医疗保健类</a:t>
                      </a:r>
                      <a:endParaRPr lang="zh-CN" altLang="en-US" sz="2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8.27</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719801012"/>
                  </a:ext>
                </a:extLst>
              </a:tr>
              <a:tr h="313404">
                <a:tc>
                  <a:txBody>
                    <a:bodyPr/>
                    <a:lstStyle/>
                    <a:p>
                      <a:pPr algn="ctr" fontAlgn="ctr"/>
                      <a:r>
                        <a:rPr lang="zh-CN" altLang="en-US" sz="2400" u="none" strike="noStrike">
                          <a:effectLst/>
                        </a:rPr>
                        <a:t>衣着类</a:t>
                      </a:r>
                      <a:endParaRPr lang="zh-CN" altLang="en-US" sz="2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3.83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323158260"/>
                  </a:ext>
                </a:extLst>
              </a:tr>
              <a:tr h="592435">
                <a:tc>
                  <a:txBody>
                    <a:bodyPr/>
                    <a:lstStyle/>
                    <a:p>
                      <a:pPr algn="ctr" fontAlgn="ctr"/>
                      <a:r>
                        <a:rPr lang="zh-CN" altLang="en-US" sz="2400" u="none" strike="noStrike">
                          <a:effectLst/>
                        </a:rPr>
                        <a:t>其他用品和服务类</a:t>
                      </a:r>
                      <a:endParaRPr lang="zh-CN" altLang="en-US" sz="24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tc>
                <a:tc>
                  <a:txBody>
                    <a:bodyPr/>
                    <a:lstStyle/>
                    <a:p>
                      <a:pPr algn="ctr" fontAlgn="ctr"/>
                      <a:r>
                        <a:rPr lang="en-US" altLang="zh-CN" sz="2400" u="none" strike="noStrike" dirty="0">
                          <a:effectLst/>
                        </a:rPr>
                        <a:t>3.16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889069720"/>
                  </a:ext>
                </a:extLst>
              </a:tr>
            </a:tbl>
          </a:graphicData>
        </a:graphic>
      </p:graphicFrame>
    </p:spTree>
    <p:extLst>
      <p:ext uri="{BB962C8B-B14F-4D97-AF65-F5344CB8AC3E}">
        <p14:creationId xmlns:p14="http://schemas.microsoft.com/office/powerpoint/2010/main" val="306392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国内生产总值</a:t>
            </a:r>
          </a:p>
        </p:txBody>
      </p:sp>
      <p:sp>
        <p:nvSpPr>
          <p:cNvPr id="3" name="内容占位符 2"/>
          <p:cNvSpPr>
            <a:spLocks noGrp="1"/>
          </p:cNvSpPr>
          <p:nvPr>
            <p:ph idx="1"/>
          </p:nvPr>
        </p:nvSpPr>
        <p:spPr/>
        <p:txBody>
          <a:bodyPr>
            <a:normAutofit fontScale="92500" lnSpcReduction="20000"/>
          </a:bodyPr>
          <a:lstStyle/>
          <a:p>
            <a:r>
              <a:rPr lang="zh-CN" altLang="en-US" dirty="0"/>
              <a:t>国内生产总值</a:t>
            </a:r>
            <a:r>
              <a:rPr lang="en-US" altLang="zh-CN" dirty="0"/>
              <a:t> (Gross Domestic Product, GDP) </a:t>
            </a:r>
            <a:r>
              <a:rPr lang="zh-CN" altLang="en-US" dirty="0"/>
              <a:t>是一段时间内（比如一个季度）所有国内生产的、最终商品和服务的、交换价值总和。</a:t>
            </a:r>
            <a:endParaRPr lang="en-US" altLang="zh-CN" dirty="0"/>
          </a:p>
          <a:p>
            <a:r>
              <a:rPr lang="zh-CN" altLang="en-US" dirty="0"/>
              <a:t>三个角度看</a:t>
            </a:r>
            <a:r>
              <a:rPr lang="en-US" altLang="zh-CN" dirty="0"/>
              <a:t>GDP:</a:t>
            </a:r>
          </a:p>
          <a:p>
            <a:pPr lvl="1"/>
            <a:r>
              <a:rPr lang="en-US" altLang="zh-CN" dirty="0"/>
              <a:t>[</a:t>
            </a:r>
            <a:r>
              <a:rPr lang="zh-CN" altLang="en-US" dirty="0"/>
              <a:t>生产</a:t>
            </a:r>
            <a:r>
              <a:rPr lang="en-US" altLang="zh-CN" dirty="0"/>
              <a:t>] </a:t>
            </a:r>
            <a:r>
              <a:rPr lang="zh-CN" altLang="en-US" dirty="0"/>
              <a:t>国内生产的最终商品和服务价值</a:t>
            </a:r>
            <a:endParaRPr lang="en-US" altLang="zh-CN" dirty="0"/>
          </a:p>
          <a:p>
            <a:pPr lvl="1"/>
            <a:r>
              <a:rPr lang="en-US" altLang="zh-CN" dirty="0"/>
              <a:t>[</a:t>
            </a:r>
            <a:r>
              <a:rPr lang="zh-CN" altLang="en-US" dirty="0"/>
              <a:t>收入</a:t>
            </a:r>
            <a:r>
              <a:rPr lang="en-US" altLang="zh-CN" dirty="0"/>
              <a:t>] </a:t>
            </a:r>
            <a:r>
              <a:rPr lang="zh-CN" altLang="en-US" dirty="0"/>
              <a:t>国内生产的最终商品和服务交换中产生的总收入（</a:t>
            </a:r>
            <a:r>
              <a:rPr lang="en-US" altLang="zh-CN" dirty="0"/>
              <a:t>income</a:t>
            </a:r>
            <a:r>
              <a:rPr lang="zh-CN" altLang="en-US" dirty="0"/>
              <a:t>）</a:t>
            </a:r>
            <a:endParaRPr lang="en-US" altLang="zh-CN" dirty="0"/>
          </a:p>
          <a:p>
            <a:pPr lvl="1"/>
            <a:r>
              <a:rPr lang="en-US" altLang="zh-CN" dirty="0"/>
              <a:t>[</a:t>
            </a:r>
            <a:r>
              <a:rPr lang="zh-CN" altLang="en-US" dirty="0"/>
              <a:t>支出</a:t>
            </a:r>
            <a:r>
              <a:rPr lang="en-US" altLang="zh-CN" dirty="0"/>
              <a:t>] </a:t>
            </a:r>
            <a:r>
              <a:rPr lang="zh-CN" altLang="en-US" dirty="0"/>
              <a:t>国内生产的最终商品和服务交换中产生的总支出（</a:t>
            </a:r>
            <a:r>
              <a:rPr lang="en-US" altLang="zh-CN" dirty="0"/>
              <a:t>expenditure</a:t>
            </a:r>
            <a:r>
              <a:rPr lang="zh-CN" altLang="en-US" dirty="0"/>
              <a:t>）</a:t>
            </a:r>
            <a:endParaRPr lang="en-US" altLang="zh-CN" dirty="0"/>
          </a:p>
          <a:p>
            <a:r>
              <a:rPr lang="zh-CN" altLang="en-US" dirty="0"/>
              <a:t>每次交换产生的收入必等于支出，因此总收入必等于总支出。</a:t>
            </a:r>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89151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a:t>
            </a:r>
            <a:r>
              <a:rPr lang="en-US" altLang="zh-CN" dirty="0"/>
              <a:t>CPI</a:t>
            </a:r>
            <a:r>
              <a:rPr lang="zh-CN" altLang="en-US" dirty="0"/>
              <a:t>篮子权重</a:t>
            </a:r>
          </a:p>
        </p:txBody>
      </p:sp>
      <p:pic>
        <p:nvPicPr>
          <p:cNvPr id="5" name="内容占位符 4"/>
          <p:cNvPicPr>
            <a:picLocks noGrp="1" noChangeAspect="1"/>
          </p:cNvPicPr>
          <p:nvPr>
            <p:ph idx="1"/>
          </p:nvPr>
        </p:nvPicPr>
        <p:blipFill>
          <a:blip r:embed="rId2"/>
          <a:stretch>
            <a:fillRect/>
          </a:stretch>
        </p:blipFill>
        <p:spPr>
          <a:xfrm>
            <a:off x="457200" y="1712867"/>
            <a:ext cx="8229600" cy="4300629"/>
          </a:xfrm>
          <a:prstGeom prst="rect">
            <a:avLst/>
          </a:prstGeom>
        </p:spPr>
      </p:pic>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27901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 </a:t>
            </a:r>
            <a:r>
              <a:rPr lang="zh-CN" altLang="en-US" dirty="0"/>
              <a:t>平减因子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oMath>
                </a14:m>
                <a:r>
                  <a:rPr lang="en-US" altLang="zh-CN" dirty="0"/>
                  <a:t> </a:t>
                </a:r>
                <a:r>
                  <a:rPr lang="zh-CN" altLang="en-US" dirty="0"/>
                  <a:t>为基期的</a:t>
                </a:r>
                <a:r>
                  <a:rPr lang="en-US" altLang="zh-CN" dirty="0"/>
                  <a:t>GDP</a:t>
                </a:r>
                <a:r>
                  <a:rPr lang="zh-CN" altLang="en-US" dirty="0"/>
                  <a:t>平减因子（</a:t>
                </a:r>
                <a:r>
                  <a:rPr lang="en-US" altLang="zh-CN" dirty="0"/>
                  <a:t>GDP deflator</a:t>
                </a:r>
                <a:r>
                  <a:rPr lang="zh-CN" altLang="en-US" dirty="0"/>
                  <a:t>）：</a:t>
                </a:r>
                <a:r>
                  <a:rPr lang="en-US" altLang="zh-CN" dirty="0"/>
                  <a:t> </a:t>
                </a:r>
              </a:p>
              <a:p>
                <a:pPr marL="0"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r>
                      <a:rPr lang="en-US" altLang="zh-CN" b="0" i="1" smtClean="0">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num>
                      <m:den>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𝑡</m:t>
                            </m:r>
                          </m:sub>
                        </m:sSub>
                      </m:den>
                    </m:f>
                    <m:r>
                      <a:rPr lang="en-US" altLang="zh-CN" b="0" i="1" smtClean="0">
                        <a:latin typeface="Cambria Math"/>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b="0" i="1" smtClean="0">
                                    <a:latin typeface="Cambria Math" panose="02040503050406030204" pitchFamily="18" charset="0"/>
                                  </a:rPr>
                                </m:ctrlPr>
                              </m:sSubPr>
                              <m:e>
                                <m:r>
                                  <a:rPr lang="en-US" altLang="zh-CN" i="1" smtClean="0">
                                    <a:latin typeface="Cambria Math"/>
                                  </a:rPr>
                                  <m:t>𝑞</m:t>
                                </m:r>
                              </m:e>
                              <m:sub>
                                <m:r>
                                  <a:rPr lang="en-US" altLang="zh-CN" b="0" i="1" smtClean="0">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𝑖𝑡</m:t>
                                </m:r>
                              </m:sub>
                            </m:sSub>
                          </m:e>
                        </m:nary>
                      </m:num>
                      <m:den>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𝑀</m:t>
                            </m:r>
                          </m:sup>
                          <m:e>
                            <m:sSub>
                              <m:sSubPr>
                                <m:ctrlPr>
                                  <a:rPr lang="en-US" altLang="zh-CN" b="0" i="1" smtClean="0">
                                    <a:latin typeface="Cambria Math" panose="02040503050406030204" pitchFamily="18" charset="0"/>
                                  </a:rPr>
                                </m:ctrlPr>
                              </m:sSubPr>
                              <m:e>
                                <m:r>
                                  <a:rPr lang="en-US" altLang="zh-CN" b="0" i="1" smtClean="0">
                                    <a:latin typeface="Cambria Math"/>
                                  </a:rPr>
                                  <m:t>𝑞</m:t>
                                </m:r>
                              </m:e>
                              <m:sub>
                                <m:r>
                                  <a:rPr lang="en-US" altLang="zh-CN" b="0" i="1" smtClean="0">
                                    <a:latin typeface="Cambria Math"/>
                                  </a:rPr>
                                  <m:t>𝑖𝑡</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r>
                                  <a:rPr lang="en-US" altLang="zh-CN" i="1">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0</m:t>
                                    </m:r>
                                  </m:sub>
                                </m:sSub>
                              </m:sub>
                            </m:sSub>
                          </m:e>
                        </m:nary>
                      </m:den>
                    </m:f>
                  </m:oMath>
                </a14:m>
                <a:r>
                  <a:rPr lang="en-US" altLang="zh-CN" dirty="0"/>
                  <a:t> </a:t>
                </a:r>
              </a:p>
              <a:p>
                <a:pPr marL="0" indent="0">
                  <a:buNone/>
                </a:pPr>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𝑡</m:t>
                        </m:r>
                      </m:sub>
                    </m:sSub>
                  </m:oMath>
                </a14:m>
                <a:r>
                  <a:rPr lang="en-US" altLang="zh-CN" dirty="0"/>
                  <a:t> </a:t>
                </a:r>
                <a:r>
                  <a:rPr lang="zh-CN" altLang="en-US" dirty="0"/>
                  <a:t>是用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0</m:t>
                        </m:r>
                      </m:sub>
                    </m:sSub>
                  </m:oMath>
                </a14:m>
                <a:r>
                  <a:rPr lang="zh-CN" altLang="en-US" dirty="0"/>
                  <a:t>期价格计算的</a:t>
                </a:r>
                <a14:m>
                  <m:oMath xmlns:m="http://schemas.openxmlformats.org/officeDocument/2006/math">
                    <m:r>
                      <a:rPr lang="en-US" altLang="zh-CN" i="1">
                        <a:latin typeface="Cambria Math"/>
                      </a:rPr>
                      <m:t>𝑡</m:t>
                    </m:r>
                  </m:oMath>
                </a14:m>
                <a:r>
                  <a:rPr lang="en-US" altLang="zh-CN" dirty="0"/>
                  <a:t> </a:t>
                </a:r>
                <a:r>
                  <a:rPr lang="zh-CN" altLang="en-US" dirty="0"/>
                  <a:t>期实际</a:t>
                </a:r>
                <a:r>
                  <a:rPr lang="en-US" altLang="zh-CN" dirty="0"/>
                  <a:t>GDP</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oMath>
                </a14:m>
                <a:r>
                  <a:rPr lang="en-US" altLang="zh-CN" dirty="0"/>
                  <a:t> </a:t>
                </a:r>
                <a:r>
                  <a:rPr lang="zh-CN" altLang="en-US" dirty="0"/>
                  <a:t>是</a:t>
                </a:r>
                <a14:m>
                  <m:oMath xmlns:m="http://schemas.openxmlformats.org/officeDocument/2006/math">
                    <m:r>
                      <a:rPr lang="en-US" altLang="zh-CN" i="1">
                        <a:latin typeface="Cambria Math"/>
                      </a:rPr>
                      <m:t>𝑡</m:t>
                    </m:r>
                  </m:oMath>
                </a14:m>
                <a:r>
                  <a:rPr lang="en-US" altLang="zh-CN" dirty="0"/>
                  <a:t> </a:t>
                </a:r>
                <a:r>
                  <a:rPr lang="zh-CN" altLang="en-US" dirty="0"/>
                  <a:t>期名义</a:t>
                </a:r>
                <a:r>
                  <a:rPr lang="en-US" altLang="zh-CN" dirty="0"/>
                  <a:t>GDP</a:t>
                </a:r>
                <a:r>
                  <a:rPr lang="zh-CN" altLang="en-US" dirty="0"/>
                  <a:t>。</a:t>
                </a:r>
                <a:endParaRPr lang="en-US" altLang="zh-CN" dirty="0"/>
              </a:p>
              <a:p>
                <a:r>
                  <a:rPr lang="zh-CN" altLang="en-US" dirty="0"/>
                  <a:t>很明显，</a:t>
                </a:r>
                <a:r>
                  <a:rPr lang="en-US" altLang="zh-CN" dirty="0"/>
                  <a:t>GDP</a:t>
                </a:r>
                <a:r>
                  <a:rPr lang="zh-CN" altLang="en-US" dirty="0"/>
                  <a:t>平减因子也能衡量一般价格水平。</a:t>
                </a:r>
                <a:r>
                  <a:rPr lang="en-US" altLang="zh-CN" dirty="0"/>
                  <a:t>  </a:t>
                </a:r>
              </a:p>
              <a:p>
                <a:r>
                  <a:rPr lang="zh-CN" altLang="en-US" dirty="0"/>
                  <a:t>让</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a:latin typeface="Cambria Math" panose="02040503050406030204" pitchFamily="18" charset="0"/>
                          </a:rPr>
                          <m:t>it</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e>
                    </m:nary>
                  </m:oMath>
                </a14:m>
                <a:r>
                  <a:rPr lang="en-US" altLang="zh-CN" dirty="0"/>
                  <a:t>, </a:t>
                </a:r>
                <a:r>
                  <a:rPr lang="zh-CN" altLang="en-US" dirty="0"/>
                  <a:t>则</a:t>
                </a:r>
                <a:endParaRPr lang="en-US" altLang="zh-CN" dirty="0"/>
              </a:p>
              <a:p>
                <a:pPr marL="0" indent="0">
                  <a:buNone/>
                </a:pPr>
                <a14:m>
                  <m:oMathPara xmlns:m="http://schemas.openxmlformats.org/officeDocument/2006/math">
                    <m:oMathParaPr>
                      <m:jc m:val="center"/>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sub>
                                  </m:sSub>
                                </m:den>
                              </m:f>
                            </m:e>
                          </m:d>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07" t="-2695" r="-74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45919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a:t>
            </a:r>
            <a:r>
              <a:rPr lang="zh-CN" altLang="en-US" dirty="0"/>
              <a:t>平减因子与</a:t>
            </a:r>
            <a:r>
              <a:rPr lang="en-US" altLang="zh-CN" dirty="0"/>
              <a:t>CPI</a:t>
            </a:r>
            <a:endParaRPr lang="zh-CN" altLang="en-US" dirty="0"/>
          </a:p>
        </p:txBody>
      </p:sp>
      <p:sp>
        <p:nvSpPr>
          <p:cNvPr id="3" name="内容占位符 2"/>
          <p:cNvSpPr>
            <a:spLocks noGrp="1"/>
          </p:cNvSpPr>
          <p:nvPr>
            <p:ph idx="1"/>
          </p:nvPr>
        </p:nvSpPr>
        <p:spPr/>
        <p:txBody>
          <a:bodyPr>
            <a:normAutofit fontScale="92500"/>
          </a:bodyPr>
          <a:lstStyle/>
          <a:p>
            <a:r>
              <a:rPr lang="en-US" altLang="zh-CN" dirty="0"/>
              <a:t>GDP</a:t>
            </a:r>
            <a:r>
              <a:rPr lang="zh-CN" altLang="en-US" dirty="0"/>
              <a:t>平减因子的篮子等同于</a:t>
            </a:r>
            <a:r>
              <a:rPr lang="en-US" altLang="zh-CN" dirty="0"/>
              <a:t>GDP</a:t>
            </a:r>
            <a:r>
              <a:rPr lang="zh-CN" altLang="en-US" dirty="0"/>
              <a:t>篮子，</a:t>
            </a:r>
            <a:r>
              <a:rPr lang="en-US" altLang="zh-CN" dirty="0"/>
              <a:t>GDP</a:t>
            </a:r>
            <a:r>
              <a:rPr lang="zh-CN" altLang="en-US" dirty="0"/>
              <a:t>篮子包含所有国内</a:t>
            </a:r>
            <a:r>
              <a:rPr lang="zh-CN" altLang="en-US" dirty="0">
                <a:solidFill>
                  <a:srgbClr val="FF0000"/>
                </a:solidFill>
              </a:rPr>
              <a:t>产出</a:t>
            </a:r>
            <a:r>
              <a:rPr lang="zh-CN" altLang="en-US" dirty="0"/>
              <a:t>的商品和服务。而</a:t>
            </a:r>
            <a:r>
              <a:rPr lang="en-US" altLang="zh-CN" dirty="0"/>
              <a:t>CPI</a:t>
            </a:r>
            <a:r>
              <a:rPr lang="zh-CN" altLang="en-US" dirty="0"/>
              <a:t>只包含居民</a:t>
            </a:r>
            <a:r>
              <a:rPr lang="zh-CN" altLang="en-US" dirty="0">
                <a:solidFill>
                  <a:srgbClr val="FF0000"/>
                </a:solidFill>
              </a:rPr>
              <a:t>消费</a:t>
            </a:r>
            <a:r>
              <a:rPr lang="zh-CN" altLang="en-US" dirty="0"/>
              <a:t>的商品和服务。</a:t>
            </a:r>
            <a:endParaRPr lang="en-US" altLang="zh-CN" dirty="0"/>
          </a:p>
          <a:p>
            <a:pPr lvl="1"/>
            <a:r>
              <a:rPr lang="zh-CN" altLang="en-US" dirty="0"/>
              <a:t>公司和政府购买的商品和服务价格反映在</a:t>
            </a:r>
            <a:r>
              <a:rPr lang="en-US" altLang="zh-CN" dirty="0"/>
              <a:t>GDP</a:t>
            </a:r>
            <a:r>
              <a:rPr lang="zh-CN" altLang="en-US" dirty="0"/>
              <a:t>平减因子中，不在</a:t>
            </a:r>
            <a:r>
              <a:rPr lang="en-US" altLang="zh-CN" dirty="0"/>
              <a:t>CPI</a:t>
            </a:r>
            <a:r>
              <a:rPr lang="zh-CN" altLang="en-US" dirty="0"/>
              <a:t>中。</a:t>
            </a:r>
            <a:endParaRPr lang="en-US" altLang="zh-CN" dirty="0"/>
          </a:p>
          <a:p>
            <a:r>
              <a:rPr lang="en-US" altLang="zh-CN" dirty="0"/>
              <a:t>GDP</a:t>
            </a:r>
            <a:r>
              <a:rPr lang="zh-CN" altLang="en-US" dirty="0"/>
              <a:t>篮子中只包含</a:t>
            </a:r>
            <a:r>
              <a:rPr lang="zh-CN" altLang="en-US" dirty="0">
                <a:solidFill>
                  <a:srgbClr val="FF0000"/>
                </a:solidFill>
              </a:rPr>
              <a:t>国内</a:t>
            </a:r>
            <a:r>
              <a:rPr lang="zh-CN" altLang="en-US" dirty="0"/>
              <a:t>产出的商品和服务，而</a:t>
            </a:r>
            <a:r>
              <a:rPr lang="en-US" altLang="zh-CN" dirty="0"/>
              <a:t>CPI</a:t>
            </a:r>
            <a:r>
              <a:rPr lang="zh-CN" altLang="en-US" dirty="0"/>
              <a:t>篮子中包含进口消费品。</a:t>
            </a:r>
            <a:endParaRPr lang="en-US" altLang="zh-CN" dirty="0"/>
          </a:p>
          <a:p>
            <a:r>
              <a:rPr lang="en-US" altLang="zh-CN" dirty="0"/>
              <a:t>GDP</a:t>
            </a:r>
            <a:r>
              <a:rPr lang="zh-CN" altLang="en-US" dirty="0"/>
              <a:t>篮子权重随时间变化，而</a:t>
            </a:r>
            <a:r>
              <a:rPr lang="en-US" altLang="zh-CN" dirty="0"/>
              <a:t>CPI</a:t>
            </a:r>
            <a:r>
              <a:rPr lang="zh-CN" altLang="en-US" dirty="0"/>
              <a:t>篮子权重在短期固定（等于基期居民消费支出结构）。</a:t>
            </a:r>
            <a:endParaRPr lang="en-US" altLang="zh-CN" dirty="0"/>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57022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Inflation in CPI and GDP Deflator</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00000000-0008-0000-0000-000004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4043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为什么</a:t>
            </a:r>
            <a:r>
              <a:rPr lang="en-US" altLang="zh-CN" dirty="0"/>
              <a:t>CPI </a:t>
            </a:r>
            <a:r>
              <a:rPr lang="zh-CN" altLang="en-US" dirty="0"/>
              <a:t>倾向于高估通胀</a:t>
            </a:r>
          </a:p>
        </p:txBody>
      </p:sp>
      <p:sp>
        <p:nvSpPr>
          <p:cNvPr id="3" name="内容占位符 2"/>
          <p:cNvSpPr>
            <a:spLocks noGrp="1"/>
          </p:cNvSpPr>
          <p:nvPr>
            <p:ph idx="1"/>
          </p:nvPr>
        </p:nvSpPr>
        <p:spPr/>
        <p:txBody>
          <a:bodyPr>
            <a:normAutofit/>
          </a:bodyPr>
          <a:lstStyle/>
          <a:p>
            <a:r>
              <a:rPr lang="zh-CN" altLang="en-US" dirty="0"/>
              <a:t>替代效应</a:t>
            </a:r>
            <a:endParaRPr lang="en-US" altLang="zh-CN" dirty="0"/>
          </a:p>
          <a:p>
            <a:r>
              <a:rPr lang="zh-CN" altLang="en-US" dirty="0"/>
              <a:t>新产品</a:t>
            </a:r>
            <a:r>
              <a:rPr lang="en-US" altLang="zh-CN" dirty="0"/>
              <a:t>/</a:t>
            </a:r>
            <a:r>
              <a:rPr lang="zh-CN" altLang="en-US" dirty="0"/>
              <a:t>服务引进</a:t>
            </a:r>
            <a:endParaRPr lang="en-US" altLang="zh-CN" dirty="0"/>
          </a:p>
          <a:p>
            <a:r>
              <a:rPr lang="zh-CN" altLang="en-US" dirty="0"/>
              <a:t>产品</a:t>
            </a:r>
            <a:r>
              <a:rPr lang="en-US" altLang="zh-CN" dirty="0"/>
              <a:t>/</a:t>
            </a:r>
            <a:r>
              <a:rPr lang="zh-CN" altLang="en-US" dirty="0"/>
              <a:t>服务质量提升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67587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其他价格指数</a:t>
            </a:r>
          </a:p>
        </p:txBody>
      </p:sp>
      <p:sp>
        <p:nvSpPr>
          <p:cNvPr id="3" name="内容占位符 2"/>
          <p:cNvSpPr>
            <a:spLocks noGrp="1"/>
          </p:cNvSpPr>
          <p:nvPr>
            <p:ph idx="1"/>
          </p:nvPr>
        </p:nvSpPr>
        <p:spPr/>
        <p:txBody>
          <a:bodyPr/>
          <a:lstStyle/>
          <a:p>
            <a:r>
              <a:rPr lang="zh-CN" altLang="en-US" dirty="0"/>
              <a:t>核心</a:t>
            </a:r>
            <a:r>
              <a:rPr lang="en-US" altLang="zh-CN" dirty="0"/>
              <a:t>CPI</a:t>
            </a:r>
            <a:r>
              <a:rPr lang="zh-CN" altLang="en-US" dirty="0"/>
              <a:t>（</a:t>
            </a:r>
            <a:r>
              <a:rPr lang="en-US" altLang="zh-CN" dirty="0"/>
              <a:t>Core CPI</a:t>
            </a:r>
            <a:r>
              <a:rPr lang="zh-CN" altLang="en-US" dirty="0"/>
              <a:t>）</a:t>
            </a:r>
            <a:endParaRPr lang="en-US" altLang="zh-CN" dirty="0"/>
          </a:p>
          <a:p>
            <a:r>
              <a:rPr lang="zh-CN" altLang="en-US" dirty="0"/>
              <a:t>个人消费支出价格指数（</a:t>
            </a:r>
            <a:r>
              <a:rPr lang="en-US" altLang="zh-CN" dirty="0"/>
              <a:t>PCE price index</a:t>
            </a:r>
            <a:r>
              <a:rPr lang="zh-CN" altLang="en-US" dirty="0"/>
              <a:t>）</a:t>
            </a:r>
            <a:endParaRPr lang="en-US" altLang="zh-CN" dirty="0"/>
          </a:p>
          <a:p>
            <a:pPr lvl="1"/>
            <a:r>
              <a:rPr lang="en-US" altLang="zh-CN" dirty="0"/>
              <a:t>Core PCE price index</a:t>
            </a:r>
          </a:p>
          <a:p>
            <a:r>
              <a:rPr lang="zh-CN" altLang="en-US" dirty="0"/>
              <a:t>生产者价格指数（</a:t>
            </a:r>
            <a:r>
              <a:rPr lang="en-US" altLang="zh-CN" dirty="0"/>
              <a:t>Producer’s price index, PPI</a:t>
            </a:r>
            <a:r>
              <a:rPr lang="zh-CN" altLang="en-US" dirty="0"/>
              <a:t>）</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63729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3ABBC-B623-4D74-863A-3D4C86BFA134}"/>
              </a:ext>
            </a:extLst>
          </p:cNvPr>
          <p:cNvSpPr>
            <a:spLocks noGrp="1"/>
          </p:cNvSpPr>
          <p:nvPr>
            <p:ph type="title"/>
          </p:nvPr>
        </p:nvSpPr>
        <p:spPr/>
        <p:txBody>
          <a:bodyPr/>
          <a:lstStyle/>
          <a:p>
            <a:r>
              <a:rPr lang="en-US" altLang="zh-CN" dirty="0"/>
              <a:t>PPI</a:t>
            </a:r>
            <a:r>
              <a:rPr lang="zh-CN" altLang="en-US" dirty="0"/>
              <a:t>和</a:t>
            </a:r>
            <a:r>
              <a:rPr lang="en-US" altLang="zh-CN" dirty="0"/>
              <a:t>CPI</a:t>
            </a:r>
            <a:endParaRPr lang="zh-CN" altLang="en-US" dirty="0"/>
          </a:p>
        </p:txBody>
      </p:sp>
      <p:sp>
        <p:nvSpPr>
          <p:cNvPr id="4" name="页脚占位符 3">
            <a:extLst>
              <a:ext uri="{FF2B5EF4-FFF2-40B4-BE49-F238E27FC236}">
                <a16:creationId xmlns:a16="http://schemas.microsoft.com/office/drawing/2014/main" id="{B698653D-5EA1-453C-A4BD-F6ABDE6CBEA5}"/>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6611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国内生产总值（</a:t>
            </a:r>
            <a:r>
              <a:rPr lang="en-US" altLang="zh-CN" dirty="0"/>
              <a:t>GDP</a:t>
            </a:r>
            <a:r>
              <a:rPr lang="zh-CN" altLang="en-US" dirty="0"/>
              <a:t>）</a:t>
            </a:r>
            <a:endParaRPr lang="en-US" altLang="zh-CN" dirty="0"/>
          </a:p>
          <a:p>
            <a:r>
              <a:rPr lang="zh-CN" altLang="en-US" dirty="0"/>
              <a:t>通货膨胀</a:t>
            </a:r>
            <a:endParaRPr lang="en-US" altLang="zh-CN" dirty="0"/>
          </a:p>
          <a:p>
            <a:r>
              <a:rPr lang="zh-CN" altLang="en-US" b="1" dirty="0"/>
              <a:t>就业和失业</a:t>
            </a:r>
            <a:endParaRPr lang="en-US" altLang="zh-CN" b="1" dirty="0"/>
          </a:p>
          <a:p>
            <a:r>
              <a:rPr lang="zh-CN" altLang="en-US" dirty="0"/>
              <a:t>货币供应</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15894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度量就业情况</a:t>
            </a:r>
          </a:p>
        </p:txBody>
      </p:sp>
      <p:sp>
        <p:nvSpPr>
          <p:cNvPr id="3" name="内容占位符 2"/>
          <p:cNvSpPr>
            <a:spLocks noGrp="1"/>
          </p:cNvSpPr>
          <p:nvPr>
            <p:ph idx="1"/>
          </p:nvPr>
        </p:nvSpPr>
        <p:spPr>
          <a:xfrm>
            <a:off x="457200" y="1600200"/>
            <a:ext cx="8229600" cy="4637111"/>
          </a:xfrm>
        </p:spPr>
        <p:txBody>
          <a:bodyPr>
            <a:normAutofit/>
          </a:bodyPr>
          <a:lstStyle/>
          <a:p>
            <a:r>
              <a:rPr lang="zh-CN" altLang="en-US" dirty="0">
                <a:ea typeface="宋体" charset="-122"/>
              </a:rPr>
              <a:t>失业率</a:t>
            </a:r>
            <a:r>
              <a:rPr lang="en-US" altLang="zh-CN" dirty="0">
                <a:ea typeface="宋体" charset="-122"/>
              </a:rPr>
              <a:t>=    </a:t>
            </a:r>
            <a:r>
              <a:rPr lang="zh-CN" altLang="en-US" u="sng" dirty="0">
                <a:ea typeface="宋体" charset="-122"/>
              </a:rPr>
              <a:t>失业人数</a:t>
            </a:r>
            <a:r>
              <a:rPr lang="en-US" altLang="zh-CN" u="sng" dirty="0">
                <a:ea typeface="宋体" charset="-122"/>
              </a:rPr>
              <a:t> </a:t>
            </a:r>
          </a:p>
          <a:p>
            <a:pPr marL="0" indent="0">
              <a:buNone/>
            </a:pPr>
            <a:r>
              <a:rPr lang="en-US" altLang="zh-CN" dirty="0">
                <a:ea typeface="宋体" charset="-122"/>
              </a:rPr>
              <a:t>		     </a:t>
            </a:r>
            <a:r>
              <a:rPr lang="zh-CN" altLang="en-US" dirty="0">
                <a:ea typeface="宋体" charset="-122"/>
              </a:rPr>
              <a:t>劳动力</a:t>
            </a:r>
            <a:endParaRPr lang="en-US" altLang="zh-CN" dirty="0">
              <a:ea typeface="宋体" charset="-122"/>
            </a:endParaRPr>
          </a:p>
          <a:p>
            <a:r>
              <a:rPr lang="zh-CN" altLang="en-US" u="sng" dirty="0">
                <a:ea typeface="宋体" charset="-122"/>
              </a:rPr>
              <a:t>劳动参与率 </a:t>
            </a:r>
            <a:r>
              <a:rPr lang="en-US" altLang="zh-CN" dirty="0">
                <a:ea typeface="宋体" charset="-122"/>
              </a:rPr>
              <a:t>=   </a:t>
            </a:r>
            <a:r>
              <a:rPr lang="zh-CN" altLang="en-US" u="sng" dirty="0">
                <a:ea typeface="宋体" charset="-122"/>
              </a:rPr>
              <a:t>劳动力 </a:t>
            </a:r>
            <a:endParaRPr lang="en-US" altLang="zh-CN" u="sng" dirty="0">
              <a:ea typeface="宋体" charset="-122"/>
            </a:endParaRPr>
          </a:p>
          <a:p>
            <a:pPr marL="0" indent="0">
              <a:buNone/>
            </a:pPr>
            <a:r>
              <a:rPr lang="en-US" altLang="zh-CN" dirty="0">
                <a:ea typeface="宋体" charset="-122"/>
              </a:rPr>
              <a:t>	                    </a:t>
            </a:r>
            <a:r>
              <a:rPr lang="zh-CN" altLang="en-US" dirty="0">
                <a:ea typeface="宋体" charset="-122"/>
              </a:rPr>
              <a:t>成年人口</a:t>
            </a:r>
            <a:r>
              <a:rPr lang="en-US" altLang="zh-CN" dirty="0">
                <a:ea typeface="宋体" charset="-122"/>
              </a:rPr>
              <a:t>	</a:t>
            </a:r>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80804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中美劳动力市场</a:t>
            </a:r>
          </a:p>
        </p:txBody>
      </p:sp>
      <p:sp>
        <p:nvSpPr>
          <p:cNvPr id="3" name="内容占位符 2"/>
          <p:cNvSpPr>
            <a:spLocks noGrp="1"/>
          </p:cNvSpPr>
          <p:nvPr>
            <p:ph idx="1"/>
          </p:nvPr>
        </p:nvSpPr>
        <p:spPr/>
        <p:txBody>
          <a:bodyPr>
            <a:normAutofit fontScale="62500" lnSpcReduction="20000"/>
          </a:bodyPr>
          <a:lstStyle/>
          <a:p>
            <a:r>
              <a:rPr lang="en-US" altLang="zh-CN" dirty="0"/>
              <a:t>In 2019, </a:t>
            </a:r>
            <a:r>
              <a:rPr lang="zh-CN" altLang="en-US" dirty="0"/>
              <a:t>中国人口和劳动力市场数据如下</a:t>
            </a:r>
            <a:r>
              <a:rPr lang="en-US" altLang="zh-CN" dirty="0"/>
              <a:t> (</a:t>
            </a:r>
            <a:r>
              <a:rPr lang="zh-CN" altLang="en-US" dirty="0"/>
              <a:t>百万</a:t>
            </a:r>
            <a:r>
              <a:rPr lang="en-US" altLang="zh-CN" dirty="0"/>
              <a:t>):</a:t>
            </a:r>
          </a:p>
          <a:p>
            <a:endParaRPr lang="en-US" altLang="zh-CN" dirty="0"/>
          </a:p>
          <a:p>
            <a:pPr marL="0" indent="0" algn="ctr">
              <a:buNone/>
            </a:pPr>
            <a:r>
              <a:rPr lang="zh-CN" altLang="en-US" i="1" dirty="0"/>
              <a:t>人口</a:t>
            </a:r>
            <a:r>
              <a:rPr lang="en-US" altLang="zh-CN" i="1" dirty="0"/>
              <a:t> = 236.6 (</a:t>
            </a:r>
            <a:r>
              <a:rPr lang="zh-CN" altLang="en-US" i="1" dirty="0"/>
              <a:t>少儿</a:t>
            </a:r>
            <a:r>
              <a:rPr lang="en-US" altLang="zh-CN" i="1" dirty="0"/>
              <a:t>, Age 0-14) + 1173.5 (</a:t>
            </a:r>
            <a:r>
              <a:rPr lang="zh-CN" altLang="en-US" i="1" dirty="0"/>
              <a:t>成人</a:t>
            </a:r>
            <a:r>
              <a:rPr lang="en-US" altLang="zh-CN" i="1" dirty="0"/>
              <a:t>) = 1410.1</a:t>
            </a:r>
          </a:p>
          <a:p>
            <a:pPr marL="0" indent="0" algn="ctr">
              <a:buNone/>
            </a:pPr>
            <a:r>
              <a:rPr lang="zh-CN" altLang="en-US" i="1" dirty="0"/>
              <a:t>劳动力</a:t>
            </a:r>
            <a:r>
              <a:rPr lang="en-US" altLang="zh-CN" i="1" dirty="0"/>
              <a:t>= 774.7 (Employed) + 36.3 (Unemployed) = 811.0</a:t>
            </a:r>
          </a:p>
          <a:p>
            <a:pPr marL="0" indent="0">
              <a:buNone/>
            </a:pPr>
            <a:endParaRPr lang="en-US" altLang="zh-CN" i="1" dirty="0"/>
          </a:p>
          <a:p>
            <a:pPr marL="0" indent="0">
              <a:buNone/>
            </a:pPr>
            <a:r>
              <a:rPr lang="en-US" altLang="zh-CN" i="1" dirty="0"/>
              <a:t>	</a:t>
            </a:r>
            <a:r>
              <a:rPr lang="zh-CN" altLang="en-US" i="1" dirty="0"/>
              <a:t>失业率</a:t>
            </a:r>
            <a:r>
              <a:rPr lang="en-US" altLang="zh-CN" i="1" dirty="0"/>
              <a:t> = 36.3/811.0 = 4.48%</a:t>
            </a:r>
          </a:p>
          <a:p>
            <a:pPr marL="0" indent="0">
              <a:buNone/>
            </a:pPr>
            <a:r>
              <a:rPr lang="en-US" altLang="zh-CN" i="1" dirty="0"/>
              <a:t>	</a:t>
            </a:r>
            <a:r>
              <a:rPr lang="zh-CN" altLang="en-US" i="1" dirty="0"/>
              <a:t>劳动参与率</a:t>
            </a:r>
            <a:r>
              <a:rPr lang="en-US" altLang="zh-CN" i="1" dirty="0"/>
              <a:t> = 811.0/1173.5 = 69.1%</a:t>
            </a:r>
          </a:p>
          <a:p>
            <a:endParaRPr lang="en-US" altLang="zh-CN" dirty="0">
              <a:ea typeface="宋体" charset="-122"/>
            </a:endParaRPr>
          </a:p>
          <a:p>
            <a:r>
              <a:rPr lang="en-US" altLang="zh-CN" dirty="0">
                <a:ea typeface="宋体" charset="-122"/>
              </a:rPr>
              <a:t>In Sep 2019, the US labor statistics broke down as follows</a:t>
            </a:r>
            <a:r>
              <a:rPr lang="en-US" altLang="zh-CN" dirty="0"/>
              <a:t> (millions)</a:t>
            </a:r>
            <a:r>
              <a:rPr lang="en-US" altLang="zh-CN" dirty="0">
                <a:ea typeface="宋体" charset="-122"/>
              </a:rPr>
              <a:t>:</a:t>
            </a:r>
          </a:p>
          <a:p>
            <a:endParaRPr lang="en-US" altLang="zh-CN" dirty="0">
              <a:ea typeface="宋体" charset="-122"/>
            </a:endParaRPr>
          </a:p>
          <a:p>
            <a:pPr marL="0" indent="0">
              <a:buNone/>
            </a:pPr>
            <a:r>
              <a:rPr lang="en-US" altLang="zh-CN" i="1" dirty="0">
                <a:ea typeface="宋体" charset="-122"/>
              </a:rPr>
              <a:t>	Labor Force = 158.3 (Employed) + 5.8 (Unemployed) = 164.1 </a:t>
            </a:r>
          </a:p>
          <a:p>
            <a:pPr marL="0" indent="0">
              <a:buNone/>
            </a:pPr>
            <a:endParaRPr lang="en-US" altLang="zh-CN" i="1" dirty="0">
              <a:ea typeface="宋体" charset="-122"/>
            </a:endParaRPr>
          </a:p>
          <a:p>
            <a:pPr marL="0" indent="0">
              <a:buNone/>
            </a:pPr>
            <a:r>
              <a:rPr lang="en-US" altLang="zh-CN" i="1" dirty="0">
                <a:ea typeface="宋体" charset="-122"/>
              </a:rPr>
              <a:t>	Unemployment  Rate = (5.8/164.1) x 100 = 3.5%</a:t>
            </a:r>
          </a:p>
          <a:p>
            <a:pPr marL="0" indent="0">
              <a:buNone/>
            </a:pPr>
            <a:r>
              <a:rPr lang="en-US" altLang="zh-CN" i="1" dirty="0">
                <a:ea typeface="宋体" charset="-122"/>
              </a:rPr>
              <a:t>	Labor-Force Participation Rate = (164.1/259.6) x 100 = 63.1%</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6771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循环图（</a:t>
            </a:r>
            <a:r>
              <a:rPr lang="en-US" altLang="zh-CN" dirty="0"/>
              <a:t>The Circular Flow</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pSp>
        <p:nvGrpSpPr>
          <p:cNvPr id="28" name="Group 40"/>
          <p:cNvGrpSpPr>
            <a:grpSpLocks/>
          </p:cNvGrpSpPr>
          <p:nvPr/>
        </p:nvGrpSpPr>
        <p:grpSpPr bwMode="auto">
          <a:xfrm>
            <a:off x="1612025" y="2204864"/>
            <a:ext cx="5638800" cy="2923519"/>
            <a:chOff x="992" y="1836"/>
            <a:chExt cx="3888" cy="1593"/>
          </a:xfrm>
        </p:grpSpPr>
        <p:sp>
          <p:nvSpPr>
            <p:cNvPr id="29" name="Rectangle 7"/>
            <p:cNvSpPr>
              <a:spLocks noChangeArrowheads="1"/>
            </p:cNvSpPr>
            <p:nvPr/>
          </p:nvSpPr>
          <p:spPr bwMode="auto">
            <a:xfrm>
              <a:off x="992" y="2460"/>
              <a:ext cx="120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zh-CN" altLang="en-US" dirty="0">
                  <a:latin typeface="Times New Roman" pitchFamily="18" charset="0"/>
                  <a:ea typeface="宋体" charset="-122"/>
                </a:rPr>
                <a:t>家庭</a:t>
              </a:r>
              <a:endParaRPr lang="en-US" altLang="zh-CN" dirty="0">
                <a:latin typeface="Times New Roman" pitchFamily="18" charset="0"/>
                <a:ea typeface="宋体" charset="-122"/>
              </a:endParaRPr>
            </a:p>
          </p:txBody>
        </p:sp>
        <p:sp>
          <p:nvSpPr>
            <p:cNvPr id="30" name="Rectangle 8"/>
            <p:cNvSpPr>
              <a:spLocks noChangeArrowheads="1"/>
            </p:cNvSpPr>
            <p:nvPr/>
          </p:nvSpPr>
          <p:spPr bwMode="auto">
            <a:xfrm>
              <a:off x="3680" y="2460"/>
              <a:ext cx="120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zh-CN" altLang="en-US" dirty="0">
                  <a:latin typeface="Times New Roman" pitchFamily="18" charset="0"/>
                  <a:ea typeface="宋体" charset="-122"/>
                </a:rPr>
                <a:t>公司</a:t>
              </a:r>
              <a:endParaRPr lang="en-US" altLang="zh-CN" dirty="0">
                <a:latin typeface="Times New Roman" pitchFamily="18" charset="0"/>
                <a:ea typeface="宋体" charset="-122"/>
              </a:endParaRPr>
            </a:p>
          </p:txBody>
        </p:sp>
        <p:sp>
          <p:nvSpPr>
            <p:cNvPr id="31" name="Line 9"/>
            <p:cNvSpPr>
              <a:spLocks noChangeShapeType="1"/>
            </p:cNvSpPr>
            <p:nvPr/>
          </p:nvSpPr>
          <p:spPr bwMode="auto">
            <a:xfrm flipV="1">
              <a:off x="4592" y="2076"/>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a:off x="1328" y="2124"/>
              <a:ext cx="0" cy="336"/>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
            <p:cNvSpPr>
              <a:spLocks noChangeShapeType="1"/>
            </p:cNvSpPr>
            <p:nvPr/>
          </p:nvSpPr>
          <p:spPr bwMode="auto">
            <a:xfrm>
              <a:off x="1328" y="2892"/>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4"/>
            <p:cNvSpPr>
              <a:spLocks noChangeShapeType="1"/>
            </p:cNvSpPr>
            <p:nvPr/>
          </p:nvSpPr>
          <p:spPr bwMode="auto">
            <a:xfrm flipV="1">
              <a:off x="4592" y="2892"/>
              <a:ext cx="0" cy="384"/>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5"/>
            <p:cNvSpPr>
              <a:spLocks noChangeShapeType="1"/>
            </p:cNvSpPr>
            <p:nvPr/>
          </p:nvSpPr>
          <p:spPr bwMode="auto">
            <a:xfrm flipV="1">
              <a:off x="1568" y="2268"/>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7"/>
            <p:cNvSpPr>
              <a:spLocks noChangeShapeType="1"/>
            </p:cNvSpPr>
            <p:nvPr/>
          </p:nvSpPr>
          <p:spPr bwMode="auto">
            <a:xfrm>
              <a:off x="4352" y="2268"/>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8"/>
            <p:cNvSpPr>
              <a:spLocks noChangeShapeType="1"/>
            </p:cNvSpPr>
            <p:nvPr/>
          </p:nvSpPr>
          <p:spPr bwMode="auto">
            <a:xfrm>
              <a:off x="4352" y="2892"/>
              <a:ext cx="0" cy="192"/>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0"/>
            <p:cNvSpPr>
              <a:spLocks noChangeShapeType="1"/>
            </p:cNvSpPr>
            <p:nvPr/>
          </p:nvSpPr>
          <p:spPr bwMode="auto">
            <a:xfrm flipV="1">
              <a:off x="1568" y="2844"/>
              <a:ext cx="0" cy="24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 name="Group 31"/>
            <p:cNvGrpSpPr>
              <a:grpSpLocks/>
            </p:cNvGrpSpPr>
            <p:nvPr/>
          </p:nvGrpSpPr>
          <p:grpSpPr bwMode="auto">
            <a:xfrm>
              <a:off x="1336" y="1836"/>
              <a:ext cx="3216" cy="240"/>
              <a:chOff x="1344" y="1920"/>
              <a:chExt cx="3216" cy="240"/>
            </a:xfrm>
          </p:grpSpPr>
          <p:sp>
            <p:nvSpPr>
              <p:cNvPr id="49" name="Line 10"/>
              <p:cNvSpPr>
                <a:spLocks noChangeShapeType="1"/>
              </p:cNvSpPr>
              <p:nvPr/>
            </p:nvSpPr>
            <p:spPr bwMode="auto">
              <a:xfrm flipH="1">
                <a:off x="1344" y="2160"/>
                <a:ext cx="3216" cy="0"/>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21"/>
              <p:cNvSpPr txBox="1">
                <a:spLocks noChangeArrowheads="1"/>
              </p:cNvSpPr>
              <p:nvPr/>
            </p:nvSpPr>
            <p:spPr bwMode="auto">
              <a:xfrm>
                <a:off x="2517" y="1920"/>
                <a:ext cx="44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imes New Roman" pitchFamily="18" charset="0"/>
                    <a:ea typeface="宋体" charset="-122"/>
                  </a:rPr>
                  <a:t>收入</a:t>
                </a:r>
                <a:endParaRPr lang="en-US" altLang="zh-CN" dirty="0">
                  <a:latin typeface="Times New Roman" pitchFamily="18" charset="0"/>
                  <a:ea typeface="宋体" charset="-122"/>
                </a:endParaRPr>
              </a:p>
            </p:txBody>
          </p:sp>
        </p:grpSp>
        <p:grpSp>
          <p:nvGrpSpPr>
            <p:cNvPr id="40" name="Group 32"/>
            <p:cNvGrpSpPr>
              <a:grpSpLocks/>
            </p:cNvGrpSpPr>
            <p:nvPr/>
          </p:nvGrpSpPr>
          <p:grpSpPr bwMode="auto">
            <a:xfrm>
              <a:off x="1584" y="2245"/>
              <a:ext cx="2736" cy="201"/>
              <a:chOff x="1592" y="2329"/>
              <a:chExt cx="2736" cy="201"/>
            </a:xfrm>
          </p:grpSpPr>
          <p:sp>
            <p:nvSpPr>
              <p:cNvPr id="47" name="Line 16"/>
              <p:cNvSpPr>
                <a:spLocks noChangeShapeType="1"/>
              </p:cNvSpPr>
              <p:nvPr/>
            </p:nvSpPr>
            <p:spPr bwMode="auto">
              <a:xfrm>
                <a:off x="1592" y="2352"/>
                <a:ext cx="2736" cy="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22"/>
              <p:cNvSpPr txBox="1">
                <a:spLocks noChangeArrowheads="1"/>
              </p:cNvSpPr>
              <p:nvPr/>
            </p:nvSpPr>
            <p:spPr bwMode="auto">
              <a:xfrm>
                <a:off x="2641" y="2329"/>
                <a:ext cx="60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imes New Roman" pitchFamily="18" charset="0"/>
                    <a:ea typeface="宋体" charset="-122"/>
                  </a:rPr>
                  <a:t>劳动力</a:t>
                </a:r>
                <a:endParaRPr lang="en-US" altLang="zh-CN" dirty="0">
                  <a:latin typeface="Times New Roman" pitchFamily="18" charset="0"/>
                  <a:ea typeface="宋体" charset="-122"/>
                </a:endParaRPr>
              </a:p>
            </p:txBody>
          </p:sp>
        </p:grpSp>
        <p:grpSp>
          <p:nvGrpSpPr>
            <p:cNvPr id="41" name="Group 33"/>
            <p:cNvGrpSpPr>
              <a:grpSpLocks/>
            </p:cNvGrpSpPr>
            <p:nvPr/>
          </p:nvGrpSpPr>
          <p:grpSpPr bwMode="auto">
            <a:xfrm>
              <a:off x="1568" y="2818"/>
              <a:ext cx="2736" cy="266"/>
              <a:chOff x="1576" y="2902"/>
              <a:chExt cx="2736" cy="266"/>
            </a:xfrm>
          </p:grpSpPr>
          <p:sp>
            <p:nvSpPr>
              <p:cNvPr id="45" name="Line 19"/>
              <p:cNvSpPr>
                <a:spLocks noChangeShapeType="1"/>
              </p:cNvSpPr>
              <p:nvPr/>
            </p:nvSpPr>
            <p:spPr bwMode="auto">
              <a:xfrm flipH="1">
                <a:off x="1576" y="3168"/>
                <a:ext cx="2736" cy="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23"/>
              <p:cNvSpPr txBox="1">
                <a:spLocks noChangeArrowheads="1"/>
              </p:cNvSpPr>
              <p:nvPr/>
            </p:nvSpPr>
            <p:spPr bwMode="auto">
              <a:xfrm>
                <a:off x="2396" y="2902"/>
                <a:ext cx="92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imes New Roman" pitchFamily="18" charset="0"/>
                    <a:ea typeface="宋体" charset="-122"/>
                  </a:rPr>
                  <a:t>商品和服务</a:t>
                </a:r>
                <a:endParaRPr lang="en-US" altLang="zh-CN" dirty="0">
                  <a:latin typeface="Times New Roman" pitchFamily="18" charset="0"/>
                  <a:ea typeface="宋体" charset="-122"/>
                </a:endParaRPr>
              </a:p>
            </p:txBody>
          </p:sp>
        </p:grpSp>
        <p:grpSp>
          <p:nvGrpSpPr>
            <p:cNvPr id="42" name="Group 34"/>
            <p:cNvGrpSpPr>
              <a:grpSpLocks/>
            </p:cNvGrpSpPr>
            <p:nvPr/>
          </p:nvGrpSpPr>
          <p:grpSpPr bwMode="auto">
            <a:xfrm>
              <a:off x="1376" y="3228"/>
              <a:ext cx="3168" cy="201"/>
              <a:chOff x="1384" y="3312"/>
              <a:chExt cx="3168" cy="201"/>
            </a:xfrm>
          </p:grpSpPr>
          <p:sp>
            <p:nvSpPr>
              <p:cNvPr id="43" name="Line 13"/>
              <p:cNvSpPr>
                <a:spLocks noChangeShapeType="1"/>
              </p:cNvSpPr>
              <p:nvPr/>
            </p:nvSpPr>
            <p:spPr bwMode="auto">
              <a:xfrm>
                <a:off x="1384" y="3360"/>
                <a:ext cx="3168" cy="0"/>
              </a:xfrm>
              <a:prstGeom prst="line">
                <a:avLst/>
              </a:prstGeom>
              <a:noFill/>
              <a:ln w="22225">
                <a:solidFill>
                  <a:srgbClr val="00CC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24"/>
              <p:cNvSpPr txBox="1">
                <a:spLocks noChangeArrowheads="1"/>
              </p:cNvSpPr>
              <p:nvPr/>
            </p:nvSpPr>
            <p:spPr bwMode="auto">
              <a:xfrm>
                <a:off x="2392" y="3312"/>
                <a:ext cx="44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imes New Roman" pitchFamily="18" charset="0"/>
                    <a:ea typeface="宋体" charset="-122"/>
                  </a:rPr>
                  <a:t>支出</a:t>
                </a:r>
                <a:endParaRPr lang="en-US" altLang="zh-CN" dirty="0">
                  <a:latin typeface="Times New Roman" pitchFamily="18" charset="0"/>
                  <a:ea typeface="宋体" charset="-122"/>
                </a:endParaRPr>
              </a:p>
            </p:txBody>
          </p:sp>
        </p:grpSp>
      </p:grpSp>
    </p:spTree>
    <p:extLst>
      <p:ext uri="{BB962C8B-B14F-4D97-AF65-F5344CB8AC3E}">
        <p14:creationId xmlns:p14="http://schemas.microsoft.com/office/powerpoint/2010/main" val="2892992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国内生产总值（</a:t>
            </a:r>
            <a:r>
              <a:rPr lang="en-US" altLang="zh-CN" dirty="0"/>
              <a:t>GDP</a:t>
            </a:r>
            <a:r>
              <a:rPr lang="zh-CN" altLang="en-US" dirty="0"/>
              <a:t>）</a:t>
            </a:r>
            <a:endParaRPr lang="en-US" altLang="zh-CN" dirty="0"/>
          </a:p>
          <a:p>
            <a:r>
              <a:rPr lang="zh-CN" altLang="en-US" dirty="0"/>
              <a:t>通货膨胀</a:t>
            </a:r>
            <a:endParaRPr lang="en-US" altLang="zh-CN" dirty="0"/>
          </a:p>
          <a:p>
            <a:r>
              <a:rPr lang="zh-CN" altLang="en-US" dirty="0"/>
              <a:t>就业和失业</a:t>
            </a:r>
            <a:endParaRPr lang="en-US" altLang="zh-CN" dirty="0"/>
          </a:p>
          <a:p>
            <a:r>
              <a:rPr lang="zh-CN" altLang="en-US" b="1" dirty="0"/>
              <a:t>货币供应</a:t>
            </a:r>
            <a:endParaRPr lang="en-US" altLang="zh-CN" b="1"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86421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7D87D-DB15-4C7C-A9C8-84694C9DE49D}"/>
              </a:ext>
            </a:extLst>
          </p:cNvPr>
          <p:cNvSpPr>
            <a:spLocks noGrp="1"/>
          </p:cNvSpPr>
          <p:nvPr>
            <p:ph type="title"/>
          </p:nvPr>
        </p:nvSpPr>
        <p:spPr/>
        <p:txBody>
          <a:bodyPr/>
          <a:lstStyle/>
          <a:p>
            <a:r>
              <a:rPr lang="zh-CN" altLang="en-US" dirty="0"/>
              <a:t>货币供应</a:t>
            </a:r>
          </a:p>
        </p:txBody>
      </p:sp>
      <p:sp>
        <p:nvSpPr>
          <p:cNvPr id="3" name="内容占位符 2">
            <a:extLst>
              <a:ext uri="{FF2B5EF4-FFF2-40B4-BE49-F238E27FC236}">
                <a16:creationId xmlns:a16="http://schemas.microsoft.com/office/drawing/2014/main" id="{81E04679-9BE7-4B83-BD60-2AB305582B57}"/>
              </a:ext>
            </a:extLst>
          </p:cNvPr>
          <p:cNvSpPr>
            <a:spLocks noGrp="1"/>
          </p:cNvSpPr>
          <p:nvPr>
            <p:ph idx="1"/>
          </p:nvPr>
        </p:nvSpPr>
        <p:spPr/>
        <p:txBody>
          <a:bodyPr/>
          <a:lstStyle/>
          <a:p>
            <a:r>
              <a:rPr lang="zh-CN" altLang="en-US" dirty="0"/>
              <a:t>在现代经济中，货币包括流通中现金、活期储蓄（</a:t>
            </a:r>
            <a:r>
              <a:rPr lang="en-US" altLang="zh-CN" dirty="0"/>
              <a:t>demand deposit</a:t>
            </a:r>
            <a:r>
              <a:rPr lang="zh-CN" altLang="en-US" dirty="0"/>
              <a:t>）、定期储蓄（</a:t>
            </a:r>
            <a:r>
              <a:rPr lang="en-US" altLang="zh-CN" dirty="0"/>
              <a:t>saving deposit</a:t>
            </a:r>
            <a:r>
              <a:rPr lang="zh-CN" altLang="en-US" dirty="0"/>
              <a:t>）、货币式基金等。</a:t>
            </a:r>
            <a:endParaRPr lang="en-US" altLang="zh-CN" dirty="0"/>
          </a:p>
          <a:p>
            <a:r>
              <a:rPr lang="zh-CN" altLang="en-US" dirty="0"/>
              <a:t>按流动性不同，可以定义不同种类的货币供应。中国央行统计如下三种货币供应：</a:t>
            </a:r>
            <a:endParaRPr lang="en-US" altLang="zh-CN" dirty="0"/>
          </a:p>
          <a:p>
            <a:pPr lvl="1"/>
            <a:r>
              <a:rPr lang="zh-CN" altLang="en-US" dirty="0"/>
              <a:t>流通中货币（</a:t>
            </a:r>
            <a:r>
              <a:rPr lang="en-US" altLang="zh-CN" dirty="0"/>
              <a:t>M0, 9.3</a:t>
            </a:r>
            <a:r>
              <a:rPr lang="zh-CN" altLang="en-US" dirty="0"/>
              <a:t>万亿元（</a:t>
            </a:r>
            <a:r>
              <a:rPr lang="en-US" altLang="zh-CN" dirty="0"/>
              <a:t>2020.12</a:t>
            </a:r>
            <a:r>
              <a:rPr lang="zh-CN" altLang="en-US" dirty="0"/>
              <a:t>））</a:t>
            </a:r>
            <a:endParaRPr lang="en-US" altLang="zh-CN" dirty="0"/>
          </a:p>
          <a:p>
            <a:pPr lvl="1"/>
            <a:r>
              <a:rPr lang="zh-CN" altLang="en-US" dirty="0"/>
              <a:t>货币（</a:t>
            </a:r>
            <a:r>
              <a:rPr lang="en-US" altLang="zh-CN" dirty="0"/>
              <a:t>M1</a:t>
            </a:r>
            <a:r>
              <a:rPr lang="zh-CN" altLang="en-US" dirty="0"/>
              <a:t>，</a:t>
            </a:r>
            <a:r>
              <a:rPr lang="en-US" altLang="zh-CN" dirty="0"/>
              <a:t>54.6</a:t>
            </a:r>
            <a:r>
              <a:rPr lang="zh-CN" altLang="en-US" dirty="0"/>
              <a:t>万亿元（</a:t>
            </a:r>
            <a:r>
              <a:rPr lang="en-US" altLang="zh-CN" dirty="0"/>
              <a:t>2020.12</a:t>
            </a:r>
            <a:r>
              <a:rPr lang="zh-CN" altLang="en-US" dirty="0"/>
              <a:t>））</a:t>
            </a:r>
            <a:endParaRPr lang="en-US" altLang="zh-CN" dirty="0"/>
          </a:p>
          <a:p>
            <a:pPr lvl="1"/>
            <a:r>
              <a:rPr lang="zh-CN" altLang="en-US" dirty="0"/>
              <a:t>货币和准货币（</a:t>
            </a:r>
            <a:r>
              <a:rPr lang="en-US" altLang="zh-CN" dirty="0"/>
              <a:t>M2</a:t>
            </a:r>
            <a:r>
              <a:rPr lang="zh-CN" altLang="en-US" dirty="0"/>
              <a:t>，</a:t>
            </a:r>
            <a:r>
              <a:rPr lang="en-US" altLang="zh-CN" dirty="0"/>
              <a:t>202.3</a:t>
            </a:r>
            <a:r>
              <a:rPr lang="zh-CN" altLang="en-US" dirty="0"/>
              <a:t>万亿元（</a:t>
            </a:r>
            <a:r>
              <a:rPr lang="en-US" altLang="zh-CN" dirty="0"/>
              <a:t>2020.12</a:t>
            </a:r>
            <a:r>
              <a:rPr lang="zh-CN" altLang="en-US" dirty="0"/>
              <a:t>））</a:t>
            </a:r>
            <a:endParaRPr lang="en-US" altLang="zh-CN" dirty="0"/>
          </a:p>
          <a:p>
            <a:endParaRPr lang="zh-CN" altLang="en-US" dirty="0"/>
          </a:p>
        </p:txBody>
      </p:sp>
      <p:sp>
        <p:nvSpPr>
          <p:cNvPr id="4" name="页脚占位符 3">
            <a:extLst>
              <a:ext uri="{FF2B5EF4-FFF2-40B4-BE49-F238E27FC236}">
                <a16:creationId xmlns:a16="http://schemas.microsoft.com/office/drawing/2014/main" id="{7D084C53-6391-43F2-B61B-7A67EE6528D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78860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0C90-E114-46EC-84F0-A017728F186C}"/>
              </a:ext>
            </a:extLst>
          </p:cNvPr>
          <p:cNvSpPr>
            <a:spLocks noGrp="1"/>
          </p:cNvSpPr>
          <p:nvPr>
            <p:ph type="title"/>
          </p:nvPr>
        </p:nvSpPr>
        <p:spPr/>
        <p:txBody>
          <a:bodyPr/>
          <a:lstStyle/>
          <a:p>
            <a:r>
              <a:rPr lang="zh-CN" altLang="en-US" dirty="0"/>
              <a:t>中美货币供应定义比较</a:t>
            </a:r>
          </a:p>
        </p:txBody>
      </p:sp>
      <p:pic>
        <p:nvPicPr>
          <p:cNvPr id="5" name="内容占位符 4">
            <a:extLst>
              <a:ext uri="{FF2B5EF4-FFF2-40B4-BE49-F238E27FC236}">
                <a16:creationId xmlns:a16="http://schemas.microsoft.com/office/drawing/2014/main" id="{8D7452CF-AE86-4CC9-8A57-B7C3A5B3919F}"/>
              </a:ext>
            </a:extLst>
          </p:cNvPr>
          <p:cNvPicPr>
            <a:picLocks noGrp="1" noChangeAspect="1"/>
          </p:cNvPicPr>
          <p:nvPr>
            <p:ph idx="1"/>
          </p:nvPr>
        </p:nvPicPr>
        <p:blipFill>
          <a:blip r:embed="rId2"/>
          <a:stretch>
            <a:fillRect/>
          </a:stretch>
        </p:blipFill>
        <p:spPr>
          <a:xfrm>
            <a:off x="457200" y="2671043"/>
            <a:ext cx="8229600" cy="2384276"/>
          </a:xfrm>
          <a:prstGeom prst="rect">
            <a:avLst/>
          </a:prstGeom>
        </p:spPr>
      </p:pic>
      <p:sp>
        <p:nvSpPr>
          <p:cNvPr id="4" name="页脚占位符 3">
            <a:extLst>
              <a:ext uri="{FF2B5EF4-FFF2-40B4-BE49-F238E27FC236}">
                <a16:creationId xmlns:a16="http://schemas.microsoft.com/office/drawing/2014/main" id="{05293B9F-AD70-41B3-AB4C-F52E8871E9A4}"/>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18608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结语</a:t>
            </a:r>
          </a:p>
        </p:txBody>
      </p:sp>
      <p:sp>
        <p:nvSpPr>
          <p:cNvPr id="3" name="内容占位符 2"/>
          <p:cNvSpPr>
            <a:spLocks noGrp="1"/>
          </p:cNvSpPr>
          <p:nvPr>
            <p:ph idx="1"/>
          </p:nvPr>
        </p:nvSpPr>
        <p:spPr/>
        <p:txBody>
          <a:bodyPr>
            <a:normAutofit/>
          </a:bodyPr>
          <a:lstStyle/>
          <a:p>
            <a:r>
              <a:rPr lang="zh-CN" altLang="en-US" dirty="0"/>
              <a:t>宏观数据对经济运行很重要。</a:t>
            </a:r>
            <a:endParaRPr lang="en-US" altLang="zh-CN" dirty="0"/>
          </a:p>
          <a:p>
            <a:pPr lvl="1"/>
            <a:r>
              <a:rPr lang="zh-CN" altLang="en-US" dirty="0"/>
              <a:t>帮助个人和公司决策</a:t>
            </a:r>
            <a:endParaRPr lang="en-US" altLang="zh-CN" dirty="0"/>
          </a:p>
          <a:p>
            <a:pPr lvl="1"/>
            <a:r>
              <a:rPr lang="zh-CN" altLang="en-US" dirty="0"/>
              <a:t>是政策制定的前提</a:t>
            </a:r>
            <a:endParaRPr lang="en-US" altLang="zh-CN" dirty="0"/>
          </a:p>
          <a:p>
            <a:pPr lvl="1"/>
            <a:r>
              <a:rPr lang="zh-CN" altLang="en-US" dirty="0"/>
              <a:t>吸引高水平的研究</a:t>
            </a:r>
            <a:endParaRPr lang="en-US" altLang="zh-CN" dirty="0"/>
          </a:p>
          <a:p>
            <a:r>
              <a:rPr lang="zh-CN" altLang="en-US" dirty="0"/>
              <a:t>要理解宏观经济，熟悉数据是第一步。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91805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 GDP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sz="2800" dirty="0"/>
                  <a:t>GDP: </a:t>
                </a:r>
                <a:r>
                  <a:rPr lang="zh-CN" altLang="en-US" sz="2800" dirty="0"/>
                  <a:t>一段时间内</a:t>
                </a:r>
                <a:r>
                  <a:rPr lang="zh-CN" altLang="en-US" sz="2800" dirty="0">
                    <a:solidFill>
                      <a:srgbClr val="FF0000"/>
                    </a:solidFill>
                  </a:rPr>
                  <a:t>国内生产</a:t>
                </a:r>
                <a:r>
                  <a:rPr lang="zh-CN" altLang="en-US" sz="2800" dirty="0"/>
                  <a:t>的</a:t>
                </a:r>
                <a:r>
                  <a:rPr lang="zh-CN" altLang="en-US" sz="2800" dirty="0">
                    <a:solidFill>
                      <a:srgbClr val="FF0000"/>
                    </a:solidFill>
                  </a:rPr>
                  <a:t>最终</a:t>
                </a:r>
                <a:r>
                  <a:rPr lang="zh-CN" altLang="en-US" sz="2800" dirty="0"/>
                  <a:t>商品和服务的</a:t>
                </a:r>
                <a:r>
                  <a:rPr lang="zh-CN" altLang="en-US" sz="2800" dirty="0">
                    <a:solidFill>
                      <a:srgbClr val="FF0000"/>
                    </a:solidFill>
                  </a:rPr>
                  <a:t>市场价值</a:t>
                </a:r>
                <a:r>
                  <a:rPr lang="zh-CN" altLang="en-US" sz="2800" dirty="0"/>
                  <a:t>总和。</a:t>
                </a:r>
                <a:endParaRPr lang="en-US" altLang="zh-CN" sz="2800" dirty="0"/>
              </a:p>
              <a:p>
                <a:pPr marL="0" indent="0" algn="ctr">
                  <a:buNone/>
                </a:pPr>
                <a14:m>
                  <m:oMath xmlns:m="http://schemas.openxmlformats.org/officeDocument/2006/math">
                    <m:r>
                      <a:rPr lang="en-US" altLang="zh-CN" sz="2800" b="0" i="1" smtClean="0">
                        <a:latin typeface="Cambria Math"/>
                      </a:rPr>
                      <m:t>𝐺𝐷</m:t>
                    </m:r>
                    <m:sSub>
                      <m:sSubPr>
                        <m:ctrlPr>
                          <a:rPr lang="en-US" altLang="zh-CN" sz="2800" b="0" i="1" smtClean="0">
                            <a:latin typeface="Cambria Math" panose="02040503050406030204" pitchFamily="18" charset="0"/>
                          </a:rPr>
                        </m:ctrlPr>
                      </m:sSubPr>
                      <m:e>
                        <m:r>
                          <a:rPr lang="en-US" altLang="zh-CN" sz="2800" b="0" i="1" smtClean="0">
                            <a:latin typeface="Cambria Math"/>
                          </a:rPr>
                          <m:t>𝑃</m:t>
                        </m:r>
                      </m:e>
                      <m:sub>
                        <m:r>
                          <a:rPr lang="en-US" altLang="zh-CN" sz="2800" b="0" i="1" smtClean="0">
                            <a:latin typeface="Cambria Math"/>
                          </a:rPr>
                          <m:t>𝑡</m:t>
                        </m:r>
                      </m:sub>
                    </m:sSub>
                    <m:r>
                      <a:rPr lang="en-US" altLang="zh-CN" sz="2800" b="0" i="1" smtClean="0">
                        <a:latin typeface="Cambria Math"/>
                      </a:rPr>
                      <m:t>=</m:t>
                    </m:r>
                    <m:nary>
                      <m:naryPr>
                        <m:chr m:val="∑"/>
                        <m:ctrlPr>
                          <a:rPr lang="en-US" altLang="zh-CN" sz="2800" i="1">
                            <a:latin typeface="Cambria Math" panose="02040503050406030204" pitchFamily="18" charset="0"/>
                          </a:rPr>
                        </m:ctrlPr>
                      </m:naryPr>
                      <m:sub>
                        <m:r>
                          <m:rPr>
                            <m:brk m:alnAt="23"/>
                          </m:rPr>
                          <a:rPr lang="en-US" altLang="zh-CN" sz="2800" i="1">
                            <a:latin typeface="Cambria Math"/>
                          </a:rPr>
                          <m:t>𝑖</m:t>
                        </m:r>
                        <m:r>
                          <a:rPr lang="en-US" altLang="zh-CN" sz="2800" i="1">
                            <a:latin typeface="Cambria Math"/>
                          </a:rPr>
                          <m:t>=1</m:t>
                        </m:r>
                      </m:sub>
                      <m:sup>
                        <m:r>
                          <a:rPr lang="en-US" altLang="zh-CN" sz="2800" i="1">
                            <a:latin typeface="Cambria Math"/>
                          </a:rPr>
                          <m:t>𝑀</m:t>
                        </m:r>
                      </m:sup>
                      <m:e>
                        <m:sSub>
                          <m:sSubPr>
                            <m:ctrlPr>
                              <a:rPr lang="en-US" altLang="zh-CN" sz="2800" i="1">
                                <a:latin typeface="Cambria Math" panose="02040503050406030204" pitchFamily="18" charset="0"/>
                              </a:rPr>
                            </m:ctrlPr>
                          </m:sSubPr>
                          <m:e>
                            <m:r>
                              <a:rPr lang="en-US" altLang="zh-CN" sz="2800" b="0" i="1" smtClean="0">
                                <a:latin typeface="Cambria Math"/>
                              </a:rPr>
                              <m:t>𝑞</m:t>
                            </m:r>
                          </m:e>
                          <m:sub>
                            <m:r>
                              <a:rPr lang="en-US" altLang="zh-CN" sz="2800" i="1">
                                <a:latin typeface="Cambria Math"/>
                              </a:rPr>
                              <m:t>𝑖</m:t>
                            </m:r>
                            <m:r>
                              <a:rPr lang="en-US" altLang="zh-CN" sz="2800" b="0" i="1" smtClean="0">
                                <a:latin typeface="Cambria Math"/>
                              </a:rPr>
                              <m:t>𝑡</m:t>
                            </m:r>
                          </m:sub>
                        </m:sSub>
                        <m:sSub>
                          <m:sSubPr>
                            <m:ctrlPr>
                              <a:rPr lang="en-US" altLang="zh-CN" sz="2800" i="1">
                                <a:latin typeface="Cambria Math" panose="02040503050406030204" pitchFamily="18" charset="0"/>
                              </a:rPr>
                            </m:ctrlPr>
                          </m:sSubPr>
                          <m:e>
                            <m:r>
                              <a:rPr lang="en-US" altLang="zh-CN" sz="2800" i="1">
                                <a:latin typeface="Cambria Math"/>
                              </a:rPr>
                              <m:t>𝑝</m:t>
                            </m:r>
                          </m:e>
                          <m:sub>
                            <m:r>
                              <a:rPr lang="en-US" altLang="zh-CN" sz="2800" i="1">
                                <a:latin typeface="Cambria Math"/>
                              </a:rPr>
                              <m:t>𝑖𝑡</m:t>
                            </m:r>
                          </m:sub>
                        </m:sSub>
                      </m:e>
                    </m:nary>
                  </m:oMath>
                </a14:m>
                <a:r>
                  <a:rPr lang="en-US" altLang="zh-CN" sz="2800" dirty="0"/>
                  <a:t>, </a:t>
                </a:r>
              </a:p>
              <a:p>
                <a:pPr marL="0" indent="0">
                  <a:buNone/>
                </a:pPr>
                <a:r>
                  <a:rPr lang="zh-CN" altLang="en-US" sz="2800" dirty="0"/>
                  <a:t>其中</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𝑞</m:t>
                        </m:r>
                      </m:e>
                      <m:sub>
                        <m:r>
                          <a:rPr lang="en-US" altLang="zh-CN" sz="2800" i="1">
                            <a:latin typeface="Cambria Math"/>
                          </a:rPr>
                          <m:t>𝑖</m:t>
                        </m:r>
                        <m:r>
                          <a:rPr lang="en-US" altLang="zh-CN" sz="2800" b="0" i="1" smtClean="0">
                            <a:latin typeface="Cambria Math"/>
                          </a:rPr>
                          <m:t>𝑡</m:t>
                        </m:r>
                      </m:sub>
                    </m:sSub>
                  </m:oMath>
                </a14:m>
                <a:r>
                  <a:rPr lang="en-US" altLang="zh-CN" sz="2800" dirty="0"/>
                  <a:t> </a:t>
                </a:r>
                <a:r>
                  <a:rPr lang="zh-CN" altLang="en-US" sz="2800" dirty="0"/>
                  <a:t>和</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𝑝</m:t>
                        </m:r>
                      </m:e>
                      <m:sub>
                        <m:r>
                          <a:rPr lang="en-US" altLang="zh-CN" sz="2800" i="1">
                            <a:latin typeface="Cambria Math"/>
                          </a:rPr>
                          <m:t>𝑖𝑡</m:t>
                        </m:r>
                      </m:sub>
                    </m:sSub>
                  </m:oMath>
                </a14:m>
                <a:r>
                  <a:rPr lang="en-US" altLang="zh-CN" sz="2800" dirty="0"/>
                  <a:t> </a:t>
                </a:r>
                <a:r>
                  <a:rPr lang="zh-CN" altLang="en-US" sz="2800" dirty="0"/>
                  <a:t>分别为第</a:t>
                </a:r>
                <a14:m>
                  <m:oMath xmlns:m="http://schemas.openxmlformats.org/officeDocument/2006/math">
                    <m:r>
                      <a:rPr lang="en-US" altLang="zh-CN" sz="2800" i="1">
                        <a:latin typeface="Cambria Math"/>
                      </a:rPr>
                      <m:t>𝑖</m:t>
                    </m:r>
                  </m:oMath>
                </a14:m>
                <a:r>
                  <a:rPr lang="zh-CN" altLang="en-US" sz="2800" dirty="0"/>
                  <a:t>种商品或服务的数量和价格，</a:t>
                </a:r>
                <a14:m>
                  <m:oMath xmlns:m="http://schemas.openxmlformats.org/officeDocument/2006/math">
                    <m:r>
                      <a:rPr lang="en-US" altLang="zh-CN" sz="2800" i="1">
                        <a:latin typeface="Cambria Math"/>
                      </a:rPr>
                      <m:t>𝑡</m:t>
                    </m:r>
                  </m:oMath>
                </a14:m>
                <a:r>
                  <a:rPr lang="en-US" altLang="zh-CN" sz="2800" dirty="0"/>
                  <a:t> </a:t>
                </a:r>
                <a:r>
                  <a:rPr lang="zh-CN" altLang="en-US" sz="2800" dirty="0"/>
                  <a:t>代表时间段（比如某个季度）。</a:t>
                </a:r>
                <a:endParaRPr lang="en-US" altLang="zh-CN" sz="2800" dirty="0"/>
              </a:p>
              <a:p>
                <a:r>
                  <a:rPr lang="zh-CN" altLang="en-US" sz="2800" dirty="0"/>
                  <a:t>如果一棵苹果树和一棵桔子树构成一个经济，每年生产</a:t>
                </a:r>
                <a:r>
                  <a:rPr lang="en-US" altLang="zh-CN" sz="2800" dirty="0"/>
                  <a:t>20</a:t>
                </a:r>
                <a:r>
                  <a:rPr lang="zh-CN" altLang="en-US" sz="2800" dirty="0"/>
                  <a:t>个苹果和</a:t>
                </a:r>
                <a:r>
                  <a:rPr lang="en-US" altLang="zh-CN" sz="2800" dirty="0"/>
                  <a:t>30</a:t>
                </a:r>
                <a:r>
                  <a:rPr lang="zh-CN" altLang="en-US" sz="2800" dirty="0"/>
                  <a:t>个桔子</a:t>
                </a:r>
                <a:r>
                  <a:rPr lang="en-US" altLang="zh-CN" sz="2800" dirty="0"/>
                  <a:t>, </a:t>
                </a:r>
                <a:r>
                  <a:rPr lang="zh-CN" altLang="en-US" sz="2800" dirty="0"/>
                  <a:t>市场价格分别为</a:t>
                </a:r>
                <a:r>
                  <a:rPr lang="en-US" altLang="zh-CN" sz="2800" dirty="0"/>
                  <a:t>0.5</a:t>
                </a:r>
                <a:r>
                  <a:rPr lang="zh-CN" altLang="en-US" sz="2800" dirty="0"/>
                  <a:t>和</a:t>
                </a:r>
                <a:r>
                  <a:rPr lang="en-US" altLang="zh-CN" sz="2800" dirty="0"/>
                  <a:t>1</a:t>
                </a:r>
                <a:r>
                  <a:rPr lang="zh-CN" altLang="en-US" sz="2800" dirty="0"/>
                  <a:t>元，那么</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333" t="-1752" r="-815"/>
                </a:stretch>
              </a:blipFill>
            </p:spPr>
            <p:txBody>
              <a:bodyPr/>
              <a:lstStyle/>
              <a:p>
                <a:r>
                  <a:rPr lang="zh-CN" altLang="en-US">
                    <a:noFill/>
                  </a:rPr>
                  <a:t> </a:t>
                </a:r>
              </a:p>
            </p:txBody>
          </p:sp>
        </mc:Fallback>
      </mc:AlternateContent>
      <p:sp>
        <p:nvSpPr>
          <p:cNvPr id="11" name="Text Box 10"/>
          <p:cNvSpPr txBox="1">
            <a:spLocks noChangeArrowheads="1"/>
          </p:cNvSpPr>
          <p:nvPr/>
        </p:nvSpPr>
        <p:spPr bwMode="auto">
          <a:xfrm>
            <a:off x="1403648" y="5229200"/>
            <a:ext cx="49135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imes New Roman" pitchFamily="18" charset="0"/>
                <a:ea typeface="宋体" charset="-122"/>
              </a:rPr>
              <a:t>GDP = (</a:t>
            </a:r>
            <a:r>
              <a:rPr lang="zh-CN" altLang="en-US" sz="2400" dirty="0">
                <a:solidFill>
                  <a:srgbClr val="FF0000"/>
                </a:solidFill>
                <a:latin typeface="Times New Roman" pitchFamily="18" charset="0"/>
                <a:ea typeface="宋体" charset="-122"/>
              </a:rPr>
              <a:t>苹果价格</a:t>
            </a:r>
            <a:r>
              <a:rPr lang="en-US" altLang="zh-CN" sz="2400" dirty="0">
                <a:solidFill>
                  <a:srgbClr val="FF0000"/>
                </a:solidFill>
                <a:latin typeface="Times New Roman" pitchFamily="18" charset="0"/>
                <a:ea typeface="宋体" charset="-122"/>
              </a:rPr>
              <a:t> </a:t>
            </a:r>
            <a:r>
              <a:rPr lang="en-US" altLang="zh-CN" sz="2400" dirty="0">
                <a:solidFill>
                  <a:srgbClr val="FF0000"/>
                </a:solidFill>
                <a:latin typeface="Times New Roman" pitchFamily="18" charset="0"/>
                <a:ea typeface="宋体" charset="-122"/>
                <a:sym typeface="Symbol" pitchFamily="18" charset="2"/>
              </a:rPr>
              <a:t> </a:t>
            </a:r>
            <a:r>
              <a:rPr lang="zh-CN" altLang="en-US" sz="2400" dirty="0">
                <a:solidFill>
                  <a:srgbClr val="FF0000"/>
                </a:solidFill>
                <a:latin typeface="Times New Roman" pitchFamily="18" charset="0"/>
                <a:ea typeface="宋体" charset="-122"/>
                <a:sym typeface="Symbol" pitchFamily="18" charset="2"/>
              </a:rPr>
              <a:t>苹果数量</a:t>
            </a:r>
            <a:r>
              <a:rPr lang="en-US" altLang="zh-CN" sz="2400" dirty="0">
                <a:latin typeface="Times New Roman" pitchFamily="18" charset="0"/>
                <a:ea typeface="宋体" charset="-122"/>
                <a:sym typeface="Symbol" pitchFamily="18" charset="2"/>
              </a:rPr>
              <a:t>)</a:t>
            </a:r>
          </a:p>
          <a:p>
            <a:r>
              <a:rPr lang="en-US" altLang="zh-CN" sz="2400" dirty="0">
                <a:latin typeface="Times New Roman" pitchFamily="18" charset="0"/>
                <a:ea typeface="宋体" charset="-122"/>
                <a:sym typeface="Symbol" pitchFamily="18" charset="2"/>
              </a:rPr>
              <a:t>	 + (</a:t>
            </a:r>
            <a:r>
              <a:rPr lang="zh-CN" altLang="en-US" sz="2400" dirty="0">
                <a:solidFill>
                  <a:schemeClr val="accent6"/>
                </a:solidFill>
                <a:latin typeface="Times New Roman" pitchFamily="18" charset="0"/>
                <a:ea typeface="宋体" charset="-122"/>
                <a:sym typeface="Symbol" pitchFamily="18" charset="2"/>
              </a:rPr>
              <a:t>桔子价格</a:t>
            </a:r>
            <a:r>
              <a:rPr lang="en-US" altLang="zh-CN" sz="2400" dirty="0">
                <a:solidFill>
                  <a:schemeClr val="accent6"/>
                </a:solidFill>
                <a:latin typeface="Times New Roman" pitchFamily="18" charset="0"/>
                <a:ea typeface="宋体" charset="-122"/>
                <a:sym typeface="Symbol" pitchFamily="18" charset="2"/>
              </a:rPr>
              <a:t>  </a:t>
            </a:r>
            <a:r>
              <a:rPr lang="zh-CN" altLang="en-US" sz="2400" dirty="0">
                <a:solidFill>
                  <a:schemeClr val="accent6"/>
                </a:solidFill>
                <a:latin typeface="Times New Roman" pitchFamily="18" charset="0"/>
                <a:ea typeface="宋体" charset="-122"/>
                <a:sym typeface="Symbol" pitchFamily="18" charset="2"/>
              </a:rPr>
              <a:t>桔子数量</a:t>
            </a:r>
            <a:r>
              <a:rPr lang="en-US" altLang="zh-CN" sz="2400" dirty="0">
                <a:latin typeface="Times New Roman" pitchFamily="18" charset="0"/>
                <a:ea typeface="宋体" charset="-122"/>
                <a:sym typeface="Symbol" pitchFamily="18" charset="2"/>
              </a:rPr>
              <a:t>)</a:t>
            </a:r>
          </a:p>
          <a:p>
            <a:r>
              <a:rPr lang="en-US" altLang="zh-CN" sz="2400" dirty="0">
                <a:latin typeface="Times New Roman" pitchFamily="18" charset="0"/>
                <a:ea typeface="宋体" charset="-122"/>
                <a:sym typeface="Symbol" pitchFamily="18" charset="2"/>
              </a:rPr>
              <a:t>         = (</a:t>
            </a:r>
            <a:r>
              <a:rPr lang="en-US" altLang="zh-CN" sz="2400" dirty="0">
                <a:solidFill>
                  <a:srgbClr val="C00000"/>
                </a:solidFill>
                <a:latin typeface="Times New Roman" pitchFamily="18" charset="0"/>
                <a:ea typeface="宋体" charset="-122"/>
                <a:sym typeface="Symbol" pitchFamily="18" charset="2"/>
              </a:rPr>
              <a:t>0.5  20</a:t>
            </a:r>
            <a:r>
              <a:rPr lang="en-US" altLang="zh-CN" sz="2400" dirty="0">
                <a:latin typeface="Times New Roman" pitchFamily="18" charset="0"/>
                <a:ea typeface="宋体" charset="-122"/>
                <a:sym typeface="Symbol" pitchFamily="18" charset="2"/>
              </a:rPr>
              <a:t>) + (</a:t>
            </a:r>
            <a:r>
              <a:rPr lang="en-US" altLang="zh-CN" sz="2400" dirty="0">
                <a:solidFill>
                  <a:schemeClr val="accent6"/>
                </a:solidFill>
                <a:latin typeface="Times New Roman" pitchFamily="18" charset="0"/>
                <a:ea typeface="宋体" charset="-122"/>
                <a:sym typeface="Symbol" pitchFamily="18" charset="2"/>
              </a:rPr>
              <a:t>1.0  30</a:t>
            </a:r>
            <a:r>
              <a:rPr lang="en-US" altLang="zh-CN" sz="2400" dirty="0">
                <a:latin typeface="Times New Roman" pitchFamily="18" charset="0"/>
                <a:ea typeface="宋体" charset="-122"/>
                <a:sym typeface="Symbol" pitchFamily="18" charset="2"/>
              </a:rPr>
              <a:t>) = 40 </a:t>
            </a:r>
            <a:r>
              <a:rPr lang="zh-CN" altLang="en-US" sz="2400" dirty="0">
                <a:latin typeface="Times New Roman" pitchFamily="18" charset="0"/>
                <a:ea typeface="宋体" charset="-122"/>
                <a:sym typeface="Symbol" pitchFamily="18" charset="2"/>
              </a:rPr>
              <a:t>元</a:t>
            </a:r>
            <a:endParaRPr lang="en-US" altLang="zh-CN" sz="2400" dirty="0">
              <a:latin typeface="Times New Roman" pitchFamily="18" charset="0"/>
              <a:ea typeface="宋体" charset="-122"/>
              <a:sym typeface="Symbol" pitchFamily="18" charset="2"/>
            </a:endParaRP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165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GDP</a:t>
            </a:r>
            <a:r>
              <a:rPr lang="zh-CN" altLang="en-US" dirty="0"/>
              <a:t>核算规则</a:t>
            </a:r>
            <a:r>
              <a:rPr lang="en-US" altLang="zh-CN" dirty="0"/>
              <a:t>: </a:t>
            </a:r>
            <a:br>
              <a:rPr lang="en-US" altLang="zh-CN" dirty="0"/>
            </a:br>
            <a:r>
              <a:rPr lang="zh-CN" altLang="en-US" dirty="0"/>
              <a:t>用市场价格</a:t>
            </a:r>
          </a:p>
        </p:txBody>
      </p:sp>
      <p:sp>
        <p:nvSpPr>
          <p:cNvPr id="3" name="内容占位符 2"/>
          <p:cNvSpPr>
            <a:spLocks noGrp="1"/>
          </p:cNvSpPr>
          <p:nvPr>
            <p:ph idx="1"/>
          </p:nvPr>
        </p:nvSpPr>
        <p:spPr/>
        <p:txBody>
          <a:bodyPr>
            <a:normAutofit/>
          </a:bodyPr>
          <a:lstStyle/>
          <a:p>
            <a:r>
              <a:rPr lang="zh-CN" altLang="en-US" dirty="0"/>
              <a:t>如果有市场价格，就用市场价格计算商品和服务的价值。</a:t>
            </a:r>
            <a:endParaRPr lang="en-US" altLang="zh-CN" dirty="0"/>
          </a:p>
          <a:p>
            <a:r>
              <a:rPr lang="zh-CN" altLang="en-US" dirty="0"/>
              <a:t>如果没有市场价格，就采用估价（</a:t>
            </a:r>
            <a:r>
              <a:rPr lang="en-US" altLang="zh-CN" dirty="0"/>
              <a:t>imputation</a:t>
            </a:r>
            <a:r>
              <a:rPr lang="zh-CN" altLang="en-US" dirty="0"/>
              <a:t>），比如自有房屋的租金需要估价。</a:t>
            </a:r>
            <a:endParaRPr lang="en-US" altLang="zh-CN" dirty="0"/>
          </a:p>
          <a:p>
            <a:r>
              <a:rPr lang="zh-CN" altLang="en-US" dirty="0"/>
              <a:t>对地下经济不作估价。</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320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GDP</a:t>
            </a:r>
            <a:r>
              <a:rPr lang="zh-CN" altLang="en-US" dirty="0"/>
              <a:t>核算规则</a:t>
            </a:r>
            <a:r>
              <a:rPr lang="en-US" altLang="zh-CN" dirty="0"/>
              <a:t>: </a:t>
            </a:r>
            <a:br>
              <a:rPr lang="en-US" altLang="zh-CN" dirty="0"/>
            </a:br>
            <a:r>
              <a:rPr lang="zh-CN" altLang="en-US" dirty="0"/>
              <a:t>最终商品和服务</a:t>
            </a:r>
          </a:p>
        </p:txBody>
      </p:sp>
      <p:sp>
        <p:nvSpPr>
          <p:cNvPr id="3" name="内容占位符 2"/>
          <p:cNvSpPr>
            <a:spLocks noGrp="1"/>
          </p:cNvSpPr>
          <p:nvPr>
            <p:ph idx="1"/>
          </p:nvPr>
        </p:nvSpPr>
        <p:spPr/>
        <p:txBody>
          <a:bodyPr>
            <a:normAutofit/>
          </a:bodyPr>
          <a:lstStyle/>
          <a:p>
            <a:r>
              <a:rPr lang="zh-CN" altLang="en-US" dirty="0"/>
              <a:t>中间产品不作重复计算</a:t>
            </a:r>
            <a:r>
              <a:rPr lang="en-US" altLang="zh-CN" dirty="0"/>
              <a:t>  </a:t>
            </a:r>
          </a:p>
          <a:p>
            <a:pPr marL="0" indent="0">
              <a:buNone/>
            </a:pPr>
            <a:r>
              <a:rPr lang="en-US" altLang="zh-CN" dirty="0"/>
              <a:t>	</a:t>
            </a:r>
            <a:r>
              <a:rPr lang="en-US" altLang="zh-CN" sz="2800" dirty="0"/>
              <a:t>GDP = </a:t>
            </a:r>
            <a:r>
              <a:rPr lang="zh-CN" altLang="en-US" sz="2800" dirty="0"/>
              <a:t>最终商品和服务的价值</a:t>
            </a:r>
            <a:endParaRPr lang="en-US" altLang="zh-CN" sz="2800" dirty="0"/>
          </a:p>
          <a:p>
            <a:pPr marL="0" indent="0">
              <a:buNone/>
            </a:pPr>
            <a:r>
              <a:rPr lang="en-US" altLang="zh-CN" sz="2800" dirty="0"/>
              <a:t>  	         = </a:t>
            </a:r>
            <a:r>
              <a:rPr lang="zh-CN" altLang="en-US" sz="2800" dirty="0"/>
              <a:t>所有生产阶段的</a:t>
            </a:r>
            <a:r>
              <a:rPr lang="zh-CN" altLang="en-US" sz="2800" dirty="0">
                <a:solidFill>
                  <a:srgbClr val="C00000"/>
                </a:solidFill>
              </a:rPr>
              <a:t>增加值</a:t>
            </a:r>
            <a:r>
              <a:rPr lang="zh-CN" altLang="en-US" sz="2800" dirty="0"/>
              <a:t>的总和</a:t>
            </a:r>
            <a:endParaRPr lang="en-US" altLang="zh-CN" sz="2800" dirty="0"/>
          </a:p>
          <a:p>
            <a:r>
              <a:rPr lang="zh-CN" altLang="en-US" dirty="0"/>
              <a:t>二手商品不计算（包括库存商品的出售）</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600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GDP</a:t>
            </a:r>
            <a:r>
              <a:rPr lang="zh-CN" altLang="en-US" dirty="0"/>
              <a:t>核算规则</a:t>
            </a:r>
            <a:r>
              <a:rPr lang="en-US" altLang="zh-CN" dirty="0"/>
              <a:t>: </a:t>
            </a:r>
            <a:br>
              <a:rPr lang="en-US" altLang="zh-CN" dirty="0"/>
            </a:br>
            <a:r>
              <a:rPr lang="zh-CN" altLang="en-US" dirty="0"/>
              <a:t>国内生产</a:t>
            </a:r>
          </a:p>
        </p:txBody>
      </p:sp>
      <p:sp>
        <p:nvSpPr>
          <p:cNvPr id="3" name="内容占位符 2"/>
          <p:cNvSpPr>
            <a:spLocks noGrp="1"/>
          </p:cNvSpPr>
          <p:nvPr>
            <p:ph idx="1"/>
          </p:nvPr>
        </p:nvSpPr>
        <p:spPr/>
        <p:txBody>
          <a:bodyPr/>
          <a:lstStyle/>
          <a:p>
            <a:r>
              <a:rPr lang="zh-CN" altLang="en-US" dirty="0"/>
              <a:t>进口的商品和服务不算在</a:t>
            </a:r>
            <a:r>
              <a:rPr lang="en-US" altLang="zh-CN" dirty="0"/>
              <a:t>GDP</a:t>
            </a:r>
            <a:r>
              <a:rPr lang="zh-CN" altLang="en-US" dirty="0"/>
              <a:t>内。</a:t>
            </a:r>
            <a:endParaRPr lang="en-US" altLang="zh-CN" dirty="0"/>
          </a:p>
          <a:p>
            <a:r>
              <a:rPr lang="zh-CN" altLang="en-US" dirty="0"/>
              <a:t>但它们会被计算在支出法</a:t>
            </a:r>
            <a:r>
              <a:rPr lang="en-US" altLang="zh-CN" dirty="0"/>
              <a:t>GDP</a:t>
            </a:r>
            <a:r>
              <a:rPr lang="zh-CN" altLang="en-US" dirty="0"/>
              <a:t>的消费或投资项内。</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192584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8039</TotalTime>
  <Words>6751</Words>
  <Application>Microsoft Office PowerPoint</Application>
  <PresentationFormat>全屏显示(4:3)</PresentationFormat>
  <Paragraphs>586</Paragraphs>
  <Slides>53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等线</vt:lpstr>
      <vt:lpstr>宋体</vt:lpstr>
      <vt:lpstr>Arial</vt:lpstr>
      <vt:lpstr>Calibri</vt:lpstr>
      <vt:lpstr>Cambria Math</vt:lpstr>
      <vt:lpstr>Symbol</vt:lpstr>
      <vt:lpstr>Times New Roman</vt:lpstr>
      <vt:lpstr>Wingdings</vt:lpstr>
      <vt:lpstr>Office 主题​​</vt:lpstr>
      <vt:lpstr>宏观数据</vt:lpstr>
      <vt:lpstr>内容</vt:lpstr>
      <vt:lpstr>导言：数据的重要性</vt:lpstr>
      <vt:lpstr>国内生产总值</vt:lpstr>
      <vt:lpstr>循环图（The Circular Flow）</vt:lpstr>
      <vt:lpstr>计算 GDP</vt:lpstr>
      <vt:lpstr>GDP核算规则:  用市场价格</vt:lpstr>
      <vt:lpstr>GDP核算规则:  最终商品和服务</vt:lpstr>
      <vt:lpstr>GDP核算规则:  国内生产</vt:lpstr>
      <vt:lpstr>名义GDP和实际GDP</vt:lpstr>
      <vt:lpstr>名义和实际GDP（1978-2020）</vt:lpstr>
      <vt:lpstr>实际GDP增速（年度，1953-2020）</vt:lpstr>
      <vt:lpstr>实际GDP增速 （季度, 1992Q1-2020Q4）</vt:lpstr>
      <vt:lpstr>Chinese GDP at 2020</vt:lpstr>
      <vt:lpstr>基期选择</vt:lpstr>
      <vt:lpstr>支出法GDP分解</vt:lpstr>
      <vt:lpstr>消费 (C)</vt:lpstr>
      <vt:lpstr>居民消费率（%）</vt:lpstr>
      <vt:lpstr>投资 (I)</vt:lpstr>
      <vt:lpstr>资本、投资和折旧</vt:lpstr>
      <vt:lpstr>关于住房</vt:lpstr>
      <vt:lpstr>关于库存变化</vt:lpstr>
      <vt:lpstr>资本形成率（投资率，%）</vt:lpstr>
      <vt:lpstr>库存投资占GDP比例</vt:lpstr>
      <vt:lpstr>政府消费 (G)</vt:lpstr>
      <vt:lpstr>政府消费率（%）</vt:lpstr>
      <vt:lpstr>更具体的分解</vt:lpstr>
      <vt:lpstr>收入法GDP</vt:lpstr>
      <vt:lpstr>其他收入指标</vt:lpstr>
      <vt:lpstr>中国GNI和GDP差异</vt:lpstr>
      <vt:lpstr>关于中国的人均可支配收入</vt:lpstr>
      <vt:lpstr>内容</vt:lpstr>
      <vt:lpstr>消费者价格指数（CPI）</vt:lpstr>
      <vt:lpstr>CPI</vt:lpstr>
      <vt:lpstr>“苹果和桔子”经济</vt:lpstr>
      <vt:lpstr>通胀率和核心通胀率</vt:lpstr>
      <vt:lpstr>同比和环比上涨</vt:lpstr>
      <vt:lpstr>CPI同比上涨（%）</vt:lpstr>
      <vt:lpstr>中国CPI篮子八大类权重（估计）</vt:lpstr>
      <vt:lpstr>美国CPI篮子权重</vt:lpstr>
      <vt:lpstr>GDP 平减因子</vt:lpstr>
      <vt:lpstr>GDP平减因子与CPI</vt:lpstr>
      <vt:lpstr>Inflation in CPI and GDP Deflator</vt:lpstr>
      <vt:lpstr>为什么CPI 倾向于高估通胀</vt:lpstr>
      <vt:lpstr>其他价格指数</vt:lpstr>
      <vt:lpstr>PPI和CPI</vt:lpstr>
      <vt:lpstr>内容</vt:lpstr>
      <vt:lpstr>度量就业情况</vt:lpstr>
      <vt:lpstr>中美劳动力市场</vt:lpstr>
      <vt:lpstr>内容</vt:lpstr>
      <vt:lpstr>货币供应</vt:lpstr>
      <vt:lpstr>中美货币供应定义比较</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on Macroeconomic Data</dc:title>
  <dc:creator>jhq</dc:creator>
  <cp:lastModifiedBy>Junhui</cp:lastModifiedBy>
  <cp:revision>208</cp:revision>
  <dcterms:created xsi:type="dcterms:W3CDTF">2013-02-24T07:58:42Z</dcterms:created>
  <dcterms:modified xsi:type="dcterms:W3CDTF">2021-09-21T11:54:51Z</dcterms:modified>
</cp:coreProperties>
</file>