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6" r:id="rId2"/>
    <p:sldId id="475" r:id="rId3"/>
    <p:sldId id="476" r:id="rId4"/>
    <p:sldId id="477" r:id="rId5"/>
    <p:sldId id="294" r:id="rId6"/>
    <p:sldId id="296" r:id="rId7"/>
    <p:sldId id="434" r:id="rId8"/>
    <p:sldId id="435" r:id="rId9"/>
    <p:sldId id="474" r:id="rId10"/>
    <p:sldId id="478" r:id="rId11"/>
    <p:sldId id="479" r:id="rId12"/>
    <p:sldId id="437" r:id="rId13"/>
    <p:sldId id="438" r:id="rId14"/>
    <p:sldId id="297" r:id="rId15"/>
    <p:sldId id="298" r:id="rId16"/>
    <p:sldId id="299" r:id="rId17"/>
    <p:sldId id="300" r:id="rId18"/>
    <p:sldId id="301" r:id="rId19"/>
    <p:sldId id="302" r:id="rId20"/>
    <p:sldId id="455" r:id="rId21"/>
    <p:sldId id="440" r:id="rId22"/>
    <p:sldId id="441" r:id="rId23"/>
    <p:sldId id="442" r:id="rId24"/>
    <p:sldId id="443" r:id="rId25"/>
    <p:sldId id="444" r:id="rId26"/>
    <p:sldId id="445" r:id="rId27"/>
    <p:sldId id="446" r:id="rId28"/>
    <p:sldId id="447" r:id="rId29"/>
    <p:sldId id="448" r:id="rId30"/>
    <p:sldId id="456" r:id="rId31"/>
    <p:sldId id="303" r:id="rId32"/>
    <p:sldId id="306" r:id="rId33"/>
    <p:sldId id="304" r:id="rId34"/>
    <p:sldId id="305" r:id="rId35"/>
    <p:sldId id="307" r:id="rId36"/>
    <p:sldId id="308" r:id="rId37"/>
    <p:sldId id="411" r:id="rId38"/>
    <p:sldId id="310" r:id="rId39"/>
    <p:sldId id="311" r:id="rId40"/>
    <p:sldId id="312" r:id="rId41"/>
    <p:sldId id="314" r:id="rId42"/>
    <p:sldId id="433" r:id="rId43"/>
    <p:sldId id="313" r:id="rId44"/>
    <p:sldId id="315" r:id="rId45"/>
    <p:sldId id="457" r:id="rId46"/>
    <p:sldId id="472" r:id="rId47"/>
    <p:sldId id="473" r:id="rId48"/>
    <p:sldId id="419" r:id="rId49"/>
    <p:sldId id="316" r:id="rId50"/>
    <p:sldId id="453" r:id="rId51"/>
    <p:sldId id="317" r:id="rId52"/>
    <p:sldId id="318" r:id="rId53"/>
    <p:sldId id="319" r:id="rId54"/>
    <p:sldId id="320" r:id="rId55"/>
    <p:sldId id="321" r:id="rId56"/>
    <p:sldId id="428" r:id="rId57"/>
    <p:sldId id="322" r:id="rId58"/>
    <p:sldId id="412" r:id="rId59"/>
    <p:sldId id="324" r:id="rId60"/>
    <p:sldId id="413" r:id="rId61"/>
    <p:sldId id="326" r:id="rId62"/>
    <p:sldId id="454" r:id="rId63"/>
    <p:sldId id="414" r:id="rId64"/>
    <p:sldId id="328" r:id="rId65"/>
    <p:sldId id="421" r:id="rId66"/>
    <p:sldId id="458" r:id="rId67"/>
    <p:sldId id="332" r:id="rId68"/>
    <p:sldId id="331" r:id="rId69"/>
    <p:sldId id="333" r:id="rId70"/>
    <p:sldId id="334" r:id="rId71"/>
    <p:sldId id="469" r:id="rId72"/>
    <p:sldId id="336" r:id="rId73"/>
    <p:sldId id="416" r:id="rId74"/>
    <p:sldId id="337" r:id="rId75"/>
    <p:sldId id="342" r:id="rId76"/>
    <p:sldId id="330" r:id="rId77"/>
    <p:sldId id="463" r:id="rId78"/>
    <p:sldId id="464" r:id="rId79"/>
    <p:sldId id="465" r:id="rId80"/>
    <p:sldId id="466" r:id="rId81"/>
    <p:sldId id="467" r:id="rId82"/>
    <p:sldId id="468" r:id="rId83"/>
    <p:sldId id="338" r:id="rId84"/>
    <p:sldId id="339" r:id="rId85"/>
    <p:sldId id="340" r:id="rId86"/>
    <p:sldId id="341" r:id="rId87"/>
    <p:sldId id="349" r:id="rId88"/>
    <p:sldId id="346" r:id="rId89"/>
    <p:sldId id="347" r:id="rId90"/>
    <p:sldId id="345" r:id="rId91"/>
    <p:sldId id="344" r:id="rId92"/>
    <p:sldId id="353" r:id="rId93"/>
    <p:sldId id="354" r:id="rId94"/>
    <p:sldId id="355" r:id="rId95"/>
    <p:sldId id="460" r:id="rId96"/>
    <p:sldId id="422" r:id="rId97"/>
    <p:sldId id="343" r:id="rId98"/>
    <p:sldId id="459" r:id="rId99"/>
    <p:sldId id="365" r:id="rId100"/>
    <p:sldId id="366" r:id="rId101"/>
    <p:sldId id="367" r:id="rId102"/>
    <p:sldId id="368" r:id="rId103"/>
    <p:sldId id="429" r:id="rId104"/>
    <p:sldId id="430" r:id="rId105"/>
    <p:sldId id="370" r:id="rId106"/>
    <p:sldId id="371" r:id="rId107"/>
    <p:sldId id="431" r:id="rId108"/>
    <p:sldId id="372" r:id="rId109"/>
    <p:sldId id="373" r:id="rId110"/>
    <p:sldId id="374" r:id="rId111"/>
    <p:sldId id="377" r:id="rId112"/>
    <p:sldId id="378" r:id="rId113"/>
    <p:sldId id="380" r:id="rId114"/>
    <p:sldId id="379" r:id="rId115"/>
    <p:sldId id="382" r:id="rId116"/>
    <p:sldId id="427" r:id="rId117"/>
    <p:sldId id="383" r:id="rId118"/>
    <p:sldId id="384" r:id="rId119"/>
    <p:sldId id="385" r:id="rId120"/>
    <p:sldId id="417" r:id="rId121"/>
    <p:sldId id="387" r:id="rId122"/>
    <p:sldId id="388" r:id="rId123"/>
    <p:sldId id="389" r:id="rId124"/>
    <p:sldId id="470" r:id="rId125"/>
    <p:sldId id="391" r:id="rId126"/>
    <p:sldId id="471" r:id="rId127"/>
    <p:sldId id="400" r:id="rId1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8182" autoAdjust="0"/>
  </p:normalViewPr>
  <p:slideViewPr>
    <p:cSldViewPr>
      <p:cViewPr varScale="1">
        <p:scale>
          <a:sx n="65" d="100"/>
          <a:sy n="65" d="100"/>
        </p:scale>
        <p:origin x="67" y="3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nhui\Documents\courses\EC311\data\China_income_distribu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Junhui%20Qian\Documents\courses\EC311\data\CPI_yearly.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Wind\Wind.NET.Client\WindNET\users\W4786999060\export\&#36135;&#24065;&#20379;&#24212;&#37327;(&#26376;).xls"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1" Type="http://schemas.openxmlformats.org/officeDocument/2006/relationships/oleObject" Target="file:///C:\Users\Junhui%20Qian\Documents\courses\EC311\data\Trade.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Junhui%20Qian\Documents\courses\EC311\data\&#20154;&#27665;&#24065;&#27719;&#29575;(&#26376;).xls"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unhui%20Qian\Documents\courses\EC311\data\USDX.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Labor's</a:t>
            </a:r>
            <a:r>
              <a:rPr lang="en-US" altLang="zh-CN" baseline="0"/>
              <a:t> Share of Income (%)</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Sheet2!$H$3:$H$30</c:f>
              <c:numCache>
                <c:formatCode>yyyy\-mm</c:formatCode>
                <c:ptCount val="28"/>
                <c:pt idx="0">
                  <c:v>33969</c:v>
                </c:pt>
                <c:pt idx="1">
                  <c:v>34334</c:v>
                </c:pt>
                <c:pt idx="2">
                  <c:v>34699</c:v>
                </c:pt>
                <c:pt idx="3">
                  <c:v>35064</c:v>
                </c:pt>
                <c:pt idx="4">
                  <c:v>35430</c:v>
                </c:pt>
                <c:pt idx="5">
                  <c:v>35795</c:v>
                </c:pt>
                <c:pt idx="6">
                  <c:v>36160</c:v>
                </c:pt>
                <c:pt idx="7">
                  <c:v>36525</c:v>
                </c:pt>
                <c:pt idx="8">
                  <c:v>36891</c:v>
                </c:pt>
                <c:pt idx="9">
                  <c:v>37256</c:v>
                </c:pt>
                <c:pt idx="10">
                  <c:v>37621</c:v>
                </c:pt>
                <c:pt idx="11">
                  <c:v>37986</c:v>
                </c:pt>
                <c:pt idx="12">
                  <c:v>38352</c:v>
                </c:pt>
                <c:pt idx="13">
                  <c:v>38717</c:v>
                </c:pt>
                <c:pt idx="14">
                  <c:v>39082</c:v>
                </c:pt>
                <c:pt idx="15">
                  <c:v>39447</c:v>
                </c:pt>
                <c:pt idx="16">
                  <c:v>39813</c:v>
                </c:pt>
                <c:pt idx="17">
                  <c:v>40178</c:v>
                </c:pt>
                <c:pt idx="18">
                  <c:v>40543</c:v>
                </c:pt>
                <c:pt idx="19">
                  <c:v>40908</c:v>
                </c:pt>
                <c:pt idx="20">
                  <c:v>41274</c:v>
                </c:pt>
                <c:pt idx="21">
                  <c:v>41639</c:v>
                </c:pt>
                <c:pt idx="22">
                  <c:v>42004</c:v>
                </c:pt>
                <c:pt idx="23">
                  <c:v>42369</c:v>
                </c:pt>
                <c:pt idx="24">
                  <c:v>42735</c:v>
                </c:pt>
                <c:pt idx="25">
                  <c:v>43100</c:v>
                </c:pt>
                <c:pt idx="26">
                  <c:v>43465</c:v>
                </c:pt>
                <c:pt idx="27">
                  <c:v>43830</c:v>
                </c:pt>
              </c:numCache>
            </c:numRef>
          </c:cat>
          <c:val>
            <c:numRef>
              <c:f>Sheet2!$K$3:$K$30</c:f>
              <c:numCache>
                <c:formatCode>General</c:formatCode>
                <c:ptCount val="28"/>
                <c:pt idx="0">
                  <c:v>59.881816745791937</c:v>
                </c:pt>
                <c:pt idx="1">
                  <c:v>56.809396165793977</c:v>
                </c:pt>
                <c:pt idx="2">
                  <c:v>57.0924180182095</c:v>
                </c:pt>
                <c:pt idx="3">
                  <c:v>58.544343426753834</c:v>
                </c:pt>
                <c:pt idx="4">
                  <c:v>58.757174210657325</c:v>
                </c:pt>
                <c:pt idx="5">
                  <c:v>59.788203825926601</c:v>
                </c:pt>
                <c:pt idx="6">
                  <c:v>59.786070216043676</c:v>
                </c:pt>
                <c:pt idx="7">
                  <c:v>60.767304523424279</c:v>
                </c:pt>
                <c:pt idx="8">
                  <c:v>53.366150162657291</c:v>
                </c:pt>
                <c:pt idx="9">
                  <c:v>53.299971684547351</c:v>
                </c:pt>
                <c:pt idx="10">
                  <c:v>54.225442228392794</c:v>
                </c:pt>
                <c:pt idx="11">
                  <c:v>53.215332982656307</c:v>
                </c:pt>
                <c:pt idx="12">
                  <c:v>50.8393288078789</c:v>
                </c:pt>
                <c:pt idx="13">
                  <c:v>50.810473299371409</c:v>
                </c:pt>
                <c:pt idx="14">
                  <c:v>49.352722779155961</c:v>
                </c:pt>
                <c:pt idx="15">
                  <c:v>48.084805308870884</c:v>
                </c:pt>
                <c:pt idx="16">
                  <c:v>47.685838984426496</c:v>
                </c:pt>
                <c:pt idx="17">
                  <c:v>49.100287964268922</c:v>
                </c:pt>
                <c:pt idx="18">
                  <c:v>47.770722146690694</c:v>
                </c:pt>
                <c:pt idx="19">
                  <c:v>47.491732157765966</c:v>
                </c:pt>
                <c:pt idx="20">
                  <c:v>49.530976253664747</c:v>
                </c:pt>
                <c:pt idx="21">
                  <c:v>51.281548746760741</c:v>
                </c:pt>
                <c:pt idx="22">
                  <c:v>50.962676128749294</c:v>
                </c:pt>
                <c:pt idx="23">
                  <c:v>52.069663963676284</c:v>
                </c:pt>
                <c:pt idx="24">
                  <c:v>52.251806545164072</c:v>
                </c:pt>
                <c:pt idx="25">
                  <c:v>51.790740026057811</c:v>
                </c:pt>
                <c:pt idx="26">
                  <c:v>52.084230732586626</c:v>
                </c:pt>
                <c:pt idx="27">
                  <c:v>52.273501674000499</c:v>
                </c:pt>
              </c:numCache>
            </c:numRef>
          </c:val>
          <c:smooth val="0"/>
          <c:extLst>
            <c:ext xmlns:c16="http://schemas.microsoft.com/office/drawing/2014/chart" uri="{C3380CC4-5D6E-409C-BE32-E72D297353CC}">
              <c16:uniqueId val="{00000000-1BAA-4B90-9BD1-F6212146727E}"/>
            </c:ext>
          </c:extLst>
        </c:ser>
        <c:dLbls>
          <c:showLegendKey val="0"/>
          <c:showVal val="0"/>
          <c:showCatName val="0"/>
          <c:showSerName val="0"/>
          <c:showPercent val="0"/>
          <c:showBubbleSize val="0"/>
        </c:dLbls>
        <c:smooth val="0"/>
        <c:axId val="1477358895"/>
        <c:axId val="1433189791"/>
      </c:lineChart>
      <c:dateAx>
        <c:axId val="1477358895"/>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33189791"/>
        <c:crosses val="autoZero"/>
        <c:auto val="1"/>
        <c:lblOffset val="100"/>
        <c:baseTimeUnit val="years"/>
      </c:dateAx>
      <c:valAx>
        <c:axId val="1433189791"/>
        <c:scaling>
          <c:orientation val="minMax"/>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77358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Money and Price in 1937-1948</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Money Supply (billion)</c:v>
                </c:pt>
              </c:strCache>
            </c:strRef>
          </c:tx>
          <c:spPr>
            <a:ln w="38100" cap="rnd">
              <a:solidFill>
                <a:schemeClr val="accent1"/>
              </a:solidFill>
              <a:round/>
            </a:ln>
            <a:effectLst/>
          </c:spPr>
          <c:marker>
            <c:symbol val="none"/>
          </c:marker>
          <c:cat>
            <c:numRef>
              <c:f>Sheet1!$A$2:$A$13</c:f>
              <c:numCache>
                <c:formatCode>mmm\-yy</c:formatCode>
                <c:ptCount val="12"/>
                <c:pt idx="0">
                  <c:v>13850</c:v>
                </c:pt>
                <c:pt idx="1">
                  <c:v>14215</c:v>
                </c:pt>
                <c:pt idx="2">
                  <c:v>14580</c:v>
                </c:pt>
                <c:pt idx="3">
                  <c:v>14946</c:v>
                </c:pt>
                <c:pt idx="4">
                  <c:v>15311</c:v>
                </c:pt>
                <c:pt idx="5">
                  <c:v>15676</c:v>
                </c:pt>
                <c:pt idx="6">
                  <c:v>16041</c:v>
                </c:pt>
                <c:pt idx="7">
                  <c:v>16407</c:v>
                </c:pt>
                <c:pt idx="8">
                  <c:v>16772</c:v>
                </c:pt>
                <c:pt idx="9">
                  <c:v>17137</c:v>
                </c:pt>
                <c:pt idx="10">
                  <c:v>17502</c:v>
                </c:pt>
                <c:pt idx="11">
                  <c:v>17764</c:v>
                </c:pt>
              </c:numCache>
            </c:numRef>
          </c:cat>
          <c:val>
            <c:numRef>
              <c:f>Sheet1!$B$2:$B$13</c:f>
              <c:numCache>
                <c:formatCode>General</c:formatCode>
                <c:ptCount val="12"/>
                <c:pt idx="0">
                  <c:v>1.639</c:v>
                </c:pt>
                <c:pt idx="1">
                  <c:v>2.3050000000000002</c:v>
                </c:pt>
                <c:pt idx="2">
                  <c:v>4.2869999999999999</c:v>
                </c:pt>
                <c:pt idx="3">
                  <c:v>7.867</c:v>
                </c:pt>
                <c:pt idx="4">
                  <c:v>15.13</c:v>
                </c:pt>
                <c:pt idx="5">
                  <c:v>31.36</c:v>
                </c:pt>
                <c:pt idx="6">
                  <c:v>75.38</c:v>
                </c:pt>
                <c:pt idx="7">
                  <c:v>189.5</c:v>
                </c:pt>
                <c:pt idx="8">
                  <c:v>1032</c:v>
                </c:pt>
                <c:pt idx="9">
                  <c:v>3726</c:v>
                </c:pt>
                <c:pt idx="10">
                  <c:v>33189</c:v>
                </c:pt>
                <c:pt idx="11">
                  <c:v>604534</c:v>
                </c:pt>
              </c:numCache>
            </c:numRef>
          </c:val>
          <c:smooth val="0"/>
          <c:extLst>
            <c:ext xmlns:c16="http://schemas.microsoft.com/office/drawing/2014/chart" uri="{C3380CC4-5D6E-409C-BE32-E72D297353CC}">
              <c16:uniqueId val="{00000000-35E2-4A05-8E0F-C062D81C41F4}"/>
            </c:ext>
          </c:extLst>
        </c:ser>
        <c:ser>
          <c:idx val="1"/>
          <c:order val="1"/>
          <c:tx>
            <c:strRef>
              <c:f>Sheet1!$C$1</c:f>
              <c:strCache>
                <c:ptCount val="1"/>
                <c:pt idx="0">
                  <c:v>Shanghai Wholesale Price Index</c:v>
                </c:pt>
              </c:strCache>
            </c:strRef>
          </c:tx>
          <c:spPr>
            <a:ln w="38100" cap="rnd">
              <a:solidFill>
                <a:schemeClr val="accent2"/>
              </a:solidFill>
              <a:round/>
            </a:ln>
            <a:effectLst/>
          </c:spPr>
          <c:marker>
            <c:symbol val="none"/>
          </c:marker>
          <c:cat>
            <c:numRef>
              <c:f>Sheet1!$A$2:$A$13</c:f>
              <c:numCache>
                <c:formatCode>mmm\-yy</c:formatCode>
                <c:ptCount val="12"/>
                <c:pt idx="0">
                  <c:v>13850</c:v>
                </c:pt>
                <c:pt idx="1">
                  <c:v>14215</c:v>
                </c:pt>
                <c:pt idx="2">
                  <c:v>14580</c:v>
                </c:pt>
                <c:pt idx="3">
                  <c:v>14946</c:v>
                </c:pt>
                <c:pt idx="4">
                  <c:v>15311</c:v>
                </c:pt>
                <c:pt idx="5">
                  <c:v>15676</c:v>
                </c:pt>
                <c:pt idx="6">
                  <c:v>16041</c:v>
                </c:pt>
                <c:pt idx="7">
                  <c:v>16407</c:v>
                </c:pt>
                <c:pt idx="8">
                  <c:v>16772</c:v>
                </c:pt>
                <c:pt idx="9">
                  <c:v>17137</c:v>
                </c:pt>
                <c:pt idx="10">
                  <c:v>17502</c:v>
                </c:pt>
                <c:pt idx="11">
                  <c:v>17764</c:v>
                </c:pt>
              </c:numCache>
            </c:numRef>
          </c:cat>
          <c:val>
            <c:numRef>
              <c:f>Sheet1!$C$2:$C$13</c:f>
              <c:numCache>
                <c:formatCode>General</c:formatCode>
                <c:ptCount val="12"/>
                <c:pt idx="0">
                  <c:v>1.24</c:v>
                </c:pt>
                <c:pt idx="1">
                  <c:v>1.1399999999999999</c:v>
                </c:pt>
                <c:pt idx="2">
                  <c:v>3.07</c:v>
                </c:pt>
                <c:pt idx="3">
                  <c:v>6.52</c:v>
                </c:pt>
                <c:pt idx="4">
                  <c:v>15.97</c:v>
                </c:pt>
                <c:pt idx="5">
                  <c:v>49.29</c:v>
                </c:pt>
                <c:pt idx="6">
                  <c:v>176</c:v>
                </c:pt>
                <c:pt idx="7">
                  <c:v>251</c:v>
                </c:pt>
                <c:pt idx="8">
                  <c:v>885</c:v>
                </c:pt>
                <c:pt idx="9">
                  <c:v>5713</c:v>
                </c:pt>
                <c:pt idx="10">
                  <c:v>83798</c:v>
                </c:pt>
                <c:pt idx="11">
                  <c:v>4721000</c:v>
                </c:pt>
              </c:numCache>
            </c:numRef>
          </c:val>
          <c:smooth val="0"/>
          <c:extLst>
            <c:ext xmlns:c16="http://schemas.microsoft.com/office/drawing/2014/chart" uri="{C3380CC4-5D6E-409C-BE32-E72D297353CC}">
              <c16:uniqueId val="{00000001-35E2-4A05-8E0F-C062D81C41F4}"/>
            </c:ext>
          </c:extLst>
        </c:ser>
        <c:dLbls>
          <c:showLegendKey val="0"/>
          <c:showVal val="0"/>
          <c:showCatName val="0"/>
          <c:showSerName val="0"/>
          <c:showPercent val="0"/>
          <c:showBubbleSize val="0"/>
        </c:dLbls>
        <c:smooth val="0"/>
        <c:axId val="-440690064"/>
        <c:axId val="-440702032"/>
      </c:lineChart>
      <c:dateAx>
        <c:axId val="-440690064"/>
        <c:scaling>
          <c:orientation val="minMax"/>
        </c:scaling>
        <c:delete val="0"/>
        <c:axPos val="b"/>
        <c:numFmt formatCode="yyyy\-m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702032"/>
        <c:crosses val="autoZero"/>
        <c:auto val="1"/>
        <c:lblOffset val="100"/>
        <c:baseTimeUnit val="months"/>
      </c:dateAx>
      <c:valAx>
        <c:axId val="-440702032"/>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0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Money and Price from</a:t>
            </a:r>
            <a:r>
              <a:rPr lang="en-US" altLang="zh-CN" baseline="0"/>
              <a:t> 1948.8 to 1949.4</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Money Supply (billion)</c:v>
                </c:pt>
              </c:strCache>
            </c:strRef>
          </c:tx>
          <c:spPr>
            <a:ln w="38100" cap="rnd">
              <a:solidFill>
                <a:schemeClr val="accent1"/>
              </a:solidFill>
              <a:round/>
            </a:ln>
            <a:effectLst/>
          </c:spPr>
          <c:marker>
            <c:symbol val="none"/>
          </c:marker>
          <c:cat>
            <c:numRef>
              <c:f>Sheet1!$A$15:$A$23</c:f>
              <c:numCache>
                <c:formatCode>mmm\-yy</c:formatCode>
                <c:ptCount val="9"/>
                <c:pt idx="0">
                  <c:v>17746</c:v>
                </c:pt>
                <c:pt idx="1">
                  <c:v>17777</c:v>
                </c:pt>
                <c:pt idx="2">
                  <c:v>17807</c:v>
                </c:pt>
                <c:pt idx="3">
                  <c:v>17838</c:v>
                </c:pt>
                <c:pt idx="4">
                  <c:v>17868</c:v>
                </c:pt>
                <c:pt idx="5">
                  <c:v>17899</c:v>
                </c:pt>
                <c:pt idx="6">
                  <c:v>17930</c:v>
                </c:pt>
                <c:pt idx="7">
                  <c:v>17958</c:v>
                </c:pt>
                <c:pt idx="8">
                  <c:v>17989</c:v>
                </c:pt>
              </c:numCache>
            </c:numRef>
          </c:cat>
          <c:val>
            <c:numRef>
              <c:f>Sheet1!$B$15:$B$23</c:f>
              <c:numCache>
                <c:formatCode>General</c:formatCode>
                <c:ptCount val="9"/>
                <c:pt idx="0">
                  <c:v>0.54400000000000004</c:v>
                </c:pt>
                <c:pt idx="1">
                  <c:v>1.202</c:v>
                </c:pt>
                <c:pt idx="2">
                  <c:v>1.85</c:v>
                </c:pt>
                <c:pt idx="3">
                  <c:v>3.3940000000000001</c:v>
                </c:pt>
                <c:pt idx="4">
                  <c:v>8.32</c:v>
                </c:pt>
                <c:pt idx="5">
                  <c:v>20.87</c:v>
                </c:pt>
                <c:pt idx="6">
                  <c:v>59.73</c:v>
                </c:pt>
                <c:pt idx="7">
                  <c:v>196.13</c:v>
                </c:pt>
                <c:pt idx="8">
                  <c:v>760.74</c:v>
                </c:pt>
              </c:numCache>
            </c:numRef>
          </c:val>
          <c:smooth val="0"/>
          <c:extLst>
            <c:ext xmlns:c16="http://schemas.microsoft.com/office/drawing/2014/chart" uri="{C3380CC4-5D6E-409C-BE32-E72D297353CC}">
              <c16:uniqueId val="{00000000-E256-4205-AE0C-74263BE7C306}"/>
            </c:ext>
          </c:extLst>
        </c:ser>
        <c:ser>
          <c:idx val="1"/>
          <c:order val="1"/>
          <c:tx>
            <c:strRef>
              <c:f>Sheet1!$C$1</c:f>
              <c:strCache>
                <c:ptCount val="1"/>
                <c:pt idx="0">
                  <c:v>Shanghai Wholesale Price Index</c:v>
                </c:pt>
              </c:strCache>
            </c:strRef>
          </c:tx>
          <c:spPr>
            <a:ln w="38100" cap="rnd">
              <a:solidFill>
                <a:schemeClr val="accent2"/>
              </a:solidFill>
              <a:round/>
            </a:ln>
            <a:effectLst/>
          </c:spPr>
          <c:marker>
            <c:symbol val="none"/>
          </c:marker>
          <c:cat>
            <c:numRef>
              <c:f>Sheet1!$A$15:$A$23</c:f>
              <c:numCache>
                <c:formatCode>mmm\-yy</c:formatCode>
                <c:ptCount val="9"/>
                <c:pt idx="0">
                  <c:v>17746</c:v>
                </c:pt>
                <c:pt idx="1">
                  <c:v>17777</c:v>
                </c:pt>
                <c:pt idx="2">
                  <c:v>17807</c:v>
                </c:pt>
                <c:pt idx="3">
                  <c:v>17838</c:v>
                </c:pt>
                <c:pt idx="4">
                  <c:v>17868</c:v>
                </c:pt>
                <c:pt idx="5">
                  <c:v>17899</c:v>
                </c:pt>
                <c:pt idx="6">
                  <c:v>17930</c:v>
                </c:pt>
                <c:pt idx="7">
                  <c:v>17958</c:v>
                </c:pt>
                <c:pt idx="8">
                  <c:v>17989</c:v>
                </c:pt>
              </c:numCache>
            </c:numRef>
          </c:cat>
          <c:val>
            <c:numRef>
              <c:f>Sheet1!$C$15:$C$23</c:f>
              <c:numCache>
                <c:formatCode>General</c:formatCode>
                <c:ptCount val="9"/>
                <c:pt idx="0">
                  <c:v>1.9</c:v>
                </c:pt>
                <c:pt idx="1">
                  <c:v>1.97</c:v>
                </c:pt>
                <c:pt idx="2">
                  <c:v>2.2000000000000002</c:v>
                </c:pt>
                <c:pt idx="3">
                  <c:v>25.43</c:v>
                </c:pt>
                <c:pt idx="4">
                  <c:v>35.479999999999997</c:v>
                </c:pt>
                <c:pt idx="5">
                  <c:v>128.80000000000001</c:v>
                </c:pt>
                <c:pt idx="6">
                  <c:v>897.8</c:v>
                </c:pt>
                <c:pt idx="7">
                  <c:v>4053</c:v>
                </c:pt>
                <c:pt idx="8">
                  <c:v>62719</c:v>
                </c:pt>
              </c:numCache>
            </c:numRef>
          </c:val>
          <c:smooth val="0"/>
          <c:extLst>
            <c:ext xmlns:c16="http://schemas.microsoft.com/office/drawing/2014/chart" uri="{C3380CC4-5D6E-409C-BE32-E72D297353CC}">
              <c16:uniqueId val="{00000001-E256-4205-AE0C-74263BE7C306}"/>
            </c:ext>
          </c:extLst>
        </c:ser>
        <c:dLbls>
          <c:showLegendKey val="0"/>
          <c:showVal val="0"/>
          <c:showCatName val="0"/>
          <c:showSerName val="0"/>
          <c:showPercent val="0"/>
          <c:showBubbleSize val="0"/>
        </c:dLbls>
        <c:smooth val="0"/>
        <c:axId val="-440700400"/>
        <c:axId val="-440697136"/>
      </c:lineChart>
      <c:dateAx>
        <c:axId val="-44070040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7136"/>
        <c:crosses val="autoZero"/>
        <c:auto val="1"/>
        <c:lblOffset val="100"/>
        <c:baseTimeUnit val="months"/>
      </c:dateAx>
      <c:valAx>
        <c:axId val="-440697136"/>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700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baseline="0"/>
              <a:t>Infaltion and Money Growth</a:t>
            </a:r>
            <a:endParaRPr lang="zh-CN" altLang="en-US"/>
          </a:p>
        </c:rich>
      </c:tx>
      <c:overlay val="0"/>
    </c:title>
    <c:autoTitleDeleted val="0"/>
    <c:plotArea>
      <c:layout/>
      <c:lineChart>
        <c:grouping val="standard"/>
        <c:varyColors val="0"/>
        <c:ser>
          <c:idx val="0"/>
          <c:order val="0"/>
          <c:tx>
            <c:strRef>
              <c:f>Sheet1!$C$1</c:f>
              <c:strCache>
                <c:ptCount val="1"/>
                <c:pt idx="0">
                  <c:v>Inflation</c:v>
                </c:pt>
              </c:strCache>
            </c:strRef>
          </c:tx>
          <c:marker>
            <c:symbol val="none"/>
          </c:marker>
          <c:cat>
            <c:strRef>
              <c:f>Sheet1!$A$2:$A$42</c:f>
              <c:strCache>
                <c:ptCount val="41"/>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strCache>
            </c:strRef>
          </c:cat>
          <c:val>
            <c:numRef>
              <c:f>Sheet1!$C$2:$C$42</c:f>
              <c:numCache>
                <c:formatCode>0.0</c:formatCode>
                <c:ptCount val="41"/>
                <c:pt idx="0">
                  <c:v>0.70000000000000284</c:v>
                </c:pt>
                <c:pt idx="1">
                  <c:v>2</c:v>
                </c:pt>
                <c:pt idx="2">
                  <c:v>7.5</c:v>
                </c:pt>
                <c:pt idx="3">
                  <c:v>2.4000000000000057</c:v>
                </c:pt>
                <c:pt idx="4">
                  <c:v>1.9000000000000057</c:v>
                </c:pt>
                <c:pt idx="5">
                  <c:v>1.5</c:v>
                </c:pt>
                <c:pt idx="6">
                  <c:v>2.7999999999999972</c:v>
                </c:pt>
                <c:pt idx="7">
                  <c:v>9.2999999999999972</c:v>
                </c:pt>
                <c:pt idx="8">
                  <c:v>6</c:v>
                </c:pt>
                <c:pt idx="9">
                  <c:v>7.2999999999999972</c:v>
                </c:pt>
                <c:pt idx="10">
                  <c:v>18.5</c:v>
                </c:pt>
                <c:pt idx="11">
                  <c:v>17.799999999999997</c:v>
                </c:pt>
                <c:pt idx="12">
                  <c:v>3.0999999999999943</c:v>
                </c:pt>
                <c:pt idx="13">
                  <c:v>3.4000000000000057</c:v>
                </c:pt>
                <c:pt idx="14">
                  <c:v>6.4000000000000057</c:v>
                </c:pt>
                <c:pt idx="15">
                  <c:v>14.700000000000003</c:v>
                </c:pt>
                <c:pt idx="16">
                  <c:v>24.099999999999994</c:v>
                </c:pt>
                <c:pt idx="17">
                  <c:v>17.099999999999994</c:v>
                </c:pt>
                <c:pt idx="18">
                  <c:v>8.2999999999999972</c:v>
                </c:pt>
                <c:pt idx="19">
                  <c:v>2.7999999999999972</c:v>
                </c:pt>
                <c:pt idx="20">
                  <c:v>-0.79999999999999716</c:v>
                </c:pt>
                <c:pt idx="21">
                  <c:v>-1.4000000000000057</c:v>
                </c:pt>
                <c:pt idx="22">
                  <c:v>0.40000000000000568</c:v>
                </c:pt>
                <c:pt idx="23">
                  <c:v>0.70000000000000284</c:v>
                </c:pt>
                <c:pt idx="24">
                  <c:v>-0.79999999999999716</c:v>
                </c:pt>
                <c:pt idx="25">
                  <c:v>1.2000000000000028</c:v>
                </c:pt>
                <c:pt idx="26">
                  <c:v>3.9000000000000057</c:v>
                </c:pt>
                <c:pt idx="27">
                  <c:v>1.7999999999999972</c:v>
                </c:pt>
                <c:pt idx="28">
                  <c:v>1.5</c:v>
                </c:pt>
                <c:pt idx="29">
                  <c:v>4.7999999999999972</c:v>
                </c:pt>
                <c:pt idx="30">
                  <c:v>5.9000000000000057</c:v>
                </c:pt>
                <c:pt idx="31">
                  <c:v>-0.70000000000000284</c:v>
                </c:pt>
                <c:pt idx="32">
                  <c:v>3.2999999999999972</c:v>
                </c:pt>
                <c:pt idx="33">
                  <c:v>5.5</c:v>
                </c:pt>
                <c:pt idx="34">
                  <c:v>2.5999999999999943</c:v>
                </c:pt>
                <c:pt idx="35">
                  <c:v>2.5999999999999943</c:v>
                </c:pt>
                <c:pt idx="36">
                  <c:v>2</c:v>
                </c:pt>
                <c:pt idx="37">
                  <c:v>1.4000000000000057</c:v>
                </c:pt>
                <c:pt idx="38">
                  <c:v>2</c:v>
                </c:pt>
                <c:pt idx="39">
                  <c:v>1.5999999999999943</c:v>
                </c:pt>
                <c:pt idx="40">
                  <c:v>2.0999999999999943</c:v>
                </c:pt>
              </c:numCache>
            </c:numRef>
          </c:val>
          <c:smooth val="0"/>
          <c:extLst>
            <c:ext xmlns:c16="http://schemas.microsoft.com/office/drawing/2014/chart" uri="{C3380CC4-5D6E-409C-BE32-E72D297353CC}">
              <c16:uniqueId val="{00000000-E38C-405B-9958-410F1A1D3C94}"/>
            </c:ext>
          </c:extLst>
        </c:ser>
        <c:ser>
          <c:idx val="1"/>
          <c:order val="1"/>
          <c:tx>
            <c:strRef>
              <c:f>Sheet1!$J$1</c:f>
              <c:strCache>
                <c:ptCount val="1"/>
                <c:pt idx="0">
                  <c:v>M2 Growth</c:v>
                </c:pt>
              </c:strCache>
            </c:strRef>
          </c:tx>
          <c:marker>
            <c:symbol val="none"/>
          </c:marker>
          <c:cat>
            <c:strRef>
              <c:f>Sheet1!$A$2:$A$42</c:f>
              <c:strCache>
                <c:ptCount val="41"/>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strCache>
            </c:strRef>
          </c:cat>
          <c:val>
            <c:numRef>
              <c:f>Sheet1!$J$2:$J$42</c:f>
              <c:numCache>
                <c:formatCode>General</c:formatCode>
                <c:ptCount val="41"/>
                <c:pt idx="13" formatCode="0.0_ ">
                  <c:v>26.524513842572617</c:v>
                </c:pt>
                <c:pt idx="14" formatCode="0.0_ ">
                  <c:v>31.27819782014376</c:v>
                </c:pt>
                <c:pt idx="15" formatCode="0.0_ ">
                  <c:v>37.310154238609258</c:v>
                </c:pt>
                <c:pt idx="16" formatCode="0.0_ ">
                  <c:v>34.529154410289031</c:v>
                </c:pt>
                <c:pt idx="17" formatCode="0.0_ ">
                  <c:v>29.467111362110664</c:v>
                </c:pt>
                <c:pt idx="18" formatCode="0.0_ ">
                  <c:v>25.258063719640166</c:v>
                </c:pt>
                <c:pt idx="19" formatCode="0.0_ ">
                  <c:v>19.581338565396635</c:v>
                </c:pt>
                <c:pt idx="20" formatCode="0.0_ ">
                  <c:v>14.839447751697055</c:v>
                </c:pt>
                <c:pt idx="21" formatCode="0.0_ ">
                  <c:v>14.736479470997189</c:v>
                </c:pt>
                <c:pt idx="22" formatCode="0.0_ ">
                  <c:v>12.27077371663723</c:v>
                </c:pt>
                <c:pt idx="23" formatCode="0.0_ ">
                  <c:v>17.600139068109954</c:v>
                </c:pt>
                <c:pt idx="24" formatCode="0.0_ ">
                  <c:v>16.869728032323049</c:v>
                </c:pt>
                <c:pt idx="25" formatCode="0.0_ ">
                  <c:v>19.575367418530099</c:v>
                </c:pt>
                <c:pt idx="26" formatCode="0.0_ ">
                  <c:v>14.864742693791055</c:v>
                </c:pt>
                <c:pt idx="27" formatCode="0.0_ ">
                  <c:v>17.570826462868006</c:v>
                </c:pt>
                <c:pt idx="28" formatCode="0.0_ ">
                  <c:v>15.681002906388075</c:v>
                </c:pt>
                <c:pt idx="29" formatCode="0.0_ ">
                  <c:v>16.735535067792551</c:v>
                </c:pt>
                <c:pt idx="30" formatCode="0.0_ ">
                  <c:v>17.778110470347407</c:v>
                </c:pt>
                <c:pt idx="31" formatCode="0.0_ ">
                  <c:v>27.58156823312077</c:v>
                </c:pt>
                <c:pt idx="32" formatCode="0.0_ ">
                  <c:v>19.733069404923921</c:v>
                </c:pt>
                <c:pt idx="33" formatCode="0.0_ ">
                  <c:v>17.322971438522305</c:v>
                </c:pt>
                <c:pt idx="34" formatCode="0.0_ ">
                  <c:v>14.391640399163496</c:v>
                </c:pt>
                <c:pt idx="35" formatCode="0.0_ ">
                  <c:v>13.588907567303888</c:v>
                </c:pt>
                <c:pt idx="36" formatCode="0.0_ ">
                  <c:v>11.011936666807109</c:v>
                </c:pt>
                <c:pt idx="37" formatCode="0.0_ ">
                  <c:v>13.343101687342473</c:v>
                </c:pt>
                <c:pt idx="38" formatCode="0.0_ ">
                  <c:v>11.333120637144823</c:v>
                </c:pt>
                <c:pt idx="39" formatCode="0.0_ ">
                  <c:v>9.0427495655969636</c:v>
                </c:pt>
                <c:pt idx="40" formatCode="0.0_ ">
                  <c:v>8.0763242924545509</c:v>
                </c:pt>
              </c:numCache>
            </c:numRef>
          </c:val>
          <c:smooth val="0"/>
          <c:extLst>
            <c:ext xmlns:c16="http://schemas.microsoft.com/office/drawing/2014/chart" uri="{C3380CC4-5D6E-409C-BE32-E72D297353CC}">
              <c16:uniqueId val="{00000001-E38C-405B-9958-410F1A1D3C94}"/>
            </c:ext>
          </c:extLst>
        </c:ser>
        <c:dLbls>
          <c:showLegendKey val="0"/>
          <c:showVal val="0"/>
          <c:showCatName val="0"/>
          <c:showSerName val="0"/>
          <c:showPercent val="0"/>
          <c:showBubbleSize val="0"/>
        </c:dLbls>
        <c:smooth val="0"/>
        <c:axId val="-440702576"/>
        <c:axId val="-440694960"/>
      </c:lineChart>
      <c:catAx>
        <c:axId val="-440702576"/>
        <c:scaling>
          <c:orientation val="minMax"/>
        </c:scaling>
        <c:delete val="0"/>
        <c:axPos val="b"/>
        <c:numFmt formatCode="General" sourceLinked="0"/>
        <c:majorTickMark val="none"/>
        <c:minorTickMark val="none"/>
        <c:tickLblPos val="nextTo"/>
        <c:crossAx val="-440694960"/>
        <c:crossesAt val="-5"/>
        <c:auto val="1"/>
        <c:lblAlgn val="ctr"/>
        <c:lblOffset val="100"/>
        <c:noMultiLvlLbl val="0"/>
      </c:catAx>
      <c:valAx>
        <c:axId val="-440694960"/>
        <c:scaling>
          <c:orientation val="minMax"/>
        </c:scaling>
        <c:delete val="0"/>
        <c:axPos val="l"/>
        <c:majorGridlines/>
        <c:numFmt formatCode="0.0" sourceLinked="1"/>
        <c:majorTickMark val="none"/>
        <c:minorTickMark val="none"/>
        <c:tickLblPos val="nextTo"/>
        <c:spPr>
          <a:ln w="9525">
            <a:noFill/>
          </a:ln>
        </c:spPr>
        <c:crossAx val="-440702576"/>
        <c:crosses val="autoZero"/>
        <c:crossBetween val="between"/>
      </c:valAx>
    </c:plotArea>
    <c:legend>
      <c:legendPos val="b"/>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M2 Velocity (Nominal GDP/M2)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Sheet1!$E$1</c:f>
              <c:strCache>
                <c:ptCount val="1"/>
                <c:pt idx="0">
                  <c:v>M2 Velocity</c:v>
                </c:pt>
              </c:strCache>
            </c:strRef>
          </c:tx>
          <c:spPr>
            <a:ln w="28575" cap="rnd">
              <a:solidFill>
                <a:schemeClr val="accent1"/>
              </a:solidFill>
              <a:round/>
            </a:ln>
            <a:effectLst/>
          </c:spPr>
          <c:marker>
            <c:symbol val="none"/>
          </c:marker>
          <c:cat>
            <c:numRef>
              <c:f>Sheet1!$A$25:$A$123</c:f>
              <c:numCache>
                <c:formatCode>yyyy\-mm;@</c:formatCode>
                <c:ptCount val="99"/>
                <c:pt idx="0">
                  <c:v>35155</c:v>
                </c:pt>
                <c:pt idx="1">
                  <c:v>35246</c:v>
                </c:pt>
                <c:pt idx="2">
                  <c:v>35338</c:v>
                </c:pt>
                <c:pt idx="3">
                  <c:v>35430</c:v>
                </c:pt>
                <c:pt idx="4">
                  <c:v>35520</c:v>
                </c:pt>
                <c:pt idx="5">
                  <c:v>35611</c:v>
                </c:pt>
                <c:pt idx="6">
                  <c:v>35703</c:v>
                </c:pt>
                <c:pt idx="7">
                  <c:v>35795</c:v>
                </c:pt>
                <c:pt idx="8">
                  <c:v>35885</c:v>
                </c:pt>
                <c:pt idx="9">
                  <c:v>35976</c:v>
                </c:pt>
                <c:pt idx="10">
                  <c:v>36068</c:v>
                </c:pt>
                <c:pt idx="11">
                  <c:v>36160</c:v>
                </c:pt>
                <c:pt idx="12">
                  <c:v>36250</c:v>
                </c:pt>
                <c:pt idx="13">
                  <c:v>36341</c:v>
                </c:pt>
                <c:pt idx="14">
                  <c:v>36433</c:v>
                </c:pt>
                <c:pt idx="15">
                  <c:v>36525</c:v>
                </c:pt>
                <c:pt idx="16">
                  <c:v>36616</c:v>
                </c:pt>
                <c:pt idx="17">
                  <c:v>36707</c:v>
                </c:pt>
                <c:pt idx="18">
                  <c:v>36799</c:v>
                </c:pt>
                <c:pt idx="19">
                  <c:v>36891</c:v>
                </c:pt>
                <c:pt idx="20">
                  <c:v>36981</c:v>
                </c:pt>
                <c:pt idx="21">
                  <c:v>37072</c:v>
                </c:pt>
                <c:pt idx="22">
                  <c:v>37164</c:v>
                </c:pt>
                <c:pt idx="23">
                  <c:v>37256</c:v>
                </c:pt>
                <c:pt idx="24">
                  <c:v>37346</c:v>
                </c:pt>
                <c:pt idx="25">
                  <c:v>37437</c:v>
                </c:pt>
                <c:pt idx="26">
                  <c:v>37529</c:v>
                </c:pt>
                <c:pt idx="27">
                  <c:v>37621</c:v>
                </c:pt>
                <c:pt idx="28">
                  <c:v>37711</c:v>
                </c:pt>
                <c:pt idx="29">
                  <c:v>37802</c:v>
                </c:pt>
                <c:pt idx="30">
                  <c:v>37894</c:v>
                </c:pt>
                <c:pt idx="31">
                  <c:v>37986</c:v>
                </c:pt>
                <c:pt idx="32">
                  <c:v>38077</c:v>
                </c:pt>
                <c:pt idx="33">
                  <c:v>38168</c:v>
                </c:pt>
                <c:pt idx="34">
                  <c:v>38260</c:v>
                </c:pt>
                <c:pt idx="35">
                  <c:v>38352</c:v>
                </c:pt>
                <c:pt idx="36">
                  <c:v>38442</c:v>
                </c:pt>
                <c:pt idx="37">
                  <c:v>38533</c:v>
                </c:pt>
                <c:pt idx="38">
                  <c:v>38625</c:v>
                </c:pt>
                <c:pt idx="39">
                  <c:v>38717</c:v>
                </c:pt>
                <c:pt idx="40">
                  <c:v>38807</c:v>
                </c:pt>
                <c:pt idx="41">
                  <c:v>38898</c:v>
                </c:pt>
                <c:pt idx="42">
                  <c:v>38990</c:v>
                </c:pt>
                <c:pt idx="43">
                  <c:v>39082</c:v>
                </c:pt>
                <c:pt idx="44">
                  <c:v>39172</c:v>
                </c:pt>
                <c:pt idx="45">
                  <c:v>39263</c:v>
                </c:pt>
                <c:pt idx="46">
                  <c:v>39355</c:v>
                </c:pt>
                <c:pt idx="47">
                  <c:v>39447</c:v>
                </c:pt>
                <c:pt idx="48">
                  <c:v>39538</c:v>
                </c:pt>
                <c:pt idx="49">
                  <c:v>39629</c:v>
                </c:pt>
                <c:pt idx="50">
                  <c:v>39721</c:v>
                </c:pt>
                <c:pt idx="51">
                  <c:v>39813</c:v>
                </c:pt>
                <c:pt idx="52">
                  <c:v>39903</c:v>
                </c:pt>
                <c:pt idx="53">
                  <c:v>39994</c:v>
                </c:pt>
                <c:pt idx="54">
                  <c:v>40086</c:v>
                </c:pt>
                <c:pt idx="55">
                  <c:v>40178</c:v>
                </c:pt>
                <c:pt idx="56">
                  <c:v>40268</c:v>
                </c:pt>
                <c:pt idx="57">
                  <c:v>40359</c:v>
                </c:pt>
                <c:pt idx="58">
                  <c:v>40451</c:v>
                </c:pt>
                <c:pt idx="59">
                  <c:v>40543</c:v>
                </c:pt>
                <c:pt idx="60">
                  <c:v>40633</c:v>
                </c:pt>
                <c:pt idx="61">
                  <c:v>40724</c:v>
                </c:pt>
                <c:pt idx="62">
                  <c:v>40816</c:v>
                </c:pt>
                <c:pt idx="63">
                  <c:v>40908</c:v>
                </c:pt>
                <c:pt idx="64">
                  <c:v>40999</c:v>
                </c:pt>
                <c:pt idx="65">
                  <c:v>41090</c:v>
                </c:pt>
                <c:pt idx="66">
                  <c:v>41182</c:v>
                </c:pt>
                <c:pt idx="67">
                  <c:v>41274</c:v>
                </c:pt>
                <c:pt idx="68">
                  <c:v>41364</c:v>
                </c:pt>
                <c:pt idx="69">
                  <c:v>41455</c:v>
                </c:pt>
                <c:pt idx="70">
                  <c:v>41547</c:v>
                </c:pt>
                <c:pt idx="71">
                  <c:v>41639</c:v>
                </c:pt>
                <c:pt idx="72">
                  <c:v>41729</c:v>
                </c:pt>
                <c:pt idx="73">
                  <c:v>41820</c:v>
                </c:pt>
                <c:pt idx="74">
                  <c:v>41912</c:v>
                </c:pt>
                <c:pt idx="75">
                  <c:v>42004</c:v>
                </c:pt>
                <c:pt idx="76">
                  <c:v>42094</c:v>
                </c:pt>
                <c:pt idx="77">
                  <c:v>42185</c:v>
                </c:pt>
                <c:pt idx="78">
                  <c:v>42277</c:v>
                </c:pt>
                <c:pt idx="79">
                  <c:v>42369</c:v>
                </c:pt>
                <c:pt idx="80">
                  <c:v>42460</c:v>
                </c:pt>
                <c:pt idx="81">
                  <c:v>42551</c:v>
                </c:pt>
                <c:pt idx="82">
                  <c:v>42643</c:v>
                </c:pt>
                <c:pt idx="83">
                  <c:v>42735</c:v>
                </c:pt>
                <c:pt idx="84">
                  <c:v>42825</c:v>
                </c:pt>
                <c:pt idx="85">
                  <c:v>42916</c:v>
                </c:pt>
                <c:pt idx="86">
                  <c:v>43008</c:v>
                </c:pt>
                <c:pt idx="87">
                  <c:v>43100</c:v>
                </c:pt>
                <c:pt idx="88">
                  <c:v>43190</c:v>
                </c:pt>
                <c:pt idx="89">
                  <c:v>43281</c:v>
                </c:pt>
                <c:pt idx="90">
                  <c:v>43373</c:v>
                </c:pt>
                <c:pt idx="91">
                  <c:v>43465</c:v>
                </c:pt>
                <c:pt idx="92">
                  <c:v>43555</c:v>
                </c:pt>
                <c:pt idx="93">
                  <c:v>43646</c:v>
                </c:pt>
                <c:pt idx="94">
                  <c:v>43738</c:v>
                </c:pt>
                <c:pt idx="95">
                  <c:v>43830</c:v>
                </c:pt>
                <c:pt idx="96">
                  <c:v>43921</c:v>
                </c:pt>
                <c:pt idx="97">
                  <c:v>44012</c:v>
                </c:pt>
                <c:pt idx="98">
                  <c:v>44104</c:v>
                </c:pt>
              </c:numCache>
            </c:numRef>
          </c:cat>
          <c:val>
            <c:numRef>
              <c:f>Sheet1!$E$25:$E$123</c:f>
              <c:numCache>
                <c:formatCode>General</c:formatCode>
                <c:ptCount val="99"/>
                <c:pt idx="0">
                  <c:v>0.98984979305854814</c:v>
                </c:pt>
                <c:pt idx="1">
                  <c:v>0.97444372688310932</c:v>
                </c:pt>
                <c:pt idx="2">
                  <c:v>0.98836207515471763</c:v>
                </c:pt>
                <c:pt idx="3">
                  <c:v>0.92944670937682017</c:v>
                </c:pt>
                <c:pt idx="4">
                  <c:v>0.92471804628922638</c:v>
                </c:pt>
                <c:pt idx="5">
                  <c:v>0.91667854425104778</c:v>
                </c:pt>
                <c:pt idx="6">
                  <c:v>0.90562566944534995</c:v>
                </c:pt>
                <c:pt idx="7">
                  <c:v>0.87954860891587427</c:v>
                </c:pt>
                <c:pt idx="8">
                  <c:v>0.88110742813671694</c:v>
                </c:pt>
                <c:pt idx="9">
                  <c:v>0.86847493080352434</c:v>
                </c:pt>
                <c:pt idx="10">
                  <c:v>0.83654291297159167</c:v>
                </c:pt>
                <c:pt idx="11">
                  <c:v>0.81527964516237073</c:v>
                </c:pt>
                <c:pt idx="12">
                  <c:v>0.79776738781607914</c:v>
                </c:pt>
                <c:pt idx="13">
                  <c:v>0.78822768783168562</c:v>
                </c:pt>
                <c:pt idx="14">
                  <c:v>0.77385622050938929</c:v>
                </c:pt>
                <c:pt idx="15">
                  <c:v>0.75534454286143238</c:v>
                </c:pt>
                <c:pt idx="16">
                  <c:v>0.74126497853965856</c:v>
                </c:pt>
                <c:pt idx="17">
                  <c:v>0.73448414989110844</c:v>
                </c:pt>
                <c:pt idx="18">
                  <c:v>0.73051094113089909</c:v>
                </c:pt>
                <c:pt idx="19">
                  <c:v>0.7247951613683119</c:v>
                </c:pt>
                <c:pt idx="20">
                  <c:v>0.71879301852034394</c:v>
                </c:pt>
                <c:pt idx="21">
                  <c:v>0.71524118801163672</c:v>
                </c:pt>
                <c:pt idx="22">
                  <c:v>0.71361217230931362</c:v>
                </c:pt>
                <c:pt idx="23">
                  <c:v>0.70032694486586133</c:v>
                </c:pt>
                <c:pt idx="24">
                  <c:v>0.68919023772164822</c:v>
                </c:pt>
                <c:pt idx="25">
                  <c:v>0.68124442958082154</c:v>
                </c:pt>
                <c:pt idx="26">
                  <c:v>0.66934350051057945</c:v>
                </c:pt>
                <c:pt idx="27">
                  <c:v>0.65790710479718684</c:v>
                </c:pt>
                <c:pt idx="28">
                  <c:v>0.64399012172003001</c:v>
                </c:pt>
                <c:pt idx="29">
                  <c:v>0.62755365325472356</c:v>
                </c:pt>
                <c:pt idx="30">
                  <c:v>0.62099912097896337</c:v>
                </c:pt>
                <c:pt idx="31">
                  <c:v>0.62119314815713855</c:v>
                </c:pt>
                <c:pt idx="32">
                  <c:v>0.61359109639955356</c:v>
                </c:pt>
                <c:pt idx="33">
                  <c:v>0.622011748729142</c:v>
                </c:pt>
                <c:pt idx="34">
                  <c:v>0.63533714412491649</c:v>
                </c:pt>
                <c:pt idx="35">
                  <c:v>0.63915986757116783</c:v>
                </c:pt>
                <c:pt idx="36">
                  <c:v>0.63399815578081242</c:v>
                </c:pt>
                <c:pt idx="37">
                  <c:v>0.63034924276121373</c:v>
                </c:pt>
                <c:pt idx="38">
                  <c:v>0.62633970069469169</c:v>
                </c:pt>
                <c:pt idx="39">
                  <c:v>0.6269977039416984</c:v>
                </c:pt>
                <c:pt idx="40">
                  <c:v>0.62463909943826001</c:v>
                </c:pt>
                <c:pt idx="41">
                  <c:v>0.6253162796022449</c:v>
                </c:pt>
                <c:pt idx="42">
                  <c:v>0.63230974151686103</c:v>
                </c:pt>
                <c:pt idx="43">
                  <c:v>0.63498995060187746</c:v>
                </c:pt>
                <c:pt idx="44">
                  <c:v>0.63036518126409047</c:v>
                </c:pt>
                <c:pt idx="45">
                  <c:v>0.63950936943825443</c:v>
                </c:pt>
                <c:pt idx="46">
                  <c:v>0.64880515695146557</c:v>
                </c:pt>
                <c:pt idx="47">
                  <c:v>0.66953750520883293</c:v>
                </c:pt>
                <c:pt idx="48">
                  <c:v>0.66730546532618373</c:v>
                </c:pt>
                <c:pt idx="49">
                  <c:v>0.66849329362467969</c:v>
                </c:pt>
                <c:pt idx="50">
                  <c:v>0.6827460382918733</c:v>
                </c:pt>
                <c:pt idx="51">
                  <c:v>0.67185803884363926</c:v>
                </c:pt>
                <c:pt idx="52">
                  <c:v>0.61031624284423991</c:v>
                </c:pt>
                <c:pt idx="53">
                  <c:v>0.57829975662496513</c:v>
                </c:pt>
                <c:pt idx="54">
                  <c:v>0.57462902542023286</c:v>
                </c:pt>
                <c:pt idx="55">
                  <c:v>0.57113027840965813</c:v>
                </c:pt>
                <c:pt idx="56">
                  <c:v>0.55702933280176214</c:v>
                </c:pt>
                <c:pt idx="57">
                  <c:v>0.56018583285904489</c:v>
                </c:pt>
                <c:pt idx="58">
                  <c:v>0.56518924320664954</c:v>
                </c:pt>
                <c:pt idx="59">
                  <c:v>0.56777320890811611</c:v>
                </c:pt>
                <c:pt idx="60">
                  <c:v>0.56598116673469356</c:v>
                </c:pt>
                <c:pt idx="61">
                  <c:v>0.57457008224101602</c:v>
                </c:pt>
                <c:pt idx="62">
                  <c:v>0.59592469553833838</c:v>
                </c:pt>
                <c:pt idx="63">
                  <c:v>0.57297476992767293</c:v>
                </c:pt>
                <c:pt idx="64">
                  <c:v>0.55923078769782886</c:v>
                </c:pt>
                <c:pt idx="65">
                  <c:v>0.55487284635788969</c:v>
                </c:pt>
                <c:pt idx="66">
                  <c:v>0.55609426307137821</c:v>
                </c:pt>
                <c:pt idx="67">
                  <c:v>0.55287221007714638</c:v>
                </c:pt>
                <c:pt idx="68">
                  <c:v>0.53160916197452757</c:v>
                </c:pt>
                <c:pt idx="69">
                  <c:v>0.53382770312573535</c:v>
                </c:pt>
                <c:pt idx="70">
                  <c:v>0.53556168656538705</c:v>
                </c:pt>
                <c:pt idx="71">
                  <c:v>0.53587881947319438</c:v>
                </c:pt>
                <c:pt idx="72">
                  <c:v>0.52061692959907957</c:v>
                </c:pt>
                <c:pt idx="73">
                  <c:v>0.51029342903099506</c:v>
                </c:pt>
                <c:pt idx="74">
                  <c:v>0.52452531959510784</c:v>
                </c:pt>
                <c:pt idx="75">
                  <c:v>0.52391419521212745</c:v>
                </c:pt>
                <c:pt idx="76">
                  <c:v>0.5127611477217735</c:v>
                </c:pt>
                <c:pt idx="77">
                  <c:v>0.49948515622787565</c:v>
                </c:pt>
                <c:pt idx="78">
                  <c:v>0.49794250588565109</c:v>
                </c:pt>
                <c:pt idx="79">
                  <c:v>0.49477054551981708</c:v>
                </c:pt>
                <c:pt idx="80">
                  <c:v>0.48411786316705191</c:v>
                </c:pt>
                <c:pt idx="81">
                  <c:v>0.47835807325424923</c:v>
                </c:pt>
                <c:pt idx="82">
                  <c:v>0.47970235310138987</c:v>
                </c:pt>
                <c:pt idx="83">
                  <c:v>0.48152444952577428</c:v>
                </c:pt>
                <c:pt idx="84">
                  <c:v>0.47629462904120901</c:v>
                </c:pt>
                <c:pt idx="85">
                  <c:v>0.47965612527224777</c:v>
                </c:pt>
                <c:pt idx="86">
                  <c:v>0.4857786801965967</c:v>
                </c:pt>
                <c:pt idx="87">
                  <c:v>0.49226045191228301</c:v>
                </c:pt>
                <c:pt idx="88">
                  <c:v>0.48981197033222479</c:v>
                </c:pt>
                <c:pt idx="89">
                  <c:v>0.49385751935641498</c:v>
                </c:pt>
                <c:pt idx="90">
                  <c:v>0.49726259409362755</c:v>
                </c:pt>
                <c:pt idx="91">
                  <c:v>0.50323471230851291</c:v>
                </c:pt>
                <c:pt idx="92">
                  <c:v>0.49502603570922221</c:v>
                </c:pt>
                <c:pt idx="93">
                  <c:v>0.49648150563585897</c:v>
                </c:pt>
                <c:pt idx="94">
                  <c:v>0.4977098005445188</c:v>
                </c:pt>
                <c:pt idx="95">
                  <c:v>0.49880220317575208</c:v>
                </c:pt>
                <c:pt idx="96">
                  <c:v>0.47061150607172036</c:v>
                </c:pt>
                <c:pt idx="97">
                  <c:v>0.46223256722248296</c:v>
                </c:pt>
                <c:pt idx="98">
                  <c:v>0.46246159115391416</c:v>
                </c:pt>
              </c:numCache>
            </c:numRef>
          </c:val>
          <c:smooth val="0"/>
          <c:extLst>
            <c:ext xmlns:c16="http://schemas.microsoft.com/office/drawing/2014/chart" uri="{C3380CC4-5D6E-409C-BE32-E72D297353CC}">
              <c16:uniqueId val="{00000000-1BBF-4CE3-B5E0-251F83F67AF5}"/>
            </c:ext>
          </c:extLst>
        </c:ser>
        <c:dLbls>
          <c:showLegendKey val="0"/>
          <c:showVal val="0"/>
          <c:showCatName val="0"/>
          <c:showSerName val="0"/>
          <c:showPercent val="0"/>
          <c:showBubbleSize val="0"/>
        </c:dLbls>
        <c:smooth val="0"/>
        <c:axId val="-440694416"/>
        <c:axId val="-440698768"/>
      </c:lineChart>
      <c:dateAx>
        <c:axId val="-440694416"/>
        <c:scaling>
          <c:orientation val="minMax"/>
        </c:scaling>
        <c:delete val="0"/>
        <c:axPos val="b"/>
        <c:numFmt formatCode="yyyy/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8768"/>
        <c:crosses val="autoZero"/>
        <c:auto val="1"/>
        <c:lblOffset val="100"/>
        <c:baseTimeUnit val="months"/>
      </c:dateAx>
      <c:valAx>
        <c:axId val="-440698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4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Sheet1!$I$1</c:f>
              <c:strCache>
                <c:ptCount val="1"/>
                <c:pt idx="0">
                  <c:v>Export/GDP</c:v>
                </c:pt>
              </c:strCache>
            </c:strRef>
          </c:tx>
          <c:marker>
            <c:symbol val="none"/>
          </c:marker>
          <c:cat>
            <c:strRef>
              <c:f>Sheet1!$A$2:$A$42</c:f>
              <c:strCache>
                <c:ptCount val="41"/>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strCache>
            </c:strRef>
          </c:cat>
          <c:val>
            <c:numRef>
              <c:f>Sheet1!$I$2:$I$42</c:f>
              <c:numCache>
                <c:formatCode>0.0_ </c:formatCode>
                <c:ptCount val="41"/>
                <c:pt idx="0">
                  <c:v>4.6118277334995339</c:v>
                </c:pt>
                <c:pt idx="1">
                  <c:v>5.1910523800055888</c:v>
                </c:pt>
                <c:pt idx="2">
                  <c:v>5.927499041869388</c:v>
                </c:pt>
                <c:pt idx="3">
                  <c:v>7.4153859897849186</c:v>
                </c:pt>
                <c:pt idx="4">
                  <c:v>7.625848795128551</c:v>
                </c:pt>
                <c:pt idx="5">
                  <c:v>7.2104340330973544</c:v>
                </c:pt>
                <c:pt idx="6">
                  <c:v>7.9023762003447837</c:v>
                </c:pt>
                <c:pt idx="7">
                  <c:v>8.8110934522222788</c:v>
                </c:pt>
                <c:pt idx="8">
                  <c:v>10.331610823482892</c:v>
                </c:pt>
                <c:pt idx="9">
                  <c:v>11.956839610821751</c:v>
                </c:pt>
                <c:pt idx="10">
                  <c:v>11.522827183604013</c:v>
                </c:pt>
                <c:pt idx="11">
                  <c:v>11.267527370131219</c:v>
                </c:pt>
                <c:pt idx="12">
                  <c:v>15.659542905093854</c:v>
                </c:pt>
                <c:pt idx="13">
                  <c:v>17.298246474851766</c:v>
                </c:pt>
                <c:pt idx="14">
                  <c:v>17.107850084579489</c:v>
                </c:pt>
                <c:pt idx="15">
                  <c:v>14.720849969891653</c:v>
                </c:pt>
                <c:pt idx="16">
                  <c:v>21.346238785441081</c:v>
                </c:pt>
                <c:pt idx="17">
                  <c:v>20.233981639749402</c:v>
                </c:pt>
                <c:pt idx="18">
                  <c:v>17.442395087737612</c:v>
                </c:pt>
                <c:pt idx="19">
                  <c:v>18.945005752392973</c:v>
                </c:pt>
                <c:pt idx="20">
                  <c:v>17.808231626146505</c:v>
                </c:pt>
                <c:pt idx="21">
                  <c:v>17.792464206631891</c:v>
                </c:pt>
                <c:pt idx="22">
                  <c:v>20.51605769454294</c:v>
                </c:pt>
                <c:pt idx="23">
                  <c:v>19.797177730127157</c:v>
                </c:pt>
                <c:pt idx="24">
                  <c:v>22.035674771576222</c:v>
                </c:pt>
                <c:pt idx="25">
                  <c:v>26.235753283270601</c:v>
                </c:pt>
                <c:pt idx="26">
                  <c:v>30.172459251596184</c:v>
                </c:pt>
                <c:pt idx="27">
                  <c:v>33.113786102290085</c:v>
                </c:pt>
                <c:pt idx="28">
                  <c:v>35.079077207706405</c:v>
                </c:pt>
                <c:pt idx="29">
                  <c:v>34.436449269570005</c:v>
                </c:pt>
                <c:pt idx="30">
                  <c:v>31.379710111362176</c:v>
                </c:pt>
                <c:pt idx="31">
                  <c:v>23.444870220348271</c:v>
                </c:pt>
                <c:pt idx="32">
                  <c:v>26.058117711196164</c:v>
                </c:pt>
                <c:pt idx="33">
                  <c:v>25.356176112943611</c:v>
                </c:pt>
                <c:pt idx="34">
                  <c:v>23.911627811092934</c:v>
                </c:pt>
                <c:pt idx="35">
                  <c:v>22.971517792205152</c:v>
                </c:pt>
                <c:pt idx="36">
                  <c:v>22.232358278442451</c:v>
                </c:pt>
                <c:pt idx="37">
                  <c:v>20.192379281089096</c:v>
                </c:pt>
                <c:pt idx="38">
                  <c:v>18.564012239811468</c:v>
                </c:pt>
                <c:pt idx="39">
                  <c:v>18.804966953499388</c:v>
                </c:pt>
                <c:pt idx="40">
                  <c:v>18.557551451449868</c:v>
                </c:pt>
              </c:numCache>
            </c:numRef>
          </c:val>
          <c:smooth val="0"/>
          <c:extLst>
            <c:ext xmlns:c16="http://schemas.microsoft.com/office/drawing/2014/chart" uri="{C3380CC4-5D6E-409C-BE32-E72D297353CC}">
              <c16:uniqueId val="{00000000-FBB2-4A2E-BD78-E11AD28D4C12}"/>
            </c:ext>
          </c:extLst>
        </c:ser>
        <c:ser>
          <c:idx val="1"/>
          <c:order val="1"/>
          <c:tx>
            <c:strRef>
              <c:f>Sheet1!$J$1</c:f>
              <c:strCache>
                <c:ptCount val="1"/>
                <c:pt idx="0">
                  <c:v>Import/GDP</c:v>
                </c:pt>
              </c:strCache>
            </c:strRef>
          </c:tx>
          <c:marker>
            <c:symbol val="none"/>
          </c:marker>
          <c:cat>
            <c:strRef>
              <c:f>Sheet1!$A$2:$A$42</c:f>
              <c:strCache>
                <c:ptCount val="41"/>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strCache>
            </c:strRef>
          </c:cat>
          <c:val>
            <c:numRef>
              <c:f>Sheet1!$J$2:$J$42</c:f>
              <c:numCache>
                <c:formatCode>0.0_ </c:formatCode>
                <c:ptCount val="41"/>
                <c:pt idx="0">
                  <c:v>5.1566617974809823</c:v>
                </c:pt>
                <c:pt idx="1">
                  <c:v>5.9561011955756147</c:v>
                </c:pt>
                <c:pt idx="2">
                  <c:v>6.530740094802999</c:v>
                </c:pt>
                <c:pt idx="3">
                  <c:v>7.4174032329812691</c:v>
                </c:pt>
                <c:pt idx="4">
                  <c:v>6.5883058101944334</c:v>
                </c:pt>
                <c:pt idx="5">
                  <c:v>6.9389940113175088</c:v>
                </c:pt>
                <c:pt idx="6">
                  <c:v>8.4468982468801688</c:v>
                </c:pt>
                <c:pt idx="7">
                  <c:v>13.700820057121007</c:v>
                </c:pt>
                <c:pt idx="8">
                  <c:v>14.305380738216817</c:v>
                </c:pt>
                <c:pt idx="9">
                  <c:v>13.129748639311886</c:v>
                </c:pt>
                <c:pt idx="10">
                  <c:v>13.403838877582277</c:v>
                </c:pt>
                <c:pt idx="11">
                  <c:v>12.672511994658317</c:v>
                </c:pt>
                <c:pt idx="12">
                  <c:v>13.501360205165486</c:v>
                </c:pt>
                <c:pt idx="13">
                  <c:v>15.361905958579264</c:v>
                </c:pt>
                <c:pt idx="14">
                  <c:v>16.255439189276146</c:v>
                </c:pt>
                <c:pt idx="15">
                  <c:v>16.674604921617735</c:v>
                </c:pt>
                <c:pt idx="16">
                  <c:v>20.400571199492578</c:v>
                </c:pt>
                <c:pt idx="17">
                  <c:v>17.952990937383785</c:v>
                </c:pt>
                <c:pt idx="18">
                  <c:v>16.029128922984214</c:v>
                </c:pt>
                <c:pt idx="19">
                  <c:v>14.753554282825176</c:v>
                </c:pt>
                <c:pt idx="20">
                  <c:v>13.599955444753006</c:v>
                </c:pt>
                <c:pt idx="21">
                  <c:v>15.124222164134352</c:v>
                </c:pt>
                <c:pt idx="22">
                  <c:v>18.531902849467247</c:v>
                </c:pt>
                <c:pt idx="23">
                  <c:v>18.120596488312025</c:v>
                </c:pt>
                <c:pt idx="24">
                  <c:v>19.976998035915177</c:v>
                </c:pt>
                <c:pt idx="25">
                  <c:v>24.72304335531701</c:v>
                </c:pt>
                <c:pt idx="26">
                  <c:v>28.533362998317223</c:v>
                </c:pt>
                <c:pt idx="27">
                  <c:v>28.687345550461409</c:v>
                </c:pt>
                <c:pt idx="28">
                  <c:v>28.65053939099403</c:v>
                </c:pt>
                <c:pt idx="29">
                  <c:v>26.978388765549937</c:v>
                </c:pt>
                <c:pt idx="30">
                  <c:v>24.857023507165728</c:v>
                </c:pt>
                <c:pt idx="31">
                  <c:v>19.611785589444313</c:v>
                </c:pt>
                <c:pt idx="32">
                  <c:v>23.057559953958869</c:v>
                </c:pt>
                <c:pt idx="33">
                  <c:v>23.282427956462154</c:v>
                </c:pt>
                <c:pt idx="34">
                  <c:v>21.220576246972424</c:v>
                </c:pt>
                <c:pt idx="35">
                  <c:v>20.275542710473591</c:v>
                </c:pt>
                <c:pt idx="36">
                  <c:v>18.597255386014925</c:v>
                </c:pt>
                <c:pt idx="37">
                  <c:v>14.924144035179088</c:v>
                </c:pt>
                <c:pt idx="38">
                  <c:v>14.077603119177763</c:v>
                </c:pt>
                <c:pt idx="39">
                  <c:v>15.30674436127946</c:v>
                </c:pt>
                <c:pt idx="40">
                  <c:v>15.929011584914962</c:v>
                </c:pt>
              </c:numCache>
            </c:numRef>
          </c:val>
          <c:smooth val="0"/>
          <c:extLst>
            <c:ext xmlns:c16="http://schemas.microsoft.com/office/drawing/2014/chart" uri="{C3380CC4-5D6E-409C-BE32-E72D297353CC}">
              <c16:uniqueId val="{00000001-FBB2-4A2E-BD78-E11AD28D4C12}"/>
            </c:ext>
          </c:extLst>
        </c:ser>
        <c:dLbls>
          <c:showLegendKey val="0"/>
          <c:showVal val="0"/>
          <c:showCatName val="0"/>
          <c:showSerName val="0"/>
          <c:showPercent val="0"/>
          <c:showBubbleSize val="0"/>
        </c:dLbls>
        <c:smooth val="0"/>
        <c:axId val="-440695504"/>
        <c:axId val="-440699856"/>
      </c:lineChart>
      <c:catAx>
        <c:axId val="-440695504"/>
        <c:scaling>
          <c:orientation val="minMax"/>
        </c:scaling>
        <c:delete val="0"/>
        <c:axPos val="b"/>
        <c:numFmt formatCode="General" sourceLinked="0"/>
        <c:majorTickMark val="out"/>
        <c:minorTickMark val="none"/>
        <c:tickLblPos val="nextTo"/>
        <c:crossAx val="-440699856"/>
        <c:crosses val="autoZero"/>
        <c:auto val="1"/>
        <c:lblAlgn val="ctr"/>
        <c:lblOffset val="100"/>
        <c:noMultiLvlLbl val="0"/>
      </c:catAx>
      <c:valAx>
        <c:axId val="-440699856"/>
        <c:scaling>
          <c:orientation val="minMax"/>
        </c:scaling>
        <c:delete val="0"/>
        <c:axPos val="l"/>
        <c:majorGridlines/>
        <c:numFmt formatCode="0.0_ " sourceLinked="1"/>
        <c:majorTickMark val="out"/>
        <c:minorTickMark val="none"/>
        <c:tickLblPos val="nextTo"/>
        <c:crossAx val="-440695504"/>
        <c:crosses val="autoZero"/>
        <c:crossBetween val="between"/>
      </c:valAx>
    </c:plotArea>
    <c:legend>
      <c:legendPos val="t"/>
      <c:overlay val="0"/>
    </c:legend>
    <c:plotVisOnly val="1"/>
    <c:dispBlanksAs val="zero"/>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RMB Exchange Rate</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Sheet2!$B$1</c:f>
              <c:strCache>
                <c:ptCount val="1"/>
                <c:pt idx="0">
                  <c:v>Nominal Effective Exchange Rate (left)</c:v>
                </c:pt>
              </c:strCache>
            </c:strRef>
          </c:tx>
          <c:spPr>
            <a:ln w="50800" cap="rnd">
              <a:solidFill>
                <a:schemeClr val="accent1"/>
              </a:solidFill>
              <a:round/>
            </a:ln>
            <a:effectLst/>
          </c:spPr>
          <c:marker>
            <c:symbol val="none"/>
          </c:marker>
          <c:cat>
            <c:numRef>
              <c:f>Sheet2!$A$2:$A$309</c:f>
              <c:numCache>
                <c:formatCode>mmm\-yy</c:formatCode>
                <c:ptCount val="308"/>
                <c:pt idx="0">
                  <c:v>34335</c:v>
                </c:pt>
                <c:pt idx="1">
                  <c:v>34366</c:v>
                </c:pt>
                <c:pt idx="2">
                  <c:v>34394</c:v>
                </c:pt>
                <c:pt idx="3">
                  <c:v>34425</c:v>
                </c:pt>
                <c:pt idx="4">
                  <c:v>34455</c:v>
                </c:pt>
                <c:pt idx="5">
                  <c:v>34486</c:v>
                </c:pt>
                <c:pt idx="6">
                  <c:v>34516</c:v>
                </c:pt>
                <c:pt idx="7">
                  <c:v>34547</c:v>
                </c:pt>
                <c:pt idx="8">
                  <c:v>34578</c:v>
                </c:pt>
                <c:pt idx="9">
                  <c:v>34608</c:v>
                </c:pt>
                <c:pt idx="10">
                  <c:v>34639</c:v>
                </c:pt>
                <c:pt idx="11">
                  <c:v>34669</c:v>
                </c:pt>
                <c:pt idx="12">
                  <c:v>34700</c:v>
                </c:pt>
                <c:pt idx="13">
                  <c:v>34731</c:v>
                </c:pt>
                <c:pt idx="14">
                  <c:v>34759</c:v>
                </c:pt>
                <c:pt idx="15">
                  <c:v>34790</c:v>
                </c:pt>
                <c:pt idx="16">
                  <c:v>34820</c:v>
                </c:pt>
                <c:pt idx="17">
                  <c:v>34851</c:v>
                </c:pt>
                <c:pt idx="18">
                  <c:v>34881</c:v>
                </c:pt>
                <c:pt idx="19">
                  <c:v>34912</c:v>
                </c:pt>
                <c:pt idx="20">
                  <c:v>34943</c:v>
                </c:pt>
                <c:pt idx="21">
                  <c:v>34973</c:v>
                </c:pt>
                <c:pt idx="22">
                  <c:v>35004</c:v>
                </c:pt>
                <c:pt idx="23">
                  <c:v>35034</c:v>
                </c:pt>
                <c:pt idx="24">
                  <c:v>35065</c:v>
                </c:pt>
                <c:pt idx="25">
                  <c:v>35096</c:v>
                </c:pt>
                <c:pt idx="26">
                  <c:v>35125</c:v>
                </c:pt>
                <c:pt idx="27">
                  <c:v>35156</c:v>
                </c:pt>
                <c:pt idx="28">
                  <c:v>35186</c:v>
                </c:pt>
                <c:pt idx="29">
                  <c:v>35217</c:v>
                </c:pt>
                <c:pt idx="30">
                  <c:v>35247</c:v>
                </c:pt>
                <c:pt idx="31">
                  <c:v>35278</c:v>
                </c:pt>
                <c:pt idx="32">
                  <c:v>35309</c:v>
                </c:pt>
                <c:pt idx="33">
                  <c:v>35339</c:v>
                </c:pt>
                <c:pt idx="34">
                  <c:v>35370</c:v>
                </c:pt>
                <c:pt idx="35">
                  <c:v>35400</c:v>
                </c:pt>
                <c:pt idx="36">
                  <c:v>35431</c:v>
                </c:pt>
                <c:pt idx="37">
                  <c:v>35462</c:v>
                </c:pt>
                <c:pt idx="38">
                  <c:v>35490</c:v>
                </c:pt>
                <c:pt idx="39">
                  <c:v>35521</c:v>
                </c:pt>
                <c:pt idx="40">
                  <c:v>35551</c:v>
                </c:pt>
                <c:pt idx="41">
                  <c:v>35582</c:v>
                </c:pt>
                <c:pt idx="42">
                  <c:v>35612</c:v>
                </c:pt>
                <c:pt idx="43">
                  <c:v>35643</c:v>
                </c:pt>
                <c:pt idx="44">
                  <c:v>35674</c:v>
                </c:pt>
                <c:pt idx="45">
                  <c:v>35704</c:v>
                </c:pt>
                <c:pt idx="46">
                  <c:v>35735</c:v>
                </c:pt>
                <c:pt idx="47">
                  <c:v>35765</c:v>
                </c:pt>
                <c:pt idx="48">
                  <c:v>35796</c:v>
                </c:pt>
                <c:pt idx="49">
                  <c:v>35827</c:v>
                </c:pt>
                <c:pt idx="50">
                  <c:v>35855</c:v>
                </c:pt>
                <c:pt idx="51">
                  <c:v>35886</c:v>
                </c:pt>
                <c:pt idx="52">
                  <c:v>35916</c:v>
                </c:pt>
                <c:pt idx="53">
                  <c:v>35947</c:v>
                </c:pt>
                <c:pt idx="54">
                  <c:v>35977</c:v>
                </c:pt>
                <c:pt idx="55">
                  <c:v>36008</c:v>
                </c:pt>
                <c:pt idx="56">
                  <c:v>36039</c:v>
                </c:pt>
                <c:pt idx="57">
                  <c:v>36069</c:v>
                </c:pt>
                <c:pt idx="58">
                  <c:v>36100</c:v>
                </c:pt>
                <c:pt idx="59">
                  <c:v>36130</c:v>
                </c:pt>
                <c:pt idx="60">
                  <c:v>36161</c:v>
                </c:pt>
                <c:pt idx="61">
                  <c:v>36192</c:v>
                </c:pt>
                <c:pt idx="62">
                  <c:v>36220</c:v>
                </c:pt>
                <c:pt idx="63">
                  <c:v>36251</c:v>
                </c:pt>
                <c:pt idx="64">
                  <c:v>36281</c:v>
                </c:pt>
                <c:pt idx="65">
                  <c:v>36312</c:v>
                </c:pt>
                <c:pt idx="66">
                  <c:v>36342</c:v>
                </c:pt>
                <c:pt idx="67">
                  <c:v>36373</c:v>
                </c:pt>
                <c:pt idx="68">
                  <c:v>36404</c:v>
                </c:pt>
                <c:pt idx="69">
                  <c:v>36434</c:v>
                </c:pt>
                <c:pt idx="70">
                  <c:v>36465</c:v>
                </c:pt>
                <c:pt idx="71">
                  <c:v>36495</c:v>
                </c:pt>
                <c:pt idx="72">
                  <c:v>36526</c:v>
                </c:pt>
                <c:pt idx="73">
                  <c:v>36557</c:v>
                </c:pt>
                <c:pt idx="74">
                  <c:v>36586</c:v>
                </c:pt>
                <c:pt idx="75">
                  <c:v>36617</c:v>
                </c:pt>
                <c:pt idx="76">
                  <c:v>36647</c:v>
                </c:pt>
                <c:pt idx="77">
                  <c:v>36678</c:v>
                </c:pt>
                <c:pt idx="78">
                  <c:v>36708</c:v>
                </c:pt>
                <c:pt idx="79">
                  <c:v>36739</c:v>
                </c:pt>
                <c:pt idx="80">
                  <c:v>36770</c:v>
                </c:pt>
                <c:pt idx="81">
                  <c:v>36800</c:v>
                </c:pt>
                <c:pt idx="82">
                  <c:v>36831</c:v>
                </c:pt>
                <c:pt idx="83">
                  <c:v>36861</c:v>
                </c:pt>
                <c:pt idx="84">
                  <c:v>36892</c:v>
                </c:pt>
                <c:pt idx="85">
                  <c:v>36923</c:v>
                </c:pt>
                <c:pt idx="86">
                  <c:v>36951</c:v>
                </c:pt>
                <c:pt idx="87">
                  <c:v>36982</c:v>
                </c:pt>
                <c:pt idx="88">
                  <c:v>37012</c:v>
                </c:pt>
                <c:pt idx="89">
                  <c:v>37043</c:v>
                </c:pt>
                <c:pt idx="90">
                  <c:v>37073</c:v>
                </c:pt>
                <c:pt idx="91">
                  <c:v>37104</c:v>
                </c:pt>
                <c:pt idx="92">
                  <c:v>37135</c:v>
                </c:pt>
                <c:pt idx="93">
                  <c:v>37165</c:v>
                </c:pt>
                <c:pt idx="94">
                  <c:v>37196</c:v>
                </c:pt>
                <c:pt idx="95">
                  <c:v>37226</c:v>
                </c:pt>
                <c:pt idx="96">
                  <c:v>37257</c:v>
                </c:pt>
                <c:pt idx="97">
                  <c:v>37288</c:v>
                </c:pt>
                <c:pt idx="98">
                  <c:v>37316</c:v>
                </c:pt>
                <c:pt idx="99">
                  <c:v>37347</c:v>
                </c:pt>
                <c:pt idx="100">
                  <c:v>37377</c:v>
                </c:pt>
                <c:pt idx="101">
                  <c:v>37408</c:v>
                </c:pt>
                <c:pt idx="102">
                  <c:v>37438</c:v>
                </c:pt>
                <c:pt idx="103">
                  <c:v>37469</c:v>
                </c:pt>
                <c:pt idx="104">
                  <c:v>37500</c:v>
                </c:pt>
                <c:pt idx="105">
                  <c:v>37530</c:v>
                </c:pt>
                <c:pt idx="106">
                  <c:v>37561</c:v>
                </c:pt>
                <c:pt idx="107">
                  <c:v>37591</c:v>
                </c:pt>
                <c:pt idx="108">
                  <c:v>37622</c:v>
                </c:pt>
                <c:pt idx="109">
                  <c:v>37653</c:v>
                </c:pt>
                <c:pt idx="110">
                  <c:v>37681</c:v>
                </c:pt>
                <c:pt idx="111">
                  <c:v>37712</c:v>
                </c:pt>
                <c:pt idx="112">
                  <c:v>37742</c:v>
                </c:pt>
                <c:pt idx="113">
                  <c:v>37773</c:v>
                </c:pt>
                <c:pt idx="114">
                  <c:v>37803</c:v>
                </c:pt>
                <c:pt idx="115">
                  <c:v>37834</c:v>
                </c:pt>
                <c:pt idx="116">
                  <c:v>37865</c:v>
                </c:pt>
                <c:pt idx="117">
                  <c:v>37895</c:v>
                </c:pt>
                <c:pt idx="118">
                  <c:v>37926</c:v>
                </c:pt>
                <c:pt idx="119">
                  <c:v>37956</c:v>
                </c:pt>
                <c:pt idx="120">
                  <c:v>37987</c:v>
                </c:pt>
                <c:pt idx="121">
                  <c:v>38018</c:v>
                </c:pt>
                <c:pt idx="122">
                  <c:v>38047</c:v>
                </c:pt>
                <c:pt idx="123">
                  <c:v>38078</c:v>
                </c:pt>
                <c:pt idx="124">
                  <c:v>38108</c:v>
                </c:pt>
                <c:pt idx="125">
                  <c:v>38139</c:v>
                </c:pt>
                <c:pt idx="126">
                  <c:v>38169</c:v>
                </c:pt>
                <c:pt idx="127">
                  <c:v>38200</c:v>
                </c:pt>
                <c:pt idx="128">
                  <c:v>38231</c:v>
                </c:pt>
                <c:pt idx="129">
                  <c:v>38261</c:v>
                </c:pt>
                <c:pt idx="130">
                  <c:v>38292</c:v>
                </c:pt>
                <c:pt idx="131">
                  <c:v>38322</c:v>
                </c:pt>
                <c:pt idx="132">
                  <c:v>38353</c:v>
                </c:pt>
                <c:pt idx="133">
                  <c:v>38384</c:v>
                </c:pt>
                <c:pt idx="134">
                  <c:v>38412</c:v>
                </c:pt>
                <c:pt idx="135">
                  <c:v>38443</c:v>
                </c:pt>
                <c:pt idx="136">
                  <c:v>38473</c:v>
                </c:pt>
                <c:pt idx="137">
                  <c:v>38504</c:v>
                </c:pt>
                <c:pt idx="138">
                  <c:v>38534</c:v>
                </c:pt>
                <c:pt idx="139">
                  <c:v>38565</c:v>
                </c:pt>
                <c:pt idx="140">
                  <c:v>38596</c:v>
                </c:pt>
                <c:pt idx="141">
                  <c:v>38626</c:v>
                </c:pt>
                <c:pt idx="142">
                  <c:v>38657</c:v>
                </c:pt>
                <c:pt idx="143">
                  <c:v>38687</c:v>
                </c:pt>
                <c:pt idx="144">
                  <c:v>38718</c:v>
                </c:pt>
                <c:pt idx="145">
                  <c:v>38749</c:v>
                </c:pt>
                <c:pt idx="146">
                  <c:v>38777</c:v>
                </c:pt>
                <c:pt idx="147">
                  <c:v>38808</c:v>
                </c:pt>
                <c:pt idx="148">
                  <c:v>38838</c:v>
                </c:pt>
                <c:pt idx="149">
                  <c:v>38869</c:v>
                </c:pt>
                <c:pt idx="150">
                  <c:v>38899</c:v>
                </c:pt>
                <c:pt idx="151">
                  <c:v>38930</c:v>
                </c:pt>
                <c:pt idx="152">
                  <c:v>38961</c:v>
                </c:pt>
                <c:pt idx="153">
                  <c:v>38991</c:v>
                </c:pt>
                <c:pt idx="154">
                  <c:v>39022</c:v>
                </c:pt>
                <c:pt idx="155">
                  <c:v>39052</c:v>
                </c:pt>
                <c:pt idx="156">
                  <c:v>39083</c:v>
                </c:pt>
                <c:pt idx="157">
                  <c:v>39114</c:v>
                </c:pt>
                <c:pt idx="158">
                  <c:v>39142</c:v>
                </c:pt>
                <c:pt idx="159">
                  <c:v>39173</c:v>
                </c:pt>
                <c:pt idx="160">
                  <c:v>39203</c:v>
                </c:pt>
                <c:pt idx="161">
                  <c:v>39234</c:v>
                </c:pt>
                <c:pt idx="162">
                  <c:v>39264</c:v>
                </c:pt>
                <c:pt idx="163">
                  <c:v>39295</c:v>
                </c:pt>
                <c:pt idx="164">
                  <c:v>39326</c:v>
                </c:pt>
                <c:pt idx="165">
                  <c:v>39356</c:v>
                </c:pt>
                <c:pt idx="166">
                  <c:v>39387</c:v>
                </c:pt>
                <c:pt idx="167">
                  <c:v>39417</c:v>
                </c:pt>
                <c:pt idx="168">
                  <c:v>39448</c:v>
                </c:pt>
                <c:pt idx="169">
                  <c:v>39479</c:v>
                </c:pt>
                <c:pt idx="170">
                  <c:v>39508</c:v>
                </c:pt>
                <c:pt idx="171">
                  <c:v>39539</c:v>
                </c:pt>
                <c:pt idx="172">
                  <c:v>39569</c:v>
                </c:pt>
                <c:pt idx="173">
                  <c:v>39600</c:v>
                </c:pt>
                <c:pt idx="174">
                  <c:v>39630</c:v>
                </c:pt>
                <c:pt idx="175">
                  <c:v>39661</c:v>
                </c:pt>
                <c:pt idx="176">
                  <c:v>39692</c:v>
                </c:pt>
                <c:pt idx="177">
                  <c:v>39722</c:v>
                </c:pt>
                <c:pt idx="178">
                  <c:v>39753</c:v>
                </c:pt>
                <c:pt idx="179">
                  <c:v>39783</c:v>
                </c:pt>
                <c:pt idx="180">
                  <c:v>39814</c:v>
                </c:pt>
                <c:pt idx="181">
                  <c:v>39845</c:v>
                </c:pt>
                <c:pt idx="182">
                  <c:v>39873</c:v>
                </c:pt>
                <c:pt idx="183">
                  <c:v>39904</c:v>
                </c:pt>
                <c:pt idx="184">
                  <c:v>39934</c:v>
                </c:pt>
                <c:pt idx="185">
                  <c:v>39965</c:v>
                </c:pt>
                <c:pt idx="186">
                  <c:v>39995</c:v>
                </c:pt>
                <c:pt idx="187">
                  <c:v>40026</c:v>
                </c:pt>
                <c:pt idx="188">
                  <c:v>40057</c:v>
                </c:pt>
                <c:pt idx="189">
                  <c:v>40087</c:v>
                </c:pt>
                <c:pt idx="190">
                  <c:v>40118</c:v>
                </c:pt>
                <c:pt idx="191">
                  <c:v>40148</c:v>
                </c:pt>
                <c:pt idx="192">
                  <c:v>40179</c:v>
                </c:pt>
                <c:pt idx="193">
                  <c:v>40210</c:v>
                </c:pt>
                <c:pt idx="194">
                  <c:v>40238</c:v>
                </c:pt>
                <c:pt idx="195">
                  <c:v>40269</c:v>
                </c:pt>
                <c:pt idx="196">
                  <c:v>40299</c:v>
                </c:pt>
                <c:pt idx="197">
                  <c:v>40330</c:v>
                </c:pt>
                <c:pt idx="198">
                  <c:v>40360</c:v>
                </c:pt>
                <c:pt idx="199">
                  <c:v>40391</c:v>
                </c:pt>
                <c:pt idx="200">
                  <c:v>40422</c:v>
                </c:pt>
                <c:pt idx="201">
                  <c:v>40452</c:v>
                </c:pt>
                <c:pt idx="202">
                  <c:v>40483</c:v>
                </c:pt>
                <c:pt idx="203">
                  <c:v>40513</c:v>
                </c:pt>
                <c:pt idx="204">
                  <c:v>40544</c:v>
                </c:pt>
                <c:pt idx="205">
                  <c:v>40575</c:v>
                </c:pt>
                <c:pt idx="206">
                  <c:v>40603</c:v>
                </c:pt>
                <c:pt idx="207">
                  <c:v>40634</c:v>
                </c:pt>
                <c:pt idx="208">
                  <c:v>40664</c:v>
                </c:pt>
                <c:pt idx="209">
                  <c:v>40695</c:v>
                </c:pt>
                <c:pt idx="210">
                  <c:v>40725</c:v>
                </c:pt>
                <c:pt idx="211">
                  <c:v>40756</c:v>
                </c:pt>
                <c:pt idx="212">
                  <c:v>40787</c:v>
                </c:pt>
                <c:pt idx="213">
                  <c:v>40817</c:v>
                </c:pt>
                <c:pt idx="214">
                  <c:v>40848</c:v>
                </c:pt>
                <c:pt idx="215">
                  <c:v>40878</c:v>
                </c:pt>
                <c:pt idx="216">
                  <c:v>40909</c:v>
                </c:pt>
                <c:pt idx="217">
                  <c:v>40940</c:v>
                </c:pt>
                <c:pt idx="218">
                  <c:v>40969</c:v>
                </c:pt>
                <c:pt idx="219">
                  <c:v>41000</c:v>
                </c:pt>
                <c:pt idx="220">
                  <c:v>41030</c:v>
                </c:pt>
                <c:pt idx="221">
                  <c:v>41061</c:v>
                </c:pt>
                <c:pt idx="222">
                  <c:v>41091</c:v>
                </c:pt>
                <c:pt idx="223">
                  <c:v>41122</c:v>
                </c:pt>
                <c:pt idx="224">
                  <c:v>41153</c:v>
                </c:pt>
                <c:pt idx="225">
                  <c:v>41183</c:v>
                </c:pt>
                <c:pt idx="226">
                  <c:v>41214</c:v>
                </c:pt>
                <c:pt idx="227">
                  <c:v>41244</c:v>
                </c:pt>
                <c:pt idx="228">
                  <c:v>41275</c:v>
                </c:pt>
                <c:pt idx="229">
                  <c:v>41306</c:v>
                </c:pt>
                <c:pt idx="230">
                  <c:v>41334</c:v>
                </c:pt>
                <c:pt idx="231">
                  <c:v>41365</c:v>
                </c:pt>
                <c:pt idx="232">
                  <c:v>41395</c:v>
                </c:pt>
                <c:pt idx="233">
                  <c:v>41426</c:v>
                </c:pt>
                <c:pt idx="234">
                  <c:v>41456</c:v>
                </c:pt>
                <c:pt idx="235">
                  <c:v>41487</c:v>
                </c:pt>
                <c:pt idx="236">
                  <c:v>41518</c:v>
                </c:pt>
                <c:pt idx="237">
                  <c:v>41548</c:v>
                </c:pt>
                <c:pt idx="238">
                  <c:v>41579</c:v>
                </c:pt>
                <c:pt idx="239">
                  <c:v>41609</c:v>
                </c:pt>
                <c:pt idx="240">
                  <c:v>41640</c:v>
                </c:pt>
                <c:pt idx="241">
                  <c:v>41671</c:v>
                </c:pt>
                <c:pt idx="242">
                  <c:v>41699</c:v>
                </c:pt>
                <c:pt idx="243">
                  <c:v>41730</c:v>
                </c:pt>
                <c:pt idx="244">
                  <c:v>41760</c:v>
                </c:pt>
                <c:pt idx="245">
                  <c:v>41791</c:v>
                </c:pt>
                <c:pt idx="246">
                  <c:v>41821</c:v>
                </c:pt>
                <c:pt idx="247">
                  <c:v>41852</c:v>
                </c:pt>
                <c:pt idx="248">
                  <c:v>41883</c:v>
                </c:pt>
                <c:pt idx="249">
                  <c:v>41913</c:v>
                </c:pt>
                <c:pt idx="250">
                  <c:v>41944</c:v>
                </c:pt>
                <c:pt idx="251">
                  <c:v>41974</c:v>
                </c:pt>
                <c:pt idx="252">
                  <c:v>42005</c:v>
                </c:pt>
                <c:pt idx="253">
                  <c:v>42036</c:v>
                </c:pt>
                <c:pt idx="254">
                  <c:v>42064</c:v>
                </c:pt>
                <c:pt idx="255">
                  <c:v>42095</c:v>
                </c:pt>
                <c:pt idx="256">
                  <c:v>42125</c:v>
                </c:pt>
                <c:pt idx="257">
                  <c:v>42156</c:v>
                </c:pt>
                <c:pt idx="258">
                  <c:v>42186</c:v>
                </c:pt>
                <c:pt idx="259">
                  <c:v>42217</c:v>
                </c:pt>
                <c:pt idx="260">
                  <c:v>42248</c:v>
                </c:pt>
                <c:pt idx="261">
                  <c:v>42278</c:v>
                </c:pt>
                <c:pt idx="262">
                  <c:v>42309</c:v>
                </c:pt>
                <c:pt idx="263">
                  <c:v>42339</c:v>
                </c:pt>
                <c:pt idx="264">
                  <c:v>42370</c:v>
                </c:pt>
                <c:pt idx="265">
                  <c:v>42401</c:v>
                </c:pt>
                <c:pt idx="266">
                  <c:v>42430</c:v>
                </c:pt>
                <c:pt idx="267">
                  <c:v>42461</c:v>
                </c:pt>
                <c:pt idx="268">
                  <c:v>42491</c:v>
                </c:pt>
                <c:pt idx="269">
                  <c:v>42522</c:v>
                </c:pt>
                <c:pt idx="270">
                  <c:v>42552</c:v>
                </c:pt>
                <c:pt idx="271">
                  <c:v>42583</c:v>
                </c:pt>
                <c:pt idx="272">
                  <c:v>42614</c:v>
                </c:pt>
                <c:pt idx="273">
                  <c:v>42644</c:v>
                </c:pt>
                <c:pt idx="274">
                  <c:v>42675</c:v>
                </c:pt>
                <c:pt idx="275">
                  <c:v>42705</c:v>
                </c:pt>
                <c:pt idx="276">
                  <c:v>42736</c:v>
                </c:pt>
                <c:pt idx="277">
                  <c:v>42767</c:v>
                </c:pt>
                <c:pt idx="278">
                  <c:v>42795</c:v>
                </c:pt>
                <c:pt idx="279">
                  <c:v>42826</c:v>
                </c:pt>
                <c:pt idx="280">
                  <c:v>42856</c:v>
                </c:pt>
                <c:pt idx="281">
                  <c:v>42887</c:v>
                </c:pt>
                <c:pt idx="282">
                  <c:v>42917</c:v>
                </c:pt>
                <c:pt idx="283">
                  <c:v>42948</c:v>
                </c:pt>
                <c:pt idx="284">
                  <c:v>42979</c:v>
                </c:pt>
                <c:pt idx="285">
                  <c:v>43009</c:v>
                </c:pt>
                <c:pt idx="286">
                  <c:v>43040</c:v>
                </c:pt>
                <c:pt idx="287">
                  <c:v>43070</c:v>
                </c:pt>
                <c:pt idx="288">
                  <c:v>43101</c:v>
                </c:pt>
                <c:pt idx="289">
                  <c:v>43132</c:v>
                </c:pt>
                <c:pt idx="290">
                  <c:v>43160</c:v>
                </c:pt>
                <c:pt idx="291">
                  <c:v>43191</c:v>
                </c:pt>
                <c:pt idx="292">
                  <c:v>43221</c:v>
                </c:pt>
                <c:pt idx="293">
                  <c:v>43252</c:v>
                </c:pt>
                <c:pt idx="294">
                  <c:v>43282</c:v>
                </c:pt>
                <c:pt idx="295">
                  <c:v>43313</c:v>
                </c:pt>
                <c:pt idx="296">
                  <c:v>43344</c:v>
                </c:pt>
                <c:pt idx="297">
                  <c:v>43374</c:v>
                </c:pt>
                <c:pt idx="298">
                  <c:v>43405</c:v>
                </c:pt>
                <c:pt idx="299">
                  <c:v>43435</c:v>
                </c:pt>
                <c:pt idx="300">
                  <c:v>43466</c:v>
                </c:pt>
                <c:pt idx="301">
                  <c:v>43497</c:v>
                </c:pt>
                <c:pt idx="302">
                  <c:v>43525</c:v>
                </c:pt>
                <c:pt idx="303">
                  <c:v>43556</c:v>
                </c:pt>
                <c:pt idx="304">
                  <c:v>43586</c:v>
                </c:pt>
                <c:pt idx="305">
                  <c:v>43617</c:v>
                </c:pt>
                <c:pt idx="306">
                  <c:v>43647</c:v>
                </c:pt>
                <c:pt idx="307">
                  <c:v>43678</c:v>
                </c:pt>
              </c:numCache>
            </c:numRef>
          </c:cat>
          <c:val>
            <c:numRef>
              <c:f>Sheet2!$B$2:$B$310</c:f>
              <c:numCache>
                <c:formatCode>General</c:formatCode>
                <c:ptCount val="309"/>
                <c:pt idx="0">
                  <c:v>73.849999999999994</c:v>
                </c:pt>
                <c:pt idx="1">
                  <c:v>73.209999999999994</c:v>
                </c:pt>
                <c:pt idx="2">
                  <c:v>72.98</c:v>
                </c:pt>
                <c:pt idx="3">
                  <c:v>73.02</c:v>
                </c:pt>
                <c:pt idx="4">
                  <c:v>73.23</c:v>
                </c:pt>
                <c:pt idx="5">
                  <c:v>72.97</c:v>
                </c:pt>
                <c:pt idx="6">
                  <c:v>71.91</c:v>
                </c:pt>
                <c:pt idx="7">
                  <c:v>72.569999999999993</c:v>
                </c:pt>
                <c:pt idx="8">
                  <c:v>72.650000000000006</c:v>
                </c:pt>
                <c:pt idx="9">
                  <c:v>72.62</c:v>
                </c:pt>
                <c:pt idx="10">
                  <c:v>72.92</c:v>
                </c:pt>
                <c:pt idx="11">
                  <c:v>74.180000000000007</c:v>
                </c:pt>
                <c:pt idx="12">
                  <c:v>74.48</c:v>
                </c:pt>
                <c:pt idx="13">
                  <c:v>74.209999999999994</c:v>
                </c:pt>
                <c:pt idx="14">
                  <c:v>72.14</c:v>
                </c:pt>
                <c:pt idx="15">
                  <c:v>70.31</c:v>
                </c:pt>
                <c:pt idx="16">
                  <c:v>71.64</c:v>
                </c:pt>
                <c:pt idx="17">
                  <c:v>71.56</c:v>
                </c:pt>
                <c:pt idx="18">
                  <c:v>71.97</c:v>
                </c:pt>
                <c:pt idx="19">
                  <c:v>74.150000000000006</c:v>
                </c:pt>
                <c:pt idx="20">
                  <c:v>75.5</c:v>
                </c:pt>
                <c:pt idx="21">
                  <c:v>75.08</c:v>
                </c:pt>
                <c:pt idx="22">
                  <c:v>75.47</c:v>
                </c:pt>
                <c:pt idx="23">
                  <c:v>75.81</c:v>
                </c:pt>
                <c:pt idx="24">
                  <c:v>76.760000000000005</c:v>
                </c:pt>
                <c:pt idx="25">
                  <c:v>76.849999999999994</c:v>
                </c:pt>
                <c:pt idx="26">
                  <c:v>76.819999999999993</c:v>
                </c:pt>
                <c:pt idx="27">
                  <c:v>77.22</c:v>
                </c:pt>
                <c:pt idx="28">
                  <c:v>77.41</c:v>
                </c:pt>
                <c:pt idx="29">
                  <c:v>77.989999999999995</c:v>
                </c:pt>
                <c:pt idx="30">
                  <c:v>77.98</c:v>
                </c:pt>
                <c:pt idx="31">
                  <c:v>77.69</c:v>
                </c:pt>
                <c:pt idx="32">
                  <c:v>78.28</c:v>
                </c:pt>
                <c:pt idx="33">
                  <c:v>78.92</c:v>
                </c:pt>
                <c:pt idx="34">
                  <c:v>78.650000000000006</c:v>
                </c:pt>
                <c:pt idx="35">
                  <c:v>79.44</c:v>
                </c:pt>
                <c:pt idx="36">
                  <c:v>80.709999999999994</c:v>
                </c:pt>
                <c:pt idx="37">
                  <c:v>82.52</c:v>
                </c:pt>
                <c:pt idx="38">
                  <c:v>82.88</c:v>
                </c:pt>
                <c:pt idx="39">
                  <c:v>83.56</c:v>
                </c:pt>
                <c:pt idx="40">
                  <c:v>82.44</c:v>
                </c:pt>
                <c:pt idx="41">
                  <c:v>81.91</c:v>
                </c:pt>
                <c:pt idx="42">
                  <c:v>82.92</c:v>
                </c:pt>
                <c:pt idx="43">
                  <c:v>84.38</c:v>
                </c:pt>
                <c:pt idx="44">
                  <c:v>84.84</c:v>
                </c:pt>
                <c:pt idx="45">
                  <c:v>85.17</c:v>
                </c:pt>
                <c:pt idx="46">
                  <c:v>86.66</c:v>
                </c:pt>
                <c:pt idx="47">
                  <c:v>91.07</c:v>
                </c:pt>
                <c:pt idx="48">
                  <c:v>93.59</c:v>
                </c:pt>
                <c:pt idx="49">
                  <c:v>92.04</c:v>
                </c:pt>
                <c:pt idx="50">
                  <c:v>91.85</c:v>
                </c:pt>
                <c:pt idx="51">
                  <c:v>91.74</c:v>
                </c:pt>
                <c:pt idx="52">
                  <c:v>92.3</c:v>
                </c:pt>
                <c:pt idx="53">
                  <c:v>93.97</c:v>
                </c:pt>
                <c:pt idx="54">
                  <c:v>93.73</c:v>
                </c:pt>
                <c:pt idx="55">
                  <c:v>94.82</c:v>
                </c:pt>
                <c:pt idx="56">
                  <c:v>93.52</c:v>
                </c:pt>
                <c:pt idx="57">
                  <c:v>90.27</c:v>
                </c:pt>
                <c:pt idx="58">
                  <c:v>90.25</c:v>
                </c:pt>
                <c:pt idx="59">
                  <c:v>89.47</c:v>
                </c:pt>
                <c:pt idx="60">
                  <c:v>89.07</c:v>
                </c:pt>
                <c:pt idx="61">
                  <c:v>90.6</c:v>
                </c:pt>
                <c:pt idx="62">
                  <c:v>92.06</c:v>
                </c:pt>
                <c:pt idx="63">
                  <c:v>92.13</c:v>
                </c:pt>
                <c:pt idx="64">
                  <c:v>92.39</c:v>
                </c:pt>
                <c:pt idx="65">
                  <c:v>92.47</c:v>
                </c:pt>
                <c:pt idx="66">
                  <c:v>92.41</c:v>
                </c:pt>
                <c:pt idx="67">
                  <c:v>91.02</c:v>
                </c:pt>
                <c:pt idx="68">
                  <c:v>90.24</c:v>
                </c:pt>
                <c:pt idx="69">
                  <c:v>89.65</c:v>
                </c:pt>
                <c:pt idx="70">
                  <c:v>89.88</c:v>
                </c:pt>
                <c:pt idx="71">
                  <c:v>89.67</c:v>
                </c:pt>
                <c:pt idx="72">
                  <c:v>89.89</c:v>
                </c:pt>
                <c:pt idx="73">
                  <c:v>91.42</c:v>
                </c:pt>
                <c:pt idx="74">
                  <c:v>91.2</c:v>
                </c:pt>
                <c:pt idx="75">
                  <c:v>91.4</c:v>
                </c:pt>
                <c:pt idx="76">
                  <c:v>93.25</c:v>
                </c:pt>
                <c:pt idx="77">
                  <c:v>92</c:v>
                </c:pt>
                <c:pt idx="78">
                  <c:v>92.59</c:v>
                </c:pt>
                <c:pt idx="79">
                  <c:v>93.37</c:v>
                </c:pt>
                <c:pt idx="80">
                  <c:v>94.11</c:v>
                </c:pt>
                <c:pt idx="81">
                  <c:v>95.23</c:v>
                </c:pt>
                <c:pt idx="82">
                  <c:v>95.73</c:v>
                </c:pt>
                <c:pt idx="83">
                  <c:v>95.66</c:v>
                </c:pt>
                <c:pt idx="84">
                  <c:v>95.92</c:v>
                </c:pt>
                <c:pt idx="85">
                  <c:v>96.15</c:v>
                </c:pt>
                <c:pt idx="86">
                  <c:v>97.95</c:v>
                </c:pt>
                <c:pt idx="87">
                  <c:v>99.25</c:v>
                </c:pt>
                <c:pt idx="88">
                  <c:v>99.12</c:v>
                </c:pt>
                <c:pt idx="89">
                  <c:v>99.87</c:v>
                </c:pt>
                <c:pt idx="90">
                  <c:v>100.33</c:v>
                </c:pt>
                <c:pt idx="91">
                  <c:v>98.48</c:v>
                </c:pt>
                <c:pt idx="92">
                  <c:v>98</c:v>
                </c:pt>
                <c:pt idx="93">
                  <c:v>98.82</c:v>
                </c:pt>
                <c:pt idx="94">
                  <c:v>99.27</c:v>
                </c:pt>
                <c:pt idx="95">
                  <c:v>99.98</c:v>
                </c:pt>
                <c:pt idx="96">
                  <c:v>101.34</c:v>
                </c:pt>
                <c:pt idx="97">
                  <c:v>101.99</c:v>
                </c:pt>
                <c:pt idx="98">
                  <c:v>101.35</c:v>
                </c:pt>
                <c:pt idx="99">
                  <c:v>100.88</c:v>
                </c:pt>
                <c:pt idx="100">
                  <c:v>98.92</c:v>
                </c:pt>
                <c:pt idx="101">
                  <c:v>97.24</c:v>
                </c:pt>
                <c:pt idx="102">
                  <c:v>95.25</c:v>
                </c:pt>
                <c:pt idx="103">
                  <c:v>96.11</c:v>
                </c:pt>
                <c:pt idx="104">
                  <c:v>96.59</c:v>
                </c:pt>
                <c:pt idx="105">
                  <c:v>97.49</c:v>
                </c:pt>
                <c:pt idx="106">
                  <c:v>96.25</c:v>
                </c:pt>
                <c:pt idx="107">
                  <c:v>95.91</c:v>
                </c:pt>
                <c:pt idx="108">
                  <c:v>94.19</c:v>
                </c:pt>
                <c:pt idx="109">
                  <c:v>94.16</c:v>
                </c:pt>
                <c:pt idx="110">
                  <c:v>94.23</c:v>
                </c:pt>
                <c:pt idx="111">
                  <c:v>94.18</c:v>
                </c:pt>
                <c:pt idx="112">
                  <c:v>91.66</c:v>
                </c:pt>
                <c:pt idx="113">
                  <c:v>91.52</c:v>
                </c:pt>
                <c:pt idx="114">
                  <c:v>92.09</c:v>
                </c:pt>
                <c:pt idx="115">
                  <c:v>92.71</c:v>
                </c:pt>
                <c:pt idx="116">
                  <c:v>91.64</c:v>
                </c:pt>
                <c:pt idx="117">
                  <c:v>89.66</c:v>
                </c:pt>
                <c:pt idx="118">
                  <c:v>89.66</c:v>
                </c:pt>
                <c:pt idx="119">
                  <c:v>88.32</c:v>
                </c:pt>
                <c:pt idx="120">
                  <c:v>87.18</c:v>
                </c:pt>
                <c:pt idx="121">
                  <c:v>87.01</c:v>
                </c:pt>
                <c:pt idx="122">
                  <c:v>88.05</c:v>
                </c:pt>
                <c:pt idx="123">
                  <c:v>88.32</c:v>
                </c:pt>
                <c:pt idx="124">
                  <c:v>89.64</c:v>
                </c:pt>
                <c:pt idx="125">
                  <c:v>88.7</c:v>
                </c:pt>
                <c:pt idx="126">
                  <c:v>88.31</c:v>
                </c:pt>
                <c:pt idx="127">
                  <c:v>88.8</c:v>
                </c:pt>
                <c:pt idx="128">
                  <c:v>88.57</c:v>
                </c:pt>
                <c:pt idx="129">
                  <c:v>87.64</c:v>
                </c:pt>
                <c:pt idx="130">
                  <c:v>85.34</c:v>
                </c:pt>
                <c:pt idx="131">
                  <c:v>84.07</c:v>
                </c:pt>
                <c:pt idx="132">
                  <c:v>84.35</c:v>
                </c:pt>
                <c:pt idx="133">
                  <c:v>84.43</c:v>
                </c:pt>
                <c:pt idx="134">
                  <c:v>83.95</c:v>
                </c:pt>
                <c:pt idx="135">
                  <c:v>84.9</c:v>
                </c:pt>
                <c:pt idx="136">
                  <c:v>85.16</c:v>
                </c:pt>
                <c:pt idx="137">
                  <c:v>86.47</c:v>
                </c:pt>
                <c:pt idx="138">
                  <c:v>88.11</c:v>
                </c:pt>
                <c:pt idx="139">
                  <c:v>88.47</c:v>
                </c:pt>
                <c:pt idx="140">
                  <c:v>88.82</c:v>
                </c:pt>
                <c:pt idx="141">
                  <c:v>90.16</c:v>
                </c:pt>
                <c:pt idx="142">
                  <c:v>91.15</c:v>
                </c:pt>
                <c:pt idx="143">
                  <c:v>90.77</c:v>
                </c:pt>
                <c:pt idx="144">
                  <c:v>89.23</c:v>
                </c:pt>
                <c:pt idx="145">
                  <c:v>89.83</c:v>
                </c:pt>
                <c:pt idx="146">
                  <c:v>89.94</c:v>
                </c:pt>
                <c:pt idx="147">
                  <c:v>89.32</c:v>
                </c:pt>
                <c:pt idx="148">
                  <c:v>87.4</c:v>
                </c:pt>
                <c:pt idx="149">
                  <c:v>88.73</c:v>
                </c:pt>
                <c:pt idx="150">
                  <c:v>88.85</c:v>
                </c:pt>
                <c:pt idx="151">
                  <c:v>88.73</c:v>
                </c:pt>
                <c:pt idx="152">
                  <c:v>89.47</c:v>
                </c:pt>
                <c:pt idx="153">
                  <c:v>90.27</c:v>
                </c:pt>
                <c:pt idx="154">
                  <c:v>89.63</c:v>
                </c:pt>
                <c:pt idx="155">
                  <c:v>89.14</c:v>
                </c:pt>
                <c:pt idx="156">
                  <c:v>90.48</c:v>
                </c:pt>
                <c:pt idx="157">
                  <c:v>90.75</c:v>
                </c:pt>
                <c:pt idx="158">
                  <c:v>90.19</c:v>
                </c:pt>
                <c:pt idx="159">
                  <c:v>89.64</c:v>
                </c:pt>
                <c:pt idx="160">
                  <c:v>90.26</c:v>
                </c:pt>
                <c:pt idx="161">
                  <c:v>91.03</c:v>
                </c:pt>
                <c:pt idx="162">
                  <c:v>90.62</c:v>
                </c:pt>
                <c:pt idx="163">
                  <c:v>90.74</c:v>
                </c:pt>
                <c:pt idx="164">
                  <c:v>90.44</c:v>
                </c:pt>
                <c:pt idx="165">
                  <c:v>89.46</c:v>
                </c:pt>
                <c:pt idx="166">
                  <c:v>88.97</c:v>
                </c:pt>
                <c:pt idx="167">
                  <c:v>90.13</c:v>
                </c:pt>
                <c:pt idx="168">
                  <c:v>90.98</c:v>
                </c:pt>
                <c:pt idx="169">
                  <c:v>91.52</c:v>
                </c:pt>
                <c:pt idx="170">
                  <c:v>90.56</c:v>
                </c:pt>
                <c:pt idx="171">
                  <c:v>91.4</c:v>
                </c:pt>
                <c:pt idx="172">
                  <c:v>92.79</c:v>
                </c:pt>
                <c:pt idx="173">
                  <c:v>94.18</c:v>
                </c:pt>
                <c:pt idx="174">
                  <c:v>94.39</c:v>
                </c:pt>
                <c:pt idx="175">
                  <c:v>96.73</c:v>
                </c:pt>
                <c:pt idx="176">
                  <c:v>99.34</c:v>
                </c:pt>
                <c:pt idx="177">
                  <c:v>103.92</c:v>
                </c:pt>
                <c:pt idx="178">
                  <c:v>106.46</c:v>
                </c:pt>
                <c:pt idx="179">
                  <c:v>103.86</c:v>
                </c:pt>
                <c:pt idx="180">
                  <c:v>104.73</c:v>
                </c:pt>
                <c:pt idx="181">
                  <c:v>107.51</c:v>
                </c:pt>
                <c:pt idx="182">
                  <c:v>108.18</c:v>
                </c:pt>
                <c:pt idx="183">
                  <c:v>106.17</c:v>
                </c:pt>
                <c:pt idx="184">
                  <c:v>103.23</c:v>
                </c:pt>
                <c:pt idx="185">
                  <c:v>101.95</c:v>
                </c:pt>
                <c:pt idx="186">
                  <c:v>101.44</c:v>
                </c:pt>
                <c:pt idx="187">
                  <c:v>100.58</c:v>
                </c:pt>
                <c:pt idx="188">
                  <c:v>99.19</c:v>
                </c:pt>
                <c:pt idx="189">
                  <c:v>97.78</c:v>
                </c:pt>
                <c:pt idx="190">
                  <c:v>97.14</c:v>
                </c:pt>
                <c:pt idx="191">
                  <c:v>97.87</c:v>
                </c:pt>
                <c:pt idx="192">
                  <c:v>98.24</c:v>
                </c:pt>
                <c:pt idx="193">
                  <c:v>99.59</c:v>
                </c:pt>
                <c:pt idx="194">
                  <c:v>99.33</c:v>
                </c:pt>
                <c:pt idx="195">
                  <c:v>99.41</c:v>
                </c:pt>
                <c:pt idx="196">
                  <c:v>102.02</c:v>
                </c:pt>
                <c:pt idx="197">
                  <c:v>103.19</c:v>
                </c:pt>
                <c:pt idx="198">
                  <c:v>101.62</c:v>
                </c:pt>
                <c:pt idx="199">
                  <c:v>100.18</c:v>
                </c:pt>
                <c:pt idx="200">
                  <c:v>99.84</c:v>
                </c:pt>
                <c:pt idx="201">
                  <c:v>97.98</c:v>
                </c:pt>
                <c:pt idx="202">
                  <c:v>98.75</c:v>
                </c:pt>
                <c:pt idx="203">
                  <c:v>99.86</c:v>
                </c:pt>
                <c:pt idx="204">
                  <c:v>99.66</c:v>
                </c:pt>
                <c:pt idx="205">
                  <c:v>99.23</c:v>
                </c:pt>
                <c:pt idx="206">
                  <c:v>98.61</c:v>
                </c:pt>
                <c:pt idx="207">
                  <c:v>97.86</c:v>
                </c:pt>
                <c:pt idx="208">
                  <c:v>98.07</c:v>
                </c:pt>
                <c:pt idx="209">
                  <c:v>98.23</c:v>
                </c:pt>
                <c:pt idx="210">
                  <c:v>98.07</c:v>
                </c:pt>
                <c:pt idx="211">
                  <c:v>98.79</c:v>
                </c:pt>
                <c:pt idx="212">
                  <c:v>101.68</c:v>
                </c:pt>
                <c:pt idx="213">
                  <c:v>103.01</c:v>
                </c:pt>
                <c:pt idx="214">
                  <c:v>103.77</c:v>
                </c:pt>
                <c:pt idx="215">
                  <c:v>105.18</c:v>
                </c:pt>
                <c:pt idx="216">
                  <c:v>105.53</c:v>
                </c:pt>
                <c:pt idx="217">
                  <c:v>104.24</c:v>
                </c:pt>
                <c:pt idx="218">
                  <c:v>105.03</c:v>
                </c:pt>
                <c:pt idx="219">
                  <c:v>105.34</c:v>
                </c:pt>
                <c:pt idx="220">
                  <c:v>106.43</c:v>
                </c:pt>
                <c:pt idx="221">
                  <c:v>106.85</c:v>
                </c:pt>
                <c:pt idx="222">
                  <c:v>106.53</c:v>
                </c:pt>
                <c:pt idx="223">
                  <c:v>106.02</c:v>
                </c:pt>
                <c:pt idx="224">
                  <c:v>105.21</c:v>
                </c:pt>
                <c:pt idx="225">
                  <c:v>105.67</c:v>
                </c:pt>
                <c:pt idx="226">
                  <c:v>107.02</c:v>
                </c:pt>
                <c:pt idx="227">
                  <c:v>106.64</c:v>
                </c:pt>
                <c:pt idx="228">
                  <c:v>107.36</c:v>
                </c:pt>
                <c:pt idx="229">
                  <c:v>108.19</c:v>
                </c:pt>
                <c:pt idx="230">
                  <c:v>109.91</c:v>
                </c:pt>
                <c:pt idx="231">
                  <c:v>110.82</c:v>
                </c:pt>
                <c:pt idx="232">
                  <c:v>112.51</c:v>
                </c:pt>
                <c:pt idx="233">
                  <c:v>112.79</c:v>
                </c:pt>
                <c:pt idx="234">
                  <c:v>113.72</c:v>
                </c:pt>
                <c:pt idx="235">
                  <c:v>113.55</c:v>
                </c:pt>
                <c:pt idx="236">
                  <c:v>113.29</c:v>
                </c:pt>
                <c:pt idx="237">
                  <c:v>112.06</c:v>
                </c:pt>
                <c:pt idx="238">
                  <c:v>113.39</c:v>
                </c:pt>
                <c:pt idx="239">
                  <c:v>114.21</c:v>
                </c:pt>
                <c:pt idx="240">
                  <c:v>115.58</c:v>
                </c:pt>
                <c:pt idx="241">
                  <c:v>114.86</c:v>
                </c:pt>
                <c:pt idx="242">
                  <c:v>112.69</c:v>
                </c:pt>
                <c:pt idx="243">
                  <c:v>111.15</c:v>
                </c:pt>
                <c:pt idx="244">
                  <c:v>110.54</c:v>
                </c:pt>
                <c:pt idx="245">
                  <c:v>110.94</c:v>
                </c:pt>
                <c:pt idx="246">
                  <c:v>111.44</c:v>
                </c:pt>
                <c:pt idx="247">
                  <c:v>113.3</c:v>
                </c:pt>
                <c:pt idx="248">
                  <c:v>115.66</c:v>
                </c:pt>
                <c:pt idx="249">
                  <c:v>117.43</c:v>
                </c:pt>
                <c:pt idx="250">
                  <c:v>119.96</c:v>
                </c:pt>
                <c:pt idx="251">
                  <c:v>120.79</c:v>
                </c:pt>
                <c:pt idx="252">
                  <c:v>122.26</c:v>
                </c:pt>
                <c:pt idx="253">
                  <c:v>122.73</c:v>
                </c:pt>
                <c:pt idx="254">
                  <c:v>125.13</c:v>
                </c:pt>
                <c:pt idx="255">
                  <c:v>125.01</c:v>
                </c:pt>
                <c:pt idx="256">
                  <c:v>124.01</c:v>
                </c:pt>
                <c:pt idx="257">
                  <c:v>125.02</c:v>
                </c:pt>
                <c:pt idx="258">
                  <c:v>126.54</c:v>
                </c:pt>
                <c:pt idx="259">
                  <c:v>125.42</c:v>
                </c:pt>
                <c:pt idx="260">
                  <c:v>125.35</c:v>
                </c:pt>
                <c:pt idx="261">
                  <c:v>124.69</c:v>
                </c:pt>
                <c:pt idx="262">
                  <c:v>126.38</c:v>
                </c:pt>
                <c:pt idx="263">
                  <c:v>125.03</c:v>
                </c:pt>
                <c:pt idx="264">
                  <c:v>124</c:v>
                </c:pt>
                <c:pt idx="265">
                  <c:v>123.18</c:v>
                </c:pt>
                <c:pt idx="266">
                  <c:v>122.22</c:v>
                </c:pt>
                <c:pt idx="267">
                  <c:v>120.66</c:v>
                </c:pt>
                <c:pt idx="268">
                  <c:v>120.49</c:v>
                </c:pt>
                <c:pt idx="269">
                  <c:v>118.99</c:v>
                </c:pt>
                <c:pt idx="270">
                  <c:v>117.47</c:v>
                </c:pt>
                <c:pt idx="271">
                  <c:v>116.67</c:v>
                </c:pt>
                <c:pt idx="272">
                  <c:v>116.56</c:v>
                </c:pt>
                <c:pt idx="273">
                  <c:v>116.78</c:v>
                </c:pt>
                <c:pt idx="274">
                  <c:v>117.1</c:v>
                </c:pt>
                <c:pt idx="275">
                  <c:v>117.88</c:v>
                </c:pt>
                <c:pt idx="276">
                  <c:v>117.87</c:v>
                </c:pt>
                <c:pt idx="277">
                  <c:v>116.77</c:v>
                </c:pt>
                <c:pt idx="278">
                  <c:v>116.04</c:v>
                </c:pt>
                <c:pt idx="279">
                  <c:v>115.34</c:v>
                </c:pt>
                <c:pt idx="280">
                  <c:v>114.72</c:v>
                </c:pt>
                <c:pt idx="281">
                  <c:v>115.29</c:v>
                </c:pt>
                <c:pt idx="282">
                  <c:v>115.26</c:v>
                </c:pt>
                <c:pt idx="283">
                  <c:v>115.82</c:v>
                </c:pt>
                <c:pt idx="284">
                  <c:v>117.14</c:v>
                </c:pt>
                <c:pt idx="285">
                  <c:v>117.34</c:v>
                </c:pt>
                <c:pt idx="286">
                  <c:v>117.29</c:v>
                </c:pt>
                <c:pt idx="287">
                  <c:v>117.21</c:v>
                </c:pt>
                <c:pt idx="288">
                  <c:v>118.05</c:v>
                </c:pt>
                <c:pt idx="289">
                  <c:v>119.37</c:v>
                </c:pt>
                <c:pt idx="290">
                  <c:v>119.35</c:v>
                </c:pt>
                <c:pt idx="291">
                  <c:v>120.28</c:v>
                </c:pt>
                <c:pt idx="292">
                  <c:v>121.56</c:v>
                </c:pt>
                <c:pt idx="293">
                  <c:v>120.95</c:v>
                </c:pt>
                <c:pt idx="294">
                  <c:v>117.17</c:v>
                </c:pt>
                <c:pt idx="295">
                  <c:v>115.76</c:v>
                </c:pt>
                <c:pt idx="296">
                  <c:v>115.98</c:v>
                </c:pt>
                <c:pt idx="297">
                  <c:v>115.47</c:v>
                </c:pt>
                <c:pt idx="298">
                  <c:v>115.4</c:v>
                </c:pt>
                <c:pt idx="299">
                  <c:v>116.14</c:v>
                </c:pt>
                <c:pt idx="300">
                  <c:v>116.78</c:v>
                </c:pt>
                <c:pt idx="301">
                  <c:v>117.87</c:v>
                </c:pt>
                <c:pt idx="302">
                  <c:v>118.76</c:v>
                </c:pt>
                <c:pt idx="303">
                  <c:v>119.09</c:v>
                </c:pt>
                <c:pt idx="304">
                  <c:v>117.51</c:v>
                </c:pt>
                <c:pt idx="305">
                  <c:v>115.89</c:v>
                </c:pt>
                <c:pt idx="306">
                  <c:v>116.17</c:v>
                </c:pt>
                <c:pt idx="307">
                  <c:v>114.32</c:v>
                </c:pt>
              </c:numCache>
            </c:numRef>
          </c:val>
          <c:smooth val="0"/>
          <c:extLst>
            <c:ext xmlns:c16="http://schemas.microsoft.com/office/drawing/2014/chart" uri="{C3380CC4-5D6E-409C-BE32-E72D297353CC}">
              <c16:uniqueId val="{00000000-13EE-4F42-9A76-07932F66777C}"/>
            </c:ext>
          </c:extLst>
        </c:ser>
        <c:dLbls>
          <c:showLegendKey val="0"/>
          <c:showVal val="0"/>
          <c:showCatName val="0"/>
          <c:showSerName val="0"/>
          <c:showPercent val="0"/>
          <c:showBubbleSize val="0"/>
        </c:dLbls>
        <c:marker val="1"/>
        <c:smooth val="0"/>
        <c:axId val="-440698224"/>
        <c:axId val="-440701488"/>
      </c:lineChart>
      <c:lineChart>
        <c:grouping val="standard"/>
        <c:varyColors val="0"/>
        <c:ser>
          <c:idx val="1"/>
          <c:order val="1"/>
          <c:tx>
            <c:strRef>
              <c:f>Sheet2!$C$1</c:f>
              <c:strCache>
                <c:ptCount val="1"/>
                <c:pt idx="0">
                  <c:v>USDCNY (right)</c:v>
                </c:pt>
              </c:strCache>
            </c:strRef>
          </c:tx>
          <c:spPr>
            <a:ln w="50800" cap="rnd">
              <a:solidFill>
                <a:schemeClr val="accent2"/>
              </a:solidFill>
              <a:round/>
            </a:ln>
            <a:effectLst/>
          </c:spPr>
          <c:marker>
            <c:symbol val="none"/>
          </c:marker>
          <c:val>
            <c:numRef>
              <c:f>Sheet2!$C$2:$C$310</c:f>
              <c:numCache>
                <c:formatCode>General</c:formatCode>
                <c:ptCount val="309"/>
                <c:pt idx="0">
                  <c:v>8.6999999999999993</c:v>
                </c:pt>
                <c:pt idx="1">
                  <c:v>8.7027999999999999</c:v>
                </c:pt>
                <c:pt idx="2">
                  <c:v>8.7022999999999993</c:v>
                </c:pt>
                <c:pt idx="3">
                  <c:v>8.6944999999999997</c:v>
                </c:pt>
                <c:pt idx="4">
                  <c:v>8.6631</c:v>
                </c:pt>
                <c:pt idx="5">
                  <c:v>8.6564999999999994</c:v>
                </c:pt>
                <c:pt idx="6">
                  <c:v>8.6402000000000001</c:v>
                </c:pt>
                <c:pt idx="7">
                  <c:v>8.5877999999999997</c:v>
                </c:pt>
                <c:pt idx="8">
                  <c:v>8.5375999999999994</c:v>
                </c:pt>
                <c:pt idx="9">
                  <c:v>8.5290999999999997</c:v>
                </c:pt>
                <c:pt idx="10">
                  <c:v>8.5168999999999997</c:v>
                </c:pt>
                <c:pt idx="11">
                  <c:v>8.4786000000000001</c:v>
                </c:pt>
                <c:pt idx="12">
                  <c:v>8.4407999999999994</c:v>
                </c:pt>
                <c:pt idx="13">
                  <c:v>8.4353999999999996</c:v>
                </c:pt>
                <c:pt idx="14">
                  <c:v>8.4274000000000004</c:v>
                </c:pt>
                <c:pt idx="15">
                  <c:v>8.4223999999999997</c:v>
                </c:pt>
                <c:pt idx="16">
                  <c:v>8.3103999999999996</c:v>
                </c:pt>
                <c:pt idx="17">
                  <c:v>8.3003999999999998</c:v>
                </c:pt>
                <c:pt idx="18">
                  <c:v>8.3008000000000006</c:v>
                </c:pt>
                <c:pt idx="19">
                  <c:v>8.3074999999999992</c:v>
                </c:pt>
                <c:pt idx="20">
                  <c:v>8.3187999999999995</c:v>
                </c:pt>
                <c:pt idx="21">
                  <c:v>8.3150999999999993</c:v>
                </c:pt>
                <c:pt idx="22">
                  <c:v>8.3140000000000001</c:v>
                </c:pt>
                <c:pt idx="23">
                  <c:v>8.3163</c:v>
                </c:pt>
                <c:pt idx="24">
                  <c:v>8.3183000000000007</c:v>
                </c:pt>
                <c:pt idx="25">
                  <c:v>8.3125</c:v>
                </c:pt>
                <c:pt idx="26">
                  <c:v>8.3290000000000006</c:v>
                </c:pt>
                <c:pt idx="27">
                  <c:v>8.3313000000000006</c:v>
                </c:pt>
                <c:pt idx="28">
                  <c:v>8.3282000000000007</c:v>
                </c:pt>
                <c:pt idx="29">
                  <c:v>8.3224</c:v>
                </c:pt>
                <c:pt idx="30">
                  <c:v>8.3155000000000001</c:v>
                </c:pt>
                <c:pt idx="31">
                  <c:v>8.3082999999999991</c:v>
                </c:pt>
                <c:pt idx="32">
                  <c:v>8.3042999999999996</c:v>
                </c:pt>
                <c:pt idx="33">
                  <c:v>8.2996999999999996</c:v>
                </c:pt>
                <c:pt idx="34">
                  <c:v>8.2992000000000008</c:v>
                </c:pt>
                <c:pt idx="35">
                  <c:v>8.2988</c:v>
                </c:pt>
                <c:pt idx="36">
                  <c:v>8.2956000000000003</c:v>
                </c:pt>
                <c:pt idx="37">
                  <c:v>8.2931000000000008</c:v>
                </c:pt>
                <c:pt idx="38">
                  <c:v>8.2964000000000002</c:v>
                </c:pt>
                <c:pt idx="39">
                  <c:v>8.2957000000000001</c:v>
                </c:pt>
                <c:pt idx="40">
                  <c:v>8.2931000000000008</c:v>
                </c:pt>
                <c:pt idx="41">
                  <c:v>8.2919</c:v>
                </c:pt>
                <c:pt idx="42">
                  <c:v>8.2911000000000001</c:v>
                </c:pt>
                <c:pt idx="43">
                  <c:v>8.2894000000000005</c:v>
                </c:pt>
                <c:pt idx="44">
                  <c:v>8.2868999999999993</c:v>
                </c:pt>
                <c:pt idx="45">
                  <c:v>8.2836999999999996</c:v>
                </c:pt>
                <c:pt idx="46">
                  <c:v>8.2813999999999997</c:v>
                </c:pt>
                <c:pt idx="47">
                  <c:v>8.2796000000000003</c:v>
                </c:pt>
                <c:pt idx="48">
                  <c:v>8.2789999999999999</c:v>
                </c:pt>
                <c:pt idx="49">
                  <c:v>8.2791999999999994</c:v>
                </c:pt>
                <c:pt idx="50">
                  <c:v>8.2797000000000001</c:v>
                </c:pt>
                <c:pt idx="51">
                  <c:v>8.2790999999999997</c:v>
                </c:pt>
                <c:pt idx="52">
                  <c:v>8.2790999999999997</c:v>
                </c:pt>
                <c:pt idx="53">
                  <c:v>8.2797999999999998</c:v>
                </c:pt>
                <c:pt idx="54">
                  <c:v>8.2797999999999998</c:v>
                </c:pt>
                <c:pt idx="55">
                  <c:v>8.2798999999999996</c:v>
                </c:pt>
                <c:pt idx="56">
                  <c:v>8.2789000000000001</c:v>
                </c:pt>
                <c:pt idx="57">
                  <c:v>8.2776999999999994</c:v>
                </c:pt>
                <c:pt idx="58">
                  <c:v>8.2777999999999992</c:v>
                </c:pt>
                <c:pt idx="59">
                  <c:v>8.2780000000000005</c:v>
                </c:pt>
                <c:pt idx="60">
                  <c:v>8.2789000000000001</c:v>
                </c:pt>
                <c:pt idx="61">
                  <c:v>8.2777999999999992</c:v>
                </c:pt>
                <c:pt idx="62">
                  <c:v>8.2790999999999997</c:v>
                </c:pt>
                <c:pt idx="63">
                  <c:v>8.2791999999999994</c:v>
                </c:pt>
                <c:pt idx="64">
                  <c:v>8.2784999999999993</c:v>
                </c:pt>
                <c:pt idx="65">
                  <c:v>8.2780000000000005</c:v>
                </c:pt>
                <c:pt idx="66">
                  <c:v>8.2775999999999996</c:v>
                </c:pt>
                <c:pt idx="67">
                  <c:v>8.2773000000000003</c:v>
                </c:pt>
                <c:pt idx="68">
                  <c:v>8.2774000000000001</c:v>
                </c:pt>
                <c:pt idx="69">
                  <c:v>8.2774000000000001</c:v>
                </c:pt>
                <c:pt idx="70">
                  <c:v>8.2789000000000001</c:v>
                </c:pt>
                <c:pt idx="71">
                  <c:v>8.2794000000000008</c:v>
                </c:pt>
                <c:pt idx="72">
                  <c:v>8.2790999999999997</c:v>
                </c:pt>
                <c:pt idx="73">
                  <c:v>8.2779000000000007</c:v>
                </c:pt>
                <c:pt idx="74">
                  <c:v>8.2784999999999993</c:v>
                </c:pt>
                <c:pt idx="75">
                  <c:v>8.2792999999999992</c:v>
                </c:pt>
                <c:pt idx="76">
                  <c:v>8.2774999999999999</c:v>
                </c:pt>
                <c:pt idx="77">
                  <c:v>8.2772000000000006</c:v>
                </c:pt>
                <c:pt idx="78">
                  <c:v>8.2794000000000008</c:v>
                </c:pt>
                <c:pt idx="79">
                  <c:v>8.2795000000000005</c:v>
                </c:pt>
                <c:pt idx="80">
                  <c:v>8.2784999999999993</c:v>
                </c:pt>
                <c:pt idx="81">
                  <c:v>8.2782999999999998</c:v>
                </c:pt>
                <c:pt idx="82">
                  <c:v>8.2774000000000001</c:v>
                </c:pt>
                <c:pt idx="83">
                  <c:v>8.2771000000000008</c:v>
                </c:pt>
                <c:pt idx="84">
                  <c:v>8.2768999999999995</c:v>
                </c:pt>
                <c:pt idx="85">
                  <c:v>8.2779000000000007</c:v>
                </c:pt>
                <c:pt idx="86">
                  <c:v>8.2774999999999999</c:v>
                </c:pt>
                <c:pt idx="87">
                  <c:v>8.2771000000000008</c:v>
                </c:pt>
                <c:pt idx="88">
                  <c:v>8.2772000000000006</c:v>
                </c:pt>
                <c:pt idx="89">
                  <c:v>8.2771000000000008</c:v>
                </c:pt>
                <c:pt idx="90">
                  <c:v>8.2768999999999995</c:v>
                </c:pt>
                <c:pt idx="91">
                  <c:v>8.2768999999999995</c:v>
                </c:pt>
                <c:pt idx="92">
                  <c:v>8.2767999999999997</c:v>
                </c:pt>
                <c:pt idx="93">
                  <c:v>8.2767999999999997</c:v>
                </c:pt>
                <c:pt idx="94">
                  <c:v>8.2767999999999997</c:v>
                </c:pt>
                <c:pt idx="95">
                  <c:v>8.2767999999999997</c:v>
                </c:pt>
                <c:pt idx="96">
                  <c:v>8.2766999999999999</c:v>
                </c:pt>
                <c:pt idx="97">
                  <c:v>8.2766000000000002</c:v>
                </c:pt>
                <c:pt idx="98">
                  <c:v>8.2769999999999992</c:v>
                </c:pt>
                <c:pt idx="99">
                  <c:v>8.2772000000000006</c:v>
                </c:pt>
                <c:pt idx="100">
                  <c:v>8.2769999999999992</c:v>
                </c:pt>
                <c:pt idx="101">
                  <c:v>8.2769999999999992</c:v>
                </c:pt>
                <c:pt idx="102">
                  <c:v>8.2767999999999997</c:v>
                </c:pt>
                <c:pt idx="103">
                  <c:v>8.2766999999999999</c:v>
                </c:pt>
                <c:pt idx="104">
                  <c:v>8.2769999999999992</c:v>
                </c:pt>
                <c:pt idx="105">
                  <c:v>8.2768999999999995</c:v>
                </c:pt>
                <c:pt idx="106">
                  <c:v>8.2771000000000008</c:v>
                </c:pt>
                <c:pt idx="107">
                  <c:v>8.2772000000000006</c:v>
                </c:pt>
                <c:pt idx="108">
                  <c:v>8.2767999999999997</c:v>
                </c:pt>
                <c:pt idx="109">
                  <c:v>8.2774000000000001</c:v>
                </c:pt>
                <c:pt idx="110">
                  <c:v>8.2772000000000006</c:v>
                </c:pt>
                <c:pt idx="111">
                  <c:v>8.2771000000000008</c:v>
                </c:pt>
                <c:pt idx="112">
                  <c:v>8.2768999999999995</c:v>
                </c:pt>
                <c:pt idx="113">
                  <c:v>8.2769999999999992</c:v>
                </c:pt>
                <c:pt idx="114">
                  <c:v>8.2772000000000006</c:v>
                </c:pt>
                <c:pt idx="115">
                  <c:v>8.2769999999999992</c:v>
                </c:pt>
                <c:pt idx="116">
                  <c:v>8.2771000000000008</c:v>
                </c:pt>
                <c:pt idx="117">
                  <c:v>8.2766999999999999</c:v>
                </c:pt>
                <c:pt idx="118">
                  <c:v>8.2768999999999995</c:v>
                </c:pt>
                <c:pt idx="119">
                  <c:v>8.2769999999999992</c:v>
                </c:pt>
                <c:pt idx="120">
                  <c:v>8.2768999999999995</c:v>
                </c:pt>
                <c:pt idx="121">
                  <c:v>8.2771000000000008</c:v>
                </c:pt>
                <c:pt idx="122">
                  <c:v>8.2771000000000008</c:v>
                </c:pt>
                <c:pt idx="123">
                  <c:v>8.2768999999999995</c:v>
                </c:pt>
                <c:pt idx="124">
                  <c:v>8.2769999999999992</c:v>
                </c:pt>
                <c:pt idx="125">
                  <c:v>8.2766000000000002</c:v>
                </c:pt>
                <c:pt idx="126">
                  <c:v>8.2766999999999999</c:v>
                </c:pt>
                <c:pt idx="127">
                  <c:v>8.2767999999999997</c:v>
                </c:pt>
                <c:pt idx="128">
                  <c:v>8.2766000000000002</c:v>
                </c:pt>
                <c:pt idx="129">
                  <c:v>8.2765000000000004</c:v>
                </c:pt>
                <c:pt idx="130">
                  <c:v>8.2765000000000004</c:v>
                </c:pt>
                <c:pt idx="131">
                  <c:v>8.2765000000000004</c:v>
                </c:pt>
                <c:pt idx="132">
                  <c:v>8.2765000000000004</c:v>
                </c:pt>
                <c:pt idx="133">
                  <c:v>8.2765000000000004</c:v>
                </c:pt>
                <c:pt idx="134">
                  <c:v>8.2765000000000004</c:v>
                </c:pt>
                <c:pt idx="135">
                  <c:v>8.2765000000000004</c:v>
                </c:pt>
                <c:pt idx="136">
                  <c:v>8.2765000000000004</c:v>
                </c:pt>
                <c:pt idx="137">
                  <c:v>8.2765000000000004</c:v>
                </c:pt>
                <c:pt idx="138">
                  <c:v>8.2223000000000006</c:v>
                </c:pt>
                <c:pt idx="139">
                  <c:v>8.1019000000000005</c:v>
                </c:pt>
                <c:pt idx="140">
                  <c:v>8.0922000000000001</c:v>
                </c:pt>
                <c:pt idx="141">
                  <c:v>8.0889000000000006</c:v>
                </c:pt>
                <c:pt idx="142">
                  <c:v>8.0839999999999996</c:v>
                </c:pt>
                <c:pt idx="143">
                  <c:v>8.0759000000000007</c:v>
                </c:pt>
                <c:pt idx="144">
                  <c:v>8.0663999999999998</c:v>
                </c:pt>
                <c:pt idx="145">
                  <c:v>8.0493000000000006</c:v>
                </c:pt>
                <c:pt idx="146">
                  <c:v>8.0350000000000001</c:v>
                </c:pt>
                <c:pt idx="147">
                  <c:v>8.0155999999999992</c:v>
                </c:pt>
                <c:pt idx="148">
                  <c:v>8.0152999999999999</c:v>
                </c:pt>
                <c:pt idx="149">
                  <c:v>8.0067000000000004</c:v>
                </c:pt>
                <c:pt idx="150">
                  <c:v>7.9912000000000001</c:v>
                </c:pt>
                <c:pt idx="151">
                  <c:v>7.9733000000000001</c:v>
                </c:pt>
                <c:pt idx="152">
                  <c:v>7.9367999999999999</c:v>
                </c:pt>
                <c:pt idx="153">
                  <c:v>7.9032</c:v>
                </c:pt>
                <c:pt idx="154">
                  <c:v>7.8651999999999997</c:v>
                </c:pt>
                <c:pt idx="155">
                  <c:v>7.8238000000000003</c:v>
                </c:pt>
                <c:pt idx="156">
                  <c:v>7.7897999999999996</c:v>
                </c:pt>
                <c:pt idx="157">
                  <c:v>7.7545999999999999</c:v>
                </c:pt>
                <c:pt idx="158">
                  <c:v>7.7390999999999996</c:v>
                </c:pt>
                <c:pt idx="159">
                  <c:v>7.7247000000000003</c:v>
                </c:pt>
                <c:pt idx="160">
                  <c:v>7.6703999999999999</c:v>
                </c:pt>
                <c:pt idx="161">
                  <c:v>7.6295999999999999</c:v>
                </c:pt>
                <c:pt idx="162">
                  <c:v>7.5804999999999998</c:v>
                </c:pt>
                <c:pt idx="163">
                  <c:v>7.5753000000000004</c:v>
                </c:pt>
                <c:pt idx="164">
                  <c:v>7.5258000000000003</c:v>
                </c:pt>
                <c:pt idx="165">
                  <c:v>7.5011999999999999</c:v>
                </c:pt>
                <c:pt idx="166">
                  <c:v>7.4233000000000002</c:v>
                </c:pt>
                <c:pt idx="167">
                  <c:v>7.3676000000000004</c:v>
                </c:pt>
                <c:pt idx="168">
                  <c:v>7.2477999999999998</c:v>
                </c:pt>
                <c:pt idx="169">
                  <c:v>7.1600999999999999</c:v>
                </c:pt>
                <c:pt idx="170">
                  <c:v>7.0751999999999997</c:v>
                </c:pt>
                <c:pt idx="171">
                  <c:v>7.0007000000000001</c:v>
                </c:pt>
                <c:pt idx="172">
                  <c:v>6.9724000000000004</c:v>
                </c:pt>
                <c:pt idx="173">
                  <c:v>6.8971</c:v>
                </c:pt>
                <c:pt idx="174">
                  <c:v>6.8376000000000001</c:v>
                </c:pt>
                <c:pt idx="175">
                  <c:v>6.8514999999999997</c:v>
                </c:pt>
                <c:pt idx="176">
                  <c:v>6.8307000000000002</c:v>
                </c:pt>
                <c:pt idx="177">
                  <c:v>6.8315999999999999</c:v>
                </c:pt>
                <c:pt idx="178">
                  <c:v>6.8285999999999998</c:v>
                </c:pt>
                <c:pt idx="179">
                  <c:v>6.8423999999999996</c:v>
                </c:pt>
                <c:pt idx="180">
                  <c:v>6.8381999999999996</c:v>
                </c:pt>
                <c:pt idx="181">
                  <c:v>6.8357000000000001</c:v>
                </c:pt>
                <c:pt idx="182">
                  <c:v>6.8341000000000003</c:v>
                </c:pt>
                <c:pt idx="183">
                  <c:v>6.8311999999999999</c:v>
                </c:pt>
                <c:pt idx="184">
                  <c:v>6.8244999999999996</c:v>
                </c:pt>
                <c:pt idx="185">
                  <c:v>6.8331999999999997</c:v>
                </c:pt>
                <c:pt idx="186">
                  <c:v>6.8319999999999999</c:v>
                </c:pt>
                <c:pt idx="187">
                  <c:v>6.8322000000000003</c:v>
                </c:pt>
                <c:pt idx="188">
                  <c:v>6.8289</c:v>
                </c:pt>
                <c:pt idx="189">
                  <c:v>6.8274999999999997</c:v>
                </c:pt>
                <c:pt idx="190">
                  <c:v>6.8273999999999999</c:v>
                </c:pt>
                <c:pt idx="191">
                  <c:v>6.8278999999999996</c:v>
                </c:pt>
                <c:pt idx="192">
                  <c:v>6.8273000000000001</c:v>
                </c:pt>
                <c:pt idx="193">
                  <c:v>6.827</c:v>
                </c:pt>
                <c:pt idx="194">
                  <c:v>6.8263999999999996</c:v>
                </c:pt>
                <c:pt idx="195">
                  <c:v>6.8262</c:v>
                </c:pt>
                <c:pt idx="196">
                  <c:v>6.8273999999999999</c:v>
                </c:pt>
                <c:pt idx="197">
                  <c:v>6.8164999999999996</c:v>
                </c:pt>
                <c:pt idx="198">
                  <c:v>6.7774999999999999</c:v>
                </c:pt>
                <c:pt idx="199">
                  <c:v>6.7900999999999998</c:v>
                </c:pt>
                <c:pt idx="200">
                  <c:v>6.7462</c:v>
                </c:pt>
                <c:pt idx="201">
                  <c:v>6.6731999999999996</c:v>
                </c:pt>
                <c:pt idx="202">
                  <c:v>6.6558000000000002</c:v>
                </c:pt>
                <c:pt idx="203">
                  <c:v>6.6515000000000004</c:v>
                </c:pt>
                <c:pt idx="204">
                  <c:v>6.6026999999999996</c:v>
                </c:pt>
                <c:pt idx="205">
                  <c:v>6.5831</c:v>
                </c:pt>
                <c:pt idx="206">
                  <c:v>6.5662000000000003</c:v>
                </c:pt>
                <c:pt idx="207">
                  <c:v>6.5292000000000003</c:v>
                </c:pt>
                <c:pt idx="208">
                  <c:v>6.4988000000000001</c:v>
                </c:pt>
                <c:pt idx="209">
                  <c:v>6.4778000000000002</c:v>
                </c:pt>
                <c:pt idx="210">
                  <c:v>6.4614000000000003</c:v>
                </c:pt>
                <c:pt idx="211">
                  <c:v>6.4089999999999998</c:v>
                </c:pt>
                <c:pt idx="212">
                  <c:v>6.3833000000000002</c:v>
                </c:pt>
                <c:pt idx="213">
                  <c:v>6.3566000000000003</c:v>
                </c:pt>
                <c:pt idx="214">
                  <c:v>6.3407999999999998</c:v>
                </c:pt>
                <c:pt idx="215">
                  <c:v>6.3281000000000001</c:v>
                </c:pt>
                <c:pt idx="216">
                  <c:v>6.3167999999999997</c:v>
                </c:pt>
                <c:pt idx="217">
                  <c:v>6.3</c:v>
                </c:pt>
                <c:pt idx="218">
                  <c:v>6.3003999999999998</c:v>
                </c:pt>
                <c:pt idx="219">
                  <c:v>6.2965999999999998</c:v>
                </c:pt>
                <c:pt idx="220">
                  <c:v>6.3061999999999996</c:v>
                </c:pt>
                <c:pt idx="221">
                  <c:v>6.3178000000000001</c:v>
                </c:pt>
                <c:pt idx="222">
                  <c:v>6.3235000000000001</c:v>
                </c:pt>
                <c:pt idx="223">
                  <c:v>6.3403999999999998</c:v>
                </c:pt>
                <c:pt idx="224">
                  <c:v>6.3395000000000001</c:v>
                </c:pt>
                <c:pt idx="225">
                  <c:v>6.3144</c:v>
                </c:pt>
                <c:pt idx="226">
                  <c:v>6.2953000000000001</c:v>
                </c:pt>
                <c:pt idx="227">
                  <c:v>6.29</c:v>
                </c:pt>
                <c:pt idx="228">
                  <c:v>6.2786999999999997</c:v>
                </c:pt>
                <c:pt idx="229">
                  <c:v>6.2842000000000002</c:v>
                </c:pt>
                <c:pt idx="230">
                  <c:v>6.2743000000000002</c:v>
                </c:pt>
                <c:pt idx="231">
                  <c:v>6.2470999999999997</c:v>
                </c:pt>
                <c:pt idx="232">
                  <c:v>6.1970000000000001</c:v>
                </c:pt>
                <c:pt idx="233">
                  <c:v>6.1718000000000002</c:v>
                </c:pt>
                <c:pt idx="234">
                  <c:v>6.1725000000000003</c:v>
                </c:pt>
                <c:pt idx="235">
                  <c:v>6.1707999999999998</c:v>
                </c:pt>
                <c:pt idx="236">
                  <c:v>6.1588000000000003</c:v>
                </c:pt>
                <c:pt idx="237">
                  <c:v>6.1393000000000004</c:v>
                </c:pt>
                <c:pt idx="238">
                  <c:v>6.1372</c:v>
                </c:pt>
                <c:pt idx="239">
                  <c:v>6.1159999999999997</c:v>
                </c:pt>
                <c:pt idx="240">
                  <c:v>6.1043000000000003</c:v>
                </c:pt>
                <c:pt idx="241">
                  <c:v>6.1128</c:v>
                </c:pt>
                <c:pt idx="242">
                  <c:v>6.1357999999999997</c:v>
                </c:pt>
                <c:pt idx="243">
                  <c:v>6.1553000000000004</c:v>
                </c:pt>
                <c:pt idx="244">
                  <c:v>6.1635999999999997</c:v>
                </c:pt>
                <c:pt idx="245">
                  <c:v>6.1635999999999997</c:v>
                </c:pt>
                <c:pt idx="246">
                  <c:v>6.1569000000000003</c:v>
                </c:pt>
                <c:pt idx="247">
                  <c:v>6.1605999999999996</c:v>
                </c:pt>
                <c:pt idx="248">
                  <c:v>6.1528</c:v>
                </c:pt>
                <c:pt idx="249">
                  <c:v>6.1440999999999999</c:v>
                </c:pt>
                <c:pt idx="250">
                  <c:v>6.1432000000000002</c:v>
                </c:pt>
                <c:pt idx="251">
                  <c:v>6.1238000000000001</c:v>
                </c:pt>
                <c:pt idx="252">
                  <c:v>6.1272000000000002</c:v>
                </c:pt>
                <c:pt idx="253">
                  <c:v>6.1338999999999997</c:v>
                </c:pt>
                <c:pt idx="254">
                  <c:v>6.1506999999999996</c:v>
                </c:pt>
                <c:pt idx="255">
                  <c:v>6.1302000000000003</c:v>
                </c:pt>
                <c:pt idx="256">
                  <c:v>6.1143000000000001</c:v>
                </c:pt>
                <c:pt idx="257">
                  <c:v>6.1161000000000003</c:v>
                </c:pt>
                <c:pt idx="258">
                  <c:v>6.1166999999999998</c:v>
                </c:pt>
                <c:pt idx="259">
                  <c:v>6.3056000000000001</c:v>
                </c:pt>
                <c:pt idx="260">
                  <c:v>6.3691000000000004</c:v>
                </c:pt>
                <c:pt idx="261">
                  <c:v>6.3486000000000002</c:v>
                </c:pt>
                <c:pt idx="262">
                  <c:v>6.3666</c:v>
                </c:pt>
                <c:pt idx="263">
                  <c:v>6.4476000000000004</c:v>
                </c:pt>
                <c:pt idx="264">
                  <c:v>6.5526999999999997</c:v>
                </c:pt>
                <c:pt idx="265">
                  <c:v>6.5311000000000003</c:v>
                </c:pt>
                <c:pt idx="266">
                  <c:v>6.5064000000000002</c:v>
                </c:pt>
                <c:pt idx="267">
                  <c:v>6.4762000000000004</c:v>
                </c:pt>
                <c:pt idx="268">
                  <c:v>6.5315000000000003</c:v>
                </c:pt>
                <c:pt idx="269">
                  <c:v>6.5873999999999997</c:v>
                </c:pt>
                <c:pt idx="270">
                  <c:v>6.6773999999999996</c:v>
                </c:pt>
                <c:pt idx="271">
                  <c:v>6.6474000000000002</c:v>
                </c:pt>
                <c:pt idx="272">
                  <c:v>6.6715</c:v>
                </c:pt>
                <c:pt idx="273">
                  <c:v>6.7442000000000002</c:v>
                </c:pt>
                <c:pt idx="274">
                  <c:v>6.8375000000000004</c:v>
                </c:pt>
                <c:pt idx="275">
                  <c:v>6.9181999999999997</c:v>
                </c:pt>
                <c:pt idx="276">
                  <c:v>6.8917999999999999</c:v>
                </c:pt>
                <c:pt idx="277">
                  <c:v>6.8712999999999997</c:v>
                </c:pt>
                <c:pt idx="278">
                  <c:v>6.8932000000000002</c:v>
                </c:pt>
                <c:pt idx="279">
                  <c:v>6.8845000000000001</c:v>
                </c:pt>
                <c:pt idx="280">
                  <c:v>6.8826999999999998</c:v>
                </c:pt>
                <c:pt idx="281">
                  <c:v>6.8018999999999998</c:v>
                </c:pt>
                <c:pt idx="282">
                  <c:v>6.7653999999999996</c:v>
                </c:pt>
                <c:pt idx="283">
                  <c:v>6.6736000000000004</c:v>
                </c:pt>
                <c:pt idx="284">
                  <c:v>6.5633999999999997</c:v>
                </c:pt>
                <c:pt idx="285">
                  <c:v>6.6154000000000002</c:v>
                </c:pt>
                <c:pt idx="286">
                  <c:v>6.6185999999999998</c:v>
                </c:pt>
                <c:pt idx="287">
                  <c:v>6.5941999999999998</c:v>
                </c:pt>
                <c:pt idx="288">
                  <c:v>6.4363999999999999</c:v>
                </c:pt>
                <c:pt idx="289">
                  <c:v>6.3162000000000003</c:v>
                </c:pt>
                <c:pt idx="290">
                  <c:v>6.3220000000000001</c:v>
                </c:pt>
                <c:pt idx="291">
                  <c:v>6.2975000000000003</c:v>
                </c:pt>
                <c:pt idx="292">
                  <c:v>6.3757999999999999</c:v>
                </c:pt>
                <c:pt idx="293">
                  <c:v>6.4555999999999996</c:v>
                </c:pt>
                <c:pt idx="294">
                  <c:v>6.7034000000000002</c:v>
                </c:pt>
                <c:pt idx="295">
                  <c:v>6.8433000000000002</c:v>
                </c:pt>
                <c:pt idx="296">
                  <c:v>6.8445</c:v>
                </c:pt>
                <c:pt idx="297">
                  <c:v>6.9264000000000001</c:v>
                </c:pt>
                <c:pt idx="298">
                  <c:v>6.9351000000000003</c:v>
                </c:pt>
                <c:pt idx="299">
                  <c:v>6.8853</c:v>
                </c:pt>
                <c:pt idx="300">
                  <c:v>6.7896999999999998</c:v>
                </c:pt>
                <c:pt idx="301">
                  <c:v>6.7363999999999997</c:v>
                </c:pt>
                <c:pt idx="302">
                  <c:v>6.7092999999999998</c:v>
                </c:pt>
                <c:pt idx="303">
                  <c:v>6.7150999999999996</c:v>
                </c:pt>
                <c:pt idx="304">
                  <c:v>6.8524000000000003</c:v>
                </c:pt>
                <c:pt idx="305">
                  <c:v>6.8819999999999997</c:v>
                </c:pt>
                <c:pt idx="306">
                  <c:v>6.8752000000000004</c:v>
                </c:pt>
                <c:pt idx="307">
                  <c:v>7.0213999999999999</c:v>
                </c:pt>
              </c:numCache>
            </c:numRef>
          </c:val>
          <c:smooth val="0"/>
          <c:extLst>
            <c:ext xmlns:c16="http://schemas.microsoft.com/office/drawing/2014/chart" uri="{C3380CC4-5D6E-409C-BE32-E72D297353CC}">
              <c16:uniqueId val="{00000001-13EE-4F42-9A76-07932F66777C}"/>
            </c:ext>
          </c:extLst>
        </c:ser>
        <c:dLbls>
          <c:showLegendKey val="0"/>
          <c:showVal val="0"/>
          <c:showCatName val="0"/>
          <c:showSerName val="0"/>
          <c:showPercent val="0"/>
          <c:showBubbleSize val="0"/>
        </c:dLbls>
        <c:marker val="1"/>
        <c:smooth val="0"/>
        <c:axId val="-440693872"/>
        <c:axId val="-440700944"/>
      </c:lineChart>
      <c:dateAx>
        <c:axId val="-440698224"/>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701488"/>
        <c:crosses val="autoZero"/>
        <c:auto val="1"/>
        <c:lblOffset val="100"/>
        <c:baseTimeUnit val="months"/>
      </c:dateAx>
      <c:valAx>
        <c:axId val="-44070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8224"/>
        <c:crosses val="autoZero"/>
        <c:crossBetween val="between"/>
      </c:valAx>
      <c:valAx>
        <c:axId val="-4407009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3872"/>
        <c:crosses val="max"/>
        <c:crossBetween val="between"/>
      </c:valAx>
      <c:catAx>
        <c:axId val="-440693872"/>
        <c:scaling>
          <c:orientation val="minMax"/>
        </c:scaling>
        <c:delete val="1"/>
        <c:axPos val="b"/>
        <c:majorTickMark val="out"/>
        <c:minorTickMark val="none"/>
        <c:tickLblPos val="nextTo"/>
        <c:crossAx val="-4407009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USDX</c:v>
                </c:pt>
              </c:strCache>
            </c:strRef>
          </c:tx>
          <c:spPr>
            <a:ln w="50800" cap="rnd">
              <a:solidFill>
                <a:schemeClr val="accent1"/>
              </a:solidFill>
              <a:round/>
            </a:ln>
            <a:effectLst/>
          </c:spPr>
          <c:marker>
            <c:symbol val="none"/>
          </c:marker>
          <c:cat>
            <c:numRef>
              <c:f>Sheet1!$A$2:$A$562</c:f>
              <c:numCache>
                <c:formatCode>yyyy\-mm;@</c:formatCode>
                <c:ptCount val="561"/>
                <c:pt idx="0">
                  <c:v>26695</c:v>
                </c:pt>
                <c:pt idx="1">
                  <c:v>26723</c:v>
                </c:pt>
                <c:pt idx="2">
                  <c:v>26754</c:v>
                </c:pt>
                <c:pt idx="3">
                  <c:v>26784</c:v>
                </c:pt>
                <c:pt idx="4">
                  <c:v>26815</c:v>
                </c:pt>
                <c:pt idx="5">
                  <c:v>26845</c:v>
                </c:pt>
                <c:pt idx="6">
                  <c:v>26876</c:v>
                </c:pt>
                <c:pt idx="7">
                  <c:v>26907</c:v>
                </c:pt>
                <c:pt idx="8">
                  <c:v>26937</c:v>
                </c:pt>
                <c:pt idx="9">
                  <c:v>26968</c:v>
                </c:pt>
                <c:pt idx="10">
                  <c:v>26998</c:v>
                </c:pt>
                <c:pt idx="11">
                  <c:v>27029</c:v>
                </c:pt>
                <c:pt idx="12">
                  <c:v>27060</c:v>
                </c:pt>
                <c:pt idx="13">
                  <c:v>27088</c:v>
                </c:pt>
                <c:pt idx="14">
                  <c:v>27119</c:v>
                </c:pt>
                <c:pt idx="15">
                  <c:v>27149</c:v>
                </c:pt>
                <c:pt idx="16">
                  <c:v>27180</c:v>
                </c:pt>
                <c:pt idx="17">
                  <c:v>27210</c:v>
                </c:pt>
                <c:pt idx="18">
                  <c:v>27241</c:v>
                </c:pt>
                <c:pt idx="19">
                  <c:v>27272</c:v>
                </c:pt>
                <c:pt idx="20">
                  <c:v>27302</c:v>
                </c:pt>
                <c:pt idx="21">
                  <c:v>27333</c:v>
                </c:pt>
                <c:pt idx="22">
                  <c:v>27363</c:v>
                </c:pt>
                <c:pt idx="23">
                  <c:v>27394</c:v>
                </c:pt>
                <c:pt idx="24">
                  <c:v>27425</c:v>
                </c:pt>
                <c:pt idx="25">
                  <c:v>27453</c:v>
                </c:pt>
                <c:pt idx="26">
                  <c:v>27484</c:v>
                </c:pt>
                <c:pt idx="27">
                  <c:v>27514</c:v>
                </c:pt>
                <c:pt idx="28">
                  <c:v>27545</c:v>
                </c:pt>
                <c:pt idx="29">
                  <c:v>27575</c:v>
                </c:pt>
                <c:pt idx="30">
                  <c:v>27606</c:v>
                </c:pt>
                <c:pt idx="31">
                  <c:v>27637</c:v>
                </c:pt>
                <c:pt idx="32">
                  <c:v>27667</c:v>
                </c:pt>
                <c:pt idx="33">
                  <c:v>27698</c:v>
                </c:pt>
                <c:pt idx="34">
                  <c:v>27728</c:v>
                </c:pt>
                <c:pt idx="35">
                  <c:v>27759</c:v>
                </c:pt>
                <c:pt idx="36">
                  <c:v>27790</c:v>
                </c:pt>
                <c:pt idx="37">
                  <c:v>27819</c:v>
                </c:pt>
                <c:pt idx="38">
                  <c:v>27850</c:v>
                </c:pt>
                <c:pt idx="39">
                  <c:v>27880</c:v>
                </c:pt>
                <c:pt idx="40">
                  <c:v>27911</c:v>
                </c:pt>
                <c:pt idx="41">
                  <c:v>27941</c:v>
                </c:pt>
                <c:pt idx="42">
                  <c:v>27972</c:v>
                </c:pt>
                <c:pt idx="43">
                  <c:v>28003</c:v>
                </c:pt>
                <c:pt idx="44">
                  <c:v>28033</c:v>
                </c:pt>
                <c:pt idx="45">
                  <c:v>28064</c:v>
                </c:pt>
                <c:pt idx="46">
                  <c:v>28094</c:v>
                </c:pt>
                <c:pt idx="47">
                  <c:v>28125</c:v>
                </c:pt>
                <c:pt idx="48">
                  <c:v>28156</c:v>
                </c:pt>
                <c:pt idx="49">
                  <c:v>28184</c:v>
                </c:pt>
                <c:pt idx="50">
                  <c:v>28215</c:v>
                </c:pt>
                <c:pt idx="51">
                  <c:v>28245</c:v>
                </c:pt>
                <c:pt idx="52">
                  <c:v>28276</c:v>
                </c:pt>
                <c:pt idx="53">
                  <c:v>28306</c:v>
                </c:pt>
                <c:pt idx="54">
                  <c:v>28337</c:v>
                </c:pt>
                <c:pt idx="55">
                  <c:v>28368</c:v>
                </c:pt>
                <c:pt idx="56">
                  <c:v>28398</c:v>
                </c:pt>
                <c:pt idx="57">
                  <c:v>28429</c:v>
                </c:pt>
                <c:pt idx="58">
                  <c:v>28459</c:v>
                </c:pt>
                <c:pt idx="59">
                  <c:v>28490</c:v>
                </c:pt>
                <c:pt idx="60">
                  <c:v>28521</c:v>
                </c:pt>
                <c:pt idx="61">
                  <c:v>28549</c:v>
                </c:pt>
                <c:pt idx="62">
                  <c:v>28580</c:v>
                </c:pt>
                <c:pt idx="63">
                  <c:v>28610</c:v>
                </c:pt>
                <c:pt idx="64">
                  <c:v>28641</c:v>
                </c:pt>
                <c:pt idx="65">
                  <c:v>28671</c:v>
                </c:pt>
                <c:pt idx="66">
                  <c:v>28702</c:v>
                </c:pt>
                <c:pt idx="67">
                  <c:v>28733</c:v>
                </c:pt>
                <c:pt idx="68">
                  <c:v>28763</c:v>
                </c:pt>
                <c:pt idx="69">
                  <c:v>28794</c:v>
                </c:pt>
                <c:pt idx="70">
                  <c:v>28824</c:v>
                </c:pt>
                <c:pt idx="71">
                  <c:v>28855</c:v>
                </c:pt>
                <c:pt idx="72">
                  <c:v>28886</c:v>
                </c:pt>
                <c:pt idx="73">
                  <c:v>28914</c:v>
                </c:pt>
                <c:pt idx="74">
                  <c:v>28945</c:v>
                </c:pt>
                <c:pt idx="75">
                  <c:v>28975</c:v>
                </c:pt>
                <c:pt idx="76">
                  <c:v>29006</c:v>
                </c:pt>
                <c:pt idx="77">
                  <c:v>29036</c:v>
                </c:pt>
                <c:pt idx="78">
                  <c:v>29067</c:v>
                </c:pt>
                <c:pt idx="79">
                  <c:v>29098</c:v>
                </c:pt>
                <c:pt idx="80">
                  <c:v>29128</c:v>
                </c:pt>
                <c:pt idx="81">
                  <c:v>29159</c:v>
                </c:pt>
                <c:pt idx="82">
                  <c:v>29189</c:v>
                </c:pt>
                <c:pt idx="83">
                  <c:v>29220</c:v>
                </c:pt>
                <c:pt idx="84">
                  <c:v>29251</c:v>
                </c:pt>
                <c:pt idx="85">
                  <c:v>29280</c:v>
                </c:pt>
                <c:pt idx="86">
                  <c:v>29311</c:v>
                </c:pt>
                <c:pt idx="87">
                  <c:v>29341</c:v>
                </c:pt>
                <c:pt idx="88">
                  <c:v>29372</c:v>
                </c:pt>
                <c:pt idx="89">
                  <c:v>29402</c:v>
                </c:pt>
                <c:pt idx="90">
                  <c:v>29433</c:v>
                </c:pt>
                <c:pt idx="91">
                  <c:v>29464</c:v>
                </c:pt>
                <c:pt idx="92">
                  <c:v>29494</c:v>
                </c:pt>
                <c:pt idx="93">
                  <c:v>29525</c:v>
                </c:pt>
                <c:pt idx="94">
                  <c:v>29555</c:v>
                </c:pt>
                <c:pt idx="95">
                  <c:v>29586</c:v>
                </c:pt>
                <c:pt idx="96">
                  <c:v>29617</c:v>
                </c:pt>
                <c:pt idx="97">
                  <c:v>29645</c:v>
                </c:pt>
                <c:pt idx="98">
                  <c:v>29676</c:v>
                </c:pt>
                <c:pt idx="99">
                  <c:v>29706</c:v>
                </c:pt>
                <c:pt idx="100">
                  <c:v>29737</c:v>
                </c:pt>
                <c:pt idx="101">
                  <c:v>29767</c:v>
                </c:pt>
                <c:pt idx="102">
                  <c:v>29798</c:v>
                </c:pt>
                <c:pt idx="103">
                  <c:v>29829</c:v>
                </c:pt>
                <c:pt idx="104">
                  <c:v>29859</c:v>
                </c:pt>
                <c:pt idx="105">
                  <c:v>29890</c:v>
                </c:pt>
                <c:pt idx="106">
                  <c:v>29920</c:v>
                </c:pt>
                <c:pt idx="107">
                  <c:v>29951</c:v>
                </c:pt>
                <c:pt idx="108">
                  <c:v>29982</c:v>
                </c:pt>
                <c:pt idx="109">
                  <c:v>30010</c:v>
                </c:pt>
                <c:pt idx="110">
                  <c:v>30041</c:v>
                </c:pt>
                <c:pt idx="111">
                  <c:v>30071</c:v>
                </c:pt>
                <c:pt idx="112">
                  <c:v>30102</c:v>
                </c:pt>
                <c:pt idx="113">
                  <c:v>30132</c:v>
                </c:pt>
                <c:pt idx="114">
                  <c:v>30163</c:v>
                </c:pt>
                <c:pt idx="115">
                  <c:v>30194</c:v>
                </c:pt>
                <c:pt idx="116">
                  <c:v>30224</c:v>
                </c:pt>
                <c:pt idx="117">
                  <c:v>30255</c:v>
                </c:pt>
                <c:pt idx="118">
                  <c:v>30285</c:v>
                </c:pt>
                <c:pt idx="119">
                  <c:v>30316</c:v>
                </c:pt>
                <c:pt idx="120">
                  <c:v>30347</c:v>
                </c:pt>
                <c:pt idx="121">
                  <c:v>30375</c:v>
                </c:pt>
                <c:pt idx="122">
                  <c:v>30406</c:v>
                </c:pt>
                <c:pt idx="123">
                  <c:v>30436</c:v>
                </c:pt>
                <c:pt idx="124">
                  <c:v>30467</c:v>
                </c:pt>
                <c:pt idx="125">
                  <c:v>30497</c:v>
                </c:pt>
                <c:pt idx="126">
                  <c:v>30528</c:v>
                </c:pt>
                <c:pt idx="127">
                  <c:v>30559</c:v>
                </c:pt>
                <c:pt idx="128">
                  <c:v>30589</c:v>
                </c:pt>
                <c:pt idx="129">
                  <c:v>30620</c:v>
                </c:pt>
                <c:pt idx="130">
                  <c:v>30650</c:v>
                </c:pt>
                <c:pt idx="131">
                  <c:v>30681</c:v>
                </c:pt>
                <c:pt idx="132">
                  <c:v>30712</c:v>
                </c:pt>
                <c:pt idx="133">
                  <c:v>30741</c:v>
                </c:pt>
                <c:pt idx="134">
                  <c:v>30772</c:v>
                </c:pt>
                <c:pt idx="135">
                  <c:v>30802</c:v>
                </c:pt>
                <c:pt idx="136">
                  <c:v>30833</c:v>
                </c:pt>
                <c:pt idx="137">
                  <c:v>30863</c:v>
                </c:pt>
                <c:pt idx="138">
                  <c:v>30894</c:v>
                </c:pt>
                <c:pt idx="139">
                  <c:v>30925</c:v>
                </c:pt>
                <c:pt idx="140">
                  <c:v>30955</c:v>
                </c:pt>
                <c:pt idx="141">
                  <c:v>30986</c:v>
                </c:pt>
                <c:pt idx="142">
                  <c:v>31016</c:v>
                </c:pt>
                <c:pt idx="143">
                  <c:v>31047</c:v>
                </c:pt>
                <c:pt idx="144">
                  <c:v>31078</c:v>
                </c:pt>
                <c:pt idx="145">
                  <c:v>31106</c:v>
                </c:pt>
                <c:pt idx="146">
                  <c:v>31137</c:v>
                </c:pt>
                <c:pt idx="147">
                  <c:v>31167</c:v>
                </c:pt>
                <c:pt idx="148">
                  <c:v>31198</c:v>
                </c:pt>
                <c:pt idx="149">
                  <c:v>31228</c:v>
                </c:pt>
                <c:pt idx="150">
                  <c:v>31259</c:v>
                </c:pt>
                <c:pt idx="151">
                  <c:v>31290</c:v>
                </c:pt>
                <c:pt idx="152">
                  <c:v>31320</c:v>
                </c:pt>
                <c:pt idx="153">
                  <c:v>31351</c:v>
                </c:pt>
                <c:pt idx="154">
                  <c:v>31381</c:v>
                </c:pt>
                <c:pt idx="155">
                  <c:v>31412</c:v>
                </c:pt>
                <c:pt idx="156">
                  <c:v>31443</c:v>
                </c:pt>
                <c:pt idx="157">
                  <c:v>31471</c:v>
                </c:pt>
                <c:pt idx="158">
                  <c:v>31502</c:v>
                </c:pt>
                <c:pt idx="159">
                  <c:v>31532</c:v>
                </c:pt>
                <c:pt idx="160">
                  <c:v>31563</c:v>
                </c:pt>
                <c:pt idx="161">
                  <c:v>31593</c:v>
                </c:pt>
                <c:pt idx="162">
                  <c:v>31624</c:v>
                </c:pt>
                <c:pt idx="163">
                  <c:v>31655</c:v>
                </c:pt>
                <c:pt idx="164">
                  <c:v>31685</c:v>
                </c:pt>
                <c:pt idx="165">
                  <c:v>31716</c:v>
                </c:pt>
                <c:pt idx="166">
                  <c:v>31746</c:v>
                </c:pt>
                <c:pt idx="167">
                  <c:v>31777</c:v>
                </c:pt>
                <c:pt idx="168">
                  <c:v>31808</c:v>
                </c:pt>
                <c:pt idx="169">
                  <c:v>31836</c:v>
                </c:pt>
                <c:pt idx="170">
                  <c:v>31867</c:v>
                </c:pt>
                <c:pt idx="171">
                  <c:v>31897</c:v>
                </c:pt>
                <c:pt idx="172">
                  <c:v>31928</c:v>
                </c:pt>
                <c:pt idx="173">
                  <c:v>31958</c:v>
                </c:pt>
                <c:pt idx="174">
                  <c:v>31989</c:v>
                </c:pt>
                <c:pt idx="175">
                  <c:v>32020</c:v>
                </c:pt>
                <c:pt idx="176">
                  <c:v>32050</c:v>
                </c:pt>
                <c:pt idx="177">
                  <c:v>32081</c:v>
                </c:pt>
                <c:pt idx="178">
                  <c:v>32111</c:v>
                </c:pt>
                <c:pt idx="179">
                  <c:v>32142</c:v>
                </c:pt>
                <c:pt idx="180">
                  <c:v>32173</c:v>
                </c:pt>
                <c:pt idx="181">
                  <c:v>32202</c:v>
                </c:pt>
                <c:pt idx="182">
                  <c:v>32233</c:v>
                </c:pt>
                <c:pt idx="183">
                  <c:v>32263</c:v>
                </c:pt>
                <c:pt idx="184">
                  <c:v>32294</c:v>
                </c:pt>
                <c:pt idx="185">
                  <c:v>32324</c:v>
                </c:pt>
                <c:pt idx="186">
                  <c:v>32355</c:v>
                </c:pt>
                <c:pt idx="187">
                  <c:v>32386</c:v>
                </c:pt>
                <c:pt idx="188">
                  <c:v>32416</c:v>
                </c:pt>
                <c:pt idx="189">
                  <c:v>32447</c:v>
                </c:pt>
                <c:pt idx="190">
                  <c:v>32477</c:v>
                </c:pt>
                <c:pt idx="191">
                  <c:v>32508</c:v>
                </c:pt>
                <c:pt idx="192">
                  <c:v>32539</c:v>
                </c:pt>
                <c:pt idx="193">
                  <c:v>32567</c:v>
                </c:pt>
                <c:pt idx="194">
                  <c:v>32598</c:v>
                </c:pt>
                <c:pt idx="195">
                  <c:v>32628</c:v>
                </c:pt>
                <c:pt idx="196">
                  <c:v>32659</c:v>
                </c:pt>
                <c:pt idx="197">
                  <c:v>32689</c:v>
                </c:pt>
                <c:pt idx="198">
                  <c:v>32720</c:v>
                </c:pt>
                <c:pt idx="199">
                  <c:v>32751</c:v>
                </c:pt>
                <c:pt idx="200">
                  <c:v>32781</c:v>
                </c:pt>
                <c:pt idx="201">
                  <c:v>32812</c:v>
                </c:pt>
                <c:pt idx="202">
                  <c:v>32842</c:v>
                </c:pt>
                <c:pt idx="203">
                  <c:v>32873</c:v>
                </c:pt>
                <c:pt idx="204">
                  <c:v>32904</c:v>
                </c:pt>
                <c:pt idx="205">
                  <c:v>32932</c:v>
                </c:pt>
                <c:pt idx="206">
                  <c:v>32963</c:v>
                </c:pt>
                <c:pt idx="207">
                  <c:v>32993</c:v>
                </c:pt>
                <c:pt idx="208">
                  <c:v>33024</c:v>
                </c:pt>
                <c:pt idx="209">
                  <c:v>33054</c:v>
                </c:pt>
                <c:pt idx="210">
                  <c:v>33085</c:v>
                </c:pt>
                <c:pt idx="211">
                  <c:v>33116</c:v>
                </c:pt>
                <c:pt idx="212">
                  <c:v>33146</c:v>
                </c:pt>
                <c:pt idx="213">
                  <c:v>33177</c:v>
                </c:pt>
                <c:pt idx="214">
                  <c:v>33207</c:v>
                </c:pt>
                <c:pt idx="215">
                  <c:v>33238</c:v>
                </c:pt>
                <c:pt idx="216">
                  <c:v>33269</c:v>
                </c:pt>
                <c:pt idx="217">
                  <c:v>33297</c:v>
                </c:pt>
                <c:pt idx="218">
                  <c:v>33328</c:v>
                </c:pt>
                <c:pt idx="219">
                  <c:v>33358</c:v>
                </c:pt>
                <c:pt idx="220">
                  <c:v>33389</c:v>
                </c:pt>
                <c:pt idx="221">
                  <c:v>33419</c:v>
                </c:pt>
                <c:pt idx="222">
                  <c:v>33450</c:v>
                </c:pt>
                <c:pt idx="223">
                  <c:v>33481</c:v>
                </c:pt>
                <c:pt idx="224">
                  <c:v>33511</c:v>
                </c:pt>
                <c:pt idx="225">
                  <c:v>33542</c:v>
                </c:pt>
                <c:pt idx="226">
                  <c:v>33572</c:v>
                </c:pt>
                <c:pt idx="227">
                  <c:v>33603</c:v>
                </c:pt>
                <c:pt idx="228">
                  <c:v>33634</c:v>
                </c:pt>
                <c:pt idx="229">
                  <c:v>33663</c:v>
                </c:pt>
                <c:pt idx="230">
                  <c:v>33694</c:v>
                </c:pt>
                <c:pt idx="231">
                  <c:v>33724</c:v>
                </c:pt>
                <c:pt idx="232">
                  <c:v>33755</c:v>
                </c:pt>
                <c:pt idx="233">
                  <c:v>33785</c:v>
                </c:pt>
                <c:pt idx="234">
                  <c:v>33816</c:v>
                </c:pt>
                <c:pt idx="235">
                  <c:v>33847</c:v>
                </c:pt>
                <c:pt idx="236">
                  <c:v>33877</c:v>
                </c:pt>
                <c:pt idx="237">
                  <c:v>33908</c:v>
                </c:pt>
                <c:pt idx="238">
                  <c:v>33938</c:v>
                </c:pt>
                <c:pt idx="239">
                  <c:v>33969</c:v>
                </c:pt>
                <c:pt idx="240">
                  <c:v>34000</c:v>
                </c:pt>
                <c:pt idx="241">
                  <c:v>34028</c:v>
                </c:pt>
                <c:pt idx="242">
                  <c:v>34059</c:v>
                </c:pt>
                <c:pt idx="243">
                  <c:v>34089</c:v>
                </c:pt>
                <c:pt idx="244">
                  <c:v>34120</c:v>
                </c:pt>
                <c:pt idx="245">
                  <c:v>34150</c:v>
                </c:pt>
                <c:pt idx="246">
                  <c:v>34181</c:v>
                </c:pt>
                <c:pt idx="247">
                  <c:v>34212</c:v>
                </c:pt>
                <c:pt idx="248">
                  <c:v>34242</c:v>
                </c:pt>
                <c:pt idx="249">
                  <c:v>34273</c:v>
                </c:pt>
                <c:pt idx="250">
                  <c:v>34303</c:v>
                </c:pt>
                <c:pt idx="251">
                  <c:v>34334</c:v>
                </c:pt>
                <c:pt idx="252">
                  <c:v>34365</c:v>
                </c:pt>
                <c:pt idx="253">
                  <c:v>34393</c:v>
                </c:pt>
                <c:pt idx="254">
                  <c:v>34424</c:v>
                </c:pt>
                <c:pt idx="255">
                  <c:v>34454</c:v>
                </c:pt>
                <c:pt idx="256">
                  <c:v>34485</c:v>
                </c:pt>
                <c:pt idx="257">
                  <c:v>34515</c:v>
                </c:pt>
                <c:pt idx="258">
                  <c:v>34546</c:v>
                </c:pt>
                <c:pt idx="259">
                  <c:v>34577</c:v>
                </c:pt>
                <c:pt idx="260">
                  <c:v>34607</c:v>
                </c:pt>
                <c:pt idx="261">
                  <c:v>34638</c:v>
                </c:pt>
                <c:pt idx="262">
                  <c:v>34668</c:v>
                </c:pt>
                <c:pt idx="263">
                  <c:v>34699</c:v>
                </c:pt>
                <c:pt idx="264">
                  <c:v>34730</c:v>
                </c:pt>
                <c:pt idx="265">
                  <c:v>34758</c:v>
                </c:pt>
                <c:pt idx="266">
                  <c:v>34789</c:v>
                </c:pt>
                <c:pt idx="267">
                  <c:v>34819</c:v>
                </c:pt>
                <c:pt idx="268">
                  <c:v>34850</c:v>
                </c:pt>
                <c:pt idx="269">
                  <c:v>34880</c:v>
                </c:pt>
                <c:pt idx="270">
                  <c:v>34911</c:v>
                </c:pt>
                <c:pt idx="271">
                  <c:v>34942</c:v>
                </c:pt>
                <c:pt idx="272">
                  <c:v>34972</c:v>
                </c:pt>
                <c:pt idx="273">
                  <c:v>35003</c:v>
                </c:pt>
                <c:pt idx="274">
                  <c:v>35033</c:v>
                </c:pt>
                <c:pt idx="275">
                  <c:v>35064</c:v>
                </c:pt>
                <c:pt idx="276">
                  <c:v>35095</c:v>
                </c:pt>
                <c:pt idx="277">
                  <c:v>35124</c:v>
                </c:pt>
                <c:pt idx="278">
                  <c:v>35155</c:v>
                </c:pt>
                <c:pt idx="279">
                  <c:v>35185</c:v>
                </c:pt>
                <c:pt idx="280">
                  <c:v>35216</c:v>
                </c:pt>
                <c:pt idx="281">
                  <c:v>35246</c:v>
                </c:pt>
                <c:pt idx="282">
                  <c:v>35277</c:v>
                </c:pt>
                <c:pt idx="283">
                  <c:v>35308</c:v>
                </c:pt>
                <c:pt idx="284">
                  <c:v>35338</c:v>
                </c:pt>
                <c:pt idx="285">
                  <c:v>35369</c:v>
                </c:pt>
                <c:pt idx="286">
                  <c:v>35399</c:v>
                </c:pt>
                <c:pt idx="287">
                  <c:v>35430</c:v>
                </c:pt>
                <c:pt idx="288">
                  <c:v>35461</c:v>
                </c:pt>
                <c:pt idx="289">
                  <c:v>35489</c:v>
                </c:pt>
                <c:pt idx="290">
                  <c:v>35520</c:v>
                </c:pt>
                <c:pt idx="291">
                  <c:v>35550</c:v>
                </c:pt>
                <c:pt idx="292">
                  <c:v>35581</c:v>
                </c:pt>
                <c:pt idx="293">
                  <c:v>35611</c:v>
                </c:pt>
                <c:pt idx="294">
                  <c:v>35642</c:v>
                </c:pt>
                <c:pt idx="295">
                  <c:v>35673</c:v>
                </c:pt>
                <c:pt idx="296">
                  <c:v>35703</c:v>
                </c:pt>
                <c:pt idx="297">
                  <c:v>35734</c:v>
                </c:pt>
                <c:pt idx="298">
                  <c:v>35764</c:v>
                </c:pt>
                <c:pt idx="299">
                  <c:v>35795</c:v>
                </c:pt>
                <c:pt idx="300">
                  <c:v>35826</c:v>
                </c:pt>
                <c:pt idx="301">
                  <c:v>35854</c:v>
                </c:pt>
                <c:pt idx="302">
                  <c:v>35885</c:v>
                </c:pt>
                <c:pt idx="303">
                  <c:v>35915</c:v>
                </c:pt>
                <c:pt idx="304">
                  <c:v>35946</c:v>
                </c:pt>
                <c:pt idx="305">
                  <c:v>35976</c:v>
                </c:pt>
                <c:pt idx="306">
                  <c:v>36007</c:v>
                </c:pt>
                <c:pt idx="307">
                  <c:v>36038</c:v>
                </c:pt>
                <c:pt idx="308">
                  <c:v>36068</c:v>
                </c:pt>
                <c:pt idx="309">
                  <c:v>36099</c:v>
                </c:pt>
                <c:pt idx="310">
                  <c:v>36129</c:v>
                </c:pt>
                <c:pt idx="311">
                  <c:v>36160</c:v>
                </c:pt>
                <c:pt idx="312">
                  <c:v>36191</c:v>
                </c:pt>
                <c:pt idx="313">
                  <c:v>36219</c:v>
                </c:pt>
                <c:pt idx="314">
                  <c:v>36250</c:v>
                </c:pt>
                <c:pt idx="315">
                  <c:v>36280</c:v>
                </c:pt>
                <c:pt idx="316">
                  <c:v>36311</c:v>
                </c:pt>
                <c:pt idx="317">
                  <c:v>36341</c:v>
                </c:pt>
                <c:pt idx="318">
                  <c:v>36372</c:v>
                </c:pt>
                <c:pt idx="319">
                  <c:v>36403</c:v>
                </c:pt>
                <c:pt idx="320">
                  <c:v>36433</c:v>
                </c:pt>
                <c:pt idx="321">
                  <c:v>36464</c:v>
                </c:pt>
                <c:pt idx="322">
                  <c:v>36494</c:v>
                </c:pt>
                <c:pt idx="323">
                  <c:v>36525</c:v>
                </c:pt>
                <c:pt idx="324">
                  <c:v>36556</c:v>
                </c:pt>
                <c:pt idx="325">
                  <c:v>36585</c:v>
                </c:pt>
                <c:pt idx="326">
                  <c:v>36616</c:v>
                </c:pt>
                <c:pt idx="327">
                  <c:v>36646</c:v>
                </c:pt>
                <c:pt idx="328">
                  <c:v>36677</c:v>
                </c:pt>
                <c:pt idx="329">
                  <c:v>36707</c:v>
                </c:pt>
                <c:pt idx="330">
                  <c:v>36738</c:v>
                </c:pt>
                <c:pt idx="331">
                  <c:v>36769</c:v>
                </c:pt>
                <c:pt idx="332">
                  <c:v>36799</c:v>
                </c:pt>
                <c:pt idx="333">
                  <c:v>36830</c:v>
                </c:pt>
                <c:pt idx="334">
                  <c:v>36860</c:v>
                </c:pt>
                <c:pt idx="335">
                  <c:v>36891</c:v>
                </c:pt>
                <c:pt idx="336">
                  <c:v>36922</c:v>
                </c:pt>
                <c:pt idx="337">
                  <c:v>36950</c:v>
                </c:pt>
                <c:pt idx="338">
                  <c:v>36981</c:v>
                </c:pt>
                <c:pt idx="339">
                  <c:v>37011</c:v>
                </c:pt>
                <c:pt idx="340">
                  <c:v>37042</c:v>
                </c:pt>
                <c:pt idx="341">
                  <c:v>37072</c:v>
                </c:pt>
                <c:pt idx="342">
                  <c:v>37103</c:v>
                </c:pt>
                <c:pt idx="343">
                  <c:v>37134</c:v>
                </c:pt>
                <c:pt idx="344">
                  <c:v>37164</c:v>
                </c:pt>
                <c:pt idx="345">
                  <c:v>37195</c:v>
                </c:pt>
                <c:pt idx="346">
                  <c:v>37225</c:v>
                </c:pt>
                <c:pt idx="347">
                  <c:v>37256</c:v>
                </c:pt>
                <c:pt idx="348">
                  <c:v>37287</c:v>
                </c:pt>
                <c:pt idx="349">
                  <c:v>37315</c:v>
                </c:pt>
                <c:pt idx="350">
                  <c:v>37346</c:v>
                </c:pt>
                <c:pt idx="351">
                  <c:v>37376</c:v>
                </c:pt>
                <c:pt idx="352">
                  <c:v>37407</c:v>
                </c:pt>
                <c:pt idx="353">
                  <c:v>37437</c:v>
                </c:pt>
                <c:pt idx="354">
                  <c:v>37468</c:v>
                </c:pt>
                <c:pt idx="355">
                  <c:v>37499</c:v>
                </c:pt>
                <c:pt idx="356">
                  <c:v>37529</c:v>
                </c:pt>
                <c:pt idx="357">
                  <c:v>37560</c:v>
                </c:pt>
                <c:pt idx="358">
                  <c:v>37590</c:v>
                </c:pt>
                <c:pt idx="359">
                  <c:v>37621</c:v>
                </c:pt>
                <c:pt idx="360">
                  <c:v>37652</c:v>
                </c:pt>
                <c:pt idx="361">
                  <c:v>37680</c:v>
                </c:pt>
                <c:pt idx="362">
                  <c:v>37711</c:v>
                </c:pt>
                <c:pt idx="363">
                  <c:v>37741</c:v>
                </c:pt>
                <c:pt idx="364">
                  <c:v>37772</c:v>
                </c:pt>
                <c:pt idx="365">
                  <c:v>37802</c:v>
                </c:pt>
                <c:pt idx="366">
                  <c:v>37833</c:v>
                </c:pt>
                <c:pt idx="367">
                  <c:v>37864</c:v>
                </c:pt>
                <c:pt idx="368">
                  <c:v>37894</c:v>
                </c:pt>
                <c:pt idx="369">
                  <c:v>37925</c:v>
                </c:pt>
                <c:pt idx="370">
                  <c:v>37955</c:v>
                </c:pt>
                <c:pt idx="371">
                  <c:v>37986</c:v>
                </c:pt>
                <c:pt idx="372">
                  <c:v>38017</c:v>
                </c:pt>
                <c:pt idx="373">
                  <c:v>38046</c:v>
                </c:pt>
                <c:pt idx="374">
                  <c:v>38077</c:v>
                </c:pt>
                <c:pt idx="375">
                  <c:v>38107</c:v>
                </c:pt>
                <c:pt idx="376">
                  <c:v>38138</c:v>
                </c:pt>
                <c:pt idx="377">
                  <c:v>38168</c:v>
                </c:pt>
                <c:pt idx="378">
                  <c:v>38199</c:v>
                </c:pt>
                <c:pt idx="379">
                  <c:v>38230</c:v>
                </c:pt>
                <c:pt idx="380">
                  <c:v>38260</c:v>
                </c:pt>
                <c:pt idx="381">
                  <c:v>38291</c:v>
                </c:pt>
                <c:pt idx="382">
                  <c:v>38321</c:v>
                </c:pt>
                <c:pt idx="383">
                  <c:v>38352</c:v>
                </c:pt>
                <c:pt idx="384">
                  <c:v>38383</c:v>
                </c:pt>
                <c:pt idx="385">
                  <c:v>38411</c:v>
                </c:pt>
                <c:pt idx="386">
                  <c:v>38442</c:v>
                </c:pt>
                <c:pt idx="387">
                  <c:v>38472</c:v>
                </c:pt>
                <c:pt idx="388">
                  <c:v>38503</c:v>
                </c:pt>
                <c:pt idx="389">
                  <c:v>38533</c:v>
                </c:pt>
                <c:pt idx="390">
                  <c:v>38564</c:v>
                </c:pt>
                <c:pt idx="391">
                  <c:v>38595</c:v>
                </c:pt>
                <c:pt idx="392">
                  <c:v>38625</c:v>
                </c:pt>
                <c:pt idx="393">
                  <c:v>38656</c:v>
                </c:pt>
                <c:pt idx="394">
                  <c:v>38686</c:v>
                </c:pt>
                <c:pt idx="395">
                  <c:v>38717</c:v>
                </c:pt>
                <c:pt idx="396">
                  <c:v>38748</c:v>
                </c:pt>
                <c:pt idx="397">
                  <c:v>38776</c:v>
                </c:pt>
                <c:pt idx="398">
                  <c:v>38807</c:v>
                </c:pt>
                <c:pt idx="399">
                  <c:v>38837</c:v>
                </c:pt>
                <c:pt idx="400">
                  <c:v>38868</c:v>
                </c:pt>
                <c:pt idx="401">
                  <c:v>38898</c:v>
                </c:pt>
                <c:pt idx="402">
                  <c:v>38929</c:v>
                </c:pt>
                <c:pt idx="403">
                  <c:v>38960</c:v>
                </c:pt>
                <c:pt idx="404">
                  <c:v>38990</c:v>
                </c:pt>
                <c:pt idx="405">
                  <c:v>39021</c:v>
                </c:pt>
                <c:pt idx="406">
                  <c:v>39051</c:v>
                </c:pt>
                <c:pt idx="407">
                  <c:v>39082</c:v>
                </c:pt>
                <c:pt idx="408">
                  <c:v>39113</c:v>
                </c:pt>
                <c:pt idx="409">
                  <c:v>39141</c:v>
                </c:pt>
                <c:pt idx="410">
                  <c:v>39172</c:v>
                </c:pt>
                <c:pt idx="411">
                  <c:v>39202</c:v>
                </c:pt>
                <c:pt idx="412">
                  <c:v>39233</c:v>
                </c:pt>
                <c:pt idx="413">
                  <c:v>39263</c:v>
                </c:pt>
                <c:pt idx="414">
                  <c:v>39294</c:v>
                </c:pt>
                <c:pt idx="415">
                  <c:v>39325</c:v>
                </c:pt>
                <c:pt idx="416">
                  <c:v>39355</c:v>
                </c:pt>
                <c:pt idx="417">
                  <c:v>39386</c:v>
                </c:pt>
                <c:pt idx="418">
                  <c:v>39416</c:v>
                </c:pt>
                <c:pt idx="419">
                  <c:v>39447</c:v>
                </c:pt>
                <c:pt idx="420">
                  <c:v>39478</c:v>
                </c:pt>
                <c:pt idx="421">
                  <c:v>39507</c:v>
                </c:pt>
                <c:pt idx="422">
                  <c:v>39538</c:v>
                </c:pt>
                <c:pt idx="423">
                  <c:v>39568</c:v>
                </c:pt>
                <c:pt idx="424">
                  <c:v>39599</c:v>
                </c:pt>
                <c:pt idx="425">
                  <c:v>39629</c:v>
                </c:pt>
                <c:pt idx="426">
                  <c:v>39660</c:v>
                </c:pt>
                <c:pt idx="427">
                  <c:v>39691</c:v>
                </c:pt>
                <c:pt idx="428">
                  <c:v>39721</c:v>
                </c:pt>
                <c:pt idx="429">
                  <c:v>39752</c:v>
                </c:pt>
                <c:pt idx="430">
                  <c:v>39782</c:v>
                </c:pt>
                <c:pt idx="431">
                  <c:v>39813</c:v>
                </c:pt>
                <c:pt idx="432">
                  <c:v>39844</c:v>
                </c:pt>
                <c:pt idx="433">
                  <c:v>39872</c:v>
                </c:pt>
                <c:pt idx="434">
                  <c:v>39903</c:v>
                </c:pt>
                <c:pt idx="435">
                  <c:v>39933</c:v>
                </c:pt>
                <c:pt idx="436">
                  <c:v>39964</c:v>
                </c:pt>
                <c:pt idx="437">
                  <c:v>39994</c:v>
                </c:pt>
                <c:pt idx="438">
                  <c:v>40025</c:v>
                </c:pt>
                <c:pt idx="439">
                  <c:v>40056</c:v>
                </c:pt>
                <c:pt idx="440">
                  <c:v>40086</c:v>
                </c:pt>
                <c:pt idx="441">
                  <c:v>40117</c:v>
                </c:pt>
                <c:pt idx="442">
                  <c:v>40147</c:v>
                </c:pt>
                <c:pt idx="443">
                  <c:v>40178</c:v>
                </c:pt>
                <c:pt idx="444">
                  <c:v>40209</c:v>
                </c:pt>
                <c:pt idx="445">
                  <c:v>40237</c:v>
                </c:pt>
                <c:pt idx="446">
                  <c:v>40268</c:v>
                </c:pt>
                <c:pt idx="447">
                  <c:v>40298</c:v>
                </c:pt>
                <c:pt idx="448">
                  <c:v>40329</c:v>
                </c:pt>
                <c:pt idx="449">
                  <c:v>40359</c:v>
                </c:pt>
                <c:pt idx="450">
                  <c:v>40390</c:v>
                </c:pt>
                <c:pt idx="451">
                  <c:v>40421</c:v>
                </c:pt>
                <c:pt idx="452">
                  <c:v>40451</c:v>
                </c:pt>
                <c:pt idx="453">
                  <c:v>40482</c:v>
                </c:pt>
                <c:pt idx="454">
                  <c:v>40512</c:v>
                </c:pt>
                <c:pt idx="455">
                  <c:v>40543</c:v>
                </c:pt>
                <c:pt idx="456">
                  <c:v>40574</c:v>
                </c:pt>
                <c:pt idx="457">
                  <c:v>40602</c:v>
                </c:pt>
                <c:pt idx="458">
                  <c:v>40633</c:v>
                </c:pt>
                <c:pt idx="459">
                  <c:v>40663</c:v>
                </c:pt>
                <c:pt idx="460">
                  <c:v>40694</c:v>
                </c:pt>
                <c:pt idx="461">
                  <c:v>40724</c:v>
                </c:pt>
                <c:pt idx="462">
                  <c:v>40755</c:v>
                </c:pt>
                <c:pt idx="463">
                  <c:v>40786</c:v>
                </c:pt>
                <c:pt idx="464">
                  <c:v>40816</c:v>
                </c:pt>
                <c:pt idx="465">
                  <c:v>40847</c:v>
                </c:pt>
                <c:pt idx="466">
                  <c:v>40877</c:v>
                </c:pt>
                <c:pt idx="467">
                  <c:v>40908</c:v>
                </c:pt>
                <c:pt idx="468">
                  <c:v>40939</c:v>
                </c:pt>
                <c:pt idx="469">
                  <c:v>40968</c:v>
                </c:pt>
                <c:pt idx="470">
                  <c:v>40999</c:v>
                </c:pt>
                <c:pt idx="471">
                  <c:v>41029</c:v>
                </c:pt>
                <c:pt idx="472">
                  <c:v>41060</c:v>
                </c:pt>
                <c:pt idx="473">
                  <c:v>41090</c:v>
                </c:pt>
                <c:pt idx="474">
                  <c:v>41121</c:v>
                </c:pt>
                <c:pt idx="475">
                  <c:v>41152</c:v>
                </c:pt>
                <c:pt idx="476">
                  <c:v>41182</c:v>
                </c:pt>
                <c:pt idx="477">
                  <c:v>41213</c:v>
                </c:pt>
                <c:pt idx="478">
                  <c:v>41243</c:v>
                </c:pt>
                <c:pt idx="479">
                  <c:v>41274</c:v>
                </c:pt>
                <c:pt idx="480">
                  <c:v>41305</c:v>
                </c:pt>
                <c:pt idx="481">
                  <c:v>41333</c:v>
                </c:pt>
                <c:pt idx="482">
                  <c:v>41364</c:v>
                </c:pt>
                <c:pt idx="483">
                  <c:v>41394</c:v>
                </c:pt>
                <c:pt idx="484">
                  <c:v>41425</c:v>
                </c:pt>
                <c:pt idx="485">
                  <c:v>41455</c:v>
                </c:pt>
                <c:pt idx="486">
                  <c:v>41486</c:v>
                </c:pt>
                <c:pt idx="487">
                  <c:v>41517</c:v>
                </c:pt>
                <c:pt idx="488">
                  <c:v>41547</c:v>
                </c:pt>
                <c:pt idx="489">
                  <c:v>41578</c:v>
                </c:pt>
                <c:pt idx="490">
                  <c:v>41608</c:v>
                </c:pt>
                <c:pt idx="491">
                  <c:v>41639</c:v>
                </c:pt>
                <c:pt idx="492">
                  <c:v>41670</c:v>
                </c:pt>
                <c:pt idx="493">
                  <c:v>41698</c:v>
                </c:pt>
                <c:pt idx="494">
                  <c:v>41729</c:v>
                </c:pt>
                <c:pt idx="495">
                  <c:v>41759</c:v>
                </c:pt>
                <c:pt idx="496">
                  <c:v>41790</c:v>
                </c:pt>
                <c:pt idx="497">
                  <c:v>41820</c:v>
                </c:pt>
                <c:pt idx="498">
                  <c:v>41851</c:v>
                </c:pt>
                <c:pt idx="499">
                  <c:v>41882</c:v>
                </c:pt>
                <c:pt idx="500">
                  <c:v>41912</c:v>
                </c:pt>
                <c:pt idx="501">
                  <c:v>41943</c:v>
                </c:pt>
                <c:pt idx="502">
                  <c:v>41973</c:v>
                </c:pt>
                <c:pt idx="503">
                  <c:v>42004</c:v>
                </c:pt>
                <c:pt idx="504">
                  <c:v>42035</c:v>
                </c:pt>
                <c:pt idx="505">
                  <c:v>42063</c:v>
                </c:pt>
                <c:pt idx="506">
                  <c:v>42094</c:v>
                </c:pt>
                <c:pt idx="507">
                  <c:v>42124</c:v>
                </c:pt>
                <c:pt idx="508">
                  <c:v>42155</c:v>
                </c:pt>
                <c:pt idx="509">
                  <c:v>42185</c:v>
                </c:pt>
                <c:pt idx="510">
                  <c:v>42216</c:v>
                </c:pt>
                <c:pt idx="511">
                  <c:v>42247</c:v>
                </c:pt>
                <c:pt idx="512">
                  <c:v>42277</c:v>
                </c:pt>
                <c:pt idx="513">
                  <c:v>42308</c:v>
                </c:pt>
                <c:pt idx="514">
                  <c:v>42338</c:v>
                </c:pt>
                <c:pt idx="515">
                  <c:v>42369</c:v>
                </c:pt>
                <c:pt idx="516">
                  <c:v>42400</c:v>
                </c:pt>
                <c:pt idx="517">
                  <c:v>42429</c:v>
                </c:pt>
                <c:pt idx="518">
                  <c:v>42460</c:v>
                </c:pt>
                <c:pt idx="519">
                  <c:v>42490</c:v>
                </c:pt>
                <c:pt idx="520">
                  <c:v>42521</c:v>
                </c:pt>
                <c:pt idx="521">
                  <c:v>42551</c:v>
                </c:pt>
                <c:pt idx="522">
                  <c:v>42582</c:v>
                </c:pt>
                <c:pt idx="523">
                  <c:v>42613</c:v>
                </c:pt>
                <c:pt idx="524">
                  <c:v>42643</c:v>
                </c:pt>
                <c:pt idx="525">
                  <c:v>42674</c:v>
                </c:pt>
                <c:pt idx="526">
                  <c:v>42704</c:v>
                </c:pt>
                <c:pt idx="527">
                  <c:v>42735</c:v>
                </c:pt>
                <c:pt idx="528">
                  <c:v>42766</c:v>
                </c:pt>
                <c:pt idx="529">
                  <c:v>42794</c:v>
                </c:pt>
                <c:pt idx="530">
                  <c:v>42825</c:v>
                </c:pt>
                <c:pt idx="531">
                  <c:v>42855</c:v>
                </c:pt>
                <c:pt idx="532">
                  <c:v>42886</c:v>
                </c:pt>
                <c:pt idx="533">
                  <c:v>42916</c:v>
                </c:pt>
                <c:pt idx="534">
                  <c:v>42947</c:v>
                </c:pt>
                <c:pt idx="535">
                  <c:v>42978</c:v>
                </c:pt>
                <c:pt idx="536">
                  <c:v>43008</c:v>
                </c:pt>
                <c:pt idx="537">
                  <c:v>43039</c:v>
                </c:pt>
                <c:pt idx="538">
                  <c:v>43069</c:v>
                </c:pt>
                <c:pt idx="539">
                  <c:v>43100</c:v>
                </c:pt>
                <c:pt idx="540">
                  <c:v>43131</c:v>
                </c:pt>
                <c:pt idx="541">
                  <c:v>43159</c:v>
                </c:pt>
                <c:pt idx="542">
                  <c:v>43190</c:v>
                </c:pt>
                <c:pt idx="543">
                  <c:v>43220</c:v>
                </c:pt>
                <c:pt idx="544">
                  <c:v>43251</c:v>
                </c:pt>
                <c:pt idx="545">
                  <c:v>43281</c:v>
                </c:pt>
                <c:pt idx="546">
                  <c:v>43312</c:v>
                </c:pt>
                <c:pt idx="547">
                  <c:v>43343</c:v>
                </c:pt>
                <c:pt idx="548">
                  <c:v>43373</c:v>
                </c:pt>
                <c:pt idx="549">
                  <c:v>43404</c:v>
                </c:pt>
                <c:pt idx="550">
                  <c:v>43434</c:v>
                </c:pt>
                <c:pt idx="551">
                  <c:v>43465</c:v>
                </c:pt>
                <c:pt idx="552">
                  <c:v>43496</c:v>
                </c:pt>
                <c:pt idx="553">
                  <c:v>43524</c:v>
                </c:pt>
                <c:pt idx="554">
                  <c:v>43555</c:v>
                </c:pt>
                <c:pt idx="555">
                  <c:v>43585</c:v>
                </c:pt>
                <c:pt idx="556">
                  <c:v>43616</c:v>
                </c:pt>
                <c:pt idx="557">
                  <c:v>43646</c:v>
                </c:pt>
                <c:pt idx="558">
                  <c:v>43677</c:v>
                </c:pt>
                <c:pt idx="559">
                  <c:v>43708</c:v>
                </c:pt>
                <c:pt idx="560">
                  <c:v>43738</c:v>
                </c:pt>
              </c:numCache>
            </c:numRef>
          </c:cat>
          <c:val>
            <c:numRef>
              <c:f>Sheet1!$B$2:$B$562</c:f>
              <c:numCache>
                <c:formatCode>###,###,###,###,##0.0000_ </c:formatCode>
                <c:ptCount val="561"/>
                <c:pt idx="0">
                  <c:v>108.1883</c:v>
                </c:pt>
                <c:pt idx="1">
                  <c:v>103.7461</c:v>
                </c:pt>
                <c:pt idx="2">
                  <c:v>100</c:v>
                </c:pt>
                <c:pt idx="3">
                  <c:v>100.82510000000001</c:v>
                </c:pt>
                <c:pt idx="4">
                  <c:v>100.06019999999999</c:v>
                </c:pt>
                <c:pt idx="5">
                  <c:v>98.213700000000003</c:v>
                </c:pt>
                <c:pt idx="6">
                  <c:v>96.259299999999996</c:v>
                </c:pt>
                <c:pt idx="7">
                  <c:v>97.696899999999999</c:v>
                </c:pt>
                <c:pt idx="8">
                  <c:v>97.917599999999993</c:v>
                </c:pt>
                <c:pt idx="9">
                  <c:v>97.485200000000006</c:v>
                </c:pt>
                <c:pt idx="10">
                  <c:v>100.3968</c:v>
                </c:pt>
                <c:pt idx="11">
                  <c:v>101.9438</c:v>
                </c:pt>
                <c:pt idx="12">
                  <c:v>105.8441</c:v>
                </c:pt>
                <c:pt idx="13">
                  <c:v>103.58669999999999</c:v>
                </c:pt>
                <c:pt idx="14">
                  <c:v>101.36499999999999</c:v>
                </c:pt>
                <c:pt idx="15">
                  <c:v>99.941500000000005</c:v>
                </c:pt>
                <c:pt idx="16">
                  <c:v>99.061800000000005</c:v>
                </c:pt>
                <c:pt idx="17">
                  <c:v>100.2628</c:v>
                </c:pt>
                <c:pt idx="18">
                  <c:v>101.1439</c:v>
                </c:pt>
                <c:pt idx="19">
                  <c:v>102.9385</c:v>
                </c:pt>
                <c:pt idx="20">
                  <c:v>103.4849</c:v>
                </c:pt>
                <c:pt idx="21">
                  <c:v>102.988</c:v>
                </c:pt>
                <c:pt idx="22">
                  <c:v>102.42749999999999</c:v>
                </c:pt>
                <c:pt idx="23">
                  <c:v>101.5325</c:v>
                </c:pt>
                <c:pt idx="24">
                  <c:v>100.4226</c:v>
                </c:pt>
                <c:pt idx="25">
                  <c:v>99.206299999999999</c:v>
                </c:pt>
                <c:pt idx="26">
                  <c:v>98.519499999999994</c:v>
                </c:pt>
                <c:pt idx="27">
                  <c:v>99.952100000000002</c:v>
                </c:pt>
                <c:pt idx="28">
                  <c:v>100.1414</c:v>
                </c:pt>
                <c:pt idx="29">
                  <c:v>100.28619999999999</c:v>
                </c:pt>
                <c:pt idx="30">
                  <c:v>102.91800000000001</c:v>
                </c:pt>
                <c:pt idx="31">
                  <c:v>104.82980000000001</c:v>
                </c:pt>
                <c:pt idx="32">
                  <c:v>105.587</c:v>
                </c:pt>
                <c:pt idx="33">
                  <c:v>105.515</c:v>
                </c:pt>
                <c:pt idx="34">
                  <c:v>105.28</c:v>
                </c:pt>
                <c:pt idx="35">
                  <c:v>105.99850000000001</c:v>
                </c:pt>
                <c:pt idx="36">
                  <c:v>105.623</c:v>
                </c:pt>
                <c:pt idx="37">
                  <c:v>105.26739999999999</c:v>
                </c:pt>
                <c:pt idx="38">
                  <c:v>106.05119999999999</c:v>
                </c:pt>
                <c:pt idx="39">
                  <c:v>106.6371</c:v>
                </c:pt>
                <c:pt idx="40">
                  <c:v>106.8158</c:v>
                </c:pt>
                <c:pt idx="41">
                  <c:v>107.0655</c:v>
                </c:pt>
                <c:pt idx="42">
                  <c:v>106.5489</c:v>
                </c:pt>
                <c:pt idx="43">
                  <c:v>106.3905</c:v>
                </c:pt>
                <c:pt idx="44">
                  <c:v>105.7385</c:v>
                </c:pt>
                <c:pt idx="45">
                  <c:v>106.2007</c:v>
                </c:pt>
                <c:pt idx="46">
                  <c:v>106.9242</c:v>
                </c:pt>
                <c:pt idx="47">
                  <c:v>107.761</c:v>
                </c:pt>
                <c:pt idx="48">
                  <c:v>107.12139999999999</c:v>
                </c:pt>
                <c:pt idx="49">
                  <c:v>107.2946</c:v>
                </c:pt>
                <c:pt idx="50">
                  <c:v>107.5026</c:v>
                </c:pt>
                <c:pt idx="51">
                  <c:v>106.9384</c:v>
                </c:pt>
                <c:pt idx="52">
                  <c:v>106.9392</c:v>
                </c:pt>
                <c:pt idx="53">
                  <c:v>106.76560000000001</c:v>
                </c:pt>
                <c:pt idx="54">
                  <c:v>105.5779</c:v>
                </c:pt>
                <c:pt idx="55">
                  <c:v>106.40900000000001</c:v>
                </c:pt>
                <c:pt idx="56">
                  <c:v>106.7154</c:v>
                </c:pt>
                <c:pt idx="57">
                  <c:v>105.4842</c:v>
                </c:pt>
                <c:pt idx="58">
                  <c:v>104.07080000000001</c:v>
                </c:pt>
                <c:pt idx="59">
                  <c:v>102.14490000000001</c:v>
                </c:pt>
                <c:pt idx="60">
                  <c:v>101.13630000000001</c:v>
                </c:pt>
                <c:pt idx="61">
                  <c:v>100.96850000000001</c:v>
                </c:pt>
                <c:pt idx="62">
                  <c:v>100.0591</c:v>
                </c:pt>
                <c:pt idx="63">
                  <c:v>99.650999999999996</c:v>
                </c:pt>
                <c:pt idx="64">
                  <c:v>100.58240000000001</c:v>
                </c:pt>
                <c:pt idx="65">
                  <c:v>98.7346</c:v>
                </c:pt>
                <c:pt idx="66">
                  <c:v>96.182400000000001</c:v>
                </c:pt>
                <c:pt idx="67">
                  <c:v>94.037300000000002</c:v>
                </c:pt>
                <c:pt idx="68">
                  <c:v>94.244600000000005</c:v>
                </c:pt>
                <c:pt idx="69">
                  <c:v>92.024299999999997</c:v>
                </c:pt>
                <c:pt idx="70">
                  <c:v>94.315399999999997</c:v>
                </c:pt>
                <c:pt idx="71">
                  <c:v>94.556700000000006</c:v>
                </c:pt>
                <c:pt idx="72">
                  <c:v>94.459100000000007</c:v>
                </c:pt>
                <c:pt idx="73">
                  <c:v>95.045900000000003</c:v>
                </c:pt>
                <c:pt idx="74">
                  <c:v>95.117099999999994</c:v>
                </c:pt>
                <c:pt idx="75">
                  <c:v>95.887200000000007</c:v>
                </c:pt>
                <c:pt idx="76">
                  <c:v>96.639200000000002</c:v>
                </c:pt>
                <c:pt idx="77">
                  <c:v>96.441900000000004</c:v>
                </c:pt>
                <c:pt idx="78">
                  <c:v>94.346699999999998</c:v>
                </c:pt>
                <c:pt idx="79">
                  <c:v>94.793400000000005</c:v>
                </c:pt>
                <c:pt idx="80">
                  <c:v>94.779300000000006</c:v>
                </c:pt>
                <c:pt idx="81">
                  <c:v>96.194999999999993</c:v>
                </c:pt>
                <c:pt idx="82">
                  <c:v>97.6023</c:v>
                </c:pt>
                <c:pt idx="83">
                  <c:v>95.948300000000003</c:v>
                </c:pt>
                <c:pt idx="84">
                  <c:v>95.071700000000007</c:v>
                </c:pt>
                <c:pt idx="85">
                  <c:v>95.828000000000003</c:v>
                </c:pt>
                <c:pt idx="86">
                  <c:v>98.941000000000003</c:v>
                </c:pt>
                <c:pt idx="87">
                  <c:v>99.817999999999998</c:v>
                </c:pt>
                <c:pt idx="88">
                  <c:v>95.413700000000006</c:v>
                </c:pt>
                <c:pt idx="89">
                  <c:v>93.1524</c:v>
                </c:pt>
                <c:pt idx="90">
                  <c:v>92.980500000000006</c:v>
                </c:pt>
                <c:pt idx="91">
                  <c:v>94.165999999999997</c:v>
                </c:pt>
                <c:pt idx="92">
                  <c:v>93.162300000000002</c:v>
                </c:pt>
                <c:pt idx="93">
                  <c:v>93.4495</c:v>
                </c:pt>
                <c:pt idx="94">
                  <c:v>95.6447</c:v>
                </c:pt>
                <c:pt idx="95">
                  <c:v>96.617900000000006</c:v>
                </c:pt>
                <c:pt idx="96">
                  <c:v>96.026300000000006</c:v>
                </c:pt>
                <c:pt idx="97">
                  <c:v>99.119</c:v>
                </c:pt>
                <c:pt idx="98">
                  <c:v>99.465000000000003</c:v>
                </c:pt>
                <c:pt idx="99">
                  <c:v>101.52719999999999</c:v>
                </c:pt>
                <c:pt idx="100">
                  <c:v>104.7946</c:v>
                </c:pt>
                <c:pt idx="101">
                  <c:v>107.039</c:v>
                </c:pt>
                <c:pt idx="102">
                  <c:v>109.6456</c:v>
                </c:pt>
                <c:pt idx="103">
                  <c:v>111.3557</c:v>
                </c:pt>
                <c:pt idx="104">
                  <c:v>108.376</c:v>
                </c:pt>
                <c:pt idx="105">
                  <c:v>107.7176</c:v>
                </c:pt>
                <c:pt idx="106">
                  <c:v>105.5155</c:v>
                </c:pt>
                <c:pt idx="107">
                  <c:v>105.4629</c:v>
                </c:pt>
                <c:pt idx="108">
                  <c:v>107.143</c:v>
                </c:pt>
                <c:pt idx="109">
                  <c:v>110.4267</c:v>
                </c:pt>
                <c:pt idx="110">
                  <c:v>112.32170000000001</c:v>
                </c:pt>
                <c:pt idx="111">
                  <c:v>113.6438</c:v>
                </c:pt>
                <c:pt idx="112">
                  <c:v>111.52979999999999</c:v>
                </c:pt>
                <c:pt idx="113">
                  <c:v>116.9883</c:v>
                </c:pt>
                <c:pt idx="114">
                  <c:v>118.3241</c:v>
                </c:pt>
                <c:pt idx="115">
                  <c:v>118.6365</c:v>
                </c:pt>
                <c:pt idx="116">
                  <c:v>119.54300000000001</c:v>
                </c:pt>
                <c:pt idx="117">
                  <c:v>121.5483</c:v>
                </c:pt>
                <c:pt idx="118">
                  <c:v>121.56140000000001</c:v>
                </c:pt>
                <c:pt idx="119">
                  <c:v>117.43519999999999</c:v>
                </c:pt>
                <c:pt idx="120">
                  <c:v>115.68640000000001</c:v>
                </c:pt>
                <c:pt idx="121">
                  <c:v>117.1515</c:v>
                </c:pt>
                <c:pt idx="122">
                  <c:v>118.3134</c:v>
                </c:pt>
                <c:pt idx="123">
                  <c:v>118.81610000000001</c:v>
                </c:pt>
                <c:pt idx="124">
                  <c:v>118.3912</c:v>
                </c:pt>
                <c:pt idx="125">
                  <c:v>120.6164</c:v>
                </c:pt>
                <c:pt idx="126">
                  <c:v>121.4957</c:v>
                </c:pt>
                <c:pt idx="127">
                  <c:v>123.4772</c:v>
                </c:pt>
                <c:pt idx="128">
                  <c:v>123.2106</c:v>
                </c:pt>
                <c:pt idx="129">
                  <c:v>121.0874</c:v>
                </c:pt>
                <c:pt idx="130">
                  <c:v>122.7739</c:v>
                </c:pt>
                <c:pt idx="131">
                  <c:v>124.3378</c:v>
                </c:pt>
                <c:pt idx="132">
                  <c:v>125.355</c:v>
                </c:pt>
                <c:pt idx="133">
                  <c:v>123.61750000000001</c:v>
                </c:pt>
                <c:pt idx="134">
                  <c:v>121.39919999999999</c:v>
                </c:pt>
                <c:pt idx="135">
                  <c:v>122.6857</c:v>
                </c:pt>
                <c:pt idx="136">
                  <c:v>125.6014</c:v>
                </c:pt>
                <c:pt idx="137">
                  <c:v>126.4933</c:v>
                </c:pt>
                <c:pt idx="138">
                  <c:v>130.74879999999999</c:v>
                </c:pt>
                <c:pt idx="139">
                  <c:v>130.5608</c:v>
                </c:pt>
                <c:pt idx="140">
                  <c:v>133.92080000000001</c:v>
                </c:pt>
                <c:pt idx="141">
                  <c:v>135.13300000000001</c:v>
                </c:pt>
                <c:pt idx="142">
                  <c:v>133.3776</c:v>
                </c:pt>
                <c:pt idx="143">
                  <c:v>136.15459999999999</c:v>
                </c:pt>
                <c:pt idx="144">
                  <c:v>138.96680000000001</c:v>
                </c:pt>
                <c:pt idx="145">
                  <c:v>143.52950000000001</c:v>
                </c:pt>
                <c:pt idx="146">
                  <c:v>143.9059</c:v>
                </c:pt>
                <c:pt idx="147">
                  <c:v>138.4922</c:v>
                </c:pt>
                <c:pt idx="148">
                  <c:v>138.7587</c:v>
                </c:pt>
                <c:pt idx="149">
                  <c:v>137.15479999999999</c:v>
                </c:pt>
                <c:pt idx="150">
                  <c:v>132.30930000000001</c:v>
                </c:pt>
                <c:pt idx="151">
                  <c:v>130.3278</c:v>
                </c:pt>
                <c:pt idx="152">
                  <c:v>131.46799999999999</c:v>
                </c:pt>
                <c:pt idx="153">
                  <c:v>124.5693</c:v>
                </c:pt>
                <c:pt idx="154">
                  <c:v>122.2847</c:v>
                </c:pt>
                <c:pt idx="155">
                  <c:v>121.4046</c:v>
                </c:pt>
                <c:pt idx="156">
                  <c:v>120.1897</c:v>
                </c:pt>
                <c:pt idx="157">
                  <c:v>115.7162</c:v>
                </c:pt>
                <c:pt idx="158">
                  <c:v>113.2825</c:v>
                </c:pt>
                <c:pt idx="159">
                  <c:v>112.223</c:v>
                </c:pt>
                <c:pt idx="160">
                  <c:v>109.57380000000001</c:v>
                </c:pt>
                <c:pt idx="161">
                  <c:v>110.3052</c:v>
                </c:pt>
                <c:pt idx="162">
                  <c:v>107.36150000000001</c:v>
                </c:pt>
                <c:pt idx="163">
                  <c:v>105.5317</c:v>
                </c:pt>
                <c:pt idx="164">
                  <c:v>105.4336</c:v>
                </c:pt>
                <c:pt idx="165">
                  <c:v>105.5044</c:v>
                </c:pt>
                <c:pt idx="166">
                  <c:v>107.09869999999999</c:v>
                </c:pt>
                <c:pt idx="167">
                  <c:v>106.1015</c:v>
                </c:pt>
                <c:pt idx="168">
                  <c:v>101.84529999999999</c:v>
                </c:pt>
                <c:pt idx="169">
                  <c:v>100.297</c:v>
                </c:pt>
                <c:pt idx="170">
                  <c:v>99.308400000000006</c:v>
                </c:pt>
                <c:pt idx="171">
                  <c:v>96.872699999999995</c:v>
                </c:pt>
                <c:pt idx="172">
                  <c:v>96.210300000000004</c:v>
                </c:pt>
                <c:pt idx="173">
                  <c:v>97.750100000000003</c:v>
                </c:pt>
                <c:pt idx="174">
                  <c:v>99.290700000000001</c:v>
                </c:pt>
                <c:pt idx="175">
                  <c:v>98.9041</c:v>
                </c:pt>
                <c:pt idx="176">
                  <c:v>96.828500000000005</c:v>
                </c:pt>
                <c:pt idx="177">
                  <c:v>96.442300000000003</c:v>
                </c:pt>
                <c:pt idx="178">
                  <c:v>92.512100000000004</c:v>
                </c:pt>
                <c:pt idx="179">
                  <c:v>89.678399999999996</c:v>
                </c:pt>
                <c:pt idx="180">
                  <c:v>89.617900000000006</c:v>
                </c:pt>
                <c:pt idx="181">
                  <c:v>90.572100000000006</c:v>
                </c:pt>
                <c:pt idx="182">
                  <c:v>89.074399999999997</c:v>
                </c:pt>
                <c:pt idx="183">
                  <c:v>87.994699999999995</c:v>
                </c:pt>
                <c:pt idx="184">
                  <c:v>88.337800000000001</c:v>
                </c:pt>
                <c:pt idx="185">
                  <c:v>89.976200000000006</c:v>
                </c:pt>
                <c:pt idx="186">
                  <c:v>92.782799999999995</c:v>
                </c:pt>
                <c:pt idx="187">
                  <c:v>94.01</c:v>
                </c:pt>
                <c:pt idx="188">
                  <c:v>94.040300000000002</c:v>
                </c:pt>
                <c:pt idx="189">
                  <c:v>91.293300000000002</c:v>
                </c:pt>
                <c:pt idx="190">
                  <c:v>88.801199999999994</c:v>
                </c:pt>
                <c:pt idx="191">
                  <c:v>88.438999999999993</c:v>
                </c:pt>
                <c:pt idx="192">
                  <c:v>90.549899999999994</c:v>
                </c:pt>
                <c:pt idx="193">
                  <c:v>90.971400000000003</c:v>
                </c:pt>
                <c:pt idx="194">
                  <c:v>92.2971</c:v>
                </c:pt>
                <c:pt idx="195">
                  <c:v>92.607799999999997</c:v>
                </c:pt>
                <c:pt idx="196">
                  <c:v>95.564800000000005</c:v>
                </c:pt>
                <c:pt idx="197">
                  <c:v>97.92</c:v>
                </c:pt>
                <c:pt idx="198">
                  <c:v>95.111900000000006</c:v>
                </c:pt>
                <c:pt idx="199">
                  <c:v>95.752499999999998</c:v>
                </c:pt>
                <c:pt idx="200">
                  <c:v>97.108999999999995</c:v>
                </c:pt>
                <c:pt idx="201">
                  <c:v>95.104200000000006</c:v>
                </c:pt>
                <c:pt idx="202">
                  <c:v>94.782899999999998</c:v>
                </c:pt>
                <c:pt idx="203">
                  <c:v>93.111699999999999</c:v>
                </c:pt>
                <c:pt idx="204">
                  <c:v>92.406899999999993</c:v>
                </c:pt>
                <c:pt idx="205">
                  <c:v>92.448999999999998</c:v>
                </c:pt>
                <c:pt idx="206">
                  <c:v>94.312700000000007</c:v>
                </c:pt>
                <c:pt idx="207">
                  <c:v>94.308000000000007</c:v>
                </c:pt>
                <c:pt idx="208">
                  <c:v>93.017600000000002</c:v>
                </c:pt>
                <c:pt idx="209">
                  <c:v>93.005399999999995</c:v>
                </c:pt>
                <c:pt idx="210">
                  <c:v>90.468000000000004</c:v>
                </c:pt>
                <c:pt idx="211">
                  <c:v>88.177499999999995</c:v>
                </c:pt>
                <c:pt idx="212">
                  <c:v>87.021100000000004</c:v>
                </c:pt>
                <c:pt idx="213">
                  <c:v>84.4191</c:v>
                </c:pt>
                <c:pt idx="214">
                  <c:v>83.772599999999997</c:v>
                </c:pt>
                <c:pt idx="215">
                  <c:v>85.098100000000002</c:v>
                </c:pt>
                <c:pt idx="216">
                  <c:v>85.012699999999995</c:v>
                </c:pt>
                <c:pt idx="217">
                  <c:v>83.773200000000003</c:v>
                </c:pt>
                <c:pt idx="218">
                  <c:v>88.176000000000002</c:v>
                </c:pt>
                <c:pt idx="219">
                  <c:v>89.869900000000001</c:v>
                </c:pt>
                <c:pt idx="220">
                  <c:v>90.482699999999994</c:v>
                </c:pt>
                <c:pt idx="221">
                  <c:v>92.285799999999995</c:v>
                </c:pt>
                <c:pt idx="222">
                  <c:v>92.087800000000001</c:v>
                </c:pt>
                <c:pt idx="223">
                  <c:v>90.905699999999996</c:v>
                </c:pt>
                <c:pt idx="224">
                  <c:v>89.146500000000003</c:v>
                </c:pt>
                <c:pt idx="225">
                  <c:v>88.263900000000007</c:v>
                </c:pt>
                <c:pt idx="226">
                  <c:v>86.700100000000006</c:v>
                </c:pt>
                <c:pt idx="227">
                  <c:v>85.511399999999995</c:v>
                </c:pt>
                <c:pt idx="228">
                  <c:v>85.606300000000005</c:v>
                </c:pt>
                <c:pt idx="229">
                  <c:v>87.372100000000003</c:v>
                </c:pt>
                <c:pt idx="230">
                  <c:v>89.610100000000003</c:v>
                </c:pt>
                <c:pt idx="231">
                  <c:v>89.253100000000003</c:v>
                </c:pt>
                <c:pt idx="232">
                  <c:v>88.155100000000004</c:v>
                </c:pt>
                <c:pt idx="233">
                  <c:v>86.215900000000005</c:v>
                </c:pt>
                <c:pt idx="234">
                  <c:v>84.202500000000001</c:v>
                </c:pt>
                <c:pt idx="235">
                  <c:v>83.408600000000007</c:v>
                </c:pt>
                <c:pt idx="236">
                  <c:v>84.1096</c:v>
                </c:pt>
                <c:pt idx="237">
                  <c:v>86.220299999999995</c:v>
                </c:pt>
                <c:pt idx="238">
                  <c:v>89.925200000000004</c:v>
                </c:pt>
                <c:pt idx="239">
                  <c:v>90.192999999999998</c:v>
                </c:pt>
                <c:pt idx="240">
                  <c:v>91.501900000000006</c:v>
                </c:pt>
                <c:pt idx="241">
                  <c:v>91.485399999999998</c:v>
                </c:pt>
                <c:pt idx="242">
                  <c:v>90.438299999999998</c:v>
                </c:pt>
                <c:pt idx="243">
                  <c:v>88.259100000000004</c:v>
                </c:pt>
                <c:pt idx="244">
                  <c:v>87.930400000000006</c:v>
                </c:pt>
                <c:pt idx="245">
                  <c:v>88.461399999999998</c:v>
                </c:pt>
                <c:pt idx="246">
                  <c:v>89.917699999999996</c:v>
                </c:pt>
                <c:pt idx="247">
                  <c:v>89.503299999999996</c:v>
                </c:pt>
                <c:pt idx="248">
                  <c:v>88.973799999999997</c:v>
                </c:pt>
                <c:pt idx="249">
                  <c:v>89.890699999999995</c:v>
                </c:pt>
                <c:pt idx="250">
                  <c:v>90.991</c:v>
                </c:pt>
                <c:pt idx="251">
                  <c:v>91.657899999999998</c:v>
                </c:pt>
                <c:pt idx="252">
                  <c:v>92.012500000000003</c:v>
                </c:pt>
                <c:pt idx="253">
                  <c:v>91.088800000000006</c:v>
                </c:pt>
                <c:pt idx="254">
                  <c:v>90.549899999999994</c:v>
                </c:pt>
                <c:pt idx="255">
                  <c:v>90.537800000000004</c:v>
                </c:pt>
                <c:pt idx="256">
                  <c:v>89.750900000000001</c:v>
                </c:pt>
                <c:pt idx="257">
                  <c:v>88.921700000000001</c:v>
                </c:pt>
                <c:pt idx="258">
                  <c:v>86.865799999999993</c:v>
                </c:pt>
                <c:pt idx="259">
                  <c:v>87.175399999999996</c:v>
                </c:pt>
                <c:pt idx="260">
                  <c:v>85.962999999999994</c:v>
                </c:pt>
                <c:pt idx="261">
                  <c:v>85.054299999999998</c:v>
                </c:pt>
                <c:pt idx="262">
                  <c:v>85.714399999999998</c:v>
                </c:pt>
                <c:pt idx="263">
                  <c:v>87.428799999999995</c:v>
                </c:pt>
                <c:pt idx="264">
                  <c:v>87.069299999999998</c:v>
                </c:pt>
                <c:pt idx="265">
                  <c:v>86.168800000000005</c:v>
                </c:pt>
                <c:pt idx="266">
                  <c:v>83.0625</c:v>
                </c:pt>
                <c:pt idx="267">
                  <c:v>80.336200000000005</c:v>
                </c:pt>
                <c:pt idx="268">
                  <c:v>80.863500000000002</c:v>
                </c:pt>
                <c:pt idx="269">
                  <c:v>80.784999999999997</c:v>
                </c:pt>
                <c:pt idx="270">
                  <c:v>80.892600000000002</c:v>
                </c:pt>
                <c:pt idx="271">
                  <c:v>83.499200000000002</c:v>
                </c:pt>
                <c:pt idx="272">
                  <c:v>84.997900000000001</c:v>
                </c:pt>
                <c:pt idx="273">
                  <c:v>84.140600000000006</c:v>
                </c:pt>
                <c:pt idx="274">
                  <c:v>84.515299999999996</c:v>
                </c:pt>
                <c:pt idx="275">
                  <c:v>85.2453</c:v>
                </c:pt>
                <c:pt idx="276">
                  <c:v>86.451499999999996</c:v>
                </c:pt>
                <c:pt idx="277">
                  <c:v>86.641999999999996</c:v>
                </c:pt>
                <c:pt idx="278">
                  <c:v>86.572000000000003</c:v>
                </c:pt>
                <c:pt idx="279">
                  <c:v>87.096800000000002</c:v>
                </c:pt>
                <c:pt idx="280">
                  <c:v>87.511399999999995</c:v>
                </c:pt>
                <c:pt idx="281">
                  <c:v>87.7483</c:v>
                </c:pt>
                <c:pt idx="282">
                  <c:v>87.352599999999995</c:v>
                </c:pt>
                <c:pt idx="283">
                  <c:v>86.836200000000005</c:v>
                </c:pt>
                <c:pt idx="284">
                  <c:v>87.522099999999995</c:v>
                </c:pt>
                <c:pt idx="285">
                  <c:v>87.815700000000007</c:v>
                </c:pt>
                <c:pt idx="286">
                  <c:v>86.930899999999994</c:v>
                </c:pt>
                <c:pt idx="287">
                  <c:v>88.436499999999995</c:v>
                </c:pt>
                <c:pt idx="288">
                  <c:v>90.037000000000006</c:v>
                </c:pt>
                <c:pt idx="289">
                  <c:v>92.702699999999993</c:v>
                </c:pt>
                <c:pt idx="290">
                  <c:v>93.494299999999996</c:v>
                </c:pt>
                <c:pt idx="291">
                  <c:v>94.611699999999999</c:v>
                </c:pt>
                <c:pt idx="292">
                  <c:v>92.995000000000005</c:v>
                </c:pt>
                <c:pt idx="293">
                  <c:v>92.472300000000004</c:v>
                </c:pt>
                <c:pt idx="294">
                  <c:v>93.504599999999996</c:v>
                </c:pt>
                <c:pt idx="295">
                  <c:v>95.474800000000002</c:v>
                </c:pt>
                <c:pt idx="296">
                  <c:v>95.056600000000003</c:v>
                </c:pt>
                <c:pt idx="297">
                  <c:v>94.430099999999996</c:v>
                </c:pt>
                <c:pt idx="298">
                  <c:v>95.009399999999999</c:v>
                </c:pt>
                <c:pt idx="299">
                  <c:v>97.262900000000002</c:v>
                </c:pt>
                <c:pt idx="300">
                  <c:v>98.487700000000004</c:v>
                </c:pt>
                <c:pt idx="301">
                  <c:v>97.5548</c:v>
                </c:pt>
                <c:pt idx="302">
                  <c:v>97.932400000000001</c:v>
                </c:pt>
                <c:pt idx="303">
                  <c:v>98.395399999999995</c:v>
                </c:pt>
                <c:pt idx="304">
                  <c:v>98.770700000000005</c:v>
                </c:pt>
                <c:pt idx="305">
                  <c:v>100.4721</c:v>
                </c:pt>
                <c:pt idx="306">
                  <c:v>101.10339999999999</c:v>
                </c:pt>
                <c:pt idx="307">
                  <c:v>102.6502</c:v>
                </c:pt>
                <c:pt idx="308">
                  <c:v>98.634699999999995</c:v>
                </c:pt>
                <c:pt idx="309">
                  <c:v>95.330200000000005</c:v>
                </c:pt>
                <c:pt idx="310">
                  <c:v>96.202399999999997</c:v>
                </c:pt>
                <c:pt idx="311">
                  <c:v>95.409300000000002</c:v>
                </c:pt>
                <c:pt idx="312">
                  <c:v>94.6404</c:v>
                </c:pt>
                <c:pt idx="313">
                  <c:v>96.078000000000003</c:v>
                </c:pt>
                <c:pt idx="314">
                  <c:v>98.040499999999994</c:v>
                </c:pt>
                <c:pt idx="315">
                  <c:v>98.168300000000002</c:v>
                </c:pt>
                <c:pt idx="316">
                  <c:v>98.181799999999996</c:v>
                </c:pt>
                <c:pt idx="317">
                  <c:v>99.066999999999993</c:v>
                </c:pt>
                <c:pt idx="318">
                  <c:v>99.349000000000004</c:v>
                </c:pt>
                <c:pt idx="319">
                  <c:v>97.327299999999994</c:v>
                </c:pt>
                <c:pt idx="320">
                  <c:v>95.966399999999993</c:v>
                </c:pt>
                <c:pt idx="321">
                  <c:v>94.942800000000005</c:v>
                </c:pt>
                <c:pt idx="322">
                  <c:v>95.953900000000004</c:v>
                </c:pt>
                <c:pt idx="323">
                  <c:v>96.375299999999996</c:v>
                </c:pt>
                <c:pt idx="324">
                  <c:v>96.232600000000005</c:v>
                </c:pt>
                <c:pt idx="325">
                  <c:v>98.447900000000004</c:v>
                </c:pt>
                <c:pt idx="326">
                  <c:v>98.828199999999995</c:v>
                </c:pt>
                <c:pt idx="327">
                  <c:v>99.522499999999994</c:v>
                </c:pt>
                <c:pt idx="328">
                  <c:v>102.654</c:v>
                </c:pt>
                <c:pt idx="329">
                  <c:v>100.0421</c:v>
                </c:pt>
                <c:pt idx="330">
                  <c:v>100.9986</c:v>
                </c:pt>
                <c:pt idx="331">
                  <c:v>102.5475</c:v>
                </c:pt>
                <c:pt idx="332">
                  <c:v>104.2676</c:v>
                </c:pt>
                <c:pt idx="333">
                  <c:v>105.8796</c:v>
                </c:pt>
                <c:pt idx="334">
                  <c:v>106.7914</c:v>
                </c:pt>
                <c:pt idx="335">
                  <c:v>104.82940000000001</c:v>
                </c:pt>
                <c:pt idx="336">
                  <c:v>103.691</c:v>
                </c:pt>
                <c:pt idx="337">
                  <c:v>105.0033</c:v>
                </c:pt>
                <c:pt idx="338">
                  <c:v>107.5091</c:v>
                </c:pt>
                <c:pt idx="339">
                  <c:v>108.65940000000001</c:v>
                </c:pt>
                <c:pt idx="340">
                  <c:v>108.7236</c:v>
                </c:pt>
                <c:pt idx="341">
                  <c:v>109.74930000000001</c:v>
                </c:pt>
                <c:pt idx="342">
                  <c:v>109.8109</c:v>
                </c:pt>
                <c:pt idx="343">
                  <c:v>107.3605</c:v>
                </c:pt>
                <c:pt idx="344">
                  <c:v>106.9147</c:v>
                </c:pt>
                <c:pt idx="345">
                  <c:v>107.85290000000001</c:v>
                </c:pt>
                <c:pt idx="346">
                  <c:v>109.2034</c:v>
                </c:pt>
                <c:pt idx="347">
                  <c:v>109.7127</c:v>
                </c:pt>
                <c:pt idx="348">
                  <c:v>111.416</c:v>
                </c:pt>
                <c:pt idx="349">
                  <c:v>112.19580000000001</c:v>
                </c:pt>
                <c:pt idx="350">
                  <c:v>111.1664</c:v>
                </c:pt>
                <c:pt idx="351">
                  <c:v>110.36150000000001</c:v>
                </c:pt>
                <c:pt idx="352">
                  <c:v>107.3514</c:v>
                </c:pt>
                <c:pt idx="353">
                  <c:v>104.5201</c:v>
                </c:pt>
                <c:pt idx="354">
                  <c:v>101.9503</c:v>
                </c:pt>
                <c:pt idx="355">
                  <c:v>103.4004</c:v>
                </c:pt>
                <c:pt idx="356">
                  <c:v>103.6211</c:v>
                </c:pt>
                <c:pt idx="357">
                  <c:v>104.0868</c:v>
                </c:pt>
                <c:pt idx="358">
                  <c:v>102.6298</c:v>
                </c:pt>
                <c:pt idx="359">
                  <c:v>101.6506</c:v>
                </c:pt>
                <c:pt idx="360">
                  <c:v>98.938500000000005</c:v>
                </c:pt>
                <c:pt idx="361">
                  <c:v>97.872299999999996</c:v>
                </c:pt>
                <c:pt idx="362">
                  <c:v>97.171499999999995</c:v>
                </c:pt>
                <c:pt idx="363">
                  <c:v>96.8249</c:v>
                </c:pt>
                <c:pt idx="364">
                  <c:v>92.301699999999997</c:v>
                </c:pt>
                <c:pt idx="365">
                  <c:v>91.2149</c:v>
                </c:pt>
                <c:pt idx="366">
                  <c:v>93.081999999999994</c:v>
                </c:pt>
                <c:pt idx="367">
                  <c:v>94.231899999999996</c:v>
                </c:pt>
                <c:pt idx="368">
                  <c:v>92.430999999999997</c:v>
                </c:pt>
                <c:pt idx="369">
                  <c:v>88.944100000000006</c:v>
                </c:pt>
                <c:pt idx="370">
                  <c:v>88.628399999999999</c:v>
                </c:pt>
                <c:pt idx="371">
                  <c:v>86.360100000000003</c:v>
                </c:pt>
                <c:pt idx="372">
                  <c:v>84.524299999999997</c:v>
                </c:pt>
                <c:pt idx="373">
                  <c:v>85.098100000000002</c:v>
                </c:pt>
                <c:pt idx="374">
                  <c:v>86.605800000000002</c:v>
                </c:pt>
                <c:pt idx="375">
                  <c:v>87.593699999999998</c:v>
                </c:pt>
                <c:pt idx="376">
                  <c:v>89.147599999999997</c:v>
                </c:pt>
                <c:pt idx="377">
                  <c:v>87.705399999999997</c:v>
                </c:pt>
                <c:pt idx="378">
                  <c:v>86.569400000000002</c:v>
                </c:pt>
                <c:pt idx="379">
                  <c:v>86.816100000000006</c:v>
                </c:pt>
                <c:pt idx="380">
                  <c:v>86.323800000000006</c:v>
                </c:pt>
                <c:pt idx="381">
                  <c:v>84.368600000000001</c:v>
                </c:pt>
                <c:pt idx="382">
                  <c:v>81.132499999999993</c:v>
                </c:pt>
                <c:pt idx="383">
                  <c:v>80.243499999999997</c:v>
                </c:pt>
                <c:pt idx="384">
                  <c:v>81.185000000000002</c:v>
                </c:pt>
                <c:pt idx="385">
                  <c:v>81.951700000000002</c:v>
                </c:pt>
                <c:pt idx="386">
                  <c:v>81.002899999999997</c:v>
                </c:pt>
                <c:pt idx="387">
                  <c:v>82.347899999999996</c:v>
                </c:pt>
                <c:pt idx="388">
                  <c:v>83.476399999999998</c:v>
                </c:pt>
                <c:pt idx="389">
                  <c:v>85.031700000000001</c:v>
                </c:pt>
                <c:pt idx="390">
                  <c:v>85.795199999999994</c:v>
                </c:pt>
                <c:pt idx="391">
                  <c:v>84.271699999999996</c:v>
                </c:pt>
                <c:pt idx="392">
                  <c:v>83.866</c:v>
                </c:pt>
                <c:pt idx="393">
                  <c:v>85.143100000000004</c:v>
                </c:pt>
                <c:pt idx="394">
                  <c:v>86.578900000000004</c:v>
                </c:pt>
                <c:pt idx="395">
                  <c:v>85.816900000000004</c:v>
                </c:pt>
                <c:pt idx="396">
                  <c:v>100</c:v>
                </c:pt>
                <c:pt idx="397">
                  <c:v>100.79519999999999</c:v>
                </c:pt>
                <c:pt idx="398">
                  <c:v>100.7593</c:v>
                </c:pt>
                <c:pt idx="399">
                  <c:v>99.4161</c:v>
                </c:pt>
                <c:pt idx="400">
                  <c:v>95.5578</c:v>
                </c:pt>
                <c:pt idx="401">
                  <c:v>96.566199999999995</c:v>
                </c:pt>
                <c:pt idx="402">
                  <c:v>97.035899999999998</c:v>
                </c:pt>
                <c:pt idx="403">
                  <c:v>96.120999999999995</c:v>
                </c:pt>
                <c:pt idx="404">
                  <c:v>96.553600000000003</c:v>
                </c:pt>
                <c:pt idx="405">
                  <c:v>97.489599999999996</c:v>
                </c:pt>
                <c:pt idx="406">
                  <c:v>96.469399999999993</c:v>
                </c:pt>
                <c:pt idx="407">
                  <c:v>95.786100000000005</c:v>
                </c:pt>
                <c:pt idx="408">
                  <c:v>97.489800000000002</c:v>
                </c:pt>
                <c:pt idx="409">
                  <c:v>97.080100000000002</c:v>
                </c:pt>
                <c:pt idx="410">
                  <c:v>96.184100000000001</c:v>
                </c:pt>
                <c:pt idx="411">
                  <c:v>94.482299999999995</c:v>
                </c:pt>
                <c:pt idx="412">
                  <c:v>93.641000000000005</c:v>
                </c:pt>
                <c:pt idx="413">
                  <c:v>93.270600000000002</c:v>
                </c:pt>
                <c:pt idx="414">
                  <c:v>91.592399999999998</c:v>
                </c:pt>
                <c:pt idx="415">
                  <c:v>91.705299999999994</c:v>
                </c:pt>
                <c:pt idx="416">
                  <c:v>89.83</c:v>
                </c:pt>
                <c:pt idx="417">
                  <c:v>87.427000000000007</c:v>
                </c:pt>
                <c:pt idx="418">
                  <c:v>85.3977</c:v>
                </c:pt>
                <c:pt idx="419">
                  <c:v>87.240300000000005</c:v>
                </c:pt>
                <c:pt idx="420">
                  <c:v>86.633600000000001</c:v>
                </c:pt>
                <c:pt idx="421">
                  <c:v>86.059799999999996</c:v>
                </c:pt>
                <c:pt idx="422">
                  <c:v>83.407899999999998</c:v>
                </c:pt>
                <c:pt idx="423">
                  <c:v>83.518299999999996</c:v>
                </c:pt>
                <c:pt idx="424">
                  <c:v>83.814899999999994</c:v>
                </c:pt>
                <c:pt idx="425">
                  <c:v>84.562100000000001</c:v>
                </c:pt>
                <c:pt idx="426">
                  <c:v>83.934100000000001</c:v>
                </c:pt>
                <c:pt idx="427">
                  <c:v>87.795500000000004</c:v>
                </c:pt>
                <c:pt idx="428">
                  <c:v>89.686999999999998</c:v>
                </c:pt>
                <c:pt idx="429">
                  <c:v>96.0124</c:v>
                </c:pt>
                <c:pt idx="430">
                  <c:v>99.137</c:v>
                </c:pt>
                <c:pt idx="431">
                  <c:v>96.777100000000004</c:v>
                </c:pt>
                <c:pt idx="432">
                  <c:v>97.365499999999997</c:v>
                </c:pt>
                <c:pt idx="433">
                  <c:v>99.967399999999998</c:v>
                </c:pt>
                <c:pt idx="434">
                  <c:v>100.52630000000001</c:v>
                </c:pt>
                <c:pt idx="435">
                  <c:v>98.565700000000007</c:v>
                </c:pt>
                <c:pt idx="436">
                  <c:v>94.457800000000006</c:v>
                </c:pt>
                <c:pt idx="437">
                  <c:v>92.026899999999998</c:v>
                </c:pt>
                <c:pt idx="438">
                  <c:v>91.353800000000007</c:v>
                </c:pt>
                <c:pt idx="439">
                  <c:v>89.9024</c:v>
                </c:pt>
                <c:pt idx="440">
                  <c:v>88.489000000000004</c:v>
                </c:pt>
                <c:pt idx="441">
                  <c:v>87.033299999999997</c:v>
                </c:pt>
                <c:pt idx="442">
                  <c:v>86.510300000000001</c:v>
                </c:pt>
                <c:pt idx="443">
                  <c:v>87.516599999999997</c:v>
                </c:pt>
                <c:pt idx="444">
                  <c:v>88.179500000000004</c:v>
                </c:pt>
                <c:pt idx="445">
                  <c:v>90.263499999999993</c:v>
                </c:pt>
                <c:pt idx="446">
                  <c:v>89.918499999999995</c:v>
                </c:pt>
                <c:pt idx="447">
                  <c:v>89.990399999999994</c:v>
                </c:pt>
                <c:pt idx="448">
                  <c:v>93.797200000000004</c:v>
                </c:pt>
                <c:pt idx="449">
                  <c:v>94.444100000000006</c:v>
                </c:pt>
                <c:pt idx="450">
                  <c:v>91.755799999999994</c:v>
                </c:pt>
                <c:pt idx="451">
                  <c:v>90.79</c:v>
                </c:pt>
                <c:pt idx="452">
                  <c:v>89.679500000000004</c:v>
                </c:pt>
                <c:pt idx="453">
                  <c:v>86.555599999999998</c:v>
                </c:pt>
                <c:pt idx="454">
                  <c:v>87.126999999999995</c:v>
                </c:pt>
                <c:pt idx="455">
                  <c:v>88.248699999999999</c:v>
                </c:pt>
                <c:pt idx="456">
                  <c:v>87.209900000000005</c:v>
                </c:pt>
                <c:pt idx="457">
                  <c:v>86.069400000000002</c:v>
                </c:pt>
                <c:pt idx="458">
                  <c:v>84.669899999999998</c:v>
                </c:pt>
                <c:pt idx="459">
                  <c:v>83.107600000000005</c:v>
                </c:pt>
                <c:pt idx="460">
                  <c:v>83.269099999999995</c:v>
                </c:pt>
                <c:pt idx="461">
                  <c:v>83.193100000000001</c:v>
                </c:pt>
                <c:pt idx="462">
                  <c:v>82.642899999999997</c:v>
                </c:pt>
                <c:pt idx="463">
                  <c:v>82.660600000000002</c:v>
                </c:pt>
                <c:pt idx="464">
                  <c:v>85.301500000000004</c:v>
                </c:pt>
                <c:pt idx="465">
                  <c:v>85.8626</c:v>
                </c:pt>
                <c:pt idx="466">
                  <c:v>86.584000000000003</c:v>
                </c:pt>
                <c:pt idx="467">
                  <c:v>87.780799999999999</c:v>
                </c:pt>
                <c:pt idx="468">
                  <c:v>87.925700000000006</c:v>
                </c:pt>
                <c:pt idx="469">
                  <c:v>86.582700000000003</c:v>
                </c:pt>
                <c:pt idx="470">
                  <c:v>87.279600000000002</c:v>
                </c:pt>
                <c:pt idx="471">
                  <c:v>87.123900000000006</c:v>
                </c:pt>
                <c:pt idx="472">
                  <c:v>88.473299999999995</c:v>
                </c:pt>
                <c:pt idx="473">
                  <c:v>89.850700000000003</c:v>
                </c:pt>
                <c:pt idx="474">
                  <c:v>90.032899999999998</c:v>
                </c:pt>
                <c:pt idx="475">
                  <c:v>88.853999999999999</c:v>
                </c:pt>
                <c:pt idx="476">
                  <c:v>86.869200000000006</c:v>
                </c:pt>
                <c:pt idx="477">
                  <c:v>87.024799999999999</c:v>
                </c:pt>
                <c:pt idx="478">
                  <c:v>88.066800000000001</c:v>
                </c:pt>
                <c:pt idx="479">
                  <c:v>87.432699999999997</c:v>
                </c:pt>
                <c:pt idx="480">
                  <c:v>87.921999999999997</c:v>
                </c:pt>
                <c:pt idx="481">
                  <c:v>89.159899999999993</c:v>
                </c:pt>
                <c:pt idx="482">
                  <c:v>91.113699999999994</c:v>
                </c:pt>
                <c:pt idx="483">
                  <c:v>90.983500000000006</c:v>
                </c:pt>
                <c:pt idx="484">
                  <c:v>91.774299999999997</c:v>
                </c:pt>
                <c:pt idx="485">
                  <c:v>91.004900000000006</c:v>
                </c:pt>
                <c:pt idx="486">
                  <c:v>92.178100000000001</c:v>
                </c:pt>
                <c:pt idx="487">
                  <c:v>91.123699999999999</c:v>
                </c:pt>
                <c:pt idx="488">
                  <c:v>90.684200000000004</c:v>
                </c:pt>
                <c:pt idx="489">
                  <c:v>89.582899999999995</c:v>
                </c:pt>
                <c:pt idx="490">
                  <c:v>90.711699999999993</c:v>
                </c:pt>
                <c:pt idx="491">
                  <c:v>90.892200000000003</c:v>
                </c:pt>
                <c:pt idx="492">
                  <c:v>91.9529</c:v>
                </c:pt>
                <c:pt idx="493">
                  <c:v>91.806399999999996</c:v>
                </c:pt>
                <c:pt idx="494">
                  <c:v>91.428100000000001</c:v>
                </c:pt>
                <c:pt idx="495">
                  <c:v>91.064599999999999</c:v>
                </c:pt>
                <c:pt idx="496">
                  <c:v>90.889200000000002</c:v>
                </c:pt>
                <c:pt idx="497">
                  <c:v>91.111699999999999</c:v>
                </c:pt>
                <c:pt idx="498">
                  <c:v>90.926699999999997</c:v>
                </c:pt>
                <c:pt idx="499">
                  <c:v>92.400700000000001</c:v>
                </c:pt>
                <c:pt idx="500">
                  <c:v>94.771000000000001</c:v>
                </c:pt>
                <c:pt idx="501">
                  <c:v>96.258099999999999</c:v>
                </c:pt>
                <c:pt idx="502">
                  <c:v>98.429699999999997</c:v>
                </c:pt>
                <c:pt idx="503">
                  <c:v>100.0528</c:v>
                </c:pt>
                <c:pt idx="504">
                  <c:v>104.03060000000001</c:v>
                </c:pt>
                <c:pt idx="505">
                  <c:v>105.9111</c:v>
                </c:pt>
                <c:pt idx="506">
                  <c:v>108.9944</c:v>
                </c:pt>
                <c:pt idx="507">
                  <c:v>107.99550000000001</c:v>
                </c:pt>
                <c:pt idx="508">
                  <c:v>105.82899999999999</c:v>
                </c:pt>
                <c:pt idx="509">
                  <c:v>106.3909</c:v>
                </c:pt>
                <c:pt idx="510">
                  <c:v>108.7098</c:v>
                </c:pt>
                <c:pt idx="511">
                  <c:v>108.9609</c:v>
                </c:pt>
                <c:pt idx="512">
                  <c:v>108.85420000000001</c:v>
                </c:pt>
                <c:pt idx="513">
                  <c:v>108.29470000000001</c:v>
                </c:pt>
                <c:pt idx="514">
                  <c:v>111.4174</c:v>
                </c:pt>
                <c:pt idx="515">
                  <c:v>111.70229999999999</c:v>
                </c:pt>
                <c:pt idx="516">
                  <c:v>113.1964</c:v>
                </c:pt>
                <c:pt idx="517">
                  <c:v>110.8336</c:v>
                </c:pt>
                <c:pt idx="518">
                  <c:v>108.9507</c:v>
                </c:pt>
                <c:pt idx="519">
                  <c:v>106.5162</c:v>
                </c:pt>
                <c:pt idx="520">
                  <c:v>106.9241</c:v>
                </c:pt>
                <c:pt idx="521">
                  <c:v>106.8327</c:v>
                </c:pt>
                <c:pt idx="522">
                  <c:v>108.66670000000001</c:v>
                </c:pt>
                <c:pt idx="523">
                  <c:v>107.46720000000001</c:v>
                </c:pt>
                <c:pt idx="524">
                  <c:v>107.75749999999999</c:v>
                </c:pt>
                <c:pt idx="525">
                  <c:v>110.0308</c:v>
                </c:pt>
                <c:pt idx="526">
                  <c:v>111.9932</c:v>
                </c:pt>
                <c:pt idx="527">
                  <c:v>113.9645</c:v>
                </c:pt>
                <c:pt idx="528">
                  <c:v>113.0224</c:v>
                </c:pt>
                <c:pt idx="529">
                  <c:v>112.26519999999999</c:v>
                </c:pt>
                <c:pt idx="530">
                  <c:v>112.9303</c:v>
                </c:pt>
                <c:pt idx="531">
                  <c:v>112.3373</c:v>
                </c:pt>
                <c:pt idx="532">
                  <c:v>111.34829999999999</c:v>
                </c:pt>
                <c:pt idx="533">
                  <c:v>109.67659999999999</c:v>
                </c:pt>
                <c:pt idx="534">
                  <c:v>107.00530000000001</c:v>
                </c:pt>
                <c:pt idx="535">
                  <c:v>105.4794</c:v>
                </c:pt>
                <c:pt idx="536">
                  <c:v>104.1005</c:v>
                </c:pt>
                <c:pt idx="537">
                  <c:v>106.01220000000001</c:v>
                </c:pt>
                <c:pt idx="538">
                  <c:v>106.5782</c:v>
                </c:pt>
                <c:pt idx="539">
                  <c:v>106.0603</c:v>
                </c:pt>
                <c:pt idx="540">
                  <c:v>103.1438</c:v>
                </c:pt>
                <c:pt idx="541">
                  <c:v>102.45650000000001</c:v>
                </c:pt>
                <c:pt idx="542">
                  <c:v>103.125</c:v>
                </c:pt>
                <c:pt idx="543">
                  <c:v>103.20350000000001</c:v>
                </c:pt>
                <c:pt idx="544">
                  <c:v>106.0284</c:v>
                </c:pt>
                <c:pt idx="545">
                  <c:v>107.2971</c:v>
                </c:pt>
                <c:pt idx="546">
                  <c:v>107.66970000000001</c:v>
                </c:pt>
                <c:pt idx="547">
                  <c:v>108.1656</c:v>
                </c:pt>
                <c:pt idx="548">
                  <c:v>107.6022</c:v>
                </c:pt>
                <c:pt idx="549">
                  <c:v>108.5183</c:v>
                </c:pt>
                <c:pt idx="550">
                  <c:v>109.60429999999999</c:v>
                </c:pt>
                <c:pt idx="551">
                  <c:v>110.125</c:v>
                </c:pt>
                <c:pt idx="552">
                  <c:v>109.0209</c:v>
                </c:pt>
                <c:pt idx="553">
                  <c:v>109.2633</c:v>
                </c:pt>
                <c:pt idx="554">
                  <c:v>109.8185</c:v>
                </c:pt>
                <c:pt idx="555">
                  <c:v>110.29640000000001</c:v>
                </c:pt>
                <c:pt idx="556">
                  <c:v>110.7277</c:v>
                </c:pt>
                <c:pt idx="557">
                  <c:v>109.6724</c:v>
                </c:pt>
                <c:pt idx="558">
                  <c:v>109.7745</c:v>
                </c:pt>
                <c:pt idx="559">
                  <c:v>110.55119999999999</c:v>
                </c:pt>
                <c:pt idx="560">
                  <c:v>110.9736</c:v>
                </c:pt>
              </c:numCache>
            </c:numRef>
          </c:val>
          <c:smooth val="0"/>
          <c:extLst>
            <c:ext xmlns:c16="http://schemas.microsoft.com/office/drawing/2014/chart" uri="{C3380CC4-5D6E-409C-BE32-E72D297353CC}">
              <c16:uniqueId val="{00000000-C323-4857-A081-B4722F2798EF}"/>
            </c:ext>
          </c:extLst>
        </c:ser>
        <c:dLbls>
          <c:showLegendKey val="0"/>
          <c:showVal val="0"/>
          <c:showCatName val="0"/>
          <c:showSerName val="0"/>
          <c:showPercent val="0"/>
          <c:showBubbleSize val="0"/>
        </c:dLbls>
        <c:smooth val="0"/>
        <c:axId val="-440697680"/>
        <c:axId val="-440689520"/>
      </c:lineChart>
      <c:dateAx>
        <c:axId val="-440697680"/>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89520"/>
        <c:crosses val="autoZero"/>
        <c:auto val="1"/>
        <c:lblOffset val="100"/>
        <c:baseTimeUnit val="months"/>
      </c:dateAx>
      <c:valAx>
        <c:axId val="-440689520"/>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40697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D4702-10BC-4221-B08C-0D26F04A8FC9}" type="datetimeFigureOut">
              <a:rPr lang="zh-CN" altLang="en-US" smtClean="0"/>
              <a:t>2021/9/28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A36ECA-0268-49E5-B88C-8064AE192485}" type="slidenum">
              <a:rPr lang="zh-CN" altLang="en-US" smtClean="0"/>
              <a:t>‹#›</a:t>
            </a:fld>
            <a:endParaRPr lang="zh-CN" altLang="en-US"/>
          </a:p>
        </p:txBody>
      </p:sp>
    </p:spTree>
    <p:extLst>
      <p:ext uri="{BB962C8B-B14F-4D97-AF65-F5344CB8AC3E}">
        <p14:creationId xmlns:p14="http://schemas.microsoft.com/office/powerpoint/2010/main" val="417187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Adam Smith writes: "Money is like a road which helps in transporting the goods and services produced in a country to the market, but this road does not itself produce any thing".</a:t>
            </a:r>
          </a:p>
          <a:p>
            <a:endParaRPr lang="en-US" altLang="zh-CN" dirty="0"/>
          </a:p>
          <a:p>
            <a:r>
              <a:rPr lang="en-US" altLang="zh-CN" dirty="0"/>
              <a:t>John Stuart Mill: “there cannot, in short, be intrinsically a more insignificant thing, in the economy of society than money.”</a:t>
            </a:r>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3</a:t>
            </a:fld>
            <a:endParaRPr lang="zh-CN" altLang="en-US"/>
          </a:p>
        </p:txBody>
      </p:sp>
    </p:spTree>
    <p:extLst>
      <p:ext uri="{BB962C8B-B14F-4D97-AF65-F5344CB8AC3E}">
        <p14:creationId xmlns:p14="http://schemas.microsoft.com/office/powerpoint/2010/main" val="305394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Without qualification, the interest</a:t>
            </a:r>
            <a:r>
              <a:rPr lang="en-US" altLang="zh-CN" baseline="0" dirty="0"/>
              <a:t> rate in this course is risk-free.</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46</a:t>
            </a:fld>
            <a:endParaRPr lang="zh-CN" altLang="en-US"/>
          </a:p>
        </p:txBody>
      </p:sp>
    </p:spTree>
    <p:extLst>
      <p:ext uri="{BB962C8B-B14F-4D97-AF65-F5344CB8AC3E}">
        <p14:creationId xmlns:p14="http://schemas.microsoft.com/office/powerpoint/2010/main" val="2333452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Classical economists view the interest rate as a price that brings demand and supply of funds into equilibrium, without much influence from any monetary authority.</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48</a:t>
            </a:fld>
            <a:endParaRPr lang="zh-CN" altLang="en-US"/>
          </a:p>
        </p:txBody>
      </p:sp>
    </p:spTree>
    <p:extLst>
      <p:ext uri="{BB962C8B-B14F-4D97-AF65-F5344CB8AC3E}">
        <p14:creationId xmlns:p14="http://schemas.microsoft.com/office/powerpoint/2010/main" val="148967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above identity, the modern</a:t>
            </a:r>
            <a:r>
              <a:rPr lang="en-US" altLang="zh-CN" baseline="0" dirty="0"/>
              <a:t> monetary theory </a:t>
            </a:r>
            <a:r>
              <a:rPr lang="en-US" altLang="zh-CN" dirty="0"/>
              <a:t>states that it is possible for the private sector to accumulate a surplus only if the government has budget deficits. As most private sectors want to accumulate a surplus, MMT economists usually advocate for government budget deficits.</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56</a:t>
            </a:fld>
            <a:endParaRPr lang="zh-CN" altLang="en-US"/>
          </a:p>
        </p:txBody>
      </p:sp>
    </p:spTree>
    <p:extLst>
      <p:ext uri="{BB962C8B-B14F-4D97-AF65-F5344CB8AC3E}">
        <p14:creationId xmlns:p14="http://schemas.microsoft.com/office/powerpoint/2010/main" val="3748158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Now a boost in investment demand would lead to higher investment as well as a higher interest rate.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65</a:t>
            </a:fld>
            <a:endParaRPr lang="zh-CN" altLang="en-US"/>
          </a:p>
        </p:txBody>
      </p:sp>
    </p:spTree>
    <p:extLst>
      <p:ext uri="{BB962C8B-B14F-4D97-AF65-F5344CB8AC3E}">
        <p14:creationId xmlns:p14="http://schemas.microsoft.com/office/powerpoint/2010/main" val="2288663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called the current account as it (mainly) records transactions of goods/services for the purpose of current consumption/investment.</a:t>
            </a:r>
            <a:r>
              <a:rPr lang="en-US" altLang="zh-CN" baseline="0" dirty="0"/>
              <a:t> The capital account records the net change in financial assets, which are future claims.</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103</a:t>
            </a:fld>
            <a:endParaRPr lang="zh-CN" altLang="en-US"/>
          </a:p>
        </p:txBody>
      </p:sp>
    </p:spTree>
    <p:extLst>
      <p:ext uri="{BB962C8B-B14F-4D97-AF65-F5344CB8AC3E}">
        <p14:creationId xmlns:p14="http://schemas.microsoft.com/office/powerpoint/2010/main" val="111342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Chinese</a:t>
            </a:r>
            <a:r>
              <a:rPr lang="en-US" altLang="zh-CN" baseline="0" dirty="0"/>
              <a:t> export rises by $10,000. </a:t>
            </a:r>
          </a:p>
          <a:p>
            <a:endParaRPr lang="en-US" altLang="zh-CN" baseline="0" dirty="0"/>
          </a:p>
          <a:p>
            <a:r>
              <a:rPr lang="en-US" altLang="zh-CN" baseline="0" dirty="0"/>
              <a:t>If BYD invests the $10,000 in US stocks or bonds, then capital outflow rises by $10,000. The same is true even if BYD keeps the cash.</a:t>
            </a:r>
          </a:p>
          <a:p>
            <a:endParaRPr lang="en-US" altLang="zh-CN" baseline="0" dirty="0"/>
          </a:p>
          <a:p>
            <a:r>
              <a:rPr lang="en-US" altLang="zh-CN" baseline="0" dirty="0"/>
              <a:t>If BYD converts the $10,000 into RMB at a local bank, then the local bank also has to do something about it. If the local bank sells the dollar to PBC, and PBC uses the $10,000 to purchase US treasury bills, we still see $10,000 rise in capital outflow.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106</a:t>
            </a:fld>
            <a:endParaRPr lang="zh-CN" altLang="en-US"/>
          </a:p>
        </p:txBody>
      </p:sp>
    </p:spTree>
    <p:extLst>
      <p:ext uri="{BB962C8B-B14F-4D97-AF65-F5344CB8AC3E}">
        <p14:creationId xmlns:p14="http://schemas.microsoft.com/office/powerpoint/2010/main" val="3938507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capital account records the net change in ownership of foreign assets.</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107</a:t>
            </a:fld>
            <a:endParaRPr lang="zh-CN" altLang="en-US"/>
          </a:p>
        </p:txBody>
      </p:sp>
    </p:spTree>
    <p:extLst>
      <p:ext uri="{BB962C8B-B14F-4D97-AF65-F5344CB8AC3E}">
        <p14:creationId xmlns:p14="http://schemas.microsoft.com/office/powerpoint/2010/main" val="3618637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Note that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num>
                          <m:den>
                            <m:sSub>
                              <m:sSubPr>
                                <m:ctrlPr>
                                  <a:rPr lang="en-US" altLang="zh-CN" i="1">
                                    <a:latin typeface="Cambria Math" panose="02040503050406030204" pitchFamily="18" charset="0"/>
                                  </a:rPr>
                                </m:ctrlPr>
                              </m:sSubPr>
                              <m:e>
                                <m:r>
                                  <a:rPr lang="en-US" altLang="zh-CN" i="1">
                                    <a:latin typeface="Cambria Math"/>
                                  </a:rPr>
                                  <m:t>𝑒</m:t>
                                </m:r>
                              </m:e>
                              <m:sub>
                                <m:r>
                                  <a:rPr lang="en-US" altLang="zh-CN" i="1">
                                    <a:latin typeface="Cambria Math"/>
                                  </a:rPr>
                                  <m:t>𝑡</m:t>
                                </m:r>
                                <m:r>
                                  <a:rPr lang="en-US" altLang="zh-CN" i="1">
                                    <a:latin typeface="Cambria Math"/>
                                  </a:rPr>
                                  <m:t>−1</m:t>
                                </m:r>
                              </m:sub>
                            </m:sSub>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en>
                    </m:f>
                  </m:oMath>
                </a14:m>
                <a:r>
                  <a:rPr lang="en-US" altLang="zh-CN" dirty="0"/>
                  <a:t> .</a:t>
                </a:r>
                <a:endParaRPr lang="zh-CN" altLang="en-US" dirty="0"/>
              </a:p>
            </p:txBody>
          </p:sp>
        </mc:Choice>
        <mc:Fallback xmlns="">
          <p:sp>
            <p:nvSpPr>
              <p:cNvPr id="3" name="备注占位符 2"/>
              <p:cNvSpPr>
                <a:spLocks noGrp="1"/>
              </p:cNvSpPr>
              <p:nvPr>
                <p:ph type="body" idx="1"/>
              </p:nvPr>
            </p:nvSpPr>
            <p:spPr/>
            <p:txBody>
              <a:bodyPr/>
              <a:lstStyle/>
              <a:p>
                <a:r>
                  <a:rPr lang="en-US" altLang="zh-CN" dirty="0"/>
                  <a:t>Note that </a:t>
                </a:r>
                <a:r>
                  <a:rPr lang="en-US" altLang="zh-CN" b="0" i="0">
                    <a:latin typeface="Cambria Math" panose="02040503050406030204" pitchFamily="18" charset="0"/>
                  </a:rPr>
                  <a:t>log⁡〖𝑒_𝑡/</a:t>
                </a:r>
                <a:r>
                  <a:rPr lang="en-US" altLang="zh-CN" i="0">
                    <a:latin typeface="Cambria Math"/>
                  </a:rPr>
                  <a:t>𝑒</a:t>
                </a:r>
                <a:r>
                  <a:rPr lang="en-US" altLang="zh-CN" i="0">
                    <a:latin typeface="Cambria Math" panose="02040503050406030204" pitchFamily="18" charset="0"/>
                  </a:rPr>
                  <a:t>_(</a:t>
                </a:r>
                <a:r>
                  <a:rPr lang="en-US" altLang="zh-CN" i="0">
                    <a:latin typeface="Cambria Math"/>
                  </a:rPr>
                  <a:t>𝑡−1</a:t>
                </a:r>
                <a:r>
                  <a:rPr lang="en-US" altLang="zh-CN" i="0">
                    <a:latin typeface="Cambria Math" panose="02040503050406030204" pitchFamily="18" charset="0"/>
                  </a:rPr>
                  <a:t>) </a:t>
                </a:r>
                <a:r>
                  <a:rPr lang="en-US" altLang="zh-CN" b="0" i="0">
                    <a:latin typeface="Cambria Math" panose="02040503050406030204" pitchFamily="18" charset="0"/>
                  </a:rPr>
                  <a:t>〗≈(Δ𝑒_𝑡)/𝑒_(𝑡−1) </a:t>
                </a:r>
                <a:r>
                  <a:rPr lang="en-US" altLang="zh-CN" dirty="0"/>
                  <a:t> .</a:t>
                </a:r>
                <a:endParaRPr lang="zh-CN" altLang="en-US" dirty="0"/>
              </a:p>
            </p:txBody>
          </p:sp>
        </mc:Fallback>
      </mc:AlternateContent>
      <p:sp>
        <p:nvSpPr>
          <p:cNvPr id="4" name="灯片编号占位符 3"/>
          <p:cNvSpPr>
            <a:spLocks noGrp="1"/>
          </p:cNvSpPr>
          <p:nvPr>
            <p:ph type="sldNum" sz="quarter" idx="5"/>
          </p:nvPr>
        </p:nvSpPr>
        <p:spPr/>
        <p:txBody>
          <a:bodyPr/>
          <a:lstStyle/>
          <a:p>
            <a:fld id="{B4A36ECA-0268-49E5-B88C-8064AE192485}" type="slidenum">
              <a:rPr lang="zh-CN" altLang="en-US" smtClean="0"/>
              <a:t>115</a:t>
            </a:fld>
            <a:endParaRPr lang="zh-CN" altLang="en-US"/>
          </a:p>
        </p:txBody>
      </p:sp>
    </p:spTree>
    <p:extLst>
      <p:ext uri="{BB962C8B-B14F-4D97-AF65-F5344CB8AC3E}">
        <p14:creationId xmlns:p14="http://schemas.microsoft.com/office/powerpoint/2010/main" val="315825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common real interest rate implies that there are arbitrage opportunities in investing.</a:t>
            </a:r>
            <a:r>
              <a:rPr lang="en-US" altLang="zh-CN" baseline="0" dirty="0"/>
              <a:t>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116</a:t>
            </a:fld>
            <a:endParaRPr lang="zh-CN" altLang="en-US"/>
          </a:p>
        </p:txBody>
      </p:sp>
    </p:spTree>
    <p:extLst>
      <p:ext uri="{BB962C8B-B14F-4D97-AF65-F5344CB8AC3E}">
        <p14:creationId xmlns:p14="http://schemas.microsoft.com/office/powerpoint/2010/main" val="1169632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The lower the real exchange rate, the less expensive are domestic goods and services relative to foreign ones, thus larger net export. </a:t>
            </a:r>
          </a:p>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119</a:t>
            </a:fld>
            <a:endParaRPr lang="zh-CN" altLang="en-US"/>
          </a:p>
        </p:txBody>
      </p:sp>
    </p:spTree>
    <p:extLst>
      <p:ext uri="{BB962C8B-B14F-4D97-AF65-F5344CB8AC3E}">
        <p14:creationId xmlns:p14="http://schemas.microsoft.com/office/powerpoint/2010/main" val="1454586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solution</a:t>
            </a:r>
            <a:r>
              <a:rPr lang="en-US" altLang="zh-CN" baseline="0" dirty="0"/>
              <a:t> is: </a:t>
            </a:r>
            <a:r>
              <a:rPr lang="en-US" altLang="zh-CN" dirty="0"/>
              <a:t>first add up the value of these goods and services at the current price, then deflate it by the general price level.</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7</a:t>
            </a:fld>
            <a:endParaRPr lang="zh-CN" altLang="en-US"/>
          </a:p>
        </p:txBody>
      </p:sp>
    </p:spTree>
    <p:extLst>
      <p:ext uri="{BB962C8B-B14F-4D97-AF65-F5344CB8AC3E}">
        <p14:creationId xmlns:p14="http://schemas.microsoft.com/office/powerpoint/2010/main" val="3763039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reason why F(r) is decreasing: net capital outflow of a large economy would depress world interest rate. </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123</a:t>
            </a:fld>
            <a:endParaRPr lang="zh-CN" altLang="en-US"/>
          </a:p>
        </p:txBody>
      </p:sp>
    </p:spTree>
    <p:extLst>
      <p:ext uri="{BB962C8B-B14F-4D97-AF65-F5344CB8AC3E}">
        <p14:creationId xmlns:p14="http://schemas.microsoft.com/office/powerpoint/2010/main" val="420591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 I(r) + F(r)</a:t>
            </a:r>
            <a:r>
              <a:rPr lang="en-US" altLang="zh-CN" baseline="0" dirty="0"/>
              <a:t> </a:t>
            </a:r>
          </a:p>
          <a:p>
            <a:r>
              <a:rPr lang="en-US" altLang="zh-CN" baseline="0" dirty="0"/>
              <a:t>NX(e) = F(r)</a:t>
            </a:r>
          </a:p>
          <a:p>
            <a:endParaRPr lang="en-US" altLang="zh-CN" baseline="0" dirty="0"/>
          </a:p>
          <a:p>
            <a:r>
              <a:rPr lang="en-US" altLang="zh-CN" baseline="0" dirty="0"/>
              <a:t>A fiscal stimulus reduces national saving, which leads to higher r. Less net capital outflow reduces demand for foreign currency, the domestic currency appreciates. </a:t>
            </a:r>
          </a:p>
          <a:p>
            <a:endParaRPr lang="en-US" altLang="zh-CN" baseline="0" dirty="0"/>
          </a:p>
          <a:p>
            <a:r>
              <a:rPr lang="en-US" altLang="zh-CN" baseline="0" dirty="0"/>
              <a:t>A tax incentive for investment right-shifts the investment curve, leading to higher r. The rest is the same as above. </a:t>
            </a:r>
          </a:p>
          <a:p>
            <a:endParaRPr lang="en-US" altLang="zh-CN" baseline="0" dirty="0"/>
          </a:p>
          <a:p>
            <a:r>
              <a:rPr lang="en-US" altLang="zh-CN" baseline="0" dirty="0"/>
              <a:t>An import restriction increases net export, right-shifting the NX curve. The domestic currency appreciates. r remains. </a:t>
            </a:r>
          </a:p>
          <a:p>
            <a:endParaRPr lang="en-US" altLang="zh-CN" baseline="0"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125</a:t>
            </a:fld>
            <a:endParaRPr lang="zh-CN" altLang="en-US"/>
          </a:p>
        </p:txBody>
      </p:sp>
    </p:spTree>
    <p:extLst>
      <p:ext uri="{BB962C8B-B14F-4D97-AF65-F5344CB8AC3E}">
        <p14:creationId xmlns:p14="http://schemas.microsoft.com/office/powerpoint/2010/main" val="353036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economics, the Pigou effect is the stimulation of output and employment caused by increasing consumption due to a rise in real balances of wealth, particularly during deflation. The term was named after Arthur Cecil Pigou in 1948.</a:t>
            </a:r>
          </a:p>
          <a:p>
            <a:endParaRPr lang="en-US" altLang="zh-CN" dirty="0"/>
          </a:p>
          <a:p>
            <a:r>
              <a:rPr lang="en-US" altLang="zh-CN" dirty="0"/>
              <a:t>The Keynes effect is the effect that changes in the price level have upon goods market spending via changes in interest rates. As prices fall, a given nominal money supply will be associated with a larger real money supply, causing interest rates to fall and in turn causing investment spending on physical capital to increase.</a:t>
            </a:r>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8</a:t>
            </a:fld>
            <a:endParaRPr lang="zh-CN" altLang="en-US"/>
          </a:p>
        </p:txBody>
      </p:sp>
    </p:spTree>
    <p:extLst>
      <p:ext uri="{BB962C8B-B14F-4D97-AF65-F5344CB8AC3E}">
        <p14:creationId xmlns:p14="http://schemas.microsoft.com/office/powerpoint/2010/main" val="195562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production function characterizes how the economy</a:t>
            </a:r>
            <a:r>
              <a:rPr lang="en-US" altLang="zh-CN" baseline="0" dirty="0"/>
              <a:t> turns capital and labor into “output”, which includes millions of goods and services. As such, it is reasonable to assume constant return to scale. Otherwise, the performance of an economy would be overwhelmingly depend on its size. Big countries would have advantages in the increasing-return-to-scale world, and small countries would excel in the decreasing-return-to-scale world. In our real world, however, there is no evidence that size plays any crucial role in the contest of economic performance. Both US and Singapore are competitive, and both Pakistan and Bolivia are uncompetitive. </a:t>
            </a:r>
          </a:p>
          <a:p>
            <a:endParaRPr lang="en-US" altLang="zh-CN" baseline="0" dirty="0"/>
          </a:p>
          <a:p>
            <a:r>
              <a:rPr lang="en-US" altLang="zh-CN" baseline="0" dirty="0"/>
              <a:t>Constant return to scale </a:t>
            </a:r>
            <a:r>
              <a:rPr lang="zh-CN" altLang="en-US" baseline="0"/>
              <a:t>可以翻成“规模收益不变”，就是“没有规模效应”的意思。</a:t>
            </a:r>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17</a:t>
            </a:fld>
            <a:endParaRPr lang="zh-CN" altLang="en-US"/>
          </a:p>
        </p:txBody>
      </p:sp>
    </p:spTree>
    <p:extLst>
      <p:ext uri="{BB962C8B-B14F-4D97-AF65-F5344CB8AC3E}">
        <p14:creationId xmlns:p14="http://schemas.microsoft.com/office/powerpoint/2010/main" val="427991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United States federal earned income tax credit or earned income credit (EITC or EIC) is a refundable tax credit for low- to moderate-income working individuals and couples, particularly those with children. The amount of EITC benefit depends on a recipient’s income and number of children.</a:t>
            </a:r>
          </a:p>
          <a:p>
            <a:endParaRPr lang="en-US" altLang="zh-CN" dirty="0"/>
          </a:p>
          <a:p>
            <a:r>
              <a:rPr lang="en-US" altLang="zh-CN" dirty="0"/>
              <a:t>Avoiding shirking: If it is difficult to measure the quantity or quality of a worker's effort—and systems of piece rates or commissions are impossible—there may be an incentive for him or her to "shirk" (do less work than agreed). The manager thus may pay an efficiency wage in order to create or increase the cost of job loss, which gives a sting to the threat of firing. </a:t>
            </a:r>
            <a:r>
              <a:rPr lang="en-US" altLang="zh-CN"/>
              <a:t>This threat can be used to prevent shirking (or "moral hazard").—from Wikipedia</a:t>
            </a:r>
          </a:p>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29</a:t>
            </a:fld>
            <a:endParaRPr lang="zh-CN" altLang="en-US"/>
          </a:p>
        </p:txBody>
      </p:sp>
    </p:spTree>
    <p:extLst>
      <p:ext uri="{BB962C8B-B14F-4D97-AF65-F5344CB8AC3E}">
        <p14:creationId xmlns:p14="http://schemas.microsoft.com/office/powerpoint/2010/main" val="3050150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market is competitive if no participants are large enough to affect prices. In other words, all market participants are price takers.)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33</a:t>
            </a:fld>
            <a:endParaRPr lang="zh-CN" altLang="en-US"/>
          </a:p>
        </p:txBody>
      </p:sp>
    </p:spTree>
    <p:extLst>
      <p:ext uri="{BB962C8B-B14F-4D97-AF65-F5344CB8AC3E}">
        <p14:creationId xmlns:p14="http://schemas.microsoft.com/office/powerpoint/2010/main" val="3471029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This says that the firm would employ capital up to the point where </a:t>
            </a:r>
            <a:r>
              <a:rPr lang="en-US" altLang="zh-CN" sz="1200" u="sng" dirty="0"/>
              <a:t>marginal product of capital</a:t>
            </a:r>
            <a:r>
              <a:rPr lang="en-US" altLang="zh-CN" sz="1200" dirty="0"/>
              <a:t> (MPK) equals the real rental price of capital. </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says that the firm would employ labor up to the point where </a:t>
            </a:r>
            <a:r>
              <a:rPr lang="en-US" altLang="zh-CN" u="sng" dirty="0"/>
              <a:t>marginal product of labor</a:t>
            </a:r>
            <a:r>
              <a:rPr lang="en-US" altLang="zh-CN" dirty="0"/>
              <a:t> (MPL) equals the real wage. </a:t>
            </a:r>
            <a:r>
              <a:rPr lang="zh-CN" altLang="en-US" dirty="0"/>
              <a: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4A36ECA-0268-49E5-B88C-8064AE192485}" type="slidenum">
              <a:rPr lang="zh-CN" altLang="en-US" smtClean="0"/>
              <a:t>35</a:t>
            </a:fld>
            <a:endParaRPr lang="zh-CN" altLang="en-US"/>
          </a:p>
        </p:txBody>
      </p:sp>
    </p:spTree>
    <p:extLst>
      <p:ext uri="{BB962C8B-B14F-4D97-AF65-F5344CB8AC3E}">
        <p14:creationId xmlns:p14="http://schemas.microsoft.com/office/powerpoint/2010/main" val="929702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42</a:t>
            </a:fld>
            <a:endParaRPr lang="zh-CN" altLang="en-US"/>
          </a:p>
        </p:txBody>
      </p:sp>
    </p:spTree>
    <p:extLst>
      <p:ext uri="{BB962C8B-B14F-4D97-AF65-F5344CB8AC3E}">
        <p14:creationId xmlns:p14="http://schemas.microsoft.com/office/powerpoint/2010/main" val="193556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A36ECA-0268-49E5-B88C-8064AE192485}" type="slidenum">
              <a:rPr lang="zh-CN" altLang="en-US" smtClean="0"/>
              <a:t>44</a:t>
            </a:fld>
            <a:endParaRPr lang="zh-CN" altLang="en-US"/>
          </a:p>
        </p:txBody>
      </p:sp>
    </p:spTree>
    <p:extLst>
      <p:ext uri="{BB962C8B-B14F-4D97-AF65-F5344CB8AC3E}">
        <p14:creationId xmlns:p14="http://schemas.microsoft.com/office/powerpoint/2010/main" val="342553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572A17-0596-48CD-AC73-948F9417D220}"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244712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298419-EFBB-4DFD-895C-B98108DA53E3}"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31011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4F0ABD-9364-4D5F-8F64-F831F14C094A}"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217256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DD47B1-7FAA-47D5-99D4-761694286854}"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39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5E1C2C5-E082-4A02-87F2-1D6A6FFCEE48}" type="datetime1">
              <a:rPr lang="zh-CN" altLang="en-US" smtClean="0"/>
              <a:t>2021/9/28</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82124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D6E072-EC9D-4BB9-9634-DB75DA4A36C5}" type="datetime1">
              <a:rPr lang="zh-CN" altLang="en-US" smtClean="0"/>
              <a:t>2021/9/28</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23757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63A03C4-87E0-41D6-9E79-40471FA52357}" type="datetime1">
              <a:rPr lang="zh-CN" altLang="en-US" smtClean="0"/>
              <a:t>2021/9/28</a:t>
            </a:fld>
            <a:endParaRPr lang="zh-CN" altLang="en-US"/>
          </a:p>
        </p:txBody>
      </p:sp>
      <p:sp>
        <p:nvSpPr>
          <p:cNvPr id="8" name="页脚占位符 7"/>
          <p:cNvSpPr>
            <a:spLocks noGrp="1"/>
          </p:cNvSpPr>
          <p:nvPr>
            <p:ph type="ftr" sz="quarter" idx="11"/>
          </p:nvPr>
        </p:nvSpPr>
        <p:spPr/>
        <p:txBody>
          <a:bodyPr/>
          <a:lstStyle/>
          <a:p>
            <a:r>
              <a:rPr lang="en-US" altLang="zh-CN"/>
              <a:t>Intermediate Macroeconomics</a:t>
            </a:r>
            <a:endParaRPr lang="zh-CN" altLang="en-US"/>
          </a:p>
        </p:txBody>
      </p:sp>
      <p:sp>
        <p:nvSpPr>
          <p:cNvPr id="9" name="灯片编号占位符 8"/>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740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6E9A32-CA22-4623-9F23-13F02E984A8E}" type="datetime1">
              <a:rPr lang="zh-CN" altLang="en-US" smtClean="0"/>
              <a:t>2021/9/28</a:t>
            </a:fld>
            <a:endParaRPr lang="zh-CN" altLang="en-US"/>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5" name="灯片编号占位符 4"/>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86087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CA6179-3834-478E-8D03-24203DA49A32}" type="datetime1">
              <a:rPr lang="zh-CN" altLang="en-US" smtClean="0"/>
              <a:t>2021/9/28</a:t>
            </a:fld>
            <a:endParaRPr lang="zh-CN" altLang="en-US"/>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sp>
        <p:nvSpPr>
          <p:cNvPr id="4" name="灯片编号占位符 3"/>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55839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C1F3ED-9211-4A9F-A95A-612EE5D776DC}" type="datetime1">
              <a:rPr lang="zh-CN" altLang="en-US" smtClean="0"/>
              <a:t>2021/9/28</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121243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A460E63-75E1-4B12-B779-EC6617BD9D1B}" type="datetime1">
              <a:rPr lang="zh-CN" altLang="en-US" smtClean="0"/>
              <a:t>2021/9/28</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1742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CFDAB-B8CD-4076-A6B1-9DBD9F6D1985}" type="datetime1">
              <a:rPr lang="zh-CN" altLang="en-US" smtClean="0"/>
              <a:t>2021/9/28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Intermediate Macroeconomics</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191A0-060C-4B6B-A885-78DCACBE02C6}" type="slidenum">
              <a:rPr lang="zh-CN" altLang="en-US" smtClean="0"/>
              <a:t>‹#›</a:t>
            </a:fld>
            <a:endParaRPr lang="zh-CN" altLang="en-US"/>
          </a:p>
        </p:txBody>
      </p:sp>
    </p:spTree>
    <p:extLst>
      <p:ext uri="{BB962C8B-B14F-4D97-AF65-F5344CB8AC3E}">
        <p14:creationId xmlns:p14="http://schemas.microsoft.com/office/powerpoint/2010/main" val="3202699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2.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6.png"/><Relationship Id="rId4" Type="http://schemas.openxmlformats.org/officeDocument/2006/relationships/image" Target="../media/image58.png"/></Relationships>
</file>

<file path=ppt/slides/_rels/slide1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8.png"/></Relationships>
</file>

<file path=ppt/slides/_rels/slide1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Classical Theory</a:t>
            </a:r>
            <a:endParaRPr lang="zh-CN" altLang="en-US" dirty="0"/>
          </a:p>
        </p:txBody>
      </p:sp>
      <p:sp>
        <p:nvSpPr>
          <p:cNvPr id="3" name="副标题 2"/>
          <p:cNvSpPr>
            <a:spLocks noGrp="1"/>
          </p:cNvSpPr>
          <p:nvPr>
            <p:ph type="subTitle" idx="1"/>
          </p:nvPr>
        </p:nvSpPr>
        <p:spPr/>
        <p:txBody>
          <a:bodyPr/>
          <a:lstStyle/>
          <a:p>
            <a:r>
              <a:rPr lang="en-US" altLang="zh-CN" dirty="0" err="1"/>
              <a:t>Junhui</a:t>
            </a:r>
            <a:r>
              <a:rPr lang="en-US" altLang="zh-CN" dirty="0"/>
              <a:t> Qian</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73620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3256B-D231-46F2-BADB-F096DE52B900}"/>
              </a:ext>
            </a:extLst>
          </p:cNvPr>
          <p:cNvSpPr>
            <a:spLocks noGrp="1"/>
          </p:cNvSpPr>
          <p:nvPr>
            <p:ph type="title"/>
          </p:nvPr>
        </p:nvSpPr>
        <p:spPr/>
        <p:txBody>
          <a:bodyPr/>
          <a:lstStyle/>
          <a:p>
            <a:r>
              <a:rPr lang="en-US" altLang="zh-CN" dirty="0"/>
              <a:t>The Classical AD Curve</a:t>
            </a:r>
            <a:endParaRPr lang="zh-CN" altLang="en-US" dirty="0"/>
          </a:p>
        </p:txBody>
      </p:sp>
      <p:sp>
        <p:nvSpPr>
          <p:cNvPr id="3" name="内容占位符 2">
            <a:extLst>
              <a:ext uri="{FF2B5EF4-FFF2-40B4-BE49-F238E27FC236}">
                <a16:creationId xmlns:a16="http://schemas.microsoft.com/office/drawing/2014/main" id="{3BA590C8-69CF-4821-A737-51A56623450A}"/>
              </a:ext>
            </a:extLst>
          </p:cNvPr>
          <p:cNvSpPr>
            <a:spLocks noGrp="1"/>
          </p:cNvSpPr>
          <p:nvPr>
            <p:ph sz="half" idx="1"/>
          </p:nvPr>
        </p:nvSpPr>
        <p:spPr/>
        <p:txBody>
          <a:bodyPr/>
          <a:lstStyle/>
          <a:p>
            <a:r>
              <a:rPr lang="en-US" altLang="zh-CN" dirty="0"/>
              <a:t>Under classical assumptions, the AD curve may be downward-sloping. </a:t>
            </a:r>
          </a:p>
          <a:p>
            <a:pPr lvl="1"/>
            <a:r>
              <a:rPr lang="en-US" altLang="zh-CN" dirty="0"/>
              <a:t>A lower price level corresponds to a higher purchasing power of money balance (Pigou’s effect).</a:t>
            </a:r>
            <a:endParaRPr lang="zh-CN" altLang="en-US" dirty="0"/>
          </a:p>
        </p:txBody>
      </p:sp>
      <p:pic>
        <p:nvPicPr>
          <p:cNvPr id="6" name="内容占位符 5">
            <a:extLst>
              <a:ext uri="{FF2B5EF4-FFF2-40B4-BE49-F238E27FC236}">
                <a16:creationId xmlns:a16="http://schemas.microsoft.com/office/drawing/2014/main" id="{C3C59D86-5444-4342-9553-9794AD25D5FD}"/>
              </a:ext>
            </a:extLst>
          </p:cNvPr>
          <p:cNvPicPr>
            <a:picLocks noGrp="1" noChangeAspect="1"/>
          </p:cNvPicPr>
          <p:nvPr>
            <p:ph sz="half" idx="2"/>
          </p:nvPr>
        </p:nvPicPr>
        <p:blipFill>
          <a:blip r:embed="rId2"/>
          <a:stretch>
            <a:fillRect/>
          </a:stretch>
        </p:blipFill>
        <p:spPr>
          <a:xfrm>
            <a:off x="4648200" y="2058447"/>
            <a:ext cx="4038600" cy="3609468"/>
          </a:xfrm>
          <a:prstGeom prst="rect">
            <a:avLst/>
          </a:prstGeom>
        </p:spPr>
      </p:pic>
      <p:sp>
        <p:nvSpPr>
          <p:cNvPr id="5" name="页脚占位符 4">
            <a:extLst>
              <a:ext uri="{FF2B5EF4-FFF2-40B4-BE49-F238E27FC236}">
                <a16:creationId xmlns:a16="http://schemas.microsoft.com/office/drawing/2014/main" id="{A222100C-449A-428F-9F4E-076F5E31AE3B}"/>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8044615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Importance of Trade</a:t>
            </a:r>
            <a:endParaRPr lang="zh-CN" altLang="en-US" dirty="0"/>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pic>
        <p:nvPicPr>
          <p:cNvPr id="5" name="图片 4"/>
          <p:cNvPicPr>
            <a:picLocks noChangeAspect="1"/>
          </p:cNvPicPr>
          <p:nvPr/>
        </p:nvPicPr>
        <p:blipFill>
          <a:blip r:embed="rId2"/>
          <a:stretch>
            <a:fillRect/>
          </a:stretch>
        </p:blipFill>
        <p:spPr>
          <a:xfrm>
            <a:off x="1347787" y="1417638"/>
            <a:ext cx="6448425" cy="4562475"/>
          </a:xfrm>
          <a:prstGeom prst="rect">
            <a:avLst/>
          </a:prstGeom>
        </p:spPr>
      </p:pic>
    </p:spTree>
    <p:extLst>
      <p:ext uri="{BB962C8B-B14F-4D97-AF65-F5344CB8AC3E}">
        <p14:creationId xmlns:p14="http://schemas.microsoft.com/office/powerpoint/2010/main" val="5472708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China Depends on Trade</a:t>
            </a:r>
            <a:endParaRPr lang="zh-CN" altLang="en-US" dirty="0"/>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2007978929"/>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13995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Net Export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a:t>In an open economy, domestic spending need not equal its output of goods and services. The difference is the net export, which is the export of domestic goods and services minus the import of foreign goods and services. In short,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𝐶</m:t>
                          </m:r>
                          <m:r>
                            <a:rPr lang="en-US" altLang="zh-CN" b="0" i="1" smtClean="0">
                              <a:latin typeface="Cambria Math"/>
                            </a:rPr>
                            <m:t>+</m:t>
                          </m:r>
                          <m:r>
                            <a:rPr lang="en-US" altLang="zh-CN" b="0" i="1" smtClean="0">
                              <a:latin typeface="Cambria Math"/>
                            </a:rPr>
                            <m:t>𝐼</m:t>
                          </m:r>
                          <m:r>
                            <a:rPr lang="en-US" altLang="zh-CN" b="0" i="1" smtClean="0">
                              <a:latin typeface="Cambria Math"/>
                            </a:rPr>
                            <m:t>+</m:t>
                          </m:r>
                          <m:r>
                            <a:rPr lang="en-US" altLang="zh-CN" b="0" i="1" smtClean="0">
                              <a:latin typeface="Cambria Math"/>
                            </a:rPr>
                            <m:t>𝐺</m:t>
                          </m:r>
                        </m:e>
                      </m:d>
                      <m:r>
                        <a:rPr lang="en-US" altLang="zh-CN" b="0" i="1" smtClean="0">
                          <a:latin typeface="Cambria Math"/>
                        </a:rPr>
                        <m:t>=</m:t>
                      </m:r>
                      <m:r>
                        <a:rPr lang="en-US" altLang="zh-CN" b="0" i="1" smtClean="0">
                          <a:latin typeface="Cambria Math"/>
                        </a:rPr>
                        <m:t>𝑁𝑋</m:t>
                      </m:r>
                      <m:r>
                        <a:rPr lang="en-US" altLang="zh-CN" b="0" i="1" smtClean="0">
                          <a:latin typeface="Cambria Math"/>
                        </a:rPr>
                        <m:t>=</m:t>
                      </m:r>
                      <m:r>
                        <a:rPr lang="en-US" altLang="zh-CN" b="0" i="1" smtClean="0">
                          <a:latin typeface="Cambria Math"/>
                        </a:rPr>
                        <m:t>𝐸𝑋</m:t>
                      </m:r>
                      <m:r>
                        <a:rPr lang="en-US" altLang="zh-CN" b="0" i="1" smtClean="0">
                          <a:latin typeface="Cambria Math"/>
                        </a:rPr>
                        <m:t>−</m:t>
                      </m:r>
                      <m:r>
                        <a:rPr lang="en-US" altLang="zh-CN" b="0" i="1" smtClean="0">
                          <a:latin typeface="Cambria Math"/>
                        </a:rPr>
                        <m:t>𝐼𝑀</m:t>
                      </m:r>
                      <m:r>
                        <a:rPr lang="en-US" altLang="zh-CN" b="0" i="1" smtClean="0">
                          <a:latin typeface="Cambria Math"/>
                        </a:rPr>
                        <m:t>,</m:t>
                      </m:r>
                    </m:oMath>
                  </m:oMathPara>
                </a14:m>
                <a:endParaRPr lang="en-US" altLang="zh-CN" dirty="0"/>
              </a:p>
              <a:p>
                <a:pPr marL="0" indent="0">
                  <a:buNone/>
                </a:pPr>
                <a:r>
                  <a:rPr lang="en-US" altLang="zh-CN" dirty="0"/>
                  <a:t>  where </a:t>
                </a:r>
                <a14:m>
                  <m:oMath xmlns:m="http://schemas.openxmlformats.org/officeDocument/2006/math">
                    <m:r>
                      <a:rPr lang="en-US" altLang="zh-CN" i="1">
                        <a:latin typeface="Cambria Math"/>
                      </a:rPr>
                      <m:t>𝑌</m:t>
                    </m:r>
                  </m:oMath>
                </a14:m>
                <a:r>
                  <a:rPr lang="en-US" altLang="zh-CN" dirty="0"/>
                  <a:t> is </a:t>
                </a:r>
                <a:r>
                  <a:rPr lang="en-US" altLang="zh-CN" u="sng" dirty="0"/>
                  <a:t>output</a:t>
                </a:r>
                <a:r>
                  <a:rPr lang="en-US" altLang="zh-CN" dirty="0"/>
                  <a:t>,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a:rPr>
                          <m:t>𝐶</m:t>
                        </m:r>
                        <m:r>
                          <a:rPr lang="en-US" altLang="zh-CN" i="1">
                            <a:latin typeface="Cambria Math"/>
                          </a:rPr>
                          <m:t>+</m:t>
                        </m:r>
                        <m:r>
                          <a:rPr lang="en-US" altLang="zh-CN" i="1">
                            <a:latin typeface="Cambria Math"/>
                          </a:rPr>
                          <m:t>𝐼</m:t>
                        </m:r>
                        <m:r>
                          <a:rPr lang="en-US" altLang="zh-CN" i="1">
                            <a:latin typeface="Cambria Math"/>
                          </a:rPr>
                          <m:t>+</m:t>
                        </m:r>
                        <m:r>
                          <a:rPr lang="en-US" altLang="zh-CN" i="1">
                            <a:latin typeface="Cambria Math"/>
                          </a:rPr>
                          <m:t>𝐺</m:t>
                        </m:r>
                      </m:e>
                    </m:d>
                  </m:oMath>
                </a14:m>
                <a:r>
                  <a:rPr lang="en-US" altLang="zh-CN" dirty="0"/>
                  <a:t> is </a:t>
                </a:r>
                <a:r>
                  <a:rPr lang="en-US" altLang="zh-CN" u="sng" dirty="0"/>
                  <a:t>domestic spending</a:t>
                </a:r>
                <a:r>
                  <a:rPr lang="en-US" altLang="zh-CN" dirty="0"/>
                  <a:t>, </a:t>
                </a:r>
                <a14:m>
                  <m:oMath xmlns:m="http://schemas.openxmlformats.org/officeDocument/2006/math">
                    <m:r>
                      <a:rPr lang="en-US" altLang="zh-CN" i="1">
                        <a:latin typeface="Cambria Math"/>
                      </a:rPr>
                      <m:t>𝑁𝑋</m:t>
                    </m:r>
                  </m:oMath>
                </a14:m>
                <a:r>
                  <a:rPr lang="en-US" altLang="zh-CN" dirty="0"/>
                  <a:t> stands for </a:t>
                </a:r>
                <a:r>
                  <a:rPr lang="en-US" altLang="zh-CN" u="sng" dirty="0"/>
                  <a:t>net export</a:t>
                </a:r>
                <a:r>
                  <a:rPr lang="en-US" altLang="zh-CN" dirty="0"/>
                  <a:t>, </a:t>
                </a:r>
                <a14:m>
                  <m:oMath xmlns:m="http://schemas.openxmlformats.org/officeDocument/2006/math">
                    <m:r>
                      <a:rPr lang="en-US" altLang="zh-CN" b="0" i="1" smtClean="0">
                        <a:latin typeface="Cambria Math"/>
                      </a:rPr>
                      <m:t>𝐸</m:t>
                    </m:r>
                    <m:r>
                      <a:rPr lang="en-US" altLang="zh-CN" i="1">
                        <a:latin typeface="Cambria Math"/>
                      </a:rPr>
                      <m:t>𝑋</m:t>
                    </m:r>
                  </m:oMath>
                </a14:m>
                <a:r>
                  <a:rPr lang="en-US" altLang="zh-CN" dirty="0"/>
                  <a:t> is </a:t>
                </a:r>
                <a:r>
                  <a:rPr lang="en-US" altLang="zh-CN" u="sng" dirty="0"/>
                  <a:t>export</a:t>
                </a:r>
                <a:r>
                  <a:rPr lang="en-US" altLang="zh-CN" dirty="0"/>
                  <a:t>, and </a:t>
                </a:r>
                <a14:m>
                  <m:oMath xmlns:m="http://schemas.openxmlformats.org/officeDocument/2006/math">
                    <m:r>
                      <a:rPr lang="en-US" altLang="zh-CN" i="1">
                        <a:latin typeface="Cambria Math"/>
                      </a:rPr>
                      <m:t>𝐼𝑀</m:t>
                    </m:r>
                  </m:oMath>
                </a14:m>
                <a:r>
                  <a:rPr lang="en-US" altLang="zh-CN" dirty="0"/>
                  <a:t> is </a:t>
                </a:r>
                <a:r>
                  <a:rPr lang="en-US" altLang="zh-CN" u="sng" dirty="0"/>
                  <a:t>import</a:t>
                </a:r>
                <a:r>
                  <a:rPr lang="en-US" altLang="zh-CN" dirty="0"/>
                  <a:t>. </a:t>
                </a:r>
              </a:p>
              <a:p>
                <a:r>
                  <a:rPr lang="en-US" altLang="zh-CN" dirty="0"/>
                  <a:t>If the domestic spending is less than the output, then </a:t>
                </a:r>
                <a14:m>
                  <m:oMath xmlns:m="http://schemas.openxmlformats.org/officeDocument/2006/math">
                    <m:r>
                      <a:rPr lang="en-US" altLang="zh-CN" i="1">
                        <a:latin typeface="Cambria Math"/>
                      </a:rPr>
                      <m:t>𝑁𝑋</m:t>
                    </m:r>
                    <m:r>
                      <a:rPr lang="en-US" altLang="zh-CN" b="0" i="1" smtClean="0">
                        <a:latin typeface="Cambria Math"/>
                      </a:rPr>
                      <m:t>&gt;0</m:t>
                    </m:r>
                  </m:oMath>
                </a14:m>
                <a:r>
                  <a:rPr lang="en-US" altLang="zh-CN" dirty="0"/>
                  <a:t> and it is lent to foreigners. If the domestic spending exceeds the output, then </a:t>
                </a:r>
                <a14:m>
                  <m:oMath xmlns:m="http://schemas.openxmlformats.org/officeDocument/2006/math">
                    <m:r>
                      <a:rPr lang="en-US" altLang="zh-CN" i="1">
                        <a:latin typeface="Cambria Math"/>
                      </a:rPr>
                      <m:t>𝑁𝑋</m:t>
                    </m:r>
                    <m:r>
                      <a:rPr lang="en-US" altLang="zh-CN" b="0" i="1" smtClean="0">
                        <a:latin typeface="Cambria Math"/>
                      </a:rPr>
                      <m:t>&lt;</m:t>
                    </m:r>
                    <m:r>
                      <a:rPr lang="en-US" altLang="zh-CN" i="1">
                        <a:latin typeface="Cambria Math"/>
                      </a:rPr>
                      <m:t>0</m:t>
                    </m:r>
                  </m:oMath>
                </a14:m>
                <a:r>
                  <a:rPr lang="en-US" altLang="zh-CN" dirty="0"/>
                  <a:t> and the country borrows </a:t>
                </a:r>
                <a14:m>
                  <m:oMath xmlns:m="http://schemas.openxmlformats.org/officeDocument/2006/math">
                    <m:d>
                      <m:dPr>
                        <m:ctrlPr>
                          <a:rPr lang="en-US" altLang="zh-CN" b="0" i="1" smtClean="0">
                            <a:latin typeface="Cambria Math" panose="02040503050406030204" pitchFamily="18" charset="0"/>
                          </a:rPr>
                        </m:ctrlPr>
                      </m:dPr>
                      <m:e>
                        <m:r>
                          <a:rPr lang="en-US" altLang="zh-CN" b="0" i="0" smtClean="0">
                            <a:latin typeface="Cambria Math"/>
                          </a:rPr>
                          <m:t>−</m:t>
                        </m:r>
                        <m:r>
                          <a:rPr lang="en-US" altLang="zh-CN" i="1">
                            <a:latin typeface="Cambria Math"/>
                          </a:rPr>
                          <m:t>𝑁𝑋</m:t>
                        </m:r>
                      </m:e>
                    </m:d>
                  </m:oMath>
                </a14:m>
                <a:r>
                  <a:rPr lang="en-US" altLang="zh-CN" dirty="0"/>
                  <a:t> from abroad. </a:t>
                </a:r>
              </a:p>
              <a:p>
                <a:r>
                  <a:rPr lang="en-US" altLang="zh-CN" dirty="0"/>
                  <a:t>Net export is also called </a:t>
                </a:r>
                <a:r>
                  <a:rPr lang="en-US" altLang="zh-CN" u="sng" dirty="0"/>
                  <a:t>trade balance</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85" t="-2426" r="-44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682832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Current Account</a:t>
            </a:r>
            <a:endParaRPr lang="zh-CN" altLang="en-US" dirty="0"/>
          </a:p>
        </p:txBody>
      </p:sp>
      <p:sp>
        <p:nvSpPr>
          <p:cNvPr id="3" name="内容占位符 2"/>
          <p:cNvSpPr>
            <a:spLocks noGrp="1"/>
          </p:cNvSpPr>
          <p:nvPr>
            <p:ph idx="1"/>
          </p:nvPr>
        </p:nvSpPr>
        <p:spPr/>
        <p:txBody>
          <a:bodyPr/>
          <a:lstStyle/>
          <a:p>
            <a:r>
              <a:rPr lang="en-US" altLang="zh-CN" dirty="0"/>
              <a:t>Trade balance is the most important part of the </a:t>
            </a:r>
            <a:r>
              <a:rPr lang="en-US" altLang="zh-CN" u="sng" dirty="0"/>
              <a:t>current account</a:t>
            </a:r>
            <a:r>
              <a:rPr lang="en-US" altLang="zh-CN" dirty="0"/>
              <a:t>. We have</a:t>
            </a:r>
          </a:p>
          <a:p>
            <a:pPr marL="0" indent="0">
              <a:buNone/>
            </a:pPr>
            <a:r>
              <a:rPr lang="en-US" altLang="zh-CN" sz="2400" dirty="0"/>
              <a:t>   CA = trade balance + net factor income + net cash transfer</a:t>
            </a:r>
          </a:p>
          <a:p>
            <a:r>
              <a:rPr lang="en-US" altLang="zh-CN" dirty="0"/>
              <a:t>Current account surplus: if CA&gt;0</a:t>
            </a:r>
          </a:p>
          <a:p>
            <a:r>
              <a:rPr lang="en-US" altLang="zh-CN" dirty="0"/>
              <a:t>Current account deficit: if CA&lt;0</a:t>
            </a:r>
          </a:p>
          <a:p>
            <a:r>
              <a:rPr lang="en-US" altLang="zh-CN" dirty="0"/>
              <a:t>In this course we ignore net factor income and cash transfer and treat current account balance as the same thing as trade balance.</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695243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Recent Trend of China’s Current Account</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1026" name="Picture 2" descr="https://pbs.twimg.com/media/D1qnj3SU8AEf6B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8834" y="1600200"/>
            <a:ext cx="446633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396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Capital Flow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flow of goods and services is mirrored by capital flow. Let </a:t>
                </a:r>
                <a14:m>
                  <m:oMath xmlns:m="http://schemas.openxmlformats.org/officeDocument/2006/math">
                    <m:r>
                      <a:rPr lang="en-US" altLang="zh-CN" i="1">
                        <a:latin typeface="Cambria Math"/>
                      </a:rPr>
                      <m:t>𝑆</m:t>
                    </m:r>
                    <m:r>
                      <a:rPr lang="en-US" altLang="zh-CN" i="1">
                        <a:latin typeface="Cambria Math"/>
                      </a:rPr>
                      <m:t>=</m:t>
                    </m:r>
                    <m:r>
                      <a:rPr lang="en-US" altLang="zh-CN" i="1">
                        <a:latin typeface="Cambria Math"/>
                      </a:rPr>
                      <m:t>𝑌</m:t>
                    </m:r>
                    <m:r>
                      <a:rPr lang="en-US" altLang="zh-CN" i="1">
                        <a:latin typeface="Cambria Math"/>
                      </a:rPr>
                      <m:t>−(</m:t>
                    </m:r>
                    <m:r>
                      <a:rPr lang="en-US" altLang="zh-CN" i="1">
                        <a:latin typeface="Cambria Math"/>
                      </a:rPr>
                      <m:t>𝐶</m:t>
                    </m:r>
                    <m:r>
                      <a:rPr lang="en-US" altLang="zh-CN" i="1">
                        <a:latin typeface="Cambria Math"/>
                      </a:rPr>
                      <m:t>+</m:t>
                    </m:r>
                    <m:r>
                      <a:rPr lang="en-US" altLang="zh-CN" i="1">
                        <a:latin typeface="Cambria Math"/>
                      </a:rPr>
                      <m:t>𝐺</m:t>
                    </m:r>
                    <m:r>
                      <a:rPr lang="en-US" altLang="zh-CN" i="1">
                        <a:latin typeface="Cambria Math"/>
                      </a:rPr>
                      <m:t>)</m:t>
                    </m:r>
                  </m:oMath>
                </a14:m>
                <a:r>
                  <a:rPr lang="en-US" altLang="zh-CN" dirty="0"/>
                  <a:t> be the national saving, we have</a:t>
                </a:r>
              </a:p>
              <a:p>
                <a:pPr lvl="1"/>
                <a:r>
                  <a:rPr lang="en-US" altLang="zh-CN" dirty="0"/>
                  <a:t>If</a:t>
                </a:r>
                <a14:m>
                  <m:oMath xmlns:m="http://schemas.openxmlformats.org/officeDocument/2006/math">
                    <m:r>
                      <a:rPr lang="en-US" altLang="zh-CN" b="0" i="0" smtClean="0">
                        <a:latin typeface="Cambria Math"/>
                      </a:rPr>
                      <m:t> </m:t>
                    </m:r>
                    <m:r>
                      <a:rPr lang="en-US" altLang="zh-CN" i="1">
                        <a:latin typeface="Cambria Math"/>
                      </a:rPr>
                      <m:t>𝑆</m:t>
                    </m:r>
                    <m:r>
                      <a:rPr lang="en-US" altLang="zh-CN" b="0" i="0" smtClean="0">
                        <a:latin typeface="Cambria Math"/>
                      </a:rPr>
                      <m:t>−</m:t>
                    </m:r>
                    <m:r>
                      <a:rPr lang="en-US" altLang="zh-CN" b="0" i="1" smtClean="0">
                        <a:latin typeface="Cambria Math"/>
                      </a:rPr>
                      <m:t>𝐼</m:t>
                    </m:r>
                    <m:r>
                      <a:rPr lang="en-US" altLang="zh-CN" b="0" i="0" smtClean="0">
                        <a:latin typeface="Cambria Math"/>
                      </a:rPr>
                      <m:t>=</m:t>
                    </m:r>
                    <m:r>
                      <a:rPr lang="en-US" altLang="zh-CN" i="1">
                        <a:latin typeface="Cambria Math"/>
                      </a:rPr>
                      <m:t>𝑁𝑋</m:t>
                    </m:r>
                    <m:r>
                      <a:rPr lang="en-US" altLang="zh-CN" i="1">
                        <a:latin typeface="Cambria Math"/>
                      </a:rPr>
                      <m:t>&gt;0</m:t>
                    </m:r>
                  </m:oMath>
                </a14:m>
                <a:r>
                  <a:rPr lang="en-US" altLang="zh-CN" dirty="0"/>
                  <a:t>, the country lend its surplus saving to foreigners. </a:t>
                </a:r>
              </a:p>
              <a:p>
                <a:pPr lvl="1"/>
                <a:r>
                  <a:rPr lang="en-US" altLang="zh-CN" dirty="0"/>
                  <a:t>If </a:t>
                </a:r>
                <a14:m>
                  <m:oMath xmlns:m="http://schemas.openxmlformats.org/officeDocument/2006/math">
                    <m:r>
                      <a:rPr lang="en-US" altLang="zh-CN" i="1">
                        <a:latin typeface="Cambria Math"/>
                      </a:rPr>
                      <m:t>𝑆</m:t>
                    </m:r>
                    <m:r>
                      <a:rPr lang="en-US" altLang="zh-CN">
                        <a:latin typeface="Cambria Math"/>
                      </a:rPr>
                      <m:t>−</m:t>
                    </m:r>
                    <m:r>
                      <a:rPr lang="en-US" altLang="zh-CN" i="1">
                        <a:latin typeface="Cambria Math"/>
                      </a:rPr>
                      <m:t>𝐼</m:t>
                    </m:r>
                    <m:r>
                      <a:rPr lang="en-US" altLang="zh-CN" b="0" i="1" smtClean="0">
                        <a:latin typeface="Cambria Math"/>
                      </a:rPr>
                      <m:t>=</m:t>
                    </m:r>
                    <m:r>
                      <a:rPr lang="en-US" altLang="zh-CN" i="1">
                        <a:latin typeface="Cambria Math"/>
                      </a:rPr>
                      <m:t>𝑁𝑋</m:t>
                    </m:r>
                    <m:r>
                      <a:rPr lang="en-US" altLang="zh-CN" i="1">
                        <a:latin typeface="Cambria Math"/>
                      </a:rPr>
                      <m:t>&lt;0</m:t>
                    </m:r>
                  </m:oMath>
                </a14:m>
                <a:r>
                  <a:rPr lang="en-US" altLang="zh-CN" dirty="0"/>
                  <a:t>, then the country borrows </a:t>
                </a:r>
                <a14:m>
                  <m:oMath xmlns:m="http://schemas.openxmlformats.org/officeDocument/2006/math">
                    <m:d>
                      <m:dPr>
                        <m:ctrlPr>
                          <a:rPr lang="en-US" altLang="zh-CN" i="1">
                            <a:latin typeface="Cambria Math" panose="02040503050406030204" pitchFamily="18" charset="0"/>
                          </a:rPr>
                        </m:ctrlPr>
                      </m:dPr>
                      <m:e>
                        <m:r>
                          <a:rPr lang="en-US" altLang="zh-CN">
                            <a:latin typeface="Cambria Math"/>
                          </a:rPr>
                          <m:t>−</m:t>
                        </m:r>
                        <m:r>
                          <a:rPr lang="en-US" altLang="zh-CN" i="1">
                            <a:latin typeface="Cambria Math"/>
                          </a:rPr>
                          <m:t>𝑁𝑋</m:t>
                        </m:r>
                      </m:e>
                    </m:d>
                  </m:oMath>
                </a14:m>
                <a:r>
                  <a:rPr lang="en-US" altLang="zh-CN" dirty="0"/>
                  <a:t>, the saving deficit, from abroad. </a:t>
                </a:r>
              </a:p>
              <a:p>
                <a:r>
                  <a:rPr lang="en-US" altLang="zh-CN" dirty="0"/>
                  <a:t> We call </a:t>
                </a:r>
                <a14:m>
                  <m:oMath xmlns:m="http://schemas.openxmlformats.org/officeDocument/2006/math">
                    <m:r>
                      <a:rPr lang="en-US" altLang="zh-CN" b="0" i="0" smtClean="0">
                        <a:latin typeface="Cambria Math"/>
                      </a:rPr>
                      <m:t>(</m:t>
                    </m:r>
                    <m:r>
                      <a:rPr lang="en-US" altLang="zh-CN" i="1">
                        <a:latin typeface="Cambria Math"/>
                      </a:rPr>
                      <m:t>𝑆</m:t>
                    </m:r>
                    <m:r>
                      <a:rPr lang="en-US" altLang="zh-CN">
                        <a:latin typeface="Cambria Math"/>
                      </a:rPr>
                      <m:t>−</m:t>
                    </m:r>
                    <m:r>
                      <a:rPr lang="en-US" altLang="zh-CN" i="1">
                        <a:latin typeface="Cambria Math"/>
                      </a:rPr>
                      <m:t>𝐼</m:t>
                    </m:r>
                    <m:r>
                      <a:rPr lang="en-US" altLang="zh-CN" b="0" i="1" smtClean="0">
                        <a:latin typeface="Cambria Math"/>
                      </a:rPr>
                      <m:t>)</m:t>
                    </m:r>
                  </m:oMath>
                </a14:m>
                <a:r>
                  <a:rPr lang="en-US" altLang="zh-CN" dirty="0"/>
                  <a:t> </a:t>
                </a:r>
                <a:r>
                  <a:rPr lang="en-US" altLang="zh-CN" u="sng" dirty="0"/>
                  <a:t>net capital outflow.</a:t>
                </a:r>
                <a:r>
                  <a:rPr lang="en-US" altLang="zh-CN" dirty="0"/>
                  <a:t> The net capital outflow always equals the net export. </a:t>
                </a:r>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752" b="-390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5047274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Imagined Example</a:t>
            </a:r>
            <a:endParaRPr lang="zh-CN" altLang="en-US" dirty="0"/>
          </a:p>
        </p:txBody>
      </p:sp>
      <p:sp>
        <p:nvSpPr>
          <p:cNvPr id="3" name="内容占位符 2"/>
          <p:cNvSpPr>
            <a:spLocks noGrp="1"/>
          </p:cNvSpPr>
          <p:nvPr>
            <p:ph idx="1"/>
          </p:nvPr>
        </p:nvSpPr>
        <p:spPr/>
        <p:txBody>
          <a:bodyPr/>
          <a:lstStyle/>
          <a:p>
            <a:r>
              <a:rPr lang="en-US" altLang="zh-CN" dirty="0"/>
              <a:t>If BYD sells an electric car to a US consumer for $10,000, how does the sale change China’s trade and capital flow?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131372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Capital Account</a:t>
            </a:r>
            <a:endParaRPr lang="zh-CN" altLang="en-US" dirty="0"/>
          </a:p>
        </p:txBody>
      </p:sp>
      <p:sp>
        <p:nvSpPr>
          <p:cNvPr id="3" name="内容占位符 2"/>
          <p:cNvSpPr>
            <a:spLocks noGrp="1"/>
          </p:cNvSpPr>
          <p:nvPr>
            <p:ph idx="1"/>
          </p:nvPr>
        </p:nvSpPr>
        <p:spPr/>
        <p:txBody>
          <a:bodyPr>
            <a:normAutofit fontScale="92500"/>
          </a:bodyPr>
          <a:lstStyle/>
          <a:p>
            <a:r>
              <a:rPr lang="en-US" altLang="zh-CN" dirty="0"/>
              <a:t>Capital flow is recorded in the capital account (or financial account) of the balance of payments.</a:t>
            </a:r>
          </a:p>
          <a:p>
            <a:r>
              <a:rPr lang="en-US" altLang="zh-CN" dirty="0"/>
              <a:t>We have the following identity of the balance of payments:</a:t>
            </a:r>
          </a:p>
          <a:p>
            <a:pPr marL="0" indent="0">
              <a:buNone/>
            </a:pPr>
            <a:r>
              <a:rPr lang="en-US" altLang="zh-CN" sz="2400" dirty="0"/>
              <a:t>       Current account + capital account + statistical error = 0</a:t>
            </a:r>
          </a:p>
          <a:p>
            <a:r>
              <a:rPr lang="en-US" altLang="zh-CN" dirty="0"/>
              <a:t>In theoretical analysis, we may ignore the statistical error. Thus a current account surplus (positive ) is exactly matched by a capital </a:t>
            </a:r>
            <a:r>
              <a:rPr lang="en-US" altLang="zh-CN"/>
              <a:t>account deficit.</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9074997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Exchange Rate</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The exchange rate (also known as foreign-exchange rate, or forex rate) between two currencies is the rate at which one currency will be exchanged for another.</a:t>
            </a:r>
          </a:p>
          <a:p>
            <a:r>
              <a:rPr lang="en-US" altLang="zh-CN" dirty="0"/>
              <a:t>We may express the exchange rate in units of foreign currency per the domestic currency. For example, the exchange rate of Korean Won is currently around 175 Won/Yuan. </a:t>
            </a:r>
          </a:p>
          <a:p>
            <a:r>
              <a:rPr lang="en-US" altLang="zh-CN" dirty="0"/>
              <a:t>The exchange rate may also be in units of domestic currency per foreign currency. For example, the exchange rate of USD is currently around 7 Yuan/USD. </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646529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Convention </a:t>
            </a:r>
            <a:endParaRPr lang="zh-CN" altLang="en-US" dirty="0"/>
          </a:p>
        </p:txBody>
      </p:sp>
      <p:sp>
        <p:nvSpPr>
          <p:cNvPr id="3" name="内容占位符 2"/>
          <p:cNvSpPr>
            <a:spLocks noGrp="1"/>
          </p:cNvSpPr>
          <p:nvPr>
            <p:ph idx="1"/>
          </p:nvPr>
        </p:nvSpPr>
        <p:spPr/>
        <p:txBody>
          <a:bodyPr>
            <a:normAutofit/>
          </a:bodyPr>
          <a:lstStyle/>
          <a:p>
            <a:r>
              <a:rPr lang="en-US" altLang="zh-CN" dirty="0"/>
              <a:t>In this course, we adopt the convention that the exchange rate is in units of foreign currency per the domestic currency (Yuan). </a:t>
            </a:r>
          </a:p>
          <a:p>
            <a:r>
              <a:rPr lang="en-US" altLang="zh-CN" dirty="0"/>
              <a:t>Under this convention, a rise in the exchange rate is called an </a:t>
            </a:r>
            <a:r>
              <a:rPr lang="en-US" altLang="zh-CN" u="sng" dirty="0"/>
              <a:t>appreciation</a:t>
            </a:r>
            <a:r>
              <a:rPr lang="en-US" altLang="zh-CN" dirty="0"/>
              <a:t> of RMB; a fall in the exchange rate is called a </a:t>
            </a:r>
            <a:r>
              <a:rPr lang="en-US" altLang="zh-CN" u="sng" dirty="0"/>
              <a:t>depreciation</a:t>
            </a:r>
            <a:r>
              <a:rPr lang="en-US" altLang="zh-CN" dirty="0"/>
              <a:t>.</a:t>
            </a:r>
          </a:p>
          <a:p>
            <a:r>
              <a:rPr lang="en-US" altLang="zh-CN" dirty="0"/>
              <a:t>Appreciation is also called </a:t>
            </a:r>
            <a:r>
              <a:rPr lang="en-US" altLang="zh-CN" u="sng" dirty="0"/>
              <a:t>strengthening</a:t>
            </a:r>
            <a:r>
              <a:rPr lang="en-US" altLang="zh-CN" dirty="0"/>
              <a:t>, while depreciation is also called </a:t>
            </a:r>
            <a:r>
              <a:rPr lang="en-US" altLang="zh-CN" u="sng" dirty="0"/>
              <a:t>weakening</a:t>
            </a:r>
            <a:r>
              <a:rPr lang="en-US" altLang="zh-CN" dirty="0"/>
              <a:t>.  </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56433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CC25F-7980-4AA5-9728-54BD63F56028}"/>
              </a:ext>
            </a:extLst>
          </p:cNvPr>
          <p:cNvSpPr>
            <a:spLocks noGrp="1"/>
          </p:cNvSpPr>
          <p:nvPr>
            <p:ph type="title"/>
          </p:nvPr>
        </p:nvSpPr>
        <p:spPr/>
        <p:txBody>
          <a:bodyPr/>
          <a:lstStyle/>
          <a:p>
            <a:r>
              <a:rPr lang="en-US" altLang="zh-CN" dirty="0"/>
              <a:t>An Argument Against Pigou’s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A5BADE-AB51-4442-83DC-C9F98D1AD352}"/>
                  </a:ext>
                </a:extLst>
              </p:cNvPr>
              <p:cNvSpPr>
                <a:spLocks noGrp="1"/>
              </p:cNvSpPr>
              <p:nvPr>
                <p:ph sz="half" idx="1"/>
              </p:nvPr>
            </p:nvSpPr>
            <p:spPr/>
            <p:txBody>
              <a:bodyPr/>
              <a:lstStyle/>
              <a:p>
                <a:r>
                  <a:rPr lang="en-US" altLang="zh-CN" dirty="0"/>
                  <a:t>Many individuals or firms may be in debt. </a:t>
                </a:r>
              </a:p>
              <a:p>
                <a:pPr lvl="1"/>
                <a:r>
                  <a:rPr lang="en-US" altLang="zh-CN" dirty="0"/>
                  <a:t>As </a:t>
                </a:r>
                <a14:m>
                  <m:oMath xmlns:m="http://schemas.openxmlformats.org/officeDocument/2006/math">
                    <m:r>
                      <a:rPr lang="en-US" altLang="zh-CN" i="1">
                        <a:latin typeface="Cambria Math" panose="02040503050406030204" pitchFamily="18" charset="0"/>
                      </a:rPr>
                      <m:t>𝑃</m:t>
                    </m:r>
                  </m:oMath>
                </a14:m>
                <a:r>
                  <a:rPr lang="zh-CN" altLang="en-US" dirty="0"/>
                  <a:t> </a:t>
                </a:r>
                <a:r>
                  <a:rPr lang="en-US" altLang="zh-CN" dirty="0"/>
                  <a:t>declines, the debt burden increases, depressing demand.</a:t>
                </a:r>
              </a:p>
              <a:p>
                <a:pPr lvl="1"/>
                <a:r>
                  <a:rPr lang="en-US" altLang="zh-CN" dirty="0"/>
                  <a:t>The AD curve may be vertical.</a:t>
                </a:r>
                <a:endParaRPr lang="zh-CN" altLang="en-US" dirty="0"/>
              </a:p>
            </p:txBody>
          </p:sp>
        </mc:Choice>
        <mc:Fallback xmlns="">
          <p:sp>
            <p:nvSpPr>
              <p:cNvPr id="3" name="内容占位符 2">
                <a:extLst>
                  <a:ext uri="{FF2B5EF4-FFF2-40B4-BE49-F238E27FC236}">
                    <a16:creationId xmlns:a16="http://schemas.microsoft.com/office/drawing/2014/main" id="{28A5BADE-AB51-4442-83DC-C9F98D1AD352}"/>
                  </a:ext>
                </a:extLst>
              </p:cNvPr>
              <p:cNvSpPr>
                <a:spLocks noGrp="1" noRot="1" noChangeAspect="1" noMove="1" noResize="1" noEditPoints="1" noAdjustHandles="1" noChangeArrowheads="1" noChangeShapeType="1" noTextEdit="1"/>
              </p:cNvSpPr>
              <p:nvPr>
                <p:ph sz="half" idx="1"/>
              </p:nvPr>
            </p:nvSpPr>
            <p:spPr>
              <a:blipFill>
                <a:blip r:embed="rId2"/>
                <a:stretch>
                  <a:fillRect l="-2715" t="-1348"/>
                </a:stretch>
              </a:blipFill>
            </p:spPr>
            <p:txBody>
              <a:bodyPr/>
              <a:lstStyle/>
              <a:p>
                <a:r>
                  <a:rPr lang="zh-CN" altLang="en-US">
                    <a:noFill/>
                  </a:rPr>
                  <a:t> </a:t>
                </a:r>
              </a:p>
            </p:txBody>
          </p:sp>
        </mc:Fallback>
      </mc:AlternateContent>
      <p:pic>
        <p:nvPicPr>
          <p:cNvPr id="6" name="内容占位符 5">
            <a:extLst>
              <a:ext uri="{FF2B5EF4-FFF2-40B4-BE49-F238E27FC236}">
                <a16:creationId xmlns:a16="http://schemas.microsoft.com/office/drawing/2014/main" id="{799D93C8-DEF7-4F60-B713-64871F1C3B10}"/>
              </a:ext>
            </a:extLst>
          </p:cNvPr>
          <p:cNvPicPr>
            <a:picLocks noGrp="1" noChangeAspect="1"/>
          </p:cNvPicPr>
          <p:nvPr>
            <p:ph sz="half" idx="2"/>
          </p:nvPr>
        </p:nvPicPr>
        <p:blipFill>
          <a:blip r:embed="rId3"/>
          <a:stretch>
            <a:fillRect/>
          </a:stretch>
        </p:blipFill>
        <p:spPr>
          <a:xfrm>
            <a:off x="4648200" y="2071676"/>
            <a:ext cx="4038600" cy="3583011"/>
          </a:xfrm>
          <a:prstGeom prst="rect">
            <a:avLst/>
          </a:prstGeom>
        </p:spPr>
      </p:pic>
      <p:sp>
        <p:nvSpPr>
          <p:cNvPr id="5" name="页脚占位符 4">
            <a:extLst>
              <a:ext uri="{FF2B5EF4-FFF2-40B4-BE49-F238E27FC236}">
                <a16:creationId xmlns:a16="http://schemas.microsoft.com/office/drawing/2014/main" id="{E9832E3F-9BC1-4E43-89FD-F56AA851B8F4}"/>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5605225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Case Study: RMB Exchange Rate</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200215557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1700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Study: The USD Index</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p:cNvGraphicFramePr>
            <a:graphicFrameLocks noGrp="1"/>
          </p:cNvGraphicFramePr>
          <p:nvPr>
            <p:ph idx="1"/>
            <p:extLst>
              <p:ext uri="{D42A27DB-BD31-4B8C-83A1-F6EECF244321}">
                <p14:modId xmlns:p14="http://schemas.microsoft.com/office/powerpoint/2010/main" val="402686408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31700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Real Exchange Rate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real exchange rate is the </a:t>
                </a:r>
                <a:r>
                  <a:rPr lang="en-US" altLang="zh-CN" u="sng" dirty="0"/>
                  <a:t>purchasing power</a:t>
                </a:r>
                <a:r>
                  <a:rPr lang="en-US" altLang="zh-CN" dirty="0"/>
                  <a:t> of a currency relative to another at current exchange rates and prices.</a:t>
                </a:r>
              </a:p>
              <a:p>
                <a:r>
                  <a:rPr lang="en-US" altLang="zh-CN" dirty="0"/>
                  <a:t>Let </a:t>
                </a:r>
                <a14:m>
                  <m:oMath xmlns:m="http://schemas.openxmlformats.org/officeDocument/2006/math">
                    <m:r>
                      <a:rPr lang="en-US" altLang="zh-CN" i="1">
                        <a:latin typeface="Cambria Math"/>
                      </a:rPr>
                      <m:t>𝑒</m:t>
                    </m:r>
                    <m:r>
                      <a:rPr lang="en-US" altLang="zh-CN" i="1">
                        <a:latin typeface="Cambria Math"/>
                      </a:rPr>
                      <m:t> </m:t>
                    </m:r>
                  </m:oMath>
                </a14:m>
                <a:r>
                  <a:rPr lang="en-US" altLang="zh-CN" dirty="0"/>
                  <a:t>be the nominal exchange rate, </a:t>
                </a:r>
                <a14:m>
                  <m:oMath xmlns:m="http://schemas.openxmlformats.org/officeDocument/2006/math">
                    <m:r>
                      <a:rPr lang="en-US" altLang="zh-CN" b="0" i="1" smtClean="0">
                        <a:latin typeface="Cambria Math"/>
                      </a:rPr>
                      <m:t>𝑃</m:t>
                    </m:r>
                  </m:oMath>
                </a14:m>
                <a:r>
                  <a:rPr lang="en-US" altLang="zh-CN" dirty="0"/>
                  <a:t> the domestic price level,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𝑃</m:t>
                        </m:r>
                      </m:e>
                      <m:sup>
                        <m:r>
                          <a:rPr lang="en-US" altLang="zh-CN" b="0" i="1" smtClean="0">
                            <a:latin typeface="Cambria Math"/>
                          </a:rPr>
                          <m:t>∗</m:t>
                        </m:r>
                      </m:sup>
                    </m:sSup>
                  </m:oMath>
                </a14:m>
                <a:r>
                  <a:rPr lang="en-US" altLang="zh-CN" dirty="0"/>
                  <a:t> the foreign price level. Then the real exchange rate is defined by </a:t>
                </a:r>
              </a:p>
              <a:p>
                <a:pPr marL="0" indent="0" algn="ctr">
                  <a:buNone/>
                </a:pPr>
                <a14:m>
                  <m:oMath xmlns:m="http://schemas.openxmlformats.org/officeDocument/2006/math">
                    <m:r>
                      <a:rPr lang="en-US" altLang="zh-CN" b="0" i="1" smtClean="0">
                        <a:latin typeface="Cambria Math"/>
                      </a:rPr>
                      <m:t>𝜀</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𝑒𝑃</m:t>
                        </m:r>
                      </m:num>
                      <m:den>
                        <m:sSup>
                          <m:sSupPr>
                            <m:ctrlPr>
                              <a:rPr lang="en-US" altLang="zh-CN" b="0" i="1" smtClean="0">
                                <a:latin typeface="Cambria Math" panose="02040503050406030204" pitchFamily="18" charset="0"/>
                              </a:rPr>
                            </m:ctrlPr>
                          </m:sSupPr>
                          <m:e>
                            <m:r>
                              <a:rPr lang="en-US" altLang="zh-CN" b="0" i="1" smtClean="0">
                                <a:latin typeface="Cambria Math"/>
                              </a:rPr>
                              <m:t>𝑃</m:t>
                            </m:r>
                          </m:e>
                          <m:sup>
                            <m:r>
                              <a:rPr lang="en-US" altLang="zh-CN" b="0" i="1" smtClean="0">
                                <a:latin typeface="Cambria Math"/>
                              </a:rPr>
                              <m:t>∗</m:t>
                            </m:r>
                          </m:sup>
                        </m:sSup>
                      </m:den>
                    </m:f>
                    <m:r>
                      <a:rPr lang="en-US" altLang="zh-CN" b="0" i="1" smtClean="0">
                        <a:latin typeface="Cambria Math"/>
                      </a:rPr>
                      <m:t>.</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1752" r="-266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593556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Purchasing Power Parity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If </a:t>
                </a:r>
                <a14:m>
                  <m:oMath xmlns:m="http://schemas.openxmlformats.org/officeDocument/2006/math">
                    <m:r>
                      <a:rPr lang="en-US" altLang="zh-CN" i="1">
                        <a:latin typeface="Cambria Math"/>
                      </a:rPr>
                      <m:t>𝜀</m:t>
                    </m:r>
                    <m:r>
                      <a:rPr lang="en-US" altLang="zh-CN" i="1">
                        <a:latin typeface="Cambria Math"/>
                      </a:rPr>
                      <m:t>=1</m:t>
                    </m:r>
                  </m:oMath>
                </a14:m>
                <a:r>
                  <a:rPr lang="en-US" altLang="zh-CN" dirty="0"/>
                  <a:t>, we say that the exchange rates are at purchasing power parity. Theoretically, PPP is implied by “the law of one price”. </a:t>
                </a:r>
              </a:p>
              <a:p>
                <a:r>
                  <a:rPr lang="en-US" altLang="zh-CN" dirty="0"/>
                  <a:t>If </a:t>
                </a:r>
                <a14:m>
                  <m:oMath xmlns:m="http://schemas.openxmlformats.org/officeDocument/2006/math">
                    <m:r>
                      <a:rPr lang="en-US" altLang="zh-CN" i="1">
                        <a:latin typeface="Cambria Math"/>
                      </a:rPr>
                      <m:t>𝜀</m:t>
                    </m:r>
                    <m:r>
                      <a:rPr lang="en-US" altLang="zh-CN" i="1">
                        <a:latin typeface="Cambria Math"/>
                      </a:rPr>
                      <m:t>&gt;1</m:t>
                    </m:r>
                  </m:oMath>
                </a14:m>
                <a:r>
                  <a:rPr lang="en-US" altLang="zh-CN" dirty="0"/>
                  <a:t>, the domestic currency is over-valued in terms of purchasing power. </a:t>
                </a:r>
              </a:p>
              <a:p>
                <a:r>
                  <a:rPr lang="en-US" altLang="zh-CN" dirty="0"/>
                  <a:t>If </a:t>
                </a:r>
                <a14:m>
                  <m:oMath xmlns:m="http://schemas.openxmlformats.org/officeDocument/2006/math">
                    <m:r>
                      <a:rPr lang="en-US" altLang="zh-CN" i="1">
                        <a:latin typeface="Cambria Math"/>
                      </a:rPr>
                      <m:t>𝜀</m:t>
                    </m:r>
                    <m:r>
                      <a:rPr lang="en-US" altLang="zh-CN" b="0" i="1" smtClean="0">
                        <a:latin typeface="Cambria Math"/>
                      </a:rPr>
                      <m:t>&lt;</m:t>
                    </m:r>
                    <m:r>
                      <a:rPr lang="en-US" altLang="zh-CN" i="1">
                        <a:latin typeface="Cambria Math"/>
                      </a:rPr>
                      <m:t>1</m:t>
                    </m:r>
                  </m:oMath>
                </a14:m>
                <a:r>
                  <a:rPr lang="en-US" altLang="zh-CN" dirty="0"/>
                  <a:t>, the domestic currency is under-valued in terms of purchasing power.</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1617" r="-148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161614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en-US" altLang="zh-CN" dirty="0"/>
                  <a:t>Suppose both China and USA produce and consume one good, the Big Mac. </a:t>
                </a:r>
              </a:p>
              <a:p>
                <a:r>
                  <a:rPr lang="en-US" altLang="zh-CN" dirty="0"/>
                  <a:t>The Big Mac costs 20 Yuan in China and 4 USD in USA. The nominal exchange rate is 6 RMB/USD. </a:t>
                </a:r>
              </a:p>
              <a:p>
                <a:r>
                  <a:rPr lang="en-US" altLang="zh-CN" dirty="0"/>
                  <a:t>Then the real exchange rate between China and USA is</a:t>
                </a:r>
              </a:p>
              <a:p>
                <a:pPr marL="0" indent="0" algn="ctr">
                  <a:buNone/>
                </a:pP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6</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20</m:t>
                        </m:r>
                      </m:num>
                      <m:den>
                        <m:r>
                          <a:rPr lang="en-US" altLang="zh-CN" b="0" i="1" smtClean="0">
                            <a:latin typeface="Cambria Math"/>
                          </a:rPr>
                          <m:t>4</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5</m:t>
                        </m:r>
                      </m:num>
                      <m:den>
                        <m:r>
                          <a:rPr lang="en-US" altLang="zh-CN" b="0" i="1" smtClean="0">
                            <a:latin typeface="Cambria Math"/>
                          </a:rPr>
                          <m:t>6</m:t>
                        </m:r>
                      </m:den>
                    </m:f>
                  </m:oMath>
                </a14:m>
                <a:r>
                  <a:rPr lang="en-US" altLang="zh-CN" dirty="0"/>
                  <a:t>.</a:t>
                </a:r>
              </a:p>
              <a:p>
                <a:r>
                  <a:rPr lang="en-US" altLang="zh-CN" dirty="0"/>
                  <a:t>Since the real exchange rate is less than 1, we say that PPP does not hold and RMB is undervalued: One Chinese Big Mac costs 5/6 of what an American Big Mac costs.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85" t="-202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621673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Implications of PPP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en-US" altLang="zh-CN" dirty="0"/>
                  <a:t>If PPP holds, we have</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𝑒</m:t>
                          </m:r>
                        </m:e>
                        <m:sub>
                          <m:r>
                            <a:rPr lang="en-US" altLang="zh-CN" b="0" i="1" smtClean="0">
                              <a:latin typeface="Cambria Math"/>
                            </a:rPr>
                            <m:t>𝑡</m:t>
                          </m:r>
                        </m:sub>
                      </m:sSub>
                      <m:r>
                        <a:rPr lang="en-US" altLang="zh-CN" b="0" i="1" smtClean="0">
                          <a:latin typeface="Cambria Math"/>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a:rPr>
                                <m:t>𝑃</m:t>
                              </m:r>
                            </m:e>
                            <m:sub>
                              <m:r>
                                <a:rPr lang="en-US" altLang="zh-CN" b="0" i="1" smtClean="0">
                                  <a:latin typeface="Cambria Math"/>
                                </a:rPr>
                                <m:t>𝑡</m:t>
                              </m:r>
                            </m:sub>
                            <m:sup>
                              <m:r>
                                <a:rPr lang="en-US" altLang="zh-CN" b="0" i="1" smtClean="0">
                                  <a:latin typeface="Cambria Math"/>
                                </a:rPr>
                                <m:t>∗</m:t>
                              </m:r>
                            </m:sup>
                          </m:sSubSup>
                        </m:num>
                        <m:den>
                          <m:sSub>
                            <m:sSubPr>
                              <m:ctrlPr>
                                <a:rPr lang="en-US" altLang="zh-CN" b="0"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𝑡</m:t>
                              </m:r>
                            </m:sub>
                          </m:sSub>
                        </m:den>
                      </m:f>
                      <m:r>
                        <a:rPr lang="en-US" altLang="zh-CN" b="0" i="1" smtClean="0">
                          <a:latin typeface="Cambria Math"/>
                        </a:rPr>
                        <m:t>.</m:t>
                      </m:r>
                    </m:oMath>
                  </m:oMathPara>
                </a14:m>
                <a:endParaRPr lang="en-US" altLang="zh-CN" dirty="0"/>
              </a:p>
              <a:p>
                <a:pPr marL="0" indent="0">
                  <a:buNone/>
                </a:pPr>
                <a:r>
                  <a:rPr lang="en-US" altLang="zh-CN" dirty="0"/>
                  <a:t>     Taking log difference, we have</a:t>
                </a:r>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num>
                            <m:den>
                              <m:sSub>
                                <m:sSubPr>
                                  <m:ctrlPr>
                                    <a:rPr lang="en-US" altLang="zh-CN" i="1">
                                      <a:latin typeface="Cambria Math" panose="02040503050406030204" pitchFamily="18" charset="0"/>
                                    </a:rPr>
                                  </m:ctrlPr>
                                </m:sSubPr>
                                <m:e>
                                  <m:r>
                                    <a:rPr lang="en-US" altLang="zh-CN" i="1">
                                      <a:latin typeface="Cambria Math"/>
                                    </a:rPr>
                                    <m:t>𝑒</m:t>
                                  </m:r>
                                </m:e>
                                <m:sub>
                                  <m:r>
                                    <a:rPr lang="en-US" altLang="zh-CN" i="1">
                                      <a:latin typeface="Cambria Math"/>
                                    </a:rPr>
                                    <m:t>𝑡</m:t>
                                  </m:r>
                                  <m:r>
                                    <a:rPr lang="en-US" altLang="zh-CN" i="1">
                                      <a:latin typeface="Cambria Math"/>
                                    </a:rPr>
                                    <m:t>−1</m:t>
                                  </m:r>
                                </m:sub>
                              </m:sSub>
                            </m:den>
                          </m:f>
                        </m:e>
                      </m:func>
                      <m:r>
                        <a:rPr lang="en-US" altLang="zh-CN" b="0" i="1" smtClean="0">
                          <a:latin typeface="Cambria Math"/>
                        </a:rPr>
                        <m:t>=</m:t>
                      </m:r>
                      <m:sSubSup>
                        <m:sSubSupPr>
                          <m:ctrlPr>
                            <a:rPr lang="en-US" altLang="zh-CN" b="0" i="1" smtClean="0">
                              <a:latin typeface="Cambria Math" panose="02040503050406030204" pitchFamily="18" charset="0"/>
                            </a:rPr>
                          </m:ctrlPr>
                        </m:sSubSupPr>
                        <m:e>
                          <m:r>
                            <a:rPr lang="en-US" altLang="zh-CN" b="0" i="1" smtClean="0">
                              <a:latin typeface="Cambria Math"/>
                            </a:rPr>
                            <m:t>𝜋</m:t>
                          </m:r>
                        </m:e>
                        <m:sub>
                          <m:r>
                            <a:rPr lang="en-US" altLang="zh-CN" b="0" i="1" smtClean="0">
                              <a:latin typeface="Cambria Math"/>
                            </a:rPr>
                            <m:t>𝑡</m:t>
                          </m:r>
                        </m:sub>
                        <m:sup>
                          <m:r>
                            <a:rPr lang="en-US" altLang="zh-CN" b="0" i="1" smtClean="0">
                              <a:latin typeface="Cambria Math"/>
                            </a:rPr>
                            <m:t>∗</m:t>
                          </m:r>
                        </m:sup>
                      </m:sSubSup>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𝜋</m:t>
                          </m:r>
                        </m:e>
                        <m:sub>
                          <m:r>
                            <a:rPr lang="en-US" altLang="zh-CN" b="0" i="1" smtClean="0">
                              <a:latin typeface="Cambria Math"/>
                            </a:rPr>
                            <m:t>𝑡</m:t>
                          </m:r>
                        </m:sub>
                      </m:sSub>
                      <m:r>
                        <a:rPr lang="en-US" altLang="zh-CN" b="0" i="1" smtClean="0">
                          <a:latin typeface="Cambria Math"/>
                        </a:rPr>
                        <m:t>,</m:t>
                      </m:r>
                    </m:oMath>
                  </m:oMathPara>
                </a14:m>
                <a:endParaRPr lang="en-US" altLang="zh-CN" dirty="0"/>
              </a:p>
              <a:p>
                <a:pPr marL="0" indent="0">
                  <a:buNone/>
                </a:pPr>
                <a:r>
                  <a:rPr lang="en-US" altLang="zh-CN" dirty="0"/>
                  <a:t>     where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𝜋</m:t>
                        </m:r>
                      </m:e>
                      <m:sub>
                        <m:r>
                          <a:rPr lang="en-US" altLang="zh-CN" i="1">
                            <a:latin typeface="Cambria Math"/>
                          </a:rPr>
                          <m:t>𝑡</m:t>
                        </m:r>
                      </m:sub>
                      <m:sup>
                        <m:r>
                          <a:rPr lang="en-US" altLang="zh-CN" i="1">
                            <a:latin typeface="Cambria Math"/>
                          </a:rPr>
                          <m:t>∗</m:t>
                        </m:r>
                      </m:sup>
                    </m:sSubSup>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𝜋</m:t>
                        </m:r>
                      </m:e>
                      <m:sub>
                        <m:r>
                          <a:rPr lang="en-US" altLang="zh-CN" i="1">
                            <a:latin typeface="Cambria Math"/>
                          </a:rPr>
                          <m:t>𝑡</m:t>
                        </m:r>
                      </m:sub>
                    </m:sSub>
                  </m:oMath>
                </a14:m>
                <a:r>
                  <a:rPr lang="en-US" altLang="zh-CN" dirty="0"/>
                  <a:t> are foreign and domestic inflations, respectively. </a:t>
                </a:r>
              </a:p>
              <a:p>
                <a:r>
                  <a:rPr lang="en-US" altLang="zh-CN" dirty="0"/>
                  <a:t>PPP implies that if foreign inflation is higher than domestic inflation, the domestic currency would appreciate by the inflation gap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a:rPr>
                          <m:t>𝜋</m:t>
                        </m:r>
                      </m:e>
                      <m:sub>
                        <m:r>
                          <a:rPr lang="en-US" altLang="zh-CN" i="1">
                            <a:latin typeface="Cambria Math"/>
                          </a:rPr>
                          <m:t>𝑡</m:t>
                        </m:r>
                      </m:sub>
                      <m:sup>
                        <m:r>
                          <a:rPr lang="en-US" altLang="zh-CN" i="1">
                            <a:latin typeface="Cambria Math"/>
                          </a:rPr>
                          <m:t>∗</m:t>
                        </m:r>
                      </m:sup>
                    </m:sSubSup>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𝜋</m:t>
                        </m:r>
                      </m:e>
                      <m:sub>
                        <m:r>
                          <a:rPr lang="en-US" altLang="zh-CN" i="1">
                            <a:latin typeface="Cambria Math"/>
                          </a:rPr>
                          <m:t>𝑡</m:t>
                        </m:r>
                      </m:sub>
                    </m:sSub>
                  </m:oMath>
                </a14:m>
                <a:r>
                  <a:rPr lang="en-US"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07" t="-283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8971538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Interest Rate Parity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If we further assume a common real interest rate, then we have</a:t>
                </a: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𝑡</m:t>
                                  </m:r>
                                </m:sub>
                              </m:sSub>
                            </m:num>
                            <m:den>
                              <m:sSub>
                                <m:sSubPr>
                                  <m:ctrlPr>
                                    <a:rPr lang="en-US" altLang="zh-CN" i="1">
                                      <a:latin typeface="Cambria Math" panose="02040503050406030204" pitchFamily="18" charset="0"/>
                                    </a:rPr>
                                  </m:ctrlPr>
                                </m:sSubPr>
                                <m:e>
                                  <m:r>
                                    <a:rPr lang="en-US" altLang="zh-CN" i="1">
                                      <a:latin typeface="Cambria Math"/>
                                    </a:rPr>
                                    <m:t>𝑒</m:t>
                                  </m:r>
                                </m:e>
                                <m:sub>
                                  <m:r>
                                    <a:rPr lang="en-US" altLang="zh-CN" i="1">
                                      <a:latin typeface="Cambria Math"/>
                                    </a:rPr>
                                    <m:t>𝑡</m:t>
                                  </m:r>
                                  <m:r>
                                    <a:rPr lang="en-US" altLang="zh-CN" i="1">
                                      <a:latin typeface="Cambria Math"/>
                                    </a:rPr>
                                    <m:t>−1</m:t>
                                  </m:r>
                                </m:sub>
                              </m:sSub>
                            </m:den>
                          </m:f>
                        </m:e>
                      </m:func>
                      <m:r>
                        <a:rPr lang="en-US" altLang="zh-CN" i="1">
                          <a:latin typeface="Cambria Math"/>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𝑖</m:t>
                          </m:r>
                        </m:e>
                        <m:sub>
                          <m:r>
                            <a:rPr lang="en-US" altLang="zh-CN" i="1">
                              <a:latin typeface="Cambria Math"/>
                            </a:rPr>
                            <m:t>𝑡</m:t>
                          </m:r>
                        </m:sub>
                        <m:sup>
                          <m:r>
                            <a:rPr lang="en-US" altLang="zh-CN" i="1">
                              <a:latin typeface="Cambria Math"/>
                            </a:rPr>
                            <m:t>∗</m:t>
                          </m:r>
                        </m:sup>
                      </m:sSubSup>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i="1">
                              <a:latin typeface="Cambria Math"/>
                            </a:rPr>
                            <m:t>𝑡</m:t>
                          </m:r>
                        </m:sub>
                      </m:sSub>
                      <m:r>
                        <a:rPr lang="en-US" altLang="zh-CN" b="0" i="1" smtClean="0">
                          <a:latin typeface="Cambria Math" panose="02040503050406030204" pitchFamily="18" charset="0"/>
                        </a:rPr>
                        <m:t>.</m:t>
                      </m:r>
                    </m:oMath>
                  </m:oMathPara>
                </a14:m>
                <a:endParaRPr lang="en-US" altLang="zh-CN" b="0" dirty="0"/>
              </a:p>
              <a:p>
                <a:r>
                  <a:rPr lang="en-US" altLang="zh-CN" dirty="0"/>
                  <a:t>This says that if foreign nominal interest rate is higher than the domestic one, the domestic currency tends to appreciate. </a:t>
                </a:r>
              </a:p>
              <a:p>
                <a:r>
                  <a:rPr lang="en-US" altLang="zh-CN" dirty="0"/>
                  <a:t>This equation is often called “uncovered interest rate parity”.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830" r="-266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613709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PPP May Not Hold</a:t>
            </a:r>
            <a:endParaRPr lang="zh-CN" altLang="en-US" dirty="0"/>
          </a:p>
        </p:txBody>
      </p:sp>
      <p:sp>
        <p:nvSpPr>
          <p:cNvPr id="3" name="内容占位符 2"/>
          <p:cNvSpPr>
            <a:spLocks noGrp="1"/>
          </p:cNvSpPr>
          <p:nvPr>
            <p:ph idx="1"/>
          </p:nvPr>
        </p:nvSpPr>
        <p:spPr/>
        <p:txBody>
          <a:bodyPr/>
          <a:lstStyle/>
          <a:p>
            <a:r>
              <a:rPr lang="en-US" altLang="zh-CN" dirty="0"/>
              <a:t>PPP must hold if the “law of one price” applies. </a:t>
            </a:r>
          </a:p>
          <a:p>
            <a:r>
              <a:rPr lang="en-US" altLang="zh-CN" dirty="0"/>
              <a:t>However, PPP may not hold, especially in the short term, since </a:t>
            </a:r>
          </a:p>
          <a:p>
            <a:pPr lvl="1"/>
            <a:r>
              <a:rPr lang="en-US" altLang="zh-CN" dirty="0"/>
              <a:t>Not all goods are tradable.</a:t>
            </a:r>
          </a:p>
          <a:p>
            <a:pPr lvl="1"/>
            <a:r>
              <a:rPr lang="en-US" altLang="zh-CN" dirty="0"/>
              <a:t>There are trading barriers and trading costs. </a:t>
            </a:r>
          </a:p>
          <a:p>
            <a:r>
              <a:rPr lang="en-US" altLang="zh-CN" dirty="0"/>
              <a:t>In the long run, however, PPP roughly holds.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067600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Long-Term Validity of PPP</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7"/>
            <a:ext cx="7896225"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28900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Model of Small Open Economy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en-US" altLang="zh-CN" dirty="0"/>
                  <a:t>Assumptions:</a:t>
                </a:r>
              </a:p>
              <a:p>
                <a:pPr lvl="1"/>
                <a:r>
                  <a:rPr lang="en-US" altLang="zh-CN" dirty="0"/>
                  <a:t>Capital is perfectly mobile across borders. </a:t>
                </a:r>
              </a:p>
              <a:p>
                <a:pPr lvl="1"/>
                <a:r>
                  <a:rPr lang="en-US" altLang="zh-CN" dirty="0"/>
                  <a:t>The real interest rate is determined in the world market,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𝑟</m:t>
                        </m:r>
                      </m:e>
                      <m:sup>
                        <m:r>
                          <a:rPr lang="en-US" altLang="zh-CN" b="0" i="1" smtClean="0">
                            <a:latin typeface="Cambria Math"/>
                          </a:rPr>
                          <m:t>∗</m:t>
                        </m:r>
                      </m:sup>
                    </m:sSup>
                    <m:r>
                      <a:rPr lang="en-US" altLang="zh-CN" b="0" i="1" smtClean="0">
                        <a:latin typeface="Cambria Math"/>
                      </a:rPr>
                      <m:t>.</m:t>
                    </m:r>
                  </m:oMath>
                </a14:m>
                <a:r>
                  <a:rPr lang="en-US" altLang="zh-CN" dirty="0"/>
                  <a:t> </a:t>
                </a:r>
              </a:p>
              <a:p>
                <a:pPr lvl="1"/>
                <a:r>
                  <a:rPr lang="en-US" altLang="zh-CN" dirty="0"/>
                  <a:t>The net export is a decreasing function of the real exchange rate (</a:t>
                </a:r>
                <a14:m>
                  <m:oMath xmlns:m="http://schemas.openxmlformats.org/officeDocument/2006/math">
                    <m:r>
                      <a:rPr lang="en-US" altLang="zh-CN" i="1">
                        <a:latin typeface="Cambria Math"/>
                      </a:rPr>
                      <m:t>𝜀</m:t>
                    </m:r>
                  </m:oMath>
                </a14:m>
                <a:r>
                  <a:rPr lang="en-US" altLang="zh-CN" dirty="0"/>
                  <a:t>). </a:t>
                </a:r>
              </a:p>
              <a:p>
                <a:r>
                  <a:rPr lang="en-US" altLang="zh-CN" dirty="0"/>
                  <a:t>In the foreign exchange market, the supply of foreign currencies are the net export, and the demand is the </a:t>
                </a:r>
                <a:r>
                  <a:rPr lang="en-US" altLang="zh-CN" u="sng" dirty="0"/>
                  <a:t>net capital outflow</a:t>
                </a:r>
                <a:r>
                  <a:rPr lang="en-US" altLang="zh-CN" dirty="0"/>
                  <a:t> (</a:t>
                </a:r>
                <a14:m>
                  <m:oMath xmlns:m="http://schemas.openxmlformats.org/officeDocument/2006/math">
                    <m:r>
                      <a:rPr lang="en-US" altLang="zh-CN" b="0" i="1" smtClean="0">
                        <a:latin typeface="Cambria Math"/>
                      </a:rPr>
                      <m:t>𝐹</m:t>
                    </m:r>
                  </m:oMath>
                </a14:m>
                <a:r>
                  <a:rPr lang="en-US" altLang="zh-CN" dirty="0"/>
                  <a:t>), or </a:t>
                </a:r>
                <a:r>
                  <a:rPr lang="en-US" altLang="zh-CN" u="sng" dirty="0"/>
                  <a:t>excess national saving</a:t>
                </a:r>
                <a:r>
                  <a:rPr lang="en-US" altLang="zh-CN" dirty="0"/>
                  <a:t>. </a:t>
                </a:r>
              </a:p>
              <a:p>
                <a:r>
                  <a:rPr lang="en-US" altLang="zh-CN" dirty="0"/>
                  <a:t>In equilibrium,</a:t>
                </a:r>
              </a:p>
              <a:p>
                <a:pPr marL="0" indent="0" algn="ctr">
                  <a:buNone/>
                </a:pPr>
                <a14:m>
                  <m:oMath xmlns:m="http://schemas.openxmlformats.org/officeDocument/2006/math">
                    <m:r>
                      <a:rPr lang="en-US" altLang="zh-CN" b="0" i="1" smtClean="0">
                        <a:latin typeface="Cambria Math"/>
                      </a:rPr>
                      <m:t>𝐹</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𝑟</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𝑆</m:t>
                    </m:r>
                    <m:r>
                      <a:rPr lang="en-US" altLang="zh-CN" b="0" i="1" smtClean="0">
                        <a:latin typeface="Cambria Math"/>
                      </a:rPr>
                      <m:t>−</m:t>
                    </m:r>
                    <m:r>
                      <a:rPr lang="en-US" altLang="zh-CN" b="0" i="1" smtClean="0">
                        <a:latin typeface="Cambria Math"/>
                      </a:rPr>
                      <m:t>𝐼</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𝑟</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𝑁𝑋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a:rPr>
                      <m:t>.</m:t>
                    </m:r>
                  </m:oMath>
                </a14:m>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259" t="-215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87320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Say’s Law</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Say’s Law states: supply creates its own demand.</a:t>
            </a:r>
          </a:p>
          <a:p>
            <a:pPr lvl="1"/>
            <a:r>
              <a:rPr lang="en-US" altLang="zh-CN" dirty="0"/>
              <a:t>It necessarily holds in a barter economy.</a:t>
            </a:r>
          </a:p>
          <a:p>
            <a:pPr lvl="1"/>
            <a:r>
              <a:rPr lang="en-US" altLang="zh-CN" dirty="0"/>
              <a:t>It does not generally hold in the modern monetary economy.</a:t>
            </a:r>
          </a:p>
          <a:p>
            <a:r>
              <a:rPr lang="en-US" altLang="zh-CN" dirty="0"/>
              <a:t>One implication of Say’s Law: the AD curve coincides with the AS curve at all price level. </a:t>
            </a:r>
          </a:p>
          <a:p>
            <a:pPr lvl="1"/>
            <a:r>
              <a:rPr lang="en-US" altLang="zh-CN" dirty="0"/>
              <a:t>The general price level is determined by money supply (quantity theory of money) and is irrelevant to “real” activity of the economy.</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8101883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Equilibrium of Foreign Exchange Market</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7840" y="5599512"/>
            <a:ext cx="1768615" cy="369332"/>
          </a:xfrm>
          <a:prstGeom prst="rect">
            <a:avLst/>
          </a:prstGeom>
          <a:noFill/>
        </p:spPr>
        <p:txBody>
          <a:bodyPr wrap="square" rtlCol="0">
            <a:spAutoFit/>
          </a:bodyPr>
          <a:lstStyle/>
          <a:p>
            <a:r>
              <a:rPr lang="en-US" altLang="zh-CN" dirty="0"/>
              <a:t>Net export</a:t>
            </a:r>
            <a:endParaRPr lang="zh-CN" altLang="en-US" dirty="0"/>
          </a:p>
        </p:txBody>
      </p:sp>
      <p:sp>
        <p:nvSpPr>
          <p:cNvPr id="8" name="任意多边形 7"/>
          <p:cNvSpPr/>
          <p:nvPr/>
        </p:nvSpPr>
        <p:spPr>
          <a:xfrm>
            <a:off x="3281189"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4692" y="1772816"/>
                <a:ext cx="2160240" cy="369332"/>
              </a:xfrm>
              <a:prstGeom prst="rect">
                <a:avLst/>
              </a:prstGeom>
              <a:noFill/>
            </p:spPr>
            <p:txBody>
              <a:bodyPr wrap="square" rtlCol="0">
                <a:spAutoFit/>
              </a:bodyPr>
              <a:lstStyle/>
              <a:p>
                <a:r>
                  <a:rPr lang="en-US" altLang="zh-CN" dirty="0"/>
                  <a:t>Real exchange rate </a:t>
                </a:r>
                <a14:m>
                  <m:oMath xmlns:m="http://schemas.openxmlformats.org/officeDocument/2006/math">
                    <m:r>
                      <a:rPr lang="en-US" altLang="zh-CN" b="0" i="1" smtClean="0">
                        <a:latin typeface="Cambria Math"/>
                      </a:rPr>
                      <m:t>𝜀</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4692" y="1772816"/>
                <a:ext cx="2160240" cy="369332"/>
              </a:xfrm>
              <a:prstGeom prst="rect">
                <a:avLst/>
              </a:prstGeom>
              <a:blipFill rotWithShape="1">
                <a:blip r:embed="rId2"/>
                <a:stretch>
                  <a:fillRect l="-2542"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067944" y="1957482"/>
                <a:ext cx="2471600" cy="369332"/>
              </a:xfrm>
              <a:prstGeom prst="rect">
                <a:avLst/>
              </a:prstGeom>
              <a:noFill/>
            </p:spPr>
            <p:txBody>
              <a:bodyPr wrap="square" rtlCol="0">
                <a:spAutoFit/>
              </a:bodyPr>
              <a:lstStyle/>
              <a:p>
                <a:r>
                  <a:rPr lang="en-US" altLang="zh-CN" dirty="0"/>
                  <a:t>Excess saving, </a:t>
                </a:r>
                <a14:m>
                  <m:oMath xmlns:m="http://schemas.openxmlformats.org/officeDocument/2006/math">
                    <m:r>
                      <a:rPr lang="en-US" altLang="zh-CN" b="0" i="1" smtClean="0">
                        <a:latin typeface="Cambria Math"/>
                      </a:rPr>
                      <m:t>𝑆</m:t>
                    </m:r>
                    <m:r>
                      <a:rPr lang="en-US" altLang="zh-CN" b="0" i="1" smtClean="0">
                        <a:latin typeface="Cambria Math"/>
                      </a:rPr>
                      <m:t>−</m:t>
                    </m:r>
                    <m:r>
                      <a:rPr lang="en-US" altLang="zh-CN" b="0" i="1" smtClean="0">
                        <a:latin typeface="Cambria Math"/>
                      </a:rPr>
                      <m:t>𝐼</m:t>
                    </m:r>
                  </m:oMath>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067944" y="1957482"/>
                <a:ext cx="2471600" cy="369332"/>
              </a:xfrm>
              <a:prstGeom prst="rect">
                <a:avLst/>
              </a:prstGeom>
              <a:blipFill rotWithShape="1">
                <a:blip r:embed="rId3"/>
                <a:stretch>
                  <a:fillRect l="-197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228184" y="4453576"/>
                <a:ext cx="9560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r>
                        <a:rPr lang="en-US" altLang="zh-CN" b="0" i="1" smtClean="0">
                          <a:latin typeface="Cambria Math"/>
                        </a:rPr>
                        <m:t>(</m:t>
                      </m:r>
                      <m:r>
                        <a:rPr lang="en-US" altLang="zh-CN" b="0" i="1" smtClean="0">
                          <a:latin typeface="Cambria Math"/>
                        </a:rPr>
                        <m:t>𝜀</m:t>
                      </m:r>
                      <m:r>
                        <a:rPr lang="en-US" altLang="zh-CN" b="0" i="1" smtClean="0">
                          <a:latin typeface="Cambria Math"/>
                        </a:rPr>
                        <m:t>)</m:t>
                      </m:r>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228184" y="4453576"/>
                <a:ext cx="956026" cy="369332"/>
              </a:xfrm>
              <a:prstGeom prst="rect">
                <a:avLst/>
              </a:prstGeom>
              <a:blipFill>
                <a:blip r:embed="rId4"/>
                <a:stretch>
                  <a:fillRect b="-13333"/>
                </a:stretch>
              </a:blipFill>
            </p:spPr>
            <p:txBody>
              <a:bodyPr/>
              <a:lstStyle/>
              <a:p>
                <a:r>
                  <a:rPr lang="zh-CN" altLang="en-US">
                    <a:noFill/>
                  </a:rPr>
                  <a:t> </a:t>
                </a:r>
              </a:p>
            </p:txBody>
          </p:sp>
        </mc:Fallback>
      </mc:AlternateContent>
      <p:sp>
        <p:nvSpPr>
          <p:cNvPr id="15"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exchange rate</a:t>
            </a:r>
            <a:endParaRPr lang="zh-CN" altLang="en-US" dirty="0"/>
          </a:p>
        </p:txBody>
      </p:sp>
    </p:spTree>
    <p:extLst>
      <p:ext uri="{BB962C8B-B14F-4D97-AF65-F5344CB8AC3E}">
        <p14:creationId xmlns:p14="http://schemas.microsoft.com/office/powerpoint/2010/main" val="30003257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Thought Experiments on A Small Open Economy</a:t>
            </a:r>
            <a:endParaRPr lang="zh-CN" altLang="en-US" dirty="0"/>
          </a:p>
        </p:txBody>
      </p:sp>
      <p:sp>
        <p:nvSpPr>
          <p:cNvPr id="3" name="内容占位符 2"/>
          <p:cNvSpPr>
            <a:spLocks noGrp="1"/>
          </p:cNvSpPr>
          <p:nvPr>
            <p:ph idx="1"/>
          </p:nvPr>
        </p:nvSpPr>
        <p:spPr/>
        <p:txBody>
          <a:bodyPr/>
          <a:lstStyle/>
          <a:p>
            <a:r>
              <a:rPr lang="en-US" altLang="zh-CN" dirty="0"/>
              <a:t>How might the real exchange rate be affected by the following?</a:t>
            </a:r>
          </a:p>
          <a:p>
            <a:pPr lvl="1"/>
            <a:r>
              <a:rPr lang="en-US" altLang="zh-CN" dirty="0"/>
              <a:t>Expansionary fiscal policy at home</a:t>
            </a:r>
          </a:p>
          <a:p>
            <a:pPr lvl="1"/>
            <a:r>
              <a:rPr lang="en-US" altLang="zh-CN" dirty="0"/>
              <a:t>A rise in the world interest rate</a:t>
            </a:r>
          </a:p>
          <a:p>
            <a:pPr lvl="1"/>
            <a:r>
              <a:rPr lang="en-US" altLang="zh-CN" dirty="0"/>
              <a:t>The effect of protectionist trade policy</a:t>
            </a:r>
          </a:p>
          <a:p>
            <a:pPr lvl="1"/>
            <a:r>
              <a:rPr lang="en-US" altLang="zh-CN" dirty="0"/>
              <a:t>The effect of financial market development</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9737830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Determinants of Nominal Exchange Rate</a:t>
            </a:r>
            <a:endParaRPr lang="zh-CN" altLang="en-US" dirty="0"/>
          </a:p>
        </p:txBody>
      </p:sp>
      <p:sp>
        <p:nvSpPr>
          <p:cNvPr id="3" name="内容占位符 2"/>
          <p:cNvSpPr>
            <a:spLocks noGrp="1"/>
          </p:cNvSpPr>
          <p:nvPr>
            <p:ph idx="1"/>
          </p:nvPr>
        </p:nvSpPr>
        <p:spPr/>
        <p:txBody>
          <a:bodyPr>
            <a:normAutofit fontScale="92500"/>
          </a:bodyPr>
          <a:lstStyle/>
          <a:p>
            <a:r>
              <a:rPr lang="en-US" altLang="zh-CN" dirty="0"/>
              <a:t>Nominal exchange rate is fixed in some economies. </a:t>
            </a:r>
          </a:p>
          <a:p>
            <a:r>
              <a:rPr lang="en-US" altLang="zh-CN" dirty="0"/>
              <a:t>Under PPP, nominal exchange rate is solely determined by the domestic and the foreign price levels. </a:t>
            </a:r>
          </a:p>
          <a:p>
            <a:r>
              <a:rPr lang="en-US" altLang="zh-CN" dirty="0"/>
              <a:t>In reality, nominal exchange rate for those economies with floating exchange rates depend on many factors including interest rates, growth prospects, etc., as well as inflation expectations.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490555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Model of Large Open Economy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a:t>Assumptions:</a:t>
                </a:r>
              </a:p>
              <a:p>
                <a:pPr lvl="1"/>
                <a:r>
                  <a:rPr lang="en-US" altLang="zh-CN" dirty="0"/>
                  <a:t>Capital is perfectly mobile across borders. </a:t>
                </a:r>
              </a:p>
              <a:p>
                <a:pPr lvl="1"/>
                <a:r>
                  <a:rPr lang="en-US" altLang="zh-CN" dirty="0"/>
                  <a:t>The net capital outflow of the large economy influences the world interest rate </a:t>
                </a:r>
                <a14:m>
                  <m:oMath xmlns:m="http://schemas.openxmlformats.org/officeDocument/2006/math">
                    <m:r>
                      <a:rPr lang="en-US" altLang="zh-CN" b="0" i="1" smtClean="0">
                        <a:latin typeface="Cambria Math"/>
                      </a:rPr>
                      <m:t>𝑟</m:t>
                    </m:r>
                  </m:oMath>
                </a14:m>
                <a:r>
                  <a:rPr lang="en-US" altLang="zh-CN" dirty="0"/>
                  <a:t>: </a:t>
                </a:r>
                <a14:m>
                  <m:oMath xmlns:m="http://schemas.openxmlformats.org/officeDocument/2006/math">
                    <m:r>
                      <a:rPr lang="en-US" altLang="zh-CN" i="1">
                        <a:latin typeface="Cambria Math"/>
                      </a:rPr>
                      <m:t>𝐹</m:t>
                    </m:r>
                    <m:d>
                      <m:dPr>
                        <m:ctrlPr>
                          <a:rPr lang="en-US" altLang="zh-CN" i="1">
                            <a:latin typeface="Cambria Math" panose="02040503050406030204" pitchFamily="18" charset="0"/>
                          </a:rPr>
                        </m:ctrlPr>
                      </m:dPr>
                      <m:e>
                        <m:r>
                          <a:rPr lang="en-US" altLang="zh-CN" i="1">
                            <a:latin typeface="Cambria Math"/>
                          </a:rPr>
                          <m:t>𝑟</m:t>
                        </m:r>
                      </m:e>
                    </m:d>
                  </m:oMath>
                </a14:m>
                <a:r>
                  <a:rPr lang="en-US" altLang="zh-CN" dirty="0"/>
                  <a:t> is decreasing in </a:t>
                </a:r>
                <a14:m>
                  <m:oMath xmlns:m="http://schemas.openxmlformats.org/officeDocument/2006/math">
                    <m:r>
                      <a:rPr lang="en-US" altLang="zh-CN" i="1">
                        <a:latin typeface="Cambria Math"/>
                      </a:rPr>
                      <m:t>𝑟</m:t>
                    </m:r>
                  </m:oMath>
                </a14:m>
                <a:r>
                  <a:rPr lang="en-US" altLang="zh-CN" dirty="0"/>
                  <a:t>.</a:t>
                </a:r>
              </a:p>
              <a:p>
                <a:pPr lvl="1"/>
                <a:r>
                  <a:rPr lang="en-US" altLang="zh-CN" dirty="0"/>
                  <a:t>The net export is a decreasing function of the real exchange rate (</a:t>
                </a:r>
                <a14:m>
                  <m:oMath xmlns:m="http://schemas.openxmlformats.org/officeDocument/2006/math">
                    <m:r>
                      <a:rPr lang="en-US" altLang="zh-CN" i="1">
                        <a:latin typeface="Cambria Math"/>
                      </a:rPr>
                      <m:t>𝜀</m:t>
                    </m:r>
                  </m:oMath>
                </a14:m>
                <a:r>
                  <a:rPr lang="en-US" altLang="zh-CN" dirty="0"/>
                  <a:t>). </a:t>
                </a:r>
              </a:p>
              <a:p>
                <a:r>
                  <a:rPr lang="en-US" altLang="zh-CN" dirty="0"/>
                  <a:t>Two markets:</a:t>
                </a:r>
              </a:p>
              <a:p>
                <a:pPr lvl="1"/>
                <a:r>
                  <a:rPr lang="en-US" altLang="zh-CN" dirty="0"/>
                  <a:t>The market for loanable funds</a:t>
                </a:r>
              </a:p>
              <a:p>
                <a:pPr lvl="1"/>
                <a:r>
                  <a:rPr lang="en-US" altLang="zh-CN" dirty="0"/>
                  <a:t>The forex market</a:t>
                </a:r>
              </a:p>
              <a:p>
                <a:r>
                  <a:rPr lang="en-US" altLang="zh-CN" dirty="0"/>
                  <a:t>In equilibrium, we have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𝑆</m:t>
                      </m:r>
                      <m:r>
                        <a:rPr lang="en-US" altLang="zh-CN" b="0" i="1" smtClean="0">
                          <a:latin typeface="Cambria Math"/>
                        </a:rPr>
                        <m:t>=</m:t>
                      </m:r>
                      <m:r>
                        <a:rPr lang="en-US" altLang="zh-CN" i="1">
                          <a:latin typeface="Cambria Math"/>
                        </a:rPr>
                        <m:t>𝐼</m:t>
                      </m:r>
                      <m:d>
                        <m:dPr>
                          <m:ctrlPr>
                            <a:rPr lang="en-US" altLang="zh-CN" i="1">
                              <a:latin typeface="Cambria Math" panose="02040503050406030204" pitchFamily="18" charset="0"/>
                            </a:rPr>
                          </m:ctrlPr>
                        </m:dPr>
                        <m:e>
                          <m:r>
                            <a:rPr lang="en-US" altLang="zh-CN" i="1">
                              <a:latin typeface="Cambria Math"/>
                            </a:rPr>
                            <m:t>𝑟</m:t>
                          </m:r>
                        </m:e>
                      </m:d>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𝑟</m:t>
                          </m:r>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a:rPr>
                        <m:t>=</m:t>
                      </m:r>
                      <m:r>
                        <a:rPr lang="en-US" altLang="zh-CN" b="0" i="1" smtClean="0">
                          <a:latin typeface="Cambria Math"/>
                        </a:rPr>
                        <m:t>𝐹</m:t>
                      </m:r>
                      <m:r>
                        <a:rPr lang="en-US" altLang="zh-CN" b="0" i="1" smtClean="0">
                          <a:latin typeface="Cambria Math"/>
                        </a:rPr>
                        <m:t>(</m:t>
                      </m:r>
                      <m:r>
                        <a:rPr lang="en-US" altLang="zh-CN" b="0" i="1" smtClean="0">
                          <a:latin typeface="Cambria Math"/>
                        </a:rPr>
                        <m:t>𝑟</m:t>
                      </m:r>
                      <m:r>
                        <a:rPr lang="en-US" altLang="zh-CN" b="0" i="1" smtClean="0">
                          <a:latin typeface="Cambria Math"/>
                        </a:rPr>
                        <m:t>)</m:t>
                      </m:r>
                    </m:oMath>
                  </m:oMathPara>
                </a14:m>
                <a:endParaRPr lang="en-US" altLang="zh-CN" b="0" dirty="0"/>
              </a:p>
              <a:p>
                <a14:m>
                  <m:oMath xmlns:m="http://schemas.openxmlformats.org/officeDocument/2006/math">
                    <m:r>
                      <a:rPr lang="en-US" altLang="zh-CN" b="0" i="1" smtClean="0">
                        <a:latin typeface="Cambria Math"/>
                      </a:rPr>
                      <m:t>𝑟</m:t>
                    </m:r>
                  </m:oMath>
                </a14:m>
                <a:r>
                  <a:rPr lang="en-US" altLang="zh-CN" b="0" dirty="0"/>
                  <a:t> and </a:t>
                </a:r>
                <a14:m>
                  <m:oMath xmlns:m="http://schemas.openxmlformats.org/officeDocument/2006/math">
                    <m:r>
                      <a:rPr lang="en-US" altLang="zh-CN" i="1">
                        <a:latin typeface="Cambria Math"/>
                      </a:rPr>
                      <m:t>𝜀</m:t>
                    </m:r>
                  </m:oMath>
                </a14:m>
                <a:r>
                  <a:rPr lang="en-US" altLang="zh-CN" b="0" dirty="0"/>
                  <a:t> are simultaneously determined in the market for loanable funds and the forex market.  </a:t>
                </a:r>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15" t="-229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630633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Model of Large Open Economy</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5940152" y="5505785"/>
                <a:ext cx="2232248" cy="369332"/>
              </a:xfrm>
              <a:prstGeom prst="rect">
                <a:avLst/>
              </a:prstGeom>
              <a:noFill/>
            </p:spPr>
            <p:txBody>
              <a:bodyPr wrap="square" rtlCol="0">
                <a:spAutoFit/>
              </a:bodyPr>
              <a:lstStyle/>
              <a:p>
                <a:r>
                  <a:rPr lang="en-US" altLang="zh-CN" dirty="0"/>
                  <a:t>World interest rate </a:t>
                </a:r>
                <a14:m>
                  <m:oMath xmlns:m="http://schemas.openxmlformats.org/officeDocument/2006/math">
                    <m:r>
                      <a:rPr lang="en-US" altLang="zh-CN" i="1">
                        <a:latin typeface="Cambria Math" panose="02040503050406030204" pitchFamily="18" charset="0"/>
                      </a:rPr>
                      <m:t>𝑟</m:t>
                    </m:r>
                  </m:oMath>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40152" y="5505785"/>
                <a:ext cx="2232248" cy="369332"/>
              </a:xfrm>
              <a:prstGeom prst="rect">
                <a:avLst/>
              </a:prstGeom>
              <a:blipFill rotWithShape="0">
                <a:blip r:embed="rId2"/>
                <a:stretch>
                  <a:fillRect l="-2180" t="-8197" b="-24590"/>
                </a:stretch>
              </a:blipFill>
            </p:spPr>
            <p:txBody>
              <a:bodyPr/>
              <a:lstStyle/>
              <a:p>
                <a:r>
                  <a:rPr lang="zh-CN" altLang="en-US">
                    <a:noFill/>
                  </a:rPr>
                  <a:t> </a:t>
                </a:r>
              </a:p>
            </p:txBody>
          </p:sp>
        </mc:Fallback>
      </mc:AlternateContent>
      <p:sp>
        <p:nvSpPr>
          <p:cNvPr id="8" name="任意多边形 7"/>
          <p:cNvSpPr/>
          <p:nvPr/>
        </p:nvSpPr>
        <p:spPr>
          <a:xfrm flipH="1">
            <a:off x="3342889" y="2479765"/>
            <a:ext cx="2190703" cy="2146294"/>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2316795"/>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4692" y="1772816"/>
                <a:ext cx="2160240" cy="369332"/>
              </a:xfrm>
              <a:prstGeom prst="rect">
                <a:avLst/>
              </a:prstGeom>
              <a:noFill/>
            </p:spPr>
            <p:txBody>
              <a:bodyPr wrap="square" rtlCol="0">
                <a:spAutoFit/>
              </a:bodyPr>
              <a:lstStyle/>
              <a:p>
                <a:r>
                  <a:rPr lang="en-US" altLang="zh-CN" dirty="0"/>
                  <a:t>Real exchange rate </a:t>
                </a:r>
                <a14:m>
                  <m:oMath xmlns:m="http://schemas.openxmlformats.org/officeDocument/2006/math">
                    <m:r>
                      <a:rPr lang="en-US" altLang="zh-CN" b="0" i="1" smtClean="0">
                        <a:latin typeface="Cambria Math"/>
                      </a:rPr>
                      <m:t>𝜀</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4692" y="1772816"/>
                <a:ext cx="2160240" cy="369332"/>
              </a:xfrm>
              <a:prstGeom prst="rect">
                <a:avLst/>
              </a:prstGeom>
              <a:blipFill rotWithShape="0">
                <a:blip r:embed="rId3"/>
                <a:stretch>
                  <a:fillRect l="-254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317401" y="1949159"/>
                <a:ext cx="24283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𝑆</m:t>
                      </m:r>
                      <m:r>
                        <a:rPr lang="en-US" altLang="zh-CN" b="0" i="1" smtClean="0">
                          <a:latin typeface="Cambria Math" panose="02040503050406030204" pitchFamily="18" charset="0"/>
                        </a:rPr>
                        <m:t>=</m:t>
                      </m:r>
                      <m:r>
                        <a:rPr lang="en-US" altLang="zh-CN" b="0" i="1" smtClean="0">
                          <a:latin typeface="Cambria Math"/>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317401" y="1949159"/>
                <a:ext cx="2428351" cy="369332"/>
              </a:xfrm>
              <a:prstGeom prst="rect">
                <a:avLst/>
              </a:prstGeom>
              <a:blipFill rotWithShape="0">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3"/>
              <p:cNvSpPr txBox="1"/>
              <p:nvPr/>
            </p:nvSpPr>
            <p:spPr>
              <a:xfrm>
                <a:off x="5292080" y="2553445"/>
                <a:ext cx="1675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3" name="TextBox 13"/>
              <p:cNvSpPr txBox="1">
                <a:spLocks noRot="1" noChangeAspect="1" noMove="1" noResize="1" noEditPoints="1" noAdjustHandles="1" noChangeArrowheads="1" noChangeShapeType="1" noTextEdit="1"/>
              </p:cNvSpPr>
              <p:nvPr/>
            </p:nvSpPr>
            <p:spPr>
              <a:xfrm>
                <a:off x="5292080" y="2553445"/>
                <a:ext cx="1675631" cy="369332"/>
              </a:xfrm>
              <a:prstGeom prst="rect">
                <a:avLst/>
              </a:prstGeom>
              <a:blipFill>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𝜀</m:t>
                        </m:r>
                      </m:e>
                      <m:sup>
                        <m:r>
                          <a:rPr lang="en-US" altLang="zh-CN" b="0" i="1" smtClean="0">
                            <a:latin typeface="Cambria Math" panose="02040503050406030204" pitchFamily="18" charset="0"/>
                          </a:rPr>
                          <m:t>∗</m:t>
                        </m:r>
                      </m:sup>
                    </m:sSup>
                  </m:oMath>
                </a14:m>
                <a:endParaRPr lang="zh-CN" altLang="en-US" dirty="0"/>
              </a:p>
            </p:txBody>
          </p:sp>
        </mc:Choice>
        <mc:Fallback xmlns="">
          <p:sp>
            <p:nvSpPr>
              <p:cNvPr id="14" name="TextBox 14"/>
              <p:cNvSpPr txBox="1">
                <a:spLocks noRot="1" noChangeAspect="1" noMove="1" noResize="1" noEditPoints="1" noAdjustHandles="1" noChangeArrowheads="1" noChangeShapeType="1" noTextEdit="1"/>
              </p:cNvSpPr>
              <p:nvPr/>
            </p:nvSpPr>
            <p:spPr>
              <a:xfrm>
                <a:off x="467544" y="3429000"/>
                <a:ext cx="1872208" cy="646331"/>
              </a:xfrm>
              <a:prstGeom prst="rect">
                <a:avLst/>
              </a:prstGeom>
              <a:blipFill rotWithShape="0">
                <a:blip r:embed="rId6"/>
                <a:stretch>
                  <a:fillRect l="-2932" t="-5660"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4"/>
              <p:cNvSpPr txBox="1"/>
              <p:nvPr/>
            </p:nvSpPr>
            <p:spPr>
              <a:xfrm>
                <a:off x="3595472" y="5475065"/>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oMath>
                </a14:m>
                <a:endParaRPr lang="zh-CN" altLang="en-US" dirty="0"/>
              </a:p>
            </p:txBody>
          </p:sp>
        </mc:Choice>
        <mc:Fallback xmlns="">
          <p:sp>
            <p:nvSpPr>
              <p:cNvPr id="17" name="TextBox 14"/>
              <p:cNvSpPr txBox="1">
                <a:spLocks noRot="1" noChangeAspect="1" noMove="1" noResize="1" noEditPoints="1" noAdjustHandles="1" noChangeArrowheads="1" noChangeShapeType="1" noTextEdit="1"/>
              </p:cNvSpPr>
              <p:nvPr/>
            </p:nvSpPr>
            <p:spPr>
              <a:xfrm>
                <a:off x="3595472" y="5475065"/>
                <a:ext cx="1872208" cy="646331"/>
              </a:xfrm>
              <a:prstGeom prst="rect">
                <a:avLst/>
              </a:prstGeom>
              <a:blipFill rotWithShape="0">
                <a:blip r:embed="rId7"/>
                <a:stretch>
                  <a:fillRect l="-2932" t="-4717" b="-14151"/>
                </a:stretch>
              </a:blipFill>
            </p:spPr>
            <p:txBody>
              <a:bodyPr/>
              <a:lstStyle/>
              <a:p>
                <a:r>
                  <a:rPr lang="zh-CN" altLang="en-US">
                    <a:noFill/>
                  </a:rPr>
                  <a:t> </a:t>
                </a:r>
              </a:p>
            </p:txBody>
          </p:sp>
        </mc:Fallback>
      </mc:AlternateContent>
      <p:cxnSp>
        <p:nvCxnSpPr>
          <p:cNvPr id="20" name="直接连接符 19"/>
          <p:cNvCxnSpPr>
            <a:endCxn id="17" idx="0"/>
          </p:cNvCxnSpPr>
          <p:nvPr/>
        </p:nvCxnSpPr>
        <p:spPr>
          <a:xfrm>
            <a:off x="4529903" y="4645627"/>
            <a:ext cx="1673" cy="82943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919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Thought Experiments on A Large Open Economy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How would </a:t>
                </a:r>
                <a14:m>
                  <m:oMath xmlns:m="http://schemas.openxmlformats.org/officeDocument/2006/math">
                    <m:r>
                      <a:rPr lang="en-US" altLang="zh-CN" b="0" i="1" smtClean="0">
                        <a:latin typeface="Cambria Math"/>
                      </a:rPr>
                      <m:t>𝑟</m:t>
                    </m:r>
                  </m:oMath>
                </a14:m>
                <a:r>
                  <a:rPr lang="zh-CN" altLang="en-US" dirty="0"/>
                  <a:t> </a:t>
                </a:r>
                <a:r>
                  <a:rPr lang="en-US" altLang="zh-CN" dirty="0"/>
                  <a:t>and </a:t>
                </a:r>
                <a14:m>
                  <m:oMath xmlns:m="http://schemas.openxmlformats.org/officeDocument/2006/math">
                    <m:r>
                      <a:rPr lang="en-US" altLang="zh-CN" b="0" i="1" smtClean="0">
                        <a:latin typeface="Cambria Math"/>
                      </a:rPr>
                      <m:t>𝜀</m:t>
                    </m:r>
                  </m:oMath>
                </a14:m>
                <a:r>
                  <a:rPr lang="zh-CN" altLang="en-US" dirty="0"/>
                  <a:t> </a:t>
                </a:r>
                <a:r>
                  <a:rPr lang="en-US" altLang="zh-CN" dirty="0"/>
                  <a:t>change if the following happens?</a:t>
                </a:r>
              </a:p>
              <a:p>
                <a:pPr lvl="1"/>
                <a:r>
                  <a:rPr lang="en-US" altLang="zh-CN" dirty="0"/>
                  <a:t>A fiscal stimulus (tax reduction or increased government spending)</a:t>
                </a:r>
              </a:p>
              <a:p>
                <a:pPr lvl="1"/>
                <a:r>
                  <a:rPr lang="en-US" altLang="zh-CN" dirty="0"/>
                  <a:t>An protectionist shock</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4810796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Fiscal Stimulus</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5867072" y="5522645"/>
                <a:ext cx="2161312" cy="369332"/>
              </a:xfrm>
              <a:prstGeom prst="rect">
                <a:avLst/>
              </a:prstGeom>
              <a:noFill/>
            </p:spPr>
            <p:txBody>
              <a:bodyPr wrap="square" rtlCol="0">
                <a:spAutoFit/>
              </a:bodyPr>
              <a:lstStyle/>
              <a:p>
                <a:r>
                  <a:rPr lang="en-US" altLang="zh-CN" dirty="0"/>
                  <a:t>World interest rate </a:t>
                </a:r>
                <a14:m>
                  <m:oMath xmlns:m="http://schemas.openxmlformats.org/officeDocument/2006/math">
                    <m:r>
                      <a:rPr lang="en-US" altLang="zh-CN" i="1">
                        <a:latin typeface="Cambria Math" panose="02040503050406030204" pitchFamily="18" charset="0"/>
                      </a:rPr>
                      <m:t>𝑟</m:t>
                    </m:r>
                  </m:oMath>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867072" y="5522645"/>
                <a:ext cx="2161312" cy="369332"/>
              </a:xfrm>
              <a:prstGeom prst="rect">
                <a:avLst/>
              </a:prstGeom>
              <a:blipFill rotWithShape="0">
                <a:blip r:embed="rId2"/>
                <a:stretch>
                  <a:fillRect l="-2254" t="-9836" b="-24590"/>
                </a:stretch>
              </a:blipFill>
            </p:spPr>
            <p:txBody>
              <a:bodyPr/>
              <a:lstStyle/>
              <a:p>
                <a:r>
                  <a:rPr lang="zh-CN" altLang="en-US">
                    <a:noFill/>
                  </a:rPr>
                  <a:t> </a:t>
                </a:r>
              </a:p>
            </p:txBody>
          </p:sp>
        </mc:Fallback>
      </mc:AlternateContent>
      <p:sp>
        <p:nvSpPr>
          <p:cNvPr id="8" name="任意多边形 7"/>
          <p:cNvSpPr/>
          <p:nvPr/>
        </p:nvSpPr>
        <p:spPr>
          <a:xfrm flipH="1">
            <a:off x="3342889" y="2479765"/>
            <a:ext cx="2190703" cy="2146294"/>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2316795"/>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4692" y="1772816"/>
                <a:ext cx="2160240" cy="369332"/>
              </a:xfrm>
              <a:prstGeom prst="rect">
                <a:avLst/>
              </a:prstGeom>
              <a:noFill/>
            </p:spPr>
            <p:txBody>
              <a:bodyPr wrap="square" rtlCol="0">
                <a:spAutoFit/>
              </a:bodyPr>
              <a:lstStyle/>
              <a:p>
                <a:r>
                  <a:rPr lang="en-US" altLang="zh-CN" dirty="0"/>
                  <a:t>Real exchange rate </a:t>
                </a:r>
                <a14:m>
                  <m:oMath xmlns:m="http://schemas.openxmlformats.org/officeDocument/2006/math">
                    <m:r>
                      <a:rPr lang="en-US" altLang="zh-CN" b="0" i="1" smtClean="0">
                        <a:latin typeface="Cambria Math"/>
                      </a:rPr>
                      <m:t>𝜀</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4692" y="1772816"/>
                <a:ext cx="2160240" cy="369332"/>
              </a:xfrm>
              <a:prstGeom prst="rect">
                <a:avLst/>
              </a:prstGeom>
              <a:blipFill rotWithShape="0">
                <a:blip r:embed="rId3"/>
                <a:stretch>
                  <a:fillRect l="-254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317401" y="1949159"/>
                <a:ext cx="24283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𝑆</m:t>
                      </m:r>
                      <m:r>
                        <a:rPr lang="en-US" altLang="zh-CN" b="0" i="1" smtClean="0">
                          <a:latin typeface="Cambria Math" panose="02040503050406030204" pitchFamily="18" charset="0"/>
                        </a:rPr>
                        <m:t>=</m:t>
                      </m:r>
                      <m:r>
                        <a:rPr lang="en-US" altLang="zh-CN" b="0" i="1" smtClean="0">
                          <a:latin typeface="Cambria Math"/>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317401" y="1949159"/>
                <a:ext cx="2428351" cy="369332"/>
              </a:xfrm>
              <a:prstGeom prst="rect">
                <a:avLst/>
              </a:prstGeom>
              <a:blipFill rotWithShape="0">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3"/>
              <p:cNvSpPr txBox="1"/>
              <p:nvPr/>
            </p:nvSpPr>
            <p:spPr>
              <a:xfrm>
                <a:off x="4721501" y="2817664"/>
                <a:ext cx="259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3" name="TextBox 13"/>
              <p:cNvSpPr txBox="1">
                <a:spLocks noRot="1" noChangeAspect="1" noMove="1" noResize="1" noEditPoints="1" noAdjustHandles="1" noChangeArrowheads="1" noChangeShapeType="1" noTextEdit="1"/>
              </p:cNvSpPr>
              <p:nvPr/>
            </p:nvSpPr>
            <p:spPr>
              <a:xfrm>
                <a:off x="4721501" y="2817664"/>
                <a:ext cx="2596598" cy="369332"/>
              </a:xfrm>
              <a:prstGeom prst="rect">
                <a:avLst/>
              </a:prstGeom>
              <a:blipFill>
                <a:blip r:embed="rId5"/>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𝜀</m:t>
                        </m:r>
                      </m:e>
                      <m:sup>
                        <m:r>
                          <a:rPr lang="en-US" altLang="zh-CN" b="0" i="1" smtClean="0">
                            <a:latin typeface="Cambria Math" panose="02040503050406030204" pitchFamily="18" charset="0"/>
                          </a:rPr>
                          <m:t>∗</m:t>
                        </m:r>
                      </m:sup>
                    </m:sSup>
                  </m:oMath>
                </a14:m>
                <a:endParaRPr lang="zh-CN" altLang="en-US" dirty="0"/>
              </a:p>
            </p:txBody>
          </p:sp>
        </mc:Choice>
        <mc:Fallback xmlns="">
          <p:sp>
            <p:nvSpPr>
              <p:cNvPr id="14" name="TextBox 14"/>
              <p:cNvSpPr txBox="1">
                <a:spLocks noRot="1" noChangeAspect="1" noMove="1" noResize="1" noEditPoints="1" noAdjustHandles="1" noChangeArrowheads="1" noChangeShapeType="1" noTextEdit="1"/>
              </p:cNvSpPr>
              <p:nvPr/>
            </p:nvSpPr>
            <p:spPr>
              <a:xfrm>
                <a:off x="467544" y="3429000"/>
                <a:ext cx="1872208" cy="646331"/>
              </a:xfrm>
              <a:prstGeom prst="rect">
                <a:avLst/>
              </a:prstGeom>
              <a:blipFill rotWithShape="0">
                <a:blip r:embed="rId6"/>
                <a:stretch>
                  <a:fillRect l="-2932" t="-5660"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93799" y="5642871"/>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93799" y="5642871"/>
                <a:ext cx="1872208" cy="646331"/>
              </a:xfrm>
              <a:prstGeom prst="rect">
                <a:avLst/>
              </a:prstGeom>
              <a:blipFill rotWithShape="0">
                <a:blip r:embed="rId7"/>
                <a:stretch>
                  <a:fillRect l="-2932" t="-5660" b="-14151"/>
                </a:stretch>
              </a:blipFill>
            </p:spPr>
            <p:txBody>
              <a:bodyPr/>
              <a:lstStyle/>
              <a:p>
                <a:r>
                  <a:rPr lang="zh-CN" altLang="en-US">
                    <a:noFill/>
                  </a:rPr>
                  <a:t> </a:t>
                </a:r>
              </a:p>
            </p:txBody>
          </p:sp>
        </mc:Fallback>
      </mc:AlternateContent>
      <p:cxnSp>
        <p:nvCxnSpPr>
          <p:cNvPr id="16" name="直接连接符 15"/>
          <p:cNvCxnSpPr/>
          <p:nvPr/>
        </p:nvCxnSpPr>
        <p:spPr>
          <a:xfrm>
            <a:off x="4526557" y="4719746"/>
            <a:ext cx="1673" cy="71262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04048" y="2408349"/>
            <a:ext cx="0" cy="2316795"/>
          </a:xfrm>
          <a:prstGeom prst="line">
            <a:avLst/>
          </a:prstGeom>
          <a:ln w="2540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479349" y="3186996"/>
            <a:ext cx="252028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右箭头 20"/>
          <p:cNvSpPr/>
          <p:nvPr/>
        </p:nvSpPr>
        <p:spPr>
          <a:xfrm>
            <a:off x="4512469" y="5458527"/>
            <a:ext cx="471399" cy="234391"/>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上箭头 21"/>
          <p:cNvSpPr/>
          <p:nvPr/>
        </p:nvSpPr>
        <p:spPr>
          <a:xfrm flipH="1">
            <a:off x="2220851" y="3231981"/>
            <a:ext cx="157812" cy="451376"/>
          </a:xfrm>
          <a:prstGeom prs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4998792" y="4643782"/>
            <a:ext cx="837" cy="811714"/>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27" name="右箭头 26"/>
          <p:cNvSpPr/>
          <p:nvPr/>
        </p:nvSpPr>
        <p:spPr>
          <a:xfrm>
            <a:off x="4534925" y="2765231"/>
            <a:ext cx="471399" cy="234391"/>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76375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Protectionist Shock</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7840" y="5599512"/>
            <a:ext cx="2056648" cy="369332"/>
          </a:xfrm>
          <a:prstGeom prst="rect">
            <a:avLst/>
          </a:prstGeom>
          <a:noFill/>
        </p:spPr>
        <p:txBody>
          <a:bodyPr wrap="square" rtlCol="0">
            <a:spAutoFit/>
          </a:bodyPr>
          <a:lstStyle/>
          <a:p>
            <a:r>
              <a:rPr lang="en-US" altLang="zh-CN" dirty="0"/>
              <a:t>World interest rate</a:t>
            </a:r>
            <a:endParaRPr lang="zh-CN" altLang="en-US" dirty="0"/>
          </a:p>
        </p:txBody>
      </p:sp>
      <p:sp>
        <p:nvSpPr>
          <p:cNvPr id="8" name="任意多边形 7"/>
          <p:cNvSpPr/>
          <p:nvPr/>
        </p:nvSpPr>
        <p:spPr>
          <a:xfrm flipH="1">
            <a:off x="3342889" y="2479765"/>
            <a:ext cx="2190703" cy="2146294"/>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2316795"/>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54692" y="1772816"/>
                <a:ext cx="2160240" cy="369332"/>
              </a:xfrm>
              <a:prstGeom prst="rect">
                <a:avLst/>
              </a:prstGeom>
              <a:noFill/>
            </p:spPr>
            <p:txBody>
              <a:bodyPr wrap="square" rtlCol="0">
                <a:spAutoFit/>
              </a:bodyPr>
              <a:lstStyle/>
              <a:p>
                <a:r>
                  <a:rPr lang="en-US" altLang="zh-CN" dirty="0"/>
                  <a:t>Real exchange rate </a:t>
                </a:r>
                <a14:m>
                  <m:oMath xmlns:m="http://schemas.openxmlformats.org/officeDocument/2006/math">
                    <m:r>
                      <a:rPr lang="en-US" altLang="zh-CN" b="0" i="1" smtClean="0">
                        <a:latin typeface="Cambria Math"/>
                      </a:rPr>
                      <m:t>𝜀</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4692" y="1772816"/>
                <a:ext cx="2160240" cy="369332"/>
              </a:xfrm>
              <a:prstGeom prst="rect">
                <a:avLst/>
              </a:prstGeom>
              <a:blipFill rotWithShape="0">
                <a:blip r:embed="rId2"/>
                <a:stretch>
                  <a:fillRect l="-254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317401" y="1949159"/>
                <a:ext cx="24283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𝑆</m:t>
                      </m:r>
                      <m:r>
                        <a:rPr lang="en-US" altLang="zh-CN" b="0" i="1" smtClean="0">
                          <a:latin typeface="Cambria Math" panose="02040503050406030204" pitchFamily="18" charset="0"/>
                        </a:rPr>
                        <m:t>=</m:t>
                      </m:r>
                      <m:r>
                        <a:rPr lang="en-US" altLang="zh-CN" b="0" i="1" smtClean="0">
                          <a:latin typeface="Cambria Math"/>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317401" y="1949159"/>
                <a:ext cx="2428351" cy="369332"/>
              </a:xfrm>
              <a:prstGeom prst="rect">
                <a:avLst/>
              </a:prstGeom>
              <a:blipFill rotWithShape="0">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3"/>
              <p:cNvSpPr txBox="1"/>
              <p:nvPr/>
            </p:nvSpPr>
            <p:spPr>
              <a:xfrm>
                <a:off x="4721501" y="2817664"/>
                <a:ext cx="25965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𝑋</m:t>
                      </m:r>
                      <m:d>
                        <m:dPr>
                          <m:ctrlPr>
                            <a:rPr lang="en-US" altLang="zh-CN" b="0" i="1" smtClean="0">
                              <a:latin typeface="Cambria Math" panose="02040503050406030204" pitchFamily="18" charset="0"/>
                            </a:rPr>
                          </m:ctrlPr>
                        </m:dPr>
                        <m:e>
                          <m:r>
                            <a:rPr lang="en-US" altLang="zh-CN" b="0" i="1" smtClean="0">
                              <a:latin typeface="Cambria Math"/>
                            </a:rPr>
                            <m:t>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zh-CN" altLang="en-US" dirty="0"/>
              </a:p>
            </p:txBody>
          </p:sp>
        </mc:Choice>
        <mc:Fallback xmlns="">
          <p:sp>
            <p:nvSpPr>
              <p:cNvPr id="13" name="TextBox 13"/>
              <p:cNvSpPr txBox="1">
                <a:spLocks noRot="1" noChangeAspect="1" noMove="1" noResize="1" noEditPoints="1" noAdjustHandles="1" noChangeArrowheads="1" noChangeShapeType="1" noTextEdit="1"/>
              </p:cNvSpPr>
              <p:nvPr/>
            </p:nvSpPr>
            <p:spPr>
              <a:xfrm>
                <a:off x="4721501" y="2817664"/>
                <a:ext cx="2596598" cy="369332"/>
              </a:xfrm>
              <a:prstGeom prst="rect">
                <a:avLst/>
              </a:prstGeom>
              <a:blipFill>
                <a:blip r:embed="rId4"/>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𝜀</m:t>
                        </m:r>
                      </m:e>
                      <m:sup>
                        <m:r>
                          <a:rPr lang="en-US" altLang="zh-CN" b="0" i="1" smtClean="0">
                            <a:latin typeface="Cambria Math" panose="02040503050406030204" pitchFamily="18" charset="0"/>
                          </a:rPr>
                          <m:t>∗</m:t>
                        </m:r>
                      </m:sup>
                    </m:sSup>
                  </m:oMath>
                </a14:m>
                <a:endParaRPr lang="zh-CN" altLang="en-US" dirty="0"/>
              </a:p>
            </p:txBody>
          </p:sp>
        </mc:Choice>
        <mc:Fallback xmlns="">
          <p:sp>
            <p:nvSpPr>
              <p:cNvPr id="14" name="TextBox 14"/>
              <p:cNvSpPr txBox="1">
                <a:spLocks noRot="1" noChangeAspect="1" noMove="1" noResize="1" noEditPoints="1" noAdjustHandles="1" noChangeArrowheads="1" noChangeShapeType="1" noTextEdit="1"/>
              </p:cNvSpPr>
              <p:nvPr/>
            </p:nvSpPr>
            <p:spPr>
              <a:xfrm>
                <a:off x="467544" y="3429000"/>
                <a:ext cx="1872208" cy="646331"/>
              </a:xfrm>
              <a:prstGeom prst="rect">
                <a:avLst/>
              </a:prstGeom>
              <a:blipFill rotWithShape="0">
                <a:blip r:embed="rId5"/>
                <a:stretch>
                  <a:fillRect l="-2932" t="-5660" b="-13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595472" y="5475065"/>
                <a:ext cx="1872208" cy="646331"/>
              </a:xfrm>
              <a:prstGeom prst="rect">
                <a:avLst/>
              </a:prstGeom>
              <a:noFill/>
            </p:spPr>
            <p:txBody>
              <a:bodyPr wrap="square" rtlCol="0">
                <a:spAutoFit/>
              </a:bodyPr>
              <a:lstStyle/>
              <a:p>
                <a:r>
                  <a:rPr lang="en-US" altLang="zh-CN" dirty="0"/>
                  <a:t>Equilibrium real exchange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95472" y="5475065"/>
                <a:ext cx="1872208" cy="646331"/>
              </a:xfrm>
              <a:prstGeom prst="rect">
                <a:avLst/>
              </a:prstGeom>
              <a:blipFill rotWithShape="0">
                <a:blip r:embed="rId6"/>
                <a:stretch>
                  <a:fillRect l="-2932" t="-4717" b="-14151"/>
                </a:stretch>
              </a:blipFill>
            </p:spPr>
            <p:txBody>
              <a:bodyPr/>
              <a:lstStyle/>
              <a:p>
                <a:r>
                  <a:rPr lang="zh-CN" altLang="en-US">
                    <a:noFill/>
                  </a:rPr>
                  <a:t> </a:t>
                </a:r>
              </a:p>
            </p:txBody>
          </p:sp>
        </mc:Fallback>
      </mc:AlternateContent>
      <p:cxnSp>
        <p:nvCxnSpPr>
          <p:cNvPr id="16" name="直接连接符 15"/>
          <p:cNvCxnSpPr>
            <a:endCxn id="15" idx="0"/>
          </p:cNvCxnSpPr>
          <p:nvPr/>
        </p:nvCxnSpPr>
        <p:spPr>
          <a:xfrm>
            <a:off x="4529903" y="4645627"/>
            <a:ext cx="1673" cy="82943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flipH="1">
            <a:off x="2665923" y="2479765"/>
            <a:ext cx="2190703" cy="2146294"/>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rot="10800000">
            <a:off x="4763929" y="2616014"/>
            <a:ext cx="471399" cy="234391"/>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2479349" y="298617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0" name="上箭头 19"/>
          <p:cNvSpPr/>
          <p:nvPr/>
        </p:nvSpPr>
        <p:spPr>
          <a:xfrm flipH="1">
            <a:off x="2208748" y="3162780"/>
            <a:ext cx="157812" cy="451376"/>
          </a:xfrm>
          <a:prstGeom prs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150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Output Potential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We may call the level of production that utilizes almost all capital and labor inputs the “potential output,” which we denote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oMath>
                </a14:m>
                <a:r>
                  <a:rPr lang="en-US" altLang="zh-CN" dirty="0"/>
                  <a:t>.</a:t>
                </a:r>
              </a:p>
              <a:p>
                <a:r>
                  <a:rPr lang="en-US" altLang="zh-CN" dirty="0"/>
                  <a:t>Under classical assumptions, competition between entrepreneurs will always push production to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𝑌</m:t>
                        </m:r>
                      </m:e>
                    </m:acc>
                  </m:oMath>
                </a14:m>
                <a:r>
                  <a:rPr lang="en-US" altLang="zh-CN" dirty="0"/>
                  <a:t>.</a:t>
                </a:r>
              </a:p>
              <a:p>
                <a:r>
                  <a:rPr lang="en-US" altLang="zh-CN" dirty="0"/>
                  <a:t>Capacity utilization is always below the maximum level </a:t>
                </a:r>
              </a:p>
              <a:p>
                <a:pPr lvl="1"/>
                <a:r>
                  <a:rPr lang="en-US" altLang="zh-CN" dirty="0"/>
                  <a:t>Option value of extra capacity</a:t>
                </a:r>
              </a:p>
              <a:p>
                <a:pPr lvl="1"/>
                <a:r>
                  <a:rPr lang="en-US" altLang="zh-CN" dirty="0"/>
                  <a:t>It takes time for a worker to find a new job.</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81" t="-2695" r="-1926" b="-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75613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Factors of Production</a:t>
            </a:r>
            <a:endParaRPr lang="zh-CN" altLang="en-US" dirty="0"/>
          </a:p>
        </p:txBody>
      </p:sp>
      <p:sp>
        <p:nvSpPr>
          <p:cNvPr id="3" name="内容占位符 2"/>
          <p:cNvSpPr>
            <a:spLocks noGrp="1"/>
          </p:cNvSpPr>
          <p:nvPr>
            <p:ph idx="1"/>
          </p:nvPr>
        </p:nvSpPr>
        <p:spPr/>
        <p:txBody>
          <a:bodyPr>
            <a:normAutofit fontScale="92500"/>
          </a:bodyPr>
          <a:lstStyle/>
          <a:p>
            <a:r>
              <a:rPr lang="en-US" altLang="zh-CN" u="sng" dirty="0"/>
              <a:t>Factors of production</a:t>
            </a:r>
            <a:r>
              <a:rPr lang="en-US" altLang="zh-CN" dirty="0"/>
              <a:t> are the inputs for producing goods and services. </a:t>
            </a:r>
          </a:p>
          <a:p>
            <a:r>
              <a:rPr lang="en-US" altLang="zh-CN" dirty="0"/>
              <a:t>The two most important factors of productions are </a:t>
            </a:r>
            <a:r>
              <a:rPr lang="en-US" altLang="zh-CN" u="sng" dirty="0"/>
              <a:t>capital</a:t>
            </a:r>
            <a:r>
              <a:rPr lang="en-US" altLang="zh-CN" dirty="0"/>
              <a:t> and </a:t>
            </a:r>
            <a:r>
              <a:rPr lang="en-US" altLang="zh-CN" u="sng" dirty="0"/>
              <a:t>labor</a:t>
            </a:r>
            <a:r>
              <a:rPr lang="en-US" altLang="zh-CN" dirty="0"/>
              <a:t>. (Land is also regarded as a factor of production.) </a:t>
            </a:r>
          </a:p>
          <a:p>
            <a:r>
              <a:rPr lang="en-US" altLang="zh-CN" dirty="0"/>
              <a:t>Capital refers to the set of tools that workers use. We use </a:t>
            </a:r>
            <a:r>
              <a:rPr lang="en-US" altLang="zh-CN" i="1" dirty="0"/>
              <a:t>K </a:t>
            </a:r>
            <a:r>
              <a:rPr lang="en-US" altLang="zh-CN" dirty="0"/>
              <a:t>to denote </a:t>
            </a:r>
            <a:r>
              <a:rPr lang="en-US" altLang="zh-CN" u="sng" dirty="0"/>
              <a:t>the amount of capital</a:t>
            </a:r>
            <a:r>
              <a:rPr lang="en-US" altLang="zh-CN" i="1" dirty="0"/>
              <a:t>.</a:t>
            </a:r>
          </a:p>
          <a:p>
            <a:r>
              <a:rPr lang="en-US" altLang="zh-CN" dirty="0"/>
              <a:t>Labor refers to the time workers spend working. We use </a:t>
            </a:r>
            <a:r>
              <a:rPr lang="en-US" altLang="zh-CN" i="1" dirty="0"/>
              <a:t>L</a:t>
            </a:r>
            <a:r>
              <a:rPr lang="en-US" altLang="zh-CN" dirty="0"/>
              <a:t> to denote </a:t>
            </a:r>
            <a:r>
              <a:rPr lang="en-US" altLang="zh-CN" u="sng" dirty="0"/>
              <a:t>the amount of labor</a:t>
            </a:r>
            <a:r>
              <a:rPr lang="en-US" altLang="zh-CN" dirty="0"/>
              <a:t>.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85827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Simplification Assumption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 this chapter we assume that both capital and labor are fixed:</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𝐾</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𝐾</m:t>
                          </m:r>
                        </m:e>
                      </m:acc>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𝐿</m:t>
                      </m:r>
                      <m:r>
                        <a:rPr lang="en-US" altLang="zh-CN" i="1">
                          <a:latin typeface="Cambria Math"/>
                        </a:rPr>
                        <m:t>=</m:t>
                      </m:r>
                      <m:acc>
                        <m:accPr>
                          <m:chr m:val="̅"/>
                          <m:ctrlPr>
                            <a:rPr lang="en-US" altLang="zh-CN" i="1">
                              <a:latin typeface="Cambria Math" panose="02040503050406030204" pitchFamily="18" charset="0"/>
                            </a:rPr>
                          </m:ctrlPr>
                        </m:accPr>
                        <m:e>
                          <m:r>
                            <a:rPr lang="en-US" altLang="zh-CN" b="0" i="1" smtClean="0">
                              <a:latin typeface="Cambria Math"/>
                            </a:rPr>
                            <m:t>𝐿</m:t>
                          </m:r>
                        </m:e>
                      </m:acc>
                    </m:oMath>
                  </m:oMathPara>
                </a14:m>
                <a:endParaRPr lang="en-US"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7918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Production Function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a:t>Macroeconomists use production function to characterize </a:t>
                </a:r>
                <a:r>
                  <a:rPr lang="en-US" altLang="zh-CN" u="sng" dirty="0"/>
                  <a:t>technology</a:t>
                </a:r>
                <a:r>
                  <a:rPr lang="en-US" altLang="zh-CN" dirty="0"/>
                  <a:t>, which transforms given amounts of capital and labor into outputs.  </a:t>
                </a:r>
              </a:p>
              <a:p>
                <a:r>
                  <a:rPr lang="en-US" altLang="zh-CN" dirty="0"/>
                  <a:t>Technology here should be understood in broad terms. It is determined not only by the scientific and engineering knowhow, but also manufacturing organization, marketing and sales skills, transportation, communication, etc.</a:t>
                </a:r>
              </a:p>
              <a:p>
                <a:r>
                  <a:rPr lang="en-US" altLang="zh-CN" dirty="0"/>
                  <a:t>Let </a:t>
                </a:r>
                <a:r>
                  <a:rPr lang="en-US" altLang="zh-CN" i="1" dirty="0"/>
                  <a:t>Y</a:t>
                </a:r>
                <a:r>
                  <a:rPr lang="en-US" altLang="zh-CN" dirty="0"/>
                  <a:t> be the amount of output, we write the production function as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3504" r="-44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3373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Assumptions on the Production Function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We assume that the production function is fixed and satisfies:</a:t>
                </a:r>
              </a:p>
              <a:p>
                <a:pPr lvl="1"/>
                <a:r>
                  <a:rPr lang="en-US" altLang="zh-CN" dirty="0"/>
                  <a:t>Constant return to scale</a:t>
                </a:r>
              </a:p>
              <a:p>
                <a:pPr marL="857250" lvl="2" indent="0">
                  <a:buNone/>
                </a:pPr>
                <a:r>
                  <a:rPr lang="en-US" altLang="zh-CN" dirty="0"/>
                  <a:t>For any </a:t>
                </a:r>
                <a14:m>
                  <m:oMath xmlns:m="http://schemas.openxmlformats.org/officeDocument/2006/math">
                    <m:r>
                      <a:rPr lang="en-US" altLang="zh-CN" b="0" i="1" smtClean="0">
                        <a:latin typeface="Cambria Math"/>
                      </a:rPr>
                      <m:t>𝑧</m:t>
                    </m:r>
                    <m:r>
                      <a:rPr lang="en-US" altLang="zh-CN" b="0" i="1" smtClean="0">
                        <a:latin typeface="Cambria Math"/>
                      </a:rPr>
                      <m:t>&gt;0</m:t>
                    </m:r>
                  </m:oMath>
                </a14:m>
                <a:r>
                  <a:rPr lang="en-US" altLang="zh-CN" dirty="0"/>
                  <a:t>, </a:t>
                </a:r>
                <a14:m>
                  <m:oMath xmlns:m="http://schemas.openxmlformats.org/officeDocument/2006/math">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𝑧𝐾</m:t>
                        </m:r>
                        <m:r>
                          <a:rPr lang="en-US" altLang="zh-CN" b="0" i="1" smtClean="0">
                            <a:latin typeface="Cambria Math"/>
                          </a:rPr>
                          <m:t>,</m:t>
                        </m:r>
                        <m:r>
                          <a:rPr lang="en-US" altLang="zh-CN" b="0" i="1" smtClean="0">
                            <a:latin typeface="Cambria Math"/>
                          </a:rPr>
                          <m:t>𝑧𝐿</m:t>
                        </m:r>
                      </m:e>
                    </m:d>
                    <m:r>
                      <a:rPr lang="en-US" altLang="zh-CN" b="0" i="1" smtClean="0">
                        <a:latin typeface="Cambria Math"/>
                      </a:rPr>
                      <m:t>=</m:t>
                    </m:r>
                    <m:r>
                      <a:rPr lang="en-US" altLang="zh-CN" b="0" i="1" smtClean="0">
                        <a:latin typeface="Cambria Math"/>
                      </a:rPr>
                      <m:t>𝑧𝑌</m:t>
                    </m:r>
                  </m:oMath>
                </a14:m>
                <a:endParaRPr lang="en-US" altLang="zh-CN" dirty="0"/>
              </a:p>
              <a:p>
                <a:pPr lvl="1"/>
                <a:r>
                  <a:rPr lang="en-US" altLang="zh-CN" dirty="0"/>
                  <a:t>Increasing in both K and L. </a:t>
                </a:r>
              </a:p>
              <a:p>
                <a:pPr marL="857250" lvl="2" indent="0">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1</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𝐹</m:t>
                        </m:r>
                      </m:num>
                      <m:den>
                        <m:r>
                          <a:rPr lang="en-US" altLang="zh-CN" i="1">
                            <a:latin typeface="Cambria Math"/>
                          </a:rPr>
                          <m:t>𝜕</m:t>
                        </m:r>
                        <m:r>
                          <a:rPr lang="en-US" altLang="zh-CN" i="1">
                            <a:latin typeface="Cambria Math"/>
                          </a:rPr>
                          <m:t>𝐾</m:t>
                        </m:r>
                      </m:den>
                    </m:f>
                    <m:r>
                      <a:rPr lang="en-US" altLang="zh-CN" i="1">
                        <a:latin typeface="Cambria Math"/>
                      </a:rPr>
                      <m:t>&gt;0</m:t>
                    </m:r>
                  </m:oMath>
                </a14:m>
                <a:r>
                  <a:rPr lang="en-US" altLang="zh-CN" dirty="0"/>
                  <a:t>,</a:t>
                </a:r>
                <a:r>
                  <a:rPr lang="zh-CN" altLang="en-US" dirty="0"/>
                  <a:t>   </a:t>
                </a:r>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𝐹</m:t>
                        </m:r>
                      </m:num>
                      <m:den>
                        <m:r>
                          <a:rPr lang="en-US" altLang="zh-CN" i="1">
                            <a:latin typeface="Cambria Math"/>
                          </a:rPr>
                          <m:t>𝜕</m:t>
                        </m:r>
                        <m:r>
                          <a:rPr lang="en-US" altLang="zh-CN" i="1">
                            <a:latin typeface="Cambria Math"/>
                          </a:rPr>
                          <m:t>𝐿</m:t>
                        </m:r>
                      </m:den>
                    </m:f>
                    <m:r>
                      <a:rPr lang="en-US" altLang="zh-CN" i="1">
                        <a:latin typeface="Cambria Math"/>
                      </a:rPr>
                      <m:t>&gt;0</m:t>
                    </m:r>
                  </m:oMath>
                </a14:m>
                <a:endParaRPr lang="en-US" altLang="zh-CN" dirty="0"/>
              </a:p>
              <a:p>
                <a:pPr lvl="1"/>
                <a:r>
                  <a:rPr lang="en-US" altLang="zh-CN" dirty="0"/>
                  <a:t>Decreasing marginal product of capital and labor, and capital-labor complementarity:</a:t>
                </a:r>
                <a:endParaRPr lang="en-US" altLang="zh-CN" i="1" dirty="0">
                  <a:latin typeface="Cambria Math" panose="02040503050406030204" pitchFamily="18" charset="0"/>
                </a:endParaRPr>
              </a:p>
              <a:p>
                <a:pPr marL="457200" lvl="1" indent="0">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1</m:t>
                        </m:r>
                        <m:r>
                          <a:rPr lang="en-US" altLang="zh-CN" b="0" i="1" smtClean="0">
                            <a:latin typeface="Cambria Math"/>
                          </a:rPr>
                          <m:t>1</m:t>
                        </m:r>
                      </m:sub>
                    </m:sSub>
                    <m:r>
                      <a:rPr lang="en-US" altLang="zh-CN" i="1">
                        <a:latin typeface="Cambria Math"/>
                      </a:rPr>
                      <m:t>≡</m:t>
                    </m:r>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a:rPr>
                              <m:t>𝜕</m:t>
                            </m:r>
                          </m:e>
                          <m:sup>
                            <m:r>
                              <a:rPr lang="en-US" altLang="zh-CN" b="0" i="1" smtClean="0">
                                <a:latin typeface="Cambria Math"/>
                              </a:rPr>
                              <m:t>2</m:t>
                            </m:r>
                          </m:sup>
                        </m:sSup>
                        <m:r>
                          <a:rPr lang="en-US" altLang="zh-CN" i="1">
                            <a:latin typeface="Cambria Math"/>
                          </a:rPr>
                          <m:t>𝐹</m:t>
                        </m:r>
                      </m:num>
                      <m:den>
                        <m:r>
                          <a:rPr lang="en-US" altLang="zh-CN" i="1">
                            <a:latin typeface="Cambria Math"/>
                          </a:rPr>
                          <m:t>𝜕</m:t>
                        </m:r>
                        <m:sSup>
                          <m:sSupPr>
                            <m:ctrlPr>
                              <a:rPr lang="en-US" altLang="zh-CN" b="0" i="1" smtClean="0">
                                <a:latin typeface="Cambria Math" panose="02040503050406030204" pitchFamily="18" charset="0"/>
                              </a:rPr>
                            </m:ctrlPr>
                          </m:sSupPr>
                          <m:e>
                            <m:r>
                              <a:rPr lang="en-US" altLang="zh-CN" i="1">
                                <a:latin typeface="Cambria Math"/>
                              </a:rPr>
                              <m:t>𝐾</m:t>
                            </m:r>
                          </m:e>
                          <m:sup>
                            <m:r>
                              <a:rPr lang="en-US" altLang="zh-CN" b="0" i="1" smtClean="0">
                                <a:latin typeface="Cambria Math"/>
                              </a:rPr>
                              <m:t>2</m:t>
                            </m:r>
                          </m:sup>
                        </m:sSup>
                      </m:den>
                    </m:f>
                    <m:r>
                      <a:rPr lang="en-US" altLang="zh-CN" b="0" i="1" smtClean="0">
                        <a:latin typeface="Cambria Math"/>
                      </a:rPr>
                      <m:t>&lt;</m:t>
                    </m:r>
                    <m:r>
                      <a:rPr lang="en-US" altLang="zh-CN" i="1">
                        <a:latin typeface="Cambria Math"/>
                      </a:rPr>
                      <m:t>0</m:t>
                    </m:r>
                  </m:oMath>
                </a14:m>
                <a:r>
                  <a:rPr lang="en-US" altLang="zh-CN" dirty="0"/>
                  <a:t>,</a:t>
                </a:r>
                <a:r>
                  <a:rPr lang="zh-CN" altLang="en-US" dirty="0"/>
                  <a:t> </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m:t>
                        </m:r>
                        <m:r>
                          <a:rPr lang="en-US" altLang="zh-CN" b="0" i="1" smtClean="0">
                            <a:latin typeface="Cambria Math"/>
                          </a:rPr>
                          <m:t>2</m:t>
                        </m:r>
                      </m:sub>
                    </m:sSub>
                    <m:r>
                      <a:rPr lang="en-US" altLang="zh-CN" i="1">
                        <a:latin typeface="Cambria Math"/>
                      </a:rPr>
                      <m:t>≡</m:t>
                    </m:r>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i="1">
                                <a:latin typeface="Cambria Math"/>
                              </a:rPr>
                              <m:t>𝜕</m:t>
                            </m:r>
                          </m:e>
                          <m:sup>
                            <m:r>
                              <a:rPr lang="en-US" altLang="zh-CN" b="0" i="1" smtClean="0">
                                <a:latin typeface="Cambria Math"/>
                              </a:rPr>
                              <m:t>2</m:t>
                            </m:r>
                          </m:sup>
                        </m:sSup>
                        <m:r>
                          <a:rPr lang="en-US" altLang="zh-CN" i="1">
                            <a:latin typeface="Cambria Math"/>
                          </a:rPr>
                          <m:t>𝐹</m:t>
                        </m:r>
                      </m:num>
                      <m:den>
                        <m:r>
                          <a:rPr lang="en-US" altLang="zh-CN" i="1">
                            <a:latin typeface="Cambria Math"/>
                          </a:rPr>
                          <m:t>𝜕</m:t>
                        </m:r>
                        <m:sSup>
                          <m:sSupPr>
                            <m:ctrlPr>
                              <a:rPr lang="en-US" altLang="zh-CN" b="0" i="1" smtClean="0">
                                <a:latin typeface="Cambria Math" panose="02040503050406030204" pitchFamily="18" charset="0"/>
                              </a:rPr>
                            </m:ctrlPr>
                          </m:sSupPr>
                          <m:e>
                            <m:r>
                              <a:rPr lang="en-US" altLang="zh-CN" i="1">
                                <a:latin typeface="Cambria Math"/>
                              </a:rPr>
                              <m:t>𝐿</m:t>
                            </m:r>
                          </m:e>
                          <m:sup>
                            <m:r>
                              <a:rPr lang="en-US" altLang="zh-CN" b="0" i="1" smtClean="0">
                                <a:latin typeface="Cambria Math"/>
                              </a:rPr>
                              <m:t>2</m:t>
                            </m:r>
                          </m:sup>
                        </m:sSup>
                      </m:den>
                    </m:f>
                    <m:r>
                      <a:rPr lang="en-US" altLang="zh-CN" b="0" i="1" smtClean="0">
                        <a:latin typeface="Cambria Math"/>
                      </a:rPr>
                      <m:t>&lt;</m:t>
                    </m:r>
                    <m:r>
                      <a:rPr lang="en-US" altLang="zh-CN" i="1">
                        <a:latin typeface="Cambria Math"/>
                      </a:rPr>
                      <m:t>0</m:t>
                    </m:r>
                    <m:r>
                      <a:rPr lang="en-US" altLang="zh-CN" b="0" i="1" smtClean="0">
                        <a:latin typeface="Cambria Math" panose="02040503050406030204" pitchFamily="18" charset="0"/>
                      </a:rPr>
                      <m:t>,</m:t>
                    </m:r>
                  </m:oMath>
                </a14:m>
                <a:r>
                  <a:rPr lang="zh-CN" altLang="en-US" dirty="0"/>
                  <a:t> </a:t>
                </a:r>
                <a:r>
                  <a:rPr lang="en-US" altLang="zh-CN" dirty="0"/>
                  <a:t>and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12</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𝐹</m:t>
                        </m:r>
                      </m:num>
                      <m:den>
                        <m:r>
                          <a:rPr lang="en-US" altLang="zh-CN" i="1">
                            <a:latin typeface="Cambria Math" panose="02040503050406030204" pitchFamily="18" charset="0"/>
                          </a:rPr>
                          <m:t>𝜕</m:t>
                        </m:r>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𝐿</m:t>
                        </m:r>
                      </m:den>
                    </m:f>
                    <m:r>
                      <a:rPr lang="en-US" altLang="zh-CN" i="1">
                        <a:latin typeface="Cambria Math" panose="02040503050406030204" pitchFamily="18" charset="0"/>
                      </a:rPr>
                      <m:t>&gt;0</m:t>
                    </m:r>
                    <m:r>
                      <a:rPr lang="en-US" altLang="zh-CN">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481" t="-2695" r="-37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66424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Cobb-Douglas Production Function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The celebrated Cobb-Douglas production is given by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𝐾</m:t>
                          </m:r>
                        </m:e>
                        <m:sup>
                          <m:r>
                            <a:rPr lang="en-US" altLang="zh-CN" b="0" i="1" smtClean="0">
                              <a:latin typeface="Cambria Math"/>
                            </a:rPr>
                            <m:t>𝛼</m:t>
                          </m:r>
                        </m:sup>
                      </m:sSup>
                      <m:sSup>
                        <m:sSupPr>
                          <m:ctrlPr>
                            <a:rPr lang="en-US" altLang="zh-CN" b="0" i="1" smtClean="0">
                              <a:latin typeface="Cambria Math" panose="02040503050406030204" pitchFamily="18" charset="0"/>
                            </a:rPr>
                          </m:ctrlPr>
                        </m:sSupPr>
                        <m:e>
                          <m:r>
                            <a:rPr lang="en-US" altLang="zh-CN" b="0" i="1" smtClean="0">
                              <a:latin typeface="Cambria Math"/>
                            </a:rPr>
                            <m:t>𝐿</m:t>
                          </m:r>
                        </m:e>
                        <m:sup>
                          <m:r>
                            <a:rPr lang="en-US" altLang="zh-CN" b="0" i="1" smtClean="0">
                              <a:latin typeface="Cambria Math"/>
                            </a:rPr>
                            <m:t>𝛽</m:t>
                          </m:r>
                        </m:sup>
                      </m:sSup>
                      <m:r>
                        <a:rPr lang="en-US" altLang="zh-CN" b="0" i="1" smtClean="0">
                          <a:latin typeface="Cambria Math"/>
                        </a:rPr>
                        <m:t>,</m:t>
                      </m:r>
                    </m:oMath>
                  </m:oMathPara>
                </a14:m>
                <a:endParaRPr lang="en-US" altLang="zh-CN" dirty="0"/>
              </a:p>
              <a:p>
                <a:pPr marL="400050" lvl="1" indent="0">
                  <a:buNone/>
                </a:pPr>
                <a:r>
                  <a:rPr lang="en-US" altLang="zh-CN" dirty="0"/>
                  <a:t>where </a:t>
                </a:r>
                <a14:m>
                  <m:oMath xmlns:m="http://schemas.openxmlformats.org/officeDocument/2006/math">
                    <m:r>
                      <a:rPr lang="en-US" altLang="zh-CN" i="1">
                        <a:latin typeface="Cambria Math"/>
                      </a:rPr>
                      <m:t>𝐴</m:t>
                    </m:r>
                  </m:oMath>
                </a14:m>
                <a:r>
                  <a:rPr lang="en-US" altLang="zh-CN" dirty="0"/>
                  <a:t> is a constant that denotes level of production efficiency, and </a:t>
                </a:r>
                <a14:m>
                  <m:oMath xmlns:m="http://schemas.openxmlformats.org/officeDocument/2006/math">
                    <m:r>
                      <a:rPr lang="en-US" altLang="zh-CN" i="1">
                        <a:latin typeface="Cambria Math"/>
                      </a:rPr>
                      <m:t>𝛼</m:t>
                    </m:r>
                  </m:oMath>
                </a14:m>
                <a:r>
                  <a:rPr lang="en-US" altLang="zh-CN" dirty="0"/>
                  <a:t> and </a:t>
                </a:r>
                <a14:m>
                  <m:oMath xmlns:m="http://schemas.openxmlformats.org/officeDocument/2006/math">
                    <m:r>
                      <a:rPr lang="en-US" altLang="zh-CN" i="1">
                        <a:latin typeface="Cambria Math"/>
                      </a:rPr>
                      <m:t>𝛽</m:t>
                    </m:r>
                  </m:oMath>
                </a14:m>
                <a:r>
                  <a:rPr lang="en-US" altLang="zh-CN" dirty="0"/>
                  <a:t> are positive.</a:t>
                </a:r>
              </a:p>
              <a:p>
                <a:pPr marL="457200" indent="-457200"/>
                <a:r>
                  <a:rPr lang="en-US" altLang="zh-CN" dirty="0"/>
                  <a:t>To satisfy the constant-return-to-scale assumption, we must impose </a:t>
                </a:r>
                <a14:m>
                  <m:oMath xmlns:m="http://schemas.openxmlformats.org/officeDocument/2006/math">
                    <m:r>
                      <a:rPr lang="en-US" altLang="zh-CN" i="1">
                        <a:latin typeface="Cambria Math"/>
                      </a:rPr>
                      <m:t>𝛼</m:t>
                    </m:r>
                    <m:r>
                      <a:rPr lang="en-US" altLang="zh-CN" b="0" i="1" smtClean="0">
                        <a:latin typeface="Cambria Math"/>
                      </a:rPr>
                      <m:t>+</m:t>
                    </m:r>
                    <m:r>
                      <a:rPr lang="en-US" altLang="zh-CN" b="0" i="1" smtClean="0">
                        <a:latin typeface="Cambria Math"/>
                      </a:rPr>
                      <m:t>𝛽</m:t>
                    </m:r>
                    <m:r>
                      <a:rPr lang="en-US" altLang="zh-CN" b="0" i="1" smtClean="0">
                        <a:latin typeface="Cambria Math"/>
                      </a:rPr>
                      <m:t>=1</m:t>
                    </m:r>
                  </m:oMath>
                </a14:m>
                <a:r>
                  <a:rPr lang="en-US" altLang="zh-CN" dirty="0"/>
                  <a:t> and we have</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𝐹</m:t>
                      </m:r>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r>
                        <a:rPr lang="en-US" altLang="zh-CN" i="1">
                          <a:latin typeface="Cambria Math"/>
                        </a:rPr>
                        <m:t>𝐴</m:t>
                      </m:r>
                      <m:sSup>
                        <m:sSupPr>
                          <m:ctrlPr>
                            <a:rPr lang="en-US" altLang="zh-CN" i="1">
                              <a:latin typeface="Cambria Math" panose="02040503050406030204" pitchFamily="18" charset="0"/>
                            </a:rPr>
                          </m:ctrlPr>
                        </m:sSupPr>
                        <m:e>
                          <m:r>
                            <a:rPr lang="en-US" altLang="zh-CN" i="1">
                              <a:latin typeface="Cambria Math"/>
                            </a:rPr>
                            <m:t>𝐾</m:t>
                          </m:r>
                        </m:e>
                        <m:sup>
                          <m:r>
                            <a:rPr lang="en-US" altLang="zh-CN" i="1">
                              <a:latin typeface="Cambria Math"/>
                            </a:rPr>
                            <m:t>𝛼</m:t>
                          </m:r>
                        </m:sup>
                      </m:sSup>
                      <m:sSup>
                        <m:sSupPr>
                          <m:ctrlPr>
                            <a:rPr lang="en-US" altLang="zh-CN" i="1">
                              <a:latin typeface="Cambria Math" panose="02040503050406030204" pitchFamily="18" charset="0"/>
                            </a:rPr>
                          </m:ctrlPr>
                        </m:sSupPr>
                        <m:e>
                          <m:r>
                            <a:rPr lang="en-US" altLang="zh-CN" i="1">
                              <a:latin typeface="Cambria Math"/>
                            </a:rPr>
                            <m:t>𝐿</m:t>
                          </m:r>
                        </m:e>
                        <m:sup>
                          <m:r>
                            <a:rPr lang="en-US" altLang="zh-CN" i="1">
                              <a:latin typeface="Cambria Math"/>
                            </a:rPr>
                            <m:t>1−</m:t>
                          </m:r>
                          <m:r>
                            <a:rPr lang="en-US" altLang="zh-CN" i="1">
                              <a:latin typeface="Cambria Math"/>
                            </a:rPr>
                            <m:t>𝛼</m:t>
                          </m:r>
                        </m:sup>
                      </m:sSup>
                    </m:oMath>
                  </m:oMathPara>
                </a14:m>
                <a:endParaRPr lang="en-US" altLang="zh-CN" dirty="0"/>
              </a:p>
              <a:p>
                <a:r>
                  <a:rPr lang="en-US" altLang="zh-CN" dirty="0"/>
                  <a:t>Check whether the remaining assumptions holds.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81" t="-2695" r="-1704" b="-296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0529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Assumption on Technology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 this chapter, we assume that the technology is fixed. </a:t>
                </a:r>
              </a:p>
              <a:p>
                <a:r>
                  <a:rPr lang="en-US" altLang="zh-CN" dirty="0"/>
                  <a:t>Since both factor inputs and the technology are assumed to be fixed, then the classical economy produces a fixed amount of goods and services,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a:rPr>
                                <m:t>𝐾</m:t>
                              </m:r>
                            </m:e>
                          </m:acc>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𝐿</m:t>
                              </m:r>
                            </m:e>
                          </m:acc>
                        </m:e>
                      </m:d>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𝑌</m:t>
                          </m:r>
                        </m:e>
                      </m:acc>
                      <m:r>
                        <a:rPr lang="en-US" altLang="zh-CN" b="0" i="1" smtClean="0">
                          <a:latin typeface="Cambria Math"/>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7731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a:t>
            </a:r>
          </a:p>
          <a:p>
            <a:r>
              <a:rPr lang="en-US" altLang="zh-CN" dirty="0"/>
              <a:t>Output</a:t>
            </a:r>
          </a:p>
          <a:p>
            <a:r>
              <a:rPr lang="en-US" altLang="zh-CN" dirty="0"/>
              <a:t>Unemployment</a:t>
            </a:r>
          </a:p>
          <a:p>
            <a:r>
              <a:rPr lang="en-US" altLang="zh-CN" dirty="0"/>
              <a:t>Income Distribution</a:t>
            </a:r>
          </a:p>
          <a:p>
            <a:r>
              <a:rPr lang="en-US" altLang="zh-CN" dirty="0"/>
              <a:t>Interest Rate</a:t>
            </a:r>
          </a:p>
          <a:p>
            <a:r>
              <a:rPr lang="en-US" altLang="zh-CN" dirty="0"/>
              <a:t>Money and Inflation</a:t>
            </a:r>
          </a:p>
          <a:p>
            <a:r>
              <a:rPr lang="en-US" altLang="zh-CN" dirty="0"/>
              <a:t>Exchange Rate</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463395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a:t>
            </a:r>
          </a:p>
          <a:p>
            <a:r>
              <a:rPr lang="en-US" altLang="zh-CN" dirty="0"/>
              <a:t>Output</a:t>
            </a:r>
          </a:p>
          <a:p>
            <a:r>
              <a:rPr lang="en-US" altLang="zh-CN" b="1" dirty="0"/>
              <a:t>Unemployment</a:t>
            </a:r>
          </a:p>
          <a:p>
            <a:r>
              <a:rPr lang="en-US" altLang="zh-CN" dirty="0"/>
              <a:t>Income Distribution</a:t>
            </a:r>
          </a:p>
          <a:p>
            <a:r>
              <a:rPr lang="en-US" altLang="zh-CN" dirty="0"/>
              <a:t>Interest Rate</a:t>
            </a:r>
          </a:p>
          <a:p>
            <a:r>
              <a:rPr lang="en-US" altLang="zh-CN" dirty="0"/>
              <a:t>Money and Inflation</a:t>
            </a:r>
          </a:p>
          <a:p>
            <a:r>
              <a:rPr lang="en-US" altLang="zh-CN" dirty="0"/>
              <a:t>Exchange Rate</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62967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Unemployment</a:t>
            </a:r>
            <a:endParaRPr lang="zh-CN" altLang="en-US" dirty="0"/>
          </a:p>
        </p:txBody>
      </p:sp>
      <p:sp>
        <p:nvSpPr>
          <p:cNvPr id="3" name="内容占位符 2"/>
          <p:cNvSpPr>
            <a:spLocks noGrp="1"/>
          </p:cNvSpPr>
          <p:nvPr>
            <p:ph idx="1"/>
          </p:nvPr>
        </p:nvSpPr>
        <p:spPr/>
        <p:txBody>
          <a:bodyPr>
            <a:normAutofit/>
          </a:bodyPr>
          <a:lstStyle/>
          <a:p>
            <a:r>
              <a:rPr lang="en-US" altLang="zh-CN" dirty="0"/>
              <a:t>Under classical assumptions, factor inputs are almost fully employed, hence there is no unemployment problem. </a:t>
            </a:r>
          </a:p>
          <a:p>
            <a:r>
              <a:rPr lang="en-US" altLang="zh-CN" dirty="0"/>
              <a:t>However, the unemployment rate is nonzero even in the idealized classical economy – natural rate of unemployment. </a:t>
            </a:r>
          </a:p>
          <a:p>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1970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Unemployment Rate and the Natural Rate of Unemployment in US</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7" name="内容占位符 7">
            <a:extLst>
              <a:ext uri="{FF2B5EF4-FFF2-40B4-BE49-F238E27FC236}">
                <a16:creationId xmlns:a16="http://schemas.microsoft.com/office/drawing/2014/main" id="{18D7BA0E-8B44-4FAE-A4E8-06732D8A80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77856"/>
            <a:ext cx="8229600" cy="3170650"/>
          </a:xfrm>
        </p:spPr>
      </p:pic>
    </p:spTree>
    <p:extLst>
      <p:ext uri="{BB962C8B-B14F-4D97-AF65-F5344CB8AC3E}">
        <p14:creationId xmlns:p14="http://schemas.microsoft.com/office/powerpoint/2010/main" val="2137421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Model of Natural Unemployment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en-US" altLang="zh-CN" dirty="0"/>
                  <a:t>Let </a:t>
                </a:r>
                <a14:m>
                  <m:oMath xmlns:m="http://schemas.openxmlformats.org/officeDocument/2006/math">
                    <m:r>
                      <a:rPr lang="en-US" altLang="zh-CN" b="0" i="1" smtClean="0">
                        <a:latin typeface="Cambria Math"/>
                      </a:rPr>
                      <m:t>𝐿</m:t>
                    </m:r>
                  </m:oMath>
                </a14:m>
                <a:r>
                  <a:rPr lang="zh-CN" altLang="en-US" dirty="0"/>
                  <a:t> </a:t>
                </a:r>
                <a:r>
                  <a:rPr lang="en-US" altLang="zh-CN" dirty="0"/>
                  <a:t>denote the labor force, </a:t>
                </a:r>
                <a14:m>
                  <m:oMath xmlns:m="http://schemas.openxmlformats.org/officeDocument/2006/math">
                    <m:r>
                      <a:rPr lang="en-US" altLang="zh-CN" b="0" i="1" smtClean="0">
                        <a:latin typeface="Cambria Math"/>
                      </a:rPr>
                      <m:t>𝐸</m:t>
                    </m:r>
                  </m:oMath>
                </a14:m>
                <a:r>
                  <a:rPr lang="zh-CN" altLang="en-US" dirty="0"/>
                  <a:t> </a:t>
                </a:r>
                <a:r>
                  <a:rPr lang="en-US" altLang="zh-CN" dirty="0"/>
                  <a:t>the number of the employed, </a:t>
                </a:r>
                <a14:m>
                  <m:oMath xmlns:m="http://schemas.openxmlformats.org/officeDocument/2006/math">
                    <m:r>
                      <a:rPr lang="en-US" altLang="zh-CN" b="0" i="1" smtClean="0">
                        <a:latin typeface="Cambria Math"/>
                      </a:rPr>
                      <m:t>𝑈</m:t>
                    </m:r>
                  </m:oMath>
                </a14:m>
                <a:r>
                  <a:rPr lang="zh-CN" altLang="en-US" dirty="0"/>
                  <a:t> </a:t>
                </a:r>
                <a:r>
                  <a:rPr lang="en-US" altLang="zh-CN" dirty="0"/>
                  <a:t>the number of the unemployed. We know that </a:t>
                </a:r>
                <a14:m>
                  <m:oMath xmlns:m="http://schemas.openxmlformats.org/officeDocument/2006/math">
                    <m:r>
                      <a:rPr lang="en-US" altLang="zh-CN" b="0" i="1" smtClean="0">
                        <a:latin typeface="Cambria Math"/>
                      </a:rPr>
                      <m:t>𝐿</m:t>
                    </m:r>
                    <m:r>
                      <a:rPr lang="en-US" altLang="zh-CN" b="0" i="1" smtClean="0">
                        <a:latin typeface="Cambria Math"/>
                      </a:rPr>
                      <m:t>=</m:t>
                    </m:r>
                    <m:r>
                      <a:rPr lang="en-US" altLang="zh-CN" b="0" i="1" smtClean="0">
                        <a:latin typeface="Cambria Math"/>
                      </a:rPr>
                      <m:t>𝐸</m:t>
                    </m:r>
                    <m:r>
                      <a:rPr lang="en-US" altLang="zh-CN" b="0" i="1" smtClean="0">
                        <a:latin typeface="Cambria Math"/>
                      </a:rPr>
                      <m:t>+</m:t>
                    </m:r>
                    <m:r>
                      <a:rPr lang="en-US" altLang="zh-CN" b="0" i="1" smtClean="0">
                        <a:latin typeface="Cambria Math"/>
                      </a:rPr>
                      <m:t>𝑈</m:t>
                    </m:r>
                  </m:oMath>
                </a14:m>
                <a:r>
                  <a:rPr lang="zh-CN" altLang="en-US" dirty="0"/>
                  <a:t> </a:t>
                </a:r>
                <a:r>
                  <a:rPr lang="en-US" altLang="zh-CN" dirty="0"/>
                  <a:t>and </a:t>
                </a:r>
                <a14:m>
                  <m:oMath xmlns:m="http://schemas.openxmlformats.org/officeDocument/2006/math">
                    <m:r>
                      <a:rPr lang="en-US" altLang="zh-CN" b="0" i="1" smtClean="0">
                        <a:latin typeface="Cambria Math"/>
                      </a:rPr>
                      <m:t>𝑈</m:t>
                    </m:r>
                    <m:r>
                      <a:rPr lang="en-US" altLang="zh-CN" b="0" i="1" smtClean="0">
                        <a:latin typeface="Cambria Math"/>
                      </a:rPr>
                      <m:t>/</m:t>
                    </m:r>
                    <m:r>
                      <a:rPr lang="en-US" altLang="zh-CN" b="0" i="1" smtClean="0">
                        <a:latin typeface="Cambria Math"/>
                      </a:rPr>
                      <m:t>𝐿</m:t>
                    </m:r>
                  </m:oMath>
                </a14:m>
                <a:r>
                  <a:rPr lang="zh-CN" altLang="en-US" dirty="0"/>
                  <a:t> </a:t>
                </a:r>
                <a:r>
                  <a:rPr lang="en-US" altLang="zh-CN" dirty="0"/>
                  <a:t>is the unemployment rate. </a:t>
                </a:r>
              </a:p>
              <a:p>
                <a:r>
                  <a:rPr lang="en-US" altLang="zh-CN" dirty="0"/>
                  <a:t>Let </a:t>
                </a:r>
                <a14:m>
                  <m:oMath xmlns:m="http://schemas.openxmlformats.org/officeDocument/2006/math">
                    <m:r>
                      <a:rPr lang="en-US" altLang="zh-CN" b="0" i="1" smtClean="0">
                        <a:latin typeface="Cambria Math"/>
                      </a:rPr>
                      <m:t>𝑠</m:t>
                    </m:r>
                  </m:oMath>
                </a14:m>
                <a:r>
                  <a:rPr lang="zh-CN" altLang="en-US" dirty="0"/>
                  <a:t> </a:t>
                </a:r>
                <a:r>
                  <a:rPr lang="en-US" altLang="zh-CN" dirty="0"/>
                  <a:t>be the </a:t>
                </a:r>
                <a:r>
                  <a:rPr lang="en-US" altLang="zh-CN" u="sng" dirty="0"/>
                  <a:t>rate of job separation</a:t>
                </a:r>
                <a:r>
                  <a:rPr lang="en-US" altLang="zh-CN" dirty="0"/>
                  <a:t>. In a period of time (say a month), there are </a:t>
                </a:r>
                <a14:m>
                  <m:oMath xmlns:m="http://schemas.openxmlformats.org/officeDocument/2006/math">
                    <m:r>
                      <a:rPr lang="en-US" altLang="zh-CN" i="1">
                        <a:latin typeface="Cambria Math"/>
                      </a:rPr>
                      <m:t>(</m:t>
                    </m:r>
                    <m:r>
                      <a:rPr lang="en-US" altLang="zh-CN" i="1">
                        <a:latin typeface="Cambria Math"/>
                      </a:rPr>
                      <m:t>𝑠𝐸</m:t>
                    </m:r>
                    <m:r>
                      <a:rPr lang="en-US" altLang="zh-CN" i="1">
                        <a:latin typeface="Cambria Math"/>
                      </a:rPr>
                      <m:t>)</m:t>
                    </m:r>
                  </m:oMath>
                </a14:m>
                <a:r>
                  <a:rPr lang="zh-CN" altLang="en-US" dirty="0"/>
                  <a:t> </a:t>
                </a:r>
                <a:r>
                  <a:rPr lang="en-US" altLang="zh-CN" dirty="0"/>
                  <a:t>of those employed</a:t>
                </a:r>
                <a:r>
                  <a:rPr lang="zh-CN" altLang="en-US" dirty="0"/>
                  <a:t> </a:t>
                </a:r>
                <a:r>
                  <a:rPr lang="en-US" altLang="zh-CN" dirty="0"/>
                  <a:t>losing their jobs.</a:t>
                </a:r>
              </a:p>
              <a:p>
                <a:r>
                  <a:rPr lang="en-US" altLang="zh-CN" b="0" dirty="0"/>
                  <a:t>Let </a:t>
                </a:r>
                <a14:m>
                  <m:oMath xmlns:m="http://schemas.openxmlformats.org/officeDocument/2006/math">
                    <m:r>
                      <a:rPr lang="en-US" altLang="zh-CN" b="0" i="1" smtClean="0">
                        <a:latin typeface="Cambria Math"/>
                      </a:rPr>
                      <m:t>𝑓</m:t>
                    </m:r>
                  </m:oMath>
                </a14:m>
                <a:r>
                  <a:rPr lang="zh-CN" altLang="en-US" dirty="0"/>
                  <a:t> </a:t>
                </a:r>
                <a:r>
                  <a:rPr lang="en-US" altLang="zh-CN" dirty="0"/>
                  <a:t>be the </a:t>
                </a:r>
                <a:r>
                  <a:rPr lang="en-US" altLang="zh-CN" u="sng" dirty="0"/>
                  <a:t>rate of job finding</a:t>
                </a:r>
                <a:r>
                  <a:rPr lang="en-US" altLang="zh-CN" dirty="0"/>
                  <a:t>. In the same period of time, there are </a:t>
                </a:r>
                <a14:m>
                  <m:oMath xmlns:m="http://schemas.openxmlformats.org/officeDocument/2006/math">
                    <m:r>
                      <a:rPr lang="en-US" altLang="zh-CN" b="0" i="1" smtClean="0">
                        <a:latin typeface="Cambria Math"/>
                      </a:rPr>
                      <m:t>(</m:t>
                    </m:r>
                    <m:r>
                      <a:rPr lang="en-US" altLang="zh-CN" b="0" i="1" smtClean="0">
                        <a:latin typeface="Cambria Math"/>
                      </a:rPr>
                      <m:t>𝑓𝑈</m:t>
                    </m:r>
                    <m:r>
                      <a:rPr lang="en-US" altLang="zh-CN" b="0" i="1" smtClean="0">
                        <a:latin typeface="Cambria Math"/>
                      </a:rPr>
                      <m:t>)</m:t>
                    </m:r>
                  </m:oMath>
                </a14:m>
                <a:r>
                  <a:rPr lang="zh-CN" altLang="en-US" dirty="0"/>
                  <a:t> </a:t>
                </a:r>
                <a:r>
                  <a:rPr lang="en-US" altLang="zh-CN" dirty="0"/>
                  <a:t>of the unemployed finding job. </a:t>
                </a:r>
              </a:p>
              <a:p>
                <a:r>
                  <a:rPr lang="en-US" altLang="zh-CN" dirty="0"/>
                  <a:t>Assume that the unemployment rate is in a </a:t>
                </a:r>
                <a:r>
                  <a:rPr lang="en-US" altLang="zh-CN" u="sng" dirty="0"/>
                  <a:t>steady state</a:t>
                </a:r>
                <a:r>
                  <a:rPr lang="en-US" altLang="zh-CN" dirty="0"/>
                  <a:t>, i.e.,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𝑠𝐸</m:t>
                      </m:r>
                      <m:r>
                        <a:rPr lang="en-US" altLang="zh-CN" b="0" i="1" smtClean="0">
                          <a:latin typeface="Cambria Math"/>
                        </a:rPr>
                        <m:t>=</m:t>
                      </m:r>
                      <m:r>
                        <a:rPr lang="en-US" altLang="zh-CN" b="0" i="1" smtClean="0">
                          <a:latin typeface="Cambria Math"/>
                        </a:rPr>
                        <m:t>𝑓𝑈</m:t>
                      </m:r>
                      <m:r>
                        <a:rPr lang="en-US" altLang="zh-CN" b="0" i="1" smtClean="0">
                          <a:latin typeface="Cambria Math"/>
                        </a:rPr>
                        <m:t>.</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9" t="-2156" r="-229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72366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Natural Unemployment Rate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a:t>From the steady state, we have</a:t>
                </a: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𝑓𝑈</m:t>
                          </m:r>
                        </m:num>
                        <m:den>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𝑠</m:t>
                          </m:r>
                          <m:d>
                            <m:dPr>
                              <m:ctrlPr>
                                <a:rPr lang="en-US" altLang="zh-CN" b="0" i="1" smtClean="0">
                                  <a:latin typeface="Cambria Math" panose="02040503050406030204" pitchFamily="18" charset="0"/>
                                </a:rPr>
                              </m:ctrlPr>
                            </m:dPr>
                            <m:e>
                              <m:r>
                                <a:rPr lang="en-US" altLang="zh-CN" b="0" i="1" smtClean="0">
                                  <a:latin typeface="Cambria Math"/>
                                </a:rPr>
                                <m:t>𝐿</m:t>
                              </m:r>
                              <m:r>
                                <a:rPr lang="en-US" altLang="zh-CN" b="0" i="1" smtClean="0">
                                  <a:latin typeface="Cambria Math"/>
                                </a:rPr>
                                <m:t>−</m:t>
                              </m:r>
                              <m:r>
                                <a:rPr lang="en-US" altLang="zh-CN" b="0" i="1" smtClean="0">
                                  <a:latin typeface="Cambria Math"/>
                                </a:rPr>
                                <m:t>𝑈</m:t>
                              </m:r>
                            </m:e>
                          </m:d>
                        </m:num>
                        <m:den>
                          <m:r>
                            <a:rPr lang="en-US" altLang="zh-CN" b="0" i="1" smtClean="0">
                              <a:latin typeface="Cambria Math"/>
                            </a:rPr>
                            <m:t>𝐿</m:t>
                          </m:r>
                        </m:den>
                      </m:f>
                      <m:r>
                        <a:rPr lang="en-US" altLang="zh-CN" b="0" i="1" smtClean="0">
                          <a:latin typeface="Cambria Math"/>
                        </a:rPr>
                        <m:t>.</m:t>
                      </m:r>
                    </m:oMath>
                  </m:oMathPara>
                </a14:m>
                <a:endParaRPr lang="en-US" altLang="zh-CN" dirty="0"/>
              </a:p>
              <a:p>
                <a:r>
                  <a:rPr lang="en-US" altLang="zh-CN" dirty="0"/>
                  <a:t>Writing differently, we have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𝑓</m:t>
                      </m:r>
                      <m:f>
                        <m:fPr>
                          <m:ctrlPr>
                            <a:rPr lang="en-US" altLang="zh-CN" i="1">
                              <a:latin typeface="Cambria Math" panose="02040503050406030204" pitchFamily="18" charset="0"/>
                            </a:rPr>
                          </m:ctrlPr>
                        </m:fPr>
                        <m:num>
                          <m:r>
                            <a:rPr lang="en-US" altLang="zh-CN" i="1">
                              <a:latin typeface="Cambria Math"/>
                            </a:rPr>
                            <m:t>𝑈</m:t>
                          </m:r>
                        </m:num>
                        <m:den>
                          <m:r>
                            <a:rPr lang="en-US" altLang="zh-CN" i="1">
                              <a:latin typeface="Cambria Math"/>
                            </a:rPr>
                            <m:t>𝐿</m:t>
                          </m:r>
                        </m:den>
                      </m:f>
                      <m:r>
                        <a:rPr lang="en-US" altLang="zh-CN" i="1">
                          <a:latin typeface="Cambria Math"/>
                        </a:rPr>
                        <m:t>=</m:t>
                      </m:r>
                      <m:r>
                        <a:rPr lang="en-US" altLang="zh-CN" b="0" i="1" smtClean="0">
                          <a:latin typeface="Cambria Math"/>
                        </a:rPr>
                        <m:t>𝑠</m:t>
                      </m:r>
                      <m:d>
                        <m:dPr>
                          <m:ctrlPr>
                            <a:rPr lang="en-US" altLang="zh-CN" b="0" i="1" smtClean="0">
                              <a:latin typeface="Cambria Math" panose="02040503050406030204" pitchFamily="18" charset="0"/>
                            </a:rPr>
                          </m:ctrlPr>
                        </m:dPr>
                        <m:e>
                          <m:r>
                            <a:rPr lang="en-US" altLang="zh-CN" b="0" i="1" smtClean="0">
                              <a:latin typeface="Cambria Math"/>
                            </a:rPr>
                            <m:t>1−</m:t>
                          </m:r>
                          <m:f>
                            <m:fPr>
                              <m:ctrlPr>
                                <a:rPr lang="en-US" altLang="zh-CN" b="0" i="1" smtClean="0">
                                  <a:latin typeface="Cambria Math" panose="02040503050406030204" pitchFamily="18" charset="0"/>
                                </a:rPr>
                              </m:ctrlPr>
                            </m:fPr>
                            <m:num>
                              <m:r>
                                <a:rPr lang="en-US" altLang="zh-CN" b="0" i="1" smtClean="0">
                                  <a:latin typeface="Cambria Math"/>
                                </a:rPr>
                                <m:t>𝑈</m:t>
                              </m:r>
                            </m:num>
                            <m:den>
                              <m:r>
                                <a:rPr lang="en-US" altLang="zh-CN" b="0" i="1" smtClean="0">
                                  <a:latin typeface="Cambria Math"/>
                                </a:rPr>
                                <m:t>𝐿</m:t>
                              </m:r>
                            </m:den>
                          </m:f>
                        </m:e>
                      </m:d>
                      <m:r>
                        <a:rPr lang="en-US" altLang="zh-CN" b="0" i="1" smtClean="0">
                          <a:latin typeface="Cambria Math"/>
                        </a:rPr>
                        <m:t>,</m:t>
                      </m:r>
                    </m:oMath>
                  </m:oMathPara>
                </a14:m>
                <a:endParaRPr lang="en-US" altLang="zh-CN" b="0" dirty="0"/>
              </a:p>
              <a:p>
                <a:pPr marL="0" indent="0">
                  <a:buNone/>
                </a:pPr>
                <a:r>
                  <a:rPr lang="en-US" altLang="zh-CN" dirty="0"/>
                  <a:t>     which gives</a:t>
                </a: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𝑈</m:t>
                          </m:r>
                        </m:num>
                        <m:den>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𝑠</m:t>
                          </m:r>
                        </m:num>
                        <m:den>
                          <m:r>
                            <a:rPr lang="en-US" altLang="zh-CN" b="0" i="1" smtClean="0">
                              <a:latin typeface="Cambria Math"/>
                            </a:rPr>
                            <m:t>𝑠</m:t>
                          </m:r>
                          <m:r>
                            <a:rPr lang="en-US" altLang="zh-CN" b="0" i="1" smtClean="0">
                              <a:latin typeface="Cambria Math"/>
                            </a:rPr>
                            <m:t>+</m:t>
                          </m:r>
                          <m:r>
                            <a:rPr lang="en-US" altLang="zh-CN" b="0" i="1" smtClean="0">
                              <a:latin typeface="Cambria Math"/>
                            </a:rPr>
                            <m:t>𝑓</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1+</m:t>
                          </m:r>
                          <m:r>
                            <a:rPr lang="en-US" altLang="zh-CN" b="0" i="1" smtClean="0">
                              <a:latin typeface="Cambria Math"/>
                            </a:rPr>
                            <m:t>𝑓</m:t>
                          </m:r>
                          <m:r>
                            <a:rPr lang="en-US" altLang="zh-CN" b="0" i="1" smtClean="0">
                              <a:latin typeface="Cambria Math"/>
                            </a:rPr>
                            <m:t>/</m:t>
                          </m:r>
                          <m:r>
                            <a:rPr lang="en-US" altLang="zh-CN" b="0" i="1" smtClean="0">
                              <a:latin typeface="Cambria Math"/>
                            </a:rPr>
                            <m:t>𝑠</m:t>
                          </m:r>
                        </m:den>
                      </m:f>
                      <m:r>
                        <a:rPr lang="en-US" altLang="zh-CN" b="0" i="1" smtClean="0">
                          <a:latin typeface="Cambria Math"/>
                        </a:rPr>
                        <m:t>.</m:t>
                      </m:r>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81"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7262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Implications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The simple model relates the natural unemployment rate to the rate of job separation and the rate of job finding. </a:t>
                </a:r>
              </a:p>
              <a:p>
                <a:r>
                  <a:rPr lang="en-US" altLang="zh-CN" dirty="0"/>
                  <a:t>As long as </a:t>
                </a:r>
                <a14:m>
                  <m:oMath xmlns:m="http://schemas.openxmlformats.org/officeDocument/2006/math">
                    <m:r>
                      <a:rPr lang="en-US" altLang="zh-CN" i="1">
                        <a:latin typeface="Cambria Math"/>
                      </a:rPr>
                      <m:t>𝑓</m:t>
                    </m:r>
                    <m:r>
                      <a:rPr lang="en-US" altLang="zh-CN" b="0" i="1" smtClean="0">
                        <a:latin typeface="Cambria Math" panose="02040503050406030204" pitchFamily="18" charset="0"/>
                      </a:rPr>
                      <m:t>&gt;0</m:t>
                    </m:r>
                  </m:oMath>
                </a14:m>
                <a:r>
                  <a:rPr lang="en-US" altLang="zh-CN" dirty="0"/>
                  <a:t>, which means that some of the unemployed  cannot find jobs fast enough, the natural rate of unemployment will be positive.</a:t>
                </a:r>
              </a:p>
              <a:p>
                <a:r>
                  <a:rPr lang="en-US" altLang="zh-CN" dirty="0"/>
                  <a:t>To reduce the natural rate of unemployment, either reduce </a:t>
                </a:r>
                <a14:m>
                  <m:oMath xmlns:m="http://schemas.openxmlformats.org/officeDocument/2006/math">
                    <m:r>
                      <a:rPr lang="en-US" altLang="zh-CN" b="0" i="1" smtClean="0">
                        <a:latin typeface="Cambria Math" panose="02040503050406030204" pitchFamily="18" charset="0"/>
                      </a:rPr>
                      <m:t>𝑠</m:t>
                    </m:r>
                  </m:oMath>
                </a14:m>
                <a:r>
                  <a:rPr lang="en-US" altLang="zh-CN" dirty="0"/>
                  <a:t>, or increase </a:t>
                </a:r>
                <a14:m>
                  <m:oMath xmlns:m="http://schemas.openxmlformats.org/officeDocument/2006/math">
                    <m:r>
                      <a:rPr lang="en-US" altLang="zh-CN" i="1">
                        <a:latin typeface="Cambria Math"/>
                      </a:rPr>
                      <m:t>𝑓</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830" r="-281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060110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Frictional Unemployment</a:t>
            </a:r>
            <a:endParaRPr lang="zh-CN" altLang="en-US" dirty="0"/>
          </a:p>
        </p:txBody>
      </p:sp>
      <p:sp>
        <p:nvSpPr>
          <p:cNvPr id="3" name="内容占位符 2"/>
          <p:cNvSpPr>
            <a:spLocks noGrp="1"/>
          </p:cNvSpPr>
          <p:nvPr>
            <p:ph idx="1"/>
          </p:nvPr>
        </p:nvSpPr>
        <p:spPr/>
        <p:txBody>
          <a:bodyPr/>
          <a:lstStyle/>
          <a:p>
            <a:r>
              <a:rPr lang="en-US" altLang="zh-CN" dirty="0"/>
              <a:t>It takes time to find a job or find a worker. The unemployment due to this simple fact is called </a:t>
            </a:r>
            <a:r>
              <a:rPr lang="en-US" altLang="zh-CN" u="sng" dirty="0"/>
              <a:t>frictional unemployment</a:t>
            </a:r>
            <a:r>
              <a:rPr lang="en-US" altLang="zh-CN" dirty="0"/>
              <a:t>. </a:t>
            </a:r>
          </a:p>
          <a:p>
            <a:r>
              <a:rPr lang="en-US" altLang="zh-CN" dirty="0"/>
              <a:t>The friction comes from </a:t>
            </a:r>
          </a:p>
          <a:p>
            <a:pPr lvl="1"/>
            <a:r>
              <a:rPr lang="en-US" altLang="zh-CN" dirty="0"/>
              <a:t>Heterogeneities of jobs and workers, </a:t>
            </a:r>
          </a:p>
          <a:p>
            <a:pPr lvl="1"/>
            <a:r>
              <a:rPr lang="en-US" altLang="zh-CN" dirty="0"/>
              <a:t>Imperfect information, </a:t>
            </a:r>
          </a:p>
          <a:p>
            <a:pPr lvl="1"/>
            <a:r>
              <a:rPr lang="en-US" altLang="zh-CN" dirty="0"/>
              <a:t>Imperfect labor mobility, </a:t>
            </a:r>
          </a:p>
          <a:p>
            <a:pPr lvl="1"/>
            <a:r>
              <a:rPr lang="en-US" altLang="zh-CN" dirty="0"/>
              <a:t>Sectoral shifts. </a:t>
            </a:r>
          </a:p>
          <a:p>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765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Reduce Frictional Unemployment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Frictional unemployment is an important component of natural unemployment. </a:t>
            </a:r>
          </a:p>
          <a:p>
            <a:r>
              <a:rPr lang="en-US" altLang="zh-CN" dirty="0"/>
              <a:t>To reduce frictional unemployment, governments usually do the following: </a:t>
            </a:r>
          </a:p>
          <a:p>
            <a:pPr lvl="1"/>
            <a:r>
              <a:rPr lang="en-US" altLang="zh-CN" dirty="0"/>
              <a:t>Help disseminate information about jobs.</a:t>
            </a:r>
          </a:p>
          <a:p>
            <a:pPr lvl="1"/>
            <a:r>
              <a:rPr lang="en-US" altLang="zh-CN" dirty="0"/>
              <a:t>Provide training programs</a:t>
            </a:r>
          </a:p>
          <a:p>
            <a:r>
              <a:rPr lang="en-US" altLang="zh-CN" dirty="0"/>
              <a:t>The effect of unemployment insurance. </a:t>
            </a:r>
          </a:p>
          <a:p>
            <a:pPr lvl="1"/>
            <a:r>
              <a:rPr lang="en-US" altLang="zh-CN" dirty="0"/>
              <a:t>It may contribute to higher natural unemployment. </a:t>
            </a:r>
          </a:p>
          <a:p>
            <a:pPr lvl="1"/>
            <a:r>
              <a:rPr lang="en-US" altLang="zh-CN" dirty="0"/>
              <a:t>However, unemployment insurance reduces workers’ uncertainties about their income and also, helps to achieve a better matching between workers and jobs.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207684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Structural Unemployment</a:t>
            </a:r>
            <a:endParaRPr lang="zh-CN" altLang="en-US" dirty="0"/>
          </a:p>
        </p:txBody>
      </p:sp>
      <p:sp>
        <p:nvSpPr>
          <p:cNvPr id="3" name="内容占位符 2"/>
          <p:cNvSpPr>
            <a:spLocks noGrp="1"/>
          </p:cNvSpPr>
          <p:nvPr>
            <p:ph idx="1"/>
          </p:nvPr>
        </p:nvSpPr>
        <p:spPr>
          <a:xfrm>
            <a:off x="457200" y="1600200"/>
            <a:ext cx="3178696" cy="4525963"/>
          </a:xfrm>
        </p:spPr>
        <p:txBody>
          <a:bodyPr/>
          <a:lstStyle/>
          <a:p>
            <a:r>
              <a:rPr lang="en-US" altLang="zh-CN" dirty="0"/>
              <a:t>The structural unemployment is caused by </a:t>
            </a:r>
            <a:r>
              <a:rPr lang="en-US" altLang="zh-CN" u="sng" dirty="0"/>
              <a:t>wage rigidity</a:t>
            </a:r>
            <a:r>
              <a:rPr lang="en-US" altLang="zh-CN" dirty="0"/>
              <a:t>, the failure of real wage adjustments.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6" name="直接箭头连接符 5"/>
          <p:cNvCxnSpPr/>
          <p:nvPr/>
        </p:nvCxnSpPr>
        <p:spPr>
          <a:xfrm>
            <a:off x="3914176"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3910826"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4716016"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3914176" y="3614156"/>
            <a:ext cx="296208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76256" y="2408349"/>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77141" y="3614156"/>
            <a:ext cx="999115"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48064" y="2408349"/>
            <a:ext cx="1728192" cy="369332"/>
          </a:xfrm>
          <a:prstGeom prst="rect">
            <a:avLst/>
          </a:prstGeom>
          <a:noFill/>
        </p:spPr>
        <p:txBody>
          <a:bodyPr wrap="square" rtlCol="0">
            <a:spAutoFit/>
          </a:bodyPr>
          <a:lstStyle/>
          <a:p>
            <a:r>
              <a:rPr lang="en-US" altLang="zh-CN" dirty="0"/>
              <a:t>Unemployment</a:t>
            </a:r>
            <a:endParaRPr lang="zh-CN" altLang="en-US" dirty="0"/>
          </a:p>
        </p:txBody>
      </p:sp>
      <p:cxnSp>
        <p:nvCxnSpPr>
          <p:cNvPr id="25" name="曲线连接符 24"/>
          <p:cNvCxnSpPr>
            <a:stCxn id="23" idx="2"/>
          </p:cNvCxnSpPr>
          <p:nvPr/>
        </p:nvCxnSpPr>
        <p:spPr>
          <a:xfrm rot="16200000" flipH="1">
            <a:off x="5805071" y="2984770"/>
            <a:ext cx="836475" cy="42229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211960" y="3931922"/>
            <a:ext cx="2011348" cy="369332"/>
          </a:xfrm>
          <a:prstGeom prst="rect">
            <a:avLst/>
          </a:prstGeom>
          <a:noFill/>
        </p:spPr>
        <p:txBody>
          <a:bodyPr wrap="square" rtlCol="0">
            <a:spAutoFit/>
          </a:bodyPr>
          <a:lstStyle/>
          <a:p>
            <a:r>
              <a:rPr lang="en-US" altLang="zh-CN" dirty="0"/>
              <a:t>Rigid real wage</a:t>
            </a:r>
            <a:endParaRPr lang="zh-CN" altLang="en-US" dirty="0"/>
          </a:p>
        </p:txBody>
      </p:sp>
      <p:cxnSp>
        <p:nvCxnSpPr>
          <p:cNvPr id="1024" name="直接箭头连接符 1023"/>
          <p:cNvCxnSpPr/>
          <p:nvPr/>
        </p:nvCxnSpPr>
        <p:spPr>
          <a:xfrm flipH="1" flipV="1">
            <a:off x="4019962" y="3683357"/>
            <a:ext cx="297784" cy="317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7" name="TextBox 1026"/>
          <p:cNvSpPr txBox="1"/>
          <p:nvPr/>
        </p:nvSpPr>
        <p:spPr>
          <a:xfrm>
            <a:off x="7740352" y="4116588"/>
            <a:ext cx="1214384" cy="646331"/>
          </a:xfrm>
          <a:prstGeom prst="rect">
            <a:avLst/>
          </a:prstGeom>
          <a:noFill/>
        </p:spPr>
        <p:txBody>
          <a:bodyPr wrap="square" rtlCol="0">
            <a:spAutoFit/>
          </a:bodyPr>
          <a:lstStyle/>
          <a:p>
            <a:r>
              <a:rPr lang="en-US" altLang="zh-CN" dirty="0"/>
              <a:t>Labor demand</a:t>
            </a:r>
            <a:endParaRPr lang="zh-CN" altLang="en-US" dirty="0"/>
          </a:p>
        </p:txBody>
      </p:sp>
      <p:sp>
        <p:nvSpPr>
          <p:cNvPr id="1028" name="TextBox 1027"/>
          <p:cNvSpPr txBox="1"/>
          <p:nvPr/>
        </p:nvSpPr>
        <p:spPr>
          <a:xfrm>
            <a:off x="6876256" y="1916832"/>
            <a:ext cx="1471288" cy="369332"/>
          </a:xfrm>
          <a:prstGeom prst="rect">
            <a:avLst/>
          </a:prstGeom>
          <a:noFill/>
        </p:spPr>
        <p:txBody>
          <a:bodyPr wrap="square" rtlCol="0">
            <a:spAutoFit/>
          </a:bodyPr>
          <a:lstStyle/>
          <a:p>
            <a:r>
              <a:rPr lang="en-US" altLang="zh-CN" dirty="0"/>
              <a:t>Labor supply</a:t>
            </a:r>
            <a:endParaRPr lang="zh-CN" altLang="en-US" dirty="0"/>
          </a:p>
        </p:txBody>
      </p:sp>
      <p:sp>
        <p:nvSpPr>
          <p:cNvPr id="1029" name="TextBox 1028"/>
          <p:cNvSpPr txBox="1"/>
          <p:nvPr/>
        </p:nvSpPr>
        <p:spPr>
          <a:xfrm>
            <a:off x="7974371" y="5455496"/>
            <a:ext cx="1169629" cy="369332"/>
          </a:xfrm>
          <a:prstGeom prst="rect">
            <a:avLst/>
          </a:prstGeom>
          <a:noFill/>
        </p:spPr>
        <p:txBody>
          <a:bodyPr wrap="square" rtlCol="0">
            <a:spAutoFit/>
          </a:bodyPr>
          <a:lstStyle/>
          <a:p>
            <a:r>
              <a:rPr lang="en-US" altLang="zh-CN" dirty="0"/>
              <a:t>Labor</a:t>
            </a:r>
            <a:endParaRPr lang="zh-CN" altLang="en-US" dirty="0"/>
          </a:p>
        </p:txBody>
      </p:sp>
      <p:sp>
        <p:nvSpPr>
          <p:cNvPr id="1030" name="TextBox 1029"/>
          <p:cNvSpPr txBox="1"/>
          <p:nvPr/>
        </p:nvSpPr>
        <p:spPr>
          <a:xfrm>
            <a:off x="3907477" y="1674074"/>
            <a:ext cx="1048780" cy="646331"/>
          </a:xfrm>
          <a:prstGeom prst="rect">
            <a:avLst/>
          </a:prstGeom>
          <a:noFill/>
        </p:spPr>
        <p:txBody>
          <a:bodyPr wrap="square" rtlCol="0">
            <a:spAutoFit/>
          </a:bodyPr>
          <a:lstStyle/>
          <a:p>
            <a:r>
              <a:rPr lang="en-US" altLang="zh-CN" dirty="0"/>
              <a:t>Real wage</a:t>
            </a:r>
            <a:endParaRPr lang="zh-CN" altLang="en-US" dirty="0"/>
          </a:p>
        </p:txBody>
      </p:sp>
    </p:spTree>
    <p:extLst>
      <p:ext uri="{BB962C8B-B14F-4D97-AF65-F5344CB8AC3E}">
        <p14:creationId xmlns:p14="http://schemas.microsoft.com/office/powerpoint/2010/main" val="721376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Causes of Wage Rigidity</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Minimum wage</a:t>
            </a:r>
          </a:p>
          <a:p>
            <a:pPr lvl="1"/>
            <a:r>
              <a:rPr lang="en-US" altLang="zh-CN" dirty="0"/>
              <a:t>The minimum wage </a:t>
            </a:r>
            <a:r>
              <a:rPr lang="en-US" altLang="zh-CN" dirty="0" err="1"/>
              <a:t>v.s</a:t>
            </a:r>
            <a:r>
              <a:rPr lang="en-US" altLang="zh-CN" dirty="0"/>
              <a:t>. </a:t>
            </a:r>
            <a:r>
              <a:rPr lang="en-US" altLang="zh-CN" u="sng" dirty="0"/>
              <a:t>earned income tax credit </a:t>
            </a:r>
            <a:r>
              <a:rPr lang="en-US" altLang="zh-CN" dirty="0"/>
              <a:t>debate</a:t>
            </a:r>
          </a:p>
          <a:p>
            <a:r>
              <a:rPr lang="en-US" altLang="zh-CN" dirty="0"/>
              <a:t>Labor union </a:t>
            </a:r>
          </a:p>
          <a:p>
            <a:pPr lvl="1"/>
            <a:r>
              <a:rPr lang="en-US" altLang="zh-CN" dirty="0"/>
              <a:t>“Insiders”, through collective bargaining, achieves to keep their firm’s wage high. </a:t>
            </a:r>
          </a:p>
          <a:p>
            <a:pPr lvl="1"/>
            <a:r>
              <a:rPr lang="en-US" altLang="zh-CN" dirty="0"/>
              <a:t>To give more influence to “outsiders”, wage bargaining can take place at national level (e.g., Sweden). </a:t>
            </a:r>
          </a:p>
          <a:p>
            <a:r>
              <a:rPr lang="en-US" altLang="zh-CN" dirty="0"/>
              <a:t>Efficiency wage</a:t>
            </a:r>
          </a:p>
          <a:p>
            <a:pPr lvl="1"/>
            <a:r>
              <a:rPr lang="en-US" altLang="zh-CN" dirty="0"/>
              <a:t>High wage reduces </a:t>
            </a:r>
            <a:r>
              <a:rPr lang="en-US" altLang="zh-CN" u="sng" dirty="0"/>
              <a:t>labor turnover</a:t>
            </a:r>
            <a:r>
              <a:rPr lang="en-US" altLang="zh-CN" dirty="0"/>
              <a:t>. </a:t>
            </a:r>
          </a:p>
          <a:p>
            <a:pPr lvl="1"/>
            <a:r>
              <a:rPr lang="en-US" altLang="zh-CN" dirty="0"/>
              <a:t>High wage mitigates the problem of </a:t>
            </a:r>
            <a:r>
              <a:rPr lang="en-US" altLang="zh-CN" u="sng" dirty="0"/>
              <a:t>adverse selection</a:t>
            </a:r>
            <a:r>
              <a:rPr lang="en-US" altLang="zh-CN" dirty="0"/>
              <a:t>.</a:t>
            </a:r>
          </a:p>
          <a:p>
            <a:pPr lvl="1"/>
            <a:r>
              <a:rPr lang="en-US" altLang="zh-CN" dirty="0"/>
              <a:t>High wage mitigates the problem of </a:t>
            </a:r>
            <a:r>
              <a:rPr lang="en-US" altLang="zh-CN" u="sng" dirty="0"/>
              <a:t>moral hazards</a:t>
            </a:r>
            <a:r>
              <a:rPr lang="en-US" altLang="zh-CN" dirty="0"/>
              <a:t>.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46347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3D761-23E9-47FF-A43B-2A9067012E40}"/>
              </a:ext>
            </a:extLst>
          </p:cNvPr>
          <p:cNvSpPr>
            <a:spLocks noGrp="1"/>
          </p:cNvSpPr>
          <p:nvPr>
            <p:ph type="title"/>
          </p:nvPr>
        </p:nvSpPr>
        <p:spPr/>
        <p:txBody>
          <a:bodyPr/>
          <a:lstStyle/>
          <a:p>
            <a:r>
              <a:rPr lang="en-US" altLang="zh-CN" dirty="0"/>
              <a:t>Classical Assumptions</a:t>
            </a:r>
            <a:endParaRPr lang="zh-CN" altLang="en-US" dirty="0"/>
          </a:p>
        </p:txBody>
      </p:sp>
      <p:sp>
        <p:nvSpPr>
          <p:cNvPr id="3" name="内容占位符 2">
            <a:extLst>
              <a:ext uri="{FF2B5EF4-FFF2-40B4-BE49-F238E27FC236}">
                <a16:creationId xmlns:a16="http://schemas.microsoft.com/office/drawing/2014/main" id="{D33840C4-3B15-44E6-8673-0EB617A41586}"/>
              </a:ext>
            </a:extLst>
          </p:cNvPr>
          <p:cNvSpPr>
            <a:spLocks noGrp="1"/>
          </p:cNvSpPr>
          <p:nvPr>
            <p:ph idx="1"/>
          </p:nvPr>
        </p:nvSpPr>
        <p:spPr/>
        <p:txBody>
          <a:bodyPr>
            <a:normAutofit fontScale="92500" lnSpcReduction="20000"/>
          </a:bodyPr>
          <a:lstStyle/>
          <a:p>
            <a:r>
              <a:rPr lang="en-US" altLang="zh-CN" dirty="0"/>
              <a:t>People are individually rational.</a:t>
            </a:r>
          </a:p>
          <a:p>
            <a:pPr lvl="1"/>
            <a:r>
              <a:rPr lang="en-US" altLang="zh-CN" dirty="0"/>
              <a:t>Consumers maximize utilities</a:t>
            </a:r>
          </a:p>
          <a:p>
            <a:pPr lvl="1"/>
            <a:r>
              <a:rPr lang="en-US" altLang="zh-CN" dirty="0"/>
              <a:t>Firms maximize profits</a:t>
            </a:r>
          </a:p>
          <a:p>
            <a:r>
              <a:rPr lang="en-US" altLang="zh-CN" dirty="0"/>
              <a:t>Prices (including wages and interest rates) are perfectly flexible, ensuring that the economy is in equilibrium all the time.</a:t>
            </a:r>
          </a:p>
          <a:p>
            <a:r>
              <a:rPr lang="en-US" altLang="zh-CN" dirty="0"/>
              <a:t>Markets for final goods/services and factor inputs are competitive.</a:t>
            </a:r>
          </a:p>
          <a:p>
            <a:r>
              <a:rPr lang="en-US" altLang="zh-CN" dirty="0"/>
              <a:t>People have access to perfect information.</a:t>
            </a:r>
          </a:p>
          <a:p>
            <a:r>
              <a:rPr lang="en-US" altLang="zh-CN" dirty="0"/>
              <a:t>Money mainly serves as medium of exchange. </a:t>
            </a:r>
          </a:p>
          <a:p>
            <a:endParaRPr lang="en-US" altLang="zh-CN" dirty="0"/>
          </a:p>
          <a:p>
            <a:endParaRPr lang="zh-CN" altLang="en-US" dirty="0"/>
          </a:p>
        </p:txBody>
      </p:sp>
      <p:sp>
        <p:nvSpPr>
          <p:cNvPr id="4" name="页脚占位符 3">
            <a:extLst>
              <a:ext uri="{FF2B5EF4-FFF2-40B4-BE49-F238E27FC236}">
                <a16:creationId xmlns:a16="http://schemas.microsoft.com/office/drawing/2014/main" id="{56982CFD-4D65-4DE3-AD2B-120D038C27D5}"/>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478083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a:t>
            </a:r>
          </a:p>
          <a:p>
            <a:r>
              <a:rPr lang="en-US" altLang="zh-CN" dirty="0"/>
              <a:t>Output</a:t>
            </a:r>
          </a:p>
          <a:p>
            <a:r>
              <a:rPr lang="en-US" altLang="zh-CN" dirty="0"/>
              <a:t>Unemployment</a:t>
            </a:r>
          </a:p>
          <a:p>
            <a:r>
              <a:rPr lang="en-US" altLang="zh-CN" b="1" dirty="0"/>
              <a:t>Income Distribution</a:t>
            </a:r>
          </a:p>
          <a:p>
            <a:r>
              <a:rPr lang="en-US" altLang="zh-CN" dirty="0"/>
              <a:t>Interest Rate</a:t>
            </a:r>
          </a:p>
          <a:p>
            <a:r>
              <a:rPr lang="en-US" altLang="zh-CN" dirty="0"/>
              <a:t>Money and Inflation</a:t>
            </a:r>
          </a:p>
          <a:p>
            <a:r>
              <a:rPr lang="en-US" altLang="zh-CN" dirty="0"/>
              <a:t>Exchange Rate</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04356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Distribution of Income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dirty="0"/>
                  <a:t>Under our assumptions, the total output (income) is fixed. We now discuss how the income is distributed using a representative-firm model.</a:t>
                </a:r>
              </a:p>
              <a:p>
                <a:pPr lvl="1"/>
                <a:r>
                  <a:rPr lang="en-US" altLang="zh-CN" dirty="0"/>
                  <a:t>Imagine that the supply side consists of a large number of firms with the same technology. </a:t>
                </a:r>
              </a:p>
              <a:p>
                <a:pPr lvl="1"/>
                <a:r>
                  <a:rPr lang="en-US" altLang="zh-CN" dirty="0"/>
                  <a:t>They produce the same product (call it “</a:t>
                </a:r>
                <a14:m>
                  <m:oMath xmlns:m="http://schemas.openxmlformats.org/officeDocument/2006/math">
                    <m:r>
                      <a:rPr lang="en-US" altLang="zh-CN" i="1">
                        <a:latin typeface="Cambria Math" panose="02040503050406030204" pitchFamily="18" charset="0"/>
                      </a:rPr>
                      <m:t>𝑌</m:t>
                    </m:r>
                  </m:oMath>
                </a14:m>
                <a:r>
                  <a:rPr lang="en-US" altLang="zh-CN" dirty="0"/>
                  <a:t>”), face the same prices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 </m:t>
                    </m:r>
                    <m:r>
                      <a:rPr lang="en-US" altLang="zh-CN" b="0" i="1" smtClean="0">
                        <a:latin typeface="Cambria Math" panose="02040503050406030204" pitchFamily="18" charset="0"/>
                      </a:rPr>
                      <m:t>𝑊</m:t>
                    </m:r>
                    <m:r>
                      <a:rPr lang="en-US" altLang="zh-CN" b="0" i="1" smtClean="0">
                        <a:latin typeface="Cambria Math" panose="02040503050406030204" pitchFamily="18" charset="0"/>
                      </a:rPr>
                      <m:t>, </m:t>
                    </m:r>
                    <m:r>
                      <a:rPr lang="en-US" altLang="zh-CN" b="0" i="1" smtClean="0">
                        <a:latin typeface="Cambria Math" panose="02040503050406030204" pitchFamily="18" charset="0"/>
                      </a:rPr>
                      <m:t>𝑅</m:t>
                    </m:r>
                  </m:oMath>
                </a14:m>
                <a:r>
                  <a:rPr lang="en-US"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06601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Factor Prices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Real wage is the payment to labor measured in units of output,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𝑊</m:t>
                        </m:r>
                      </m:num>
                      <m:den>
                        <m:r>
                          <a:rPr lang="en-US" altLang="zh-CN" b="0" i="1" smtClean="0">
                            <a:latin typeface="Cambria Math"/>
                          </a:rPr>
                          <m:t>𝑃</m:t>
                        </m:r>
                      </m:den>
                    </m:f>
                    <m:r>
                      <a:rPr lang="en-US" altLang="zh-CN" b="0" i="1" smtClean="0">
                        <a:latin typeface="Cambria Math"/>
                      </a:rPr>
                      <m:t>,</m:t>
                    </m:r>
                  </m:oMath>
                </a14:m>
                <a:r>
                  <a:rPr lang="en-US" altLang="zh-CN" dirty="0"/>
                  <a:t> where </a:t>
                </a:r>
                <a14:m>
                  <m:oMath xmlns:m="http://schemas.openxmlformats.org/officeDocument/2006/math">
                    <m:r>
                      <a:rPr lang="en-US" altLang="zh-CN" i="1">
                        <a:latin typeface="Cambria Math"/>
                      </a:rPr>
                      <m:t>𝑊</m:t>
                    </m:r>
                  </m:oMath>
                </a14:m>
                <a:r>
                  <a:rPr lang="en-US" altLang="zh-CN" dirty="0"/>
                  <a:t> is nominal wage and </a:t>
                </a:r>
                <a14:m>
                  <m:oMath xmlns:m="http://schemas.openxmlformats.org/officeDocument/2006/math">
                    <m:r>
                      <a:rPr lang="en-US" altLang="zh-CN" i="1">
                        <a:latin typeface="Cambria Math"/>
                      </a:rPr>
                      <m:t>𝑃</m:t>
                    </m:r>
                  </m:oMath>
                </a14:m>
                <a:r>
                  <a:rPr lang="en-US" altLang="zh-CN" dirty="0"/>
                  <a:t> is the price of output. (In empirical studies, </a:t>
                </a:r>
                <a14:m>
                  <m:oMath xmlns:m="http://schemas.openxmlformats.org/officeDocument/2006/math">
                    <m:r>
                      <a:rPr lang="en-US" altLang="zh-CN" i="1">
                        <a:latin typeface="Cambria Math"/>
                      </a:rPr>
                      <m:t>𝑃</m:t>
                    </m:r>
                  </m:oMath>
                </a14:m>
                <a:r>
                  <a:rPr lang="en-US" altLang="zh-CN" dirty="0"/>
                  <a:t> would be CPI or GDP deflator). </a:t>
                </a:r>
              </a:p>
              <a:p>
                <a:r>
                  <a:rPr lang="en-US" altLang="zh-CN" dirty="0"/>
                  <a:t>Real rental price of capital is the rental price paid to the owner of capital in units of output,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𝑅</m:t>
                        </m:r>
                      </m:num>
                      <m:den>
                        <m:r>
                          <a:rPr lang="en-US" altLang="zh-CN" b="0" i="1" smtClean="0">
                            <a:latin typeface="Cambria Math"/>
                          </a:rPr>
                          <m:t>𝑃</m:t>
                        </m:r>
                      </m:den>
                    </m:f>
                  </m:oMath>
                </a14:m>
                <a:r>
                  <a:rPr lang="en-US" altLang="zh-CN" dirty="0"/>
                  <a:t>, where </a:t>
                </a:r>
                <a14:m>
                  <m:oMath xmlns:m="http://schemas.openxmlformats.org/officeDocument/2006/math">
                    <m:r>
                      <a:rPr lang="en-US" altLang="zh-CN" i="1">
                        <a:latin typeface="Cambria Math"/>
                      </a:rPr>
                      <m:t>𝑅</m:t>
                    </m:r>
                  </m:oMath>
                </a14:m>
                <a:r>
                  <a:rPr lang="zh-CN" altLang="en-US" dirty="0"/>
                  <a:t> </a:t>
                </a:r>
                <a:r>
                  <a:rPr lang="en-US" altLang="zh-CN" dirty="0"/>
                  <a:t>is the rent. (In most cases, firm owners also own capital.)</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2830" r="-2074" b="-390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19910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Competitive Markets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Markets for goods and services are competitive.</a:t>
                </a:r>
              </a:p>
              <a:p>
                <a:r>
                  <a:rPr lang="en-US" altLang="zh-CN" dirty="0"/>
                  <a:t>Markets for factors of production (labor and capital) are competitive.</a:t>
                </a:r>
              </a:p>
              <a:p>
                <a:r>
                  <a:rPr lang="en-US" altLang="zh-CN" dirty="0"/>
                  <a:t>As a result, the representative firm treats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 </m:t>
                    </m:r>
                    <m:r>
                      <a:rPr lang="en-US" altLang="zh-CN" i="1">
                        <a:latin typeface="Cambria Math" panose="02040503050406030204" pitchFamily="18" charset="0"/>
                      </a:rPr>
                      <m:t>𝑊</m:t>
                    </m:r>
                    <m:r>
                      <a:rPr lang="en-US" altLang="zh-CN" i="1">
                        <a:latin typeface="Cambria Math" panose="02040503050406030204" pitchFamily="18" charset="0"/>
                      </a:rPr>
                      <m:t>, </m:t>
                    </m:r>
                    <m:r>
                      <a:rPr lang="en-US" altLang="zh-CN" i="1">
                        <a:latin typeface="Cambria Math" panose="02040503050406030204" pitchFamily="18" charset="0"/>
                      </a:rPr>
                      <m:t>𝑅</m:t>
                    </m:r>
                  </m:oMath>
                </a14:m>
                <a:r>
                  <a:rPr lang="en-US" altLang="zh-CN" dirty="0"/>
                  <a:t> as given (exogenous).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69417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Decisions of A Representative Firm</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The representative firm </a:t>
                </a:r>
                <a:r>
                  <a:rPr lang="en-US" altLang="zh-CN" u="sng" dirty="0"/>
                  <a:t>takes as given</a:t>
                </a:r>
                <a:r>
                  <a:rPr lang="en-US" altLang="zh-CN" dirty="0"/>
                  <a:t> the price of its output (</a:t>
                </a:r>
                <a14:m>
                  <m:oMath xmlns:m="http://schemas.openxmlformats.org/officeDocument/2006/math">
                    <m:r>
                      <a:rPr lang="en-US" altLang="zh-CN" b="0" i="1" smtClean="0">
                        <a:latin typeface="Cambria Math"/>
                      </a:rPr>
                      <m:t>𝑃</m:t>
                    </m:r>
                  </m:oMath>
                </a14:m>
                <a:r>
                  <a:rPr lang="en-US" altLang="zh-CN" dirty="0"/>
                  <a:t>), wage (</a:t>
                </a:r>
                <a14:m>
                  <m:oMath xmlns:m="http://schemas.openxmlformats.org/officeDocument/2006/math">
                    <m:r>
                      <a:rPr lang="en-US" altLang="zh-CN" b="0" i="1" smtClean="0">
                        <a:latin typeface="Cambria Math"/>
                      </a:rPr>
                      <m:t>𝑊</m:t>
                    </m:r>
                  </m:oMath>
                </a14:m>
                <a:r>
                  <a:rPr lang="en-US" altLang="zh-CN" dirty="0"/>
                  <a:t>), and real rental price of capital (</a:t>
                </a:r>
                <a14:m>
                  <m:oMath xmlns:m="http://schemas.openxmlformats.org/officeDocument/2006/math">
                    <m:r>
                      <a:rPr lang="en-US" altLang="zh-CN" b="0" i="1" smtClean="0">
                        <a:latin typeface="Cambria Math"/>
                      </a:rPr>
                      <m:t>𝑅</m:t>
                    </m:r>
                  </m:oMath>
                </a14:m>
                <a:r>
                  <a:rPr lang="en-US" altLang="zh-CN" dirty="0"/>
                  <a:t>) , and solves the following problem:</a:t>
                </a:r>
              </a:p>
              <a:p>
                <a:pPr marL="0" indent="0" algn="ctr">
                  <a:buNone/>
                </a:pPr>
                <a14:m>
                  <m:oMath xmlns:m="http://schemas.openxmlformats.org/officeDocument/2006/math">
                    <m:limLow>
                      <m:limLowPr>
                        <m:ctrlPr>
                          <a:rPr lang="en-US" altLang="zh-CN" b="0" i="1" smtClean="0">
                            <a:latin typeface="Cambria Math" panose="02040503050406030204" pitchFamily="18" charset="0"/>
                          </a:rPr>
                        </m:ctrlPr>
                      </m:limLowPr>
                      <m:e>
                        <m:r>
                          <m:rPr>
                            <m:sty m:val="p"/>
                          </m:rPr>
                          <a:rPr lang="en-US" altLang="zh-CN" b="0" i="0" smtClean="0">
                            <a:latin typeface="Cambria Math"/>
                          </a:rPr>
                          <m:t>max</m:t>
                        </m:r>
                      </m:e>
                      <m:lim>
                        <m:r>
                          <a:rPr lang="en-US" altLang="zh-CN" b="0" i="1" smtClean="0">
                            <a:latin typeface="Cambria Math"/>
                          </a:rPr>
                          <m:t>𝐾</m:t>
                        </m:r>
                        <m:r>
                          <a:rPr lang="en-US" altLang="zh-CN" b="0" i="1" smtClean="0">
                            <a:latin typeface="Cambria Math"/>
                          </a:rPr>
                          <m:t>,</m:t>
                        </m:r>
                        <m:r>
                          <a:rPr lang="en-US" altLang="zh-CN" b="0" i="1" smtClean="0">
                            <a:latin typeface="Cambria Math"/>
                          </a:rPr>
                          <m:t>𝐿</m:t>
                        </m:r>
                      </m:lim>
                    </m:limLow>
                    <m:r>
                      <a:rPr lang="en-US" altLang="zh-CN" b="0" i="1" smtClean="0">
                        <a:latin typeface="Cambria Math"/>
                      </a:rPr>
                      <m:t> </m:t>
                    </m:r>
                    <m:r>
                      <a:rPr lang="en-US" altLang="zh-CN" b="0" i="1" smtClean="0">
                        <a:latin typeface="Cambria Math"/>
                      </a:rPr>
                      <m:t>𝑃</m:t>
                    </m:r>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r>
                      <a:rPr lang="en-US" altLang="zh-CN" b="0" i="1" smtClean="0">
                        <a:latin typeface="Cambria Math"/>
                      </a:rPr>
                      <m:t>𝑊</m:t>
                    </m:r>
                    <m:r>
                      <a:rPr lang="en-US" altLang="zh-CN" b="0" i="1" smtClean="0">
                        <a:latin typeface="Cambria Math"/>
                      </a:rPr>
                      <m:t>⋅</m:t>
                    </m:r>
                    <m:r>
                      <a:rPr lang="en-US" altLang="zh-CN" b="0" i="1" smtClean="0">
                        <a:latin typeface="Cambria Math"/>
                      </a:rPr>
                      <m:t>𝐿</m:t>
                    </m:r>
                    <m:r>
                      <a:rPr lang="en-US" altLang="zh-CN" b="0" i="1" smtClean="0">
                        <a:latin typeface="Cambria Math"/>
                      </a:rPr>
                      <m:t>−</m:t>
                    </m:r>
                    <m:r>
                      <a:rPr lang="en-US" altLang="zh-CN" b="0" i="1" smtClean="0">
                        <a:latin typeface="Cambria Math"/>
                      </a:rPr>
                      <m:t>𝑅</m:t>
                    </m:r>
                    <m:r>
                      <a:rPr lang="en-US" altLang="zh-CN" b="0" i="1" smtClean="0">
                        <a:latin typeface="Cambria Math"/>
                      </a:rPr>
                      <m:t>⋅</m:t>
                    </m:r>
                    <m:r>
                      <a:rPr lang="en-US" altLang="zh-CN" b="0" i="1" smtClean="0">
                        <a:latin typeface="Cambria Math"/>
                      </a:rPr>
                      <m:t>𝐾</m:t>
                    </m:r>
                  </m:oMath>
                </a14:m>
                <a:r>
                  <a:rPr lang="en-US" altLang="zh-CN" dirty="0"/>
                  <a:t> </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403590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Solution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dirty="0"/>
                  <a:t>The first-order condition for </a:t>
                </a:r>
                <a14:m>
                  <m:oMath xmlns:m="http://schemas.openxmlformats.org/officeDocument/2006/math">
                    <m:r>
                      <a:rPr lang="en-US" altLang="zh-CN" i="1">
                        <a:latin typeface="Cambria Math"/>
                      </a:rPr>
                      <m:t>𝐾</m:t>
                    </m:r>
                  </m:oMath>
                </a14:m>
                <a:r>
                  <a:rPr lang="zh-CN" altLang="en-US" dirty="0"/>
                  <a:t> </a:t>
                </a:r>
                <a:r>
                  <a:rPr lang="en-US" altLang="zh-CN" dirty="0"/>
                  <a:t>yields:</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1</m:t>
                          </m:r>
                        </m:sub>
                      </m:sSub>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𝑅</m:t>
                          </m:r>
                        </m:num>
                        <m:den>
                          <m:r>
                            <a:rPr lang="en-US" altLang="zh-CN" i="1">
                              <a:latin typeface="Cambria Math"/>
                            </a:rPr>
                            <m:t>𝑃</m:t>
                          </m:r>
                        </m:den>
                      </m:f>
                      <m:r>
                        <a:rPr lang="en-US" altLang="zh-CN" b="0" i="1" smtClean="0">
                          <a:latin typeface="Cambria Math"/>
                        </a:rPr>
                        <m:t>.</m:t>
                      </m:r>
                    </m:oMath>
                  </m:oMathPara>
                </a14:m>
                <a:endParaRPr lang="en-US" altLang="zh-CN" dirty="0"/>
              </a:p>
              <a:p>
                <a:pPr marL="400050" lvl="1" indent="0">
                  <a:buNone/>
                </a:pPr>
                <a:r>
                  <a:rPr lang="zh-CN" altLang="en-US"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𝐹</m:t>
                        </m:r>
                      </m:e>
                      <m:sub>
                        <m:r>
                          <a:rPr lang="en-US" altLang="zh-CN" sz="2400" i="1">
                            <a:latin typeface="Cambria Math"/>
                          </a:rPr>
                          <m:t>1</m:t>
                        </m:r>
                      </m:sub>
                    </m:sSub>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m:t>
                        </m:r>
                        <m:r>
                          <a:rPr lang="en-US" altLang="zh-CN" sz="2400" i="1">
                            <a:latin typeface="Cambria Math"/>
                          </a:rPr>
                          <m:t>𝐹</m:t>
                        </m:r>
                      </m:num>
                      <m:den>
                        <m:r>
                          <a:rPr lang="en-US" altLang="zh-CN" sz="2400" i="1">
                            <a:latin typeface="Cambria Math"/>
                          </a:rPr>
                          <m:t>𝜕</m:t>
                        </m:r>
                        <m:r>
                          <a:rPr lang="en-US" altLang="zh-CN" sz="2400" i="1">
                            <a:latin typeface="Cambria Math"/>
                          </a:rPr>
                          <m:t>𝐾</m:t>
                        </m:r>
                      </m:den>
                    </m:f>
                  </m:oMath>
                </a14:m>
                <a:r>
                  <a:rPr lang="en-US" altLang="zh-CN" sz="2400" dirty="0"/>
                  <a:t> is the marginal product of capital (MPK).</a:t>
                </a:r>
              </a:p>
              <a:p>
                <a:r>
                  <a:rPr lang="en-US" altLang="zh-CN" dirty="0"/>
                  <a:t>The first-order condition for </a:t>
                </a:r>
                <a14:m>
                  <m:oMath xmlns:m="http://schemas.openxmlformats.org/officeDocument/2006/math">
                    <m:r>
                      <a:rPr lang="en-US" altLang="zh-CN" i="1">
                        <a:latin typeface="Cambria Math"/>
                      </a:rPr>
                      <m:t>𝐿</m:t>
                    </m:r>
                  </m:oMath>
                </a14:m>
                <a:r>
                  <a:rPr lang="zh-CN" altLang="en-US" dirty="0"/>
                  <a:t> </a:t>
                </a:r>
                <a:r>
                  <a:rPr lang="en-US" altLang="zh-CN" dirty="0"/>
                  <a:t>yields:</a:t>
                </a:r>
              </a:p>
              <a:p>
                <a:pPr marL="0" indent="0" algn="ctr">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b="0" i="1" smtClean="0">
                            <a:latin typeface="Cambria Math"/>
                          </a:rPr>
                          <m:t>2</m:t>
                        </m:r>
                      </m:sub>
                    </m:sSub>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f>
                      <m:fPr>
                        <m:ctrlPr>
                          <a:rPr lang="en-US" altLang="zh-CN" i="1">
                            <a:latin typeface="Cambria Math" panose="02040503050406030204" pitchFamily="18" charset="0"/>
                          </a:rPr>
                        </m:ctrlPr>
                      </m:fPr>
                      <m:num>
                        <m:r>
                          <a:rPr lang="en-US" altLang="zh-CN" b="0" i="1" smtClean="0">
                            <a:latin typeface="Cambria Math"/>
                          </a:rPr>
                          <m:t>𝑊</m:t>
                        </m:r>
                      </m:num>
                      <m:den>
                        <m:r>
                          <a:rPr lang="en-US" altLang="zh-CN" i="1">
                            <a:latin typeface="Cambria Math"/>
                          </a:rPr>
                          <m:t>𝑃</m:t>
                        </m:r>
                      </m:den>
                    </m:f>
                    <m:r>
                      <a:rPr lang="en-US" altLang="zh-CN" b="0" i="1" smtClean="0">
                        <a:latin typeface="Cambria Math"/>
                      </a:rPr>
                      <m:t>.</m:t>
                    </m:r>
                  </m:oMath>
                </a14:m>
                <a:r>
                  <a:rPr lang="zh-CN" altLang="en-US" dirty="0"/>
                  <a:t> </a:t>
                </a:r>
                <a:endParaRPr lang="en-US" altLang="zh-CN" dirty="0"/>
              </a:p>
              <a:p>
                <a:pPr marL="400050" lvl="1" indent="0">
                  <a:buNone/>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panose="02040503050406030204" pitchFamily="18" charset="0"/>
                          </a:rPr>
                          <m:t>2</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𝐹</m:t>
                        </m:r>
                      </m:num>
                      <m:den>
                        <m:r>
                          <a:rPr lang="en-US" altLang="zh-CN" i="1">
                            <a:latin typeface="Cambria Math"/>
                          </a:rPr>
                          <m:t>𝜕</m:t>
                        </m:r>
                        <m:r>
                          <a:rPr lang="en-US" altLang="zh-CN" i="1">
                            <a:latin typeface="Cambria Math" panose="02040503050406030204" pitchFamily="18" charset="0"/>
                          </a:rPr>
                          <m:t>𝐿</m:t>
                        </m:r>
                      </m:den>
                    </m:f>
                  </m:oMath>
                </a14:m>
                <a:r>
                  <a:rPr lang="zh-CN" altLang="en-US" dirty="0"/>
                  <a:t> </a:t>
                </a:r>
                <a:r>
                  <a:rPr lang="en-US" altLang="zh-CN" dirty="0"/>
                  <a:t>is the marginal product of labor (MPL).</a:t>
                </a:r>
              </a:p>
              <a:p>
                <a:endParaRPr lang="zh-CN" altLang="en-US"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837478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Demand for Labor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en-US" altLang="zh-CN" dirty="0"/>
                  <a:t>Fix </a:t>
                </a:r>
                <a14:m>
                  <m:oMath xmlns:m="http://schemas.openxmlformats.org/officeDocument/2006/math">
                    <m:r>
                      <a:rPr lang="en-US" altLang="zh-CN" i="1">
                        <a:latin typeface="Cambria Math"/>
                      </a:rPr>
                      <m:t>𝐾</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𝐾</m:t>
                        </m:r>
                      </m:e>
                    </m:acc>
                  </m:oMath>
                </a14:m>
                <a:r>
                  <a:rPr lang="en-US" altLang="zh-CN" dirty="0"/>
                  <a:t>, the first-order condition for </a:t>
                </a:r>
                <a14:m>
                  <m:oMath xmlns:m="http://schemas.openxmlformats.org/officeDocument/2006/math">
                    <m:r>
                      <a:rPr lang="en-US" altLang="zh-CN" i="1">
                        <a:latin typeface="Cambria Math"/>
                      </a:rPr>
                      <m:t>𝐿</m:t>
                    </m:r>
                  </m:oMath>
                </a14:m>
                <a:r>
                  <a:rPr lang="en-US" altLang="zh-CN" dirty="0"/>
                  <a:t> gives us the demand curve for labor, i.e., the relationship between real wage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𝑊</m:t>
                        </m:r>
                      </m:num>
                      <m:den>
                        <m:r>
                          <a:rPr lang="en-US" altLang="zh-CN" i="1">
                            <a:latin typeface="Cambria Math"/>
                          </a:rPr>
                          <m:t>𝑃</m:t>
                        </m:r>
                      </m:den>
                    </m:f>
                  </m:oMath>
                </a14:m>
                <a:r>
                  <a:rPr lang="en-US" altLang="zh-CN" dirty="0"/>
                  <a:t>) and the labor demanded:</a:t>
                </a:r>
              </a:p>
              <a:p>
                <a:pPr marL="0" indent="0" algn="ctr">
                  <a:buNone/>
                </a:pP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m:t>
                        </m:r>
                      </m:sub>
                    </m:sSub>
                    <m:d>
                      <m:dPr>
                        <m:ctrlPr>
                          <a:rPr lang="en-US" altLang="zh-CN" i="1">
                            <a:latin typeface="Cambria Math" panose="02040503050406030204" pitchFamily="18" charset="0"/>
                          </a:rPr>
                        </m:ctrlPr>
                      </m:dPr>
                      <m:e>
                        <m:acc>
                          <m:accPr>
                            <m:chr m:val="̅"/>
                            <m:ctrlPr>
                              <a:rPr lang="en-US" altLang="zh-CN" b="0" i="1" dirty="0" smtClean="0">
                                <a:latin typeface="Cambria Math" panose="02040503050406030204" pitchFamily="18" charset="0"/>
                              </a:rPr>
                            </m:ctrlPr>
                          </m:accPr>
                          <m:e>
                            <m:r>
                              <a:rPr lang="en-US" altLang="zh-CN" b="0" i="1" dirty="0" smtClean="0">
                                <a:latin typeface="Cambria Math"/>
                              </a:rPr>
                              <m:t>𝐾</m:t>
                            </m:r>
                          </m:e>
                        </m:acc>
                        <m:r>
                          <a:rPr lang="en-US" altLang="zh-CN" i="1">
                            <a:latin typeface="Cambria Math"/>
                          </a:rPr>
                          <m:t>,</m:t>
                        </m:r>
                        <m:r>
                          <a:rPr lang="en-US" altLang="zh-CN" i="1">
                            <a:latin typeface="Cambria Math"/>
                          </a:rPr>
                          <m:t>𝐿</m:t>
                        </m:r>
                      </m:e>
                    </m:d>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𝑊</m:t>
                        </m:r>
                      </m:num>
                      <m:den>
                        <m:r>
                          <a:rPr lang="en-US" altLang="zh-CN" i="1">
                            <a:latin typeface="Cambria Math"/>
                          </a:rPr>
                          <m:t>𝑃</m:t>
                        </m:r>
                      </m:den>
                    </m:f>
                    <m:r>
                      <a:rPr lang="en-US" altLang="zh-CN" i="1">
                        <a:latin typeface="Cambria Math"/>
                      </a:rPr>
                      <m:t>.</m:t>
                    </m:r>
                  </m:oMath>
                </a14:m>
                <a:endParaRPr lang="en-US" altLang="zh-CN" dirty="0"/>
              </a:p>
              <a:p>
                <a:r>
                  <a:rPr lang="en-US" altLang="zh-CN" dirty="0"/>
                  <a:t>Since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22</m:t>
                        </m:r>
                      </m:sub>
                    </m:sSub>
                    <m:r>
                      <a:rPr lang="en-US" altLang="zh-CN" i="1">
                        <a:latin typeface="Cambria Math"/>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m:t>
                            </m:r>
                          </m:e>
                          <m:sup>
                            <m:r>
                              <a:rPr lang="en-US" altLang="zh-CN" i="1">
                                <a:latin typeface="Cambria Math"/>
                              </a:rPr>
                              <m:t>2</m:t>
                            </m:r>
                          </m:sup>
                        </m:sSup>
                        <m:r>
                          <a:rPr lang="en-US" altLang="zh-CN" i="1">
                            <a:latin typeface="Cambria Math"/>
                          </a:rPr>
                          <m:t>𝐹</m:t>
                        </m:r>
                      </m:num>
                      <m:den>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𝐿</m:t>
                            </m:r>
                          </m:e>
                          <m:sup>
                            <m:r>
                              <a:rPr lang="en-US" altLang="zh-CN" i="1">
                                <a:latin typeface="Cambria Math"/>
                              </a:rPr>
                              <m:t>2</m:t>
                            </m:r>
                          </m:sup>
                        </m:sSup>
                      </m:den>
                    </m:f>
                    <m:r>
                      <a:rPr lang="en-US" altLang="zh-CN" i="1">
                        <a:latin typeface="Cambria Math"/>
                      </a:rPr>
                      <m:t>&lt;0</m:t>
                    </m:r>
                    <m:r>
                      <a:rPr lang="en-US" altLang="zh-CN" b="0" i="1" smtClean="0">
                        <a:latin typeface="Cambria Math" panose="02040503050406030204" pitchFamily="18" charset="0"/>
                      </a:rPr>
                      <m:t>,</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𝐹</m:t>
                        </m:r>
                      </m:e>
                      <m:sub>
                        <m:r>
                          <a:rPr lang="en-US" altLang="zh-CN" i="1">
                            <a:latin typeface="Cambria Math"/>
                          </a:rPr>
                          <m:t>2</m:t>
                        </m:r>
                      </m:sub>
                    </m:sSub>
                  </m:oMath>
                </a14:m>
                <a:r>
                  <a:rPr lang="en-US" altLang="zh-CN" dirty="0"/>
                  <a:t> is a decreasing function of </a:t>
                </a:r>
                <a14:m>
                  <m:oMath xmlns:m="http://schemas.openxmlformats.org/officeDocument/2006/math">
                    <m:r>
                      <a:rPr lang="en-US" altLang="zh-CN" i="1">
                        <a:latin typeface="Cambria Math"/>
                      </a:rPr>
                      <m:t>𝐿</m:t>
                    </m:r>
                    <m:r>
                      <a:rPr lang="en-US" altLang="zh-CN" b="0" i="1" smtClean="0">
                        <a:latin typeface="Cambria Math" panose="02040503050406030204" pitchFamily="18" charset="0"/>
                      </a:rPr>
                      <m:t>.</m:t>
                    </m:r>
                  </m:oMath>
                </a14:m>
                <a:r>
                  <a:rPr lang="en-US" altLang="zh-CN" dirty="0"/>
                  <a:t> Hence lower real wage would correspond to a higher demand for labor. </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695" r="-2148" b="-390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93515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Labor Demand Curve</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1799692"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799692"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6660232" y="5599512"/>
                <a:ext cx="1224136" cy="369332"/>
              </a:xfrm>
              <a:prstGeom prst="rect">
                <a:avLst/>
              </a:prstGeom>
              <a:noFill/>
            </p:spPr>
            <p:txBody>
              <a:bodyPr wrap="square" rtlCol="0">
                <a:spAutoFit/>
              </a:bodyPr>
              <a:lstStyle/>
              <a:p>
                <a:r>
                  <a:rPr lang="en-US" altLang="zh-CN" dirty="0"/>
                  <a:t>Labor (</a:t>
                </a:r>
                <a14:m>
                  <m:oMath xmlns:m="http://schemas.openxmlformats.org/officeDocument/2006/math">
                    <m:r>
                      <a:rPr lang="en-US" altLang="zh-CN" b="0" i="1" smtClean="0">
                        <a:latin typeface="Cambria Math"/>
                      </a:rPr>
                      <m:t>𝐿</m:t>
                    </m:r>
                  </m:oMath>
                </a14:m>
                <a:r>
                  <a:rPr lang="en-US" altLang="zh-CN" dirty="0"/>
                  <a:t>)</a:t>
                </a:r>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660232" y="5599512"/>
                <a:ext cx="1224136" cy="369332"/>
              </a:xfrm>
              <a:prstGeom prst="rect">
                <a:avLst/>
              </a:prstGeom>
              <a:blipFill rotWithShape="1">
                <a:blip r:embed="rId2"/>
                <a:stretch>
                  <a:fillRect l="-4500" t="-8333" b="-26667"/>
                </a:stretch>
              </a:blipFill>
            </p:spPr>
            <p:txBody>
              <a:bodyPr/>
              <a:lstStyle/>
              <a:p>
                <a:r>
                  <a:rPr lang="zh-CN" altLang="en-US">
                    <a:noFill/>
                  </a:rPr>
                  <a:t> </a:t>
                </a:r>
              </a:p>
            </p:txBody>
          </p:sp>
        </mc:Fallback>
      </mc:AlternateContent>
      <p:sp>
        <p:nvSpPr>
          <p:cNvPr id="24" name="任意多边形 23"/>
          <p:cNvSpPr/>
          <p:nvPr/>
        </p:nvSpPr>
        <p:spPr>
          <a:xfrm>
            <a:off x="2601532"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TextBox 24"/>
              <p:cNvSpPr txBox="1"/>
              <p:nvPr/>
            </p:nvSpPr>
            <p:spPr>
              <a:xfrm>
                <a:off x="395536" y="1772816"/>
                <a:ext cx="1296144" cy="646331"/>
              </a:xfrm>
              <a:prstGeom prst="rect">
                <a:avLst/>
              </a:prstGeom>
              <a:noFill/>
            </p:spPr>
            <p:txBody>
              <a:bodyPr wrap="square" rtlCol="0">
                <a:spAutoFit/>
              </a:bodyPr>
              <a:lstStyle/>
              <a:p>
                <a:r>
                  <a:rPr lang="en-US" altLang="zh-CN" dirty="0"/>
                  <a:t>Real wage</a:t>
                </a:r>
              </a:p>
              <a:p>
                <a:r>
                  <a:rPr lang="en-US" altLang="zh-CN" dirty="0"/>
                  <a:t>   (</a:t>
                </a:r>
                <a14:m>
                  <m:oMath xmlns:m="http://schemas.openxmlformats.org/officeDocument/2006/math">
                    <m:r>
                      <a:rPr lang="en-US" altLang="zh-CN" b="0" i="1" smtClean="0">
                        <a:latin typeface="Cambria Math"/>
                      </a:rPr>
                      <m:t>𝑊</m:t>
                    </m:r>
                    <m:r>
                      <a:rPr lang="en-US" altLang="zh-CN" b="0" i="1" smtClean="0">
                        <a:latin typeface="Cambria Math"/>
                      </a:rPr>
                      <m:t>/</m:t>
                    </m:r>
                    <m:r>
                      <a:rPr lang="en-US" altLang="zh-CN" b="0" i="1" smtClean="0">
                        <a:latin typeface="Cambria Math"/>
                      </a:rPr>
                      <m:t>𝑃</m:t>
                    </m:r>
                  </m:oMath>
                </a14:m>
                <a:r>
                  <a:rPr lang="en-US" altLang="zh-CN" dirty="0"/>
                  <a:t>)</a:t>
                </a:r>
                <a:endParaRPr lang="zh-CN"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95536" y="1772816"/>
                <a:ext cx="1296144" cy="646331"/>
              </a:xfrm>
              <a:prstGeom prst="rect">
                <a:avLst/>
              </a:prstGeom>
              <a:blipFill rotWithShape="1">
                <a:blip r:embed="rId3"/>
                <a:stretch>
                  <a:fillRect l="-4225" t="-4717" b="-14151"/>
                </a:stretch>
              </a:blipFill>
            </p:spPr>
            <p:txBody>
              <a:bodyPr/>
              <a:lstStyle/>
              <a:p>
                <a:r>
                  <a:rPr lang="zh-CN" altLang="en-US">
                    <a:noFill/>
                  </a:rPr>
                  <a:t> </a:t>
                </a:r>
              </a:p>
            </p:txBody>
          </p:sp>
        </mc:Fallback>
      </mc:AlternateContent>
      <p:cxnSp>
        <p:nvCxnSpPr>
          <p:cNvPr id="27" name="直接连接符 26"/>
          <p:cNvCxnSpPr/>
          <p:nvPr/>
        </p:nvCxnSpPr>
        <p:spPr>
          <a:xfrm>
            <a:off x="1799692"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851920" y="3683357"/>
            <a:ext cx="0" cy="17721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283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Economic Profit and Accounting Profit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Real </a:t>
                </a:r>
                <a:r>
                  <a:rPr lang="en-US" altLang="zh-CN" u="sng" dirty="0"/>
                  <a:t>economic profit</a:t>
                </a:r>
                <a:r>
                  <a:rPr lang="en-US" altLang="zh-CN" dirty="0"/>
                  <a:t> is defined by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𝑀𝑃𝐿</m:t>
                      </m:r>
                      <m:r>
                        <a:rPr lang="en-US" altLang="zh-CN" b="0" i="1" smtClean="0">
                          <a:latin typeface="Cambria Math"/>
                        </a:rPr>
                        <m:t>⋅</m:t>
                      </m:r>
                      <m:r>
                        <a:rPr lang="en-US" altLang="zh-CN" b="0" i="1" smtClean="0">
                          <a:latin typeface="Cambria Math"/>
                        </a:rPr>
                        <m:t>𝐿</m:t>
                      </m:r>
                      <m:r>
                        <a:rPr lang="en-US" altLang="zh-CN" b="0" i="1" smtClean="0">
                          <a:latin typeface="Cambria Math"/>
                        </a:rPr>
                        <m:t>−</m:t>
                      </m:r>
                      <m:r>
                        <a:rPr lang="en-US" altLang="zh-CN" b="0" i="1" smtClean="0">
                          <a:latin typeface="Cambria Math"/>
                        </a:rPr>
                        <m:t>𝑀𝑃𝐾</m:t>
                      </m:r>
                      <m:r>
                        <a:rPr lang="en-US" altLang="zh-CN" b="0" i="1" smtClean="0">
                          <a:latin typeface="Cambria Math"/>
                        </a:rPr>
                        <m:t>⋅</m:t>
                      </m:r>
                      <m:r>
                        <a:rPr lang="en-US" altLang="zh-CN" b="0" i="1" smtClean="0">
                          <a:latin typeface="Cambria Math"/>
                        </a:rPr>
                        <m:t>𝐾</m:t>
                      </m:r>
                    </m:oMath>
                  </m:oMathPara>
                </a14:m>
                <a:endParaRPr lang="en-US" altLang="zh-CN" dirty="0"/>
              </a:p>
              <a:p>
                <a:r>
                  <a:rPr lang="en-US" altLang="zh-CN" dirty="0"/>
                  <a:t>Accounting profit is the sum of economic profit and the return to capital, </a:t>
                </a:r>
              </a:p>
              <a:p>
                <a:pPr marL="0" indent="0" algn="ctr">
                  <a:buNone/>
                </a:pPr>
                <a:r>
                  <a:rPr lang="en-US" altLang="zh-CN" u="sng" dirty="0"/>
                  <a:t>Accounting profit=economic profit + </a:t>
                </a:r>
                <a14:m>
                  <m:oMath xmlns:m="http://schemas.openxmlformats.org/officeDocument/2006/math">
                    <m:r>
                      <a:rPr lang="en-US" altLang="zh-CN" i="1" u="sng">
                        <a:latin typeface="Cambria Math"/>
                      </a:rPr>
                      <m:t>𝑀𝑃𝐾</m:t>
                    </m:r>
                    <m:r>
                      <a:rPr lang="en-US" altLang="zh-CN" i="1" u="sng">
                        <a:latin typeface="Cambria Math"/>
                      </a:rPr>
                      <m:t>⋅</m:t>
                    </m:r>
                    <m:r>
                      <a:rPr lang="en-US" altLang="zh-CN" i="1" u="sng">
                        <a:latin typeface="Cambria Math"/>
                      </a:rPr>
                      <m:t>𝐾</m:t>
                    </m:r>
                  </m:oMath>
                </a14:m>
                <a:endParaRPr lang="zh-CN" altLang="en-US" u="sn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777429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Distribution of National Income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en-US" altLang="zh-CN" dirty="0"/>
                  <a:t>Under our assumptions, the owner of labor receives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a:rPr>
                          <m:t>𝐹</m:t>
                        </m:r>
                      </m:e>
                      <m:sub>
                        <m:r>
                          <a:rPr lang="en-US" altLang="zh-CN" b="0" i="1" dirty="0" smtClean="0">
                            <a:latin typeface="Cambria Math"/>
                          </a:rPr>
                          <m:t>2</m:t>
                        </m:r>
                      </m:sub>
                    </m:sSub>
                    <m:r>
                      <a:rPr lang="en-US" altLang="zh-CN" b="0" i="1" dirty="0" smtClean="0">
                        <a:latin typeface="Cambria Math"/>
                      </a:rPr>
                      <m:t>(</m:t>
                    </m:r>
                    <m:acc>
                      <m:accPr>
                        <m:chr m:val="̅"/>
                        <m:ctrlPr>
                          <a:rPr lang="en-US" altLang="zh-CN" b="0" i="1" dirty="0" smtClean="0">
                            <a:latin typeface="Cambria Math" panose="02040503050406030204" pitchFamily="18" charset="0"/>
                          </a:rPr>
                        </m:ctrlPr>
                      </m:accPr>
                      <m:e>
                        <m:r>
                          <a:rPr lang="en-US" altLang="zh-CN" b="0" i="1" dirty="0" smtClean="0">
                            <a:latin typeface="Cambria Math"/>
                          </a:rPr>
                          <m:t>𝐾</m:t>
                        </m:r>
                      </m:e>
                    </m:acc>
                    <m:r>
                      <a:rPr lang="en-US" altLang="zh-CN" b="0" i="1" dirty="0" smtClean="0">
                        <a:latin typeface="Cambria Math"/>
                      </a:rPr>
                      <m:t>,</m:t>
                    </m:r>
                    <m:acc>
                      <m:accPr>
                        <m:chr m:val="̅"/>
                        <m:ctrlPr>
                          <a:rPr lang="en-US" altLang="zh-CN" b="0" i="1" dirty="0" smtClean="0">
                            <a:latin typeface="Cambria Math" panose="02040503050406030204" pitchFamily="18" charset="0"/>
                          </a:rPr>
                        </m:ctrlPr>
                      </m:accPr>
                      <m:e>
                        <m:r>
                          <a:rPr lang="en-US" altLang="zh-CN" b="0" i="1" dirty="0" smtClean="0">
                            <a:latin typeface="Cambria Math"/>
                          </a:rPr>
                          <m:t>𝐿</m:t>
                        </m:r>
                      </m:e>
                    </m:acc>
                    <m:r>
                      <a:rPr lang="en-US" altLang="zh-CN" b="0" i="1" dirty="0" smtClean="0">
                        <a:latin typeface="Cambria Math"/>
                      </a:rPr>
                      <m:t>)</m:t>
                    </m:r>
                    <m:r>
                      <a:rPr lang="en-US" altLang="zh-CN" i="1" dirty="0">
                        <a:latin typeface="Cambria Math"/>
                      </a:rPr>
                      <m:t>⋅</m:t>
                    </m:r>
                    <m:acc>
                      <m:accPr>
                        <m:chr m:val="̅"/>
                        <m:ctrlPr>
                          <a:rPr lang="en-US" altLang="zh-CN" b="0" i="1" dirty="0" smtClean="0">
                            <a:latin typeface="Cambria Math" panose="02040503050406030204" pitchFamily="18" charset="0"/>
                          </a:rPr>
                        </m:ctrlPr>
                      </m:accPr>
                      <m:e>
                        <m:r>
                          <a:rPr lang="en-US" altLang="zh-CN" b="0" i="1" dirty="0" smtClean="0">
                            <a:latin typeface="Cambria Math"/>
                          </a:rPr>
                          <m:t>𝐿</m:t>
                        </m:r>
                      </m:e>
                    </m:acc>
                  </m:oMath>
                </a14:m>
                <a:r>
                  <a:rPr lang="en-US" altLang="zh-CN" dirty="0"/>
                  <a:t>, the owner of capital receives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𝐹</m:t>
                        </m:r>
                      </m:e>
                      <m:sub>
                        <m:r>
                          <a:rPr lang="en-US" altLang="zh-CN" b="0" i="1" dirty="0" smtClean="0">
                            <a:latin typeface="Cambria Math"/>
                          </a:rPr>
                          <m:t>1</m:t>
                        </m:r>
                      </m:sub>
                    </m:sSub>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r>
                      <a:rPr lang="en-US" altLang="zh-CN" i="1" dirty="0">
                        <a:latin typeface="Cambria Math"/>
                      </a:rPr>
                      <m:t>)⋅</m:t>
                    </m:r>
                    <m:acc>
                      <m:accPr>
                        <m:chr m:val="̅"/>
                        <m:ctrlPr>
                          <a:rPr lang="en-US" altLang="zh-CN" b="0" i="1" dirty="0" smtClean="0">
                            <a:latin typeface="Cambria Math" panose="02040503050406030204" pitchFamily="18" charset="0"/>
                          </a:rPr>
                        </m:ctrlPr>
                      </m:accPr>
                      <m:e>
                        <m:r>
                          <a:rPr lang="en-US" altLang="zh-CN" b="0" i="1" dirty="0" smtClean="0">
                            <a:latin typeface="Cambria Math"/>
                          </a:rPr>
                          <m:t>𝐾</m:t>
                        </m:r>
                      </m:e>
                    </m:acc>
                  </m:oMath>
                </a14:m>
                <a:r>
                  <a:rPr lang="en-US" altLang="zh-CN" dirty="0"/>
                  <a:t>, and there is no economic profit. </a:t>
                </a:r>
              </a:p>
              <a:p>
                <a:r>
                  <a:rPr lang="en-US" altLang="zh-CN" sz="2200" dirty="0"/>
                  <a:t>Note that under the constant-return-to-scale assumption on the production function, we have </a:t>
                </a:r>
                <a14:m>
                  <m:oMath xmlns:m="http://schemas.openxmlformats.org/officeDocument/2006/math">
                    <m:r>
                      <a:rPr lang="en-US" altLang="zh-CN" sz="2200" i="1">
                        <a:latin typeface="Cambria Math"/>
                      </a:rPr>
                      <m:t>𝐹</m:t>
                    </m:r>
                    <m:d>
                      <m:dPr>
                        <m:ctrlPr>
                          <a:rPr lang="en-US" altLang="zh-CN" sz="2200" i="1">
                            <a:latin typeface="Cambria Math" panose="02040503050406030204" pitchFamily="18" charset="0"/>
                          </a:rPr>
                        </m:ctrlPr>
                      </m:dPr>
                      <m:e>
                        <m:r>
                          <a:rPr lang="en-US" altLang="zh-CN" sz="2200" i="1">
                            <a:latin typeface="Cambria Math"/>
                          </a:rPr>
                          <m:t>𝑧𝐾</m:t>
                        </m:r>
                        <m:r>
                          <a:rPr lang="en-US" altLang="zh-CN" sz="2200" i="1">
                            <a:latin typeface="Cambria Math"/>
                          </a:rPr>
                          <m:t>,</m:t>
                        </m:r>
                        <m:r>
                          <a:rPr lang="en-US" altLang="zh-CN" sz="2200" i="1">
                            <a:latin typeface="Cambria Math"/>
                          </a:rPr>
                          <m:t>𝑧𝐿</m:t>
                        </m:r>
                      </m:e>
                    </m:d>
                    <m:r>
                      <a:rPr lang="en-US" altLang="zh-CN" sz="2200" i="1">
                        <a:latin typeface="Cambria Math"/>
                      </a:rPr>
                      <m:t>=</m:t>
                    </m:r>
                    <m:r>
                      <a:rPr lang="en-US" altLang="zh-CN" sz="2200" i="1">
                        <a:latin typeface="Cambria Math"/>
                      </a:rPr>
                      <m:t>𝑧𝐹</m:t>
                    </m:r>
                    <m:d>
                      <m:dPr>
                        <m:ctrlPr>
                          <a:rPr lang="en-US" altLang="zh-CN" sz="2200" i="1">
                            <a:latin typeface="Cambria Math" panose="02040503050406030204" pitchFamily="18" charset="0"/>
                          </a:rPr>
                        </m:ctrlPr>
                      </m:dPr>
                      <m:e>
                        <m:r>
                          <a:rPr lang="en-US" altLang="zh-CN" sz="2200" i="1">
                            <a:latin typeface="Cambria Math"/>
                          </a:rPr>
                          <m:t>𝐾</m:t>
                        </m:r>
                        <m:r>
                          <a:rPr lang="en-US" altLang="zh-CN" sz="2200" i="1">
                            <a:latin typeface="Cambria Math"/>
                          </a:rPr>
                          <m:t>,</m:t>
                        </m:r>
                        <m:r>
                          <a:rPr lang="en-US" altLang="zh-CN" sz="2200" i="1">
                            <a:latin typeface="Cambria Math"/>
                          </a:rPr>
                          <m:t>𝐿</m:t>
                        </m:r>
                      </m:e>
                    </m:d>
                  </m:oMath>
                </a14:m>
                <a:r>
                  <a:rPr lang="en-US" altLang="zh-CN" sz="2200" dirty="0"/>
                  <a:t> for any </a:t>
                </a:r>
                <a14:m>
                  <m:oMath xmlns:m="http://schemas.openxmlformats.org/officeDocument/2006/math">
                    <m:r>
                      <a:rPr lang="en-US" altLang="zh-CN" sz="2200" i="1">
                        <a:latin typeface="Cambria Math"/>
                      </a:rPr>
                      <m:t>𝑧</m:t>
                    </m:r>
                    <m:r>
                      <a:rPr lang="en-US" altLang="zh-CN" sz="2200" b="0" i="1" smtClean="0">
                        <a:latin typeface="Cambria Math"/>
                      </a:rPr>
                      <m:t>&gt;0.</m:t>
                    </m:r>
                  </m:oMath>
                </a14:m>
                <a:r>
                  <a:rPr lang="en-US" altLang="zh-CN" sz="2200" dirty="0"/>
                  <a:t> Then it follows from</a:t>
                </a:r>
                <a14:m>
                  <m:oMath xmlns:m="http://schemas.openxmlformats.org/officeDocument/2006/math">
                    <m:r>
                      <a:rPr lang="en-US" altLang="zh-CN" sz="2200" b="0" i="0" smtClean="0">
                        <a:latin typeface="Cambria Math"/>
                      </a:rPr>
                      <m:t> </m:t>
                    </m:r>
                    <m:f>
                      <m:fPr>
                        <m:ctrlPr>
                          <a:rPr lang="en-US" altLang="zh-CN" sz="2200" i="1">
                            <a:latin typeface="Cambria Math" panose="02040503050406030204" pitchFamily="18" charset="0"/>
                          </a:rPr>
                        </m:ctrlPr>
                      </m:fPr>
                      <m:num>
                        <m:r>
                          <a:rPr lang="en-US" altLang="zh-CN" sz="2200" i="1">
                            <a:latin typeface="Cambria Math"/>
                          </a:rPr>
                          <m:t>𝑑𝐹</m:t>
                        </m:r>
                        <m:r>
                          <a:rPr lang="en-US" altLang="zh-CN" sz="2200" i="1">
                            <a:latin typeface="Cambria Math"/>
                          </a:rPr>
                          <m:t>(</m:t>
                        </m:r>
                        <m:r>
                          <a:rPr lang="en-US" altLang="zh-CN" sz="2200" i="1">
                            <a:latin typeface="Cambria Math"/>
                          </a:rPr>
                          <m:t>𝑧𝐾</m:t>
                        </m:r>
                        <m:r>
                          <a:rPr lang="en-US" altLang="zh-CN" sz="2200" i="1">
                            <a:latin typeface="Cambria Math"/>
                          </a:rPr>
                          <m:t>,</m:t>
                        </m:r>
                        <m:r>
                          <a:rPr lang="en-US" altLang="zh-CN" sz="2200" i="1">
                            <a:latin typeface="Cambria Math"/>
                          </a:rPr>
                          <m:t>𝑧𝐿</m:t>
                        </m:r>
                        <m:r>
                          <a:rPr lang="en-US" altLang="zh-CN" sz="2200" i="1">
                            <a:latin typeface="Cambria Math"/>
                          </a:rPr>
                          <m:t>)</m:t>
                        </m:r>
                      </m:num>
                      <m:den>
                        <m:r>
                          <a:rPr lang="en-US" altLang="zh-CN" sz="2200" i="1">
                            <a:latin typeface="Cambria Math"/>
                          </a:rPr>
                          <m:t>𝑑𝑧</m:t>
                        </m:r>
                      </m:den>
                    </m:f>
                    <m:r>
                      <a:rPr lang="en-US" altLang="zh-CN" sz="2200" i="1">
                        <a:latin typeface="Cambria Math"/>
                      </a:rPr>
                      <m:t>=</m:t>
                    </m:r>
                    <m:f>
                      <m:fPr>
                        <m:ctrlPr>
                          <a:rPr lang="en-US" altLang="zh-CN" sz="2200" i="1">
                            <a:latin typeface="Cambria Math" panose="02040503050406030204" pitchFamily="18" charset="0"/>
                          </a:rPr>
                        </m:ctrlPr>
                      </m:fPr>
                      <m:num>
                        <m:r>
                          <a:rPr lang="en-US" altLang="zh-CN" sz="2200" i="1">
                            <a:latin typeface="Cambria Math"/>
                          </a:rPr>
                          <m:t>𝑑</m:t>
                        </m:r>
                        <m:r>
                          <a:rPr lang="en-US" altLang="zh-CN" sz="2200" b="0" i="1" smtClean="0">
                            <a:latin typeface="Cambria Math"/>
                          </a:rPr>
                          <m:t>(</m:t>
                        </m:r>
                        <m:r>
                          <a:rPr lang="en-US" altLang="zh-CN" sz="2200" i="1">
                            <a:latin typeface="Cambria Math"/>
                          </a:rPr>
                          <m:t>𝑧𝐹</m:t>
                        </m:r>
                        <m:d>
                          <m:dPr>
                            <m:ctrlPr>
                              <a:rPr lang="en-US" altLang="zh-CN" sz="2200" i="1">
                                <a:latin typeface="Cambria Math" panose="02040503050406030204" pitchFamily="18" charset="0"/>
                              </a:rPr>
                            </m:ctrlPr>
                          </m:dPr>
                          <m:e>
                            <m:r>
                              <a:rPr lang="en-US" altLang="zh-CN" sz="2200" i="1">
                                <a:latin typeface="Cambria Math"/>
                              </a:rPr>
                              <m:t>𝐾</m:t>
                            </m:r>
                            <m:r>
                              <a:rPr lang="en-US" altLang="zh-CN" sz="2200" i="1">
                                <a:latin typeface="Cambria Math"/>
                              </a:rPr>
                              <m:t>,</m:t>
                            </m:r>
                            <m:r>
                              <a:rPr lang="en-US" altLang="zh-CN" sz="2200" i="1">
                                <a:latin typeface="Cambria Math"/>
                              </a:rPr>
                              <m:t>𝐿</m:t>
                            </m:r>
                          </m:e>
                        </m:d>
                        <m:r>
                          <a:rPr lang="en-US" altLang="zh-CN" sz="2200" b="0" i="1" smtClean="0">
                            <a:latin typeface="Cambria Math"/>
                          </a:rPr>
                          <m:t>)</m:t>
                        </m:r>
                      </m:num>
                      <m:den>
                        <m:r>
                          <a:rPr lang="en-US" altLang="zh-CN" sz="2200" i="1">
                            <a:latin typeface="Cambria Math"/>
                          </a:rPr>
                          <m:t>𝑑𝑧</m:t>
                        </m:r>
                      </m:den>
                    </m:f>
                  </m:oMath>
                </a14:m>
                <a:endParaRPr lang="en-US" altLang="zh-CN" sz="2200" dirty="0"/>
              </a:p>
              <a:p>
                <a:pPr marL="400050" lvl="1" indent="0">
                  <a:buNone/>
                </a:pPr>
                <a:r>
                  <a:rPr lang="en-US" altLang="zh-CN" sz="2200" dirty="0"/>
                  <a:t>that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a:rPr>
                          <m:t>𝐹</m:t>
                        </m:r>
                      </m:e>
                      <m:sub>
                        <m:r>
                          <a:rPr lang="en-US" altLang="zh-CN" sz="2200" b="0" i="1" smtClean="0">
                            <a:latin typeface="Cambria Math"/>
                          </a:rPr>
                          <m:t>1</m:t>
                        </m:r>
                      </m:sub>
                    </m:sSub>
                    <m:d>
                      <m:dPr>
                        <m:ctrlPr>
                          <a:rPr lang="en-US" altLang="zh-CN" sz="2200" b="0" i="1" smtClean="0">
                            <a:latin typeface="Cambria Math" panose="02040503050406030204" pitchFamily="18" charset="0"/>
                          </a:rPr>
                        </m:ctrlPr>
                      </m:dPr>
                      <m:e>
                        <m:r>
                          <a:rPr lang="en-US" altLang="zh-CN" sz="2200" b="0" i="1" smtClean="0">
                            <a:latin typeface="Cambria Math"/>
                          </a:rPr>
                          <m:t>𝑧𝐾</m:t>
                        </m:r>
                        <m:r>
                          <a:rPr lang="en-US" altLang="zh-CN" sz="2200" b="0" i="1" smtClean="0">
                            <a:latin typeface="Cambria Math"/>
                          </a:rPr>
                          <m:t>,</m:t>
                        </m:r>
                        <m:r>
                          <a:rPr lang="en-US" altLang="zh-CN" sz="2200" b="0" i="1" smtClean="0">
                            <a:latin typeface="Cambria Math"/>
                          </a:rPr>
                          <m:t>𝑧𝐿</m:t>
                        </m:r>
                      </m:e>
                    </m:d>
                    <m:r>
                      <a:rPr lang="en-US" altLang="zh-CN" sz="2200" b="0" i="1" smtClean="0">
                        <a:latin typeface="Cambria Math"/>
                      </a:rPr>
                      <m:t>𝐾</m:t>
                    </m:r>
                    <m:r>
                      <a:rPr lang="en-US" altLang="zh-CN" sz="2200" b="0" i="1" smtClean="0">
                        <a:latin typeface="Cambria Math"/>
                      </a:rPr>
                      <m:t>+</m:t>
                    </m:r>
                    <m:sSub>
                      <m:sSubPr>
                        <m:ctrlPr>
                          <a:rPr lang="en-US" altLang="zh-CN" sz="2200" b="0" i="1" smtClean="0">
                            <a:latin typeface="Cambria Math" panose="02040503050406030204" pitchFamily="18" charset="0"/>
                          </a:rPr>
                        </m:ctrlPr>
                      </m:sSubPr>
                      <m:e>
                        <m:r>
                          <a:rPr lang="en-US" altLang="zh-CN" sz="2200" b="0" i="1" smtClean="0">
                            <a:latin typeface="Cambria Math"/>
                          </a:rPr>
                          <m:t>𝐹</m:t>
                        </m:r>
                      </m:e>
                      <m:sub>
                        <m:r>
                          <a:rPr lang="en-US" altLang="zh-CN" sz="2200" b="0" i="1" smtClean="0">
                            <a:latin typeface="Cambria Math"/>
                          </a:rPr>
                          <m:t>2</m:t>
                        </m:r>
                      </m:sub>
                    </m:sSub>
                    <m:d>
                      <m:dPr>
                        <m:ctrlPr>
                          <a:rPr lang="en-US" altLang="zh-CN" sz="2200" b="0" i="1" smtClean="0">
                            <a:latin typeface="Cambria Math" panose="02040503050406030204" pitchFamily="18" charset="0"/>
                          </a:rPr>
                        </m:ctrlPr>
                      </m:dPr>
                      <m:e>
                        <m:r>
                          <a:rPr lang="en-US" altLang="zh-CN" sz="2200" b="0" i="1" smtClean="0">
                            <a:latin typeface="Cambria Math"/>
                          </a:rPr>
                          <m:t>𝑧𝐾</m:t>
                        </m:r>
                        <m:r>
                          <a:rPr lang="en-US" altLang="zh-CN" sz="2200" b="0" i="1" smtClean="0">
                            <a:latin typeface="Cambria Math"/>
                          </a:rPr>
                          <m:t>,</m:t>
                        </m:r>
                        <m:r>
                          <a:rPr lang="en-US" altLang="zh-CN" sz="2200" b="0" i="1" smtClean="0">
                            <a:latin typeface="Cambria Math"/>
                          </a:rPr>
                          <m:t>𝑧𝐿</m:t>
                        </m:r>
                      </m:e>
                    </m:d>
                    <m:r>
                      <a:rPr lang="en-US" altLang="zh-CN" sz="2200" b="0" i="1" smtClean="0">
                        <a:latin typeface="Cambria Math"/>
                      </a:rPr>
                      <m:t>𝐿</m:t>
                    </m:r>
                    <m:r>
                      <a:rPr lang="en-US" altLang="zh-CN" sz="2200" b="0" i="1" smtClean="0">
                        <a:latin typeface="Cambria Math"/>
                      </a:rPr>
                      <m:t>=</m:t>
                    </m:r>
                    <m:r>
                      <a:rPr lang="en-US" altLang="zh-CN" sz="2200" b="0" i="1" smtClean="0">
                        <a:latin typeface="Cambria Math"/>
                      </a:rPr>
                      <m:t>𝐹</m:t>
                    </m:r>
                    <m:d>
                      <m:dPr>
                        <m:ctrlPr>
                          <a:rPr lang="en-US" altLang="zh-CN" sz="2200" b="0" i="1" smtClean="0">
                            <a:latin typeface="Cambria Math" panose="02040503050406030204" pitchFamily="18" charset="0"/>
                          </a:rPr>
                        </m:ctrlPr>
                      </m:dPr>
                      <m:e>
                        <m:r>
                          <a:rPr lang="en-US" altLang="zh-CN" sz="2200" b="0" i="1" smtClean="0">
                            <a:latin typeface="Cambria Math"/>
                          </a:rPr>
                          <m:t>𝐾</m:t>
                        </m:r>
                        <m:r>
                          <a:rPr lang="en-US" altLang="zh-CN" sz="2200" b="0" i="1" smtClean="0">
                            <a:latin typeface="Cambria Math"/>
                          </a:rPr>
                          <m:t>,</m:t>
                        </m:r>
                        <m:r>
                          <a:rPr lang="en-US" altLang="zh-CN" sz="2200" b="0" i="1" smtClean="0">
                            <a:latin typeface="Cambria Math"/>
                          </a:rPr>
                          <m:t>𝐿</m:t>
                        </m:r>
                      </m:e>
                    </m:d>
                    <m:r>
                      <a:rPr lang="en-US" altLang="zh-CN" sz="2200" b="0" i="1" smtClean="0">
                        <a:latin typeface="Cambria Math"/>
                      </a:rPr>
                      <m:t>.</m:t>
                    </m:r>
                  </m:oMath>
                </a14:m>
                <a:r>
                  <a:rPr lang="en-US" altLang="zh-CN" sz="2200" dirty="0"/>
                  <a:t> Let </a:t>
                </a:r>
                <a14:m>
                  <m:oMath xmlns:m="http://schemas.openxmlformats.org/officeDocument/2006/math">
                    <m:r>
                      <a:rPr lang="en-US" altLang="zh-CN" sz="2200" i="1">
                        <a:latin typeface="Cambria Math"/>
                      </a:rPr>
                      <m:t>𝑧</m:t>
                    </m:r>
                    <m:r>
                      <a:rPr lang="en-US" altLang="zh-CN" sz="2200" b="0" i="1" smtClean="0">
                        <a:latin typeface="Cambria Math"/>
                      </a:rPr>
                      <m:t>=1</m:t>
                    </m:r>
                  </m:oMath>
                </a14:m>
                <a:r>
                  <a:rPr lang="en-US" altLang="zh-CN" sz="2200" dirty="0"/>
                  <a:t> and plug in </a:t>
                </a:r>
                <a14:m>
                  <m:oMath xmlns:m="http://schemas.openxmlformats.org/officeDocument/2006/math">
                    <m:r>
                      <a:rPr lang="en-US" altLang="zh-CN" sz="2200" b="0" i="1" smtClean="0">
                        <a:latin typeface="Cambria Math"/>
                      </a:rPr>
                      <m:t>𝐾</m:t>
                    </m:r>
                    <m:r>
                      <a:rPr lang="en-US" altLang="zh-CN" sz="2200" b="0" i="1" smtClean="0">
                        <a:latin typeface="Cambria Math"/>
                      </a:rPr>
                      <m:t>=</m:t>
                    </m:r>
                    <m:acc>
                      <m:accPr>
                        <m:chr m:val="̅"/>
                        <m:ctrlPr>
                          <a:rPr lang="en-US" altLang="zh-CN" sz="2200" b="0" i="1" smtClean="0">
                            <a:latin typeface="Cambria Math" panose="02040503050406030204" pitchFamily="18" charset="0"/>
                          </a:rPr>
                        </m:ctrlPr>
                      </m:accPr>
                      <m:e>
                        <m:r>
                          <a:rPr lang="en-US" altLang="zh-CN" sz="2200" b="0" i="1" smtClean="0">
                            <a:latin typeface="Cambria Math"/>
                          </a:rPr>
                          <m:t>𝐾</m:t>
                        </m:r>
                      </m:e>
                    </m:acc>
                  </m:oMath>
                </a14:m>
                <a:r>
                  <a:rPr lang="en-US" altLang="zh-CN" sz="2200" dirty="0"/>
                  <a:t> and </a:t>
                </a:r>
                <a14:m>
                  <m:oMath xmlns:m="http://schemas.openxmlformats.org/officeDocument/2006/math">
                    <m:r>
                      <a:rPr lang="en-US" altLang="zh-CN" sz="2200" b="0" i="1" smtClean="0">
                        <a:latin typeface="Cambria Math"/>
                      </a:rPr>
                      <m:t>𝐿</m:t>
                    </m:r>
                    <m:r>
                      <a:rPr lang="en-US" altLang="zh-CN" sz="2200" b="0" i="1" smtClean="0">
                        <a:latin typeface="Cambria Math"/>
                      </a:rPr>
                      <m:t>=</m:t>
                    </m:r>
                    <m:acc>
                      <m:accPr>
                        <m:chr m:val="̅"/>
                        <m:ctrlPr>
                          <a:rPr lang="en-US" altLang="zh-CN" sz="2200" b="0" i="1" smtClean="0">
                            <a:latin typeface="Cambria Math" panose="02040503050406030204" pitchFamily="18" charset="0"/>
                          </a:rPr>
                        </m:ctrlPr>
                      </m:accPr>
                      <m:e>
                        <m:r>
                          <a:rPr lang="en-US" altLang="zh-CN" sz="2200" b="0" i="1" smtClean="0">
                            <a:latin typeface="Cambria Math"/>
                          </a:rPr>
                          <m:t>𝐿</m:t>
                        </m:r>
                      </m:e>
                    </m:acc>
                    <m:r>
                      <a:rPr lang="en-US" altLang="zh-CN" sz="2200" b="0" i="1" smtClean="0">
                        <a:latin typeface="Cambria Math"/>
                      </a:rPr>
                      <m:t>,</m:t>
                    </m:r>
                  </m:oMath>
                </a14:m>
                <a:r>
                  <a:rPr lang="en-US" altLang="zh-CN" sz="2200" dirty="0"/>
                  <a:t> we have</a:t>
                </a:r>
              </a:p>
              <a:p>
                <a:pPr marL="400050" lvl="1" indent="0">
                  <a:buNone/>
                </a:pP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a:rPr>
                            <m:t>𝐹</m:t>
                          </m:r>
                        </m:e>
                        <m:sub>
                          <m:r>
                            <a:rPr lang="en-US" altLang="zh-CN" sz="2200" i="1">
                              <a:latin typeface="Cambria Math"/>
                            </a:rPr>
                            <m:t>1</m:t>
                          </m:r>
                        </m:sub>
                      </m:sSub>
                      <m:d>
                        <m:dPr>
                          <m:ctrlPr>
                            <a:rPr lang="en-US" altLang="zh-CN" sz="2200" i="1">
                              <a:latin typeface="Cambria Math" panose="02040503050406030204" pitchFamily="18" charset="0"/>
                            </a:rPr>
                          </m:ctrlPr>
                        </m:dPr>
                        <m:e>
                          <m:acc>
                            <m:accPr>
                              <m:chr m:val="̅"/>
                              <m:ctrlPr>
                                <a:rPr lang="en-US" altLang="zh-CN" sz="2200" b="0" i="1" dirty="0" smtClean="0">
                                  <a:latin typeface="Cambria Math" panose="02040503050406030204" pitchFamily="18" charset="0"/>
                                </a:rPr>
                              </m:ctrlPr>
                            </m:accPr>
                            <m:e>
                              <m:r>
                                <a:rPr lang="en-US" altLang="zh-CN" sz="2200" b="0" i="1" dirty="0" smtClean="0">
                                  <a:latin typeface="Cambria Math"/>
                                </a:rPr>
                                <m:t>𝐾</m:t>
                              </m:r>
                            </m:e>
                          </m:acc>
                          <m:r>
                            <a:rPr lang="en-US" altLang="zh-CN" sz="2200" i="1">
                              <a:latin typeface="Cambria Math"/>
                            </a:rPr>
                            <m:t>,</m:t>
                          </m:r>
                          <m:acc>
                            <m:accPr>
                              <m:chr m:val="̅"/>
                              <m:ctrlPr>
                                <a:rPr lang="en-US" altLang="zh-CN" sz="2200" b="0" i="1" dirty="0" smtClean="0">
                                  <a:latin typeface="Cambria Math" panose="02040503050406030204" pitchFamily="18" charset="0"/>
                                </a:rPr>
                              </m:ctrlPr>
                            </m:accPr>
                            <m:e>
                              <m:r>
                                <a:rPr lang="en-US" altLang="zh-CN" sz="2200" b="0" i="1" dirty="0" smtClean="0">
                                  <a:latin typeface="Cambria Math"/>
                                </a:rPr>
                                <m:t>𝐿</m:t>
                              </m:r>
                            </m:e>
                          </m:acc>
                        </m:e>
                      </m:d>
                      <m:acc>
                        <m:accPr>
                          <m:chr m:val="̅"/>
                          <m:ctrlPr>
                            <a:rPr lang="en-US" altLang="zh-CN" sz="2200" i="1" dirty="0">
                              <a:latin typeface="Cambria Math" panose="02040503050406030204" pitchFamily="18" charset="0"/>
                            </a:rPr>
                          </m:ctrlPr>
                        </m:accPr>
                        <m:e>
                          <m:r>
                            <a:rPr lang="en-US" altLang="zh-CN" sz="2200" i="1" dirty="0">
                              <a:latin typeface="Cambria Math"/>
                            </a:rPr>
                            <m:t>𝐾</m:t>
                          </m:r>
                        </m:e>
                      </m:acc>
                      <m:r>
                        <a:rPr lang="en-US" altLang="zh-CN" sz="2200" i="1">
                          <a:latin typeface="Cambria Math"/>
                        </a:rPr>
                        <m:t>+</m:t>
                      </m:r>
                      <m:sSub>
                        <m:sSubPr>
                          <m:ctrlPr>
                            <a:rPr lang="en-US" altLang="zh-CN" sz="2200" i="1">
                              <a:latin typeface="Cambria Math" panose="02040503050406030204" pitchFamily="18" charset="0"/>
                            </a:rPr>
                          </m:ctrlPr>
                        </m:sSubPr>
                        <m:e>
                          <m:r>
                            <a:rPr lang="en-US" altLang="zh-CN" sz="2200" i="1">
                              <a:latin typeface="Cambria Math"/>
                            </a:rPr>
                            <m:t>𝐹</m:t>
                          </m:r>
                        </m:e>
                        <m:sub>
                          <m:r>
                            <a:rPr lang="en-US" altLang="zh-CN" sz="2200" i="1">
                              <a:latin typeface="Cambria Math"/>
                            </a:rPr>
                            <m:t>2</m:t>
                          </m:r>
                        </m:sub>
                      </m:sSub>
                      <m:d>
                        <m:dPr>
                          <m:ctrlPr>
                            <a:rPr lang="en-US" altLang="zh-CN" sz="2200" i="1">
                              <a:latin typeface="Cambria Math" panose="02040503050406030204" pitchFamily="18" charset="0"/>
                            </a:rPr>
                          </m:ctrlPr>
                        </m:dPr>
                        <m:e>
                          <m:acc>
                            <m:accPr>
                              <m:chr m:val="̅"/>
                              <m:ctrlPr>
                                <a:rPr lang="en-US" altLang="zh-CN" sz="2200" i="1" dirty="0">
                                  <a:latin typeface="Cambria Math" panose="02040503050406030204" pitchFamily="18" charset="0"/>
                                </a:rPr>
                              </m:ctrlPr>
                            </m:accPr>
                            <m:e>
                              <m:r>
                                <a:rPr lang="en-US" altLang="zh-CN" sz="2200" i="1" dirty="0">
                                  <a:latin typeface="Cambria Math"/>
                                </a:rPr>
                                <m:t>𝐾</m:t>
                              </m:r>
                            </m:e>
                          </m:acc>
                          <m:r>
                            <a:rPr lang="en-US" altLang="zh-CN" sz="2200" i="1">
                              <a:latin typeface="Cambria Math"/>
                            </a:rPr>
                            <m:t>,</m:t>
                          </m:r>
                          <m:acc>
                            <m:accPr>
                              <m:chr m:val="̅"/>
                              <m:ctrlPr>
                                <a:rPr lang="en-US" altLang="zh-CN" sz="2200" i="1" dirty="0">
                                  <a:latin typeface="Cambria Math" panose="02040503050406030204" pitchFamily="18" charset="0"/>
                                </a:rPr>
                              </m:ctrlPr>
                            </m:accPr>
                            <m:e>
                              <m:r>
                                <a:rPr lang="en-US" altLang="zh-CN" sz="2200" i="1" dirty="0">
                                  <a:latin typeface="Cambria Math"/>
                                </a:rPr>
                                <m:t>𝐿</m:t>
                              </m:r>
                            </m:e>
                          </m:acc>
                        </m:e>
                      </m:d>
                      <m:acc>
                        <m:accPr>
                          <m:chr m:val="̅"/>
                          <m:ctrlPr>
                            <a:rPr lang="en-US" altLang="zh-CN" sz="2200" i="1" dirty="0">
                              <a:latin typeface="Cambria Math" panose="02040503050406030204" pitchFamily="18" charset="0"/>
                            </a:rPr>
                          </m:ctrlPr>
                        </m:accPr>
                        <m:e>
                          <m:r>
                            <a:rPr lang="en-US" altLang="zh-CN" sz="2200" i="1" dirty="0">
                              <a:latin typeface="Cambria Math"/>
                            </a:rPr>
                            <m:t>𝐿</m:t>
                          </m:r>
                        </m:e>
                      </m:acc>
                      <m:r>
                        <a:rPr lang="en-US" altLang="zh-CN" sz="2200" i="1">
                          <a:latin typeface="Cambria Math"/>
                        </a:rPr>
                        <m:t>=</m:t>
                      </m:r>
                      <m:r>
                        <a:rPr lang="en-US" altLang="zh-CN" sz="2200" i="1">
                          <a:latin typeface="Cambria Math"/>
                        </a:rPr>
                        <m:t>𝐹</m:t>
                      </m:r>
                      <m:d>
                        <m:dPr>
                          <m:ctrlPr>
                            <a:rPr lang="en-US" altLang="zh-CN" sz="2200" i="1">
                              <a:latin typeface="Cambria Math" panose="02040503050406030204" pitchFamily="18" charset="0"/>
                            </a:rPr>
                          </m:ctrlPr>
                        </m:dPr>
                        <m:e>
                          <m:acc>
                            <m:accPr>
                              <m:chr m:val="̅"/>
                              <m:ctrlPr>
                                <a:rPr lang="en-US" altLang="zh-CN" sz="2200" i="1" dirty="0">
                                  <a:latin typeface="Cambria Math" panose="02040503050406030204" pitchFamily="18" charset="0"/>
                                </a:rPr>
                              </m:ctrlPr>
                            </m:accPr>
                            <m:e>
                              <m:r>
                                <a:rPr lang="en-US" altLang="zh-CN" sz="2200" i="1" dirty="0">
                                  <a:latin typeface="Cambria Math"/>
                                </a:rPr>
                                <m:t>𝐾</m:t>
                              </m:r>
                            </m:e>
                          </m:acc>
                          <m:r>
                            <a:rPr lang="en-US" altLang="zh-CN" sz="2200" i="1">
                              <a:latin typeface="Cambria Math"/>
                            </a:rPr>
                            <m:t>,</m:t>
                          </m:r>
                          <m:acc>
                            <m:accPr>
                              <m:chr m:val="̅"/>
                              <m:ctrlPr>
                                <a:rPr lang="en-US" altLang="zh-CN" sz="2200" i="1" dirty="0">
                                  <a:latin typeface="Cambria Math" panose="02040503050406030204" pitchFamily="18" charset="0"/>
                                </a:rPr>
                              </m:ctrlPr>
                            </m:accPr>
                            <m:e>
                              <m:r>
                                <a:rPr lang="en-US" altLang="zh-CN" sz="2200" i="1" dirty="0">
                                  <a:latin typeface="Cambria Math"/>
                                </a:rPr>
                                <m:t>𝐿</m:t>
                              </m:r>
                            </m:e>
                          </m:acc>
                        </m:e>
                      </m:d>
                      <m:r>
                        <a:rPr lang="en-US" altLang="zh-CN" sz="2200" b="0" i="1" smtClean="0">
                          <a:latin typeface="Cambria Math"/>
                        </a:rPr>
                        <m:t>=</m:t>
                      </m:r>
                      <m:acc>
                        <m:accPr>
                          <m:chr m:val="̅"/>
                          <m:ctrlPr>
                            <a:rPr lang="en-US" altLang="zh-CN" sz="2200" b="0" i="1" smtClean="0">
                              <a:latin typeface="Cambria Math" panose="02040503050406030204" pitchFamily="18" charset="0"/>
                            </a:rPr>
                          </m:ctrlPr>
                        </m:accPr>
                        <m:e>
                          <m:r>
                            <a:rPr lang="en-US" altLang="zh-CN" sz="2200" b="0" i="1" smtClean="0">
                              <a:latin typeface="Cambria Math"/>
                            </a:rPr>
                            <m:t>𝑌</m:t>
                          </m:r>
                        </m:e>
                      </m:acc>
                      <m:r>
                        <a:rPr lang="en-US" altLang="zh-CN" sz="2200" b="0" i="1" smtClean="0">
                          <a:latin typeface="Cambria Math"/>
                        </a:rPr>
                        <m:t>.</m:t>
                      </m:r>
                    </m:oMath>
                  </m:oMathPara>
                </a14:m>
                <a:endParaRPr lang="en-US" altLang="zh-CN" sz="22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8802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B62EB-D215-4D9F-960F-AFD570B0A44D}"/>
              </a:ext>
            </a:extLst>
          </p:cNvPr>
          <p:cNvSpPr>
            <a:spLocks noGrp="1"/>
          </p:cNvSpPr>
          <p:nvPr>
            <p:ph type="title"/>
          </p:nvPr>
        </p:nvSpPr>
        <p:spPr/>
        <p:txBody>
          <a:bodyPr/>
          <a:lstStyle/>
          <a:p>
            <a:r>
              <a:rPr lang="en-US" altLang="zh-CN" dirty="0"/>
              <a:t>Macro Implications</a:t>
            </a:r>
            <a:endParaRPr lang="zh-CN" altLang="en-US" dirty="0"/>
          </a:p>
        </p:txBody>
      </p:sp>
      <p:sp>
        <p:nvSpPr>
          <p:cNvPr id="3" name="内容占位符 2">
            <a:extLst>
              <a:ext uri="{FF2B5EF4-FFF2-40B4-BE49-F238E27FC236}">
                <a16:creationId xmlns:a16="http://schemas.microsoft.com/office/drawing/2014/main" id="{8F8B06F4-BCD6-4615-9ED4-8EDC7ADA3800}"/>
              </a:ext>
            </a:extLst>
          </p:cNvPr>
          <p:cNvSpPr>
            <a:spLocks noGrp="1"/>
          </p:cNvSpPr>
          <p:nvPr>
            <p:ph idx="1"/>
          </p:nvPr>
        </p:nvSpPr>
        <p:spPr/>
        <p:txBody>
          <a:bodyPr/>
          <a:lstStyle/>
          <a:p>
            <a:r>
              <a:rPr lang="en-US" altLang="zh-CN" dirty="0"/>
              <a:t>Demand automatically accommodates supply.</a:t>
            </a:r>
          </a:p>
          <a:p>
            <a:pPr marL="400050" lvl="1" indent="0" algn="ctr">
              <a:buNone/>
            </a:pPr>
            <a:r>
              <a:rPr lang="en-US" altLang="zh-CN" sz="3600" i="1" dirty="0"/>
              <a:t>Look after production, consumption will look after itself.</a:t>
            </a:r>
          </a:p>
          <a:p>
            <a:r>
              <a:rPr lang="en-US" altLang="zh-CN" dirty="0"/>
              <a:t>There is no involuntary unemployment.</a:t>
            </a:r>
          </a:p>
          <a:p>
            <a:r>
              <a:rPr lang="en-US" altLang="zh-CN" dirty="0"/>
              <a:t>There are no severe business cycles.</a:t>
            </a:r>
          </a:p>
          <a:p>
            <a:r>
              <a:rPr lang="en-US" altLang="zh-CN" dirty="0"/>
              <a:t>Money is neutral.</a:t>
            </a:r>
            <a:endParaRPr lang="zh-CN" altLang="en-US" dirty="0"/>
          </a:p>
        </p:txBody>
      </p:sp>
      <p:sp>
        <p:nvSpPr>
          <p:cNvPr id="4" name="页脚占位符 3">
            <a:extLst>
              <a:ext uri="{FF2B5EF4-FFF2-40B4-BE49-F238E27FC236}">
                <a16:creationId xmlns:a16="http://schemas.microsoft.com/office/drawing/2014/main" id="{B7C48836-8C6F-4B93-84E0-84C36C0CCFAD}"/>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894541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Cobb-Douglas Economy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en-US" altLang="zh-CN" dirty="0"/>
                  <a:t>Suppose </a:t>
                </a:r>
                <a14:m>
                  <m:oMath xmlns:m="http://schemas.openxmlformats.org/officeDocument/2006/math">
                    <m:r>
                      <a:rPr lang="en-US" altLang="zh-CN" i="1">
                        <a:latin typeface="Cambria Math"/>
                      </a:rPr>
                      <m:t>𝐹</m:t>
                    </m:r>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r>
                      <a:rPr lang="en-US" altLang="zh-CN" i="1">
                        <a:latin typeface="Cambria Math"/>
                      </a:rPr>
                      <m:t>𝐴</m:t>
                    </m:r>
                    <m:sSup>
                      <m:sSupPr>
                        <m:ctrlPr>
                          <a:rPr lang="en-US" altLang="zh-CN" i="1">
                            <a:latin typeface="Cambria Math" panose="02040503050406030204" pitchFamily="18" charset="0"/>
                          </a:rPr>
                        </m:ctrlPr>
                      </m:sSupPr>
                      <m:e>
                        <m:r>
                          <a:rPr lang="en-US" altLang="zh-CN" i="1">
                            <a:latin typeface="Cambria Math"/>
                          </a:rPr>
                          <m:t>𝐾</m:t>
                        </m:r>
                      </m:e>
                      <m:sup>
                        <m:r>
                          <a:rPr lang="en-US" altLang="zh-CN" i="1">
                            <a:latin typeface="Cambria Math"/>
                          </a:rPr>
                          <m:t>𝛼</m:t>
                        </m:r>
                      </m:sup>
                    </m:sSup>
                    <m:sSup>
                      <m:sSupPr>
                        <m:ctrlPr>
                          <a:rPr lang="en-US" altLang="zh-CN" i="1">
                            <a:latin typeface="Cambria Math" panose="02040503050406030204" pitchFamily="18" charset="0"/>
                          </a:rPr>
                        </m:ctrlPr>
                      </m:sSupPr>
                      <m:e>
                        <m:r>
                          <a:rPr lang="en-US" altLang="zh-CN" i="1">
                            <a:latin typeface="Cambria Math"/>
                          </a:rPr>
                          <m:t>𝐿</m:t>
                        </m:r>
                      </m:e>
                      <m:sup>
                        <m:r>
                          <a:rPr lang="en-US" altLang="zh-CN" i="1">
                            <a:latin typeface="Cambria Math"/>
                          </a:rPr>
                          <m:t>1−</m:t>
                        </m:r>
                        <m:r>
                          <a:rPr lang="en-US" altLang="zh-CN" i="1">
                            <a:latin typeface="Cambria Math"/>
                          </a:rPr>
                          <m:t>𝛼</m:t>
                        </m:r>
                      </m:sup>
                    </m:sSup>
                  </m:oMath>
                </a14:m>
                <a:r>
                  <a:rPr lang="en-US" altLang="zh-CN" dirty="0"/>
                  <a:t>, we have</a:t>
                </a:r>
              </a:p>
              <a:p>
                <a:pPr marL="0" indent="0">
                  <a:buNone/>
                </a:pPr>
                <a:r>
                  <a:rPr lang="en-US" altLang="zh-CN" b="0" dirty="0"/>
                  <a:t>          </a:t>
                </a:r>
                <a14:m>
                  <m:oMath xmlns:m="http://schemas.openxmlformats.org/officeDocument/2006/math">
                    <m:r>
                      <m:rPr>
                        <m:sty m:val="p"/>
                      </m:rPr>
                      <a:rPr lang="en-US" altLang="zh-CN" b="0" i="0" smtClean="0">
                        <a:latin typeface="Cambria Math"/>
                      </a:rPr>
                      <m:t>MPK</m:t>
                    </m:r>
                    <m:r>
                      <a:rPr lang="en-US" altLang="zh-CN" b="0" i="0"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𝐹</m:t>
                        </m:r>
                      </m:e>
                      <m:sub>
                        <m:r>
                          <a:rPr lang="en-US" altLang="zh-CN" b="0" i="1" smtClean="0">
                            <a:latin typeface="Cambria Math"/>
                          </a:rPr>
                          <m:t>1</m:t>
                        </m:r>
                      </m:sub>
                    </m:sSub>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𝛼</m:t>
                        </m:r>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𝐾</m:t>
                            </m:r>
                          </m:e>
                          <m:sup>
                            <m:r>
                              <a:rPr lang="en-US" altLang="zh-CN" b="0" i="1" smtClean="0">
                                <a:latin typeface="Cambria Math"/>
                              </a:rPr>
                              <m:t>𝛼</m:t>
                            </m:r>
                          </m:sup>
                        </m:sSup>
                        <m:sSup>
                          <m:sSupPr>
                            <m:ctrlPr>
                              <a:rPr lang="en-US" altLang="zh-CN" b="0" i="1" smtClean="0">
                                <a:latin typeface="Cambria Math" panose="02040503050406030204" pitchFamily="18" charset="0"/>
                              </a:rPr>
                            </m:ctrlPr>
                          </m:sSupPr>
                          <m:e>
                            <m:r>
                              <a:rPr lang="en-US" altLang="zh-CN" b="0" i="1" smtClean="0">
                                <a:latin typeface="Cambria Math"/>
                              </a:rPr>
                              <m:t>𝐿</m:t>
                            </m:r>
                          </m:e>
                          <m:sup>
                            <m:r>
                              <a:rPr lang="en-US" altLang="zh-CN" b="0" i="1" smtClean="0">
                                <a:latin typeface="Cambria Math"/>
                              </a:rPr>
                              <m:t>1−</m:t>
                            </m:r>
                            <m:r>
                              <a:rPr lang="en-US" altLang="zh-CN" b="0" i="1" smtClean="0">
                                <a:latin typeface="Cambria Math"/>
                              </a:rPr>
                              <m:t>𝛼</m:t>
                            </m:r>
                          </m:sup>
                        </m:sSup>
                      </m:num>
                      <m:den>
                        <m:r>
                          <a:rPr lang="en-US" altLang="zh-CN" b="0" i="1" smtClean="0">
                            <a:latin typeface="Cambria Math"/>
                          </a:rPr>
                          <m:t>𝐾</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𝛼</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num>
                      <m:den>
                        <m:r>
                          <a:rPr lang="en-US" altLang="zh-CN" b="0" i="1" smtClean="0">
                            <a:latin typeface="Cambria Math"/>
                          </a:rPr>
                          <m:t>𝐾</m:t>
                        </m:r>
                      </m:den>
                    </m:f>
                  </m:oMath>
                </a14:m>
                <a:r>
                  <a:rPr lang="en-US" altLang="zh-CN" dirty="0"/>
                  <a:t>  </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a:latin typeface="Cambria Math"/>
                            </a:rPr>
                            <m:t>MP</m:t>
                          </m:r>
                          <m:r>
                            <m:rPr>
                              <m:sty m:val="p"/>
                            </m:rPr>
                            <a:rPr lang="en-US" altLang="zh-CN" b="0" i="0" smtClean="0">
                              <a:latin typeface="Cambria Math"/>
                            </a:rPr>
                            <m:t>L</m:t>
                          </m:r>
                          <m:r>
                            <a:rPr lang="en-US" altLang="zh-CN" b="0" i="0" smtClean="0">
                              <a:latin typeface="Cambria Math"/>
                            </a:rPr>
                            <m:t>=</m:t>
                          </m:r>
                          <m:r>
                            <a:rPr lang="en-US" altLang="zh-CN" b="0" i="1" smtClean="0">
                              <a:latin typeface="Cambria Math"/>
                            </a:rPr>
                            <m:t>𝐹</m:t>
                          </m:r>
                        </m:e>
                        <m:sub>
                          <m:r>
                            <a:rPr lang="en-US" altLang="zh-CN" b="0" i="1" smtClean="0">
                              <a:latin typeface="Cambria Math"/>
                            </a:rPr>
                            <m:t>2</m:t>
                          </m:r>
                        </m:sub>
                      </m:sSub>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a:rPr>
                                <m:t>1−</m:t>
                              </m:r>
                              <m:r>
                                <a:rPr lang="en-US" altLang="zh-CN" b="0" i="1" smtClean="0">
                                  <a:latin typeface="Cambria Math"/>
                                </a:rPr>
                                <m:t>𝛼</m:t>
                              </m:r>
                            </m:e>
                          </m:d>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𝐾</m:t>
                              </m:r>
                            </m:e>
                            <m:sup>
                              <m:r>
                                <a:rPr lang="en-US" altLang="zh-CN" b="0" i="1" smtClean="0">
                                  <a:latin typeface="Cambria Math"/>
                                </a:rPr>
                                <m:t>𝛼</m:t>
                              </m:r>
                            </m:sup>
                          </m:sSup>
                          <m:sSup>
                            <m:sSupPr>
                              <m:ctrlPr>
                                <a:rPr lang="en-US" altLang="zh-CN" b="0" i="1" smtClean="0">
                                  <a:latin typeface="Cambria Math" panose="02040503050406030204" pitchFamily="18" charset="0"/>
                                </a:rPr>
                              </m:ctrlPr>
                            </m:sSupPr>
                            <m:e>
                              <m:r>
                                <a:rPr lang="en-US" altLang="zh-CN" b="0" i="1" smtClean="0">
                                  <a:latin typeface="Cambria Math"/>
                                </a:rPr>
                                <m:t>𝐿</m:t>
                              </m:r>
                            </m:e>
                            <m:sup>
                              <m:r>
                                <a:rPr lang="en-US" altLang="zh-CN" b="0" i="1" smtClean="0">
                                  <a:latin typeface="Cambria Math"/>
                                </a:rPr>
                                <m:t>1−</m:t>
                              </m:r>
                              <m:r>
                                <a:rPr lang="en-US" altLang="zh-CN" b="0" i="1" smtClean="0">
                                  <a:latin typeface="Cambria Math"/>
                                </a:rPr>
                                <m:t>𝛼</m:t>
                              </m:r>
                            </m:sup>
                          </m:sSup>
                        </m:num>
                        <m:den>
                          <m:r>
                            <a:rPr lang="en-US" altLang="zh-CN" b="0" i="1" smtClean="0">
                              <a:latin typeface="Cambria Math"/>
                            </a:rPr>
                            <m:t>𝐿</m:t>
                          </m:r>
                        </m:den>
                      </m:f>
                      <m:r>
                        <a:rPr lang="en-US" altLang="zh-CN" i="1">
                          <a:latin typeface="Cambria Math"/>
                        </a:rPr>
                        <m:t>=</m:t>
                      </m:r>
                      <m:f>
                        <m:fPr>
                          <m:ctrlPr>
                            <a:rPr lang="en-US" altLang="zh-CN" i="1">
                              <a:latin typeface="Cambria Math" panose="02040503050406030204" pitchFamily="18" charset="0"/>
                            </a:rPr>
                          </m:ctrlPr>
                        </m:fPr>
                        <m:num>
                          <m:r>
                            <a:rPr lang="en-US" altLang="zh-CN" b="0" i="1" smtClean="0">
                              <a:latin typeface="Cambria Math"/>
                            </a:rPr>
                            <m:t>(1−</m:t>
                          </m:r>
                          <m:r>
                            <a:rPr lang="en-US" altLang="zh-CN" i="1">
                              <a:latin typeface="Cambria Math"/>
                            </a:rPr>
                            <m:t>𝛼</m:t>
                          </m:r>
                          <m:r>
                            <a:rPr lang="en-US" altLang="zh-CN" b="0" i="1" smtClean="0">
                              <a:latin typeface="Cambria Math"/>
                            </a:rPr>
                            <m:t>)</m:t>
                          </m:r>
                          <m:r>
                            <a:rPr lang="en-US" altLang="zh-CN" i="1">
                              <a:latin typeface="Cambria Math"/>
                            </a:rPr>
                            <m:t>𝐹</m:t>
                          </m:r>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num>
                        <m:den>
                          <m:r>
                            <a:rPr lang="en-US" altLang="zh-CN" b="0" i="1" smtClean="0">
                              <a:latin typeface="Cambria Math"/>
                            </a:rPr>
                            <m:t>𝐿</m:t>
                          </m:r>
                        </m:den>
                      </m:f>
                    </m:oMath>
                  </m:oMathPara>
                </a14:m>
                <a:endParaRPr lang="en-US" altLang="zh-CN" dirty="0"/>
              </a:p>
              <a:p>
                <a:r>
                  <a:rPr lang="en-US" altLang="zh-CN" dirty="0"/>
                  <a:t>The capital’s share of income is</a:t>
                </a:r>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𝐹</m:t>
                          </m:r>
                        </m:e>
                        <m:sub>
                          <m:r>
                            <a:rPr lang="en-US" altLang="zh-CN" i="1" dirty="0">
                              <a:latin typeface="Cambria Math"/>
                            </a:rPr>
                            <m:t>1</m:t>
                          </m:r>
                        </m:sub>
                      </m:sSub>
                      <m:d>
                        <m:dPr>
                          <m:ctrlPr>
                            <a:rPr lang="en-US" altLang="zh-CN" i="1" dirty="0">
                              <a:latin typeface="Cambria Math" panose="02040503050406030204" pitchFamily="18" charset="0"/>
                            </a:rPr>
                          </m:ctrlPr>
                        </m:dPr>
                        <m:e>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e>
                      </m:d>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b="0" i="1" dirty="0" smtClean="0">
                          <a:latin typeface="Cambria Math"/>
                        </a:rPr>
                        <m:t>=</m:t>
                      </m:r>
                      <m:r>
                        <a:rPr lang="en-US" altLang="zh-CN" b="0" i="1" dirty="0" smtClean="0">
                          <a:latin typeface="Cambria Math"/>
                        </a:rPr>
                        <m:t>𝛼</m:t>
                      </m:r>
                      <m:r>
                        <a:rPr lang="en-US" altLang="zh-CN" b="0" i="1" dirty="0" smtClean="0">
                          <a:latin typeface="Cambria Math"/>
                        </a:rPr>
                        <m:t>𝐹</m:t>
                      </m:r>
                      <m:d>
                        <m:dPr>
                          <m:ctrlPr>
                            <a:rPr lang="en-US" altLang="zh-CN" b="0" i="1" dirty="0" smtClean="0">
                              <a:latin typeface="Cambria Math" panose="02040503050406030204" pitchFamily="18" charset="0"/>
                            </a:rPr>
                          </m:ctrlPr>
                        </m:dPr>
                        <m:e>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e>
                      </m:d>
                      <m:r>
                        <a:rPr lang="en-US" altLang="zh-CN" b="0" i="0" dirty="0" smtClean="0">
                          <a:latin typeface="Cambria Math"/>
                        </a:rPr>
                        <m:t>=</m:t>
                      </m:r>
                      <m:r>
                        <a:rPr lang="en-US" altLang="zh-CN" b="0" i="1" dirty="0" smtClean="0">
                          <a:latin typeface="Cambria Math"/>
                        </a:rPr>
                        <m:t>𝛼</m:t>
                      </m:r>
                      <m:acc>
                        <m:accPr>
                          <m:chr m:val="̅"/>
                          <m:ctrlPr>
                            <a:rPr lang="en-US" altLang="zh-CN" b="0" i="1" dirty="0" smtClean="0">
                              <a:latin typeface="Cambria Math" panose="02040503050406030204" pitchFamily="18" charset="0"/>
                            </a:rPr>
                          </m:ctrlPr>
                        </m:accPr>
                        <m:e>
                          <m:r>
                            <a:rPr lang="en-US" altLang="zh-CN" b="0" i="1" dirty="0" smtClean="0">
                              <a:latin typeface="Cambria Math"/>
                            </a:rPr>
                            <m:t>𝑌</m:t>
                          </m:r>
                        </m:e>
                      </m:acc>
                    </m:oMath>
                  </m:oMathPara>
                </a14:m>
                <a:endParaRPr lang="en-US" altLang="zh-CN" dirty="0"/>
              </a:p>
              <a:p>
                <a:r>
                  <a:rPr lang="en-US" altLang="zh-CN" dirty="0"/>
                  <a:t>The labor’s share of income is</a:t>
                </a:r>
              </a:p>
              <a:p>
                <a:pPr marL="0" indent="0">
                  <a:buNone/>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𝐹</m:t>
                          </m:r>
                        </m:e>
                        <m:sub>
                          <m:r>
                            <a:rPr lang="en-US" altLang="zh-CN" b="0" i="1" dirty="0" smtClean="0">
                              <a:latin typeface="Cambria Math"/>
                            </a:rPr>
                            <m:t>2</m:t>
                          </m:r>
                        </m:sub>
                      </m:sSub>
                      <m:d>
                        <m:dPr>
                          <m:ctrlPr>
                            <a:rPr lang="en-US" altLang="zh-CN" i="1" dirty="0">
                              <a:latin typeface="Cambria Math" panose="02040503050406030204" pitchFamily="18" charset="0"/>
                            </a:rPr>
                          </m:ctrlPr>
                        </m:dPr>
                        <m:e>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e>
                      </m:d>
                      <m:r>
                        <a:rPr lang="en-US" altLang="zh-CN" i="1" dirty="0">
                          <a:latin typeface="Cambria Math"/>
                        </a:rPr>
                        <m:t>⋅</m:t>
                      </m:r>
                      <m:acc>
                        <m:accPr>
                          <m:chr m:val="̅"/>
                          <m:ctrlPr>
                            <a:rPr lang="en-US" altLang="zh-CN" i="1" dirty="0">
                              <a:latin typeface="Cambria Math" panose="02040503050406030204" pitchFamily="18" charset="0"/>
                            </a:rPr>
                          </m:ctrlPr>
                        </m:accPr>
                        <m:e>
                          <m:r>
                            <a:rPr lang="en-US" altLang="zh-CN" b="0" i="1" dirty="0" smtClean="0">
                              <a:latin typeface="Cambria Math"/>
                            </a:rPr>
                            <m:t>𝐿</m:t>
                          </m:r>
                        </m:e>
                      </m:acc>
                      <m:r>
                        <a:rPr lang="en-US" altLang="zh-CN" i="1" dirty="0">
                          <a:latin typeface="Cambria Math"/>
                        </a:rPr>
                        <m:t>=</m:t>
                      </m:r>
                      <m:r>
                        <a:rPr lang="en-US" altLang="zh-CN" b="0" i="1" dirty="0" smtClean="0">
                          <a:latin typeface="Cambria Math"/>
                        </a:rPr>
                        <m:t>(1−</m:t>
                      </m:r>
                      <m:r>
                        <a:rPr lang="en-US" altLang="zh-CN" i="1" dirty="0">
                          <a:latin typeface="Cambria Math"/>
                        </a:rPr>
                        <m:t>𝛼</m:t>
                      </m:r>
                      <m:r>
                        <a:rPr lang="en-US" altLang="zh-CN" b="0" i="1" dirty="0" smtClean="0">
                          <a:latin typeface="Cambria Math"/>
                        </a:rPr>
                        <m:t>)</m:t>
                      </m:r>
                      <m:r>
                        <a:rPr lang="en-US" altLang="zh-CN" i="1" dirty="0">
                          <a:latin typeface="Cambria Math"/>
                        </a:rPr>
                        <m:t>𝐹</m:t>
                      </m:r>
                      <m:d>
                        <m:dPr>
                          <m:ctrlPr>
                            <a:rPr lang="en-US" altLang="zh-CN" i="1" dirty="0">
                              <a:latin typeface="Cambria Math" panose="02040503050406030204" pitchFamily="18" charset="0"/>
                            </a:rPr>
                          </m:ctrlPr>
                        </m:dPr>
                        <m:e>
                          <m:acc>
                            <m:accPr>
                              <m:chr m:val="̅"/>
                              <m:ctrlPr>
                                <a:rPr lang="en-US" altLang="zh-CN" i="1" dirty="0">
                                  <a:latin typeface="Cambria Math" panose="02040503050406030204" pitchFamily="18" charset="0"/>
                                </a:rPr>
                              </m:ctrlPr>
                            </m:accPr>
                            <m:e>
                              <m:r>
                                <a:rPr lang="en-US" altLang="zh-CN" i="1" dirty="0">
                                  <a:latin typeface="Cambria Math"/>
                                </a:rPr>
                                <m:t>𝐾</m:t>
                              </m:r>
                            </m:e>
                          </m:acc>
                          <m:r>
                            <a:rPr lang="en-US" altLang="zh-CN" i="1" dirty="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𝐿</m:t>
                              </m:r>
                            </m:e>
                          </m:acc>
                        </m:e>
                      </m:d>
                      <m:r>
                        <a:rPr lang="en-US" altLang="zh-CN" dirty="0">
                          <a:latin typeface="Cambria Math"/>
                        </a:rPr>
                        <m:t>=</m:t>
                      </m:r>
                      <m:r>
                        <a:rPr lang="en-US" altLang="zh-CN" b="0" i="1" dirty="0" smtClean="0">
                          <a:latin typeface="Cambria Math"/>
                        </a:rPr>
                        <m:t>(1−</m:t>
                      </m:r>
                      <m:r>
                        <a:rPr lang="en-US" altLang="zh-CN" i="1" dirty="0">
                          <a:latin typeface="Cambria Math"/>
                        </a:rPr>
                        <m:t>𝛼</m:t>
                      </m:r>
                      <m:r>
                        <a:rPr lang="en-US" altLang="zh-CN" b="0" i="1" dirty="0" smtClean="0">
                          <a:latin typeface="Cambria Math"/>
                        </a:rPr>
                        <m:t>)</m:t>
                      </m:r>
                      <m:acc>
                        <m:accPr>
                          <m:chr m:val="̅"/>
                          <m:ctrlPr>
                            <a:rPr lang="en-US" altLang="zh-CN" i="1" dirty="0">
                              <a:latin typeface="Cambria Math" panose="02040503050406030204" pitchFamily="18" charset="0"/>
                            </a:rPr>
                          </m:ctrlPr>
                        </m:accPr>
                        <m:e>
                          <m:r>
                            <a:rPr lang="en-US" altLang="zh-CN" i="1" dirty="0">
                              <a:latin typeface="Cambria Math"/>
                            </a:rPr>
                            <m:t>𝑌</m:t>
                          </m:r>
                        </m:e>
                      </m:acc>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185" t="-202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139115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Labor’s Share of Income in USA</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6" name="内容占位符 6">
            <a:extLst>
              <a:ext uri="{FF2B5EF4-FFF2-40B4-BE49-F238E27FC236}">
                <a16:creationId xmlns:a16="http://schemas.microsoft.com/office/drawing/2014/main" id="{45BBA452-61A2-45DE-ADE5-F2B7A6F1A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77856"/>
            <a:ext cx="8229600" cy="3170650"/>
          </a:xfrm>
        </p:spPr>
      </p:pic>
    </p:spTree>
    <p:extLst>
      <p:ext uri="{BB962C8B-B14F-4D97-AF65-F5344CB8AC3E}">
        <p14:creationId xmlns:p14="http://schemas.microsoft.com/office/powerpoint/2010/main" val="705876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Labor’s Share of Income in China</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a:extLst>
              <a:ext uri="{FF2B5EF4-FFF2-40B4-BE49-F238E27FC236}">
                <a16:creationId xmlns:a16="http://schemas.microsoft.com/office/drawing/2014/main" id="{69E2A184-4701-4B7F-9FC0-41EB768F0C7F}"/>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2538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Average Labor Productivity and Real Wage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u="sng" dirty="0"/>
                  <a:t>Average labor productivity</a:t>
                </a:r>
                <a:r>
                  <a:rPr lang="en-US" altLang="zh-CN" dirty="0"/>
                  <a:t> of an economy is defined by the average output,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𝑌</m:t>
                        </m:r>
                      </m:num>
                      <m:den>
                        <m:r>
                          <a:rPr lang="en-US" altLang="zh-CN" i="1">
                            <a:latin typeface="Cambria Math"/>
                          </a:rPr>
                          <m:t>𝐿</m:t>
                        </m:r>
                      </m:den>
                    </m:f>
                  </m:oMath>
                </a14:m>
                <a:r>
                  <a:rPr lang="en-US" altLang="zh-CN" dirty="0"/>
                  <a:t>.</a:t>
                </a:r>
              </a:p>
              <a:p>
                <a:r>
                  <a:rPr lang="en-US" altLang="zh-CN" dirty="0"/>
                  <a:t>In the Cobb-Douglas economy,</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a:rPr>
                            <m:t>MPL</m:t>
                          </m:r>
                          <m:r>
                            <a:rPr lang="en-US" altLang="zh-CN">
                              <a:latin typeface="Cambria Math"/>
                            </a:rPr>
                            <m:t>=</m:t>
                          </m:r>
                          <m:r>
                            <a:rPr lang="en-US" altLang="zh-CN" i="1">
                              <a:latin typeface="Cambria Math"/>
                            </a:rPr>
                            <m:t>𝐹</m:t>
                          </m:r>
                        </m:e>
                        <m:sub>
                          <m:r>
                            <a:rPr lang="en-US" altLang="zh-CN" i="1">
                              <a:latin typeface="Cambria Math"/>
                            </a:rPr>
                            <m:t>2</m:t>
                          </m:r>
                        </m:sub>
                      </m:sSub>
                      <m:d>
                        <m:dPr>
                          <m:ctrlPr>
                            <a:rPr lang="en-US" altLang="zh-CN" i="1">
                              <a:latin typeface="Cambria Math" panose="02040503050406030204" pitchFamily="18" charset="0"/>
                            </a:rPr>
                          </m:ctrlPr>
                        </m:dPr>
                        <m:e>
                          <m:r>
                            <a:rPr lang="en-US" altLang="zh-CN" i="1">
                              <a:latin typeface="Cambria Math"/>
                            </a:rPr>
                            <m:t>𝐾</m:t>
                          </m:r>
                          <m:r>
                            <a:rPr lang="en-US" altLang="zh-CN" i="1">
                              <a:latin typeface="Cambria Math"/>
                            </a:rPr>
                            <m:t>,</m:t>
                          </m:r>
                          <m:r>
                            <a:rPr lang="en-US" altLang="zh-CN" i="1">
                              <a:latin typeface="Cambria Math"/>
                            </a:rPr>
                            <m:t>𝐿</m:t>
                          </m:r>
                        </m:e>
                      </m:d>
                      <m:r>
                        <a:rPr lang="en-US" altLang="zh-CN" i="1">
                          <a:latin typeface="Cambria Math"/>
                        </a:rPr>
                        <m:t>=</m:t>
                      </m:r>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a:rPr lang="en-US" altLang="zh-CN" i="1">
                                  <a:latin typeface="Cambria Math"/>
                                </a:rPr>
                                <m:t>1−</m:t>
                              </m:r>
                              <m:r>
                                <a:rPr lang="en-US" altLang="zh-CN" i="1">
                                  <a:latin typeface="Cambria Math"/>
                                </a:rPr>
                                <m:t>𝛼</m:t>
                              </m:r>
                            </m:e>
                          </m:d>
                          <m:r>
                            <a:rPr lang="en-US" altLang="zh-CN" i="1">
                              <a:latin typeface="Cambria Math"/>
                            </a:rPr>
                            <m:t>𝐴</m:t>
                          </m:r>
                          <m:sSup>
                            <m:sSupPr>
                              <m:ctrlPr>
                                <a:rPr lang="en-US" altLang="zh-CN" i="1">
                                  <a:latin typeface="Cambria Math" panose="02040503050406030204" pitchFamily="18" charset="0"/>
                                </a:rPr>
                              </m:ctrlPr>
                            </m:sSupPr>
                            <m:e>
                              <m:r>
                                <a:rPr lang="en-US" altLang="zh-CN" i="1">
                                  <a:latin typeface="Cambria Math"/>
                                </a:rPr>
                                <m:t>𝐾</m:t>
                              </m:r>
                            </m:e>
                            <m:sup>
                              <m:r>
                                <a:rPr lang="en-US" altLang="zh-CN" i="1">
                                  <a:latin typeface="Cambria Math"/>
                                </a:rPr>
                                <m:t>𝛼</m:t>
                              </m:r>
                            </m:sup>
                          </m:sSup>
                          <m:sSup>
                            <m:sSupPr>
                              <m:ctrlPr>
                                <a:rPr lang="en-US" altLang="zh-CN" i="1">
                                  <a:latin typeface="Cambria Math" panose="02040503050406030204" pitchFamily="18" charset="0"/>
                                </a:rPr>
                              </m:ctrlPr>
                            </m:sSupPr>
                            <m:e>
                              <m:r>
                                <a:rPr lang="en-US" altLang="zh-CN" i="1">
                                  <a:latin typeface="Cambria Math"/>
                                </a:rPr>
                                <m:t>𝐿</m:t>
                              </m:r>
                            </m:e>
                            <m:sup>
                              <m:r>
                                <a:rPr lang="en-US" altLang="zh-CN" i="1">
                                  <a:latin typeface="Cambria Math"/>
                                </a:rPr>
                                <m:t>1−</m:t>
                              </m:r>
                              <m:r>
                                <a:rPr lang="en-US" altLang="zh-CN" i="1">
                                  <a:latin typeface="Cambria Math"/>
                                </a:rPr>
                                <m:t>𝛼</m:t>
                              </m:r>
                            </m:sup>
                          </m:sSup>
                        </m:num>
                        <m:den>
                          <m:r>
                            <a:rPr lang="en-US" altLang="zh-CN" i="1">
                              <a:latin typeface="Cambria Math"/>
                            </a:rPr>
                            <m:t>𝐿</m:t>
                          </m:r>
                        </m:den>
                      </m:f>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1−</m:t>
                          </m:r>
                          <m:r>
                            <a:rPr lang="en-US" altLang="zh-CN" i="1">
                              <a:latin typeface="Cambria Math"/>
                            </a:rPr>
                            <m:t>𝛼</m:t>
                          </m:r>
                        </m:e>
                      </m:d>
                      <m:f>
                        <m:fPr>
                          <m:ctrlPr>
                            <a:rPr lang="en-US" altLang="zh-CN" i="1">
                              <a:latin typeface="Cambria Math" panose="02040503050406030204" pitchFamily="18" charset="0"/>
                            </a:rPr>
                          </m:ctrlPr>
                        </m:fPr>
                        <m:num>
                          <m:r>
                            <a:rPr lang="en-US" altLang="zh-CN" b="0" i="1" smtClean="0">
                              <a:latin typeface="Cambria Math"/>
                            </a:rPr>
                            <m:t>𝑌</m:t>
                          </m:r>
                        </m:num>
                        <m:den>
                          <m:r>
                            <a:rPr lang="en-US" altLang="zh-CN" i="1">
                              <a:latin typeface="Cambria Math"/>
                            </a:rPr>
                            <m:t>𝐿</m:t>
                          </m:r>
                        </m:den>
                      </m:f>
                    </m:oMath>
                  </m:oMathPara>
                </a14:m>
                <a:endParaRPr lang="en-US" altLang="zh-CN" dirty="0"/>
              </a:p>
              <a:p>
                <a:r>
                  <a:rPr lang="en-US" altLang="zh-CN" dirty="0"/>
                  <a:t>Hence the MPL is proportional to average labor productivity in the Cobb-Douglas economy.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14981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Labor Productivity and Real Wage in USA</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94160678"/>
              </p:ext>
            </p:extLst>
          </p:nvPr>
        </p:nvGraphicFramePr>
        <p:xfrm>
          <a:off x="457200" y="2276872"/>
          <a:ext cx="8229600" cy="24942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04664">
                <a:tc>
                  <a:txBody>
                    <a:bodyPr/>
                    <a:lstStyle/>
                    <a:p>
                      <a:endParaRPr lang="zh-CN" altLang="en-US" dirty="0"/>
                    </a:p>
                  </a:txBody>
                  <a:tcPr/>
                </a:tc>
                <a:tc>
                  <a:txBody>
                    <a:bodyPr/>
                    <a:lstStyle/>
                    <a:p>
                      <a:r>
                        <a:rPr lang="en-US" altLang="zh-CN" dirty="0"/>
                        <a:t>Growth in labor productivity (%)</a:t>
                      </a:r>
                      <a:endParaRPr lang="zh-CN" altLang="en-US" dirty="0"/>
                    </a:p>
                  </a:txBody>
                  <a:tcPr/>
                </a:tc>
                <a:tc>
                  <a:txBody>
                    <a:bodyPr/>
                    <a:lstStyle/>
                    <a:p>
                      <a:r>
                        <a:rPr lang="en-US" altLang="zh-CN" dirty="0"/>
                        <a:t>Growth in real nonfarm compensation (%)</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1959-1972</a:t>
                      </a:r>
                      <a:endParaRPr lang="zh-CN" altLang="en-US" dirty="0"/>
                    </a:p>
                  </a:txBody>
                  <a:tcP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2.8</a:t>
                      </a:r>
                    </a:p>
                  </a:txBody>
                  <a:tcPr marL="7620" marR="7620" marT="7620" marB="0" anchor="ct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2.3</a:t>
                      </a:r>
                    </a:p>
                  </a:txBody>
                  <a:tcPr marL="7620" marR="7620" marT="7620" marB="0" anchor="ctr"/>
                </a:tc>
                <a:extLst>
                  <a:ext uri="{0D108BD9-81ED-4DB2-BD59-A6C34878D82A}">
                    <a16:rowId xmlns:a16="http://schemas.microsoft.com/office/drawing/2014/main" val="10001"/>
                  </a:ext>
                </a:extLst>
              </a:tr>
              <a:tr h="370840">
                <a:tc>
                  <a:txBody>
                    <a:bodyPr/>
                    <a:lstStyle/>
                    <a:p>
                      <a:r>
                        <a:rPr lang="en-US" altLang="zh-CN" dirty="0"/>
                        <a:t>1973-1994</a:t>
                      </a:r>
                      <a:endParaRPr lang="zh-CN" altLang="en-US" dirty="0"/>
                    </a:p>
                  </a:txBody>
                  <a:tcP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1.6</a:t>
                      </a:r>
                    </a:p>
                  </a:txBody>
                  <a:tcPr marL="7620" marR="7620" marT="7620" marB="0" anchor="ct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0.7</a:t>
                      </a:r>
                    </a:p>
                  </a:txBody>
                  <a:tcPr marL="7620" marR="7620" marT="7620" marB="0" anchor="ctr"/>
                </a:tc>
                <a:extLst>
                  <a:ext uri="{0D108BD9-81ED-4DB2-BD59-A6C34878D82A}">
                    <a16:rowId xmlns:a16="http://schemas.microsoft.com/office/drawing/2014/main" val="10002"/>
                  </a:ext>
                </a:extLst>
              </a:tr>
              <a:tr h="370840">
                <a:tc>
                  <a:txBody>
                    <a:bodyPr/>
                    <a:lstStyle/>
                    <a:p>
                      <a:r>
                        <a:rPr lang="en-US" altLang="zh-CN" dirty="0"/>
                        <a:t>1995-2007</a:t>
                      </a:r>
                      <a:endParaRPr lang="zh-CN" altLang="en-US" dirty="0"/>
                    </a:p>
                  </a:txBody>
                  <a:tcP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2.7</a:t>
                      </a:r>
                    </a:p>
                  </a:txBody>
                  <a:tcPr marL="7620" marR="7620" marT="7620" marB="0" anchor="ct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1.6</a:t>
                      </a:r>
                    </a:p>
                  </a:txBody>
                  <a:tcPr marL="7620" marR="7620" marT="7620" marB="0" anchor="ctr"/>
                </a:tc>
                <a:extLst>
                  <a:ext uri="{0D108BD9-81ED-4DB2-BD59-A6C34878D82A}">
                    <a16:rowId xmlns:a16="http://schemas.microsoft.com/office/drawing/2014/main" val="10003"/>
                  </a:ext>
                </a:extLst>
              </a:tr>
              <a:tr h="370840">
                <a:tc>
                  <a:txBody>
                    <a:bodyPr/>
                    <a:lstStyle/>
                    <a:p>
                      <a:r>
                        <a:rPr lang="en-US" altLang="zh-CN" dirty="0"/>
                        <a:t>2008-2019</a:t>
                      </a:r>
                      <a:endParaRPr lang="zh-CN" altLang="en-US" dirty="0"/>
                    </a:p>
                  </a:txBody>
                  <a:tcP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1.3</a:t>
                      </a:r>
                    </a:p>
                  </a:txBody>
                  <a:tcPr marL="7620" marR="7620" marT="7620" marB="0" anchor="ctr"/>
                </a:tc>
                <a:tc>
                  <a:txBody>
                    <a:bodyPr/>
                    <a:lstStyle/>
                    <a:p>
                      <a:pPr algn="ctr" fontAlgn="ctr"/>
                      <a:r>
                        <a:rPr lang="en-US" altLang="zh-CN" sz="1800" b="0" i="0" u="none" strike="noStrike" dirty="0">
                          <a:solidFill>
                            <a:srgbClr val="000000"/>
                          </a:solidFill>
                          <a:effectLst/>
                          <a:latin typeface="+mn-lt"/>
                          <a:ea typeface="宋体" panose="02010600030101010101" pitchFamily="2" charset="-122"/>
                        </a:rPr>
                        <a:t>0.8</a:t>
                      </a:r>
                    </a:p>
                  </a:txBody>
                  <a:tcPr marL="7620" marR="7620" marT="7620" marB="0" anchor="ctr"/>
                </a:tc>
                <a:extLst>
                  <a:ext uri="{0D108BD9-81ED-4DB2-BD59-A6C34878D82A}">
                    <a16:rowId xmlns:a16="http://schemas.microsoft.com/office/drawing/2014/main" val="10004"/>
                  </a:ext>
                </a:extLst>
              </a:tr>
              <a:tr h="370840">
                <a:tc>
                  <a:txBody>
                    <a:bodyPr/>
                    <a:lstStyle/>
                    <a:p>
                      <a:r>
                        <a:rPr lang="en-US" altLang="zh-CN" b="1" dirty="0"/>
                        <a:t>1959-2019</a:t>
                      </a:r>
                      <a:endParaRPr lang="zh-CN" altLang="en-US" b="1" dirty="0"/>
                    </a:p>
                  </a:txBody>
                  <a:tcPr>
                    <a:solidFill>
                      <a:schemeClr val="bg1"/>
                    </a:solidFill>
                  </a:tcPr>
                </a:tc>
                <a:tc>
                  <a:txBody>
                    <a:bodyPr/>
                    <a:lstStyle/>
                    <a:p>
                      <a:pPr algn="ctr"/>
                      <a:r>
                        <a:rPr lang="en-US" altLang="zh-CN" sz="1800" b="1" dirty="0"/>
                        <a:t>2.1</a:t>
                      </a:r>
                      <a:endParaRPr lang="zh-CN" altLang="en-US" sz="1800" b="1" dirty="0"/>
                    </a:p>
                  </a:txBody>
                  <a:tcPr>
                    <a:solidFill>
                      <a:schemeClr val="bg1"/>
                    </a:solidFill>
                  </a:tcPr>
                </a:tc>
                <a:tc>
                  <a:txBody>
                    <a:bodyPr/>
                    <a:lstStyle/>
                    <a:p>
                      <a:pPr algn="ctr"/>
                      <a:r>
                        <a:rPr lang="en-US" altLang="zh-CN" sz="1800" b="1" dirty="0"/>
                        <a:t>1.3</a:t>
                      </a:r>
                      <a:endParaRPr lang="zh-CN" altLang="en-US" sz="1800" b="1" dirty="0"/>
                    </a:p>
                  </a:txBody>
                  <a:tcPr>
                    <a:solidFill>
                      <a:schemeClr val="bg1"/>
                    </a:solidFill>
                  </a:tcPr>
                </a:tc>
                <a:extLst>
                  <a:ext uri="{0D108BD9-81ED-4DB2-BD59-A6C34878D82A}">
                    <a16:rowId xmlns:a16="http://schemas.microsoft.com/office/drawing/2014/main" val="10005"/>
                  </a:ext>
                </a:extLst>
              </a:tr>
            </a:tbl>
          </a:graphicData>
        </a:graphic>
      </p:graphicFrame>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6" name="文本框 5"/>
          <p:cNvSpPr txBox="1"/>
          <p:nvPr/>
        </p:nvSpPr>
        <p:spPr>
          <a:xfrm>
            <a:off x="1547664" y="5013176"/>
            <a:ext cx="5832648" cy="954107"/>
          </a:xfrm>
          <a:prstGeom prst="rect">
            <a:avLst/>
          </a:prstGeom>
          <a:noFill/>
        </p:spPr>
        <p:txBody>
          <a:bodyPr wrap="square" rtlCol="0">
            <a:spAutoFit/>
          </a:bodyPr>
          <a:lstStyle/>
          <a:p>
            <a:r>
              <a:rPr lang="en-US" altLang="zh-CN" sz="2800" dirty="0"/>
              <a:t>Why does real wage growth lag behind the labor productivity growth?</a:t>
            </a:r>
            <a:endParaRPr lang="zh-CN" altLang="en-US" sz="2800" dirty="0"/>
          </a:p>
        </p:txBody>
      </p:sp>
    </p:spTree>
    <p:extLst>
      <p:ext uri="{BB962C8B-B14F-4D97-AF65-F5344CB8AC3E}">
        <p14:creationId xmlns:p14="http://schemas.microsoft.com/office/powerpoint/2010/main" val="861080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a:t>
            </a:r>
          </a:p>
          <a:p>
            <a:r>
              <a:rPr lang="en-US" altLang="zh-CN" dirty="0"/>
              <a:t>Output</a:t>
            </a:r>
          </a:p>
          <a:p>
            <a:r>
              <a:rPr lang="en-US" altLang="zh-CN" dirty="0"/>
              <a:t>Unemployment</a:t>
            </a:r>
          </a:p>
          <a:p>
            <a:r>
              <a:rPr lang="en-US" altLang="zh-CN" dirty="0"/>
              <a:t>Income Distribution</a:t>
            </a:r>
          </a:p>
          <a:p>
            <a:r>
              <a:rPr lang="en-US" altLang="zh-CN" b="1" dirty="0"/>
              <a:t>Interest Rate</a:t>
            </a:r>
          </a:p>
          <a:p>
            <a:r>
              <a:rPr lang="en-US" altLang="zh-CN" dirty="0"/>
              <a:t>Money and Inflation</a:t>
            </a:r>
          </a:p>
          <a:p>
            <a:r>
              <a:rPr lang="en-US" altLang="zh-CN" dirty="0"/>
              <a:t>Exchange Rate</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70268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Nominal and Real Interest Rates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a:t>Two interest rates: </a:t>
                </a:r>
              </a:p>
              <a:p>
                <a:pPr lvl="1"/>
                <a:r>
                  <a:rPr lang="en-US" altLang="zh-CN" dirty="0"/>
                  <a:t>Nominal interest rate (</a:t>
                </a:r>
                <a14:m>
                  <m:oMath xmlns:m="http://schemas.openxmlformats.org/officeDocument/2006/math">
                    <m:r>
                      <a:rPr lang="en-US" altLang="zh-CN" b="0" i="1" smtClean="0">
                        <a:latin typeface="Cambria Math"/>
                      </a:rPr>
                      <m:t>𝑖</m:t>
                    </m:r>
                  </m:oMath>
                </a14:m>
                <a:r>
                  <a:rPr lang="en-US" altLang="zh-CN" dirty="0"/>
                  <a:t>, directly observable)</a:t>
                </a:r>
              </a:p>
              <a:p>
                <a:pPr lvl="1"/>
                <a:r>
                  <a:rPr lang="en-US" altLang="zh-CN" dirty="0"/>
                  <a:t>Real interest rate (</a:t>
                </a:r>
                <a14:m>
                  <m:oMath xmlns:m="http://schemas.openxmlformats.org/officeDocument/2006/math">
                    <m:r>
                      <a:rPr lang="en-US" altLang="zh-CN" i="1" smtClean="0">
                        <a:latin typeface="Cambria Math"/>
                      </a:rPr>
                      <m:t>𝑟</m:t>
                    </m:r>
                  </m:oMath>
                </a14:m>
                <a:r>
                  <a:rPr lang="en-US" altLang="zh-CN" dirty="0"/>
                  <a:t>, unobservable but can be estimated)</a:t>
                </a:r>
              </a:p>
              <a:p>
                <a:r>
                  <a:rPr lang="en-US" altLang="zh-CN" dirty="0"/>
                  <a:t>The </a:t>
                </a:r>
                <a:r>
                  <a:rPr lang="en-US" altLang="zh-CN" u="sng" dirty="0"/>
                  <a:t>ex-post real interest rate</a:t>
                </a:r>
                <a:r>
                  <a:rPr lang="en-US" altLang="zh-CN" dirty="0"/>
                  <a:t> is defined as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𝑟</m:t>
                      </m:r>
                      <m:r>
                        <a:rPr lang="en-US" altLang="zh-CN" b="0" i="1" smtClean="0">
                          <a:latin typeface="Cambria Math"/>
                        </a:rPr>
                        <m:t>=</m:t>
                      </m:r>
                      <m:r>
                        <a:rPr lang="en-US" altLang="zh-CN" b="0" i="1" smtClean="0">
                          <a:latin typeface="Cambria Math"/>
                        </a:rPr>
                        <m:t>𝑖</m:t>
                      </m:r>
                      <m:r>
                        <a:rPr lang="en-US" altLang="zh-CN" b="0" i="1" smtClean="0">
                          <a:latin typeface="Cambria Math"/>
                        </a:rPr>
                        <m:t>−</m:t>
                      </m:r>
                      <m:r>
                        <a:rPr lang="en-US" altLang="zh-CN" b="0" i="1" smtClean="0">
                          <a:latin typeface="Cambria Math"/>
                        </a:rPr>
                        <m:t>𝜋</m:t>
                      </m:r>
                      <m:r>
                        <a:rPr lang="en-US" altLang="zh-CN" b="0" i="1" smtClean="0">
                          <a:latin typeface="Cambria Math"/>
                        </a:rPr>
                        <m:t>,</m:t>
                      </m:r>
                    </m:oMath>
                  </m:oMathPara>
                </a14:m>
                <a:endParaRPr lang="en-US" altLang="zh-CN" dirty="0"/>
              </a:p>
              <a:p>
                <a:pPr marL="0" indent="0">
                  <a:buNone/>
                </a:pPr>
                <a:r>
                  <a:rPr lang="en-US" altLang="zh-CN" dirty="0"/>
                  <a:t>                  where </a:t>
                </a:r>
                <a14:m>
                  <m:oMath xmlns:m="http://schemas.openxmlformats.org/officeDocument/2006/math">
                    <m:r>
                      <a:rPr lang="en-US" altLang="zh-CN" i="1">
                        <a:latin typeface="Cambria Math"/>
                      </a:rPr>
                      <m:t>𝜋</m:t>
                    </m:r>
                  </m:oMath>
                </a14:m>
                <a:r>
                  <a:rPr lang="zh-CN" altLang="en-US" dirty="0"/>
                  <a:t> </a:t>
                </a:r>
                <a:r>
                  <a:rPr lang="en-US" altLang="zh-CN" dirty="0"/>
                  <a:t>denotes inflation. </a:t>
                </a:r>
              </a:p>
              <a:p>
                <a:r>
                  <a:rPr lang="en-US" altLang="zh-CN" dirty="0"/>
                  <a:t>The ex post real interest rate is a “realized” real interest rate. </a:t>
                </a:r>
              </a:p>
              <a:p>
                <a:r>
                  <a:rPr lang="en-US" altLang="zh-CN" dirty="0"/>
                  <a:t>Rearrange the above equation, we obtain the Fisher equation</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𝑖</m:t>
                      </m:r>
                      <m:r>
                        <a:rPr lang="en-US" altLang="zh-CN" b="0" i="1" smtClean="0">
                          <a:latin typeface="Cambria Math"/>
                        </a:rPr>
                        <m:t>=</m:t>
                      </m:r>
                      <m:r>
                        <a:rPr lang="en-US" altLang="zh-CN" b="0" i="1" smtClean="0">
                          <a:latin typeface="Cambria Math"/>
                        </a:rPr>
                        <m:t>𝑟</m:t>
                      </m:r>
                      <m:r>
                        <a:rPr lang="en-US" altLang="zh-CN" b="0" i="1" smtClean="0">
                          <a:latin typeface="Cambria Math"/>
                        </a:rPr>
                        <m:t>+</m:t>
                      </m:r>
                      <m:r>
                        <a:rPr lang="en-US" altLang="zh-CN" b="0" i="1" smtClean="0">
                          <a:latin typeface="Cambria Math"/>
                        </a:rPr>
                        <m:t>𝜋</m:t>
                      </m:r>
                      <m:r>
                        <a:rPr lang="en-US" altLang="zh-CN" b="0" i="1" smtClean="0">
                          <a:latin typeface="Cambria Math"/>
                        </a:rPr>
                        <m:t>.</m:t>
                      </m:r>
                    </m:oMath>
                  </m:oMathPara>
                </a14:m>
                <a:endParaRPr lang="en-US" altLang="zh-CN" b="0" dirty="0"/>
              </a:p>
              <a:p>
                <a:pPr marL="0" indent="0">
                  <a:buNone/>
                </a:pP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037" t="-256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33823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Ex-ante Real Interest Rate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en-US" altLang="zh-CN" dirty="0"/>
                  <a:t>An alternative definition of the real interest rate is:</a:t>
                </a:r>
                <a:endParaRPr lang="en-US" altLang="zh-CN"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𝑟</m:t>
                      </m:r>
                      <m:r>
                        <a:rPr lang="en-US" altLang="zh-CN" i="1">
                          <a:latin typeface="Cambria Math"/>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i="1">
                          <a:latin typeface="Cambria Math"/>
                        </a:rPr>
                        <m:t>𝐸</m:t>
                      </m:r>
                      <m:r>
                        <a:rPr lang="en-US" altLang="zh-CN" i="1">
                          <a:latin typeface="Cambria Math"/>
                        </a:rPr>
                        <m:t>𝜋</m:t>
                      </m:r>
                      <m:r>
                        <a:rPr lang="en-US" altLang="zh-CN" b="0" i="1" smtClean="0">
                          <a:latin typeface="Cambria Math" panose="02040503050406030204" pitchFamily="18" charset="0"/>
                        </a:rPr>
                        <m:t>.</m:t>
                      </m:r>
                    </m:oMath>
                  </m:oMathPara>
                </a14:m>
                <a:endParaRPr lang="en-US" altLang="zh-CN" dirty="0"/>
              </a:p>
              <a:p>
                <a:r>
                  <a:rPr lang="en-US" altLang="zh-CN" dirty="0"/>
                  <a:t>When loaner and debtor negotiate an interest rate, they would an expectation of future inflation and calculate the real interest rate. </a:t>
                </a:r>
              </a:p>
              <a:p>
                <a:r>
                  <a:rPr lang="en-US" altLang="zh-CN" dirty="0"/>
                  <a:t>The real interest rate defined here is called </a:t>
                </a:r>
                <a:r>
                  <a:rPr lang="en-US" altLang="zh-CN" u="sng" dirty="0"/>
                  <a:t>ex ante real interest rate</a:t>
                </a:r>
                <a:r>
                  <a:rPr lang="en-US" altLang="zh-CN" dirty="0"/>
                  <a:t>, meaning that it is not yet “realized”.</a:t>
                </a:r>
              </a:p>
              <a:p>
                <a:r>
                  <a:rPr lang="en-US" altLang="zh-CN" dirty="0"/>
                  <a:t>Re-arrange the above equation, we obtain the modified Fisher equation,</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𝑖</m:t>
                      </m:r>
                      <m:r>
                        <a:rPr lang="en-US" altLang="zh-CN" b="0" i="1" smtClean="0">
                          <a:latin typeface="Cambria Math"/>
                        </a:rPr>
                        <m:t>=</m:t>
                      </m:r>
                      <m:r>
                        <a:rPr lang="en-US" altLang="zh-CN" b="0" i="1" smtClean="0">
                          <a:latin typeface="Cambria Math"/>
                        </a:rPr>
                        <m:t>𝑟</m:t>
                      </m:r>
                      <m:r>
                        <a:rPr lang="en-US" altLang="zh-CN" b="0" i="1" smtClean="0">
                          <a:latin typeface="Cambria Math"/>
                        </a:rPr>
                        <m:t>+</m:t>
                      </m:r>
                      <m:r>
                        <a:rPr lang="en-US" altLang="zh-CN" b="0" i="1" smtClean="0">
                          <a:latin typeface="Cambria Math"/>
                        </a:rPr>
                        <m:t>𝐸</m:t>
                      </m:r>
                      <m:r>
                        <a:rPr lang="en-US" altLang="zh-CN" b="0" i="1" smtClean="0">
                          <a:latin typeface="Cambria Math"/>
                        </a:rPr>
                        <m:t>𝜋</m:t>
                      </m:r>
                      <m:r>
                        <a:rPr lang="en-US" altLang="zh-CN" b="0" i="1" smtClean="0">
                          <a:latin typeface="Cambria Math"/>
                        </a:rPr>
                        <m:t>.</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59" t="-2156" r="-125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70191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 Classical Model of Real Interest Rate</a:t>
            </a:r>
            <a:endParaRPr lang="zh-CN" altLang="en-US" dirty="0"/>
          </a:p>
        </p:txBody>
      </p:sp>
      <p:sp>
        <p:nvSpPr>
          <p:cNvPr id="3" name="内容占位符 2"/>
          <p:cNvSpPr>
            <a:spLocks noGrp="1"/>
          </p:cNvSpPr>
          <p:nvPr>
            <p:ph idx="1"/>
          </p:nvPr>
        </p:nvSpPr>
        <p:spPr/>
        <p:txBody>
          <a:bodyPr/>
          <a:lstStyle/>
          <a:p>
            <a:r>
              <a:rPr lang="en-US" altLang="zh-CN" dirty="0"/>
              <a:t>In the following we present a classical macroeconomic model of real interest rate. </a:t>
            </a:r>
          </a:p>
          <a:p>
            <a:r>
              <a:rPr lang="en-US" altLang="zh-CN" dirty="0"/>
              <a:t>The model contains an equilibrium restriction and a set of behavioral assumptions.</a:t>
            </a:r>
          </a:p>
          <a:p>
            <a:r>
              <a:rPr lang="en-US" altLang="zh-CN" dirty="0"/>
              <a:t>We will use the model to examine the effects of external shocks on a closed economy.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80756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Another Interpretation of the National Income Accounting Identity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a:t>Let </a:t>
                </a:r>
                <a14:m>
                  <m:oMath xmlns:m="http://schemas.openxmlformats.org/officeDocument/2006/math">
                    <m:r>
                      <a:rPr lang="en-US" altLang="zh-CN" i="1">
                        <a:latin typeface="Cambria Math"/>
                      </a:rPr>
                      <m:t>𝑌</m:t>
                    </m:r>
                    <m:r>
                      <a:rPr lang="en-US" altLang="zh-CN" i="1">
                        <a:latin typeface="Cambria Math"/>
                      </a:rPr>
                      <m:t> </m:t>
                    </m:r>
                  </m:oMath>
                </a14:m>
                <a:r>
                  <a:rPr lang="en-US" altLang="zh-CN" dirty="0"/>
                  <a:t>denote GDP, which have four components on the expenditure side:</a:t>
                </a:r>
                <a14:m>
                  <m:oMath xmlns:m="http://schemas.openxmlformats.org/officeDocument/2006/math">
                    <m:r>
                      <a:rPr lang="en-US" altLang="zh-CN" b="0" i="0" smtClean="0">
                        <a:latin typeface="Cambria Math" panose="02040503050406030204" pitchFamily="18" charset="0"/>
                      </a:rPr>
                      <m:t> </m:t>
                    </m:r>
                    <m:r>
                      <a:rPr lang="en-US" altLang="zh-CN" i="1">
                        <a:latin typeface="Cambria Math"/>
                      </a:rPr>
                      <m:t>𝑌</m:t>
                    </m:r>
                    <m:r>
                      <a:rPr lang="en-US" altLang="zh-CN" i="1">
                        <a:latin typeface="Cambria Math"/>
                      </a:rPr>
                      <m:t>=</m:t>
                    </m:r>
                    <m:r>
                      <a:rPr lang="en-US" altLang="zh-CN" i="1">
                        <a:latin typeface="Cambria Math"/>
                      </a:rPr>
                      <m:t>𝐶</m:t>
                    </m:r>
                    <m:r>
                      <a:rPr lang="en-US" altLang="zh-CN" i="1">
                        <a:latin typeface="Cambria Math"/>
                      </a:rPr>
                      <m:t>+</m:t>
                    </m:r>
                    <m:r>
                      <a:rPr lang="en-US" altLang="zh-CN" i="1">
                        <a:latin typeface="Cambria Math"/>
                      </a:rPr>
                      <m:t>𝐼</m:t>
                    </m:r>
                    <m:r>
                      <a:rPr lang="en-US" altLang="zh-CN" i="1">
                        <a:latin typeface="Cambria Math"/>
                      </a:rPr>
                      <m:t>+</m:t>
                    </m:r>
                    <m:r>
                      <a:rPr lang="en-US" altLang="zh-CN" i="1">
                        <a:latin typeface="Cambria Math"/>
                      </a:rPr>
                      <m:t>𝐺</m:t>
                    </m:r>
                    <m:r>
                      <a:rPr lang="en-US" altLang="zh-CN" i="1">
                        <a:latin typeface="Cambria Math"/>
                      </a:rPr>
                      <m:t>+</m:t>
                    </m:r>
                    <m:r>
                      <a:rPr lang="en-US" altLang="zh-CN" i="1">
                        <a:latin typeface="Cambria Math"/>
                      </a:rPr>
                      <m:t>𝑁𝑋</m:t>
                    </m:r>
                    <m:r>
                      <a:rPr lang="en-US" altLang="zh-CN" b="0" i="1" smtClean="0">
                        <a:latin typeface="Cambria Math" panose="02040503050406030204" pitchFamily="18" charset="0"/>
                      </a:rPr>
                      <m:t>,</m:t>
                    </m:r>
                  </m:oMath>
                </a14:m>
                <a:endParaRPr lang="en-US" altLang="zh-CN" dirty="0"/>
              </a:p>
              <a:p>
                <a:pPr lvl="2"/>
                <a:r>
                  <a:rPr lang="en-US" altLang="zh-CN" dirty="0"/>
                  <a:t>Consumption expenditure (</a:t>
                </a:r>
                <a14:m>
                  <m:oMath xmlns:m="http://schemas.openxmlformats.org/officeDocument/2006/math">
                    <m:r>
                      <a:rPr lang="en-US" altLang="zh-CN" i="1">
                        <a:latin typeface="Cambria Math"/>
                      </a:rPr>
                      <m:t>𝐶</m:t>
                    </m:r>
                  </m:oMath>
                </a14:m>
                <a:r>
                  <a:rPr lang="en-US" altLang="zh-CN" dirty="0"/>
                  <a:t>)</a:t>
                </a:r>
              </a:p>
              <a:p>
                <a:pPr lvl="2"/>
                <a:r>
                  <a:rPr lang="en-US" altLang="zh-CN" dirty="0"/>
                  <a:t>Investment expenditure (</a:t>
                </a:r>
                <a14:m>
                  <m:oMath xmlns:m="http://schemas.openxmlformats.org/officeDocument/2006/math">
                    <m:r>
                      <a:rPr lang="en-US" altLang="zh-CN" i="1">
                        <a:latin typeface="Cambria Math"/>
                      </a:rPr>
                      <m:t>𝐼</m:t>
                    </m:r>
                  </m:oMath>
                </a14:m>
                <a:r>
                  <a:rPr lang="en-US" altLang="zh-CN" dirty="0"/>
                  <a:t>)</a:t>
                </a:r>
              </a:p>
              <a:p>
                <a:pPr lvl="2"/>
                <a:r>
                  <a:rPr lang="en-US" altLang="zh-CN" dirty="0"/>
                  <a:t>Government expenditure (</a:t>
                </a:r>
                <a14:m>
                  <m:oMath xmlns:m="http://schemas.openxmlformats.org/officeDocument/2006/math">
                    <m:r>
                      <a:rPr lang="en-US" altLang="zh-CN" i="1">
                        <a:latin typeface="Cambria Math"/>
                      </a:rPr>
                      <m:t>𝐺</m:t>
                    </m:r>
                  </m:oMath>
                </a14:m>
                <a:r>
                  <a:rPr lang="en-US" altLang="zh-CN" dirty="0"/>
                  <a:t>)</a:t>
                </a:r>
              </a:p>
              <a:p>
                <a:pPr lvl="2"/>
                <a:r>
                  <a:rPr lang="en-US" altLang="zh-CN" dirty="0"/>
                  <a:t>Net export (</a:t>
                </a:r>
                <a14:m>
                  <m:oMath xmlns:m="http://schemas.openxmlformats.org/officeDocument/2006/math">
                    <m:r>
                      <a:rPr lang="en-US" altLang="zh-CN" i="1">
                        <a:latin typeface="Cambria Math"/>
                      </a:rPr>
                      <m:t>𝑁𝑋</m:t>
                    </m:r>
                  </m:oMath>
                </a14:m>
                <a:r>
                  <a:rPr lang="en-US" altLang="zh-CN" dirty="0"/>
                  <a:t>)</a:t>
                </a:r>
              </a:p>
              <a:p>
                <a:r>
                  <a:rPr lang="en-US" altLang="zh-CN" dirty="0"/>
                  <a:t>One interpretation of the identity is: “supply equals demand”,	</a:t>
                </a:r>
                <a:endParaRPr lang="en-US" altLang="zh-CN" i="1" dirty="0">
                  <a:latin typeface="Cambria Math"/>
                </a:endParaRPr>
              </a:p>
              <a:p>
                <a:pPr lvl="1"/>
                <a14:m>
                  <m:oMath xmlns:m="http://schemas.openxmlformats.org/officeDocument/2006/math">
                    <m:r>
                      <a:rPr lang="en-US" altLang="zh-CN" i="1">
                        <a:latin typeface="Cambria Math"/>
                      </a:rPr>
                      <m:t>𝑌</m:t>
                    </m:r>
                  </m:oMath>
                </a14:m>
                <a:r>
                  <a:rPr lang="en-US" altLang="zh-CN" dirty="0"/>
                  <a:t> is the aggregate supply of goods and services</a:t>
                </a:r>
              </a:p>
              <a:p>
                <a:pPr lvl="1"/>
                <a14:m>
                  <m:oMath xmlns:m="http://schemas.openxmlformats.org/officeDocument/2006/math">
                    <m:d>
                      <m:dPr>
                        <m:ctrlPr>
                          <a:rPr lang="en-US" altLang="zh-CN" b="0" i="1" smtClean="0">
                            <a:latin typeface="Cambria Math" panose="02040503050406030204" pitchFamily="18" charset="0"/>
                          </a:rPr>
                        </m:ctrlPr>
                      </m:dPr>
                      <m:e>
                        <m:r>
                          <a:rPr lang="en-US" altLang="zh-CN" i="1">
                            <a:latin typeface="Cambria Math"/>
                          </a:rPr>
                          <m:t>𝐶</m:t>
                        </m:r>
                        <m:r>
                          <a:rPr lang="en-US" altLang="zh-CN" i="1">
                            <a:latin typeface="Cambria Math"/>
                          </a:rPr>
                          <m:t>+</m:t>
                        </m:r>
                        <m:r>
                          <a:rPr lang="en-US" altLang="zh-CN" i="1">
                            <a:latin typeface="Cambria Math"/>
                          </a:rPr>
                          <m:t>𝐼</m:t>
                        </m:r>
                        <m:r>
                          <a:rPr lang="en-US" altLang="zh-CN" i="1">
                            <a:latin typeface="Cambria Math"/>
                          </a:rPr>
                          <m:t>+</m:t>
                        </m:r>
                        <m:r>
                          <a:rPr lang="en-US" altLang="zh-CN" i="1">
                            <a:latin typeface="Cambria Math"/>
                          </a:rPr>
                          <m:t>𝐺</m:t>
                        </m:r>
                        <m:r>
                          <a:rPr lang="en-US" altLang="zh-CN" i="1">
                            <a:latin typeface="Cambria Math"/>
                          </a:rPr>
                          <m:t>+</m:t>
                        </m:r>
                        <m:r>
                          <a:rPr lang="en-US" altLang="zh-CN" i="1">
                            <a:latin typeface="Cambria Math"/>
                          </a:rPr>
                          <m:t>𝑁𝑋</m:t>
                        </m:r>
                      </m:e>
                    </m:d>
                  </m:oMath>
                </a14:m>
                <a:r>
                  <a:rPr lang="en-US" altLang="zh-CN" dirty="0"/>
                  <a:t> is the aggregate demand.</a:t>
                </a:r>
              </a:p>
              <a:p>
                <a:pPr lvl="2"/>
                <a14:m>
                  <m:oMath xmlns:m="http://schemas.openxmlformats.org/officeDocument/2006/math">
                    <m:r>
                      <a:rPr lang="en-US" altLang="zh-CN" i="1">
                        <a:latin typeface="Cambria Math"/>
                      </a:rPr>
                      <m:t>𝐶</m:t>
                    </m:r>
                  </m:oMath>
                </a14:m>
                <a:r>
                  <a:rPr lang="en-US" altLang="zh-CN" dirty="0"/>
                  <a:t> : Consumption demand</a:t>
                </a:r>
              </a:p>
              <a:p>
                <a:pPr lvl="2"/>
                <a14:m>
                  <m:oMath xmlns:m="http://schemas.openxmlformats.org/officeDocument/2006/math">
                    <m:r>
                      <a:rPr lang="en-US" altLang="zh-CN" i="1">
                        <a:latin typeface="Cambria Math"/>
                      </a:rPr>
                      <m:t>𝐼</m:t>
                    </m:r>
                    <m:r>
                      <a:rPr lang="en-US" altLang="zh-CN" i="1">
                        <a:latin typeface="Cambria Math"/>
                      </a:rPr>
                      <m:t> </m:t>
                    </m:r>
                  </m:oMath>
                </a14:m>
                <a:r>
                  <a:rPr lang="en-US" altLang="zh-CN" dirty="0"/>
                  <a:t> : Investment demand</a:t>
                </a:r>
              </a:p>
              <a:p>
                <a:pPr lvl="2"/>
                <a14:m>
                  <m:oMath xmlns:m="http://schemas.openxmlformats.org/officeDocument/2006/math">
                    <m:r>
                      <a:rPr lang="en-US" altLang="zh-CN" i="1">
                        <a:latin typeface="Cambria Math"/>
                      </a:rPr>
                      <m:t>𝐺</m:t>
                    </m:r>
                  </m:oMath>
                </a14:m>
                <a:r>
                  <a:rPr lang="en-US" altLang="zh-CN" dirty="0"/>
                  <a:t> : Government demand </a:t>
                </a:r>
              </a:p>
              <a:p>
                <a:pPr lvl="2"/>
                <a14:m>
                  <m:oMath xmlns:m="http://schemas.openxmlformats.org/officeDocument/2006/math">
                    <m:r>
                      <a:rPr lang="en-US" altLang="zh-CN" i="1">
                        <a:latin typeface="Cambria Math"/>
                      </a:rPr>
                      <m:t>𝑁𝑋</m:t>
                    </m:r>
                  </m:oMath>
                </a14:m>
                <a:r>
                  <a:rPr lang="en-US" altLang="zh-CN" dirty="0"/>
                  <a:t> : Net foreign demand</a:t>
                </a:r>
              </a:p>
              <a:p>
                <a:pPr lvl="1"/>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256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01336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a:t>
            </a:r>
          </a:p>
          <a:p>
            <a:r>
              <a:rPr lang="en-US" altLang="zh-CN" b="1" dirty="0"/>
              <a:t>Output</a:t>
            </a:r>
          </a:p>
          <a:p>
            <a:r>
              <a:rPr lang="en-US" altLang="zh-CN" dirty="0"/>
              <a:t>Unemployment</a:t>
            </a:r>
          </a:p>
          <a:p>
            <a:r>
              <a:rPr lang="en-US" altLang="zh-CN" dirty="0"/>
              <a:t>Income Distribution</a:t>
            </a:r>
          </a:p>
          <a:p>
            <a:r>
              <a:rPr lang="en-US" altLang="zh-CN" dirty="0"/>
              <a:t>Interest Rate</a:t>
            </a:r>
          </a:p>
          <a:p>
            <a:r>
              <a:rPr lang="en-US" altLang="zh-CN" dirty="0"/>
              <a:t>Money and Inflation</a:t>
            </a:r>
          </a:p>
          <a:p>
            <a:r>
              <a:rPr lang="en-US" altLang="zh-CN" dirty="0"/>
              <a:t>Exchange Rate</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60184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Simplification: Closed Economy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We first consider a closed-economy model. That is </a:t>
                </a:r>
                <a14:m>
                  <m:oMath xmlns:m="http://schemas.openxmlformats.org/officeDocument/2006/math">
                    <m:r>
                      <a:rPr lang="en-US" altLang="zh-CN" i="1">
                        <a:latin typeface="Cambria Math"/>
                      </a:rPr>
                      <m:t>𝑁𝑋</m:t>
                    </m:r>
                    <m:r>
                      <a:rPr lang="en-US" altLang="zh-CN" i="1">
                        <a:latin typeface="Cambria Math"/>
                      </a:rPr>
                      <m:t>=0.</m:t>
                    </m:r>
                  </m:oMath>
                </a14:m>
                <a:r>
                  <a:rPr lang="zh-CN" altLang="en-US" dirty="0"/>
                  <a:t> </a:t>
                </a:r>
                <a:r>
                  <a:rPr lang="en-US" altLang="zh-CN" dirty="0"/>
                  <a:t>We have</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𝑌</m:t>
                      </m:r>
                      <m:r>
                        <a:rPr lang="en-US" altLang="zh-CN" i="1">
                          <a:latin typeface="Cambria Math"/>
                        </a:rPr>
                        <m:t>=</m:t>
                      </m:r>
                      <m:r>
                        <a:rPr lang="en-US" altLang="zh-CN" i="1">
                          <a:latin typeface="Cambria Math"/>
                        </a:rPr>
                        <m:t>𝐶</m:t>
                      </m:r>
                      <m:r>
                        <a:rPr lang="en-US" altLang="zh-CN" i="1">
                          <a:latin typeface="Cambria Math"/>
                        </a:rPr>
                        <m:t>+</m:t>
                      </m:r>
                      <m:r>
                        <a:rPr lang="en-US" altLang="zh-CN" i="1">
                          <a:latin typeface="Cambria Math"/>
                        </a:rPr>
                        <m:t>𝐼</m:t>
                      </m:r>
                      <m:r>
                        <a:rPr lang="en-US" altLang="zh-CN" i="1">
                          <a:latin typeface="Cambria Math"/>
                        </a:rPr>
                        <m:t>+</m:t>
                      </m:r>
                      <m:r>
                        <a:rPr lang="en-US" altLang="zh-CN" i="1">
                          <a:latin typeface="Cambria Math"/>
                        </a:rPr>
                        <m:t>𝐺</m:t>
                      </m:r>
                      <m:r>
                        <a:rPr lang="en-US" altLang="zh-CN" i="1">
                          <a:latin typeface="Cambria Math"/>
                        </a:rPr>
                        <m:t>.</m:t>
                      </m:r>
                    </m:oMath>
                  </m:oMathPara>
                </a14:m>
                <a:endParaRPr lang="en-US" altLang="zh-CN" dirty="0"/>
              </a:p>
              <a:p>
                <a:r>
                  <a:rPr lang="en-US" altLang="zh-CN" dirty="0"/>
                  <a:t>To build the model, we make a set of behavioral assumptions on </a:t>
                </a:r>
              </a:p>
              <a:p>
                <a:pPr lvl="1"/>
                <a:r>
                  <a:rPr lang="en-US" altLang="zh-CN" dirty="0"/>
                  <a:t>the consumption expenditure (</a:t>
                </a:r>
                <a14:m>
                  <m:oMath xmlns:m="http://schemas.openxmlformats.org/officeDocument/2006/math">
                    <m:r>
                      <a:rPr lang="en-US" altLang="zh-CN" i="1">
                        <a:latin typeface="Cambria Math" panose="02040503050406030204" pitchFamily="18" charset="0"/>
                      </a:rPr>
                      <m:t>𝐶</m:t>
                    </m:r>
                  </m:oMath>
                </a14:m>
                <a:r>
                  <a:rPr lang="en-US" altLang="zh-CN" dirty="0"/>
                  <a:t>) </a:t>
                </a:r>
              </a:p>
              <a:p>
                <a:pPr lvl="1"/>
                <a:r>
                  <a:rPr lang="en-US" altLang="zh-CN" dirty="0"/>
                  <a:t>investment expenditure (</a:t>
                </a:r>
                <a14:m>
                  <m:oMath xmlns:m="http://schemas.openxmlformats.org/officeDocument/2006/math">
                    <m:r>
                      <a:rPr lang="en-US" altLang="zh-CN" i="1">
                        <a:latin typeface="Cambria Math" panose="02040503050406030204" pitchFamily="18" charset="0"/>
                      </a:rPr>
                      <m:t>𝐼</m:t>
                    </m:r>
                  </m:oMath>
                </a14:m>
                <a:r>
                  <a:rPr lang="en-US" altLang="zh-CN" dirty="0"/>
                  <a:t>)</a:t>
                </a:r>
              </a:p>
              <a:p>
                <a:r>
                  <a:rPr lang="en-US" altLang="zh-CN" dirty="0"/>
                  <a:t>The government expenditure (</a:t>
                </a:r>
                <a14:m>
                  <m:oMath xmlns:m="http://schemas.openxmlformats.org/officeDocument/2006/math">
                    <m:r>
                      <a:rPr lang="en-US" altLang="zh-CN" i="1">
                        <a:latin typeface="Cambria Math" panose="02040503050406030204" pitchFamily="18" charset="0"/>
                      </a:rPr>
                      <m:t>𝐺</m:t>
                    </m:r>
                  </m:oMath>
                </a14:m>
                <a:r>
                  <a:rPr lang="en-US" altLang="zh-CN" dirty="0"/>
                  <a:t>) and tax (</a:t>
                </a:r>
                <a14:m>
                  <m:oMath xmlns:m="http://schemas.openxmlformats.org/officeDocument/2006/math">
                    <m:r>
                      <a:rPr lang="en-US" altLang="zh-CN" i="1">
                        <a:latin typeface="Cambria Math" panose="02040503050406030204" pitchFamily="18" charset="0"/>
                      </a:rPr>
                      <m:t>𝑇</m:t>
                    </m:r>
                  </m:oMath>
                </a14:m>
                <a:r>
                  <a:rPr lang="en-US" altLang="zh-CN" dirty="0"/>
                  <a:t>) are exogenous variables.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2830" b="-4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58155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Consumption Function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Let </a:t>
                </a:r>
                <a14:m>
                  <m:oMath xmlns:m="http://schemas.openxmlformats.org/officeDocument/2006/math">
                    <m:r>
                      <a:rPr lang="en-US" altLang="zh-CN" i="1">
                        <a:latin typeface="Cambria Math"/>
                      </a:rPr>
                      <m:t>𝑇</m:t>
                    </m:r>
                    <m:r>
                      <a:rPr lang="en-US" altLang="zh-CN" i="1">
                        <a:latin typeface="Cambria Math"/>
                      </a:rPr>
                      <m:t> </m:t>
                    </m:r>
                  </m:oMath>
                </a14:m>
                <a:r>
                  <a:rPr lang="en-US" altLang="zh-CN" dirty="0"/>
                  <a:t>denote the tax on households. The disposable income is defined by income minus tax, (</a:t>
                </a:r>
                <a14:m>
                  <m:oMath xmlns:m="http://schemas.openxmlformats.org/officeDocument/2006/math">
                    <m:r>
                      <a:rPr lang="en-US" altLang="zh-CN" i="1">
                        <a:latin typeface="Cambria Math"/>
                      </a:rPr>
                      <m:t>𝑌</m:t>
                    </m:r>
                    <m:r>
                      <a:rPr lang="en-US" altLang="zh-CN" i="1">
                        <a:latin typeface="Cambria Math"/>
                      </a:rPr>
                      <m:t>−</m:t>
                    </m:r>
                    <m:r>
                      <a:rPr lang="en-US" altLang="zh-CN" i="1">
                        <a:latin typeface="Cambria Math"/>
                      </a:rPr>
                      <m:t>𝑇</m:t>
                    </m:r>
                  </m:oMath>
                </a14:m>
                <a:r>
                  <a:rPr lang="en-US" altLang="zh-CN" dirty="0"/>
                  <a:t>).</a:t>
                </a:r>
              </a:p>
              <a:p>
                <a:r>
                  <a:rPr lang="en-US" altLang="zh-CN" dirty="0"/>
                  <a:t>The consumption function characterizes the consumption component (</a:t>
                </a:r>
                <a14:m>
                  <m:oMath xmlns:m="http://schemas.openxmlformats.org/officeDocument/2006/math">
                    <m:r>
                      <a:rPr lang="en-US" altLang="zh-CN" i="1">
                        <a:latin typeface="Cambria Math"/>
                      </a:rPr>
                      <m:t>𝐶</m:t>
                    </m:r>
                  </m:oMath>
                </a14:m>
                <a:r>
                  <a:rPr lang="en-US" altLang="zh-CN" dirty="0"/>
                  <a:t>) by a function of the disposable income, </a:t>
                </a:r>
                <a14:m>
                  <m:oMath xmlns:m="http://schemas.openxmlformats.org/officeDocument/2006/math">
                    <m:r>
                      <a:rPr lang="en-US" altLang="zh-CN" i="1">
                        <a:latin typeface="Cambria Math"/>
                      </a:rPr>
                      <m:t>𝐶</m:t>
                    </m:r>
                    <m:r>
                      <a:rPr lang="en-US" altLang="zh-CN" b="0" i="1" smtClean="0">
                        <a:latin typeface="Cambria Math"/>
                      </a:rPr>
                      <m:t>(</m:t>
                    </m:r>
                    <m:r>
                      <a:rPr lang="en-US" altLang="zh-CN" b="0" i="1" smtClean="0">
                        <a:latin typeface="Cambria Math"/>
                      </a:rPr>
                      <m:t>𝑌</m:t>
                    </m:r>
                    <m:r>
                      <a:rPr lang="en-US" altLang="zh-CN" b="0" i="1" smtClean="0">
                        <a:latin typeface="Cambria Math"/>
                      </a:rPr>
                      <m:t>−</m:t>
                    </m:r>
                    <m:r>
                      <a:rPr lang="en-US" altLang="zh-CN" b="0" i="1" smtClean="0">
                        <a:latin typeface="Cambria Math"/>
                      </a:rPr>
                      <m:t>𝑇</m:t>
                    </m:r>
                    <m:r>
                      <a:rPr lang="en-US" altLang="zh-CN" b="0" i="1" smtClean="0">
                        <a:latin typeface="Cambria Math"/>
                      </a:rPr>
                      <m:t>)</m:t>
                    </m:r>
                  </m:oMath>
                </a14:m>
                <a:r>
                  <a:rPr lang="en-US" altLang="zh-CN" dirty="0"/>
                  <a:t>.</a:t>
                </a:r>
              </a:p>
              <a:p>
                <a:r>
                  <a:rPr lang="en-US" altLang="zh-CN" dirty="0"/>
                  <a:t>We assume that </a:t>
                </a:r>
                <a14:m>
                  <m:oMath xmlns:m="http://schemas.openxmlformats.org/officeDocument/2006/math">
                    <m:r>
                      <a:rPr lang="en-US" altLang="zh-CN" i="1">
                        <a:latin typeface="Cambria Math"/>
                      </a:rPr>
                      <m:t>𝐶</m:t>
                    </m:r>
                    <m:r>
                      <a:rPr lang="en-US" altLang="zh-CN" b="0" i="1" smtClean="0">
                        <a:latin typeface="Cambria Math"/>
                      </a:rPr>
                      <m:t>(⋅)</m:t>
                    </m:r>
                  </m:oMath>
                </a14:m>
                <a:r>
                  <a:rPr lang="en-US" altLang="zh-CN" dirty="0"/>
                  <a:t> is an increasing function. That is, more disposable income leads to more consumption.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2695" r="-266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83491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Marginal Propensity to Consume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The </a:t>
                </a:r>
                <a:r>
                  <a:rPr lang="en-US" altLang="zh-CN" u="sng" dirty="0"/>
                  <a:t>marginal propensity to consume</a:t>
                </a:r>
                <a:r>
                  <a:rPr lang="en-US" altLang="zh-CN" dirty="0"/>
                  <a:t> (MPC) is defined by the amount of additional consumption given unit increase in disposable income, or mathematically,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a:rPr>
                          <m:t>𝑑𝐶</m:t>
                        </m:r>
                        <m:r>
                          <a:rPr lang="en-US" altLang="zh-CN" b="0" i="1" smtClean="0">
                            <a:latin typeface="Cambria Math"/>
                          </a:rPr>
                          <m:t>(</m:t>
                        </m:r>
                        <m:r>
                          <a:rPr lang="en-US" altLang="zh-CN" b="0" i="1" smtClean="0">
                            <a:latin typeface="Cambria Math"/>
                          </a:rPr>
                          <m:t>𝑌</m:t>
                        </m:r>
                        <m:r>
                          <a:rPr lang="en-US" altLang="zh-CN" b="0" i="1" smtClean="0">
                            <a:latin typeface="Cambria Math"/>
                          </a:rPr>
                          <m:t>)</m:t>
                        </m:r>
                      </m:num>
                      <m:den>
                        <m:r>
                          <a:rPr lang="en-US" altLang="zh-CN" b="0" i="1" smtClean="0">
                            <a:latin typeface="Cambria Math"/>
                          </a:rPr>
                          <m:t>𝑑𝑌</m:t>
                        </m:r>
                      </m:den>
                    </m:f>
                  </m:oMath>
                </a14:m>
                <a:r>
                  <a:rPr lang="en-US" altLang="zh-CN" dirty="0"/>
                  <a:t>, where </a:t>
                </a:r>
                <a14:m>
                  <m:oMath xmlns:m="http://schemas.openxmlformats.org/officeDocument/2006/math">
                    <m:r>
                      <a:rPr lang="en-US" altLang="zh-CN" i="1">
                        <a:latin typeface="Cambria Math"/>
                      </a:rPr>
                      <m:t>𝑌</m:t>
                    </m:r>
                  </m:oMath>
                </a14:m>
                <a:r>
                  <a:rPr lang="zh-CN" altLang="en-US" dirty="0"/>
                  <a:t> </a:t>
                </a:r>
                <a:r>
                  <a:rPr lang="en-US" altLang="zh-CN" dirty="0"/>
                  <a:t>denotes disposable income. </a:t>
                </a:r>
              </a:p>
              <a:p>
                <a:r>
                  <a:rPr lang="en-US" altLang="zh-CN" dirty="0"/>
                  <a:t>If </a:t>
                </a:r>
                <a14:m>
                  <m:oMath xmlns:m="http://schemas.openxmlformats.org/officeDocument/2006/math">
                    <m:r>
                      <a:rPr lang="en-US" altLang="zh-CN" i="1">
                        <a:latin typeface="Cambria Math"/>
                      </a:rPr>
                      <m:t>𝐶</m:t>
                    </m:r>
                    <m:r>
                      <a:rPr lang="en-US" altLang="zh-CN" b="0" i="1" smtClean="0">
                        <a:latin typeface="Cambria Math"/>
                      </a:rPr>
                      <m:t>(⋅)</m:t>
                    </m:r>
                  </m:oMath>
                </a14:m>
                <a:r>
                  <a:rPr lang="zh-CN" altLang="en-US" dirty="0"/>
                  <a:t> </a:t>
                </a:r>
                <a:r>
                  <a:rPr lang="en-US" altLang="zh-CN" dirty="0"/>
                  <a:t>is a linear function, e.g.,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𝐶</m:t>
                      </m:r>
                      <m:d>
                        <m:dPr>
                          <m:ctrlPr>
                            <a:rPr lang="en-US" altLang="zh-CN" b="0" i="1" smtClean="0">
                              <a:latin typeface="Cambria Math" panose="02040503050406030204" pitchFamily="18" charset="0"/>
                            </a:rPr>
                          </m:ctrlPr>
                        </m:dPr>
                        <m:e>
                          <m:r>
                            <a:rPr lang="en-US" altLang="zh-CN" b="0" i="1" smtClean="0">
                              <a:latin typeface="Cambria Math"/>
                            </a:rPr>
                            <m:t>𝑌</m:t>
                          </m:r>
                          <m:r>
                            <a:rPr lang="en-US" altLang="zh-CN" b="0" i="1" smtClean="0">
                              <a:latin typeface="Cambria Math"/>
                            </a:rPr>
                            <m:t>−</m:t>
                          </m:r>
                          <m:r>
                            <a:rPr lang="en-US" altLang="zh-CN" b="0" i="1" smtClean="0">
                              <a:latin typeface="Cambria Math"/>
                            </a:rPr>
                            <m:t>𝑇</m:t>
                          </m:r>
                        </m:e>
                      </m:d>
                      <m:r>
                        <a:rPr lang="en-US" altLang="zh-CN" b="0" i="1" smtClean="0">
                          <a:latin typeface="Cambria Math"/>
                        </a:rPr>
                        <m:t>=100+0.7</m:t>
                      </m:r>
                      <m:d>
                        <m:dPr>
                          <m:ctrlPr>
                            <a:rPr lang="en-US" altLang="zh-CN" b="0" i="1" smtClean="0">
                              <a:latin typeface="Cambria Math" panose="02040503050406030204" pitchFamily="18" charset="0"/>
                            </a:rPr>
                          </m:ctrlPr>
                        </m:dPr>
                        <m:e>
                          <m:r>
                            <a:rPr lang="en-US" altLang="zh-CN" b="0" i="1" smtClean="0">
                              <a:latin typeface="Cambria Math"/>
                            </a:rPr>
                            <m:t>𝑌</m:t>
                          </m:r>
                          <m:r>
                            <a:rPr lang="en-US" altLang="zh-CN" b="0" i="1" smtClean="0">
                              <a:latin typeface="Cambria Math"/>
                            </a:rPr>
                            <m:t>−</m:t>
                          </m:r>
                          <m:r>
                            <a:rPr lang="en-US" altLang="zh-CN" b="0" i="1" smtClean="0">
                              <a:latin typeface="Cambria Math"/>
                            </a:rPr>
                            <m:t>𝑇</m:t>
                          </m:r>
                        </m:e>
                      </m:d>
                      <m:r>
                        <a:rPr lang="en-US" altLang="zh-CN" b="0" i="1" smtClean="0">
                          <a:latin typeface="Cambria Math"/>
                        </a:rPr>
                        <m:t>,</m:t>
                      </m:r>
                    </m:oMath>
                  </m:oMathPara>
                </a14:m>
                <a:endParaRPr lang="en-US" altLang="zh-CN" dirty="0"/>
              </a:p>
              <a:p>
                <a:pPr marL="0" indent="0">
                  <a:buNone/>
                </a:pPr>
                <a:r>
                  <a:rPr lang="en-US" altLang="zh-CN" dirty="0"/>
                  <a:t>   then MPC is a constant. In the above example, we have MPC=0.7.</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704" t="-2695" r="-259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33940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Investment Function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We assume that the demand for investment goods depends on </a:t>
                </a:r>
                <a:r>
                  <a:rPr lang="en-US" altLang="zh-CN" u="sng" dirty="0"/>
                  <a:t>real interest rate</a:t>
                </a:r>
                <a:r>
                  <a:rPr lang="en-US" altLang="zh-CN" dirty="0"/>
                  <a:t>, which is the rate of interest a lender receives after allowing for inflation. </a:t>
                </a:r>
              </a:p>
              <a:p>
                <a:r>
                  <a:rPr lang="en-US" altLang="zh-CN" dirty="0"/>
                  <a:t>We characterize the investment component of GDP by a function of the real interest rate (</a:t>
                </a:r>
                <a14:m>
                  <m:oMath xmlns:m="http://schemas.openxmlformats.org/officeDocument/2006/math">
                    <m:r>
                      <a:rPr lang="en-US" altLang="zh-CN" b="0" i="1" smtClean="0">
                        <a:latin typeface="Cambria Math"/>
                      </a:rPr>
                      <m:t>𝑟</m:t>
                    </m:r>
                  </m:oMath>
                </a14:m>
                <a:r>
                  <a:rPr lang="en-US" altLang="zh-CN" dirty="0"/>
                  <a:t>), </a:t>
                </a:r>
                <a14:m>
                  <m:oMath xmlns:m="http://schemas.openxmlformats.org/officeDocument/2006/math">
                    <m:r>
                      <a:rPr lang="en-US" altLang="zh-CN" b="0" i="1" smtClean="0">
                        <a:latin typeface="Cambria Math"/>
                      </a:rPr>
                      <m:t>𝐼</m:t>
                    </m:r>
                    <m:d>
                      <m:dPr>
                        <m:ctrlPr>
                          <a:rPr lang="en-US" altLang="zh-CN" b="0" i="1" smtClean="0">
                            <a:latin typeface="Cambria Math" panose="02040503050406030204" pitchFamily="18" charset="0"/>
                          </a:rPr>
                        </m:ctrlPr>
                      </m:dPr>
                      <m:e>
                        <m:r>
                          <a:rPr lang="en-US" altLang="zh-CN" b="0" i="1" smtClean="0">
                            <a:latin typeface="Cambria Math"/>
                          </a:rPr>
                          <m:t>𝑟</m:t>
                        </m:r>
                      </m:e>
                    </m:d>
                    <m:r>
                      <a:rPr lang="en-US" altLang="zh-CN" b="0" i="1" smtClean="0">
                        <a:latin typeface="Cambria Math"/>
                      </a:rPr>
                      <m:t>. </m:t>
                    </m:r>
                  </m:oMath>
                </a14:m>
                <a:endParaRPr lang="en-US" altLang="zh-CN" dirty="0"/>
              </a:p>
              <a:p>
                <a:r>
                  <a:rPr lang="en-US" altLang="zh-CN" dirty="0"/>
                  <a:t>We assume that </a:t>
                </a:r>
                <a14:m>
                  <m:oMath xmlns:m="http://schemas.openxmlformats.org/officeDocument/2006/math">
                    <m:r>
                      <a:rPr lang="en-US" altLang="zh-CN" i="1">
                        <a:latin typeface="Cambria Math"/>
                      </a:rPr>
                      <m:t>𝐼</m:t>
                    </m:r>
                    <m:d>
                      <m:dPr>
                        <m:ctrlPr>
                          <a:rPr lang="en-US" altLang="zh-CN" i="1">
                            <a:latin typeface="Cambria Math" panose="02040503050406030204" pitchFamily="18" charset="0"/>
                          </a:rPr>
                        </m:ctrlPr>
                      </m:dPr>
                      <m:e>
                        <m:r>
                          <a:rPr lang="en-US" altLang="zh-CN" i="1">
                            <a:latin typeface="Cambria Math"/>
                          </a:rPr>
                          <m:t>𝑟</m:t>
                        </m:r>
                      </m:e>
                    </m:d>
                  </m:oMath>
                </a14:m>
                <a:r>
                  <a:rPr lang="en-US" altLang="zh-CN" dirty="0"/>
                  <a:t> is a decreasing function.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70750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Fiscal Policy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a:t>The fiscal policy determines how much to tax and how much to spend by the government. </a:t>
                </a:r>
              </a:p>
              <a:p>
                <a:r>
                  <a:rPr lang="en-US" altLang="zh-CN" dirty="0"/>
                  <a:t>The fiscal policy is characterized by </a:t>
                </a:r>
                <a14:m>
                  <m:oMath xmlns:m="http://schemas.openxmlformats.org/officeDocument/2006/math">
                    <m:r>
                      <a:rPr lang="en-US" altLang="zh-CN" b="0" i="1" smtClean="0">
                        <a:latin typeface="Cambria Math"/>
                      </a:rPr>
                      <m:t>𝑇</m:t>
                    </m:r>
                  </m:oMath>
                </a14:m>
                <a:r>
                  <a:rPr lang="en-US" altLang="zh-CN" dirty="0"/>
                  <a:t>, the tax revenue of the government, and by </a:t>
                </a:r>
                <a14:m>
                  <m:oMath xmlns:m="http://schemas.openxmlformats.org/officeDocument/2006/math">
                    <m:r>
                      <a:rPr lang="en-US" altLang="zh-CN" b="0" i="1" smtClean="0">
                        <a:latin typeface="Cambria Math"/>
                      </a:rPr>
                      <m:t>𝐺</m:t>
                    </m:r>
                  </m:oMath>
                </a14:m>
                <a:r>
                  <a:rPr lang="en-US" altLang="zh-CN" dirty="0"/>
                  <a:t>, the government purchases of goods and services. </a:t>
                </a:r>
              </a:p>
              <a:p>
                <a:pPr lvl="1"/>
                <a:r>
                  <a:rPr lang="en-US" altLang="zh-CN" dirty="0"/>
                  <a:t>If </a:t>
                </a:r>
                <a14:m>
                  <m:oMath xmlns:m="http://schemas.openxmlformats.org/officeDocument/2006/math">
                    <m:r>
                      <a:rPr lang="en-US" altLang="zh-CN" b="0" i="1" smtClean="0">
                        <a:latin typeface="Cambria Math"/>
                      </a:rPr>
                      <m:t>𝐺</m:t>
                    </m:r>
                    <m:r>
                      <a:rPr lang="en-US" altLang="zh-CN" b="0" i="1" smtClean="0">
                        <a:latin typeface="Cambria Math"/>
                      </a:rPr>
                      <m:t>=</m:t>
                    </m:r>
                    <m:r>
                      <a:rPr lang="en-US" altLang="zh-CN" b="0" i="1" smtClean="0">
                        <a:latin typeface="Cambria Math"/>
                      </a:rPr>
                      <m:t>𝑇</m:t>
                    </m:r>
                  </m:oMath>
                </a14:m>
                <a:r>
                  <a:rPr lang="en-US" altLang="zh-CN" dirty="0"/>
                  <a:t>, we have a </a:t>
                </a:r>
                <a:r>
                  <a:rPr lang="en-US" altLang="zh-CN" u="sng" dirty="0"/>
                  <a:t>balanced budget</a:t>
                </a:r>
                <a:r>
                  <a:rPr lang="en-US" altLang="zh-CN" dirty="0"/>
                  <a:t>. </a:t>
                </a:r>
              </a:p>
              <a:p>
                <a:pPr lvl="1"/>
                <a:r>
                  <a:rPr lang="en-US" altLang="zh-CN" dirty="0"/>
                  <a:t>If </a:t>
                </a:r>
                <a14:m>
                  <m:oMath xmlns:m="http://schemas.openxmlformats.org/officeDocument/2006/math">
                    <m:r>
                      <a:rPr lang="en-US" altLang="zh-CN" i="1">
                        <a:latin typeface="Cambria Math"/>
                      </a:rPr>
                      <m:t>𝐺</m:t>
                    </m:r>
                    <m:r>
                      <a:rPr lang="en-US" altLang="zh-CN" b="0" i="1" smtClean="0">
                        <a:latin typeface="Cambria Math"/>
                      </a:rPr>
                      <m:t>&gt;</m:t>
                    </m:r>
                    <m:r>
                      <a:rPr lang="en-US" altLang="zh-CN" i="1">
                        <a:latin typeface="Cambria Math"/>
                      </a:rPr>
                      <m:t>𝑇</m:t>
                    </m:r>
                  </m:oMath>
                </a14:m>
                <a:r>
                  <a:rPr lang="en-US" altLang="zh-CN" dirty="0"/>
                  <a:t>, we have </a:t>
                </a:r>
                <a:r>
                  <a:rPr lang="en-US" altLang="zh-CN" u="sng" dirty="0"/>
                  <a:t>budget deficit</a:t>
                </a:r>
                <a:r>
                  <a:rPr lang="en-US" altLang="zh-CN" dirty="0"/>
                  <a:t>. </a:t>
                </a:r>
              </a:p>
              <a:p>
                <a:pPr lvl="1"/>
                <a:r>
                  <a:rPr lang="en-US" altLang="zh-CN" dirty="0"/>
                  <a:t>If </a:t>
                </a:r>
                <a14:m>
                  <m:oMath xmlns:m="http://schemas.openxmlformats.org/officeDocument/2006/math">
                    <m:r>
                      <a:rPr lang="en-US" altLang="zh-CN" i="1">
                        <a:latin typeface="Cambria Math"/>
                      </a:rPr>
                      <m:t>𝐺</m:t>
                    </m:r>
                    <m:r>
                      <a:rPr lang="en-US" altLang="zh-CN" b="0" i="1" smtClean="0">
                        <a:latin typeface="Cambria Math"/>
                      </a:rPr>
                      <m:t>&lt;</m:t>
                    </m:r>
                    <m:r>
                      <a:rPr lang="en-US" altLang="zh-CN" i="1">
                        <a:latin typeface="Cambria Math"/>
                      </a:rPr>
                      <m:t>𝑇</m:t>
                    </m:r>
                  </m:oMath>
                </a14:m>
                <a:r>
                  <a:rPr lang="en-US" altLang="zh-CN" dirty="0"/>
                  <a:t>, we have </a:t>
                </a:r>
                <a:r>
                  <a:rPr lang="en-US" altLang="zh-CN" u="sng" dirty="0"/>
                  <a:t>budget surplus</a:t>
                </a:r>
                <a:r>
                  <a:rPr lang="en-US" altLang="zh-CN" dirty="0"/>
                  <a:t>. </a:t>
                </a:r>
              </a:p>
              <a:p>
                <a:r>
                  <a:rPr lang="en-US" altLang="zh-CN" dirty="0"/>
                  <a:t>We assume both </a:t>
                </a:r>
                <a14:m>
                  <m:oMath xmlns:m="http://schemas.openxmlformats.org/officeDocument/2006/math">
                    <m:r>
                      <a:rPr lang="en-US" altLang="zh-CN" i="1">
                        <a:latin typeface="Cambria Math"/>
                      </a:rPr>
                      <m:t>𝐺</m:t>
                    </m:r>
                  </m:oMath>
                </a14:m>
                <a:r>
                  <a:rPr lang="zh-CN" altLang="en-US" dirty="0"/>
                  <a:t> </a:t>
                </a:r>
                <a:r>
                  <a:rPr lang="en-US" altLang="zh-CN" dirty="0"/>
                  <a:t>and </a:t>
                </a:r>
                <a14:m>
                  <m:oMath xmlns:m="http://schemas.openxmlformats.org/officeDocument/2006/math">
                    <m:r>
                      <a:rPr lang="en-US" altLang="zh-CN" b="0" i="1" smtClean="0">
                        <a:latin typeface="Cambria Math"/>
                      </a:rPr>
                      <m:t>𝑇</m:t>
                    </m:r>
                  </m:oMath>
                </a14:m>
                <a:r>
                  <a:rPr lang="zh-CN" altLang="en-US" dirty="0"/>
                  <a:t> </a:t>
                </a:r>
                <a:r>
                  <a:rPr lang="en-US" altLang="zh-CN" dirty="0"/>
                  <a:t>are exogenous variables, </a:t>
                </a:r>
                <a:endParaRPr lang="en-US" altLang="zh-CN"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𝐺</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𝐺</m:t>
                          </m:r>
                        </m:e>
                      </m:acc>
                      <m:r>
                        <a:rPr lang="en-US" altLang="zh-CN" b="0" i="1" smtClean="0">
                          <a:latin typeface="Cambria Math"/>
                        </a:rPr>
                        <m:t>, </m:t>
                      </m:r>
                      <m:r>
                        <a:rPr lang="en-US" altLang="zh-CN" b="0" i="1" smtClean="0">
                          <a:latin typeface="Cambria Math"/>
                        </a:rPr>
                        <m:t>𝑇</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𝑇</m:t>
                          </m:r>
                          <m:r>
                            <a:rPr lang="en-US" altLang="zh-CN" b="0" i="1" smtClean="0">
                              <a:latin typeface="Cambria Math"/>
                            </a:rPr>
                            <m:t>.</m:t>
                          </m:r>
                        </m:e>
                      </m:acc>
                    </m:oMath>
                  </m:oMathPara>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481" t="-3504" r="-177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6250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Equilibrium in the Goods Market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In the goods market, the demand side is characterized by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𝑌</m:t>
                          </m:r>
                        </m:e>
                        <m:sup>
                          <m:r>
                            <a:rPr lang="en-US" altLang="zh-CN" b="0" i="1" smtClean="0">
                              <a:latin typeface="Cambria Math" panose="02040503050406030204" pitchFamily="18" charset="0"/>
                            </a:rPr>
                            <m:t>𝑑</m:t>
                          </m:r>
                        </m:sup>
                      </m:sSup>
                      <m:r>
                        <a:rPr lang="en-US" altLang="zh-CN" b="0" i="1" smtClean="0">
                          <a:latin typeface="Cambria Math"/>
                        </a:rPr>
                        <m:t>=</m:t>
                      </m:r>
                      <m:r>
                        <a:rPr lang="en-US" altLang="zh-CN" b="0" i="1" smtClean="0">
                          <a:latin typeface="Cambria Math"/>
                        </a:rPr>
                        <m:t>𝐶</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a:rPr>
                                <m:t>𝑌</m:t>
                              </m:r>
                            </m:e>
                          </m:acc>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𝑇</m:t>
                              </m:r>
                            </m:e>
                          </m:acc>
                        </m:e>
                      </m:d>
                      <m:r>
                        <a:rPr lang="en-US" altLang="zh-CN" b="0" i="1" smtClean="0">
                          <a:latin typeface="Cambria Math"/>
                        </a:rPr>
                        <m:t>+</m:t>
                      </m:r>
                      <m:r>
                        <a:rPr lang="en-US" altLang="zh-CN" b="0" i="1" smtClean="0">
                          <a:latin typeface="Cambria Math"/>
                        </a:rPr>
                        <m:t>𝐼</m:t>
                      </m:r>
                      <m:d>
                        <m:dPr>
                          <m:ctrlPr>
                            <a:rPr lang="en-US" altLang="zh-CN" b="0" i="1" smtClean="0">
                              <a:latin typeface="Cambria Math" panose="02040503050406030204" pitchFamily="18" charset="0"/>
                            </a:rPr>
                          </m:ctrlPr>
                        </m:dPr>
                        <m:e>
                          <m:r>
                            <a:rPr lang="en-US" altLang="zh-CN" b="0" i="1" smtClean="0">
                              <a:latin typeface="Cambria Math"/>
                            </a:rPr>
                            <m:t>𝑟</m:t>
                          </m:r>
                        </m:e>
                      </m:d>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𝐺</m:t>
                          </m:r>
                        </m:e>
                      </m:acc>
                    </m:oMath>
                  </m:oMathPara>
                </a14:m>
                <a:endParaRPr lang="en-US" altLang="zh-CN" dirty="0"/>
              </a:p>
              <a:p>
                <a:r>
                  <a:rPr lang="en-US" altLang="zh-CN" dirty="0"/>
                  <a:t>The supply side is </a:t>
                </a:r>
              </a:p>
              <a:p>
                <a:pPr marL="0" indent="0" algn="ctr">
                  <a:buNone/>
                </a:pP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a:rPr>
                          <m:t>𝑌</m:t>
                        </m:r>
                      </m:e>
                      <m:sup>
                        <m:r>
                          <a:rPr lang="en-US" altLang="zh-CN" b="0" i="1" smtClean="0">
                            <a:latin typeface="Cambria Math" panose="02040503050406030204" pitchFamily="18" charset="0"/>
                          </a:rPr>
                          <m:t>𝑠</m:t>
                        </m:r>
                      </m:sup>
                    </m:sSup>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𝑌</m:t>
                        </m:r>
                      </m:e>
                    </m:acc>
                  </m:oMath>
                </a14:m>
                <a:r>
                  <a:rPr lang="en-US" altLang="zh-CN" dirty="0"/>
                  <a:t> </a:t>
                </a:r>
              </a:p>
              <a:p>
                <a:r>
                  <a:rPr lang="en-US" altLang="zh-CN" dirty="0"/>
                  <a:t>In equilibrium, we must have demand equals supply,</a:t>
                </a:r>
              </a:p>
              <a:p>
                <a:pPr marL="0" indent="0" algn="ctr">
                  <a:buNone/>
                </a:pPr>
                <a:r>
                  <a:rPr lang="en-US" altLang="zh-CN" dirty="0"/>
                  <a:t> </a:t>
                </a:r>
                <a14:m>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a:rPr>
                          <m:t>𝑌</m:t>
                        </m:r>
                      </m:e>
                    </m:acc>
                    <m:r>
                      <a:rPr lang="en-US" altLang="zh-CN" i="1">
                        <a:latin typeface="Cambria Math"/>
                      </a:rPr>
                      <m:t>=</m:t>
                    </m:r>
                    <m:r>
                      <a:rPr lang="en-US" altLang="zh-CN" i="1">
                        <a:latin typeface="Cambria Math"/>
                      </a:rPr>
                      <m:t>𝐶</m:t>
                    </m:r>
                    <m:d>
                      <m:dPr>
                        <m:ctrlPr>
                          <a:rPr lang="en-US" altLang="zh-CN" i="1">
                            <a:latin typeface="Cambria Math" panose="02040503050406030204" pitchFamily="18" charset="0"/>
                          </a:rPr>
                        </m:ctrlPr>
                      </m:dPr>
                      <m:e>
                        <m:acc>
                          <m:accPr>
                            <m:chr m:val="̅"/>
                            <m:ctrlPr>
                              <a:rPr lang="en-US" altLang="zh-CN" b="0" i="1" dirty="0" smtClean="0">
                                <a:latin typeface="Cambria Math" panose="02040503050406030204" pitchFamily="18" charset="0"/>
                              </a:rPr>
                            </m:ctrlPr>
                          </m:accPr>
                          <m:e>
                            <m:r>
                              <a:rPr lang="en-US" altLang="zh-CN" b="0" i="1" dirty="0" smtClean="0">
                                <a:latin typeface="Cambria Math"/>
                              </a:rPr>
                              <m:t>𝑌</m:t>
                            </m:r>
                          </m:e>
                        </m:acc>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𝑇</m:t>
                            </m:r>
                          </m:e>
                        </m:acc>
                      </m:e>
                    </m:d>
                    <m:r>
                      <a:rPr lang="en-US" altLang="zh-CN" i="1">
                        <a:latin typeface="Cambria Math"/>
                      </a:rPr>
                      <m:t>+</m:t>
                    </m:r>
                    <m:r>
                      <a:rPr lang="en-US" altLang="zh-CN" i="1">
                        <a:latin typeface="Cambria Math"/>
                      </a:rPr>
                      <m:t>𝐼</m:t>
                    </m:r>
                    <m:d>
                      <m:dPr>
                        <m:ctrlPr>
                          <a:rPr lang="en-US" altLang="zh-CN" i="1">
                            <a:latin typeface="Cambria Math" panose="02040503050406030204" pitchFamily="18" charset="0"/>
                          </a:rPr>
                        </m:ctrlPr>
                      </m:dPr>
                      <m:e>
                        <m:r>
                          <a:rPr lang="en-US" altLang="zh-CN" i="1">
                            <a:latin typeface="Cambria Math"/>
                          </a:rPr>
                          <m:t>𝑟</m:t>
                        </m:r>
                      </m:e>
                    </m:d>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𝐺</m:t>
                        </m:r>
                      </m:e>
                    </m:acc>
                    <m:r>
                      <a:rPr lang="en-US" altLang="zh-CN" b="0" i="1" smtClean="0">
                        <a:latin typeface="Cambria Math"/>
                      </a:rPr>
                      <m:t>.</m:t>
                    </m:r>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3430139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National Saving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a:t>The </a:t>
                </a:r>
                <a:r>
                  <a:rPr lang="en-US" altLang="zh-CN" u="sng" dirty="0"/>
                  <a:t>national saving</a:t>
                </a:r>
                <a:r>
                  <a:rPr lang="en-US" altLang="zh-CN" dirty="0"/>
                  <a:t> is defined by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i="1">
                        <a:latin typeface="Cambria Math"/>
                      </a:rPr>
                      <m:t>𝑌</m:t>
                    </m:r>
                    <m:r>
                      <a:rPr lang="en-US" altLang="zh-CN" i="1">
                        <a:latin typeface="Cambria Math"/>
                      </a:rPr>
                      <m:t>−</m:t>
                    </m:r>
                    <m:r>
                      <a:rPr lang="en-US" altLang="zh-CN" i="1">
                        <a:latin typeface="Cambria Math"/>
                      </a:rPr>
                      <m:t>𝐶</m:t>
                    </m:r>
                    <m:r>
                      <a:rPr lang="en-US" altLang="zh-CN" i="1">
                        <a:latin typeface="Cambria Math"/>
                      </a:rPr>
                      <m:t>−</m:t>
                    </m:r>
                    <m:r>
                      <a:rPr lang="en-US" altLang="zh-CN" i="1">
                        <a:latin typeface="Cambria Math"/>
                      </a:rPr>
                      <m:t>𝐺</m:t>
                    </m:r>
                  </m:oMath>
                </a14:m>
                <a:r>
                  <a:rPr lang="en-US" altLang="zh-CN" dirty="0"/>
                  <a:t>, which is total income minus expenditures by the households and the government.</a:t>
                </a:r>
              </a:p>
              <a:p>
                <a:r>
                  <a:rPr lang="en-US" altLang="zh-CN" dirty="0"/>
                  <a:t>The national saving can be decomposed into two,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𝑛𝑔</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𝑔</m:t>
                        </m:r>
                      </m:sub>
                    </m:sSub>
                  </m:oMath>
                </a14:m>
                <a:r>
                  <a:rPr lang="en-US" altLang="zh-CN" dirty="0"/>
                  <a:t>, where</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𝑛𝑔</m:t>
                        </m:r>
                      </m:sub>
                    </m:sSub>
                  </m:oMath>
                </a14:m>
                <a:r>
                  <a:rPr lang="en-US" altLang="zh-CN" dirty="0"/>
                  <a:t> is private (non-government) saving,</a:t>
                </a:r>
                <a:endParaRPr lang="en-US" altLang="zh-CN"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𝑛𝑔</m:t>
                          </m:r>
                        </m:sub>
                      </m:sSub>
                      <m:r>
                        <a:rPr lang="en-US" altLang="zh-CN" b="0" i="1" smtClean="0">
                          <a:latin typeface="Cambria Math" panose="02040503050406030204" pitchFamily="18" charset="0"/>
                        </a:rPr>
                        <m:t>=</m:t>
                      </m:r>
                      <m:r>
                        <a:rPr lang="en-US" altLang="zh-CN" i="1">
                          <a:latin typeface="Cambria Math"/>
                        </a:rPr>
                        <m:t>𝑌</m:t>
                      </m:r>
                      <m:r>
                        <a:rPr lang="en-US" altLang="zh-CN" i="1">
                          <a:latin typeface="Cambria Math"/>
                        </a:rPr>
                        <m:t>−</m:t>
                      </m:r>
                      <m:r>
                        <a:rPr lang="en-US" altLang="zh-CN" i="1">
                          <a:latin typeface="Cambria Math"/>
                        </a:rPr>
                        <m:t>𝐶</m:t>
                      </m:r>
                      <m:r>
                        <a:rPr lang="en-US" altLang="zh-CN" i="1">
                          <a:latin typeface="Cambria Math"/>
                        </a:rPr>
                        <m:t>−</m:t>
                      </m:r>
                      <m:r>
                        <a:rPr lang="en-US" altLang="zh-CN" b="0" i="1" smtClean="0">
                          <a:latin typeface="Cambria Math" panose="02040503050406030204" pitchFamily="18" charset="0"/>
                        </a:rPr>
                        <m:t>𝑇</m:t>
                      </m:r>
                    </m:oMath>
                  </m:oMathPara>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𝑔</m:t>
                        </m:r>
                      </m:sub>
                    </m:sSub>
                  </m:oMath>
                </a14:m>
                <a:r>
                  <a:rPr lang="en-US" altLang="zh-CN" dirty="0"/>
                  <a:t> is public saving,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endParaRPr lang="en-US" altLang="zh-CN" dirty="0"/>
              </a:p>
              <a:p>
                <a:r>
                  <a:rPr lang="en-US" altLang="zh-CN" dirty="0"/>
                  <a:t>We have:</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𝑁𝑋</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481" t="-3504" r="-17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042174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Equilibrium in the Financial Market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a:t>We assume a simple </a:t>
                </a:r>
                <a:r>
                  <a:rPr lang="en-US" altLang="zh-CN" u="sng" dirty="0"/>
                  <a:t>financial market</a:t>
                </a:r>
                <a:r>
                  <a:rPr lang="en-US" altLang="zh-CN" dirty="0"/>
                  <a:t> for </a:t>
                </a:r>
                <a:r>
                  <a:rPr lang="en-US" altLang="zh-CN" u="sng" dirty="0"/>
                  <a:t>loanable funds</a:t>
                </a:r>
                <a:r>
                  <a:rPr lang="en-US" altLang="zh-CN" dirty="0"/>
                  <a:t>. Those with savings would lend their savings to borrowers (investors) in this market. </a:t>
                </a:r>
              </a:p>
              <a:p>
                <a:pPr lvl="1"/>
                <a:r>
                  <a:rPr lang="en-US" altLang="zh-CN" dirty="0"/>
                  <a:t>Supply of loanable funds: the national saving </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a:rPr>
                          <m:t>𝑆</m:t>
                        </m:r>
                      </m:e>
                    </m:acc>
                    <m:r>
                      <a:rPr lang="en-US" altLang="zh-CN" i="1" dirty="0">
                        <a:latin typeface="Cambria Math"/>
                      </a:rPr>
                      <m:t>≡</m:t>
                    </m:r>
                    <m:acc>
                      <m:accPr>
                        <m:chr m:val="̅"/>
                        <m:ctrlPr>
                          <a:rPr lang="en-US" altLang="zh-CN" i="1">
                            <a:latin typeface="Cambria Math" panose="02040503050406030204" pitchFamily="18" charset="0"/>
                          </a:rPr>
                        </m:ctrlPr>
                      </m:accPr>
                      <m:e>
                        <m:r>
                          <a:rPr lang="en-US" altLang="zh-CN" i="1">
                            <a:latin typeface="Cambria Math"/>
                          </a:rPr>
                          <m:t>𝑌</m:t>
                        </m:r>
                      </m:e>
                    </m:acc>
                    <m:r>
                      <a:rPr lang="en-US" altLang="zh-CN" i="1">
                        <a:latin typeface="Cambria Math"/>
                      </a:rPr>
                      <m:t>−</m:t>
                    </m:r>
                    <m:r>
                      <a:rPr lang="en-US" altLang="zh-CN" i="1">
                        <a:latin typeface="Cambria Math"/>
                      </a:rPr>
                      <m:t>𝐶</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a:rPr>
                              <m:t>𝑌</m:t>
                            </m:r>
                          </m:e>
                        </m:acc>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𝑇</m:t>
                            </m:r>
                          </m:e>
                        </m:acc>
                      </m:e>
                    </m:d>
                    <m:r>
                      <a:rPr lang="en-US" altLang="zh-CN" i="1">
                        <a:latin typeface="Cambria Math"/>
                      </a:rPr>
                      <m:t>−</m:t>
                    </m:r>
                    <m:acc>
                      <m:accPr>
                        <m:chr m:val="̅"/>
                        <m:ctrlPr>
                          <a:rPr lang="en-US" altLang="zh-CN" i="1">
                            <a:latin typeface="Cambria Math" panose="02040503050406030204" pitchFamily="18" charset="0"/>
                          </a:rPr>
                        </m:ctrlPr>
                      </m:accPr>
                      <m:e>
                        <m:r>
                          <a:rPr lang="en-US" altLang="zh-CN" i="1">
                            <a:latin typeface="Cambria Math"/>
                          </a:rPr>
                          <m:t>𝐺</m:t>
                        </m:r>
                      </m:e>
                    </m:acc>
                  </m:oMath>
                </a14:m>
                <a:endParaRPr lang="en-US" altLang="zh-CN" dirty="0"/>
              </a:p>
              <a:p>
                <a:pPr lvl="1"/>
                <a:r>
                  <a:rPr lang="en-US" altLang="zh-CN" dirty="0"/>
                  <a:t>Demand for loanable funds: the investment need </a:t>
                </a:r>
                <a14:m>
                  <m:oMath xmlns:m="http://schemas.openxmlformats.org/officeDocument/2006/math">
                    <m:r>
                      <a:rPr lang="en-US" altLang="zh-CN" b="0" i="1" smtClean="0">
                        <a:latin typeface="Cambria Math"/>
                      </a:rPr>
                      <m:t>𝐼</m:t>
                    </m:r>
                    <m:d>
                      <m:dPr>
                        <m:ctrlPr>
                          <a:rPr lang="en-US" altLang="zh-CN" b="0" i="1" smtClean="0">
                            <a:latin typeface="Cambria Math" panose="02040503050406030204" pitchFamily="18" charset="0"/>
                          </a:rPr>
                        </m:ctrlPr>
                      </m:dPr>
                      <m:e>
                        <m:r>
                          <a:rPr lang="en-US" altLang="zh-CN" b="0" i="1" smtClean="0">
                            <a:latin typeface="Cambria Math"/>
                          </a:rPr>
                          <m:t>𝑟</m:t>
                        </m:r>
                      </m:e>
                    </m:d>
                  </m:oMath>
                </a14:m>
                <a:r>
                  <a:rPr lang="en-US" altLang="zh-CN" dirty="0"/>
                  <a:t> </a:t>
                </a:r>
              </a:p>
              <a:p>
                <a:r>
                  <a:rPr lang="en-US" altLang="zh-CN" dirty="0"/>
                  <a:t>In equilibrium, the real interest rate </a:t>
                </a:r>
                <a14:m>
                  <m:oMath xmlns:m="http://schemas.openxmlformats.org/officeDocument/2006/math">
                    <m:r>
                      <a:rPr lang="en-US" altLang="zh-CN" b="0" i="0" smtClean="0">
                        <a:latin typeface="Cambria Math"/>
                      </a:rPr>
                      <m:t>(</m:t>
                    </m:r>
                    <m:r>
                      <a:rPr lang="en-US" altLang="zh-CN" i="1">
                        <a:latin typeface="Cambria Math"/>
                      </a:rPr>
                      <m:t>𝑟</m:t>
                    </m:r>
                    <m:r>
                      <a:rPr lang="en-US" altLang="zh-CN" b="0" i="1" smtClean="0">
                        <a:latin typeface="Cambria Math"/>
                      </a:rPr>
                      <m:t>)</m:t>
                    </m:r>
                    <m:r>
                      <a:rPr lang="en-US" altLang="zh-CN" i="1">
                        <a:latin typeface="Cambria Math"/>
                      </a:rPr>
                      <m:t> </m:t>
                    </m:r>
                  </m:oMath>
                </a14:m>
                <a:r>
                  <a:rPr lang="en-US" altLang="zh-CN" dirty="0"/>
                  <a:t>must adjust so that saving equals investment:</a:t>
                </a:r>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panose="02040503050406030204" pitchFamily="18" charset="0"/>
                            </a:rPr>
                          </m:ctrlPr>
                        </m:accPr>
                        <m:e>
                          <m:r>
                            <a:rPr lang="en-US" altLang="zh-CN" b="0" i="1" dirty="0" smtClean="0">
                              <a:latin typeface="Cambria Math"/>
                            </a:rPr>
                            <m:t>𝑆</m:t>
                          </m:r>
                        </m:e>
                      </m:acc>
                      <m:r>
                        <a:rPr lang="en-US" altLang="zh-CN" b="0" i="1" smtClean="0">
                          <a:latin typeface="Cambria Math"/>
                        </a:rPr>
                        <m:t>=</m:t>
                      </m:r>
                      <m:r>
                        <a:rPr lang="en-US" altLang="zh-CN" b="0" i="1" smtClean="0">
                          <a:latin typeface="Cambria Math"/>
                        </a:rPr>
                        <m:t>𝐼</m:t>
                      </m:r>
                      <m:d>
                        <m:dPr>
                          <m:ctrlPr>
                            <a:rPr lang="en-US" altLang="zh-CN" b="0" i="1" smtClean="0">
                              <a:latin typeface="Cambria Math" panose="02040503050406030204" pitchFamily="18" charset="0"/>
                            </a:rPr>
                          </m:ctrlPr>
                        </m:dPr>
                        <m:e>
                          <m:r>
                            <a:rPr lang="en-US" altLang="zh-CN" b="0" i="1" smtClean="0">
                              <a:latin typeface="Cambria Math"/>
                            </a:rPr>
                            <m:t>𝑟</m:t>
                          </m:r>
                        </m:e>
                      </m:d>
                      <m:r>
                        <a:rPr lang="en-US" altLang="zh-CN" b="0" i="1" smtClean="0">
                          <a:latin typeface="Cambria Math"/>
                        </a:rPr>
                        <m:t>.</m:t>
                      </m:r>
                    </m:oMath>
                  </m:oMathPara>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481" t="-1617" r="-222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32553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Determination of Real Interest Rate</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7840" y="5599512"/>
            <a:ext cx="1768615" cy="369332"/>
          </a:xfrm>
          <a:prstGeom prst="rect">
            <a:avLst/>
          </a:prstGeom>
          <a:noFill/>
        </p:spPr>
        <p:txBody>
          <a:bodyPr wrap="square" rtlCol="0">
            <a:spAutoFit/>
          </a:bodyPr>
          <a:lstStyle/>
          <a:p>
            <a:r>
              <a:rPr lang="en-US" altLang="zh-CN" dirty="0"/>
              <a:t>Investment</a:t>
            </a:r>
            <a:endParaRPr lang="zh-CN" altLang="en-US" dirty="0"/>
          </a:p>
        </p:txBody>
      </p:sp>
      <p:sp>
        <p:nvSpPr>
          <p:cNvPr id="8" name="任意多边形 7"/>
          <p:cNvSpPr/>
          <p:nvPr/>
        </p:nvSpPr>
        <p:spPr>
          <a:xfrm>
            <a:off x="3281189"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467544" y="1772816"/>
                <a:ext cx="2160240" cy="369332"/>
              </a:xfrm>
              <a:prstGeom prst="rect">
                <a:avLst/>
              </a:prstGeom>
              <a:noFill/>
            </p:spPr>
            <p:txBody>
              <a:bodyPr wrap="square" rtlCol="0">
                <a:spAutoFit/>
              </a:bodyPr>
              <a:lstStyle/>
              <a:p>
                <a:r>
                  <a:rPr lang="en-US" altLang="zh-CN" dirty="0"/>
                  <a:t>Real interest rate </a:t>
                </a:r>
                <a14:m>
                  <m:oMath xmlns:m="http://schemas.openxmlformats.org/officeDocument/2006/math">
                    <m:r>
                      <a:rPr lang="en-US" altLang="zh-CN" b="0" i="1" smtClean="0">
                        <a:latin typeface="Cambria Math"/>
                      </a:rPr>
                      <m:t>𝑟</m:t>
                    </m:r>
                  </m:oMath>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67544" y="1772816"/>
                <a:ext cx="2160240" cy="369332"/>
              </a:xfrm>
              <a:prstGeom prst="rect">
                <a:avLst/>
              </a:prstGeom>
              <a:blipFill rotWithShape="1">
                <a:blip r:embed="rId2"/>
                <a:stretch>
                  <a:fillRect l="-2542"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16016" y="1957482"/>
                <a:ext cx="1823528" cy="369332"/>
              </a:xfrm>
              <a:prstGeom prst="rect">
                <a:avLst/>
              </a:prstGeom>
              <a:noFill/>
            </p:spPr>
            <p:txBody>
              <a:bodyPr wrap="square" rtlCol="0">
                <a:spAutoFit/>
              </a:bodyPr>
              <a:lstStyle/>
              <a:p>
                <a:r>
                  <a:rPr lang="en-US" altLang="zh-CN" dirty="0"/>
                  <a:t>Saving, </a:t>
                </a:r>
                <a14:m>
                  <m:oMath xmlns:m="http://schemas.openxmlformats.org/officeDocument/2006/math">
                    <m:r>
                      <a:rPr lang="en-US" altLang="zh-CN" b="0" i="1" smtClean="0">
                        <a:latin typeface="Cambria Math"/>
                      </a:rPr>
                      <m:t>𝑆</m:t>
                    </m:r>
                  </m:oMath>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716016" y="1957482"/>
                <a:ext cx="1823528" cy="369332"/>
              </a:xfrm>
              <a:prstGeom prst="rect">
                <a:avLst/>
              </a:prstGeom>
              <a:blipFill rotWithShape="1">
                <a:blip r:embed="rId3"/>
                <a:stretch>
                  <a:fillRect l="-301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55976" y="5599512"/>
                <a:ext cx="55439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a:rPr>
                            <m:t>𝑆</m:t>
                          </m:r>
                        </m:e>
                      </m:acc>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355976" y="5599512"/>
                <a:ext cx="554390" cy="369909"/>
              </a:xfrm>
              <a:prstGeom prst="rect">
                <a:avLst/>
              </a:prstGeom>
              <a:blipFill rotWithShape="1">
                <a:blip r:embed="rId4"/>
                <a:stretch>
                  <a:fillRect r="-274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627780" y="3931922"/>
                <a:ext cx="3336708" cy="369332"/>
              </a:xfrm>
              <a:prstGeom prst="rect">
                <a:avLst/>
              </a:prstGeom>
              <a:noFill/>
            </p:spPr>
            <p:txBody>
              <a:bodyPr wrap="square" rtlCol="0">
                <a:spAutoFit/>
              </a:bodyPr>
              <a:lstStyle/>
              <a:p>
                <a:r>
                  <a:rPr lang="en-US" altLang="zh-CN" dirty="0"/>
                  <a:t>Demand for loanable funds, </a:t>
                </a:r>
                <a14:m>
                  <m:oMath xmlns:m="http://schemas.openxmlformats.org/officeDocument/2006/math">
                    <m:r>
                      <a:rPr lang="en-US" altLang="zh-CN" b="0" i="1" smtClean="0">
                        <a:latin typeface="Cambria Math"/>
                      </a:rPr>
                      <m:t>𝐼</m:t>
                    </m:r>
                    <m:r>
                      <a:rPr lang="en-US" altLang="zh-CN" b="0" i="1" smtClean="0">
                        <a:latin typeface="Cambria Math"/>
                      </a:rPr>
                      <m:t>(</m:t>
                    </m:r>
                    <m:r>
                      <a:rPr lang="en-US" altLang="zh-CN" b="0" i="1" smtClean="0">
                        <a:latin typeface="Cambria Math"/>
                      </a:rPr>
                      <m:t>𝑟</m:t>
                    </m:r>
                    <m:r>
                      <a:rPr lang="en-US" altLang="zh-CN" b="0" i="1" smtClean="0">
                        <a:latin typeface="Cambria Math"/>
                      </a:rPr>
                      <m:t>)</m:t>
                    </m:r>
                  </m:oMath>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627780" y="3931922"/>
                <a:ext cx="3336708" cy="369332"/>
              </a:xfrm>
              <a:prstGeom prst="rect">
                <a:avLst/>
              </a:prstGeom>
              <a:blipFill rotWithShape="1">
                <a:blip r:embed="rId5"/>
                <a:stretch>
                  <a:fillRect l="-1460" t="-8197" b="-24590"/>
                </a:stretch>
              </a:blipFill>
            </p:spPr>
            <p:txBody>
              <a:bodyPr/>
              <a:lstStyle/>
              <a:p>
                <a:r>
                  <a:rPr lang="zh-CN" altLang="en-US">
                    <a:noFill/>
                  </a:rPr>
                  <a:t> </a:t>
                </a:r>
              </a:p>
            </p:txBody>
          </p:sp>
        </mc:Fallback>
      </mc:AlternateContent>
      <p:sp>
        <p:nvSpPr>
          <p:cNvPr id="15" name="TextBox 14"/>
          <p:cNvSpPr txBox="1"/>
          <p:nvPr/>
        </p:nvSpPr>
        <p:spPr>
          <a:xfrm>
            <a:off x="467544" y="3429000"/>
            <a:ext cx="1872208" cy="646331"/>
          </a:xfrm>
          <a:prstGeom prst="rect">
            <a:avLst/>
          </a:prstGeom>
          <a:noFill/>
        </p:spPr>
        <p:txBody>
          <a:bodyPr wrap="square" rtlCol="0">
            <a:spAutoFit/>
          </a:bodyPr>
          <a:lstStyle/>
          <a:p>
            <a:r>
              <a:rPr lang="en-US" altLang="zh-CN" dirty="0"/>
              <a:t>Equilibrium real interest rate</a:t>
            </a:r>
            <a:endParaRPr lang="zh-CN" altLang="en-US" dirty="0"/>
          </a:p>
        </p:txBody>
      </p:sp>
    </p:spTree>
    <p:extLst>
      <p:ext uri="{BB962C8B-B14F-4D97-AF65-F5344CB8AC3E}">
        <p14:creationId xmlns:p14="http://schemas.microsoft.com/office/powerpoint/2010/main" val="1604931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Effects of Fiscal Policies</a:t>
            </a:r>
            <a:endParaRPr lang="zh-CN" altLang="en-US" dirty="0"/>
          </a:p>
        </p:txBody>
      </p:sp>
      <p:sp>
        <p:nvSpPr>
          <p:cNvPr id="3" name="内容占位符 2"/>
          <p:cNvSpPr>
            <a:spLocks noGrp="1"/>
          </p:cNvSpPr>
          <p:nvPr>
            <p:ph idx="1"/>
          </p:nvPr>
        </p:nvSpPr>
        <p:spPr/>
        <p:txBody>
          <a:bodyPr/>
          <a:lstStyle/>
          <a:p>
            <a:r>
              <a:rPr lang="en-US" altLang="zh-CN" dirty="0"/>
              <a:t>We now use our model to examine the effects of fiscal policies on the economy.</a:t>
            </a:r>
          </a:p>
          <a:p>
            <a:pPr lvl="1"/>
            <a:r>
              <a:rPr lang="en-US" altLang="zh-CN" dirty="0"/>
              <a:t>An increase in government spending</a:t>
            </a:r>
          </a:p>
          <a:p>
            <a:pPr lvl="1"/>
            <a:r>
              <a:rPr lang="en-US" altLang="zh-CN" dirty="0"/>
              <a:t>A tax reduction</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0176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Output of an Economy as a Whole</a:t>
            </a:r>
            <a:endParaRPr lang="zh-CN" altLang="en-US" dirty="0"/>
          </a:p>
        </p:txBody>
      </p:sp>
      <p:sp>
        <p:nvSpPr>
          <p:cNvPr id="3" name="内容占位符 2"/>
          <p:cNvSpPr>
            <a:spLocks noGrp="1"/>
          </p:cNvSpPr>
          <p:nvPr>
            <p:ph idx="1"/>
          </p:nvPr>
        </p:nvSpPr>
        <p:spPr/>
        <p:txBody>
          <a:bodyPr>
            <a:normAutofit/>
          </a:bodyPr>
          <a:lstStyle/>
          <a:p>
            <a:r>
              <a:rPr lang="en-US" altLang="zh-CN" dirty="0"/>
              <a:t>An economy’s output of goods and services depends on: </a:t>
            </a:r>
          </a:p>
          <a:p>
            <a:pPr lvl="1"/>
            <a:r>
              <a:rPr lang="en-US" altLang="zh-CN" dirty="0"/>
              <a:t>Aggregate Supply (AS, the supply side)</a:t>
            </a:r>
          </a:p>
          <a:p>
            <a:pPr lvl="2"/>
            <a:r>
              <a:rPr lang="en-US" altLang="zh-CN" dirty="0"/>
              <a:t>Quantity of inputs (called the factors of production): labor, capital, land, etc.</a:t>
            </a:r>
          </a:p>
          <a:p>
            <a:pPr lvl="2"/>
            <a:r>
              <a:rPr lang="en-US" altLang="zh-CN" dirty="0"/>
              <a:t>The technology that transforms inputs into outputs </a:t>
            </a:r>
          </a:p>
          <a:p>
            <a:pPr lvl="1"/>
            <a:r>
              <a:rPr lang="en-US" altLang="zh-CN" dirty="0"/>
              <a:t>Aggregate Demand (AD, the demand side) </a:t>
            </a:r>
          </a:p>
          <a:p>
            <a:pPr lvl="2"/>
            <a:r>
              <a:rPr lang="en-US" altLang="zh-CN" dirty="0"/>
              <a:t>Consumption, investment, government expenditure, and net foreign demand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5392648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An Increase in Government Spending</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7840" y="5599512"/>
            <a:ext cx="1768615" cy="369332"/>
          </a:xfrm>
          <a:prstGeom prst="rect">
            <a:avLst/>
          </a:prstGeom>
          <a:noFill/>
        </p:spPr>
        <p:txBody>
          <a:bodyPr wrap="square" rtlCol="0">
            <a:spAutoFit/>
          </a:bodyPr>
          <a:lstStyle/>
          <a:p>
            <a:r>
              <a:rPr lang="en-US" altLang="zh-CN" dirty="0"/>
              <a:t>Investment</a:t>
            </a:r>
            <a:endParaRPr lang="zh-CN" altLang="en-US" dirty="0"/>
          </a:p>
        </p:txBody>
      </p:sp>
      <p:sp>
        <p:nvSpPr>
          <p:cNvPr id="8" name="任意多边形 7"/>
          <p:cNvSpPr/>
          <p:nvPr/>
        </p:nvSpPr>
        <p:spPr>
          <a:xfrm>
            <a:off x="3281189" y="2408349"/>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683357"/>
            <a:ext cx="2052228"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31577" y="2408349"/>
            <a:ext cx="0" cy="3047147"/>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67544" y="1772816"/>
                <a:ext cx="2160240" cy="369332"/>
              </a:xfrm>
              <a:prstGeom prst="rect">
                <a:avLst/>
              </a:prstGeom>
              <a:noFill/>
            </p:spPr>
            <p:txBody>
              <a:bodyPr wrap="square" rtlCol="0">
                <a:spAutoFit/>
              </a:bodyPr>
              <a:lstStyle/>
              <a:p>
                <a:r>
                  <a:rPr lang="en-US" altLang="zh-CN" dirty="0"/>
                  <a:t>Real interest rate </a:t>
                </a:r>
                <a14:m>
                  <m:oMath xmlns:m="http://schemas.openxmlformats.org/officeDocument/2006/math">
                    <m:r>
                      <a:rPr lang="en-US" altLang="zh-CN" b="0" i="1" smtClean="0">
                        <a:latin typeface="Cambria Math"/>
                      </a:rPr>
                      <m:t>𝑟</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544" y="1772816"/>
                <a:ext cx="2160240" cy="369332"/>
              </a:xfrm>
              <a:prstGeom prst="rect">
                <a:avLst/>
              </a:prstGeom>
              <a:blipFill rotWithShape="1">
                <a:blip r:embed="rId2"/>
                <a:stretch>
                  <a:fillRect l="-2542"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22918" y="1772709"/>
                <a:ext cx="1823528" cy="369332"/>
              </a:xfrm>
              <a:prstGeom prst="rect">
                <a:avLst/>
              </a:prstGeom>
              <a:noFill/>
            </p:spPr>
            <p:txBody>
              <a:bodyPr wrap="square" rtlCol="0">
                <a:spAutoFit/>
              </a:bodyPr>
              <a:lstStyle/>
              <a:p>
                <a:r>
                  <a:rPr lang="en-US" altLang="zh-CN" dirty="0"/>
                  <a:t>Saving, </a:t>
                </a:r>
                <a14:m>
                  <m:oMath xmlns:m="http://schemas.openxmlformats.org/officeDocument/2006/math">
                    <m:r>
                      <a:rPr lang="en-US" altLang="zh-CN" b="0" i="1" smtClean="0">
                        <a:latin typeface="Cambria Math"/>
                      </a:rPr>
                      <m:t>𝑆</m:t>
                    </m:r>
                  </m:oMath>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22918" y="1772709"/>
                <a:ext cx="1823528" cy="369332"/>
              </a:xfrm>
              <a:prstGeom prst="rect">
                <a:avLst/>
              </a:prstGeom>
              <a:blipFill rotWithShape="1">
                <a:blip r:embed="rId3"/>
                <a:stretch>
                  <a:fillRect l="-2676"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355976" y="5599512"/>
                <a:ext cx="55439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a:rPr>
                            <m:t>𝑆</m:t>
                          </m:r>
                        </m:e>
                      </m:acc>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355976" y="5599512"/>
                <a:ext cx="554390" cy="369909"/>
              </a:xfrm>
              <a:prstGeom prst="rect">
                <a:avLst/>
              </a:prstGeom>
              <a:blipFill rotWithShape="1">
                <a:blip r:embed="rId4"/>
                <a:stretch>
                  <a:fillRect r="-27473"/>
                </a:stretch>
              </a:blipFill>
            </p:spPr>
            <p:txBody>
              <a:bodyPr/>
              <a:lstStyle/>
              <a:p>
                <a:r>
                  <a:rPr lang="zh-CN" altLang="en-US">
                    <a:noFill/>
                  </a:rPr>
                  <a:t> </a:t>
                </a:r>
              </a:p>
            </p:txBody>
          </p:sp>
        </mc:Fallback>
      </mc:AlternateContent>
      <p:sp>
        <p:nvSpPr>
          <p:cNvPr id="14" name="TextBox 13"/>
          <p:cNvSpPr txBox="1"/>
          <p:nvPr/>
        </p:nvSpPr>
        <p:spPr>
          <a:xfrm>
            <a:off x="467544" y="3429000"/>
            <a:ext cx="1440160" cy="923330"/>
          </a:xfrm>
          <a:prstGeom prst="rect">
            <a:avLst/>
          </a:prstGeom>
          <a:noFill/>
        </p:spPr>
        <p:txBody>
          <a:bodyPr wrap="square" rtlCol="0">
            <a:spAutoFit/>
          </a:bodyPr>
          <a:lstStyle/>
          <a:p>
            <a:r>
              <a:rPr lang="en-US" altLang="zh-CN" dirty="0"/>
              <a:t>Equilibrium real interest rate</a:t>
            </a:r>
            <a:endParaRPr lang="zh-CN" altLang="en-US" dirty="0"/>
          </a:p>
        </p:txBody>
      </p:sp>
      <p:cxnSp>
        <p:nvCxnSpPr>
          <p:cNvPr id="15" name="直接连接符 14"/>
          <p:cNvCxnSpPr/>
          <p:nvPr/>
        </p:nvCxnSpPr>
        <p:spPr>
          <a:xfrm>
            <a:off x="5610968" y="2422301"/>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sp>
        <p:nvSpPr>
          <p:cNvPr id="3" name="左箭头 2"/>
          <p:cNvSpPr/>
          <p:nvPr/>
        </p:nvSpPr>
        <p:spPr>
          <a:xfrm>
            <a:off x="4633171" y="3140968"/>
            <a:ext cx="901511" cy="216024"/>
          </a:xfrm>
          <a:prstGeom prst="leftArrow">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2479349" y="4388360"/>
            <a:ext cx="3131619"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8" name="上箭头 17"/>
          <p:cNvSpPr/>
          <p:nvPr/>
        </p:nvSpPr>
        <p:spPr>
          <a:xfrm flipH="1">
            <a:off x="2097439" y="3789040"/>
            <a:ext cx="98297" cy="599320"/>
          </a:xfrm>
          <a:prstGeom prst="upArrow">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0971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Crowding-Out Effect</a:t>
            </a:r>
            <a:endParaRPr lang="zh-CN" altLang="en-US" dirty="0"/>
          </a:p>
        </p:txBody>
      </p:sp>
      <p:sp>
        <p:nvSpPr>
          <p:cNvPr id="3" name="内容占位符 2"/>
          <p:cNvSpPr>
            <a:spLocks noGrp="1"/>
          </p:cNvSpPr>
          <p:nvPr>
            <p:ph idx="1"/>
          </p:nvPr>
        </p:nvSpPr>
        <p:spPr/>
        <p:txBody>
          <a:bodyPr/>
          <a:lstStyle/>
          <a:p>
            <a:r>
              <a:rPr lang="en-US" altLang="zh-CN" dirty="0"/>
              <a:t>The model predicts that an increase in government expenditure would reduce national saving. This leads to higher interest rate and lower investment. Economists would say that government spending “crowds out” the private investment.</a:t>
            </a:r>
          </a:p>
          <a:p>
            <a:r>
              <a:rPr lang="en-US" altLang="zh-CN" dirty="0"/>
              <a:t>What about the effect of tax reduction on the economy?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1191145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Surge in Investment Enthusiasm</a:t>
            </a:r>
            <a:endParaRPr lang="zh-CN" altLang="en-US" dirty="0"/>
          </a:p>
        </p:txBody>
      </p:sp>
      <p:sp>
        <p:nvSpPr>
          <p:cNvPr id="3" name="内容占位符 2"/>
          <p:cNvSpPr>
            <a:spLocks noGrp="1"/>
          </p:cNvSpPr>
          <p:nvPr>
            <p:ph idx="1"/>
          </p:nvPr>
        </p:nvSpPr>
        <p:spPr/>
        <p:txBody>
          <a:bodyPr/>
          <a:lstStyle/>
          <a:p>
            <a:r>
              <a:rPr lang="en-US" altLang="zh-CN" dirty="0"/>
              <a:t>A surge in investment enthusiasm implies that, given any real interest rate, the investment demand for the loanable funds would increase.</a:t>
            </a:r>
          </a:p>
          <a:p>
            <a:r>
              <a:rPr lang="en-US" altLang="zh-CN" dirty="0"/>
              <a:t>That is, the demand curve would shift to the right.</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0350585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Changes in Investment Demand</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479349" y="5455496"/>
            <a:ext cx="504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475999" y="1772816"/>
            <a:ext cx="0" cy="3682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07840" y="5599512"/>
            <a:ext cx="1768615" cy="369332"/>
          </a:xfrm>
          <a:prstGeom prst="rect">
            <a:avLst/>
          </a:prstGeom>
          <a:noFill/>
        </p:spPr>
        <p:txBody>
          <a:bodyPr wrap="square" rtlCol="0">
            <a:spAutoFit/>
          </a:bodyPr>
          <a:lstStyle/>
          <a:p>
            <a:r>
              <a:rPr lang="en-US" altLang="zh-CN" dirty="0"/>
              <a:t>Investment</a:t>
            </a:r>
            <a:endParaRPr lang="zh-CN" altLang="en-US" dirty="0"/>
          </a:p>
        </p:txBody>
      </p:sp>
      <p:sp>
        <p:nvSpPr>
          <p:cNvPr id="8" name="任意多边形 7"/>
          <p:cNvSpPr/>
          <p:nvPr/>
        </p:nvSpPr>
        <p:spPr>
          <a:xfrm>
            <a:off x="3779912" y="2153991"/>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479349" y="3397672"/>
            <a:ext cx="2490319"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67544" y="1772816"/>
                <a:ext cx="2160240" cy="369332"/>
              </a:xfrm>
              <a:prstGeom prst="rect">
                <a:avLst/>
              </a:prstGeom>
              <a:noFill/>
            </p:spPr>
            <p:txBody>
              <a:bodyPr wrap="square" rtlCol="0">
                <a:spAutoFit/>
              </a:bodyPr>
              <a:lstStyle/>
              <a:p>
                <a:r>
                  <a:rPr lang="en-US" altLang="zh-CN" dirty="0"/>
                  <a:t>Real interest rate </a:t>
                </a:r>
                <a14:m>
                  <m:oMath xmlns:m="http://schemas.openxmlformats.org/officeDocument/2006/math">
                    <m:r>
                      <a:rPr lang="en-US" altLang="zh-CN" b="0" i="1" smtClean="0">
                        <a:latin typeface="Cambria Math"/>
                      </a:rPr>
                      <m:t>𝑟</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544" y="1772816"/>
                <a:ext cx="2160240" cy="369332"/>
              </a:xfrm>
              <a:prstGeom prst="rect">
                <a:avLst/>
              </a:prstGeom>
              <a:blipFill rotWithShape="1">
                <a:blip r:embed="rId2"/>
                <a:stretch>
                  <a:fillRect l="-2542"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22918" y="1772709"/>
                <a:ext cx="1823528" cy="369332"/>
              </a:xfrm>
              <a:prstGeom prst="rect">
                <a:avLst/>
              </a:prstGeom>
              <a:noFill/>
            </p:spPr>
            <p:txBody>
              <a:bodyPr wrap="square" rtlCol="0">
                <a:spAutoFit/>
              </a:bodyPr>
              <a:lstStyle/>
              <a:p>
                <a:r>
                  <a:rPr lang="en-US" altLang="zh-CN" dirty="0"/>
                  <a:t>Saving, </a:t>
                </a:r>
                <a14:m>
                  <m:oMath xmlns:m="http://schemas.openxmlformats.org/officeDocument/2006/math">
                    <m:r>
                      <a:rPr lang="en-US" altLang="zh-CN" b="0" i="1" smtClean="0">
                        <a:latin typeface="Cambria Math"/>
                      </a:rPr>
                      <m:t>𝑆</m:t>
                    </m:r>
                  </m:oMath>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22918" y="1772709"/>
                <a:ext cx="1823528" cy="369332"/>
              </a:xfrm>
              <a:prstGeom prst="rect">
                <a:avLst/>
              </a:prstGeom>
              <a:blipFill rotWithShape="1">
                <a:blip r:embed="rId3"/>
                <a:stretch>
                  <a:fillRect l="-2676"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33171" y="5599512"/>
                <a:ext cx="55439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a:rPr>
                            <m:t>𝑆</m:t>
                          </m:r>
                        </m:e>
                      </m:acc>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33171" y="5599512"/>
                <a:ext cx="554390" cy="369909"/>
              </a:xfrm>
              <a:prstGeom prst="rect">
                <a:avLst/>
              </a:prstGeom>
              <a:blipFill rotWithShape="1">
                <a:blip r:embed="rId4"/>
                <a:stretch>
                  <a:fillRect r="-28571"/>
                </a:stretch>
              </a:blipFill>
            </p:spPr>
            <p:txBody>
              <a:bodyPr/>
              <a:lstStyle/>
              <a:p>
                <a:r>
                  <a:rPr lang="zh-CN" altLang="en-US">
                    <a:noFill/>
                  </a:rPr>
                  <a:t> </a:t>
                </a:r>
              </a:p>
            </p:txBody>
          </p:sp>
        </mc:Fallback>
      </mc:AlternateContent>
      <p:sp>
        <p:nvSpPr>
          <p:cNvPr id="14" name="TextBox 13"/>
          <p:cNvSpPr txBox="1"/>
          <p:nvPr/>
        </p:nvSpPr>
        <p:spPr>
          <a:xfrm>
            <a:off x="467544" y="3429000"/>
            <a:ext cx="1440160" cy="923330"/>
          </a:xfrm>
          <a:prstGeom prst="rect">
            <a:avLst/>
          </a:prstGeom>
          <a:noFill/>
        </p:spPr>
        <p:txBody>
          <a:bodyPr wrap="square" rtlCol="0">
            <a:spAutoFit/>
          </a:bodyPr>
          <a:lstStyle/>
          <a:p>
            <a:r>
              <a:rPr lang="en-US" altLang="zh-CN" dirty="0"/>
              <a:t>Equilibrium real interest rate</a:t>
            </a:r>
            <a:endParaRPr lang="zh-CN" altLang="en-US" dirty="0"/>
          </a:p>
        </p:txBody>
      </p:sp>
      <p:cxnSp>
        <p:nvCxnSpPr>
          <p:cNvPr id="15" name="直接连接符 14"/>
          <p:cNvCxnSpPr/>
          <p:nvPr/>
        </p:nvCxnSpPr>
        <p:spPr>
          <a:xfrm>
            <a:off x="4999629" y="2422301"/>
            <a:ext cx="0" cy="3047147"/>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75999" y="4361873"/>
            <a:ext cx="252363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8" name="上箭头 17"/>
          <p:cNvSpPr/>
          <p:nvPr/>
        </p:nvSpPr>
        <p:spPr>
          <a:xfrm flipH="1">
            <a:off x="2204428" y="3554700"/>
            <a:ext cx="49149" cy="797630"/>
          </a:xfrm>
          <a:prstGeom prst="upArrow">
            <a:avLst/>
          </a:prstGeom>
          <a:no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340491" y="2823265"/>
            <a:ext cx="3258355" cy="2550017"/>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右箭头 2"/>
          <p:cNvSpPr/>
          <p:nvPr/>
        </p:nvSpPr>
        <p:spPr>
          <a:xfrm>
            <a:off x="5625152" y="4509119"/>
            <a:ext cx="1008112" cy="240607"/>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3161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Modified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7715200" cy="4525963"/>
              </a:xfrm>
            </p:spPr>
            <p:txBody>
              <a:bodyPr>
                <a:normAutofit fontScale="77500" lnSpcReduction="20000"/>
              </a:bodyPr>
              <a:lstStyle/>
              <a:p>
                <a:r>
                  <a:rPr lang="en-US" altLang="zh-CN" dirty="0"/>
                  <a:t>The model predicts that the real interest rate increases and the total investment remain unchanged. </a:t>
                </a:r>
              </a:p>
              <a:p>
                <a:r>
                  <a:rPr lang="en-US" altLang="zh-CN" dirty="0"/>
                  <a:t>At this point, we may doubt whether the model gives a correct prediction. </a:t>
                </a:r>
              </a:p>
              <a:p>
                <a:r>
                  <a:rPr lang="en-US" altLang="zh-CN" dirty="0"/>
                  <a:t>A more realistic saving curve would be upward-sloping so that higher interest rate encourages saving. </a:t>
                </a:r>
              </a:p>
              <a:p>
                <a:r>
                  <a:rPr lang="en-US" altLang="zh-CN" dirty="0"/>
                  <a:t>To improve the model, we may specify the consumption function as </a:t>
                </a:r>
                <a:endParaRPr lang="zh-CN"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𝐶</m:t>
                      </m:r>
                      <m:r>
                        <a:rPr lang="en-US" altLang="zh-CN" i="1">
                          <a:latin typeface="Cambria Math"/>
                        </a:rPr>
                        <m:t>=</m:t>
                      </m:r>
                      <m:r>
                        <a:rPr lang="en-US" altLang="zh-CN" i="1">
                          <a:latin typeface="Cambria Math"/>
                        </a:rPr>
                        <m:t>𝐶</m:t>
                      </m:r>
                      <m:d>
                        <m:dPr>
                          <m:ctrlPr>
                            <a:rPr lang="zh-CN" altLang="zh-CN" i="1">
                              <a:latin typeface="Cambria Math" panose="02040503050406030204" pitchFamily="18" charset="0"/>
                            </a:rPr>
                          </m:ctrlPr>
                        </m:dPr>
                        <m:e>
                          <m:r>
                            <a:rPr lang="en-US" altLang="zh-CN" i="1">
                              <a:latin typeface="Cambria Math"/>
                            </a:rPr>
                            <m:t>𝑌</m:t>
                          </m:r>
                          <m:r>
                            <a:rPr lang="en-US" altLang="zh-CN" i="1">
                              <a:latin typeface="Cambria Math"/>
                            </a:rPr>
                            <m:t>−</m:t>
                          </m:r>
                          <m:r>
                            <a:rPr lang="en-US" altLang="zh-CN" i="1">
                              <a:latin typeface="Cambria Math"/>
                            </a:rPr>
                            <m:t>𝑇</m:t>
                          </m:r>
                          <m:r>
                            <a:rPr lang="en-US" altLang="zh-CN" i="1">
                              <a:latin typeface="Cambria Math"/>
                            </a:rPr>
                            <m:t>,</m:t>
                          </m:r>
                          <m:r>
                            <a:rPr lang="en-US" altLang="zh-CN" i="1">
                              <a:latin typeface="Cambria Math"/>
                            </a:rPr>
                            <m:t>𝑟</m:t>
                          </m:r>
                        </m:e>
                      </m:d>
                      <m:r>
                        <a:rPr lang="en-US" altLang="zh-CN" b="0" i="0" smtClean="0">
                          <a:latin typeface="Cambria Math"/>
                        </a:rPr>
                        <m:t>,</m:t>
                      </m:r>
                    </m:oMath>
                  </m:oMathPara>
                </a14:m>
                <a:endParaRPr lang="zh-CN" altLang="zh-CN" dirty="0"/>
              </a:p>
              <a:p>
                <a:pPr marL="0" indent="0">
                  <a:buNone/>
                </a:pPr>
                <a:r>
                  <a:rPr lang="en-US" altLang="zh-CN" dirty="0"/>
                  <a:t>where we assume that </a:t>
                </a:r>
                <a14:m>
                  <m:oMath xmlns:m="http://schemas.openxmlformats.org/officeDocument/2006/math">
                    <m:r>
                      <a:rPr lang="en-US" altLang="zh-CN" i="1">
                        <a:latin typeface="Cambria Math"/>
                      </a:rPr>
                      <m:t>𝐶</m:t>
                    </m:r>
                  </m:oMath>
                </a14:m>
                <a:r>
                  <a:rPr lang="en-US" altLang="zh-CN" dirty="0"/>
                  <a:t> is decreasing in </a:t>
                </a:r>
                <a14:m>
                  <m:oMath xmlns:m="http://schemas.openxmlformats.org/officeDocument/2006/math">
                    <m:r>
                      <a:rPr lang="en-US" altLang="zh-CN" i="1">
                        <a:latin typeface="Cambria Math"/>
                      </a:rPr>
                      <m:t>𝑟</m:t>
                    </m:r>
                  </m:oMath>
                </a14:m>
                <a:r>
                  <a:rPr lang="en-US" altLang="zh-CN" dirty="0"/>
                  <a:t>. Now the national saving becomes an increasing function of real interest rate, </a:t>
                </a:r>
                <a:endParaRPr lang="en-US" altLang="zh-CN" i="1" dirty="0"/>
              </a:p>
              <a:p>
                <a:pPr marL="0" indent="0" algn="ctr">
                  <a:buNone/>
                </a:pPr>
                <a14:m>
                  <m:oMath xmlns:m="http://schemas.openxmlformats.org/officeDocument/2006/math">
                    <m:r>
                      <a:rPr lang="en-US" altLang="zh-CN" i="1">
                        <a:latin typeface="Cambria Math"/>
                      </a:rPr>
                      <m:t>𝑆</m:t>
                    </m:r>
                    <m:d>
                      <m:dPr>
                        <m:ctrlPr>
                          <a:rPr lang="zh-CN" altLang="zh-CN" i="1">
                            <a:latin typeface="Cambria Math" panose="02040503050406030204" pitchFamily="18" charset="0"/>
                          </a:rPr>
                        </m:ctrlPr>
                      </m:dPr>
                      <m:e>
                        <m:r>
                          <a:rPr lang="en-US" altLang="zh-CN" i="1">
                            <a:latin typeface="Cambria Math"/>
                          </a:rPr>
                          <m:t>𝑟</m:t>
                        </m:r>
                      </m:e>
                    </m:d>
                    <m:r>
                      <a:rPr lang="en-US" altLang="zh-CN" i="1">
                        <a:latin typeface="Cambria Math"/>
                      </a:rPr>
                      <m:t>=</m:t>
                    </m:r>
                    <m:r>
                      <a:rPr lang="en-US" altLang="zh-CN" i="1">
                        <a:latin typeface="Cambria Math"/>
                      </a:rPr>
                      <m:t>𝑌</m:t>
                    </m:r>
                    <m:r>
                      <a:rPr lang="en-US" altLang="zh-CN" i="1">
                        <a:latin typeface="Cambria Math"/>
                      </a:rPr>
                      <m:t>−</m:t>
                    </m:r>
                    <m:r>
                      <a:rPr lang="en-US" altLang="zh-CN" i="1">
                        <a:latin typeface="Cambria Math"/>
                      </a:rPr>
                      <m:t>𝐶</m:t>
                    </m:r>
                    <m:d>
                      <m:dPr>
                        <m:ctrlPr>
                          <a:rPr lang="en-US" altLang="zh-CN" i="1">
                            <a:latin typeface="Cambria Math" panose="02040503050406030204" pitchFamily="18" charset="0"/>
                          </a:rPr>
                        </m:ctrlPr>
                      </m:dPr>
                      <m:e>
                        <m:r>
                          <a:rPr lang="en-US" altLang="zh-CN" i="1">
                            <a:latin typeface="Cambria Math"/>
                          </a:rPr>
                          <m:t>𝑌</m:t>
                        </m:r>
                        <m:r>
                          <a:rPr lang="en-US" altLang="zh-CN" i="1">
                            <a:latin typeface="Cambria Math"/>
                          </a:rPr>
                          <m:t>−</m:t>
                        </m:r>
                        <m:r>
                          <a:rPr lang="en-US" altLang="zh-CN" i="1">
                            <a:latin typeface="Cambria Math"/>
                          </a:rPr>
                          <m:t>𝑇</m:t>
                        </m:r>
                        <m:r>
                          <a:rPr lang="en-US" altLang="zh-CN" i="1">
                            <a:latin typeface="Cambria Math"/>
                          </a:rPr>
                          <m:t>,</m:t>
                        </m:r>
                        <m:r>
                          <a:rPr lang="en-US" altLang="zh-CN" i="1">
                            <a:latin typeface="Cambria Math"/>
                          </a:rPr>
                          <m:t>𝑟</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7715200" cy="4525963"/>
              </a:xfrm>
              <a:blipFill rotWithShape="0">
                <a:blip r:embed="rId2"/>
                <a:stretch>
                  <a:fillRect l="-1264" t="-2561" r="-553" b="-310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8" name="TextBox 7"/>
          <p:cNvSpPr txBox="1"/>
          <p:nvPr/>
        </p:nvSpPr>
        <p:spPr>
          <a:xfrm>
            <a:off x="9435494" y="6306406"/>
            <a:ext cx="976528" cy="646331"/>
          </a:xfrm>
          <a:prstGeom prst="rect">
            <a:avLst/>
          </a:prstGeom>
          <a:noFill/>
        </p:spPr>
        <p:txBody>
          <a:bodyPr wrap="square" rtlCol="0">
            <a:spAutoFit/>
          </a:bodyPr>
          <a:lstStyle/>
          <a:p>
            <a:r>
              <a:rPr lang="en-US" altLang="zh-CN" dirty="0"/>
              <a:t>Investment</a:t>
            </a:r>
            <a:endParaRPr lang="zh-CN" altLang="en-US" dirty="0"/>
          </a:p>
        </p:txBody>
      </p:sp>
    </p:spTree>
    <p:extLst>
      <p:ext uri="{BB962C8B-B14F-4D97-AF65-F5344CB8AC3E}">
        <p14:creationId xmlns:p14="http://schemas.microsoft.com/office/powerpoint/2010/main" val="25914431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More Realistic Saving Curve</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3149440" y="5182573"/>
            <a:ext cx="35079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3146090" y="1936338"/>
            <a:ext cx="0" cy="3246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432563" y="2315775"/>
            <a:ext cx="2080859" cy="1400709"/>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3149440" y="3171922"/>
            <a:ext cx="232355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392951" y="2102106"/>
                <a:ext cx="1381869" cy="369332"/>
              </a:xfrm>
              <a:prstGeom prst="rect">
                <a:avLst/>
              </a:prstGeom>
              <a:noFill/>
            </p:spPr>
            <p:txBody>
              <a:bodyPr wrap="square" rtlCol="0">
                <a:spAutoFit/>
              </a:bodyPr>
              <a:lstStyle/>
              <a:p>
                <a:r>
                  <a:rPr lang="en-US" altLang="zh-CN" dirty="0"/>
                  <a:t>Saving, </a:t>
                </a:r>
                <a14:m>
                  <m:oMath xmlns:m="http://schemas.openxmlformats.org/officeDocument/2006/math">
                    <m:r>
                      <a:rPr lang="en-US" altLang="zh-CN" b="0" i="1" smtClean="0">
                        <a:latin typeface="Cambria Math"/>
                      </a:rPr>
                      <m:t>𝑆</m:t>
                    </m:r>
                    <m:r>
                      <a:rPr lang="en-US" altLang="zh-CN" b="0" i="1" smtClean="0">
                        <a:latin typeface="Cambria Math"/>
                      </a:rPr>
                      <m:t>(</m:t>
                    </m:r>
                    <m:r>
                      <a:rPr lang="en-US" altLang="zh-CN" b="0" i="1" smtClean="0">
                        <a:latin typeface="Cambria Math"/>
                      </a:rPr>
                      <m:t>𝑟</m:t>
                    </m:r>
                    <m:r>
                      <a:rPr lang="en-US" altLang="zh-CN" b="0" i="1" smtClean="0">
                        <a:latin typeface="Cambria Math"/>
                      </a:rPr>
                      <m:t>)</m:t>
                    </m:r>
                  </m:oMath>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392951" y="2102106"/>
                <a:ext cx="1381869" cy="369332"/>
              </a:xfrm>
              <a:prstGeom prst="rect">
                <a:avLst/>
              </a:prstGeom>
              <a:blipFill rotWithShape="1">
                <a:blip r:embed="rId3"/>
                <a:stretch>
                  <a:fillRect l="-3982" t="-8333" b="-26667"/>
                </a:stretch>
              </a:blipFill>
            </p:spPr>
            <p:txBody>
              <a:bodyPr/>
              <a:lstStyle/>
              <a:p>
                <a:r>
                  <a:rPr lang="zh-CN" altLang="en-US">
                    <a:noFill/>
                  </a:rPr>
                  <a:t> </a:t>
                </a:r>
              </a:p>
            </p:txBody>
          </p:sp>
        </mc:Fallback>
      </mc:AlternateContent>
      <p:sp>
        <p:nvSpPr>
          <p:cNvPr id="10" name="任意多边形 9"/>
          <p:cNvSpPr/>
          <p:nvPr/>
        </p:nvSpPr>
        <p:spPr>
          <a:xfrm>
            <a:off x="3533024" y="2985049"/>
            <a:ext cx="2548350" cy="1771049"/>
          </a:xfrm>
          <a:custGeom>
            <a:avLst/>
            <a:gdLst>
              <a:gd name="connsiteX0" fmla="*/ 0 w 3258355"/>
              <a:gd name="connsiteY0" fmla="*/ 0 h 2550017"/>
              <a:gd name="connsiteX1" fmla="*/ 1094705 w 3258355"/>
              <a:gd name="connsiteY1" fmla="*/ 1146220 h 2550017"/>
              <a:gd name="connsiteX2" fmla="*/ 3258355 w 3258355"/>
              <a:gd name="connsiteY2" fmla="*/ 2550017 h 2550017"/>
            </a:gdLst>
            <a:ahLst/>
            <a:cxnLst>
              <a:cxn ang="0">
                <a:pos x="connsiteX0" y="connsiteY0"/>
              </a:cxn>
              <a:cxn ang="0">
                <a:pos x="connsiteX1" y="connsiteY1"/>
              </a:cxn>
              <a:cxn ang="0">
                <a:pos x="connsiteX2" y="connsiteY2"/>
              </a:cxn>
            </a:cxnLst>
            <a:rect l="l" t="t" r="r" b="b"/>
            <a:pathLst>
              <a:path w="3258355" h="2550017">
                <a:moveTo>
                  <a:pt x="0" y="0"/>
                </a:moveTo>
                <a:cubicBezTo>
                  <a:pt x="275823" y="360608"/>
                  <a:pt x="551646" y="721217"/>
                  <a:pt x="1094705" y="1146220"/>
                </a:cubicBezTo>
                <a:cubicBezTo>
                  <a:pt x="1637764" y="1571223"/>
                  <a:pt x="2448059" y="2060620"/>
                  <a:pt x="3258355" y="25500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4010643" y="2558698"/>
            <a:ext cx="1957589" cy="2163651"/>
          </a:xfrm>
          <a:custGeom>
            <a:avLst/>
            <a:gdLst>
              <a:gd name="connsiteX0" fmla="*/ 0 w 1957589"/>
              <a:gd name="connsiteY0" fmla="*/ 2163651 h 2163651"/>
              <a:gd name="connsiteX1" fmla="*/ 1068947 w 1957589"/>
              <a:gd name="connsiteY1" fmla="*/ 1107584 h 2163651"/>
              <a:gd name="connsiteX2" fmla="*/ 1957589 w 1957589"/>
              <a:gd name="connsiteY2" fmla="*/ 0 h 2163651"/>
            </a:gdLst>
            <a:ahLst/>
            <a:cxnLst>
              <a:cxn ang="0">
                <a:pos x="connsiteX0" y="connsiteY0"/>
              </a:cxn>
              <a:cxn ang="0">
                <a:pos x="connsiteX1" y="connsiteY1"/>
              </a:cxn>
              <a:cxn ang="0">
                <a:pos x="connsiteX2" y="connsiteY2"/>
              </a:cxn>
            </a:cxnLst>
            <a:rect l="l" t="t" r="r" b="b"/>
            <a:pathLst>
              <a:path w="1957589" h="2163651">
                <a:moveTo>
                  <a:pt x="0" y="2163651"/>
                </a:moveTo>
                <a:cubicBezTo>
                  <a:pt x="371341" y="1815921"/>
                  <a:pt x="742682" y="1468192"/>
                  <a:pt x="1068947" y="1107584"/>
                </a:cubicBezTo>
                <a:cubicBezTo>
                  <a:pt x="1395212" y="746975"/>
                  <a:pt x="1676400" y="373487"/>
                  <a:pt x="195758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3149440" y="4008890"/>
            <a:ext cx="1657759"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62760" y="4008891"/>
            <a:ext cx="0" cy="117368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480028" y="3171921"/>
            <a:ext cx="0" cy="201065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右箭头 14"/>
          <p:cNvSpPr/>
          <p:nvPr/>
        </p:nvSpPr>
        <p:spPr>
          <a:xfrm>
            <a:off x="4827684" y="5408605"/>
            <a:ext cx="585752" cy="216024"/>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120560" y="3768284"/>
            <a:ext cx="1008112" cy="240607"/>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TextBox 16"/>
              <p:cNvSpPr txBox="1"/>
              <p:nvPr/>
            </p:nvSpPr>
            <p:spPr>
              <a:xfrm>
                <a:off x="1239036" y="1977545"/>
                <a:ext cx="2160240" cy="369332"/>
              </a:xfrm>
              <a:prstGeom prst="rect">
                <a:avLst/>
              </a:prstGeom>
              <a:noFill/>
            </p:spPr>
            <p:txBody>
              <a:bodyPr wrap="square" rtlCol="0">
                <a:spAutoFit/>
              </a:bodyPr>
              <a:lstStyle/>
              <a:p>
                <a:r>
                  <a:rPr lang="en-US" altLang="zh-CN" dirty="0"/>
                  <a:t>Real interest rate </a:t>
                </a:r>
                <a14:m>
                  <m:oMath xmlns:m="http://schemas.openxmlformats.org/officeDocument/2006/math">
                    <m:r>
                      <a:rPr lang="en-US" altLang="zh-CN" b="0" i="1" smtClean="0">
                        <a:latin typeface="Cambria Math"/>
                      </a:rPr>
                      <m:t>𝑟</m:t>
                    </m:r>
                  </m:oMath>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239036" y="1977545"/>
                <a:ext cx="2160240" cy="369332"/>
              </a:xfrm>
              <a:prstGeom prst="rect">
                <a:avLst/>
              </a:prstGeom>
              <a:blipFill rotWithShape="1">
                <a:blip r:embed="rId4"/>
                <a:stretch>
                  <a:fillRect l="-2254" t="-8197" b="-24590"/>
                </a:stretch>
              </a:blipFill>
            </p:spPr>
            <p:txBody>
              <a:bodyPr/>
              <a:lstStyle/>
              <a:p>
                <a:r>
                  <a:rPr lang="zh-CN" altLang="en-US">
                    <a:noFill/>
                  </a:rPr>
                  <a:t> </a:t>
                </a:r>
              </a:p>
            </p:txBody>
          </p:sp>
        </mc:Fallback>
      </mc:AlternateContent>
      <p:sp>
        <p:nvSpPr>
          <p:cNvPr id="18" name="TextBox 17"/>
          <p:cNvSpPr txBox="1"/>
          <p:nvPr/>
        </p:nvSpPr>
        <p:spPr>
          <a:xfrm>
            <a:off x="1425397" y="3171921"/>
            <a:ext cx="1440160" cy="923330"/>
          </a:xfrm>
          <a:prstGeom prst="rect">
            <a:avLst/>
          </a:prstGeom>
          <a:noFill/>
        </p:spPr>
        <p:txBody>
          <a:bodyPr wrap="square" rtlCol="0">
            <a:spAutoFit/>
          </a:bodyPr>
          <a:lstStyle/>
          <a:p>
            <a:r>
              <a:rPr lang="en-US" altLang="zh-CN" dirty="0"/>
              <a:t>Equilibrium real interest rate</a:t>
            </a:r>
            <a:endParaRPr lang="zh-CN" altLang="en-US" dirty="0"/>
          </a:p>
        </p:txBody>
      </p:sp>
      <p:sp>
        <p:nvSpPr>
          <p:cNvPr id="19" name="上箭头 18"/>
          <p:cNvSpPr/>
          <p:nvPr/>
        </p:nvSpPr>
        <p:spPr>
          <a:xfrm flipH="1">
            <a:off x="2874624" y="3234771"/>
            <a:ext cx="135732" cy="797630"/>
          </a:xfrm>
          <a:prstGeom prst="up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5449794" y="5331951"/>
            <a:ext cx="1768615" cy="369332"/>
          </a:xfrm>
          <a:prstGeom prst="rect">
            <a:avLst/>
          </a:prstGeom>
          <a:noFill/>
        </p:spPr>
        <p:txBody>
          <a:bodyPr wrap="square" rtlCol="0">
            <a:spAutoFit/>
          </a:bodyPr>
          <a:lstStyle/>
          <a:p>
            <a:r>
              <a:rPr lang="en-US" altLang="zh-CN" dirty="0"/>
              <a:t>Investment</a:t>
            </a:r>
            <a:endParaRPr lang="zh-CN" altLang="en-US" dirty="0"/>
          </a:p>
        </p:txBody>
      </p:sp>
    </p:spTree>
    <p:extLst>
      <p:ext uri="{BB962C8B-B14F-4D97-AF65-F5344CB8AC3E}">
        <p14:creationId xmlns:p14="http://schemas.microsoft.com/office/powerpoint/2010/main" val="1768746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a:t>
            </a:r>
          </a:p>
          <a:p>
            <a:r>
              <a:rPr lang="en-US" altLang="zh-CN" dirty="0"/>
              <a:t>Output</a:t>
            </a:r>
          </a:p>
          <a:p>
            <a:r>
              <a:rPr lang="en-US" altLang="zh-CN" dirty="0"/>
              <a:t>Unemployment</a:t>
            </a:r>
          </a:p>
          <a:p>
            <a:r>
              <a:rPr lang="en-US" altLang="zh-CN" dirty="0"/>
              <a:t>Income Distribution</a:t>
            </a:r>
          </a:p>
          <a:p>
            <a:r>
              <a:rPr lang="en-US" altLang="zh-CN" dirty="0"/>
              <a:t>Interest Rate</a:t>
            </a:r>
          </a:p>
          <a:p>
            <a:r>
              <a:rPr lang="en-US" altLang="zh-CN" b="1" dirty="0"/>
              <a:t>Money and Inflation</a:t>
            </a:r>
          </a:p>
          <a:p>
            <a:r>
              <a:rPr lang="en-US" altLang="zh-CN" dirty="0"/>
              <a:t>Exchange Rate</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663260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Money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Money is the stock of assets that can be readily used to make transactions. </a:t>
            </a:r>
          </a:p>
          <a:p>
            <a:r>
              <a:rPr lang="en-US" altLang="zh-CN" dirty="0"/>
              <a:t>Functions of money:</a:t>
            </a:r>
          </a:p>
          <a:p>
            <a:pPr lvl="1"/>
            <a:r>
              <a:rPr lang="en-US" altLang="zh-CN" dirty="0"/>
              <a:t>Store of value</a:t>
            </a:r>
          </a:p>
          <a:p>
            <a:pPr lvl="1"/>
            <a:r>
              <a:rPr lang="en-US" altLang="zh-CN" dirty="0"/>
              <a:t>Unit of account</a:t>
            </a:r>
          </a:p>
          <a:p>
            <a:pPr lvl="1"/>
            <a:r>
              <a:rPr lang="en-US" altLang="zh-CN" dirty="0"/>
              <a:t>Medium of exchange</a:t>
            </a:r>
          </a:p>
          <a:p>
            <a:r>
              <a:rPr lang="en-US" altLang="zh-CN" dirty="0"/>
              <a:t>Types of money:</a:t>
            </a:r>
          </a:p>
          <a:p>
            <a:pPr lvl="1"/>
            <a:r>
              <a:rPr lang="en-US" altLang="zh-CN" dirty="0"/>
              <a:t>Commodity money (gold, silver)</a:t>
            </a:r>
          </a:p>
          <a:p>
            <a:pPr lvl="1"/>
            <a:r>
              <a:rPr lang="en-US" altLang="zh-CN" dirty="0"/>
              <a:t>Fiat money</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75749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Fiat Money Comes About</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Transactions using commodity money (say </a:t>
            </a:r>
            <a:r>
              <a:rPr lang="en-US" altLang="zh-CN" u="sng" dirty="0"/>
              <a:t>gold</a:t>
            </a:r>
            <a:r>
              <a:rPr lang="en-US" altLang="zh-CN" dirty="0"/>
              <a:t>) is costly. </a:t>
            </a:r>
          </a:p>
          <a:p>
            <a:r>
              <a:rPr lang="en-US" altLang="zh-CN" dirty="0"/>
              <a:t>To reduce transaction cost, a bank may mint </a:t>
            </a:r>
            <a:r>
              <a:rPr lang="en-US" altLang="zh-CN" u="sng" dirty="0"/>
              <a:t>gold coins</a:t>
            </a:r>
            <a:r>
              <a:rPr lang="en-US" altLang="zh-CN" dirty="0"/>
              <a:t> of known purity and weight. </a:t>
            </a:r>
          </a:p>
          <a:p>
            <a:r>
              <a:rPr lang="en-US" altLang="zh-CN" dirty="0"/>
              <a:t>To further reduce cost, the bank may issue </a:t>
            </a:r>
            <a:r>
              <a:rPr lang="en-US" altLang="zh-CN" u="sng" dirty="0"/>
              <a:t>gold certificates</a:t>
            </a:r>
            <a:r>
              <a:rPr lang="en-US" altLang="zh-CN" dirty="0"/>
              <a:t>, which can be redeemed for gold. The gold certificate becomes </a:t>
            </a:r>
            <a:r>
              <a:rPr lang="en-US" altLang="zh-CN" u="sng" dirty="0"/>
              <a:t>gold-backed money</a:t>
            </a:r>
            <a:r>
              <a:rPr lang="en-US" altLang="zh-CN" dirty="0"/>
              <a:t>. </a:t>
            </a:r>
          </a:p>
          <a:p>
            <a:r>
              <a:rPr lang="en-US" altLang="zh-CN" dirty="0"/>
              <a:t>The need for transactions is unlimited, but the supply of gold is limited. Hence the limited supply of gold has a </a:t>
            </a:r>
            <a:r>
              <a:rPr lang="en-US" altLang="zh-CN" u="sng" dirty="0"/>
              <a:t>deflationary effect </a:t>
            </a:r>
            <a:r>
              <a:rPr lang="en-US" altLang="zh-CN" dirty="0"/>
              <a:t>on the economy, if the bank sticks to the gold standard of money. </a:t>
            </a:r>
          </a:p>
          <a:p>
            <a:r>
              <a:rPr lang="en-US" altLang="zh-CN" dirty="0"/>
              <a:t>If people do not care about the option of redeeming gold, however, the bank can issue certificates that are not backed by gold in vault. The modern central bank does exactly this, and these certificates are </a:t>
            </a:r>
            <a:r>
              <a:rPr lang="en-US" altLang="zh-CN" u="sng" dirty="0"/>
              <a:t>fiat money</a:t>
            </a:r>
            <a:r>
              <a:rPr lang="en-US" altLang="zh-CN" dirty="0"/>
              <a:t>. </a:t>
            </a:r>
          </a:p>
          <a:p>
            <a:r>
              <a:rPr lang="en-US" altLang="zh-CN" u="sng" dirty="0"/>
              <a:t>Fiat money is valued because people expect it’s valued by everyone else.</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666688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Studies</a:t>
            </a:r>
            <a:endParaRPr lang="zh-CN" altLang="en-US" dirty="0"/>
          </a:p>
        </p:txBody>
      </p:sp>
      <p:sp>
        <p:nvSpPr>
          <p:cNvPr id="3" name="内容占位符 2"/>
          <p:cNvSpPr>
            <a:spLocks noGrp="1"/>
          </p:cNvSpPr>
          <p:nvPr>
            <p:ph idx="1"/>
          </p:nvPr>
        </p:nvSpPr>
        <p:spPr/>
        <p:txBody>
          <a:bodyPr/>
          <a:lstStyle/>
          <a:p>
            <a:r>
              <a:rPr lang="en-US" altLang="zh-CN" dirty="0"/>
              <a:t>Money in a POW (prison of war) Camp</a:t>
            </a:r>
          </a:p>
          <a:p>
            <a:r>
              <a:rPr lang="en-US" altLang="zh-CN" dirty="0"/>
              <a:t>Money on the Island of Yap</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1273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The AD and AS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AD is the “sum” of all demand for goods and services at some price level.</a:t>
            </a:r>
          </a:p>
          <a:p>
            <a:r>
              <a:rPr lang="en-US" altLang="zh-CN" dirty="0"/>
              <a:t>AS is the “sum” of all supply of goods and services at some price level.</a:t>
            </a:r>
            <a:endParaRPr lang="zh-CN" altLang="en-US" dirty="0"/>
          </a:p>
          <a:p>
            <a:pPr lvl="1"/>
            <a:r>
              <a:rPr lang="en-US" altLang="zh-CN" dirty="0"/>
              <a:t>Both AD and AS are in the “real” sense: when we say AD or AS changes, it is the quantity of goods and services that changes.</a:t>
            </a:r>
          </a:p>
          <a:p>
            <a:pPr lvl="1"/>
            <a:r>
              <a:rPr lang="en-US" altLang="zh-CN" dirty="0"/>
              <a:t>The summation is tricky for heterogeneous goods and services.</a:t>
            </a:r>
          </a:p>
          <a:p>
            <a:pPr lvl="1"/>
            <a:r>
              <a:rPr lang="en-US" altLang="zh-CN" dirty="0"/>
              <a:t>The solution: add up the value of these goods and services at constant prices.</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07732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Monetary Policy</a:t>
            </a:r>
            <a:endParaRPr lang="zh-CN" altLang="en-US" dirty="0"/>
          </a:p>
        </p:txBody>
      </p:sp>
      <p:sp>
        <p:nvSpPr>
          <p:cNvPr id="3" name="内容占位符 2"/>
          <p:cNvSpPr>
            <a:spLocks noGrp="1"/>
          </p:cNvSpPr>
          <p:nvPr>
            <p:ph idx="1"/>
          </p:nvPr>
        </p:nvSpPr>
        <p:spPr/>
        <p:txBody>
          <a:bodyPr/>
          <a:lstStyle/>
          <a:p>
            <a:r>
              <a:rPr lang="en-US" altLang="zh-CN" dirty="0"/>
              <a:t>Monetary policy is the process by which the </a:t>
            </a:r>
            <a:r>
              <a:rPr lang="en-US" altLang="zh-CN" u="sng" dirty="0"/>
              <a:t>monetary authority</a:t>
            </a:r>
            <a:r>
              <a:rPr lang="en-US" altLang="zh-CN" dirty="0"/>
              <a:t> of a country controls the </a:t>
            </a:r>
            <a:r>
              <a:rPr lang="en-US" altLang="zh-CN" u="sng" dirty="0"/>
              <a:t>supply of money</a:t>
            </a:r>
            <a:r>
              <a:rPr lang="en-US" altLang="zh-CN" dirty="0"/>
              <a:t>, often targeting </a:t>
            </a:r>
            <a:r>
              <a:rPr lang="en-US" altLang="zh-CN" u="sng" dirty="0"/>
              <a:t>an interest rate</a:t>
            </a:r>
            <a:r>
              <a:rPr lang="en-US" altLang="zh-CN" dirty="0"/>
              <a:t> for the purpose of </a:t>
            </a:r>
            <a:r>
              <a:rPr lang="en-US" altLang="zh-CN" u="sng" dirty="0"/>
              <a:t>promoting economic growth and stability</a:t>
            </a:r>
            <a:r>
              <a:rPr lang="en-US" altLang="zh-CN" dirty="0"/>
              <a:t>.</a:t>
            </a:r>
          </a:p>
          <a:p>
            <a:r>
              <a:rPr lang="en-US" altLang="zh-CN" dirty="0"/>
              <a:t>The monetary authority in China is People’s Bank of China (PBC), that in USA is the Federal Reserve (the Fed).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84144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Seigniorage</a:t>
            </a:r>
            <a:r>
              <a:rPr lang="en-US" altLang="zh-CN" dirty="0"/>
              <a:t>: Another Reason for Printing Money</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In normal times, the central bank increase money supply to accommodate increasing demand for money. </a:t>
            </a:r>
          </a:p>
          <a:p>
            <a:r>
              <a:rPr lang="en-US" altLang="zh-CN" dirty="0"/>
              <a:t>At the same time, by printing money, the central bank contributes revenue to the government, often by purchasing government bonds. The revenue from printing money is called </a:t>
            </a:r>
            <a:r>
              <a:rPr lang="en-US" altLang="zh-CN" dirty="0" err="1"/>
              <a:t>seigniorage</a:t>
            </a:r>
            <a:r>
              <a:rPr lang="en-US" altLang="zh-CN" dirty="0"/>
              <a:t>, or “inflation tax”. </a:t>
            </a:r>
          </a:p>
          <a:p>
            <a:r>
              <a:rPr lang="en-US" altLang="zh-CN" dirty="0"/>
              <a:t>In normal times, </a:t>
            </a:r>
            <a:r>
              <a:rPr lang="en-US" altLang="zh-CN" dirty="0" err="1"/>
              <a:t>seigniorage</a:t>
            </a:r>
            <a:r>
              <a:rPr lang="en-US" altLang="zh-CN" dirty="0"/>
              <a:t> is moderate. In some extreme situations (war, hyperinflation, </a:t>
            </a:r>
            <a:r>
              <a:rPr lang="en-US" altLang="zh-CN" dirty="0" err="1"/>
              <a:t>etc</a:t>
            </a:r>
            <a:r>
              <a:rPr lang="en-US" altLang="zh-CN" dirty="0"/>
              <a:t>), </a:t>
            </a:r>
            <a:r>
              <a:rPr lang="en-US" altLang="zh-CN" dirty="0" err="1"/>
              <a:t>seigniorage</a:t>
            </a:r>
            <a:r>
              <a:rPr lang="en-US" altLang="zh-CN" dirty="0"/>
              <a:t> may contribute the majority of government revenue.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47897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Money in Modern Economy</a:t>
            </a:r>
            <a:endParaRPr lang="zh-CN" altLang="en-US" dirty="0"/>
          </a:p>
        </p:txBody>
      </p:sp>
      <p:sp>
        <p:nvSpPr>
          <p:cNvPr id="3" name="内容占位符 2"/>
          <p:cNvSpPr>
            <a:spLocks noGrp="1"/>
          </p:cNvSpPr>
          <p:nvPr>
            <p:ph idx="1"/>
          </p:nvPr>
        </p:nvSpPr>
        <p:spPr/>
        <p:txBody>
          <a:bodyPr/>
          <a:lstStyle/>
          <a:p>
            <a:r>
              <a:rPr lang="en-US" altLang="zh-CN" dirty="0"/>
              <a:t>Money in a modern economy may include:</a:t>
            </a:r>
          </a:p>
          <a:p>
            <a:pPr lvl="1"/>
            <a:r>
              <a:rPr lang="en-US" altLang="zh-CN" dirty="0"/>
              <a:t>Cash</a:t>
            </a:r>
          </a:p>
          <a:p>
            <a:pPr lvl="1"/>
            <a:r>
              <a:rPr lang="en-US" altLang="zh-CN" dirty="0"/>
              <a:t>Demand deposits </a:t>
            </a:r>
          </a:p>
          <a:p>
            <a:pPr lvl="1"/>
            <a:r>
              <a:rPr lang="en-US" altLang="zh-CN" dirty="0"/>
              <a:t>Saving deposits</a:t>
            </a:r>
          </a:p>
          <a:p>
            <a:pPr lvl="1"/>
            <a:r>
              <a:rPr lang="en-US" altLang="zh-CN" dirty="0"/>
              <a:t>Money market funds</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919030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Money Supply is Measured in USA</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678152444"/>
              </p:ext>
            </p:extLst>
          </p:nvPr>
        </p:nvGraphicFramePr>
        <p:xfrm>
          <a:off x="539552" y="1916832"/>
          <a:ext cx="8229600" cy="34899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99350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594520">
                  <a:extLst>
                    <a:ext uri="{9D8B030D-6E8A-4147-A177-3AD203B41FA5}">
                      <a16:colId xmlns:a16="http://schemas.microsoft.com/office/drawing/2014/main" val="20003"/>
                    </a:ext>
                  </a:extLst>
                </a:gridCol>
              </a:tblGrid>
              <a:tr h="370840">
                <a:tc gridSpan="2">
                  <a:txBody>
                    <a:bodyPr/>
                    <a:lstStyle/>
                    <a:p>
                      <a:r>
                        <a:rPr lang="en-US" altLang="zh-CN" dirty="0"/>
                        <a:t>Measures</a:t>
                      </a:r>
                      <a:r>
                        <a:rPr lang="en-US" altLang="zh-CN" baseline="0" dirty="0"/>
                        <a:t> of Money Stock</a:t>
                      </a:r>
                      <a:endParaRPr lang="zh-CN" altLang="en-US" dirty="0"/>
                    </a:p>
                  </a:txBody>
                  <a:tcPr/>
                </a:tc>
                <a:tc hMerge="1">
                  <a:txBody>
                    <a:bodyPr/>
                    <a:lstStyle/>
                    <a:p>
                      <a:endParaRPr lang="zh-CN" altLang="en-US" dirty="0"/>
                    </a:p>
                  </a:txBody>
                  <a:tcPr/>
                </a:tc>
                <a:tc gridSpan="2">
                  <a:txBody>
                    <a:bodyPr/>
                    <a:lstStyle/>
                    <a:p>
                      <a:r>
                        <a:rPr lang="en-US" altLang="zh-CN" dirty="0"/>
                        <a:t>Amount  (billion USD)</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endParaRPr lang="zh-CN" altLang="en-US" dirty="0"/>
                    </a:p>
                  </a:txBody>
                  <a:tcPr/>
                </a:tc>
                <a:tc>
                  <a:txBody>
                    <a:bodyPr/>
                    <a:lstStyle/>
                    <a:p>
                      <a:r>
                        <a:rPr lang="en-US" altLang="zh-CN" dirty="0"/>
                        <a:t>Assets included</a:t>
                      </a:r>
                      <a:endParaRPr lang="zh-CN" altLang="en-US" dirty="0"/>
                    </a:p>
                  </a:txBody>
                  <a:tcPr/>
                </a:tc>
                <a:tc>
                  <a:txBody>
                    <a:bodyPr/>
                    <a:lstStyle/>
                    <a:p>
                      <a:pPr algn="ctr"/>
                      <a:r>
                        <a:rPr lang="en-US" altLang="zh-CN" dirty="0"/>
                        <a:t>2008</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2014</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C</a:t>
                      </a:r>
                      <a:endParaRPr lang="zh-CN" altLang="en-US" dirty="0"/>
                    </a:p>
                  </a:txBody>
                  <a:tcPr/>
                </a:tc>
                <a:tc>
                  <a:txBody>
                    <a:bodyPr/>
                    <a:lstStyle/>
                    <a:p>
                      <a:r>
                        <a:rPr lang="en-US" altLang="zh-CN" dirty="0"/>
                        <a:t>Currency</a:t>
                      </a:r>
                      <a:endParaRPr lang="zh-CN" altLang="en-US" dirty="0"/>
                    </a:p>
                  </a:txBody>
                  <a:tcPr/>
                </a:tc>
                <a:tc>
                  <a:txBody>
                    <a:bodyPr/>
                    <a:lstStyle/>
                    <a:p>
                      <a:pPr algn="ctr"/>
                      <a:r>
                        <a:rPr lang="en-US" altLang="zh-CN" dirty="0"/>
                        <a:t>818.9</a:t>
                      </a:r>
                    </a:p>
                  </a:txBody>
                  <a:tcPr/>
                </a:tc>
                <a:tc>
                  <a:txBody>
                    <a:bodyPr/>
                    <a:lstStyle/>
                    <a:p>
                      <a:pPr algn="ctr"/>
                      <a:r>
                        <a:rPr lang="en-US" altLang="zh-CN" dirty="0"/>
                        <a:t>1254.1</a:t>
                      </a:r>
                    </a:p>
                  </a:txBody>
                  <a:tcPr/>
                </a:tc>
                <a:extLst>
                  <a:ext uri="{0D108BD9-81ED-4DB2-BD59-A6C34878D82A}">
                    <a16:rowId xmlns:a16="http://schemas.microsoft.com/office/drawing/2014/main" val="10002"/>
                  </a:ext>
                </a:extLst>
              </a:tr>
              <a:tr h="370840">
                <a:tc>
                  <a:txBody>
                    <a:bodyPr/>
                    <a:lstStyle/>
                    <a:p>
                      <a:r>
                        <a:rPr lang="en-US" altLang="zh-CN" dirty="0"/>
                        <a:t>M1</a:t>
                      </a:r>
                      <a:endParaRPr lang="zh-CN" altLang="en-US" dirty="0"/>
                    </a:p>
                  </a:txBody>
                  <a:tcPr/>
                </a:tc>
                <a:tc>
                  <a:txBody>
                    <a:bodyPr/>
                    <a:lstStyle/>
                    <a:p>
                      <a:r>
                        <a:rPr lang="en-US" altLang="zh-CN" dirty="0"/>
                        <a:t>Currency plus demand deposits, traveler's checks, and other checkable deposits</a:t>
                      </a:r>
                    </a:p>
                  </a:txBody>
                  <a:tcPr/>
                </a:tc>
                <a:tc>
                  <a:txBody>
                    <a:bodyPr/>
                    <a:lstStyle/>
                    <a:p>
                      <a:pPr algn="ctr"/>
                      <a:r>
                        <a:rPr lang="en-US" altLang="zh-CN" dirty="0"/>
                        <a:t>1631.9</a:t>
                      </a:r>
                    </a:p>
                  </a:txBody>
                  <a:tcPr/>
                </a:tc>
                <a:tc>
                  <a:txBody>
                    <a:bodyPr/>
                    <a:lstStyle/>
                    <a:p>
                      <a:pPr algn="ctr"/>
                      <a:r>
                        <a:rPr lang="en-US" altLang="zh-CN" dirty="0"/>
                        <a:t>2973.4</a:t>
                      </a:r>
                    </a:p>
                  </a:txBody>
                  <a:tcPr/>
                </a:tc>
                <a:extLst>
                  <a:ext uri="{0D108BD9-81ED-4DB2-BD59-A6C34878D82A}">
                    <a16:rowId xmlns:a16="http://schemas.microsoft.com/office/drawing/2014/main" val="10003"/>
                  </a:ext>
                </a:extLst>
              </a:tr>
              <a:tr h="370840">
                <a:tc>
                  <a:txBody>
                    <a:bodyPr/>
                    <a:lstStyle/>
                    <a:p>
                      <a:r>
                        <a:rPr lang="en-US" altLang="zh-CN" dirty="0"/>
                        <a:t>M2</a:t>
                      </a:r>
                      <a:endParaRPr lang="zh-CN" altLang="en-US" dirty="0"/>
                    </a:p>
                  </a:txBody>
                  <a:tcPr/>
                </a:tc>
                <a:tc>
                  <a:txBody>
                    <a:bodyPr/>
                    <a:lstStyle/>
                    <a:p>
                      <a:r>
                        <a:rPr lang="en-US" altLang="zh-CN" dirty="0"/>
                        <a:t>M1 plus retail money market mutual fund balances, saving deposits (including money market deposit accounts), and small time deposits. </a:t>
                      </a:r>
                      <a:endParaRPr lang="zh-CN" altLang="en-US" dirty="0"/>
                    </a:p>
                  </a:txBody>
                  <a:tcPr/>
                </a:tc>
                <a:tc>
                  <a:txBody>
                    <a:bodyPr/>
                    <a:lstStyle/>
                    <a:p>
                      <a:pPr algn="ctr"/>
                      <a:r>
                        <a:rPr lang="en-US" altLang="zh-CN" dirty="0"/>
                        <a:t>8207.5</a:t>
                      </a:r>
                    </a:p>
                    <a:p>
                      <a:pPr algn="ctr"/>
                      <a:endParaRPr lang="zh-CN" altLang="en-US" dirty="0"/>
                    </a:p>
                  </a:txBody>
                  <a:tcPr/>
                </a:tc>
                <a:tc>
                  <a:txBody>
                    <a:bodyPr/>
                    <a:lstStyle/>
                    <a:p>
                      <a:pPr algn="ctr"/>
                      <a:r>
                        <a:rPr lang="en-US" altLang="zh-CN" dirty="0"/>
                        <a:t>11714.3</a:t>
                      </a:r>
                    </a:p>
                  </a:txBody>
                  <a:tcPr/>
                </a:tc>
                <a:extLst>
                  <a:ext uri="{0D108BD9-81ED-4DB2-BD59-A6C34878D82A}">
                    <a16:rowId xmlns:a16="http://schemas.microsoft.com/office/drawing/2014/main" val="10004"/>
                  </a:ext>
                </a:extLst>
              </a:tr>
            </a:tbl>
          </a:graphicData>
        </a:graphic>
      </p:graphicFrame>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273129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Money Supply is Measured in China</a:t>
            </a:r>
            <a:endParaRPr lang="zh-CN" altLang="en-US" dirty="0"/>
          </a:p>
        </p:txBody>
      </p:sp>
      <p:sp>
        <p:nvSpPr>
          <p:cNvPr id="3" name="内容占位符 2"/>
          <p:cNvSpPr>
            <a:spLocks noGrp="1"/>
          </p:cNvSpPr>
          <p:nvPr>
            <p:ph idx="1"/>
          </p:nvPr>
        </p:nvSpPr>
        <p:spPr/>
        <p:txBody>
          <a:bodyPr/>
          <a:lstStyle/>
          <a:p>
            <a:r>
              <a:rPr lang="en-US" altLang="zh-CN" dirty="0"/>
              <a:t>M0</a:t>
            </a:r>
            <a:r>
              <a:rPr lang="zh-CN" altLang="en-US" dirty="0"/>
              <a:t>：流通中现金，即在银行体系以外流通的现金；</a:t>
            </a:r>
            <a:r>
              <a:rPr lang="en-US" altLang="zh-CN" dirty="0"/>
              <a:t>2019</a:t>
            </a:r>
            <a:r>
              <a:rPr lang="zh-CN" altLang="en-US" dirty="0"/>
              <a:t>年末，中国</a:t>
            </a:r>
            <a:r>
              <a:rPr lang="en-US" altLang="zh-CN" dirty="0"/>
              <a:t>M0</a:t>
            </a:r>
            <a:r>
              <a:rPr lang="zh-CN" altLang="en-US" dirty="0"/>
              <a:t>为</a:t>
            </a:r>
            <a:r>
              <a:rPr lang="en-US" altLang="zh-CN" dirty="0"/>
              <a:t>9.3</a:t>
            </a:r>
            <a:r>
              <a:rPr lang="zh-CN" altLang="en-US" dirty="0"/>
              <a:t>万亿。</a:t>
            </a:r>
            <a:endParaRPr lang="en-US" altLang="zh-CN" dirty="0"/>
          </a:p>
          <a:p>
            <a:r>
              <a:rPr lang="en-US" altLang="zh-CN" dirty="0"/>
              <a:t>M1</a:t>
            </a:r>
            <a:r>
              <a:rPr lang="zh-CN" altLang="en-US" dirty="0"/>
              <a:t>：狭义货币供应量，即</a:t>
            </a:r>
            <a:r>
              <a:rPr lang="en-US" altLang="zh-CN" dirty="0"/>
              <a:t>M0</a:t>
            </a:r>
            <a:r>
              <a:rPr lang="zh-CN" altLang="en-US" dirty="0"/>
              <a:t>＋活期存款；</a:t>
            </a:r>
            <a:r>
              <a:rPr lang="en-US" altLang="zh-CN" dirty="0"/>
              <a:t>2019</a:t>
            </a:r>
            <a:r>
              <a:rPr lang="zh-CN" altLang="en-US" dirty="0"/>
              <a:t>年末，中国</a:t>
            </a:r>
            <a:r>
              <a:rPr lang="en-US" altLang="zh-CN" dirty="0"/>
              <a:t>M1</a:t>
            </a:r>
            <a:r>
              <a:rPr lang="zh-CN" altLang="en-US" dirty="0"/>
              <a:t>为</a:t>
            </a:r>
            <a:r>
              <a:rPr lang="en-US" altLang="zh-CN" dirty="0"/>
              <a:t>57.6</a:t>
            </a:r>
            <a:r>
              <a:rPr lang="zh-CN" altLang="en-US" dirty="0"/>
              <a:t>万亿。</a:t>
            </a:r>
            <a:endParaRPr lang="en-US" altLang="zh-CN" dirty="0"/>
          </a:p>
          <a:p>
            <a:r>
              <a:rPr lang="en-US" altLang="zh-CN" dirty="0"/>
              <a:t>M2</a:t>
            </a:r>
            <a:r>
              <a:rPr lang="zh-CN" altLang="en-US" dirty="0"/>
              <a:t>：广义货币供应量，即</a:t>
            </a:r>
            <a:r>
              <a:rPr lang="en-US" altLang="zh-CN" dirty="0"/>
              <a:t>M1</a:t>
            </a:r>
            <a:r>
              <a:rPr lang="zh-CN" altLang="en-US" dirty="0"/>
              <a:t>＋准货币；其中准货币指企事业单位定期存款、自筹基本建设存款、个人储蓄存款和其他存款。</a:t>
            </a:r>
            <a:r>
              <a:rPr lang="en-US" altLang="zh-CN" dirty="0"/>
              <a:t>2019</a:t>
            </a:r>
            <a:r>
              <a:rPr lang="zh-CN" altLang="en-US" dirty="0"/>
              <a:t>年末，中国</a:t>
            </a:r>
            <a:r>
              <a:rPr lang="en-US" altLang="zh-CN" dirty="0"/>
              <a:t>M2</a:t>
            </a:r>
            <a:r>
              <a:rPr lang="zh-CN" altLang="en-US" dirty="0"/>
              <a:t>为</a:t>
            </a:r>
            <a:r>
              <a:rPr lang="en-US" altLang="zh-CN" dirty="0"/>
              <a:t>198.6</a:t>
            </a:r>
            <a:r>
              <a:rPr lang="zh-CN" altLang="en-US" dirty="0"/>
              <a:t>万亿。</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832919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Study: M2/GDP Ratio</a:t>
            </a:r>
            <a:endParaRPr lang="zh-CN" altLang="en-US" dirty="0"/>
          </a:p>
        </p:txBody>
      </p:sp>
      <p:sp>
        <p:nvSpPr>
          <p:cNvPr id="3" name="内容占位符 2"/>
          <p:cNvSpPr>
            <a:spLocks noGrp="1"/>
          </p:cNvSpPr>
          <p:nvPr>
            <p:ph idx="1"/>
          </p:nvPr>
        </p:nvSpPr>
        <p:spPr/>
        <p:txBody>
          <a:bodyPr/>
          <a:lstStyle/>
          <a:p>
            <a:r>
              <a:rPr lang="en-US" altLang="zh-CN" dirty="0"/>
              <a:t>The ratios of M2/GDP differ across economies.</a:t>
            </a:r>
          </a:p>
          <a:p>
            <a:endParaRPr lang="en-US" altLang="zh-CN" dirty="0"/>
          </a:p>
          <a:p>
            <a:endParaRPr lang="en-US" altLang="zh-CN" dirty="0"/>
          </a:p>
          <a:p>
            <a:endParaRPr lang="en-US" altLang="zh-CN" dirty="0"/>
          </a:p>
          <a:p>
            <a:endParaRPr lang="en-US" altLang="zh-CN" dirty="0"/>
          </a:p>
          <a:p>
            <a:r>
              <a:rPr lang="en-US" altLang="zh-CN" dirty="0"/>
              <a:t>Generally speaking, M2/GDP is high in economies where banks dominate the financial sectors.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025625964"/>
              </p:ext>
            </p:extLst>
          </p:nvPr>
        </p:nvGraphicFramePr>
        <p:xfrm>
          <a:off x="1403648" y="242088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endParaRPr lang="zh-CN" altLang="en-US" dirty="0"/>
                    </a:p>
                  </a:txBody>
                  <a:tcPr/>
                </a:tc>
                <a:tc>
                  <a:txBody>
                    <a:bodyPr/>
                    <a:lstStyle/>
                    <a:p>
                      <a:r>
                        <a:rPr lang="en-US" altLang="zh-CN" dirty="0"/>
                        <a:t>M2/GDP (%, 2019)</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China</a:t>
                      </a:r>
                      <a:endParaRPr lang="zh-CN" altLang="en-US" dirty="0"/>
                    </a:p>
                  </a:txBody>
                  <a:tcPr/>
                </a:tc>
                <a:tc>
                  <a:txBody>
                    <a:bodyPr/>
                    <a:lstStyle/>
                    <a:p>
                      <a:r>
                        <a:rPr lang="en-US" altLang="zh-CN" dirty="0"/>
                        <a:t>199</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USA</a:t>
                      </a:r>
                      <a:endParaRPr lang="zh-CN" altLang="en-US" dirty="0"/>
                    </a:p>
                  </a:txBody>
                  <a:tcPr/>
                </a:tc>
                <a:tc>
                  <a:txBody>
                    <a:bodyPr/>
                    <a:lstStyle/>
                    <a:p>
                      <a:r>
                        <a:rPr lang="en-US" altLang="zh-CN" dirty="0"/>
                        <a:t>93</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Japan</a:t>
                      </a:r>
                      <a:endParaRPr lang="zh-CN" altLang="en-US" dirty="0"/>
                    </a:p>
                  </a:txBody>
                  <a:tcPr/>
                </a:tc>
                <a:tc>
                  <a:txBody>
                    <a:bodyPr/>
                    <a:lstStyle/>
                    <a:p>
                      <a:r>
                        <a:rPr lang="en-US" altLang="zh-CN" dirty="0"/>
                        <a:t>255</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World</a:t>
                      </a:r>
                      <a:endParaRPr lang="zh-CN" altLang="en-US" dirty="0"/>
                    </a:p>
                  </a:txBody>
                  <a:tcPr/>
                </a:tc>
                <a:tc>
                  <a:txBody>
                    <a:bodyPr/>
                    <a:lstStyle/>
                    <a:p>
                      <a:r>
                        <a:rPr lang="en-US" altLang="zh-CN" dirty="0"/>
                        <a:t>126</a:t>
                      </a:r>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610770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Inflation</a:t>
            </a:r>
            <a:endParaRPr lang="zh-CN" altLang="en-US" dirty="0"/>
          </a:p>
        </p:txBody>
      </p:sp>
      <p:sp>
        <p:nvSpPr>
          <p:cNvPr id="3" name="内容占位符 2"/>
          <p:cNvSpPr>
            <a:spLocks noGrp="1"/>
          </p:cNvSpPr>
          <p:nvPr>
            <p:ph idx="1"/>
          </p:nvPr>
        </p:nvSpPr>
        <p:spPr/>
        <p:txBody>
          <a:bodyPr/>
          <a:lstStyle/>
          <a:p>
            <a:r>
              <a:rPr lang="en-US" altLang="zh-CN" dirty="0"/>
              <a:t>Definition: Inflation is a </a:t>
            </a:r>
            <a:r>
              <a:rPr lang="en-US" altLang="zh-CN" u="sng" dirty="0"/>
              <a:t>sustained increase in the general price level</a:t>
            </a:r>
            <a:r>
              <a:rPr lang="en-US" altLang="zh-CN" dirty="0"/>
              <a:t> of goods and services in an economy over a period of time. </a:t>
            </a:r>
          </a:p>
          <a:p>
            <a:r>
              <a:rPr lang="en-US" altLang="zh-CN" dirty="0"/>
              <a:t>Measurement: CPI and GDP deflator.</a:t>
            </a:r>
          </a:p>
          <a:p>
            <a:r>
              <a:rPr lang="en-US" altLang="zh-CN" dirty="0"/>
              <a:t>Relationship between money and inflation: </a:t>
            </a:r>
            <a:r>
              <a:rPr lang="en-US" altLang="zh-CN" u="sng" dirty="0"/>
              <a:t>Inflation erodes purchasing power of money</a:t>
            </a:r>
            <a:r>
              <a:rPr lang="en-US" altLang="zh-CN" dirty="0"/>
              <a:t>. </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005224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Costs of Inflation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Expected Inflation</a:t>
            </a:r>
          </a:p>
          <a:p>
            <a:pPr lvl="1"/>
            <a:r>
              <a:rPr lang="en-US" altLang="zh-CN" dirty="0" err="1"/>
              <a:t>Shoeleather</a:t>
            </a:r>
            <a:r>
              <a:rPr lang="en-US" altLang="zh-CN" dirty="0"/>
              <a:t> cost</a:t>
            </a:r>
          </a:p>
          <a:p>
            <a:pPr lvl="1"/>
            <a:r>
              <a:rPr lang="en-US" altLang="zh-CN" dirty="0"/>
              <a:t>Menu cost</a:t>
            </a:r>
          </a:p>
          <a:p>
            <a:pPr lvl="1"/>
            <a:r>
              <a:rPr lang="en-US" altLang="zh-CN" dirty="0"/>
              <a:t>Relative price distortion</a:t>
            </a:r>
          </a:p>
          <a:p>
            <a:pPr lvl="1"/>
            <a:r>
              <a:rPr lang="en-US" altLang="zh-CN" dirty="0"/>
              <a:t>Unfair tax treatment</a:t>
            </a:r>
          </a:p>
          <a:p>
            <a:pPr lvl="1"/>
            <a:r>
              <a:rPr lang="en-US" altLang="zh-CN" dirty="0"/>
              <a:t>General inconveniences</a:t>
            </a:r>
          </a:p>
          <a:p>
            <a:r>
              <a:rPr lang="en-US" altLang="zh-CN" dirty="0"/>
              <a:t>Unexpected inflation</a:t>
            </a:r>
          </a:p>
          <a:p>
            <a:pPr lvl="1"/>
            <a:r>
              <a:rPr lang="en-US" altLang="zh-CN" dirty="0"/>
              <a:t>Arbitrary redistributions of purchasing power</a:t>
            </a:r>
          </a:p>
          <a:p>
            <a:pPr lvl="1"/>
            <a:r>
              <a:rPr lang="en-US" altLang="zh-CN" dirty="0"/>
              <a:t>Increased uncertainty</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271748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One Benefit of Inflation</a:t>
            </a:r>
            <a:endParaRPr lang="zh-CN" altLang="en-US" dirty="0"/>
          </a:p>
        </p:txBody>
      </p:sp>
      <p:sp>
        <p:nvSpPr>
          <p:cNvPr id="3" name="内容占位符 2"/>
          <p:cNvSpPr>
            <a:spLocks noGrp="1"/>
          </p:cNvSpPr>
          <p:nvPr>
            <p:ph idx="1"/>
          </p:nvPr>
        </p:nvSpPr>
        <p:spPr/>
        <p:txBody>
          <a:bodyPr/>
          <a:lstStyle/>
          <a:p>
            <a:r>
              <a:rPr lang="en-US" altLang="zh-CN" dirty="0"/>
              <a:t>Nominal wages are rarely reduced, even when the equilibrium real wage falls.  </a:t>
            </a:r>
          </a:p>
          <a:p>
            <a:r>
              <a:rPr lang="en-US" altLang="zh-CN" dirty="0"/>
              <a:t>Inflation allows the real wages to reach equilibrium levels without nominal wage cuts.</a:t>
            </a:r>
          </a:p>
          <a:p>
            <a:r>
              <a:rPr lang="en-US" altLang="zh-CN" dirty="0"/>
              <a:t>Therefore, moderate inflation improves the functioning of labor markets</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009224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Hyperinflation</a:t>
            </a:r>
            <a:endParaRPr lang="zh-CN" altLang="en-US" dirty="0"/>
          </a:p>
        </p:txBody>
      </p:sp>
      <p:sp>
        <p:nvSpPr>
          <p:cNvPr id="3" name="内容占位符 2"/>
          <p:cNvSpPr>
            <a:spLocks noGrp="1"/>
          </p:cNvSpPr>
          <p:nvPr>
            <p:ph idx="1"/>
          </p:nvPr>
        </p:nvSpPr>
        <p:spPr/>
        <p:txBody>
          <a:bodyPr/>
          <a:lstStyle/>
          <a:p>
            <a:r>
              <a:rPr lang="en-US" altLang="zh-CN" dirty="0"/>
              <a:t>Definition: Inflation exceeds 50% per month</a:t>
            </a:r>
          </a:p>
          <a:p>
            <a:r>
              <a:rPr lang="en-US" altLang="zh-CN" dirty="0"/>
              <a:t>All the costs of moderate inflation described </a:t>
            </a:r>
            <a:br>
              <a:rPr lang="en-US" altLang="zh-CN" dirty="0"/>
            </a:br>
            <a:r>
              <a:rPr lang="en-US" altLang="zh-CN" dirty="0"/>
              <a:t>above become HUGE under hyperinflation. </a:t>
            </a:r>
          </a:p>
          <a:p>
            <a:r>
              <a:rPr lang="en-US" altLang="zh-CN" dirty="0"/>
              <a:t>Money ceases to function as a store of value, and may not serve its other functions (unit of account, medium of exchange). </a:t>
            </a:r>
          </a:p>
          <a:p>
            <a:r>
              <a:rPr lang="en-US" altLang="zh-CN" dirty="0"/>
              <a:t>People may have to barter or use a stable foreign currency.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6648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AD and AS Curves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Generally, both AD and AS may be functions of the general price level </a:t>
                </a:r>
                <a14:m>
                  <m:oMath xmlns:m="http://schemas.openxmlformats.org/officeDocument/2006/math">
                    <m:r>
                      <a:rPr lang="en-US" altLang="zh-CN">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oMath>
                </a14:m>
                <a:r>
                  <a:rPr lang="en-US" altLang="zh-CN" dirty="0"/>
                  <a:t>. </a:t>
                </a:r>
              </a:p>
              <a:p>
                <a:pPr lvl="1"/>
                <a:r>
                  <a:rPr lang="en-US" altLang="zh-CN" dirty="0"/>
                  <a:t>The AD curve: the graphical representation of the relationship between </a:t>
                </a:r>
                <a:r>
                  <a:rPr lang="en-US" altLang="zh-CN" u="sng" dirty="0"/>
                  <a:t>AD</a:t>
                </a:r>
                <a:r>
                  <a:rPr lang="en-US" altLang="zh-CN" dirty="0"/>
                  <a:t> and </a:t>
                </a:r>
                <a14:m>
                  <m:oMath xmlns:m="http://schemas.openxmlformats.org/officeDocument/2006/math">
                    <m:r>
                      <a:rPr lang="en-US" altLang="zh-CN" i="1">
                        <a:latin typeface="Cambria Math" panose="02040503050406030204" pitchFamily="18" charset="0"/>
                      </a:rPr>
                      <m:t>𝑃</m:t>
                    </m:r>
                  </m:oMath>
                </a14:m>
                <a:r>
                  <a:rPr lang="en-US" altLang="zh-CN" dirty="0"/>
                  <a:t>.</a:t>
                </a:r>
              </a:p>
              <a:p>
                <a:pPr lvl="1"/>
                <a:r>
                  <a:rPr lang="en-US" altLang="zh-CN" dirty="0"/>
                  <a:t>The AS curve: the graphical representation of the relationship between </a:t>
                </a:r>
                <a:r>
                  <a:rPr lang="en-US" altLang="zh-CN" u="sng" dirty="0"/>
                  <a:t>AS</a:t>
                </a:r>
                <a:r>
                  <a:rPr lang="en-US" altLang="zh-CN" dirty="0"/>
                  <a:t> and </a:t>
                </a:r>
                <a14:m>
                  <m:oMath xmlns:m="http://schemas.openxmlformats.org/officeDocument/2006/math">
                    <m:r>
                      <a:rPr lang="en-US" altLang="zh-CN" i="1">
                        <a:latin typeface="Cambria Math" panose="02040503050406030204" pitchFamily="18" charset="0"/>
                      </a:rPr>
                      <m:t>𝑃</m:t>
                    </m:r>
                  </m:oMath>
                </a14:m>
                <a:r>
                  <a:rPr lang="en-US" altLang="zh-CN" dirty="0"/>
                  <a:t>.</a:t>
                </a:r>
              </a:p>
              <a:p>
                <a:r>
                  <a:rPr lang="en-US" altLang="zh-CN" dirty="0"/>
                  <a:t>The AD curve: as </a:t>
                </a:r>
                <a14:m>
                  <m:oMath xmlns:m="http://schemas.openxmlformats.org/officeDocument/2006/math">
                    <m:r>
                      <a:rPr lang="en-US" altLang="zh-CN" i="1">
                        <a:latin typeface="Cambria Math" panose="02040503050406030204" pitchFamily="18" charset="0"/>
                      </a:rPr>
                      <m:t>𝑃</m:t>
                    </m:r>
                  </m:oMath>
                </a14:m>
                <a:r>
                  <a:rPr lang="zh-CN" altLang="en-US" dirty="0"/>
                  <a:t> </a:t>
                </a:r>
                <a:r>
                  <a:rPr lang="en-US" altLang="zh-CN" dirty="0"/>
                  <a:t>declines, AD may increase.</a:t>
                </a:r>
              </a:p>
              <a:p>
                <a:pPr lvl="1"/>
                <a:r>
                  <a:rPr lang="en-US" altLang="zh-CN" dirty="0"/>
                  <a:t>Pigou's wealth effect, Keynes' interest rate effect, etc.</a:t>
                </a:r>
              </a:p>
              <a:p>
                <a:r>
                  <a:rPr lang="en-US" altLang="zh-CN" dirty="0"/>
                  <a:t>The AS curve: as </a:t>
                </a:r>
                <a14:m>
                  <m:oMath xmlns:m="http://schemas.openxmlformats.org/officeDocument/2006/math">
                    <m:r>
                      <a:rPr lang="en-US" altLang="zh-CN" i="1">
                        <a:latin typeface="Cambria Math" panose="02040503050406030204" pitchFamily="18" charset="0"/>
                      </a:rPr>
                      <m:t>𝑃</m:t>
                    </m:r>
                  </m:oMath>
                </a14:m>
                <a:r>
                  <a:rPr lang="zh-CN" altLang="en-US" dirty="0"/>
                  <a:t> </a:t>
                </a:r>
                <a:r>
                  <a:rPr lang="en-US" altLang="zh-CN" dirty="0"/>
                  <a:t>increases, AS may increase.</a:t>
                </a:r>
              </a:p>
              <a:p>
                <a:pPr lvl="1"/>
                <a:r>
                  <a:rPr lang="en-US" altLang="zh-CN" dirty="0"/>
                  <a:t>Misperception, some firms facing sticky prices, etc.</a:t>
                </a:r>
              </a:p>
              <a:p>
                <a:endParaRPr lang="en-US" altLang="zh-CN" dirty="0"/>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2695" b="-27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459533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Hyperinflation in Nationalist China</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p:cNvGraphicFramePr>
            <a:graphicFrameLocks noGrp="1"/>
          </p:cNvGraphicFramePr>
          <p:nvPr>
            <p:ph idx="1"/>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3934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Hyperinflation in Nationalist China</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p:cNvGraphicFramePr>
            <a:graphicFrameLocks noGrp="1"/>
          </p:cNvGraphicFramePr>
          <p:nvPr>
            <p:ph idx="1"/>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34411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Causes Hyperinflation?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An easy answer is: hyperinflation is caused by excessive money supply growth.</a:t>
            </a:r>
          </a:p>
          <a:p>
            <a:r>
              <a:rPr lang="en-US" altLang="zh-CN" dirty="0"/>
              <a:t>When the central bank prints money, the price level rises. If it prints money rapidly enough, the result is hyperinflation. </a:t>
            </a:r>
          </a:p>
          <a:p>
            <a:r>
              <a:rPr lang="en-US" altLang="zh-CN" dirty="0"/>
              <a:t>But why do central bank print money? It’s the fiscal problem, in most cases! </a:t>
            </a:r>
          </a:p>
          <a:p>
            <a:r>
              <a:rPr lang="en-US" altLang="zh-CN" dirty="0"/>
              <a:t>How can hyperinflation be halted? Fiscal reform in most cases.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0519837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Quantity Theory of Money: From The Perspective of Transactions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Let </a:t>
                </a:r>
                <a14:m>
                  <m:oMath xmlns:m="http://schemas.openxmlformats.org/officeDocument/2006/math">
                    <m:r>
                      <a:rPr lang="en-US" altLang="zh-CN" b="0" i="1" smtClean="0">
                        <a:latin typeface="Cambria Math"/>
                      </a:rPr>
                      <m:t>𝑇</m:t>
                    </m:r>
                  </m:oMath>
                </a14:m>
                <a:r>
                  <a:rPr lang="zh-CN" altLang="en-US" dirty="0"/>
                  <a:t> </a:t>
                </a:r>
                <a:r>
                  <a:rPr lang="en-US" altLang="zh-CN" dirty="0"/>
                  <a:t>be the total number of transactions during a period of time, </a:t>
                </a:r>
                <a14:m>
                  <m:oMath xmlns:m="http://schemas.openxmlformats.org/officeDocument/2006/math">
                    <m:r>
                      <a:rPr lang="en-US" altLang="zh-CN" b="0" i="1" smtClean="0">
                        <a:latin typeface="Cambria Math"/>
                      </a:rPr>
                      <m:t>𝑃</m:t>
                    </m:r>
                  </m:oMath>
                </a14:m>
                <a:r>
                  <a:rPr lang="zh-CN" altLang="en-US" dirty="0"/>
                  <a:t> </a:t>
                </a:r>
                <a:r>
                  <a:rPr lang="en-US" altLang="zh-CN" dirty="0"/>
                  <a:t>the overall price, and </a:t>
                </a:r>
                <a14:m>
                  <m:oMath xmlns:m="http://schemas.openxmlformats.org/officeDocument/2006/math">
                    <m:r>
                      <a:rPr lang="en-US" altLang="zh-CN" b="0" i="1" smtClean="0">
                        <a:latin typeface="Cambria Math"/>
                      </a:rPr>
                      <m:t>𝑀</m:t>
                    </m:r>
                  </m:oMath>
                </a14:m>
                <a:r>
                  <a:rPr lang="zh-CN" altLang="en-US" dirty="0"/>
                  <a:t> </a:t>
                </a:r>
                <a:r>
                  <a:rPr lang="en-US" altLang="zh-CN" dirty="0"/>
                  <a:t>the money in circulation. We may define the transaction velocity of money by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𝑉</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𝑃𝑇</m:t>
                          </m:r>
                        </m:num>
                        <m:den>
                          <m:r>
                            <a:rPr lang="en-US" altLang="zh-CN" b="0" i="1" smtClean="0">
                              <a:latin typeface="Cambria Math"/>
                            </a:rPr>
                            <m:t>𝑀</m:t>
                          </m:r>
                        </m:den>
                      </m:f>
                      <m:r>
                        <a:rPr lang="en-US" altLang="zh-CN" b="0" i="1" smtClean="0">
                          <a:latin typeface="Cambria Math"/>
                        </a:rPr>
                        <m:t>.</m:t>
                      </m:r>
                    </m:oMath>
                  </m:oMathPara>
                </a14:m>
                <a:endParaRPr lang="en-US" altLang="zh-CN" dirty="0"/>
              </a:p>
              <a:p>
                <a:r>
                  <a:rPr lang="en-US" altLang="zh-CN" dirty="0"/>
                  <a:t>The quantity theory of money is thus stated as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𝑀𝑉</m:t>
                      </m:r>
                      <m:r>
                        <a:rPr lang="en-US" altLang="zh-CN" b="0" i="1" smtClean="0">
                          <a:latin typeface="Cambria Math"/>
                        </a:rPr>
                        <m:t>=</m:t>
                      </m:r>
                      <m:r>
                        <a:rPr lang="en-US" altLang="zh-CN" b="0" i="1" smtClean="0">
                          <a:latin typeface="Cambria Math"/>
                        </a:rPr>
                        <m:t>𝑃𝑇</m:t>
                      </m:r>
                      <m:r>
                        <a:rPr lang="en-US" altLang="zh-CN" b="0" i="1" smtClean="0">
                          <a:latin typeface="Cambria Math"/>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1617" r="-244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577685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Quantity Theory of Money: From The Perspective of Income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a:t>Transactions are difficult to measure, but they are related with the total income (or output) of the economy. </a:t>
                </a:r>
              </a:p>
              <a:p>
                <a:r>
                  <a:rPr lang="en-US" altLang="zh-CN" dirty="0"/>
                  <a:t>Proxy the total transactions by the total income (e.g., real GDP), we obtain a more practical quantity theory of money:</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𝑀𝑉</m:t>
                      </m:r>
                      <m:r>
                        <a:rPr lang="en-US" altLang="zh-CN" b="0" i="1" smtClean="0">
                          <a:latin typeface="Cambria Math"/>
                        </a:rPr>
                        <m:t>=</m:t>
                      </m:r>
                      <m:r>
                        <a:rPr lang="en-US" altLang="zh-CN" b="0" i="1" smtClean="0">
                          <a:latin typeface="Cambria Math"/>
                        </a:rPr>
                        <m:t>𝑃𝑌</m:t>
                      </m:r>
                      <m:r>
                        <a:rPr lang="en-US" altLang="zh-CN" b="0" i="1" smtClean="0">
                          <a:latin typeface="Cambria Math"/>
                        </a:rPr>
                        <m:t>,</m:t>
                      </m:r>
                    </m:oMath>
                  </m:oMathPara>
                </a14:m>
                <a:endParaRPr lang="en-US" altLang="zh-CN" dirty="0"/>
              </a:p>
              <a:p>
                <a:pPr marL="0" indent="0">
                  <a:buNone/>
                </a:pPr>
                <a:r>
                  <a:rPr lang="en-US" altLang="zh-CN" dirty="0"/>
                  <a:t>         where </a:t>
                </a:r>
                <a14:m>
                  <m:oMath xmlns:m="http://schemas.openxmlformats.org/officeDocument/2006/math">
                    <m:r>
                      <a:rPr lang="en-US" altLang="zh-CN" i="1">
                        <a:latin typeface="Cambria Math"/>
                      </a:rPr>
                      <m:t>𝑌</m:t>
                    </m:r>
                  </m:oMath>
                </a14:m>
                <a:r>
                  <a:rPr lang="zh-CN" altLang="en-US" dirty="0"/>
                  <a:t> </a:t>
                </a:r>
                <a:r>
                  <a:rPr lang="en-US" altLang="zh-CN" dirty="0"/>
                  <a:t>denotes total income (e.g., real GDP). </a:t>
                </a:r>
              </a:p>
              <a:p>
                <a:r>
                  <a:rPr lang="en-US" altLang="zh-CN" dirty="0"/>
                  <a:t>Note that the new version of quantity theory is nothing but an alternative definition of the velocity of money.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3504" r="-2444" b="-336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81757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Quantity Theory of Money: From The Perspective of Money Demand and Supply</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a:t>Define </a:t>
                </a:r>
                <a14:m>
                  <m:oMath xmlns:m="http://schemas.openxmlformats.org/officeDocument/2006/math">
                    <m:r>
                      <a:rPr lang="en-US" altLang="zh-CN" i="1">
                        <a:latin typeface="Cambria Math"/>
                      </a:rPr>
                      <m:t>𝑘</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𝑉</m:t>
                        </m:r>
                      </m:den>
                    </m:f>
                  </m:oMath>
                </a14:m>
                <a:r>
                  <a:rPr lang="en-US" altLang="zh-CN" dirty="0"/>
                  <a:t>, we can arrange the quantity theory of money as </a:t>
                </a: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𝑀</m:t>
                          </m:r>
                        </m:num>
                        <m:den>
                          <m:r>
                            <a:rPr lang="en-US" altLang="zh-CN" b="0" i="1" smtClean="0">
                              <a:latin typeface="Cambria Math"/>
                            </a:rPr>
                            <m:t>𝑃</m:t>
                          </m:r>
                        </m:den>
                      </m:f>
                      <m:r>
                        <a:rPr lang="en-US" altLang="zh-CN" b="0" i="1" smtClean="0">
                          <a:latin typeface="Cambria Math"/>
                        </a:rPr>
                        <m:t>=</m:t>
                      </m:r>
                      <m:r>
                        <a:rPr lang="en-US" altLang="zh-CN" b="0" i="1" smtClean="0">
                          <a:latin typeface="Cambria Math"/>
                        </a:rPr>
                        <m:t>𝑘𝑌</m:t>
                      </m:r>
                      <m:r>
                        <a:rPr lang="en-US" altLang="zh-CN" b="0" i="1" smtClean="0">
                          <a:latin typeface="Cambria Math"/>
                        </a:rPr>
                        <m:t>.</m:t>
                      </m:r>
                    </m:oMath>
                  </m:oMathPara>
                </a14:m>
                <a:endParaRPr lang="en-US" altLang="zh-CN" dirty="0"/>
              </a:p>
              <a:p>
                <a:r>
                  <a:rPr lang="en-US" altLang="zh-CN" dirty="0"/>
                  <a:t>Assume that </a:t>
                </a:r>
                <a14:m>
                  <m:oMath xmlns:m="http://schemas.openxmlformats.org/officeDocument/2006/math">
                    <m:r>
                      <a:rPr lang="en-US" altLang="zh-CN" b="0" i="1" smtClean="0">
                        <a:latin typeface="Cambria Math"/>
                      </a:rPr>
                      <m:t>𝑘</m:t>
                    </m:r>
                  </m:oMath>
                </a14:m>
                <a:r>
                  <a:rPr lang="en-US" altLang="zh-CN" dirty="0"/>
                  <a:t> is constant. We may understand the right-hand side as a simple form of money demand. </a:t>
                </a:r>
              </a:p>
              <a:p>
                <a:r>
                  <a:rPr lang="en-US" altLang="zh-CN" dirty="0"/>
                  <a:t>The left-hand side, called real money balances, is the money supply.  We read the above equation as</a:t>
                </a:r>
              </a:p>
              <a:p>
                <a:pPr marL="0" indent="0" algn="ctr">
                  <a:buNone/>
                </a:pPr>
                <a:r>
                  <a:rPr lang="en-US" altLang="zh-CN" dirty="0"/>
                  <a:t>“real money supply” = “money demand”. </a:t>
                </a:r>
              </a:p>
              <a:p>
                <a:r>
                  <a:rPr lang="zh-CN" altLang="en-US" dirty="0"/>
                  <a:t>𝑘 </a:t>
                </a:r>
                <a:r>
                  <a:rPr lang="en-US" altLang="zh-CN" dirty="0"/>
                  <a:t>characterizes how much money people wish to hold for each unit of income. It is by definition inversely proportional to </a:t>
                </a:r>
                <a:r>
                  <a:rPr lang="zh-CN" altLang="en-US" dirty="0"/>
                  <a:t>𝑉</a:t>
                </a:r>
                <a:r>
                  <a:rPr lang="en-US" altLang="zh-CN" dirty="0"/>
                  <a:t>:  when people hold lots of money relative to their incomes, money changes hands infrequently.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15" t="-809" r="-222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98379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Money and Inflation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From quantity theory of money, we can obtain</a:t>
                </a: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a:rPr>
                            <m:t>𝑑</m:t>
                          </m:r>
                          <m:r>
                            <a:rPr lang="en-US" altLang="zh-CN" b="0" i="1" smtClean="0">
                              <a:latin typeface="Cambria Math"/>
                            </a:rPr>
                            <m:t>𝑀</m:t>
                          </m:r>
                        </m:num>
                        <m:den>
                          <m:r>
                            <a:rPr lang="en-US" altLang="zh-CN" b="0" i="1" smtClean="0">
                              <a:latin typeface="Cambria Math"/>
                            </a:rPr>
                            <m:t>𝑀</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𝑑𝑉</m:t>
                          </m:r>
                        </m:num>
                        <m:den>
                          <m:r>
                            <a:rPr lang="en-US" altLang="zh-CN" b="0" i="1" smtClean="0">
                              <a:latin typeface="Cambria Math"/>
                            </a:rPr>
                            <m:t>𝑉</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𝑑𝑃</m:t>
                          </m:r>
                        </m:num>
                        <m:den>
                          <m:r>
                            <a:rPr lang="en-US" altLang="zh-CN" b="0" i="1" smtClean="0">
                              <a:latin typeface="Cambria Math"/>
                            </a:rPr>
                            <m:t>𝑃</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𝑑𝑌</m:t>
                          </m:r>
                        </m:num>
                        <m:den>
                          <m:r>
                            <a:rPr lang="en-US" altLang="zh-CN" b="0" i="1" smtClean="0">
                              <a:latin typeface="Cambria Math"/>
                            </a:rPr>
                            <m:t>𝑌</m:t>
                          </m:r>
                        </m:den>
                      </m:f>
                      <m:r>
                        <a:rPr lang="en-US" altLang="zh-CN" b="0" i="1" smtClean="0">
                          <a:latin typeface="Cambria Math"/>
                        </a:rPr>
                        <m:t>.</m:t>
                      </m:r>
                    </m:oMath>
                  </m:oMathPara>
                </a14:m>
                <a:endParaRPr lang="en-US" altLang="zh-CN" b="0" dirty="0"/>
              </a:p>
              <a:p>
                <a:pPr lvl="1"/>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𝑑𝑀</m:t>
                        </m:r>
                      </m:num>
                      <m:den>
                        <m:r>
                          <a:rPr lang="en-US" altLang="zh-CN" i="1">
                            <a:latin typeface="Cambria Math"/>
                          </a:rPr>
                          <m:t>𝑀</m:t>
                        </m:r>
                      </m:den>
                    </m:f>
                  </m:oMath>
                </a14:m>
                <a:r>
                  <a:rPr lang="en-US" altLang="zh-CN" dirty="0"/>
                  <a:t> and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𝑑𝑌</m:t>
                        </m:r>
                      </m:num>
                      <m:den>
                        <m:r>
                          <a:rPr lang="en-US" altLang="zh-CN" i="1">
                            <a:latin typeface="Cambria Math"/>
                          </a:rPr>
                          <m:t>𝑌</m:t>
                        </m:r>
                      </m:den>
                    </m:f>
                  </m:oMath>
                </a14:m>
                <a:r>
                  <a:rPr lang="en-US" altLang="zh-CN" dirty="0"/>
                  <a:t> are growth rates of money supply and real GDP, respectively. </a:t>
                </a:r>
              </a:p>
              <a:p>
                <a:pPr lvl="1"/>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𝑑𝑃</m:t>
                        </m:r>
                      </m:num>
                      <m:den>
                        <m:r>
                          <a:rPr lang="en-US" altLang="zh-CN" i="1">
                            <a:latin typeface="Cambria Math"/>
                          </a:rPr>
                          <m:t>𝑃</m:t>
                        </m:r>
                      </m:den>
                    </m:f>
                  </m:oMath>
                </a14:m>
                <a:r>
                  <a:rPr lang="zh-CN" altLang="en-US" dirty="0"/>
                  <a:t> </a:t>
                </a:r>
                <a:r>
                  <a:rPr lang="en-US" altLang="zh-CN" dirty="0"/>
                  <a:t>is the inflation rate.</a:t>
                </a:r>
              </a:p>
              <a:p>
                <a:pPr lvl="1"/>
                <a:r>
                  <a:rPr lang="en-US" altLang="zh-CN" dirty="0"/>
                  <a:t>If we assume constant velocity,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𝑑𝑉</m:t>
                        </m:r>
                      </m:num>
                      <m:den>
                        <m:r>
                          <a:rPr lang="en-US" altLang="zh-CN" i="1">
                            <a:latin typeface="Cambria Math"/>
                          </a:rPr>
                          <m:t>𝑉</m:t>
                        </m:r>
                      </m:den>
                    </m:f>
                    <m:r>
                      <a:rPr lang="en-US" altLang="zh-CN" b="0" i="1" smtClean="0">
                        <a:latin typeface="Cambria Math"/>
                      </a:rPr>
                      <m:t>=0.</m:t>
                    </m:r>
                  </m:oMath>
                </a14:m>
                <a:endParaRPr lang="en-US" altLang="zh-CN" dirty="0"/>
              </a:p>
              <a:p>
                <a:r>
                  <a:rPr lang="en-US" altLang="zh-CN" dirty="0"/>
                  <a:t>Given the real GDP growth rate, higher growth rate of money supply leads to higher inflation.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2695" r="-370" b="-404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2352641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M2 Growth and Inflation in China</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395830549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7148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U.S. Inflation and Money Growth</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38109"/>
            <a:ext cx="7471390" cy="4845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2125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Money Growth and Inflation Across Countries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853419"/>
            <a:ext cx="5419353" cy="4406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59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73199-55AD-49A6-9F54-69E2335E67E1}"/>
              </a:ext>
            </a:extLst>
          </p:cNvPr>
          <p:cNvSpPr>
            <a:spLocks noGrp="1"/>
          </p:cNvSpPr>
          <p:nvPr>
            <p:ph type="title"/>
          </p:nvPr>
        </p:nvSpPr>
        <p:spPr/>
        <p:txBody>
          <a:bodyPr/>
          <a:lstStyle/>
          <a:p>
            <a:r>
              <a:rPr lang="en-US" altLang="zh-CN" dirty="0"/>
              <a:t>The Classical AS Curve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E17A69-3AC8-42D9-9293-0DFC8A212650}"/>
                  </a:ext>
                </a:extLst>
              </p:cNvPr>
              <p:cNvSpPr>
                <a:spLocks noGrp="1"/>
              </p:cNvSpPr>
              <p:nvPr>
                <p:ph sz="half" idx="1"/>
              </p:nvPr>
            </p:nvSpPr>
            <p:spPr/>
            <p:txBody>
              <a:bodyPr/>
              <a:lstStyle/>
              <a:p>
                <a:r>
                  <a:rPr lang="en-US" altLang="zh-CN" dirty="0"/>
                  <a:t>Under classical assumptions, the AS curve would be vertical. </a:t>
                </a:r>
              </a:p>
              <a:p>
                <a:pPr lvl="1"/>
                <a:r>
                  <a:rPr lang="en-US" altLang="zh-CN" dirty="0"/>
                  <a:t>Producers would not be fooled by the rise (fall) of </a:t>
                </a:r>
                <a14:m>
                  <m:oMath xmlns:m="http://schemas.openxmlformats.org/officeDocument/2006/math">
                    <m:r>
                      <a:rPr lang="en-US" altLang="zh-CN" i="1">
                        <a:latin typeface="Cambria Math" panose="02040503050406030204" pitchFamily="18" charset="0"/>
                      </a:rPr>
                      <m:t>𝑃</m:t>
                    </m:r>
                  </m:oMath>
                </a14:m>
                <a:r>
                  <a:rPr lang="zh-CN" altLang="en-US" dirty="0"/>
                  <a:t> </a:t>
                </a:r>
                <a:r>
                  <a:rPr lang="en-US" altLang="zh-CN" dirty="0"/>
                  <a:t>to increase (decrease) production.</a:t>
                </a:r>
                <a:endParaRPr lang="zh-CN" altLang="en-US" dirty="0"/>
              </a:p>
            </p:txBody>
          </p:sp>
        </mc:Choice>
        <mc:Fallback xmlns="">
          <p:sp>
            <p:nvSpPr>
              <p:cNvPr id="3" name="内容占位符 2">
                <a:extLst>
                  <a:ext uri="{FF2B5EF4-FFF2-40B4-BE49-F238E27FC236}">
                    <a16:creationId xmlns:a16="http://schemas.microsoft.com/office/drawing/2014/main" id="{B5E17A69-3AC8-42D9-9293-0DFC8A212650}"/>
                  </a:ext>
                </a:extLst>
              </p:cNvPr>
              <p:cNvSpPr>
                <a:spLocks noGrp="1" noRot="1" noChangeAspect="1" noMove="1" noResize="1" noEditPoints="1" noAdjustHandles="1" noChangeArrowheads="1" noChangeShapeType="1" noTextEdit="1"/>
              </p:cNvSpPr>
              <p:nvPr>
                <p:ph sz="half" idx="1"/>
              </p:nvPr>
            </p:nvSpPr>
            <p:spPr>
              <a:blipFill>
                <a:blip r:embed="rId2"/>
                <a:stretch>
                  <a:fillRect l="-2715" t="-1348" r="-3620"/>
                </a:stretch>
              </a:blipFill>
            </p:spPr>
            <p:txBody>
              <a:bodyPr/>
              <a:lstStyle/>
              <a:p>
                <a:r>
                  <a:rPr lang="zh-CN" altLang="en-US">
                    <a:noFill/>
                  </a:rPr>
                  <a:t> </a:t>
                </a:r>
              </a:p>
            </p:txBody>
          </p:sp>
        </mc:Fallback>
      </mc:AlternateContent>
      <p:pic>
        <p:nvPicPr>
          <p:cNvPr id="6" name="内容占位符 5">
            <a:extLst>
              <a:ext uri="{FF2B5EF4-FFF2-40B4-BE49-F238E27FC236}">
                <a16:creationId xmlns:a16="http://schemas.microsoft.com/office/drawing/2014/main" id="{E42321BA-857C-4620-8EBD-4DB0A5C0C45F}"/>
              </a:ext>
            </a:extLst>
          </p:cNvPr>
          <p:cNvPicPr>
            <a:picLocks noGrp="1" noChangeAspect="1"/>
          </p:cNvPicPr>
          <p:nvPr>
            <p:ph sz="half" idx="2"/>
          </p:nvPr>
        </p:nvPicPr>
        <p:blipFill>
          <a:blip r:embed="rId3"/>
          <a:stretch>
            <a:fillRect/>
          </a:stretch>
        </p:blipFill>
        <p:spPr>
          <a:xfrm>
            <a:off x="4716016" y="1600200"/>
            <a:ext cx="4038600" cy="3557146"/>
          </a:xfrm>
          <a:prstGeom prst="rect">
            <a:avLst/>
          </a:prstGeom>
        </p:spPr>
      </p:pic>
      <p:sp>
        <p:nvSpPr>
          <p:cNvPr id="4" name="页脚占位符 3">
            <a:extLst>
              <a:ext uri="{FF2B5EF4-FFF2-40B4-BE49-F238E27FC236}">
                <a16:creationId xmlns:a16="http://schemas.microsoft.com/office/drawing/2014/main" id="{9FCC0F12-D79C-4A04-841D-AAF28AAB56D1}"/>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549135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 Study: Money Velocity of USA</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77856"/>
            <a:ext cx="8229600" cy="3170650"/>
          </a:xfrm>
        </p:spPr>
      </p:pic>
    </p:spTree>
    <p:extLst>
      <p:ext uri="{BB962C8B-B14F-4D97-AF65-F5344CB8AC3E}">
        <p14:creationId xmlns:p14="http://schemas.microsoft.com/office/powerpoint/2010/main" val="19306969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Money Velocity of China</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7" name="内容占位符 6"/>
          <p:cNvGraphicFramePr>
            <a:graphicFrameLocks noGrp="1"/>
          </p:cNvGraphicFramePr>
          <p:nvPr>
            <p:ph idx="1"/>
            <p:extLst>
              <p:ext uri="{D42A27DB-BD31-4B8C-83A1-F6EECF244321}">
                <p14:modId xmlns:p14="http://schemas.microsoft.com/office/powerpoint/2010/main" val="2666695533"/>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26056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Inflation and Nominal Interest Rate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Recall that the real interest rate is determined in the market for loanable funds, </a:t>
                </a:r>
                <a14:m>
                  <m:oMath xmlns:m="http://schemas.openxmlformats.org/officeDocument/2006/math">
                    <m:r>
                      <a:rPr lang="en-US" altLang="zh-CN" i="1">
                        <a:latin typeface="Cambria Math"/>
                      </a:rPr>
                      <m:t>𝐼</m:t>
                    </m:r>
                    <m:d>
                      <m:dPr>
                        <m:ctrlPr>
                          <a:rPr lang="zh-CN" altLang="zh-CN" i="1">
                            <a:latin typeface="Cambria Math" panose="02040503050406030204" pitchFamily="18" charset="0"/>
                          </a:rPr>
                        </m:ctrlPr>
                      </m:dPr>
                      <m:e>
                        <m:r>
                          <a:rPr lang="en-US" altLang="zh-CN" i="1">
                            <a:latin typeface="Cambria Math"/>
                          </a:rPr>
                          <m:t>𝑟</m:t>
                        </m:r>
                      </m:e>
                    </m:d>
                    <m:r>
                      <a:rPr lang="en-US" altLang="zh-CN" i="1">
                        <a:latin typeface="Cambria Math"/>
                      </a:rPr>
                      <m:t>=</m:t>
                    </m:r>
                    <m:acc>
                      <m:accPr>
                        <m:chr m:val="̅"/>
                        <m:ctrlPr>
                          <a:rPr lang="zh-CN" altLang="zh-CN" i="1">
                            <a:latin typeface="Cambria Math" panose="02040503050406030204" pitchFamily="18" charset="0"/>
                          </a:rPr>
                        </m:ctrlPr>
                      </m:accPr>
                      <m:e>
                        <m:r>
                          <a:rPr lang="en-US" altLang="zh-CN" i="1">
                            <a:latin typeface="Cambria Math"/>
                          </a:rPr>
                          <m:t>𝑆</m:t>
                        </m:r>
                      </m:e>
                    </m:acc>
                  </m:oMath>
                </a14:m>
                <a:r>
                  <a:rPr lang="en-US" altLang="zh-CN" dirty="0"/>
                  <a:t>. </a:t>
                </a:r>
              </a:p>
              <a:p>
                <a:r>
                  <a:rPr lang="en-US" altLang="zh-CN" dirty="0"/>
                  <a:t>If the real variables (</a:t>
                </a:r>
                <a14:m>
                  <m:oMath xmlns:m="http://schemas.openxmlformats.org/officeDocument/2006/math">
                    <m:r>
                      <a:rPr lang="en-US" altLang="zh-CN" i="1">
                        <a:latin typeface="Cambria Math"/>
                      </a:rPr>
                      <m:t>𝑌</m:t>
                    </m:r>
                    <m:r>
                      <a:rPr lang="en-US" altLang="zh-CN" i="1">
                        <a:latin typeface="Cambria Math"/>
                      </a:rPr>
                      <m:t>, </m:t>
                    </m:r>
                    <m:r>
                      <a:rPr lang="en-US" altLang="zh-CN" i="1">
                        <a:latin typeface="Cambria Math"/>
                      </a:rPr>
                      <m:t>𝐶</m:t>
                    </m:r>
                    <m:r>
                      <a:rPr lang="en-US" altLang="zh-CN" i="1">
                        <a:latin typeface="Cambria Math"/>
                      </a:rPr>
                      <m:t>, </m:t>
                    </m:r>
                    <m:r>
                      <a:rPr lang="en-US" altLang="zh-CN" i="1">
                        <a:latin typeface="Cambria Math"/>
                      </a:rPr>
                      <m:t>𝐺</m:t>
                    </m:r>
                  </m:oMath>
                </a14:m>
                <a:r>
                  <a:rPr lang="en-US" altLang="zh-CN" dirty="0"/>
                  <a:t>) are given, so is</a:t>
                </a:r>
                <a14:m>
                  <m:oMath xmlns:m="http://schemas.openxmlformats.org/officeDocument/2006/math">
                    <m:r>
                      <a:rPr lang="en-US" altLang="zh-CN" i="1">
                        <a:latin typeface="Cambria Math"/>
                      </a:rPr>
                      <m:t> </m:t>
                    </m:r>
                    <m:r>
                      <a:rPr lang="en-US" altLang="zh-CN" i="1">
                        <a:latin typeface="Cambria Math"/>
                      </a:rPr>
                      <m:t>𝑟</m:t>
                    </m:r>
                  </m:oMath>
                </a14:m>
                <a:r>
                  <a:rPr lang="en-US" altLang="zh-CN" dirty="0"/>
                  <a:t>. </a:t>
                </a:r>
              </a:p>
              <a:p>
                <a:r>
                  <a:rPr lang="en-US" altLang="zh-CN" dirty="0"/>
                  <a:t>Then the nominal interest rate, according to the Fisher’s equation (</a:t>
                </a:r>
                <a14:m>
                  <m:oMath xmlns:m="http://schemas.openxmlformats.org/officeDocument/2006/math">
                    <m:r>
                      <a:rPr lang="en-US" altLang="zh-CN" i="1">
                        <a:latin typeface="Cambria Math"/>
                      </a:rPr>
                      <m:t>𝑖</m:t>
                    </m:r>
                    <m:r>
                      <a:rPr lang="en-US" altLang="zh-CN" i="1">
                        <a:latin typeface="Cambria Math"/>
                      </a:rPr>
                      <m:t>=</m:t>
                    </m:r>
                    <m:r>
                      <a:rPr lang="en-US" altLang="zh-CN" i="1">
                        <a:latin typeface="Cambria Math"/>
                      </a:rPr>
                      <m:t>𝑟</m:t>
                    </m:r>
                    <m:r>
                      <a:rPr lang="en-US" altLang="zh-CN" i="1">
                        <a:latin typeface="Cambria Math"/>
                      </a:rPr>
                      <m:t>+</m:t>
                    </m:r>
                    <m:r>
                      <a:rPr lang="en-US" altLang="zh-CN" i="1">
                        <a:latin typeface="Cambria Math"/>
                      </a:rPr>
                      <m:t>𝜋</m:t>
                    </m:r>
                  </m:oMath>
                </a14:m>
                <a:r>
                  <a:rPr lang="en-US" altLang="zh-CN" dirty="0"/>
                  <a:t>), has a one-to-one relationship with the inflation rate (Fisher effect).</a:t>
                </a:r>
              </a:p>
              <a:p>
                <a:r>
                  <a:rPr lang="en-US" altLang="zh-CN" dirty="0"/>
                  <a:t>For example, in a static economy (</a:t>
                </a:r>
                <a14:m>
                  <m:oMath xmlns:m="http://schemas.openxmlformats.org/officeDocument/2006/math">
                    <m:r>
                      <a:rPr lang="en-US" altLang="zh-CN" i="1">
                        <a:latin typeface="Cambria Math"/>
                      </a:rPr>
                      <m:t>𝑌</m:t>
                    </m:r>
                    <m:r>
                      <a:rPr lang="en-US" altLang="zh-CN" i="1">
                        <a:latin typeface="Cambria Math"/>
                      </a:rPr>
                      <m:t>=</m:t>
                    </m:r>
                    <m:acc>
                      <m:accPr>
                        <m:chr m:val="̅"/>
                        <m:ctrlPr>
                          <a:rPr lang="zh-CN" altLang="zh-CN" i="1">
                            <a:latin typeface="Cambria Math" panose="02040503050406030204" pitchFamily="18" charset="0"/>
                          </a:rPr>
                        </m:ctrlPr>
                      </m:accPr>
                      <m:e>
                        <m:r>
                          <a:rPr lang="en-US" altLang="zh-CN" i="1">
                            <a:latin typeface="Cambria Math"/>
                          </a:rPr>
                          <m:t>𝑌</m:t>
                        </m:r>
                      </m:e>
                    </m:acc>
                  </m:oMath>
                </a14:m>
                <a:r>
                  <a:rPr lang="en-US" altLang="zh-CN" dirty="0"/>
                  <a:t>), a 1% increase in growth rate of money supply causes 1% increase in inflation rate, and then 1% increase in nominal interest rate.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2695" r="-370" b="-323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939084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Inflation and Nominal Interest Rate in USA</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772816"/>
            <a:ext cx="5619527" cy="4365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0988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Case Study: Inflation and Nominal Interest Rate Across Countries</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964" y="1700808"/>
            <a:ext cx="5292254" cy="446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34627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Integrated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The classical AD-AS model: </a:t>
                </a:r>
                <a:endParaRPr lang="en-US" altLang="zh-CN" i="1"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𝑌</m:t>
                          </m:r>
                        </m:e>
                      </m:acc>
                    </m:oMath>
                  </m:oMathPara>
                </a14:m>
                <a:endParaRPr lang="zh-CN" altLang="zh-CN" dirty="0"/>
              </a:p>
              <a:p>
                <a:r>
                  <a:rPr lang="en-US" altLang="zh-CN" dirty="0"/>
                  <a:t>The classical model of real interest rate:</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𝐶</m:t>
                      </m:r>
                      <m:d>
                        <m:dPr>
                          <m:ctrlPr>
                            <a:rPr lang="zh-CN"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𝑇</m:t>
                          </m:r>
                        </m:e>
                      </m:d>
                      <m:r>
                        <a:rPr lang="en-US" altLang="zh-CN" i="1">
                          <a:latin typeface="Cambria Math" panose="02040503050406030204" pitchFamily="18" charset="0"/>
                        </a:rPr>
                        <m:t>+</m:t>
                      </m:r>
                      <m:r>
                        <a:rPr lang="en-US" altLang="zh-CN" i="1">
                          <a:latin typeface="Cambria Math" panose="02040503050406030204" pitchFamily="18" charset="0"/>
                        </a:rPr>
                        <m:t>𝐼</m:t>
                      </m:r>
                      <m:d>
                        <m:dPr>
                          <m:ctrlPr>
                            <a:rPr lang="zh-CN" altLang="zh-CN" i="1">
                              <a:latin typeface="Cambria Math" panose="02040503050406030204" pitchFamily="18" charset="0"/>
                            </a:rPr>
                          </m:ctrlPr>
                        </m:dPr>
                        <m:e>
                          <m:r>
                            <a:rPr lang="en-US" altLang="zh-CN" i="1">
                              <a:latin typeface="Cambria Math" panose="02040503050406030204" pitchFamily="18" charset="0"/>
                            </a:rPr>
                            <m:t>𝑟</m:t>
                          </m:r>
                        </m:e>
                      </m:d>
                      <m:r>
                        <a:rPr lang="en-US" altLang="zh-CN" i="1">
                          <a:latin typeface="Cambria Math" panose="02040503050406030204" pitchFamily="18" charset="0"/>
                        </a:rPr>
                        <m:t>+</m:t>
                      </m:r>
                      <m:r>
                        <a:rPr lang="en-US" altLang="zh-CN" i="1">
                          <a:latin typeface="Cambria Math" panose="02040503050406030204" pitchFamily="18" charset="0"/>
                        </a:rPr>
                        <m:t>𝐺</m:t>
                      </m:r>
                    </m:oMath>
                  </m:oMathPara>
                </a14:m>
                <a:endParaRPr lang="zh-CN" altLang="zh-CN" dirty="0"/>
              </a:p>
              <a:p>
                <a:r>
                  <a:rPr lang="en-US" altLang="zh-CN" dirty="0"/>
                  <a:t>The quantity theory of money:</a:t>
                </a:r>
                <a:endParaRPr lang="en-US" altLang="zh-CN" i="1" dirty="0"/>
              </a:p>
              <a:p>
                <a:pPr marL="0" indent="0">
                  <a:buNone/>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𝑀</m:t>
                          </m:r>
                        </m:num>
                        <m:den>
                          <m:r>
                            <a:rPr lang="en-US" altLang="zh-CN" i="1">
                              <a:latin typeface="Cambria Math" panose="02040503050406030204" pitchFamily="18" charset="0"/>
                            </a:rPr>
                            <m:t>𝑃</m:t>
                          </m:r>
                        </m:den>
                      </m:f>
                      <m:r>
                        <a:rPr lang="en-US" altLang="zh-CN" i="1">
                          <a:latin typeface="Cambria Math" panose="02040503050406030204" pitchFamily="18" charset="0"/>
                        </a:rPr>
                        <m:t>=</m:t>
                      </m:r>
                      <m:r>
                        <a:rPr lang="en-US" altLang="zh-CN" i="1">
                          <a:latin typeface="Cambria Math" panose="02040503050406030204" pitchFamily="18" charset="0"/>
                        </a:rPr>
                        <m:t>𝑘𝑌</m:t>
                      </m:r>
                    </m:oMath>
                  </m:oMathPara>
                </a14:m>
                <a:endParaRPr lang="zh-CN" altLang="zh-CN" dirty="0"/>
              </a:p>
              <a:p>
                <a:r>
                  <a:rPr lang="en-US" altLang="zh-CN" dirty="0"/>
                  <a:t>The Fisher equation:</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𝑖</m:t>
                      </m:r>
                      <m:r>
                        <a:rPr lang="en-US" altLang="zh-CN" i="1">
                          <a:latin typeface="Cambria Math"/>
                        </a:rPr>
                        <m:t>=</m:t>
                      </m:r>
                      <m:r>
                        <a:rPr lang="en-US" altLang="zh-CN" i="1">
                          <a:latin typeface="Cambria Math"/>
                        </a:rPr>
                        <m:t>𝑟</m:t>
                      </m:r>
                      <m:r>
                        <a:rPr lang="en-US" altLang="zh-CN" i="1">
                          <a:latin typeface="Cambria Math"/>
                        </a:rPr>
                        <m:t>+</m:t>
                      </m:r>
                      <m:r>
                        <a:rPr lang="en-US" altLang="zh-CN" i="1">
                          <a:latin typeface="Cambria Math"/>
                        </a:rPr>
                        <m:t>𝜋</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283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320449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Classical Dichotomy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a:t>Real variables can be fully studied without considering money. </a:t>
                </a:r>
              </a:p>
              <a:p>
                <a:pPr lvl="1"/>
                <a14:m>
                  <m:oMath xmlns:m="http://schemas.openxmlformats.org/officeDocument/2006/math">
                    <m:r>
                      <a:rPr lang="en-US" altLang="zh-CN" i="1">
                        <a:latin typeface="Cambria Math"/>
                      </a:rPr>
                      <m:t>𝑌</m:t>
                    </m:r>
                    <m:r>
                      <a:rPr lang="en-US" altLang="zh-CN" i="1">
                        <a:latin typeface="Cambria Math"/>
                      </a:rPr>
                      <m:t>, </m:t>
                    </m:r>
                    <m:r>
                      <a:rPr lang="en-US" altLang="zh-CN" i="1">
                        <a:latin typeface="Cambria Math"/>
                      </a:rPr>
                      <m:t>𝑟</m:t>
                    </m:r>
                  </m:oMath>
                </a14:m>
                <a:r>
                  <a:rPr lang="en-US" altLang="zh-CN" dirty="0"/>
                  <a:t>, unemployment rate, etc.</a:t>
                </a:r>
              </a:p>
              <a:p>
                <a:r>
                  <a:rPr lang="en-US" altLang="zh-CN" dirty="0"/>
                  <a:t>Money only influences the nominal values.</a:t>
                </a:r>
              </a:p>
              <a:p>
                <a:pPr lvl="1"/>
                <a:r>
                  <a:rPr lang="en-US" altLang="zh-CN" dirty="0"/>
                  <a:t>Price level, nominal GDP, nominal interest rate, etc. </a:t>
                </a:r>
              </a:p>
              <a:p>
                <a:r>
                  <a:rPr lang="en-US" altLang="zh-CN" dirty="0"/>
                  <a:t>The idea of separating real from nominal analysis is called the </a:t>
                </a:r>
                <a:r>
                  <a:rPr lang="en-US" altLang="zh-CN" u="sng" dirty="0"/>
                  <a:t>classical dichotomy</a:t>
                </a:r>
                <a:r>
                  <a:rPr lang="en-US" altLang="zh-CN" dirty="0"/>
                  <a:t>. </a:t>
                </a:r>
              </a:p>
              <a:p>
                <a:r>
                  <a:rPr lang="en-US" altLang="zh-CN" dirty="0"/>
                  <a:t>If the classical dichotomy holds, we also say that money is neutral. </a:t>
                </a: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830" r="-3259" b="-148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7865830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Criticism of the Classical Dichotomy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a:t>The model of money demand is too simplistic. Money demand may well depend on other factors than </a:t>
                </a:r>
                <a14:m>
                  <m:oMath xmlns:m="http://schemas.openxmlformats.org/officeDocument/2006/math">
                    <m:r>
                      <a:rPr lang="en-US" altLang="zh-CN" b="0" i="1" smtClean="0">
                        <a:latin typeface="Cambria Math"/>
                      </a:rPr>
                      <m:t>𝑌</m:t>
                    </m:r>
                  </m:oMath>
                </a14:m>
                <a:r>
                  <a:rPr lang="en-US" altLang="zh-CN" dirty="0"/>
                  <a:t>. For example, interest rate, consumer and investor confidence, debt level, etc. Indeed, money velocity is very unstable in history. </a:t>
                </a:r>
              </a:p>
              <a:p>
                <a:r>
                  <a:rPr lang="en-US" altLang="zh-CN" dirty="0"/>
                  <a:t>The quantity theory of money implies that monetary policy is irrelevant. However, it is quite evident that monetary policy has </a:t>
                </a:r>
                <a:r>
                  <a:rPr lang="en-US" altLang="zh-CN" u="sng" dirty="0"/>
                  <a:t>real effects</a:t>
                </a:r>
                <a:r>
                  <a:rPr lang="en-US" altLang="zh-CN" dirty="0"/>
                  <a:t> on outputs.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481" t="-1617" r="-348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6473458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a:t>
            </a:r>
          </a:p>
          <a:p>
            <a:r>
              <a:rPr lang="en-US" altLang="zh-CN" dirty="0"/>
              <a:t>Output</a:t>
            </a:r>
          </a:p>
          <a:p>
            <a:r>
              <a:rPr lang="en-US" altLang="zh-CN" dirty="0"/>
              <a:t>Unemployment</a:t>
            </a:r>
          </a:p>
          <a:p>
            <a:r>
              <a:rPr lang="en-US" altLang="zh-CN" dirty="0"/>
              <a:t>Income Distribution</a:t>
            </a:r>
          </a:p>
          <a:p>
            <a:r>
              <a:rPr lang="en-US" altLang="zh-CN" dirty="0"/>
              <a:t>Interest Rate</a:t>
            </a:r>
          </a:p>
          <a:p>
            <a:r>
              <a:rPr lang="en-US" altLang="zh-CN" dirty="0"/>
              <a:t>Money and Inflation</a:t>
            </a:r>
          </a:p>
          <a:p>
            <a:r>
              <a:rPr lang="en-US" altLang="zh-CN" b="1" dirty="0"/>
              <a:t>Exchange Rate</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3321313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Open Economy</a:t>
            </a:r>
            <a:endParaRPr lang="zh-CN" altLang="en-US" dirty="0"/>
          </a:p>
        </p:txBody>
      </p:sp>
      <p:sp>
        <p:nvSpPr>
          <p:cNvPr id="3" name="内容占位符 2"/>
          <p:cNvSpPr>
            <a:spLocks noGrp="1"/>
          </p:cNvSpPr>
          <p:nvPr>
            <p:ph idx="1"/>
          </p:nvPr>
        </p:nvSpPr>
        <p:spPr/>
        <p:txBody>
          <a:bodyPr/>
          <a:lstStyle/>
          <a:p>
            <a:r>
              <a:rPr lang="en-US" altLang="zh-CN" dirty="0"/>
              <a:t>An open economy trades with other economies in the world. </a:t>
            </a:r>
          </a:p>
          <a:p>
            <a:r>
              <a:rPr lang="en-US" altLang="zh-CN" dirty="0"/>
              <a:t>In this part of the lecture, we discuss</a:t>
            </a:r>
          </a:p>
          <a:p>
            <a:pPr lvl="1"/>
            <a:r>
              <a:rPr lang="en-US" altLang="zh-CN" dirty="0"/>
              <a:t>The international flows of goods and capital </a:t>
            </a:r>
          </a:p>
          <a:p>
            <a:pPr lvl="1"/>
            <a:r>
              <a:rPr lang="en-US" altLang="zh-CN" dirty="0"/>
              <a:t>Exchange rate</a:t>
            </a:r>
          </a:p>
          <a:p>
            <a:pPr lvl="1"/>
            <a:r>
              <a:rPr lang="en-US" altLang="zh-CN" dirty="0"/>
              <a:t>A model of small open economy</a:t>
            </a:r>
          </a:p>
          <a:p>
            <a:pPr lvl="1"/>
            <a:r>
              <a:rPr lang="en-US" altLang="zh-CN" dirty="0"/>
              <a:t>A model of large open economy</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6701850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13212</TotalTime>
  <Words>7843</Words>
  <Application>Microsoft Office PowerPoint</Application>
  <PresentationFormat>全屏显示(4:3)</PresentationFormat>
  <Paragraphs>893</Paragraphs>
  <Slides>127</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127</vt:i4>
      </vt:variant>
    </vt:vector>
  </HeadingPairs>
  <TitlesOfParts>
    <vt:vector size="132" baseType="lpstr">
      <vt:lpstr>宋体</vt:lpstr>
      <vt:lpstr>Arial</vt:lpstr>
      <vt:lpstr>Calibri</vt:lpstr>
      <vt:lpstr>Cambria Math</vt:lpstr>
      <vt:lpstr>Office 主题​​</vt:lpstr>
      <vt:lpstr>Classical Theory</vt:lpstr>
      <vt:lpstr>Content</vt:lpstr>
      <vt:lpstr>Classical Assumptions</vt:lpstr>
      <vt:lpstr>Macro Implications</vt:lpstr>
      <vt:lpstr>Content</vt:lpstr>
      <vt:lpstr>Output of an Economy as a Whole</vt:lpstr>
      <vt:lpstr>The AD and AS</vt:lpstr>
      <vt:lpstr>The AD and AS Curves</vt:lpstr>
      <vt:lpstr>The Classical AS Curve</vt:lpstr>
      <vt:lpstr>The Classical AD Curve</vt:lpstr>
      <vt:lpstr>An Argument Against Pigou’s</vt:lpstr>
      <vt:lpstr> Say’s Law</vt:lpstr>
      <vt:lpstr>The Output Potential</vt:lpstr>
      <vt:lpstr>Factors of Production</vt:lpstr>
      <vt:lpstr>A Simplification Assumption</vt:lpstr>
      <vt:lpstr>Production Function</vt:lpstr>
      <vt:lpstr>Assumptions on the Production Function</vt:lpstr>
      <vt:lpstr>The Cobb-Douglas Production Function</vt:lpstr>
      <vt:lpstr>Assumption on Technology</vt:lpstr>
      <vt:lpstr>Content</vt:lpstr>
      <vt:lpstr>Unemployment</vt:lpstr>
      <vt:lpstr>The Unemployment Rate and the Natural Rate of Unemployment in US</vt:lpstr>
      <vt:lpstr>A Model of Natural Unemployment</vt:lpstr>
      <vt:lpstr>The Natural Unemployment Rate</vt:lpstr>
      <vt:lpstr>Implications </vt:lpstr>
      <vt:lpstr>Frictional Unemployment</vt:lpstr>
      <vt:lpstr>How to Reduce Frictional Unemployment</vt:lpstr>
      <vt:lpstr>Structural Unemployment</vt:lpstr>
      <vt:lpstr>Causes of Wage Rigidity</vt:lpstr>
      <vt:lpstr>Content</vt:lpstr>
      <vt:lpstr>Distribution of Income</vt:lpstr>
      <vt:lpstr>Factor Prices</vt:lpstr>
      <vt:lpstr>Competitive Markets</vt:lpstr>
      <vt:lpstr>Decisions of A Representative Firm</vt:lpstr>
      <vt:lpstr>The Solution</vt:lpstr>
      <vt:lpstr>Demand for Labor</vt:lpstr>
      <vt:lpstr>A Labor Demand Curve</vt:lpstr>
      <vt:lpstr>Economic Profit and Accounting Profit</vt:lpstr>
      <vt:lpstr>Distribution of National Income</vt:lpstr>
      <vt:lpstr>The Cobb-Douglas Economy</vt:lpstr>
      <vt:lpstr>Case Study: Labor’s Share of Income in USA</vt:lpstr>
      <vt:lpstr>Case Study: Labor’s Share of Income in China</vt:lpstr>
      <vt:lpstr>Average Labor Productivity and Real Wage</vt:lpstr>
      <vt:lpstr>Case Study: Labor Productivity and Real Wage in USA</vt:lpstr>
      <vt:lpstr>Content</vt:lpstr>
      <vt:lpstr>Nominal and Real Interest Rates</vt:lpstr>
      <vt:lpstr>Ex-ante Real Interest Rate</vt:lpstr>
      <vt:lpstr>A Classical Model of Real Interest Rate</vt:lpstr>
      <vt:lpstr>Another Interpretation of the National Income Accounting Identity</vt:lpstr>
      <vt:lpstr>A Simplification: Closed Economy</vt:lpstr>
      <vt:lpstr>Consumption Function</vt:lpstr>
      <vt:lpstr>Marginal Propensity to Consume</vt:lpstr>
      <vt:lpstr>Investment Function</vt:lpstr>
      <vt:lpstr>Fiscal Policy</vt:lpstr>
      <vt:lpstr>Equilibrium in the Goods Market</vt:lpstr>
      <vt:lpstr>National Saving</vt:lpstr>
      <vt:lpstr>Equilibrium in the Financial Market</vt:lpstr>
      <vt:lpstr>Determination of Real Interest Rate</vt:lpstr>
      <vt:lpstr>The Effects of Fiscal Policies</vt:lpstr>
      <vt:lpstr>An Increase in Government Spending</vt:lpstr>
      <vt:lpstr>The Crowding-Out Effect</vt:lpstr>
      <vt:lpstr>A Surge in Investment Enthusiasm</vt:lpstr>
      <vt:lpstr>Changes in Investment Demand</vt:lpstr>
      <vt:lpstr>A Modified Model</vt:lpstr>
      <vt:lpstr>A More Realistic Saving Curve</vt:lpstr>
      <vt:lpstr>Content</vt:lpstr>
      <vt:lpstr>Money</vt:lpstr>
      <vt:lpstr>How Fiat Money Comes About</vt:lpstr>
      <vt:lpstr>Case Studies</vt:lpstr>
      <vt:lpstr>Monetary Policy</vt:lpstr>
      <vt:lpstr>Seigniorage: Another Reason for Printing Money</vt:lpstr>
      <vt:lpstr>Money in Modern Economy</vt:lpstr>
      <vt:lpstr>How Money Supply is Measured in USA</vt:lpstr>
      <vt:lpstr>How Money Supply is Measured in China</vt:lpstr>
      <vt:lpstr>Case Study: M2/GDP Ratio</vt:lpstr>
      <vt:lpstr>Inflation</vt:lpstr>
      <vt:lpstr>Costs of Inflation</vt:lpstr>
      <vt:lpstr>One Benefit of Inflation</vt:lpstr>
      <vt:lpstr>Hyperinflation</vt:lpstr>
      <vt:lpstr>Case Study: Hyperinflation in Nationalist China</vt:lpstr>
      <vt:lpstr>Case Study: Hyperinflation in Nationalist China</vt:lpstr>
      <vt:lpstr>What Causes Hyperinflation?</vt:lpstr>
      <vt:lpstr>Quantity Theory of Money: From The Perspective of Transactions</vt:lpstr>
      <vt:lpstr>Quantity Theory of Money: From The Perspective of Income</vt:lpstr>
      <vt:lpstr>Quantity Theory of Money: From The Perspective of Money Demand and Supply</vt:lpstr>
      <vt:lpstr>Money and Inflation </vt:lpstr>
      <vt:lpstr>Case Study: M2 Growth and Inflation in China</vt:lpstr>
      <vt:lpstr>Case Study: U.S. Inflation and Money Growth</vt:lpstr>
      <vt:lpstr>Case Study: Money Growth and Inflation Across Countries </vt:lpstr>
      <vt:lpstr>Case Study: Money Velocity of USA</vt:lpstr>
      <vt:lpstr>Case Study: Money Velocity of China</vt:lpstr>
      <vt:lpstr>Inflation and Nominal Interest Rate</vt:lpstr>
      <vt:lpstr>Case Study: Inflation and Nominal Interest Rate in USA</vt:lpstr>
      <vt:lpstr>Case Study: Inflation and Nominal Interest Rate Across Countries</vt:lpstr>
      <vt:lpstr>An Integrated Model</vt:lpstr>
      <vt:lpstr>Classical Dichotomy</vt:lpstr>
      <vt:lpstr>Criticism of the Classical Dichotomy</vt:lpstr>
      <vt:lpstr>Content</vt:lpstr>
      <vt:lpstr>The Open Economy</vt:lpstr>
      <vt:lpstr>The Importance of Trade</vt:lpstr>
      <vt:lpstr>How China Depends on Trade</vt:lpstr>
      <vt:lpstr>Net Export</vt:lpstr>
      <vt:lpstr>Current Account</vt:lpstr>
      <vt:lpstr>The Recent Trend of China’s Current Account</vt:lpstr>
      <vt:lpstr>Capital Flow</vt:lpstr>
      <vt:lpstr>An Imagined Example</vt:lpstr>
      <vt:lpstr>Capital Account</vt:lpstr>
      <vt:lpstr>Exchange Rate</vt:lpstr>
      <vt:lpstr>The Convention </vt:lpstr>
      <vt:lpstr>Case Study: RMB Exchange Rate</vt:lpstr>
      <vt:lpstr>Case Study: The USD Index</vt:lpstr>
      <vt:lpstr>Real Exchange Rate</vt:lpstr>
      <vt:lpstr>Purchasing Power Parity</vt:lpstr>
      <vt:lpstr>An Example</vt:lpstr>
      <vt:lpstr>The Implications of PPP</vt:lpstr>
      <vt:lpstr>Interest Rate Parity</vt:lpstr>
      <vt:lpstr>Why PPP May Not Hold</vt:lpstr>
      <vt:lpstr>Case Study: Long-Term Validity of PPP</vt:lpstr>
      <vt:lpstr>A Model of Small Open Economy</vt:lpstr>
      <vt:lpstr>The Equilibrium of Foreign Exchange Market</vt:lpstr>
      <vt:lpstr>Thought Experiments on A Small Open Economy</vt:lpstr>
      <vt:lpstr>The Determinants of Nominal Exchange Rate</vt:lpstr>
      <vt:lpstr>A Model of Large Open Economy</vt:lpstr>
      <vt:lpstr>The Model of Large Open Economy</vt:lpstr>
      <vt:lpstr>Thought Experiments on A Large Open Economy</vt:lpstr>
      <vt:lpstr>Fiscal Stimulus</vt:lpstr>
      <vt:lpstr>Protectionist Shock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on Macroeconomic Data</dc:title>
  <dc:creator>jhq</dc:creator>
  <cp:lastModifiedBy>Junhui</cp:lastModifiedBy>
  <cp:revision>353</cp:revision>
  <dcterms:created xsi:type="dcterms:W3CDTF">2013-02-24T07:58:42Z</dcterms:created>
  <dcterms:modified xsi:type="dcterms:W3CDTF">2021-09-28T12:23:39Z</dcterms:modified>
</cp:coreProperties>
</file>