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notesSlides/notesSlide22.xml" ContentType="application/vnd.openxmlformats-officedocument.presentationml.notesSlid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sldIdLst>
    <p:sldId id="256" r:id="rId2"/>
    <p:sldId id="475" r:id="rId3"/>
    <p:sldId id="476" r:id="rId4"/>
    <p:sldId id="477" r:id="rId5"/>
    <p:sldId id="480" r:id="rId6"/>
    <p:sldId id="296" r:id="rId7"/>
    <p:sldId id="434" r:id="rId8"/>
    <p:sldId id="435" r:id="rId9"/>
    <p:sldId id="478" r:id="rId10"/>
    <p:sldId id="481" r:id="rId11"/>
    <p:sldId id="479" r:id="rId12"/>
    <p:sldId id="437" r:id="rId13"/>
    <p:sldId id="438" r:id="rId14"/>
    <p:sldId id="297" r:id="rId15"/>
    <p:sldId id="298" r:id="rId16"/>
    <p:sldId id="299" r:id="rId17"/>
    <p:sldId id="300" r:id="rId18"/>
    <p:sldId id="492" r:id="rId19"/>
    <p:sldId id="301" r:id="rId20"/>
    <p:sldId id="302" r:id="rId21"/>
    <p:sldId id="482" r:id="rId22"/>
    <p:sldId id="440" r:id="rId23"/>
    <p:sldId id="441" r:id="rId24"/>
    <p:sldId id="442" r:id="rId25"/>
    <p:sldId id="443" r:id="rId26"/>
    <p:sldId id="444" r:id="rId27"/>
    <p:sldId id="445" r:id="rId28"/>
    <p:sldId id="446" r:id="rId29"/>
    <p:sldId id="447" r:id="rId30"/>
    <p:sldId id="483" r:id="rId31"/>
    <p:sldId id="303" r:id="rId32"/>
    <p:sldId id="306" r:id="rId33"/>
    <p:sldId id="304" r:id="rId34"/>
    <p:sldId id="305" r:id="rId35"/>
    <p:sldId id="307" r:id="rId36"/>
    <p:sldId id="308" r:id="rId37"/>
    <p:sldId id="411" r:id="rId38"/>
    <p:sldId id="310" r:id="rId39"/>
    <p:sldId id="311" r:id="rId40"/>
    <p:sldId id="312" r:id="rId41"/>
    <p:sldId id="314" r:id="rId42"/>
    <p:sldId id="433" r:id="rId43"/>
    <p:sldId id="313" r:id="rId44"/>
    <p:sldId id="315" r:id="rId45"/>
    <p:sldId id="484" r:id="rId46"/>
    <p:sldId id="472" r:id="rId47"/>
    <p:sldId id="473" r:id="rId48"/>
    <p:sldId id="419" r:id="rId49"/>
    <p:sldId id="453" r:id="rId50"/>
    <p:sldId id="317" r:id="rId51"/>
    <p:sldId id="318" r:id="rId52"/>
    <p:sldId id="319" r:id="rId53"/>
    <p:sldId id="320" r:id="rId54"/>
    <p:sldId id="321" r:id="rId55"/>
    <p:sldId id="428" r:id="rId56"/>
    <p:sldId id="322" r:id="rId57"/>
    <p:sldId id="412" r:id="rId58"/>
    <p:sldId id="485" r:id="rId59"/>
    <p:sldId id="486" r:id="rId60"/>
    <p:sldId id="487" r:id="rId61"/>
    <p:sldId id="413" r:id="rId62"/>
    <p:sldId id="326" r:id="rId63"/>
    <p:sldId id="488" r:id="rId64"/>
    <p:sldId id="502" r:id="rId65"/>
    <p:sldId id="489" r:id="rId66"/>
    <p:sldId id="490" r:id="rId67"/>
    <p:sldId id="491" r:id="rId68"/>
    <p:sldId id="332" r:id="rId69"/>
    <p:sldId id="331" r:id="rId70"/>
    <p:sldId id="334" r:id="rId71"/>
    <p:sldId id="469" r:id="rId72"/>
    <p:sldId id="342" r:id="rId73"/>
    <p:sldId id="330" r:id="rId74"/>
    <p:sldId id="463" r:id="rId75"/>
    <p:sldId id="464" r:id="rId76"/>
    <p:sldId id="465" r:id="rId77"/>
    <p:sldId id="466" r:id="rId78"/>
    <p:sldId id="467" r:id="rId79"/>
    <p:sldId id="468" r:id="rId80"/>
    <p:sldId id="338" r:id="rId81"/>
    <p:sldId id="339" r:id="rId82"/>
    <p:sldId id="340" r:id="rId83"/>
    <p:sldId id="341" r:id="rId84"/>
    <p:sldId id="349" r:id="rId85"/>
    <p:sldId id="346" r:id="rId86"/>
    <p:sldId id="347" r:id="rId87"/>
    <p:sldId id="345" r:id="rId88"/>
    <p:sldId id="344" r:id="rId89"/>
    <p:sldId id="460" r:id="rId90"/>
    <p:sldId id="422" r:id="rId91"/>
    <p:sldId id="343" r:id="rId92"/>
    <p:sldId id="493" r:id="rId93"/>
    <p:sldId id="365" r:id="rId94"/>
    <p:sldId id="367" r:id="rId95"/>
    <p:sldId id="368" r:id="rId96"/>
    <p:sldId id="429" r:id="rId97"/>
    <p:sldId id="430" r:id="rId98"/>
    <p:sldId id="370" r:id="rId99"/>
    <p:sldId id="371" r:id="rId100"/>
    <p:sldId id="431" r:id="rId101"/>
    <p:sldId id="494" r:id="rId102"/>
    <p:sldId id="372" r:id="rId103"/>
    <p:sldId id="373" r:id="rId104"/>
    <p:sldId id="495" r:id="rId105"/>
    <p:sldId id="374" r:id="rId106"/>
    <p:sldId id="377" r:id="rId107"/>
    <p:sldId id="378" r:id="rId108"/>
    <p:sldId id="380" r:id="rId109"/>
    <p:sldId id="379" r:id="rId110"/>
    <p:sldId id="499" r:id="rId111"/>
    <p:sldId id="382" r:id="rId112"/>
    <p:sldId id="427" r:id="rId113"/>
    <p:sldId id="500" r:id="rId114"/>
    <p:sldId id="501" r:id="rId115"/>
    <p:sldId id="385" r:id="rId116"/>
    <p:sldId id="417" r:id="rId117"/>
    <p:sldId id="387" r:id="rId118"/>
    <p:sldId id="388" r:id="rId119"/>
    <p:sldId id="389" r:id="rId120"/>
    <p:sldId id="470" r:id="rId121"/>
    <p:sldId id="391" r:id="rId122"/>
    <p:sldId id="471" r:id="rId123"/>
    <p:sldId id="400" r:id="rId1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4934" autoAdjust="0"/>
  </p:normalViewPr>
  <p:slideViewPr>
    <p:cSldViewPr>
      <p:cViewPr varScale="1">
        <p:scale>
          <a:sx n="51" d="100"/>
          <a:sy n="51" d="100"/>
        </p:scale>
        <p:origin x="101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nhui\Documents\courses\EC311\data\US_labor_incom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junhu\Documents\courses\EC311\data\RMB_forex_month.xlsx" TargetMode="External"/><Relationship Id="rId2" Type="http://schemas.microsoft.com/office/2011/relationships/chartColorStyle" Target="colors8.xml"/><Relationship Id="rId1" Type="http://schemas.microsoft.com/office/2011/relationships/chartStyle" Target="style8.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Junhui%20Qian\Documents\courses\EC311\data\USDX.xlsx" TargetMode="External"/><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unhui\Documents\courses\EC311\data\China_income_distribu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unhui\Documents\courses\EC311\data\US_real_interest_rat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oleObject" Target="file:///C:\Users\Junhui\Documents\courses\EC311\data\China_Annual_Inflation.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C:\Users\Junhui\Documents\courses\EC311\data\China_Annual_Inflation.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1" Type="http://schemas.openxmlformats.org/officeDocument/2006/relationships/oleObject" Target="file:///C:\Users\Junhui\Documents\courses\EC311\data\China_Trade_annual.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C:\Users\Junhui\Documents\courses\EC311\data\China_Current_Accoun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US Labor Share of Income (%)</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Sheet1!$A$3:$A$94</c:f>
              <c:numCache>
                <c:formatCode>yyyy\-mm</c:formatCode>
                <c:ptCount val="92"/>
                <c:pt idx="0">
                  <c:v>10958</c:v>
                </c:pt>
                <c:pt idx="1">
                  <c:v>11323</c:v>
                </c:pt>
                <c:pt idx="2">
                  <c:v>11688</c:v>
                </c:pt>
                <c:pt idx="3">
                  <c:v>12054</c:v>
                </c:pt>
                <c:pt idx="4">
                  <c:v>12419</c:v>
                </c:pt>
                <c:pt idx="5">
                  <c:v>12784</c:v>
                </c:pt>
                <c:pt idx="6">
                  <c:v>13149</c:v>
                </c:pt>
                <c:pt idx="7">
                  <c:v>13515</c:v>
                </c:pt>
                <c:pt idx="8">
                  <c:v>13880</c:v>
                </c:pt>
                <c:pt idx="9">
                  <c:v>14245</c:v>
                </c:pt>
                <c:pt idx="10">
                  <c:v>14610</c:v>
                </c:pt>
                <c:pt idx="11">
                  <c:v>14976</c:v>
                </c:pt>
                <c:pt idx="12">
                  <c:v>15341</c:v>
                </c:pt>
                <c:pt idx="13">
                  <c:v>15706</c:v>
                </c:pt>
                <c:pt idx="14">
                  <c:v>16071</c:v>
                </c:pt>
                <c:pt idx="15">
                  <c:v>16437</c:v>
                </c:pt>
                <c:pt idx="16">
                  <c:v>16802</c:v>
                </c:pt>
                <c:pt idx="17">
                  <c:v>17167</c:v>
                </c:pt>
                <c:pt idx="18">
                  <c:v>17532</c:v>
                </c:pt>
                <c:pt idx="19">
                  <c:v>17898</c:v>
                </c:pt>
                <c:pt idx="20">
                  <c:v>18263</c:v>
                </c:pt>
                <c:pt idx="21">
                  <c:v>18628</c:v>
                </c:pt>
                <c:pt idx="22">
                  <c:v>18993</c:v>
                </c:pt>
                <c:pt idx="23">
                  <c:v>19359</c:v>
                </c:pt>
                <c:pt idx="24">
                  <c:v>19724</c:v>
                </c:pt>
                <c:pt idx="25">
                  <c:v>20089</c:v>
                </c:pt>
                <c:pt idx="26">
                  <c:v>20454</c:v>
                </c:pt>
                <c:pt idx="27">
                  <c:v>20820</c:v>
                </c:pt>
                <c:pt idx="28">
                  <c:v>21185</c:v>
                </c:pt>
                <c:pt idx="29">
                  <c:v>21550</c:v>
                </c:pt>
                <c:pt idx="30">
                  <c:v>21915</c:v>
                </c:pt>
                <c:pt idx="31">
                  <c:v>22281</c:v>
                </c:pt>
                <c:pt idx="32">
                  <c:v>22646</c:v>
                </c:pt>
                <c:pt idx="33">
                  <c:v>23011</c:v>
                </c:pt>
                <c:pt idx="34">
                  <c:v>23376</c:v>
                </c:pt>
                <c:pt idx="35">
                  <c:v>23742</c:v>
                </c:pt>
                <c:pt idx="36">
                  <c:v>24107</c:v>
                </c:pt>
                <c:pt idx="37">
                  <c:v>24472</c:v>
                </c:pt>
                <c:pt idx="38">
                  <c:v>24837</c:v>
                </c:pt>
                <c:pt idx="39">
                  <c:v>25203</c:v>
                </c:pt>
                <c:pt idx="40">
                  <c:v>25568</c:v>
                </c:pt>
                <c:pt idx="41">
                  <c:v>25933</c:v>
                </c:pt>
                <c:pt idx="42">
                  <c:v>26298</c:v>
                </c:pt>
                <c:pt idx="43">
                  <c:v>26664</c:v>
                </c:pt>
                <c:pt idx="44">
                  <c:v>27029</c:v>
                </c:pt>
                <c:pt idx="45">
                  <c:v>27394</c:v>
                </c:pt>
                <c:pt idx="46">
                  <c:v>27759</c:v>
                </c:pt>
                <c:pt idx="47">
                  <c:v>28125</c:v>
                </c:pt>
                <c:pt idx="48">
                  <c:v>28490</c:v>
                </c:pt>
                <c:pt idx="49">
                  <c:v>28855</c:v>
                </c:pt>
                <c:pt idx="50">
                  <c:v>29220</c:v>
                </c:pt>
                <c:pt idx="51">
                  <c:v>29586</c:v>
                </c:pt>
                <c:pt idx="52">
                  <c:v>29951</c:v>
                </c:pt>
                <c:pt idx="53">
                  <c:v>30316</c:v>
                </c:pt>
                <c:pt idx="54">
                  <c:v>30681</c:v>
                </c:pt>
                <c:pt idx="55">
                  <c:v>31047</c:v>
                </c:pt>
                <c:pt idx="56">
                  <c:v>31412</c:v>
                </c:pt>
                <c:pt idx="57">
                  <c:v>31777</c:v>
                </c:pt>
                <c:pt idx="58">
                  <c:v>32142</c:v>
                </c:pt>
                <c:pt idx="59">
                  <c:v>32508</c:v>
                </c:pt>
                <c:pt idx="60">
                  <c:v>32873</c:v>
                </c:pt>
                <c:pt idx="61">
                  <c:v>33238</c:v>
                </c:pt>
                <c:pt idx="62">
                  <c:v>33603</c:v>
                </c:pt>
                <c:pt idx="63">
                  <c:v>33969</c:v>
                </c:pt>
                <c:pt idx="64">
                  <c:v>34334</c:v>
                </c:pt>
                <c:pt idx="65">
                  <c:v>34699</c:v>
                </c:pt>
                <c:pt idx="66">
                  <c:v>35064</c:v>
                </c:pt>
                <c:pt idx="67">
                  <c:v>35430</c:v>
                </c:pt>
                <c:pt idx="68">
                  <c:v>35795</c:v>
                </c:pt>
                <c:pt idx="69">
                  <c:v>36160</c:v>
                </c:pt>
                <c:pt idx="70">
                  <c:v>36525</c:v>
                </c:pt>
                <c:pt idx="71">
                  <c:v>36891</c:v>
                </c:pt>
                <c:pt idx="72">
                  <c:v>37256</c:v>
                </c:pt>
                <c:pt idx="73">
                  <c:v>37621</c:v>
                </c:pt>
                <c:pt idx="74">
                  <c:v>37986</c:v>
                </c:pt>
                <c:pt idx="75">
                  <c:v>38352</c:v>
                </c:pt>
                <c:pt idx="76">
                  <c:v>38717</c:v>
                </c:pt>
                <c:pt idx="77">
                  <c:v>39082</c:v>
                </c:pt>
                <c:pt idx="78">
                  <c:v>39447</c:v>
                </c:pt>
                <c:pt idx="79">
                  <c:v>39813</c:v>
                </c:pt>
                <c:pt idx="80">
                  <c:v>40178</c:v>
                </c:pt>
                <c:pt idx="81">
                  <c:v>40543</c:v>
                </c:pt>
                <c:pt idx="82">
                  <c:v>40908</c:v>
                </c:pt>
                <c:pt idx="83">
                  <c:v>41274</c:v>
                </c:pt>
                <c:pt idx="84">
                  <c:v>41639</c:v>
                </c:pt>
                <c:pt idx="85">
                  <c:v>42004</c:v>
                </c:pt>
                <c:pt idx="86">
                  <c:v>42369</c:v>
                </c:pt>
                <c:pt idx="87">
                  <c:v>42735</c:v>
                </c:pt>
                <c:pt idx="88">
                  <c:v>43100</c:v>
                </c:pt>
                <c:pt idx="89">
                  <c:v>43465</c:v>
                </c:pt>
                <c:pt idx="90">
                  <c:v>43830</c:v>
                </c:pt>
                <c:pt idx="91">
                  <c:v>44196</c:v>
                </c:pt>
              </c:numCache>
            </c:numRef>
          </c:cat>
          <c:val>
            <c:numRef>
              <c:f>Sheet1!$D$3:$D$94</c:f>
              <c:numCache>
                <c:formatCode>General</c:formatCode>
                <c:ptCount val="92"/>
                <c:pt idx="0">
                  <c:v>49.514553755466082</c:v>
                </c:pt>
                <c:pt idx="1">
                  <c:v>50.931905060147287</c:v>
                </c:pt>
                <c:pt idx="2">
                  <c:v>52.274535895529198</c:v>
                </c:pt>
                <c:pt idx="3">
                  <c:v>52.892924655684581</c:v>
                </c:pt>
                <c:pt idx="4">
                  <c:v>52.59199095981355</c:v>
                </c:pt>
                <c:pt idx="5">
                  <c:v>52.014210874932253</c:v>
                </c:pt>
                <c:pt idx="6">
                  <c:v>50.578077372399989</c:v>
                </c:pt>
                <c:pt idx="7">
                  <c:v>51.750191277735269</c:v>
                </c:pt>
                <c:pt idx="8">
                  <c:v>51.918364714985813</c:v>
                </c:pt>
                <c:pt idx="9">
                  <c:v>52.394687957909788</c:v>
                </c:pt>
                <c:pt idx="10">
                  <c:v>52.68806702261579</c:v>
                </c:pt>
                <c:pt idx="11">
                  <c:v>51.796060254924683</c:v>
                </c:pt>
                <c:pt idx="12">
                  <c:v>51.306680311029439</c:v>
                </c:pt>
                <c:pt idx="13">
                  <c:v>52.754721051906095</c:v>
                </c:pt>
                <c:pt idx="14">
                  <c:v>55.006856702243432</c:v>
                </c:pt>
                <c:pt idx="15">
                  <c:v>56.04488204943334</c:v>
                </c:pt>
                <c:pt idx="16">
                  <c:v>56.369995003925489</c:v>
                </c:pt>
                <c:pt idx="17">
                  <c:v>54.142013141672898</c:v>
                </c:pt>
                <c:pt idx="18">
                  <c:v>53.613127297337826</c:v>
                </c:pt>
                <c:pt idx="19">
                  <c:v>52.499635993011061</c:v>
                </c:pt>
                <c:pt idx="20">
                  <c:v>53.291077523159437</c:v>
                </c:pt>
                <c:pt idx="21">
                  <c:v>52.98377237787416</c:v>
                </c:pt>
                <c:pt idx="22">
                  <c:v>54.063394367468391</c:v>
                </c:pt>
                <c:pt idx="23">
                  <c:v>55.132082196663333</c:v>
                </c:pt>
                <c:pt idx="24">
                  <c:v>55.847670246246373</c:v>
                </c:pt>
                <c:pt idx="25">
                  <c:v>55.256423485708396</c:v>
                </c:pt>
                <c:pt idx="26">
                  <c:v>54.480367169248865</c:v>
                </c:pt>
                <c:pt idx="27">
                  <c:v>55.242519705972271</c:v>
                </c:pt>
                <c:pt idx="28">
                  <c:v>55.366097872026479</c:v>
                </c:pt>
                <c:pt idx="29">
                  <c:v>55.087674761695695</c:v>
                </c:pt>
                <c:pt idx="30">
                  <c:v>54.829170629928512</c:v>
                </c:pt>
                <c:pt idx="31">
                  <c:v>55.443195362045884</c:v>
                </c:pt>
                <c:pt idx="32">
                  <c:v>55.150357113683256</c:v>
                </c:pt>
                <c:pt idx="33">
                  <c:v>55.020705390686977</c:v>
                </c:pt>
                <c:pt idx="34">
                  <c:v>54.85365930006887</c:v>
                </c:pt>
                <c:pt idx="35">
                  <c:v>54.934120661671358</c:v>
                </c:pt>
                <c:pt idx="36">
                  <c:v>54.670843520370248</c:v>
                </c:pt>
                <c:pt idx="37">
                  <c:v>55.574112218325325</c:v>
                </c:pt>
                <c:pt idx="38">
                  <c:v>56.240952603315428</c:v>
                </c:pt>
                <c:pt idx="39">
                  <c:v>56.611012683476282</c:v>
                </c:pt>
                <c:pt idx="40">
                  <c:v>57.521473262134727</c:v>
                </c:pt>
                <c:pt idx="41">
                  <c:v>58.365528490607375</c:v>
                </c:pt>
                <c:pt idx="42">
                  <c:v>57.556961981491028</c:v>
                </c:pt>
                <c:pt idx="43">
                  <c:v>57.497387854644423</c:v>
                </c:pt>
                <c:pt idx="44">
                  <c:v>57.263123480250918</c:v>
                </c:pt>
                <c:pt idx="45">
                  <c:v>57.727953158875636</c:v>
                </c:pt>
                <c:pt idx="46">
                  <c:v>56.669962986693278</c:v>
                </c:pt>
                <c:pt idx="47">
                  <c:v>56.585078345406338</c:v>
                </c:pt>
                <c:pt idx="48">
                  <c:v>56.53119845149628</c:v>
                </c:pt>
                <c:pt idx="49">
                  <c:v>56.559666087410676</c:v>
                </c:pt>
                <c:pt idx="50">
                  <c:v>57.209542785113065</c:v>
                </c:pt>
                <c:pt idx="51">
                  <c:v>57.675790207154975</c:v>
                </c:pt>
                <c:pt idx="52">
                  <c:v>56.570171012426506</c:v>
                </c:pt>
                <c:pt idx="53">
                  <c:v>56.767666590803522</c:v>
                </c:pt>
                <c:pt idx="54">
                  <c:v>56.265422823332415</c:v>
                </c:pt>
                <c:pt idx="55">
                  <c:v>55.457046797638164</c:v>
                </c:pt>
                <c:pt idx="56">
                  <c:v>55.722222896453346</c:v>
                </c:pt>
                <c:pt idx="57">
                  <c:v>56.535190633432734</c:v>
                </c:pt>
                <c:pt idx="58">
                  <c:v>56.61066485540983</c:v>
                </c:pt>
                <c:pt idx="59">
                  <c:v>56.346423267619969</c:v>
                </c:pt>
                <c:pt idx="60">
                  <c:v>56.353014843215952</c:v>
                </c:pt>
                <c:pt idx="61">
                  <c:v>56.96846596656178</c:v>
                </c:pt>
                <c:pt idx="62">
                  <c:v>56.936114309249163</c:v>
                </c:pt>
                <c:pt idx="63">
                  <c:v>57.323324786595698</c:v>
                </c:pt>
                <c:pt idx="64">
                  <c:v>57.001833166756413</c:v>
                </c:pt>
                <c:pt idx="65">
                  <c:v>56.108116578532965</c:v>
                </c:pt>
                <c:pt idx="66">
                  <c:v>55.682014835010918</c:v>
                </c:pt>
                <c:pt idx="67">
                  <c:v>55.15962361769283</c:v>
                </c:pt>
                <c:pt idx="68">
                  <c:v>55.022619743617994</c:v>
                </c:pt>
                <c:pt idx="69">
                  <c:v>55.666475873094448</c:v>
                </c:pt>
                <c:pt idx="70">
                  <c:v>56.006428500735652</c:v>
                </c:pt>
                <c:pt idx="71">
                  <c:v>56.592780778153163</c:v>
                </c:pt>
                <c:pt idx="72">
                  <c:v>56.530580551834696</c:v>
                </c:pt>
                <c:pt idx="73">
                  <c:v>55.816172909835437</c:v>
                </c:pt>
                <c:pt idx="74">
                  <c:v>55.438327990896767</c:v>
                </c:pt>
                <c:pt idx="75">
                  <c:v>54.973776908599014</c:v>
                </c:pt>
                <c:pt idx="76">
                  <c:v>54.062591947457463</c:v>
                </c:pt>
                <c:pt idx="77">
                  <c:v>53.432929227423664</c:v>
                </c:pt>
                <c:pt idx="78">
                  <c:v>54.580942228197159</c:v>
                </c:pt>
                <c:pt idx="79">
                  <c:v>55.367707601309469</c:v>
                </c:pt>
                <c:pt idx="80">
                  <c:v>54.407231087472731</c:v>
                </c:pt>
                <c:pt idx="81">
                  <c:v>53.005053506715925</c:v>
                </c:pt>
                <c:pt idx="82">
                  <c:v>52.741408781398682</c:v>
                </c:pt>
                <c:pt idx="83">
                  <c:v>52.152621098620564</c:v>
                </c:pt>
                <c:pt idx="84">
                  <c:v>52.150140290445243</c:v>
                </c:pt>
                <c:pt idx="85">
                  <c:v>51.997552542367941</c:v>
                </c:pt>
                <c:pt idx="86">
                  <c:v>52.65324318839928</c:v>
                </c:pt>
                <c:pt idx="87">
                  <c:v>53.102043347179539</c:v>
                </c:pt>
                <c:pt idx="88">
                  <c:v>53.252720103354747</c:v>
                </c:pt>
                <c:pt idx="89">
                  <c:v>53.115823196441561</c:v>
                </c:pt>
                <c:pt idx="90">
                  <c:v>53.443351404366204</c:v>
                </c:pt>
                <c:pt idx="91">
                  <c:v>54.974955964587856</c:v>
                </c:pt>
              </c:numCache>
            </c:numRef>
          </c:val>
          <c:smooth val="0"/>
          <c:extLst>
            <c:ext xmlns:c16="http://schemas.microsoft.com/office/drawing/2014/chart" uri="{C3380CC4-5D6E-409C-BE32-E72D297353CC}">
              <c16:uniqueId val="{00000000-1F2D-4B3A-9062-4DF8DF68155B}"/>
            </c:ext>
          </c:extLst>
        </c:ser>
        <c:dLbls>
          <c:showLegendKey val="0"/>
          <c:showVal val="0"/>
          <c:showCatName val="0"/>
          <c:showSerName val="0"/>
          <c:showPercent val="0"/>
          <c:showBubbleSize val="0"/>
        </c:dLbls>
        <c:smooth val="0"/>
        <c:axId val="943812064"/>
        <c:axId val="943980368"/>
      </c:lineChart>
      <c:dateAx>
        <c:axId val="943812064"/>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43980368"/>
        <c:crosses val="autoZero"/>
        <c:auto val="1"/>
        <c:lblOffset val="100"/>
        <c:baseTimeUnit val="years"/>
      </c:dateAx>
      <c:valAx>
        <c:axId val="943980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4381206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RMB Exchange Rate</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Nominal Effective Exchange Rate (left)</c:v>
                </c:pt>
              </c:strCache>
            </c:strRef>
          </c:tx>
          <c:spPr>
            <a:ln w="28575" cap="rnd">
              <a:solidFill>
                <a:schemeClr val="accent1"/>
              </a:solidFill>
              <a:round/>
            </a:ln>
            <a:effectLst/>
          </c:spPr>
          <c:marker>
            <c:symbol val="none"/>
          </c:marker>
          <c:cat>
            <c:numRef>
              <c:f>Sheet1!$A$2:$A$333</c:f>
              <c:numCache>
                <c:formatCode>yyyy\-mm\-dd</c:formatCode>
                <c:ptCount val="332"/>
                <c:pt idx="0">
                  <c:v>34335</c:v>
                </c:pt>
                <c:pt idx="1">
                  <c:v>34366</c:v>
                </c:pt>
                <c:pt idx="2">
                  <c:v>34394</c:v>
                </c:pt>
                <c:pt idx="3">
                  <c:v>34425</c:v>
                </c:pt>
                <c:pt idx="4">
                  <c:v>34455</c:v>
                </c:pt>
                <c:pt idx="5">
                  <c:v>34486</c:v>
                </c:pt>
                <c:pt idx="6">
                  <c:v>34516</c:v>
                </c:pt>
                <c:pt idx="7">
                  <c:v>34547</c:v>
                </c:pt>
                <c:pt idx="8">
                  <c:v>34578</c:v>
                </c:pt>
                <c:pt idx="9">
                  <c:v>34608</c:v>
                </c:pt>
                <c:pt idx="10">
                  <c:v>34639</c:v>
                </c:pt>
                <c:pt idx="11">
                  <c:v>34669</c:v>
                </c:pt>
                <c:pt idx="12">
                  <c:v>34700</c:v>
                </c:pt>
                <c:pt idx="13">
                  <c:v>34731</c:v>
                </c:pt>
                <c:pt idx="14">
                  <c:v>34759</c:v>
                </c:pt>
                <c:pt idx="15">
                  <c:v>34790</c:v>
                </c:pt>
                <c:pt idx="16">
                  <c:v>34820</c:v>
                </c:pt>
                <c:pt idx="17">
                  <c:v>34851</c:v>
                </c:pt>
                <c:pt idx="18">
                  <c:v>34881</c:v>
                </c:pt>
                <c:pt idx="19">
                  <c:v>34912</c:v>
                </c:pt>
                <c:pt idx="20">
                  <c:v>34943</c:v>
                </c:pt>
                <c:pt idx="21">
                  <c:v>34973</c:v>
                </c:pt>
                <c:pt idx="22">
                  <c:v>35004</c:v>
                </c:pt>
                <c:pt idx="23">
                  <c:v>35034</c:v>
                </c:pt>
                <c:pt idx="24">
                  <c:v>35065</c:v>
                </c:pt>
                <c:pt idx="25">
                  <c:v>35096</c:v>
                </c:pt>
                <c:pt idx="26">
                  <c:v>35125</c:v>
                </c:pt>
                <c:pt idx="27">
                  <c:v>35156</c:v>
                </c:pt>
                <c:pt idx="28">
                  <c:v>35186</c:v>
                </c:pt>
                <c:pt idx="29">
                  <c:v>35217</c:v>
                </c:pt>
                <c:pt idx="30">
                  <c:v>35247</c:v>
                </c:pt>
                <c:pt idx="31">
                  <c:v>35278</c:v>
                </c:pt>
                <c:pt idx="32">
                  <c:v>35309</c:v>
                </c:pt>
                <c:pt idx="33">
                  <c:v>35339</c:v>
                </c:pt>
                <c:pt idx="34">
                  <c:v>35370</c:v>
                </c:pt>
                <c:pt idx="35">
                  <c:v>35400</c:v>
                </c:pt>
                <c:pt idx="36">
                  <c:v>35431</c:v>
                </c:pt>
                <c:pt idx="37">
                  <c:v>35462</c:v>
                </c:pt>
                <c:pt idx="38">
                  <c:v>35490</c:v>
                </c:pt>
                <c:pt idx="39">
                  <c:v>35521</c:v>
                </c:pt>
                <c:pt idx="40">
                  <c:v>35551</c:v>
                </c:pt>
                <c:pt idx="41">
                  <c:v>35582</c:v>
                </c:pt>
                <c:pt idx="42">
                  <c:v>35612</c:v>
                </c:pt>
                <c:pt idx="43">
                  <c:v>35643</c:v>
                </c:pt>
                <c:pt idx="44">
                  <c:v>35674</c:v>
                </c:pt>
                <c:pt idx="45">
                  <c:v>35704</c:v>
                </c:pt>
                <c:pt idx="46">
                  <c:v>35735</c:v>
                </c:pt>
                <c:pt idx="47">
                  <c:v>35765</c:v>
                </c:pt>
                <c:pt idx="48">
                  <c:v>35796</c:v>
                </c:pt>
                <c:pt idx="49">
                  <c:v>35827</c:v>
                </c:pt>
                <c:pt idx="50">
                  <c:v>35855</c:v>
                </c:pt>
                <c:pt idx="51">
                  <c:v>35886</c:v>
                </c:pt>
                <c:pt idx="52">
                  <c:v>35916</c:v>
                </c:pt>
                <c:pt idx="53">
                  <c:v>35947</c:v>
                </c:pt>
                <c:pt idx="54">
                  <c:v>35977</c:v>
                </c:pt>
                <c:pt idx="55">
                  <c:v>36008</c:v>
                </c:pt>
                <c:pt idx="56">
                  <c:v>36039</c:v>
                </c:pt>
                <c:pt idx="57">
                  <c:v>36069</c:v>
                </c:pt>
                <c:pt idx="58">
                  <c:v>36100</c:v>
                </c:pt>
                <c:pt idx="59">
                  <c:v>36130</c:v>
                </c:pt>
                <c:pt idx="60">
                  <c:v>36161</c:v>
                </c:pt>
                <c:pt idx="61">
                  <c:v>36192</c:v>
                </c:pt>
                <c:pt idx="62">
                  <c:v>36220</c:v>
                </c:pt>
                <c:pt idx="63">
                  <c:v>36251</c:v>
                </c:pt>
                <c:pt idx="64">
                  <c:v>36281</c:v>
                </c:pt>
                <c:pt idx="65">
                  <c:v>36312</c:v>
                </c:pt>
                <c:pt idx="66">
                  <c:v>36342</c:v>
                </c:pt>
                <c:pt idx="67">
                  <c:v>36373</c:v>
                </c:pt>
                <c:pt idx="68">
                  <c:v>36404</c:v>
                </c:pt>
                <c:pt idx="69">
                  <c:v>36434</c:v>
                </c:pt>
                <c:pt idx="70">
                  <c:v>36465</c:v>
                </c:pt>
                <c:pt idx="71">
                  <c:v>36495</c:v>
                </c:pt>
                <c:pt idx="72">
                  <c:v>36526</c:v>
                </c:pt>
                <c:pt idx="73">
                  <c:v>36557</c:v>
                </c:pt>
                <c:pt idx="74">
                  <c:v>36586</c:v>
                </c:pt>
                <c:pt idx="75">
                  <c:v>36617</c:v>
                </c:pt>
                <c:pt idx="76">
                  <c:v>36647</c:v>
                </c:pt>
                <c:pt idx="77">
                  <c:v>36678</c:v>
                </c:pt>
                <c:pt idx="78">
                  <c:v>36708</c:v>
                </c:pt>
                <c:pt idx="79">
                  <c:v>36739</c:v>
                </c:pt>
                <c:pt idx="80">
                  <c:v>36770</c:v>
                </c:pt>
                <c:pt idx="81">
                  <c:v>36800</c:v>
                </c:pt>
                <c:pt idx="82">
                  <c:v>36831</c:v>
                </c:pt>
                <c:pt idx="83">
                  <c:v>36861</c:v>
                </c:pt>
                <c:pt idx="84">
                  <c:v>36892</c:v>
                </c:pt>
                <c:pt idx="85">
                  <c:v>36923</c:v>
                </c:pt>
                <c:pt idx="86">
                  <c:v>36951</c:v>
                </c:pt>
                <c:pt idx="87">
                  <c:v>36982</c:v>
                </c:pt>
                <c:pt idx="88">
                  <c:v>37012</c:v>
                </c:pt>
                <c:pt idx="89">
                  <c:v>37043</c:v>
                </c:pt>
                <c:pt idx="90">
                  <c:v>37073</c:v>
                </c:pt>
                <c:pt idx="91">
                  <c:v>37104</c:v>
                </c:pt>
                <c:pt idx="92">
                  <c:v>37135</c:v>
                </c:pt>
                <c:pt idx="93">
                  <c:v>37165</c:v>
                </c:pt>
                <c:pt idx="94">
                  <c:v>37196</c:v>
                </c:pt>
                <c:pt idx="95">
                  <c:v>37226</c:v>
                </c:pt>
                <c:pt idx="96">
                  <c:v>37257</c:v>
                </c:pt>
                <c:pt idx="97">
                  <c:v>37288</c:v>
                </c:pt>
                <c:pt idx="98">
                  <c:v>37316</c:v>
                </c:pt>
                <c:pt idx="99">
                  <c:v>37347</c:v>
                </c:pt>
                <c:pt idx="100">
                  <c:v>37377</c:v>
                </c:pt>
                <c:pt idx="101">
                  <c:v>37408</c:v>
                </c:pt>
                <c:pt idx="102">
                  <c:v>37438</c:v>
                </c:pt>
                <c:pt idx="103">
                  <c:v>37469</c:v>
                </c:pt>
                <c:pt idx="104">
                  <c:v>37500</c:v>
                </c:pt>
                <c:pt idx="105">
                  <c:v>37530</c:v>
                </c:pt>
                <c:pt idx="106">
                  <c:v>37561</c:v>
                </c:pt>
                <c:pt idx="107">
                  <c:v>37591</c:v>
                </c:pt>
                <c:pt idx="108">
                  <c:v>37622</c:v>
                </c:pt>
                <c:pt idx="109">
                  <c:v>37653</c:v>
                </c:pt>
                <c:pt idx="110">
                  <c:v>37681</c:v>
                </c:pt>
                <c:pt idx="111">
                  <c:v>37712</c:v>
                </c:pt>
                <c:pt idx="112">
                  <c:v>37742</c:v>
                </c:pt>
                <c:pt idx="113">
                  <c:v>37773</c:v>
                </c:pt>
                <c:pt idx="114">
                  <c:v>37803</c:v>
                </c:pt>
                <c:pt idx="115">
                  <c:v>37834</c:v>
                </c:pt>
                <c:pt idx="116">
                  <c:v>37865</c:v>
                </c:pt>
                <c:pt idx="117">
                  <c:v>37895</c:v>
                </c:pt>
                <c:pt idx="118">
                  <c:v>37926</c:v>
                </c:pt>
                <c:pt idx="119">
                  <c:v>37956</c:v>
                </c:pt>
                <c:pt idx="120">
                  <c:v>37987</c:v>
                </c:pt>
                <c:pt idx="121">
                  <c:v>38018</c:v>
                </c:pt>
                <c:pt idx="122">
                  <c:v>38047</c:v>
                </c:pt>
                <c:pt idx="123">
                  <c:v>38078</c:v>
                </c:pt>
                <c:pt idx="124">
                  <c:v>38108</c:v>
                </c:pt>
                <c:pt idx="125">
                  <c:v>38139</c:v>
                </c:pt>
                <c:pt idx="126">
                  <c:v>38169</c:v>
                </c:pt>
                <c:pt idx="127">
                  <c:v>38200</c:v>
                </c:pt>
                <c:pt idx="128">
                  <c:v>38231</c:v>
                </c:pt>
                <c:pt idx="129">
                  <c:v>38261</c:v>
                </c:pt>
                <c:pt idx="130">
                  <c:v>38292</c:v>
                </c:pt>
                <c:pt idx="131">
                  <c:v>38322</c:v>
                </c:pt>
                <c:pt idx="132">
                  <c:v>38353</c:v>
                </c:pt>
                <c:pt idx="133">
                  <c:v>38384</c:v>
                </c:pt>
                <c:pt idx="134">
                  <c:v>38412</c:v>
                </c:pt>
                <c:pt idx="135">
                  <c:v>38443</c:v>
                </c:pt>
                <c:pt idx="136">
                  <c:v>38473</c:v>
                </c:pt>
                <c:pt idx="137">
                  <c:v>38504</c:v>
                </c:pt>
                <c:pt idx="138">
                  <c:v>38534</c:v>
                </c:pt>
                <c:pt idx="139">
                  <c:v>38565</c:v>
                </c:pt>
                <c:pt idx="140">
                  <c:v>38596</c:v>
                </c:pt>
                <c:pt idx="141">
                  <c:v>38626</c:v>
                </c:pt>
                <c:pt idx="142">
                  <c:v>38657</c:v>
                </c:pt>
                <c:pt idx="143">
                  <c:v>38687</c:v>
                </c:pt>
                <c:pt idx="144">
                  <c:v>38718</c:v>
                </c:pt>
                <c:pt idx="145">
                  <c:v>38749</c:v>
                </c:pt>
                <c:pt idx="146">
                  <c:v>38777</c:v>
                </c:pt>
                <c:pt idx="147">
                  <c:v>38808</c:v>
                </c:pt>
                <c:pt idx="148">
                  <c:v>38838</c:v>
                </c:pt>
                <c:pt idx="149">
                  <c:v>38869</c:v>
                </c:pt>
                <c:pt idx="150">
                  <c:v>38899</c:v>
                </c:pt>
                <c:pt idx="151">
                  <c:v>38930</c:v>
                </c:pt>
                <c:pt idx="152">
                  <c:v>38961</c:v>
                </c:pt>
                <c:pt idx="153">
                  <c:v>38991</c:v>
                </c:pt>
                <c:pt idx="154">
                  <c:v>39022</c:v>
                </c:pt>
                <c:pt idx="155">
                  <c:v>39052</c:v>
                </c:pt>
                <c:pt idx="156">
                  <c:v>39083</c:v>
                </c:pt>
                <c:pt idx="157">
                  <c:v>39114</c:v>
                </c:pt>
                <c:pt idx="158">
                  <c:v>39142</c:v>
                </c:pt>
                <c:pt idx="159">
                  <c:v>39173</c:v>
                </c:pt>
                <c:pt idx="160">
                  <c:v>39203</c:v>
                </c:pt>
                <c:pt idx="161">
                  <c:v>39234</c:v>
                </c:pt>
                <c:pt idx="162">
                  <c:v>39264</c:v>
                </c:pt>
                <c:pt idx="163">
                  <c:v>39295</c:v>
                </c:pt>
                <c:pt idx="164">
                  <c:v>39326</c:v>
                </c:pt>
                <c:pt idx="165">
                  <c:v>39356</c:v>
                </c:pt>
                <c:pt idx="166">
                  <c:v>39387</c:v>
                </c:pt>
                <c:pt idx="167">
                  <c:v>39417</c:v>
                </c:pt>
                <c:pt idx="168">
                  <c:v>39448</c:v>
                </c:pt>
                <c:pt idx="169">
                  <c:v>39479</c:v>
                </c:pt>
                <c:pt idx="170">
                  <c:v>39508</c:v>
                </c:pt>
                <c:pt idx="171">
                  <c:v>39539</c:v>
                </c:pt>
                <c:pt idx="172">
                  <c:v>39569</c:v>
                </c:pt>
                <c:pt idx="173">
                  <c:v>39600</c:v>
                </c:pt>
                <c:pt idx="174">
                  <c:v>39630</c:v>
                </c:pt>
                <c:pt idx="175">
                  <c:v>39661</c:v>
                </c:pt>
                <c:pt idx="176">
                  <c:v>39692</c:v>
                </c:pt>
                <c:pt idx="177">
                  <c:v>39722</c:v>
                </c:pt>
                <c:pt idx="178">
                  <c:v>39753</c:v>
                </c:pt>
                <c:pt idx="179">
                  <c:v>39783</c:v>
                </c:pt>
                <c:pt idx="180">
                  <c:v>39814</c:v>
                </c:pt>
                <c:pt idx="181">
                  <c:v>39845</c:v>
                </c:pt>
                <c:pt idx="182">
                  <c:v>39873</c:v>
                </c:pt>
                <c:pt idx="183">
                  <c:v>39904</c:v>
                </c:pt>
                <c:pt idx="184">
                  <c:v>39934</c:v>
                </c:pt>
                <c:pt idx="185">
                  <c:v>39965</c:v>
                </c:pt>
                <c:pt idx="186">
                  <c:v>39995</c:v>
                </c:pt>
                <c:pt idx="187">
                  <c:v>40026</c:v>
                </c:pt>
                <c:pt idx="188">
                  <c:v>40057</c:v>
                </c:pt>
                <c:pt idx="189">
                  <c:v>40087</c:v>
                </c:pt>
                <c:pt idx="190">
                  <c:v>40118</c:v>
                </c:pt>
                <c:pt idx="191">
                  <c:v>40148</c:v>
                </c:pt>
                <c:pt idx="192">
                  <c:v>40179</c:v>
                </c:pt>
                <c:pt idx="193">
                  <c:v>40210</c:v>
                </c:pt>
                <c:pt idx="194">
                  <c:v>40238</c:v>
                </c:pt>
                <c:pt idx="195">
                  <c:v>40269</c:v>
                </c:pt>
                <c:pt idx="196">
                  <c:v>40299</c:v>
                </c:pt>
                <c:pt idx="197">
                  <c:v>40330</c:v>
                </c:pt>
                <c:pt idx="198">
                  <c:v>40360</c:v>
                </c:pt>
                <c:pt idx="199">
                  <c:v>40391</c:v>
                </c:pt>
                <c:pt idx="200">
                  <c:v>40422</c:v>
                </c:pt>
                <c:pt idx="201">
                  <c:v>40452</c:v>
                </c:pt>
                <c:pt idx="202">
                  <c:v>40483</c:v>
                </c:pt>
                <c:pt idx="203">
                  <c:v>40513</c:v>
                </c:pt>
                <c:pt idx="204">
                  <c:v>40544</c:v>
                </c:pt>
                <c:pt idx="205">
                  <c:v>40575</c:v>
                </c:pt>
                <c:pt idx="206">
                  <c:v>40603</c:v>
                </c:pt>
                <c:pt idx="207">
                  <c:v>40634</c:v>
                </c:pt>
                <c:pt idx="208">
                  <c:v>40664</c:v>
                </c:pt>
                <c:pt idx="209">
                  <c:v>40695</c:v>
                </c:pt>
                <c:pt idx="210">
                  <c:v>40725</c:v>
                </c:pt>
                <c:pt idx="211">
                  <c:v>40756</c:v>
                </c:pt>
                <c:pt idx="212">
                  <c:v>40787</c:v>
                </c:pt>
                <c:pt idx="213">
                  <c:v>40817</c:v>
                </c:pt>
                <c:pt idx="214">
                  <c:v>40848</c:v>
                </c:pt>
                <c:pt idx="215">
                  <c:v>40878</c:v>
                </c:pt>
                <c:pt idx="216">
                  <c:v>40909</c:v>
                </c:pt>
                <c:pt idx="217">
                  <c:v>40940</c:v>
                </c:pt>
                <c:pt idx="218">
                  <c:v>40969</c:v>
                </c:pt>
                <c:pt idx="219">
                  <c:v>41000</c:v>
                </c:pt>
                <c:pt idx="220">
                  <c:v>41030</c:v>
                </c:pt>
                <c:pt idx="221">
                  <c:v>41061</c:v>
                </c:pt>
                <c:pt idx="222">
                  <c:v>41091</c:v>
                </c:pt>
                <c:pt idx="223">
                  <c:v>41122</c:v>
                </c:pt>
                <c:pt idx="224">
                  <c:v>41153</c:v>
                </c:pt>
                <c:pt idx="225">
                  <c:v>41183</c:v>
                </c:pt>
                <c:pt idx="226">
                  <c:v>41214</c:v>
                </c:pt>
                <c:pt idx="227">
                  <c:v>41244</c:v>
                </c:pt>
                <c:pt idx="228">
                  <c:v>41275</c:v>
                </c:pt>
                <c:pt idx="229">
                  <c:v>41306</c:v>
                </c:pt>
                <c:pt idx="230">
                  <c:v>41334</c:v>
                </c:pt>
                <c:pt idx="231">
                  <c:v>41365</c:v>
                </c:pt>
                <c:pt idx="232">
                  <c:v>41395</c:v>
                </c:pt>
                <c:pt idx="233">
                  <c:v>41426</c:v>
                </c:pt>
                <c:pt idx="234">
                  <c:v>41456</c:v>
                </c:pt>
                <c:pt idx="235">
                  <c:v>41487</c:v>
                </c:pt>
                <c:pt idx="236">
                  <c:v>41518</c:v>
                </c:pt>
                <c:pt idx="237">
                  <c:v>41548</c:v>
                </c:pt>
                <c:pt idx="238">
                  <c:v>41579</c:v>
                </c:pt>
                <c:pt idx="239">
                  <c:v>41609</c:v>
                </c:pt>
                <c:pt idx="240">
                  <c:v>41640</c:v>
                </c:pt>
                <c:pt idx="241">
                  <c:v>41671</c:v>
                </c:pt>
                <c:pt idx="242">
                  <c:v>41699</c:v>
                </c:pt>
                <c:pt idx="243">
                  <c:v>41730</c:v>
                </c:pt>
                <c:pt idx="244">
                  <c:v>41760</c:v>
                </c:pt>
                <c:pt idx="245">
                  <c:v>41791</c:v>
                </c:pt>
                <c:pt idx="246">
                  <c:v>41821</c:v>
                </c:pt>
                <c:pt idx="247">
                  <c:v>41852</c:v>
                </c:pt>
                <c:pt idx="248">
                  <c:v>41883</c:v>
                </c:pt>
                <c:pt idx="249">
                  <c:v>41913</c:v>
                </c:pt>
                <c:pt idx="250">
                  <c:v>41944</c:v>
                </c:pt>
                <c:pt idx="251">
                  <c:v>41974</c:v>
                </c:pt>
                <c:pt idx="252">
                  <c:v>42005</c:v>
                </c:pt>
                <c:pt idx="253">
                  <c:v>42036</c:v>
                </c:pt>
                <c:pt idx="254">
                  <c:v>42064</c:v>
                </c:pt>
                <c:pt idx="255">
                  <c:v>42095</c:v>
                </c:pt>
                <c:pt idx="256">
                  <c:v>42125</c:v>
                </c:pt>
                <c:pt idx="257">
                  <c:v>42156</c:v>
                </c:pt>
                <c:pt idx="258">
                  <c:v>42186</c:v>
                </c:pt>
                <c:pt idx="259">
                  <c:v>42217</c:v>
                </c:pt>
                <c:pt idx="260">
                  <c:v>42248</c:v>
                </c:pt>
                <c:pt idx="261">
                  <c:v>42278</c:v>
                </c:pt>
                <c:pt idx="262">
                  <c:v>42309</c:v>
                </c:pt>
                <c:pt idx="263">
                  <c:v>42339</c:v>
                </c:pt>
                <c:pt idx="264">
                  <c:v>42370</c:v>
                </c:pt>
                <c:pt idx="265">
                  <c:v>42401</c:v>
                </c:pt>
                <c:pt idx="266">
                  <c:v>42430</c:v>
                </c:pt>
                <c:pt idx="267">
                  <c:v>42461</c:v>
                </c:pt>
                <c:pt idx="268">
                  <c:v>42491</c:v>
                </c:pt>
                <c:pt idx="269">
                  <c:v>42522</c:v>
                </c:pt>
                <c:pt idx="270">
                  <c:v>42552</c:v>
                </c:pt>
                <c:pt idx="271">
                  <c:v>42583</c:v>
                </c:pt>
                <c:pt idx="272">
                  <c:v>42614</c:v>
                </c:pt>
                <c:pt idx="273">
                  <c:v>42644</c:v>
                </c:pt>
                <c:pt idx="274">
                  <c:v>42675</c:v>
                </c:pt>
                <c:pt idx="275">
                  <c:v>42705</c:v>
                </c:pt>
                <c:pt idx="276">
                  <c:v>42736</c:v>
                </c:pt>
                <c:pt idx="277">
                  <c:v>42767</c:v>
                </c:pt>
                <c:pt idx="278">
                  <c:v>42795</c:v>
                </c:pt>
                <c:pt idx="279">
                  <c:v>42826</c:v>
                </c:pt>
                <c:pt idx="280">
                  <c:v>42856</c:v>
                </c:pt>
                <c:pt idx="281">
                  <c:v>42887</c:v>
                </c:pt>
                <c:pt idx="282">
                  <c:v>42917</c:v>
                </c:pt>
                <c:pt idx="283">
                  <c:v>42948</c:v>
                </c:pt>
                <c:pt idx="284">
                  <c:v>42979</c:v>
                </c:pt>
                <c:pt idx="285">
                  <c:v>43009</c:v>
                </c:pt>
                <c:pt idx="286">
                  <c:v>43040</c:v>
                </c:pt>
                <c:pt idx="287">
                  <c:v>43070</c:v>
                </c:pt>
                <c:pt idx="288">
                  <c:v>43101</c:v>
                </c:pt>
                <c:pt idx="289">
                  <c:v>43132</c:v>
                </c:pt>
                <c:pt idx="290">
                  <c:v>43160</c:v>
                </c:pt>
                <c:pt idx="291">
                  <c:v>43191</c:v>
                </c:pt>
                <c:pt idx="292">
                  <c:v>43221</c:v>
                </c:pt>
                <c:pt idx="293">
                  <c:v>43252</c:v>
                </c:pt>
                <c:pt idx="294">
                  <c:v>43282</c:v>
                </c:pt>
                <c:pt idx="295">
                  <c:v>43313</c:v>
                </c:pt>
                <c:pt idx="296">
                  <c:v>43344</c:v>
                </c:pt>
                <c:pt idx="297">
                  <c:v>43374</c:v>
                </c:pt>
                <c:pt idx="298">
                  <c:v>43405</c:v>
                </c:pt>
                <c:pt idx="299">
                  <c:v>43435</c:v>
                </c:pt>
                <c:pt idx="300">
                  <c:v>43466</c:v>
                </c:pt>
                <c:pt idx="301">
                  <c:v>43497</c:v>
                </c:pt>
                <c:pt idx="302">
                  <c:v>43525</c:v>
                </c:pt>
                <c:pt idx="303">
                  <c:v>43556</c:v>
                </c:pt>
                <c:pt idx="304">
                  <c:v>43586</c:v>
                </c:pt>
                <c:pt idx="305">
                  <c:v>43617</c:v>
                </c:pt>
                <c:pt idx="306">
                  <c:v>43647</c:v>
                </c:pt>
                <c:pt idx="307">
                  <c:v>43678</c:v>
                </c:pt>
                <c:pt idx="308">
                  <c:v>43709</c:v>
                </c:pt>
                <c:pt idx="309">
                  <c:v>43739</c:v>
                </c:pt>
                <c:pt idx="310">
                  <c:v>43770</c:v>
                </c:pt>
                <c:pt idx="311">
                  <c:v>43800</c:v>
                </c:pt>
                <c:pt idx="312">
                  <c:v>43831</c:v>
                </c:pt>
                <c:pt idx="313">
                  <c:v>43862</c:v>
                </c:pt>
                <c:pt idx="314">
                  <c:v>43891</c:v>
                </c:pt>
                <c:pt idx="315">
                  <c:v>43922</c:v>
                </c:pt>
                <c:pt idx="316">
                  <c:v>43952</c:v>
                </c:pt>
                <c:pt idx="317">
                  <c:v>43983</c:v>
                </c:pt>
                <c:pt idx="318">
                  <c:v>44013</c:v>
                </c:pt>
                <c:pt idx="319">
                  <c:v>44044</c:v>
                </c:pt>
                <c:pt idx="320">
                  <c:v>44075</c:v>
                </c:pt>
                <c:pt idx="321">
                  <c:v>44105</c:v>
                </c:pt>
                <c:pt idx="322">
                  <c:v>44136</c:v>
                </c:pt>
                <c:pt idx="323">
                  <c:v>44166</c:v>
                </c:pt>
                <c:pt idx="324">
                  <c:v>44197</c:v>
                </c:pt>
                <c:pt idx="325">
                  <c:v>44228</c:v>
                </c:pt>
                <c:pt idx="326">
                  <c:v>44256</c:v>
                </c:pt>
                <c:pt idx="327">
                  <c:v>44287</c:v>
                </c:pt>
                <c:pt idx="328">
                  <c:v>44317</c:v>
                </c:pt>
                <c:pt idx="329">
                  <c:v>44348</c:v>
                </c:pt>
                <c:pt idx="330">
                  <c:v>44378</c:v>
                </c:pt>
                <c:pt idx="331">
                  <c:v>44409</c:v>
                </c:pt>
              </c:numCache>
            </c:numRef>
          </c:cat>
          <c:val>
            <c:numRef>
              <c:f>Sheet1!$B$2:$B$333</c:f>
              <c:numCache>
                <c:formatCode>General</c:formatCode>
                <c:ptCount val="332"/>
                <c:pt idx="0">
                  <c:v>73.849999999999994</c:v>
                </c:pt>
                <c:pt idx="1">
                  <c:v>73.209999999999994</c:v>
                </c:pt>
                <c:pt idx="2">
                  <c:v>72.98</c:v>
                </c:pt>
                <c:pt idx="3">
                  <c:v>73.02</c:v>
                </c:pt>
                <c:pt idx="4">
                  <c:v>73.23</c:v>
                </c:pt>
                <c:pt idx="5">
                  <c:v>72.97</c:v>
                </c:pt>
                <c:pt idx="6">
                  <c:v>71.91</c:v>
                </c:pt>
                <c:pt idx="7">
                  <c:v>72.569999999999993</c:v>
                </c:pt>
                <c:pt idx="8">
                  <c:v>72.650000000000006</c:v>
                </c:pt>
                <c:pt idx="9">
                  <c:v>72.62</c:v>
                </c:pt>
                <c:pt idx="10">
                  <c:v>72.92</c:v>
                </c:pt>
                <c:pt idx="11">
                  <c:v>74.180000000000007</c:v>
                </c:pt>
                <c:pt idx="12">
                  <c:v>74.48</c:v>
                </c:pt>
                <c:pt idx="13">
                  <c:v>74.209999999999994</c:v>
                </c:pt>
                <c:pt idx="14">
                  <c:v>72.14</c:v>
                </c:pt>
                <c:pt idx="15">
                  <c:v>70.31</c:v>
                </c:pt>
                <c:pt idx="16">
                  <c:v>71.64</c:v>
                </c:pt>
                <c:pt idx="17">
                  <c:v>71.56</c:v>
                </c:pt>
                <c:pt idx="18">
                  <c:v>71.97</c:v>
                </c:pt>
                <c:pt idx="19">
                  <c:v>74.150000000000006</c:v>
                </c:pt>
                <c:pt idx="20">
                  <c:v>75.5</c:v>
                </c:pt>
                <c:pt idx="21">
                  <c:v>75.08</c:v>
                </c:pt>
                <c:pt idx="22">
                  <c:v>75.47</c:v>
                </c:pt>
                <c:pt idx="23">
                  <c:v>75.81</c:v>
                </c:pt>
                <c:pt idx="24">
                  <c:v>76.760000000000005</c:v>
                </c:pt>
                <c:pt idx="25">
                  <c:v>76.849999999999994</c:v>
                </c:pt>
                <c:pt idx="26">
                  <c:v>76.819999999999993</c:v>
                </c:pt>
                <c:pt idx="27">
                  <c:v>77.22</c:v>
                </c:pt>
                <c:pt idx="28">
                  <c:v>77.41</c:v>
                </c:pt>
                <c:pt idx="29">
                  <c:v>77.989999999999995</c:v>
                </c:pt>
                <c:pt idx="30">
                  <c:v>77.98</c:v>
                </c:pt>
                <c:pt idx="31">
                  <c:v>77.69</c:v>
                </c:pt>
                <c:pt idx="32">
                  <c:v>78.28</c:v>
                </c:pt>
                <c:pt idx="33">
                  <c:v>78.92</c:v>
                </c:pt>
                <c:pt idx="34">
                  <c:v>78.650000000000006</c:v>
                </c:pt>
                <c:pt idx="35">
                  <c:v>79.44</c:v>
                </c:pt>
                <c:pt idx="36">
                  <c:v>80.709999999999994</c:v>
                </c:pt>
                <c:pt idx="37">
                  <c:v>82.52</c:v>
                </c:pt>
                <c:pt idx="38">
                  <c:v>82.88</c:v>
                </c:pt>
                <c:pt idx="39">
                  <c:v>83.56</c:v>
                </c:pt>
                <c:pt idx="40">
                  <c:v>82.44</c:v>
                </c:pt>
                <c:pt idx="41">
                  <c:v>81.91</c:v>
                </c:pt>
                <c:pt idx="42">
                  <c:v>82.92</c:v>
                </c:pt>
                <c:pt idx="43">
                  <c:v>84.38</c:v>
                </c:pt>
                <c:pt idx="44">
                  <c:v>84.84</c:v>
                </c:pt>
                <c:pt idx="45">
                  <c:v>85.17</c:v>
                </c:pt>
                <c:pt idx="46">
                  <c:v>86.66</c:v>
                </c:pt>
                <c:pt idx="47">
                  <c:v>91.07</c:v>
                </c:pt>
                <c:pt idx="48">
                  <c:v>93.59</c:v>
                </c:pt>
                <c:pt idx="49">
                  <c:v>92.04</c:v>
                </c:pt>
                <c:pt idx="50">
                  <c:v>91.85</c:v>
                </c:pt>
                <c:pt idx="51">
                  <c:v>91.74</c:v>
                </c:pt>
                <c:pt idx="52">
                  <c:v>92.3</c:v>
                </c:pt>
                <c:pt idx="53">
                  <c:v>93.97</c:v>
                </c:pt>
                <c:pt idx="54">
                  <c:v>93.73</c:v>
                </c:pt>
                <c:pt idx="55">
                  <c:v>94.82</c:v>
                </c:pt>
                <c:pt idx="56">
                  <c:v>93.52</c:v>
                </c:pt>
                <c:pt idx="57">
                  <c:v>90.27</c:v>
                </c:pt>
                <c:pt idx="58">
                  <c:v>90.25</c:v>
                </c:pt>
                <c:pt idx="59">
                  <c:v>89.47</c:v>
                </c:pt>
                <c:pt idx="60">
                  <c:v>89.07</c:v>
                </c:pt>
                <c:pt idx="61">
                  <c:v>90.6</c:v>
                </c:pt>
                <c:pt idx="62">
                  <c:v>92.06</c:v>
                </c:pt>
                <c:pt idx="63">
                  <c:v>92.13</c:v>
                </c:pt>
                <c:pt idx="64">
                  <c:v>92.39</c:v>
                </c:pt>
                <c:pt idx="65">
                  <c:v>92.47</c:v>
                </c:pt>
                <c:pt idx="66">
                  <c:v>92.41</c:v>
                </c:pt>
                <c:pt idx="67">
                  <c:v>91.02</c:v>
                </c:pt>
                <c:pt idx="68">
                  <c:v>90.24</c:v>
                </c:pt>
                <c:pt idx="69">
                  <c:v>89.65</c:v>
                </c:pt>
                <c:pt idx="70">
                  <c:v>89.88</c:v>
                </c:pt>
                <c:pt idx="71">
                  <c:v>89.67</c:v>
                </c:pt>
                <c:pt idx="72">
                  <c:v>89.89</c:v>
                </c:pt>
                <c:pt idx="73">
                  <c:v>91.42</c:v>
                </c:pt>
                <c:pt idx="74">
                  <c:v>91.2</c:v>
                </c:pt>
                <c:pt idx="75">
                  <c:v>91.4</c:v>
                </c:pt>
                <c:pt idx="76">
                  <c:v>93.25</c:v>
                </c:pt>
                <c:pt idx="77">
                  <c:v>92</c:v>
                </c:pt>
                <c:pt idx="78">
                  <c:v>92.59</c:v>
                </c:pt>
                <c:pt idx="79">
                  <c:v>93.37</c:v>
                </c:pt>
                <c:pt idx="80">
                  <c:v>94.11</c:v>
                </c:pt>
                <c:pt idx="81">
                  <c:v>95.23</c:v>
                </c:pt>
                <c:pt idx="82">
                  <c:v>95.73</c:v>
                </c:pt>
                <c:pt idx="83">
                  <c:v>95.66</c:v>
                </c:pt>
                <c:pt idx="84">
                  <c:v>95.92</c:v>
                </c:pt>
                <c:pt idx="85">
                  <c:v>96.15</c:v>
                </c:pt>
                <c:pt idx="86">
                  <c:v>97.95</c:v>
                </c:pt>
                <c:pt idx="87">
                  <c:v>99.25</c:v>
                </c:pt>
                <c:pt idx="88">
                  <c:v>99.12</c:v>
                </c:pt>
                <c:pt idx="89">
                  <c:v>99.87</c:v>
                </c:pt>
                <c:pt idx="90">
                  <c:v>100.33</c:v>
                </c:pt>
                <c:pt idx="91">
                  <c:v>98.48</c:v>
                </c:pt>
                <c:pt idx="92">
                  <c:v>98</c:v>
                </c:pt>
                <c:pt idx="93">
                  <c:v>98.82</c:v>
                </c:pt>
                <c:pt idx="94">
                  <c:v>99.27</c:v>
                </c:pt>
                <c:pt idx="95">
                  <c:v>99.98</c:v>
                </c:pt>
                <c:pt idx="96">
                  <c:v>101.34</c:v>
                </c:pt>
                <c:pt idx="97">
                  <c:v>101.99</c:v>
                </c:pt>
                <c:pt idx="98">
                  <c:v>101.35</c:v>
                </c:pt>
                <c:pt idx="99">
                  <c:v>100.88</c:v>
                </c:pt>
                <c:pt idx="100">
                  <c:v>98.92</c:v>
                </c:pt>
                <c:pt idx="101">
                  <c:v>97.24</c:v>
                </c:pt>
                <c:pt idx="102">
                  <c:v>95.25</c:v>
                </c:pt>
                <c:pt idx="103">
                  <c:v>96.11</c:v>
                </c:pt>
                <c:pt idx="104">
                  <c:v>96.59</c:v>
                </c:pt>
                <c:pt idx="105">
                  <c:v>97.49</c:v>
                </c:pt>
                <c:pt idx="106">
                  <c:v>96.25</c:v>
                </c:pt>
                <c:pt idx="107">
                  <c:v>95.91</c:v>
                </c:pt>
                <c:pt idx="108">
                  <c:v>94.19</c:v>
                </c:pt>
                <c:pt idx="109">
                  <c:v>94.16</c:v>
                </c:pt>
                <c:pt idx="110">
                  <c:v>94.23</c:v>
                </c:pt>
                <c:pt idx="111">
                  <c:v>94.18</c:v>
                </c:pt>
                <c:pt idx="112">
                  <c:v>91.66</c:v>
                </c:pt>
                <c:pt idx="113">
                  <c:v>91.52</c:v>
                </c:pt>
                <c:pt idx="114">
                  <c:v>92.09</c:v>
                </c:pt>
                <c:pt idx="115">
                  <c:v>92.71</c:v>
                </c:pt>
                <c:pt idx="116">
                  <c:v>91.64</c:v>
                </c:pt>
                <c:pt idx="117">
                  <c:v>89.66</c:v>
                </c:pt>
                <c:pt idx="118">
                  <c:v>89.66</c:v>
                </c:pt>
                <c:pt idx="119">
                  <c:v>88.32</c:v>
                </c:pt>
                <c:pt idx="120">
                  <c:v>87.18</c:v>
                </c:pt>
                <c:pt idx="121">
                  <c:v>87.01</c:v>
                </c:pt>
                <c:pt idx="122">
                  <c:v>88.05</c:v>
                </c:pt>
                <c:pt idx="123">
                  <c:v>88.32</c:v>
                </c:pt>
                <c:pt idx="124">
                  <c:v>89.64</c:v>
                </c:pt>
                <c:pt idx="125">
                  <c:v>88.7</c:v>
                </c:pt>
                <c:pt idx="126">
                  <c:v>88.31</c:v>
                </c:pt>
                <c:pt idx="127">
                  <c:v>88.8</c:v>
                </c:pt>
                <c:pt idx="128">
                  <c:v>88.57</c:v>
                </c:pt>
                <c:pt idx="129">
                  <c:v>87.64</c:v>
                </c:pt>
                <c:pt idx="130">
                  <c:v>85.34</c:v>
                </c:pt>
                <c:pt idx="131">
                  <c:v>84.07</c:v>
                </c:pt>
                <c:pt idx="132">
                  <c:v>84.35</c:v>
                </c:pt>
                <c:pt idx="133">
                  <c:v>84.43</c:v>
                </c:pt>
                <c:pt idx="134">
                  <c:v>83.95</c:v>
                </c:pt>
                <c:pt idx="135">
                  <c:v>84.9</c:v>
                </c:pt>
                <c:pt idx="136">
                  <c:v>85.16</c:v>
                </c:pt>
                <c:pt idx="137">
                  <c:v>86.47</c:v>
                </c:pt>
                <c:pt idx="138">
                  <c:v>88.11</c:v>
                </c:pt>
                <c:pt idx="139">
                  <c:v>88.47</c:v>
                </c:pt>
                <c:pt idx="140">
                  <c:v>88.82</c:v>
                </c:pt>
                <c:pt idx="141">
                  <c:v>90.16</c:v>
                </c:pt>
                <c:pt idx="142">
                  <c:v>91.15</c:v>
                </c:pt>
                <c:pt idx="143">
                  <c:v>90.77</c:v>
                </c:pt>
                <c:pt idx="144">
                  <c:v>89.23</c:v>
                </c:pt>
                <c:pt idx="145">
                  <c:v>89.83</c:v>
                </c:pt>
                <c:pt idx="146">
                  <c:v>89.94</c:v>
                </c:pt>
                <c:pt idx="147">
                  <c:v>89.32</c:v>
                </c:pt>
                <c:pt idx="148">
                  <c:v>87.4</c:v>
                </c:pt>
                <c:pt idx="149">
                  <c:v>88.73</c:v>
                </c:pt>
                <c:pt idx="150">
                  <c:v>88.85</c:v>
                </c:pt>
                <c:pt idx="151">
                  <c:v>88.73</c:v>
                </c:pt>
                <c:pt idx="152">
                  <c:v>89.47</c:v>
                </c:pt>
                <c:pt idx="153">
                  <c:v>90.27</c:v>
                </c:pt>
                <c:pt idx="154">
                  <c:v>89.63</c:v>
                </c:pt>
                <c:pt idx="155">
                  <c:v>89.14</c:v>
                </c:pt>
                <c:pt idx="156">
                  <c:v>90.48</c:v>
                </c:pt>
                <c:pt idx="157">
                  <c:v>90.75</c:v>
                </c:pt>
                <c:pt idx="158">
                  <c:v>90.19</c:v>
                </c:pt>
                <c:pt idx="159">
                  <c:v>89.64</c:v>
                </c:pt>
                <c:pt idx="160">
                  <c:v>90.26</c:v>
                </c:pt>
                <c:pt idx="161">
                  <c:v>91.03</c:v>
                </c:pt>
                <c:pt idx="162">
                  <c:v>90.62</c:v>
                </c:pt>
                <c:pt idx="163">
                  <c:v>90.74</c:v>
                </c:pt>
                <c:pt idx="164">
                  <c:v>90.44</c:v>
                </c:pt>
                <c:pt idx="165">
                  <c:v>89.46</c:v>
                </c:pt>
                <c:pt idx="166">
                  <c:v>88.97</c:v>
                </c:pt>
                <c:pt idx="167">
                  <c:v>90.13</c:v>
                </c:pt>
                <c:pt idx="168">
                  <c:v>90.98</c:v>
                </c:pt>
                <c:pt idx="169">
                  <c:v>91.52</c:v>
                </c:pt>
                <c:pt idx="170">
                  <c:v>90.56</c:v>
                </c:pt>
                <c:pt idx="171">
                  <c:v>91.4</c:v>
                </c:pt>
                <c:pt idx="172">
                  <c:v>92.79</c:v>
                </c:pt>
                <c:pt idx="173">
                  <c:v>94.18</c:v>
                </c:pt>
                <c:pt idx="174">
                  <c:v>94.39</c:v>
                </c:pt>
                <c:pt idx="175">
                  <c:v>96.73</c:v>
                </c:pt>
                <c:pt idx="176">
                  <c:v>99.34</c:v>
                </c:pt>
                <c:pt idx="177">
                  <c:v>103.92</c:v>
                </c:pt>
                <c:pt idx="178">
                  <c:v>106.46</c:v>
                </c:pt>
                <c:pt idx="179">
                  <c:v>103.86</c:v>
                </c:pt>
                <c:pt idx="180">
                  <c:v>104.73</c:v>
                </c:pt>
                <c:pt idx="181">
                  <c:v>107.51</c:v>
                </c:pt>
                <c:pt idx="182">
                  <c:v>108.18</c:v>
                </c:pt>
                <c:pt idx="183">
                  <c:v>106.17</c:v>
                </c:pt>
                <c:pt idx="184">
                  <c:v>103.23</c:v>
                </c:pt>
                <c:pt idx="185">
                  <c:v>101.95</c:v>
                </c:pt>
                <c:pt idx="186">
                  <c:v>101.44</c:v>
                </c:pt>
                <c:pt idx="187">
                  <c:v>100.58</c:v>
                </c:pt>
                <c:pt idx="188">
                  <c:v>99.19</c:v>
                </c:pt>
                <c:pt idx="189">
                  <c:v>97.78</c:v>
                </c:pt>
                <c:pt idx="190">
                  <c:v>97.14</c:v>
                </c:pt>
                <c:pt idx="191">
                  <c:v>97.87</c:v>
                </c:pt>
                <c:pt idx="192">
                  <c:v>98.24</c:v>
                </c:pt>
                <c:pt idx="193">
                  <c:v>99.59</c:v>
                </c:pt>
                <c:pt idx="194">
                  <c:v>99.33</c:v>
                </c:pt>
                <c:pt idx="195">
                  <c:v>99.41</c:v>
                </c:pt>
                <c:pt idx="196">
                  <c:v>102.02</c:v>
                </c:pt>
                <c:pt idx="197">
                  <c:v>103.19</c:v>
                </c:pt>
                <c:pt idx="198">
                  <c:v>101.62</c:v>
                </c:pt>
                <c:pt idx="199">
                  <c:v>100.18</c:v>
                </c:pt>
                <c:pt idx="200">
                  <c:v>99.84</c:v>
                </c:pt>
                <c:pt idx="201">
                  <c:v>97.98</c:v>
                </c:pt>
                <c:pt idx="202">
                  <c:v>98.75</c:v>
                </c:pt>
                <c:pt idx="203">
                  <c:v>99.86</c:v>
                </c:pt>
                <c:pt idx="204">
                  <c:v>99.66</c:v>
                </c:pt>
                <c:pt idx="205">
                  <c:v>99.23</c:v>
                </c:pt>
                <c:pt idx="206">
                  <c:v>98.61</c:v>
                </c:pt>
                <c:pt idx="207">
                  <c:v>97.86</c:v>
                </c:pt>
                <c:pt idx="208">
                  <c:v>98.07</c:v>
                </c:pt>
                <c:pt idx="209">
                  <c:v>98.23</c:v>
                </c:pt>
                <c:pt idx="210">
                  <c:v>98.07</c:v>
                </c:pt>
                <c:pt idx="211">
                  <c:v>98.79</c:v>
                </c:pt>
                <c:pt idx="212">
                  <c:v>101.68</c:v>
                </c:pt>
                <c:pt idx="213">
                  <c:v>103.01</c:v>
                </c:pt>
                <c:pt idx="214">
                  <c:v>103.77</c:v>
                </c:pt>
                <c:pt idx="215">
                  <c:v>105.18</c:v>
                </c:pt>
                <c:pt idx="216">
                  <c:v>105.53</c:v>
                </c:pt>
                <c:pt idx="217">
                  <c:v>104.24</c:v>
                </c:pt>
                <c:pt idx="218">
                  <c:v>105.03</c:v>
                </c:pt>
                <c:pt idx="219">
                  <c:v>105.34</c:v>
                </c:pt>
                <c:pt idx="220">
                  <c:v>106.43</c:v>
                </c:pt>
                <c:pt idx="221">
                  <c:v>106.85</c:v>
                </c:pt>
                <c:pt idx="222">
                  <c:v>106.53</c:v>
                </c:pt>
                <c:pt idx="223">
                  <c:v>106.02</c:v>
                </c:pt>
                <c:pt idx="224">
                  <c:v>105.21</c:v>
                </c:pt>
                <c:pt idx="225">
                  <c:v>105.67</c:v>
                </c:pt>
                <c:pt idx="226">
                  <c:v>107.02</c:v>
                </c:pt>
                <c:pt idx="227">
                  <c:v>106.64</c:v>
                </c:pt>
                <c:pt idx="228">
                  <c:v>107.36</c:v>
                </c:pt>
                <c:pt idx="229">
                  <c:v>108.19</c:v>
                </c:pt>
                <c:pt idx="230">
                  <c:v>109.91</c:v>
                </c:pt>
                <c:pt idx="231">
                  <c:v>110.82</c:v>
                </c:pt>
                <c:pt idx="232">
                  <c:v>112.51</c:v>
                </c:pt>
                <c:pt idx="233">
                  <c:v>112.79</c:v>
                </c:pt>
                <c:pt idx="234">
                  <c:v>113.72</c:v>
                </c:pt>
                <c:pt idx="235">
                  <c:v>113.55</c:v>
                </c:pt>
                <c:pt idx="236">
                  <c:v>113.29</c:v>
                </c:pt>
                <c:pt idx="237">
                  <c:v>112.06</c:v>
                </c:pt>
                <c:pt idx="238">
                  <c:v>113.39</c:v>
                </c:pt>
                <c:pt idx="239">
                  <c:v>114.21</c:v>
                </c:pt>
                <c:pt idx="240">
                  <c:v>115.58</c:v>
                </c:pt>
                <c:pt idx="241">
                  <c:v>114.86</c:v>
                </c:pt>
                <c:pt idx="242">
                  <c:v>112.69</c:v>
                </c:pt>
                <c:pt idx="243">
                  <c:v>111.15</c:v>
                </c:pt>
                <c:pt idx="244">
                  <c:v>110.54</c:v>
                </c:pt>
                <c:pt idx="245">
                  <c:v>110.94</c:v>
                </c:pt>
                <c:pt idx="246">
                  <c:v>111.44</c:v>
                </c:pt>
                <c:pt idx="247">
                  <c:v>113.3</c:v>
                </c:pt>
                <c:pt idx="248">
                  <c:v>115.66</c:v>
                </c:pt>
                <c:pt idx="249">
                  <c:v>117.43</c:v>
                </c:pt>
                <c:pt idx="250">
                  <c:v>119.96</c:v>
                </c:pt>
                <c:pt idx="251">
                  <c:v>120.79</c:v>
                </c:pt>
                <c:pt idx="252">
                  <c:v>122.26</c:v>
                </c:pt>
                <c:pt idx="253">
                  <c:v>122.73</c:v>
                </c:pt>
                <c:pt idx="254">
                  <c:v>125.13</c:v>
                </c:pt>
                <c:pt idx="255">
                  <c:v>125.01</c:v>
                </c:pt>
                <c:pt idx="256">
                  <c:v>124.01</c:v>
                </c:pt>
                <c:pt idx="257">
                  <c:v>125.02</c:v>
                </c:pt>
                <c:pt idx="258">
                  <c:v>126.54</c:v>
                </c:pt>
                <c:pt idx="259">
                  <c:v>125.42</c:v>
                </c:pt>
                <c:pt idx="260">
                  <c:v>125.35</c:v>
                </c:pt>
                <c:pt idx="261">
                  <c:v>124.69</c:v>
                </c:pt>
                <c:pt idx="262">
                  <c:v>126.38</c:v>
                </c:pt>
                <c:pt idx="263">
                  <c:v>125.03</c:v>
                </c:pt>
                <c:pt idx="264">
                  <c:v>124</c:v>
                </c:pt>
                <c:pt idx="265">
                  <c:v>123.18</c:v>
                </c:pt>
                <c:pt idx="266">
                  <c:v>122.22</c:v>
                </c:pt>
                <c:pt idx="267">
                  <c:v>120.66</c:v>
                </c:pt>
                <c:pt idx="268">
                  <c:v>120.49</c:v>
                </c:pt>
                <c:pt idx="269">
                  <c:v>118.99</c:v>
                </c:pt>
                <c:pt idx="270">
                  <c:v>117.47</c:v>
                </c:pt>
                <c:pt idx="271">
                  <c:v>116.67</c:v>
                </c:pt>
                <c:pt idx="272">
                  <c:v>116.56</c:v>
                </c:pt>
                <c:pt idx="273">
                  <c:v>116.78</c:v>
                </c:pt>
                <c:pt idx="274">
                  <c:v>117.1</c:v>
                </c:pt>
                <c:pt idx="275">
                  <c:v>117.88</c:v>
                </c:pt>
                <c:pt idx="276">
                  <c:v>117.87</c:v>
                </c:pt>
                <c:pt idx="277">
                  <c:v>116.77</c:v>
                </c:pt>
                <c:pt idx="278">
                  <c:v>116.04</c:v>
                </c:pt>
                <c:pt idx="279">
                  <c:v>115.34</c:v>
                </c:pt>
                <c:pt idx="280">
                  <c:v>114.72</c:v>
                </c:pt>
                <c:pt idx="281">
                  <c:v>115.29</c:v>
                </c:pt>
                <c:pt idx="282">
                  <c:v>115.26</c:v>
                </c:pt>
                <c:pt idx="283">
                  <c:v>115.82</c:v>
                </c:pt>
                <c:pt idx="284">
                  <c:v>117.14</c:v>
                </c:pt>
                <c:pt idx="285">
                  <c:v>117.34</c:v>
                </c:pt>
                <c:pt idx="286">
                  <c:v>117.29</c:v>
                </c:pt>
                <c:pt idx="287">
                  <c:v>117.21</c:v>
                </c:pt>
                <c:pt idx="288">
                  <c:v>118.05</c:v>
                </c:pt>
                <c:pt idx="289">
                  <c:v>119.37</c:v>
                </c:pt>
                <c:pt idx="290">
                  <c:v>119.35</c:v>
                </c:pt>
                <c:pt idx="291">
                  <c:v>120.28</c:v>
                </c:pt>
                <c:pt idx="292">
                  <c:v>121.56</c:v>
                </c:pt>
                <c:pt idx="293">
                  <c:v>120.95</c:v>
                </c:pt>
                <c:pt idx="294">
                  <c:v>117.17</c:v>
                </c:pt>
                <c:pt idx="295">
                  <c:v>115.76</c:v>
                </c:pt>
                <c:pt idx="296">
                  <c:v>115.98</c:v>
                </c:pt>
                <c:pt idx="297">
                  <c:v>115.47</c:v>
                </c:pt>
                <c:pt idx="298">
                  <c:v>115.4</c:v>
                </c:pt>
                <c:pt idx="299">
                  <c:v>116.14</c:v>
                </c:pt>
                <c:pt idx="300">
                  <c:v>116.78</c:v>
                </c:pt>
                <c:pt idx="301">
                  <c:v>117.87</c:v>
                </c:pt>
                <c:pt idx="302">
                  <c:v>118.76</c:v>
                </c:pt>
                <c:pt idx="303">
                  <c:v>119.09</c:v>
                </c:pt>
                <c:pt idx="304">
                  <c:v>117.51</c:v>
                </c:pt>
                <c:pt idx="305">
                  <c:v>115.89</c:v>
                </c:pt>
                <c:pt idx="306">
                  <c:v>116.17</c:v>
                </c:pt>
                <c:pt idx="307">
                  <c:v>114.32</c:v>
                </c:pt>
                <c:pt idx="308" formatCode="0.00_);[Red]\(0.00\)">
                  <c:v>113.63</c:v>
                </c:pt>
                <c:pt idx="309" formatCode="0.00_);[Red]\(0.00\)">
                  <c:v>113.58</c:v>
                </c:pt>
                <c:pt idx="310" formatCode="0.00_);[Red]\(0.00\)">
                  <c:v>114.68</c:v>
                </c:pt>
                <c:pt idx="311" formatCode="0.00_);[Red]\(0.00\)">
                  <c:v>114.41</c:v>
                </c:pt>
                <c:pt idx="312" formatCode="0.00_);[Red]\(0.00\)">
                  <c:v>115.68</c:v>
                </c:pt>
                <c:pt idx="313" formatCode="0.00_);[Red]\(0.00\)">
                  <c:v>115.9</c:v>
                </c:pt>
                <c:pt idx="314" formatCode="0.00_);[Red]\(0.00\)">
                  <c:v>117.22</c:v>
                </c:pt>
                <c:pt idx="315" formatCode="0.00_);[Red]\(0.00\)">
                  <c:v>117.7</c:v>
                </c:pt>
                <c:pt idx="316" formatCode="0.00_);[Red]\(0.00\)">
                  <c:v>116.62</c:v>
                </c:pt>
                <c:pt idx="317" formatCode="0.00_);[Red]\(0.00\)">
                  <c:v>114.98</c:v>
                </c:pt>
                <c:pt idx="318" formatCode="0.00_);[Red]\(0.00\)">
                  <c:v>115.46</c:v>
                </c:pt>
                <c:pt idx="319" formatCode="0.00_);[Red]\(0.00\)">
                  <c:v>115.55</c:v>
                </c:pt>
                <c:pt idx="320" formatCode="0.00_);[Red]\(0.00\)">
                  <c:v>117.47</c:v>
                </c:pt>
                <c:pt idx="321" formatCode="0.00_);[Red]\(0.00\)">
                  <c:v>118.64</c:v>
                </c:pt>
                <c:pt idx="322" formatCode="0.00_);[Red]\(0.00\)">
                  <c:v>119.73</c:v>
                </c:pt>
                <c:pt idx="323" formatCode="0.00_);[Red]\(0.00\)">
                  <c:v>119.04</c:v>
                </c:pt>
                <c:pt idx="324" formatCode="0.00_);[Red]\(0.00\)">
                  <c:v>120.19</c:v>
                </c:pt>
                <c:pt idx="325" formatCode="0.00_);[Red]\(0.00\)">
                  <c:v>120.83</c:v>
                </c:pt>
                <c:pt idx="326" formatCode="0.00_);[Red]\(0.00\)">
                  <c:v>121.6</c:v>
                </c:pt>
                <c:pt idx="327" formatCode="0.00_);[Red]\(0.00\)">
                  <c:v>121.22</c:v>
                </c:pt>
                <c:pt idx="328" formatCode="0.00_);[Red]\(0.00\)">
                  <c:v>122.01</c:v>
                </c:pt>
                <c:pt idx="329" formatCode="0.00_);[Red]\(0.00\)">
                  <c:v>122.5</c:v>
                </c:pt>
                <c:pt idx="330" formatCode="0.00_);[Red]\(0.00\)">
                  <c:v>123.04</c:v>
                </c:pt>
                <c:pt idx="331" formatCode="0.00_);[Red]\(0.00\)">
                  <c:v>123.29</c:v>
                </c:pt>
              </c:numCache>
            </c:numRef>
          </c:val>
          <c:smooth val="0"/>
          <c:extLst>
            <c:ext xmlns:c16="http://schemas.microsoft.com/office/drawing/2014/chart" uri="{C3380CC4-5D6E-409C-BE32-E72D297353CC}">
              <c16:uniqueId val="{00000000-E017-4E1B-A807-110D0B382796}"/>
            </c:ext>
          </c:extLst>
        </c:ser>
        <c:dLbls>
          <c:showLegendKey val="0"/>
          <c:showVal val="0"/>
          <c:showCatName val="0"/>
          <c:showSerName val="0"/>
          <c:showPercent val="0"/>
          <c:showBubbleSize val="0"/>
        </c:dLbls>
        <c:marker val="1"/>
        <c:smooth val="0"/>
        <c:axId val="-286560816"/>
        <c:axId val="-286549936"/>
      </c:lineChart>
      <c:lineChart>
        <c:grouping val="standard"/>
        <c:varyColors val="0"/>
        <c:ser>
          <c:idx val="1"/>
          <c:order val="1"/>
          <c:tx>
            <c:strRef>
              <c:f>Sheet1!$C$1</c:f>
              <c:strCache>
                <c:ptCount val="1"/>
                <c:pt idx="0">
                  <c:v>USDCNY (right)</c:v>
                </c:pt>
              </c:strCache>
            </c:strRef>
          </c:tx>
          <c:spPr>
            <a:ln w="28575" cap="rnd">
              <a:solidFill>
                <a:schemeClr val="accent2"/>
              </a:solidFill>
              <a:round/>
            </a:ln>
            <a:effectLst/>
          </c:spPr>
          <c:marker>
            <c:symbol val="none"/>
          </c:marker>
          <c:val>
            <c:numRef>
              <c:f>Sheet1!$C$2:$C$333</c:f>
              <c:numCache>
                <c:formatCode>General</c:formatCode>
                <c:ptCount val="332"/>
                <c:pt idx="0">
                  <c:v>8.6999999999999993</c:v>
                </c:pt>
                <c:pt idx="1">
                  <c:v>8.7027999999999999</c:v>
                </c:pt>
                <c:pt idx="2">
                  <c:v>8.7022999999999993</c:v>
                </c:pt>
                <c:pt idx="3">
                  <c:v>8.6944999999999997</c:v>
                </c:pt>
                <c:pt idx="4">
                  <c:v>8.6631</c:v>
                </c:pt>
                <c:pt idx="5">
                  <c:v>8.6564999999999994</c:v>
                </c:pt>
                <c:pt idx="6">
                  <c:v>8.6402000000000001</c:v>
                </c:pt>
                <c:pt idx="7">
                  <c:v>8.5877999999999997</c:v>
                </c:pt>
                <c:pt idx="8">
                  <c:v>8.5375999999999994</c:v>
                </c:pt>
                <c:pt idx="9">
                  <c:v>8.5290999999999997</c:v>
                </c:pt>
                <c:pt idx="10">
                  <c:v>8.5168999999999997</c:v>
                </c:pt>
                <c:pt idx="11">
                  <c:v>8.4786000000000001</c:v>
                </c:pt>
                <c:pt idx="12">
                  <c:v>8.4407999999999994</c:v>
                </c:pt>
                <c:pt idx="13">
                  <c:v>8.4353999999999996</c:v>
                </c:pt>
                <c:pt idx="14">
                  <c:v>8.4274000000000004</c:v>
                </c:pt>
                <c:pt idx="15">
                  <c:v>8.4223999999999997</c:v>
                </c:pt>
                <c:pt idx="16">
                  <c:v>8.3103999999999996</c:v>
                </c:pt>
                <c:pt idx="17">
                  <c:v>8.3003999999999998</c:v>
                </c:pt>
                <c:pt idx="18">
                  <c:v>8.3008000000000006</c:v>
                </c:pt>
                <c:pt idx="19">
                  <c:v>8.3074999999999992</c:v>
                </c:pt>
                <c:pt idx="20">
                  <c:v>8.3187999999999995</c:v>
                </c:pt>
                <c:pt idx="21">
                  <c:v>8.3150999999999993</c:v>
                </c:pt>
                <c:pt idx="22">
                  <c:v>8.3140000000000001</c:v>
                </c:pt>
                <c:pt idx="23">
                  <c:v>8.3163</c:v>
                </c:pt>
                <c:pt idx="24">
                  <c:v>8.3183000000000007</c:v>
                </c:pt>
                <c:pt idx="25">
                  <c:v>8.3125</c:v>
                </c:pt>
                <c:pt idx="26">
                  <c:v>8.3290000000000006</c:v>
                </c:pt>
                <c:pt idx="27">
                  <c:v>8.3313000000000006</c:v>
                </c:pt>
                <c:pt idx="28">
                  <c:v>8.3282000000000007</c:v>
                </c:pt>
                <c:pt idx="29">
                  <c:v>8.3224</c:v>
                </c:pt>
                <c:pt idx="30">
                  <c:v>8.3155000000000001</c:v>
                </c:pt>
                <c:pt idx="31">
                  <c:v>8.3082999999999991</c:v>
                </c:pt>
                <c:pt idx="32">
                  <c:v>8.3042999999999996</c:v>
                </c:pt>
                <c:pt idx="33">
                  <c:v>8.2996999999999996</c:v>
                </c:pt>
                <c:pt idx="34">
                  <c:v>8.2992000000000008</c:v>
                </c:pt>
                <c:pt idx="35">
                  <c:v>8.2988</c:v>
                </c:pt>
                <c:pt idx="36">
                  <c:v>8.2956000000000003</c:v>
                </c:pt>
                <c:pt idx="37">
                  <c:v>8.2931000000000008</c:v>
                </c:pt>
                <c:pt idx="38">
                  <c:v>8.2964000000000002</c:v>
                </c:pt>
                <c:pt idx="39">
                  <c:v>8.2957000000000001</c:v>
                </c:pt>
                <c:pt idx="40">
                  <c:v>8.2931000000000008</c:v>
                </c:pt>
                <c:pt idx="41">
                  <c:v>8.2919</c:v>
                </c:pt>
                <c:pt idx="42">
                  <c:v>8.2911000000000001</c:v>
                </c:pt>
                <c:pt idx="43">
                  <c:v>8.2894000000000005</c:v>
                </c:pt>
                <c:pt idx="44">
                  <c:v>8.2868999999999993</c:v>
                </c:pt>
                <c:pt idx="45">
                  <c:v>8.2836999999999996</c:v>
                </c:pt>
                <c:pt idx="46">
                  <c:v>8.2813999999999997</c:v>
                </c:pt>
                <c:pt idx="47">
                  <c:v>8.2796000000000003</c:v>
                </c:pt>
                <c:pt idx="48">
                  <c:v>8.2789999999999999</c:v>
                </c:pt>
                <c:pt idx="49">
                  <c:v>8.2791999999999994</c:v>
                </c:pt>
                <c:pt idx="50">
                  <c:v>8.2797000000000001</c:v>
                </c:pt>
                <c:pt idx="51">
                  <c:v>8.2790999999999997</c:v>
                </c:pt>
                <c:pt idx="52">
                  <c:v>8.2790999999999997</c:v>
                </c:pt>
                <c:pt idx="53">
                  <c:v>8.2797999999999998</c:v>
                </c:pt>
                <c:pt idx="54">
                  <c:v>8.2797999999999998</c:v>
                </c:pt>
                <c:pt idx="55">
                  <c:v>8.2798999999999996</c:v>
                </c:pt>
                <c:pt idx="56">
                  <c:v>8.2789000000000001</c:v>
                </c:pt>
                <c:pt idx="57">
                  <c:v>8.2776999999999994</c:v>
                </c:pt>
                <c:pt idx="58">
                  <c:v>8.2777999999999992</c:v>
                </c:pt>
                <c:pt idx="59">
                  <c:v>8.2780000000000005</c:v>
                </c:pt>
                <c:pt idx="60">
                  <c:v>8.2789000000000001</c:v>
                </c:pt>
                <c:pt idx="61">
                  <c:v>8.2777999999999992</c:v>
                </c:pt>
                <c:pt idx="62">
                  <c:v>8.2790999999999997</c:v>
                </c:pt>
                <c:pt idx="63">
                  <c:v>8.2791999999999994</c:v>
                </c:pt>
                <c:pt idx="64">
                  <c:v>8.2784999999999993</c:v>
                </c:pt>
                <c:pt idx="65">
                  <c:v>8.2780000000000005</c:v>
                </c:pt>
                <c:pt idx="66">
                  <c:v>8.2775999999999996</c:v>
                </c:pt>
                <c:pt idx="67">
                  <c:v>8.2773000000000003</c:v>
                </c:pt>
                <c:pt idx="68">
                  <c:v>8.2774000000000001</c:v>
                </c:pt>
                <c:pt idx="69">
                  <c:v>8.2774000000000001</c:v>
                </c:pt>
                <c:pt idx="70">
                  <c:v>8.2789000000000001</c:v>
                </c:pt>
                <c:pt idx="71">
                  <c:v>8.2794000000000008</c:v>
                </c:pt>
                <c:pt idx="72">
                  <c:v>8.2790999999999997</c:v>
                </c:pt>
                <c:pt idx="73">
                  <c:v>8.2779000000000007</c:v>
                </c:pt>
                <c:pt idx="74">
                  <c:v>8.2784999999999993</c:v>
                </c:pt>
                <c:pt idx="75">
                  <c:v>8.2792999999999992</c:v>
                </c:pt>
                <c:pt idx="76">
                  <c:v>8.2774999999999999</c:v>
                </c:pt>
                <c:pt idx="77">
                  <c:v>8.2772000000000006</c:v>
                </c:pt>
                <c:pt idx="78">
                  <c:v>8.2794000000000008</c:v>
                </c:pt>
                <c:pt idx="79">
                  <c:v>8.2795000000000005</c:v>
                </c:pt>
                <c:pt idx="80">
                  <c:v>8.2784999999999993</c:v>
                </c:pt>
                <c:pt idx="81">
                  <c:v>8.2782999999999998</c:v>
                </c:pt>
                <c:pt idx="82">
                  <c:v>8.2774000000000001</c:v>
                </c:pt>
                <c:pt idx="83">
                  <c:v>8.2771000000000008</c:v>
                </c:pt>
                <c:pt idx="84">
                  <c:v>8.2768999999999995</c:v>
                </c:pt>
                <c:pt idx="85">
                  <c:v>8.2779000000000007</c:v>
                </c:pt>
                <c:pt idx="86">
                  <c:v>8.2774999999999999</c:v>
                </c:pt>
                <c:pt idx="87">
                  <c:v>8.2771000000000008</c:v>
                </c:pt>
                <c:pt idx="88">
                  <c:v>8.2772000000000006</c:v>
                </c:pt>
                <c:pt idx="89">
                  <c:v>8.2771000000000008</c:v>
                </c:pt>
                <c:pt idx="90">
                  <c:v>8.2768999999999995</c:v>
                </c:pt>
                <c:pt idx="91">
                  <c:v>8.2768999999999995</c:v>
                </c:pt>
                <c:pt idx="92">
                  <c:v>8.2767999999999997</c:v>
                </c:pt>
                <c:pt idx="93">
                  <c:v>8.2767999999999997</c:v>
                </c:pt>
                <c:pt idx="94">
                  <c:v>8.2767999999999997</c:v>
                </c:pt>
                <c:pt idx="95">
                  <c:v>8.2767999999999997</c:v>
                </c:pt>
                <c:pt idx="96">
                  <c:v>8.2766999999999999</c:v>
                </c:pt>
                <c:pt idx="97">
                  <c:v>8.2766000000000002</c:v>
                </c:pt>
                <c:pt idx="98">
                  <c:v>8.2769999999999992</c:v>
                </c:pt>
                <c:pt idx="99">
                  <c:v>8.2772000000000006</c:v>
                </c:pt>
                <c:pt idx="100">
                  <c:v>8.2769999999999992</c:v>
                </c:pt>
                <c:pt idx="101">
                  <c:v>8.2769999999999992</c:v>
                </c:pt>
                <c:pt idx="102">
                  <c:v>8.2767999999999997</c:v>
                </c:pt>
                <c:pt idx="103">
                  <c:v>8.2766999999999999</c:v>
                </c:pt>
                <c:pt idx="104">
                  <c:v>8.2769999999999992</c:v>
                </c:pt>
                <c:pt idx="105">
                  <c:v>8.2768999999999995</c:v>
                </c:pt>
                <c:pt idx="106">
                  <c:v>8.2771000000000008</c:v>
                </c:pt>
                <c:pt idx="107">
                  <c:v>8.2772000000000006</c:v>
                </c:pt>
                <c:pt idx="108">
                  <c:v>8.2767999999999997</c:v>
                </c:pt>
                <c:pt idx="109">
                  <c:v>8.2774000000000001</c:v>
                </c:pt>
                <c:pt idx="110">
                  <c:v>8.2772000000000006</c:v>
                </c:pt>
                <c:pt idx="111">
                  <c:v>8.2771000000000008</c:v>
                </c:pt>
                <c:pt idx="112">
                  <c:v>8.2768999999999995</c:v>
                </c:pt>
                <c:pt idx="113">
                  <c:v>8.2769999999999992</c:v>
                </c:pt>
                <c:pt idx="114">
                  <c:v>8.2772000000000006</c:v>
                </c:pt>
                <c:pt idx="115">
                  <c:v>8.2769999999999992</c:v>
                </c:pt>
                <c:pt idx="116">
                  <c:v>8.2771000000000008</c:v>
                </c:pt>
                <c:pt idx="117">
                  <c:v>8.2766999999999999</c:v>
                </c:pt>
                <c:pt idx="118">
                  <c:v>8.2768999999999995</c:v>
                </c:pt>
                <c:pt idx="119">
                  <c:v>8.2769999999999992</c:v>
                </c:pt>
                <c:pt idx="120">
                  <c:v>8.2768999999999995</c:v>
                </c:pt>
                <c:pt idx="121">
                  <c:v>8.2771000000000008</c:v>
                </c:pt>
                <c:pt idx="122">
                  <c:v>8.2771000000000008</c:v>
                </c:pt>
                <c:pt idx="123">
                  <c:v>8.2768999999999995</c:v>
                </c:pt>
                <c:pt idx="124">
                  <c:v>8.2769999999999992</c:v>
                </c:pt>
                <c:pt idx="125">
                  <c:v>8.2766000000000002</c:v>
                </c:pt>
                <c:pt idx="126">
                  <c:v>8.2766999999999999</c:v>
                </c:pt>
                <c:pt idx="127">
                  <c:v>8.2767999999999997</c:v>
                </c:pt>
                <c:pt idx="128">
                  <c:v>8.2766000000000002</c:v>
                </c:pt>
                <c:pt idx="129">
                  <c:v>8.2765000000000004</c:v>
                </c:pt>
                <c:pt idx="130">
                  <c:v>8.2765000000000004</c:v>
                </c:pt>
                <c:pt idx="131">
                  <c:v>8.2765000000000004</c:v>
                </c:pt>
                <c:pt idx="132">
                  <c:v>8.2765000000000004</c:v>
                </c:pt>
                <c:pt idx="133">
                  <c:v>8.2765000000000004</c:v>
                </c:pt>
                <c:pt idx="134">
                  <c:v>8.2765000000000004</c:v>
                </c:pt>
                <c:pt idx="135">
                  <c:v>8.2765000000000004</c:v>
                </c:pt>
                <c:pt idx="136">
                  <c:v>8.2765000000000004</c:v>
                </c:pt>
                <c:pt idx="137">
                  <c:v>8.2765000000000004</c:v>
                </c:pt>
                <c:pt idx="138">
                  <c:v>8.2223000000000006</c:v>
                </c:pt>
                <c:pt idx="139">
                  <c:v>8.1019000000000005</c:v>
                </c:pt>
                <c:pt idx="140">
                  <c:v>8.0922000000000001</c:v>
                </c:pt>
                <c:pt idx="141">
                  <c:v>8.0889000000000006</c:v>
                </c:pt>
                <c:pt idx="142">
                  <c:v>8.0839999999999996</c:v>
                </c:pt>
                <c:pt idx="143">
                  <c:v>8.0759000000000007</c:v>
                </c:pt>
                <c:pt idx="144">
                  <c:v>8.0663999999999998</c:v>
                </c:pt>
                <c:pt idx="145">
                  <c:v>8.0493000000000006</c:v>
                </c:pt>
                <c:pt idx="146">
                  <c:v>8.0350000000000001</c:v>
                </c:pt>
                <c:pt idx="147">
                  <c:v>8.0155999999999992</c:v>
                </c:pt>
                <c:pt idx="148">
                  <c:v>8.0152999999999999</c:v>
                </c:pt>
                <c:pt idx="149">
                  <c:v>8.0067000000000004</c:v>
                </c:pt>
                <c:pt idx="150">
                  <c:v>7.9912000000000001</c:v>
                </c:pt>
                <c:pt idx="151">
                  <c:v>7.9733000000000001</c:v>
                </c:pt>
                <c:pt idx="152">
                  <c:v>7.9367999999999999</c:v>
                </c:pt>
                <c:pt idx="153">
                  <c:v>7.9032</c:v>
                </c:pt>
                <c:pt idx="154">
                  <c:v>7.8651999999999997</c:v>
                </c:pt>
                <c:pt idx="155">
                  <c:v>7.8238000000000003</c:v>
                </c:pt>
                <c:pt idx="156">
                  <c:v>7.7897999999999996</c:v>
                </c:pt>
                <c:pt idx="157">
                  <c:v>7.7545999999999999</c:v>
                </c:pt>
                <c:pt idx="158">
                  <c:v>7.7390999999999996</c:v>
                </c:pt>
                <c:pt idx="159">
                  <c:v>7.7247000000000003</c:v>
                </c:pt>
                <c:pt idx="160">
                  <c:v>7.6703999999999999</c:v>
                </c:pt>
                <c:pt idx="161">
                  <c:v>7.6295999999999999</c:v>
                </c:pt>
                <c:pt idx="162">
                  <c:v>7.5804999999999998</c:v>
                </c:pt>
                <c:pt idx="163">
                  <c:v>7.5753000000000004</c:v>
                </c:pt>
                <c:pt idx="164">
                  <c:v>7.5258000000000003</c:v>
                </c:pt>
                <c:pt idx="165">
                  <c:v>7.5011999999999999</c:v>
                </c:pt>
                <c:pt idx="166">
                  <c:v>7.4233000000000002</c:v>
                </c:pt>
                <c:pt idx="167">
                  <c:v>7.3676000000000004</c:v>
                </c:pt>
                <c:pt idx="168">
                  <c:v>7.2477999999999998</c:v>
                </c:pt>
                <c:pt idx="169">
                  <c:v>7.1600999999999999</c:v>
                </c:pt>
                <c:pt idx="170">
                  <c:v>7.0751999999999997</c:v>
                </c:pt>
                <c:pt idx="171">
                  <c:v>7.0007000000000001</c:v>
                </c:pt>
                <c:pt idx="172">
                  <c:v>6.9724000000000004</c:v>
                </c:pt>
                <c:pt idx="173">
                  <c:v>6.8971</c:v>
                </c:pt>
                <c:pt idx="174">
                  <c:v>6.8376000000000001</c:v>
                </c:pt>
                <c:pt idx="175">
                  <c:v>6.8514999999999997</c:v>
                </c:pt>
                <c:pt idx="176">
                  <c:v>6.8307000000000002</c:v>
                </c:pt>
                <c:pt idx="177">
                  <c:v>6.8315999999999999</c:v>
                </c:pt>
                <c:pt idx="178">
                  <c:v>6.8285999999999998</c:v>
                </c:pt>
                <c:pt idx="179">
                  <c:v>6.8423999999999996</c:v>
                </c:pt>
                <c:pt idx="180">
                  <c:v>6.8381999999999996</c:v>
                </c:pt>
                <c:pt idx="181">
                  <c:v>6.8357000000000001</c:v>
                </c:pt>
                <c:pt idx="182">
                  <c:v>6.8341000000000003</c:v>
                </c:pt>
                <c:pt idx="183">
                  <c:v>6.8311999999999999</c:v>
                </c:pt>
                <c:pt idx="184">
                  <c:v>6.8244999999999996</c:v>
                </c:pt>
                <c:pt idx="185">
                  <c:v>6.8331999999999997</c:v>
                </c:pt>
                <c:pt idx="186">
                  <c:v>6.8319999999999999</c:v>
                </c:pt>
                <c:pt idx="187">
                  <c:v>6.8322000000000003</c:v>
                </c:pt>
                <c:pt idx="188">
                  <c:v>6.8289</c:v>
                </c:pt>
                <c:pt idx="189">
                  <c:v>6.8274999999999997</c:v>
                </c:pt>
                <c:pt idx="190">
                  <c:v>6.8273999999999999</c:v>
                </c:pt>
                <c:pt idx="191">
                  <c:v>6.8278999999999996</c:v>
                </c:pt>
                <c:pt idx="192">
                  <c:v>6.8273000000000001</c:v>
                </c:pt>
                <c:pt idx="193">
                  <c:v>6.827</c:v>
                </c:pt>
                <c:pt idx="194">
                  <c:v>6.8263999999999996</c:v>
                </c:pt>
                <c:pt idx="195">
                  <c:v>6.8262</c:v>
                </c:pt>
                <c:pt idx="196">
                  <c:v>6.8273999999999999</c:v>
                </c:pt>
                <c:pt idx="197">
                  <c:v>6.8164999999999996</c:v>
                </c:pt>
                <c:pt idx="198">
                  <c:v>6.7774999999999999</c:v>
                </c:pt>
                <c:pt idx="199">
                  <c:v>6.7900999999999998</c:v>
                </c:pt>
                <c:pt idx="200">
                  <c:v>6.7462</c:v>
                </c:pt>
                <c:pt idx="201">
                  <c:v>6.6731999999999996</c:v>
                </c:pt>
                <c:pt idx="202">
                  <c:v>6.6558000000000002</c:v>
                </c:pt>
                <c:pt idx="203">
                  <c:v>6.6515000000000004</c:v>
                </c:pt>
                <c:pt idx="204">
                  <c:v>6.6026999999999996</c:v>
                </c:pt>
                <c:pt idx="205">
                  <c:v>6.5831</c:v>
                </c:pt>
                <c:pt idx="206">
                  <c:v>6.5662000000000003</c:v>
                </c:pt>
                <c:pt idx="207">
                  <c:v>6.5292000000000003</c:v>
                </c:pt>
                <c:pt idx="208">
                  <c:v>6.4988000000000001</c:v>
                </c:pt>
                <c:pt idx="209">
                  <c:v>6.4778000000000002</c:v>
                </c:pt>
                <c:pt idx="210">
                  <c:v>6.4614000000000003</c:v>
                </c:pt>
                <c:pt idx="211">
                  <c:v>6.4089999999999998</c:v>
                </c:pt>
                <c:pt idx="212">
                  <c:v>6.3833000000000002</c:v>
                </c:pt>
                <c:pt idx="213">
                  <c:v>6.3566000000000003</c:v>
                </c:pt>
                <c:pt idx="214">
                  <c:v>6.3407999999999998</c:v>
                </c:pt>
                <c:pt idx="215">
                  <c:v>6.3281000000000001</c:v>
                </c:pt>
                <c:pt idx="216">
                  <c:v>6.3167999999999997</c:v>
                </c:pt>
                <c:pt idx="217">
                  <c:v>6.3</c:v>
                </c:pt>
                <c:pt idx="218">
                  <c:v>6.3003999999999998</c:v>
                </c:pt>
                <c:pt idx="219">
                  <c:v>6.2965999999999998</c:v>
                </c:pt>
                <c:pt idx="220">
                  <c:v>6.3061999999999996</c:v>
                </c:pt>
                <c:pt idx="221">
                  <c:v>6.3178000000000001</c:v>
                </c:pt>
                <c:pt idx="222">
                  <c:v>6.3235000000000001</c:v>
                </c:pt>
                <c:pt idx="223">
                  <c:v>6.3403999999999998</c:v>
                </c:pt>
                <c:pt idx="224">
                  <c:v>6.3395000000000001</c:v>
                </c:pt>
                <c:pt idx="225">
                  <c:v>6.3144</c:v>
                </c:pt>
                <c:pt idx="226">
                  <c:v>6.2953000000000001</c:v>
                </c:pt>
                <c:pt idx="227">
                  <c:v>6.29</c:v>
                </c:pt>
                <c:pt idx="228">
                  <c:v>6.2786999999999997</c:v>
                </c:pt>
                <c:pt idx="229">
                  <c:v>6.2842000000000002</c:v>
                </c:pt>
                <c:pt idx="230">
                  <c:v>6.2743000000000002</c:v>
                </c:pt>
                <c:pt idx="231">
                  <c:v>6.2470999999999997</c:v>
                </c:pt>
                <c:pt idx="232">
                  <c:v>6.1970000000000001</c:v>
                </c:pt>
                <c:pt idx="233">
                  <c:v>6.1718000000000002</c:v>
                </c:pt>
                <c:pt idx="234">
                  <c:v>6.1725000000000003</c:v>
                </c:pt>
                <c:pt idx="235">
                  <c:v>6.1707999999999998</c:v>
                </c:pt>
                <c:pt idx="236">
                  <c:v>6.1588000000000003</c:v>
                </c:pt>
                <c:pt idx="237">
                  <c:v>6.1393000000000004</c:v>
                </c:pt>
                <c:pt idx="238">
                  <c:v>6.1372</c:v>
                </c:pt>
                <c:pt idx="239">
                  <c:v>6.1159999999999997</c:v>
                </c:pt>
                <c:pt idx="240">
                  <c:v>6.1043000000000003</c:v>
                </c:pt>
                <c:pt idx="241">
                  <c:v>6.1128</c:v>
                </c:pt>
                <c:pt idx="242">
                  <c:v>6.1357999999999997</c:v>
                </c:pt>
                <c:pt idx="243">
                  <c:v>6.1553000000000004</c:v>
                </c:pt>
                <c:pt idx="244">
                  <c:v>6.1635999999999997</c:v>
                </c:pt>
                <c:pt idx="245">
                  <c:v>6.1635999999999997</c:v>
                </c:pt>
                <c:pt idx="246">
                  <c:v>6.1569000000000003</c:v>
                </c:pt>
                <c:pt idx="247">
                  <c:v>6.1605999999999996</c:v>
                </c:pt>
                <c:pt idx="248">
                  <c:v>6.1528</c:v>
                </c:pt>
                <c:pt idx="249">
                  <c:v>6.1440999999999999</c:v>
                </c:pt>
                <c:pt idx="250">
                  <c:v>6.1432000000000002</c:v>
                </c:pt>
                <c:pt idx="251">
                  <c:v>6.1238000000000001</c:v>
                </c:pt>
                <c:pt idx="252">
                  <c:v>6.1272000000000002</c:v>
                </c:pt>
                <c:pt idx="253">
                  <c:v>6.1338999999999997</c:v>
                </c:pt>
                <c:pt idx="254">
                  <c:v>6.1506999999999996</c:v>
                </c:pt>
                <c:pt idx="255">
                  <c:v>6.1302000000000003</c:v>
                </c:pt>
                <c:pt idx="256">
                  <c:v>6.1143000000000001</c:v>
                </c:pt>
                <c:pt idx="257">
                  <c:v>6.1161000000000003</c:v>
                </c:pt>
                <c:pt idx="258">
                  <c:v>6.1166999999999998</c:v>
                </c:pt>
                <c:pt idx="259">
                  <c:v>6.3056000000000001</c:v>
                </c:pt>
                <c:pt idx="260">
                  <c:v>6.3691000000000004</c:v>
                </c:pt>
                <c:pt idx="261">
                  <c:v>6.3486000000000002</c:v>
                </c:pt>
                <c:pt idx="262">
                  <c:v>6.3666</c:v>
                </c:pt>
                <c:pt idx="263">
                  <c:v>6.4476000000000004</c:v>
                </c:pt>
                <c:pt idx="264">
                  <c:v>6.5526999999999997</c:v>
                </c:pt>
                <c:pt idx="265">
                  <c:v>6.5311000000000003</c:v>
                </c:pt>
                <c:pt idx="266">
                  <c:v>6.5064000000000002</c:v>
                </c:pt>
                <c:pt idx="267">
                  <c:v>6.4762000000000004</c:v>
                </c:pt>
                <c:pt idx="268">
                  <c:v>6.5315000000000003</c:v>
                </c:pt>
                <c:pt idx="269">
                  <c:v>6.5873999999999997</c:v>
                </c:pt>
                <c:pt idx="270">
                  <c:v>6.6773999999999996</c:v>
                </c:pt>
                <c:pt idx="271">
                  <c:v>6.6474000000000002</c:v>
                </c:pt>
                <c:pt idx="272">
                  <c:v>6.6715</c:v>
                </c:pt>
                <c:pt idx="273">
                  <c:v>6.7442000000000002</c:v>
                </c:pt>
                <c:pt idx="274">
                  <c:v>6.8375000000000004</c:v>
                </c:pt>
                <c:pt idx="275">
                  <c:v>6.9181999999999997</c:v>
                </c:pt>
                <c:pt idx="276">
                  <c:v>6.8917999999999999</c:v>
                </c:pt>
                <c:pt idx="277">
                  <c:v>6.8712999999999997</c:v>
                </c:pt>
                <c:pt idx="278">
                  <c:v>6.8932000000000002</c:v>
                </c:pt>
                <c:pt idx="279">
                  <c:v>6.8845000000000001</c:v>
                </c:pt>
                <c:pt idx="280">
                  <c:v>6.8826999999999998</c:v>
                </c:pt>
                <c:pt idx="281">
                  <c:v>6.8018999999999998</c:v>
                </c:pt>
                <c:pt idx="282">
                  <c:v>6.7653999999999996</c:v>
                </c:pt>
                <c:pt idx="283">
                  <c:v>6.6736000000000004</c:v>
                </c:pt>
                <c:pt idx="284">
                  <c:v>6.5633999999999997</c:v>
                </c:pt>
                <c:pt idx="285">
                  <c:v>6.6154000000000002</c:v>
                </c:pt>
                <c:pt idx="286">
                  <c:v>6.6185999999999998</c:v>
                </c:pt>
                <c:pt idx="287">
                  <c:v>6.5941999999999998</c:v>
                </c:pt>
                <c:pt idx="288">
                  <c:v>6.4363999999999999</c:v>
                </c:pt>
                <c:pt idx="289">
                  <c:v>6.3162000000000003</c:v>
                </c:pt>
                <c:pt idx="290">
                  <c:v>6.3220000000000001</c:v>
                </c:pt>
                <c:pt idx="291">
                  <c:v>6.2975000000000003</c:v>
                </c:pt>
                <c:pt idx="292">
                  <c:v>6.3757999999999999</c:v>
                </c:pt>
                <c:pt idx="293">
                  <c:v>6.4555999999999996</c:v>
                </c:pt>
                <c:pt idx="294">
                  <c:v>6.7034000000000002</c:v>
                </c:pt>
                <c:pt idx="295">
                  <c:v>6.8433000000000002</c:v>
                </c:pt>
                <c:pt idx="296">
                  <c:v>6.8445</c:v>
                </c:pt>
                <c:pt idx="297">
                  <c:v>6.9264000000000001</c:v>
                </c:pt>
                <c:pt idx="298">
                  <c:v>6.9351000000000003</c:v>
                </c:pt>
                <c:pt idx="299">
                  <c:v>6.8853</c:v>
                </c:pt>
                <c:pt idx="300">
                  <c:v>6.7896999999999998</c:v>
                </c:pt>
                <c:pt idx="301">
                  <c:v>6.7363999999999997</c:v>
                </c:pt>
                <c:pt idx="302">
                  <c:v>6.7092999999999998</c:v>
                </c:pt>
                <c:pt idx="303">
                  <c:v>6.7150999999999996</c:v>
                </c:pt>
                <c:pt idx="304">
                  <c:v>6.8524000000000003</c:v>
                </c:pt>
                <c:pt idx="305">
                  <c:v>6.8819999999999997</c:v>
                </c:pt>
                <c:pt idx="306">
                  <c:v>6.8752000000000004</c:v>
                </c:pt>
                <c:pt idx="307">
                  <c:v>7.0213999999999999</c:v>
                </c:pt>
                <c:pt idx="308" formatCode="###,###,###,##0.0000">
                  <c:v>7.0785</c:v>
                </c:pt>
                <c:pt idx="309" formatCode="###,###,###,##0.0000">
                  <c:v>7.0701999999999998</c:v>
                </c:pt>
                <c:pt idx="310" formatCode="###,###,###,##0.0000">
                  <c:v>7.0176999999999996</c:v>
                </c:pt>
                <c:pt idx="311" formatCode="###,###,###,##0.0000">
                  <c:v>7.0128000000000004</c:v>
                </c:pt>
                <c:pt idx="312" formatCode="###,###,###,##0.0000">
                  <c:v>6.9172000000000002</c:v>
                </c:pt>
                <c:pt idx="313" formatCode="###,###,###,##0.0000">
                  <c:v>6.9923000000000002</c:v>
                </c:pt>
                <c:pt idx="314" formatCode="###,###,###,##0.0000">
                  <c:v>7.0118999999999998</c:v>
                </c:pt>
                <c:pt idx="315" formatCode="###,###,###,##0.0000">
                  <c:v>7.0686</c:v>
                </c:pt>
                <c:pt idx="316" formatCode="###,###,###,##0.0000">
                  <c:v>7.0986000000000002</c:v>
                </c:pt>
                <c:pt idx="317" formatCode="###,###,###,##0.0000">
                  <c:v>7.0867000000000004</c:v>
                </c:pt>
                <c:pt idx="318" formatCode="###,###,###,##0.0000">
                  <c:v>7.0087999999999999</c:v>
                </c:pt>
                <c:pt idx="319" formatCode="###,###,###,##0.0000">
                  <c:v>6.9345999999999997</c:v>
                </c:pt>
                <c:pt idx="320" formatCode="###,###,###,##0.0000">
                  <c:v>6.8148</c:v>
                </c:pt>
                <c:pt idx="321" formatCode="###,###,###,##0.0000">
                  <c:v>6.7111000000000001</c:v>
                </c:pt>
                <c:pt idx="322" formatCode="###,###,###,##0.0000">
                  <c:v>6.6087999999999996</c:v>
                </c:pt>
                <c:pt idx="323" formatCode="###,###,###,##0.0000">
                  <c:v>6.5423</c:v>
                </c:pt>
                <c:pt idx="324" formatCode="###,###,###,##0.0000">
                  <c:v>6.4771000000000001</c:v>
                </c:pt>
                <c:pt idx="325" formatCode="###,###,###,##0.0000">
                  <c:v>6.4602000000000004</c:v>
                </c:pt>
                <c:pt idx="326" formatCode="###,###,###,##0.0000">
                  <c:v>6.5065999999999997</c:v>
                </c:pt>
                <c:pt idx="327" formatCode="###,###,###,##0.0000">
                  <c:v>6.5204000000000004</c:v>
                </c:pt>
                <c:pt idx="328" formatCode="###,###,###,##0.0000">
                  <c:v>6.4316000000000004</c:v>
                </c:pt>
                <c:pt idx="329" formatCode="###,###,###,##0.0000">
                  <c:v>6.4227999999999996</c:v>
                </c:pt>
                <c:pt idx="330" formatCode="###,###,###,##0.0000">
                  <c:v>6.4741</c:v>
                </c:pt>
                <c:pt idx="331" formatCode="###,###,###,##0.0000">
                  <c:v>6.4771999999999998</c:v>
                </c:pt>
              </c:numCache>
            </c:numRef>
          </c:val>
          <c:smooth val="0"/>
          <c:extLst>
            <c:ext xmlns:c16="http://schemas.microsoft.com/office/drawing/2014/chart" uri="{C3380CC4-5D6E-409C-BE32-E72D297353CC}">
              <c16:uniqueId val="{00000001-E017-4E1B-A807-110D0B382796}"/>
            </c:ext>
          </c:extLst>
        </c:ser>
        <c:dLbls>
          <c:showLegendKey val="0"/>
          <c:showVal val="0"/>
          <c:showCatName val="0"/>
          <c:showSerName val="0"/>
          <c:showPercent val="0"/>
          <c:showBubbleSize val="0"/>
        </c:dLbls>
        <c:marker val="1"/>
        <c:smooth val="0"/>
        <c:axId val="-286543408"/>
        <c:axId val="-286549392"/>
      </c:lineChart>
      <c:dateAx>
        <c:axId val="-286560816"/>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6549936"/>
        <c:crosses val="autoZero"/>
        <c:auto val="1"/>
        <c:lblOffset val="100"/>
        <c:baseTimeUnit val="months"/>
      </c:dateAx>
      <c:valAx>
        <c:axId val="-286549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6560816"/>
        <c:crosses val="autoZero"/>
        <c:crossBetween val="between"/>
      </c:valAx>
      <c:valAx>
        <c:axId val="-28654939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6543408"/>
        <c:crosses val="max"/>
        <c:crossBetween val="between"/>
      </c:valAx>
      <c:catAx>
        <c:axId val="-286543408"/>
        <c:scaling>
          <c:orientation val="minMax"/>
        </c:scaling>
        <c:delete val="1"/>
        <c:axPos val="b"/>
        <c:majorTickMark val="out"/>
        <c:minorTickMark val="none"/>
        <c:tickLblPos val="nextTo"/>
        <c:crossAx val="-28654939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USDX</c:v>
                </c:pt>
              </c:strCache>
            </c:strRef>
          </c:tx>
          <c:spPr>
            <a:ln w="50800" cap="rnd">
              <a:solidFill>
                <a:schemeClr val="accent1"/>
              </a:solidFill>
              <a:round/>
            </a:ln>
            <a:effectLst/>
          </c:spPr>
          <c:marker>
            <c:symbol val="none"/>
          </c:marker>
          <c:cat>
            <c:numRef>
              <c:f>Sheet1!$A$2:$A$562</c:f>
              <c:numCache>
                <c:formatCode>yyyy\-mm;@</c:formatCode>
                <c:ptCount val="561"/>
                <c:pt idx="0">
                  <c:v>26695</c:v>
                </c:pt>
                <c:pt idx="1">
                  <c:v>26723</c:v>
                </c:pt>
                <c:pt idx="2">
                  <c:v>26754</c:v>
                </c:pt>
                <c:pt idx="3">
                  <c:v>26784</c:v>
                </c:pt>
                <c:pt idx="4">
                  <c:v>26815</c:v>
                </c:pt>
                <c:pt idx="5">
                  <c:v>26845</c:v>
                </c:pt>
                <c:pt idx="6">
                  <c:v>26876</c:v>
                </c:pt>
                <c:pt idx="7">
                  <c:v>26907</c:v>
                </c:pt>
                <c:pt idx="8">
                  <c:v>26937</c:v>
                </c:pt>
                <c:pt idx="9">
                  <c:v>26968</c:v>
                </c:pt>
                <c:pt idx="10">
                  <c:v>26998</c:v>
                </c:pt>
                <c:pt idx="11">
                  <c:v>27029</c:v>
                </c:pt>
                <c:pt idx="12">
                  <c:v>27060</c:v>
                </c:pt>
                <c:pt idx="13">
                  <c:v>27088</c:v>
                </c:pt>
                <c:pt idx="14">
                  <c:v>27119</c:v>
                </c:pt>
                <c:pt idx="15">
                  <c:v>27149</c:v>
                </c:pt>
                <c:pt idx="16">
                  <c:v>27180</c:v>
                </c:pt>
                <c:pt idx="17">
                  <c:v>27210</c:v>
                </c:pt>
                <c:pt idx="18">
                  <c:v>27241</c:v>
                </c:pt>
                <c:pt idx="19">
                  <c:v>27272</c:v>
                </c:pt>
                <c:pt idx="20">
                  <c:v>27302</c:v>
                </c:pt>
                <c:pt idx="21">
                  <c:v>27333</c:v>
                </c:pt>
                <c:pt idx="22">
                  <c:v>27363</c:v>
                </c:pt>
                <c:pt idx="23">
                  <c:v>27394</c:v>
                </c:pt>
                <c:pt idx="24">
                  <c:v>27425</c:v>
                </c:pt>
                <c:pt idx="25">
                  <c:v>27453</c:v>
                </c:pt>
                <c:pt idx="26">
                  <c:v>27484</c:v>
                </c:pt>
                <c:pt idx="27">
                  <c:v>27514</c:v>
                </c:pt>
                <c:pt idx="28">
                  <c:v>27545</c:v>
                </c:pt>
                <c:pt idx="29">
                  <c:v>27575</c:v>
                </c:pt>
                <c:pt idx="30">
                  <c:v>27606</c:v>
                </c:pt>
                <c:pt idx="31">
                  <c:v>27637</c:v>
                </c:pt>
                <c:pt idx="32">
                  <c:v>27667</c:v>
                </c:pt>
                <c:pt idx="33">
                  <c:v>27698</c:v>
                </c:pt>
                <c:pt idx="34">
                  <c:v>27728</c:v>
                </c:pt>
                <c:pt idx="35">
                  <c:v>27759</c:v>
                </c:pt>
                <c:pt idx="36">
                  <c:v>27790</c:v>
                </c:pt>
                <c:pt idx="37">
                  <c:v>27819</c:v>
                </c:pt>
                <c:pt idx="38">
                  <c:v>27850</c:v>
                </c:pt>
                <c:pt idx="39">
                  <c:v>27880</c:v>
                </c:pt>
                <c:pt idx="40">
                  <c:v>27911</c:v>
                </c:pt>
                <c:pt idx="41">
                  <c:v>27941</c:v>
                </c:pt>
                <c:pt idx="42">
                  <c:v>27972</c:v>
                </c:pt>
                <c:pt idx="43">
                  <c:v>28003</c:v>
                </c:pt>
                <c:pt idx="44">
                  <c:v>28033</c:v>
                </c:pt>
                <c:pt idx="45">
                  <c:v>28064</c:v>
                </c:pt>
                <c:pt idx="46">
                  <c:v>28094</c:v>
                </c:pt>
                <c:pt idx="47">
                  <c:v>28125</c:v>
                </c:pt>
                <c:pt idx="48">
                  <c:v>28156</c:v>
                </c:pt>
                <c:pt idx="49">
                  <c:v>28184</c:v>
                </c:pt>
                <c:pt idx="50">
                  <c:v>28215</c:v>
                </c:pt>
                <c:pt idx="51">
                  <c:v>28245</c:v>
                </c:pt>
                <c:pt idx="52">
                  <c:v>28276</c:v>
                </c:pt>
                <c:pt idx="53">
                  <c:v>28306</c:v>
                </c:pt>
                <c:pt idx="54">
                  <c:v>28337</c:v>
                </c:pt>
                <c:pt idx="55">
                  <c:v>28368</c:v>
                </c:pt>
                <c:pt idx="56">
                  <c:v>28398</c:v>
                </c:pt>
                <c:pt idx="57">
                  <c:v>28429</c:v>
                </c:pt>
                <c:pt idx="58">
                  <c:v>28459</c:v>
                </c:pt>
                <c:pt idx="59">
                  <c:v>28490</c:v>
                </c:pt>
                <c:pt idx="60">
                  <c:v>28521</c:v>
                </c:pt>
                <c:pt idx="61">
                  <c:v>28549</c:v>
                </c:pt>
                <c:pt idx="62">
                  <c:v>28580</c:v>
                </c:pt>
                <c:pt idx="63">
                  <c:v>28610</c:v>
                </c:pt>
                <c:pt idx="64">
                  <c:v>28641</c:v>
                </c:pt>
                <c:pt idx="65">
                  <c:v>28671</c:v>
                </c:pt>
                <c:pt idx="66">
                  <c:v>28702</c:v>
                </c:pt>
                <c:pt idx="67">
                  <c:v>28733</c:v>
                </c:pt>
                <c:pt idx="68">
                  <c:v>28763</c:v>
                </c:pt>
                <c:pt idx="69">
                  <c:v>28794</c:v>
                </c:pt>
                <c:pt idx="70">
                  <c:v>28824</c:v>
                </c:pt>
                <c:pt idx="71">
                  <c:v>28855</c:v>
                </c:pt>
                <c:pt idx="72">
                  <c:v>28886</c:v>
                </c:pt>
                <c:pt idx="73">
                  <c:v>28914</c:v>
                </c:pt>
                <c:pt idx="74">
                  <c:v>28945</c:v>
                </c:pt>
                <c:pt idx="75">
                  <c:v>28975</c:v>
                </c:pt>
                <c:pt idx="76">
                  <c:v>29006</c:v>
                </c:pt>
                <c:pt idx="77">
                  <c:v>29036</c:v>
                </c:pt>
                <c:pt idx="78">
                  <c:v>29067</c:v>
                </c:pt>
                <c:pt idx="79">
                  <c:v>29098</c:v>
                </c:pt>
                <c:pt idx="80">
                  <c:v>29128</c:v>
                </c:pt>
                <c:pt idx="81">
                  <c:v>29159</c:v>
                </c:pt>
                <c:pt idx="82">
                  <c:v>29189</c:v>
                </c:pt>
                <c:pt idx="83">
                  <c:v>29220</c:v>
                </c:pt>
                <c:pt idx="84">
                  <c:v>29251</c:v>
                </c:pt>
                <c:pt idx="85">
                  <c:v>29280</c:v>
                </c:pt>
                <c:pt idx="86">
                  <c:v>29311</c:v>
                </c:pt>
                <c:pt idx="87">
                  <c:v>29341</c:v>
                </c:pt>
                <c:pt idx="88">
                  <c:v>29372</c:v>
                </c:pt>
                <c:pt idx="89">
                  <c:v>29402</c:v>
                </c:pt>
                <c:pt idx="90">
                  <c:v>29433</c:v>
                </c:pt>
                <c:pt idx="91">
                  <c:v>29464</c:v>
                </c:pt>
                <c:pt idx="92">
                  <c:v>29494</c:v>
                </c:pt>
                <c:pt idx="93">
                  <c:v>29525</c:v>
                </c:pt>
                <c:pt idx="94">
                  <c:v>29555</c:v>
                </c:pt>
                <c:pt idx="95">
                  <c:v>29586</c:v>
                </c:pt>
                <c:pt idx="96">
                  <c:v>29617</c:v>
                </c:pt>
                <c:pt idx="97">
                  <c:v>29645</c:v>
                </c:pt>
                <c:pt idx="98">
                  <c:v>29676</c:v>
                </c:pt>
                <c:pt idx="99">
                  <c:v>29706</c:v>
                </c:pt>
                <c:pt idx="100">
                  <c:v>29737</c:v>
                </c:pt>
                <c:pt idx="101">
                  <c:v>29767</c:v>
                </c:pt>
                <c:pt idx="102">
                  <c:v>29798</c:v>
                </c:pt>
                <c:pt idx="103">
                  <c:v>29829</c:v>
                </c:pt>
                <c:pt idx="104">
                  <c:v>29859</c:v>
                </c:pt>
                <c:pt idx="105">
                  <c:v>29890</c:v>
                </c:pt>
                <c:pt idx="106">
                  <c:v>29920</c:v>
                </c:pt>
                <c:pt idx="107">
                  <c:v>29951</c:v>
                </c:pt>
                <c:pt idx="108">
                  <c:v>29982</c:v>
                </c:pt>
                <c:pt idx="109">
                  <c:v>30010</c:v>
                </c:pt>
                <c:pt idx="110">
                  <c:v>30041</c:v>
                </c:pt>
                <c:pt idx="111">
                  <c:v>30071</c:v>
                </c:pt>
                <c:pt idx="112">
                  <c:v>30102</c:v>
                </c:pt>
                <c:pt idx="113">
                  <c:v>30132</c:v>
                </c:pt>
                <c:pt idx="114">
                  <c:v>30163</c:v>
                </c:pt>
                <c:pt idx="115">
                  <c:v>30194</c:v>
                </c:pt>
                <c:pt idx="116">
                  <c:v>30224</c:v>
                </c:pt>
                <c:pt idx="117">
                  <c:v>30255</c:v>
                </c:pt>
                <c:pt idx="118">
                  <c:v>30285</c:v>
                </c:pt>
                <c:pt idx="119">
                  <c:v>30316</c:v>
                </c:pt>
                <c:pt idx="120">
                  <c:v>30347</c:v>
                </c:pt>
                <c:pt idx="121">
                  <c:v>30375</c:v>
                </c:pt>
                <c:pt idx="122">
                  <c:v>30406</c:v>
                </c:pt>
                <c:pt idx="123">
                  <c:v>30436</c:v>
                </c:pt>
                <c:pt idx="124">
                  <c:v>30467</c:v>
                </c:pt>
                <c:pt idx="125">
                  <c:v>30497</c:v>
                </c:pt>
                <c:pt idx="126">
                  <c:v>30528</c:v>
                </c:pt>
                <c:pt idx="127">
                  <c:v>30559</c:v>
                </c:pt>
                <c:pt idx="128">
                  <c:v>30589</c:v>
                </c:pt>
                <c:pt idx="129">
                  <c:v>30620</c:v>
                </c:pt>
                <c:pt idx="130">
                  <c:v>30650</c:v>
                </c:pt>
                <c:pt idx="131">
                  <c:v>30681</c:v>
                </c:pt>
                <c:pt idx="132">
                  <c:v>30712</c:v>
                </c:pt>
                <c:pt idx="133">
                  <c:v>30741</c:v>
                </c:pt>
                <c:pt idx="134">
                  <c:v>30772</c:v>
                </c:pt>
                <c:pt idx="135">
                  <c:v>30802</c:v>
                </c:pt>
                <c:pt idx="136">
                  <c:v>30833</c:v>
                </c:pt>
                <c:pt idx="137">
                  <c:v>30863</c:v>
                </c:pt>
                <c:pt idx="138">
                  <c:v>30894</c:v>
                </c:pt>
                <c:pt idx="139">
                  <c:v>30925</c:v>
                </c:pt>
                <c:pt idx="140">
                  <c:v>30955</c:v>
                </c:pt>
                <c:pt idx="141">
                  <c:v>30986</c:v>
                </c:pt>
                <c:pt idx="142">
                  <c:v>31016</c:v>
                </c:pt>
                <c:pt idx="143">
                  <c:v>31047</c:v>
                </c:pt>
                <c:pt idx="144">
                  <c:v>31078</c:v>
                </c:pt>
                <c:pt idx="145">
                  <c:v>31106</c:v>
                </c:pt>
                <c:pt idx="146">
                  <c:v>31137</c:v>
                </c:pt>
                <c:pt idx="147">
                  <c:v>31167</c:v>
                </c:pt>
                <c:pt idx="148">
                  <c:v>31198</c:v>
                </c:pt>
                <c:pt idx="149">
                  <c:v>31228</c:v>
                </c:pt>
                <c:pt idx="150">
                  <c:v>31259</c:v>
                </c:pt>
                <c:pt idx="151">
                  <c:v>31290</c:v>
                </c:pt>
                <c:pt idx="152">
                  <c:v>31320</c:v>
                </c:pt>
                <c:pt idx="153">
                  <c:v>31351</c:v>
                </c:pt>
                <c:pt idx="154">
                  <c:v>31381</c:v>
                </c:pt>
                <c:pt idx="155">
                  <c:v>31412</c:v>
                </c:pt>
                <c:pt idx="156">
                  <c:v>31443</c:v>
                </c:pt>
                <c:pt idx="157">
                  <c:v>31471</c:v>
                </c:pt>
                <c:pt idx="158">
                  <c:v>31502</c:v>
                </c:pt>
                <c:pt idx="159">
                  <c:v>31532</c:v>
                </c:pt>
                <c:pt idx="160">
                  <c:v>31563</c:v>
                </c:pt>
                <c:pt idx="161">
                  <c:v>31593</c:v>
                </c:pt>
                <c:pt idx="162">
                  <c:v>31624</c:v>
                </c:pt>
                <c:pt idx="163">
                  <c:v>31655</c:v>
                </c:pt>
                <c:pt idx="164">
                  <c:v>31685</c:v>
                </c:pt>
                <c:pt idx="165">
                  <c:v>31716</c:v>
                </c:pt>
                <c:pt idx="166">
                  <c:v>31746</c:v>
                </c:pt>
                <c:pt idx="167">
                  <c:v>31777</c:v>
                </c:pt>
                <c:pt idx="168">
                  <c:v>31808</c:v>
                </c:pt>
                <c:pt idx="169">
                  <c:v>31836</c:v>
                </c:pt>
                <c:pt idx="170">
                  <c:v>31867</c:v>
                </c:pt>
                <c:pt idx="171">
                  <c:v>31897</c:v>
                </c:pt>
                <c:pt idx="172">
                  <c:v>31928</c:v>
                </c:pt>
                <c:pt idx="173">
                  <c:v>31958</c:v>
                </c:pt>
                <c:pt idx="174">
                  <c:v>31989</c:v>
                </c:pt>
                <c:pt idx="175">
                  <c:v>32020</c:v>
                </c:pt>
                <c:pt idx="176">
                  <c:v>32050</c:v>
                </c:pt>
                <c:pt idx="177">
                  <c:v>32081</c:v>
                </c:pt>
                <c:pt idx="178">
                  <c:v>32111</c:v>
                </c:pt>
                <c:pt idx="179">
                  <c:v>32142</c:v>
                </c:pt>
                <c:pt idx="180">
                  <c:v>32173</c:v>
                </c:pt>
                <c:pt idx="181">
                  <c:v>32202</c:v>
                </c:pt>
                <c:pt idx="182">
                  <c:v>32233</c:v>
                </c:pt>
                <c:pt idx="183">
                  <c:v>32263</c:v>
                </c:pt>
                <c:pt idx="184">
                  <c:v>32294</c:v>
                </c:pt>
                <c:pt idx="185">
                  <c:v>32324</c:v>
                </c:pt>
                <c:pt idx="186">
                  <c:v>32355</c:v>
                </c:pt>
                <c:pt idx="187">
                  <c:v>32386</c:v>
                </c:pt>
                <c:pt idx="188">
                  <c:v>32416</c:v>
                </c:pt>
                <c:pt idx="189">
                  <c:v>32447</c:v>
                </c:pt>
                <c:pt idx="190">
                  <c:v>32477</c:v>
                </c:pt>
                <c:pt idx="191">
                  <c:v>32508</c:v>
                </c:pt>
                <c:pt idx="192">
                  <c:v>32539</c:v>
                </c:pt>
                <c:pt idx="193">
                  <c:v>32567</c:v>
                </c:pt>
                <c:pt idx="194">
                  <c:v>32598</c:v>
                </c:pt>
                <c:pt idx="195">
                  <c:v>32628</c:v>
                </c:pt>
                <c:pt idx="196">
                  <c:v>32659</c:v>
                </c:pt>
                <c:pt idx="197">
                  <c:v>32689</c:v>
                </c:pt>
                <c:pt idx="198">
                  <c:v>32720</c:v>
                </c:pt>
                <c:pt idx="199">
                  <c:v>32751</c:v>
                </c:pt>
                <c:pt idx="200">
                  <c:v>32781</c:v>
                </c:pt>
                <c:pt idx="201">
                  <c:v>32812</c:v>
                </c:pt>
                <c:pt idx="202">
                  <c:v>32842</c:v>
                </c:pt>
                <c:pt idx="203">
                  <c:v>32873</c:v>
                </c:pt>
                <c:pt idx="204">
                  <c:v>32904</c:v>
                </c:pt>
                <c:pt idx="205">
                  <c:v>32932</c:v>
                </c:pt>
                <c:pt idx="206">
                  <c:v>32963</c:v>
                </c:pt>
                <c:pt idx="207">
                  <c:v>32993</c:v>
                </c:pt>
                <c:pt idx="208">
                  <c:v>33024</c:v>
                </c:pt>
                <c:pt idx="209">
                  <c:v>33054</c:v>
                </c:pt>
                <c:pt idx="210">
                  <c:v>33085</c:v>
                </c:pt>
                <c:pt idx="211">
                  <c:v>33116</c:v>
                </c:pt>
                <c:pt idx="212">
                  <c:v>33146</c:v>
                </c:pt>
                <c:pt idx="213">
                  <c:v>33177</c:v>
                </c:pt>
                <c:pt idx="214">
                  <c:v>33207</c:v>
                </c:pt>
                <c:pt idx="215">
                  <c:v>33238</c:v>
                </c:pt>
                <c:pt idx="216">
                  <c:v>33269</c:v>
                </c:pt>
                <c:pt idx="217">
                  <c:v>33297</c:v>
                </c:pt>
                <c:pt idx="218">
                  <c:v>33328</c:v>
                </c:pt>
                <c:pt idx="219">
                  <c:v>33358</c:v>
                </c:pt>
                <c:pt idx="220">
                  <c:v>33389</c:v>
                </c:pt>
                <c:pt idx="221">
                  <c:v>33419</c:v>
                </c:pt>
                <c:pt idx="222">
                  <c:v>33450</c:v>
                </c:pt>
                <c:pt idx="223">
                  <c:v>33481</c:v>
                </c:pt>
                <c:pt idx="224">
                  <c:v>33511</c:v>
                </c:pt>
                <c:pt idx="225">
                  <c:v>33542</c:v>
                </c:pt>
                <c:pt idx="226">
                  <c:v>33572</c:v>
                </c:pt>
                <c:pt idx="227">
                  <c:v>33603</c:v>
                </c:pt>
                <c:pt idx="228">
                  <c:v>33634</c:v>
                </c:pt>
                <c:pt idx="229">
                  <c:v>33663</c:v>
                </c:pt>
                <c:pt idx="230">
                  <c:v>33694</c:v>
                </c:pt>
                <c:pt idx="231">
                  <c:v>33724</c:v>
                </c:pt>
                <c:pt idx="232">
                  <c:v>33755</c:v>
                </c:pt>
                <c:pt idx="233">
                  <c:v>33785</c:v>
                </c:pt>
                <c:pt idx="234">
                  <c:v>33816</c:v>
                </c:pt>
                <c:pt idx="235">
                  <c:v>33847</c:v>
                </c:pt>
                <c:pt idx="236">
                  <c:v>33877</c:v>
                </c:pt>
                <c:pt idx="237">
                  <c:v>33908</c:v>
                </c:pt>
                <c:pt idx="238">
                  <c:v>33938</c:v>
                </c:pt>
                <c:pt idx="239">
                  <c:v>33969</c:v>
                </c:pt>
                <c:pt idx="240">
                  <c:v>34000</c:v>
                </c:pt>
                <c:pt idx="241">
                  <c:v>34028</c:v>
                </c:pt>
                <c:pt idx="242">
                  <c:v>34059</c:v>
                </c:pt>
                <c:pt idx="243">
                  <c:v>34089</c:v>
                </c:pt>
                <c:pt idx="244">
                  <c:v>34120</c:v>
                </c:pt>
                <c:pt idx="245">
                  <c:v>34150</c:v>
                </c:pt>
                <c:pt idx="246">
                  <c:v>34181</c:v>
                </c:pt>
                <c:pt idx="247">
                  <c:v>34212</c:v>
                </c:pt>
                <c:pt idx="248">
                  <c:v>34242</c:v>
                </c:pt>
                <c:pt idx="249">
                  <c:v>34273</c:v>
                </c:pt>
                <c:pt idx="250">
                  <c:v>34303</c:v>
                </c:pt>
                <c:pt idx="251">
                  <c:v>34334</c:v>
                </c:pt>
                <c:pt idx="252">
                  <c:v>34365</c:v>
                </c:pt>
                <c:pt idx="253">
                  <c:v>34393</c:v>
                </c:pt>
                <c:pt idx="254">
                  <c:v>34424</c:v>
                </c:pt>
                <c:pt idx="255">
                  <c:v>34454</c:v>
                </c:pt>
                <c:pt idx="256">
                  <c:v>34485</c:v>
                </c:pt>
                <c:pt idx="257">
                  <c:v>34515</c:v>
                </c:pt>
                <c:pt idx="258">
                  <c:v>34546</c:v>
                </c:pt>
                <c:pt idx="259">
                  <c:v>34577</c:v>
                </c:pt>
                <c:pt idx="260">
                  <c:v>34607</c:v>
                </c:pt>
                <c:pt idx="261">
                  <c:v>34638</c:v>
                </c:pt>
                <c:pt idx="262">
                  <c:v>34668</c:v>
                </c:pt>
                <c:pt idx="263">
                  <c:v>34699</c:v>
                </c:pt>
                <c:pt idx="264">
                  <c:v>34730</c:v>
                </c:pt>
                <c:pt idx="265">
                  <c:v>34758</c:v>
                </c:pt>
                <c:pt idx="266">
                  <c:v>34789</c:v>
                </c:pt>
                <c:pt idx="267">
                  <c:v>34819</c:v>
                </c:pt>
                <c:pt idx="268">
                  <c:v>34850</c:v>
                </c:pt>
                <c:pt idx="269">
                  <c:v>34880</c:v>
                </c:pt>
                <c:pt idx="270">
                  <c:v>34911</c:v>
                </c:pt>
                <c:pt idx="271">
                  <c:v>34942</c:v>
                </c:pt>
                <c:pt idx="272">
                  <c:v>34972</c:v>
                </c:pt>
                <c:pt idx="273">
                  <c:v>35003</c:v>
                </c:pt>
                <c:pt idx="274">
                  <c:v>35033</c:v>
                </c:pt>
                <c:pt idx="275">
                  <c:v>35064</c:v>
                </c:pt>
                <c:pt idx="276">
                  <c:v>35095</c:v>
                </c:pt>
                <c:pt idx="277">
                  <c:v>35124</c:v>
                </c:pt>
                <c:pt idx="278">
                  <c:v>35155</c:v>
                </c:pt>
                <c:pt idx="279">
                  <c:v>35185</c:v>
                </c:pt>
                <c:pt idx="280">
                  <c:v>35216</c:v>
                </c:pt>
                <c:pt idx="281">
                  <c:v>35246</c:v>
                </c:pt>
                <c:pt idx="282">
                  <c:v>35277</c:v>
                </c:pt>
                <c:pt idx="283">
                  <c:v>35308</c:v>
                </c:pt>
                <c:pt idx="284">
                  <c:v>35338</c:v>
                </c:pt>
                <c:pt idx="285">
                  <c:v>35369</c:v>
                </c:pt>
                <c:pt idx="286">
                  <c:v>35399</c:v>
                </c:pt>
                <c:pt idx="287">
                  <c:v>35430</c:v>
                </c:pt>
                <c:pt idx="288">
                  <c:v>35461</c:v>
                </c:pt>
                <c:pt idx="289">
                  <c:v>35489</c:v>
                </c:pt>
                <c:pt idx="290">
                  <c:v>35520</c:v>
                </c:pt>
                <c:pt idx="291">
                  <c:v>35550</c:v>
                </c:pt>
                <c:pt idx="292">
                  <c:v>35581</c:v>
                </c:pt>
                <c:pt idx="293">
                  <c:v>35611</c:v>
                </c:pt>
                <c:pt idx="294">
                  <c:v>35642</c:v>
                </c:pt>
                <c:pt idx="295">
                  <c:v>35673</c:v>
                </c:pt>
                <c:pt idx="296">
                  <c:v>35703</c:v>
                </c:pt>
                <c:pt idx="297">
                  <c:v>35734</c:v>
                </c:pt>
                <c:pt idx="298">
                  <c:v>35764</c:v>
                </c:pt>
                <c:pt idx="299">
                  <c:v>35795</c:v>
                </c:pt>
                <c:pt idx="300">
                  <c:v>35826</c:v>
                </c:pt>
                <c:pt idx="301">
                  <c:v>35854</c:v>
                </c:pt>
                <c:pt idx="302">
                  <c:v>35885</c:v>
                </c:pt>
                <c:pt idx="303">
                  <c:v>35915</c:v>
                </c:pt>
                <c:pt idx="304">
                  <c:v>35946</c:v>
                </c:pt>
                <c:pt idx="305">
                  <c:v>35976</c:v>
                </c:pt>
                <c:pt idx="306">
                  <c:v>36007</c:v>
                </c:pt>
                <c:pt idx="307">
                  <c:v>36038</c:v>
                </c:pt>
                <c:pt idx="308">
                  <c:v>36068</c:v>
                </c:pt>
                <c:pt idx="309">
                  <c:v>36099</c:v>
                </c:pt>
                <c:pt idx="310">
                  <c:v>36129</c:v>
                </c:pt>
                <c:pt idx="311">
                  <c:v>36160</c:v>
                </c:pt>
                <c:pt idx="312">
                  <c:v>36191</c:v>
                </c:pt>
                <c:pt idx="313">
                  <c:v>36219</c:v>
                </c:pt>
                <c:pt idx="314">
                  <c:v>36250</c:v>
                </c:pt>
                <c:pt idx="315">
                  <c:v>36280</c:v>
                </c:pt>
                <c:pt idx="316">
                  <c:v>36311</c:v>
                </c:pt>
                <c:pt idx="317">
                  <c:v>36341</c:v>
                </c:pt>
                <c:pt idx="318">
                  <c:v>36372</c:v>
                </c:pt>
                <c:pt idx="319">
                  <c:v>36403</c:v>
                </c:pt>
                <c:pt idx="320">
                  <c:v>36433</c:v>
                </c:pt>
                <c:pt idx="321">
                  <c:v>36464</c:v>
                </c:pt>
                <c:pt idx="322">
                  <c:v>36494</c:v>
                </c:pt>
                <c:pt idx="323">
                  <c:v>36525</c:v>
                </c:pt>
                <c:pt idx="324">
                  <c:v>36556</c:v>
                </c:pt>
                <c:pt idx="325">
                  <c:v>36585</c:v>
                </c:pt>
                <c:pt idx="326">
                  <c:v>36616</c:v>
                </c:pt>
                <c:pt idx="327">
                  <c:v>36646</c:v>
                </c:pt>
                <c:pt idx="328">
                  <c:v>36677</c:v>
                </c:pt>
                <c:pt idx="329">
                  <c:v>36707</c:v>
                </c:pt>
                <c:pt idx="330">
                  <c:v>36738</c:v>
                </c:pt>
                <c:pt idx="331">
                  <c:v>36769</c:v>
                </c:pt>
                <c:pt idx="332">
                  <c:v>36799</c:v>
                </c:pt>
                <c:pt idx="333">
                  <c:v>36830</c:v>
                </c:pt>
                <c:pt idx="334">
                  <c:v>36860</c:v>
                </c:pt>
                <c:pt idx="335">
                  <c:v>36891</c:v>
                </c:pt>
                <c:pt idx="336">
                  <c:v>36922</c:v>
                </c:pt>
                <c:pt idx="337">
                  <c:v>36950</c:v>
                </c:pt>
                <c:pt idx="338">
                  <c:v>36981</c:v>
                </c:pt>
                <c:pt idx="339">
                  <c:v>37011</c:v>
                </c:pt>
                <c:pt idx="340">
                  <c:v>37042</c:v>
                </c:pt>
                <c:pt idx="341">
                  <c:v>37072</c:v>
                </c:pt>
                <c:pt idx="342">
                  <c:v>37103</c:v>
                </c:pt>
                <c:pt idx="343">
                  <c:v>37134</c:v>
                </c:pt>
                <c:pt idx="344">
                  <c:v>37164</c:v>
                </c:pt>
                <c:pt idx="345">
                  <c:v>37195</c:v>
                </c:pt>
                <c:pt idx="346">
                  <c:v>37225</c:v>
                </c:pt>
                <c:pt idx="347">
                  <c:v>37256</c:v>
                </c:pt>
                <c:pt idx="348">
                  <c:v>37287</c:v>
                </c:pt>
                <c:pt idx="349">
                  <c:v>37315</c:v>
                </c:pt>
                <c:pt idx="350">
                  <c:v>37346</c:v>
                </c:pt>
                <c:pt idx="351">
                  <c:v>37376</c:v>
                </c:pt>
                <c:pt idx="352">
                  <c:v>37407</c:v>
                </c:pt>
                <c:pt idx="353">
                  <c:v>37437</c:v>
                </c:pt>
                <c:pt idx="354">
                  <c:v>37468</c:v>
                </c:pt>
                <c:pt idx="355">
                  <c:v>37499</c:v>
                </c:pt>
                <c:pt idx="356">
                  <c:v>37529</c:v>
                </c:pt>
                <c:pt idx="357">
                  <c:v>37560</c:v>
                </c:pt>
                <c:pt idx="358">
                  <c:v>37590</c:v>
                </c:pt>
                <c:pt idx="359">
                  <c:v>37621</c:v>
                </c:pt>
                <c:pt idx="360">
                  <c:v>37652</c:v>
                </c:pt>
                <c:pt idx="361">
                  <c:v>37680</c:v>
                </c:pt>
                <c:pt idx="362">
                  <c:v>37711</c:v>
                </c:pt>
                <c:pt idx="363">
                  <c:v>37741</c:v>
                </c:pt>
                <c:pt idx="364">
                  <c:v>37772</c:v>
                </c:pt>
                <c:pt idx="365">
                  <c:v>37802</c:v>
                </c:pt>
                <c:pt idx="366">
                  <c:v>37833</c:v>
                </c:pt>
                <c:pt idx="367">
                  <c:v>37864</c:v>
                </c:pt>
                <c:pt idx="368">
                  <c:v>37894</c:v>
                </c:pt>
                <c:pt idx="369">
                  <c:v>37925</c:v>
                </c:pt>
                <c:pt idx="370">
                  <c:v>37955</c:v>
                </c:pt>
                <c:pt idx="371">
                  <c:v>37986</c:v>
                </c:pt>
                <c:pt idx="372">
                  <c:v>38017</c:v>
                </c:pt>
                <c:pt idx="373">
                  <c:v>38046</c:v>
                </c:pt>
                <c:pt idx="374">
                  <c:v>38077</c:v>
                </c:pt>
                <c:pt idx="375">
                  <c:v>38107</c:v>
                </c:pt>
                <c:pt idx="376">
                  <c:v>38138</c:v>
                </c:pt>
                <c:pt idx="377">
                  <c:v>38168</c:v>
                </c:pt>
                <c:pt idx="378">
                  <c:v>38199</c:v>
                </c:pt>
                <c:pt idx="379">
                  <c:v>38230</c:v>
                </c:pt>
                <c:pt idx="380">
                  <c:v>38260</c:v>
                </c:pt>
                <c:pt idx="381">
                  <c:v>38291</c:v>
                </c:pt>
                <c:pt idx="382">
                  <c:v>38321</c:v>
                </c:pt>
                <c:pt idx="383">
                  <c:v>38352</c:v>
                </c:pt>
                <c:pt idx="384">
                  <c:v>38383</c:v>
                </c:pt>
                <c:pt idx="385">
                  <c:v>38411</c:v>
                </c:pt>
                <c:pt idx="386">
                  <c:v>38442</c:v>
                </c:pt>
                <c:pt idx="387">
                  <c:v>38472</c:v>
                </c:pt>
                <c:pt idx="388">
                  <c:v>38503</c:v>
                </c:pt>
                <c:pt idx="389">
                  <c:v>38533</c:v>
                </c:pt>
                <c:pt idx="390">
                  <c:v>38564</c:v>
                </c:pt>
                <c:pt idx="391">
                  <c:v>38595</c:v>
                </c:pt>
                <c:pt idx="392">
                  <c:v>38625</c:v>
                </c:pt>
                <c:pt idx="393">
                  <c:v>38656</c:v>
                </c:pt>
                <c:pt idx="394">
                  <c:v>38686</c:v>
                </c:pt>
                <c:pt idx="395">
                  <c:v>38717</c:v>
                </c:pt>
                <c:pt idx="396">
                  <c:v>38748</c:v>
                </c:pt>
                <c:pt idx="397">
                  <c:v>38776</c:v>
                </c:pt>
                <c:pt idx="398">
                  <c:v>38807</c:v>
                </c:pt>
                <c:pt idx="399">
                  <c:v>38837</c:v>
                </c:pt>
                <c:pt idx="400">
                  <c:v>38868</c:v>
                </c:pt>
                <c:pt idx="401">
                  <c:v>38898</c:v>
                </c:pt>
                <c:pt idx="402">
                  <c:v>38929</c:v>
                </c:pt>
                <c:pt idx="403">
                  <c:v>38960</c:v>
                </c:pt>
                <c:pt idx="404">
                  <c:v>38990</c:v>
                </c:pt>
                <c:pt idx="405">
                  <c:v>39021</c:v>
                </c:pt>
                <c:pt idx="406">
                  <c:v>39051</c:v>
                </c:pt>
                <c:pt idx="407">
                  <c:v>39082</c:v>
                </c:pt>
                <c:pt idx="408">
                  <c:v>39113</c:v>
                </c:pt>
                <c:pt idx="409">
                  <c:v>39141</c:v>
                </c:pt>
                <c:pt idx="410">
                  <c:v>39172</c:v>
                </c:pt>
                <c:pt idx="411">
                  <c:v>39202</c:v>
                </c:pt>
                <c:pt idx="412">
                  <c:v>39233</c:v>
                </c:pt>
                <c:pt idx="413">
                  <c:v>39263</c:v>
                </c:pt>
                <c:pt idx="414">
                  <c:v>39294</c:v>
                </c:pt>
                <c:pt idx="415">
                  <c:v>39325</c:v>
                </c:pt>
                <c:pt idx="416">
                  <c:v>39355</c:v>
                </c:pt>
                <c:pt idx="417">
                  <c:v>39386</c:v>
                </c:pt>
                <c:pt idx="418">
                  <c:v>39416</c:v>
                </c:pt>
                <c:pt idx="419">
                  <c:v>39447</c:v>
                </c:pt>
                <c:pt idx="420">
                  <c:v>39478</c:v>
                </c:pt>
                <c:pt idx="421">
                  <c:v>39507</c:v>
                </c:pt>
                <c:pt idx="422">
                  <c:v>39538</c:v>
                </c:pt>
                <c:pt idx="423">
                  <c:v>39568</c:v>
                </c:pt>
                <c:pt idx="424">
                  <c:v>39599</c:v>
                </c:pt>
                <c:pt idx="425">
                  <c:v>39629</c:v>
                </c:pt>
                <c:pt idx="426">
                  <c:v>39660</c:v>
                </c:pt>
                <c:pt idx="427">
                  <c:v>39691</c:v>
                </c:pt>
                <c:pt idx="428">
                  <c:v>39721</c:v>
                </c:pt>
                <c:pt idx="429">
                  <c:v>39752</c:v>
                </c:pt>
                <c:pt idx="430">
                  <c:v>39782</c:v>
                </c:pt>
                <c:pt idx="431">
                  <c:v>39813</c:v>
                </c:pt>
                <c:pt idx="432">
                  <c:v>39844</c:v>
                </c:pt>
                <c:pt idx="433">
                  <c:v>39872</c:v>
                </c:pt>
                <c:pt idx="434">
                  <c:v>39903</c:v>
                </c:pt>
                <c:pt idx="435">
                  <c:v>39933</c:v>
                </c:pt>
                <c:pt idx="436">
                  <c:v>39964</c:v>
                </c:pt>
                <c:pt idx="437">
                  <c:v>39994</c:v>
                </c:pt>
                <c:pt idx="438">
                  <c:v>40025</c:v>
                </c:pt>
                <c:pt idx="439">
                  <c:v>40056</c:v>
                </c:pt>
                <c:pt idx="440">
                  <c:v>40086</c:v>
                </c:pt>
                <c:pt idx="441">
                  <c:v>40117</c:v>
                </c:pt>
                <c:pt idx="442">
                  <c:v>40147</c:v>
                </c:pt>
                <c:pt idx="443">
                  <c:v>40178</c:v>
                </c:pt>
                <c:pt idx="444">
                  <c:v>40209</c:v>
                </c:pt>
                <c:pt idx="445">
                  <c:v>40237</c:v>
                </c:pt>
                <c:pt idx="446">
                  <c:v>40268</c:v>
                </c:pt>
                <c:pt idx="447">
                  <c:v>40298</c:v>
                </c:pt>
                <c:pt idx="448">
                  <c:v>40329</c:v>
                </c:pt>
                <c:pt idx="449">
                  <c:v>40359</c:v>
                </c:pt>
                <c:pt idx="450">
                  <c:v>40390</c:v>
                </c:pt>
                <c:pt idx="451">
                  <c:v>40421</c:v>
                </c:pt>
                <c:pt idx="452">
                  <c:v>40451</c:v>
                </c:pt>
                <c:pt idx="453">
                  <c:v>40482</c:v>
                </c:pt>
                <c:pt idx="454">
                  <c:v>40512</c:v>
                </c:pt>
                <c:pt idx="455">
                  <c:v>40543</c:v>
                </c:pt>
                <c:pt idx="456">
                  <c:v>40574</c:v>
                </c:pt>
                <c:pt idx="457">
                  <c:v>40602</c:v>
                </c:pt>
                <c:pt idx="458">
                  <c:v>40633</c:v>
                </c:pt>
                <c:pt idx="459">
                  <c:v>40663</c:v>
                </c:pt>
                <c:pt idx="460">
                  <c:v>40694</c:v>
                </c:pt>
                <c:pt idx="461">
                  <c:v>40724</c:v>
                </c:pt>
                <c:pt idx="462">
                  <c:v>40755</c:v>
                </c:pt>
                <c:pt idx="463">
                  <c:v>40786</c:v>
                </c:pt>
                <c:pt idx="464">
                  <c:v>40816</c:v>
                </c:pt>
                <c:pt idx="465">
                  <c:v>40847</c:v>
                </c:pt>
                <c:pt idx="466">
                  <c:v>40877</c:v>
                </c:pt>
                <c:pt idx="467">
                  <c:v>40908</c:v>
                </c:pt>
                <c:pt idx="468">
                  <c:v>40939</c:v>
                </c:pt>
                <c:pt idx="469">
                  <c:v>40968</c:v>
                </c:pt>
                <c:pt idx="470">
                  <c:v>40999</c:v>
                </c:pt>
                <c:pt idx="471">
                  <c:v>41029</c:v>
                </c:pt>
                <c:pt idx="472">
                  <c:v>41060</c:v>
                </c:pt>
                <c:pt idx="473">
                  <c:v>41090</c:v>
                </c:pt>
                <c:pt idx="474">
                  <c:v>41121</c:v>
                </c:pt>
                <c:pt idx="475">
                  <c:v>41152</c:v>
                </c:pt>
                <c:pt idx="476">
                  <c:v>41182</c:v>
                </c:pt>
                <c:pt idx="477">
                  <c:v>41213</c:v>
                </c:pt>
                <c:pt idx="478">
                  <c:v>41243</c:v>
                </c:pt>
                <c:pt idx="479">
                  <c:v>41274</c:v>
                </c:pt>
                <c:pt idx="480">
                  <c:v>41305</c:v>
                </c:pt>
                <c:pt idx="481">
                  <c:v>41333</c:v>
                </c:pt>
                <c:pt idx="482">
                  <c:v>41364</c:v>
                </c:pt>
                <c:pt idx="483">
                  <c:v>41394</c:v>
                </c:pt>
                <c:pt idx="484">
                  <c:v>41425</c:v>
                </c:pt>
                <c:pt idx="485">
                  <c:v>41455</c:v>
                </c:pt>
                <c:pt idx="486">
                  <c:v>41486</c:v>
                </c:pt>
                <c:pt idx="487">
                  <c:v>41517</c:v>
                </c:pt>
                <c:pt idx="488">
                  <c:v>41547</c:v>
                </c:pt>
                <c:pt idx="489">
                  <c:v>41578</c:v>
                </c:pt>
                <c:pt idx="490">
                  <c:v>41608</c:v>
                </c:pt>
                <c:pt idx="491">
                  <c:v>41639</c:v>
                </c:pt>
                <c:pt idx="492">
                  <c:v>41670</c:v>
                </c:pt>
                <c:pt idx="493">
                  <c:v>41698</c:v>
                </c:pt>
                <c:pt idx="494">
                  <c:v>41729</c:v>
                </c:pt>
                <c:pt idx="495">
                  <c:v>41759</c:v>
                </c:pt>
                <c:pt idx="496">
                  <c:v>41790</c:v>
                </c:pt>
                <c:pt idx="497">
                  <c:v>41820</c:v>
                </c:pt>
                <c:pt idx="498">
                  <c:v>41851</c:v>
                </c:pt>
                <c:pt idx="499">
                  <c:v>41882</c:v>
                </c:pt>
                <c:pt idx="500">
                  <c:v>41912</c:v>
                </c:pt>
                <c:pt idx="501">
                  <c:v>41943</c:v>
                </c:pt>
                <c:pt idx="502">
                  <c:v>41973</c:v>
                </c:pt>
                <c:pt idx="503">
                  <c:v>42004</c:v>
                </c:pt>
                <c:pt idx="504">
                  <c:v>42035</c:v>
                </c:pt>
                <c:pt idx="505">
                  <c:v>42063</c:v>
                </c:pt>
                <c:pt idx="506">
                  <c:v>42094</c:v>
                </c:pt>
                <c:pt idx="507">
                  <c:v>42124</c:v>
                </c:pt>
                <c:pt idx="508">
                  <c:v>42155</c:v>
                </c:pt>
                <c:pt idx="509">
                  <c:v>42185</c:v>
                </c:pt>
                <c:pt idx="510">
                  <c:v>42216</c:v>
                </c:pt>
                <c:pt idx="511">
                  <c:v>42247</c:v>
                </c:pt>
                <c:pt idx="512">
                  <c:v>42277</c:v>
                </c:pt>
                <c:pt idx="513">
                  <c:v>42308</c:v>
                </c:pt>
                <c:pt idx="514">
                  <c:v>42338</c:v>
                </c:pt>
                <c:pt idx="515">
                  <c:v>42369</c:v>
                </c:pt>
                <c:pt idx="516">
                  <c:v>42400</c:v>
                </c:pt>
                <c:pt idx="517">
                  <c:v>42429</c:v>
                </c:pt>
                <c:pt idx="518">
                  <c:v>42460</c:v>
                </c:pt>
                <c:pt idx="519">
                  <c:v>42490</c:v>
                </c:pt>
                <c:pt idx="520">
                  <c:v>42521</c:v>
                </c:pt>
                <c:pt idx="521">
                  <c:v>42551</c:v>
                </c:pt>
                <c:pt idx="522">
                  <c:v>42582</c:v>
                </c:pt>
                <c:pt idx="523">
                  <c:v>42613</c:v>
                </c:pt>
                <c:pt idx="524">
                  <c:v>42643</c:v>
                </c:pt>
                <c:pt idx="525">
                  <c:v>42674</c:v>
                </c:pt>
                <c:pt idx="526">
                  <c:v>42704</c:v>
                </c:pt>
                <c:pt idx="527">
                  <c:v>42735</c:v>
                </c:pt>
                <c:pt idx="528">
                  <c:v>42766</c:v>
                </c:pt>
                <c:pt idx="529">
                  <c:v>42794</c:v>
                </c:pt>
                <c:pt idx="530">
                  <c:v>42825</c:v>
                </c:pt>
                <c:pt idx="531">
                  <c:v>42855</c:v>
                </c:pt>
                <c:pt idx="532">
                  <c:v>42886</c:v>
                </c:pt>
                <c:pt idx="533">
                  <c:v>42916</c:v>
                </c:pt>
                <c:pt idx="534">
                  <c:v>42947</c:v>
                </c:pt>
                <c:pt idx="535">
                  <c:v>42978</c:v>
                </c:pt>
                <c:pt idx="536">
                  <c:v>43008</c:v>
                </c:pt>
                <c:pt idx="537">
                  <c:v>43039</c:v>
                </c:pt>
                <c:pt idx="538">
                  <c:v>43069</c:v>
                </c:pt>
                <c:pt idx="539">
                  <c:v>43100</c:v>
                </c:pt>
                <c:pt idx="540">
                  <c:v>43131</c:v>
                </c:pt>
                <c:pt idx="541">
                  <c:v>43159</c:v>
                </c:pt>
                <c:pt idx="542">
                  <c:v>43190</c:v>
                </c:pt>
                <c:pt idx="543">
                  <c:v>43220</c:v>
                </c:pt>
                <c:pt idx="544">
                  <c:v>43251</c:v>
                </c:pt>
                <c:pt idx="545">
                  <c:v>43281</c:v>
                </c:pt>
                <c:pt idx="546">
                  <c:v>43312</c:v>
                </c:pt>
                <c:pt idx="547">
                  <c:v>43343</c:v>
                </c:pt>
                <c:pt idx="548">
                  <c:v>43373</c:v>
                </c:pt>
                <c:pt idx="549">
                  <c:v>43404</c:v>
                </c:pt>
                <c:pt idx="550">
                  <c:v>43434</c:v>
                </c:pt>
                <c:pt idx="551">
                  <c:v>43465</c:v>
                </c:pt>
                <c:pt idx="552">
                  <c:v>43496</c:v>
                </c:pt>
                <c:pt idx="553">
                  <c:v>43524</c:v>
                </c:pt>
                <c:pt idx="554">
                  <c:v>43555</c:v>
                </c:pt>
                <c:pt idx="555">
                  <c:v>43585</c:v>
                </c:pt>
                <c:pt idx="556">
                  <c:v>43616</c:v>
                </c:pt>
                <c:pt idx="557">
                  <c:v>43646</c:v>
                </c:pt>
                <c:pt idx="558">
                  <c:v>43677</c:v>
                </c:pt>
                <c:pt idx="559">
                  <c:v>43708</c:v>
                </c:pt>
                <c:pt idx="560">
                  <c:v>43738</c:v>
                </c:pt>
              </c:numCache>
            </c:numRef>
          </c:cat>
          <c:val>
            <c:numRef>
              <c:f>Sheet1!$B$2:$B$562</c:f>
              <c:numCache>
                <c:formatCode>###,###,###,###,##0.0000_ </c:formatCode>
                <c:ptCount val="561"/>
                <c:pt idx="0">
                  <c:v>108.1883</c:v>
                </c:pt>
                <c:pt idx="1">
                  <c:v>103.7461</c:v>
                </c:pt>
                <c:pt idx="2">
                  <c:v>100</c:v>
                </c:pt>
                <c:pt idx="3">
                  <c:v>100.82510000000001</c:v>
                </c:pt>
                <c:pt idx="4">
                  <c:v>100.06019999999999</c:v>
                </c:pt>
                <c:pt idx="5">
                  <c:v>98.213700000000003</c:v>
                </c:pt>
                <c:pt idx="6">
                  <c:v>96.259299999999996</c:v>
                </c:pt>
                <c:pt idx="7">
                  <c:v>97.696899999999999</c:v>
                </c:pt>
                <c:pt idx="8">
                  <c:v>97.917599999999993</c:v>
                </c:pt>
                <c:pt idx="9">
                  <c:v>97.485200000000006</c:v>
                </c:pt>
                <c:pt idx="10">
                  <c:v>100.3968</c:v>
                </c:pt>
                <c:pt idx="11">
                  <c:v>101.9438</c:v>
                </c:pt>
                <c:pt idx="12">
                  <c:v>105.8441</c:v>
                </c:pt>
                <c:pt idx="13">
                  <c:v>103.58669999999999</c:v>
                </c:pt>
                <c:pt idx="14">
                  <c:v>101.36499999999999</c:v>
                </c:pt>
                <c:pt idx="15">
                  <c:v>99.941500000000005</c:v>
                </c:pt>
                <c:pt idx="16">
                  <c:v>99.061800000000005</c:v>
                </c:pt>
                <c:pt idx="17">
                  <c:v>100.2628</c:v>
                </c:pt>
                <c:pt idx="18">
                  <c:v>101.1439</c:v>
                </c:pt>
                <c:pt idx="19">
                  <c:v>102.9385</c:v>
                </c:pt>
                <c:pt idx="20">
                  <c:v>103.4849</c:v>
                </c:pt>
                <c:pt idx="21">
                  <c:v>102.988</c:v>
                </c:pt>
                <c:pt idx="22">
                  <c:v>102.42749999999999</c:v>
                </c:pt>
                <c:pt idx="23">
                  <c:v>101.5325</c:v>
                </c:pt>
                <c:pt idx="24">
                  <c:v>100.4226</c:v>
                </c:pt>
                <c:pt idx="25">
                  <c:v>99.206299999999999</c:v>
                </c:pt>
                <c:pt idx="26">
                  <c:v>98.519499999999994</c:v>
                </c:pt>
                <c:pt idx="27">
                  <c:v>99.952100000000002</c:v>
                </c:pt>
                <c:pt idx="28">
                  <c:v>100.1414</c:v>
                </c:pt>
                <c:pt idx="29">
                  <c:v>100.28619999999999</c:v>
                </c:pt>
                <c:pt idx="30">
                  <c:v>102.91800000000001</c:v>
                </c:pt>
                <c:pt idx="31">
                  <c:v>104.82980000000001</c:v>
                </c:pt>
                <c:pt idx="32">
                  <c:v>105.587</c:v>
                </c:pt>
                <c:pt idx="33">
                  <c:v>105.515</c:v>
                </c:pt>
                <c:pt idx="34">
                  <c:v>105.28</c:v>
                </c:pt>
                <c:pt idx="35">
                  <c:v>105.99850000000001</c:v>
                </c:pt>
                <c:pt idx="36">
                  <c:v>105.623</c:v>
                </c:pt>
                <c:pt idx="37">
                  <c:v>105.26739999999999</c:v>
                </c:pt>
                <c:pt idx="38">
                  <c:v>106.05119999999999</c:v>
                </c:pt>
                <c:pt idx="39">
                  <c:v>106.6371</c:v>
                </c:pt>
                <c:pt idx="40">
                  <c:v>106.8158</c:v>
                </c:pt>
                <c:pt idx="41">
                  <c:v>107.0655</c:v>
                </c:pt>
                <c:pt idx="42">
                  <c:v>106.5489</c:v>
                </c:pt>
                <c:pt idx="43">
                  <c:v>106.3905</c:v>
                </c:pt>
                <c:pt idx="44">
                  <c:v>105.7385</c:v>
                </c:pt>
                <c:pt idx="45">
                  <c:v>106.2007</c:v>
                </c:pt>
                <c:pt idx="46">
                  <c:v>106.9242</c:v>
                </c:pt>
                <c:pt idx="47">
                  <c:v>107.761</c:v>
                </c:pt>
                <c:pt idx="48">
                  <c:v>107.12139999999999</c:v>
                </c:pt>
                <c:pt idx="49">
                  <c:v>107.2946</c:v>
                </c:pt>
                <c:pt idx="50">
                  <c:v>107.5026</c:v>
                </c:pt>
                <c:pt idx="51">
                  <c:v>106.9384</c:v>
                </c:pt>
                <c:pt idx="52">
                  <c:v>106.9392</c:v>
                </c:pt>
                <c:pt idx="53">
                  <c:v>106.76560000000001</c:v>
                </c:pt>
                <c:pt idx="54">
                  <c:v>105.5779</c:v>
                </c:pt>
                <c:pt idx="55">
                  <c:v>106.40900000000001</c:v>
                </c:pt>
                <c:pt idx="56">
                  <c:v>106.7154</c:v>
                </c:pt>
                <c:pt idx="57">
                  <c:v>105.4842</c:v>
                </c:pt>
                <c:pt idx="58">
                  <c:v>104.07080000000001</c:v>
                </c:pt>
                <c:pt idx="59">
                  <c:v>102.14490000000001</c:v>
                </c:pt>
                <c:pt idx="60">
                  <c:v>101.13630000000001</c:v>
                </c:pt>
                <c:pt idx="61">
                  <c:v>100.96850000000001</c:v>
                </c:pt>
                <c:pt idx="62">
                  <c:v>100.0591</c:v>
                </c:pt>
                <c:pt idx="63">
                  <c:v>99.650999999999996</c:v>
                </c:pt>
                <c:pt idx="64">
                  <c:v>100.58240000000001</c:v>
                </c:pt>
                <c:pt idx="65">
                  <c:v>98.7346</c:v>
                </c:pt>
                <c:pt idx="66">
                  <c:v>96.182400000000001</c:v>
                </c:pt>
                <c:pt idx="67">
                  <c:v>94.037300000000002</c:v>
                </c:pt>
                <c:pt idx="68">
                  <c:v>94.244600000000005</c:v>
                </c:pt>
                <c:pt idx="69">
                  <c:v>92.024299999999997</c:v>
                </c:pt>
                <c:pt idx="70">
                  <c:v>94.315399999999997</c:v>
                </c:pt>
                <c:pt idx="71">
                  <c:v>94.556700000000006</c:v>
                </c:pt>
                <c:pt idx="72">
                  <c:v>94.459100000000007</c:v>
                </c:pt>
                <c:pt idx="73">
                  <c:v>95.045900000000003</c:v>
                </c:pt>
                <c:pt idx="74">
                  <c:v>95.117099999999994</c:v>
                </c:pt>
                <c:pt idx="75">
                  <c:v>95.887200000000007</c:v>
                </c:pt>
                <c:pt idx="76">
                  <c:v>96.639200000000002</c:v>
                </c:pt>
                <c:pt idx="77">
                  <c:v>96.441900000000004</c:v>
                </c:pt>
                <c:pt idx="78">
                  <c:v>94.346699999999998</c:v>
                </c:pt>
                <c:pt idx="79">
                  <c:v>94.793400000000005</c:v>
                </c:pt>
                <c:pt idx="80">
                  <c:v>94.779300000000006</c:v>
                </c:pt>
                <c:pt idx="81">
                  <c:v>96.194999999999993</c:v>
                </c:pt>
                <c:pt idx="82">
                  <c:v>97.6023</c:v>
                </c:pt>
                <c:pt idx="83">
                  <c:v>95.948300000000003</c:v>
                </c:pt>
                <c:pt idx="84">
                  <c:v>95.071700000000007</c:v>
                </c:pt>
                <c:pt idx="85">
                  <c:v>95.828000000000003</c:v>
                </c:pt>
                <c:pt idx="86">
                  <c:v>98.941000000000003</c:v>
                </c:pt>
                <c:pt idx="87">
                  <c:v>99.817999999999998</c:v>
                </c:pt>
                <c:pt idx="88">
                  <c:v>95.413700000000006</c:v>
                </c:pt>
                <c:pt idx="89">
                  <c:v>93.1524</c:v>
                </c:pt>
                <c:pt idx="90">
                  <c:v>92.980500000000006</c:v>
                </c:pt>
                <c:pt idx="91">
                  <c:v>94.165999999999997</c:v>
                </c:pt>
                <c:pt idx="92">
                  <c:v>93.162300000000002</c:v>
                </c:pt>
                <c:pt idx="93">
                  <c:v>93.4495</c:v>
                </c:pt>
                <c:pt idx="94">
                  <c:v>95.6447</c:v>
                </c:pt>
                <c:pt idx="95">
                  <c:v>96.617900000000006</c:v>
                </c:pt>
                <c:pt idx="96">
                  <c:v>96.026300000000006</c:v>
                </c:pt>
                <c:pt idx="97">
                  <c:v>99.119</c:v>
                </c:pt>
                <c:pt idx="98">
                  <c:v>99.465000000000003</c:v>
                </c:pt>
                <c:pt idx="99">
                  <c:v>101.52719999999999</c:v>
                </c:pt>
                <c:pt idx="100">
                  <c:v>104.7946</c:v>
                </c:pt>
                <c:pt idx="101">
                  <c:v>107.039</c:v>
                </c:pt>
                <c:pt idx="102">
                  <c:v>109.6456</c:v>
                </c:pt>
                <c:pt idx="103">
                  <c:v>111.3557</c:v>
                </c:pt>
                <c:pt idx="104">
                  <c:v>108.376</c:v>
                </c:pt>
                <c:pt idx="105">
                  <c:v>107.7176</c:v>
                </c:pt>
                <c:pt idx="106">
                  <c:v>105.5155</c:v>
                </c:pt>
                <c:pt idx="107">
                  <c:v>105.4629</c:v>
                </c:pt>
                <c:pt idx="108">
                  <c:v>107.143</c:v>
                </c:pt>
                <c:pt idx="109">
                  <c:v>110.4267</c:v>
                </c:pt>
                <c:pt idx="110">
                  <c:v>112.32170000000001</c:v>
                </c:pt>
                <c:pt idx="111">
                  <c:v>113.6438</c:v>
                </c:pt>
                <c:pt idx="112">
                  <c:v>111.52979999999999</c:v>
                </c:pt>
                <c:pt idx="113">
                  <c:v>116.9883</c:v>
                </c:pt>
                <c:pt idx="114">
                  <c:v>118.3241</c:v>
                </c:pt>
                <c:pt idx="115">
                  <c:v>118.6365</c:v>
                </c:pt>
                <c:pt idx="116">
                  <c:v>119.54300000000001</c:v>
                </c:pt>
                <c:pt idx="117">
                  <c:v>121.5483</c:v>
                </c:pt>
                <c:pt idx="118">
                  <c:v>121.56140000000001</c:v>
                </c:pt>
                <c:pt idx="119">
                  <c:v>117.43519999999999</c:v>
                </c:pt>
                <c:pt idx="120">
                  <c:v>115.68640000000001</c:v>
                </c:pt>
                <c:pt idx="121">
                  <c:v>117.1515</c:v>
                </c:pt>
                <c:pt idx="122">
                  <c:v>118.3134</c:v>
                </c:pt>
                <c:pt idx="123">
                  <c:v>118.81610000000001</c:v>
                </c:pt>
                <c:pt idx="124">
                  <c:v>118.3912</c:v>
                </c:pt>
                <c:pt idx="125">
                  <c:v>120.6164</c:v>
                </c:pt>
                <c:pt idx="126">
                  <c:v>121.4957</c:v>
                </c:pt>
                <c:pt idx="127">
                  <c:v>123.4772</c:v>
                </c:pt>
                <c:pt idx="128">
                  <c:v>123.2106</c:v>
                </c:pt>
                <c:pt idx="129">
                  <c:v>121.0874</c:v>
                </c:pt>
                <c:pt idx="130">
                  <c:v>122.7739</c:v>
                </c:pt>
                <c:pt idx="131">
                  <c:v>124.3378</c:v>
                </c:pt>
                <c:pt idx="132">
                  <c:v>125.355</c:v>
                </c:pt>
                <c:pt idx="133">
                  <c:v>123.61750000000001</c:v>
                </c:pt>
                <c:pt idx="134">
                  <c:v>121.39919999999999</c:v>
                </c:pt>
                <c:pt idx="135">
                  <c:v>122.6857</c:v>
                </c:pt>
                <c:pt idx="136">
                  <c:v>125.6014</c:v>
                </c:pt>
                <c:pt idx="137">
                  <c:v>126.4933</c:v>
                </c:pt>
                <c:pt idx="138">
                  <c:v>130.74879999999999</c:v>
                </c:pt>
                <c:pt idx="139">
                  <c:v>130.5608</c:v>
                </c:pt>
                <c:pt idx="140">
                  <c:v>133.92080000000001</c:v>
                </c:pt>
                <c:pt idx="141">
                  <c:v>135.13300000000001</c:v>
                </c:pt>
                <c:pt idx="142">
                  <c:v>133.3776</c:v>
                </c:pt>
                <c:pt idx="143">
                  <c:v>136.15459999999999</c:v>
                </c:pt>
                <c:pt idx="144">
                  <c:v>138.96680000000001</c:v>
                </c:pt>
                <c:pt idx="145">
                  <c:v>143.52950000000001</c:v>
                </c:pt>
                <c:pt idx="146">
                  <c:v>143.9059</c:v>
                </c:pt>
                <c:pt idx="147">
                  <c:v>138.4922</c:v>
                </c:pt>
                <c:pt idx="148">
                  <c:v>138.7587</c:v>
                </c:pt>
                <c:pt idx="149">
                  <c:v>137.15479999999999</c:v>
                </c:pt>
                <c:pt idx="150">
                  <c:v>132.30930000000001</c:v>
                </c:pt>
                <c:pt idx="151">
                  <c:v>130.3278</c:v>
                </c:pt>
                <c:pt idx="152">
                  <c:v>131.46799999999999</c:v>
                </c:pt>
                <c:pt idx="153">
                  <c:v>124.5693</c:v>
                </c:pt>
                <c:pt idx="154">
                  <c:v>122.2847</c:v>
                </c:pt>
                <c:pt idx="155">
                  <c:v>121.4046</c:v>
                </c:pt>
                <c:pt idx="156">
                  <c:v>120.1897</c:v>
                </c:pt>
                <c:pt idx="157">
                  <c:v>115.7162</c:v>
                </c:pt>
                <c:pt idx="158">
                  <c:v>113.2825</c:v>
                </c:pt>
                <c:pt idx="159">
                  <c:v>112.223</c:v>
                </c:pt>
                <c:pt idx="160">
                  <c:v>109.57380000000001</c:v>
                </c:pt>
                <c:pt idx="161">
                  <c:v>110.3052</c:v>
                </c:pt>
                <c:pt idx="162">
                  <c:v>107.36150000000001</c:v>
                </c:pt>
                <c:pt idx="163">
                  <c:v>105.5317</c:v>
                </c:pt>
                <c:pt idx="164">
                  <c:v>105.4336</c:v>
                </c:pt>
                <c:pt idx="165">
                  <c:v>105.5044</c:v>
                </c:pt>
                <c:pt idx="166">
                  <c:v>107.09869999999999</c:v>
                </c:pt>
                <c:pt idx="167">
                  <c:v>106.1015</c:v>
                </c:pt>
                <c:pt idx="168">
                  <c:v>101.84529999999999</c:v>
                </c:pt>
                <c:pt idx="169">
                  <c:v>100.297</c:v>
                </c:pt>
                <c:pt idx="170">
                  <c:v>99.308400000000006</c:v>
                </c:pt>
                <c:pt idx="171">
                  <c:v>96.872699999999995</c:v>
                </c:pt>
                <c:pt idx="172">
                  <c:v>96.210300000000004</c:v>
                </c:pt>
                <c:pt idx="173">
                  <c:v>97.750100000000003</c:v>
                </c:pt>
                <c:pt idx="174">
                  <c:v>99.290700000000001</c:v>
                </c:pt>
                <c:pt idx="175">
                  <c:v>98.9041</c:v>
                </c:pt>
                <c:pt idx="176">
                  <c:v>96.828500000000005</c:v>
                </c:pt>
                <c:pt idx="177">
                  <c:v>96.442300000000003</c:v>
                </c:pt>
                <c:pt idx="178">
                  <c:v>92.512100000000004</c:v>
                </c:pt>
                <c:pt idx="179">
                  <c:v>89.678399999999996</c:v>
                </c:pt>
                <c:pt idx="180">
                  <c:v>89.617900000000006</c:v>
                </c:pt>
                <c:pt idx="181">
                  <c:v>90.572100000000006</c:v>
                </c:pt>
                <c:pt idx="182">
                  <c:v>89.074399999999997</c:v>
                </c:pt>
                <c:pt idx="183">
                  <c:v>87.994699999999995</c:v>
                </c:pt>
                <c:pt idx="184">
                  <c:v>88.337800000000001</c:v>
                </c:pt>
                <c:pt idx="185">
                  <c:v>89.976200000000006</c:v>
                </c:pt>
                <c:pt idx="186">
                  <c:v>92.782799999999995</c:v>
                </c:pt>
                <c:pt idx="187">
                  <c:v>94.01</c:v>
                </c:pt>
                <c:pt idx="188">
                  <c:v>94.040300000000002</c:v>
                </c:pt>
                <c:pt idx="189">
                  <c:v>91.293300000000002</c:v>
                </c:pt>
                <c:pt idx="190">
                  <c:v>88.801199999999994</c:v>
                </c:pt>
                <c:pt idx="191">
                  <c:v>88.438999999999993</c:v>
                </c:pt>
                <c:pt idx="192">
                  <c:v>90.549899999999994</c:v>
                </c:pt>
                <c:pt idx="193">
                  <c:v>90.971400000000003</c:v>
                </c:pt>
                <c:pt idx="194">
                  <c:v>92.2971</c:v>
                </c:pt>
                <c:pt idx="195">
                  <c:v>92.607799999999997</c:v>
                </c:pt>
                <c:pt idx="196">
                  <c:v>95.564800000000005</c:v>
                </c:pt>
                <c:pt idx="197">
                  <c:v>97.92</c:v>
                </c:pt>
                <c:pt idx="198">
                  <c:v>95.111900000000006</c:v>
                </c:pt>
                <c:pt idx="199">
                  <c:v>95.752499999999998</c:v>
                </c:pt>
                <c:pt idx="200">
                  <c:v>97.108999999999995</c:v>
                </c:pt>
                <c:pt idx="201">
                  <c:v>95.104200000000006</c:v>
                </c:pt>
                <c:pt idx="202">
                  <c:v>94.782899999999998</c:v>
                </c:pt>
                <c:pt idx="203">
                  <c:v>93.111699999999999</c:v>
                </c:pt>
                <c:pt idx="204">
                  <c:v>92.406899999999993</c:v>
                </c:pt>
                <c:pt idx="205">
                  <c:v>92.448999999999998</c:v>
                </c:pt>
                <c:pt idx="206">
                  <c:v>94.312700000000007</c:v>
                </c:pt>
                <c:pt idx="207">
                  <c:v>94.308000000000007</c:v>
                </c:pt>
                <c:pt idx="208">
                  <c:v>93.017600000000002</c:v>
                </c:pt>
                <c:pt idx="209">
                  <c:v>93.005399999999995</c:v>
                </c:pt>
                <c:pt idx="210">
                  <c:v>90.468000000000004</c:v>
                </c:pt>
                <c:pt idx="211">
                  <c:v>88.177499999999995</c:v>
                </c:pt>
                <c:pt idx="212">
                  <c:v>87.021100000000004</c:v>
                </c:pt>
                <c:pt idx="213">
                  <c:v>84.4191</c:v>
                </c:pt>
                <c:pt idx="214">
                  <c:v>83.772599999999997</c:v>
                </c:pt>
                <c:pt idx="215">
                  <c:v>85.098100000000002</c:v>
                </c:pt>
                <c:pt idx="216">
                  <c:v>85.012699999999995</c:v>
                </c:pt>
                <c:pt idx="217">
                  <c:v>83.773200000000003</c:v>
                </c:pt>
                <c:pt idx="218">
                  <c:v>88.176000000000002</c:v>
                </c:pt>
                <c:pt idx="219">
                  <c:v>89.869900000000001</c:v>
                </c:pt>
                <c:pt idx="220">
                  <c:v>90.482699999999994</c:v>
                </c:pt>
                <c:pt idx="221">
                  <c:v>92.285799999999995</c:v>
                </c:pt>
                <c:pt idx="222">
                  <c:v>92.087800000000001</c:v>
                </c:pt>
                <c:pt idx="223">
                  <c:v>90.905699999999996</c:v>
                </c:pt>
                <c:pt idx="224">
                  <c:v>89.146500000000003</c:v>
                </c:pt>
                <c:pt idx="225">
                  <c:v>88.263900000000007</c:v>
                </c:pt>
                <c:pt idx="226">
                  <c:v>86.700100000000006</c:v>
                </c:pt>
                <c:pt idx="227">
                  <c:v>85.511399999999995</c:v>
                </c:pt>
                <c:pt idx="228">
                  <c:v>85.606300000000005</c:v>
                </c:pt>
                <c:pt idx="229">
                  <c:v>87.372100000000003</c:v>
                </c:pt>
                <c:pt idx="230">
                  <c:v>89.610100000000003</c:v>
                </c:pt>
                <c:pt idx="231">
                  <c:v>89.253100000000003</c:v>
                </c:pt>
                <c:pt idx="232">
                  <c:v>88.155100000000004</c:v>
                </c:pt>
                <c:pt idx="233">
                  <c:v>86.215900000000005</c:v>
                </c:pt>
                <c:pt idx="234">
                  <c:v>84.202500000000001</c:v>
                </c:pt>
                <c:pt idx="235">
                  <c:v>83.408600000000007</c:v>
                </c:pt>
                <c:pt idx="236">
                  <c:v>84.1096</c:v>
                </c:pt>
                <c:pt idx="237">
                  <c:v>86.220299999999995</c:v>
                </c:pt>
                <c:pt idx="238">
                  <c:v>89.925200000000004</c:v>
                </c:pt>
                <c:pt idx="239">
                  <c:v>90.192999999999998</c:v>
                </c:pt>
                <c:pt idx="240">
                  <c:v>91.501900000000006</c:v>
                </c:pt>
                <c:pt idx="241">
                  <c:v>91.485399999999998</c:v>
                </c:pt>
                <c:pt idx="242">
                  <c:v>90.438299999999998</c:v>
                </c:pt>
                <c:pt idx="243">
                  <c:v>88.259100000000004</c:v>
                </c:pt>
                <c:pt idx="244">
                  <c:v>87.930400000000006</c:v>
                </c:pt>
                <c:pt idx="245">
                  <c:v>88.461399999999998</c:v>
                </c:pt>
                <c:pt idx="246">
                  <c:v>89.917699999999996</c:v>
                </c:pt>
                <c:pt idx="247">
                  <c:v>89.503299999999996</c:v>
                </c:pt>
                <c:pt idx="248">
                  <c:v>88.973799999999997</c:v>
                </c:pt>
                <c:pt idx="249">
                  <c:v>89.890699999999995</c:v>
                </c:pt>
                <c:pt idx="250">
                  <c:v>90.991</c:v>
                </c:pt>
                <c:pt idx="251">
                  <c:v>91.657899999999998</c:v>
                </c:pt>
                <c:pt idx="252">
                  <c:v>92.012500000000003</c:v>
                </c:pt>
                <c:pt idx="253">
                  <c:v>91.088800000000006</c:v>
                </c:pt>
                <c:pt idx="254">
                  <c:v>90.549899999999994</c:v>
                </c:pt>
                <c:pt idx="255">
                  <c:v>90.537800000000004</c:v>
                </c:pt>
                <c:pt idx="256">
                  <c:v>89.750900000000001</c:v>
                </c:pt>
                <c:pt idx="257">
                  <c:v>88.921700000000001</c:v>
                </c:pt>
                <c:pt idx="258">
                  <c:v>86.865799999999993</c:v>
                </c:pt>
                <c:pt idx="259">
                  <c:v>87.175399999999996</c:v>
                </c:pt>
                <c:pt idx="260">
                  <c:v>85.962999999999994</c:v>
                </c:pt>
                <c:pt idx="261">
                  <c:v>85.054299999999998</c:v>
                </c:pt>
                <c:pt idx="262">
                  <c:v>85.714399999999998</c:v>
                </c:pt>
                <c:pt idx="263">
                  <c:v>87.428799999999995</c:v>
                </c:pt>
                <c:pt idx="264">
                  <c:v>87.069299999999998</c:v>
                </c:pt>
                <c:pt idx="265">
                  <c:v>86.168800000000005</c:v>
                </c:pt>
                <c:pt idx="266">
                  <c:v>83.0625</c:v>
                </c:pt>
                <c:pt idx="267">
                  <c:v>80.336200000000005</c:v>
                </c:pt>
                <c:pt idx="268">
                  <c:v>80.863500000000002</c:v>
                </c:pt>
                <c:pt idx="269">
                  <c:v>80.784999999999997</c:v>
                </c:pt>
                <c:pt idx="270">
                  <c:v>80.892600000000002</c:v>
                </c:pt>
                <c:pt idx="271">
                  <c:v>83.499200000000002</c:v>
                </c:pt>
                <c:pt idx="272">
                  <c:v>84.997900000000001</c:v>
                </c:pt>
                <c:pt idx="273">
                  <c:v>84.140600000000006</c:v>
                </c:pt>
                <c:pt idx="274">
                  <c:v>84.515299999999996</c:v>
                </c:pt>
                <c:pt idx="275">
                  <c:v>85.2453</c:v>
                </c:pt>
                <c:pt idx="276">
                  <c:v>86.451499999999996</c:v>
                </c:pt>
                <c:pt idx="277">
                  <c:v>86.641999999999996</c:v>
                </c:pt>
                <c:pt idx="278">
                  <c:v>86.572000000000003</c:v>
                </c:pt>
                <c:pt idx="279">
                  <c:v>87.096800000000002</c:v>
                </c:pt>
                <c:pt idx="280">
                  <c:v>87.511399999999995</c:v>
                </c:pt>
                <c:pt idx="281">
                  <c:v>87.7483</c:v>
                </c:pt>
                <c:pt idx="282">
                  <c:v>87.352599999999995</c:v>
                </c:pt>
                <c:pt idx="283">
                  <c:v>86.836200000000005</c:v>
                </c:pt>
                <c:pt idx="284">
                  <c:v>87.522099999999995</c:v>
                </c:pt>
                <c:pt idx="285">
                  <c:v>87.815700000000007</c:v>
                </c:pt>
                <c:pt idx="286">
                  <c:v>86.930899999999994</c:v>
                </c:pt>
                <c:pt idx="287">
                  <c:v>88.436499999999995</c:v>
                </c:pt>
                <c:pt idx="288">
                  <c:v>90.037000000000006</c:v>
                </c:pt>
                <c:pt idx="289">
                  <c:v>92.702699999999993</c:v>
                </c:pt>
                <c:pt idx="290">
                  <c:v>93.494299999999996</c:v>
                </c:pt>
                <c:pt idx="291">
                  <c:v>94.611699999999999</c:v>
                </c:pt>
                <c:pt idx="292">
                  <c:v>92.995000000000005</c:v>
                </c:pt>
                <c:pt idx="293">
                  <c:v>92.472300000000004</c:v>
                </c:pt>
                <c:pt idx="294">
                  <c:v>93.504599999999996</c:v>
                </c:pt>
                <c:pt idx="295">
                  <c:v>95.474800000000002</c:v>
                </c:pt>
                <c:pt idx="296">
                  <c:v>95.056600000000003</c:v>
                </c:pt>
                <c:pt idx="297">
                  <c:v>94.430099999999996</c:v>
                </c:pt>
                <c:pt idx="298">
                  <c:v>95.009399999999999</c:v>
                </c:pt>
                <c:pt idx="299">
                  <c:v>97.262900000000002</c:v>
                </c:pt>
                <c:pt idx="300">
                  <c:v>98.487700000000004</c:v>
                </c:pt>
                <c:pt idx="301">
                  <c:v>97.5548</c:v>
                </c:pt>
                <c:pt idx="302">
                  <c:v>97.932400000000001</c:v>
                </c:pt>
                <c:pt idx="303">
                  <c:v>98.395399999999995</c:v>
                </c:pt>
                <c:pt idx="304">
                  <c:v>98.770700000000005</c:v>
                </c:pt>
                <c:pt idx="305">
                  <c:v>100.4721</c:v>
                </c:pt>
                <c:pt idx="306">
                  <c:v>101.10339999999999</c:v>
                </c:pt>
                <c:pt idx="307">
                  <c:v>102.6502</c:v>
                </c:pt>
                <c:pt idx="308">
                  <c:v>98.634699999999995</c:v>
                </c:pt>
                <c:pt idx="309">
                  <c:v>95.330200000000005</c:v>
                </c:pt>
                <c:pt idx="310">
                  <c:v>96.202399999999997</c:v>
                </c:pt>
                <c:pt idx="311">
                  <c:v>95.409300000000002</c:v>
                </c:pt>
                <c:pt idx="312">
                  <c:v>94.6404</c:v>
                </c:pt>
                <c:pt idx="313">
                  <c:v>96.078000000000003</c:v>
                </c:pt>
                <c:pt idx="314">
                  <c:v>98.040499999999994</c:v>
                </c:pt>
                <c:pt idx="315">
                  <c:v>98.168300000000002</c:v>
                </c:pt>
                <c:pt idx="316">
                  <c:v>98.181799999999996</c:v>
                </c:pt>
                <c:pt idx="317">
                  <c:v>99.066999999999993</c:v>
                </c:pt>
                <c:pt idx="318">
                  <c:v>99.349000000000004</c:v>
                </c:pt>
                <c:pt idx="319">
                  <c:v>97.327299999999994</c:v>
                </c:pt>
                <c:pt idx="320">
                  <c:v>95.966399999999993</c:v>
                </c:pt>
                <c:pt idx="321">
                  <c:v>94.942800000000005</c:v>
                </c:pt>
                <c:pt idx="322">
                  <c:v>95.953900000000004</c:v>
                </c:pt>
                <c:pt idx="323">
                  <c:v>96.375299999999996</c:v>
                </c:pt>
                <c:pt idx="324">
                  <c:v>96.232600000000005</c:v>
                </c:pt>
                <c:pt idx="325">
                  <c:v>98.447900000000004</c:v>
                </c:pt>
                <c:pt idx="326">
                  <c:v>98.828199999999995</c:v>
                </c:pt>
                <c:pt idx="327">
                  <c:v>99.522499999999994</c:v>
                </c:pt>
                <c:pt idx="328">
                  <c:v>102.654</c:v>
                </c:pt>
                <c:pt idx="329">
                  <c:v>100.0421</c:v>
                </c:pt>
                <c:pt idx="330">
                  <c:v>100.9986</c:v>
                </c:pt>
                <c:pt idx="331">
                  <c:v>102.5475</c:v>
                </c:pt>
                <c:pt idx="332">
                  <c:v>104.2676</c:v>
                </c:pt>
                <c:pt idx="333">
                  <c:v>105.8796</c:v>
                </c:pt>
                <c:pt idx="334">
                  <c:v>106.7914</c:v>
                </c:pt>
                <c:pt idx="335">
                  <c:v>104.82940000000001</c:v>
                </c:pt>
                <c:pt idx="336">
                  <c:v>103.691</c:v>
                </c:pt>
                <c:pt idx="337">
                  <c:v>105.0033</c:v>
                </c:pt>
                <c:pt idx="338">
                  <c:v>107.5091</c:v>
                </c:pt>
                <c:pt idx="339">
                  <c:v>108.65940000000001</c:v>
                </c:pt>
                <c:pt idx="340">
                  <c:v>108.7236</c:v>
                </c:pt>
                <c:pt idx="341">
                  <c:v>109.74930000000001</c:v>
                </c:pt>
                <c:pt idx="342">
                  <c:v>109.8109</c:v>
                </c:pt>
                <c:pt idx="343">
                  <c:v>107.3605</c:v>
                </c:pt>
                <c:pt idx="344">
                  <c:v>106.9147</c:v>
                </c:pt>
                <c:pt idx="345">
                  <c:v>107.85290000000001</c:v>
                </c:pt>
                <c:pt idx="346">
                  <c:v>109.2034</c:v>
                </c:pt>
                <c:pt idx="347">
                  <c:v>109.7127</c:v>
                </c:pt>
                <c:pt idx="348">
                  <c:v>111.416</c:v>
                </c:pt>
                <c:pt idx="349">
                  <c:v>112.19580000000001</c:v>
                </c:pt>
                <c:pt idx="350">
                  <c:v>111.1664</c:v>
                </c:pt>
                <c:pt idx="351">
                  <c:v>110.36150000000001</c:v>
                </c:pt>
                <c:pt idx="352">
                  <c:v>107.3514</c:v>
                </c:pt>
                <c:pt idx="353">
                  <c:v>104.5201</c:v>
                </c:pt>
                <c:pt idx="354">
                  <c:v>101.9503</c:v>
                </c:pt>
                <c:pt idx="355">
                  <c:v>103.4004</c:v>
                </c:pt>
                <c:pt idx="356">
                  <c:v>103.6211</c:v>
                </c:pt>
                <c:pt idx="357">
                  <c:v>104.0868</c:v>
                </c:pt>
                <c:pt idx="358">
                  <c:v>102.6298</c:v>
                </c:pt>
                <c:pt idx="359">
                  <c:v>101.6506</c:v>
                </c:pt>
                <c:pt idx="360">
                  <c:v>98.938500000000005</c:v>
                </c:pt>
                <c:pt idx="361">
                  <c:v>97.872299999999996</c:v>
                </c:pt>
                <c:pt idx="362">
                  <c:v>97.171499999999995</c:v>
                </c:pt>
                <c:pt idx="363">
                  <c:v>96.8249</c:v>
                </c:pt>
                <c:pt idx="364">
                  <c:v>92.301699999999997</c:v>
                </c:pt>
                <c:pt idx="365">
                  <c:v>91.2149</c:v>
                </c:pt>
                <c:pt idx="366">
                  <c:v>93.081999999999994</c:v>
                </c:pt>
                <c:pt idx="367">
                  <c:v>94.231899999999996</c:v>
                </c:pt>
                <c:pt idx="368">
                  <c:v>92.430999999999997</c:v>
                </c:pt>
                <c:pt idx="369">
                  <c:v>88.944100000000006</c:v>
                </c:pt>
                <c:pt idx="370">
                  <c:v>88.628399999999999</c:v>
                </c:pt>
                <c:pt idx="371">
                  <c:v>86.360100000000003</c:v>
                </c:pt>
                <c:pt idx="372">
                  <c:v>84.524299999999997</c:v>
                </c:pt>
                <c:pt idx="373">
                  <c:v>85.098100000000002</c:v>
                </c:pt>
                <c:pt idx="374">
                  <c:v>86.605800000000002</c:v>
                </c:pt>
                <c:pt idx="375">
                  <c:v>87.593699999999998</c:v>
                </c:pt>
                <c:pt idx="376">
                  <c:v>89.147599999999997</c:v>
                </c:pt>
                <c:pt idx="377">
                  <c:v>87.705399999999997</c:v>
                </c:pt>
                <c:pt idx="378">
                  <c:v>86.569400000000002</c:v>
                </c:pt>
                <c:pt idx="379">
                  <c:v>86.816100000000006</c:v>
                </c:pt>
                <c:pt idx="380">
                  <c:v>86.323800000000006</c:v>
                </c:pt>
                <c:pt idx="381">
                  <c:v>84.368600000000001</c:v>
                </c:pt>
                <c:pt idx="382">
                  <c:v>81.132499999999993</c:v>
                </c:pt>
                <c:pt idx="383">
                  <c:v>80.243499999999997</c:v>
                </c:pt>
                <c:pt idx="384">
                  <c:v>81.185000000000002</c:v>
                </c:pt>
                <c:pt idx="385">
                  <c:v>81.951700000000002</c:v>
                </c:pt>
                <c:pt idx="386">
                  <c:v>81.002899999999997</c:v>
                </c:pt>
                <c:pt idx="387">
                  <c:v>82.347899999999996</c:v>
                </c:pt>
                <c:pt idx="388">
                  <c:v>83.476399999999998</c:v>
                </c:pt>
                <c:pt idx="389">
                  <c:v>85.031700000000001</c:v>
                </c:pt>
                <c:pt idx="390">
                  <c:v>85.795199999999994</c:v>
                </c:pt>
                <c:pt idx="391">
                  <c:v>84.271699999999996</c:v>
                </c:pt>
                <c:pt idx="392">
                  <c:v>83.866</c:v>
                </c:pt>
                <c:pt idx="393">
                  <c:v>85.143100000000004</c:v>
                </c:pt>
                <c:pt idx="394">
                  <c:v>86.578900000000004</c:v>
                </c:pt>
                <c:pt idx="395">
                  <c:v>85.816900000000004</c:v>
                </c:pt>
                <c:pt idx="396">
                  <c:v>100</c:v>
                </c:pt>
                <c:pt idx="397">
                  <c:v>100.79519999999999</c:v>
                </c:pt>
                <c:pt idx="398">
                  <c:v>100.7593</c:v>
                </c:pt>
                <c:pt idx="399">
                  <c:v>99.4161</c:v>
                </c:pt>
                <c:pt idx="400">
                  <c:v>95.5578</c:v>
                </c:pt>
                <c:pt idx="401">
                  <c:v>96.566199999999995</c:v>
                </c:pt>
                <c:pt idx="402">
                  <c:v>97.035899999999998</c:v>
                </c:pt>
                <c:pt idx="403">
                  <c:v>96.120999999999995</c:v>
                </c:pt>
                <c:pt idx="404">
                  <c:v>96.553600000000003</c:v>
                </c:pt>
                <c:pt idx="405">
                  <c:v>97.489599999999996</c:v>
                </c:pt>
                <c:pt idx="406">
                  <c:v>96.469399999999993</c:v>
                </c:pt>
                <c:pt idx="407">
                  <c:v>95.786100000000005</c:v>
                </c:pt>
                <c:pt idx="408">
                  <c:v>97.489800000000002</c:v>
                </c:pt>
                <c:pt idx="409">
                  <c:v>97.080100000000002</c:v>
                </c:pt>
                <c:pt idx="410">
                  <c:v>96.184100000000001</c:v>
                </c:pt>
                <c:pt idx="411">
                  <c:v>94.482299999999995</c:v>
                </c:pt>
                <c:pt idx="412">
                  <c:v>93.641000000000005</c:v>
                </c:pt>
                <c:pt idx="413">
                  <c:v>93.270600000000002</c:v>
                </c:pt>
                <c:pt idx="414">
                  <c:v>91.592399999999998</c:v>
                </c:pt>
                <c:pt idx="415">
                  <c:v>91.705299999999994</c:v>
                </c:pt>
                <c:pt idx="416">
                  <c:v>89.83</c:v>
                </c:pt>
                <c:pt idx="417">
                  <c:v>87.427000000000007</c:v>
                </c:pt>
                <c:pt idx="418">
                  <c:v>85.3977</c:v>
                </c:pt>
                <c:pt idx="419">
                  <c:v>87.240300000000005</c:v>
                </c:pt>
                <c:pt idx="420">
                  <c:v>86.633600000000001</c:v>
                </c:pt>
                <c:pt idx="421">
                  <c:v>86.059799999999996</c:v>
                </c:pt>
                <c:pt idx="422">
                  <c:v>83.407899999999998</c:v>
                </c:pt>
                <c:pt idx="423">
                  <c:v>83.518299999999996</c:v>
                </c:pt>
                <c:pt idx="424">
                  <c:v>83.814899999999994</c:v>
                </c:pt>
                <c:pt idx="425">
                  <c:v>84.562100000000001</c:v>
                </c:pt>
                <c:pt idx="426">
                  <c:v>83.934100000000001</c:v>
                </c:pt>
                <c:pt idx="427">
                  <c:v>87.795500000000004</c:v>
                </c:pt>
                <c:pt idx="428">
                  <c:v>89.686999999999998</c:v>
                </c:pt>
                <c:pt idx="429">
                  <c:v>96.0124</c:v>
                </c:pt>
                <c:pt idx="430">
                  <c:v>99.137</c:v>
                </c:pt>
                <c:pt idx="431">
                  <c:v>96.777100000000004</c:v>
                </c:pt>
                <c:pt idx="432">
                  <c:v>97.365499999999997</c:v>
                </c:pt>
                <c:pt idx="433">
                  <c:v>99.967399999999998</c:v>
                </c:pt>
                <c:pt idx="434">
                  <c:v>100.52630000000001</c:v>
                </c:pt>
                <c:pt idx="435">
                  <c:v>98.565700000000007</c:v>
                </c:pt>
                <c:pt idx="436">
                  <c:v>94.457800000000006</c:v>
                </c:pt>
                <c:pt idx="437">
                  <c:v>92.026899999999998</c:v>
                </c:pt>
                <c:pt idx="438">
                  <c:v>91.353800000000007</c:v>
                </c:pt>
                <c:pt idx="439">
                  <c:v>89.9024</c:v>
                </c:pt>
                <c:pt idx="440">
                  <c:v>88.489000000000004</c:v>
                </c:pt>
                <c:pt idx="441">
                  <c:v>87.033299999999997</c:v>
                </c:pt>
                <c:pt idx="442">
                  <c:v>86.510300000000001</c:v>
                </c:pt>
                <c:pt idx="443">
                  <c:v>87.516599999999997</c:v>
                </c:pt>
                <c:pt idx="444">
                  <c:v>88.179500000000004</c:v>
                </c:pt>
                <c:pt idx="445">
                  <c:v>90.263499999999993</c:v>
                </c:pt>
                <c:pt idx="446">
                  <c:v>89.918499999999995</c:v>
                </c:pt>
                <c:pt idx="447">
                  <c:v>89.990399999999994</c:v>
                </c:pt>
                <c:pt idx="448">
                  <c:v>93.797200000000004</c:v>
                </c:pt>
                <c:pt idx="449">
                  <c:v>94.444100000000006</c:v>
                </c:pt>
                <c:pt idx="450">
                  <c:v>91.755799999999994</c:v>
                </c:pt>
                <c:pt idx="451">
                  <c:v>90.79</c:v>
                </c:pt>
                <c:pt idx="452">
                  <c:v>89.679500000000004</c:v>
                </c:pt>
                <c:pt idx="453">
                  <c:v>86.555599999999998</c:v>
                </c:pt>
                <c:pt idx="454">
                  <c:v>87.126999999999995</c:v>
                </c:pt>
                <c:pt idx="455">
                  <c:v>88.248699999999999</c:v>
                </c:pt>
                <c:pt idx="456">
                  <c:v>87.209900000000005</c:v>
                </c:pt>
                <c:pt idx="457">
                  <c:v>86.069400000000002</c:v>
                </c:pt>
                <c:pt idx="458">
                  <c:v>84.669899999999998</c:v>
                </c:pt>
                <c:pt idx="459">
                  <c:v>83.107600000000005</c:v>
                </c:pt>
                <c:pt idx="460">
                  <c:v>83.269099999999995</c:v>
                </c:pt>
                <c:pt idx="461">
                  <c:v>83.193100000000001</c:v>
                </c:pt>
                <c:pt idx="462">
                  <c:v>82.642899999999997</c:v>
                </c:pt>
                <c:pt idx="463">
                  <c:v>82.660600000000002</c:v>
                </c:pt>
                <c:pt idx="464">
                  <c:v>85.301500000000004</c:v>
                </c:pt>
                <c:pt idx="465">
                  <c:v>85.8626</c:v>
                </c:pt>
                <c:pt idx="466">
                  <c:v>86.584000000000003</c:v>
                </c:pt>
                <c:pt idx="467">
                  <c:v>87.780799999999999</c:v>
                </c:pt>
                <c:pt idx="468">
                  <c:v>87.925700000000006</c:v>
                </c:pt>
                <c:pt idx="469">
                  <c:v>86.582700000000003</c:v>
                </c:pt>
                <c:pt idx="470">
                  <c:v>87.279600000000002</c:v>
                </c:pt>
                <c:pt idx="471">
                  <c:v>87.123900000000006</c:v>
                </c:pt>
                <c:pt idx="472">
                  <c:v>88.473299999999995</c:v>
                </c:pt>
                <c:pt idx="473">
                  <c:v>89.850700000000003</c:v>
                </c:pt>
                <c:pt idx="474">
                  <c:v>90.032899999999998</c:v>
                </c:pt>
                <c:pt idx="475">
                  <c:v>88.853999999999999</c:v>
                </c:pt>
                <c:pt idx="476">
                  <c:v>86.869200000000006</c:v>
                </c:pt>
                <c:pt idx="477">
                  <c:v>87.024799999999999</c:v>
                </c:pt>
                <c:pt idx="478">
                  <c:v>88.066800000000001</c:v>
                </c:pt>
                <c:pt idx="479">
                  <c:v>87.432699999999997</c:v>
                </c:pt>
                <c:pt idx="480">
                  <c:v>87.921999999999997</c:v>
                </c:pt>
                <c:pt idx="481">
                  <c:v>89.159899999999993</c:v>
                </c:pt>
                <c:pt idx="482">
                  <c:v>91.113699999999994</c:v>
                </c:pt>
                <c:pt idx="483">
                  <c:v>90.983500000000006</c:v>
                </c:pt>
                <c:pt idx="484">
                  <c:v>91.774299999999997</c:v>
                </c:pt>
                <c:pt idx="485">
                  <c:v>91.004900000000006</c:v>
                </c:pt>
                <c:pt idx="486">
                  <c:v>92.178100000000001</c:v>
                </c:pt>
                <c:pt idx="487">
                  <c:v>91.123699999999999</c:v>
                </c:pt>
                <c:pt idx="488">
                  <c:v>90.684200000000004</c:v>
                </c:pt>
                <c:pt idx="489">
                  <c:v>89.582899999999995</c:v>
                </c:pt>
                <c:pt idx="490">
                  <c:v>90.711699999999993</c:v>
                </c:pt>
                <c:pt idx="491">
                  <c:v>90.892200000000003</c:v>
                </c:pt>
                <c:pt idx="492">
                  <c:v>91.9529</c:v>
                </c:pt>
                <c:pt idx="493">
                  <c:v>91.806399999999996</c:v>
                </c:pt>
                <c:pt idx="494">
                  <c:v>91.428100000000001</c:v>
                </c:pt>
                <c:pt idx="495">
                  <c:v>91.064599999999999</c:v>
                </c:pt>
                <c:pt idx="496">
                  <c:v>90.889200000000002</c:v>
                </c:pt>
                <c:pt idx="497">
                  <c:v>91.111699999999999</c:v>
                </c:pt>
                <c:pt idx="498">
                  <c:v>90.926699999999997</c:v>
                </c:pt>
                <c:pt idx="499">
                  <c:v>92.400700000000001</c:v>
                </c:pt>
                <c:pt idx="500">
                  <c:v>94.771000000000001</c:v>
                </c:pt>
                <c:pt idx="501">
                  <c:v>96.258099999999999</c:v>
                </c:pt>
                <c:pt idx="502">
                  <c:v>98.429699999999997</c:v>
                </c:pt>
                <c:pt idx="503">
                  <c:v>100.0528</c:v>
                </c:pt>
                <c:pt idx="504">
                  <c:v>104.03060000000001</c:v>
                </c:pt>
                <c:pt idx="505">
                  <c:v>105.9111</c:v>
                </c:pt>
                <c:pt idx="506">
                  <c:v>108.9944</c:v>
                </c:pt>
                <c:pt idx="507">
                  <c:v>107.99550000000001</c:v>
                </c:pt>
                <c:pt idx="508">
                  <c:v>105.82899999999999</c:v>
                </c:pt>
                <c:pt idx="509">
                  <c:v>106.3909</c:v>
                </c:pt>
                <c:pt idx="510">
                  <c:v>108.7098</c:v>
                </c:pt>
                <c:pt idx="511">
                  <c:v>108.9609</c:v>
                </c:pt>
                <c:pt idx="512">
                  <c:v>108.85420000000001</c:v>
                </c:pt>
                <c:pt idx="513">
                  <c:v>108.29470000000001</c:v>
                </c:pt>
                <c:pt idx="514">
                  <c:v>111.4174</c:v>
                </c:pt>
                <c:pt idx="515">
                  <c:v>111.70229999999999</c:v>
                </c:pt>
                <c:pt idx="516">
                  <c:v>113.1964</c:v>
                </c:pt>
                <c:pt idx="517">
                  <c:v>110.8336</c:v>
                </c:pt>
                <c:pt idx="518">
                  <c:v>108.9507</c:v>
                </c:pt>
                <c:pt idx="519">
                  <c:v>106.5162</c:v>
                </c:pt>
                <c:pt idx="520">
                  <c:v>106.9241</c:v>
                </c:pt>
                <c:pt idx="521">
                  <c:v>106.8327</c:v>
                </c:pt>
                <c:pt idx="522">
                  <c:v>108.66670000000001</c:v>
                </c:pt>
                <c:pt idx="523">
                  <c:v>107.46720000000001</c:v>
                </c:pt>
                <c:pt idx="524">
                  <c:v>107.75749999999999</c:v>
                </c:pt>
                <c:pt idx="525">
                  <c:v>110.0308</c:v>
                </c:pt>
                <c:pt idx="526">
                  <c:v>111.9932</c:v>
                </c:pt>
                <c:pt idx="527">
                  <c:v>113.9645</c:v>
                </c:pt>
                <c:pt idx="528">
                  <c:v>113.0224</c:v>
                </c:pt>
                <c:pt idx="529">
                  <c:v>112.26519999999999</c:v>
                </c:pt>
                <c:pt idx="530">
                  <c:v>112.9303</c:v>
                </c:pt>
                <c:pt idx="531">
                  <c:v>112.3373</c:v>
                </c:pt>
                <c:pt idx="532">
                  <c:v>111.34829999999999</c:v>
                </c:pt>
                <c:pt idx="533">
                  <c:v>109.67659999999999</c:v>
                </c:pt>
                <c:pt idx="534">
                  <c:v>107.00530000000001</c:v>
                </c:pt>
                <c:pt idx="535">
                  <c:v>105.4794</c:v>
                </c:pt>
                <c:pt idx="536">
                  <c:v>104.1005</c:v>
                </c:pt>
                <c:pt idx="537">
                  <c:v>106.01220000000001</c:v>
                </c:pt>
                <c:pt idx="538">
                  <c:v>106.5782</c:v>
                </c:pt>
                <c:pt idx="539">
                  <c:v>106.0603</c:v>
                </c:pt>
                <c:pt idx="540">
                  <c:v>103.1438</c:v>
                </c:pt>
                <c:pt idx="541">
                  <c:v>102.45650000000001</c:v>
                </c:pt>
                <c:pt idx="542">
                  <c:v>103.125</c:v>
                </c:pt>
                <c:pt idx="543">
                  <c:v>103.20350000000001</c:v>
                </c:pt>
                <c:pt idx="544">
                  <c:v>106.0284</c:v>
                </c:pt>
                <c:pt idx="545">
                  <c:v>107.2971</c:v>
                </c:pt>
                <c:pt idx="546">
                  <c:v>107.66970000000001</c:v>
                </c:pt>
                <c:pt idx="547">
                  <c:v>108.1656</c:v>
                </c:pt>
                <c:pt idx="548">
                  <c:v>107.6022</c:v>
                </c:pt>
                <c:pt idx="549">
                  <c:v>108.5183</c:v>
                </c:pt>
                <c:pt idx="550">
                  <c:v>109.60429999999999</c:v>
                </c:pt>
                <c:pt idx="551">
                  <c:v>110.125</c:v>
                </c:pt>
                <c:pt idx="552">
                  <c:v>109.0209</c:v>
                </c:pt>
                <c:pt idx="553">
                  <c:v>109.2633</c:v>
                </c:pt>
                <c:pt idx="554">
                  <c:v>109.8185</c:v>
                </c:pt>
                <c:pt idx="555">
                  <c:v>110.29640000000001</c:v>
                </c:pt>
                <c:pt idx="556">
                  <c:v>110.7277</c:v>
                </c:pt>
                <c:pt idx="557">
                  <c:v>109.6724</c:v>
                </c:pt>
                <c:pt idx="558">
                  <c:v>109.7745</c:v>
                </c:pt>
                <c:pt idx="559">
                  <c:v>110.55119999999999</c:v>
                </c:pt>
                <c:pt idx="560">
                  <c:v>110.9736</c:v>
                </c:pt>
              </c:numCache>
            </c:numRef>
          </c:val>
          <c:smooth val="0"/>
          <c:extLst>
            <c:ext xmlns:c16="http://schemas.microsoft.com/office/drawing/2014/chart" uri="{C3380CC4-5D6E-409C-BE32-E72D297353CC}">
              <c16:uniqueId val="{00000000-C323-4857-A081-B4722F2798EF}"/>
            </c:ext>
          </c:extLst>
        </c:ser>
        <c:dLbls>
          <c:showLegendKey val="0"/>
          <c:showVal val="0"/>
          <c:showCatName val="0"/>
          <c:showSerName val="0"/>
          <c:showPercent val="0"/>
          <c:showBubbleSize val="0"/>
        </c:dLbls>
        <c:smooth val="0"/>
        <c:axId val="-440697680"/>
        <c:axId val="-440689520"/>
      </c:lineChart>
      <c:dateAx>
        <c:axId val="-440697680"/>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689520"/>
        <c:crosses val="autoZero"/>
        <c:auto val="1"/>
        <c:lblOffset val="100"/>
        <c:baseTimeUnit val="months"/>
      </c:dateAx>
      <c:valAx>
        <c:axId val="-440689520"/>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697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Labor's</a:t>
            </a:r>
            <a:r>
              <a:rPr lang="en-US" altLang="zh-CN" baseline="0"/>
              <a:t> Share of Income (%)</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Sheet2!$H$3:$H$30</c:f>
              <c:numCache>
                <c:formatCode>yyyy\-mm</c:formatCode>
                <c:ptCount val="28"/>
                <c:pt idx="0">
                  <c:v>33969</c:v>
                </c:pt>
                <c:pt idx="1">
                  <c:v>34334</c:v>
                </c:pt>
                <c:pt idx="2">
                  <c:v>34699</c:v>
                </c:pt>
                <c:pt idx="3">
                  <c:v>35064</c:v>
                </c:pt>
                <c:pt idx="4">
                  <c:v>35430</c:v>
                </c:pt>
                <c:pt idx="5">
                  <c:v>35795</c:v>
                </c:pt>
                <c:pt idx="6">
                  <c:v>36160</c:v>
                </c:pt>
                <c:pt idx="7">
                  <c:v>36525</c:v>
                </c:pt>
                <c:pt idx="8">
                  <c:v>36891</c:v>
                </c:pt>
                <c:pt idx="9">
                  <c:v>37256</c:v>
                </c:pt>
                <c:pt idx="10">
                  <c:v>37621</c:v>
                </c:pt>
                <c:pt idx="11">
                  <c:v>37986</c:v>
                </c:pt>
                <c:pt idx="12">
                  <c:v>38352</c:v>
                </c:pt>
                <c:pt idx="13">
                  <c:v>38717</c:v>
                </c:pt>
                <c:pt idx="14">
                  <c:v>39082</c:v>
                </c:pt>
                <c:pt idx="15">
                  <c:v>39447</c:v>
                </c:pt>
                <c:pt idx="16">
                  <c:v>39813</c:v>
                </c:pt>
                <c:pt idx="17">
                  <c:v>40178</c:v>
                </c:pt>
                <c:pt idx="18">
                  <c:v>40543</c:v>
                </c:pt>
                <c:pt idx="19">
                  <c:v>40908</c:v>
                </c:pt>
                <c:pt idx="20">
                  <c:v>41274</c:v>
                </c:pt>
                <c:pt idx="21">
                  <c:v>41639</c:v>
                </c:pt>
                <c:pt idx="22">
                  <c:v>42004</c:v>
                </c:pt>
                <c:pt idx="23">
                  <c:v>42369</c:v>
                </c:pt>
                <c:pt idx="24">
                  <c:v>42735</c:v>
                </c:pt>
                <c:pt idx="25">
                  <c:v>43100</c:v>
                </c:pt>
                <c:pt idx="26">
                  <c:v>43465</c:v>
                </c:pt>
                <c:pt idx="27">
                  <c:v>43830</c:v>
                </c:pt>
              </c:numCache>
            </c:numRef>
          </c:cat>
          <c:val>
            <c:numRef>
              <c:f>Sheet2!$K$3:$K$30</c:f>
              <c:numCache>
                <c:formatCode>General</c:formatCode>
                <c:ptCount val="28"/>
                <c:pt idx="0">
                  <c:v>59.881816745791937</c:v>
                </c:pt>
                <c:pt idx="1">
                  <c:v>56.809396165793977</c:v>
                </c:pt>
                <c:pt idx="2">
                  <c:v>57.0924180182095</c:v>
                </c:pt>
                <c:pt idx="3">
                  <c:v>58.544343426753834</c:v>
                </c:pt>
                <c:pt idx="4">
                  <c:v>58.757174210657325</c:v>
                </c:pt>
                <c:pt idx="5">
                  <c:v>59.788203825926601</c:v>
                </c:pt>
                <c:pt idx="6">
                  <c:v>59.786070216043676</c:v>
                </c:pt>
                <c:pt idx="7">
                  <c:v>60.767304523424279</c:v>
                </c:pt>
                <c:pt idx="8">
                  <c:v>53.366150162657291</c:v>
                </c:pt>
                <c:pt idx="9">
                  <c:v>53.299971684547351</c:v>
                </c:pt>
                <c:pt idx="10">
                  <c:v>54.225442228392794</c:v>
                </c:pt>
                <c:pt idx="11">
                  <c:v>53.215332982656307</c:v>
                </c:pt>
                <c:pt idx="12">
                  <c:v>50.8393288078789</c:v>
                </c:pt>
                <c:pt idx="13">
                  <c:v>50.810473299371409</c:v>
                </c:pt>
                <c:pt idx="14">
                  <c:v>49.352722779155961</c:v>
                </c:pt>
                <c:pt idx="15">
                  <c:v>48.084805308870884</c:v>
                </c:pt>
                <c:pt idx="16">
                  <c:v>47.685838984426496</c:v>
                </c:pt>
                <c:pt idx="17">
                  <c:v>49.100287964268922</c:v>
                </c:pt>
                <c:pt idx="18">
                  <c:v>47.770722146690694</c:v>
                </c:pt>
                <c:pt idx="19">
                  <c:v>47.491732157765966</c:v>
                </c:pt>
                <c:pt idx="20">
                  <c:v>49.530976253664747</c:v>
                </c:pt>
                <c:pt idx="21">
                  <c:v>51.281548746760741</c:v>
                </c:pt>
                <c:pt idx="22">
                  <c:v>50.962676128749294</c:v>
                </c:pt>
                <c:pt idx="23">
                  <c:v>52.069663963676284</c:v>
                </c:pt>
                <c:pt idx="24">
                  <c:v>52.251806545164072</c:v>
                </c:pt>
                <c:pt idx="25">
                  <c:v>51.790740026057811</c:v>
                </c:pt>
                <c:pt idx="26">
                  <c:v>52.084230732586626</c:v>
                </c:pt>
                <c:pt idx="27">
                  <c:v>52.273501674000499</c:v>
                </c:pt>
              </c:numCache>
            </c:numRef>
          </c:val>
          <c:smooth val="0"/>
          <c:extLst>
            <c:ext xmlns:c16="http://schemas.microsoft.com/office/drawing/2014/chart" uri="{C3380CC4-5D6E-409C-BE32-E72D297353CC}">
              <c16:uniqueId val="{00000000-5E61-4990-B827-8677784F4D0C}"/>
            </c:ext>
          </c:extLst>
        </c:ser>
        <c:dLbls>
          <c:showLegendKey val="0"/>
          <c:showVal val="0"/>
          <c:showCatName val="0"/>
          <c:showSerName val="0"/>
          <c:showPercent val="0"/>
          <c:showBubbleSize val="0"/>
        </c:dLbls>
        <c:smooth val="0"/>
        <c:axId val="1477358895"/>
        <c:axId val="1433189791"/>
      </c:lineChart>
      <c:dateAx>
        <c:axId val="1477358895"/>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33189791"/>
        <c:crosses val="autoZero"/>
        <c:auto val="1"/>
        <c:lblOffset val="100"/>
        <c:baseTimeUnit val="years"/>
      </c:dateAx>
      <c:valAx>
        <c:axId val="1433189791"/>
        <c:scaling>
          <c:orientation val="minMax"/>
          <c:min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77358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c:v>
                </c:pt>
              </c:strCache>
            </c:strRef>
          </c:tx>
          <c:spPr>
            <a:ln w="28575" cap="rnd">
              <a:solidFill>
                <a:schemeClr val="accent1"/>
              </a:solidFill>
              <a:round/>
            </a:ln>
            <a:effectLst/>
          </c:spPr>
          <c:marker>
            <c:symbol val="none"/>
          </c:marker>
          <c:cat>
            <c:numRef>
              <c:f>Sheet1!$A$2:$A$489</c:f>
              <c:numCache>
                <c:formatCode>yyyy\-mm</c:formatCode>
                <c:ptCount val="488"/>
                <c:pt idx="0">
                  <c:v>29587</c:v>
                </c:pt>
                <c:pt idx="1">
                  <c:v>29618</c:v>
                </c:pt>
                <c:pt idx="2">
                  <c:v>29646</c:v>
                </c:pt>
                <c:pt idx="3">
                  <c:v>29677</c:v>
                </c:pt>
                <c:pt idx="4">
                  <c:v>29707</c:v>
                </c:pt>
                <c:pt idx="5">
                  <c:v>29738</c:v>
                </c:pt>
                <c:pt idx="6">
                  <c:v>29768</c:v>
                </c:pt>
                <c:pt idx="7">
                  <c:v>29799</c:v>
                </c:pt>
                <c:pt idx="8">
                  <c:v>29830</c:v>
                </c:pt>
                <c:pt idx="9">
                  <c:v>29860</c:v>
                </c:pt>
                <c:pt idx="10">
                  <c:v>29891</c:v>
                </c:pt>
                <c:pt idx="11">
                  <c:v>29921</c:v>
                </c:pt>
                <c:pt idx="12">
                  <c:v>29952</c:v>
                </c:pt>
                <c:pt idx="13">
                  <c:v>29983</c:v>
                </c:pt>
                <c:pt idx="14">
                  <c:v>30011</c:v>
                </c:pt>
                <c:pt idx="15">
                  <c:v>30042</c:v>
                </c:pt>
                <c:pt idx="16">
                  <c:v>30072</c:v>
                </c:pt>
                <c:pt idx="17">
                  <c:v>30103</c:v>
                </c:pt>
                <c:pt idx="18">
                  <c:v>30133</c:v>
                </c:pt>
                <c:pt idx="19">
                  <c:v>30164</c:v>
                </c:pt>
                <c:pt idx="20">
                  <c:v>30195</c:v>
                </c:pt>
                <c:pt idx="21">
                  <c:v>30225</c:v>
                </c:pt>
                <c:pt idx="22">
                  <c:v>30256</c:v>
                </c:pt>
                <c:pt idx="23">
                  <c:v>30286</c:v>
                </c:pt>
                <c:pt idx="24">
                  <c:v>30317</c:v>
                </c:pt>
                <c:pt idx="25">
                  <c:v>30348</c:v>
                </c:pt>
                <c:pt idx="26">
                  <c:v>30376</c:v>
                </c:pt>
                <c:pt idx="27">
                  <c:v>30407</c:v>
                </c:pt>
                <c:pt idx="28">
                  <c:v>30437</c:v>
                </c:pt>
                <c:pt idx="29">
                  <c:v>30468</c:v>
                </c:pt>
                <c:pt idx="30">
                  <c:v>30498</c:v>
                </c:pt>
                <c:pt idx="31">
                  <c:v>30529</c:v>
                </c:pt>
                <c:pt idx="32">
                  <c:v>30560</c:v>
                </c:pt>
                <c:pt idx="33">
                  <c:v>30590</c:v>
                </c:pt>
                <c:pt idx="34">
                  <c:v>30621</c:v>
                </c:pt>
                <c:pt idx="35">
                  <c:v>30651</c:v>
                </c:pt>
                <c:pt idx="36">
                  <c:v>30682</c:v>
                </c:pt>
                <c:pt idx="37">
                  <c:v>30713</c:v>
                </c:pt>
                <c:pt idx="38">
                  <c:v>30742</c:v>
                </c:pt>
                <c:pt idx="39">
                  <c:v>30773</c:v>
                </c:pt>
                <c:pt idx="40">
                  <c:v>30803</c:v>
                </c:pt>
                <c:pt idx="41">
                  <c:v>30834</c:v>
                </c:pt>
                <c:pt idx="42">
                  <c:v>30864</c:v>
                </c:pt>
                <c:pt idx="43">
                  <c:v>30895</c:v>
                </c:pt>
                <c:pt idx="44">
                  <c:v>30926</c:v>
                </c:pt>
                <c:pt idx="45">
                  <c:v>30956</c:v>
                </c:pt>
                <c:pt idx="46">
                  <c:v>30987</c:v>
                </c:pt>
                <c:pt idx="47">
                  <c:v>31017</c:v>
                </c:pt>
                <c:pt idx="48">
                  <c:v>31048</c:v>
                </c:pt>
                <c:pt idx="49">
                  <c:v>31079</c:v>
                </c:pt>
                <c:pt idx="50">
                  <c:v>31107</c:v>
                </c:pt>
                <c:pt idx="51">
                  <c:v>31138</c:v>
                </c:pt>
                <c:pt idx="52">
                  <c:v>31168</c:v>
                </c:pt>
                <c:pt idx="53">
                  <c:v>31199</c:v>
                </c:pt>
                <c:pt idx="54">
                  <c:v>31229</c:v>
                </c:pt>
                <c:pt idx="55">
                  <c:v>31260</c:v>
                </c:pt>
                <c:pt idx="56">
                  <c:v>31291</c:v>
                </c:pt>
                <c:pt idx="57">
                  <c:v>31321</c:v>
                </c:pt>
                <c:pt idx="58">
                  <c:v>31352</c:v>
                </c:pt>
                <c:pt idx="59">
                  <c:v>31382</c:v>
                </c:pt>
                <c:pt idx="60">
                  <c:v>31413</c:v>
                </c:pt>
                <c:pt idx="61">
                  <c:v>31444</c:v>
                </c:pt>
                <c:pt idx="62">
                  <c:v>31472</c:v>
                </c:pt>
                <c:pt idx="63">
                  <c:v>31503</c:v>
                </c:pt>
                <c:pt idx="64">
                  <c:v>31533</c:v>
                </c:pt>
                <c:pt idx="65">
                  <c:v>31564</c:v>
                </c:pt>
                <c:pt idx="66">
                  <c:v>31594</c:v>
                </c:pt>
                <c:pt idx="67">
                  <c:v>31625</c:v>
                </c:pt>
                <c:pt idx="68">
                  <c:v>31656</c:v>
                </c:pt>
                <c:pt idx="69">
                  <c:v>31686</c:v>
                </c:pt>
                <c:pt idx="70">
                  <c:v>31717</c:v>
                </c:pt>
                <c:pt idx="71">
                  <c:v>31747</c:v>
                </c:pt>
                <c:pt idx="72">
                  <c:v>31778</c:v>
                </c:pt>
                <c:pt idx="73">
                  <c:v>31809</c:v>
                </c:pt>
                <c:pt idx="74">
                  <c:v>31837</c:v>
                </c:pt>
                <c:pt idx="75">
                  <c:v>31868</c:v>
                </c:pt>
                <c:pt idx="76">
                  <c:v>31898</c:v>
                </c:pt>
                <c:pt idx="77">
                  <c:v>31929</c:v>
                </c:pt>
                <c:pt idx="78">
                  <c:v>31959</c:v>
                </c:pt>
                <c:pt idx="79">
                  <c:v>31990</c:v>
                </c:pt>
                <c:pt idx="80">
                  <c:v>32021</c:v>
                </c:pt>
                <c:pt idx="81">
                  <c:v>32051</c:v>
                </c:pt>
                <c:pt idx="82">
                  <c:v>32082</c:v>
                </c:pt>
                <c:pt idx="83">
                  <c:v>32112</c:v>
                </c:pt>
                <c:pt idx="84">
                  <c:v>32143</c:v>
                </c:pt>
                <c:pt idx="85">
                  <c:v>32174</c:v>
                </c:pt>
                <c:pt idx="86">
                  <c:v>32203</c:v>
                </c:pt>
                <c:pt idx="87">
                  <c:v>32234</c:v>
                </c:pt>
                <c:pt idx="88">
                  <c:v>32264</c:v>
                </c:pt>
                <c:pt idx="89">
                  <c:v>32295</c:v>
                </c:pt>
                <c:pt idx="90">
                  <c:v>32325</c:v>
                </c:pt>
                <c:pt idx="91">
                  <c:v>32356</c:v>
                </c:pt>
                <c:pt idx="92">
                  <c:v>32387</c:v>
                </c:pt>
                <c:pt idx="93">
                  <c:v>32417</c:v>
                </c:pt>
                <c:pt idx="94">
                  <c:v>32448</c:v>
                </c:pt>
                <c:pt idx="95">
                  <c:v>32478</c:v>
                </c:pt>
                <c:pt idx="96">
                  <c:v>32509</c:v>
                </c:pt>
                <c:pt idx="97">
                  <c:v>32540</c:v>
                </c:pt>
                <c:pt idx="98">
                  <c:v>32568</c:v>
                </c:pt>
                <c:pt idx="99">
                  <c:v>32599</c:v>
                </c:pt>
                <c:pt idx="100">
                  <c:v>32629</c:v>
                </c:pt>
                <c:pt idx="101">
                  <c:v>32660</c:v>
                </c:pt>
                <c:pt idx="102">
                  <c:v>32690</c:v>
                </c:pt>
                <c:pt idx="103">
                  <c:v>32721</c:v>
                </c:pt>
                <c:pt idx="104">
                  <c:v>32752</c:v>
                </c:pt>
                <c:pt idx="105">
                  <c:v>32782</c:v>
                </c:pt>
                <c:pt idx="106">
                  <c:v>32813</c:v>
                </c:pt>
                <c:pt idx="107">
                  <c:v>32843</c:v>
                </c:pt>
                <c:pt idx="108">
                  <c:v>32874</c:v>
                </c:pt>
                <c:pt idx="109">
                  <c:v>32905</c:v>
                </c:pt>
                <c:pt idx="110">
                  <c:v>32933</c:v>
                </c:pt>
                <c:pt idx="111">
                  <c:v>32964</c:v>
                </c:pt>
                <c:pt idx="112">
                  <c:v>32994</c:v>
                </c:pt>
                <c:pt idx="113">
                  <c:v>33025</c:v>
                </c:pt>
                <c:pt idx="114">
                  <c:v>33055</c:v>
                </c:pt>
                <c:pt idx="115">
                  <c:v>33086</c:v>
                </c:pt>
                <c:pt idx="116">
                  <c:v>33117</c:v>
                </c:pt>
                <c:pt idx="117">
                  <c:v>33147</c:v>
                </c:pt>
                <c:pt idx="118">
                  <c:v>33178</c:v>
                </c:pt>
                <c:pt idx="119">
                  <c:v>33208</c:v>
                </c:pt>
                <c:pt idx="120">
                  <c:v>33239</c:v>
                </c:pt>
                <c:pt idx="121">
                  <c:v>33270</c:v>
                </c:pt>
                <c:pt idx="122">
                  <c:v>33298</c:v>
                </c:pt>
                <c:pt idx="123">
                  <c:v>33329</c:v>
                </c:pt>
                <c:pt idx="124">
                  <c:v>33359</c:v>
                </c:pt>
                <c:pt idx="125">
                  <c:v>33390</c:v>
                </c:pt>
                <c:pt idx="126">
                  <c:v>33420</c:v>
                </c:pt>
                <c:pt idx="127">
                  <c:v>33451</c:v>
                </c:pt>
                <c:pt idx="128">
                  <c:v>33482</c:v>
                </c:pt>
                <c:pt idx="129">
                  <c:v>33512</c:v>
                </c:pt>
                <c:pt idx="130">
                  <c:v>33543</c:v>
                </c:pt>
                <c:pt idx="131">
                  <c:v>33573</c:v>
                </c:pt>
                <c:pt idx="132">
                  <c:v>33604</c:v>
                </c:pt>
                <c:pt idx="133">
                  <c:v>33635</c:v>
                </c:pt>
                <c:pt idx="134">
                  <c:v>33664</c:v>
                </c:pt>
                <c:pt idx="135">
                  <c:v>33695</c:v>
                </c:pt>
                <c:pt idx="136">
                  <c:v>33725</c:v>
                </c:pt>
                <c:pt idx="137">
                  <c:v>33756</c:v>
                </c:pt>
                <c:pt idx="138">
                  <c:v>33786</c:v>
                </c:pt>
                <c:pt idx="139">
                  <c:v>33817</c:v>
                </c:pt>
                <c:pt idx="140">
                  <c:v>33848</c:v>
                </c:pt>
                <c:pt idx="141">
                  <c:v>33878</c:v>
                </c:pt>
                <c:pt idx="142">
                  <c:v>33909</c:v>
                </c:pt>
                <c:pt idx="143">
                  <c:v>33939</c:v>
                </c:pt>
                <c:pt idx="144">
                  <c:v>33970</c:v>
                </c:pt>
                <c:pt idx="145">
                  <c:v>34001</c:v>
                </c:pt>
                <c:pt idx="146">
                  <c:v>34029</c:v>
                </c:pt>
                <c:pt idx="147">
                  <c:v>34060</c:v>
                </c:pt>
                <c:pt idx="148">
                  <c:v>34090</c:v>
                </c:pt>
                <c:pt idx="149">
                  <c:v>34121</c:v>
                </c:pt>
                <c:pt idx="150">
                  <c:v>34151</c:v>
                </c:pt>
                <c:pt idx="151">
                  <c:v>34182</c:v>
                </c:pt>
                <c:pt idx="152">
                  <c:v>34213</c:v>
                </c:pt>
                <c:pt idx="153">
                  <c:v>34243</c:v>
                </c:pt>
                <c:pt idx="154">
                  <c:v>34274</c:v>
                </c:pt>
                <c:pt idx="155">
                  <c:v>34304</c:v>
                </c:pt>
                <c:pt idx="156">
                  <c:v>34335</c:v>
                </c:pt>
                <c:pt idx="157">
                  <c:v>34366</c:v>
                </c:pt>
                <c:pt idx="158">
                  <c:v>34394</c:v>
                </c:pt>
                <c:pt idx="159">
                  <c:v>34425</c:v>
                </c:pt>
                <c:pt idx="160">
                  <c:v>34455</c:v>
                </c:pt>
                <c:pt idx="161">
                  <c:v>34486</c:v>
                </c:pt>
                <c:pt idx="162">
                  <c:v>34516</c:v>
                </c:pt>
                <c:pt idx="163">
                  <c:v>34547</c:v>
                </c:pt>
                <c:pt idx="164">
                  <c:v>34578</c:v>
                </c:pt>
                <c:pt idx="165">
                  <c:v>34608</c:v>
                </c:pt>
                <c:pt idx="166">
                  <c:v>34639</c:v>
                </c:pt>
                <c:pt idx="167">
                  <c:v>34669</c:v>
                </c:pt>
                <c:pt idx="168">
                  <c:v>34700</c:v>
                </c:pt>
                <c:pt idx="169">
                  <c:v>34731</c:v>
                </c:pt>
                <c:pt idx="170">
                  <c:v>34759</c:v>
                </c:pt>
                <c:pt idx="171">
                  <c:v>34790</c:v>
                </c:pt>
                <c:pt idx="172">
                  <c:v>34820</c:v>
                </c:pt>
                <c:pt idx="173">
                  <c:v>34851</c:v>
                </c:pt>
                <c:pt idx="174">
                  <c:v>34881</c:v>
                </c:pt>
                <c:pt idx="175">
                  <c:v>34912</c:v>
                </c:pt>
                <c:pt idx="176">
                  <c:v>34943</c:v>
                </c:pt>
                <c:pt idx="177">
                  <c:v>34973</c:v>
                </c:pt>
                <c:pt idx="178">
                  <c:v>35004</c:v>
                </c:pt>
                <c:pt idx="179">
                  <c:v>35034</c:v>
                </c:pt>
                <c:pt idx="180">
                  <c:v>35065</c:v>
                </c:pt>
                <c:pt idx="181">
                  <c:v>35096</c:v>
                </c:pt>
                <c:pt idx="182">
                  <c:v>35125</c:v>
                </c:pt>
                <c:pt idx="183">
                  <c:v>35156</c:v>
                </c:pt>
                <c:pt idx="184">
                  <c:v>35186</c:v>
                </c:pt>
                <c:pt idx="185">
                  <c:v>35217</c:v>
                </c:pt>
                <c:pt idx="186">
                  <c:v>35247</c:v>
                </c:pt>
                <c:pt idx="187">
                  <c:v>35278</c:v>
                </c:pt>
                <c:pt idx="188">
                  <c:v>35309</c:v>
                </c:pt>
                <c:pt idx="189">
                  <c:v>35339</c:v>
                </c:pt>
                <c:pt idx="190">
                  <c:v>35370</c:v>
                </c:pt>
                <c:pt idx="191">
                  <c:v>35400</c:v>
                </c:pt>
                <c:pt idx="192">
                  <c:v>35431</c:v>
                </c:pt>
                <c:pt idx="193">
                  <c:v>35462</c:v>
                </c:pt>
                <c:pt idx="194">
                  <c:v>35490</c:v>
                </c:pt>
                <c:pt idx="195">
                  <c:v>35521</c:v>
                </c:pt>
                <c:pt idx="196">
                  <c:v>35551</c:v>
                </c:pt>
                <c:pt idx="197">
                  <c:v>35582</c:v>
                </c:pt>
                <c:pt idx="198">
                  <c:v>35612</c:v>
                </c:pt>
                <c:pt idx="199">
                  <c:v>35643</c:v>
                </c:pt>
                <c:pt idx="200">
                  <c:v>35674</c:v>
                </c:pt>
                <c:pt idx="201">
                  <c:v>35704</c:v>
                </c:pt>
                <c:pt idx="202">
                  <c:v>35735</c:v>
                </c:pt>
                <c:pt idx="203">
                  <c:v>35765</c:v>
                </c:pt>
                <c:pt idx="204">
                  <c:v>35796</c:v>
                </c:pt>
                <c:pt idx="205">
                  <c:v>35827</c:v>
                </c:pt>
                <c:pt idx="206">
                  <c:v>35855</c:v>
                </c:pt>
                <c:pt idx="207">
                  <c:v>35886</c:v>
                </c:pt>
                <c:pt idx="208">
                  <c:v>35916</c:v>
                </c:pt>
                <c:pt idx="209">
                  <c:v>35947</c:v>
                </c:pt>
                <c:pt idx="210">
                  <c:v>35977</c:v>
                </c:pt>
                <c:pt idx="211">
                  <c:v>36008</c:v>
                </c:pt>
                <c:pt idx="212">
                  <c:v>36039</c:v>
                </c:pt>
                <c:pt idx="213">
                  <c:v>36069</c:v>
                </c:pt>
                <c:pt idx="214">
                  <c:v>36100</c:v>
                </c:pt>
                <c:pt idx="215">
                  <c:v>36130</c:v>
                </c:pt>
                <c:pt idx="216">
                  <c:v>36161</c:v>
                </c:pt>
                <c:pt idx="217">
                  <c:v>36192</c:v>
                </c:pt>
                <c:pt idx="218">
                  <c:v>36220</c:v>
                </c:pt>
                <c:pt idx="219">
                  <c:v>36251</c:v>
                </c:pt>
                <c:pt idx="220">
                  <c:v>36281</c:v>
                </c:pt>
                <c:pt idx="221">
                  <c:v>36312</c:v>
                </c:pt>
                <c:pt idx="222">
                  <c:v>36342</c:v>
                </c:pt>
                <c:pt idx="223">
                  <c:v>36373</c:v>
                </c:pt>
                <c:pt idx="224">
                  <c:v>36404</c:v>
                </c:pt>
                <c:pt idx="225">
                  <c:v>36434</c:v>
                </c:pt>
                <c:pt idx="226">
                  <c:v>36465</c:v>
                </c:pt>
                <c:pt idx="227">
                  <c:v>36495</c:v>
                </c:pt>
                <c:pt idx="228">
                  <c:v>36526</c:v>
                </c:pt>
                <c:pt idx="229">
                  <c:v>36557</c:v>
                </c:pt>
                <c:pt idx="230">
                  <c:v>36586</c:v>
                </c:pt>
                <c:pt idx="231">
                  <c:v>36617</c:v>
                </c:pt>
                <c:pt idx="232">
                  <c:v>36647</c:v>
                </c:pt>
                <c:pt idx="233">
                  <c:v>36678</c:v>
                </c:pt>
                <c:pt idx="234">
                  <c:v>36708</c:v>
                </c:pt>
                <c:pt idx="235">
                  <c:v>36739</c:v>
                </c:pt>
                <c:pt idx="236">
                  <c:v>36770</c:v>
                </c:pt>
                <c:pt idx="237">
                  <c:v>36800</c:v>
                </c:pt>
                <c:pt idx="238">
                  <c:v>36831</c:v>
                </c:pt>
                <c:pt idx="239">
                  <c:v>36861</c:v>
                </c:pt>
                <c:pt idx="240">
                  <c:v>36892</c:v>
                </c:pt>
                <c:pt idx="241">
                  <c:v>36923</c:v>
                </c:pt>
                <c:pt idx="242">
                  <c:v>36951</c:v>
                </c:pt>
                <c:pt idx="243">
                  <c:v>36982</c:v>
                </c:pt>
                <c:pt idx="244">
                  <c:v>37012</c:v>
                </c:pt>
                <c:pt idx="245">
                  <c:v>37043</c:v>
                </c:pt>
                <c:pt idx="246">
                  <c:v>37073</c:v>
                </c:pt>
                <c:pt idx="247">
                  <c:v>37104</c:v>
                </c:pt>
                <c:pt idx="248">
                  <c:v>37135</c:v>
                </c:pt>
                <c:pt idx="249">
                  <c:v>37165</c:v>
                </c:pt>
                <c:pt idx="250">
                  <c:v>37196</c:v>
                </c:pt>
                <c:pt idx="251">
                  <c:v>37226</c:v>
                </c:pt>
                <c:pt idx="252">
                  <c:v>37257</c:v>
                </c:pt>
                <c:pt idx="253">
                  <c:v>37288</c:v>
                </c:pt>
                <c:pt idx="254">
                  <c:v>37316</c:v>
                </c:pt>
                <c:pt idx="255">
                  <c:v>37347</c:v>
                </c:pt>
                <c:pt idx="256">
                  <c:v>37377</c:v>
                </c:pt>
                <c:pt idx="257">
                  <c:v>37408</c:v>
                </c:pt>
                <c:pt idx="258">
                  <c:v>37438</c:v>
                </c:pt>
                <c:pt idx="259">
                  <c:v>37469</c:v>
                </c:pt>
                <c:pt idx="260">
                  <c:v>37500</c:v>
                </c:pt>
                <c:pt idx="261">
                  <c:v>37530</c:v>
                </c:pt>
                <c:pt idx="262">
                  <c:v>37561</c:v>
                </c:pt>
                <c:pt idx="263">
                  <c:v>37591</c:v>
                </c:pt>
                <c:pt idx="264">
                  <c:v>37622</c:v>
                </c:pt>
                <c:pt idx="265">
                  <c:v>37653</c:v>
                </c:pt>
                <c:pt idx="266">
                  <c:v>37681</c:v>
                </c:pt>
                <c:pt idx="267">
                  <c:v>37712</c:v>
                </c:pt>
                <c:pt idx="268">
                  <c:v>37742</c:v>
                </c:pt>
                <c:pt idx="269">
                  <c:v>37773</c:v>
                </c:pt>
                <c:pt idx="270">
                  <c:v>37803</c:v>
                </c:pt>
                <c:pt idx="271">
                  <c:v>37834</c:v>
                </c:pt>
                <c:pt idx="272">
                  <c:v>37865</c:v>
                </c:pt>
                <c:pt idx="273">
                  <c:v>37895</c:v>
                </c:pt>
                <c:pt idx="274">
                  <c:v>37926</c:v>
                </c:pt>
                <c:pt idx="275">
                  <c:v>37956</c:v>
                </c:pt>
                <c:pt idx="276">
                  <c:v>37987</c:v>
                </c:pt>
                <c:pt idx="277">
                  <c:v>38018</c:v>
                </c:pt>
                <c:pt idx="278">
                  <c:v>38047</c:v>
                </c:pt>
                <c:pt idx="279">
                  <c:v>38078</c:v>
                </c:pt>
                <c:pt idx="280">
                  <c:v>38108</c:v>
                </c:pt>
                <c:pt idx="281">
                  <c:v>38139</c:v>
                </c:pt>
                <c:pt idx="282">
                  <c:v>38169</c:v>
                </c:pt>
                <c:pt idx="283">
                  <c:v>38200</c:v>
                </c:pt>
                <c:pt idx="284">
                  <c:v>38231</c:v>
                </c:pt>
                <c:pt idx="285">
                  <c:v>38261</c:v>
                </c:pt>
                <c:pt idx="286">
                  <c:v>38292</c:v>
                </c:pt>
                <c:pt idx="287">
                  <c:v>38322</c:v>
                </c:pt>
                <c:pt idx="288">
                  <c:v>38353</c:v>
                </c:pt>
                <c:pt idx="289">
                  <c:v>38384</c:v>
                </c:pt>
                <c:pt idx="290">
                  <c:v>38412</c:v>
                </c:pt>
                <c:pt idx="291">
                  <c:v>38443</c:v>
                </c:pt>
                <c:pt idx="292">
                  <c:v>38473</c:v>
                </c:pt>
                <c:pt idx="293">
                  <c:v>38504</c:v>
                </c:pt>
                <c:pt idx="294">
                  <c:v>38534</c:v>
                </c:pt>
                <c:pt idx="295">
                  <c:v>38565</c:v>
                </c:pt>
                <c:pt idx="296">
                  <c:v>38596</c:v>
                </c:pt>
                <c:pt idx="297">
                  <c:v>38626</c:v>
                </c:pt>
                <c:pt idx="298">
                  <c:v>38657</c:v>
                </c:pt>
                <c:pt idx="299">
                  <c:v>38687</c:v>
                </c:pt>
                <c:pt idx="300">
                  <c:v>38718</c:v>
                </c:pt>
                <c:pt idx="301">
                  <c:v>38749</c:v>
                </c:pt>
                <c:pt idx="302">
                  <c:v>38777</c:v>
                </c:pt>
                <c:pt idx="303">
                  <c:v>38808</c:v>
                </c:pt>
                <c:pt idx="304">
                  <c:v>38838</c:v>
                </c:pt>
                <c:pt idx="305">
                  <c:v>38869</c:v>
                </c:pt>
                <c:pt idx="306">
                  <c:v>38899</c:v>
                </c:pt>
                <c:pt idx="307">
                  <c:v>38930</c:v>
                </c:pt>
                <c:pt idx="308">
                  <c:v>38961</c:v>
                </c:pt>
                <c:pt idx="309">
                  <c:v>38991</c:v>
                </c:pt>
                <c:pt idx="310">
                  <c:v>39022</c:v>
                </c:pt>
                <c:pt idx="311">
                  <c:v>39052</c:v>
                </c:pt>
                <c:pt idx="312">
                  <c:v>39083</c:v>
                </c:pt>
                <c:pt idx="313">
                  <c:v>39114</c:v>
                </c:pt>
                <c:pt idx="314">
                  <c:v>39142</c:v>
                </c:pt>
                <c:pt idx="315">
                  <c:v>39173</c:v>
                </c:pt>
                <c:pt idx="316">
                  <c:v>39203</c:v>
                </c:pt>
                <c:pt idx="317">
                  <c:v>39234</c:v>
                </c:pt>
                <c:pt idx="318">
                  <c:v>39264</c:v>
                </c:pt>
                <c:pt idx="319">
                  <c:v>39295</c:v>
                </c:pt>
                <c:pt idx="320">
                  <c:v>39326</c:v>
                </c:pt>
                <c:pt idx="321">
                  <c:v>39356</c:v>
                </c:pt>
                <c:pt idx="322">
                  <c:v>39387</c:v>
                </c:pt>
                <c:pt idx="323">
                  <c:v>39417</c:v>
                </c:pt>
                <c:pt idx="324">
                  <c:v>39448</c:v>
                </c:pt>
                <c:pt idx="325">
                  <c:v>39479</c:v>
                </c:pt>
                <c:pt idx="326">
                  <c:v>39508</c:v>
                </c:pt>
                <c:pt idx="327">
                  <c:v>39539</c:v>
                </c:pt>
                <c:pt idx="328">
                  <c:v>39569</c:v>
                </c:pt>
                <c:pt idx="329">
                  <c:v>39600</c:v>
                </c:pt>
                <c:pt idx="330">
                  <c:v>39630</c:v>
                </c:pt>
                <c:pt idx="331">
                  <c:v>39661</c:v>
                </c:pt>
                <c:pt idx="332">
                  <c:v>39692</c:v>
                </c:pt>
                <c:pt idx="333">
                  <c:v>39722</c:v>
                </c:pt>
                <c:pt idx="334">
                  <c:v>39753</c:v>
                </c:pt>
                <c:pt idx="335">
                  <c:v>39783</c:v>
                </c:pt>
                <c:pt idx="336">
                  <c:v>39814</c:v>
                </c:pt>
                <c:pt idx="337">
                  <c:v>39845</c:v>
                </c:pt>
                <c:pt idx="338">
                  <c:v>39873</c:v>
                </c:pt>
                <c:pt idx="339">
                  <c:v>39904</c:v>
                </c:pt>
                <c:pt idx="340">
                  <c:v>39934</c:v>
                </c:pt>
                <c:pt idx="341">
                  <c:v>39965</c:v>
                </c:pt>
                <c:pt idx="342">
                  <c:v>39995</c:v>
                </c:pt>
                <c:pt idx="343">
                  <c:v>40026</c:v>
                </c:pt>
                <c:pt idx="344">
                  <c:v>40057</c:v>
                </c:pt>
                <c:pt idx="345">
                  <c:v>40087</c:v>
                </c:pt>
                <c:pt idx="346">
                  <c:v>40118</c:v>
                </c:pt>
                <c:pt idx="347">
                  <c:v>40148</c:v>
                </c:pt>
                <c:pt idx="348">
                  <c:v>40179</c:v>
                </c:pt>
                <c:pt idx="349">
                  <c:v>40210</c:v>
                </c:pt>
                <c:pt idx="350">
                  <c:v>40238</c:v>
                </c:pt>
                <c:pt idx="351">
                  <c:v>40269</c:v>
                </c:pt>
                <c:pt idx="352">
                  <c:v>40299</c:v>
                </c:pt>
                <c:pt idx="353">
                  <c:v>40330</c:v>
                </c:pt>
                <c:pt idx="354">
                  <c:v>40360</c:v>
                </c:pt>
                <c:pt idx="355">
                  <c:v>40391</c:v>
                </c:pt>
                <c:pt idx="356">
                  <c:v>40422</c:v>
                </c:pt>
                <c:pt idx="357">
                  <c:v>40452</c:v>
                </c:pt>
                <c:pt idx="358">
                  <c:v>40483</c:v>
                </c:pt>
                <c:pt idx="359">
                  <c:v>40513</c:v>
                </c:pt>
                <c:pt idx="360">
                  <c:v>40544</c:v>
                </c:pt>
                <c:pt idx="361">
                  <c:v>40575</c:v>
                </c:pt>
                <c:pt idx="362">
                  <c:v>40603</c:v>
                </c:pt>
                <c:pt idx="363">
                  <c:v>40634</c:v>
                </c:pt>
                <c:pt idx="364">
                  <c:v>40664</c:v>
                </c:pt>
                <c:pt idx="365">
                  <c:v>40695</c:v>
                </c:pt>
                <c:pt idx="366">
                  <c:v>40725</c:v>
                </c:pt>
                <c:pt idx="367">
                  <c:v>40756</c:v>
                </c:pt>
                <c:pt idx="368">
                  <c:v>40787</c:v>
                </c:pt>
                <c:pt idx="369">
                  <c:v>40817</c:v>
                </c:pt>
                <c:pt idx="370">
                  <c:v>40848</c:v>
                </c:pt>
                <c:pt idx="371">
                  <c:v>40878</c:v>
                </c:pt>
                <c:pt idx="372">
                  <c:v>40909</c:v>
                </c:pt>
                <c:pt idx="373">
                  <c:v>40940</c:v>
                </c:pt>
                <c:pt idx="374">
                  <c:v>40969</c:v>
                </c:pt>
                <c:pt idx="375">
                  <c:v>41000</c:v>
                </c:pt>
                <c:pt idx="376">
                  <c:v>41030</c:v>
                </c:pt>
                <c:pt idx="377">
                  <c:v>41061</c:v>
                </c:pt>
                <c:pt idx="378">
                  <c:v>41091</c:v>
                </c:pt>
                <c:pt idx="379">
                  <c:v>41122</c:v>
                </c:pt>
                <c:pt idx="380">
                  <c:v>41153</c:v>
                </c:pt>
                <c:pt idx="381">
                  <c:v>41183</c:v>
                </c:pt>
                <c:pt idx="382">
                  <c:v>41214</c:v>
                </c:pt>
                <c:pt idx="383">
                  <c:v>41244</c:v>
                </c:pt>
                <c:pt idx="384">
                  <c:v>41275</c:v>
                </c:pt>
                <c:pt idx="385">
                  <c:v>41306</c:v>
                </c:pt>
                <c:pt idx="386">
                  <c:v>41334</c:v>
                </c:pt>
                <c:pt idx="387">
                  <c:v>41365</c:v>
                </c:pt>
                <c:pt idx="388">
                  <c:v>41395</c:v>
                </c:pt>
                <c:pt idx="389">
                  <c:v>41426</c:v>
                </c:pt>
                <c:pt idx="390">
                  <c:v>41456</c:v>
                </c:pt>
                <c:pt idx="391">
                  <c:v>41487</c:v>
                </c:pt>
                <c:pt idx="392">
                  <c:v>41518</c:v>
                </c:pt>
                <c:pt idx="393">
                  <c:v>41548</c:v>
                </c:pt>
                <c:pt idx="394">
                  <c:v>41579</c:v>
                </c:pt>
                <c:pt idx="395">
                  <c:v>41609</c:v>
                </c:pt>
                <c:pt idx="396">
                  <c:v>41640</c:v>
                </c:pt>
                <c:pt idx="397">
                  <c:v>41671</c:v>
                </c:pt>
                <c:pt idx="398">
                  <c:v>41699</c:v>
                </c:pt>
                <c:pt idx="399">
                  <c:v>41730</c:v>
                </c:pt>
                <c:pt idx="400">
                  <c:v>41760</c:v>
                </c:pt>
                <c:pt idx="401">
                  <c:v>41791</c:v>
                </c:pt>
                <c:pt idx="402">
                  <c:v>41821</c:v>
                </c:pt>
                <c:pt idx="403">
                  <c:v>41852</c:v>
                </c:pt>
                <c:pt idx="404">
                  <c:v>41883</c:v>
                </c:pt>
                <c:pt idx="405">
                  <c:v>41913</c:v>
                </c:pt>
                <c:pt idx="406">
                  <c:v>41944</c:v>
                </c:pt>
                <c:pt idx="407">
                  <c:v>41974</c:v>
                </c:pt>
                <c:pt idx="408">
                  <c:v>42005</c:v>
                </c:pt>
                <c:pt idx="409">
                  <c:v>42036</c:v>
                </c:pt>
                <c:pt idx="410">
                  <c:v>42064</c:v>
                </c:pt>
                <c:pt idx="411">
                  <c:v>42095</c:v>
                </c:pt>
                <c:pt idx="412">
                  <c:v>42125</c:v>
                </c:pt>
                <c:pt idx="413">
                  <c:v>42156</c:v>
                </c:pt>
                <c:pt idx="414">
                  <c:v>42186</c:v>
                </c:pt>
                <c:pt idx="415">
                  <c:v>42217</c:v>
                </c:pt>
                <c:pt idx="416">
                  <c:v>42248</c:v>
                </c:pt>
                <c:pt idx="417">
                  <c:v>42278</c:v>
                </c:pt>
                <c:pt idx="418">
                  <c:v>42309</c:v>
                </c:pt>
                <c:pt idx="419">
                  <c:v>42339</c:v>
                </c:pt>
                <c:pt idx="420">
                  <c:v>42370</c:v>
                </c:pt>
                <c:pt idx="421">
                  <c:v>42401</c:v>
                </c:pt>
                <c:pt idx="422">
                  <c:v>42430</c:v>
                </c:pt>
                <c:pt idx="423">
                  <c:v>42461</c:v>
                </c:pt>
                <c:pt idx="424">
                  <c:v>42491</c:v>
                </c:pt>
                <c:pt idx="425">
                  <c:v>42522</c:v>
                </c:pt>
                <c:pt idx="426">
                  <c:v>42552</c:v>
                </c:pt>
                <c:pt idx="427">
                  <c:v>42583</c:v>
                </c:pt>
                <c:pt idx="428">
                  <c:v>42614</c:v>
                </c:pt>
                <c:pt idx="429">
                  <c:v>42644</c:v>
                </c:pt>
                <c:pt idx="430">
                  <c:v>42675</c:v>
                </c:pt>
                <c:pt idx="431">
                  <c:v>42705</c:v>
                </c:pt>
                <c:pt idx="432">
                  <c:v>42736</c:v>
                </c:pt>
                <c:pt idx="433">
                  <c:v>42767</c:v>
                </c:pt>
                <c:pt idx="434">
                  <c:v>42795</c:v>
                </c:pt>
                <c:pt idx="435">
                  <c:v>42826</c:v>
                </c:pt>
                <c:pt idx="436">
                  <c:v>42856</c:v>
                </c:pt>
                <c:pt idx="437">
                  <c:v>42887</c:v>
                </c:pt>
                <c:pt idx="438">
                  <c:v>42917</c:v>
                </c:pt>
                <c:pt idx="439">
                  <c:v>42948</c:v>
                </c:pt>
                <c:pt idx="440">
                  <c:v>42979</c:v>
                </c:pt>
                <c:pt idx="441">
                  <c:v>43009</c:v>
                </c:pt>
                <c:pt idx="442">
                  <c:v>43040</c:v>
                </c:pt>
                <c:pt idx="443">
                  <c:v>43070</c:v>
                </c:pt>
                <c:pt idx="444">
                  <c:v>43101</c:v>
                </c:pt>
                <c:pt idx="445">
                  <c:v>43132</c:v>
                </c:pt>
                <c:pt idx="446">
                  <c:v>43160</c:v>
                </c:pt>
                <c:pt idx="447">
                  <c:v>43191</c:v>
                </c:pt>
                <c:pt idx="448">
                  <c:v>43221</c:v>
                </c:pt>
                <c:pt idx="449">
                  <c:v>43252</c:v>
                </c:pt>
                <c:pt idx="450">
                  <c:v>43282</c:v>
                </c:pt>
                <c:pt idx="451">
                  <c:v>43313</c:v>
                </c:pt>
                <c:pt idx="452">
                  <c:v>43344</c:v>
                </c:pt>
                <c:pt idx="453">
                  <c:v>43374</c:v>
                </c:pt>
                <c:pt idx="454">
                  <c:v>43405</c:v>
                </c:pt>
                <c:pt idx="455">
                  <c:v>43435</c:v>
                </c:pt>
                <c:pt idx="456">
                  <c:v>43466</c:v>
                </c:pt>
                <c:pt idx="457">
                  <c:v>43497</c:v>
                </c:pt>
                <c:pt idx="458">
                  <c:v>43525</c:v>
                </c:pt>
                <c:pt idx="459">
                  <c:v>43556</c:v>
                </c:pt>
                <c:pt idx="460">
                  <c:v>43586</c:v>
                </c:pt>
                <c:pt idx="461">
                  <c:v>43617</c:v>
                </c:pt>
                <c:pt idx="462">
                  <c:v>43647</c:v>
                </c:pt>
                <c:pt idx="463">
                  <c:v>43678</c:v>
                </c:pt>
                <c:pt idx="464">
                  <c:v>43709</c:v>
                </c:pt>
                <c:pt idx="465">
                  <c:v>43739</c:v>
                </c:pt>
                <c:pt idx="466">
                  <c:v>43770</c:v>
                </c:pt>
                <c:pt idx="467">
                  <c:v>43800</c:v>
                </c:pt>
                <c:pt idx="468">
                  <c:v>43831</c:v>
                </c:pt>
                <c:pt idx="469">
                  <c:v>43862</c:v>
                </c:pt>
                <c:pt idx="470">
                  <c:v>43891</c:v>
                </c:pt>
                <c:pt idx="471">
                  <c:v>43922</c:v>
                </c:pt>
                <c:pt idx="472">
                  <c:v>43952</c:v>
                </c:pt>
                <c:pt idx="473">
                  <c:v>43983</c:v>
                </c:pt>
                <c:pt idx="474">
                  <c:v>44013</c:v>
                </c:pt>
                <c:pt idx="475">
                  <c:v>44044</c:v>
                </c:pt>
                <c:pt idx="476">
                  <c:v>44075</c:v>
                </c:pt>
                <c:pt idx="477">
                  <c:v>44105</c:v>
                </c:pt>
                <c:pt idx="478">
                  <c:v>44136</c:v>
                </c:pt>
                <c:pt idx="479">
                  <c:v>44166</c:v>
                </c:pt>
                <c:pt idx="480">
                  <c:v>44197</c:v>
                </c:pt>
                <c:pt idx="481">
                  <c:v>44228</c:v>
                </c:pt>
                <c:pt idx="482">
                  <c:v>44256</c:v>
                </c:pt>
                <c:pt idx="483">
                  <c:v>44287</c:v>
                </c:pt>
                <c:pt idx="484">
                  <c:v>44317</c:v>
                </c:pt>
                <c:pt idx="485">
                  <c:v>44348</c:v>
                </c:pt>
                <c:pt idx="486">
                  <c:v>44378</c:v>
                </c:pt>
                <c:pt idx="487">
                  <c:v>44409</c:v>
                </c:pt>
              </c:numCache>
            </c:numRef>
          </c:cat>
          <c:val>
            <c:numRef>
              <c:f>Sheet1!$B$2:$B$489</c:f>
              <c:numCache>
                <c:formatCode>General</c:formatCode>
                <c:ptCount val="488"/>
                <c:pt idx="0">
                  <c:v>0.77370142857142987</c:v>
                </c:pt>
                <c:pt idx="1">
                  <c:v>1.8020344444444447</c:v>
                </c:pt>
                <c:pt idx="2">
                  <c:v>2.504169090909091</c:v>
                </c:pt>
                <c:pt idx="3">
                  <c:v>3.5435538095238091</c:v>
                </c:pt>
                <c:pt idx="4">
                  <c:v>4.3075800000000015</c:v>
                </c:pt>
                <c:pt idx="5">
                  <c:v>3.7753027272727273</c:v>
                </c:pt>
                <c:pt idx="6">
                  <c:v>3.5060890909090912</c:v>
                </c:pt>
                <c:pt idx="7">
                  <c:v>4.1198328571428569</c:v>
                </c:pt>
                <c:pt idx="8">
                  <c:v>4.3583695238095252</c:v>
                </c:pt>
                <c:pt idx="9">
                  <c:v>4.8765452380952379</c:v>
                </c:pt>
                <c:pt idx="10">
                  <c:v>3.813337777777777</c:v>
                </c:pt>
                <c:pt idx="11">
                  <c:v>4.8125054545454553</c:v>
                </c:pt>
                <c:pt idx="12">
                  <c:v>6.3371199999999988</c:v>
                </c:pt>
                <c:pt idx="13">
                  <c:v>6.8119155555555562</c:v>
                </c:pt>
                <c:pt idx="14">
                  <c:v>6.9764243478260868</c:v>
                </c:pt>
                <c:pt idx="15">
                  <c:v>7.2501347619047625</c:v>
                </c:pt>
                <c:pt idx="16">
                  <c:v>6.7105700000000006</c:v>
                </c:pt>
                <c:pt idx="17">
                  <c:v>7.1172254545454541</c:v>
                </c:pt>
                <c:pt idx="18">
                  <c:v>7.3888104761904767</c:v>
                </c:pt>
                <c:pt idx="19">
                  <c:v>7.0897099999999993</c:v>
                </c:pt>
                <c:pt idx="20">
                  <c:v>7.3981276190476191</c:v>
                </c:pt>
                <c:pt idx="21">
                  <c:v>5.8743799999999995</c:v>
                </c:pt>
                <c:pt idx="22">
                  <c:v>6.0729163157894739</c:v>
                </c:pt>
                <c:pt idx="23">
                  <c:v>6.7142799999999987</c:v>
                </c:pt>
                <c:pt idx="24">
                  <c:v>6.7495128571428573</c:v>
                </c:pt>
                <c:pt idx="25">
                  <c:v>7.2400468421052633</c:v>
                </c:pt>
                <c:pt idx="26">
                  <c:v>6.9162317391304349</c:v>
                </c:pt>
                <c:pt idx="27">
                  <c:v>6.4</c:v>
                </c:pt>
                <c:pt idx="28">
                  <c:v>6.9389200000000013</c:v>
                </c:pt>
                <c:pt idx="29">
                  <c:v>8.3744063636363624</c:v>
                </c:pt>
                <c:pt idx="30">
                  <c:v>9.0180300000000013</c:v>
                </c:pt>
                <c:pt idx="31">
                  <c:v>9.3895869565217396</c:v>
                </c:pt>
                <c:pt idx="32">
                  <c:v>8.8902495238095245</c:v>
                </c:pt>
                <c:pt idx="33">
                  <c:v>8.78871</c:v>
                </c:pt>
                <c:pt idx="34">
                  <c:v>8.5267300000000006</c:v>
                </c:pt>
                <c:pt idx="35">
                  <c:v>8.0424238095238092</c:v>
                </c:pt>
                <c:pt idx="36">
                  <c:v>7.3841957142857142</c:v>
                </c:pt>
                <c:pt idx="37">
                  <c:v>7.1482252631578955</c:v>
                </c:pt>
                <c:pt idx="38">
                  <c:v>7.4261209090909084</c:v>
                </c:pt>
                <c:pt idx="39">
                  <c:v>8.0788399999999996</c:v>
                </c:pt>
                <c:pt idx="40">
                  <c:v>9.0739563636363627</c:v>
                </c:pt>
                <c:pt idx="41">
                  <c:v>9.236897142857142</c:v>
                </c:pt>
                <c:pt idx="42">
                  <c:v>9.0537609523809515</c:v>
                </c:pt>
                <c:pt idx="43">
                  <c:v>8.4203869565217389</c:v>
                </c:pt>
                <c:pt idx="44">
                  <c:v>8.2397615789473697</c:v>
                </c:pt>
                <c:pt idx="45">
                  <c:v>7.8945845454545456</c:v>
                </c:pt>
                <c:pt idx="46">
                  <c:v>7.4183315789473676</c:v>
                </c:pt>
                <c:pt idx="47">
                  <c:v>7.4561099999999998</c:v>
                </c:pt>
                <c:pt idx="48">
                  <c:v>7.8583357142857135</c:v>
                </c:pt>
                <c:pt idx="49">
                  <c:v>7.9026488888888888</c:v>
                </c:pt>
                <c:pt idx="50">
                  <c:v>8.0651480952380936</c:v>
                </c:pt>
                <c:pt idx="51">
                  <c:v>7.852961904761905</c:v>
                </c:pt>
                <c:pt idx="52">
                  <c:v>7.2719381818181823</c:v>
                </c:pt>
                <c:pt idx="53">
                  <c:v>6.4915800000000008</c:v>
                </c:pt>
                <c:pt idx="54">
                  <c:v>6.8486081818181823</c:v>
                </c:pt>
                <c:pt idx="55">
                  <c:v>6.9793281818181825</c:v>
                </c:pt>
                <c:pt idx="56">
                  <c:v>7.1257878947368418</c:v>
                </c:pt>
                <c:pt idx="57">
                  <c:v>7.0018081818181814</c:v>
                </c:pt>
                <c:pt idx="58">
                  <c:v>6.2678089473684215</c:v>
                </c:pt>
                <c:pt idx="59">
                  <c:v>5.4675776190476189</c:v>
                </c:pt>
                <c:pt idx="60">
                  <c:v>5.2202995238095236</c:v>
                </c:pt>
                <c:pt idx="61">
                  <c:v>5.5057205263157893</c:v>
                </c:pt>
                <c:pt idx="62">
                  <c:v>5.6249400000000005</c:v>
                </c:pt>
                <c:pt idx="63">
                  <c:v>5.7103009090909094</c:v>
                </c:pt>
                <c:pt idx="64">
                  <c:v>6.0304238095238096</c:v>
                </c:pt>
                <c:pt idx="65">
                  <c:v>6.0320838095238098</c:v>
                </c:pt>
                <c:pt idx="66">
                  <c:v>5.6318718181818177</c:v>
                </c:pt>
                <c:pt idx="67">
                  <c:v>5.5901842857142849</c:v>
                </c:pt>
                <c:pt idx="68">
                  <c:v>5.689989047619048</c:v>
                </c:pt>
                <c:pt idx="69">
                  <c:v>5.8595436363636368</c:v>
                </c:pt>
                <c:pt idx="70">
                  <c:v>5.9661555555555559</c:v>
                </c:pt>
                <c:pt idx="71">
                  <c:v>5.925517272727272</c:v>
                </c:pt>
                <c:pt idx="72">
                  <c:v>5.7196199999999999</c:v>
                </c:pt>
                <c:pt idx="73">
                  <c:v>5.3362163157894731</c:v>
                </c:pt>
                <c:pt idx="74">
                  <c:v>4.4072063636363641</c:v>
                </c:pt>
                <c:pt idx="75">
                  <c:v>4.3430071428571431</c:v>
                </c:pt>
                <c:pt idx="76">
                  <c:v>4.9432799999999997</c:v>
                </c:pt>
                <c:pt idx="77">
                  <c:v>4.6545627272727277</c:v>
                </c:pt>
                <c:pt idx="78">
                  <c:v>4.5198781818181821</c:v>
                </c:pt>
                <c:pt idx="79">
                  <c:v>4.4721561904761904</c:v>
                </c:pt>
                <c:pt idx="80">
                  <c:v>5.149174761904761</c:v>
                </c:pt>
                <c:pt idx="81">
                  <c:v>5.1642799999999998</c:v>
                </c:pt>
                <c:pt idx="82">
                  <c:v>4.3315363157894726</c:v>
                </c:pt>
                <c:pt idx="83">
                  <c:v>4.655597272727273</c:v>
                </c:pt>
                <c:pt idx="84">
                  <c:v>4.5365294736842099</c:v>
                </c:pt>
                <c:pt idx="85">
                  <c:v>4.2763999999999998</c:v>
                </c:pt>
                <c:pt idx="86">
                  <c:v>4.5410382608695645</c:v>
                </c:pt>
                <c:pt idx="87">
                  <c:v>4.7256</c:v>
                </c:pt>
                <c:pt idx="88">
                  <c:v>5.1067476190476189</c:v>
                </c:pt>
                <c:pt idx="89">
                  <c:v>4.9566036363636368</c:v>
                </c:pt>
                <c:pt idx="90">
                  <c:v>4.9259499999999994</c:v>
                </c:pt>
                <c:pt idx="91">
                  <c:v>5.1484447826086965</c:v>
                </c:pt>
                <c:pt idx="92">
                  <c:v>4.792312857142857</c:v>
                </c:pt>
                <c:pt idx="93">
                  <c:v>4.5346300000000008</c:v>
                </c:pt>
                <c:pt idx="94">
                  <c:v>4.7164000000000001</c:v>
                </c:pt>
                <c:pt idx="95">
                  <c:v>4.6939542857142849</c:v>
                </c:pt>
                <c:pt idx="96">
                  <c:v>4.6087400000000001</c:v>
                </c:pt>
                <c:pt idx="97">
                  <c:v>4.5217873684210526</c:v>
                </c:pt>
                <c:pt idx="98">
                  <c:v>4.4650272727272728</c:v>
                </c:pt>
                <c:pt idx="99">
                  <c:v>4.1413699999999993</c:v>
                </c:pt>
                <c:pt idx="100">
                  <c:v>3.5824909090909092</c:v>
                </c:pt>
                <c:pt idx="101">
                  <c:v>3.1077827272727276</c:v>
                </c:pt>
                <c:pt idx="102">
                  <c:v>2.9552099999999992</c:v>
                </c:pt>
                <c:pt idx="103">
                  <c:v>3.4907586956521737</c:v>
                </c:pt>
                <c:pt idx="104">
                  <c:v>3.75535</c:v>
                </c:pt>
                <c:pt idx="105">
                  <c:v>3.4204590476190484</c:v>
                </c:pt>
                <c:pt idx="106">
                  <c:v>3.2192557142857146</c:v>
                </c:pt>
                <c:pt idx="107">
                  <c:v>3.1964000000000006</c:v>
                </c:pt>
                <c:pt idx="108">
                  <c:v>3.0086466666666674</c:v>
                </c:pt>
                <c:pt idx="109">
                  <c:v>3.2099978947368415</c:v>
                </c:pt>
                <c:pt idx="110">
                  <c:v>3.3513163636363625</c:v>
                </c:pt>
                <c:pt idx="111">
                  <c:v>4.0738800000000008</c:v>
                </c:pt>
                <c:pt idx="112">
                  <c:v>4.3927818181818177</c:v>
                </c:pt>
                <c:pt idx="113">
                  <c:v>3.8063500000000001</c:v>
                </c:pt>
                <c:pt idx="114">
                  <c:v>3.6521485714285715</c:v>
                </c:pt>
                <c:pt idx="115">
                  <c:v>3.0497986956521741</c:v>
                </c:pt>
                <c:pt idx="116">
                  <c:v>2.7232878947368411</c:v>
                </c:pt>
                <c:pt idx="117">
                  <c:v>2.3399554545454535</c:v>
                </c:pt>
                <c:pt idx="118">
                  <c:v>2.1966099999999997</c:v>
                </c:pt>
                <c:pt idx="119">
                  <c:v>1.8200499999999993</c:v>
                </c:pt>
                <c:pt idx="120">
                  <c:v>2.4448447619047613</c:v>
                </c:pt>
                <c:pt idx="121">
                  <c:v>2.5422368421052628</c:v>
                </c:pt>
                <c:pt idx="122">
                  <c:v>3.2888499999999992</c:v>
                </c:pt>
                <c:pt idx="123">
                  <c:v>3.2291609090909095</c:v>
                </c:pt>
                <c:pt idx="124">
                  <c:v>3.0328672727272732</c:v>
                </c:pt>
                <c:pt idx="125">
                  <c:v>3.5880800000000006</c:v>
                </c:pt>
                <c:pt idx="126">
                  <c:v>3.9049072727272733</c:v>
                </c:pt>
                <c:pt idx="127">
                  <c:v>4.1006100000000005</c:v>
                </c:pt>
                <c:pt idx="128">
                  <c:v>4.2537700000000003</c:v>
                </c:pt>
                <c:pt idx="129">
                  <c:v>4.6786927272727272</c:v>
                </c:pt>
                <c:pt idx="130">
                  <c:v>4.350798421052632</c:v>
                </c:pt>
                <c:pt idx="131">
                  <c:v>4.1079414285714293</c:v>
                </c:pt>
                <c:pt idx="132">
                  <c:v>4.359770952380952</c:v>
                </c:pt>
                <c:pt idx="133">
                  <c:v>4.5189047368421047</c:v>
                </c:pt>
                <c:pt idx="134">
                  <c:v>4.3523627272727268</c:v>
                </c:pt>
                <c:pt idx="135">
                  <c:v>4.2976461904761907</c:v>
                </c:pt>
                <c:pt idx="136">
                  <c:v>4.3684000000000003</c:v>
                </c:pt>
                <c:pt idx="137">
                  <c:v>4.2471081818181817</c:v>
                </c:pt>
                <c:pt idx="138">
                  <c:v>3.6874254545454548</c:v>
                </c:pt>
                <c:pt idx="139">
                  <c:v>3.5110442857142856</c:v>
                </c:pt>
                <c:pt idx="140">
                  <c:v>3.422538095238095</c:v>
                </c:pt>
                <c:pt idx="141">
                  <c:v>3.3091676190476194</c:v>
                </c:pt>
                <c:pt idx="142">
                  <c:v>3.7526978947368419</c:v>
                </c:pt>
                <c:pt idx="143">
                  <c:v>3.8032899999999996</c:v>
                </c:pt>
                <c:pt idx="144">
                  <c:v>3.3461999999999996</c:v>
                </c:pt>
                <c:pt idx="145">
                  <c:v>3.0121973684210528</c:v>
                </c:pt>
                <c:pt idx="146">
                  <c:v>2.9558073913043477</c:v>
                </c:pt>
                <c:pt idx="147">
                  <c:v>2.8131438095238095</c:v>
                </c:pt>
                <c:pt idx="148">
                  <c:v>2.8143099999999999</c:v>
                </c:pt>
                <c:pt idx="149">
                  <c:v>2.9648672727272727</c:v>
                </c:pt>
                <c:pt idx="150">
                  <c:v>2.958258095238095</c:v>
                </c:pt>
                <c:pt idx="151">
                  <c:v>2.8368172727272727</c:v>
                </c:pt>
                <c:pt idx="152">
                  <c:v>2.5960000000000005</c:v>
                </c:pt>
                <c:pt idx="153">
                  <c:v>2.5817099999999997</c:v>
                </c:pt>
                <c:pt idx="154">
                  <c:v>2.9794500000000004</c:v>
                </c:pt>
                <c:pt idx="155">
                  <c:v>2.9631309090909093</c:v>
                </c:pt>
                <c:pt idx="156">
                  <c:v>3.2995199999999998</c:v>
                </c:pt>
                <c:pt idx="157">
                  <c:v>3.4574378947368425</c:v>
                </c:pt>
                <c:pt idx="158">
                  <c:v>3.830828695652174</c:v>
                </c:pt>
                <c:pt idx="159">
                  <c:v>4.6077152631578944</c:v>
                </c:pt>
                <c:pt idx="160">
                  <c:v>4.8948433333333341</c:v>
                </c:pt>
                <c:pt idx="161">
                  <c:v>4.6065636363636369</c:v>
                </c:pt>
                <c:pt idx="162">
                  <c:v>4.5990400000000005</c:v>
                </c:pt>
                <c:pt idx="163">
                  <c:v>4.3355369565217394</c:v>
                </c:pt>
                <c:pt idx="164">
                  <c:v>4.4916228571428576</c:v>
                </c:pt>
                <c:pt idx="165">
                  <c:v>5.1341099999999997</c:v>
                </c:pt>
                <c:pt idx="166">
                  <c:v>5.3522600000000002</c:v>
                </c:pt>
                <c:pt idx="167">
                  <c:v>5.2164095238095243</c:v>
                </c:pt>
                <c:pt idx="168">
                  <c:v>4.90869</c:v>
                </c:pt>
                <c:pt idx="169">
                  <c:v>4.6064836842105263</c:v>
                </c:pt>
                <c:pt idx="170">
                  <c:v>4.4175626086956523</c:v>
                </c:pt>
                <c:pt idx="171">
                  <c:v>3.9376315789473688</c:v>
                </c:pt>
                <c:pt idx="172">
                  <c:v>3.5140872727272727</c:v>
                </c:pt>
                <c:pt idx="173">
                  <c:v>3.1255818181818178</c:v>
                </c:pt>
                <c:pt idx="174">
                  <c:v>3.4478099999999996</c:v>
                </c:pt>
                <c:pt idx="175">
                  <c:v>3.8708108695652177</c:v>
                </c:pt>
                <c:pt idx="176">
                  <c:v>3.6522899999999998</c:v>
                </c:pt>
                <c:pt idx="177">
                  <c:v>3.3004519047619048</c:v>
                </c:pt>
                <c:pt idx="178">
                  <c:v>3.3270061904761907</c:v>
                </c:pt>
                <c:pt idx="179">
                  <c:v>3.1798500000000001</c:v>
                </c:pt>
                <c:pt idx="180">
                  <c:v>2.8616809523809525</c:v>
                </c:pt>
                <c:pt idx="181">
                  <c:v>3.0884700000000005</c:v>
                </c:pt>
                <c:pt idx="182">
                  <c:v>3.4246514285714289</c:v>
                </c:pt>
                <c:pt idx="183">
                  <c:v>3.6786936363636369</c:v>
                </c:pt>
                <c:pt idx="184">
                  <c:v>3.9097281818181813</c:v>
                </c:pt>
                <c:pt idx="185">
                  <c:v>4.0904799999999994</c:v>
                </c:pt>
                <c:pt idx="186">
                  <c:v>3.9820945454545451</c:v>
                </c:pt>
                <c:pt idx="187">
                  <c:v>3.8231545454545457</c:v>
                </c:pt>
                <c:pt idx="188">
                  <c:v>3.8274299999999997</c:v>
                </c:pt>
                <c:pt idx="189">
                  <c:v>3.4717463636363632</c:v>
                </c:pt>
                <c:pt idx="190">
                  <c:v>2.9505942105263157</c:v>
                </c:pt>
                <c:pt idx="191">
                  <c:v>2.923560952380952</c:v>
                </c:pt>
                <c:pt idx="192">
                  <c:v>3.5409076190476187</c:v>
                </c:pt>
                <c:pt idx="193">
                  <c:v>3.3872136842105265</c:v>
                </c:pt>
                <c:pt idx="194">
                  <c:v>3.9292299999999996</c:v>
                </c:pt>
                <c:pt idx="195">
                  <c:v>4.451114545454546</c:v>
                </c:pt>
                <c:pt idx="196">
                  <c:v>4.4731023809523807</c:v>
                </c:pt>
                <c:pt idx="197">
                  <c:v>4.2602395238095241</c:v>
                </c:pt>
                <c:pt idx="198">
                  <c:v>4.0548445454545456</c:v>
                </c:pt>
                <c:pt idx="199">
                  <c:v>4.0084914285714284</c:v>
                </c:pt>
                <c:pt idx="200">
                  <c:v>3.9891714285714284</c:v>
                </c:pt>
                <c:pt idx="201">
                  <c:v>3.9435754545454542</c:v>
                </c:pt>
                <c:pt idx="202">
                  <c:v>3.9846399999999997</c:v>
                </c:pt>
                <c:pt idx="203">
                  <c:v>4.1115863636363637</c:v>
                </c:pt>
                <c:pt idx="204">
                  <c:v>3.9133800000000001</c:v>
                </c:pt>
                <c:pt idx="205">
                  <c:v>4.1345368421052635</c:v>
                </c:pt>
                <c:pt idx="206">
                  <c:v>4.2705527272727277</c:v>
                </c:pt>
                <c:pt idx="207">
                  <c:v>4.1992190476190476</c:v>
                </c:pt>
                <c:pt idx="208">
                  <c:v>3.96394</c:v>
                </c:pt>
                <c:pt idx="209">
                  <c:v>3.8733936363636361</c:v>
                </c:pt>
                <c:pt idx="210">
                  <c:v>3.7157236363636361</c:v>
                </c:pt>
                <c:pt idx="211">
                  <c:v>3.724984761904762</c:v>
                </c:pt>
                <c:pt idx="212">
                  <c:v>3.3798666666666666</c:v>
                </c:pt>
                <c:pt idx="213">
                  <c:v>3.0439300000000005</c:v>
                </c:pt>
                <c:pt idx="214">
                  <c:v>3.3431384210526316</c:v>
                </c:pt>
                <c:pt idx="215">
                  <c:v>3.0380799999999999</c:v>
                </c:pt>
                <c:pt idx="216">
                  <c:v>3.0554352631578947</c:v>
                </c:pt>
                <c:pt idx="217">
                  <c:v>3.3322773684210532</c:v>
                </c:pt>
                <c:pt idx="218">
                  <c:v>3.5042086956521743</c:v>
                </c:pt>
                <c:pt idx="219">
                  <c:v>2.9034154545454545</c:v>
                </c:pt>
                <c:pt idx="220">
                  <c:v>3.4484800000000004</c:v>
                </c:pt>
                <c:pt idx="221">
                  <c:v>3.9339454545454542</c:v>
                </c:pt>
                <c:pt idx="222">
                  <c:v>3.647294761904762</c:v>
                </c:pt>
                <c:pt idx="223">
                  <c:v>3.6747109090909094</c:v>
                </c:pt>
                <c:pt idx="224">
                  <c:v>3.285268095238095</c:v>
                </c:pt>
                <c:pt idx="225">
                  <c:v>3.5494600000000003</c:v>
                </c:pt>
                <c:pt idx="226">
                  <c:v>3.4136499999999996</c:v>
                </c:pt>
                <c:pt idx="227">
                  <c:v>3.5990545454545453</c:v>
                </c:pt>
                <c:pt idx="228">
                  <c:v>3.8680399999999997</c:v>
                </c:pt>
                <c:pt idx="229">
                  <c:v>3.3015299999999996</c:v>
                </c:pt>
                <c:pt idx="230">
                  <c:v>2.4943817391304344</c:v>
                </c:pt>
                <c:pt idx="231">
                  <c:v>2.9766663157894735</c:v>
                </c:pt>
                <c:pt idx="232">
                  <c:v>3.3079245454545454</c:v>
                </c:pt>
                <c:pt idx="233">
                  <c:v>2.3623327272727277</c:v>
                </c:pt>
                <c:pt idx="234">
                  <c:v>2.4547200000000005</c:v>
                </c:pt>
                <c:pt idx="235">
                  <c:v>2.4747969565217391</c:v>
                </c:pt>
                <c:pt idx="236">
                  <c:v>2.3425000000000002</c:v>
                </c:pt>
                <c:pt idx="237">
                  <c:v>2.2882414285714283</c:v>
                </c:pt>
                <c:pt idx="238">
                  <c:v>2.2729628571428573</c:v>
                </c:pt>
                <c:pt idx="239">
                  <c:v>1.8044799999999999</c:v>
                </c:pt>
                <c:pt idx="240">
                  <c:v>1.4397523809523807</c:v>
                </c:pt>
                <c:pt idx="241">
                  <c:v>1.5695373684210527</c:v>
                </c:pt>
                <c:pt idx="242">
                  <c:v>1.9029945454545456</c:v>
                </c:pt>
                <c:pt idx="243">
                  <c:v>1.9227400000000001</c:v>
                </c:pt>
                <c:pt idx="244">
                  <c:v>1.8282836363636368</c:v>
                </c:pt>
                <c:pt idx="245">
                  <c:v>2.0903257142857146</c:v>
                </c:pt>
                <c:pt idx="246">
                  <c:v>2.5147104761904759</c:v>
                </c:pt>
                <c:pt idx="247">
                  <c:v>2.2498243478260869</c:v>
                </c:pt>
                <c:pt idx="248">
                  <c:v>2.1395947058823528</c:v>
                </c:pt>
                <c:pt idx="249">
                  <c:v>2.4391581818181813</c:v>
                </c:pt>
                <c:pt idx="250">
                  <c:v>2.7571300000000001</c:v>
                </c:pt>
                <c:pt idx="251">
                  <c:v>3.4838300000000002</c:v>
                </c:pt>
                <c:pt idx="252">
                  <c:v>3.8398142857142856</c:v>
                </c:pt>
                <c:pt idx="253">
                  <c:v>3.7752189473684217</c:v>
                </c:pt>
                <c:pt idx="254">
                  <c:v>3.9211399999999998</c:v>
                </c:pt>
                <c:pt idx="255">
                  <c:v>3.5669190909090909</c:v>
                </c:pt>
                <c:pt idx="256">
                  <c:v>3.9237154545454542</c:v>
                </c:pt>
                <c:pt idx="257">
                  <c:v>3.8572799999999998</c:v>
                </c:pt>
                <c:pt idx="258">
                  <c:v>3.1875718181818185</c:v>
                </c:pt>
                <c:pt idx="259">
                  <c:v>2.5098127272727266</c:v>
                </c:pt>
                <c:pt idx="260">
                  <c:v>2.3540000000000001</c:v>
                </c:pt>
                <c:pt idx="261">
                  <c:v>1.913879090909091</c:v>
                </c:pt>
                <c:pt idx="262">
                  <c:v>1.7949010526315785</c:v>
                </c:pt>
                <c:pt idx="263">
                  <c:v>1.5521109523809526</c:v>
                </c:pt>
                <c:pt idx="264">
                  <c:v>1.2911114285714289</c:v>
                </c:pt>
                <c:pt idx="265">
                  <c:v>0.75656157894736831</c:v>
                </c:pt>
                <c:pt idx="266">
                  <c:v>0.78193285714285699</c:v>
                </c:pt>
                <c:pt idx="267">
                  <c:v>1.7834414285714288</c:v>
                </c:pt>
                <c:pt idx="268">
                  <c:v>1.6748976190476188</c:v>
                </c:pt>
                <c:pt idx="269">
                  <c:v>1.3855057142857146</c:v>
                </c:pt>
                <c:pt idx="270">
                  <c:v>1.9198945454545457</c:v>
                </c:pt>
                <c:pt idx="271">
                  <c:v>2.2291680952380952</c:v>
                </c:pt>
                <c:pt idx="272">
                  <c:v>1.895965714285714</c:v>
                </c:pt>
                <c:pt idx="273">
                  <c:v>2.2485145454545452</c:v>
                </c:pt>
                <c:pt idx="274">
                  <c:v>2.3716299999999997</c:v>
                </c:pt>
                <c:pt idx="275">
                  <c:v>2.2325272727272725</c:v>
                </c:pt>
                <c:pt idx="276">
                  <c:v>2.1242100000000002</c:v>
                </c:pt>
                <c:pt idx="277">
                  <c:v>2.3957605263157897</c:v>
                </c:pt>
                <c:pt idx="278">
                  <c:v>2.0864417391304348</c:v>
                </c:pt>
                <c:pt idx="279">
                  <c:v>2.0550390476190472</c:v>
                </c:pt>
                <c:pt idx="280">
                  <c:v>1.8177399999999997</c:v>
                </c:pt>
                <c:pt idx="281">
                  <c:v>1.5661395238095235</c:v>
                </c:pt>
                <c:pt idx="282">
                  <c:v>1.5585152380952381</c:v>
                </c:pt>
                <c:pt idx="283">
                  <c:v>1.7339336363636364</c:v>
                </c:pt>
                <c:pt idx="284">
                  <c:v>1.5865442857142855</c:v>
                </c:pt>
                <c:pt idx="285">
                  <c:v>0.90609000000000028</c:v>
                </c:pt>
                <c:pt idx="286">
                  <c:v>0.57237999999999989</c:v>
                </c:pt>
                <c:pt idx="287">
                  <c:v>0.88858909090909055</c:v>
                </c:pt>
                <c:pt idx="288">
                  <c:v>1.37663</c:v>
                </c:pt>
                <c:pt idx="289">
                  <c:v>1.1122331578947366</c:v>
                </c:pt>
                <c:pt idx="290">
                  <c:v>1.2908872727272729</c:v>
                </c:pt>
                <c:pt idx="291">
                  <c:v>0.97916238095238128</c:v>
                </c:pt>
                <c:pt idx="292">
                  <c:v>1.2749957142857142</c:v>
                </c:pt>
                <c:pt idx="293">
                  <c:v>1.4571518181818179</c:v>
                </c:pt>
                <c:pt idx="294">
                  <c:v>1.1103400000000003</c:v>
                </c:pt>
                <c:pt idx="295">
                  <c:v>0.61567869565217448</c:v>
                </c:pt>
                <c:pt idx="296">
                  <c:v>-0.54278238095238152</c:v>
                </c:pt>
                <c:pt idx="297">
                  <c:v>0.1133999999999995</c:v>
                </c:pt>
                <c:pt idx="298">
                  <c:v>1.19645</c:v>
                </c:pt>
                <c:pt idx="299">
                  <c:v>1.128592857142857</c:v>
                </c:pt>
                <c:pt idx="300">
                  <c:v>0.39721000000000029</c:v>
                </c:pt>
                <c:pt idx="301">
                  <c:v>0.93069736842105222</c:v>
                </c:pt>
                <c:pt idx="302">
                  <c:v>1.3059930434782605</c:v>
                </c:pt>
                <c:pt idx="303">
                  <c:v>1.3766863157894735</c:v>
                </c:pt>
                <c:pt idx="304">
                  <c:v>1.1327300000000005</c:v>
                </c:pt>
                <c:pt idx="305">
                  <c:v>0.92464363636363611</c:v>
                </c:pt>
                <c:pt idx="306">
                  <c:v>0.98283000000000076</c:v>
                </c:pt>
                <c:pt idx="307">
                  <c:v>0.94995173913043462</c:v>
                </c:pt>
                <c:pt idx="308">
                  <c:v>2.7069300000000003</c:v>
                </c:pt>
                <c:pt idx="309">
                  <c:v>3.3227176190476189</c:v>
                </c:pt>
                <c:pt idx="310">
                  <c:v>2.6265380952380948</c:v>
                </c:pt>
                <c:pt idx="311">
                  <c:v>2.0405199999999999</c:v>
                </c:pt>
                <c:pt idx="312">
                  <c:v>2.6837538095238096</c:v>
                </c:pt>
                <c:pt idx="313">
                  <c:v>2.3023715789473682</c:v>
                </c:pt>
                <c:pt idx="314">
                  <c:v>1.7663454545454544</c:v>
                </c:pt>
                <c:pt idx="315">
                  <c:v>2.1008895238095238</c:v>
                </c:pt>
                <c:pt idx="316">
                  <c:v>2.036473636363636</c:v>
                </c:pt>
                <c:pt idx="317">
                  <c:v>2.4100871428571433</c:v>
                </c:pt>
                <c:pt idx="318">
                  <c:v>2.6863957142857147</c:v>
                </c:pt>
                <c:pt idx="319">
                  <c:v>2.7773326086956525</c:v>
                </c:pt>
                <c:pt idx="320">
                  <c:v>1.6877489473684211</c:v>
                </c:pt>
                <c:pt idx="321">
                  <c:v>0.91702727272727236</c:v>
                </c:pt>
                <c:pt idx="322">
                  <c:v>-0.22476999999999947</c:v>
                </c:pt>
                <c:pt idx="323">
                  <c:v>-1.1309999999999931E-2</c:v>
                </c:pt>
                <c:pt idx="324">
                  <c:v>-0.55041428571428552</c:v>
                </c:pt>
                <c:pt idx="325">
                  <c:v>-0.4054600000000006</c:v>
                </c:pt>
                <c:pt idx="326">
                  <c:v>-0.46490000000000009</c:v>
                </c:pt>
                <c:pt idx="327">
                  <c:v>-0.2287600000000003</c:v>
                </c:pt>
                <c:pt idx="328">
                  <c:v>-0.20840999999999976</c:v>
                </c:pt>
                <c:pt idx="329">
                  <c:v>-0.83644619047619084</c:v>
                </c:pt>
                <c:pt idx="330">
                  <c:v>-1.4897827272727273</c:v>
                </c:pt>
                <c:pt idx="331">
                  <c:v>-1.4223057142857143</c:v>
                </c:pt>
                <c:pt idx="332">
                  <c:v>-1.2671295238095235</c:v>
                </c:pt>
                <c:pt idx="333">
                  <c:v>8.3030909090909155E-2</c:v>
                </c:pt>
                <c:pt idx="334">
                  <c:v>2.4267466666666668</c:v>
                </c:pt>
                <c:pt idx="335">
                  <c:v>2.4385936363636365</c:v>
                </c:pt>
                <c:pt idx="336">
                  <c:v>2.6310899999999999</c:v>
                </c:pt>
                <c:pt idx="337">
                  <c:v>2.8615400000000002</c:v>
                </c:pt>
                <c:pt idx="338">
                  <c:v>3.2660254545454546</c:v>
                </c:pt>
                <c:pt idx="339">
                  <c:v>3.503462857142857</c:v>
                </c:pt>
                <c:pt idx="340">
                  <c:v>4.3087600000000004</c:v>
                </c:pt>
                <c:pt idx="341">
                  <c:v>4.9509881818181816</c:v>
                </c:pt>
                <c:pt idx="342">
                  <c:v>5.5210327272727273</c:v>
                </c:pt>
                <c:pt idx="343">
                  <c:v>5.070982857142857</c:v>
                </c:pt>
                <c:pt idx="344">
                  <c:v>4.7798447619047622</c:v>
                </c:pt>
                <c:pt idx="345">
                  <c:v>3.6115890476190478</c:v>
                </c:pt>
                <c:pt idx="346">
                  <c:v>1.4880415789473682</c:v>
                </c:pt>
                <c:pt idx="347">
                  <c:v>0.7758799999999999</c:v>
                </c:pt>
                <c:pt idx="348">
                  <c:v>1.1120478947368424</c:v>
                </c:pt>
                <c:pt idx="349">
                  <c:v>1.5397126315789476</c:v>
                </c:pt>
                <c:pt idx="350">
                  <c:v>1.4412213043478261</c:v>
                </c:pt>
                <c:pt idx="351">
                  <c:v>1.6400481818181816</c:v>
                </c:pt>
                <c:pt idx="352">
                  <c:v>1.4164499999999998</c:v>
                </c:pt>
                <c:pt idx="353">
                  <c:v>2.0825309090909094</c:v>
                </c:pt>
                <c:pt idx="354">
                  <c:v>1.6706485714285715</c:v>
                </c:pt>
                <c:pt idx="355">
                  <c:v>1.5484563636363637</c:v>
                </c:pt>
                <c:pt idx="356">
                  <c:v>1.5293090476190476</c:v>
                </c:pt>
                <c:pt idx="357">
                  <c:v>1.3733</c:v>
                </c:pt>
                <c:pt idx="358">
                  <c:v>1.6784599999999998</c:v>
                </c:pt>
                <c:pt idx="359">
                  <c:v>1.8531190909090911</c:v>
                </c:pt>
                <c:pt idx="360">
                  <c:v>1.6932200000000002</c:v>
                </c:pt>
                <c:pt idx="361">
                  <c:v>1.4514157894736845</c:v>
                </c:pt>
                <c:pt idx="362">
                  <c:v>0.7951078260869564</c:v>
                </c:pt>
                <c:pt idx="363">
                  <c:v>0.37776999999999994</c:v>
                </c:pt>
                <c:pt idx="364">
                  <c:v>-0.29039857142857128</c:v>
                </c:pt>
                <c:pt idx="365">
                  <c:v>-0.50004727272727267</c:v>
                </c:pt>
                <c:pt idx="366">
                  <c:v>-0.57688000000000006</c:v>
                </c:pt>
                <c:pt idx="367">
                  <c:v>-1.4519565217391301</c:v>
                </c:pt>
                <c:pt idx="368">
                  <c:v>-1.8373819047619047</c:v>
                </c:pt>
                <c:pt idx="369">
                  <c:v>-1.3702699999999997</c:v>
                </c:pt>
                <c:pt idx="370">
                  <c:v>-1.4379300000000002</c:v>
                </c:pt>
                <c:pt idx="371">
                  <c:v>-1.0839747619047617</c:v>
                </c:pt>
                <c:pt idx="372">
                  <c:v>-1.0422700000000003</c:v>
                </c:pt>
                <c:pt idx="373">
                  <c:v>-0.93067999999999995</c:v>
                </c:pt>
                <c:pt idx="374">
                  <c:v>-0.410152727272727</c:v>
                </c:pt>
                <c:pt idx="375">
                  <c:v>-0.22030285714285691</c:v>
                </c:pt>
                <c:pt idx="376">
                  <c:v>6.5241818181818179E-2</c:v>
                </c:pt>
                <c:pt idx="377">
                  <c:v>-3.1489047619047472E-2</c:v>
                </c:pt>
                <c:pt idx="378">
                  <c:v>0.10915666666666657</c:v>
                </c:pt>
                <c:pt idx="379">
                  <c:v>-7.6691304347824563E-3</c:v>
                </c:pt>
                <c:pt idx="380">
                  <c:v>-0.2265621052631579</c:v>
                </c:pt>
                <c:pt idx="381">
                  <c:v>-0.40948952380952353</c:v>
                </c:pt>
                <c:pt idx="382">
                  <c:v>-0.14202000000000004</c:v>
                </c:pt>
                <c:pt idx="383">
                  <c:v>-4.049999999999998E-2</c:v>
                </c:pt>
                <c:pt idx="384">
                  <c:v>0.230701904761905</c:v>
                </c:pt>
                <c:pt idx="385">
                  <c:v>-3.3929473684210398E-2</c:v>
                </c:pt>
                <c:pt idx="386">
                  <c:v>0.43874999999999997</c:v>
                </c:pt>
                <c:pt idx="387">
                  <c:v>0.62028090909090894</c:v>
                </c:pt>
                <c:pt idx="388">
                  <c:v>0.5377918181818182</c:v>
                </c:pt>
                <c:pt idx="389">
                  <c:v>0.5842099999999999</c:v>
                </c:pt>
                <c:pt idx="390">
                  <c:v>0.69680272727272752</c:v>
                </c:pt>
                <c:pt idx="391">
                  <c:v>1.1984627272727273</c:v>
                </c:pt>
                <c:pt idx="392">
                  <c:v>1.7147699999999999</c:v>
                </c:pt>
                <c:pt idx="393">
                  <c:v>1.7391090909090907</c:v>
                </c:pt>
                <c:pt idx="394">
                  <c:v>1.4855510526315789</c:v>
                </c:pt>
                <c:pt idx="395">
                  <c:v>1.389064761904762</c:v>
                </c:pt>
                <c:pt idx="396">
                  <c:v>1.3003352380952382</c:v>
                </c:pt>
                <c:pt idx="397">
                  <c:v>1.5890036842105264</c:v>
                </c:pt>
                <c:pt idx="398">
                  <c:v>1.1106433333333332</c:v>
                </c:pt>
                <c:pt idx="399">
                  <c:v>0.69010809523809513</c:v>
                </c:pt>
                <c:pt idx="400">
                  <c:v>0.39209761904761908</c:v>
                </c:pt>
                <c:pt idx="401">
                  <c:v>0.53959142857142872</c:v>
                </c:pt>
                <c:pt idx="402">
                  <c:v>0.56803272727272747</c:v>
                </c:pt>
                <c:pt idx="403">
                  <c:v>0.70489999999999986</c:v>
                </c:pt>
                <c:pt idx="404">
                  <c:v>0.85023571428571421</c:v>
                </c:pt>
                <c:pt idx="405">
                  <c:v>0.69455090909090922</c:v>
                </c:pt>
                <c:pt idx="406">
                  <c:v>1.0940355555555559</c:v>
                </c:pt>
                <c:pt idx="407">
                  <c:v>1.5541527272727276</c:v>
                </c:pt>
                <c:pt idx="408">
                  <c:v>2.1114299999999999</c:v>
                </c:pt>
                <c:pt idx="409">
                  <c:v>2.0622931578947368</c:v>
                </c:pt>
                <c:pt idx="410">
                  <c:v>2.0647572727272725</c:v>
                </c:pt>
                <c:pt idx="411">
                  <c:v>2.0390299999999999</c:v>
                </c:pt>
                <c:pt idx="412">
                  <c:v>2.1624699999999999</c:v>
                </c:pt>
                <c:pt idx="413">
                  <c:v>2.1840663636363638</c:v>
                </c:pt>
                <c:pt idx="414">
                  <c:v>2.0988554545454545</c:v>
                </c:pt>
                <c:pt idx="415">
                  <c:v>1.9258428571428572</c:v>
                </c:pt>
                <c:pt idx="416">
                  <c:v>2.1640171428571429</c:v>
                </c:pt>
                <c:pt idx="417">
                  <c:v>1.9423799999999998</c:v>
                </c:pt>
                <c:pt idx="418">
                  <c:v>1.826837894736842</c:v>
                </c:pt>
                <c:pt idx="419">
                  <c:v>1.6040072727272727</c:v>
                </c:pt>
                <c:pt idx="420">
                  <c:v>0.84776315789473666</c:v>
                </c:pt>
                <c:pt idx="421">
                  <c:v>0.93222000000000005</c:v>
                </c:pt>
                <c:pt idx="422">
                  <c:v>0.99747090909090919</c:v>
                </c:pt>
                <c:pt idx="423">
                  <c:v>0.63260809523809525</c:v>
                </c:pt>
                <c:pt idx="424">
                  <c:v>0.72771047619047602</c:v>
                </c:pt>
                <c:pt idx="425">
                  <c:v>0.56480090909090896</c:v>
                </c:pt>
                <c:pt idx="426">
                  <c:v>0.63563999999999998</c:v>
                </c:pt>
                <c:pt idx="427">
                  <c:v>0.50120173913043486</c:v>
                </c:pt>
                <c:pt idx="428">
                  <c:v>8.1836190476190396E-2</c:v>
                </c:pt>
                <c:pt idx="429">
                  <c:v>7.8579999999999872E-2</c:v>
                </c:pt>
                <c:pt idx="430">
                  <c:v>0.4576699999999998</c:v>
                </c:pt>
                <c:pt idx="431">
                  <c:v>0.44110476190476167</c:v>
                </c:pt>
                <c:pt idx="432">
                  <c:v>-7.8729999999999745E-2</c:v>
                </c:pt>
                <c:pt idx="433">
                  <c:v>-0.33495263157894728</c:v>
                </c:pt>
                <c:pt idx="434">
                  <c:v>9.3469130434782777E-2</c:v>
                </c:pt>
                <c:pt idx="435">
                  <c:v>8.7248421052631642E-2</c:v>
                </c:pt>
                <c:pt idx="436">
                  <c:v>0.42015636363636366</c:v>
                </c:pt>
                <c:pt idx="437">
                  <c:v>0.52335818181818206</c:v>
                </c:pt>
                <c:pt idx="438">
                  <c:v>0.57747999999999999</c:v>
                </c:pt>
                <c:pt idx="439">
                  <c:v>0.27186043478260857</c:v>
                </c:pt>
                <c:pt idx="440">
                  <c:v>-2.6660000000000128E-2</c:v>
                </c:pt>
                <c:pt idx="441">
                  <c:v>0.32641999999999971</c:v>
                </c:pt>
                <c:pt idx="442">
                  <c:v>0.1420033333333337</c:v>
                </c:pt>
                <c:pt idx="443">
                  <c:v>0.30100999999999978</c:v>
                </c:pt>
                <c:pt idx="444">
                  <c:v>0.4899795238095237</c:v>
                </c:pt>
                <c:pt idx="445">
                  <c:v>0.63318736842105228</c:v>
                </c:pt>
                <c:pt idx="446">
                  <c:v>0.48315095238095207</c:v>
                </c:pt>
                <c:pt idx="447">
                  <c:v>0.41237761904761916</c:v>
                </c:pt>
                <c:pt idx="448">
                  <c:v>0.22563727272727263</c:v>
                </c:pt>
                <c:pt idx="449">
                  <c:v>7.3110952380952554E-2</c:v>
                </c:pt>
                <c:pt idx="450">
                  <c:v>-3.1223809523810431E-3</c:v>
                </c:pt>
                <c:pt idx="451">
                  <c:v>0.22605043478260889</c:v>
                </c:pt>
                <c:pt idx="452">
                  <c:v>0.7199005263157896</c:v>
                </c:pt>
                <c:pt idx="453">
                  <c:v>0.62163272727272734</c:v>
                </c:pt>
                <c:pt idx="454">
                  <c:v>0.9163199999999998</c:v>
                </c:pt>
                <c:pt idx="455">
                  <c:v>0.91244157894736833</c:v>
                </c:pt>
                <c:pt idx="456">
                  <c:v>1.2181595238095237</c:v>
                </c:pt>
                <c:pt idx="457">
                  <c:v>1.2045957894736841</c:v>
                </c:pt>
                <c:pt idx="458">
                  <c:v>0.71537238095238087</c:v>
                </c:pt>
                <c:pt idx="459">
                  <c:v>0.51420095238095254</c:v>
                </c:pt>
                <c:pt idx="460">
                  <c:v>0.56675000000000009</c:v>
                </c:pt>
                <c:pt idx="461">
                  <c:v>0.37343999999999977</c:v>
                </c:pt>
                <c:pt idx="462">
                  <c:v>0.23689090909090904</c:v>
                </c:pt>
                <c:pt idx="463">
                  <c:v>-0.11475636363636355</c:v>
                </c:pt>
                <c:pt idx="464">
                  <c:v>-2.5039999999999951E-2</c:v>
                </c:pt>
                <c:pt idx="465">
                  <c:v>-6.7801818181818296E-2</c:v>
                </c:pt>
                <c:pt idx="466">
                  <c:v>-0.23162473684210538</c:v>
                </c:pt>
                <c:pt idx="467">
                  <c:v>-0.39859285714285697</c:v>
                </c:pt>
                <c:pt idx="468">
                  <c:v>-0.71662095238095236</c:v>
                </c:pt>
                <c:pt idx="469">
                  <c:v>-0.8102994736842104</c:v>
                </c:pt>
                <c:pt idx="470">
                  <c:v>-0.64171999999999996</c:v>
                </c:pt>
                <c:pt idx="471">
                  <c:v>0.31844904761904763</c:v>
                </c:pt>
                <c:pt idx="472">
                  <c:v>0.45040000000000002</c:v>
                </c:pt>
                <c:pt idx="473">
                  <c:v>8.263636363636806E-4</c:v>
                </c:pt>
                <c:pt idx="474">
                  <c:v>-0.42315363636363645</c:v>
                </c:pt>
                <c:pt idx="475">
                  <c:v>-0.67478000000000005</c:v>
                </c:pt>
                <c:pt idx="476">
                  <c:v>-0.73043619047619057</c:v>
                </c:pt>
                <c:pt idx="477">
                  <c:v>-0.40755714285714295</c:v>
                </c:pt>
                <c:pt idx="478">
                  <c:v>-0.2688100000000001</c:v>
                </c:pt>
                <c:pt idx="479">
                  <c:v>-0.36650363636363648</c:v>
                </c:pt>
                <c:pt idx="480">
                  <c:v>-0.28894736842105262</c:v>
                </c:pt>
                <c:pt idx="481">
                  <c:v>-0.41776526315789453</c:v>
                </c:pt>
                <c:pt idx="482">
                  <c:v>-1.0264504347826087</c:v>
                </c:pt>
                <c:pt idx="483">
                  <c:v>-2.5181399999999998</c:v>
                </c:pt>
                <c:pt idx="484">
                  <c:v>-3.3055100000000004</c:v>
                </c:pt>
                <c:pt idx="485">
                  <c:v>-3.805419090909091</c:v>
                </c:pt>
                <c:pt idx="486">
                  <c:v>-3.9640185714285714</c:v>
                </c:pt>
                <c:pt idx="487">
                  <c:v>-3.9192981818181822</c:v>
                </c:pt>
              </c:numCache>
            </c:numRef>
          </c:val>
          <c:smooth val="0"/>
          <c:extLst>
            <c:ext xmlns:c16="http://schemas.microsoft.com/office/drawing/2014/chart" uri="{C3380CC4-5D6E-409C-BE32-E72D297353CC}">
              <c16:uniqueId val="{00000000-4DD7-47AF-A4AD-CC5693B6C966}"/>
            </c:ext>
          </c:extLst>
        </c:ser>
        <c:dLbls>
          <c:showLegendKey val="0"/>
          <c:showVal val="0"/>
          <c:showCatName val="0"/>
          <c:showSerName val="0"/>
          <c:showPercent val="0"/>
          <c:showBubbleSize val="0"/>
        </c:dLbls>
        <c:smooth val="0"/>
        <c:axId val="66059391"/>
        <c:axId val="66060223"/>
      </c:lineChart>
      <c:dateAx>
        <c:axId val="66059391"/>
        <c:scaling>
          <c:orientation val="minMax"/>
        </c:scaling>
        <c:delete val="0"/>
        <c:axPos val="b"/>
        <c:numFmt formatCode="yyyy\-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060223"/>
        <c:crossesAt val="-6"/>
        <c:auto val="1"/>
        <c:lblOffset val="100"/>
        <c:baseTimeUnit val="months"/>
      </c:dateAx>
      <c:valAx>
        <c:axId val="66060223"/>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0593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Money and Price in 1937-1948</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Money Supply (billion)</c:v>
                </c:pt>
              </c:strCache>
            </c:strRef>
          </c:tx>
          <c:spPr>
            <a:ln w="38100" cap="rnd">
              <a:solidFill>
                <a:schemeClr val="accent1"/>
              </a:solidFill>
              <a:round/>
            </a:ln>
            <a:effectLst/>
          </c:spPr>
          <c:marker>
            <c:symbol val="none"/>
          </c:marker>
          <c:cat>
            <c:numRef>
              <c:f>Sheet1!$A$2:$A$13</c:f>
              <c:numCache>
                <c:formatCode>mmm\-yy</c:formatCode>
                <c:ptCount val="12"/>
                <c:pt idx="0">
                  <c:v>13850</c:v>
                </c:pt>
                <c:pt idx="1">
                  <c:v>14215</c:v>
                </c:pt>
                <c:pt idx="2">
                  <c:v>14580</c:v>
                </c:pt>
                <c:pt idx="3">
                  <c:v>14946</c:v>
                </c:pt>
                <c:pt idx="4">
                  <c:v>15311</c:v>
                </c:pt>
                <c:pt idx="5">
                  <c:v>15676</c:v>
                </c:pt>
                <c:pt idx="6">
                  <c:v>16041</c:v>
                </c:pt>
                <c:pt idx="7">
                  <c:v>16407</c:v>
                </c:pt>
                <c:pt idx="8">
                  <c:v>16772</c:v>
                </c:pt>
                <c:pt idx="9">
                  <c:v>17137</c:v>
                </c:pt>
                <c:pt idx="10">
                  <c:v>17502</c:v>
                </c:pt>
                <c:pt idx="11">
                  <c:v>17764</c:v>
                </c:pt>
              </c:numCache>
            </c:numRef>
          </c:cat>
          <c:val>
            <c:numRef>
              <c:f>Sheet1!$B$2:$B$13</c:f>
              <c:numCache>
                <c:formatCode>General</c:formatCode>
                <c:ptCount val="12"/>
                <c:pt idx="0">
                  <c:v>1.639</c:v>
                </c:pt>
                <c:pt idx="1">
                  <c:v>2.3050000000000002</c:v>
                </c:pt>
                <c:pt idx="2">
                  <c:v>4.2869999999999999</c:v>
                </c:pt>
                <c:pt idx="3">
                  <c:v>7.867</c:v>
                </c:pt>
                <c:pt idx="4">
                  <c:v>15.13</c:v>
                </c:pt>
                <c:pt idx="5">
                  <c:v>31.36</c:v>
                </c:pt>
                <c:pt idx="6">
                  <c:v>75.38</c:v>
                </c:pt>
                <c:pt idx="7">
                  <c:v>189.5</c:v>
                </c:pt>
                <c:pt idx="8">
                  <c:v>1032</c:v>
                </c:pt>
                <c:pt idx="9">
                  <c:v>3726</c:v>
                </c:pt>
                <c:pt idx="10">
                  <c:v>33189</c:v>
                </c:pt>
                <c:pt idx="11">
                  <c:v>604534</c:v>
                </c:pt>
              </c:numCache>
            </c:numRef>
          </c:val>
          <c:smooth val="0"/>
          <c:extLst>
            <c:ext xmlns:c16="http://schemas.microsoft.com/office/drawing/2014/chart" uri="{C3380CC4-5D6E-409C-BE32-E72D297353CC}">
              <c16:uniqueId val="{00000000-35E2-4A05-8E0F-C062D81C41F4}"/>
            </c:ext>
          </c:extLst>
        </c:ser>
        <c:ser>
          <c:idx val="1"/>
          <c:order val="1"/>
          <c:tx>
            <c:strRef>
              <c:f>Sheet1!$C$1</c:f>
              <c:strCache>
                <c:ptCount val="1"/>
                <c:pt idx="0">
                  <c:v>Shanghai Wholesale Price Index</c:v>
                </c:pt>
              </c:strCache>
            </c:strRef>
          </c:tx>
          <c:spPr>
            <a:ln w="38100" cap="rnd">
              <a:solidFill>
                <a:schemeClr val="accent2"/>
              </a:solidFill>
              <a:round/>
            </a:ln>
            <a:effectLst/>
          </c:spPr>
          <c:marker>
            <c:symbol val="none"/>
          </c:marker>
          <c:cat>
            <c:numRef>
              <c:f>Sheet1!$A$2:$A$13</c:f>
              <c:numCache>
                <c:formatCode>mmm\-yy</c:formatCode>
                <c:ptCount val="12"/>
                <c:pt idx="0">
                  <c:v>13850</c:v>
                </c:pt>
                <c:pt idx="1">
                  <c:v>14215</c:v>
                </c:pt>
                <c:pt idx="2">
                  <c:v>14580</c:v>
                </c:pt>
                <c:pt idx="3">
                  <c:v>14946</c:v>
                </c:pt>
                <c:pt idx="4">
                  <c:v>15311</c:v>
                </c:pt>
                <c:pt idx="5">
                  <c:v>15676</c:v>
                </c:pt>
                <c:pt idx="6">
                  <c:v>16041</c:v>
                </c:pt>
                <c:pt idx="7">
                  <c:v>16407</c:v>
                </c:pt>
                <c:pt idx="8">
                  <c:v>16772</c:v>
                </c:pt>
                <c:pt idx="9">
                  <c:v>17137</c:v>
                </c:pt>
                <c:pt idx="10">
                  <c:v>17502</c:v>
                </c:pt>
                <c:pt idx="11">
                  <c:v>17764</c:v>
                </c:pt>
              </c:numCache>
            </c:numRef>
          </c:cat>
          <c:val>
            <c:numRef>
              <c:f>Sheet1!$C$2:$C$13</c:f>
              <c:numCache>
                <c:formatCode>General</c:formatCode>
                <c:ptCount val="12"/>
                <c:pt idx="0">
                  <c:v>1.24</c:v>
                </c:pt>
                <c:pt idx="1">
                  <c:v>1.1399999999999999</c:v>
                </c:pt>
                <c:pt idx="2">
                  <c:v>3.07</c:v>
                </c:pt>
                <c:pt idx="3">
                  <c:v>6.52</c:v>
                </c:pt>
                <c:pt idx="4">
                  <c:v>15.97</c:v>
                </c:pt>
                <c:pt idx="5">
                  <c:v>49.29</c:v>
                </c:pt>
                <c:pt idx="6">
                  <c:v>176</c:v>
                </c:pt>
                <c:pt idx="7">
                  <c:v>251</c:v>
                </c:pt>
                <c:pt idx="8">
                  <c:v>885</c:v>
                </c:pt>
                <c:pt idx="9">
                  <c:v>5713</c:v>
                </c:pt>
                <c:pt idx="10">
                  <c:v>83798</c:v>
                </c:pt>
                <c:pt idx="11">
                  <c:v>4721000</c:v>
                </c:pt>
              </c:numCache>
            </c:numRef>
          </c:val>
          <c:smooth val="0"/>
          <c:extLst>
            <c:ext xmlns:c16="http://schemas.microsoft.com/office/drawing/2014/chart" uri="{C3380CC4-5D6E-409C-BE32-E72D297353CC}">
              <c16:uniqueId val="{00000001-35E2-4A05-8E0F-C062D81C41F4}"/>
            </c:ext>
          </c:extLst>
        </c:ser>
        <c:dLbls>
          <c:showLegendKey val="0"/>
          <c:showVal val="0"/>
          <c:showCatName val="0"/>
          <c:showSerName val="0"/>
          <c:showPercent val="0"/>
          <c:showBubbleSize val="0"/>
        </c:dLbls>
        <c:smooth val="0"/>
        <c:axId val="-440690064"/>
        <c:axId val="-440702032"/>
      </c:lineChart>
      <c:dateAx>
        <c:axId val="-440690064"/>
        <c:scaling>
          <c:orientation val="minMax"/>
        </c:scaling>
        <c:delete val="0"/>
        <c:axPos val="b"/>
        <c:numFmt formatCode="yyyy\-mm"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702032"/>
        <c:crosses val="autoZero"/>
        <c:auto val="1"/>
        <c:lblOffset val="100"/>
        <c:baseTimeUnit val="months"/>
      </c:dateAx>
      <c:valAx>
        <c:axId val="-440702032"/>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690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Money and Price from</a:t>
            </a:r>
            <a:r>
              <a:rPr lang="en-US" altLang="zh-CN" baseline="0"/>
              <a:t> 1948.8 to 1949.4</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Money Supply (billion)</c:v>
                </c:pt>
              </c:strCache>
            </c:strRef>
          </c:tx>
          <c:spPr>
            <a:ln w="38100" cap="rnd">
              <a:solidFill>
                <a:schemeClr val="accent1"/>
              </a:solidFill>
              <a:round/>
            </a:ln>
            <a:effectLst/>
          </c:spPr>
          <c:marker>
            <c:symbol val="none"/>
          </c:marker>
          <c:cat>
            <c:numRef>
              <c:f>Sheet1!$A$15:$A$23</c:f>
              <c:numCache>
                <c:formatCode>mmm\-yy</c:formatCode>
                <c:ptCount val="9"/>
                <c:pt idx="0">
                  <c:v>17746</c:v>
                </c:pt>
                <c:pt idx="1">
                  <c:v>17777</c:v>
                </c:pt>
                <c:pt idx="2">
                  <c:v>17807</c:v>
                </c:pt>
                <c:pt idx="3">
                  <c:v>17838</c:v>
                </c:pt>
                <c:pt idx="4">
                  <c:v>17868</c:v>
                </c:pt>
                <c:pt idx="5">
                  <c:v>17899</c:v>
                </c:pt>
                <c:pt idx="6">
                  <c:v>17930</c:v>
                </c:pt>
                <c:pt idx="7">
                  <c:v>17958</c:v>
                </c:pt>
                <c:pt idx="8">
                  <c:v>17989</c:v>
                </c:pt>
              </c:numCache>
            </c:numRef>
          </c:cat>
          <c:val>
            <c:numRef>
              <c:f>Sheet1!$B$15:$B$23</c:f>
              <c:numCache>
                <c:formatCode>General</c:formatCode>
                <c:ptCount val="9"/>
                <c:pt idx="0">
                  <c:v>0.54400000000000004</c:v>
                </c:pt>
                <c:pt idx="1">
                  <c:v>1.202</c:v>
                </c:pt>
                <c:pt idx="2">
                  <c:v>1.85</c:v>
                </c:pt>
                <c:pt idx="3">
                  <c:v>3.3940000000000001</c:v>
                </c:pt>
                <c:pt idx="4">
                  <c:v>8.32</c:v>
                </c:pt>
                <c:pt idx="5">
                  <c:v>20.87</c:v>
                </c:pt>
                <c:pt idx="6">
                  <c:v>59.73</c:v>
                </c:pt>
                <c:pt idx="7">
                  <c:v>196.13</c:v>
                </c:pt>
                <c:pt idx="8">
                  <c:v>760.74</c:v>
                </c:pt>
              </c:numCache>
            </c:numRef>
          </c:val>
          <c:smooth val="0"/>
          <c:extLst>
            <c:ext xmlns:c16="http://schemas.microsoft.com/office/drawing/2014/chart" uri="{C3380CC4-5D6E-409C-BE32-E72D297353CC}">
              <c16:uniqueId val="{00000000-E256-4205-AE0C-74263BE7C306}"/>
            </c:ext>
          </c:extLst>
        </c:ser>
        <c:ser>
          <c:idx val="1"/>
          <c:order val="1"/>
          <c:tx>
            <c:strRef>
              <c:f>Sheet1!$C$1</c:f>
              <c:strCache>
                <c:ptCount val="1"/>
                <c:pt idx="0">
                  <c:v>Shanghai Wholesale Price Index</c:v>
                </c:pt>
              </c:strCache>
            </c:strRef>
          </c:tx>
          <c:spPr>
            <a:ln w="38100" cap="rnd">
              <a:solidFill>
                <a:schemeClr val="accent2"/>
              </a:solidFill>
              <a:round/>
            </a:ln>
            <a:effectLst/>
          </c:spPr>
          <c:marker>
            <c:symbol val="none"/>
          </c:marker>
          <c:cat>
            <c:numRef>
              <c:f>Sheet1!$A$15:$A$23</c:f>
              <c:numCache>
                <c:formatCode>mmm\-yy</c:formatCode>
                <c:ptCount val="9"/>
                <c:pt idx="0">
                  <c:v>17746</c:v>
                </c:pt>
                <c:pt idx="1">
                  <c:v>17777</c:v>
                </c:pt>
                <c:pt idx="2">
                  <c:v>17807</c:v>
                </c:pt>
                <c:pt idx="3">
                  <c:v>17838</c:v>
                </c:pt>
                <c:pt idx="4">
                  <c:v>17868</c:v>
                </c:pt>
                <c:pt idx="5">
                  <c:v>17899</c:v>
                </c:pt>
                <c:pt idx="6">
                  <c:v>17930</c:v>
                </c:pt>
                <c:pt idx="7">
                  <c:v>17958</c:v>
                </c:pt>
                <c:pt idx="8">
                  <c:v>17989</c:v>
                </c:pt>
              </c:numCache>
            </c:numRef>
          </c:cat>
          <c:val>
            <c:numRef>
              <c:f>Sheet1!$C$15:$C$23</c:f>
              <c:numCache>
                <c:formatCode>General</c:formatCode>
                <c:ptCount val="9"/>
                <c:pt idx="0">
                  <c:v>1.9</c:v>
                </c:pt>
                <c:pt idx="1">
                  <c:v>1.97</c:v>
                </c:pt>
                <c:pt idx="2">
                  <c:v>2.2000000000000002</c:v>
                </c:pt>
                <c:pt idx="3">
                  <c:v>25.43</c:v>
                </c:pt>
                <c:pt idx="4">
                  <c:v>35.479999999999997</c:v>
                </c:pt>
                <c:pt idx="5">
                  <c:v>128.80000000000001</c:v>
                </c:pt>
                <c:pt idx="6">
                  <c:v>897.8</c:v>
                </c:pt>
                <c:pt idx="7">
                  <c:v>4053</c:v>
                </c:pt>
                <c:pt idx="8">
                  <c:v>62719</c:v>
                </c:pt>
              </c:numCache>
            </c:numRef>
          </c:val>
          <c:smooth val="0"/>
          <c:extLst>
            <c:ext xmlns:c16="http://schemas.microsoft.com/office/drawing/2014/chart" uri="{C3380CC4-5D6E-409C-BE32-E72D297353CC}">
              <c16:uniqueId val="{00000001-E256-4205-AE0C-74263BE7C306}"/>
            </c:ext>
          </c:extLst>
        </c:ser>
        <c:dLbls>
          <c:showLegendKey val="0"/>
          <c:showVal val="0"/>
          <c:showCatName val="0"/>
          <c:showSerName val="0"/>
          <c:showPercent val="0"/>
          <c:showBubbleSize val="0"/>
        </c:dLbls>
        <c:smooth val="0"/>
        <c:axId val="-440700400"/>
        <c:axId val="-440697136"/>
      </c:lineChart>
      <c:dateAx>
        <c:axId val="-44070040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697136"/>
        <c:crosses val="autoZero"/>
        <c:auto val="1"/>
        <c:lblOffset val="100"/>
        <c:baseTimeUnit val="months"/>
      </c:dateAx>
      <c:valAx>
        <c:axId val="-440697136"/>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700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baseline="0"/>
              <a:t>Infaltion and Money Growth</a:t>
            </a:r>
            <a:endParaRPr lang="zh-CN" altLang="en-US"/>
          </a:p>
        </c:rich>
      </c:tx>
      <c:layout/>
      <c:overlay val="0"/>
    </c:title>
    <c:autoTitleDeleted val="0"/>
    <c:plotArea>
      <c:layout/>
      <c:lineChart>
        <c:grouping val="standard"/>
        <c:varyColors val="0"/>
        <c:ser>
          <c:idx val="0"/>
          <c:order val="0"/>
          <c:tx>
            <c:strRef>
              <c:f>Sheet1!$C$1</c:f>
              <c:strCache>
                <c:ptCount val="1"/>
                <c:pt idx="0">
                  <c:v>Inflation in CPI</c:v>
                </c:pt>
              </c:strCache>
            </c:strRef>
          </c:tx>
          <c:marker>
            <c:symbol val="none"/>
          </c:marker>
          <c:cat>
            <c:strRef>
              <c:f>Sheet1!$A$2:$A$44</c:f>
              <c:strCach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strCache>
            </c:strRef>
          </c:cat>
          <c:val>
            <c:numRef>
              <c:f>Sheet1!$C$2:$C$44</c:f>
              <c:numCache>
                <c:formatCode>0.0</c:formatCode>
                <c:ptCount val="43"/>
                <c:pt idx="0">
                  <c:v>0.70000000000000284</c:v>
                </c:pt>
                <c:pt idx="1">
                  <c:v>2</c:v>
                </c:pt>
                <c:pt idx="2">
                  <c:v>7.5</c:v>
                </c:pt>
                <c:pt idx="3">
                  <c:v>2.4000000000000057</c:v>
                </c:pt>
                <c:pt idx="4">
                  <c:v>1.9000000000000057</c:v>
                </c:pt>
                <c:pt idx="5">
                  <c:v>1.5</c:v>
                </c:pt>
                <c:pt idx="6">
                  <c:v>2.7999999999999972</c:v>
                </c:pt>
                <c:pt idx="7">
                  <c:v>9.2999999999999972</c:v>
                </c:pt>
                <c:pt idx="8">
                  <c:v>6</c:v>
                </c:pt>
                <c:pt idx="9">
                  <c:v>7.2999999999999972</c:v>
                </c:pt>
                <c:pt idx="10">
                  <c:v>18.5</c:v>
                </c:pt>
                <c:pt idx="11">
                  <c:v>17.799999999999997</c:v>
                </c:pt>
                <c:pt idx="12">
                  <c:v>3.0999999999999943</c:v>
                </c:pt>
                <c:pt idx="13">
                  <c:v>3.4000000000000057</c:v>
                </c:pt>
                <c:pt idx="14">
                  <c:v>6.4000000000000057</c:v>
                </c:pt>
                <c:pt idx="15">
                  <c:v>14.700000000000003</c:v>
                </c:pt>
                <c:pt idx="16">
                  <c:v>24.099999999999994</c:v>
                </c:pt>
                <c:pt idx="17">
                  <c:v>17.099999999999994</c:v>
                </c:pt>
                <c:pt idx="18">
                  <c:v>8.2999999999999972</c:v>
                </c:pt>
                <c:pt idx="19">
                  <c:v>2.7999999999999972</c:v>
                </c:pt>
                <c:pt idx="20">
                  <c:v>-0.79999999999999716</c:v>
                </c:pt>
                <c:pt idx="21">
                  <c:v>-1.4000000000000057</c:v>
                </c:pt>
                <c:pt idx="22">
                  <c:v>0.40000000000000568</c:v>
                </c:pt>
                <c:pt idx="23">
                  <c:v>0.70000000000000284</c:v>
                </c:pt>
                <c:pt idx="24">
                  <c:v>-0.79999999999999716</c:v>
                </c:pt>
                <c:pt idx="25">
                  <c:v>1.2000000000000028</c:v>
                </c:pt>
                <c:pt idx="26">
                  <c:v>3.9000000000000057</c:v>
                </c:pt>
                <c:pt idx="27">
                  <c:v>1.7999999999999972</c:v>
                </c:pt>
                <c:pt idx="28">
                  <c:v>1.5</c:v>
                </c:pt>
                <c:pt idx="29">
                  <c:v>4.7999999999999972</c:v>
                </c:pt>
                <c:pt idx="30">
                  <c:v>5.9000000000000057</c:v>
                </c:pt>
                <c:pt idx="31">
                  <c:v>-0.70000000000000284</c:v>
                </c:pt>
                <c:pt idx="32">
                  <c:v>3.2999999999999972</c:v>
                </c:pt>
                <c:pt idx="33">
                  <c:v>5.5</c:v>
                </c:pt>
                <c:pt idx="34">
                  <c:v>2.5999999999999943</c:v>
                </c:pt>
                <c:pt idx="35">
                  <c:v>2.5999999999999943</c:v>
                </c:pt>
                <c:pt idx="36">
                  <c:v>2</c:v>
                </c:pt>
                <c:pt idx="37">
                  <c:v>1.4000000000000057</c:v>
                </c:pt>
                <c:pt idx="38">
                  <c:v>2</c:v>
                </c:pt>
                <c:pt idx="39">
                  <c:v>1.5999999999999943</c:v>
                </c:pt>
                <c:pt idx="40">
                  <c:v>2.0999999999999943</c:v>
                </c:pt>
                <c:pt idx="41">
                  <c:v>2.9000000000000057</c:v>
                </c:pt>
                <c:pt idx="42">
                  <c:v>2.5</c:v>
                </c:pt>
              </c:numCache>
            </c:numRef>
          </c:val>
          <c:smooth val="0"/>
          <c:extLst>
            <c:ext xmlns:c16="http://schemas.microsoft.com/office/drawing/2014/chart" uri="{C3380CC4-5D6E-409C-BE32-E72D297353CC}">
              <c16:uniqueId val="{00000000-D454-4A49-A87E-2521F1DFE107}"/>
            </c:ext>
          </c:extLst>
        </c:ser>
        <c:ser>
          <c:idx val="1"/>
          <c:order val="1"/>
          <c:tx>
            <c:strRef>
              <c:f>Sheet1!$M$1</c:f>
              <c:strCache>
                <c:ptCount val="1"/>
                <c:pt idx="0">
                  <c:v>M2 Growth</c:v>
                </c:pt>
              </c:strCache>
            </c:strRef>
          </c:tx>
          <c:marker>
            <c:symbol val="none"/>
          </c:marker>
          <c:cat>
            <c:strRef>
              <c:f>Sheet1!$A$2:$A$44</c:f>
              <c:strCach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strCache>
            </c:strRef>
          </c:cat>
          <c:val>
            <c:numRef>
              <c:f>Sheet1!$M$2:$M$44</c:f>
              <c:numCache>
                <c:formatCode>General</c:formatCode>
                <c:ptCount val="43"/>
                <c:pt idx="13" formatCode="0.0_ ">
                  <c:v>26.524513842572617</c:v>
                </c:pt>
                <c:pt idx="14" formatCode="0.0_ ">
                  <c:v>31.27819782014376</c:v>
                </c:pt>
                <c:pt idx="15" formatCode="0.0_ ">
                  <c:v>37.310154238609258</c:v>
                </c:pt>
                <c:pt idx="16" formatCode="0.0_ ">
                  <c:v>34.529154410289031</c:v>
                </c:pt>
                <c:pt idx="17" formatCode="0.0_ ">
                  <c:v>29.467111362110664</c:v>
                </c:pt>
                <c:pt idx="18" formatCode="0.0_ ">
                  <c:v>25.258063719640166</c:v>
                </c:pt>
                <c:pt idx="19" formatCode="0.0_ ">
                  <c:v>19.581338565396635</c:v>
                </c:pt>
                <c:pt idx="20" formatCode="0.0_ ">
                  <c:v>14.839447751697055</c:v>
                </c:pt>
                <c:pt idx="21" formatCode="0.0_ ">
                  <c:v>14.736479470997189</c:v>
                </c:pt>
                <c:pt idx="22" formatCode="0.0_ ">
                  <c:v>12.27077371663723</c:v>
                </c:pt>
                <c:pt idx="23" formatCode="0.0_ ">
                  <c:v>17.600139068109954</c:v>
                </c:pt>
                <c:pt idx="24" formatCode="0.0_ ">
                  <c:v>16.869728032323049</c:v>
                </c:pt>
                <c:pt idx="25" formatCode="0.0_ ">
                  <c:v>19.575367418530099</c:v>
                </c:pt>
                <c:pt idx="26" formatCode="0.0_ ">
                  <c:v>14.864742693791055</c:v>
                </c:pt>
                <c:pt idx="27" formatCode="0.0_ ">
                  <c:v>17.570826462868006</c:v>
                </c:pt>
                <c:pt idx="28" formatCode="0.0_ ">
                  <c:v>15.681002906388075</c:v>
                </c:pt>
                <c:pt idx="29" formatCode="0.0_ ">
                  <c:v>16.735535067792551</c:v>
                </c:pt>
                <c:pt idx="30" formatCode="0.0_ ">
                  <c:v>17.778110470347407</c:v>
                </c:pt>
                <c:pt idx="31" formatCode="0.0_ ">
                  <c:v>27.58156823312077</c:v>
                </c:pt>
                <c:pt idx="32" formatCode="0.0_ ">
                  <c:v>19.733069404923921</c:v>
                </c:pt>
                <c:pt idx="33" formatCode="0.0_ ">
                  <c:v>17.322971438522305</c:v>
                </c:pt>
                <c:pt idx="34" formatCode="0.0_ ">
                  <c:v>14.391640399163496</c:v>
                </c:pt>
                <c:pt idx="35" formatCode="0.0_ ">
                  <c:v>13.588907567303888</c:v>
                </c:pt>
                <c:pt idx="36" formatCode="0.0_ ">
                  <c:v>11.011936666807109</c:v>
                </c:pt>
                <c:pt idx="37" formatCode="0.0_ ">
                  <c:v>13.343101687342473</c:v>
                </c:pt>
                <c:pt idx="38" formatCode="0.0_ ">
                  <c:v>11.333120637144823</c:v>
                </c:pt>
                <c:pt idx="39" formatCode="0.0_ ">
                  <c:v>9.0427495655969636</c:v>
                </c:pt>
                <c:pt idx="40" formatCode="0.0_ ">
                  <c:v>8.0763242924545509</c:v>
                </c:pt>
                <c:pt idx="41" formatCode="0.0_ ">
                  <c:v>8.744772256564449</c:v>
                </c:pt>
                <c:pt idx="42" formatCode="0.0_ ">
                  <c:v>10.083473311468216</c:v>
                </c:pt>
              </c:numCache>
            </c:numRef>
          </c:val>
          <c:smooth val="0"/>
          <c:extLst>
            <c:ext xmlns:c16="http://schemas.microsoft.com/office/drawing/2014/chart" uri="{C3380CC4-5D6E-409C-BE32-E72D297353CC}">
              <c16:uniqueId val="{00000001-D454-4A49-A87E-2521F1DFE107}"/>
            </c:ext>
          </c:extLst>
        </c:ser>
        <c:dLbls>
          <c:showLegendKey val="0"/>
          <c:showVal val="0"/>
          <c:showCatName val="0"/>
          <c:showSerName val="0"/>
          <c:showPercent val="0"/>
          <c:showBubbleSize val="0"/>
        </c:dLbls>
        <c:smooth val="0"/>
        <c:axId val="1154973312"/>
        <c:axId val="1154959712"/>
      </c:lineChart>
      <c:catAx>
        <c:axId val="1154973312"/>
        <c:scaling>
          <c:orientation val="minMax"/>
        </c:scaling>
        <c:delete val="0"/>
        <c:axPos val="b"/>
        <c:numFmt formatCode="General" sourceLinked="0"/>
        <c:majorTickMark val="none"/>
        <c:minorTickMark val="none"/>
        <c:tickLblPos val="nextTo"/>
        <c:crossAx val="1154959712"/>
        <c:crossesAt val="-5"/>
        <c:auto val="1"/>
        <c:lblAlgn val="ctr"/>
        <c:lblOffset val="100"/>
        <c:noMultiLvlLbl val="0"/>
      </c:catAx>
      <c:valAx>
        <c:axId val="1154959712"/>
        <c:scaling>
          <c:orientation val="minMax"/>
        </c:scaling>
        <c:delete val="0"/>
        <c:axPos val="l"/>
        <c:majorGridlines/>
        <c:numFmt formatCode="0.0" sourceLinked="1"/>
        <c:majorTickMark val="none"/>
        <c:minorTickMark val="none"/>
        <c:tickLblPos val="nextTo"/>
        <c:spPr>
          <a:ln w="9525">
            <a:noFill/>
          </a:ln>
        </c:spPr>
        <c:crossAx val="115497331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Money Velocity (Nominal GDP/M2)</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Sheet1!$N$1</c:f>
              <c:strCache>
                <c:ptCount val="1"/>
                <c:pt idx="0">
                  <c:v>Money Velocity</c:v>
                </c:pt>
              </c:strCache>
            </c:strRef>
          </c:tx>
          <c:spPr>
            <a:ln w="28575" cap="rnd">
              <a:solidFill>
                <a:schemeClr val="accent1"/>
              </a:solidFill>
              <a:round/>
            </a:ln>
            <a:effectLst/>
          </c:spPr>
          <c:marker>
            <c:symbol val="none"/>
          </c:marker>
          <c:cat>
            <c:strRef>
              <c:f>Sheet1!$A$14:$A$44</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Sheet1!$N$14:$N$44</c:f>
              <c:numCache>
                <c:formatCode>General</c:formatCode>
                <c:ptCount val="31"/>
                <c:pt idx="0">
                  <c:v>1.2340531752259145</c:v>
                </c:pt>
                <c:pt idx="1">
                  <c:v>1.137247658127432</c:v>
                </c:pt>
                <c:pt idx="2">
                  <c:v>1.0705580973301525</c:v>
                </c:pt>
                <c:pt idx="3">
                  <c:v>1.0227475604791312</c:v>
                </c:pt>
                <c:pt idx="4">
                  <c:v>1.036526480974352</c:v>
                </c:pt>
                <c:pt idx="5">
                  <c:v>1.0097018352112328</c:v>
                </c:pt>
                <c:pt idx="6">
                  <c:v>0.94373774839049662</c:v>
                </c:pt>
                <c:pt idx="7">
                  <c:v>0.87603474564070893</c:v>
                </c:pt>
                <c:pt idx="8">
                  <c:v>0.81527971301023461</c:v>
                </c:pt>
                <c:pt idx="9">
                  <c:v>0.75534580488899306</c:v>
                </c:pt>
                <c:pt idx="10">
                  <c:v>0.74496631609913955</c:v>
                </c:pt>
                <c:pt idx="11">
                  <c:v>0.70032717863778016</c:v>
                </c:pt>
                <c:pt idx="12">
                  <c:v>0.65790713162204673</c:v>
                </c:pt>
                <c:pt idx="13">
                  <c:v>0.6211929100436302</c:v>
                </c:pt>
                <c:pt idx="14">
                  <c:v>0.63689768837536942</c:v>
                </c:pt>
                <c:pt idx="15">
                  <c:v>0.62699691788307299</c:v>
                </c:pt>
                <c:pt idx="16">
                  <c:v>0.63494269489503852</c:v>
                </c:pt>
                <c:pt idx="17">
                  <c:v>0.66946968785119654</c:v>
                </c:pt>
                <c:pt idx="18">
                  <c:v>0.67185827623406191</c:v>
                </c:pt>
                <c:pt idx="19">
                  <c:v>0.57489833593137862</c:v>
                </c:pt>
                <c:pt idx="20">
                  <c:v>0.56777327796114851</c:v>
                </c:pt>
                <c:pt idx="21">
                  <c:v>0.57297486445663048</c:v>
                </c:pt>
                <c:pt idx="22">
                  <c:v>0.55287236765060932</c:v>
                </c:pt>
                <c:pt idx="23">
                  <c:v>0.53587875576021793</c:v>
                </c:pt>
                <c:pt idx="24">
                  <c:v>0.52391428028388176</c:v>
                </c:pt>
                <c:pt idx="25">
                  <c:v>0.49477055844826862</c:v>
                </c:pt>
                <c:pt idx="26">
                  <c:v>0.481524488591271</c:v>
                </c:pt>
                <c:pt idx="27">
                  <c:v>0.49226042159528216</c:v>
                </c:pt>
                <c:pt idx="28">
                  <c:v>0.50323473264620189</c:v>
                </c:pt>
                <c:pt idx="29">
                  <c:v>0.49661251050987537</c:v>
                </c:pt>
                <c:pt idx="30">
                  <c:v>0.46460037932483944</c:v>
                </c:pt>
              </c:numCache>
            </c:numRef>
          </c:val>
          <c:smooth val="0"/>
          <c:extLst>
            <c:ext xmlns:c16="http://schemas.microsoft.com/office/drawing/2014/chart" uri="{C3380CC4-5D6E-409C-BE32-E72D297353CC}">
              <c16:uniqueId val="{00000000-4D5F-430B-98A9-FBD9A8FF5089}"/>
            </c:ext>
          </c:extLst>
        </c:ser>
        <c:dLbls>
          <c:showLegendKey val="0"/>
          <c:showVal val="0"/>
          <c:showCatName val="0"/>
          <c:showSerName val="0"/>
          <c:showPercent val="0"/>
          <c:showBubbleSize val="0"/>
        </c:dLbls>
        <c:smooth val="0"/>
        <c:axId val="1154964608"/>
        <c:axId val="1154965152"/>
      </c:lineChart>
      <c:catAx>
        <c:axId val="1154964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54965152"/>
        <c:crosses val="autoZero"/>
        <c:auto val="1"/>
        <c:lblAlgn val="ctr"/>
        <c:lblOffset val="100"/>
        <c:noMultiLvlLbl val="0"/>
      </c:catAx>
      <c:valAx>
        <c:axId val="1154965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54964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Sheet1!$I$1</c:f>
              <c:strCache>
                <c:ptCount val="1"/>
                <c:pt idx="0">
                  <c:v>Export/GDP</c:v>
                </c:pt>
              </c:strCache>
            </c:strRef>
          </c:tx>
          <c:marker>
            <c:symbol val="none"/>
          </c:marker>
          <c:cat>
            <c:strRef>
              <c:f>Sheet1!$A$2:$A$44</c:f>
              <c:strCach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strCache>
            </c:strRef>
          </c:cat>
          <c:val>
            <c:numRef>
              <c:f>Sheet1!$I$2:$I$44</c:f>
              <c:numCache>
                <c:formatCode>0.0_ </c:formatCode>
                <c:ptCount val="43"/>
                <c:pt idx="0">
                  <c:v>4.6483882521933815</c:v>
                </c:pt>
                <c:pt idx="1">
                  <c:v>5.2306196420796587</c:v>
                </c:pt>
                <c:pt idx="2">
                  <c:v>5.9728859797017817</c:v>
                </c:pt>
                <c:pt idx="3">
                  <c:v>7.4691226687299812</c:v>
                </c:pt>
                <c:pt idx="4">
                  <c:v>7.6824281402747445</c:v>
                </c:pt>
                <c:pt idx="5">
                  <c:v>7.2635620082516326</c:v>
                </c:pt>
                <c:pt idx="6">
                  <c:v>7.9628154138502421</c:v>
                </c:pt>
                <c:pt idx="7">
                  <c:v>8.8811242140069879</c:v>
                </c:pt>
                <c:pt idx="8">
                  <c:v>10.414548537720091</c:v>
                </c:pt>
                <c:pt idx="9">
                  <c:v>12.051136387327803</c:v>
                </c:pt>
                <c:pt idx="10">
                  <c:v>11.615038734651266</c:v>
                </c:pt>
                <c:pt idx="11">
                  <c:v>11.338807227505496</c:v>
                </c:pt>
                <c:pt idx="12">
                  <c:v>15.740208416149192</c:v>
                </c:pt>
                <c:pt idx="13">
                  <c:v>17.398156835500725</c:v>
                </c:pt>
                <c:pt idx="14">
                  <c:v>17.230082987927034</c:v>
                </c:pt>
                <c:pt idx="15">
                  <c:v>14.854966453155161</c:v>
                </c:pt>
                <c:pt idx="16">
                  <c:v>21.528052559270758</c:v>
                </c:pt>
                <c:pt idx="17">
                  <c:v>20.395946905814238</c:v>
                </c:pt>
                <c:pt idx="18">
                  <c:v>17.579171852773264</c:v>
                </c:pt>
                <c:pt idx="19">
                  <c:v>19.090273218083247</c:v>
                </c:pt>
                <c:pt idx="20">
                  <c:v>17.954306845153582</c:v>
                </c:pt>
                <c:pt idx="21">
                  <c:v>17.936378706805929</c:v>
                </c:pt>
                <c:pt idx="22">
                  <c:v>20.675966410616841</c:v>
                </c:pt>
                <c:pt idx="23">
                  <c:v>19.951742261414854</c:v>
                </c:pt>
                <c:pt idx="24">
                  <c:v>22.211025516551778</c:v>
                </c:pt>
                <c:pt idx="25">
                  <c:v>26.459183778437424</c:v>
                </c:pt>
                <c:pt idx="26">
                  <c:v>30.431728696058208</c:v>
                </c:pt>
                <c:pt idx="27">
                  <c:v>33.384269445546856</c:v>
                </c:pt>
                <c:pt idx="28">
                  <c:v>35.336100399517775</c:v>
                </c:pt>
                <c:pt idx="29">
                  <c:v>34.58920715210273</c:v>
                </c:pt>
                <c:pt idx="30">
                  <c:v>31.564030513568959</c:v>
                </c:pt>
                <c:pt idx="31">
                  <c:v>23.595463782978797</c:v>
                </c:pt>
                <c:pt idx="32">
                  <c:v>26.19863606421367</c:v>
                </c:pt>
                <c:pt idx="33">
                  <c:v>25.457183784754772</c:v>
                </c:pt>
                <c:pt idx="34">
                  <c:v>23.998084104207347</c:v>
                </c:pt>
                <c:pt idx="35">
                  <c:v>22.995338134382777</c:v>
                </c:pt>
                <c:pt idx="36">
                  <c:v>22.254149536494296</c:v>
                </c:pt>
                <c:pt idx="37">
                  <c:v>20.397069094024332</c:v>
                </c:pt>
                <c:pt idx="38">
                  <c:v>18.555349433364576</c:v>
                </c:pt>
                <c:pt idx="39">
                  <c:v>18.493681251370262</c:v>
                </c:pt>
                <c:pt idx="40">
                  <c:v>17.922300074313359</c:v>
                </c:pt>
                <c:pt idx="41">
                  <c:v>17.325284440959521</c:v>
                </c:pt>
                <c:pt idx="42">
                  <c:v>17.476371861026522</c:v>
                </c:pt>
              </c:numCache>
            </c:numRef>
          </c:val>
          <c:smooth val="0"/>
          <c:extLst>
            <c:ext xmlns:c16="http://schemas.microsoft.com/office/drawing/2014/chart" uri="{C3380CC4-5D6E-409C-BE32-E72D297353CC}">
              <c16:uniqueId val="{00000000-3660-4FF3-A595-BA20C0A81E5C}"/>
            </c:ext>
          </c:extLst>
        </c:ser>
        <c:ser>
          <c:idx val="1"/>
          <c:order val="1"/>
          <c:tx>
            <c:strRef>
              <c:f>Sheet1!$J$1</c:f>
              <c:strCache>
                <c:ptCount val="1"/>
                <c:pt idx="0">
                  <c:v>Import/GDP</c:v>
                </c:pt>
              </c:strCache>
            </c:strRef>
          </c:tx>
          <c:marker>
            <c:symbol val="none"/>
          </c:marker>
          <c:cat>
            <c:strRef>
              <c:f>Sheet1!$A$2:$A$44</c:f>
              <c:strCach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strCache>
            </c:strRef>
          </c:cat>
          <c:val>
            <c:numRef>
              <c:f>Sheet1!$J$2:$J$44</c:f>
              <c:numCache>
                <c:formatCode>0.0_ </c:formatCode>
                <c:ptCount val="43"/>
                <c:pt idx="0">
                  <c:v>5.197541518263959</c:v>
                </c:pt>
                <c:pt idx="1">
                  <c:v>6.0014998160658912</c:v>
                </c:pt>
                <c:pt idx="2">
                  <c:v>6.5807460572820524</c:v>
                </c:pt>
                <c:pt idx="3">
                  <c:v>7.4711545301741396</c:v>
                </c:pt>
                <c:pt idx="4">
                  <c:v>6.6371871922383292</c:v>
                </c:pt>
                <c:pt idx="5">
                  <c:v>6.9901219600286071</c:v>
                </c:pt>
                <c:pt idx="6">
                  <c:v>8.5115020918071931</c:v>
                </c:pt>
                <c:pt idx="7">
                  <c:v>13.809714471971802</c:v>
                </c:pt>
                <c:pt idx="8">
                  <c:v>14.420218162892533</c:v>
                </c:pt>
                <c:pt idx="9">
                  <c:v>13.23329548056091</c:v>
                </c:pt>
                <c:pt idx="10">
                  <c:v>13.511103245362435</c:v>
                </c:pt>
                <c:pt idx="11">
                  <c:v>12.752679969217457</c:v>
                </c:pt>
                <c:pt idx="12">
                  <c:v>13.570908475347601</c:v>
                </c:pt>
                <c:pt idx="13">
                  <c:v>15.450632498972148</c:v>
                </c:pt>
                <c:pt idx="14">
                  <c:v>16.371581750584049</c:v>
                </c:pt>
                <c:pt idx="15">
                  <c:v>16.826521378647712</c:v>
                </c:pt>
                <c:pt idx="16">
                  <c:v>20.574330374368412</c:v>
                </c:pt>
                <c:pt idx="17">
                  <c:v>18.096697747323784</c:v>
                </c:pt>
                <c:pt idx="18">
                  <c:v>16.154823381193484</c:v>
                </c:pt>
                <c:pt idx="19">
                  <c:v>14.866682326627389</c:v>
                </c:pt>
                <c:pt idx="20">
                  <c:v>13.711511522402061</c:v>
                </c:pt>
                <c:pt idx="21">
                  <c:v>15.246554565537258</c:v>
                </c:pt>
                <c:pt idx="22">
                  <c:v>18.676346428013666</c:v>
                </c:pt>
                <c:pt idx="23">
                  <c:v>18.262071275327109</c:v>
                </c:pt>
                <c:pt idx="24">
                  <c:v>20.135966686718255</c:v>
                </c:pt>
                <c:pt idx="25">
                  <c:v>24.933591219495604</c:v>
                </c:pt>
                <c:pt idx="26">
                  <c:v>28.778547824370659</c:v>
                </c:pt>
                <c:pt idx="27">
                  <c:v>28.921672398792243</c:v>
                </c:pt>
                <c:pt idx="28">
                  <c:v>28.860460907395058</c:v>
                </c:pt>
                <c:pt idx="29">
                  <c:v>27.098063169542915</c:v>
                </c:pt>
                <c:pt idx="30">
                  <c:v>25.003030482827537</c:v>
                </c:pt>
                <c:pt idx="31">
                  <c:v>19.737758078679811</c:v>
                </c:pt>
                <c:pt idx="32">
                  <c:v>23.181897804652529</c:v>
                </c:pt>
                <c:pt idx="33">
                  <c:v>23.375174742551593</c:v>
                </c:pt>
                <c:pt idx="34">
                  <c:v>21.297302615187885</c:v>
                </c:pt>
                <c:pt idx="35">
                  <c:v>20.296567458144573</c:v>
                </c:pt>
                <c:pt idx="36">
                  <c:v>18.615483663289751</c:v>
                </c:pt>
                <c:pt idx="37">
                  <c:v>15.075429835047174</c:v>
                </c:pt>
                <c:pt idx="38">
                  <c:v>14.071033873829167</c:v>
                </c:pt>
                <c:pt idx="39">
                  <c:v>15.053366055558731</c:v>
                </c:pt>
                <c:pt idx="40">
                  <c:v>15.383738865493237</c:v>
                </c:pt>
                <c:pt idx="41">
                  <c:v>14.398437683787666</c:v>
                </c:pt>
                <c:pt idx="42">
                  <c:v>13.914581360707098</c:v>
                </c:pt>
              </c:numCache>
            </c:numRef>
          </c:val>
          <c:smooth val="0"/>
          <c:extLst>
            <c:ext xmlns:c16="http://schemas.microsoft.com/office/drawing/2014/chart" uri="{C3380CC4-5D6E-409C-BE32-E72D297353CC}">
              <c16:uniqueId val="{00000001-3660-4FF3-A595-BA20C0A81E5C}"/>
            </c:ext>
          </c:extLst>
        </c:ser>
        <c:dLbls>
          <c:showLegendKey val="0"/>
          <c:showVal val="0"/>
          <c:showCatName val="0"/>
          <c:showSerName val="0"/>
          <c:showPercent val="0"/>
          <c:showBubbleSize val="0"/>
        </c:dLbls>
        <c:smooth val="0"/>
        <c:axId val="-91454048"/>
        <c:axId val="-91459488"/>
      </c:lineChart>
      <c:catAx>
        <c:axId val="-91454048"/>
        <c:scaling>
          <c:orientation val="minMax"/>
        </c:scaling>
        <c:delete val="0"/>
        <c:axPos val="b"/>
        <c:numFmt formatCode="General" sourceLinked="0"/>
        <c:majorTickMark val="out"/>
        <c:minorTickMark val="none"/>
        <c:tickLblPos val="nextTo"/>
        <c:crossAx val="-91459488"/>
        <c:crosses val="autoZero"/>
        <c:auto val="1"/>
        <c:lblAlgn val="ctr"/>
        <c:lblOffset val="100"/>
        <c:noMultiLvlLbl val="0"/>
      </c:catAx>
      <c:valAx>
        <c:axId val="-91459488"/>
        <c:scaling>
          <c:orientation val="minMax"/>
        </c:scaling>
        <c:delete val="0"/>
        <c:axPos val="l"/>
        <c:majorGridlines/>
        <c:numFmt formatCode="0.0_ " sourceLinked="1"/>
        <c:majorTickMark val="out"/>
        <c:minorTickMark val="none"/>
        <c:tickLblPos val="nextTo"/>
        <c:crossAx val="-91454048"/>
        <c:crosses val="autoZero"/>
        <c:crossBetween val="between"/>
      </c:valAx>
    </c:plotArea>
    <c:legend>
      <c:legendPos val="t"/>
      <c:overlay val="0"/>
    </c:legend>
    <c:plotVisOnly val="1"/>
    <c:dispBlanksAs val="zero"/>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China's Current Account</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Sheet1!$C$1</c:f>
              <c:strCache>
                <c:ptCount val="1"/>
                <c:pt idx="0">
                  <c:v>Goods</c:v>
                </c:pt>
              </c:strCache>
            </c:strRef>
          </c:tx>
          <c:spPr>
            <a:solidFill>
              <a:schemeClr val="accent1"/>
            </a:solidFill>
            <a:ln>
              <a:noFill/>
            </a:ln>
            <a:effectLst/>
          </c:spPr>
          <c:invertIfNegative val="0"/>
          <c:cat>
            <c:numRef>
              <c:f>Sheet1!$A$20:$A$40</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Sheet1!$C$20:$C$40</c:f>
              <c:numCache>
                <c:formatCode>General</c:formatCode>
                <c:ptCount val="21"/>
                <c:pt idx="0">
                  <c:v>29919.666794519999</c:v>
                </c:pt>
                <c:pt idx="1">
                  <c:v>28182.99453675</c:v>
                </c:pt>
                <c:pt idx="2">
                  <c:v>37685.986713489998</c:v>
                </c:pt>
                <c:pt idx="3">
                  <c:v>39800.905063990002</c:v>
                </c:pt>
                <c:pt idx="4">
                  <c:v>51390.242693400003</c:v>
                </c:pt>
                <c:pt idx="5">
                  <c:v>124287.59776713001</c:v>
                </c:pt>
                <c:pt idx="6">
                  <c:v>206774.82004709</c:v>
                </c:pt>
                <c:pt idx="7">
                  <c:v>302846.26437734999</c:v>
                </c:pt>
                <c:pt idx="8">
                  <c:v>344467.61730654002</c:v>
                </c:pt>
                <c:pt idx="9">
                  <c:v>235476.70726009001</c:v>
                </c:pt>
                <c:pt idx="10">
                  <c:v>238086.46948791001</c:v>
                </c:pt>
                <c:pt idx="11">
                  <c:v>228700.75263392</c:v>
                </c:pt>
                <c:pt idx="12">
                  <c:v>311569.75315518002</c:v>
                </c:pt>
                <c:pt idx="13">
                  <c:v>358981.29773986997</c:v>
                </c:pt>
                <c:pt idx="14">
                  <c:v>435041.62180000002</c:v>
                </c:pt>
                <c:pt idx="15">
                  <c:v>576191.07236571005</c:v>
                </c:pt>
                <c:pt idx="16">
                  <c:v>488882.99935910001</c:v>
                </c:pt>
                <c:pt idx="17">
                  <c:v>475941.41313388001</c:v>
                </c:pt>
                <c:pt idx="18">
                  <c:v>380073.51863200002</c:v>
                </c:pt>
                <c:pt idx="19">
                  <c:v>392993.32822291</c:v>
                </c:pt>
                <c:pt idx="20">
                  <c:v>515000.21111954999</c:v>
                </c:pt>
              </c:numCache>
            </c:numRef>
          </c:val>
          <c:extLst>
            <c:ext xmlns:c16="http://schemas.microsoft.com/office/drawing/2014/chart" uri="{C3380CC4-5D6E-409C-BE32-E72D297353CC}">
              <c16:uniqueId val="{00000000-364E-40F2-8A4A-C9A307DDC9B5}"/>
            </c:ext>
          </c:extLst>
        </c:ser>
        <c:ser>
          <c:idx val="1"/>
          <c:order val="1"/>
          <c:tx>
            <c:strRef>
              <c:f>Sheet1!$D$1</c:f>
              <c:strCache>
                <c:ptCount val="1"/>
                <c:pt idx="0">
                  <c:v>Tourism</c:v>
                </c:pt>
              </c:strCache>
            </c:strRef>
          </c:tx>
          <c:spPr>
            <a:solidFill>
              <a:schemeClr val="accent2"/>
            </a:solidFill>
            <a:ln>
              <a:noFill/>
            </a:ln>
            <a:effectLst/>
          </c:spPr>
          <c:invertIfNegative val="0"/>
          <c:cat>
            <c:numRef>
              <c:f>Sheet1!$A$20:$A$40</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Sheet1!$D$20:$D$40</c:f>
              <c:numCache>
                <c:formatCode>General</c:formatCode>
                <c:ptCount val="21"/>
                <c:pt idx="0">
                  <c:v>3117.3132000000001</c:v>
                </c:pt>
                <c:pt idx="1">
                  <c:v>3883.1738</c:v>
                </c:pt>
                <c:pt idx="2">
                  <c:v>4986.5835999999999</c:v>
                </c:pt>
                <c:pt idx="3">
                  <c:v>2218.7280000000001</c:v>
                </c:pt>
                <c:pt idx="4">
                  <c:v>6001.5971499999996</c:v>
                </c:pt>
                <c:pt idx="5">
                  <c:v>7536.92982966</c:v>
                </c:pt>
                <c:pt idx="6">
                  <c:v>9627.2956919999997</c:v>
                </c:pt>
                <c:pt idx="7">
                  <c:v>7446.9532573300003</c:v>
                </c:pt>
                <c:pt idx="8">
                  <c:v>4686</c:v>
                </c:pt>
                <c:pt idx="9">
                  <c:v>-4026.6727740000001</c:v>
                </c:pt>
                <c:pt idx="10">
                  <c:v>-9066.0311999999994</c:v>
                </c:pt>
                <c:pt idx="11">
                  <c:v>-24121.053110000001</c:v>
                </c:pt>
                <c:pt idx="12">
                  <c:v>-51948.582283999996</c:v>
                </c:pt>
                <c:pt idx="13">
                  <c:v>-76912.394742560005</c:v>
                </c:pt>
                <c:pt idx="14">
                  <c:v>-183300.05230000001</c:v>
                </c:pt>
                <c:pt idx="15">
                  <c:v>-204861.82522947001</c:v>
                </c:pt>
                <c:pt idx="16">
                  <c:v>-205680.36154725001</c:v>
                </c:pt>
                <c:pt idx="17">
                  <c:v>-219315.95471558001</c:v>
                </c:pt>
                <c:pt idx="18">
                  <c:v>-236879.01656886999</c:v>
                </c:pt>
                <c:pt idx="19">
                  <c:v>-218788.77892213999</c:v>
                </c:pt>
                <c:pt idx="20">
                  <c:v>-116270.51234679999</c:v>
                </c:pt>
              </c:numCache>
            </c:numRef>
          </c:val>
          <c:extLst>
            <c:ext xmlns:c16="http://schemas.microsoft.com/office/drawing/2014/chart" uri="{C3380CC4-5D6E-409C-BE32-E72D297353CC}">
              <c16:uniqueId val="{00000001-364E-40F2-8A4A-C9A307DDC9B5}"/>
            </c:ext>
          </c:extLst>
        </c:ser>
        <c:ser>
          <c:idx val="2"/>
          <c:order val="2"/>
          <c:tx>
            <c:strRef>
              <c:f>Sheet1!$E$1</c:f>
              <c:strCache>
                <c:ptCount val="1"/>
                <c:pt idx="0">
                  <c:v>Other service</c:v>
                </c:pt>
              </c:strCache>
            </c:strRef>
          </c:tx>
          <c:spPr>
            <a:solidFill>
              <a:schemeClr val="accent3"/>
            </a:solidFill>
            <a:ln>
              <a:noFill/>
            </a:ln>
            <a:effectLst/>
          </c:spPr>
          <c:invertIfNegative val="0"/>
          <c:cat>
            <c:numRef>
              <c:f>Sheet1!$A$20:$A$40</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Sheet1!$E$20:$E$40</c:f>
              <c:numCache>
                <c:formatCode>General</c:formatCode>
                <c:ptCount val="21"/>
                <c:pt idx="0">
                  <c:v>-4251.1284159999996</c:v>
                </c:pt>
                <c:pt idx="1">
                  <c:v>-3979.9480386200003</c:v>
                </c:pt>
                <c:pt idx="2">
                  <c:v>-5289.8990494700001</c:v>
                </c:pt>
                <c:pt idx="3">
                  <c:v>-6198.5039976900007</c:v>
                </c:pt>
                <c:pt idx="4">
                  <c:v>-6217.4573034499999</c:v>
                </c:pt>
                <c:pt idx="5">
                  <c:v>-7197.7300795800002</c:v>
                </c:pt>
                <c:pt idx="6">
                  <c:v>-7483.1912384999996</c:v>
                </c:pt>
                <c:pt idx="7">
                  <c:v>-2257.18885133</c:v>
                </c:pt>
                <c:pt idx="8">
                  <c:v>-321.08415261000027</c:v>
                </c:pt>
                <c:pt idx="9">
                  <c:v>-11319.63311931</c:v>
                </c:pt>
                <c:pt idx="10">
                  <c:v>-5996.5665751100005</c:v>
                </c:pt>
                <c:pt idx="11">
                  <c:v>-22675.960611249997</c:v>
                </c:pt>
                <c:pt idx="12">
                  <c:v>-27776.29412318</c:v>
                </c:pt>
                <c:pt idx="13">
                  <c:v>-46689.34139319</c:v>
                </c:pt>
                <c:pt idx="14">
                  <c:v>-30442.322599999985</c:v>
                </c:pt>
                <c:pt idx="15">
                  <c:v>-13458.482854970003</c:v>
                </c:pt>
                <c:pt idx="16">
                  <c:v>-27465.549569700001</c:v>
                </c:pt>
                <c:pt idx="17">
                  <c:v>-39615.558484349982</c:v>
                </c:pt>
                <c:pt idx="18">
                  <c:v>-55289.353611260012</c:v>
                </c:pt>
                <c:pt idx="19">
                  <c:v>-42360.251988730015</c:v>
                </c:pt>
                <c:pt idx="20">
                  <c:v>-29056.898002370013</c:v>
                </c:pt>
              </c:numCache>
            </c:numRef>
          </c:val>
          <c:extLst>
            <c:ext xmlns:c16="http://schemas.microsoft.com/office/drawing/2014/chart" uri="{C3380CC4-5D6E-409C-BE32-E72D297353CC}">
              <c16:uniqueId val="{00000002-364E-40F2-8A4A-C9A307DDC9B5}"/>
            </c:ext>
          </c:extLst>
        </c:ser>
        <c:ser>
          <c:idx val="3"/>
          <c:order val="3"/>
          <c:tx>
            <c:strRef>
              <c:f>Sheet1!$F$1</c:f>
              <c:strCache>
                <c:ptCount val="1"/>
                <c:pt idx="0">
                  <c:v>Income</c:v>
                </c:pt>
              </c:strCache>
            </c:strRef>
          </c:tx>
          <c:spPr>
            <a:solidFill>
              <a:schemeClr val="accent4"/>
            </a:solidFill>
            <a:ln>
              <a:noFill/>
            </a:ln>
            <a:effectLst/>
          </c:spPr>
          <c:invertIfNegative val="0"/>
          <c:cat>
            <c:numRef>
              <c:f>Sheet1!$A$20:$A$40</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Sheet1!$F$20:$F$40</c:f>
              <c:numCache>
                <c:formatCode>General</c:formatCode>
                <c:ptCount val="21"/>
                <c:pt idx="0">
                  <c:v>-8354.2361965500004</c:v>
                </c:pt>
                <c:pt idx="1">
                  <c:v>-10680.945316560001</c:v>
                </c:pt>
                <c:pt idx="2">
                  <c:v>-1960.7030504899994</c:v>
                </c:pt>
                <c:pt idx="3">
                  <c:v>7230.4537950400008</c:v>
                </c:pt>
                <c:pt idx="4">
                  <c:v>17766.578148610002</c:v>
                </c:pt>
                <c:pt idx="5">
                  <c:v>7751.6962491899976</c:v>
                </c:pt>
                <c:pt idx="6">
                  <c:v>22924.11656382</c:v>
                </c:pt>
                <c:pt idx="7">
                  <c:v>45146.648453970003</c:v>
                </c:pt>
                <c:pt idx="8">
                  <c:v>71735.982989609998</c:v>
                </c:pt>
                <c:pt idx="9">
                  <c:v>23126.166552840004</c:v>
                </c:pt>
                <c:pt idx="10">
                  <c:v>14786.517895150002</c:v>
                </c:pt>
                <c:pt idx="11">
                  <c:v>-45806.977335129995</c:v>
                </c:pt>
                <c:pt idx="12">
                  <c:v>-16453.129278559998</c:v>
                </c:pt>
                <c:pt idx="13">
                  <c:v>-87175.611724229995</c:v>
                </c:pt>
                <c:pt idx="14">
                  <c:v>14747.330926999999</c:v>
                </c:pt>
                <c:pt idx="15">
                  <c:v>-64848.44724573</c:v>
                </c:pt>
                <c:pt idx="16">
                  <c:v>-64400.052300160001</c:v>
                </c:pt>
                <c:pt idx="17">
                  <c:v>-28333.773812790001</c:v>
                </c:pt>
                <c:pt idx="18">
                  <c:v>-63774.239267369994</c:v>
                </c:pt>
                <c:pt idx="19">
                  <c:v>-28934.421303660001</c:v>
                </c:pt>
                <c:pt idx="20">
                  <c:v>-95692.404021299997</c:v>
                </c:pt>
              </c:numCache>
            </c:numRef>
          </c:val>
          <c:extLst>
            <c:ext xmlns:c16="http://schemas.microsoft.com/office/drawing/2014/chart" uri="{C3380CC4-5D6E-409C-BE32-E72D297353CC}">
              <c16:uniqueId val="{00000003-364E-40F2-8A4A-C9A307DDC9B5}"/>
            </c:ext>
          </c:extLst>
        </c:ser>
        <c:dLbls>
          <c:showLegendKey val="0"/>
          <c:showVal val="0"/>
          <c:showCatName val="0"/>
          <c:showSerName val="0"/>
          <c:showPercent val="0"/>
          <c:showBubbleSize val="0"/>
        </c:dLbls>
        <c:gapWidth val="150"/>
        <c:overlap val="100"/>
        <c:axId val="1123051391"/>
        <c:axId val="1122211263"/>
      </c:barChart>
      <c:lineChart>
        <c:grouping val="standard"/>
        <c:varyColors val="0"/>
        <c:ser>
          <c:idx val="4"/>
          <c:order val="4"/>
          <c:tx>
            <c:strRef>
              <c:f>Sheet1!$B$1</c:f>
              <c:strCache>
                <c:ptCount val="1"/>
                <c:pt idx="0">
                  <c:v>CA</c:v>
                </c:pt>
              </c:strCache>
            </c:strRef>
          </c:tx>
          <c:spPr>
            <a:ln w="28575" cap="rnd">
              <a:solidFill>
                <a:schemeClr val="accent6"/>
              </a:solidFill>
              <a:round/>
            </a:ln>
            <a:effectLst/>
          </c:spPr>
          <c:marker>
            <c:symbol val="none"/>
          </c:marker>
          <c:val>
            <c:numRef>
              <c:f>Sheet1!$B$20:$B$40</c:f>
              <c:numCache>
                <c:formatCode>General</c:formatCode>
                <c:ptCount val="21"/>
                <c:pt idx="0">
                  <c:v>20431.615381970001</c:v>
                </c:pt>
                <c:pt idx="1">
                  <c:v>17405.274981570001</c:v>
                </c:pt>
                <c:pt idx="2">
                  <c:v>35421.968213530003</c:v>
                </c:pt>
                <c:pt idx="3">
                  <c:v>43051.582861329996</c:v>
                </c:pt>
                <c:pt idx="4">
                  <c:v>68940.960688559993</c:v>
                </c:pt>
                <c:pt idx="5">
                  <c:v>132378.4937664</c:v>
                </c:pt>
                <c:pt idx="6">
                  <c:v>231843.04106441</c:v>
                </c:pt>
                <c:pt idx="7">
                  <c:v>353182.67723731999</c:v>
                </c:pt>
                <c:pt idx="8">
                  <c:v>420568.51614354999</c:v>
                </c:pt>
                <c:pt idx="9">
                  <c:v>243256.56791961999</c:v>
                </c:pt>
                <c:pt idx="10">
                  <c:v>237810.38960796001</c:v>
                </c:pt>
                <c:pt idx="11">
                  <c:v>136096.76157755</c:v>
                </c:pt>
                <c:pt idx="12">
                  <c:v>215391.74746943999</c:v>
                </c:pt>
                <c:pt idx="13">
                  <c:v>148203.94987988001</c:v>
                </c:pt>
                <c:pt idx="14">
                  <c:v>236046.5779</c:v>
                </c:pt>
                <c:pt idx="15">
                  <c:v>293022.31703555002</c:v>
                </c:pt>
                <c:pt idx="16">
                  <c:v>191337.03594199001</c:v>
                </c:pt>
                <c:pt idx="17">
                  <c:v>188676.12612115999</c:v>
                </c:pt>
                <c:pt idx="18">
                  <c:v>24130.9091845</c:v>
                </c:pt>
                <c:pt idx="19">
                  <c:v>102909.87600839</c:v>
                </c:pt>
                <c:pt idx="20">
                  <c:v>273980.39674907998</c:v>
                </c:pt>
              </c:numCache>
            </c:numRef>
          </c:val>
          <c:smooth val="0"/>
          <c:extLst>
            <c:ext xmlns:c16="http://schemas.microsoft.com/office/drawing/2014/chart" uri="{C3380CC4-5D6E-409C-BE32-E72D297353CC}">
              <c16:uniqueId val="{00000004-364E-40F2-8A4A-C9A307DDC9B5}"/>
            </c:ext>
          </c:extLst>
        </c:ser>
        <c:dLbls>
          <c:showLegendKey val="0"/>
          <c:showVal val="0"/>
          <c:showCatName val="0"/>
          <c:showSerName val="0"/>
          <c:showPercent val="0"/>
          <c:showBubbleSize val="0"/>
        </c:dLbls>
        <c:marker val="1"/>
        <c:smooth val="0"/>
        <c:axId val="1123051391"/>
        <c:axId val="1122211263"/>
      </c:lineChart>
      <c:catAx>
        <c:axId val="1123051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22211263"/>
        <c:crossesAt val="-600000"/>
        <c:auto val="1"/>
        <c:lblAlgn val="ctr"/>
        <c:lblOffset val="100"/>
        <c:noMultiLvlLbl val="0"/>
      </c:catAx>
      <c:valAx>
        <c:axId val="1122211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23051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DD4702-10BC-4221-B08C-0D26F04A8FC9}"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A36ECA-0268-49E5-B88C-8064AE192485}" type="slidenum">
              <a:rPr lang="zh-CN" altLang="en-US" smtClean="0"/>
              <a:t>‹#›</a:t>
            </a:fld>
            <a:endParaRPr lang="zh-CN" altLang="en-US"/>
          </a:p>
        </p:txBody>
      </p:sp>
    </p:spTree>
    <p:extLst>
      <p:ext uri="{BB962C8B-B14F-4D97-AF65-F5344CB8AC3E}">
        <p14:creationId xmlns:p14="http://schemas.microsoft.com/office/powerpoint/2010/main" val="417187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Adam Smith writes: "Money is like a road which helps in transporting the goods and services produced in a country to the market, but this road does not itself produce any thing".</a:t>
            </a:r>
          </a:p>
          <a:p>
            <a:endParaRPr lang="en-US" altLang="zh-CN" dirty="0"/>
          </a:p>
          <a:p>
            <a:r>
              <a:rPr lang="en-US" altLang="zh-CN" dirty="0"/>
              <a:t>John Stuart Mill: “there cannot, in short, be intrinsically a more insignificant thing, in the economy of society than money.”</a:t>
            </a:r>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3</a:t>
            </a:fld>
            <a:endParaRPr lang="zh-CN" altLang="en-US"/>
          </a:p>
        </p:txBody>
      </p:sp>
    </p:spTree>
    <p:extLst>
      <p:ext uri="{BB962C8B-B14F-4D97-AF65-F5344CB8AC3E}">
        <p14:creationId xmlns:p14="http://schemas.microsoft.com/office/powerpoint/2010/main" val="3053944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劳动者报酬</a:t>
            </a:r>
            <a:r>
              <a:rPr lang="en-US" altLang="zh-CN" dirty="0"/>
              <a:t>/GDI</a:t>
            </a:r>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41</a:t>
            </a:fld>
            <a:endParaRPr lang="zh-CN" altLang="en-US"/>
          </a:p>
        </p:txBody>
      </p:sp>
    </p:spTree>
    <p:extLst>
      <p:ext uri="{BB962C8B-B14F-4D97-AF65-F5344CB8AC3E}">
        <p14:creationId xmlns:p14="http://schemas.microsoft.com/office/powerpoint/2010/main" val="1467438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劳动者报酬</a:t>
            </a:r>
            <a:r>
              <a:rPr lang="en-US" altLang="zh-CN" dirty="0"/>
              <a:t>/</a:t>
            </a:r>
            <a:r>
              <a:rPr lang="zh-CN" altLang="en-US"/>
              <a:t>初次分配总收入，来自资金流量表</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42</a:t>
            </a:fld>
            <a:endParaRPr lang="zh-CN" altLang="en-US"/>
          </a:p>
        </p:txBody>
      </p:sp>
    </p:spTree>
    <p:extLst>
      <p:ext uri="{BB962C8B-B14F-4D97-AF65-F5344CB8AC3E}">
        <p14:creationId xmlns:p14="http://schemas.microsoft.com/office/powerpoint/2010/main" val="1935563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44</a:t>
            </a:fld>
            <a:endParaRPr lang="zh-CN" altLang="en-US"/>
          </a:p>
        </p:txBody>
      </p:sp>
    </p:spTree>
    <p:extLst>
      <p:ext uri="{BB962C8B-B14F-4D97-AF65-F5344CB8AC3E}">
        <p14:creationId xmlns:p14="http://schemas.microsoft.com/office/powerpoint/2010/main" val="3425535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Without qualification, the interest</a:t>
                </a:r>
                <a:r>
                  <a:rPr lang="en-US" altLang="zh-CN" baseline="0" dirty="0"/>
                  <a:t> rate in this course is risk-free.</a:t>
                </a:r>
              </a:p>
              <a:p>
                <a:endParaRPr lang="en-US" altLang="zh-CN" baseline="0" dirty="0"/>
              </a:p>
              <a:p>
                <a:r>
                  <a:rPr lang="en-US" altLang="zh-CN" dirty="0"/>
                  <a:t>The ex post real interest rate is a “realized” real interest rate. </a:t>
                </a:r>
              </a:p>
              <a:p>
                <a:r>
                  <a:rPr lang="en-US" altLang="zh-CN" dirty="0"/>
                  <a:t>Rearrange the above equation, we obtain the Fisher equation</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𝑖</m:t>
                      </m:r>
                      <m:r>
                        <a:rPr lang="en-US" altLang="zh-CN" b="0" i="1" smtClean="0">
                          <a:latin typeface="Cambria Math"/>
                        </a:rPr>
                        <m:t>=</m:t>
                      </m:r>
                      <m:r>
                        <a:rPr lang="en-US" altLang="zh-CN" b="0" i="1" smtClean="0">
                          <a:latin typeface="Cambria Math"/>
                        </a:rPr>
                        <m:t>𝑟</m:t>
                      </m:r>
                      <m:r>
                        <a:rPr lang="en-US" altLang="zh-CN" b="0" i="1" smtClean="0">
                          <a:latin typeface="Cambria Math"/>
                        </a:rPr>
                        <m:t>+</m:t>
                      </m:r>
                      <m:r>
                        <a:rPr lang="en-US" altLang="zh-CN" b="0" i="1" smtClean="0">
                          <a:latin typeface="Cambria Math"/>
                        </a:rPr>
                        <m:t>𝜋</m:t>
                      </m:r>
                      <m:r>
                        <a:rPr lang="en-US" altLang="zh-CN" b="0" i="1" smtClean="0">
                          <a:latin typeface="Cambria Math"/>
                        </a:rPr>
                        <m:t>.</m:t>
                      </m:r>
                    </m:oMath>
                  </m:oMathPara>
                </a14:m>
                <a:endParaRPr lang="en-US" altLang="zh-CN" b="0" dirty="0"/>
              </a:p>
              <a:p>
                <a:endParaRPr lang="zh-CN" altLang="en-US" dirty="0"/>
              </a:p>
            </p:txBody>
          </p:sp>
        </mc:Choice>
        <mc:Fallback xmlns="">
          <p:sp>
            <p:nvSpPr>
              <p:cNvPr id="3" name="备注占位符 2"/>
              <p:cNvSpPr>
                <a:spLocks noGrp="1"/>
              </p:cNvSpPr>
              <p:nvPr>
                <p:ph type="body" idx="1"/>
              </p:nvPr>
            </p:nvSpPr>
            <p:spPr/>
            <p:txBody>
              <a:bodyPr/>
              <a:lstStyle/>
              <a:p>
                <a:r>
                  <a:rPr lang="en-US" altLang="zh-CN" dirty="0"/>
                  <a:t>Without qualification, the interest</a:t>
                </a:r>
                <a:r>
                  <a:rPr lang="en-US" altLang="zh-CN" baseline="0" dirty="0"/>
                  <a:t> rate in this course is risk-free</a:t>
                </a:r>
                <a:r>
                  <a:rPr lang="en-US" altLang="zh-CN" baseline="0" dirty="0" smtClean="0"/>
                  <a:t>.</a:t>
                </a:r>
              </a:p>
              <a:p>
                <a:endParaRPr lang="en-US" altLang="zh-CN" baseline="0" dirty="0" smtClean="0"/>
              </a:p>
              <a:p>
                <a:r>
                  <a:rPr lang="en-US" altLang="zh-CN" dirty="0" smtClean="0"/>
                  <a:t>The </a:t>
                </a:r>
                <a:r>
                  <a:rPr lang="en-US" altLang="zh-CN" dirty="0"/>
                  <a:t>ex post real interest rate is a “realized” real interest rate. </a:t>
                </a:r>
              </a:p>
              <a:p>
                <a:r>
                  <a:rPr lang="en-US" altLang="zh-CN" dirty="0"/>
                  <a:t>Rearrange the above equation, we obtain the Fisher equation</a:t>
                </a:r>
              </a:p>
              <a:p>
                <a:pPr marL="0" indent="0">
                  <a:buNone/>
                </a:pPr>
                <a:r>
                  <a:rPr lang="en-US" altLang="zh-CN" b="0" i="0" smtClean="0">
                    <a:latin typeface="Cambria Math"/>
                  </a:rPr>
                  <a:t>𝑖=𝑟+𝜋.</a:t>
                </a:r>
                <a:endParaRPr lang="en-US" altLang="zh-CN" b="0" dirty="0"/>
              </a:p>
              <a:p>
                <a:endParaRPr lang="zh-CN" altLang="en-US" dirty="0"/>
              </a:p>
            </p:txBody>
          </p:sp>
        </mc:Fallback>
      </mc:AlternateContent>
      <p:sp>
        <p:nvSpPr>
          <p:cNvPr id="4" name="灯片编号占位符 3"/>
          <p:cNvSpPr>
            <a:spLocks noGrp="1"/>
          </p:cNvSpPr>
          <p:nvPr>
            <p:ph type="sldNum" sz="quarter" idx="10"/>
          </p:nvPr>
        </p:nvSpPr>
        <p:spPr/>
        <p:txBody>
          <a:bodyPr/>
          <a:lstStyle/>
          <a:p>
            <a:fld id="{B4A36ECA-0268-49E5-B88C-8064AE192485}" type="slidenum">
              <a:rPr lang="zh-CN" altLang="en-US" smtClean="0"/>
              <a:t>46</a:t>
            </a:fld>
            <a:endParaRPr lang="zh-CN" altLang="en-US"/>
          </a:p>
        </p:txBody>
      </p:sp>
    </p:spTree>
    <p:extLst>
      <p:ext uri="{BB962C8B-B14F-4D97-AF65-F5344CB8AC3E}">
        <p14:creationId xmlns:p14="http://schemas.microsoft.com/office/powerpoint/2010/main" val="2333452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When loaner and debtor negotiate an interest rate, they would an expectation of future inflation and calculate the real interest rate. </a:t>
                </a:r>
              </a:p>
              <a:p>
                <a:r>
                  <a:rPr lang="en-US" altLang="zh-CN" dirty="0"/>
                  <a:t>The real interest rate defined here is called </a:t>
                </a:r>
                <a:r>
                  <a:rPr lang="en-US" altLang="zh-CN" u="sng" dirty="0"/>
                  <a:t>ex ante real interest rate</a:t>
                </a:r>
                <a:r>
                  <a:rPr lang="en-US" altLang="zh-CN" dirty="0"/>
                  <a:t>, meaning that it is not yet “realized”.</a:t>
                </a:r>
              </a:p>
              <a:p>
                <a:r>
                  <a:rPr lang="en-US" altLang="zh-CN" dirty="0"/>
                  <a:t>Re-arrange the above equation, we obtain the modified Fisher equation,</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𝑖</m:t>
                      </m:r>
                      <m:r>
                        <a:rPr lang="en-US" altLang="zh-CN" b="0" i="1" smtClean="0">
                          <a:latin typeface="Cambria Math"/>
                        </a:rPr>
                        <m:t>=</m:t>
                      </m:r>
                      <m:r>
                        <a:rPr lang="en-US" altLang="zh-CN" b="0" i="1" smtClean="0">
                          <a:latin typeface="Cambria Math"/>
                        </a:rPr>
                        <m:t>𝑟</m:t>
                      </m:r>
                      <m:r>
                        <a:rPr lang="en-US" altLang="zh-CN" b="0" i="1" smtClean="0">
                          <a:latin typeface="Cambria Math"/>
                        </a:rPr>
                        <m:t>+</m:t>
                      </m:r>
                      <m:r>
                        <a:rPr lang="en-US" altLang="zh-CN" b="0" i="1" smtClean="0">
                          <a:latin typeface="Cambria Math"/>
                        </a:rPr>
                        <m:t>𝐸</m:t>
                      </m:r>
                      <m:r>
                        <a:rPr lang="en-US" altLang="zh-CN" b="0" i="1" smtClean="0">
                          <a:latin typeface="Cambria Math"/>
                        </a:rPr>
                        <m:t>𝜋</m:t>
                      </m:r>
                      <m:r>
                        <a:rPr lang="en-US" altLang="zh-CN" b="0" i="1" smtClean="0">
                          <a:latin typeface="Cambria Math"/>
                        </a:rPr>
                        <m:t>.</m:t>
                      </m:r>
                    </m:oMath>
                  </m:oMathPara>
                </a14:m>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When loaner and debtor negotiate an interest rate, they would an expectation of future inflation and calculate the real interest rate. </a:t>
                </a:r>
              </a:p>
              <a:p>
                <a:r>
                  <a:rPr lang="en-US" altLang="zh-CN" dirty="0"/>
                  <a:t>The real interest rate defined here is called </a:t>
                </a:r>
                <a:r>
                  <a:rPr lang="en-US" altLang="zh-CN" u="sng" dirty="0"/>
                  <a:t>ex ante real interest rate</a:t>
                </a:r>
                <a:r>
                  <a:rPr lang="en-US" altLang="zh-CN" dirty="0"/>
                  <a:t>, meaning that it is not yet “realized”.</a:t>
                </a:r>
              </a:p>
              <a:p>
                <a:r>
                  <a:rPr lang="en-US" altLang="zh-CN" dirty="0"/>
                  <a:t>Re-arrange the above equation, we obtain the modified Fisher equation,</a:t>
                </a:r>
              </a:p>
              <a:p>
                <a:pPr marL="0" indent="0">
                  <a:buNone/>
                </a:pPr>
                <a:r>
                  <a:rPr lang="en-US" altLang="zh-CN" b="0" i="0" smtClean="0">
                    <a:latin typeface="Cambria Math"/>
                  </a:rPr>
                  <a:t>𝑖=𝑟+𝐸𝜋.</a:t>
                </a:r>
                <a:endParaRPr lang="en-US" altLang="zh-CN" dirty="0"/>
              </a:p>
              <a:p>
                <a:endParaRPr lang="zh-CN" altLang="en-US" dirty="0"/>
              </a:p>
            </p:txBody>
          </p:sp>
        </mc:Fallback>
      </mc:AlternateContent>
      <p:sp>
        <p:nvSpPr>
          <p:cNvPr id="4" name="灯片编号占位符 3"/>
          <p:cNvSpPr>
            <a:spLocks noGrp="1"/>
          </p:cNvSpPr>
          <p:nvPr>
            <p:ph type="sldNum" sz="quarter" idx="10"/>
          </p:nvPr>
        </p:nvSpPr>
        <p:spPr/>
        <p:txBody>
          <a:bodyPr/>
          <a:lstStyle/>
          <a:p>
            <a:fld id="{B4A36ECA-0268-49E5-B88C-8064AE192485}" type="slidenum">
              <a:rPr lang="zh-CN" altLang="en-US" smtClean="0"/>
              <a:t>47</a:t>
            </a:fld>
            <a:endParaRPr lang="zh-CN" altLang="en-US"/>
          </a:p>
        </p:txBody>
      </p:sp>
    </p:spTree>
    <p:extLst>
      <p:ext uri="{BB962C8B-B14F-4D97-AF65-F5344CB8AC3E}">
        <p14:creationId xmlns:p14="http://schemas.microsoft.com/office/powerpoint/2010/main" val="3253555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Classical economists view the interest rate as a price that brings demand and supply of funds into equilibrium, without much influence from any monetary authority.</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48</a:t>
            </a:fld>
            <a:endParaRPr lang="zh-CN" altLang="en-US"/>
          </a:p>
        </p:txBody>
      </p:sp>
    </p:spTree>
    <p:extLst>
      <p:ext uri="{BB962C8B-B14F-4D97-AF65-F5344CB8AC3E}">
        <p14:creationId xmlns:p14="http://schemas.microsoft.com/office/powerpoint/2010/main" val="1489671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 the above identity, the modern</a:t>
            </a:r>
            <a:r>
              <a:rPr lang="en-US" altLang="zh-CN" baseline="0" dirty="0"/>
              <a:t> monetary theory </a:t>
            </a:r>
            <a:r>
              <a:rPr lang="en-US" altLang="zh-CN" dirty="0"/>
              <a:t>states that it is possible for the private sector to accumulate a surplus only if the government has budget deficits. As most private sectors want to accumulate a surplus, MMT economists usually advocate for government budget deficits.</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55</a:t>
            </a:fld>
            <a:endParaRPr lang="zh-CN" altLang="en-US"/>
          </a:p>
        </p:txBody>
      </p:sp>
    </p:spTree>
    <p:extLst>
      <p:ext uri="{BB962C8B-B14F-4D97-AF65-F5344CB8AC3E}">
        <p14:creationId xmlns:p14="http://schemas.microsoft.com/office/powerpoint/2010/main" val="3748158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63</a:t>
            </a:fld>
            <a:endParaRPr lang="zh-CN" altLang="en-US"/>
          </a:p>
        </p:txBody>
      </p:sp>
    </p:spTree>
    <p:extLst>
      <p:ext uri="{BB962C8B-B14F-4D97-AF65-F5344CB8AC3E}">
        <p14:creationId xmlns:p14="http://schemas.microsoft.com/office/powerpoint/2010/main" val="2752030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Ben S. Bernanke, 2005, The Global Saving Glut and the U.S. Current Account Deficit, At the </a:t>
            </a:r>
            <a:r>
              <a:rPr lang="en-US" altLang="zh-CN" dirty="0" err="1" smtClean="0"/>
              <a:t>Sandridge</a:t>
            </a:r>
            <a:r>
              <a:rPr lang="en-US" altLang="zh-CN" dirty="0" smtClean="0"/>
              <a:t> Lecture, Virginia Association of Economists, Richmond, Virginia, https://www.federalreserve.gov/boarddocs/speeches/2005/200503102/</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64</a:t>
            </a:fld>
            <a:endParaRPr lang="zh-CN" altLang="en-US"/>
          </a:p>
        </p:txBody>
      </p:sp>
    </p:spTree>
    <p:extLst>
      <p:ext uri="{BB962C8B-B14F-4D97-AF65-F5344CB8AC3E}">
        <p14:creationId xmlns:p14="http://schemas.microsoft.com/office/powerpoint/2010/main" val="1657469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Inflation is a sustained increase in the general price level of goods and services in an economy over a period of time.</a:t>
            </a:r>
          </a:p>
          <a:p>
            <a:endParaRPr lang="en-US" altLang="zh-CN" dirty="0"/>
          </a:p>
          <a:p>
            <a:r>
              <a:rPr lang="en-US" altLang="zh-CN" dirty="0"/>
              <a:t>Inflation erodes purchasing power of money. </a:t>
            </a:r>
          </a:p>
          <a:p>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73</a:t>
            </a:fld>
            <a:endParaRPr lang="zh-CN" altLang="en-US"/>
          </a:p>
        </p:txBody>
      </p:sp>
    </p:spTree>
    <p:extLst>
      <p:ext uri="{BB962C8B-B14F-4D97-AF65-F5344CB8AC3E}">
        <p14:creationId xmlns:p14="http://schemas.microsoft.com/office/powerpoint/2010/main" val="1930757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Another solution</a:t>
            </a:r>
            <a:r>
              <a:rPr lang="en-US" altLang="zh-CN" baseline="0" dirty="0"/>
              <a:t> is: </a:t>
            </a:r>
            <a:r>
              <a:rPr lang="en-US" altLang="zh-CN" dirty="0"/>
              <a:t>first add up the value of these goods and services at the current price, then deflate it by the general price level.</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7</a:t>
            </a:fld>
            <a:endParaRPr lang="zh-CN" altLang="en-US"/>
          </a:p>
        </p:txBody>
      </p:sp>
    </p:spTree>
    <p:extLst>
      <p:ext uri="{BB962C8B-B14F-4D97-AF65-F5344CB8AC3E}">
        <p14:creationId xmlns:p14="http://schemas.microsoft.com/office/powerpoint/2010/main" val="3763039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Note that the new version of quantity theory is nothing but an alternative definition of the velocity of money.</a:t>
            </a:r>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81</a:t>
            </a:fld>
            <a:endParaRPr lang="zh-CN" altLang="en-US"/>
          </a:p>
        </p:txBody>
      </p:sp>
    </p:spTree>
    <p:extLst>
      <p:ext uri="{BB962C8B-B14F-4D97-AF65-F5344CB8AC3E}">
        <p14:creationId xmlns:p14="http://schemas.microsoft.com/office/powerpoint/2010/main" val="19243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“real money supply” = “money demand”. </a:t>
            </a:r>
          </a:p>
          <a:p>
            <a:r>
              <a:rPr lang="zh-CN" altLang="en-US" dirty="0"/>
              <a:t>𝑘 </a:t>
            </a:r>
            <a:r>
              <a:rPr lang="en-US" altLang="zh-CN" dirty="0"/>
              <a:t>characterizes how much money people wish to hold for each unit of income. It is by definition inversely proportional to </a:t>
            </a:r>
            <a:r>
              <a:rPr lang="zh-CN" altLang="en-US" dirty="0"/>
              <a:t>𝑉</a:t>
            </a:r>
            <a:r>
              <a:rPr lang="en-US" altLang="zh-CN" dirty="0"/>
              <a:t>:  when people hold lots of money relative to their incomes, money changes hands infrequently. </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82</a:t>
            </a:fld>
            <a:endParaRPr lang="zh-CN" altLang="en-US"/>
          </a:p>
        </p:txBody>
      </p:sp>
    </p:spTree>
    <p:extLst>
      <p:ext uri="{BB962C8B-B14F-4D97-AF65-F5344CB8AC3E}">
        <p14:creationId xmlns:p14="http://schemas.microsoft.com/office/powerpoint/2010/main" val="2750270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is called the current account as it (mainly) records transactions of goods/services for the purpose of current consumption/investment.</a:t>
            </a:r>
            <a:r>
              <a:rPr lang="en-US" altLang="zh-CN" baseline="0" dirty="0"/>
              <a:t> The capital account records the net change in financial assets, which are future claims.</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96</a:t>
            </a:fld>
            <a:endParaRPr lang="zh-CN" altLang="en-US"/>
          </a:p>
        </p:txBody>
      </p:sp>
    </p:spTree>
    <p:extLst>
      <p:ext uri="{BB962C8B-B14F-4D97-AF65-F5344CB8AC3E}">
        <p14:creationId xmlns:p14="http://schemas.microsoft.com/office/powerpoint/2010/main" val="1113421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flow of goods and services is mirrored by capital flow.</a:t>
            </a:r>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98</a:t>
            </a:fld>
            <a:endParaRPr lang="zh-CN" altLang="en-US"/>
          </a:p>
        </p:txBody>
      </p:sp>
    </p:spTree>
    <p:extLst>
      <p:ext uri="{BB962C8B-B14F-4D97-AF65-F5344CB8AC3E}">
        <p14:creationId xmlns:p14="http://schemas.microsoft.com/office/powerpoint/2010/main" val="3800850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Chinese</a:t>
            </a:r>
            <a:r>
              <a:rPr lang="en-US" altLang="zh-CN" baseline="0" dirty="0"/>
              <a:t> export rises by $10,000. </a:t>
            </a:r>
          </a:p>
          <a:p>
            <a:endParaRPr lang="en-US" altLang="zh-CN" baseline="0" dirty="0"/>
          </a:p>
          <a:p>
            <a:r>
              <a:rPr lang="en-US" altLang="zh-CN" baseline="0" dirty="0"/>
              <a:t>If BYD invests the $10,000 in US stocks or bonds, then capital outflow rises by $10,000. The same is true even if BYD keeps the cash.</a:t>
            </a:r>
          </a:p>
          <a:p>
            <a:endParaRPr lang="en-US" altLang="zh-CN" baseline="0" dirty="0"/>
          </a:p>
          <a:p>
            <a:r>
              <a:rPr lang="en-US" altLang="zh-CN" baseline="0" dirty="0"/>
              <a:t>If BYD converts the $10,000 into RMB at a local bank, then the local bank also has to do something about it. If the local bank sells the dollar to PBC, and PBC uses the $10,000 to purchase US treasury bills, we still see $10,000 rise in capital outflow.  </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99</a:t>
            </a:fld>
            <a:endParaRPr lang="zh-CN" altLang="en-US"/>
          </a:p>
        </p:txBody>
      </p:sp>
    </p:spTree>
    <p:extLst>
      <p:ext uri="{BB962C8B-B14F-4D97-AF65-F5344CB8AC3E}">
        <p14:creationId xmlns:p14="http://schemas.microsoft.com/office/powerpoint/2010/main" val="3938507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capital account records the net change in ownership of foreign assets.</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100</a:t>
            </a:fld>
            <a:endParaRPr lang="zh-CN" altLang="en-US"/>
          </a:p>
        </p:txBody>
      </p:sp>
    </p:spTree>
    <p:extLst>
      <p:ext uri="{BB962C8B-B14F-4D97-AF65-F5344CB8AC3E}">
        <p14:creationId xmlns:p14="http://schemas.microsoft.com/office/powerpoint/2010/main" val="3618637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exchange rate (also known as foreign-exchange rate, or forex rate) between two currencies is the rate at which one currency will be exchanged for another.</a:t>
            </a:r>
          </a:p>
          <a:p>
            <a:r>
              <a:rPr lang="en-US" altLang="zh-CN" dirty="0"/>
              <a:t>We may express the exchange rate in units of foreign currency per the domestic currency. For example, the exchange rate of Korean Won is currently around 175 Won/Yuan. </a:t>
            </a:r>
          </a:p>
          <a:p>
            <a:r>
              <a:rPr lang="en-US" altLang="zh-CN" dirty="0"/>
              <a:t>The exchange rate may also be in units of domestic currency per foreign currency. For example, the exchange rate of USD is currently around 7 Yuan/USD. </a:t>
            </a:r>
          </a:p>
          <a:p>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102</a:t>
            </a:fld>
            <a:endParaRPr lang="zh-CN" altLang="en-US"/>
          </a:p>
        </p:txBody>
      </p:sp>
    </p:spTree>
    <p:extLst>
      <p:ext uri="{BB962C8B-B14F-4D97-AF65-F5344CB8AC3E}">
        <p14:creationId xmlns:p14="http://schemas.microsoft.com/office/powerpoint/2010/main" val="1028645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course, we adopt the convention that the exchange rate is in units of foreign currency per the domestic currency (Yuan). </a:t>
            </a:r>
          </a:p>
          <a:p>
            <a:r>
              <a:rPr lang="en-US" altLang="zh-CN" dirty="0"/>
              <a:t>Under this convention, a rise in the exchange rate is called an appreciation of RMB; a fall in the exchange rate is called a depreciation.</a:t>
            </a:r>
          </a:p>
          <a:p>
            <a:r>
              <a:rPr lang="en-US" altLang="zh-CN" dirty="0"/>
              <a:t>Appreciation is also called strengthening, while depreciation is also called weakening. </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103</a:t>
            </a:fld>
            <a:endParaRPr lang="zh-CN" altLang="en-US"/>
          </a:p>
        </p:txBody>
      </p:sp>
    </p:spTree>
    <p:extLst>
      <p:ext uri="{BB962C8B-B14F-4D97-AF65-F5344CB8AC3E}">
        <p14:creationId xmlns:p14="http://schemas.microsoft.com/office/powerpoint/2010/main" val="2478010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real exchange rate is the purchasing power of a currency relative to another at current exchange rates and prices.</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107</a:t>
            </a:fld>
            <a:endParaRPr lang="zh-CN" altLang="en-US"/>
          </a:p>
        </p:txBody>
      </p:sp>
    </p:spTree>
    <p:extLst>
      <p:ext uri="{BB962C8B-B14F-4D97-AF65-F5344CB8AC3E}">
        <p14:creationId xmlns:p14="http://schemas.microsoft.com/office/powerpoint/2010/main" val="2703515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把经济分为两个行业：可贸易行业（如制造业）和不可贸易行业（如生活服务，等）。发达国家的可贸易行业劳动生产率高于发展中国家，因此劳动力成本高于发展中国家。虽然不可贸易行业的劳动生产率差距小，但是发达国家不可贸易行业劳动力成本远高于发展中国家，于是发达国家的不可贸易品价格也远高于发展中国家。因为</a:t>
            </a:r>
            <a:r>
              <a:rPr lang="en-US" altLang="zh-CN" dirty="0"/>
              <a:t>CPI</a:t>
            </a:r>
            <a:r>
              <a:rPr lang="zh-CN" altLang="en-US" dirty="0"/>
              <a:t>篮子既包括可贸易品和不可贸易品，所以发达国家价格水平也远高于发展中国家。</a:t>
            </a:r>
          </a:p>
        </p:txBody>
      </p:sp>
      <p:sp>
        <p:nvSpPr>
          <p:cNvPr id="4" name="灯片编号占位符 3"/>
          <p:cNvSpPr>
            <a:spLocks noGrp="1"/>
          </p:cNvSpPr>
          <p:nvPr>
            <p:ph type="sldNum" sz="quarter" idx="5"/>
          </p:nvPr>
        </p:nvSpPr>
        <p:spPr/>
        <p:txBody>
          <a:bodyPr/>
          <a:lstStyle/>
          <a:p>
            <a:fld id="{60BBB084-E0E5-4A60-835A-7A2F5C1832AF}" type="slidenum">
              <a:rPr lang="zh-CN" altLang="en-US" smtClean="0"/>
              <a:t>110</a:t>
            </a:fld>
            <a:endParaRPr lang="zh-CN" altLang="en-US"/>
          </a:p>
        </p:txBody>
      </p:sp>
    </p:spTree>
    <p:extLst>
      <p:ext uri="{BB962C8B-B14F-4D97-AF65-F5344CB8AC3E}">
        <p14:creationId xmlns:p14="http://schemas.microsoft.com/office/powerpoint/2010/main" val="2274426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economics, the Pigou effect is the stimulation of output and employment caused by increasing consumption due to a rise in real balances of wealth, particularly during deflation. The term was named after Arthur Cecil Pigou in 1948.</a:t>
            </a:r>
          </a:p>
          <a:p>
            <a:endParaRPr lang="en-US" altLang="zh-CN" dirty="0"/>
          </a:p>
          <a:p>
            <a:r>
              <a:rPr lang="en-US" altLang="zh-CN" dirty="0"/>
              <a:t>The Keynes effect is the effect that changes in the price level have upon goods market spending via changes in interest rates. As prices fall, a given nominal money supply will be associated with a larger real money supply, causing interest rates to fall and in turn causing investment spending on physical capital to increase.</a:t>
            </a:r>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8</a:t>
            </a:fld>
            <a:endParaRPr lang="zh-CN" altLang="en-US"/>
          </a:p>
        </p:txBody>
      </p:sp>
    </p:spTree>
    <p:extLst>
      <p:ext uri="{BB962C8B-B14F-4D97-AF65-F5344CB8AC3E}">
        <p14:creationId xmlns:p14="http://schemas.microsoft.com/office/powerpoint/2010/main" val="1955622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Note that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i="1">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num>
                          <m:den>
                            <m:sSub>
                              <m:sSubPr>
                                <m:ctrlPr>
                                  <a:rPr lang="en-US" altLang="zh-CN" i="1">
                                    <a:latin typeface="Cambria Math" panose="02040503050406030204" pitchFamily="18" charset="0"/>
                                  </a:rPr>
                                </m:ctrlPr>
                              </m:sSubPr>
                              <m:e>
                                <m:r>
                                  <a:rPr lang="en-US" altLang="zh-CN" i="1">
                                    <a:latin typeface="Cambria Math"/>
                                  </a:rPr>
                                  <m:t>𝑒</m:t>
                                </m:r>
                              </m:e>
                              <m:sub>
                                <m:r>
                                  <a:rPr lang="en-US" altLang="zh-CN" i="1">
                                    <a:latin typeface="Cambria Math"/>
                                  </a:rPr>
                                  <m:t>𝑡</m:t>
                                </m:r>
                                <m:r>
                                  <a:rPr lang="en-US" altLang="zh-CN" i="1">
                                    <a:latin typeface="Cambria Math"/>
                                  </a:rPr>
                                  <m:t>−1</m:t>
                                </m:r>
                              </m:sub>
                            </m:sSub>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den>
                    </m:f>
                  </m:oMath>
                </a14:m>
                <a:r>
                  <a:rPr lang="en-US" altLang="zh-CN" dirty="0"/>
                  <a:t> .</a:t>
                </a:r>
                <a:endParaRPr lang="zh-CN" altLang="en-US" dirty="0"/>
              </a:p>
            </p:txBody>
          </p:sp>
        </mc:Choice>
        <mc:Fallback xmlns="">
          <p:sp>
            <p:nvSpPr>
              <p:cNvPr id="3" name="备注占位符 2"/>
              <p:cNvSpPr>
                <a:spLocks noGrp="1"/>
              </p:cNvSpPr>
              <p:nvPr>
                <p:ph type="body" idx="1"/>
              </p:nvPr>
            </p:nvSpPr>
            <p:spPr/>
            <p:txBody>
              <a:bodyPr/>
              <a:lstStyle/>
              <a:p>
                <a:r>
                  <a:rPr lang="en-US" altLang="zh-CN" dirty="0"/>
                  <a:t>Note that </a:t>
                </a:r>
                <a:r>
                  <a:rPr lang="en-US" altLang="zh-CN" b="0" i="0">
                    <a:latin typeface="Cambria Math" panose="02040503050406030204" pitchFamily="18" charset="0"/>
                  </a:rPr>
                  <a:t>log⁡〖𝑒_𝑡/</a:t>
                </a:r>
                <a:r>
                  <a:rPr lang="en-US" altLang="zh-CN" i="0">
                    <a:latin typeface="Cambria Math"/>
                  </a:rPr>
                  <a:t>𝑒</a:t>
                </a:r>
                <a:r>
                  <a:rPr lang="en-US" altLang="zh-CN" i="0">
                    <a:latin typeface="Cambria Math" panose="02040503050406030204" pitchFamily="18" charset="0"/>
                  </a:rPr>
                  <a:t>_(</a:t>
                </a:r>
                <a:r>
                  <a:rPr lang="en-US" altLang="zh-CN" i="0">
                    <a:latin typeface="Cambria Math"/>
                  </a:rPr>
                  <a:t>𝑡−1</a:t>
                </a:r>
                <a:r>
                  <a:rPr lang="en-US" altLang="zh-CN" i="0">
                    <a:latin typeface="Cambria Math" panose="02040503050406030204" pitchFamily="18" charset="0"/>
                  </a:rPr>
                  <a:t>) </a:t>
                </a:r>
                <a:r>
                  <a:rPr lang="en-US" altLang="zh-CN" b="0" i="0">
                    <a:latin typeface="Cambria Math" panose="02040503050406030204" pitchFamily="18" charset="0"/>
                  </a:rPr>
                  <a:t>〗≈(Δ𝑒_𝑡)/𝑒_(𝑡−1) </a:t>
                </a:r>
                <a:r>
                  <a:rPr lang="en-US" altLang="zh-CN" dirty="0"/>
                  <a:t> .</a:t>
                </a:r>
                <a:endParaRPr lang="zh-CN" altLang="en-US" dirty="0"/>
              </a:p>
            </p:txBody>
          </p:sp>
        </mc:Fallback>
      </mc:AlternateContent>
      <p:sp>
        <p:nvSpPr>
          <p:cNvPr id="4" name="灯片编号占位符 3"/>
          <p:cNvSpPr>
            <a:spLocks noGrp="1"/>
          </p:cNvSpPr>
          <p:nvPr>
            <p:ph type="sldNum" sz="quarter" idx="5"/>
          </p:nvPr>
        </p:nvSpPr>
        <p:spPr/>
        <p:txBody>
          <a:bodyPr/>
          <a:lstStyle/>
          <a:p>
            <a:fld id="{B4A36ECA-0268-49E5-B88C-8064AE192485}" type="slidenum">
              <a:rPr lang="zh-CN" altLang="en-US" smtClean="0"/>
              <a:t>111</a:t>
            </a:fld>
            <a:endParaRPr lang="zh-CN" altLang="en-US"/>
          </a:p>
        </p:txBody>
      </p:sp>
    </p:spTree>
    <p:extLst>
      <p:ext uri="{BB962C8B-B14F-4D97-AF65-F5344CB8AC3E}">
        <p14:creationId xmlns:p14="http://schemas.microsoft.com/office/powerpoint/2010/main" val="3158251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common real interest rate implies that there are no arbitrage opportunities in investing.</a:t>
            </a:r>
            <a:r>
              <a:rPr lang="en-US" altLang="zh-CN" baseline="0" dirty="0"/>
              <a:t> </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112</a:t>
            </a:fld>
            <a:endParaRPr lang="zh-CN" altLang="en-US"/>
          </a:p>
        </p:txBody>
      </p:sp>
    </p:spTree>
    <p:extLst>
      <p:ext uri="{BB962C8B-B14F-4D97-AF65-F5344CB8AC3E}">
        <p14:creationId xmlns:p14="http://schemas.microsoft.com/office/powerpoint/2010/main" val="11696325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超调理论由</a:t>
            </a:r>
            <a:r>
              <a:rPr lang="en-US" altLang="zh-CN" dirty="0"/>
              <a:t>Rudi Dornbusch (1976)</a:t>
            </a:r>
            <a:r>
              <a:rPr lang="zh-CN" altLang="en-US" dirty="0"/>
              <a:t>提出。</a:t>
            </a:r>
          </a:p>
        </p:txBody>
      </p:sp>
      <p:sp>
        <p:nvSpPr>
          <p:cNvPr id="4" name="灯片编号占位符 3"/>
          <p:cNvSpPr>
            <a:spLocks noGrp="1"/>
          </p:cNvSpPr>
          <p:nvPr>
            <p:ph type="sldNum" sz="quarter" idx="5"/>
          </p:nvPr>
        </p:nvSpPr>
        <p:spPr/>
        <p:txBody>
          <a:bodyPr/>
          <a:lstStyle/>
          <a:p>
            <a:fld id="{60BBB084-E0E5-4A60-835A-7A2F5C1832AF}" type="slidenum">
              <a:rPr lang="zh-CN" altLang="en-US" smtClean="0"/>
              <a:t>113</a:t>
            </a:fld>
            <a:endParaRPr lang="zh-CN" altLang="en-US"/>
          </a:p>
        </p:txBody>
      </p:sp>
    </p:spTree>
    <p:extLst>
      <p:ext uri="{BB962C8B-B14F-4D97-AF65-F5344CB8AC3E}">
        <p14:creationId xmlns:p14="http://schemas.microsoft.com/office/powerpoint/2010/main" val="670911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Assumptions:</a:t>
                </a:r>
              </a:p>
              <a:p>
                <a:pPr lvl="1"/>
                <a:r>
                  <a:rPr lang="en-US" altLang="zh-CN" dirty="0"/>
                  <a:t>Capital is perfectly mobile across borders. </a:t>
                </a:r>
              </a:p>
              <a:p>
                <a:pPr lvl="1"/>
                <a:r>
                  <a:rPr lang="en-US" altLang="zh-CN" dirty="0"/>
                  <a:t>The real interest rate is determined in the world market,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𝑟</m:t>
                        </m:r>
                      </m:e>
                      <m:sup>
                        <m:r>
                          <a:rPr lang="en-US" altLang="zh-CN" b="0" i="1" smtClean="0">
                            <a:latin typeface="Cambria Math"/>
                          </a:rPr>
                          <m:t>∗</m:t>
                        </m:r>
                      </m:sup>
                    </m:sSup>
                    <m:r>
                      <a:rPr lang="en-US" altLang="zh-CN" b="0" i="1" smtClean="0">
                        <a:latin typeface="Cambria Math"/>
                      </a:rPr>
                      <m:t>.</m:t>
                    </m:r>
                  </m:oMath>
                </a14:m>
                <a:r>
                  <a:rPr lang="en-US" altLang="zh-CN" dirty="0"/>
                  <a:t> </a:t>
                </a:r>
              </a:p>
              <a:p>
                <a:pPr lvl="1"/>
                <a:r>
                  <a:rPr lang="en-US" altLang="zh-CN" dirty="0"/>
                  <a:t>The net export is a decreasing function of the real exchange rate (</a:t>
                </a:r>
                <a14:m>
                  <m:oMath xmlns:m="http://schemas.openxmlformats.org/officeDocument/2006/math">
                    <m:r>
                      <a:rPr lang="en-US" altLang="zh-CN" i="1">
                        <a:latin typeface="Cambria Math"/>
                      </a:rPr>
                      <m:t>𝜀</m:t>
                    </m:r>
                  </m:oMath>
                </a14:m>
                <a:r>
                  <a:rPr lang="en-US" altLang="zh-CN" dirty="0"/>
                  <a:t>). </a:t>
                </a:r>
              </a:p>
              <a:p>
                <a:r>
                  <a:rPr lang="en-US" altLang="zh-CN" dirty="0"/>
                  <a:t>In the foreign exchange market, the supply of foreign currencies are the net export, and the demand is the </a:t>
                </a:r>
                <a:r>
                  <a:rPr lang="en-US" altLang="zh-CN" u="sng" dirty="0"/>
                  <a:t>net capital outflow</a:t>
                </a:r>
                <a:r>
                  <a:rPr lang="en-US" altLang="zh-CN" dirty="0"/>
                  <a:t> (</a:t>
                </a:r>
                <a14:m>
                  <m:oMath xmlns:m="http://schemas.openxmlformats.org/officeDocument/2006/math">
                    <m:r>
                      <a:rPr lang="en-US" altLang="zh-CN" b="0" i="1" smtClean="0">
                        <a:latin typeface="Cambria Math"/>
                      </a:rPr>
                      <m:t>𝐹</m:t>
                    </m:r>
                  </m:oMath>
                </a14:m>
                <a:r>
                  <a:rPr lang="en-US" altLang="zh-CN" dirty="0"/>
                  <a:t>), or </a:t>
                </a:r>
                <a:r>
                  <a:rPr lang="en-US" altLang="zh-CN" u="sng" dirty="0"/>
                  <a:t>excess national saving</a:t>
                </a:r>
                <a:r>
                  <a:rPr lang="en-US" altLang="zh-CN" dirty="0"/>
                  <a:t>. </a:t>
                </a:r>
              </a:p>
              <a:p>
                <a:r>
                  <a:rPr lang="en-US" altLang="zh-CN" dirty="0"/>
                  <a:t>In equilibrium,</a:t>
                </a:r>
              </a:p>
              <a:p>
                <a:pPr marL="0" indent="0" algn="ctr">
                  <a:buNone/>
                </a:pPr>
                <a14:m>
                  <m:oMath xmlns:m="http://schemas.openxmlformats.org/officeDocument/2006/math">
                    <m:r>
                      <a:rPr lang="en-US" altLang="zh-CN" b="0" i="1" smtClean="0">
                        <a:latin typeface="Cambria Math"/>
                      </a:rPr>
                      <m:t>𝐹</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𝑟</m:t>
                        </m:r>
                      </m:e>
                      <m:sup>
                        <m:r>
                          <a:rPr lang="en-US" altLang="zh-CN" b="0" i="1" smtClean="0">
                            <a:latin typeface="Cambria Math"/>
                          </a:rPr>
                          <m:t>∗</m:t>
                        </m:r>
                      </m:sup>
                    </m:sSup>
                    <m:r>
                      <a:rPr lang="en-US" altLang="zh-CN" b="0" i="1" smtClean="0">
                        <a:latin typeface="Cambria Math"/>
                      </a:rPr>
                      <m:t>)=</m:t>
                    </m:r>
                    <m:r>
                      <a:rPr lang="en-US" altLang="zh-CN" b="0" i="1" smtClean="0">
                        <a:latin typeface="Cambria Math"/>
                      </a:rPr>
                      <m:t>𝑆</m:t>
                    </m:r>
                    <m:r>
                      <a:rPr lang="en-US" altLang="zh-CN" b="0" i="1" smtClean="0">
                        <a:latin typeface="Cambria Math"/>
                      </a:rPr>
                      <m:t>−</m:t>
                    </m:r>
                    <m:r>
                      <a:rPr lang="en-US" altLang="zh-CN" b="0" i="1" smtClean="0">
                        <a:latin typeface="Cambria Math"/>
                      </a:rPr>
                      <m:t>𝐼</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𝑟</m:t>
                            </m:r>
                          </m:e>
                          <m:sup>
                            <m:r>
                              <a:rPr lang="en-US" altLang="zh-CN" b="0" i="1" smtClean="0">
                                <a:latin typeface="Cambria Math"/>
                              </a:rPr>
                              <m:t>∗</m:t>
                            </m:r>
                          </m:sup>
                        </m:sSup>
                      </m:e>
                    </m:d>
                    <m:r>
                      <a:rPr lang="en-US" altLang="zh-CN" b="0" i="1" smtClean="0">
                        <a:latin typeface="Cambria Math"/>
                      </a:rPr>
                      <m:t>=</m:t>
                    </m:r>
                    <m:r>
                      <a:rPr lang="en-US" altLang="zh-CN" b="0" i="1" smtClean="0">
                        <a:latin typeface="Cambria Math"/>
                      </a:rPr>
                      <m:t>𝑁𝑋</m:t>
                    </m:r>
                    <m:d>
                      <m:dPr>
                        <m:ctrlPr>
                          <a:rPr lang="en-US" altLang="zh-CN" b="0" i="1" smtClean="0">
                            <a:latin typeface="Cambria Math" panose="02040503050406030204" pitchFamily="18" charset="0"/>
                          </a:rPr>
                        </m:ctrlPr>
                      </m:dPr>
                      <m:e>
                        <m:r>
                          <a:rPr lang="en-US" altLang="zh-CN" b="0" i="1" smtClean="0">
                            <a:latin typeface="Cambria Math"/>
                          </a:rPr>
                          <m:t>𝜀</m:t>
                        </m:r>
                      </m:e>
                    </m:d>
                    <m:r>
                      <a:rPr lang="en-US" altLang="zh-CN" b="0" i="1" smtClean="0">
                        <a:latin typeface="Cambria Math"/>
                      </a:rPr>
                      <m:t>.</m:t>
                    </m:r>
                  </m:oMath>
                </a14:m>
                <a:r>
                  <a:rPr lang="en-US" altLang="zh-CN" dirty="0"/>
                  <a:t> </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The lower the real exchange rate, the less expensive are domestic goods and services relative to foreign ones, thus larger net export. </a:t>
                </a:r>
              </a:p>
              <a:p>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Assumptions:</a:t>
                </a:r>
                <a:endParaRPr lang="en-US" altLang="zh-CN" dirty="0"/>
              </a:p>
              <a:p>
                <a:pPr lvl="1"/>
                <a:r>
                  <a:rPr lang="en-US" altLang="zh-CN" dirty="0"/>
                  <a:t>Capital is perfectly mobile across borders. </a:t>
                </a:r>
              </a:p>
              <a:p>
                <a:pPr lvl="1"/>
                <a:r>
                  <a:rPr lang="en-US" altLang="zh-CN" dirty="0"/>
                  <a:t>The real interest rate is determined in the world market, </a:t>
                </a:r>
                <a:r>
                  <a:rPr lang="en-US" altLang="zh-CN" b="0" i="0" smtClean="0">
                    <a:latin typeface="Cambria Math"/>
                  </a:rPr>
                  <a:t>𝑟</a:t>
                </a:r>
                <a:r>
                  <a:rPr lang="en-US" altLang="zh-CN" b="0" i="0" smtClean="0">
                    <a:latin typeface="Cambria Math" panose="02040503050406030204" pitchFamily="18" charset="0"/>
                  </a:rPr>
                  <a:t>^</a:t>
                </a:r>
                <a:r>
                  <a:rPr lang="en-US" altLang="zh-CN" b="0" i="0" smtClean="0">
                    <a:latin typeface="Cambria Math"/>
                  </a:rPr>
                  <a:t>∗.</a:t>
                </a:r>
                <a:r>
                  <a:rPr lang="en-US" altLang="zh-CN" dirty="0"/>
                  <a:t> </a:t>
                </a:r>
              </a:p>
              <a:p>
                <a:pPr lvl="1"/>
                <a:r>
                  <a:rPr lang="en-US" altLang="zh-CN" dirty="0"/>
                  <a:t>The net export is a decreasing function of the real exchange rate (</a:t>
                </a:r>
                <a:r>
                  <a:rPr lang="en-US" altLang="zh-CN" i="0">
                    <a:latin typeface="Cambria Math"/>
                  </a:rPr>
                  <a:t>𝜀</a:t>
                </a:r>
                <a:r>
                  <a:rPr lang="en-US" altLang="zh-CN" dirty="0"/>
                  <a:t>). </a:t>
                </a:r>
              </a:p>
              <a:p>
                <a:r>
                  <a:rPr lang="en-US" altLang="zh-CN" dirty="0"/>
                  <a:t>In the foreign exchange market, the supply of foreign currencies are the net export, and the demand is the </a:t>
                </a:r>
                <a:r>
                  <a:rPr lang="en-US" altLang="zh-CN" u="sng" dirty="0"/>
                  <a:t>net capital outflow</a:t>
                </a:r>
                <a:r>
                  <a:rPr lang="en-US" altLang="zh-CN" dirty="0"/>
                  <a:t> (</a:t>
                </a:r>
                <a:r>
                  <a:rPr lang="en-US" altLang="zh-CN" b="0" i="0" smtClean="0">
                    <a:latin typeface="Cambria Math"/>
                  </a:rPr>
                  <a:t>𝐹</a:t>
                </a:r>
                <a:r>
                  <a:rPr lang="en-US" altLang="zh-CN" dirty="0"/>
                  <a:t>), or </a:t>
                </a:r>
                <a:r>
                  <a:rPr lang="en-US" altLang="zh-CN" u="sng" dirty="0"/>
                  <a:t>excess national saving</a:t>
                </a:r>
                <a:r>
                  <a:rPr lang="en-US" altLang="zh-CN" dirty="0"/>
                  <a:t>. </a:t>
                </a:r>
              </a:p>
              <a:p>
                <a:r>
                  <a:rPr lang="en-US" altLang="zh-CN" dirty="0"/>
                  <a:t>In equilibrium,</a:t>
                </a:r>
              </a:p>
              <a:p>
                <a:pPr marL="0" indent="0" algn="ctr">
                  <a:buNone/>
                </a:pPr>
                <a:r>
                  <a:rPr lang="en-US" altLang="zh-CN" b="0" i="0" smtClean="0">
                    <a:latin typeface="Cambria Math"/>
                  </a:rPr>
                  <a:t>𝐹(𝑟</a:t>
                </a:r>
                <a:r>
                  <a:rPr lang="en-US" altLang="zh-CN" b="0" i="0" smtClean="0">
                    <a:latin typeface="Cambria Math" panose="02040503050406030204" pitchFamily="18" charset="0"/>
                  </a:rPr>
                  <a:t>^</a:t>
                </a:r>
                <a:r>
                  <a:rPr lang="en-US" altLang="zh-CN" b="0" i="0" smtClean="0">
                    <a:latin typeface="Cambria Math"/>
                  </a:rPr>
                  <a:t>∗)=𝑆−𝐼</a:t>
                </a:r>
                <a:r>
                  <a:rPr lang="en-US" altLang="zh-CN" b="0" i="0" smtClean="0">
                    <a:latin typeface="Cambria Math" panose="02040503050406030204" pitchFamily="18" charset="0"/>
                  </a:rPr>
                  <a:t>(</a:t>
                </a:r>
                <a:r>
                  <a:rPr lang="en-US" altLang="zh-CN" b="0" i="0" smtClean="0">
                    <a:latin typeface="Cambria Math"/>
                  </a:rPr>
                  <a:t>𝑟</a:t>
                </a:r>
                <a:r>
                  <a:rPr lang="en-US" altLang="zh-CN" b="0" i="0" smtClean="0">
                    <a:latin typeface="Cambria Math" panose="02040503050406030204" pitchFamily="18" charset="0"/>
                  </a:rPr>
                  <a:t>^</a:t>
                </a:r>
                <a:r>
                  <a:rPr lang="en-US" altLang="zh-CN" b="0" i="0" smtClean="0">
                    <a:latin typeface="Cambria Math"/>
                  </a:rPr>
                  <a:t>∗</a:t>
                </a:r>
                <a:r>
                  <a:rPr lang="en-US" altLang="zh-CN" b="0" i="0" smtClean="0">
                    <a:latin typeface="Cambria Math" panose="02040503050406030204" pitchFamily="18" charset="0"/>
                  </a:rPr>
                  <a:t> )</a:t>
                </a:r>
                <a:r>
                  <a:rPr lang="en-US" altLang="zh-CN" b="0" i="0" smtClean="0">
                    <a:latin typeface="Cambria Math"/>
                  </a:rPr>
                  <a:t>=𝑁𝑋</a:t>
                </a:r>
                <a:r>
                  <a:rPr lang="en-US" altLang="zh-CN" b="0" i="0" smtClean="0">
                    <a:latin typeface="Cambria Math" panose="02040503050406030204" pitchFamily="18" charset="0"/>
                  </a:rPr>
                  <a:t>(</a:t>
                </a:r>
                <a:r>
                  <a:rPr lang="en-US" altLang="zh-CN" b="0" i="0" smtClean="0">
                    <a:latin typeface="Cambria Math"/>
                  </a:rPr>
                  <a:t>𝜀</a:t>
                </a:r>
                <a:r>
                  <a:rPr lang="en-US" altLang="zh-CN" b="0" i="0" smtClean="0">
                    <a:latin typeface="Cambria Math" panose="02040503050406030204" pitchFamily="18" charset="0"/>
                  </a:rPr>
                  <a:t>)</a:t>
                </a:r>
                <a:r>
                  <a:rPr lang="en-US" altLang="zh-CN" b="0" i="0" smtClean="0">
                    <a:latin typeface="Cambria Math"/>
                  </a:rPr>
                  <a:t>.</a:t>
                </a:r>
                <a:r>
                  <a:rPr lang="en-US" altLang="zh-CN" dirty="0"/>
                  <a:t> </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a:t>
                </a:r>
                <a:r>
                  <a:rPr lang="en-US" altLang="zh-CN" dirty="0"/>
                  <a:t>lower the real exchange rate, the less expensive are domestic goods and services relative to foreign ones, thus larger net export. </a:t>
                </a:r>
              </a:p>
              <a:p>
                <a:endParaRPr lang="zh-CN" altLang="en-US" dirty="0"/>
              </a:p>
            </p:txBody>
          </p:sp>
        </mc:Fallback>
      </mc:AlternateContent>
      <p:sp>
        <p:nvSpPr>
          <p:cNvPr id="4" name="灯片编号占位符 3"/>
          <p:cNvSpPr>
            <a:spLocks noGrp="1"/>
          </p:cNvSpPr>
          <p:nvPr>
            <p:ph type="sldNum" sz="quarter" idx="10"/>
          </p:nvPr>
        </p:nvSpPr>
        <p:spPr/>
        <p:txBody>
          <a:bodyPr/>
          <a:lstStyle/>
          <a:p>
            <a:fld id="{B4A36ECA-0268-49E5-B88C-8064AE192485}" type="slidenum">
              <a:rPr lang="zh-CN" altLang="en-US" smtClean="0"/>
              <a:t>115</a:t>
            </a:fld>
            <a:endParaRPr lang="zh-CN" altLang="en-US"/>
          </a:p>
        </p:txBody>
      </p:sp>
    </p:spTree>
    <p:extLst>
      <p:ext uri="{BB962C8B-B14F-4D97-AF65-F5344CB8AC3E}">
        <p14:creationId xmlns:p14="http://schemas.microsoft.com/office/powerpoint/2010/main" val="14545866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The reason why F(r) is decreasing: net capital outflow of a large economy would depress world interest rate. </a:t>
                </a:r>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0" i="1" smtClean="0">
                        <a:latin typeface="Cambria Math"/>
                      </a:rPr>
                      <m:t>𝑟</m:t>
                    </m:r>
                  </m:oMath>
                </a14:m>
                <a:r>
                  <a:rPr lang="en-US" altLang="zh-CN" b="0" dirty="0"/>
                  <a:t> and </a:t>
                </a:r>
                <a14:m>
                  <m:oMath xmlns:m="http://schemas.openxmlformats.org/officeDocument/2006/math">
                    <m:r>
                      <a:rPr lang="en-US" altLang="zh-CN" i="1">
                        <a:latin typeface="Cambria Math"/>
                      </a:rPr>
                      <m:t>𝜀</m:t>
                    </m:r>
                  </m:oMath>
                </a14:m>
                <a:r>
                  <a:rPr lang="en-US" altLang="zh-CN" b="0" dirty="0"/>
                  <a:t> are simultaneously determined in the market for loanable funds and the forex market.  </a:t>
                </a:r>
              </a:p>
              <a:p>
                <a:endParaRPr lang="zh-CN" altLang="en-US" dirty="0"/>
              </a:p>
            </p:txBody>
          </p:sp>
        </mc:Choice>
        <mc:Fallback xmlns="">
          <p:sp>
            <p:nvSpPr>
              <p:cNvPr id="3" name="备注占位符 2"/>
              <p:cNvSpPr>
                <a:spLocks noGrp="1"/>
              </p:cNvSpPr>
              <p:nvPr>
                <p:ph type="body" idx="1"/>
              </p:nvPr>
            </p:nvSpPr>
            <p:spPr/>
            <p:txBody>
              <a:bodyPr/>
              <a:lstStyle/>
              <a:p>
                <a:r>
                  <a:rPr lang="en-US" altLang="zh-CN" dirty="0"/>
                  <a:t>The reason why F(r) is decreasing: net capital </a:t>
                </a:r>
                <a:r>
                  <a:rPr lang="en-US" altLang="zh-CN" dirty="0" smtClean="0"/>
                  <a:t>outflow </a:t>
                </a:r>
                <a:r>
                  <a:rPr lang="en-US" altLang="zh-CN" dirty="0"/>
                  <a:t>of a large economy would depress world interest rate. </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i="0" smtClean="0">
                    <a:latin typeface="Cambria Math"/>
                  </a:rPr>
                  <a:t>𝑟</a:t>
                </a:r>
                <a:r>
                  <a:rPr lang="en-US" altLang="zh-CN" b="0" dirty="0"/>
                  <a:t> </a:t>
                </a:r>
                <a:r>
                  <a:rPr lang="en-US" altLang="zh-CN" b="0" dirty="0" smtClean="0"/>
                  <a:t>and </a:t>
                </a:r>
                <a:r>
                  <a:rPr lang="en-US" altLang="zh-CN" i="0">
                    <a:latin typeface="Cambria Math"/>
                  </a:rPr>
                  <a:t>𝜀</a:t>
                </a:r>
                <a:r>
                  <a:rPr lang="en-US" altLang="zh-CN" b="0" dirty="0"/>
                  <a:t> are simultaneously determined in the market for loanable funds and the forex market.  </a:t>
                </a:r>
              </a:p>
              <a:p>
                <a:endParaRPr lang="zh-CN" altLang="en-US" dirty="0"/>
              </a:p>
            </p:txBody>
          </p:sp>
        </mc:Fallback>
      </mc:AlternateContent>
      <p:sp>
        <p:nvSpPr>
          <p:cNvPr id="4" name="灯片编号占位符 3"/>
          <p:cNvSpPr>
            <a:spLocks noGrp="1"/>
          </p:cNvSpPr>
          <p:nvPr>
            <p:ph type="sldNum" sz="quarter" idx="10"/>
          </p:nvPr>
        </p:nvSpPr>
        <p:spPr/>
        <p:txBody>
          <a:bodyPr/>
          <a:lstStyle/>
          <a:p>
            <a:fld id="{B4A36ECA-0268-49E5-B88C-8064AE192485}" type="slidenum">
              <a:rPr lang="zh-CN" altLang="en-US" smtClean="0"/>
              <a:t>119</a:t>
            </a:fld>
            <a:endParaRPr lang="zh-CN" altLang="en-US"/>
          </a:p>
        </p:txBody>
      </p:sp>
    </p:spTree>
    <p:extLst>
      <p:ext uri="{BB962C8B-B14F-4D97-AF65-F5344CB8AC3E}">
        <p14:creationId xmlns:p14="http://schemas.microsoft.com/office/powerpoint/2010/main" val="4205914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 = I(r) + F(r)</a:t>
            </a:r>
            <a:r>
              <a:rPr lang="en-US" altLang="zh-CN" baseline="0" dirty="0"/>
              <a:t> </a:t>
            </a:r>
          </a:p>
          <a:p>
            <a:r>
              <a:rPr lang="en-US" altLang="zh-CN" baseline="0" dirty="0"/>
              <a:t>NX(e) = F(r)</a:t>
            </a:r>
          </a:p>
          <a:p>
            <a:endParaRPr lang="en-US" altLang="zh-CN" baseline="0" dirty="0"/>
          </a:p>
          <a:p>
            <a:r>
              <a:rPr lang="en-US" altLang="zh-CN" baseline="0" dirty="0"/>
              <a:t>A fiscal stimulus reduces national saving, which leads to higher r. Less net capital outflow reduces demand for foreign currency, the domestic currency appreciates. </a:t>
            </a:r>
          </a:p>
          <a:p>
            <a:endParaRPr lang="en-US" altLang="zh-CN" baseline="0" dirty="0"/>
          </a:p>
          <a:p>
            <a:r>
              <a:rPr lang="en-US" altLang="zh-CN" baseline="0" dirty="0"/>
              <a:t>A tax incentive for investment right-shifts the investment curve, leading to higher r. The rest is the same as above. </a:t>
            </a:r>
          </a:p>
          <a:p>
            <a:endParaRPr lang="en-US" altLang="zh-CN" baseline="0" dirty="0"/>
          </a:p>
          <a:p>
            <a:r>
              <a:rPr lang="en-US" altLang="zh-CN" baseline="0" dirty="0"/>
              <a:t>An import restriction increases net export, right-shifting the NX curve. The domestic currency appreciates. r remains. </a:t>
            </a:r>
          </a:p>
          <a:p>
            <a:endParaRPr lang="en-US" altLang="zh-CN" baseline="0"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121</a:t>
            </a:fld>
            <a:endParaRPr lang="zh-CN" altLang="en-US"/>
          </a:p>
        </p:txBody>
      </p:sp>
    </p:spTree>
    <p:extLst>
      <p:ext uri="{BB962C8B-B14F-4D97-AF65-F5344CB8AC3E}">
        <p14:creationId xmlns:p14="http://schemas.microsoft.com/office/powerpoint/2010/main" val="3530364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中文文献更常见的翻译是“潜在产出”，但是该翻译并不准确。“潜在”的含义是真实发生但观察不到的，对应的英语单词是</a:t>
                </a:r>
                <a:r>
                  <a:rPr lang="en-US" altLang="zh-CN" dirty="0"/>
                  <a:t>latent. </a:t>
                </a:r>
                <a:r>
                  <a:rPr lang="zh-CN" altLang="en-US" dirty="0"/>
                  <a:t>但</a:t>
                </a:r>
                <a:r>
                  <a:rPr lang="en-US" altLang="zh-CN" dirty="0"/>
                  <a:t>output potential</a:t>
                </a:r>
                <a:r>
                  <a:rPr lang="zh-CN" altLang="en-US" dirty="0"/>
                  <a:t>的含义应该是潜力：一国生产力可以达到</a:t>
                </a:r>
                <a14:m>
                  <m:oMath xmlns:m="http://schemas.openxmlformats.org/officeDocument/2006/math">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𝑌</m:t>
                        </m:r>
                      </m:e>
                    </m:acc>
                  </m:oMath>
                </a14:m>
                <a:r>
                  <a:rPr lang="en-US" altLang="zh-CN" dirty="0"/>
                  <a:t> </a:t>
                </a:r>
                <a:r>
                  <a:rPr lang="zh-CN" altLang="en-US" dirty="0"/>
                  <a:t>，但是未必实现（在经济衰退时，因总需求下降，产出会低于潜力）。</a:t>
                </a:r>
                <a:endParaRPr lang="en-US" altLang="zh-CN" dirty="0"/>
              </a:p>
              <a:p>
                <a:endParaRPr lang="en-US" altLang="zh-CN" dirty="0"/>
              </a:p>
              <a:p>
                <a:r>
                  <a:rPr lang="en-US" altLang="zh-CN" dirty="0"/>
                  <a:t>In reality, capacity utilization is always below the maximum level because: (1) Option value of extra capacity, (2) It takes time for a worker to find a new job.</a:t>
                </a:r>
              </a:p>
              <a:p>
                <a:endParaRPr lang="zh-CN" altLang="en-US" dirty="0"/>
              </a:p>
            </p:txBody>
          </p:sp>
        </mc:Choice>
        <mc:Fallback xmlns="">
          <p:sp>
            <p:nvSpPr>
              <p:cNvPr id="3" name="备注占位符 2"/>
              <p:cNvSpPr>
                <a:spLocks noGrp="1"/>
              </p:cNvSpPr>
              <p:nvPr>
                <p:ph type="body" idx="1"/>
              </p:nvPr>
            </p:nvSpPr>
            <p:spPr/>
            <p:txBody>
              <a:bodyPr/>
              <a:lstStyle/>
              <a:p>
                <a:r>
                  <a:rPr lang="zh-CN" altLang="en-US" dirty="0"/>
                  <a:t>中文文献更常见的翻译是“潜在产出”，但是该翻译并不准确。“潜在”的含义是真实发生但观察不到的，对应的英语单词是</a:t>
                </a:r>
                <a:r>
                  <a:rPr lang="en-US" altLang="zh-CN" dirty="0"/>
                  <a:t>latent. </a:t>
                </a:r>
                <a:r>
                  <a:rPr lang="zh-CN" altLang="en-US" dirty="0"/>
                  <a:t>但</a:t>
                </a:r>
                <a:r>
                  <a:rPr lang="en-US" altLang="zh-CN" dirty="0"/>
                  <a:t>output potential</a:t>
                </a:r>
                <a:r>
                  <a:rPr lang="zh-CN" altLang="en-US" dirty="0"/>
                  <a:t>的含义应该是潜力：一国生产力可以达到</a:t>
                </a:r>
                <a:r>
                  <a:rPr lang="en-US" altLang="zh-CN" i="0">
                    <a:latin typeface="Cambria Math" panose="02040503050406030204" pitchFamily="18" charset="0"/>
                  </a:rPr>
                  <a:t>𝑌 ̅</a:t>
                </a:r>
                <a:r>
                  <a:rPr lang="en-US" altLang="zh-CN" dirty="0"/>
                  <a:t> </a:t>
                </a:r>
                <a:r>
                  <a:rPr lang="zh-CN" altLang="en-US" dirty="0"/>
                  <a:t>，但是未必实现（在经济衰退时，因总需求下降，产出会低于潜力）。</a:t>
                </a:r>
                <a:endParaRPr lang="en-US" altLang="zh-CN" dirty="0"/>
              </a:p>
              <a:p>
                <a:endParaRPr lang="en-US" altLang="zh-CN" dirty="0"/>
              </a:p>
              <a:p>
                <a:r>
                  <a:rPr lang="en-US" altLang="zh-CN" dirty="0"/>
                  <a:t>In reality, capacity utilization is always below the maximum level because: (1) Option value of extra capacity, (2) It takes time for a worker to find a new job.</a:t>
                </a:r>
              </a:p>
              <a:p>
                <a:endParaRPr lang="zh-CN" altLang="en-US" dirty="0"/>
              </a:p>
            </p:txBody>
          </p:sp>
        </mc:Fallback>
      </mc:AlternateContent>
      <p:sp>
        <p:nvSpPr>
          <p:cNvPr id="4" name="灯片编号占位符 3"/>
          <p:cNvSpPr>
            <a:spLocks noGrp="1"/>
          </p:cNvSpPr>
          <p:nvPr>
            <p:ph type="sldNum" sz="quarter" idx="5"/>
          </p:nvPr>
        </p:nvSpPr>
        <p:spPr/>
        <p:txBody>
          <a:bodyPr/>
          <a:lstStyle/>
          <a:p>
            <a:fld id="{B4A36ECA-0268-49E5-B88C-8064AE192485}" type="slidenum">
              <a:rPr lang="zh-CN" altLang="en-US" smtClean="0"/>
              <a:t>13</a:t>
            </a:fld>
            <a:endParaRPr lang="zh-CN" altLang="en-US"/>
          </a:p>
        </p:txBody>
      </p:sp>
    </p:spTree>
    <p:extLst>
      <p:ext uri="{BB962C8B-B14F-4D97-AF65-F5344CB8AC3E}">
        <p14:creationId xmlns:p14="http://schemas.microsoft.com/office/powerpoint/2010/main" val="777205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production function characterizes how the economy</a:t>
            </a:r>
            <a:r>
              <a:rPr lang="en-US" altLang="zh-CN" baseline="0" dirty="0"/>
              <a:t> turns capital and labor into “output”, which includes millions of goods and services. As such, it is reasonable to assume constant return to scale. Otherwise, the performance of an economy would be overwhelmingly depend on its size. Big countries would have advantages in the increasing-return-to-scale world, and small countries would excel in the decreasing-return-to-scale world. In our real world, however, there is no evidence that size plays any crucial role in the contest of economic performance. Both US and Singapore are competitive, and both Pakistan and Bolivia are uncompetitive. </a:t>
            </a:r>
          </a:p>
          <a:p>
            <a:endParaRPr lang="en-US" altLang="zh-CN" baseline="0" dirty="0"/>
          </a:p>
          <a:p>
            <a:r>
              <a:rPr lang="en-US" altLang="zh-CN" baseline="0" dirty="0"/>
              <a:t>Constant return to scale </a:t>
            </a:r>
            <a:r>
              <a:rPr lang="zh-CN" altLang="en-US" baseline="0" dirty="0"/>
              <a:t>可以翻成“规模收益不变”，就是“没有规模效应”的意思。</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17</a:t>
            </a:fld>
            <a:endParaRPr lang="zh-CN" altLang="en-US"/>
          </a:p>
        </p:txBody>
      </p:sp>
    </p:spTree>
    <p:extLst>
      <p:ext uri="{BB962C8B-B14F-4D97-AF65-F5344CB8AC3E}">
        <p14:creationId xmlns:p14="http://schemas.microsoft.com/office/powerpoint/2010/main" val="4279916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Starting with the July, 2021 report: An Update to the Budget and Economic Outlook: 2021 to 2031, this series was renamed from "Natural Rate of Unemployment (Long-Term)" to "Noncyclical Rate of Unemployment".</a:t>
            </a:r>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23</a:t>
            </a:fld>
            <a:endParaRPr lang="zh-CN" altLang="en-US"/>
          </a:p>
        </p:txBody>
      </p:sp>
    </p:spTree>
    <p:extLst>
      <p:ext uri="{BB962C8B-B14F-4D97-AF65-F5344CB8AC3E}">
        <p14:creationId xmlns:p14="http://schemas.microsoft.com/office/powerpoint/2010/main" val="3811775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Minimum wage</a:t>
            </a:r>
          </a:p>
          <a:p>
            <a:r>
              <a:rPr lang="en-US" altLang="zh-CN" dirty="0"/>
              <a:t>The minimum wage </a:t>
            </a:r>
            <a:r>
              <a:rPr lang="en-US" altLang="zh-CN" dirty="0" err="1"/>
              <a:t>v.s</a:t>
            </a:r>
            <a:r>
              <a:rPr lang="en-US" altLang="zh-CN" dirty="0"/>
              <a:t>. earned income tax credit debate</a:t>
            </a:r>
          </a:p>
          <a:p>
            <a:r>
              <a:rPr lang="en-US" altLang="zh-CN" dirty="0"/>
              <a:t>2. Labor union </a:t>
            </a:r>
          </a:p>
          <a:p>
            <a:r>
              <a:rPr lang="en-US" altLang="zh-CN" dirty="0"/>
              <a:t>“Insiders”, through collective bargaining, achieves to keep their firm’s wage high. </a:t>
            </a:r>
          </a:p>
          <a:p>
            <a:r>
              <a:rPr lang="en-US" altLang="zh-CN" dirty="0"/>
              <a:t>To give more influence to “outsiders”, wage bargaining can take place at national level (e.g., Sweden). </a:t>
            </a:r>
          </a:p>
          <a:p>
            <a:r>
              <a:rPr lang="en-US" altLang="zh-CN" dirty="0"/>
              <a:t>3. Efficiency wage</a:t>
            </a:r>
          </a:p>
          <a:p>
            <a:r>
              <a:rPr lang="en-US" altLang="zh-CN" dirty="0"/>
              <a:t>High wage reduces labor turnover. </a:t>
            </a:r>
          </a:p>
          <a:p>
            <a:r>
              <a:rPr lang="en-US" altLang="zh-CN" dirty="0"/>
              <a:t>High wage mitigates the problem of adverse selection.</a:t>
            </a:r>
          </a:p>
          <a:p>
            <a:r>
              <a:rPr lang="en-US" altLang="zh-CN" dirty="0"/>
              <a:t>High wage mitigates the problem of moral hazards. </a:t>
            </a:r>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29</a:t>
            </a:fld>
            <a:endParaRPr lang="zh-CN" altLang="en-US"/>
          </a:p>
        </p:txBody>
      </p:sp>
    </p:spTree>
    <p:extLst>
      <p:ext uri="{BB962C8B-B14F-4D97-AF65-F5344CB8AC3E}">
        <p14:creationId xmlns:p14="http://schemas.microsoft.com/office/powerpoint/2010/main" val="3017600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market is competitive if no participants are large enough to affect prices. In other words, all market participants are price takers.)</a:t>
            </a:r>
          </a:p>
          <a:p>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33</a:t>
            </a:fld>
            <a:endParaRPr lang="zh-CN" altLang="en-US"/>
          </a:p>
        </p:txBody>
      </p:sp>
    </p:spTree>
    <p:extLst>
      <p:ext uri="{BB962C8B-B14F-4D97-AF65-F5344CB8AC3E}">
        <p14:creationId xmlns:p14="http://schemas.microsoft.com/office/powerpoint/2010/main" val="73315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This says that the firm would employ capital up to the point where </a:t>
            </a:r>
            <a:r>
              <a:rPr lang="en-US" altLang="zh-CN" sz="1200" u="sng" dirty="0"/>
              <a:t>marginal product of capital</a:t>
            </a:r>
            <a:r>
              <a:rPr lang="en-US" altLang="zh-CN" sz="1200" dirty="0"/>
              <a:t> (MPK) equals the real rental price of capital.</a:t>
            </a:r>
          </a:p>
          <a:p>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says that the firm would employ labor up to the point where </a:t>
            </a:r>
            <a:r>
              <a:rPr lang="en-US" altLang="zh-CN" u="sng" dirty="0"/>
              <a:t>marginal product of labor</a:t>
            </a:r>
            <a:r>
              <a:rPr lang="en-US" altLang="zh-CN" dirty="0"/>
              <a:t> (MPL) equals the real wage. </a:t>
            </a:r>
            <a:r>
              <a:rPr lang="zh-CN" altLang="en-US" dirty="0"/>
              <a:t> </a:t>
            </a:r>
            <a:endParaRPr lang="en-US" altLang="zh-CN" dirty="0"/>
          </a:p>
          <a:p>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35</a:t>
            </a:fld>
            <a:endParaRPr lang="zh-CN" altLang="en-US"/>
          </a:p>
        </p:txBody>
      </p:sp>
    </p:spTree>
    <p:extLst>
      <p:ext uri="{BB962C8B-B14F-4D97-AF65-F5344CB8AC3E}">
        <p14:creationId xmlns:p14="http://schemas.microsoft.com/office/powerpoint/2010/main" val="548584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572A17-0596-48CD-AC73-948F9417D220}" type="datetime1">
              <a:rPr lang="zh-CN" altLang="en-US" smtClean="0"/>
              <a:t>2021/10/27</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244712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298419-EFBB-4DFD-895C-B98108DA53E3}" type="datetime1">
              <a:rPr lang="zh-CN" altLang="en-US" smtClean="0"/>
              <a:t>2021/10/27</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31011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4F0ABD-9364-4D5F-8F64-F831F14C094A}" type="datetime1">
              <a:rPr lang="zh-CN" altLang="en-US" smtClean="0"/>
              <a:t>2021/10/27</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217256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DD47B1-7FAA-47D5-99D4-761694286854}" type="datetime1">
              <a:rPr lang="zh-CN" altLang="en-US" smtClean="0"/>
              <a:t>2021/10/27</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399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5E1C2C5-E082-4A02-87F2-1D6A6FFCEE48}" type="datetime1">
              <a:rPr lang="zh-CN" altLang="en-US" smtClean="0"/>
              <a:t>2021/10/27</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82124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D6E072-EC9D-4BB9-9634-DB75DA4A36C5}" type="datetime1">
              <a:rPr lang="zh-CN" altLang="en-US" smtClean="0"/>
              <a:t>2021/10/27</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23757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3A03C4-87E0-41D6-9E79-40471FA52357}" type="datetime1">
              <a:rPr lang="zh-CN" altLang="en-US" smtClean="0"/>
              <a:t>2021/10/27</a:t>
            </a:fld>
            <a:endParaRPr lang="zh-CN" altLang="en-US"/>
          </a:p>
        </p:txBody>
      </p:sp>
      <p:sp>
        <p:nvSpPr>
          <p:cNvPr id="8" name="页脚占位符 7"/>
          <p:cNvSpPr>
            <a:spLocks noGrp="1"/>
          </p:cNvSpPr>
          <p:nvPr>
            <p:ph type="ftr" sz="quarter" idx="11"/>
          </p:nvPr>
        </p:nvSpPr>
        <p:spPr/>
        <p:txBody>
          <a:bodyPr/>
          <a:lstStyle/>
          <a:p>
            <a:r>
              <a:rPr lang="en-US" altLang="zh-CN"/>
              <a:t>Intermediate Macroeconomics</a:t>
            </a:r>
            <a:endParaRPr lang="zh-CN" altLang="en-US"/>
          </a:p>
        </p:txBody>
      </p:sp>
      <p:sp>
        <p:nvSpPr>
          <p:cNvPr id="9" name="灯片编号占位符 8"/>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374036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6E9A32-CA22-4623-9F23-13F02E984A8E}" type="datetime1">
              <a:rPr lang="zh-CN" altLang="en-US" smtClean="0"/>
              <a:t>2021/10/27</a:t>
            </a:fld>
            <a:endParaRPr lang="zh-CN" altLang="en-US"/>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
        <p:nvSpPr>
          <p:cNvPr id="5" name="灯片编号占位符 4"/>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86087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CA6179-3834-478E-8D03-24203DA49A32}" type="datetime1">
              <a:rPr lang="zh-CN" altLang="en-US" smtClean="0"/>
              <a:t>2021/10/27</a:t>
            </a:fld>
            <a:endParaRPr lang="zh-CN" altLang="en-US"/>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sp>
        <p:nvSpPr>
          <p:cNvPr id="4" name="灯片编号占位符 3"/>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55839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C1F3ED-9211-4A9F-A95A-612EE5D776DC}" type="datetime1">
              <a:rPr lang="zh-CN" altLang="en-US" smtClean="0"/>
              <a:t>2021/10/27</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21243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A460E63-75E1-4B12-B779-EC6617BD9D1B}" type="datetime1">
              <a:rPr lang="zh-CN" altLang="en-US" smtClean="0"/>
              <a:t>2021/10/27</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31742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CFDAB-B8CD-4076-A6B1-9DBD9F6D1985}" type="datetime1">
              <a:rPr lang="zh-CN" altLang="en-US" smtClean="0"/>
              <a:t>2021/10/27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Intermediate Macroeconomics</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3202699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image" Target="../media/image530.png"/><Relationship Id="rId1" Type="http://schemas.openxmlformats.org/officeDocument/2006/relationships/slideLayout" Target="../slideLayouts/slideLayout2.xml"/><Relationship Id="rId4" Type="http://schemas.openxmlformats.org/officeDocument/2006/relationships/image" Target="../media/image520.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70.png"/><Relationship Id="rId7" Type="http://schemas.openxmlformats.org/officeDocument/2006/relationships/image" Target="../media/image62.png"/><Relationship Id="rId2"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560.png"/><Relationship Id="rId4" Type="http://schemas.openxmlformats.org/officeDocument/2006/relationships/image" Target="../media/image580.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70.png"/><Relationship Id="rId7"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80.png"/></Relationships>
</file>

<file path=ppt/slides/_rels/slide123.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image" Target="../media/image57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image" Target="../media/image26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26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古典理论</a:t>
            </a:r>
          </a:p>
        </p:txBody>
      </p:sp>
      <p:sp>
        <p:nvSpPr>
          <p:cNvPr id="3" name="副标题 2"/>
          <p:cNvSpPr>
            <a:spLocks noGrp="1"/>
          </p:cNvSpPr>
          <p:nvPr>
            <p:ph type="subTitle" idx="1"/>
          </p:nvPr>
        </p:nvSpPr>
        <p:spPr/>
        <p:txBody>
          <a:bodyPr/>
          <a:lstStyle/>
          <a:p>
            <a:r>
              <a:rPr lang="zh-CN" altLang="en-US" dirty="0"/>
              <a:t>钱军辉</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573620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3256B-D231-46F2-BADB-F096DE52B900}"/>
              </a:ext>
            </a:extLst>
          </p:cNvPr>
          <p:cNvSpPr>
            <a:spLocks noGrp="1"/>
          </p:cNvSpPr>
          <p:nvPr>
            <p:ph type="title"/>
          </p:nvPr>
        </p:nvSpPr>
        <p:spPr/>
        <p:txBody>
          <a:bodyPr/>
          <a:lstStyle/>
          <a:p>
            <a:r>
              <a:rPr lang="zh-CN" altLang="en-US" dirty="0"/>
              <a:t>古典</a:t>
            </a:r>
            <a:r>
              <a:rPr lang="en-US" altLang="zh-CN" dirty="0"/>
              <a:t>AD-AS</a:t>
            </a:r>
            <a:r>
              <a:rPr lang="zh-CN" altLang="en-US" dirty="0"/>
              <a:t>曲线</a:t>
            </a:r>
          </a:p>
        </p:txBody>
      </p:sp>
      <p:sp>
        <p:nvSpPr>
          <p:cNvPr id="3" name="内容占位符 2">
            <a:extLst>
              <a:ext uri="{FF2B5EF4-FFF2-40B4-BE49-F238E27FC236}">
                <a16:creationId xmlns:a16="http://schemas.microsoft.com/office/drawing/2014/main" id="{3BA590C8-69CF-4821-A737-51A56623450A}"/>
              </a:ext>
            </a:extLst>
          </p:cNvPr>
          <p:cNvSpPr>
            <a:spLocks noGrp="1"/>
          </p:cNvSpPr>
          <p:nvPr>
            <p:ph sz="half" idx="1"/>
          </p:nvPr>
        </p:nvSpPr>
        <p:spPr/>
        <p:txBody>
          <a:bodyPr>
            <a:normAutofit/>
          </a:bodyPr>
          <a:lstStyle/>
          <a:p>
            <a:r>
              <a:rPr lang="zh-CN" altLang="en-US" dirty="0"/>
              <a:t>在古典假设下，</a:t>
            </a:r>
            <a:r>
              <a:rPr lang="en-US" altLang="zh-CN" dirty="0"/>
              <a:t>AD</a:t>
            </a:r>
            <a:r>
              <a:rPr lang="zh-CN" altLang="en-US" dirty="0"/>
              <a:t>曲线向下倾斜。</a:t>
            </a:r>
            <a:endParaRPr lang="en-US" altLang="zh-CN" dirty="0"/>
          </a:p>
          <a:p>
            <a:pPr lvl="1"/>
            <a:r>
              <a:rPr lang="zh-CN" altLang="en-US" dirty="0"/>
              <a:t>价格水平下降，增加现金购买力，因而扩大总需求（庇古效应）</a:t>
            </a:r>
          </a:p>
        </p:txBody>
      </p:sp>
      <p:pic>
        <p:nvPicPr>
          <p:cNvPr id="6" name="内容占位符 5">
            <a:extLst>
              <a:ext uri="{FF2B5EF4-FFF2-40B4-BE49-F238E27FC236}">
                <a16:creationId xmlns:a16="http://schemas.microsoft.com/office/drawing/2014/main" id="{C3C59D86-5444-4342-9553-9794AD25D5FD}"/>
              </a:ext>
            </a:extLst>
          </p:cNvPr>
          <p:cNvPicPr>
            <a:picLocks noGrp="1" noChangeAspect="1"/>
          </p:cNvPicPr>
          <p:nvPr>
            <p:ph sz="half" idx="2"/>
          </p:nvPr>
        </p:nvPicPr>
        <p:blipFill>
          <a:blip r:embed="rId2"/>
          <a:stretch>
            <a:fillRect/>
          </a:stretch>
        </p:blipFill>
        <p:spPr>
          <a:xfrm>
            <a:off x="4648200" y="2058447"/>
            <a:ext cx="4038600" cy="3609468"/>
          </a:xfrm>
          <a:prstGeom prst="rect">
            <a:avLst/>
          </a:prstGeom>
        </p:spPr>
      </p:pic>
      <p:sp>
        <p:nvSpPr>
          <p:cNvPr id="5" name="页脚占位符 4">
            <a:extLst>
              <a:ext uri="{FF2B5EF4-FFF2-40B4-BE49-F238E27FC236}">
                <a16:creationId xmlns:a16="http://schemas.microsoft.com/office/drawing/2014/main" id="{A222100C-449A-428F-9F4E-076F5E31AE3B}"/>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9096488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资本账户（</a:t>
            </a:r>
            <a:r>
              <a:rPr lang="en-US" altLang="zh-CN" dirty="0"/>
              <a:t>Capital Account</a:t>
            </a:r>
            <a:r>
              <a:rPr lang="zh-CN" altLang="en-US" dirty="0"/>
              <a:t>）</a:t>
            </a:r>
          </a:p>
        </p:txBody>
      </p:sp>
      <p:sp>
        <p:nvSpPr>
          <p:cNvPr id="3" name="内容占位符 2"/>
          <p:cNvSpPr>
            <a:spLocks noGrp="1"/>
          </p:cNvSpPr>
          <p:nvPr>
            <p:ph idx="1"/>
          </p:nvPr>
        </p:nvSpPr>
        <p:spPr/>
        <p:txBody>
          <a:bodyPr>
            <a:normAutofit/>
          </a:bodyPr>
          <a:lstStyle/>
          <a:p>
            <a:r>
              <a:rPr lang="zh-CN" altLang="en-US" dirty="0"/>
              <a:t>资本账户记录资本流动，或金融资产归属变化。</a:t>
            </a:r>
            <a:endParaRPr lang="en-US" altLang="zh-CN" dirty="0"/>
          </a:p>
          <a:p>
            <a:pPr marL="0" indent="0" algn="ctr">
              <a:buNone/>
            </a:pPr>
            <a:r>
              <a:rPr lang="zh-CN" altLang="en-US" sz="2800" dirty="0">
                <a:solidFill>
                  <a:srgbClr val="C00000"/>
                </a:solidFill>
              </a:rPr>
              <a:t>资本账户余额 </a:t>
            </a:r>
            <a:r>
              <a:rPr lang="en-US" altLang="zh-CN" sz="2800" dirty="0">
                <a:solidFill>
                  <a:srgbClr val="C00000"/>
                </a:solidFill>
              </a:rPr>
              <a:t>= </a:t>
            </a:r>
          </a:p>
          <a:p>
            <a:pPr marL="0" indent="0" algn="ctr">
              <a:buNone/>
            </a:pPr>
            <a:r>
              <a:rPr lang="zh-CN" altLang="en-US" sz="2800" dirty="0">
                <a:solidFill>
                  <a:srgbClr val="C00000"/>
                </a:solidFill>
              </a:rPr>
              <a:t>直接投资余额（</a:t>
            </a:r>
            <a:r>
              <a:rPr lang="en-US" altLang="zh-CN" sz="2800" dirty="0">
                <a:solidFill>
                  <a:srgbClr val="C00000"/>
                </a:solidFill>
              </a:rPr>
              <a:t>direct investment</a:t>
            </a:r>
            <a:r>
              <a:rPr lang="zh-CN" altLang="en-US" sz="2800" dirty="0">
                <a:solidFill>
                  <a:srgbClr val="C00000"/>
                </a:solidFill>
              </a:rPr>
              <a:t>）</a:t>
            </a:r>
            <a:r>
              <a:rPr lang="en-US" altLang="zh-CN" sz="2800" dirty="0">
                <a:solidFill>
                  <a:srgbClr val="C00000"/>
                </a:solidFill>
              </a:rPr>
              <a:t>+</a:t>
            </a:r>
          </a:p>
          <a:p>
            <a:pPr marL="0" indent="0" algn="ctr">
              <a:buNone/>
            </a:pPr>
            <a:r>
              <a:rPr lang="zh-CN" altLang="en-US" sz="2800" dirty="0">
                <a:solidFill>
                  <a:srgbClr val="C00000"/>
                </a:solidFill>
              </a:rPr>
              <a:t>证券投资余额（</a:t>
            </a:r>
            <a:r>
              <a:rPr lang="en-US" altLang="zh-CN" sz="2800" dirty="0">
                <a:solidFill>
                  <a:srgbClr val="C00000"/>
                </a:solidFill>
              </a:rPr>
              <a:t>portfolio investment</a:t>
            </a:r>
            <a:r>
              <a:rPr lang="zh-CN" altLang="en-US" sz="2800" dirty="0">
                <a:solidFill>
                  <a:srgbClr val="C00000"/>
                </a:solidFill>
              </a:rPr>
              <a:t>）</a:t>
            </a:r>
            <a:r>
              <a:rPr lang="en-US" altLang="zh-CN" sz="2800" dirty="0">
                <a:solidFill>
                  <a:srgbClr val="C00000"/>
                </a:solidFill>
              </a:rPr>
              <a:t>+</a:t>
            </a:r>
          </a:p>
          <a:p>
            <a:pPr marL="0" indent="0" algn="ctr">
              <a:buNone/>
            </a:pPr>
            <a:r>
              <a:rPr lang="zh-CN" altLang="en-US" sz="2800" dirty="0">
                <a:solidFill>
                  <a:srgbClr val="C00000"/>
                </a:solidFill>
              </a:rPr>
              <a:t>其他非储备投资余额（</a:t>
            </a:r>
            <a:r>
              <a:rPr lang="en-US" altLang="zh-CN" sz="2800" dirty="0">
                <a:solidFill>
                  <a:srgbClr val="C00000"/>
                </a:solidFill>
              </a:rPr>
              <a:t>other non-reserve</a:t>
            </a:r>
            <a:r>
              <a:rPr lang="zh-CN" altLang="en-US" sz="2800" dirty="0">
                <a:solidFill>
                  <a:srgbClr val="C00000"/>
                </a:solidFill>
              </a:rPr>
              <a:t>）</a:t>
            </a:r>
            <a:r>
              <a:rPr lang="en-US" altLang="zh-CN" sz="2800" dirty="0">
                <a:solidFill>
                  <a:srgbClr val="C00000"/>
                </a:solidFill>
              </a:rPr>
              <a:t>+</a:t>
            </a:r>
          </a:p>
          <a:p>
            <a:pPr marL="0" indent="0" algn="ctr">
              <a:buNone/>
            </a:pPr>
            <a:r>
              <a:rPr lang="zh-CN" altLang="en-US" sz="2800" dirty="0">
                <a:solidFill>
                  <a:srgbClr val="C00000"/>
                </a:solidFill>
              </a:rPr>
              <a:t>储备投资余额（</a:t>
            </a:r>
            <a:r>
              <a:rPr lang="en-US" altLang="zh-CN" sz="2800" dirty="0">
                <a:solidFill>
                  <a:srgbClr val="C00000"/>
                </a:solidFill>
              </a:rPr>
              <a:t>reserve</a:t>
            </a:r>
            <a:r>
              <a:rPr lang="zh-CN" altLang="en-US" sz="2800" dirty="0">
                <a:solidFill>
                  <a:srgbClr val="C00000"/>
                </a:solidFill>
              </a:rPr>
              <a:t>）</a:t>
            </a:r>
            <a:endParaRPr lang="en-US" altLang="zh-CN" sz="2800" dirty="0">
              <a:solidFill>
                <a:srgbClr val="C00000"/>
              </a:solidFill>
            </a:endParaRP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9074997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国际收支平衡（</a:t>
            </a:r>
            <a:r>
              <a:rPr lang="en-US" altLang="zh-CN" dirty="0"/>
              <a:t>Balance of Payments</a:t>
            </a:r>
            <a:r>
              <a:rPr lang="zh-CN" altLang="en-US" dirty="0"/>
              <a:t>）</a:t>
            </a:r>
          </a:p>
        </p:txBody>
      </p:sp>
      <p:sp>
        <p:nvSpPr>
          <p:cNvPr id="3" name="内容占位符 2"/>
          <p:cNvSpPr>
            <a:spLocks noGrp="1"/>
          </p:cNvSpPr>
          <p:nvPr>
            <p:ph idx="1"/>
          </p:nvPr>
        </p:nvSpPr>
        <p:spPr/>
        <p:txBody>
          <a:bodyPr/>
          <a:lstStyle/>
          <a:p>
            <a:r>
              <a:rPr lang="zh-CN" altLang="en-US" dirty="0"/>
              <a:t>国际收支平衡恒等式：</a:t>
            </a:r>
            <a:endParaRPr lang="en-US" altLang="zh-CN" dirty="0"/>
          </a:p>
          <a:p>
            <a:pPr marL="0" indent="0">
              <a:buNone/>
            </a:pPr>
            <a:r>
              <a:rPr lang="en-US" altLang="zh-CN" sz="2400" dirty="0"/>
              <a:t>       </a:t>
            </a:r>
            <a:r>
              <a:rPr lang="zh-CN" altLang="en-US" sz="2400" dirty="0">
                <a:solidFill>
                  <a:srgbClr val="C00000"/>
                </a:solidFill>
              </a:rPr>
              <a:t>经常账户余额</a:t>
            </a:r>
            <a:r>
              <a:rPr lang="en-US" altLang="zh-CN" sz="2400" dirty="0">
                <a:solidFill>
                  <a:srgbClr val="C00000"/>
                </a:solidFill>
              </a:rPr>
              <a:t> + </a:t>
            </a:r>
            <a:r>
              <a:rPr lang="zh-CN" altLang="en-US" sz="2400" dirty="0">
                <a:solidFill>
                  <a:srgbClr val="C00000"/>
                </a:solidFill>
              </a:rPr>
              <a:t>资本账户余额</a:t>
            </a:r>
            <a:r>
              <a:rPr lang="en-US" altLang="zh-CN" sz="2400" dirty="0">
                <a:solidFill>
                  <a:srgbClr val="C00000"/>
                </a:solidFill>
              </a:rPr>
              <a:t> + </a:t>
            </a:r>
            <a:r>
              <a:rPr lang="zh-CN" altLang="en-US" sz="2400" dirty="0">
                <a:solidFill>
                  <a:srgbClr val="C00000"/>
                </a:solidFill>
              </a:rPr>
              <a:t>统计误差</a:t>
            </a:r>
            <a:r>
              <a:rPr lang="en-US" altLang="zh-CN" sz="2400" dirty="0">
                <a:solidFill>
                  <a:srgbClr val="C00000"/>
                </a:solidFill>
              </a:rPr>
              <a:t> = 0</a:t>
            </a:r>
          </a:p>
          <a:p>
            <a:r>
              <a:rPr lang="zh-CN" altLang="en-US" dirty="0"/>
              <a:t>在理论分析中可以忽略统计误差，因此经常账户盈余（赤字）对应资本账户赤字（盈余）。</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4882847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汇率（</a:t>
            </a:r>
            <a:r>
              <a:rPr lang="en-US" altLang="zh-CN" dirty="0"/>
              <a:t>Exchange Rate</a:t>
            </a:r>
            <a:r>
              <a:rPr lang="zh-CN" altLang="en-US" dirty="0"/>
              <a:t>）</a:t>
            </a:r>
          </a:p>
        </p:txBody>
      </p:sp>
      <p:sp>
        <p:nvSpPr>
          <p:cNvPr id="3" name="内容占位符 2"/>
          <p:cNvSpPr>
            <a:spLocks noGrp="1"/>
          </p:cNvSpPr>
          <p:nvPr>
            <p:ph idx="1"/>
          </p:nvPr>
        </p:nvSpPr>
        <p:spPr/>
        <p:txBody>
          <a:bodyPr>
            <a:normAutofit/>
          </a:bodyPr>
          <a:lstStyle/>
          <a:p>
            <a:r>
              <a:rPr lang="zh-CN" altLang="en-US" dirty="0"/>
              <a:t>汇率是</a:t>
            </a:r>
            <a:r>
              <a:rPr lang="zh-CN" altLang="en-US" dirty="0">
                <a:solidFill>
                  <a:srgbClr val="FF0000"/>
                </a:solidFill>
              </a:rPr>
              <a:t>一对</a:t>
            </a:r>
            <a:r>
              <a:rPr lang="zh-CN" altLang="en-US" dirty="0"/>
              <a:t>货币之间的相对价格。</a:t>
            </a:r>
            <a:endParaRPr lang="en-US" altLang="zh-CN" dirty="0"/>
          </a:p>
          <a:p>
            <a:r>
              <a:rPr lang="zh-CN" altLang="en-US" dirty="0"/>
              <a:t>汇率可以表示为一单位本币兑换多少外币，也可以表示为一单位外币兑换多少本币。</a:t>
            </a:r>
            <a:endParaRPr lang="en-US" altLang="zh-CN" dirty="0"/>
          </a:p>
          <a:p>
            <a:r>
              <a:rPr lang="zh-CN" altLang="en-US" dirty="0"/>
              <a:t>市场报价一般选择让汇率数值大于</a:t>
            </a:r>
            <a:r>
              <a:rPr lang="en-US" altLang="zh-CN" dirty="0"/>
              <a:t>1</a:t>
            </a:r>
            <a:r>
              <a:rPr lang="zh-CN" altLang="en-US" dirty="0"/>
              <a:t>，例如人民币和韩元汇率记为</a:t>
            </a:r>
            <a:r>
              <a:rPr lang="en-US" altLang="zh-CN" dirty="0"/>
              <a:t>175</a:t>
            </a:r>
            <a:r>
              <a:rPr lang="zh-CN" altLang="en-US" dirty="0"/>
              <a:t>韩元</a:t>
            </a:r>
            <a:r>
              <a:rPr lang="en-US" altLang="zh-CN" dirty="0"/>
              <a:t>/</a:t>
            </a:r>
            <a:r>
              <a:rPr lang="zh-CN" altLang="en-US" dirty="0"/>
              <a:t>人民币，人民币和美元汇率记为</a:t>
            </a:r>
            <a:r>
              <a:rPr lang="en-US" altLang="zh-CN" dirty="0"/>
              <a:t>6.5</a:t>
            </a:r>
            <a:r>
              <a:rPr lang="zh-CN" altLang="en-US" dirty="0"/>
              <a:t>人民币</a:t>
            </a:r>
            <a:r>
              <a:rPr lang="en-US" altLang="zh-CN" dirty="0"/>
              <a:t>/</a:t>
            </a:r>
            <a:r>
              <a:rPr lang="zh-CN" altLang="en-US" dirty="0"/>
              <a:t>美元。</a:t>
            </a:r>
            <a:endParaRPr lang="en-US" altLang="zh-CN" dirty="0"/>
          </a:p>
          <a:p>
            <a:r>
              <a:rPr lang="zh-CN" altLang="en-US" dirty="0"/>
              <a:t>人民币有在岸汇率（</a:t>
            </a:r>
            <a:r>
              <a:rPr lang="en-US" altLang="zh-CN" dirty="0"/>
              <a:t>CNY</a:t>
            </a:r>
            <a:r>
              <a:rPr lang="zh-CN" altLang="en-US" dirty="0"/>
              <a:t>）和离岸汇率（</a:t>
            </a:r>
            <a:r>
              <a:rPr lang="en-US" altLang="zh-CN" dirty="0"/>
              <a:t>CNH</a:t>
            </a:r>
            <a:r>
              <a:rPr lang="zh-CN" altLang="en-US" dirty="0"/>
              <a:t>）。</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646529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一个约定</a:t>
            </a:r>
          </a:p>
        </p:txBody>
      </p:sp>
      <p:sp>
        <p:nvSpPr>
          <p:cNvPr id="3" name="内容占位符 2"/>
          <p:cNvSpPr>
            <a:spLocks noGrp="1"/>
          </p:cNvSpPr>
          <p:nvPr>
            <p:ph idx="1"/>
          </p:nvPr>
        </p:nvSpPr>
        <p:spPr/>
        <p:txBody>
          <a:bodyPr>
            <a:normAutofit/>
          </a:bodyPr>
          <a:lstStyle/>
          <a:p>
            <a:r>
              <a:rPr lang="zh-CN" altLang="en-US" dirty="0"/>
              <a:t>在本课程的理论学习中，我们约定汇率以本币为分母，即汇率数值含义为一个单位本币兑换多少外币。</a:t>
            </a:r>
            <a:endParaRPr lang="en-US" altLang="zh-CN" dirty="0"/>
          </a:p>
          <a:p>
            <a:r>
              <a:rPr lang="zh-CN" altLang="en-US" dirty="0"/>
              <a:t>在此约定下，汇率数值上升表示本币升值（</a:t>
            </a:r>
            <a:r>
              <a:rPr lang="en-US" altLang="zh-CN" dirty="0"/>
              <a:t>appreciate, strengthen</a:t>
            </a:r>
            <a:r>
              <a:rPr lang="zh-CN" altLang="en-US" dirty="0"/>
              <a:t>），汇率数值下降表示本币贬值（</a:t>
            </a:r>
            <a:r>
              <a:rPr lang="en-US" altLang="zh-CN" dirty="0"/>
              <a:t>depreciate, weaken, devalue</a:t>
            </a:r>
            <a:r>
              <a:rPr lang="zh-CN" altLang="en-US" dirty="0"/>
              <a:t>）。</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5643327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有效汇率（</a:t>
            </a:r>
            <a:r>
              <a:rPr lang="en-US" altLang="zh-CN" dirty="0"/>
              <a:t>Effective Exchange Rate</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有效汇率对一篮子货币的汇率指数。</a:t>
                </a:r>
                <a:endParaRPr lang="en-US" altLang="zh-CN" dirty="0"/>
              </a:p>
              <a:p>
                <a:pPr lvl="1"/>
                <a:r>
                  <a:rPr lang="en-US" altLang="zh-CN" dirty="0"/>
                  <a:t>NEER (Nominal effective exchange rate)</a:t>
                </a:r>
                <a:r>
                  <a:rPr lang="zh-CN" altLang="en-US" dirty="0"/>
                  <a:t>：用名义汇率编制的有效汇率</a:t>
                </a:r>
                <a14:m>
                  <m:oMath xmlns:m="http://schemas.openxmlformats.org/officeDocument/2006/math">
                    <m:r>
                      <a:rPr lang="zh-CN" altLang="en-US" dirty="0">
                        <a:latin typeface="Cambria Math" panose="02040503050406030204" pitchFamily="18" charset="0"/>
                      </a:rPr>
                      <m:t>。</m:t>
                    </m:r>
                  </m:oMath>
                </a14:m>
                <a:endParaRPr lang="en-US" altLang="zh-CN" dirty="0"/>
              </a:p>
              <a:p>
                <a:pPr marL="457200" lvl="1"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i="0">
                              <a:latin typeface="Cambria Math" panose="02040503050406030204" pitchFamily="18" charset="0"/>
                            </a:rPr>
                            <m:t>RMBX</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0</m:t>
                          </m:r>
                        </m:sub>
                      </m:sSub>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i="1">
                                  <a:latin typeface="Cambria Math" panose="02040503050406030204" pitchFamily="18" charset="0"/>
                                </a:rPr>
                                <m:t>𝑖𝑡</m:t>
                              </m:r>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up>
                          </m:sSubSup>
                        </m:e>
                      </m:nary>
                      <m:r>
                        <a:rPr lang="en-US" altLang="zh-CN" i="1">
                          <a:latin typeface="Cambria Math" panose="02040503050406030204" pitchFamily="18" charset="0"/>
                        </a:rPr>
                        <m:t>,  </m:t>
                      </m:r>
                    </m:oMath>
                  </m:oMathPara>
                </a14:m>
                <a:endParaRPr lang="en-US" altLang="zh-CN" i="1" dirty="0"/>
              </a:p>
              <a:p>
                <a:pPr marL="457200" lvl="1" indent="0">
                  <a:buNone/>
                </a:pPr>
                <a:r>
                  <a:rPr lang="zh-CN" altLang="en-US"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&gt;0</m:t>
                    </m:r>
                  </m:oMath>
                </a14:m>
                <a:r>
                  <a:rPr lang="zh-CN" altLang="en-US" dirty="0"/>
                  <a:t>为权重，满足 </a:t>
                </a:r>
                <a14:m>
                  <m:oMath xmlns:m="http://schemas.openxmlformats.org/officeDocument/2006/math">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e>
                    </m:nary>
                    <m:r>
                      <a:rPr lang="en-US" altLang="zh-CN" i="1">
                        <a:latin typeface="Cambria Math" panose="02040503050406030204" pitchFamily="18" charset="0"/>
                      </a:rPr>
                      <m:t>=1</m:t>
                    </m:r>
                  </m:oMath>
                </a14:m>
                <a:endParaRPr lang="en-US" altLang="zh-CN" dirty="0"/>
              </a:p>
              <a:p>
                <a:pPr lvl="1"/>
                <a:r>
                  <a:rPr lang="en-US" altLang="zh-CN" dirty="0"/>
                  <a:t>REER (Real effective exchange rate)</a:t>
                </a:r>
                <a:r>
                  <a:rPr lang="zh-CN" altLang="en-US" dirty="0"/>
                  <a:t>：用实际汇率编制的有效汇率。</a:t>
                </a:r>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7303351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人民币汇率</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7" name="内容占位符 6">
            <a:extLst>
              <a:ext uri="{FF2B5EF4-FFF2-40B4-BE49-F238E27FC236}">
                <a16:creationId xmlns:a16="http://schemas.microsoft.com/office/drawing/2014/main" id="{00000000-0008-0000-0000-000002000000}"/>
              </a:ext>
            </a:extLst>
          </p:cNvPr>
          <p:cNvGraphicFramePr>
            <a:graphicFrameLocks noGrp="1"/>
          </p:cNvGraphicFramePr>
          <p:nvPr>
            <p:ph idx="1"/>
            <p:extLst>
              <p:ext uri="{D42A27DB-BD31-4B8C-83A1-F6EECF244321}">
                <p14:modId xmlns:p14="http://schemas.microsoft.com/office/powerpoint/2010/main" val="1748884302"/>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17001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美元指数</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7" name="内容占位符 6"/>
          <p:cNvGraphicFramePr>
            <a:graphicFrameLocks noGrp="1"/>
          </p:cNvGraphicFramePr>
          <p:nvPr>
            <p:ph idx="1"/>
            <p:extLst>
              <p:ext uri="{D42A27DB-BD31-4B8C-83A1-F6EECF244321}">
                <p14:modId xmlns:p14="http://schemas.microsoft.com/office/powerpoint/2010/main" val="402686408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31700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实际汇率</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实际汇率是一个货币相对另一个货币的购买力，给定当前名义汇率和价格水平。</a:t>
                </a:r>
                <a:endParaRPr lang="en-US" altLang="zh-CN" dirty="0"/>
              </a:p>
              <a:p>
                <a:r>
                  <a:rPr lang="zh-CN" altLang="en-US" dirty="0"/>
                  <a:t>用</a:t>
                </a:r>
                <a:r>
                  <a:rPr lang="en-US" altLang="zh-CN" dirty="0"/>
                  <a:t> </a:t>
                </a:r>
                <a14:m>
                  <m:oMath xmlns:m="http://schemas.openxmlformats.org/officeDocument/2006/math">
                    <m:r>
                      <a:rPr lang="en-US" altLang="zh-CN" i="1">
                        <a:latin typeface="Cambria Math"/>
                      </a:rPr>
                      <m:t>𝑒</m:t>
                    </m:r>
                    <m:r>
                      <a:rPr lang="en-US" altLang="zh-CN" i="1">
                        <a:latin typeface="Cambria Math"/>
                      </a:rPr>
                      <m:t> </m:t>
                    </m:r>
                  </m:oMath>
                </a14:m>
                <a:r>
                  <a:rPr lang="zh-CN" altLang="en-US" dirty="0"/>
                  <a:t>表示名义汇率</a:t>
                </a:r>
                <a:r>
                  <a:rPr lang="en-US" altLang="zh-CN" dirty="0"/>
                  <a:t>, </a:t>
                </a:r>
                <a14:m>
                  <m:oMath xmlns:m="http://schemas.openxmlformats.org/officeDocument/2006/math">
                    <m:r>
                      <a:rPr lang="en-US" altLang="zh-CN" b="0" i="1" smtClean="0">
                        <a:latin typeface="Cambria Math"/>
                      </a:rPr>
                      <m:t>𝑃</m:t>
                    </m:r>
                  </m:oMath>
                </a14:m>
                <a:r>
                  <a:rPr lang="en-US" altLang="zh-CN" dirty="0"/>
                  <a:t> </a:t>
                </a:r>
                <a:r>
                  <a:rPr lang="zh-CN" altLang="en-US" dirty="0"/>
                  <a:t>表示国内价格水平，那么用外国货币为单位的本国价格水平为</a:t>
                </a:r>
                <a14:m>
                  <m:oMath xmlns:m="http://schemas.openxmlformats.org/officeDocument/2006/math">
                    <m:r>
                      <a:rPr lang="en-US" altLang="zh-CN" i="1">
                        <a:latin typeface="Cambria Math"/>
                      </a:rPr>
                      <m:t>𝑒𝑃</m:t>
                    </m:r>
                  </m:oMath>
                </a14:m>
                <a:r>
                  <a:rPr lang="zh-CN" altLang="en-US" dirty="0"/>
                  <a:t>。</a:t>
                </a:r>
                <a:endParaRPr lang="en-US" altLang="zh-CN" dirty="0"/>
              </a:p>
              <a:p>
                <a:r>
                  <a:rPr lang="zh-CN" altLang="en-US" dirty="0"/>
                  <a:t>用</a:t>
                </a:r>
                <a:r>
                  <a:rPr lang="en-US" altLang="zh-CN" dirty="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𝑃</m:t>
                        </m:r>
                      </m:e>
                      <m:sup>
                        <m:r>
                          <a:rPr lang="en-US" altLang="zh-CN" b="0" i="1" smtClean="0">
                            <a:latin typeface="Cambria Math"/>
                          </a:rPr>
                          <m:t>∗</m:t>
                        </m:r>
                      </m:sup>
                    </m:sSup>
                  </m:oMath>
                </a14:m>
                <a:r>
                  <a:rPr lang="en-US" altLang="zh-CN" dirty="0"/>
                  <a:t> </a:t>
                </a:r>
                <a:r>
                  <a:rPr lang="zh-CN" altLang="en-US" dirty="0"/>
                  <a:t>表示国外价格水平</a:t>
                </a:r>
                <a14:m>
                  <m:oMath xmlns:m="http://schemas.openxmlformats.org/officeDocument/2006/math">
                    <m:r>
                      <a:rPr lang="zh-CN" altLang="en-US" dirty="0">
                        <a:latin typeface="Cambria Math" panose="02040503050406030204" pitchFamily="18" charset="0"/>
                      </a:rPr>
                      <m:t>，</m:t>
                    </m:r>
                  </m:oMath>
                </a14:m>
                <a:r>
                  <a:rPr lang="zh-CN" altLang="en-US" dirty="0"/>
                  <a:t>实际汇率定义为</a:t>
                </a:r>
                <a:endParaRPr lang="en-US" altLang="zh-CN" dirty="0"/>
              </a:p>
              <a:p>
                <a:pPr marL="0" indent="0" algn="ctr">
                  <a:buNone/>
                </a:pPr>
                <a14:m>
                  <m:oMath xmlns:m="http://schemas.openxmlformats.org/officeDocument/2006/math">
                    <m:r>
                      <a:rPr lang="en-US" altLang="zh-CN" b="0" i="1" smtClean="0">
                        <a:latin typeface="Cambria Math"/>
                      </a:rPr>
                      <m:t>𝜀</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𝑒𝑃</m:t>
                        </m:r>
                      </m:num>
                      <m:den>
                        <m:sSup>
                          <m:sSupPr>
                            <m:ctrlPr>
                              <a:rPr lang="en-US" altLang="zh-CN" b="0" i="1" smtClean="0">
                                <a:latin typeface="Cambria Math" panose="02040503050406030204" pitchFamily="18" charset="0"/>
                              </a:rPr>
                            </m:ctrlPr>
                          </m:sSupPr>
                          <m:e>
                            <m:r>
                              <a:rPr lang="en-US" altLang="zh-CN" b="0" i="1" smtClean="0">
                                <a:latin typeface="Cambria Math"/>
                              </a:rPr>
                              <m:t>𝑃</m:t>
                            </m:r>
                          </m:e>
                          <m:sup>
                            <m:r>
                              <a:rPr lang="en-US" altLang="zh-CN" b="0" i="1" smtClean="0">
                                <a:latin typeface="Cambria Math"/>
                              </a:rPr>
                              <m:t>∗</m:t>
                            </m:r>
                          </m:sup>
                        </m:sSup>
                      </m:den>
                    </m:f>
                    <m:r>
                      <a:rPr lang="en-US" altLang="zh-CN" b="0" i="1" smtClean="0">
                        <a:latin typeface="Cambria Math"/>
                      </a:rPr>
                      <m:t>.</m:t>
                    </m:r>
                  </m:oMath>
                </a14:m>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593556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购买力平价（</a:t>
            </a:r>
            <a:r>
              <a:rPr lang="en-US" altLang="zh-CN" dirty="0"/>
              <a:t>Purchasing Power Parity</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如果</a:t>
                </a:r>
                <a:r>
                  <a:rPr lang="en-US" altLang="zh-CN" dirty="0"/>
                  <a:t> </a:t>
                </a:r>
                <a14:m>
                  <m:oMath xmlns:m="http://schemas.openxmlformats.org/officeDocument/2006/math">
                    <m:r>
                      <a:rPr lang="en-US" altLang="zh-CN" i="1">
                        <a:latin typeface="Cambria Math"/>
                      </a:rPr>
                      <m:t>𝜀</m:t>
                    </m:r>
                    <m:r>
                      <a:rPr lang="en-US" altLang="zh-CN" i="1">
                        <a:latin typeface="Cambria Math"/>
                      </a:rPr>
                      <m:t>=1</m:t>
                    </m:r>
                  </m:oMath>
                </a14:m>
                <a:r>
                  <a:rPr lang="en-US" altLang="zh-CN" dirty="0"/>
                  <a:t>, </a:t>
                </a:r>
                <a:r>
                  <a:rPr lang="zh-CN" altLang="en-US" dirty="0"/>
                  <a:t>购买力平价（</a:t>
                </a:r>
                <a:r>
                  <a:rPr lang="en-US" altLang="zh-CN" dirty="0"/>
                  <a:t>PPP</a:t>
                </a:r>
                <a:r>
                  <a:rPr lang="zh-CN" altLang="en-US" dirty="0"/>
                  <a:t>）成立。理论上说，</a:t>
                </a:r>
                <a:r>
                  <a:rPr lang="en-US" altLang="zh-CN" dirty="0"/>
                  <a:t>PPP</a:t>
                </a:r>
                <a:r>
                  <a:rPr lang="zh-CN" altLang="en-US" dirty="0"/>
                  <a:t>是一价定理（</a:t>
                </a:r>
                <a:r>
                  <a:rPr lang="en-US" altLang="zh-CN" dirty="0"/>
                  <a:t>the law of one price</a:t>
                </a:r>
                <a:r>
                  <a:rPr lang="zh-CN" altLang="en-US" dirty="0"/>
                  <a:t>）的一个推论。</a:t>
                </a:r>
                <a:r>
                  <a:rPr lang="en-US" altLang="zh-CN" dirty="0"/>
                  <a:t> </a:t>
                </a:r>
              </a:p>
              <a:p>
                <a:r>
                  <a:rPr lang="zh-CN" altLang="en-US" dirty="0"/>
                  <a:t>如果</a:t>
                </a:r>
                <a:r>
                  <a:rPr lang="en-US" altLang="zh-CN" dirty="0"/>
                  <a:t> </a:t>
                </a:r>
                <a14:m>
                  <m:oMath xmlns:m="http://schemas.openxmlformats.org/officeDocument/2006/math">
                    <m:r>
                      <a:rPr lang="en-US" altLang="zh-CN" i="1">
                        <a:latin typeface="Cambria Math"/>
                      </a:rPr>
                      <m:t>𝜀</m:t>
                    </m:r>
                    <m:r>
                      <a:rPr lang="en-US" altLang="zh-CN" i="1">
                        <a:latin typeface="Cambria Math"/>
                      </a:rPr>
                      <m:t>&gt;1</m:t>
                    </m:r>
                  </m:oMath>
                </a14:m>
                <a:r>
                  <a:rPr lang="en-US" altLang="zh-CN" dirty="0"/>
                  <a:t>, </a:t>
                </a:r>
                <a:r>
                  <a:rPr lang="zh-CN" altLang="en-US" dirty="0"/>
                  <a:t>本币高估（本国价格比外国高）。</a:t>
                </a:r>
                <a:r>
                  <a:rPr lang="en-US" altLang="zh-CN" dirty="0"/>
                  <a:t> </a:t>
                </a:r>
              </a:p>
              <a:p>
                <a:r>
                  <a:rPr lang="zh-CN" altLang="en-US" dirty="0"/>
                  <a:t>如果</a:t>
                </a:r>
                <a:r>
                  <a:rPr lang="en-US" altLang="zh-CN" dirty="0"/>
                  <a:t> </a:t>
                </a:r>
                <a14:m>
                  <m:oMath xmlns:m="http://schemas.openxmlformats.org/officeDocument/2006/math">
                    <m:r>
                      <a:rPr lang="en-US" altLang="zh-CN" i="1">
                        <a:latin typeface="Cambria Math"/>
                      </a:rPr>
                      <m:t>𝜀</m:t>
                    </m:r>
                    <m:r>
                      <a:rPr lang="en-US" altLang="zh-CN" b="0" i="1" smtClean="0">
                        <a:latin typeface="Cambria Math"/>
                      </a:rPr>
                      <m:t>&lt;</m:t>
                    </m:r>
                    <m:r>
                      <a:rPr lang="en-US" altLang="zh-CN" i="1">
                        <a:latin typeface="Cambria Math"/>
                      </a:rPr>
                      <m:t>1</m:t>
                    </m:r>
                  </m:oMath>
                </a14:m>
                <a:r>
                  <a:rPr lang="en-US" altLang="zh-CN" dirty="0"/>
                  <a:t>, </a:t>
                </a:r>
                <a:r>
                  <a:rPr lang="zh-CN" altLang="en-US" dirty="0"/>
                  <a:t>本币低估。</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r="-518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161614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假设中国和美国都生产一种商品，巨无霸（</a:t>
                </a:r>
                <a:r>
                  <a:rPr lang="en-US" altLang="zh-CN" dirty="0"/>
                  <a:t>Big Mac</a:t>
                </a:r>
                <a:r>
                  <a:rPr lang="zh-CN" altLang="en-US" dirty="0"/>
                  <a:t>）。中国巨无霸</a:t>
                </a:r>
                <a:r>
                  <a:rPr lang="en-US" altLang="zh-CN" dirty="0"/>
                  <a:t>20</a:t>
                </a:r>
                <a:r>
                  <a:rPr lang="zh-CN" altLang="en-US" dirty="0"/>
                  <a:t>元一个，美国巨无霸</a:t>
                </a:r>
                <a:r>
                  <a:rPr lang="en-US" altLang="zh-CN" dirty="0"/>
                  <a:t>4</a:t>
                </a:r>
                <a:r>
                  <a:rPr lang="zh-CN" altLang="en-US" dirty="0"/>
                  <a:t>美元一个，而名义汇率是</a:t>
                </a:r>
                <a:r>
                  <a:rPr lang="en-US" altLang="zh-CN" dirty="0"/>
                  <a:t>6CNY/USD.</a:t>
                </a:r>
              </a:p>
              <a:p>
                <a:r>
                  <a:rPr lang="zh-CN" altLang="en-US" dirty="0"/>
                  <a:t>人民币相对美元的实际汇率为</a:t>
                </a:r>
                <a:endParaRPr lang="en-US" altLang="zh-CN" dirty="0"/>
              </a:p>
              <a:p>
                <a:pPr marL="0" indent="0" algn="ctr">
                  <a:buNone/>
                </a:pP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6</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20</m:t>
                        </m:r>
                      </m:num>
                      <m:den>
                        <m:r>
                          <a:rPr lang="en-US" altLang="zh-CN" b="0" i="1" smtClean="0">
                            <a:latin typeface="Cambria Math"/>
                          </a:rPr>
                          <m:t>4</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5</m:t>
                        </m:r>
                      </m:num>
                      <m:den>
                        <m:r>
                          <a:rPr lang="en-US" altLang="zh-CN" b="0" i="1" smtClean="0">
                            <a:latin typeface="Cambria Math"/>
                          </a:rPr>
                          <m:t>6</m:t>
                        </m:r>
                      </m:den>
                    </m:f>
                  </m:oMath>
                </a14:m>
                <a:r>
                  <a:rPr lang="en-US" altLang="zh-CN" dirty="0"/>
                  <a:t>.</a:t>
                </a:r>
              </a:p>
              <a:p>
                <a:r>
                  <a:rPr lang="zh-CN" altLang="en-US" dirty="0"/>
                  <a:t>因为实际汇率小于</a:t>
                </a:r>
                <a:r>
                  <a:rPr lang="en-US" altLang="zh-CN" dirty="0"/>
                  <a:t>1</a:t>
                </a:r>
                <a:r>
                  <a:rPr lang="zh-CN" altLang="en-US" dirty="0"/>
                  <a:t>，我们说</a:t>
                </a:r>
                <a:r>
                  <a:rPr lang="en-US" altLang="zh-CN" dirty="0"/>
                  <a:t>PPP</a:t>
                </a:r>
                <a:r>
                  <a:rPr lang="zh-CN" altLang="en-US" dirty="0"/>
                  <a:t>不成立，人民币低估。也就是说，中国巨无霸更便宜，人民币更值钱。</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830" r="-18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6216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CC25F-7980-4AA5-9728-54BD63F56028}"/>
              </a:ext>
            </a:extLst>
          </p:cNvPr>
          <p:cNvSpPr>
            <a:spLocks noGrp="1"/>
          </p:cNvSpPr>
          <p:nvPr>
            <p:ph type="title"/>
          </p:nvPr>
        </p:nvSpPr>
        <p:spPr/>
        <p:txBody>
          <a:bodyPr/>
          <a:lstStyle/>
          <a:p>
            <a:r>
              <a:rPr lang="zh-CN" altLang="en-US" dirty="0"/>
              <a:t>对庇古效应的反驳</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8A5BADE-AB51-4442-83DC-C9F98D1AD352}"/>
                  </a:ext>
                </a:extLst>
              </p:cNvPr>
              <p:cNvSpPr>
                <a:spLocks noGrp="1"/>
              </p:cNvSpPr>
              <p:nvPr>
                <p:ph sz="half" idx="1"/>
              </p:nvPr>
            </p:nvSpPr>
            <p:spPr/>
            <p:txBody>
              <a:bodyPr/>
              <a:lstStyle/>
              <a:p>
                <a:r>
                  <a:rPr lang="zh-CN" altLang="en-US" dirty="0"/>
                  <a:t>很多人或公司有债务</a:t>
                </a:r>
                <a:r>
                  <a:rPr lang="en-US" altLang="zh-CN" dirty="0"/>
                  <a:t> </a:t>
                </a:r>
              </a:p>
              <a:p>
                <a:pPr lvl="1"/>
                <a:r>
                  <a:rPr lang="zh-CN" altLang="en-US" dirty="0"/>
                  <a:t>当</a:t>
                </a:r>
                <a:r>
                  <a:rPr lang="en-US" altLang="zh-CN" dirty="0"/>
                  <a:t> </a:t>
                </a:r>
                <a14:m>
                  <m:oMath xmlns:m="http://schemas.openxmlformats.org/officeDocument/2006/math">
                    <m:r>
                      <a:rPr lang="en-US" altLang="zh-CN" i="1">
                        <a:latin typeface="Cambria Math" panose="02040503050406030204" pitchFamily="18" charset="0"/>
                      </a:rPr>
                      <m:t>𝑃</m:t>
                    </m:r>
                  </m:oMath>
                </a14:m>
                <a:r>
                  <a:rPr lang="zh-CN" altLang="en-US" dirty="0"/>
                  <a:t> 下降，实际债务负担加重，抑制需求。</a:t>
                </a:r>
                <a:endParaRPr lang="en-US" altLang="zh-CN" dirty="0"/>
              </a:p>
              <a:p>
                <a:pPr lvl="1"/>
                <a:r>
                  <a:rPr lang="en-US" altLang="zh-CN" dirty="0"/>
                  <a:t>AD </a:t>
                </a:r>
                <a:r>
                  <a:rPr lang="zh-CN" altLang="en-US" dirty="0"/>
                  <a:t>曲线可能是垂直的（如右图）。</a:t>
                </a:r>
                <a:endParaRPr lang="en-US" altLang="zh-CN" dirty="0"/>
              </a:p>
              <a:p>
                <a:pPr lvl="1"/>
                <a:r>
                  <a:rPr lang="zh-CN" altLang="en-US" dirty="0"/>
                  <a:t>如果</a:t>
                </a:r>
                <a:r>
                  <a:rPr lang="en-US" altLang="zh-CN" dirty="0"/>
                  <a:t>AD-AS</a:t>
                </a:r>
                <a:r>
                  <a:rPr lang="zh-CN" altLang="en-US" dirty="0"/>
                  <a:t>曲线均垂直，两条曲线必须重合（在任何价格水平，需求都等于供给）。</a:t>
                </a:r>
              </a:p>
            </p:txBody>
          </p:sp>
        </mc:Choice>
        <mc:Fallback xmlns="">
          <p:sp>
            <p:nvSpPr>
              <p:cNvPr id="3" name="内容占位符 2">
                <a:extLst>
                  <a:ext uri="{FF2B5EF4-FFF2-40B4-BE49-F238E27FC236}">
                    <a16:creationId xmlns:a16="http://schemas.microsoft.com/office/drawing/2014/main" id="{28A5BADE-AB51-4442-83DC-C9F98D1AD352}"/>
                  </a:ext>
                </a:extLst>
              </p:cNvPr>
              <p:cNvSpPr>
                <a:spLocks noGrp="1" noRot="1" noChangeAspect="1" noMove="1" noResize="1" noEditPoints="1" noAdjustHandles="1" noChangeArrowheads="1" noChangeShapeType="1" noTextEdit="1"/>
              </p:cNvSpPr>
              <p:nvPr>
                <p:ph sz="half" idx="1"/>
              </p:nvPr>
            </p:nvSpPr>
            <p:spPr>
              <a:blipFill>
                <a:blip r:embed="rId2"/>
                <a:stretch>
                  <a:fillRect l="-2715" t="-2022" r="-4676"/>
                </a:stretch>
              </a:blipFill>
            </p:spPr>
            <p:txBody>
              <a:bodyPr/>
              <a:lstStyle/>
              <a:p>
                <a:r>
                  <a:rPr lang="zh-CN" altLang="en-US">
                    <a:noFill/>
                  </a:rPr>
                  <a:t> </a:t>
                </a:r>
              </a:p>
            </p:txBody>
          </p:sp>
        </mc:Fallback>
      </mc:AlternateContent>
      <p:pic>
        <p:nvPicPr>
          <p:cNvPr id="6" name="内容占位符 5">
            <a:extLst>
              <a:ext uri="{FF2B5EF4-FFF2-40B4-BE49-F238E27FC236}">
                <a16:creationId xmlns:a16="http://schemas.microsoft.com/office/drawing/2014/main" id="{799D93C8-DEF7-4F60-B713-64871F1C3B10}"/>
              </a:ext>
            </a:extLst>
          </p:cNvPr>
          <p:cNvPicPr>
            <a:picLocks noGrp="1" noChangeAspect="1"/>
          </p:cNvPicPr>
          <p:nvPr>
            <p:ph sz="half" idx="2"/>
          </p:nvPr>
        </p:nvPicPr>
        <p:blipFill>
          <a:blip r:embed="rId3"/>
          <a:stretch>
            <a:fillRect/>
          </a:stretch>
        </p:blipFill>
        <p:spPr>
          <a:xfrm>
            <a:off x="4648200" y="2071676"/>
            <a:ext cx="4038600" cy="3583011"/>
          </a:xfrm>
          <a:prstGeom prst="rect">
            <a:avLst/>
          </a:prstGeom>
        </p:spPr>
      </p:pic>
      <p:sp>
        <p:nvSpPr>
          <p:cNvPr id="5" name="页脚占位符 4">
            <a:extLst>
              <a:ext uri="{FF2B5EF4-FFF2-40B4-BE49-F238E27FC236}">
                <a16:creationId xmlns:a16="http://schemas.microsoft.com/office/drawing/2014/main" id="{E9832E3F-9BC1-4E43-89FD-F56AA851B8F4}"/>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5605225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F9FA9-982F-4EF2-BA93-D833E8AF773D}"/>
              </a:ext>
            </a:extLst>
          </p:cNvPr>
          <p:cNvSpPr>
            <a:spLocks noGrp="1"/>
          </p:cNvSpPr>
          <p:nvPr>
            <p:ph type="title"/>
          </p:nvPr>
        </p:nvSpPr>
        <p:spPr/>
        <p:txBody>
          <a:bodyPr/>
          <a:lstStyle/>
          <a:p>
            <a:r>
              <a:rPr lang="en-US" altLang="zh-CN" dirty="0"/>
              <a:t>PPP</a:t>
            </a:r>
            <a:r>
              <a:rPr lang="zh-CN" altLang="en-US" dirty="0"/>
              <a:t>的经验事实</a:t>
            </a:r>
          </a:p>
        </p:txBody>
      </p:sp>
      <p:sp>
        <p:nvSpPr>
          <p:cNvPr id="3" name="内容占位符 2">
            <a:extLst>
              <a:ext uri="{FF2B5EF4-FFF2-40B4-BE49-F238E27FC236}">
                <a16:creationId xmlns:a16="http://schemas.microsoft.com/office/drawing/2014/main" id="{E5F848AE-D864-49B4-9C09-AB207C0E148D}"/>
              </a:ext>
            </a:extLst>
          </p:cNvPr>
          <p:cNvSpPr>
            <a:spLocks noGrp="1"/>
          </p:cNvSpPr>
          <p:nvPr>
            <p:ph idx="1"/>
          </p:nvPr>
        </p:nvSpPr>
        <p:spPr/>
        <p:txBody>
          <a:bodyPr>
            <a:normAutofit/>
          </a:bodyPr>
          <a:lstStyle/>
          <a:p>
            <a:r>
              <a:rPr lang="zh-CN" altLang="en-US" dirty="0"/>
              <a:t>一般而言，</a:t>
            </a:r>
            <a:r>
              <a:rPr lang="en-US" altLang="zh-CN" dirty="0"/>
              <a:t>PPP</a:t>
            </a:r>
            <a:r>
              <a:rPr lang="zh-CN" altLang="en-US" dirty="0"/>
              <a:t>在长期接近成立，短期则有较大偏离。</a:t>
            </a:r>
          </a:p>
          <a:p>
            <a:r>
              <a:rPr lang="en-US" altLang="zh-CN" dirty="0"/>
              <a:t>PPP</a:t>
            </a:r>
            <a:r>
              <a:rPr lang="zh-CN" altLang="en-US" dirty="0"/>
              <a:t>基于一价原理（</a:t>
            </a:r>
            <a:r>
              <a:rPr lang="en-US" altLang="zh-CN" dirty="0"/>
              <a:t>Law of One Price</a:t>
            </a:r>
            <a:r>
              <a:rPr lang="zh-CN" altLang="en-US" dirty="0"/>
              <a:t>），即同样的商品有同样的价格，但是现实世界存在各种贸易成本和障碍，阻碍价格收敛，尤其是不可贸易的品种（如生活服务）。</a:t>
            </a:r>
            <a:endParaRPr lang="en-US" altLang="zh-CN" dirty="0"/>
          </a:p>
          <a:p>
            <a:pPr lvl="1"/>
            <a:r>
              <a:rPr lang="en-US" altLang="zh-CN" dirty="0"/>
              <a:t>Balassa–Samuelson</a:t>
            </a:r>
            <a:r>
              <a:rPr lang="zh-CN" altLang="en-US" dirty="0"/>
              <a:t>效应：发达国家的物价会系统性地高于发展中国家。</a:t>
            </a:r>
            <a:endParaRPr lang="en-US" altLang="zh-CN" dirty="0"/>
          </a:p>
          <a:p>
            <a:endParaRPr lang="zh-CN" altLang="en-US" dirty="0"/>
          </a:p>
        </p:txBody>
      </p:sp>
    </p:spTree>
    <p:extLst>
      <p:ext uri="{BB962C8B-B14F-4D97-AF65-F5344CB8AC3E}">
        <p14:creationId xmlns:p14="http://schemas.microsoft.com/office/powerpoint/2010/main" val="11163878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PPP</a:t>
            </a:r>
            <a:r>
              <a:rPr lang="zh-CN" altLang="en-US" dirty="0"/>
              <a:t>的推论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en-US" dirty="0"/>
                  <a:t>如果</a:t>
                </a:r>
                <a:r>
                  <a:rPr lang="en-US" altLang="zh-CN" dirty="0"/>
                  <a:t> PPP </a:t>
                </a:r>
                <a:r>
                  <a:rPr lang="zh-CN" altLang="en-US" dirty="0"/>
                  <a:t>成立</a:t>
                </a:r>
                <a14:m>
                  <m:oMath xmlns:m="http://schemas.openxmlformats.org/officeDocument/2006/math">
                    <m:r>
                      <a:rPr lang="zh-CN" altLang="en-US" dirty="0">
                        <a:latin typeface="Cambria Math" panose="02040503050406030204" pitchFamily="18" charset="0"/>
                      </a:rPr>
                      <m:t>，</m:t>
                    </m:r>
                  </m:oMath>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𝑒</m:t>
                          </m:r>
                        </m:e>
                        <m:sub>
                          <m:r>
                            <a:rPr lang="en-US" altLang="zh-CN" b="0" i="1" smtClean="0">
                              <a:latin typeface="Cambria Math"/>
                            </a:rPr>
                            <m:t>𝑡</m:t>
                          </m:r>
                        </m:sub>
                      </m:sSub>
                      <m:r>
                        <a:rPr lang="en-US" altLang="zh-CN" b="0" i="1" smtClean="0">
                          <a:latin typeface="Cambria Math"/>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a:rPr>
                                <m:t>𝑃</m:t>
                              </m:r>
                            </m:e>
                            <m:sub>
                              <m:r>
                                <a:rPr lang="en-US" altLang="zh-CN" b="0" i="1" smtClean="0">
                                  <a:latin typeface="Cambria Math"/>
                                </a:rPr>
                                <m:t>𝑡</m:t>
                              </m:r>
                            </m:sub>
                            <m:sup>
                              <m:r>
                                <a:rPr lang="en-US" altLang="zh-CN" b="0" i="1" smtClean="0">
                                  <a:latin typeface="Cambria Math"/>
                                </a:rPr>
                                <m:t>∗</m:t>
                              </m:r>
                            </m:sup>
                          </m:sSubSup>
                        </m:num>
                        <m:den>
                          <m:sSub>
                            <m:sSubPr>
                              <m:ctrlPr>
                                <a:rPr lang="en-US" altLang="zh-CN" b="0"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𝑡</m:t>
                              </m:r>
                            </m:sub>
                          </m:sSub>
                        </m:den>
                      </m:f>
                      <m:r>
                        <a:rPr lang="en-US" altLang="zh-CN" b="0" i="1" smtClean="0">
                          <a:latin typeface="Cambria Math"/>
                        </a:rPr>
                        <m:t>.</m:t>
                      </m:r>
                    </m:oMath>
                  </m:oMathPara>
                </a14:m>
                <a:endParaRPr lang="en-US" altLang="zh-CN" dirty="0"/>
              </a:p>
              <a:p>
                <a:pPr marL="0" indent="0">
                  <a:buNone/>
                </a:pPr>
                <a:r>
                  <a:rPr lang="en-US" altLang="zh-CN" dirty="0"/>
                  <a:t>     </a:t>
                </a:r>
                <a:r>
                  <a:rPr lang="zh-CN" altLang="en-US" dirty="0"/>
                  <a:t>对数差分（</a:t>
                </a:r>
                <a:r>
                  <a:rPr lang="en-US" altLang="zh-CN" dirty="0"/>
                  <a:t>log difference</a:t>
                </a:r>
                <a:r>
                  <a:rPr lang="zh-CN" altLang="en-US" dirty="0"/>
                  <a:t>）后得到</a:t>
                </a:r>
                <a:endParaRPr lang="en-US" altLang="zh-CN" dirty="0"/>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i="1">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num>
                            <m:den>
                              <m:sSub>
                                <m:sSubPr>
                                  <m:ctrlPr>
                                    <a:rPr lang="en-US" altLang="zh-CN" i="1">
                                      <a:latin typeface="Cambria Math" panose="02040503050406030204" pitchFamily="18" charset="0"/>
                                    </a:rPr>
                                  </m:ctrlPr>
                                </m:sSubPr>
                                <m:e>
                                  <m:r>
                                    <a:rPr lang="en-US" altLang="zh-CN" i="1">
                                      <a:latin typeface="Cambria Math"/>
                                    </a:rPr>
                                    <m:t>𝑒</m:t>
                                  </m:r>
                                </m:e>
                                <m:sub>
                                  <m:r>
                                    <a:rPr lang="en-US" altLang="zh-CN" i="1">
                                      <a:latin typeface="Cambria Math"/>
                                    </a:rPr>
                                    <m:t>𝑡</m:t>
                                  </m:r>
                                  <m:r>
                                    <a:rPr lang="en-US" altLang="zh-CN" i="1">
                                      <a:latin typeface="Cambria Math"/>
                                    </a:rPr>
                                    <m:t>−1</m:t>
                                  </m:r>
                                </m:sub>
                              </m:sSub>
                            </m:den>
                          </m:f>
                        </m:e>
                      </m:func>
                      <m:r>
                        <a:rPr lang="en-US" altLang="zh-CN" b="0" i="1" smtClean="0">
                          <a:latin typeface="Cambria Math"/>
                        </a:rPr>
                        <m:t>=</m:t>
                      </m:r>
                      <m:sSubSup>
                        <m:sSubSupPr>
                          <m:ctrlPr>
                            <a:rPr lang="en-US" altLang="zh-CN" b="0" i="1" smtClean="0">
                              <a:latin typeface="Cambria Math" panose="02040503050406030204" pitchFamily="18" charset="0"/>
                            </a:rPr>
                          </m:ctrlPr>
                        </m:sSubSupPr>
                        <m:e>
                          <m:r>
                            <a:rPr lang="en-US" altLang="zh-CN" b="0" i="1" smtClean="0">
                              <a:latin typeface="Cambria Math"/>
                            </a:rPr>
                            <m:t>𝜋</m:t>
                          </m:r>
                        </m:e>
                        <m:sub>
                          <m:r>
                            <a:rPr lang="en-US" altLang="zh-CN" b="0" i="1" smtClean="0">
                              <a:latin typeface="Cambria Math"/>
                            </a:rPr>
                            <m:t>𝑡</m:t>
                          </m:r>
                        </m:sub>
                        <m:sup>
                          <m:r>
                            <a:rPr lang="en-US" altLang="zh-CN" b="0" i="1" smtClean="0">
                              <a:latin typeface="Cambria Math"/>
                            </a:rPr>
                            <m:t>∗</m:t>
                          </m:r>
                        </m:sup>
                      </m:sSubSup>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𝜋</m:t>
                          </m:r>
                        </m:e>
                        <m:sub>
                          <m:r>
                            <a:rPr lang="en-US" altLang="zh-CN" b="0" i="1" smtClean="0">
                              <a:latin typeface="Cambria Math"/>
                            </a:rPr>
                            <m:t>𝑡</m:t>
                          </m:r>
                        </m:sub>
                      </m:sSub>
                      <m:r>
                        <a:rPr lang="en-US" altLang="zh-CN" b="0" i="1" smtClean="0">
                          <a:latin typeface="Cambria Math"/>
                        </a:rPr>
                        <m:t>,</m:t>
                      </m:r>
                    </m:oMath>
                  </m:oMathPara>
                </a14:m>
                <a:endParaRPr lang="en-US" altLang="zh-CN" dirty="0"/>
              </a:p>
              <a:p>
                <a:pPr marL="0" indent="0">
                  <a:buNone/>
                </a:pPr>
                <a:r>
                  <a:rPr lang="en-US" altLang="zh-CN" dirty="0"/>
                  <a:t>     </a:t>
                </a:r>
                <a:r>
                  <a:rPr lang="zh-CN" altLang="en-US" dirty="0"/>
                  <a:t>其中</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𝜋</m:t>
                        </m:r>
                      </m:e>
                      <m:sub>
                        <m:r>
                          <a:rPr lang="en-US" altLang="zh-CN" i="1">
                            <a:latin typeface="Cambria Math"/>
                          </a:rPr>
                          <m:t>𝑡</m:t>
                        </m:r>
                      </m:sub>
                      <m:sup>
                        <m:r>
                          <a:rPr lang="en-US" altLang="zh-CN" i="1">
                            <a:latin typeface="Cambria Math"/>
                          </a:rPr>
                          <m:t>∗</m:t>
                        </m:r>
                      </m:sup>
                    </m:sSubSup>
                  </m:oMath>
                </a14:m>
                <a:r>
                  <a:rPr lang="en-US" altLang="zh-CN" dirty="0"/>
                  <a:t> </a:t>
                </a:r>
                <a:r>
                  <a:rPr lang="zh-CN" altLang="en-US" dirty="0"/>
                  <a:t>和</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𝜋</m:t>
                        </m:r>
                      </m:e>
                      <m:sub>
                        <m:r>
                          <a:rPr lang="en-US" altLang="zh-CN" i="1">
                            <a:latin typeface="Cambria Math"/>
                          </a:rPr>
                          <m:t>𝑡</m:t>
                        </m:r>
                      </m:sub>
                    </m:sSub>
                  </m:oMath>
                </a14:m>
                <a:r>
                  <a:rPr lang="en-US" altLang="zh-CN" dirty="0"/>
                  <a:t> </a:t>
                </a:r>
                <a:r>
                  <a:rPr lang="zh-CN" altLang="en-US" dirty="0"/>
                  <a:t>分别为外国和本国的通胀率。</a:t>
                </a:r>
                <a:r>
                  <a:rPr lang="en-US" altLang="zh-CN" dirty="0"/>
                  <a:t> </a:t>
                </a:r>
              </a:p>
              <a:p>
                <a:r>
                  <a:rPr lang="en-US" altLang="zh-CN" dirty="0"/>
                  <a:t>PPP </a:t>
                </a:r>
                <a:r>
                  <a:rPr lang="zh-CN" altLang="en-US" dirty="0"/>
                  <a:t>意味着，如果外国通胀高于本国通胀，那么本国货币倾向于升值。</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481" t="-2291" b="-215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8971538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利率平价（</a:t>
            </a:r>
            <a:r>
              <a:rPr lang="en-US" altLang="zh-CN" dirty="0"/>
              <a:t>Interest Rate Parity</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如果我们进一步假设本国和外国有相同的实际利率，那么</a:t>
                </a:r>
                <a:endParaRPr lang="en-US" altLang="zh-CN" dirty="0"/>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𝑡</m:t>
                                  </m:r>
                                </m:sub>
                              </m:sSub>
                            </m:num>
                            <m:den>
                              <m:sSub>
                                <m:sSubPr>
                                  <m:ctrlPr>
                                    <a:rPr lang="en-US" altLang="zh-CN" i="1">
                                      <a:latin typeface="Cambria Math" panose="02040503050406030204" pitchFamily="18" charset="0"/>
                                    </a:rPr>
                                  </m:ctrlPr>
                                </m:sSubPr>
                                <m:e>
                                  <m:r>
                                    <a:rPr lang="en-US" altLang="zh-CN" i="1">
                                      <a:latin typeface="Cambria Math"/>
                                    </a:rPr>
                                    <m:t>𝑒</m:t>
                                  </m:r>
                                </m:e>
                                <m:sub>
                                  <m:r>
                                    <a:rPr lang="en-US" altLang="zh-CN" i="1">
                                      <a:latin typeface="Cambria Math"/>
                                    </a:rPr>
                                    <m:t>𝑡</m:t>
                                  </m:r>
                                  <m:r>
                                    <a:rPr lang="en-US" altLang="zh-CN" i="1">
                                      <a:latin typeface="Cambria Math"/>
                                    </a:rPr>
                                    <m:t>−1</m:t>
                                  </m:r>
                                </m:sub>
                              </m:sSub>
                            </m:den>
                          </m:f>
                        </m:e>
                      </m:func>
                      <m:r>
                        <a:rPr lang="en-US" altLang="zh-CN" i="1">
                          <a:latin typeface="Cambria Math"/>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𝑖</m:t>
                          </m:r>
                        </m:e>
                        <m:sub>
                          <m:r>
                            <a:rPr lang="en-US" altLang="zh-CN" i="1">
                              <a:latin typeface="Cambria Math"/>
                            </a:rPr>
                            <m:t>𝑡</m:t>
                          </m:r>
                        </m:sub>
                        <m:sup>
                          <m:r>
                            <a:rPr lang="en-US" altLang="zh-CN" i="1">
                              <a:latin typeface="Cambria Math"/>
                            </a:rPr>
                            <m:t>∗</m:t>
                          </m:r>
                        </m:sup>
                      </m:sSubSup>
                      <m:r>
                        <a:rPr lang="en-US" altLang="zh-CN" i="1">
                          <a:latin typeface="Cambria Math"/>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i="1">
                              <a:latin typeface="Cambria Math"/>
                            </a:rPr>
                            <m:t>𝑡</m:t>
                          </m:r>
                        </m:sub>
                      </m:sSub>
                      <m:r>
                        <a:rPr lang="en-US" altLang="zh-CN" b="0" i="1" smtClean="0">
                          <a:latin typeface="Cambria Math" panose="02040503050406030204" pitchFamily="18" charset="0"/>
                        </a:rPr>
                        <m:t>,</m:t>
                      </m:r>
                    </m:oMath>
                  </m:oMathPara>
                </a14:m>
                <a:endParaRPr lang="en-US" altLang="zh-CN" b="0" dirty="0"/>
              </a:p>
              <a:p>
                <a:pPr marL="0" indent="0">
                  <a:buNone/>
                </a:pPr>
                <a:r>
                  <a:rPr lang="zh-CN" altLang="en-US" dirty="0"/>
                  <a:t>其中</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𝑖</m:t>
                        </m:r>
                      </m:e>
                      <m:sub>
                        <m:r>
                          <a:rPr lang="en-US" altLang="zh-CN" i="1">
                            <a:latin typeface="Cambria Math"/>
                          </a:rPr>
                          <m:t>𝑡</m:t>
                        </m:r>
                      </m:sub>
                      <m:sup>
                        <m:r>
                          <a:rPr lang="en-US" altLang="zh-CN" i="1">
                            <a:latin typeface="Cambria Math"/>
                          </a:rPr>
                          <m:t>∗</m:t>
                        </m:r>
                      </m:sup>
                    </m:sSubSup>
                  </m:oMath>
                </a14:m>
                <a:r>
                  <a:rPr lang="en-US" altLang="zh-CN" dirty="0"/>
                  <a:t> </a:t>
                </a:r>
                <a:r>
                  <a:rPr lang="zh-CN" altLang="en-US" dirty="0"/>
                  <a:t>和</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i="1">
                            <a:latin typeface="Cambria Math"/>
                          </a:rPr>
                          <m:t>𝑡</m:t>
                        </m:r>
                      </m:sub>
                    </m:sSub>
                  </m:oMath>
                </a14:m>
                <a:r>
                  <a:rPr lang="en-US" altLang="zh-CN" dirty="0"/>
                  <a:t> </a:t>
                </a:r>
                <a:r>
                  <a:rPr lang="zh-CN" altLang="en-US" dirty="0"/>
                  <a:t>分别为外国和本国的名义利率。</a:t>
                </a:r>
                <a:endParaRPr lang="en-US" altLang="zh-CN" b="0" dirty="0"/>
              </a:p>
              <a:p>
                <a:r>
                  <a:rPr lang="zh-CN" altLang="en-US" dirty="0"/>
                  <a:t>利率平价告诉我们，如果外国名义利率高于本国，那么本币倾向于升值。</a:t>
                </a:r>
                <a:endParaRPr lang="en-US" altLang="zh-CN" dirty="0"/>
              </a:p>
              <a:p>
                <a:r>
                  <a:rPr lang="zh-CN" altLang="en-US" dirty="0"/>
                  <a:t>该版本的利率平价被称为“无抛补利率平价”（</a:t>
                </a:r>
                <a:r>
                  <a:rPr lang="en-US" altLang="zh-CN" dirty="0"/>
                  <a:t>Uncovered interest rate parity</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852" t="-2830" b="-121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5613709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0E3E9-A17D-4589-8643-E5527CE35038}"/>
              </a:ext>
            </a:extLst>
          </p:cNvPr>
          <p:cNvSpPr>
            <a:spLocks noGrp="1"/>
          </p:cNvSpPr>
          <p:nvPr>
            <p:ph type="title"/>
          </p:nvPr>
        </p:nvSpPr>
        <p:spPr/>
        <p:txBody>
          <a:bodyPr/>
          <a:lstStyle/>
          <a:p>
            <a:r>
              <a:rPr lang="zh-CN" altLang="en-US" dirty="0"/>
              <a:t>超调（</a:t>
            </a:r>
            <a:r>
              <a:rPr lang="en-US" altLang="zh-CN" dirty="0"/>
              <a:t>Overshoot</a:t>
            </a:r>
            <a:r>
              <a:rPr lang="zh-CN" altLang="en-US" dirty="0"/>
              <a:t>）</a:t>
            </a:r>
          </a:p>
        </p:txBody>
      </p:sp>
      <p:sp>
        <p:nvSpPr>
          <p:cNvPr id="3" name="内容占位符 2">
            <a:extLst>
              <a:ext uri="{FF2B5EF4-FFF2-40B4-BE49-F238E27FC236}">
                <a16:creationId xmlns:a16="http://schemas.microsoft.com/office/drawing/2014/main" id="{E3FB7AED-06FC-4459-9732-316F3378B397}"/>
              </a:ext>
            </a:extLst>
          </p:cNvPr>
          <p:cNvSpPr>
            <a:spLocks noGrp="1"/>
          </p:cNvSpPr>
          <p:nvPr>
            <p:ph sz="half" idx="1"/>
          </p:nvPr>
        </p:nvSpPr>
        <p:spPr/>
        <p:txBody>
          <a:bodyPr/>
          <a:lstStyle/>
          <a:p>
            <a:r>
              <a:rPr lang="zh-CN" altLang="en-US" dirty="0"/>
              <a:t>如果外国利率上升，本币瞬时贬值，且超过长期均衡，从而维持无抛补利率平价。</a:t>
            </a:r>
            <a:endParaRPr lang="en-US" altLang="zh-CN" dirty="0"/>
          </a:p>
          <a:p>
            <a:r>
              <a:rPr lang="zh-CN" altLang="en-US" dirty="0"/>
              <a:t>超调是汇率波动较大的一个理论解释。</a:t>
            </a:r>
          </a:p>
        </p:txBody>
      </p:sp>
      <p:cxnSp>
        <p:nvCxnSpPr>
          <p:cNvPr id="5" name="直接箭头连接符 4">
            <a:extLst>
              <a:ext uri="{FF2B5EF4-FFF2-40B4-BE49-F238E27FC236}">
                <a16:creationId xmlns:a16="http://schemas.microsoft.com/office/drawing/2014/main" id="{4B86A3FB-7521-47B9-BE2E-B50D3A461418}"/>
              </a:ext>
            </a:extLst>
          </p:cNvPr>
          <p:cNvCxnSpPr>
            <a:cxnSpLocks/>
          </p:cNvCxnSpPr>
          <p:nvPr/>
        </p:nvCxnSpPr>
        <p:spPr>
          <a:xfrm>
            <a:off x="4968041" y="4293096"/>
            <a:ext cx="38884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28788D56-2787-4E2F-BF40-5FD0F676E60F}"/>
              </a:ext>
            </a:extLst>
          </p:cNvPr>
          <p:cNvCxnSpPr>
            <a:cxnSpLocks/>
          </p:cNvCxnSpPr>
          <p:nvPr/>
        </p:nvCxnSpPr>
        <p:spPr>
          <a:xfrm flipV="1">
            <a:off x="4968041" y="1779349"/>
            <a:ext cx="0" cy="25137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8FA394E-A9EC-46C9-A6E8-611103191AAE}"/>
              </a:ext>
            </a:extLst>
          </p:cNvPr>
          <p:cNvCxnSpPr/>
          <p:nvPr/>
        </p:nvCxnSpPr>
        <p:spPr>
          <a:xfrm>
            <a:off x="5040049" y="3291517"/>
            <a:ext cx="3754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EE7329E-D61F-4853-95DC-FF0CDF8E8EDA}"/>
              </a:ext>
            </a:extLst>
          </p:cNvPr>
          <p:cNvCxnSpPr/>
          <p:nvPr/>
        </p:nvCxnSpPr>
        <p:spPr>
          <a:xfrm>
            <a:off x="5112057" y="2715453"/>
            <a:ext cx="93610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D9E5FD7-1787-4D64-861A-656EB91B8D2C}"/>
              </a:ext>
            </a:extLst>
          </p:cNvPr>
          <p:cNvCxnSpPr/>
          <p:nvPr/>
        </p:nvCxnSpPr>
        <p:spPr>
          <a:xfrm>
            <a:off x="6048161" y="2715453"/>
            <a:ext cx="0" cy="136815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任意多边形: 形状 17">
            <a:extLst>
              <a:ext uri="{FF2B5EF4-FFF2-40B4-BE49-F238E27FC236}">
                <a16:creationId xmlns:a16="http://schemas.microsoft.com/office/drawing/2014/main" id="{9BA3871F-BCBB-4C74-A83E-31AD32CBEA67}"/>
              </a:ext>
            </a:extLst>
          </p:cNvPr>
          <p:cNvSpPr/>
          <p:nvPr/>
        </p:nvSpPr>
        <p:spPr>
          <a:xfrm>
            <a:off x="6067107" y="3350227"/>
            <a:ext cx="588936" cy="666427"/>
          </a:xfrm>
          <a:custGeom>
            <a:avLst/>
            <a:gdLst>
              <a:gd name="connsiteX0" fmla="*/ 0 w 588936"/>
              <a:gd name="connsiteY0" fmla="*/ 666427 h 666427"/>
              <a:gd name="connsiteX1" fmla="*/ 77492 w 588936"/>
              <a:gd name="connsiteY1" fmla="*/ 286718 h 666427"/>
              <a:gd name="connsiteX2" fmla="*/ 278970 w 588936"/>
              <a:gd name="connsiteY2" fmla="*/ 85241 h 666427"/>
              <a:gd name="connsiteX3" fmla="*/ 588936 w 588936"/>
              <a:gd name="connsiteY3" fmla="*/ 0 h 666427"/>
            </a:gdLst>
            <a:ahLst/>
            <a:cxnLst>
              <a:cxn ang="0">
                <a:pos x="connsiteX0" y="connsiteY0"/>
              </a:cxn>
              <a:cxn ang="0">
                <a:pos x="connsiteX1" y="connsiteY1"/>
              </a:cxn>
              <a:cxn ang="0">
                <a:pos x="connsiteX2" y="connsiteY2"/>
              </a:cxn>
              <a:cxn ang="0">
                <a:pos x="connsiteX3" y="connsiteY3"/>
              </a:cxn>
            </a:cxnLst>
            <a:rect l="l" t="t" r="r" b="b"/>
            <a:pathLst>
              <a:path w="588936" h="666427">
                <a:moveTo>
                  <a:pt x="0" y="666427"/>
                </a:moveTo>
                <a:cubicBezTo>
                  <a:pt x="15498" y="525004"/>
                  <a:pt x="30997" y="383582"/>
                  <a:pt x="77492" y="286718"/>
                </a:cubicBezTo>
                <a:cubicBezTo>
                  <a:pt x="123987" y="189854"/>
                  <a:pt x="193729" y="133027"/>
                  <a:pt x="278970" y="85241"/>
                </a:cubicBezTo>
                <a:cubicBezTo>
                  <a:pt x="364211" y="37455"/>
                  <a:pt x="476573" y="18727"/>
                  <a:pt x="58893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14F51399-5184-44ED-A315-98919F0A24E0}"/>
              </a:ext>
            </a:extLst>
          </p:cNvPr>
          <p:cNvSpPr/>
          <p:nvPr/>
        </p:nvSpPr>
        <p:spPr>
          <a:xfrm>
            <a:off x="6640545" y="3311481"/>
            <a:ext cx="619932" cy="38746"/>
          </a:xfrm>
          <a:custGeom>
            <a:avLst/>
            <a:gdLst>
              <a:gd name="connsiteX0" fmla="*/ 0 w 619932"/>
              <a:gd name="connsiteY0" fmla="*/ 38746 h 38746"/>
              <a:gd name="connsiteX1" fmla="*/ 619932 w 619932"/>
              <a:gd name="connsiteY1" fmla="*/ 0 h 38746"/>
            </a:gdLst>
            <a:ahLst/>
            <a:cxnLst>
              <a:cxn ang="0">
                <a:pos x="connsiteX0" y="connsiteY0"/>
              </a:cxn>
              <a:cxn ang="0">
                <a:pos x="connsiteX1" y="connsiteY1"/>
              </a:cxn>
            </a:cxnLst>
            <a:rect l="l" t="t" r="r" b="b"/>
            <a:pathLst>
              <a:path w="619932" h="38746">
                <a:moveTo>
                  <a:pt x="0" y="38746"/>
                </a:moveTo>
                <a:lnTo>
                  <a:pt x="619932"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F453B75D-75D5-4BBB-ABDC-06C2D8E5EF7E}"/>
              </a:ext>
            </a:extLst>
          </p:cNvPr>
          <p:cNvSpPr txBox="1"/>
          <p:nvPr/>
        </p:nvSpPr>
        <p:spPr>
          <a:xfrm>
            <a:off x="7675513" y="2992880"/>
            <a:ext cx="1252967" cy="369332"/>
          </a:xfrm>
          <a:prstGeom prst="rect">
            <a:avLst/>
          </a:prstGeom>
          <a:noFill/>
        </p:spPr>
        <p:txBody>
          <a:bodyPr wrap="square" rtlCol="0">
            <a:spAutoFit/>
          </a:bodyPr>
          <a:lstStyle/>
          <a:p>
            <a:r>
              <a:rPr lang="zh-CN" altLang="en-US" dirty="0"/>
              <a:t>长期均衡</a:t>
            </a:r>
          </a:p>
        </p:txBody>
      </p:sp>
      <p:sp>
        <p:nvSpPr>
          <p:cNvPr id="21" name="文本框 20">
            <a:extLst>
              <a:ext uri="{FF2B5EF4-FFF2-40B4-BE49-F238E27FC236}">
                <a16:creationId xmlns:a16="http://schemas.microsoft.com/office/drawing/2014/main" id="{E206BABC-3C3B-4E5A-A289-F4CC5BCB84B3}"/>
              </a:ext>
            </a:extLst>
          </p:cNvPr>
          <p:cNvSpPr txBox="1"/>
          <p:nvPr/>
        </p:nvSpPr>
        <p:spPr>
          <a:xfrm>
            <a:off x="4932040" y="1600200"/>
            <a:ext cx="1296138" cy="646331"/>
          </a:xfrm>
          <a:prstGeom prst="rect">
            <a:avLst/>
          </a:prstGeom>
          <a:noFill/>
        </p:spPr>
        <p:txBody>
          <a:bodyPr wrap="square" rtlCol="0">
            <a:spAutoFit/>
          </a:bodyPr>
          <a:lstStyle/>
          <a:p>
            <a:r>
              <a:rPr lang="en-US" altLang="zh-CN" dirty="0"/>
              <a:t>Exchange rate</a:t>
            </a:r>
            <a:endParaRPr lang="zh-CN" altLang="en-US" dirty="0"/>
          </a:p>
        </p:txBody>
      </p:sp>
    </p:spTree>
    <p:extLst>
      <p:ext uri="{BB962C8B-B14F-4D97-AF65-F5344CB8AC3E}">
        <p14:creationId xmlns:p14="http://schemas.microsoft.com/office/powerpoint/2010/main" val="308161741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C2580-07DE-4472-9973-2106D7C48AF8}"/>
              </a:ext>
            </a:extLst>
          </p:cNvPr>
          <p:cNvSpPr>
            <a:spLocks noGrp="1"/>
          </p:cNvSpPr>
          <p:nvPr>
            <p:ph type="title"/>
          </p:nvPr>
        </p:nvSpPr>
        <p:spPr/>
        <p:txBody>
          <a:bodyPr/>
          <a:lstStyle/>
          <a:p>
            <a:r>
              <a:rPr lang="zh-CN" altLang="en-US" dirty="0"/>
              <a:t>利率平价的经验事实</a:t>
            </a:r>
          </a:p>
        </p:txBody>
      </p:sp>
      <p:sp>
        <p:nvSpPr>
          <p:cNvPr id="3" name="内容占位符 2">
            <a:extLst>
              <a:ext uri="{FF2B5EF4-FFF2-40B4-BE49-F238E27FC236}">
                <a16:creationId xmlns:a16="http://schemas.microsoft.com/office/drawing/2014/main" id="{59448907-CA63-4460-8B3D-4DC238AC5AFB}"/>
              </a:ext>
            </a:extLst>
          </p:cNvPr>
          <p:cNvSpPr>
            <a:spLocks noGrp="1"/>
          </p:cNvSpPr>
          <p:nvPr>
            <p:ph idx="1"/>
          </p:nvPr>
        </p:nvSpPr>
        <p:spPr/>
        <p:txBody>
          <a:bodyPr/>
          <a:lstStyle/>
          <a:p>
            <a:r>
              <a:rPr lang="zh-CN" altLang="en-US" dirty="0"/>
              <a:t>在经验研究中，利率平价很少得到支持。即，高利率货币经常升值而不是贬值。</a:t>
            </a:r>
            <a:endParaRPr lang="en-US" altLang="zh-CN" dirty="0"/>
          </a:p>
          <a:p>
            <a:r>
              <a:rPr lang="zh-CN" altLang="en-US" dirty="0"/>
              <a:t>此经验规律是套息交易（</a:t>
            </a:r>
            <a:r>
              <a:rPr lang="en-US" altLang="zh-CN" dirty="0"/>
              <a:t>Carry trade</a:t>
            </a:r>
            <a:r>
              <a:rPr lang="zh-CN" altLang="en-US" dirty="0"/>
              <a:t>）的基础。</a:t>
            </a:r>
            <a:endParaRPr lang="en-US" altLang="zh-CN" dirty="0"/>
          </a:p>
          <a:p>
            <a:pPr lvl="1"/>
            <a:r>
              <a:rPr lang="zh-CN" altLang="en-US" dirty="0"/>
              <a:t>做空低息货币（贷款），做多高息货币。</a:t>
            </a:r>
            <a:endParaRPr lang="en-US" altLang="zh-CN" dirty="0"/>
          </a:p>
        </p:txBody>
      </p:sp>
    </p:spTree>
    <p:extLst>
      <p:ext uri="{BB962C8B-B14F-4D97-AF65-F5344CB8AC3E}">
        <p14:creationId xmlns:p14="http://schemas.microsoft.com/office/powerpoint/2010/main" val="154783590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小型开放经济模型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zh-CN" altLang="en-US" dirty="0"/>
                  <a:t>假设</a:t>
                </a:r>
                <a:r>
                  <a:rPr lang="en-US" altLang="zh-CN" dirty="0"/>
                  <a:t>:</a:t>
                </a:r>
              </a:p>
              <a:p>
                <a:pPr lvl="1"/>
                <a:r>
                  <a:rPr lang="zh-CN" altLang="en-US" dirty="0"/>
                  <a:t>资本自由流动</a:t>
                </a:r>
                <a:r>
                  <a:rPr lang="en-US" altLang="zh-CN" dirty="0"/>
                  <a:t> </a:t>
                </a:r>
              </a:p>
              <a:p>
                <a:pPr lvl="1"/>
                <a:r>
                  <a:rPr lang="zh-CN" altLang="en-US" dirty="0"/>
                  <a:t>实际利率</a:t>
                </a:r>
                <a:r>
                  <a:rPr lang="en-US" altLang="zh-CN" dirty="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𝑟</m:t>
                        </m:r>
                      </m:e>
                      <m:sup>
                        <m:r>
                          <a:rPr lang="en-US" altLang="zh-CN" b="0" i="1" smtClean="0">
                            <a:latin typeface="Cambria Math"/>
                          </a:rPr>
                          <m:t>∗</m:t>
                        </m:r>
                      </m:sup>
                    </m:sSup>
                  </m:oMath>
                </a14:m>
                <a:r>
                  <a:rPr lang="en-US" altLang="zh-CN" dirty="0"/>
                  <a:t> </a:t>
                </a:r>
                <a:r>
                  <a:rPr lang="zh-CN" altLang="en-US" dirty="0"/>
                  <a:t>在世界市场决定，小国是价格接受者</a:t>
                </a:r>
                <a:r>
                  <a:rPr lang="en-US" altLang="zh-CN" dirty="0"/>
                  <a:t> </a:t>
                </a:r>
              </a:p>
              <a:p>
                <a:pPr lvl="1"/>
                <a:r>
                  <a:rPr lang="zh-CN" altLang="en-US" dirty="0"/>
                  <a:t>净出口是实际汇率</a:t>
                </a:r>
                <a:r>
                  <a:rPr lang="en-US" altLang="zh-CN" dirty="0"/>
                  <a:t> </a:t>
                </a:r>
                <a14:m>
                  <m:oMath xmlns:m="http://schemas.openxmlformats.org/officeDocument/2006/math">
                    <m:r>
                      <a:rPr lang="en-US" altLang="zh-CN" i="1">
                        <a:latin typeface="Cambria Math"/>
                      </a:rPr>
                      <m:t>𝜀</m:t>
                    </m:r>
                  </m:oMath>
                </a14:m>
                <a:r>
                  <a:rPr lang="zh-CN" altLang="en-US" dirty="0"/>
                  <a:t> 的减函数 </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i="1">
                        <a:latin typeface="Cambria Math"/>
                      </a:rPr>
                      <m:t>𝜀</m:t>
                    </m:r>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𝑋</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a:rPr>
                          <m:t>𝜀</m:t>
                        </m:r>
                      </m:e>
                    </m:d>
                    <m:r>
                      <a:rPr lang="en-US" altLang="zh-CN" b="0" i="1" smtClean="0">
                        <a:latin typeface="Cambria Math" panose="02040503050406030204" pitchFamily="18" charset="0"/>
                      </a:rPr>
                      <m:t>&lt;0.</m:t>
                    </m:r>
                  </m:oMath>
                </a14:m>
                <a:endParaRPr lang="en-US" altLang="zh-CN" dirty="0"/>
              </a:p>
              <a:p>
                <a:r>
                  <a:rPr lang="zh-CN" altLang="en-US" dirty="0"/>
                  <a:t>在外汇市场，外汇供应方是净出口 </a:t>
                </a:r>
                <a14:m>
                  <m:oMath xmlns:m="http://schemas.openxmlformats.org/officeDocument/2006/math">
                    <m:r>
                      <a:rPr lang="en-US" altLang="zh-CN" i="1">
                        <a:latin typeface="Cambria Math" panose="02040503050406030204" pitchFamily="18" charset="0"/>
                      </a:rPr>
                      <m:t>𝑋</m:t>
                    </m:r>
                  </m:oMath>
                </a14:m>
                <a:r>
                  <a:rPr lang="zh-CN" altLang="en-US" dirty="0"/>
                  <a:t>，外汇需求方是净资本流出（</a:t>
                </a:r>
                <a:r>
                  <a:rPr lang="en-US" altLang="zh-CN" dirty="0"/>
                  <a:t>net capital outflow</a:t>
                </a:r>
                <a:r>
                  <a:rPr lang="zh-CN" altLang="en-US" dirty="0"/>
                  <a:t>），</a:t>
                </a:r>
                <a:r>
                  <a:rPr lang="en-US" altLang="zh-CN" dirty="0"/>
                  <a:t> </a:t>
                </a:r>
                <a14:m>
                  <m:oMath xmlns:m="http://schemas.openxmlformats.org/officeDocument/2006/math">
                    <m:r>
                      <a:rPr lang="en-US" altLang="zh-CN" i="1">
                        <a:latin typeface="Cambria Math"/>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i="1">
                        <a:latin typeface="Cambria Math"/>
                      </a:rPr>
                      <m:t> </m:t>
                    </m:r>
                  </m:oMath>
                </a14:m>
                <a:r>
                  <a:rPr lang="en-US" altLang="zh-CN" dirty="0"/>
                  <a:t>. </a:t>
                </a:r>
              </a:p>
              <a:p>
                <a:r>
                  <a:rPr lang="zh-CN" altLang="en-US" dirty="0"/>
                  <a:t>在外汇市场均衡</a:t>
                </a:r>
                <a14:m>
                  <m:oMath xmlns:m="http://schemas.openxmlformats.org/officeDocument/2006/math">
                    <m:r>
                      <a:rPr lang="zh-CN" altLang="en-US" dirty="0">
                        <a:latin typeface="Cambria Math" panose="02040503050406030204" pitchFamily="18" charset="0"/>
                      </a:rPr>
                      <m:t>，</m:t>
                    </m:r>
                  </m:oMath>
                </a14:m>
                <a:endParaRPr lang="en-US" altLang="zh-CN" dirty="0"/>
              </a:p>
              <a:p>
                <a:pPr marL="0" indent="0" algn="ctr">
                  <a:buNone/>
                </a:pPr>
                <a14:m>
                  <m:oMath xmlns:m="http://schemas.openxmlformats.org/officeDocument/2006/math">
                    <m:r>
                      <a:rPr lang="en-US" altLang="zh-CN" b="0" i="1" smtClean="0">
                        <a:latin typeface="Cambria Math"/>
                      </a:rPr>
                      <m:t>𝐹</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𝑟</m:t>
                        </m:r>
                      </m:e>
                      <m:sup>
                        <m:r>
                          <a:rPr lang="en-US" altLang="zh-CN" b="0" i="1" smtClean="0">
                            <a:latin typeface="Cambria Math"/>
                          </a:rPr>
                          <m:t>∗</m:t>
                        </m:r>
                      </m:sup>
                    </m:sSup>
                    <m:r>
                      <a:rPr lang="en-US" altLang="zh-CN" b="0" i="1" smtClean="0">
                        <a:latin typeface="Cambria Math"/>
                      </a:rPr>
                      <m:t>)=</m:t>
                    </m:r>
                    <m:r>
                      <a:rPr lang="en-US" altLang="zh-CN" b="0" i="1" smtClean="0">
                        <a:latin typeface="Cambria Math"/>
                      </a:rPr>
                      <m:t>𝑆</m:t>
                    </m:r>
                    <m:r>
                      <a:rPr lang="en-US" altLang="zh-CN" b="0" i="1" smtClean="0">
                        <a:latin typeface="Cambria Math"/>
                      </a:rPr>
                      <m:t>−</m:t>
                    </m:r>
                    <m:r>
                      <a:rPr lang="en-US" altLang="zh-CN" b="0" i="1" smtClean="0">
                        <a:latin typeface="Cambria Math"/>
                      </a:rPr>
                      <m:t>𝐼</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𝑟</m:t>
                            </m:r>
                          </m:e>
                          <m:sup>
                            <m:r>
                              <a:rPr lang="en-US" altLang="zh-CN" b="0" i="1" smtClean="0">
                                <a:latin typeface="Cambria Math"/>
                              </a:rPr>
                              <m:t>∗</m:t>
                            </m:r>
                          </m:sup>
                        </m:sSup>
                      </m:e>
                    </m:d>
                    <m:r>
                      <a:rPr lang="en-US" altLang="zh-CN" b="0" i="1" smtClean="0">
                        <a:latin typeface="Cambria Math"/>
                      </a:rPr>
                      <m:t>=</m:t>
                    </m:r>
                    <m:r>
                      <a:rPr lang="en-US" altLang="zh-CN" b="0" i="1" smtClean="0">
                        <a:latin typeface="Cambria Math"/>
                      </a:rPr>
                      <m:t>𝑋</m:t>
                    </m:r>
                    <m:d>
                      <m:dPr>
                        <m:ctrlPr>
                          <a:rPr lang="en-US" altLang="zh-CN" b="0" i="1" smtClean="0">
                            <a:latin typeface="Cambria Math" panose="02040503050406030204" pitchFamily="18" charset="0"/>
                          </a:rPr>
                        </m:ctrlPr>
                      </m:dPr>
                      <m:e>
                        <m:r>
                          <a:rPr lang="en-US" altLang="zh-CN" b="0" i="1" smtClean="0">
                            <a:latin typeface="Cambria Math"/>
                          </a:rPr>
                          <m:t>𝜀</m:t>
                        </m:r>
                      </m:e>
                    </m:d>
                    <m:r>
                      <a:rPr lang="en-US" altLang="zh-CN" b="0" i="1" smtClean="0">
                        <a:latin typeface="Cambria Math"/>
                      </a:rPr>
                      <m:t>.</m:t>
                    </m:r>
                  </m:oMath>
                </a14:m>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481" t="-3369" r="-44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8732010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外汇市场均衡</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479349"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475999"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7840" y="5599512"/>
            <a:ext cx="1768615" cy="369332"/>
          </a:xfrm>
          <a:prstGeom prst="rect">
            <a:avLst/>
          </a:prstGeom>
          <a:noFill/>
        </p:spPr>
        <p:txBody>
          <a:bodyPr wrap="square" rtlCol="0">
            <a:spAutoFit/>
          </a:bodyPr>
          <a:lstStyle/>
          <a:p>
            <a:r>
              <a:rPr lang="en-US" altLang="zh-CN" dirty="0"/>
              <a:t>Net export</a:t>
            </a:r>
            <a:endParaRPr lang="zh-CN" altLang="en-US" dirty="0"/>
          </a:p>
        </p:txBody>
      </p:sp>
      <p:sp>
        <p:nvSpPr>
          <p:cNvPr id="8" name="任意多边形 7"/>
          <p:cNvSpPr/>
          <p:nvPr/>
        </p:nvSpPr>
        <p:spPr>
          <a:xfrm>
            <a:off x="3281189" y="2408349"/>
            <a:ext cx="3258355" cy="2550017"/>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479349" y="368335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31577" y="2408349"/>
            <a:ext cx="0" cy="3047147"/>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254692" y="1772816"/>
                <a:ext cx="2160240" cy="369332"/>
              </a:xfrm>
              <a:prstGeom prst="rect">
                <a:avLst/>
              </a:prstGeom>
              <a:noFill/>
            </p:spPr>
            <p:txBody>
              <a:bodyPr wrap="square" rtlCol="0">
                <a:spAutoFit/>
              </a:bodyPr>
              <a:lstStyle/>
              <a:p>
                <a:r>
                  <a:rPr lang="en-US" altLang="zh-CN" dirty="0"/>
                  <a:t>Real exchange rate </a:t>
                </a:r>
                <a14:m>
                  <m:oMath xmlns:m="http://schemas.openxmlformats.org/officeDocument/2006/math">
                    <m:r>
                      <a:rPr lang="en-US" altLang="zh-CN" b="0" i="1" smtClean="0">
                        <a:latin typeface="Cambria Math"/>
                      </a:rPr>
                      <m:t>𝜀</m:t>
                    </m:r>
                  </m:oMath>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4692" y="1772816"/>
                <a:ext cx="2160240" cy="369332"/>
              </a:xfrm>
              <a:prstGeom prst="rect">
                <a:avLst/>
              </a:prstGeom>
              <a:blipFill rotWithShape="1">
                <a:blip r:embed="rId2"/>
                <a:stretch>
                  <a:fillRect l="-2542" t="-8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067944" y="1957482"/>
                <a:ext cx="2471600" cy="369332"/>
              </a:xfrm>
              <a:prstGeom prst="rect">
                <a:avLst/>
              </a:prstGeom>
              <a:noFill/>
            </p:spPr>
            <p:txBody>
              <a:bodyPr wrap="square" rtlCol="0">
                <a:spAutoFit/>
              </a:bodyPr>
              <a:lstStyle/>
              <a:p>
                <a:r>
                  <a:rPr lang="en-US" altLang="zh-CN" dirty="0"/>
                  <a:t>Excess saving, </a:t>
                </a:r>
                <a14:m>
                  <m:oMath xmlns:m="http://schemas.openxmlformats.org/officeDocument/2006/math">
                    <m:r>
                      <a:rPr lang="en-US" altLang="zh-CN" b="0" i="1" smtClean="0">
                        <a:latin typeface="Cambria Math"/>
                      </a:rPr>
                      <m:t>𝑆</m:t>
                    </m:r>
                    <m:r>
                      <a:rPr lang="en-US" altLang="zh-CN" b="0" i="1" smtClean="0">
                        <a:latin typeface="Cambria Math"/>
                      </a:rPr>
                      <m:t>−</m:t>
                    </m:r>
                    <m:r>
                      <a:rPr lang="en-US" altLang="zh-CN" b="0" i="1" smtClean="0">
                        <a:latin typeface="Cambria Math"/>
                      </a:rPr>
                      <m:t>𝐼</m:t>
                    </m:r>
                  </m:oMath>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067944" y="1957482"/>
                <a:ext cx="2471600" cy="369332"/>
              </a:xfrm>
              <a:prstGeom prst="rect">
                <a:avLst/>
              </a:prstGeom>
              <a:blipFill rotWithShape="1">
                <a:blip r:embed="rId3"/>
                <a:stretch>
                  <a:fillRect l="-1970"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228184" y="4453576"/>
                <a:ext cx="9560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r>
                        <a:rPr lang="en-US" altLang="zh-CN" b="0" i="1" smtClean="0">
                          <a:latin typeface="Cambria Math"/>
                        </a:rPr>
                        <m:t>(</m:t>
                      </m:r>
                      <m:r>
                        <a:rPr lang="en-US" altLang="zh-CN" b="0" i="1" smtClean="0">
                          <a:latin typeface="Cambria Math"/>
                        </a:rPr>
                        <m:t>𝜀</m:t>
                      </m:r>
                      <m:r>
                        <a:rPr lang="en-US" altLang="zh-CN" b="0" i="1" smtClean="0">
                          <a:latin typeface="Cambria Math"/>
                        </a:rPr>
                        <m:t>)</m:t>
                      </m:r>
                    </m:oMath>
                  </m:oMathPara>
                </a14:m>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228184" y="4453576"/>
                <a:ext cx="956026" cy="369332"/>
              </a:xfrm>
              <a:prstGeom prst="rect">
                <a:avLst/>
              </a:prstGeom>
              <a:blipFill>
                <a:blip r:embed="rId4"/>
                <a:stretch>
                  <a:fillRect b="-13333"/>
                </a:stretch>
              </a:blipFill>
            </p:spPr>
            <p:txBody>
              <a:bodyPr/>
              <a:lstStyle/>
              <a:p>
                <a:r>
                  <a:rPr lang="zh-CN" altLang="en-US">
                    <a:noFill/>
                  </a:rPr>
                  <a:t> </a:t>
                </a:r>
              </a:p>
            </p:txBody>
          </p:sp>
        </mc:Fallback>
      </mc:AlternateContent>
      <p:sp>
        <p:nvSpPr>
          <p:cNvPr id="15" name="TextBox 14"/>
          <p:cNvSpPr txBox="1"/>
          <p:nvPr/>
        </p:nvSpPr>
        <p:spPr>
          <a:xfrm>
            <a:off x="467544" y="3429000"/>
            <a:ext cx="1872208" cy="646331"/>
          </a:xfrm>
          <a:prstGeom prst="rect">
            <a:avLst/>
          </a:prstGeom>
          <a:noFill/>
        </p:spPr>
        <p:txBody>
          <a:bodyPr wrap="square" rtlCol="0">
            <a:spAutoFit/>
          </a:bodyPr>
          <a:lstStyle/>
          <a:p>
            <a:r>
              <a:rPr lang="en-US" altLang="zh-CN" dirty="0"/>
              <a:t>Equilibrium real exchange rate</a:t>
            </a:r>
            <a:endParaRPr lang="zh-CN" altLang="en-US" dirty="0"/>
          </a:p>
        </p:txBody>
      </p:sp>
    </p:spTree>
    <p:extLst>
      <p:ext uri="{BB962C8B-B14F-4D97-AF65-F5344CB8AC3E}">
        <p14:creationId xmlns:p14="http://schemas.microsoft.com/office/powerpoint/2010/main" val="30003257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虚拟实验</a:t>
            </a:r>
          </a:p>
        </p:txBody>
      </p:sp>
      <p:sp>
        <p:nvSpPr>
          <p:cNvPr id="3" name="内容占位符 2"/>
          <p:cNvSpPr>
            <a:spLocks noGrp="1"/>
          </p:cNvSpPr>
          <p:nvPr>
            <p:ph idx="1"/>
          </p:nvPr>
        </p:nvSpPr>
        <p:spPr/>
        <p:txBody>
          <a:bodyPr/>
          <a:lstStyle/>
          <a:p>
            <a:r>
              <a:rPr lang="zh-CN" altLang="en-US" dirty="0"/>
              <a:t>以下变化如何影响实际汇率？</a:t>
            </a:r>
            <a:endParaRPr lang="en-US" altLang="zh-CN" dirty="0"/>
          </a:p>
          <a:p>
            <a:pPr lvl="1"/>
            <a:r>
              <a:rPr lang="zh-CN" altLang="en-US" dirty="0"/>
              <a:t>本国扩张性货币政策</a:t>
            </a:r>
            <a:endParaRPr lang="en-US" altLang="zh-CN" dirty="0"/>
          </a:p>
          <a:p>
            <a:pPr lvl="1"/>
            <a:r>
              <a:rPr lang="zh-CN" altLang="en-US" dirty="0"/>
              <a:t>世界利率上升</a:t>
            </a:r>
            <a:endParaRPr lang="en-US" altLang="zh-CN" dirty="0"/>
          </a:p>
          <a:p>
            <a:pPr lvl="1"/>
            <a:r>
              <a:rPr lang="zh-CN" altLang="en-US" dirty="0"/>
              <a:t>本国实施贸易保护主义</a:t>
            </a:r>
            <a:endParaRPr lang="en-US" altLang="zh-CN" dirty="0"/>
          </a:p>
          <a:p>
            <a:pPr lvl="1"/>
            <a:r>
              <a:rPr lang="zh-CN" altLang="en-US" dirty="0"/>
              <a:t>本国金融市场从无到有，从薄弱发展到成熟</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97378300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名义汇率的决定</a:t>
            </a:r>
          </a:p>
        </p:txBody>
      </p:sp>
      <p:sp>
        <p:nvSpPr>
          <p:cNvPr id="3" name="内容占位符 2"/>
          <p:cNvSpPr>
            <a:spLocks noGrp="1"/>
          </p:cNvSpPr>
          <p:nvPr>
            <p:ph idx="1"/>
          </p:nvPr>
        </p:nvSpPr>
        <p:spPr/>
        <p:txBody>
          <a:bodyPr>
            <a:normAutofit lnSpcReduction="10000"/>
          </a:bodyPr>
          <a:lstStyle/>
          <a:p>
            <a:r>
              <a:rPr lang="zh-CN" altLang="en-US" dirty="0"/>
              <a:t>在实施固定汇率的国家，</a:t>
            </a:r>
            <a:r>
              <a:rPr lang="zh-CN" altLang="en-US" dirty="0" smtClean="0"/>
              <a:t>名义</a:t>
            </a:r>
            <a:r>
              <a:rPr lang="zh-CN" altLang="en-US" dirty="0"/>
              <a:t>汇率</a:t>
            </a:r>
            <a:r>
              <a:rPr lang="zh-CN" altLang="en-US" dirty="0" smtClean="0"/>
              <a:t>由</a:t>
            </a:r>
            <a:r>
              <a:rPr lang="zh-CN" altLang="en-US" dirty="0"/>
              <a:t>政府确定。</a:t>
            </a:r>
            <a:endParaRPr lang="en-US" altLang="zh-CN" dirty="0"/>
          </a:p>
          <a:p>
            <a:r>
              <a:rPr lang="zh-CN" altLang="en-US" dirty="0"/>
              <a:t>如果</a:t>
            </a:r>
            <a:r>
              <a:rPr lang="en-US" altLang="zh-CN" dirty="0"/>
              <a:t>PPP</a:t>
            </a:r>
            <a:r>
              <a:rPr lang="zh-CN" altLang="en-US" dirty="0"/>
              <a:t>成立，名义汇率由本国和外国通胀水平决定。</a:t>
            </a:r>
            <a:endParaRPr lang="en-US" altLang="zh-CN" dirty="0"/>
          </a:p>
          <a:p>
            <a:r>
              <a:rPr lang="zh-CN" altLang="en-US" dirty="0"/>
              <a:t>如果进一步假设实际利率相同，那么名义汇率由两国名义利率决定。</a:t>
            </a:r>
            <a:endParaRPr lang="en-US" altLang="zh-CN" dirty="0"/>
          </a:p>
          <a:p>
            <a:r>
              <a:rPr lang="zh-CN" altLang="en-US" dirty="0"/>
              <a:t>在现实中，名义汇率由众多驱动因素，长期的，短期的，基于基本面的，技术面的，情绪的，等等。</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24905550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大型开放经济模型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zh-CN" altLang="en-US" dirty="0"/>
                  <a:t>假设</a:t>
                </a:r>
                <a:r>
                  <a:rPr lang="en-US" altLang="zh-CN" dirty="0"/>
                  <a:t>:</a:t>
                </a:r>
              </a:p>
              <a:p>
                <a:pPr lvl="1"/>
                <a:r>
                  <a:rPr lang="zh-CN" altLang="en-US" dirty="0"/>
                  <a:t>资本自由流动。</a:t>
                </a:r>
                <a:r>
                  <a:rPr lang="en-US" altLang="zh-CN" dirty="0"/>
                  <a:t> </a:t>
                </a:r>
              </a:p>
              <a:p>
                <a:pPr lvl="1"/>
                <a:r>
                  <a:rPr lang="zh-CN" altLang="en-US" dirty="0"/>
                  <a:t>资本净流出是实际利率 </a:t>
                </a:r>
                <a14:m>
                  <m:oMath xmlns:m="http://schemas.openxmlformats.org/officeDocument/2006/math">
                    <m:r>
                      <a:rPr lang="en-US" altLang="zh-CN" i="1">
                        <a:latin typeface="Cambria Math"/>
                      </a:rPr>
                      <m:t>𝑟</m:t>
                    </m:r>
                  </m:oMath>
                </a14:m>
                <a:r>
                  <a:rPr lang="zh-CN" altLang="en-US" dirty="0"/>
                  <a:t> 的减函数</a:t>
                </a:r>
                <a:r>
                  <a:rPr lang="en-US" altLang="zh-CN" dirty="0"/>
                  <a:t> </a:t>
                </a:r>
                <a14:m>
                  <m:oMath xmlns:m="http://schemas.openxmlformats.org/officeDocument/2006/math">
                    <m:r>
                      <a:rPr lang="en-US" altLang="zh-CN" i="1">
                        <a:latin typeface="Cambria Math"/>
                      </a:rPr>
                      <m:t>𝐹</m:t>
                    </m:r>
                    <m:d>
                      <m:dPr>
                        <m:ctrlPr>
                          <a:rPr lang="en-US" altLang="zh-CN" i="1">
                            <a:latin typeface="Cambria Math" panose="02040503050406030204" pitchFamily="18" charset="0"/>
                          </a:rPr>
                        </m:ctrlPr>
                      </m:dPr>
                      <m:e>
                        <m:r>
                          <a:rPr lang="en-US" altLang="zh-CN" i="1">
                            <a:latin typeface="Cambria Math"/>
                          </a:rPr>
                          <m:t>𝑟</m:t>
                        </m:r>
                      </m:e>
                    </m:d>
                    <m:r>
                      <a:rPr lang="en-US" altLang="zh-CN" b="0" i="1" smtClean="0">
                        <a:latin typeface="Cambria Math" panose="02040503050406030204" pitchFamily="18" charset="0"/>
                      </a:rPr>
                      <m:t>,</m:t>
                    </m:r>
                    <m:r>
                      <a:rPr lang="en-US" altLang="zh-CN" i="1">
                        <a:latin typeface="Cambria Math"/>
                      </a:rPr>
                      <m:t>𝐹</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a:rPr>
                          <m:t>𝑟</m:t>
                        </m:r>
                      </m:e>
                    </m:d>
                    <m:r>
                      <a:rPr lang="en-US" altLang="zh-CN" b="0" i="1" smtClean="0">
                        <a:latin typeface="Cambria Math" panose="02040503050406030204" pitchFamily="18" charset="0"/>
                      </a:rPr>
                      <m:t>&lt;0</m:t>
                    </m:r>
                  </m:oMath>
                </a14:m>
                <a:endParaRPr lang="en-US" altLang="zh-CN" dirty="0"/>
              </a:p>
              <a:p>
                <a:pPr lvl="1"/>
                <a:r>
                  <a:rPr lang="zh-CN" altLang="en-US" dirty="0"/>
                  <a:t>净出口是实际汇率</a:t>
                </a:r>
                <a:r>
                  <a:rPr lang="en-US" altLang="zh-CN" dirty="0"/>
                  <a:t> </a:t>
                </a:r>
                <a14:m>
                  <m:oMath xmlns:m="http://schemas.openxmlformats.org/officeDocument/2006/math">
                    <m:r>
                      <a:rPr lang="en-US" altLang="zh-CN" i="1">
                        <a:latin typeface="Cambria Math"/>
                      </a:rPr>
                      <m:t>𝜀</m:t>
                    </m:r>
                  </m:oMath>
                </a14:m>
                <a:r>
                  <a:rPr lang="en-US" altLang="zh-CN" dirty="0"/>
                  <a:t> </a:t>
                </a:r>
                <a:r>
                  <a:rPr lang="zh-CN" altLang="en-US" dirty="0"/>
                  <a:t>的减函数 </a:t>
                </a:r>
                <a14:m>
                  <m:oMath xmlns:m="http://schemas.openxmlformats.org/officeDocument/2006/math">
                    <m:r>
                      <a:rPr lang="en-US" altLang="zh-CN" i="1">
                        <a:latin typeface="Cambria Math" panose="02040503050406030204" pitchFamily="18" charset="0"/>
                      </a:rPr>
                      <m:t>𝑋</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𝜀</m:t>
                        </m:r>
                      </m:e>
                    </m:d>
                  </m:oMath>
                </a14:m>
                <a:r>
                  <a:rPr lang="en-US" altLang="zh-CN" dirty="0"/>
                  <a:t>, </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𝑋</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𝜀</m:t>
                    </m:r>
                    <m:r>
                      <a:rPr lang="en-US" altLang="zh-CN" b="0" i="1" smtClean="0">
                        <a:latin typeface="Cambria Math" panose="02040503050406030204" pitchFamily="18" charset="0"/>
                      </a:rPr>
                      <m:t>)&lt;0</m:t>
                    </m:r>
                  </m:oMath>
                </a14:m>
                <a:r>
                  <a:rPr lang="en-US" altLang="zh-CN" dirty="0"/>
                  <a:t>. </a:t>
                </a:r>
              </a:p>
              <a:p>
                <a:r>
                  <a:rPr lang="zh-CN" altLang="en-US" dirty="0"/>
                  <a:t>两个市场均衡</a:t>
                </a:r>
                <a:r>
                  <a:rPr lang="en-US" altLang="zh-CN" dirty="0"/>
                  <a:t>:</a:t>
                </a:r>
              </a:p>
              <a:p>
                <a:pPr lvl="1"/>
                <a:r>
                  <a:rPr lang="zh-CN" altLang="en-US" dirty="0"/>
                  <a:t>可贷资金市场</a:t>
                </a:r>
                <a:endParaRPr lang="en-US" altLang="zh-CN" dirty="0"/>
              </a:p>
              <a:p>
                <a:pPr lvl="1"/>
                <a:r>
                  <a:rPr lang="zh-CN" altLang="en-US" dirty="0"/>
                  <a:t>外汇市场</a:t>
                </a:r>
                <a:endParaRPr lang="en-US" altLang="zh-CN" dirty="0"/>
              </a:p>
              <a:p>
                <a:r>
                  <a:rPr lang="zh-CN" altLang="en-US" dirty="0"/>
                  <a:t>在</a:t>
                </a:r>
                <a14:m>
                  <m:oMath xmlns:m="http://schemas.openxmlformats.org/officeDocument/2006/math">
                    <m:r>
                      <a:rPr lang="zh-CN" altLang="en-US" b="0" i="1" dirty="0">
                        <a:latin typeface="Cambria Math" panose="02040503050406030204" pitchFamily="18" charset="0"/>
                      </a:rPr>
                      <m:t>均衡</m:t>
                    </m:r>
                  </m:oMath>
                </a14:m>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𝑆</m:t>
                      </m:r>
                      <m:r>
                        <a:rPr lang="en-US" altLang="zh-CN" b="0" i="1" smtClean="0">
                          <a:latin typeface="Cambria Math"/>
                        </a:rPr>
                        <m:t>=</m:t>
                      </m:r>
                      <m:r>
                        <a:rPr lang="en-US" altLang="zh-CN" i="1">
                          <a:latin typeface="Cambria Math"/>
                        </a:rPr>
                        <m:t>𝐼</m:t>
                      </m:r>
                      <m:d>
                        <m:dPr>
                          <m:ctrlPr>
                            <a:rPr lang="en-US" altLang="zh-CN" i="1">
                              <a:latin typeface="Cambria Math" panose="02040503050406030204" pitchFamily="18" charset="0"/>
                            </a:rPr>
                          </m:ctrlPr>
                        </m:dPr>
                        <m:e>
                          <m:r>
                            <a:rPr lang="en-US" altLang="zh-CN" i="1">
                              <a:latin typeface="Cambria Math"/>
                            </a:rPr>
                            <m:t>𝑟</m:t>
                          </m:r>
                        </m:e>
                      </m:d>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𝑟</m:t>
                          </m:r>
                        </m:e>
                      </m:d>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d>
                        <m:dPr>
                          <m:ctrlPr>
                            <a:rPr lang="en-US" altLang="zh-CN" b="0" i="1" smtClean="0">
                              <a:latin typeface="Cambria Math" panose="02040503050406030204" pitchFamily="18" charset="0"/>
                            </a:rPr>
                          </m:ctrlPr>
                        </m:dPr>
                        <m:e>
                          <m:r>
                            <a:rPr lang="en-US" altLang="zh-CN" b="0" i="1" smtClean="0">
                              <a:latin typeface="Cambria Math"/>
                            </a:rPr>
                            <m:t>𝜀</m:t>
                          </m:r>
                        </m:e>
                      </m:d>
                      <m:r>
                        <a:rPr lang="en-US" altLang="zh-CN" b="0" i="1" smtClean="0">
                          <a:latin typeface="Cambria Math"/>
                        </a:rPr>
                        <m:t>=</m:t>
                      </m:r>
                      <m:r>
                        <a:rPr lang="en-US" altLang="zh-CN" b="0" i="1" smtClean="0">
                          <a:latin typeface="Cambria Math"/>
                        </a:rPr>
                        <m:t>𝐹</m:t>
                      </m:r>
                      <m:r>
                        <a:rPr lang="en-US" altLang="zh-CN" b="0" i="1" smtClean="0">
                          <a:latin typeface="Cambria Math"/>
                        </a:rPr>
                        <m:t>(</m:t>
                      </m:r>
                      <m:r>
                        <a:rPr lang="en-US" altLang="zh-CN" b="0" i="1" smtClean="0">
                          <a:latin typeface="Cambria Math"/>
                        </a:rPr>
                        <m:t>𝑟</m:t>
                      </m:r>
                      <m:r>
                        <a:rPr lang="en-US" altLang="zh-CN" b="0" i="1" smtClean="0">
                          <a:latin typeface="Cambria Math"/>
                        </a:rPr>
                        <m:t>)</m:t>
                      </m:r>
                    </m:oMath>
                  </m:oMathPara>
                </a14:m>
                <a:endParaRPr lang="en-US" altLang="zh-CN" b="0" dirty="0"/>
              </a:p>
              <a:p>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481" t="-431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6306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萨伊定律（</a:t>
            </a:r>
            <a:r>
              <a:rPr lang="en-US" altLang="zh-CN" dirty="0"/>
              <a:t>Say’s Law</a:t>
            </a:r>
            <a:r>
              <a:rPr lang="zh-CN" altLang="en-US" dirty="0"/>
              <a:t>）</a:t>
            </a:r>
          </a:p>
        </p:txBody>
      </p:sp>
      <p:sp>
        <p:nvSpPr>
          <p:cNvPr id="3" name="内容占位符 2"/>
          <p:cNvSpPr>
            <a:spLocks noGrp="1"/>
          </p:cNvSpPr>
          <p:nvPr>
            <p:ph idx="1"/>
          </p:nvPr>
        </p:nvSpPr>
        <p:spPr/>
        <p:txBody>
          <a:bodyPr>
            <a:normAutofit/>
          </a:bodyPr>
          <a:lstStyle/>
          <a:p>
            <a:r>
              <a:rPr lang="zh-CN" altLang="en-US" dirty="0"/>
              <a:t>萨伊定律：供给产生需求（</a:t>
            </a:r>
            <a:r>
              <a:rPr lang="en-US" altLang="zh-CN" dirty="0"/>
              <a:t>Supply creates its own demand.</a:t>
            </a:r>
            <a:r>
              <a:rPr lang="zh-CN" altLang="en-US" dirty="0"/>
              <a:t>）</a:t>
            </a:r>
            <a:endParaRPr lang="en-US" altLang="zh-CN" dirty="0"/>
          </a:p>
          <a:p>
            <a:pPr lvl="1"/>
            <a:r>
              <a:rPr lang="zh-CN" altLang="en-US" dirty="0"/>
              <a:t>在“以物易物”（</a:t>
            </a:r>
            <a:r>
              <a:rPr lang="en-US" altLang="zh-CN" dirty="0"/>
              <a:t>barter</a:t>
            </a:r>
            <a:r>
              <a:rPr lang="zh-CN" altLang="en-US" dirty="0"/>
              <a:t>）经济中，萨伊定律一定成立。</a:t>
            </a:r>
            <a:endParaRPr lang="en-US" altLang="zh-CN" dirty="0"/>
          </a:p>
          <a:p>
            <a:pPr lvl="1"/>
            <a:r>
              <a:rPr lang="zh-CN" altLang="en-US" dirty="0"/>
              <a:t>在现代货币经济中，不见得。</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81018834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大型开放经济模型</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479349"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475999"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5940152" y="5505785"/>
                <a:ext cx="2232248" cy="369332"/>
              </a:xfrm>
              <a:prstGeom prst="rect">
                <a:avLst/>
              </a:prstGeom>
              <a:noFill/>
            </p:spPr>
            <p:txBody>
              <a:bodyPr wrap="square" rtlCol="0">
                <a:spAutoFit/>
              </a:bodyPr>
              <a:lstStyle/>
              <a:p>
                <a:r>
                  <a:rPr lang="en-US" altLang="zh-CN" dirty="0"/>
                  <a:t>World interest rate </a:t>
                </a:r>
                <a14:m>
                  <m:oMath xmlns:m="http://schemas.openxmlformats.org/officeDocument/2006/math">
                    <m:r>
                      <a:rPr lang="en-US" altLang="zh-CN" i="1">
                        <a:latin typeface="Cambria Math" panose="02040503050406030204" pitchFamily="18" charset="0"/>
                      </a:rPr>
                      <m:t>𝑟</m:t>
                    </m:r>
                  </m:oMath>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940152" y="5505785"/>
                <a:ext cx="2232248" cy="369332"/>
              </a:xfrm>
              <a:prstGeom prst="rect">
                <a:avLst/>
              </a:prstGeom>
              <a:blipFill rotWithShape="0">
                <a:blip r:embed="rId2"/>
                <a:stretch>
                  <a:fillRect l="-2180" t="-8197" b="-24590"/>
                </a:stretch>
              </a:blipFill>
            </p:spPr>
            <p:txBody>
              <a:bodyPr/>
              <a:lstStyle/>
              <a:p>
                <a:r>
                  <a:rPr lang="zh-CN" altLang="en-US">
                    <a:noFill/>
                  </a:rPr>
                  <a:t> </a:t>
                </a:r>
              </a:p>
            </p:txBody>
          </p:sp>
        </mc:Fallback>
      </mc:AlternateContent>
      <p:sp>
        <p:nvSpPr>
          <p:cNvPr id="8" name="任意多边形 7"/>
          <p:cNvSpPr/>
          <p:nvPr/>
        </p:nvSpPr>
        <p:spPr>
          <a:xfrm flipH="1">
            <a:off x="3342889" y="2479765"/>
            <a:ext cx="2190703" cy="2146294"/>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479349" y="368335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31577" y="2408349"/>
            <a:ext cx="0" cy="2316795"/>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254692" y="1772816"/>
                <a:ext cx="2160240" cy="369332"/>
              </a:xfrm>
              <a:prstGeom prst="rect">
                <a:avLst/>
              </a:prstGeom>
              <a:noFill/>
            </p:spPr>
            <p:txBody>
              <a:bodyPr wrap="square" rtlCol="0">
                <a:spAutoFit/>
              </a:bodyPr>
              <a:lstStyle/>
              <a:p>
                <a:r>
                  <a:rPr lang="en-US" altLang="zh-CN" dirty="0"/>
                  <a:t>Real exchange rate </a:t>
                </a:r>
                <a14:m>
                  <m:oMath xmlns:m="http://schemas.openxmlformats.org/officeDocument/2006/math">
                    <m:r>
                      <a:rPr lang="en-US" altLang="zh-CN" b="0" i="1" smtClean="0">
                        <a:latin typeface="Cambria Math"/>
                      </a:rPr>
                      <m:t>𝜀</m:t>
                    </m:r>
                  </m:oMath>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4692" y="1772816"/>
                <a:ext cx="2160240" cy="369332"/>
              </a:xfrm>
              <a:prstGeom prst="rect">
                <a:avLst/>
              </a:prstGeom>
              <a:blipFill rotWithShape="0">
                <a:blip r:embed="rId3"/>
                <a:stretch>
                  <a:fillRect l="-2542"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317401" y="1949159"/>
                <a:ext cx="24283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𝑆</m:t>
                      </m:r>
                      <m:r>
                        <a:rPr lang="en-US" altLang="zh-CN" b="0" i="1" smtClean="0">
                          <a:latin typeface="Cambria Math" panose="02040503050406030204" pitchFamily="18" charset="0"/>
                        </a:rPr>
                        <m:t>=</m:t>
                      </m:r>
                      <m:r>
                        <a:rPr lang="en-US" altLang="zh-CN" b="0" i="1" smtClean="0">
                          <a:latin typeface="Cambria Math"/>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317401" y="1949159"/>
                <a:ext cx="2428351" cy="369332"/>
              </a:xfrm>
              <a:prstGeom prst="rect">
                <a:avLst/>
              </a:prstGeom>
              <a:blipFill rotWithShape="0">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3"/>
              <p:cNvSpPr txBox="1"/>
              <p:nvPr/>
            </p:nvSpPr>
            <p:spPr>
              <a:xfrm>
                <a:off x="5292080" y="2553445"/>
                <a:ext cx="1675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d>
                        <m:dPr>
                          <m:ctrlPr>
                            <a:rPr lang="en-US" altLang="zh-CN" b="0" i="1" smtClean="0">
                              <a:latin typeface="Cambria Math" panose="02040503050406030204" pitchFamily="18" charset="0"/>
                            </a:rPr>
                          </m:ctrlPr>
                        </m:dPr>
                        <m:e>
                          <m:r>
                            <a:rPr lang="en-US" altLang="zh-CN" b="0" i="1" smtClean="0">
                              <a:latin typeface="Cambria Math"/>
                            </a:rPr>
                            <m:t>𝜀</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m:oMathPara>
                </a14:m>
                <a:endParaRPr lang="zh-CN" altLang="en-US" dirty="0"/>
              </a:p>
            </p:txBody>
          </p:sp>
        </mc:Choice>
        <mc:Fallback xmlns="">
          <p:sp>
            <p:nvSpPr>
              <p:cNvPr id="13" name="TextBox 13"/>
              <p:cNvSpPr txBox="1">
                <a:spLocks noRot="1" noChangeAspect="1" noMove="1" noResize="1" noEditPoints="1" noAdjustHandles="1" noChangeArrowheads="1" noChangeShapeType="1" noTextEdit="1"/>
              </p:cNvSpPr>
              <p:nvPr/>
            </p:nvSpPr>
            <p:spPr>
              <a:xfrm>
                <a:off x="5292080" y="2553445"/>
                <a:ext cx="1675631" cy="369332"/>
              </a:xfrm>
              <a:prstGeom prst="rect">
                <a:avLst/>
              </a:prstGeom>
              <a:blipFill>
                <a:blip r:embed="rId5"/>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4"/>
              <p:cNvSpPr txBox="1"/>
              <p:nvPr/>
            </p:nvSpPr>
            <p:spPr>
              <a:xfrm>
                <a:off x="467544" y="3429000"/>
                <a:ext cx="1872208" cy="646331"/>
              </a:xfrm>
              <a:prstGeom prst="rect">
                <a:avLst/>
              </a:prstGeom>
              <a:noFill/>
            </p:spPr>
            <p:txBody>
              <a:bodyPr wrap="square" rtlCol="0">
                <a:spAutoFit/>
              </a:bodyPr>
              <a:lstStyle/>
              <a:p>
                <a:r>
                  <a:rPr lang="en-US" altLang="zh-CN" dirty="0"/>
                  <a:t>Equilibrium real exchange rate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𝜀</m:t>
                        </m:r>
                      </m:e>
                      <m:sup>
                        <m:r>
                          <a:rPr lang="en-US" altLang="zh-CN" b="0" i="1" smtClean="0">
                            <a:latin typeface="Cambria Math" panose="02040503050406030204" pitchFamily="18" charset="0"/>
                          </a:rPr>
                          <m:t>∗</m:t>
                        </m:r>
                      </m:sup>
                    </m:sSup>
                  </m:oMath>
                </a14:m>
                <a:endParaRPr lang="zh-CN" altLang="en-US" dirty="0"/>
              </a:p>
            </p:txBody>
          </p:sp>
        </mc:Choice>
        <mc:Fallback xmlns="">
          <p:sp>
            <p:nvSpPr>
              <p:cNvPr id="14" name="TextBox 14"/>
              <p:cNvSpPr txBox="1">
                <a:spLocks noRot="1" noChangeAspect="1" noMove="1" noResize="1" noEditPoints="1" noAdjustHandles="1" noChangeArrowheads="1" noChangeShapeType="1" noTextEdit="1"/>
              </p:cNvSpPr>
              <p:nvPr/>
            </p:nvSpPr>
            <p:spPr>
              <a:xfrm>
                <a:off x="467544" y="3429000"/>
                <a:ext cx="1872208" cy="646331"/>
              </a:xfrm>
              <a:prstGeom prst="rect">
                <a:avLst/>
              </a:prstGeom>
              <a:blipFill rotWithShape="0">
                <a:blip r:embed="rId6"/>
                <a:stretch>
                  <a:fillRect l="-2932" t="-5660" b="-132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4"/>
              <p:cNvSpPr txBox="1"/>
              <p:nvPr/>
            </p:nvSpPr>
            <p:spPr>
              <a:xfrm>
                <a:off x="3595472" y="5475065"/>
                <a:ext cx="1872208" cy="646331"/>
              </a:xfrm>
              <a:prstGeom prst="rect">
                <a:avLst/>
              </a:prstGeom>
              <a:noFill/>
            </p:spPr>
            <p:txBody>
              <a:bodyPr wrap="square" rtlCol="0">
                <a:spAutoFit/>
              </a:bodyPr>
              <a:lstStyle/>
              <a:p>
                <a:r>
                  <a:rPr lang="en-US" altLang="zh-CN" dirty="0"/>
                  <a:t>Equilibrium real exchange rate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m:t>
                        </m:r>
                      </m:sup>
                    </m:sSup>
                  </m:oMath>
                </a14:m>
                <a:endParaRPr lang="zh-CN" altLang="en-US" dirty="0"/>
              </a:p>
            </p:txBody>
          </p:sp>
        </mc:Choice>
        <mc:Fallback xmlns="">
          <p:sp>
            <p:nvSpPr>
              <p:cNvPr id="17" name="TextBox 14"/>
              <p:cNvSpPr txBox="1">
                <a:spLocks noRot="1" noChangeAspect="1" noMove="1" noResize="1" noEditPoints="1" noAdjustHandles="1" noChangeArrowheads="1" noChangeShapeType="1" noTextEdit="1"/>
              </p:cNvSpPr>
              <p:nvPr/>
            </p:nvSpPr>
            <p:spPr>
              <a:xfrm>
                <a:off x="3595472" y="5475065"/>
                <a:ext cx="1872208" cy="646331"/>
              </a:xfrm>
              <a:prstGeom prst="rect">
                <a:avLst/>
              </a:prstGeom>
              <a:blipFill rotWithShape="0">
                <a:blip r:embed="rId7"/>
                <a:stretch>
                  <a:fillRect l="-2932" t="-4717" b="-14151"/>
                </a:stretch>
              </a:blipFill>
            </p:spPr>
            <p:txBody>
              <a:bodyPr/>
              <a:lstStyle/>
              <a:p>
                <a:r>
                  <a:rPr lang="zh-CN" altLang="en-US">
                    <a:noFill/>
                  </a:rPr>
                  <a:t> </a:t>
                </a:r>
              </a:p>
            </p:txBody>
          </p:sp>
        </mc:Fallback>
      </mc:AlternateContent>
      <p:cxnSp>
        <p:nvCxnSpPr>
          <p:cNvPr id="20" name="直接连接符 19"/>
          <p:cNvCxnSpPr>
            <a:endCxn id="17" idx="0"/>
          </p:cNvCxnSpPr>
          <p:nvPr/>
        </p:nvCxnSpPr>
        <p:spPr>
          <a:xfrm>
            <a:off x="4529903" y="4645627"/>
            <a:ext cx="1673" cy="82943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6919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虚拟实验</a:t>
            </a:r>
          </a:p>
        </p:txBody>
      </p:sp>
      <p:sp>
        <p:nvSpPr>
          <p:cNvPr id="3" name="内容占位符 2"/>
          <p:cNvSpPr>
            <a:spLocks noGrp="1"/>
          </p:cNvSpPr>
          <p:nvPr>
            <p:ph idx="1"/>
          </p:nvPr>
        </p:nvSpPr>
        <p:spPr/>
        <p:txBody>
          <a:bodyPr/>
          <a:lstStyle/>
          <a:p>
            <a:r>
              <a:rPr lang="zh-CN" altLang="en-US" dirty="0"/>
              <a:t>当以下发生，实际利率和实际汇率如何变化？</a:t>
            </a:r>
            <a:endParaRPr lang="en-US" altLang="zh-CN" dirty="0"/>
          </a:p>
          <a:p>
            <a:pPr lvl="1"/>
            <a:r>
              <a:rPr lang="zh-CN" altLang="en-US" dirty="0"/>
              <a:t>本国（大国）财政刺激</a:t>
            </a:r>
            <a:endParaRPr lang="en-US" altLang="zh-CN" dirty="0"/>
          </a:p>
          <a:p>
            <a:pPr lvl="1"/>
            <a:r>
              <a:rPr lang="zh-CN" altLang="en-US" dirty="0"/>
              <a:t>本国（大国）通过贸易保护法案</a:t>
            </a:r>
            <a:endParaRPr lang="en-US" altLang="zh-CN" dirty="0"/>
          </a:p>
          <a:p>
            <a:pPr lvl="1"/>
            <a:endParaRPr lang="en-US" altLang="zh-CN" dirty="0"/>
          </a:p>
          <a:p>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48107961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财政刺激</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479349"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475999"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5867072" y="5522645"/>
                <a:ext cx="2161312" cy="369332"/>
              </a:xfrm>
              <a:prstGeom prst="rect">
                <a:avLst/>
              </a:prstGeom>
              <a:noFill/>
            </p:spPr>
            <p:txBody>
              <a:bodyPr wrap="square" rtlCol="0">
                <a:spAutoFit/>
              </a:bodyPr>
              <a:lstStyle/>
              <a:p>
                <a:r>
                  <a:rPr lang="en-US" altLang="zh-CN" dirty="0"/>
                  <a:t>World interest rate </a:t>
                </a:r>
                <a14:m>
                  <m:oMath xmlns:m="http://schemas.openxmlformats.org/officeDocument/2006/math">
                    <m:r>
                      <a:rPr lang="en-US" altLang="zh-CN" i="1">
                        <a:latin typeface="Cambria Math" panose="02040503050406030204" pitchFamily="18" charset="0"/>
                      </a:rPr>
                      <m:t>𝑟</m:t>
                    </m:r>
                  </m:oMath>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867072" y="5522645"/>
                <a:ext cx="2161312" cy="369332"/>
              </a:xfrm>
              <a:prstGeom prst="rect">
                <a:avLst/>
              </a:prstGeom>
              <a:blipFill rotWithShape="0">
                <a:blip r:embed="rId2"/>
                <a:stretch>
                  <a:fillRect l="-2254" t="-9836" b="-24590"/>
                </a:stretch>
              </a:blipFill>
            </p:spPr>
            <p:txBody>
              <a:bodyPr/>
              <a:lstStyle/>
              <a:p>
                <a:r>
                  <a:rPr lang="zh-CN" altLang="en-US">
                    <a:noFill/>
                  </a:rPr>
                  <a:t> </a:t>
                </a:r>
              </a:p>
            </p:txBody>
          </p:sp>
        </mc:Fallback>
      </mc:AlternateContent>
      <p:sp>
        <p:nvSpPr>
          <p:cNvPr id="8" name="任意多边形 7"/>
          <p:cNvSpPr/>
          <p:nvPr/>
        </p:nvSpPr>
        <p:spPr>
          <a:xfrm flipH="1">
            <a:off x="3342889" y="2479765"/>
            <a:ext cx="2190703" cy="2146294"/>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479349" y="368335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31577" y="2408349"/>
            <a:ext cx="0" cy="2316795"/>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254692" y="1772816"/>
                <a:ext cx="2160240" cy="369332"/>
              </a:xfrm>
              <a:prstGeom prst="rect">
                <a:avLst/>
              </a:prstGeom>
              <a:noFill/>
            </p:spPr>
            <p:txBody>
              <a:bodyPr wrap="square" rtlCol="0">
                <a:spAutoFit/>
              </a:bodyPr>
              <a:lstStyle/>
              <a:p>
                <a:r>
                  <a:rPr lang="en-US" altLang="zh-CN" dirty="0"/>
                  <a:t>Real exchange rate </a:t>
                </a:r>
                <a14:m>
                  <m:oMath xmlns:m="http://schemas.openxmlformats.org/officeDocument/2006/math">
                    <m:r>
                      <a:rPr lang="en-US" altLang="zh-CN" b="0" i="1" smtClean="0">
                        <a:latin typeface="Cambria Math"/>
                      </a:rPr>
                      <m:t>𝜀</m:t>
                    </m:r>
                  </m:oMath>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4692" y="1772816"/>
                <a:ext cx="2160240" cy="369332"/>
              </a:xfrm>
              <a:prstGeom prst="rect">
                <a:avLst/>
              </a:prstGeom>
              <a:blipFill rotWithShape="0">
                <a:blip r:embed="rId3"/>
                <a:stretch>
                  <a:fillRect l="-2542"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317401" y="1949159"/>
                <a:ext cx="24283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𝑆</m:t>
                      </m:r>
                      <m:r>
                        <a:rPr lang="en-US" altLang="zh-CN" b="0" i="1" smtClean="0">
                          <a:latin typeface="Cambria Math" panose="02040503050406030204" pitchFamily="18" charset="0"/>
                        </a:rPr>
                        <m:t>=</m:t>
                      </m:r>
                      <m:r>
                        <a:rPr lang="en-US" altLang="zh-CN" b="0" i="1" smtClean="0">
                          <a:latin typeface="Cambria Math"/>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317401" y="1949159"/>
                <a:ext cx="2428351" cy="369332"/>
              </a:xfrm>
              <a:prstGeom prst="rect">
                <a:avLst/>
              </a:prstGeom>
              <a:blipFill rotWithShape="0">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3"/>
              <p:cNvSpPr txBox="1"/>
              <p:nvPr/>
            </p:nvSpPr>
            <p:spPr>
              <a:xfrm>
                <a:off x="4721501" y="2817664"/>
                <a:ext cx="2596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d>
                        <m:dPr>
                          <m:ctrlPr>
                            <a:rPr lang="en-US" altLang="zh-CN" b="0" i="1" smtClean="0">
                              <a:latin typeface="Cambria Math" panose="02040503050406030204" pitchFamily="18" charset="0"/>
                            </a:rPr>
                          </m:ctrlPr>
                        </m:dPr>
                        <m:e>
                          <m:r>
                            <a:rPr lang="en-US" altLang="zh-CN" b="0" i="1" smtClean="0">
                              <a:latin typeface="Cambria Math"/>
                            </a:rPr>
                            <m:t>𝜀</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m:oMathPara>
                </a14:m>
                <a:endParaRPr lang="zh-CN" altLang="en-US" dirty="0"/>
              </a:p>
            </p:txBody>
          </p:sp>
        </mc:Choice>
        <mc:Fallback xmlns="">
          <p:sp>
            <p:nvSpPr>
              <p:cNvPr id="13" name="TextBox 13"/>
              <p:cNvSpPr txBox="1">
                <a:spLocks noRot="1" noChangeAspect="1" noMove="1" noResize="1" noEditPoints="1" noAdjustHandles="1" noChangeArrowheads="1" noChangeShapeType="1" noTextEdit="1"/>
              </p:cNvSpPr>
              <p:nvPr/>
            </p:nvSpPr>
            <p:spPr>
              <a:xfrm>
                <a:off x="4721501" y="2817664"/>
                <a:ext cx="2596598" cy="369332"/>
              </a:xfrm>
              <a:prstGeom prst="rect">
                <a:avLst/>
              </a:prstGeom>
              <a:blipFill>
                <a:blip r:embed="rId5"/>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4"/>
              <p:cNvSpPr txBox="1"/>
              <p:nvPr/>
            </p:nvSpPr>
            <p:spPr>
              <a:xfrm>
                <a:off x="467544" y="3429000"/>
                <a:ext cx="1872208" cy="646331"/>
              </a:xfrm>
              <a:prstGeom prst="rect">
                <a:avLst/>
              </a:prstGeom>
              <a:noFill/>
            </p:spPr>
            <p:txBody>
              <a:bodyPr wrap="square" rtlCol="0">
                <a:spAutoFit/>
              </a:bodyPr>
              <a:lstStyle/>
              <a:p>
                <a:r>
                  <a:rPr lang="en-US" altLang="zh-CN" dirty="0"/>
                  <a:t>Equilibrium real exchange rate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𝜀</m:t>
                        </m:r>
                      </m:e>
                      <m:sup>
                        <m:r>
                          <a:rPr lang="en-US" altLang="zh-CN" b="0" i="1" smtClean="0">
                            <a:latin typeface="Cambria Math" panose="02040503050406030204" pitchFamily="18" charset="0"/>
                          </a:rPr>
                          <m:t>∗</m:t>
                        </m:r>
                      </m:sup>
                    </m:sSup>
                  </m:oMath>
                </a14:m>
                <a:endParaRPr lang="zh-CN" altLang="en-US" dirty="0"/>
              </a:p>
            </p:txBody>
          </p:sp>
        </mc:Choice>
        <mc:Fallback xmlns="">
          <p:sp>
            <p:nvSpPr>
              <p:cNvPr id="14" name="TextBox 14"/>
              <p:cNvSpPr txBox="1">
                <a:spLocks noRot="1" noChangeAspect="1" noMove="1" noResize="1" noEditPoints="1" noAdjustHandles="1" noChangeArrowheads="1" noChangeShapeType="1" noTextEdit="1"/>
              </p:cNvSpPr>
              <p:nvPr/>
            </p:nvSpPr>
            <p:spPr>
              <a:xfrm>
                <a:off x="467544" y="3429000"/>
                <a:ext cx="1872208" cy="646331"/>
              </a:xfrm>
              <a:prstGeom prst="rect">
                <a:avLst/>
              </a:prstGeom>
              <a:blipFill rotWithShape="0">
                <a:blip r:embed="rId6"/>
                <a:stretch>
                  <a:fillRect l="-2932" t="-5660" b="-132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593799" y="5642871"/>
                <a:ext cx="1872208" cy="646331"/>
              </a:xfrm>
              <a:prstGeom prst="rect">
                <a:avLst/>
              </a:prstGeom>
              <a:noFill/>
            </p:spPr>
            <p:txBody>
              <a:bodyPr wrap="square" rtlCol="0">
                <a:spAutoFit/>
              </a:bodyPr>
              <a:lstStyle/>
              <a:p>
                <a:r>
                  <a:rPr lang="en-US" altLang="zh-CN" dirty="0"/>
                  <a:t>Equilibrium real exchange rate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m:t>
                        </m:r>
                      </m:sup>
                    </m:sSup>
                  </m:oMath>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593799" y="5642871"/>
                <a:ext cx="1872208" cy="646331"/>
              </a:xfrm>
              <a:prstGeom prst="rect">
                <a:avLst/>
              </a:prstGeom>
              <a:blipFill rotWithShape="0">
                <a:blip r:embed="rId7"/>
                <a:stretch>
                  <a:fillRect l="-2932" t="-5660" b="-14151"/>
                </a:stretch>
              </a:blipFill>
            </p:spPr>
            <p:txBody>
              <a:bodyPr/>
              <a:lstStyle/>
              <a:p>
                <a:r>
                  <a:rPr lang="zh-CN" altLang="en-US">
                    <a:noFill/>
                  </a:rPr>
                  <a:t> </a:t>
                </a:r>
              </a:p>
            </p:txBody>
          </p:sp>
        </mc:Fallback>
      </mc:AlternateContent>
      <p:cxnSp>
        <p:nvCxnSpPr>
          <p:cNvPr id="16" name="直接连接符 15"/>
          <p:cNvCxnSpPr/>
          <p:nvPr/>
        </p:nvCxnSpPr>
        <p:spPr>
          <a:xfrm>
            <a:off x="4526557" y="4719746"/>
            <a:ext cx="1673" cy="71262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04048" y="2408349"/>
            <a:ext cx="0" cy="2316795"/>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479349" y="3186996"/>
            <a:ext cx="252028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右箭头 20"/>
          <p:cNvSpPr/>
          <p:nvPr/>
        </p:nvSpPr>
        <p:spPr>
          <a:xfrm>
            <a:off x="4512469" y="5458527"/>
            <a:ext cx="471399" cy="234391"/>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上箭头 21"/>
          <p:cNvSpPr/>
          <p:nvPr/>
        </p:nvSpPr>
        <p:spPr>
          <a:xfrm flipH="1">
            <a:off x="2220851" y="3231981"/>
            <a:ext cx="157812" cy="451376"/>
          </a:xfrm>
          <a:prstGeom prst="up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a:off x="4998792" y="4643782"/>
            <a:ext cx="837" cy="811714"/>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7" name="右箭头 26"/>
          <p:cNvSpPr/>
          <p:nvPr/>
        </p:nvSpPr>
        <p:spPr>
          <a:xfrm>
            <a:off x="4534925" y="2765231"/>
            <a:ext cx="471399" cy="234391"/>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76375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保护主义冲击</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479349"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475999"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7840" y="5599512"/>
            <a:ext cx="2056648" cy="369332"/>
          </a:xfrm>
          <a:prstGeom prst="rect">
            <a:avLst/>
          </a:prstGeom>
          <a:noFill/>
        </p:spPr>
        <p:txBody>
          <a:bodyPr wrap="square" rtlCol="0">
            <a:spAutoFit/>
          </a:bodyPr>
          <a:lstStyle/>
          <a:p>
            <a:r>
              <a:rPr lang="en-US" altLang="zh-CN" dirty="0"/>
              <a:t>World interest rate</a:t>
            </a:r>
            <a:endParaRPr lang="zh-CN" altLang="en-US" dirty="0"/>
          </a:p>
        </p:txBody>
      </p:sp>
      <p:sp>
        <p:nvSpPr>
          <p:cNvPr id="8" name="任意多边形 7"/>
          <p:cNvSpPr/>
          <p:nvPr/>
        </p:nvSpPr>
        <p:spPr>
          <a:xfrm flipH="1">
            <a:off x="3342889" y="2479765"/>
            <a:ext cx="2190703" cy="2146294"/>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479349" y="368335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31577" y="2408349"/>
            <a:ext cx="0" cy="2316795"/>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254692" y="1772816"/>
                <a:ext cx="2160240" cy="369332"/>
              </a:xfrm>
              <a:prstGeom prst="rect">
                <a:avLst/>
              </a:prstGeom>
              <a:noFill/>
            </p:spPr>
            <p:txBody>
              <a:bodyPr wrap="square" rtlCol="0">
                <a:spAutoFit/>
              </a:bodyPr>
              <a:lstStyle/>
              <a:p>
                <a:r>
                  <a:rPr lang="en-US" altLang="zh-CN" dirty="0"/>
                  <a:t>Real exchange rate </a:t>
                </a:r>
                <a14:m>
                  <m:oMath xmlns:m="http://schemas.openxmlformats.org/officeDocument/2006/math">
                    <m:r>
                      <a:rPr lang="en-US" altLang="zh-CN" b="0" i="1" smtClean="0">
                        <a:latin typeface="Cambria Math"/>
                      </a:rPr>
                      <m:t>𝜀</m:t>
                    </m:r>
                  </m:oMath>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4692" y="1772816"/>
                <a:ext cx="2160240" cy="369332"/>
              </a:xfrm>
              <a:prstGeom prst="rect">
                <a:avLst/>
              </a:prstGeom>
              <a:blipFill rotWithShape="0">
                <a:blip r:embed="rId2"/>
                <a:stretch>
                  <a:fillRect l="-2542"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317401" y="1949159"/>
                <a:ext cx="24283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𝑆</m:t>
                      </m:r>
                      <m:r>
                        <a:rPr lang="en-US" altLang="zh-CN" b="0" i="1" smtClean="0">
                          <a:latin typeface="Cambria Math" panose="02040503050406030204" pitchFamily="18" charset="0"/>
                        </a:rPr>
                        <m:t>=</m:t>
                      </m:r>
                      <m:r>
                        <a:rPr lang="en-US" altLang="zh-CN" b="0" i="1" smtClean="0">
                          <a:latin typeface="Cambria Math"/>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317401" y="1949159"/>
                <a:ext cx="2428351" cy="369332"/>
              </a:xfrm>
              <a:prstGeom prst="rect">
                <a:avLst/>
              </a:prstGeom>
              <a:blipFill rotWithShape="0">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3"/>
              <p:cNvSpPr txBox="1"/>
              <p:nvPr/>
            </p:nvSpPr>
            <p:spPr>
              <a:xfrm>
                <a:off x="4721501" y="2817664"/>
                <a:ext cx="2596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d>
                        <m:dPr>
                          <m:ctrlPr>
                            <a:rPr lang="en-US" altLang="zh-CN" b="0" i="1" smtClean="0">
                              <a:latin typeface="Cambria Math" panose="02040503050406030204" pitchFamily="18" charset="0"/>
                            </a:rPr>
                          </m:ctrlPr>
                        </m:dPr>
                        <m:e>
                          <m:r>
                            <a:rPr lang="en-US" altLang="zh-CN" b="0" i="1" smtClean="0">
                              <a:latin typeface="Cambria Math"/>
                            </a:rPr>
                            <m:t>𝜀</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m:oMathPara>
                </a14:m>
                <a:endParaRPr lang="zh-CN" altLang="en-US" dirty="0"/>
              </a:p>
            </p:txBody>
          </p:sp>
        </mc:Choice>
        <mc:Fallback xmlns="">
          <p:sp>
            <p:nvSpPr>
              <p:cNvPr id="13" name="TextBox 13"/>
              <p:cNvSpPr txBox="1">
                <a:spLocks noRot="1" noChangeAspect="1" noMove="1" noResize="1" noEditPoints="1" noAdjustHandles="1" noChangeArrowheads="1" noChangeShapeType="1" noTextEdit="1"/>
              </p:cNvSpPr>
              <p:nvPr/>
            </p:nvSpPr>
            <p:spPr>
              <a:xfrm>
                <a:off x="4721501" y="2817664"/>
                <a:ext cx="2596598" cy="369332"/>
              </a:xfrm>
              <a:prstGeom prst="rect">
                <a:avLst/>
              </a:prstGeom>
              <a:blipFill>
                <a:blip r:embed="rId4"/>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4"/>
              <p:cNvSpPr txBox="1"/>
              <p:nvPr/>
            </p:nvSpPr>
            <p:spPr>
              <a:xfrm>
                <a:off x="467544" y="3429000"/>
                <a:ext cx="1872208" cy="646331"/>
              </a:xfrm>
              <a:prstGeom prst="rect">
                <a:avLst/>
              </a:prstGeom>
              <a:noFill/>
            </p:spPr>
            <p:txBody>
              <a:bodyPr wrap="square" rtlCol="0">
                <a:spAutoFit/>
              </a:bodyPr>
              <a:lstStyle/>
              <a:p>
                <a:r>
                  <a:rPr lang="en-US" altLang="zh-CN" dirty="0"/>
                  <a:t>Equilibrium real exchange rate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𝜀</m:t>
                        </m:r>
                      </m:e>
                      <m:sup>
                        <m:r>
                          <a:rPr lang="en-US" altLang="zh-CN" b="0" i="1" smtClean="0">
                            <a:latin typeface="Cambria Math" panose="02040503050406030204" pitchFamily="18" charset="0"/>
                          </a:rPr>
                          <m:t>∗</m:t>
                        </m:r>
                      </m:sup>
                    </m:sSup>
                  </m:oMath>
                </a14:m>
                <a:endParaRPr lang="zh-CN" altLang="en-US" dirty="0"/>
              </a:p>
            </p:txBody>
          </p:sp>
        </mc:Choice>
        <mc:Fallback xmlns="">
          <p:sp>
            <p:nvSpPr>
              <p:cNvPr id="14" name="TextBox 14"/>
              <p:cNvSpPr txBox="1">
                <a:spLocks noRot="1" noChangeAspect="1" noMove="1" noResize="1" noEditPoints="1" noAdjustHandles="1" noChangeArrowheads="1" noChangeShapeType="1" noTextEdit="1"/>
              </p:cNvSpPr>
              <p:nvPr/>
            </p:nvSpPr>
            <p:spPr>
              <a:xfrm>
                <a:off x="467544" y="3429000"/>
                <a:ext cx="1872208" cy="646331"/>
              </a:xfrm>
              <a:prstGeom prst="rect">
                <a:avLst/>
              </a:prstGeom>
              <a:blipFill rotWithShape="0">
                <a:blip r:embed="rId5"/>
                <a:stretch>
                  <a:fillRect l="-2932" t="-5660" b="-132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595472" y="5475065"/>
                <a:ext cx="1872208" cy="646331"/>
              </a:xfrm>
              <a:prstGeom prst="rect">
                <a:avLst/>
              </a:prstGeom>
              <a:noFill/>
            </p:spPr>
            <p:txBody>
              <a:bodyPr wrap="square" rtlCol="0">
                <a:spAutoFit/>
              </a:bodyPr>
              <a:lstStyle/>
              <a:p>
                <a:r>
                  <a:rPr lang="en-US" altLang="zh-CN" dirty="0"/>
                  <a:t>Equilibrium real exchange rate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m:t>
                        </m:r>
                      </m:sup>
                    </m:sSup>
                  </m:oMath>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595472" y="5475065"/>
                <a:ext cx="1872208" cy="646331"/>
              </a:xfrm>
              <a:prstGeom prst="rect">
                <a:avLst/>
              </a:prstGeom>
              <a:blipFill rotWithShape="0">
                <a:blip r:embed="rId6"/>
                <a:stretch>
                  <a:fillRect l="-2932" t="-4717" b="-14151"/>
                </a:stretch>
              </a:blipFill>
            </p:spPr>
            <p:txBody>
              <a:bodyPr/>
              <a:lstStyle/>
              <a:p>
                <a:r>
                  <a:rPr lang="zh-CN" altLang="en-US">
                    <a:noFill/>
                  </a:rPr>
                  <a:t> </a:t>
                </a:r>
              </a:p>
            </p:txBody>
          </p:sp>
        </mc:Fallback>
      </mc:AlternateContent>
      <p:cxnSp>
        <p:nvCxnSpPr>
          <p:cNvPr id="16" name="直接连接符 15"/>
          <p:cNvCxnSpPr>
            <a:endCxn id="15" idx="0"/>
          </p:cNvCxnSpPr>
          <p:nvPr/>
        </p:nvCxnSpPr>
        <p:spPr>
          <a:xfrm>
            <a:off x="4529903" y="4645627"/>
            <a:ext cx="1673" cy="82943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flipH="1">
            <a:off x="2665923" y="2479765"/>
            <a:ext cx="2190703" cy="2146294"/>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rot="10800000">
            <a:off x="4763929" y="2616014"/>
            <a:ext cx="471399" cy="234391"/>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2479349" y="298617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0" name="上箭头 19"/>
          <p:cNvSpPr/>
          <p:nvPr/>
        </p:nvSpPr>
        <p:spPr>
          <a:xfrm flipH="1">
            <a:off x="2208748" y="3162780"/>
            <a:ext cx="157812" cy="451376"/>
          </a:xfrm>
          <a:prstGeom prst="up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150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产出潜力（</a:t>
            </a:r>
            <a:r>
              <a:rPr lang="en-US" altLang="zh-CN" dirty="0"/>
              <a:t>Output Potential</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产出潜力（用</a:t>
                </a:r>
                <a:r>
                  <a:rPr lang="en-US" altLang="zh-CN" dirty="0"/>
                  <a:t>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𝑌</m:t>
                        </m:r>
                      </m:e>
                    </m:acc>
                  </m:oMath>
                </a14:m>
                <a:r>
                  <a:rPr lang="en-US" altLang="zh-CN" dirty="0"/>
                  <a:t> </a:t>
                </a:r>
                <a:r>
                  <a:rPr lang="zh-CN" altLang="en-US" dirty="0"/>
                  <a:t>表示）是指使用当前技术，将几乎所有资本和劳动力用于生产所达到的产出水平。</a:t>
                </a:r>
                <a:endParaRPr lang="en-US" altLang="zh-CN" dirty="0"/>
              </a:p>
              <a:p>
                <a:r>
                  <a:rPr lang="zh-CN" altLang="en-US" dirty="0"/>
                  <a:t>在古典假设下，厂商间的竞争会让生产达到潜力水平。</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2426" r="-674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756139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生产要素（</a:t>
            </a:r>
            <a:r>
              <a:rPr lang="en-US" altLang="zh-CN" dirty="0"/>
              <a:t>Factors of Production</a:t>
            </a:r>
            <a:r>
              <a:rPr lang="zh-CN" altLang="en-US" dirty="0"/>
              <a:t>）</a:t>
            </a:r>
          </a:p>
        </p:txBody>
      </p:sp>
      <p:sp>
        <p:nvSpPr>
          <p:cNvPr id="3" name="内容占位符 2"/>
          <p:cNvSpPr>
            <a:spLocks noGrp="1"/>
          </p:cNvSpPr>
          <p:nvPr>
            <p:ph idx="1"/>
          </p:nvPr>
        </p:nvSpPr>
        <p:spPr/>
        <p:txBody>
          <a:bodyPr>
            <a:normAutofit/>
          </a:bodyPr>
          <a:lstStyle/>
          <a:p>
            <a:r>
              <a:rPr lang="zh-CN" altLang="en-US" dirty="0"/>
              <a:t>生产要素是生产商品或服务所需的投入。</a:t>
            </a:r>
            <a:r>
              <a:rPr lang="en-US" altLang="zh-CN" dirty="0"/>
              <a:t> </a:t>
            </a:r>
          </a:p>
          <a:p>
            <a:r>
              <a:rPr lang="zh-CN" altLang="en-US" dirty="0"/>
              <a:t>最重要的两个要素投入是资本（</a:t>
            </a:r>
            <a:r>
              <a:rPr lang="en-US" altLang="zh-CN" dirty="0"/>
              <a:t>capital</a:t>
            </a:r>
            <a:r>
              <a:rPr lang="zh-CN" altLang="en-US" dirty="0"/>
              <a:t>）和劳动力（</a:t>
            </a:r>
            <a:r>
              <a:rPr lang="en-US" altLang="zh-CN" dirty="0"/>
              <a:t>labor</a:t>
            </a:r>
            <a:r>
              <a:rPr lang="zh-CN" altLang="en-US" dirty="0"/>
              <a:t>）。</a:t>
            </a:r>
            <a:endParaRPr lang="en-US" altLang="zh-CN" dirty="0"/>
          </a:p>
          <a:p>
            <a:pPr lvl="1"/>
            <a:r>
              <a:rPr lang="zh-CN" altLang="en-US" dirty="0"/>
              <a:t>资本是所有用于生产、流通和销售的资产。我们用</a:t>
            </a:r>
            <a:r>
              <a:rPr lang="en-US" altLang="zh-CN" dirty="0"/>
              <a:t> </a:t>
            </a:r>
            <a:r>
              <a:rPr lang="en-US" altLang="zh-CN" i="1" dirty="0"/>
              <a:t>K </a:t>
            </a:r>
            <a:r>
              <a:rPr lang="zh-CN" altLang="en-US" dirty="0"/>
              <a:t>表示资本存量。</a:t>
            </a:r>
            <a:endParaRPr lang="en-US" altLang="zh-CN" i="1" dirty="0"/>
          </a:p>
          <a:p>
            <a:pPr lvl="1"/>
            <a:r>
              <a:rPr lang="zh-CN" altLang="en-US" dirty="0"/>
              <a:t>劳动力是劳动者用于生产的时间。我们用</a:t>
            </a:r>
            <a:r>
              <a:rPr lang="en-US" altLang="zh-CN" dirty="0"/>
              <a:t> </a:t>
            </a:r>
            <a:r>
              <a:rPr lang="en-US" altLang="zh-CN" i="1" dirty="0"/>
              <a:t>L</a:t>
            </a:r>
            <a:r>
              <a:rPr lang="en-US" altLang="zh-CN" dirty="0"/>
              <a:t> </a:t>
            </a:r>
            <a:r>
              <a:rPr lang="zh-CN" altLang="en-US" dirty="0"/>
              <a:t>表示劳动力。</a:t>
            </a:r>
            <a:r>
              <a:rPr lang="en-US" altLang="zh-CN" dirty="0"/>
              <a:t>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85827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在这一章中，我们假设资本和劳动力均固定</a:t>
                </a:r>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𝐾</m:t>
                      </m:r>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𝐾</m:t>
                          </m:r>
                        </m:e>
                      </m:acc>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𝐿</m:t>
                      </m:r>
                      <m:r>
                        <a:rPr lang="en-US" altLang="zh-CN" i="1">
                          <a:latin typeface="Cambria Math"/>
                        </a:rPr>
                        <m:t>=</m:t>
                      </m:r>
                      <m:acc>
                        <m:accPr>
                          <m:chr m:val="̅"/>
                          <m:ctrlPr>
                            <a:rPr lang="en-US" altLang="zh-CN" i="1">
                              <a:latin typeface="Cambria Math" panose="02040503050406030204" pitchFamily="18" charset="0"/>
                            </a:rPr>
                          </m:ctrlPr>
                        </m:accPr>
                        <m:e>
                          <m:r>
                            <a:rPr lang="en-US" altLang="zh-CN" b="0" i="1" smtClean="0">
                              <a:latin typeface="Cambria Math"/>
                            </a:rPr>
                            <m:t>𝐿</m:t>
                          </m:r>
                        </m:e>
                      </m:acc>
                    </m:oMath>
                  </m:oMathPara>
                </a14:m>
                <a:endParaRPr lang="en-US"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97918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生产函数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zh-CN" altLang="en-US" dirty="0"/>
                  <a:t>宏观经济学通常用生产函数（</a:t>
                </a:r>
                <a:r>
                  <a:rPr lang="en-US" altLang="zh-CN" dirty="0"/>
                  <a:t>production function</a:t>
                </a:r>
                <a:r>
                  <a:rPr lang="zh-CN" altLang="en-US" dirty="0"/>
                  <a:t>）刻画“技术”</a:t>
                </a:r>
                <a:r>
                  <a:rPr lang="en-US" altLang="zh-CN" dirty="0"/>
                  <a:t>——</a:t>
                </a:r>
                <a:r>
                  <a:rPr lang="zh-CN" altLang="en-US" dirty="0"/>
                  <a:t>将要素投入转化为商品和服务的能力。</a:t>
                </a:r>
                <a:r>
                  <a:rPr lang="en-US" altLang="zh-CN" dirty="0"/>
                  <a:t>  </a:t>
                </a:r>
              </a:p>
              <a:p>
                <a:r>
                  <a:rPr lang="zh-CN" altLang="en-US" dirty="0"/>
                  <a:t>宏观经济学中的广义技术：不仅包括科学技术，而且包括制度、政策、基础设施、金融市场、企业管理、营销等有助于增加总产出的“软实力”。</a:t>
                </a:r>
                <a:endParaRPr lang="en-US" altLang="zh-CN" dirty="0"/>
              </a:p>
              <a:p>
                <a:r>
                  <a:rPr lang="zh-CN" altLang="en-US" dirty="0"/>
                  <a:t>我们将总产出（</a:t>
                </a:r>
                <a14:m>
                  <m:oMath xmlns:m="http://schemas.openxmlformats.org/officeDocument/2006/math">
                    <m:r>
                      <a:rPr lang="en-US" altLang="zh-CN" i="1">
                        <a:latin typeface="Cambria Math"/>
                      </a:rPr>
                      <m:t>𝑌</m:t>
                    </m:r>
                  </m:oMath>
                </a14:m>
                <a:r>
                  <a:rPr lang="zh-CN" altLang="en-US" dirty="0"/>
                  <a:t>）表示为要素投入（</a:t>
                </a:r>
                <a:r>
                  <a:rPr lang="en-US" altLang="zh-CN" dirty="0"/>
                  <a:t> </a:t>
                </a:r>
                <a14:m>
                  <m:oMath xmlns:m="http://schemas.openxmlformats.org/officeDocument/2006/math">
                    <m:r>
                      <a:rPr lang="en-US" altLang="zh-CN" i="1">
                        <a:latin typeface="Cambria Math"/>
                      </a:rPr>
                      <m:t>𝐾</m:t>
                    </m:r>
                    <m:r>
                      <a:rPr lang="en-US" altLang="zh-CN" i="1">
                        <a:latin typeface="Cambria Math"/>
                      </a:rPr>
                      <m:t> </m:t>
                    </m:r>
                  </m:oMath>
                </a14:m>
                <a:r>
                  <a:rPr lang="zh-CN" altLang="en-US" dirty="0"/>
                  <a:t>和</a:t>
                </a:r>
                <a14:m>
                  <m:oMath xmlns:m="http://schemas.openxmlformats.org/officeDocument/2006/math">
                    <m:r>
                      <a:rPr lang="en-US" altLang="zh-CN" i="1">
                        <a:latin typeface="Cambria Math"/>
                      </a:rPr>
                      <m:t>𝐿</m:t>
                    </m:r>
                    <m:r>
                      <a:rPr lang="en-US" altLang="zh-CN" i="1">
                        <a:latin typeface="Cambria Math"/>
                      </a:rPr>
                      <m:t> </m:t>
                    </m:r>
                  </m:oMath>
                </a14:m>
                <a:r>
                  <a:rPr lang="zh-CN" altLang="en-US" dirty="0"/>
                  <a:t>）的函数，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r>
                        <a:rPr lang="en-US" altLang="zh-CN" b="0" i="1" smtClean="0">
                          <a:latin typeface="Cambria Math"/>
                        </a:rPr>
                        <m:t>.</m:t>
                      </m:r>
                    </m:oMath>
                  </m:oMathPara>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81" t="-3369" r="-629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033734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生产函数的假设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zh-CN" altLang="en-US" dirty="0"/>
                  <a:t>假设生产函数满足</a:t>
                </a:r>
                <a:r>
                  <a:rPr lang="en-US" altLang="zh-CN" dirty="0"/>
                  <a:t>:</a:t>
                </a:r>
              </a:p>
              <a:p>
                <a:pPr lvl="1"/>
                <a:r>
                  <a:rPr lang="zh-CN" altLang="en-US" dirty="0"/>
                  <a:t>规模收益不变（</a:t>
                </a:r>
                <a:r>
                  <a:rPr lang="en-US" altLang="zh-CN" dirty="0"/>
                  <a:t>Constant return to scale</a:t>
                </a:r>
                <a:r>
                  <a:rPr lang="zh-CN" altLang="en-US" dirty="0"/>
                  <a:t>）：</a:t>
                </a:r>
                <a:endParaRPr lang="en-US" altLang="zh-CN" dirty="0"/>
              </a:p>
              <a:p>
                <a:pPr marL="857250" lvl="2" indent="0" algn="ctr">
                  <a:buNone/>
                </a:pPr>
                <a:r>
                  <a:rPr lang="en-US" altLang="zh-CN" dirty="0"/>
                  <a:t>For any </a:t>
                </a:r>
                <a14:m>
                  <m:oMath xmlns:m="http://schemas.openxmlformats.org/officeDocument/2006/math">
                    <m:r>
                      <a:rPr lang="en-US" altLang="zh-CN" b="0" i="1" smtClean="0">
                        <a:latin typeface="Cambria Math"/>
                      </a:rPr>
                      <m:t>𝑧</m:t>
                    </m:r>
                    <m:r>
                      <a:rPr lang="en-US" altLang="zh-CN" b="0" i="1" smtClean="0">
                        <a:latin typeface="Cambria Math"/>
                      </a:rPr>
                      <m:t>&gt;0</m:t>
                    </m:r>
                  </m:oMath>
                </a14:m>
                <a:r>
                  <a:rPr lang="en-US" altLang="zh-CN" dirty="0"/>
                  <a:t>, </a:t>
                </a:r>
                <a14:m>
                  <m:oMath xmlns:m="http://schemas.openxmlformats.org/officeDocument/2006/math">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𝑧𝐾</m:t>
                        </m:r>
                        <m:r>
                          <a:rPr lang="en-US" altLang="zh-CN" b="0" i="1" smtClean="0">
                            <a:latin typeface="Cambria Math"/>
                          </a:rPr>
                          <m:t>,</m:t>
                        </m:r>
                        <m:r>
                          <a:rPr lang="en-US" altLang="zh-CN" b="0" i="1" smtClean="0">
                            <a:latin typeface="Cambria Math"/>
                          </a:rPr>
                          <m:t>𝑧𝐿</m:t>
                        </m:r>
                      </m:e>
                    </m:d>
                    <m:r>
                      <a:rPr lang="en-US" altLang="zh-CN" b="0" i="1" smtClean="0">
                        <a:latin typeface="Cambria Math"/>
                      </a:rPr>
                      <m:t>=</m:t>
                    </m:r>
                    <m:r>
                      <a:rPr lang="en-US" altLang="zh-CN" b="0" i="1" smtClean="0">
                        <a:latin typeface="Cambria Math"/>
                      </a:rPr>
                      <m:t>𝑧𝑌</m:t>
                    </m:r>
                    <m:r>
                      <a:rPr lang="en-US" altLang="zh-CN" b="0" i="1" smtClean="0">
                        <a:latin typeface="Cambria Math" panose="02040503050406030204" pitchFamily="18" charset="0"/>
                      </a:rPr>
                      <m:t>.</m:t>
                    </m:r>
                  </m:oMath>
                </a14:m>
                <a:endParaRPr lang="en-US" altLang="zh-CN" dirty="0"/>
              </a:p>
              <a:p>
                <a:pPr lvl="1"/>
                <a:r>
                  <a:rPr lang="zh-CN" altLang="en-US" dirty="0"/>
                  <a:t>要素的边际产出为正：</a:t>
                </a:r>
                <a:endParaRPr lang="en-US" altLang="zh-CN" dirty="0"/>
              </a:p>
              <a:p>
                <a:pPr marL="857250" lvl="2" indent="0" algn="ctr">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1</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m:t>
                        </m:r>
                        <m:r>
                          <a:rPr lang="en-US" altLang="zh-CN" i="1">
                            <a:latin typeface="Cambria Math"/>
                          </a:rPr>
                          <m:t>𝐹</m:t>
                        </m:r>
                      </m:num>
                      <m:den>
                        <m:r>
                          <a:rPr lang="en-US" altLang="zh-CN" i="1">
                            <a:latin typeface="Cambria Math"/>
                          </a:rPr>
                          <m:t>𝜕</m:t>
                        </m:r>
                        <m:r>
                          <a:rPr lang="en-US" altLang="zh-CN" i="1">
                            <a:latin typeface="Cambria Math"/>
                          </a:rPr>
                          <m:t>𝐾</m:t>
                        </m:r>
                      </m:den>
                    </m:f>
                    <m:r>
                      <a:rPr lang="en-US" altLang="zh-CN" i="1">
                        <a:latin typeface="Cambria Math"/>
                      </a:rPr>
                      <m:t>&gt;0</m:t>
                    </m:r>
                  </m:oMath>
                </a14:m>
                <a:r>
                  <a:rPr lang="en-US" altLang="zh-CN" dirty="0"/>
                  <a:t>,</a:t>
                </a:r>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2</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m:t>
                        </m:r>
                        <m:r>
                          <a:rPr lang="en-US" altLang="zh-CN" i="1">
                            <a:latin typeface="Cambria Math"/>
                          </a:rPr>
                          <m:t>𝐹</m:t>
                        </m:r>
                      </m:num>
                      <m:den>
                        <m:r>
                          <a:rPr lang="en-US" altLang="zh-CN" i="1">
                            <a:latin typeface="Cambria Math"/>
                          </a:rPr>
                          <m:t>𝜕</m:t>
                        </m:r>
                        <m:r>
                          <a:rPr lang="en-US" altLang="zh-CN" i="1">
                            <a:latin typeface="Cambria Math"/>
                          </a:rPr>
                          <m:t>𝐿</m:t>
                        </m:r>
                      </m:den>
                    </m:f>
                    <m:r>
                      <a:rPr lang="en-US" altLang="zh-CN" i="1">
                        <a:latin typeface="Cambria Math"/>
                      </a:rPr>
                      <m:t>&gt;0</m:t>
                    </m:r>
                  </m:oMath>
                </a14:m>
                <a:endParaRPr lang="en-US" altLang="zh-CN" dirty="0"/>
              </a:p>
              <a:p>
                <a:pPr lvl="1"/>
                <a:r>
                  <a:rPr lang="zh-CN" altLang="en-US" dirty="0"/>
                  <a:t>要素的边际产出递减：</a:t>
                </a:r>
                <a:endParaRPr lang="en-US" altLang="zh-CN" i="1" dirty="0">
                  <a:latin typeface="Cambria Math" panose="02040503050406030204" pitchFamily="18" charset="0"/>
                </a:endParaRPr>
              </a:p>
              <a:p>
                <a:pPr marL="457200" lvl="1" indent="0" algn="ctr">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1</m:t>
                        </m:r>
                        <m:r>
                          <a:rPr lang="en-US" altLang="zh-CN" b="0" i="1" smtClean="0">
                            <a:latin typeface="Cambria Math"/>
                          </a:rPr>
                          <m:t>1</m:t>
                        </m:r>
                      </m:sub>
                    </m:sSub>
                    <m:r>
                      <a:rPr lang="en-US" altLang="zh-CN" i="1">
                        <a:latin typeface="Cambria Math"/>
                      </a:rPr>
                      <m:t>≡</m:t>
                    </m:r>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i="1">
                                <a:latin typeface="Cambria Math"/>
                              </a:rPr>
                              <m:t>𝜕</m:t>
                            </m:r>
                          </m:e>
                          <m:sup>
                            <m:r>
                              <a:rPr lang="en-US" altLang="zh-CN" b="0" i="1" smtClean="0">
                                <a:latin typeface="Cambria Math"/>
                              </a:rPr>
                              <m:t>2</m:t>
                            </m:r>
                          </m:sup>
                        </m:sSup>
                        <m:r>
                          <a:rPr lang="en-US" altLang="zh-CN" i="1">
                            <a:latin typeface="Cambria Math"/>
                          </a:rPr>
                          <m:t>𝐹</m:t>
                        </m:r>
                      </m:num>
                      <m:den>
                        <m:r>
                          <a:rPr lang="en-US" altLang="zh-CN" i="1">
                            <a:latin typeface="Cambria Math"/>
                          </a:rPr>
                          <m:t>𝜕</m:t>
                        </m:r>
                        <m:sSup>
                          <m:sSupPr>
                            <m:ctrlPr>
                              <a:rPr lang="en-US" altLang="zh-CN" b="0" i="1" smtClean="0">
                                <a:latin typeface="Cambria Math" panose="02040503050406030204" pitchFamily="18" charset="0"/>
                              </a:rPr>
                            </m:ctrlPr>
                          </m:sSupPr>
                          <m:e>
                            <m:r>
                              <a:rPr lang="en-US" altLang="zh-CN" i="1">
                                <a:latin typeface="Cambria Math"/>
                              </a:rPr>
                              <m:t>𝐾</m:t>
                            </m:r>
                          </m:e>
                          <m:sup>
                            <m:r>
                              <a:rPr lang="en-US" altLang="zh-CN" b="0" i="1" smtClean="0">
                                <a:latin typeface="Cambria Math"/>
                              </a:rPr>
                              <m:t>2</m:t>
                            </m:r>
                          </m:sup>
                        </m:sSup>
                      </m:den>
                    </m:f>
                    <m:r>
                      <a:rPr lang="en-US" altLang="zh-CN" b="0" i="1" smtClean="0">
                        <a:latin typeface="Cambria Math"/>
                      </a:rPr>
                      <m:t>&lt;</m:t>
                    </m:r>
                    <m:r>
                      <a:rPr lang="en-US" altLang="zh-CN" i="1">
                        <a:latin typeface="Cambria Math"/>
                      </a:rPr>
                      <m:t>0</m:t>
                    </m:r>
                  </m:oMath>
                </a14:m>
                <a:r>
                  <a:rPr lang="en-US" altLang="zh-CN" dirty="0"/>
                  <a:t>,</a:t>
                </a:r>
                <a:r>
                  <a:rPr lang="zh-CN" altLang="en-US" dirty="0"/>
                  <a:t> </a:t>
                </a:r>
                <a14:m>
                  <m:oMath xmlns:m="http://schemas.openxmlformats.org/officeDocument/2006/math">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2</m:t>
                        </m:r>
                        <m:r>
                          <a:rPr lang="en-US" altLang="zh-CN" b="0" i="1" smtClean="0">
                            <a:latin typeface="Cambria Math"/>
                          </a:rPr>
                          <m:t>2</m:t>
                        </m:r>
                      </m:sub>
                    </m:sSub>
                    <m:r>
                      <a:rPr lang="en-US" altLang="zh-CN" i="1">
                        <a:latin typeface="Cambria Math"/>
                      </a:rPr>
                      <m:t>≡</m:t>
                    </m:r>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i="1">
                                <a:latin typeface="Cambria Math"/>
                              </a:rPr>
                              <m:t>𝜕</m:t>
                            </m:r>
                          </m:e>
                          <m:sup>
                            <m:r>
                              <a:rPr lang="en-US" altLang="zh-CN" b="0" i="1" smtClean="0">
                                <a:latin typeface="Cambria Math"/>
                              </a:rPr>
                              <m:t>2</m:t>
                            </m:r>
                          </m:sup>
                        </m:sSup>
                        <m:r>
                          <a:rPr lang="en-US" altLang="zh-CN" i="1">
                            <a:latin typeface="Cambria Math"/>
                          </a:rPr>
                          <m:t>𝐹</m:t>
                        </m:r>
                      </m:num>
                      <m:den>
                        <m:r>
                          <a:rPr lang="en-US" altLang="zh-CN" i="1">
                            <a:latin typeface="Cambria Math"/>
                          </a:rPr>
                          <m:t>𝜕</m:t>
                        </m:r>
                        <m:sSup>
                          <m:sSupPr>
                            <m:ctrlPr>
                              <a:rPr lang="en-US" altLang="zh-CN" b="0" i="1" smtClean="0">
                                <a:latin typeface="Cambria Math" panose="02040503050406030204" pitchFamily="18" charset="0"/>
                              </a:rPr>
                            </m:ctrlPr>
                          </m:sSupPr>
                          <m:e>
                            <m:r>
                              <a:rPr lang="en-US" altLang="zh-CN" i="1">
                                <a:latin typeface="Cambria Math"/>
                              </a:rPr>
                              <m:t>𝐿</m:t>
                            </m:r>
                          </m:e>
                          <m:sup>
                            <m:r>
                              <a:rPr lang="en-US" altLang="zh-CN" b="0" i="1" smtClean="0">
                                <a:latin typeface="Cambria Math"/>
                              </a:rPr>
                              <m:t>2</m:t>
                            </m:r>
                          </m:sup>
                        </m:sSup>
                      </m:den>
                    </m:f>
                    <m:r>
                      <a:rPr lang="en-US" altLang="zh-CN" b="0" i="1" smtClean="0">
                        <a:latin typeface="Cambria Math"/>
                      </a:rPr>
                      <m:t>&lt;</m:t>
                    </m:r>
                    <m:r>
                      <a:rPr lang="en-US" altLang="zh-CN" i="1">
                        <a:latin typeface="Cambria Math"/>
                      </a:rPr>
                      <m:t>0</m:t>
                    </m:r>
                  </m:oMath>
                </a14:m>
                <a:endParaRPr lang="en-US" altLang="zh-CN" dirty="0"/>
              </a:p>
              <a:p>
                <a:pPr lvl="1"/>
                <a:r>
                  <a:rPr lang="zh-CN" altLang="en-US" dirty="0"/>
                  <a:t>资本和劳动互补</a:t>
                </a:r>
                <a:endParaRPr lang="en-US" altLang="zh-CN" dirty="0"/>
              </a:p>
              <a:p>
                <a:pPr marL="457200" lvl="1"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12</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𝐹</m:t>
                          </m:r>
                        </m:num>
                        <m:den>
                          <m:r>
                            <a:rPr lang="en-US" altLang="zh-CN" i="1">
                              <a:latin typeface="Cambria Math" panose="02040503050406030204" pitchFamily="18" charset="0"/>
                            </a:rPr>
                            <m:t>𝜕</m:t>
                          </m:r>
                          <m:r>
                            <a:rPr lang="en-US" altLang="zh-CN" i="1">
                              <a:latin typeface="Cambria Math" panose="02040503050406030204" pitchFamily="18" charset="0"/>
                            </a:rPr>
                            <m:t>𝐾</m:t>
                          </m:r>
                          <m:r>
                            <a:rPr lang="en-US" altLang="zh-CN" i="1">
                              <a:latin typeface="Cambria Math" panose="02040503050406030204" pitchFamily="18" charset="0"/>
                            </a:rPr>
                            <m:t>𝜕</m:t>
                          </m:r>
                          <m:r>
                            <a:rPr lang="en-US" altLang="zh-CN" i="1">
                              <a:latin typeface="Cambria Math" panose="02040503050406030204" pitchFamily="18" charset="0"/>
                            </a:rPr>
                            <m:t>𝐿</m:t>
                          </m:r>
                        </m:den>
                      </m:f>
                      <m:r>
                        <a:rPr lang="en-US" altLang="zh-CN" i="1">
                          <a:latin typeface="Cambria Math" panose="02040503050406030204" pitchFamily="18" charset="0"/>
                        </a:rPr>
                        <m:t>&gt;0</m:t>
                      </m:r>
                      <m:r>
                        <a:rPr lang="en-US" altLang="zh-CN" b="0" i="1" smtClean="0">
                          <a:latin typeface="Cambria Math" panose="02040503050406030204" pitchFamily="18" charset="0"/>
                        </a:rPr>
                        <m:t>.</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481" t="-431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664245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1C24A-97B0-4094-9C92-5B13FF1D77AB}"/>
              </a:ext>
            </a:extLst>
          </p:cNvPr>
          <p:cNvSpPr>
            <a:spLocks noGrp="1"/>
          </p:cNvSpPr>
          <p:nvPr>
            <p:ph type="title"/>
          </p:nvPr>
        </p:nvSpPr>
        <p:spPr/>
        <p:txBody>
          <a:bodyPr/>
          <a:lstStyle/>
          <a:p>
            <a:r>
              <a:rPr lang="zh-CN" altLang="en-US" dirty="0"/>
              <a:t>生产效率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E4979C-2D93-414B-BDF8-6B4F08F801CF}"/>
                  </a:ext>
                </a:extLst>
              </p:cNvPr>
              <p:cNvSpPr>
                <a:spLocks noGrp="1"/>
              </p:cNvSpPr>
              <p:nvPr>
                <p:ph idx="1"/>
              </p:nvPr>
            </p:nvSpPr>
            <p:spPr/>
            <p:txBody>
              <a:bodyPr/>
              <a:lstStyle/>
              <a:p>
                <a:r>
                  <a:rPr lang="zh-CN" altLang="en-US" dirty="0"/>
                  <a:t>我们可以在生产函数中引入效率（</a:t>
                </a:r>
                <a:r>
                  <a:rPr lang="en-US" altLang="zh-CN" dirty="0"/>
                  <a:t>efficiency or productivity</a:t>
                </a:r>
                <a:r>
                  <a:rPr lang="zh-CN" altLang="en-US" dirty="0"/>
                  <a:t>）变量（</a:t>
                </a:r>
                <a14:m>
                  <m:oMath xmlns:m="http://schemas.openxmlformats.org/officeDocument/2006/math">
                    <m:r>
                      <a:rPr lang="en-US" altLang="zh-CN" i="1">
                        <a:latin typeface="Cambria Math" panose="02040503050406030204" pitchFamily="18" charset="0"/>
                      </a:rPr>
                      <m:t>𝐴</m:t>
                    </m:r>
                  </m:oMath>
                </a14:m>
                <a:r>
                  <a:rPr lang="zh-CN" altLang="en-US" dirty="0"/>
                  <a:t>），</a:t>
                </a:r>
                <a:endParaRPr lang="en-US" altLang="zh-CN" dirty="0"/>
              </a:p>
              <a:p>
                <a:pPr lvl="1"/>
                <a:r>
                  <a:rPr lang="zh-CN" altLang="en-US" dirty="0"/>
                  <a:t>劳动增强型（</a:t>
                </a:r>
                <a:r>
                  <a:rPr lang="en-US" altLang="zh-CN" dirty="0"/>
                  <a:t>labor augmenting</a:t>
                </a:r>
                <a:r>
                  <a:rPr lang="zh-CN" altLang="en-US" dirty="0"/>
                  <a:t>）</a:t>
                </a:r>
                <a:endParaRPr lang="en-US" altLang="zh-CN" dirty="0"/>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𝐴𝐿</m:t>
                      </m:r>
                      <m:r>
                        <a:rPr lang="en-US" altLang="zh-CN" b="0" i="1" smtClean="0">
                          <a:latin typeface="Cambria Math" panose="02040503050406030204" pitchFamily="18" charset="0"/>
                        </a:rPr>
                        <m:t>)</m:t>
                      </m:r>
                    </m:oMath>
                  </m:oMathPara>
                </a14:m>
                <a:endParaRPr lang="en-US" altLang="zh-CN" dirty="0"/>
              </a:p>
              <a:p>
                <a:pPr lvl="1"/>
                <a:r>
                  <a:rPr lang="zh-CN" altLang="en-US" dirty="0"/>
                  <a:t>资本增强型（</a:t>
                </a:r>
                <a:r>
                  <a:rPr lang="en-US" altLang="zh-CN" dirty="0"/>
                  <a:t>capital augmenting</a:t>
                </a:r>
                <a:r>
                  <a:rPr lang="zh-CN" altLang="en-US" dirty="0"/>
                  <a:t>）</a:t>
                </a:r>
                <a:endParaRPr lang="en-US" altLang="zh-CN" dirty="0"/>
              </a:p>
              <a:p>
                <a:pPr marL="457200" lvl="1"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i="1">
                          <a:latin typeface="Cambria Math" panose="02040503050406030204" pitchFamily="18" charset="0"/>
                        </a:rPr>
                        <m:t>𝐴𝐾</m:t>
                      </m:r>
                      <m:r>
                        <a:rPr lang="en-US" altLang="zh-CN" i="1">
                          <a:latin typeface="Cambria Math" panose="02040503050406030204" pitchFamily="18" charset="0"/>
                        </a:rPr>
                        <m:t>, </m:t>
                      </m:r>
                      <m:r>
                        <a:rPr lang="en-US" altLang="zh-CN" i="1">
                          <a:latin typeface="Cambria Math" panose="02040503050406030204" pitchFamily="18" charset="0"/>
                        </a:rPr>
                        <m:t>𝐿</m:t>
                      </m:r>
                      <m:r>
                        <a:rPr lang="en-US" altLang="zh-CN" i="1">
                          <a:latin typeface="Cambria Math" panose="02040503050406030204" pitchFamily="18" charset="0"/>
                        </a:rPr>
                        <m:t>)</m:t>
                      </m:r>
                    </m:oMath>
                  </m:oMathPara>
                </a14:m>
                <a:endParaRPr lang="en-US" altLang="zh-CN" dirty="0"/>
              </a:p>
              <a:p>
                <a:pPr lvl="1"/>
                <a:r>
                  <a:rPr lang="zh-CN" altLang="en-US" dirty="0"/>
                  <a:t>全要素增强型（</a:t>
                </a:r>
                <a:r>
                  <a:rPr lang="en-US" altLang="zh-CN" dirty="0"/>
                  <a:t>total-factor augmenting</a:t>
                </a:r>
                <a:r>
                  <a:rPr lang="zh-CN" altLang="en-US" dirty="0"/>
                  <a:t>）</a:t>
                </a:r>
                <a:endParaRPr lang="en-US" altLang="zh-CN" dirty="0"/>
              </a:p>
              <a:p>
                <a:pPr marL="457200" lvl="1"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𝐴𝐹</m:t>
                      </m:r>
                      <m:r>
                        <a:rPr lang="en-US" altLang="zh-CN" i="1">
                          <a:latin typeface="Cambria Math" panose="02040503050406030204" pitchFamily="18" charset="0"/>
                        </a:rPr>
                        <m:t>(</m:t>
                      </m:r>
                      <m:r>
                        <a:rPr lang="en-US" altLang="zh-CN" i="1">
                          <a:latin typeface="Cambria Math" panose="02040503050406030204" pitchFamily="18" charset="0"/>
                        </a:rPr>
                        <m:t>𝐾</m:t>
                      </m:r>
                      <m:r>
                        <a:rPr lang="en-US" altLang="zh-CN" i="1">
                          <a:latin typeface="Cambria Math" panose="02040503050406030204" pitchFamily="18" charset="0"/>
                        </a:rPr>
                        <m:t>,</m:t>
                      </m:r>
                      <m:r>
                        <a:rPr lang="en-US" altLang="zh-CN" i="1">
                          <a:latin typeface="Cambria Math" panose="02040503050406030204" pitchFamily="18" charset="0"/>
                        </a:rPr>
                        <m:t>𝐿</m:t>
                      </m:r>
                      <m:r>
                        <a:rPr lang="en-US" altLang="zh-CN" i="1">
                          <a:latin typeface="Cambria Math" panose="02040503050406030204" pitchFamily="18" charset="0"/>
                        </a:rPr>
                        <m:t>)</m:t>
                      </m:r>
                    </m:oMath>
                  </m:oMathPara>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34E4979C-2D93-414B-BDF8-6B4F08F801CF}"/>
                  </a:ext>
                </a:extLst>
              </p:cNvPr>
              <p:cNvSpPr>
                <a:spLocks noGrp="1" noRot="1" noChangeAspect="1" noMove="1" noResize="1" noEditPoints="1" noAdjustHandles="1" noChangeArrowheads="1" noChangeShapeType="1" noTextEdit="1"/>
              </p:cNvSpPr>
              <p:nvPr>
                <p:ph idx="1"/>
              </p:nvPr>
            </p:nvSpPr>
            <p:spPr>
              <a:blipFill>
                <a:blip r:embed="rId2"/>
                <a:stretch>
                  <a:fillRect l="-1704" t="-2426" r="-2519"/>
                </a:stretch>
              </a:blipFill>
            </p:spPr>
            <p:txBody>
              <a:bodyPr/>
              <a:lstStyle/>
              <a:p>
                <a:r>
                  <a:rPr lang="zh-CN" altLang="en-US">
                    <a:noFill/>
                  </a:rPr>
                  <a:t> </a:t>
                </a:r>
              </a:p>
            </p:txBody>
          </p:sp>
        </mc:Fallback>
      </mc:AlternateContent>
      <p:sp>
        <p:nvSpPr>
          <p:cNvPr id="4" name="页脚占位符 3">
            <a:extLst>
              <a:ext uri="{FF2B5EF4-FFF2-40B4-BE49-F238E27FC236}">
                <a16:creationId xmlns:a16="http://schemas.microsoft.com/office/drawing/2014/main" id="{610284C9-1ECD-488C-8FE2-460E47DF3887}"/>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853131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Cobb-Douglas </a:t>
            </a:r>
            <a:r>
              <a:rPr lang="zh-CN" altLang="en-US" dirty="0"/>
              <a:t>生产函数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著名的</a:t>
                </a:r>
                <a:r>
                  <a:rPr lang="en-US" altLang="zh-CN" dirty="0"/>
                  <a:t>Cobb-Douglas </a:t>
                </a:r>
                <a:r>
                  <a:rPr lang="zh-CN" altLang="en-US" dirty="0"/>
                  <a:t>生产函数为</a:t>
                </a:r>
                <a:r>
                  <a:rPr lang="en-US" altLang="zh-CN" dirty="0"/>
                  <a:t>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r>
                        <a:rPr lang="en-US" altLang="zh-CN" b="0" i="1" smtClean="0">
                          <a:latin typeface="Cambria Math"/>
                        </a:rPr>
                        <m:t>=</m:t>
                      </m:r>
                      <m:r>
                        <a:rPr lang="en-US" altLang="zh-CN" b="0" i="1" smtClean="0">
                          <a:latin typeface="Cambria Math"/>
                        </a:rPr>
                        <m:t>𝐴</m:t>
                      </m:r>
                      <m:sSup>
                        <m:sSupPr>
                          <m:ctrlPr>
                            <a:rPr lang="en-US" altLang="zh-CN" b="0" i="1" smtClean="0">
                              <a:latin typeface="Cambria Math" panose="02040503050406030204" pitchFamily="18" charset="0"/>
                            </a:rPr>
                          </m:ctrlPr>
                        </m:sSupPr>
                        <m:e>
                          <m:r>
                            <a:rPr lang="en-US" altLang="zh-CN" b="0" i="1" smtClean="0">
                              <a:latin typeface="Cambria Math"/>
                            </a:rPr>
                            <m:t>𝐾</m:t>
                          </m:r>
                        </m:e>
                        <m:sup>
                          <m:r>
                            <a:rPr lang="en-US" altLang="zh-CN" b="0" i="1" smtClean="0">
                              <a:latin typeface="Cambria Math"/>
                            </a:rPr>
                            <m:t>𝛼</m:t>
                          </m:r>
                        </m:sup>
                      </m:sSup>
                      <m:sSup>
                        <m:sSupPr>
                          <m:ctrlPr>
                            <a:rPr lang="en-US" altLang="zh-CN" b="0" i="1" smtClean="0">
                              <a:latin typeface="Cambria Math" panose="02040503050406030204" pitchFamily="18" charset="0"/>
                            </a:rPr>
                          </m:ctrlPr>
                        </m:sSupPr>
                        <m:e>
                          <m:r>
                            <a:rPr lang="en-US" altLang="zh-CN" b="0" i="1" smtClean="0">
                              <a:latin typeface="Cambria Math"/>
                            </a:rPr>
                            <m:t>𝐿</m:t>
                          </m:r>
                        </m:e>
                        <m:sup>
                          <m:r>
                            <a:rPr lang="en-US" altLang="zh-CN" b="0" i="1" smtClean="0">
                              <a:latin typeface="Cambria Math"/>
                            </a:rPr>
                            <m:t>𝛽</m:t>
                          </m:r>
                        </m:sup>
                      </m:sSup>
                      <m:r>
                        <a:rPr lang="en-US" altLang="zh-CN" b="0" i="1" smtClean="0">
                          <a:latin typeface="Cambria Math"/>
                        </a:rPr>
                        <m:t>,</m:t>
                      </m:r>
                    </m:oMath>
                  </m:oMathPara>
                </a14:m>
                <a:endParaRPr lang="en-US" altLang="zh-CN" dirty="0"/>
              </a:p>
              <a:p>
                <a:pPr marL="400050" lvl="1" indent="0">
                  <a:buNone/>
                </a:pPr>
                <a:r>
                  <a:rPr lang="zh-CN" altLang="en-US" dirty="0"/>
                  <a:t>其中</a:t>
                </a:r>
                <a:r>
                  <a:rPr lang="en-US" altLang="zh-CN" dirty="0"/>
                  <a:t> </a:t>
                </a:r>
                <a14:m>
                  <m:oMath xmlns:m="http://schemas.openxmlformats.org/officeDocument/2006/math">
                    <m:r>
                      <a:rPr lang="en-US" altLang="zh-CN" i="1">
                        <a:latin typeface="Cambria Math"/>
                      </a:rPr>
                      <m:t>𝐴</m:t>
                    </m:r>
                  </m:oMath>
                </a14:m>
                <a:r>
                  <a:rPr lang="en-US" altLang="zh-CN" dirty="0"/>
                  <a:t> </a:t>
                </a:r>
                <a:r>
                  <a:rPr lang="zh-CN" altLang="en-US" dirty="0"/>
                  <a:t>是表示生产效率的一个常数，</a:t>
                </a:r>
                <a:r>
                  <a:rPr lang="en-US" altLang="zh-CN" dirty="0"/>
                  <a:t> </a:t>
                </a:r>
                <a14:m>
                  <m:oMath xmlns:m="http://schemas.openxmlformats.org/officeDocument/2006/math">
                    <m:r>
                      <a:rPr lang="en-US" altLang="zh-CN" i="1">
                        <a:latin typeface="Cambria Math"/>
                      </a:rPr>
                      <m:t>𝛼</m:t>
                    </m:r>
                    <m:r>
                      <a:rPr lang="en-US" altLang="zh-CN" i="1">
                        <a:latin typeface="Cambria Math"/>
                      </a:rPr>
                      <m:t> </m:t>
                    </m:r>
                  </m:oMath>
                </a14:m>
                <a:r>
                  <a:rPr lang="zh-CN" altLang="en-US" dirty="0"/>
                  <a:t>和</a:t>
                </a:r>
                <a14:m>
                  <m:oMath xmlns:m="http://schemas.openxmlformats.org/officeDocument/2006/math">
                    <m:r>
                      <a:rPr lang="en-US" altLang="zh-CN" i="1">
                        <a:latin typeface="Cambria Math"/>
                      </a:rPr>
                      <m:t>𝛽</m:t>
                    </m:r>
                    <m:r>
                      <a:rPr lang="en-US" altLang="zh-CN" i="1">
                        <a:latin typeface="Cambria Math"/>
                      </a:rPr>
                      <m:t> </m:t>
                    </m:r>
                  </m:oMath>
                </a14:m>
                <a:r>
                  <a:rPr lang="zh-CN" altLang="en-US" dirty="0"/>
                  <a:t>均为正数。</a:t>
                </a:r>
                <a:r>
                  <a:rPr lang="en-US" altLang="zh-CN" dirty="0"/>
                  <a:t> </a:t>
                </a:r>
              </a:p>
              <a:p>
                <a:pPr marL="457200" indent="-457200"/>
                <a:r>
                  <a:rPr lang="zh-CN" altLang="en-US" dirty="0"/>
                  <a:t>为满足规模收益不变，必须有</a:t>
                </a:r>
                <a:r>
                  <a:rPr lang="en-US" altLang="zh-CN" dirty="0"/>
                  <a:t> </a:t>
                </a:r>
                <a14:m>
                  <m:oMath xmlns:m="http://schemas.openxmlformats.org/officeDocument/2006/math">
                    <m:r>
                      <a:rPr lang="en-US" altLang="zh-CN" i="1">
                        <a:latin typeface="Cambria Math"/>
                      </a:rPr>
                      <m:t>𝛼</m:t>
                    </m:r>
                    <m:r>
                      <a:rPr lang="en-US" altLang="zh-CN" b="0" i="1" smtClean="0">
                        <a:latin typeface="Cambria Math"/>
                      </a:rPr>
                      <m:t>+</m:t>
                    </m:r>
                    <m:r>
                      <a:rPr lang="en-US" altLang="zh-CN" b="0" i="1" smtClean="0">
                        <a:latin typeface="Cambria Math"/>
                      </a:rPr>
                      <m:t>𝛽</m:t>
                    </m:r>
                    <m:r>
                      <a:rPr lang="en-US" altLang="zh-CN" b="0" i="1" smtClean="0">
                        <a:latin typeface="Cambria Math"/>
                      </a:rPr>
                      <m:t>=1</m:t>
                    </m:r>
                  </m:oMath>
                </a14:m>
                <a:r>
                  <a:rPr lang="en-US" altLang="zh-CN" dirty="0"/>
                  <a:t>. </a:t>
                </a:r>
                <a:r>
                  <a:rPr lang="zh-CN" altLang="en-US" dirty="0"/>
                  <a:t>因此</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𝐹</m:t>
                      </m:r>
                      <m:d>
                        <m:dPr>
                          <m:ctrlPr>
                            <a:rPr lang="en-US" altLang="zh-CN" i="1">
                              <a:latin typeface="Cambria Math" panose="02040503050406030204" pitchFamily="18" charset="0"/>
                            </a:rPr>
                          </m:ctrlPr>
                        </m:dPr>
                        <m:e>
                          <m:r>
                            <a:rPr lang="en-US" altLang="zh-CN" i="1">
                              <a:latin typeface="Cambria Math"/>
                            </a:rPr>
                            <m:t>𝐾</m:t>
                          </m:r>
                          <m:r>
                            <a:rPr lang="en-US" altLang="zh-CN" i="1">
                              <a:latin typeface="Cambria Math"/>
                            </a:rPr>
                            <m:t>,</m:t>
                          </m:r>
                          <m:r>
                            <a:rPr lang="en-US" altLang="zh-CN" i="1">
                              <a:latin typeface="Cambria Math"/>
                            </a:rPr>
                            <m:t>𝐿</m:t>
                          </m:r>
                        </m:e>
                      </m:d>
                      <m:r>
                        <a:rPr lang="en-US" altLang="zh-CN" i="1">
                          <a:latin typeface="Cambria Math"/>
                        </a:rPr>
                        <m:t>=</m:t>
                      </m:r>
                      <m:r>
                        <a:rPr lang="en-US" altLang="zh-CN" i="1">
                          <a:latin typeface="Cambria Math"/>
                        </a:rPr>
                        <m:t>𝐴</m:t>
                      </m:r>
                      <m:sSup>
                        <m:sSupPr>
                          <m:ctrlPr>
                            <a:rPr lang="en-US" altLang="zh-CN" i="1">
                              <a:latin typeface="Cambria Math" panose="02040503050406030204" pitchFamily="18" charset="0"/>
                            </a:rPr>
                          </m:ctrlPr>
                        </m:sSupPr>
                        <m:e>
                          <m:r>
                            <a:rPr lang="en-US" altLang="zh-CN" i="1">
                              <a:latin typeface="Cambria Math"/>
                            </a:rPr>
                            <m:t>𝐾</m:t>
                          </m:r>
                        </m:e>
                        <m:sup>
                          <m:r>
                            <a:rPr lang="en-US" altLang="zh-CN" i="1">
                              <a:latin typeface="Cambria Math"/>
                            </a:rPr>
                            <m:t>𝛼</m:t>
                          </m:r>
                        </m:sup>
                      </m:sSup>
                      <m:sSup>
                        <m:sSupPr>
                          <m:ctrlPr>
                            <a:rPr lang="en-US" altLang="zh-CN" i="1">
                              <a:latin typeface="Cambria Math" panose="02040503050406030204" pitchFamily="18" charset="0"/>
                            </a:rPr>
                          </m:ctrlPr>
                        </m:sSupPr>
                        <m:e>
                          <m:r>
                            <a:rPr lang="en-US" altLang="zh-CN" i="1">
                              <a:latin typeface="Cambria Math"/>
                            </a:rPr>
                            <m:t>𝐿</m:t>
                          </m:r>
                        </m:e>
                        <m:sup>
                          <m:r>
                            <a:rPr lang="en-US" altLang="zh-CN" i="1">
                              <a:latin typeface="Cambria Math"/>
                            </a:rPr>
                            <m:t>1−</m:t>
                          </m:r>
                          <m:r>
                            <a:rPr lang="en-US" altLang="zh-CN" i="1">
                              <a:latin typeface="Cambria Math"/>
                            </a:rPr>
                            <m:t>𝛼</m:t>
                          </m:r>
                        </m:sup>
                      </m:sSup>
                      <m:r>
                        <a:rPr lang="en-US" altLang="zh-CN" b="0" i="1" smtClean="0">
                          <a:latin typeface="Cambria Math" panose="02040503050406030204" pitchFamily="18" charset="0"/>
                        </a:rPr>
                        <m:t>.</m:t>
                      </m:r>
                    </m:oMath>
                  </m:oMathPara>
                </a14:m>
                <a:endParaRPr lang="en-US" altLang="zh-CN" dirty="0"/>
              </a:p>
              <a:p>
                <a:r>
                  <a:rPr lang="zh-CN" altLang="en-US" dirty="0"/>
                  <a:t>课后练习：检查其他生产函数的假设是否满足。</a:t>
                </a:r>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350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00529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导言</a:t>
            </a:r>
            <a:endParaRPr lang="en-US" altLang="zh-CN" dirty="0"/>
          </a:p>
          <a:p>
            <a:r>
              <a:rPr lang="zh-CN" altLang="en-US" dirty="0"/>
              <a:t>产出</a:t>
            </a:r>
            <a:endParaRPr lang="en-US" altLang="zh-CN" dirty="0"/>
          </a:p>
          <a:p>
            <a:r>
              <a:rPr lang="zh-CN" altLang="en-US" dirty="0"/>
              <a:t>失业</a:t>
            </a:r>
            <a:endParaRPr lang="en-US" altLang="zh-CN" dirty="0"/>
          </a:p>
          <a:p>
            <a:r>
              <a:rPr lang="zh-CN" altLang="en-US" dirty="0"/>
              <a:t>收入分配</a:t>
            </a:r>
            <a:endParaRPr lang="en-US" altLang="zh-CN" dirty="0"/>
          </a:p>
          <a:p>
            <a:r>
              <a:rPr lang="zh-CN" altLang="en-US" dirty="0"/>
              <a:t>利率</a:t>
            </a:r>
            <a:endParaRPr lang="en-US" altLang="zh-CN" dirty="0"/>
          </a:p>
          <a:p>
            <a:r>
              <a:rPr lang="zh-CN" altLang="en-US" dirty="0"/>
              <a:t>货币与通胀</a:t>
            </a:r>
            <a:endParaRPr lang="en-US" altLang="zh-CN" dirty="0"/>
          </a:p>
          <a:p>
            <a:r>
              <a:rPr lang="zh-CN" altLang="en-US" dirty="0"/>
              <a:t>汇率</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463395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关于技术的假设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在本章中，技术假设不变。</a:t>
                </a:r>
                <a:endParaRPr lang="en-US" altLang="zh-CN" dirty="0"/>
              </a:p>
              <a:p>
                <a:r>
                  <a:rPr lang="zh-CN" altLang="en-US" dirty="0"/>
                  <a:t>因为假设要素投入和技术均不变，所以总产出也不变：</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a:rPr>
                                <m:t>𝐾</m:t>
                              </m:r>
                            </m:e>
                          </m:acc>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𝐿</m:t>
                              </m:r>
                            </m:e>
                          </m:acc>
                        </m:e>
                      </m:d>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𝑌</m:t>
                          </m:r>
                        </m:e>
                      </m:acc>
                      <m:r>
                        <a:rPr lang="en-US" altLang="zh-CN" b="0" i="1" smtClean="0">
                          <a:latin typeface="Cambria Math"/>
                        </a:rPr>
                        <m:t>.</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777315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导言</a:t>
            </a:r>
            <a:endParaRPr lang="en-US" altLang="zh-CN" dirty="0"/>
          </a:p>
          <a:p>
            <a:r>
              <a:rPr lang="zh-CN" altLang="en-US" dirty="0"/>
              <a:t>产出</a:t>
            </a:r>
            <a:endParaRPr lang="en-US" altLang="zh-CN" dirty="0"/>
          </a:p>
          <a:p>
            <a:r>
              <a:rPr lang="zh-CN" altLang="en-US" b="1" dirty="0">
                <a:solidFill>
                  <a:srgbClr val="FF0000"/>
                </a:solidFill>
              </a:rPr>
              <a:t>失业</a:t>
            </a:r>
            <a:endParaRPr lang="en-US" altLang="zh-CN" b="1" dirty="0">
              <a:solidFill>
                <a:srgbClr val="FF0000"/>
              </a:solidFill>
            </a:endParaRPr>
          </a:p>
          <a:p>
            <a:r>
              <a:rPr lang="zh-CN" altLang="en-US" dirty="0"/>
              <a:t>收入分配</a:t>
            </a:r>
            <a:endParaRPr lang="en-US" altLang="zh-CN" dirty="0"/>
          </a:p>
          <a:p>
            <a:r>
              <a:rPr lang="zh-CN" altLang="en-US" dirty="0"/>
              <a:t>利率</a:t>
            </a:r>
            <a:endParaRPr lang="en-US" altLang="zh-CN" dirty="0"/>
          </a:p>
          <a:p>
            <a:r>
              <a:rPr lang="zh-CN" altLang="en-US" dirty="0"/>
              <a:t>货币与通胀</a:t>
            </a:r>
            <a:endParaRPr lang="en-US" altLang="zh-CN" dirty="0"/>
          </a:p>
          <a:p>
            <a:r>
              <a:rPr lang="zh-CN" altLang="en-US" dirty="0"/>
              <a:t>汇率</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46149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自然失业率</a:t>
            </a:r>
          </a:p>
        </p:txBody>
      </p:sp>
      <p:sp>
        <p:nvSpPr>
          <p:cNvPr id="3" name="内容占位符 2"/>
          <p:cNvSpPr>
            <a:spLocks noGrp="1"/>
          </p:cNvSpPr>
          <p:nvPr>
            <p:ph idx="1"/>
          </p:nvPr>
        </p:nvSpPr>
        <p:spPr/>
        <p:txBody>
          <a:bodyPr>
            <a:normAutofit/>
          </a:bodyPr>
          <a:lstStyle/>
          <a:p>
            <a:r>
              <a:rPr lang="zh-CN" altLang="en-US" dirty="0"/>
              <a:t>在古典假设下，要素满额使用（产出等于产出潜力），经济没有失业问题，但失业率仍然为正</a:t>
            </a:r>
            <a:r>
              <a:rPr lang="en-US" altLang="zh-CN" dirty="0"/>
              <a:t>——</a:t>
            </a:r>
            <a:r>
              <a:rPr lang="zh-CN" altLang="en-US" dirty="0"/>
              <a:t>“自然失业率”（</a:t>
            </a:r>
            <a:r>
              <a:rPr lang="en-US" altLang="zh-CN" dirty="0"/>
              <a:t> natural rate of unemployment </a:t>
            </a:r>
            <a:r>
              <a:rPr lang="zh-CN" altLang="en-US" dirty="0"/>
              <a:t>）。</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519704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美国的失业率和自然失业率</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8" name="内容占位符 7">
            <a:extLst>
              <a:ext uri="{FF2B5EF4-FFF2-40B4-BE49-F238E27FC236}">
                <a16:creationId xmlns:a16="http://schemas.microsoft.com/office/drawing/2014/main" id="{53C3EF9E-C395-4538-A165-D167F7846C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277856"/>
            <a:ext cx="8229600" cy="3170650"/>
          </a:xfrm>
        </p:spPr>
      </p:pic>
    </p:spTree>
    <p:extLst>
      <p:ext uri="{BB962C8B-B14F-4D97-AF65-F5344CB8AC3E}">
        <p14:creationId xmlns:p14="http://schemas.microsoft.com/office/powerpoint/2010/main" val="2137421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一个自然失业率模型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en-US" dirty="0"/>
                  <a:t>让</a:t>
                </a:r>
                <a:r>
                  <a:rPr lang="en-US" altLang="zh-CN" dirty="0"/>
                  <a:t> </a:t>
                </a:r>
                <a14:m>
                  <m:oMath xmlns:m="http://schemas.openxmlformats.org/officeDocument/2006/math">
                    <m:r>
                      <a:rPr lang="en-US" altLang="zh-CN" b="0" i="1" smtClean="0">
                        <a:latin typeface="Cambria Math"/>
                      </a:rPr>
                      <m:t>𝐿</m:t>
                    </m:r>
                  </m:oMath>
                </a14:m>
                <a:r>
                  <a:rPr lang="zh-CN" altLang="en-US" dirty="0"/>
                  <a:t> 表示劳动力总人数</a:t>
                </a:r>
                <a:r>
                  <a:rPr lang="en-US" altLang="zh-CN" dirty="0"/>
                  <a:t>, </a:t>
                </a:r>
                <a14:m>
                  <m:oMath xmlns:m="http://schemas.openxmlformats.org/officeDocument/2006/math">
                    <m:r>
                      <a:rPr lang="en-US" altLang="zh-CN" b="0" i="1" smtClean="0">
                        <a:latin typeface="Cambria Math"/>
                      </a:rPr>
                      <m:t>𝐸</m:t>
                    </m:r>
                  </m:oMath>
                </a14:m>
                <a:r>
                  <a:rPr lang="zh-CN" altLang="en-US" dirty="0"/>
                  <a:t> 就业人数</a:t>
                </a:r>
                <a:r>
                  <a:rPr lang="en-US" altLang="zh-CN" dirty="0"/>
                  <a:t>, </a:t>
                </a:r>
                <a14:m>
                  <m:oMath xmlns:m="http://schemas.openxmlformats.org/officeDocument/2006/math">
                    <m:r>
                      <a:rPr lang="en-US" altLang="zh-CN" b="0" i="1" smtClean="0">
                        <a:latin typeface="Cambria Math"/>
                      </a:rPr>
                      <m:t>𝑈</m:t>
                    </m:r>
                  </m:oMath>
                </a14:m>
                <a:r>
                  <a:rPr lang="zh-CN" altLang="en-US" dirty="0"/>
                  <a:t> 失业人数。我们知道</a:t>
                </a:r>
                <a:r>
                  <a:rPr lang="en-US" altLang="zh-CN" dirty="0"/>
                  <a:t> </a:t>
                </a:r>
                <a14:m>
                  <m:oMath xmlns:m="http://schemas.openxmlformats.org/officeDocument/2006/math">
                    <m:r>
                      <a:rPr lang="en-US" altLang="zh-CN" b="0" i="1" smtClean="0">
                        <a:latin typeface="Cambria Math"/>
                      </a:rPr>
                      <m:t>𝐿</m:t>
                    </m:r>
                    <m:r>
                      <a:rPr lang="en-US" altLang="zh-CN" b="0" i="1" smtClean="0">
                        <a:latin typeface="Cambria Math"/>
                      </a:rPr>
                      <m:t>=</m:t>
                    </m:r>
                    <m:r>
                      <a:rPr lang="en-US" altLang="zh-CN" b="0" i="1" smtClean="0">
                        <a:latin typeface="Cambria Math"/>
                      </a:rPr>
                      <m:t>𝐸</m:t>
                    </m:r>
                    <m:r>
                      <a:rPr lang="en-US" altLang="zh-CN" b="0" i="1" smtClean="0">
                        <a:latin typeface="Cambria Math"/>
                      </a:rPr>
                      <m:t>+</m:t>
                    </m:r>
                    <m:r>
                      <a:rPr lang="en-US" altLang="zh-CN" b="0" i="1" smtClean="0">
                        <a:latin typeface="Cambria Math"/>
                      </a:rPr>
                      <m:t>𝑈</m:t>
                    </m:r>
                  </m:oMath>
                </a14:m>
                <a:r>
                  <a:rPr lang="zh-CN" altLang="en-US" dirty="0"/>
                  <a:t>，以及</a:t>
                </a:r>
                <a:r>
                  <a:rPr lang="en-US" altLang="zh-CN" dirty="0"/>
                  <a:t> </a:t>
                </a:r>
                <a14:m>
                  <m:oMath xmlns:m="http://schemas.openxmlformats.org/officeDocument/2006/math">
                    <m:r>
                      <a:rPr lang="en-US" altLang="zh-CN" b="0" i="1" smtClean="0">
                        <a:latin typeface="Cambria Math"/>
                      </a:rPr>
                      <m:t>𝑈</m:t>
                    </m:r>
                    <m:r>
                      <a:rPr lang="en-US" altLang="zh-CN" b="0" i="1" smtClean="0">
                        <a:latin typeface="Cambria Math"/>
                      </a:rPr>
                      <m:t>/</m:t>
                    </m:r>
                    <m:r>
                      <a:rPr lang="en-US" altLang="zh-CN" b="0" i="1" smtClean="0">
                        <a:latin typeface="Cambria Math"/>
                      </a:rPr>
                      <m:t>𝐿</m:t>
                    </m:r>
                  </m:oMath>
                </a14:m>
                <a:r>
                  <a:rPr lang="zh-CN" altLang="en-US" dirty="0"/>
                  <a:t> 为失业率。</a:t>
                </a:r>
                <a:r>
                  <a:rPr lang="en-US" altLang="zh-CN" dirty="0"/>
                  <a:t> </a:t>
                </a:r>
              </a:p>
              <a:p>
                <a:r>
                  <a:rPr lang="zh-CN" altLang="en-US" dirty="0"/>
                  <a:t>让</a:t>
                </a:r>
                <a:r>
                  <a:rPr lang="en-US" altLang="zh-CN" dirty="0"/>
                  <a:t> </a:t>
                </a:r>
                <a14:m>
                  <m:oMath xmlns:m="http://schemas.openxmlformats.org/officeDocument/2006/math">
                    <m:r>
                      <a:rPr lang="en-US" altLang="zh-CN" b="0" i="1" smtClean="0">
                        <a:latin typeface="Cambria Math"/>
                      </a:rPr>
                      <m:t>𝑠</m:t>
                    </m:r>
                  </m:oMath>
                </a14:m>
                <a:r>
                  <a:rPr lang="zh-CN" altLang="en-US" dirty="0"/>
                  <a:t> 表示离职率，即，在一段时间内（一个月）离职的人数为</a:t>
                </a:r>
                <a14:m>
                  <m:oMath xmlns:m="http://schemas.openxmlformats.org/officeDocument/2006/math">
                    <m:r>
                      <a:rPr lang="en-US" altLang="zh-CN" i="1">
                        <a:latin typeface="Cambria Math"/>
                      </a:rPr>
                      <m:t>𝑠𝐸</m:t>
                    </m:r>
                    <m:r>
                      <a:rPr lang="en-US" altLang="zh-CN" i="1">
                        <a:latin typeface="Cambria Math"/>
                      </a:rPr>
                      <m:t> </m:t>
                    </m:r>
                  </m:oMath>
                </a14:m>
                <a:r>
                  <a:rPr lang="en-US" altLang="zh-CN" dirty="0"/>
                  <a:t>.</a:t>
                </a:r>
              </a:p>
              <a:p>
                <a:r>
                  <a:rPr lang="zh-CN" altLang="en-US" dirty="0"/>
                  <a:t>让</a:t>
                </a:r>
                <a14:m>
                  <m:oMath xmlns:m="http://schemas.openxmlformats.org/officeDocument/2006/math">
                    <m:r>
                      <a:rPr lang="en-US" altLang="zh-CN" b="0" i="1" smtClean="0">
                        <a:latin typeface="Cambria Math"/>
                      </a:rPr>
                      <m:t>𝑓</m:t>
                    </m:r>
                  </m:oMath>
                </a14:m>
                <a:r>
                  <a:rPr lang="zh-CN" altLang="en-US" dirty="0"/>
                  <a:t> 表示入职率，即，在该时间段找到工作的人数为 </a:t>
                </a:r>
                <a14:m>
                  <m:oMath xmlns:m="http://schemas.openxmlformats.org/officeDocument/2006/math">
                    <m:r>
                      <a:rPr lang="en-US" altLang="zh-CN" b="0" i="1" smtClean="0">
                        <a:latin typeface="Cambria Math"/>
                      </a:rPr>
                      <m:t>𝑓𝑈</m:t>
                    </m:r>
                  </m:oMath>
                </a14:m>
                <a:r>
                  <a:rPr lang="en-US" altLang="zh-CN" dirty="0"/>
                  <a:t>. </a:t>
                </a:r>
              </a:p>
              <a:p>
                <a:r>
                  <a:rPr lang="zh-CN" altLang="en-US" dirty="0"/>
                  <a:t>假设劳动力市场处于稳态（</a:t>
                </a:r>
                <a:r>
                  <a:rPr lang="en-US" altLang="zh-CN" dirty="0"/>
                  <a:t>steady state</a:t>
                </a:r>
                <a:r>
                  <a:rPr lang="zh-CN" altLang="en-US" dirty="0"/>
                  <a:t>）：</a:t>
                </a:r>
                <a:r>
                  <a:rPr lang="en-US" altLang="zh-CN" dirty="0"/>
                  <a:t>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𝑠𝐸</m:t>
                      </m:r>
                      <m:r>
                        <a:rPr lang="en-US" altLang="zh-CN" b="0" i="1" smtClean="0">
                          <a:latin typeface="Cambria Math"/>
                        </a:rPr>
                        <m:t>=</m:t>
                      </m:r>
                      <m:r>
                        <a:rPr lang="en-US" altLang="zh-CN" b="0" i="1" smtClean="0">
                          <a:latin typeface="Cambria Math"/>
                        </a:rPr>
                        <m:t>𝑓𝑈</m:t>
                      </m:r>
                      <m:r>
                        <a:rPr lang="en-US" altLang="zh-CN" b="0" i="1" smtClean="0">
                          <a:latin typeface="Cambria Math"/>
                        </a:rPr>
                        <m:t>.</m:t>
                      </m:r>
                    </m:oMath>
                  </m:oMathPara>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59" t="-269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723669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自然失业率</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en-US" dirty="0"/>
                  <a:t>从稳态条件我们得到</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a:rPr>
                            <m:t>𝑓𝑈</m:t>
                          </m:r>
                        </m:num>
                        <m:den>
                          <m:r>
                            <a:rPr lang="en-US" altLang="zh-CN" b="0" i="1" smtClean="0">
                              <a:latin typeface="Cambria Math"/>
                            </a:rPr>
                            <m:t>𝐿</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𝑠</m:t>
                          </m:r>
                          <m:d>
                            <m:dPr>
                              <m:ctrlPr>
                                <a:rPr lang="en-US" altLang="zh-CN" b="0" i="1" smtClean="0">
                                  <a:latin typeface="Cambria Math" panose="02040503050406030204" pitchFamily="18" charset="0"/>
                                </a:rPr>
                              </m:ctrlPr>
                            </m:dPr>
                            <m:e>
                              <m:r>
                                <a:rPr lang="en-US" altLang="zh-CN" b="0" i="1" smtClean="0">
                                  <a:latin typeface="Cambria Math"/>
                                </a:rPr>
                                <m:t>𝐿</m:t>
                              </m:r>
                              <m:r>
                                <a:rPr lang="en-US" altLang="zh-CN" b="0" i="1" smtClean="0">
                                  <a:latin typeface="Cambria Math"/>
                                </a:rPr>
                                <m:t>−</m:t>
                              </m:r>
                              <m:r>
                                <a:rPr lang="en-US" altLang="zh-CN" b="0" i="1" smtClean="0">
                                  <a:latin typeface="Cambria Math"/>
                                </a:rPr>
                                <m:t>𝑈</m:t>
                              </m:r>
                            </m:e>
                          </m:d>
                        </m:num>
                        <m:den>
                          <m:r>
                            <a:rPr lang="en-US" altLang="zh-CN" b="0" i="1" smtClean="0">
                              <a:latin typeface="Cambria Math"/>
                            </a:rPr>
                            <m:t>𝐿</m:t>
                          </m:r>
                        </m:den>
                      </m:f>
                      <m:r>
                        <a:rPr lang="en-US" altLang="zh-CN" b="0" i="1" smtClean="0">
                          <a:latin typeface="Cambria Math"/>
                        </a:rPr>
                        <m:t>.</m:t>
                      </m:r>
                    </m:oMath>
                  </m:oMathPara>
                </a14:m>
                <a:endParaRPr lang="en-US" altLang="zh-CN" dirty="0"/>
              </a:p>
              <a:p>
                <a:r>
                  <a:rPr lang="zh-CN" altLang="en-US" dirty="0"/>
                  <a:t>所以</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𝑓</m:t>
                      </m:r>
                      <m:f>
                        <m:fPr>
                          <m:ctrlPr>
                            <a:rPr lang="en-US" altLang="zh-CN" i="1">
                              <a:latin typeface="Cambria Math" panose="02040503050406030204" pitchFamily="18" charset="0"/>
                            </a:rPr>
                          </m:ctrlPr>
                        </m:fPr>
                        <m:num>
                          <m:r>
                            <a:rPr lang="en-US" altLang="zh-CN" i="1">
                              <a:latin typeface="Cambria Math"/>
                            </a:rPr>
                            <m:t>𝑈</m:t>
                          </m:r>
                        </m:num>
                        <m:den>
                          <m:r>
                            <a:rPr lang="en-US" altLang="zh-CN" i="1">
                              <a:latin typeface="Cambria Math"/>
                            </a:rPr>
                            <m:t>𝐿</m:t>
                          </m:r>
                        </m:den>
                      </m:f>
                      <m:r>
                        <a:rPr lang="en-US" altLang="zh-CN" i="1">
                          <a:latin typeface="Cambria Math"/>
                        </a:rPr>
                        <m:t>=</m:t>
                      </m:r>
                      <m:r>
                        <a:rPr lang="en-US" altLang="zh-CN" b="0" i="1" smtClean="0">
                          <a:latin typeface="Cambria Math"/>
                        </a:rPr>
                        <m:t>𝑠</m:t>
                      </m:r>
                      <m:d>
                        <m:dPr>
                          <m:ctrlPr>
                            <a:rPr lang="en-US" altLang="zh-CN" b="0" i="1" smtClean="0">
                              <a:latin typeface="Cambria Math" panose="02040503050406030204" pitchFamily="18" charset="0"/>
                            </a:rPr>
                          </m:ctrlPr>
                        </m:dPr>
                        <m:e>
                          <m:r>
                            <a:rPr lang="en-US" altLang="zh-CN" b="0" i="1" smtClean="0">
                              <a:latin typeface="Cambria Math"/>
                            </a:rPr>
                            <m:t>1−</m:t>
                          </m:r>
                          <m:f>
                            <m:fPr>
                              <m:ctrlPr>
                                <a:rPr lang="en-US" altLang="zh-CN" b="0" i="1" smtClean="0">
                                  <a:latin typeface="Cambria Math" panose="02040503050406030204" pitchFamily="18" charset="0"/>
                                </a:rPr>
                              </m:ctrlPr>
                            </m:fPr>
                            <m:num>
                              <m:r>
                                <a:rPr lang="en-US" altLang="zh-CN" b="0" i="1" smtClean="0">
                                  <a:latin typeface="Cambria Math"/>
                                </a:rPr>
                                <m:t>𝑈</m:t>
                              </m:r>
                            </m:num>
                            <m:den>
                              <m:r>
                                <a:rPr lang="en-US" altLang="zh-CN" b="0" i="1" smtClean="0">
                                  <a:latin typeface="Cambria Math"/>
                                </a:rPr>
                                <m:t>𝐿</m:t>
                              </m:r>
                            </m:den>
                          </m:f>
                        </m:e>
                      </m:d>
                      <m:r>
                        <a:rPr lang="en-US" altLang="zh-CN" b="0" i="1" smtClean="0">
                          <a:latin typeface="Cambria Math"/>
                        </a:rPr>
                        <m:t>,</m:t>
                      </m:r>
                    </m:oMath>
                  </m:oMathPara>
                </a14:m>
                <a:endParaRPr lang="en-US" altLang="zh-CN" b="0" dirty="0"/>
              </a:p>
              <a:p>
                <a:pPr marL="0" indent="0">
                  <a:buNone/>
                </a:pPr>
                <a:r>
                  <a:rPr lang="en-US" altLang="zh-CN" dirty="0"/>
                  <a:t>     </a:t>
                </a:r>
                <a:r>
                  <a:rPr lang="zh-CN" altLang="en-US" dirty="0"/>
                  <a:t>解出</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a:rPr>
                            <m:t>𝑈</m:t>
                          </m:r>
                        </m:num>
                        <m:den>
                          <m:r>
                            <a:rPr lang="en-US" altLang="zh-CN" b="0" i="1" smtClean="0">
                              <a:latin typeface="Cambria Math"/>
                            </a:rPr>
                            <m:t>𝐿</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𝑠</m:t>
                          </m:r>
                        </m:num>
                        <m:den>
                          <m:r>
                            <a:rPr lang="en-US" altLang="zh-CN" b="0" i="1" smtClean="0">
                              <a:latin typeface="Cambria Math"/>
                            </a:rPr>
                            <m:t>𝑠</m:t>
                          </m:r>
                          <m:r>
                            <a:rPr lang="en-US" altLang="zh-CN" b="0" i="1" smtClean="0">
                              <a:latin typeface="Cambria Math"/>
                            </a:rPr>
                            <m:t>+</m:t>
                          </m:r>
                          <m:r>
                            <a:rPr lang="en-US" altLang="zh-CN" b="0" i="1" smtClean="0">
                              <a:latin typeface="Cambria Math"/>
                            </a:rPr>
                            <m:t>𝑓</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1+</m:t>
                          </m:r>
                          <m:r>
                            <a:rPr lang="en-US" altLang="zh-CN" b="0" i="1" smtClean="0">
                              <a:latin typeface="Cambria Math"/>
                            </a:rPr>
                            <m:t>𝑓</m:t>
                          </m:r>
                          <m:r>
                            <a:rPr lang="en-US" altLang="zh-CN" b="0" i="1" smtClean="0">
                              <a:latin typeface="Cambria Math"/>
                            </a:rPr>
                            <m:t>/</m:t>
                          </m:r>
                          <m:r>
                            <a:rPr lang="en-US" altLang="zh-CN" b="0" i="1" smtClean="0">
                              <a:latin typeface="Cambria Math"/>
                            </a:rPr>
                            <m:t>𝑠</m:t>
                          </m:r>
                        </m:den>
                      </m:f>
                      <m:r>
                        <a:rPr lang="en-US" altLang="zh-CN" b="0" i="1" smtClean="0">
                          <a:latin typeface="Cambria Math"/>
                        </a:rPr>
                        <m:t>.</m:t>
                      </m:r>
                    </m:oMath>
                  </m:oMathPara>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81" t="-229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172620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含义</a:t>
            </a:r>
          </a:p>
        </p:txBody>
      </p:sp>
      <p:sp>
        <p:nvSpPr>
          <p:cNvPr id="3" name="内容占位符 2"/>
          <p:cNvSpPr>
            <a:spLocks noGrp="1"/>
          </p:cNvSpPr>
          <p:nvPr>
            <p:ph idx="1"/>
          </p:nvPr>
        </p:nvSpPr>
        <p:spPr/>
        <p:txBody>
          <a:bodyPr>
            <a:normAutofit/>
          </a:bodyPr>
          <a:lstStyle/>
          <a:p>
            <a:r>
              <a:rPr lang="zh-CN" altLang="en-US" dirty="0"/>
              <a:t>该模型用两个参数刻画自然失业率，离职率和入职率。</a:t>
            </a:r>
            <a:endParaRPr lang="en-US" altLang="zh-CN" dirty="0"/>
          </a:p>
          <a:p>
            <a:r>
              <a:rPr lang="zh-CN" altLang="en-US" dirty="0"/>
              <a:t>只要离职率大于零（意味着有人离职后没有马上找到工作），自然失业率就大于零。</a:t>
            </a:r>
            <a:endParaRPr lang="en-US" altLang="zh-CN" dirty="0"/>
          </a:p>
          <a:p>
            <a:r>
              <a:rPr lang="zh-CN" altLang="en-US" dirty="0"/>
              <a:t>要让自然失业率降低，要么降低离职率，要么提高入职率（让失业的人更快找到新工作）。</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060110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摩擦性失业</a:t>
            </a:r>
          </a:p>
        </p:txBody>
      </p:sp>
      <p:sp>
        <p:nvSpPr>
          <p:cNvPr id="3" name="内容占位符 2"/>
          <p:cNvSpPr>
            <a:spLocks noGrp="1"/>
          </p:cNvSpPr>
          <p:nvPr>
            <p:ph idx="1"/>
          </p:nvPr>
        </p:nvSpPr>
        <p:spPr/>
        <p:txBody>
          <a:bodyPr>
            <a:normAutofit/>
          </a:bodyPr>
          <a:lstStyle/>
          <a:p>
            <a:r>
              <a:rPr lang="zh-CN" altLang="en-US" dirty="0"/>
              <a:t>找工作或招工人需要时间，因此而生的失业叫作摩擦性失业。</a:t>
            </a:r>
            <a:endParaRPr lang="en-US" altLang="zh-CN" dirty="0"/>
          </a:p>
          <a:p>
            <a:pPr lvl="1"/>
            <a:r>
              <a:rPr lang="zh-CN" altLang="en-US" dirty="0"/>
              <a:t>工作和工人的异质性（</a:t>
            </a:r>
            <a:r>
              <a:rPr lang="en-US" altLang="zh-CN" dirty="0"/>
              <a:t>heterogeneity</a:t>
            </a:r>
            <a:r>
              <a:rPr lang="zh-CN" altLang="en-US" dirty="0"/>
              <a:t>）</a:t>
            </a:r>
            <a:endParaRPr lang="en-US" altLang="zh-CN" dirty="0"/>
          </a:p>
          <a:p>
            <a:pPr lvl="1"/>
            <a:r>
              <a:rPr lang="zh-CN" altLang="en-US" dirty="0"/>
              <a:t>信息不对称</a:t>
            </a:r>
            <a:endParaRPr lang="en-US" altLang="zh-CN" dirty="0"/>
          </a:p>
          <a:p>
            <a:pPr lvl="1"/>
            <a:r>
              <a:rPr lang="zh-CN" altLang="en-US" dirty="0"/>
              <a:t>劳动力市场流动性不足</a:t>
            </a:r>
            <a:endParaRPr lang="en-US" altLang="zh-CN" dirty="0"/>
          </a:p>
          <a:p>
            <a:pPr lvl="1"/>
            <a:r>
              <a:rPr lang="zh-CN" altLang="en-US" dirty="0"/>
              <a:t>产业变迁</a:t>
            </a:r>
            <a:endParaRPr lang="en-US" altLang="zh-CN" dirty="0"/>
          </a:p>
          <a:p>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765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如何降低自然失业率</a:t>
            </a:r>
          </a:p>
        </p:txBody>
      </p:sp>
      <p:sp>
        <p:nvSpPr>
          <p:cNvPr id="3" name="内容占位符 2"/>
          <p:cNvSpPr>
            <a:spLocks noGrp="1"/>
          </p:cNvSpPr>
          <p:nvPr>
            <p:ph idx="1"/>
          </p:nvPr>
        </p:nvSpPr>
        <p:spPr/>
        <p:txBody>
          <a:bodyPr>
            <a:normAutofit/>
          </a:bodyPr>
          <a:lstStyle/>
          <a:p>
            <a:r>
              <a:rPr lang="zh-CN" altLang="en-US" dirty="0"/>
              <a:t>降低劳动力市场摩擦</a:t>
            </a:r>
            <a:endParaRPr lang="en-US" altLang="zh-CN" dirty="0"/>
          </a:p>
          <a:p>
            <a:pPr lvl="1"/>
            <a:r>
              <a:rPr lang="zh-CN" altLang="en-US" dirty="0"/>
              <a:t>帮助散发岗位和求职信息</a:t>
            </a:r>
            <a:endParaRPr lang="en-US" altLang="zh-CN" dirty="0"/>
          </a:p>
          <a:p>
            <a:pPr lvl="1"/>
            <a:r>
              <a:rPr lang="zh-CN" altLang="en-US" dirty="0"/>
              <a:t>提供就业培训</a:t>
            </a:r>
            <a:endParaRPr lang="en-US" altLang="zh-CN" dirty="0"/>
          </a:p>
          <a:p>
            <a:r>
              <a:rPr lang="zh-CN" altLang="en-US" dirty="0"/>
              <a:t>失业保险的效应</a:t>
            </a:r>
            <a:r>
              <a:rPr lang="en-US" altLang="zh-CN" dirty="0"/>
              <a:t> </a:t>
            </a:r>
          </a:p>
          <a:p>
            <a:pPr lvl="1"/>
            <a:r>
              <a:rPr lang="zh-CN" altLang="en-US" dirty="0"/>
              <a:t>失业保险有助于实现雇员和雇主的匹配</a:t>
            </a:r>
            <a:endParaRPr lang="en-US" altLang="zh-CN" dirty="0"/>
          </a:p>
          <a:p>
            <a:pPr lvl="1"/>
            <a:r>
              <a:rPr lang="zh-CN" altLang="en-US" dirty="0"/>
              <a:t>过于丰厚的失业保险会让自然失业率升高</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207684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结构性失业</a:t>
            </a:r>
          </a:p>
        </p:txBody>
      </p:sp>
      <p:sp>
        <p:nvSpPr>
          <p:cNvPr id="3" name="内容占位符 2"/>
          <p:cNvSpPr>
            <a:spLocks noGrp="1"/>
          </p:cNvSpPr>
          <p:nvPr>
            <p:ph idx="1"/>
          </p:nvPr>
        </p:nvSpPr>
        <p:spPr>
          <a:xfrm>
            <a:off x="457200" y="1600200"/>
            <a:ext cx="3178696" cy="4525963"/>
          </a:xfrm>
        </p:spPr>
        <p:txBody>
          <a:bodyPr/>
          <a:lstStyle/>
          <a:p>
            <a:r>
              <a:rPr lang="zh-CN" altLang="en-US" dirty="0"/>
              <a:t>结构性失业由工资刚性导致。</a:t>
            </a:r>
            <a:endParaRPr lang="en-US" altLang="zh-CN" dirty="0"/>
          </a:p>
          <a:p>
            <a:pPr lvl="1"/>
            <a:r>
              <a:rPr lang="zh-CN" altLang="en-US" dirty="0"/>
              <a:t>最低工资</a:t>
            </a:r>
            <a:endParaRPr lang="en-US" altLang="zh-CN" dirty="0"/>
          </a:p>
          <a:p>
            <a:pPr lvl="1"/>
            <a:r>
              <a:rPr lang="zh-CN" altLang="en-US" dirty="0"/>
              <a:t>工会的影响</a:t>
            </a:r>
            <a:endParaRPr lang="en-US" altLang="zh-CN" dirty="0"/>
          </a:p>
          <a:p>
            <a:pPr lvl="1"/>
            <a:r>
              <a:rPr lang="zh-CN" altLang="en-US" dirty="0"/>
              <a:t>效率工资</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6" name="直接箭头连接符 5"/>
          <p:cNvCxnSpPr/>
          <p:nvPr/>
        </p:nvCxnSpPr>
        <p:spPr>
          <a:xfrm>
            <a:off x="3914176"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3910826"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4716016" y="2408349"/>
            <a:ext cx="3258355" cy="2550017"/>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3914176" y="3614156"/>
            <a:ext cx="296208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76256" y="2408349"/>
            <a:ext cx="0" cy="3047147"/>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77141" y="3614156"/>
            <a:ext cx="999115"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48064" y="2408349"/>
            <a:ext cx="1728192" cy="369332"/>
          </a:xfrm>
          <a:prstGeom prst="rect">
            <a:avLst/>
          </a:prstGeom>
          <a:noFill/>
        </p:spPr>
        <p:txBody>
          <a:bodyPr wrap="square" rtlCol="0">
            <a:spAutoFit/>
          </a:bodyPr>
          <a:lstStyle/>
          <a:p>
            <a:r>
              <a:rPr lang="en-US" altLang="zh-CN" dirty="0"/>
              <a:t>Unemployment</a:t>
            </a:r>
            <a:endParaRPr lang="zh-CN" altLang="en-US" dirty="0"/>
          </a:p>
        </p:txBody>
      </p:sp>
      <p:cxnSp>
        <p:nvCxnSpPr>
          <p:cNvPr id="25" name="曲线连接符 24"/>
          <p:cNvCxnSpPr>
            <a:stCxn id="23" idx="2"/>
          </p:cNvCxnSpPr>
          <p:nvPr/>
        </p:nvCxnSpPr>
        <p:spPr>
          <a:xfrm rot="16200000" flipH="1">
            <a:off x="5805071" y="2984770"/>
            <a:ext cx="836475" cy="422296"/>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211960" y="3931922"/>
            <a:ext cx="2011348" cy="369332"/>
          </a:xfrm>
          <a:prstGeom prst="rect">
            <a:avLst/>
          </a:prstGeom>
          <a:noFill/>
        </p:spPr>
        <p:txBody>
          <a:bodyPr wrap="square" rtlCol="0">
            <a:spAutoFit/>
          </a:bodyPr>
          <a:lstStyle/>
          <a:p>
            <a:r>
              <a:rPr lang="en-US" altLang="zh-CN" dirty="0"/>
              <a:t>Rigid real wage</a:t>
            </a:r>
            <a:endParaRPr lang="zh-CN" altLang="en-US" dirty="0"/>
          </a:p>
        </p:txBody>
      </p:sp>
      <p:cxnSp>
        <p:nvCxnSpPr>
          <p:cNvPr id="1024" name="直接箭头连接符 1023"/>
          <p:cNvCxnSpPr/>
          <p:nvPr/>
        </p:nvCxnSpPr>
        <p:spPr>
          <a:xfrm flipH="1" flipV="1">
            <a:off x="4019962" y="3683357"/>
            <a:ext cx="297784" cy="317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7" name="TextBox 1026"/>
          <p:cNvSpPr txBox="1"/>
          <p:nvPr/>
        </p:nvSpPr>
        <p:spPr>
          <a:xfrm>
            <a:off x="7740352" y="4116588"/>
            <a:ext cx="1214384" cy="646331"/>
          </a:xfrm>
          <a:prstGeom prst="rect">
            <a:avLst/>
          </a:prstGeom>
          <a:noFill/>
        </p:spPr>
        <p:txBody>
          <a:bodyPr wrap="square" rtlCol="0">
            <a:spAutoFit/>
          </a:bodyPr>
          <a:lstStyle/>
          <a:p>
            <a:r>
              <a:rPr lang="en-US" altLang="zh-CN" dirty="0"/>
              <a:t>Labor demand</a:t>
            </a:r>
            <a:endParaRPr lang="zh-CN" altLang="en-US" dirty="0"/>
          </a:p>
        </p:txBody>
      </p:sp>
      <p:sp>
        <p:nvSpPr>
          <p:cNvPr id="1028" name="TextBox 1027"/>
          <p:cNvSpPr txBox="1"/>
          <p:nvPr/>
        </p:nvSpPr>
        <p:spPr>
          <a:xfrm>
            <a:off x="6876256" y="1916832"/>
            <a:ext cx="1471288" cy="369332"/>
          </a:xfrm>
          <a:prstGeom prst="rect">
            <a:avLst/>
          </a:prstGeom>
          <a:noFill/>
        </p:spPr>
        <p:txBody>
          <a:bodyPr wrap="square" rtlCol="0">
            <a:spAutoFit/>
          </a:bodyPr>
          <a:lstStyle/>
          <a:p>
            <a:r>
              <a:rPr lang="en-US" altLang="zh-CN" dirty="0"/>
              <a:t>Labor supply</a:t>
            </a:r>
            <a:endParaRPr lang="zh-CN" altLang="en-US" dirty="0"/>
          </a:p>
        </p:txBody>
      </p:sp>
      <p:sp>
        <p:nvSpPr>
          <p:cNvPr id="1029" name="TextBox 1028"/>
          <p:cNvSpPr txBox="1"/>
          <p:nvPr/>
        </p:nvSpPr>
        <p:spPr>
          <a:xfrm>
            <a:off x="7974371" y="5455496"/>
            <a:ext cx="1169629" cy="369332"/>
          </a:xfrm>
          <a:prstGeom prst="rect">
            <a:avLst/>
          </a:prstGeom>
          <a:noFill/>
        </p:spPr>
        <p:txBody>
          <a:bodyPr wrap="square" rtlCol="0">
            <a:spAutoFit/>
          </a:bodyPr>
          <a:lstStyle/>
          <a:p>
            <a:r>
              <a:rPr lang="en-US" altLang="zh-CN" dirty="0"/>
              <a:t>Labor</a:t>
            </a:r>
            <a:endParaRPr lang="zh-CN" altLang="en-US" dirty="0"/>
          </a:p>
        </p:txBody>
      </p:sp>
      <p:sp>
        <p:nvSpPr>
          <p:cNvPr id="1030" name="TextBox 1029"/>
          <p:cNvSpPr txBox="1"/>
          <p:nvPr/>
        </p:nvSpPr>
        <p:spPr>
          <a:xfrm>
            <a:off x="3907477" y="1674074"/>
            <a:ext cx="1048780" cy="646331"/>
          </a:xfrm>
          <a:prstGeom prst="rect">
            <a:avLst/>
          </a:prstGeom>
          <a:noFill/>
        </p:spPr>
        <p:txBody>
          <a:bodyPr wrap="square" rtlCol="0">
            <a:spAutoFit/>
          </a:bodyPr>
          <a:lstStyle/>
          <a:p>
            <a:r>
              <a:rPr lang="en-US" altLang="zh-CN" dirty="0"/>
              <a:t>Real wage</a:t>
            </a:r>
            <a:endParaRPr lang="zh-CN" altLang="en-US" dirty="0"/>
          </a:p>
        </p:txBody>
      </p:sp>
    </p:spTree>
    <p:extLst>
      <p:ext uri="{BB962C8B-B14F-4D97-AF65-F5344CB8AC3E}">
        <p14:creationId xmlns:p14="http://schemas.microsoft.com/office/powerpoint/2010/main" val="72137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3D761-23E9-47FF-A43B-2A9067012E40}"/>
              </a:ext>
            </a:extLst>
          </p:cNvPr>
          <p:cNvSpPr>
            <a:spLocks noGrp="1"/>
          </p:cNvSpPr>
          <p:nvPr>
            <p:ph type="title"/>
          </p:nvPr>
        </p:nvSpPr>
        <p:spPr/>
        <p:txBody>
          <a:bodyPr/>
          <a:lstStyle/>
          <a:p>
            <a:r>
              <a:rPr lang="zh-CN" altLang="en-US" dirty="0"/>
              <a:t>古典假设</a:t>
            </a:r>
          </a:p>
        </p:txBody>
      </p:sp>
      <p:sp>
        <p:nvSpPr>
          <p:cNvPr id="3" name="内容占位符 2">
            <a:extLst>
              <a:ext uri="{FF2B5EF4-FFF2-40B4-BE49-F238E27FC236}">
                <a16:creationId xmlns:a16="http://schemas.microsoft.com/office/drawing/2014/main" id="{D33840C4-3B15-44E6-8673-0EB617A41586}"/>
              </a:ext>
            </a:extLst>
          </p:cNvPr>
          <p:cNvSpPr>
            <a:spLocks noGrp="1"/>
          </p:cNvSpPr>
          <p:nvPr>
            <p:ph idx="1"/>
          </p:nvPr>
        </p:nvSpPr>
        <p:spPr/>
        <p:txBody>
          <a:bodyPr>
            <a:normAutofit lnSpcReduction="10000"/>
          </a:bodyPr>
          <a:lstStyle/>
          <a:p>
            <a:r>
              <a:rPr lang="zh-CN" altLang="en-US" dirty="0"/>
              <a:t>个体理性</a:t>
            </a:r>
            <a:endParaRPr lang="en-US" altLang="zh-CN" dirty="0"/>
          </a:p>
          <a:p>
            <a:pPr lvl="1"/>
            <a:r>
              <a:rPr lang="zh-CN" altLang="en-US" dirty="0"/>
              <a:t>消费者最大化效用</a:t>
            </a:r>
            <a:endParaRPr lang="en-US" altLang="zh-CN" dirty="0"/>
          </a:p>
          <a:p>
            <a:pPr lvl="1"/>
            <a:r>
              <a:rPr lang="zh-CN" altLang="en-US" dirty="0"/>
              <a:t>公司最大化利润</a:t>
            </a:r>
            <a:endParaRPr lang="en-US" altLang="zh-CN" dirty="0"/>
          </a:p>
          <a:p>
            <a:r>
              <a:rPr lang="zh-CN" altLang="en-US" dirty="0"/>
              <a:t>价格（包括工资和利率）灵活，让市场处于出清状态。</a:t>
            </a:r>
            <a:endParaRPr lang="en-US" altLang="zh-CN" dirty="0"/>
          </a:p>
          <a:p>
            <a:r>
              <a:rPr lang="zh-CN" altLang="en-US" dirty="0"/>
              <a:t>产品和要素市场均完全竞争（</a:t>
            </a:r>
            <a:r>
              <a:rPr lang="en-US" altLang="zh-CN" dirty="0"/>
              <a:t>perfectly competitive</a:t>
            </a:r>
            <a:r>
              <a:rPr lang="zh-CN" altLang="en-US" dirty="0"/>
              <a:t>）。</a:t>
            </a:r>
            <a:endParaRPr lang="en-US" altLang="zh-CN" dirty="0"/>
          </a:p>
          <a:p>
            <a:r>
              <a:rPr lang="zh-CN" altLang="en-US" dirty="0"/>
              <a:t>人们掌握完全信息。</a:t>
            </a:r>
            <a:endParaRPr lang="en-US" altLang="zh-CN" dirty="0"/>
          </a:p>
          <a:p>
            <a:r>
              <a:rPr lang="zh-CN" altLang="en-US" dirty="0"/>
              <a:t>货币只是交易媒介。</a:t>
            </a:r>
            <a:endParaRPr lang="en-US" altLang="zh-CN" dirty="0"/>
          </a:p>
          <a:p>
            <a:endParaRPr lang="en-US" altLang="zh-CN" dirty="0"/>
          </a:p>
          <a:p>
            <a:endParaRPr lang="zh-CN" altLang="en-US" dirty="0"/>
          </a:p>
        </p:txBody>
      </p:sp>
      <p:sp>
        <p:nvSpPr>
          <p:cNvPr id="4" name="页脚占位符 3">
            <a:extLst>
              <a:ext uri="{FF2B5EF4-FFF2-40B4-BE49-F238E27FC236}">
                <a16:creationId xmlns:a16="http://schemas.microsoft.com/office/drawing/2014/main" id="{56982CFD-4D65-4DE3-AD2B-120D038C27D5}"/>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478083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导言</a:t>
            </a:r>
            <a:endParaRPr lang="en-US" altLang="zh-CN" dirty="0"/>
          </a:p>
          <a:p>
            <a:r>
              <a:rPr lang="zh-CN" altLang="en-US" dirty="0"/>
              <a:t>产出</a:t>
            </a:r>
            <a:endParaRPr lang="en-US" altLang="zh-CN" dirty="0"/>
          </a:p>
          <a:p>
            <a:r>
              <a:rPr lang="zh-CN" altLang="en-US" dirty="0"/>
              <a:t>失业</a:t>
            </a:r>
            <a:endParaRPr lang="en-US" altLang="zh-CN" dirty="0"/>
          </a:p>
          <a:p>
            <a:r>
              <a:rPr lang="zh-CN" altLang="en-US" b="1" dirty="0">
                <a:solidFill>
                  <a:srgbClr val="FF0000"/>
                </a:solidFill>
              </a:rPr>
              <a:t>收入分配</a:t>
            </a:r>
            <a:endParaRPr lang="en-US" altLang="zh-CN" b="1" dirty="0">
              <a:solidFill>
                <a:srgbClr val="FF0000"/>
              </a:solidFill>
            </a:endParaRPr>
          </a:p>
          <a:p>
            <a:r>
              <a:rPr lang="zh-CN" altLang="en-US" dirty="0"/>
              <a:t>利率</a:t>
            </a:r>
            <a:endParaRPr lang="en-US" altLang="zh-CN" dirty="0"/>
          </a:p>
          <a:p>
            <a:r>
              <a:rPr lang="zh-CN" altLang="en-US" dirty="0"/>
              <a:t>货币与通胀</a:t>
            </a:r>
            <a:endParaRPr lang="en-US" altLang="zh-CN" dirty="0"/>
          </a:p>
          <a:p>
            <a:r>
              <a:rPr lang="zh-CN" altLang="en-US" dirty="0"/>
              <a:t>汇率</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199541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收入分配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在我们的假设下，总产出固定，因此总收入也固定。我们用一个代表性公司（</a:t>
                </a:r>
                <a:r>
                  <a:rPr lang="en-US" altLang="zh-CN" dirty="0"/>
                  <a:t>Representative firm</a:t>
                </a:r>
                <a:r>
                  <a:rPr lang="zh-CN" altLang="en-US" dirty="0"/>
                  <a:t>）模型来理解收入分配。</a:t>
                </a:r>
                <a:endParaRPr lang="en-US" altLang="zh-CN" dirty="0"/>
              </a:p>
              <a:p>
                <a:pPr lvl="1"/>
                <a:r>
                  <a:rPr lang="zh-CN" altLang="en-US" dirty="0"/>
                  <a:t>想象供给侧由很多具有相同生产函数的公司组成，它们生产同一样产品（叫它“</a:t>
                </a:r>
                <a14:m>
                  <m:oMath xmlns:m="http://schemas.openxmlformats.org/officeDocument/2006/math">
                    <m:r>
                      <a:rPr lang="en-US" altLang="zh-CN" b="0" i="1" smtClean="0">
                        <a:latin typeface="Cambria Math" panose="02040503050406030204" pitchFamily="18" charset="0"/>
                      </a:rPr>
                      <m:t>𝑌</m:t>
                    </m:r>
                  </m:oMath>
                </a14:m>
                <a:r>
                  <a:rPr lang="zh-CN" altLang="en-US" dirty="0"/>
                  <a:t>”），面临相同的要素价格（工资 </a:t>
                </a:r>
                <a14:m>
                  <m:oMath xmlns:m="http://schemas.openxmlformats.org/officeDocument/2006/math">
                    <m:d>
                      <m:dPr>
                        <m:ctrlPr>
                          <a:rPr lang="en-US" altLang="zh-CN" b="0" i="1" smtClean="0">
                            <a:latin typeface="Cambria Math" panose="02040503050406030204" pitchFamily="18" charset="0"/>
                          </a:rPr>
                        </m:ctrlPr>
                      </m:dPr>
                      <m:e>
                        <m:r>
                          <a:rPr lang="en-US" altLang="zh-CN" i="1">
                            <a:latin typeface="Cambria Math"/>
                          </a:rPr>
                          <m:t>𝑊</m:t>
                        </m:r>
                      </m:e>
                    </m:d>
                  </m:oMath>
                </a14:m>
                <a:r>
                  <a:rPr lang="zh-CN" altLang="en-US" dirty="0"/>
                  <a:t>，资本租金</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e>
                    </m:d>
                  </m:oMath>
                </a14:m>
                <a:r>
                  <a:rPr lang="zh-CN" altLang="en-US" dirty="0"/>
                  <a:t>）和商品价格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e>
                    </m:d>
                    <m:r>
                      <a:rPr lang="en-US" altLang="zh-CN" i="1">
                        <a:latin typeface="Cambria Math"/>
                      </a:rPr>
                      <m:t> </m:t>
                    </m:r>
                  </m:oMath>
                </a14:m>
                <a:r>
                  <a:rPr lang="zh-CN" altLang="en-US" dirty="0"/>
                  <a:t>。</a:t>
                </a:r>
                <a:endParaRPr lang="en-US" altLang="zh-CN" dirty="0"/>
              </a:p>
              <a:p>
                <a:pPr lvl="2"/>
                <a14:m>
                  <m:oMath xmlns:m="http://schemas.openxmlformats.org/officeDocument/2006/math">
                    <m:r>
                      <a:rPr lang="en-US" altLang="zh-CN" i="1">
                        <a:latin typeface="Cambria Math" panose="02040503050406030204" pitchFamily="18" charset="0"/>
                      </a:rPr>
                      <m:t>𝑌</m:t>
                    </m:r>
                  </m:oMath>
                </a14:m>
                <a:r>
                  <a:rPr lang="zh-CN" altLang="en-US" dirty="0"/>
                  <a:t>：实际</a:t>
                </a:r>
                <a:r>
                  <a:rPr lang="en-US" altLang="zh-CN" dirty="0"/>
                  <a:t>GDP</a:t>
                </a:r>
              </a:p>
              <a:p>
                <a:pPr lvl="2"/>
                <a14:m>
                  <m:oMath xmlns:m="http://schemas.openxmlformats.org/officeDocument/2006/math">
                    <m:r>
                      <a:rPr lang="en-US" altLang="zh-CN" i="1">
                        <a:latin typeface="Cambria Math" panose="02040503050406030204" pitchFamily="18" charset="0"/>
                      </a:rPr>
                      <m:t>𝑃</m:t>
                    </m:r>
                  </m:oMath>
                </a14:m>
                <a:r>
                  <a:rPr lang="zh-CN" altLang="en-US" dirty="0"/>
                  <a:t>：价格水平</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830" r="-577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706601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实际要素价格</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实际工资（</a:t>
                </a:r>
                <a:r>
                  <a:rPr lang="en-US" altLang="zh-CN" dirty="0"/>
                  <a:t>Real wage</a:t>
                </a:r>
                <a:r>
                  <a:rPr lang="zh-CN" altLang="en-US" dirty="0"/>
                  <a:t>）是以产出为单位的、付给工人的工资，</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a:rPr>
                          <m:t>𝑊</m:t>
                        </m:r>
                      </m:num>
                      <m:den>
                        <m:r>
                          <a:rPr lang="en-US" altLang="zh-CN" b="0" i="1" smtClean="0">
                            <a:latin typeface="Cambria Math"/>
                          </a:rPr>
                          <m:t>𝑃</m:t>
                        </m:r>
                      </m:den>
                    </m:f>
                  </m:oMath>
                </a14:m>
                <a:r>
                  <a:rPr lang="en-US" altLang="zh-CN" dirty="0"/>
                  <a:t> </a:t>
                </a:r>
                <a:r>
                  <a:rPr lang="zh-CN" altLang="en-US" dirty="0"/>
                  <a:t>。</a:t>
                </a:r>
                <a:r>
                  <a:rPr lang="en-US" altLang="zh-CN" dirty="0"/>
                  <a:t> </a:t>
                </a:r>
              </a:p>
              <a:p>
                <a:r>
                  <a:rPr lang="zh-CN" altLang="en-US" dirty="0"/>
                  <a:t>实际资本租金（</a:t>
                </a:r>
                <a:r>
                  <a:rPr lang="en-US" altLang="zh-CN" dirty="0"/>
                  <a:t>Real rental price of capital</a:t>
                </a:r>
                <a:r>
                  <a:rPr lang="zh-CN" altLang="en-US" dirty="0"/>
                  <a:t>）</a:t>
                </a:r>
                <a:r>
                  <a:rPr lang="en-US" altLang="zh-CN" dirty="0"/>
                  <a:t> </a:t>
                </a:r>
                <a:r>
                  <a:rPr lang="zh-CN" altLang="en-US" dirty="0"/>
                  <a:t>是以产出为单位的、付给资本所有者的租金，</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a:rPr>
                          <m:t>𝑅</m:t>
                        </m:r>
                      </m:num>
                      <m:den>
                        <m:r>
                          <a:rPr lang="en-US" altLang="zh-CN" b="0" i="1" smtClean="0">
                            <a:latin typeface="Cambria Math"/>
                          </a:rPr>
                          <m:t>𝑃</m:t>
                        </m:r>
                      </m:den>
                    </m:f>
                  </m:oMath>
                </a14:m>
                <a:r>
                  <a:rPr lang="zh-CN" altLang="en-US" dirty="0"/>
                  <a:t> 。</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r="-259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719910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完全竞争市场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产品和要素市场均完全竞争（</a:t>
                </a:r>
                <a:r>
                  <a:rPr lang="en-US" altLang="zh-CN" dirty="0"/>
                  <a:t>perfectly competitive</a:t>
                </a:r>
                <a:r>
                  <a:rPr lang="zh-CN" altLang="en-US" dirty="0"/>
                  <a:t>）。</a:t>
                </a:r>
                <a:endParaRPr lang="en-US" altLang="zh-CN" dirty="0"/>
              </a:p>
              <a:p>
                <a:r>
                  <a:rPr lang="zh-CN" altLang="en-US" dirty="0"/>
                  <a:t>代表性公司将</a:t>
                </a:r>
                <a14:m>
                  <m:oMath xmlns:m="http://schemas.openxmlformats.org/officeDocument/2006/math">
                    <m:r>
                      <a:rPr lang="en-US" altLang="zh-CN" i="1">
                        <a:latin typeface="Cambria Math"/>
                      </a:rPr>
                      <m:t>𝑃</m:t>
                    </m:r>
                  </m:oMath>
                </a14:m>
                <a:r>
                  <a:rPr lang="zh-CN" altLang="en-US" dirty="0"/>
                  <a:t>、</a:t>
                </a:r>
                <a:r>
                  <a:rPr lang="en-US" altLang="zh-CN" dirty="0"/>
                  <a:t> </a:t>
                </a:r>
                <a14:m>
                  <m:oMath xmlns:m="http://schemas.openxmlformats.org/officeDocument/2006/math">
                    <m:r>
                      <a:rPr lang="en-US" altLang="zh-CN" b="0" i="1" smtClean="0">
                        <a:latin typeface="Cambria Math" panose="02040503050406030204" pitchFamily="18" charset="0"/>
                      </a:rPr>
                      <m:t>𝑊</m:t>
                    </m:r>
                  </m:oMath>
                </a14:m>
                <a:r>
                  <a:rPr lang="zh-CN" altLang="en-US" dirty="0"/>
                  <a:t>、</a:t>
                </a:r>
                <a:r>
                  <a:rPr lang="en-US" altLang="zh-CN" dirty="0"/>
                  <a:t> </a:t>
                </a:r>
                <a14:m>
                  <m:oMath xmlns:m="http://schemas.openxmlformats.org/officeDocument/2006/math">
                    <m:r>
                      <a:rPr lang="en-US" altLang="zh-CN" b="0" i="1" smtClean="0">
                        <a:latin typeface="Cambria Math" panose="02040503050406030204" pitchFamily="18" charset="0"/>
                      </a:rPr>
                      <m:t>𝑅</m:t>
                    </m:r>
                  </m:oMath>
                </a14:m>
                <a:r>
                  <a:rPr lang="en-US" altLang="zh-CN" dirty="0"/>
                  <a:t> </a:t>
                </a:r>
                <a:r>
                  <a:rPr lang="zh-CN" altLang="en-US" dirty="0"/>
                  <a:t>视为给定（外生）。</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569417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代表性公司的问题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将</a:t>
                </a:r>
                <a14:m>
                  <m:oMath xmlns:m="http://schemas.openxmlformats.org/officeDocument/2006/math">
                    <m:r>
                      <a:rPr lang="en-US" altLang="zh-CN" i="1">
                        <a:latin typeface="Cambria Math"/>
                      </a:rPr>
                      <m:t>𝑃</m:t>
                    </m:r>
                  </m:oMath>
                </a14:m>
                <a:r>
                  <a:rPr lang="zh-CN" altLang="en-US" dirty="0"/>
                  <a:t>、</a:t>
                </a:r>
                <a:r>
                  <a:rPr lang="en-US" altLang="zh-CN" dirty="0"/>
                  <a:t> </a:t>
                </a:r>
                <a14:m>
                  <m:oMath xmlns:m="http://schemas.openxmlformats.org/officeDocument/2006/math">
                    <m:r>
                      <a:rPr lang="en-US" altLang="zh-CN" i="1">
                        <a:latin typeface="Cambria Math" panose="02040503050406030204" pitchFamily="18" charset="0"/>
                      </a:rPr>
                      <m:t>𝑊</m:t>
                    </m:r>
                  </m:oMath>
                </a14:m>
                <a:r>
                  <a:rPr lang="zh-CN" altLang="en-US" dirty="0"/>
                  <a:t>、</a:t>
                </a:r>
                <a:r>
                  <a:rPr lang="en-US" altLang="zh-CN" dirty="0"/>
                  <a:t> </a:t>
                </a:r>
                <a14:m>
                  <m:oMath xmlns:m="http://schemas.openxmlformats.org/officeDocument/2006/math">
                    <m:r>
                      <a:rPr lang="en-US" altLang="zh-CN" i="1">
                        <a:latin typeface="Cambria Math" panose="02040503050406030204" pitchFamily="18" charset="0"/>
                      </a:rPr>
                      <m:t>𝑅</m:t>
                    </m:r>
                  </m:oMath>
                </a14:m>
                <a:r>
                  <a:rPr lang="en-US" altLang="zh-CN" dirty="0"/>
                  <a:t> </a:t>
                </a:r>
                <a:r>
                  <a:rPr lang="zh-CN" altLang="en-US" dirty="0"/>
                  <a:t>视为给定，代表性公司解如下问题</a:t>
                </a:r>
                <a:r>
                  <a:rPr lang="en-US" altLang="zh-CN" dirty="0"/>
                  <a:t>:</a:t>
                </a:r>
              </a:p>
              <a:p>
                <a:pPr marL="0" indent="0" algn="ctr">
                  <a:buNone/>
                </a:pPr>
                <a14:m>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a:rPr>
                          <m:t>max</m:t>
                        </m:r>
                      </m:e>
                      <m:lim>
                        <m:r>
                          <a:rPr lang="en-US" altLang="zh-CN" b="0" i="1" smtClean="0">
                            <a:latin typeface="Cambria Math"/>
                          </a:rPr>
                          <m:t>𝐾</m:t>
                        </m:r>
                        <m:r>
                          <a:rPr lang="en-US" altLang="zh-CN" b="0" i="1" smtClean="0">
                            <a:latin typeface="Cambria Math"/>
                          </a:rPr>
                          <m:t>,</m:t>
                        </m:r>
                        <m:r>
                          <a:rPr lang="en-US" altLang="zh-CN" b="0" i="1" smtClean="0">
                            <a:latin typeface="Cambria Math"/>
                          </a:rPr>
                          <m:t>𝐿</m:t>
                        </m:r>
                      </m:lim>
                    </m:limLow>
                    <m:r>
                      <a:rPr lang="en-US" altLang="zh-CN" b="0" i="1" smtClean="0">
                        <a:latin typeface="Cambria Math"/>
                      </a:rPr>
                      <m:t> </m:t>
                    </m:r>
                    <m:r>
                      <a:rPr lang="en-US" altLang="zh-CN" b="0" i="1" smtClean="0">
                        <a:latin typeface="Cambria Math"/>
                      </a:rPr>
                      <m:t>𝑃</m:t>
                    </m:r>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r>
                      <a:rPr lang="en-US" altLang="zh-CN" b="0" i="1" smtClean="0">
                        <a:latin typeface="Cambria Math"/>
                      </a:rPr>
                      <m:t>−</m:t>
                    </m:r>
                    <m:r>
                      <a:rPr lang="en-US" altLang="zh-CN" b="0" i="1" smtClean="0">
                        <a:latin typeface="Cambria Math"/>
                      </a:rPr>
                      <m:t>𝑊</m:t>
                    </m:r>
                    <m:r>
                      <a:rPr lang="en-US" altLang="zh-CN" b="0" i="1" smtClean="0">
                        <a:latin typeface="Cambria Math"/>
                      </a:rPr>
                      <m:t>⋅</m:t>
                    </m:r>
                    <m:r>
                      <a:rPr lang="en-US" altLang="zh-CN" b="0" i="1" smtClean="0">
                        <a:latin typeface="Cambria Math"/>
                      </a:rPr>
                      <m:t>𝐿</m:t>
                    </m:r>
                    <m:r>
                      <a:rPr lang="en-US" altLang="zh-CN" b="0" i="1" smtClean="0">
                        <a:latin typeface="Cambria Math"/>
                      </a:rPr>
                      <m:t>−</m:t>
                    </m:r>
                    <m:r>
                      <a:rPr lang="en-US" altLang="zh-CN" b="0" i="1" smtClean="0">
                        <a:latin typeface="Cambria Math"/>
                      </a:rPr>
                      <m:t>𝑅</m:t>
                    </m:r>
                    <m:r>
                      <a:rPr lang="en-US" altLang="zh-CN" b="0" i="1" smtClean="0">
                        <a:latin typeface="Cambria Math"/>
                      </a:rPr>
                      <m:t>⋅</m:t>
                    </m:r>
                    <m:r>
                      <a:rPr lang="en-US" altLang="zh-CN" b="0" i="1" smtClean="0">
                        <a:latin typeface="Cambria Math"/>
                      </a:rPr>
                      <m:t>𝐾</m:t>
                    </m:r>
                  </m:oMath>
                </a14:m>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403590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一阶条件</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zh-CN" altLang="en-US" dirty="0"/>
                  <a:t>关于</a:t>
                </a:r>
                <a14:m>
                  <m:oMath xmlns:m="http://schemas.openxmlformats.org/officeDocument/2006/math">
                    <m:r>
                      <a:rPr lang="en-US" altLang="zh-CN" i="1">
                        <a:latin typeface="Cambria Math"/>
                      </a:rPr>
                      <m:t>𝐾</m:t>
                    </m:r>
                  </m:oMath>
                </a14:m>
                <a:r>
                  <a:rPr lang="zh-CN" altLang="en-US" dirty="0"/>
                  <a:t> 的一阶条件：</a:t>
                </a:r>
                <a:endParaRPr lang="en-US" altLang="zh-CN" dirty="0"/>
              </a:p>
              <a:p>
                <a:pPr marL="0" indent="0" algn="ctr">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1</m:t>
                          </m:r>
                        </m:sub>
                      </m:sSub>
                      <m:d>
                        <m:dPr>
                          <m:ctrlPr>
                            <a:rPr lang="en-US" altLang="zh-CN" i="1">
                              <a:latin typeface="Cambria Math" panose="02040503050406030204" pitchFamily="18" charset="0"/>
                            </a:rPr>
                          </m:ctrlPr>
                        </m:dPr>
                        <m:e>
                          <m:r>
                            <a:rPr lang="en-US" altLang="zh-CN" i="1">
                              <a:latin typeface="Cambria Math"/>
                            </a:rPr>
                            <m:t>𝐾</m:t>
                          </m:r>
                          <m:r>
                            <a:rPr lang="en-US" altLang="zh-CN" i="1">
                              <a:latin typeface="Cambria Math"/>
                            </a:rPr>
                            <m:t>,</m:t>
                          </m:r>
                          <m:r>
                            <a:rPr lang="en-US" altLang="zh-CN" i="1">
                              <a:latin typeface="Cambria Math"/>
                            </a:rPr>
                            <m:t>𝐿</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𝑅</m:t>
                          </m:r>
                        </m:num>
                        <m:den>
                          <m:r>
                            <a:rPr lang="en-US" altLang="zh-CN" i="1">
                              <a:latin typeface="Cambria Math"/>
                            </a:rPr>
                            <m:t>𝑃</m:t>
                          </m:r>
                        </m:den>
                      </m:f>
                      <m:r>
                        <a:rPr lang="en-US" altLang="zh-CN" b="0" i="1" smtClean="0">
                          <a:latin typeface="Cambria Math"/>
                        </a:rPr>
                        <m:t>.</m:t>
                      </m:r>
                    </m:oMath>
                  </m:oMathPara>
                </a14:m>
                <a:endParaRPr lang="en-US" altLang="zh-CN" dirty="0"/>
              </a:p>
              <a:p>
                <a:pPr lvl="1" indent="-342900"/>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𝐹</m:t>
                        </m:r>
                      </m:e>
                      <m:sub>
                        <m:r>
                          <a:rPr lang="en-US" altLang="zh-CN" sz="2400" i="1">
                            <a:latin typeface="Cambria Math"/>
                          </a:rPr>
                          <m:t>1</m:t>
                        </m:r>
                      </m:sub>
                    </m:sSub>
                    <m:r>
                      <a:rPr lang="en-US" altLang="zh-CN" sz="2400" i="1">
                        <a:latin typeface="Cambria Math"/>
                      </a:rPr>
                      <m:t>≡</m:t>
                    </m:r>
                    <m:f>
                      <m:fPr>
                        <m:ctrlPr>
                          <a:rPr lang="en-US" altLang="zh-CN" sz="2400" i="1">
                            <a:latin typeface="Cambria Math" panose="02040503050406030204" pitchFamily="18" charset="0"/>
                          </a:rPr>
                        </m:ctrlPr>
                      </m:fPr>
                      <m:num>
                        <m:r>
                          <a:rPr lang="en-US" altLang="zh-CN" sz="2400" i="1">
                            <a:latin typeface="Cambria Math"/>
                          </a:rPr>
                          <m:t>𝜕</m:t>
                        </m:r>
                        <m:r>
                          <a:rPr lang="en-US" altLang="zh-CN" sz="2400" i="1">
                            <a:latin typeface="Cambria Math"/>
                          </a:rPr>
                          <m:t>𝐹</m:t>
                        </m:r>
                      </m:num>
                      <m:den>
                        <m:r>
                          <a:rPr lang="en-US" altLang="zh-CN" sz="2400" i="1">
                            <a:latin typeface="Cambria Math"/>
                          </a:rPr>
                          <m:t>𝜕</m:t>
                        </m:r>
                        <m:r>
                          <a:rPr lang="en-US" altLang="zh-CN" sz="2400" i="1">
                            <a:latin typeface="Cambria Math"/>
                          </a:rPr>
                          <m:t>𝐾</m:t>
                        </m:r>
                      </m:den>
                    </m:f>
                  </m:oMath>
                </a14:m>
                <a:r>
                  <a:rPr lang="en-US" altLang="zh-CN" sz="2400" dirty="0"/>
                  <a:t> </a:t>
                </a:r>
                <a:r>
                  <a:rPr lang="zh-CN" altLang="en-US" sz="2400" dirty="0"/>
                  <a:t>为“边际资本产出”（</a:t>
                </a:r>
                <a:r>
                  <a:rPr lang="en-US" altLang="zh-CN" sz="2400" dirty="0"/>
                  <a:t>Marginal product of capital, MPK</a:t>
                </a:r>
                <a:r>
                  <a:rPr lang="zh-CN" altLang="en-US" sz="2400" dirty="0"/>
                  <a:t>）。</a:t>
                </a:r>
                <a:endParaRPr lang="en-US" altLang="zh-CN" sz="2400" dirty="0"/>
              </a:p>
              <a:p>
                <a:r>
                  <a:rPr lang="zh-CN" altLang="en-US" dirty="0"/>
                  <a:t>关于</a:t>
                </a:r>
                <a:r>
                  <a:rPr lang="en-US" altLang="zh-CN" dirty="0"/>
                  <a:t> </a:t>
                </a:r>
                <a14:m>
                  <m:oMath xmlns:m="http://schemas.openxmlformats.org/officeDocument/2006/math">
                    <m:r>
                      <a:rPr lang="en-US" altLang="zh-CN" i="1">
                        <a:latin typeface="Cambria Math"/>
                      </a:rPr>
                      <m:t>𝐿</m:t>
                    </m:r>
                  </m:oMath>
                </a14:m>
                <a:r>
                  <a:rPr lang="zh-CN" altLang="en-US" dirty="0"/>
                  <a:t> 的一阶条件：</a:t>
                </a:r>
                <a:endParaRPr lang="en-US" altLang="zh-CN" dirty="0"/>
              </a:p>
              <a:p>
                <a:pPr marL="0" indent="0" algn="ctr">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b="0" i="1" smtClean="0">
                            <a:latin typeface="Cambria Math"/>
                          </a:rPr>
                          <m:t>2</m:t>
                        </m:r>
                      </m:sub>
                    </m:sSub>
                    <m:d>
                      <m:dPr>
                        <m:ctrlPr>
                          <a:rPr lang="en-US" altLang="zh-CN" i="1">
                            <a:latin typeface="Cambria Math" panose="02040503050406030204" pitchFamily="18" charset="0"/>
                          </a:rPr>
                        </m:ctrlPr>
                      </m:dPr>
                      <m:e>
                        <m:r>
                          <a:rPr lang="en-US" altLang="zh-CN" i="1">
                            <a:latin typeface="Cambria Math"/>
                          </a:rPr>
                          <m:t>𝐾</m:t>
                        </m:r>
                        <m:r>
                          <a:rPr lang="en-US" altLang="zh-CN" i="1">
                            <a:latin typeface="Cambria Math"/>
                          </a:rPr>
                          <m:t>,</m:t>
                        </m:r>
                        <m:r>
                          <a:rPr lang="en-US" altLang="zh-CN" i="1">
                            <a:latin typeface="Cambria Math"/>
                          </a:rPr>
                          <m:t>𝐿</m:t>
                        </m:r>
                      </m:e>
                    </m:d>
                    <m:r>
                      <a:rPr lang="en-US" altLang="zh-CN" i="1">
                        <a:latin typeface="Cambria Math"/>
                      </a:rPr>
                      <m:t>=</m:t>
                    </m:r>
                    <m:f>
                      <m:fPr>
                        <m:ctrlPr>
                          <a:rPr lang="en-US" altLang="zh-CN" i="1">
                            <a:latin typeface="Cambria Math" panose="02040503050406030204" pitchFamily="18" charset="0"/>
                          </a:rPr>
                        </m:ctrlPr>
                      </m:fPr>
                      <m:num>
                        <m:r>
                          <a:rPr lang="en-US" altLang="zh-CN" b="0" i="1" smtClean="0">
                            <a:latin typeface="Cambria Math"/>
                          </a:rPr>
                          <m:t>𝑊</m:t>
                        </m:r>
                      </m:num>
                      <m:den>
                        <m:r>
                          <a:rPr lang="en-US" altLang="zh-CN" i="1">
                            <a:latin typeface="Cambria Math"/>
                          </a:rPr>
                          <m:t>𝑃</m:t>
                        </m:r>
                      </m:den>
                    </m:f>
                    <m:r>
                      <a:rPr lang="en-US" altLang="zh-CN" b="0" i="1" smtClean="0">
                        <a:latin typeface="Cambria Math"/>
                      </a:rPr>
                      <m:t>.</m:t>
                    </m:r>
                  </m:oMath>
                </a14:m>
                <a:r>
                  <a:rPr lang="zh-CN" altLang="en-US" dirty="0"/>
                  <a:t> </a:t>
                </a:r>
                <a:endParaRPr lang="en-US" altLang="zh-CN" dirty="0"/>
              </a:p>
              <a:p>
                <a:pPr marL="857250" lvl="1" indent="-457200"/>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b="0" i="1" smtClean="0">
                            <a:latin typeface="Cambria Math" panose="02040503050406030204" pitchFamily="18" charset="0"/>
                          </a:rPr>
                          <m:t>2</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m:t>
                        </m:r>
                        <m:r>
                          <a:rPr lang="en-US" altLang="zh-CN" i="1">
                            <a:latin typeface="Cambria Math"/>
                          </a:rPr>
                          <m:t>𝐹</m:t>
                        </m:r>
                      </m:num>
                      <m:den>
                        <m:r>
                          <a:rPr lang="en-US" altLang="zh-CN" i="1">
                            <a:latin typeface="Cambria Math"/>
                          </a:rPr>
                          <m:t>𝜕</m:t>
                        </m:r>
                        <m:r>
                          <a:rPr lang="en-US" altLang="zh-CN" b="0" i="1" smtClean="0">
                            <a:latin typeface="Cambria Math" panose="02040503050406030204" pitchFamily="18" charset="0"/>
                          </a:rPr>
                          <m:t>𝐿</m:t>
                        </m:r>
                      </m:den>
                    </m:f>
                  </m:oMath>
                </a14:m>
                <a:r>
                  <a:rPr lang="zh-CN" altLang="en-US" dirty="0"/>
                  <a:t> 为“边际劳动产出”（</a:t>
                </a:r>
                <a:r>
                  <a:rPr lang="en-US" altLang="zh-CN" dirty="0"/>
                  <a:t>Marginal product of labor, MPL</a:t>
                </a:r>
                <a:r>
                  <a:rPr lang="zh-CN" altLang="en-US" dirty="0"/>
                  <a:t>）。</a:t>
                </a:r>
                <a:endParaRPr lang="en-US" altLang="zh-CN"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481" t="-3369" r="-1185" b="-121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837478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劳动力需求曲线</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固定</a:t>
                </a:r>
                <a:r>
                  <a:rPr lang="en-US" altLang="zh-CN" dirty="0"/>
                  <a:t> </a:t>
                </a:r>
                <a14:m>
                  <m:oMath xmlns:m="http://schemas.openxmlformats.org/officeDocument/2006/math">
                    <m:r>
                      <a:rPr lang="en-US" altLang="zh-CN" i="1">
                        <a:latin typeface="Cambria Math"/>
                      </a:rPr>
                      <m:t>𝐾</m:t>
                    </m:r>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𝐾</m:t>
                        </m:r>
                      </m:e>
                    </m:acc>
                  </m:oMath>
                </a14:m>
                <a:r>
                  <a:rPr lang="en-US" altLang="zh-CN" dirty="0"/>
                  <a:t>, </a:t>
                </a:r>
                <a:r>
                  <a:rPr lang="zh-CN" altLang="en-US" dirty="0"/>
                  <a:t>关于</a:t>
                </a:r>
                <a:r>
                  <a:rPr lang="en-US" altLang="zh-CN" dirty="0"/>
                  <a:t> </a:t>
                </a:r>
                <a14:m>
                  <m:oMath xmlns:m="http://schemas.openxmlformats.org/officeDocument/2006/math">
                    <m:r>
                      <a:rPr lang="en-US" altLang="zh-CN" i="1">
                        <a:latin typeface="Cambria Math"/>
                      </a:rPr>
                      <m:t>𝐿</m:t>
                    </m:r>
                  </m:oMath>
                </a14:m>
                <a:r>
                  <a:rPr lang="en-US" altLang="zh-CN" dirty="0"/>
                  <a:t> </a:t>
                </a:r>
                <a:r>
                  <a:rPr lang="zh-CN" altLang="en-US" dirty="0"/>
                  <a:t>的一阶条件刻画了劳动力需求和实际工资之间的关系（即劳动力需求曲线）：</a:t>
                </a:r>
                <a:endParaRPr lang="en-US" altLang="zh-CN" dirty="0"/>
              </a:p>
              <a:p>
                <a:pPr marL="0" indent="0" algn="ctr">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2</m:t>
                        </m:r>
                      </m:sub>
                    </m:sSub>
                    <m:d>
                      <m:dPr>
                        <m:ctrlPr>
                          <a:rPr lang="en-US" altLang="zh-CN" i="1">
                            <a:latin typeface="Cambria Math" panose="02040503050406030204" pitchFamily="18" charset="0"/>
                          </a:rPr>
                        </m:ctrlPr>
                      </m:dPr>
                      <m:e>
                        <m:acc>
                          <m:accPr>
                            <m:chr m:val="̅"/>
                            <m:ctrlPr>
                              <a:rPr lang="en-US" altLang="zh-CN" b="0" i="1" dirty="0" smtClean="0">
                                <a:latin typeface="Cambria Math" panose="02040503050406030204" pitchFamily="18" charset="0"/>
                              </a:rPr>
                            </m:ctrlPr>
                          </m:accPr>
                          <m:e>
                            <m:r>
                              <a:rPr lang="en-US" altLang="zh-CN" b="0" i="1" dirty="0" smtClean="0">
                                <a:latin typeface="Cambria Math"/>
                              </a:rPr>
                              <m:t>𝐾</m:t>
                            </m:r>
                          </m:e>
                        </m:acc>
                        <m:r>
                          <a:rPr lang="en-US" altLang="zh-CN" i="1">
                            <a:latin typeface="Cambria Math"/>
                          </a:rPr>
                          <m:t>,</m:t>
                        </m:r>
                        <m:r>
                          <a:rPr lang="en-US" altLang="zh-CN" i="1">
                            <a:latin typeface="Cambria Math"/>
                          </a:rPr>
                          <m:t>𝐿</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𝑊</m:t>
                        </m:r>
                      </m:num>
                      <m:den>
                        <m:r>
                          <a:rPr lang="en-US" altLang="zh-CN" i="1">
                            <a:latin typeface="Cambria Math"/>
                          </a:rPr>
                          <m:t>𝑃</m:t>
                        </m:r>
                      </m:den>
                    </m:f>
                    <m:r>
                      <a:rPr lang="en-US" altLang="zh-CN" i="1">
                        <a:latin typeface="Cambria Math"/>
                      </a:rPr>
                      <m:t>.</m:t>
                    </m:r>
                  </m:oMath>
                </a14:m>
                <a:endParaRPr lang="en-US" altLang="zh-CN" dirty="0"/>
              </a:p>
              <a:p>
                <a:pPr lvl="1"/>
                <a:r>
                  <a:rPr lang="zh-CN" altLang="en-US" dirty="0"/>
                  <a:t>因为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22</m:t>
                        </m:r>
                      </m:sub>
                    </m:sSub>
                    <m:r>
                      <a:rPr lang="en-US" altLang="zh-CN" i="1">
                        <a:latin typeface="Cambria Math"/>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a:rPr>
                              <m:t>𝜕</m:t>
                            </m:r>
                          </m:e>
                          <m:sup>
                            <m:r>
                              <a:rPr lang="en-US" altLang="zh-CN" i="1">
                                <a:latin typeface="Cambria Math"/>
                              </a:rPr>
                              <m:t>2</m:t>
                            </m:r>
                          </m:sup>
                        </m:sSup>
                        <m:r>
                          <a:rPr lang="en-US" altLang="zh-CN" i="1">
                            <a:latin typeface="Cambria Math"/>
                          </a:rPr>
                          <m:t>𝐹</m:t>
                        </m:r>
                      </m:num>
                      <m:den>
                        <m:r>
                          <a:rPr lang="en-US" altLang="zh-CN" i="1">
                            <a:latin typeface="Cambria Math"/>
                          </a:rPr>
                          <m:t>𝜕</m:t>
                        </m:r>
                        <m:sSup>
                          <m:sSupPr>
                            <m:ctrlPr>
                              <a:rPr lang="en-US" altLang="zh-CN" i="1">
                                <a:latin typeface="Cambria Math" panose="02040503050406030204" pitchFamily="18" charset="0"/>
                              </a:rPr>
                            </m:ctrlPr>
                          </m:sSupPr>
                          <m:e>
                            <m:r>
                              <a:rPr lang="en-US" altLang="zh-CN" i="1">
                                <a:latin typeface="Cambria Math"/>
                              </a:rPr>
                              <m:t>𝐿</m:t>
                            </m:r>
                          </m:e>
                          <m:sup>
                            <m:r>
                              <a:rPr lang="en-US" altLang="zh-CN" i="1">
                                <a:latin typeface="Cambria Math"/>
                              </a:rPr>
                              <m:t>2</m:t>
                            </m:r>
                          </m:sup>
                        </m:sSup>
                      </m:den>
                    </m:f>
                    <m:r>
                      <a:rPr lang="en-US" altLang="zh-CN" i="1">
                        <a:latin typeface="Cambria Math"/>
                      </a:rPr>
                      <m:t>&lt;0</m:t>
                    </m:r>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2</m:t>
                        </m:r>
                      </m:sub>
                    </m:sSub>
                    <m:r>
                      <a:rPr lang="en-US" altLang="zh-CN" i="1">
                        <a:latin typeface="Cambria Math" panose="02040503050406030204" pitchFamily="18" charset="0"/>
                      </a:rPr>
                      <m:t> </m:t>
                    </m:r>
                  </m:oMath>
                </a14:m>
                <a:r>
                  <a:rPr lang="zh-CN" altLang="en-US" dirty="0"/>
                  <a:t>是</a:t>
                </a:r>
                <a14:m>
                  <m:oMath xmlns:m="http://schemas.openxmlformats.org/officeDocument/2006/math">
                    <m:r>
                      <a:rPr lang="en-US" altLang="zh-CN" i="1">
                        <a:latin typeface="Cambria Math"/>
                      </a:rPr>
                      <m:t>𝐿</m:t>
                    </m:r>
                  </m:oMath>
                </a14:m>
                <a:r>
                  <a:rPr lang="zh-CN" altLang="en-US" dirty="0"/>
                  <a:t> 的减函数。因此较低的实际工资对应较高的劳动力需求。</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193515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劳动力需求曲线</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1799692"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1799692"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6660232" y="5599512"/>
                <a:ext cx="1224136" cy="369332"/>
              </a:xfrm>
              <a:prstGeom prst="rect">
                <a:avLst/>
              </a:prstGeom>
              <a:noFill/>
            </p:spPr>
            <p:txBody>
              <a:bodyPr wrap="square" rtlCol="0">
                <a:spAutoFit/>
              </a:bodyPr>
              <a:lstStyle/>
              <a:p>
                <a:r>
                  <a:rPr lang="en-US" altLang="zh-CN" dirty="0"/>
                  <a:t>Labor (</a:t>
                </a:r>
                <a14:m>
                  <m:oMath xmlns:m="http://schemas.openxmlformats.org/officeDocument/2006/math">
                    <m:r>
                      <a:rPr lang="en-US" altLang="zh-CN" b="0" i="1" smtClean="0">
                        <a:latin typeface="Cambria Math"/>
                      </a:rPr>
                      <m:t>𝐿</m:t>
                    </m:r>
                  </m:oMath>
                </a14:m>
                <a:r>
                  <a:rPr lang="en-US" altLang="zh-CN" dirty="0"/>
                  <a:t>)</a:t>
                </a:r>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660232" y="5599512"/>
                <a:ext cx="1224136" cy="369332"/>
              </a:xfrm>
              <a:prstGeom prst="rect">
                <a:avLst/>
              </a:prstGeom>
              <a:blipFill rotWithShape="1">
                <a:blip r:embed="rId2"/>
                <a:stretch>
                  <a:fillRect l="-4500" t="-8333" b="-26667"/>
                </a:stretch>
              </a:blipFill>
            </p:spPr>
            <p:txBody>
              <a:bodyPr/>
              <a:lstStyle/>
              <a:p>
                <a:r>
                  <a:rPr lang="zh-CN" altLang="en-US">
                    <a:noFill/>
                  </a:rPr>
                  <a:t> </a:t>
                </a:r>
              </a:p>
            </p:txBody>
          </p:sp>
        </mc:Fallback>
      </mc:AlternateContent>
      <p:sp>
        <p:nvSpPr>
          <p:cNvPr id="24" name="任意多边形 23"/>
          <p:cNvSpPr/>
          <p:nvPr/>
        </p:nvSpPr>
        <p:spPr>
          <a:xfrm>
            <a:off x="2601532" y="2408349"/>
            <a:ext cx="3258355" cy="2550017"/>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TextBox 24"/>
              <p:cNvSpPr txBox="1"/>
              <p:nvPr/>
            </p:nvSpPr>
            <p:spPr>
              <a:xfrm>
                <a:off x="395536" y="1772816"/>
                <a:ext cx="1296144" cy="646331"/>
              </a:xfrm>
              <a:prstGeom prst="rect">
                <a:avLst/>
              </a:prstGeom>
              <a:noFill/>
            </p:spPr>
            <p:txBody>
              <a:bodyPr wrap="square" rtlCol="0">
                <a:spAutoFit/>
              </a:bodyPr>
              <a:lstStyle/>
              <a:p>
                <a:r>
                  <a:rPr lang="en-US" altLang="zh-CN" dirty="0"/>
                  <a:t>Real wage</a:t>
                </a:r>
              </a:p>
              <a:p>
                <a:r>
                  <a:rPr lang="en-US" altLang="zh-CN" dirty="0"/>
                  <a:t>   (</a:t>
                </a:r>
                <a14:m>
                  <m:oMath xmlns:m="http://schemas.openxmlformats.org/officeDocument/2006/math">
                    <m:r>
                      <a:rPr lang="en-US" altLang="zh-CN" b="0" i="1" smtClean="0">
                        <a:latin typeface="Cambria Math"/>
                      </a:rPr>
                      <m:t>𝑊</m:t>
                    </m:r>
                    <m:r>
                      <a:rPr lang="en-US" altLang="zh-CN" b="0" i="1" smtClean="0">
                        <a:latin typeface="Cambria Math"/>
                      </a:rPr>
                      <m:t>/</m:t>
                    </m:r>
                    <m:r>
                      <a:rPr lang="en-US" altLang="zh-CN" b="0" i="1" smtClean="0">
                        <a:latin typeface="Cambria Math"/>
                      </a:rPr>
                      <m:t>𝑃</m:t>
                    </m:r>
                  </m:oMath>
                </a14:m>
                <a:r>
                  <a:rPr lang="en-US" altLang="zh-CN" dirty="0"/>
                  <a:t>)</a:t>
                </a:r>
                <a:endParaRPr lang="zh-CN" alt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95536" y="1772816"/>
                <a:ext cx="1296144" cy="646331"/>
              </a:xfrm>
              <a:prstGeom prst="rect">
                <a:avLst/>
              </a:prstGeom>
              <a:blipFill rotWithShape="1">
                <a:blip r:embed="rId3"/>
                <a:stretch>
                  <a:fillRect l="-4225" t="-4717" b="-14151"/>
                </a:stretch>
              </a:blipFill>
            </p:spPr>
            <p:txBody>
              <a:bodyPr/>
              <a:lstStyle/>
              <a:p>
                <a:r>
                  <a:rPr lang="zh-CN" altLang="en-US">
                    <a:noFill/>
                  </a:rPr>
                  <a:t> </a:t>
                </a:r>
              </a:p>
            </p:txBody>
          </p:sp>
        </mc:Fallback>
      </mc:AlternateContent>
      <p:cxnSp>
        <p:nvCxnSpPr>
          <p:cNvPr id="27" name="直接连接符 26"/>
          <p:cNvCxnSpPr/>
          <p:nvPr/>
        </p:nvCxnSpPr>
        <p:spPr>
          <a:xfrm>
            <a:off x="1799692" y="368335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851920" y="3683357"/>
            <a:ext cx="0" cy="177213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283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经济利润和会计利润</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实际经济利润（</a:t>
                </a:r>
                <a:r>
                  <a:rPr lang="en-US" altLang="zh-CN" dirty="0"/>
                  <a:t>Economic profit</a:t>
                </a:r>
                <a:r>
                  <a:rPr lang="zh-CN" altLang="en-US" dirty="0"/>
                  <a:t>）定义为：</a:t>
                </a:r>
                <a:r>
                  <a:rPr lang="en-US" altLang="zh-CN" dirty="0"/>
                  <a:t>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b="0" i="1" smtClean="0">
                          <a:latin typeface="Cambria Math"/>
                        </a:rPr>
                        <m:t>−</m:t>
                      </m:r>
                      <m:r>
                        <a:rPr lang="en-US" altLang="zh-CN" b="0" i="1" smtClean="0">
                          <a:latin typeface="Cambria Math"/>
                        </a:rPr>
                        <m:t>𝑀𝑃𝐿</m:t>
                      </m:r>
                      <m:r>
                        <a:rPr lang="en-US" altLang="zh-CN" b="0" i="1" smtClean="0">
                          <a:latin typeface="Cambria Math"/>
                        </a:rPr>
                        <m:t>⋅</m:t>
                      </m:r>
                      <m:r>
                        <a:rPr lang="en-US" altLang="zh-CN" b="0" i="1" smtClean="0">
                          <a:latin typeface="Cambria Math"/>
                        </a:rPr>
                        <m:t>𝐿</m:t>
                      </m:r>
                      <m:r>
                        <a:rPr lang="en-US" altLang="zh-CN" b="0" i="1" smtClean="0">
                          <a:latin typeface="Cambria Math"/>
                        </a:rPr>
                        <m:t>−</m:t>
                      </m:r>
                      <m:r>
                        <a:rPr lang="en-US" altLang="zh-CN" b="0" i="1" smtClean="0">
                          <a:latin typeface="Cambria Math"/>
                        </a:rPr>
                        <m:t>𝑀𝑃𝐾</m:t>
                      </m:r>
                      <m:r>
                        <a:rPr lang="en-US" altLang="zh-CN" b="0" i="1" smtClean="0">
                          <a:latin typeface="Cambria Math"/>
                        </a:rPr>
                        <m:t>⋅</m:t>
                      </m:r>
                      <m:r>
                        <a:rPr lang="en-US" altLang="zh-CN" b="0" i="1" smtClean="0">
                          <a:latin typeface="Cambria Math"/>
                        </a:rPr>
                        <m:t>𝐾</m:t>
                      </m:r>
                    </m:oMath>
                  </m:oMathPara>
                </a14:m>
                <a:endParaRPr lang="en-US" altLang="zh-CN" dirty="0"/>
              </a:p>
              <a:p>
                <a:r>
                  <a:rPr lang="zh-CN" altLang="en-US" dirty="0"/>
                  <a:t>会计利润（</a:t>
                </a:r>
                <a:r>
                  <a:rPr lang="en-US" altLang="zh-CN" dirty="0"/>
                  <a:t> Accounting profit </a:t>
                </a:r>
                <a:r>
                  <a:rPr lang="zh-CN" altLang="en-US" dirty="0"/>
                  <a:t>）是经济利润与资本回报之和：</a:t>
                </a:r>
                <a:endParaRPr lang="en-US" altLang="zh-CN" dirty="0"/>
              </a:p>
              <a:p>
                <a:pPr marL="0" indent="0" algn="ctr">
                  <a:buNone/>
                </a:pPr>
                <a:r>
                  <a:rPr lang="en-US" altLang="zh-CN" dirty="0"/>
                  <a:t>accounting profit=economic profit + </a:t>
                </a:r>
                <a14:m>
                  <m:oMath xmlns:m="http://schemas.openxmlformats.org/officeDocument/2006/math">
                    <m:r>
                      <a:rPr lang="en-US" altLang="zh-CN" i="1">
                        <a:latin typeface="Cambria Math"/>
                      </a:rPr>
                      <m:t>𝑀𝑃𝐾</m:t>
                    </m:r>
                    <m:r>
                      <a:rPr lang="en-US" altLang="zh-CN" i="1">
                        <a:latin typeface="Cambria Math"/>
                      </a:rPr>
                      <m:t>⋅</m:t>
                    </m:r>
                    <m:r>
                      <a:rPr lang="en-US" altLang="zh-CN" i="1">
                        <a:latin typeface="Cambria Math"/>
                      </a:rPr>
                      <m:t>𝐾</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777429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收入分配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在我们的假设下，劳动者得到</a:t>
                </a:r>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a:rPr>
                          <m:t>𝐹</m:t>
                        </m:r>
                      </m:e>
                      <m:sub>
                        <m:r>
                          <a:rPr lang="en-US" altLang="zh-CN" b="0" i="1" dirty="0" smtClean="0">
                            <a:latin typeface="Cambria Math"/>
                          </a:rPr>
                          <m:t>2</m:t>
                        </m:r>
                      </m:sub>
                    </m:sSub>
                    <m:r>
                      <a:rPr lang="en-US" altLang="zh-CN" b="0" i="1" dirty="0" smtClean="0">
                        <a:latin typeface="Cambria Math"/>
                      </a:rPr>
                      <m:t>(</m:t>
                    </m:r>
                    <m:acc>
                      <m:accPr>
                        <m:chr m:val="̅"/>
                        <m:ctrlPr>
                          <a:rPr lang="en-US" altLang="zh-CN" b="0" i="1" dirty="0" smtClean="0">
                            <a:latin typeface="Cambria Math" panose="02040503050406030204" pitchFamily="18" charset="0"/>
                          </a:rPr>
                        </m:ctrlPr>
                      </m:accPr>
                      <m:e>
                        <m:r>
                          <a:rPr lang="en-US" altLang="zh-CN" b="0" i="1" dirty="0" smtClean="0">
                            <a:latin typeface="Cambria Math"/>
                          </a:rPr>
                          <m:t>𝐾</m:t>
                        </m:r>
                      </m:e>
                    </m:acc>
                    <m:r>
                      <a:rPr lang="en-US" altLang="zh-CN" b="0" i="1" dirty="0" smtClean="0">
                        <a:latin typeface="Cambria Math"/>
                      </a:rPr>
                      <m:t>,</m:t>
                    </m:r>
                    <m:acc>
                      <m:accPr>
                        <m:chr m:val="̅"/>
                        <m:ctrlPr>
                          <a:rPr lang="en-US" altLang="zh-CN" b="0" i="1" dirty="0" smtClean="0">
                            <a:latin typeface="Cambria Math" panose="02040503050406030204" pitchFamily="18" charset="0"/>
                          </a:rPr>
                        </m:ctrlPr>
                      </m:accPr>
                      <m:e>
                        <m:r>
                          <a:rPr lang="en-US" altLang="zh-CN" b="0" i="1" dirty="0" smtClean="0">
                            <a:latin typeface="Cambria Math"/>
                          </a:rPr>
                          <m:t>𝐿</m:t>
                        </m:r>
                      </m:e>
                    </m:acc>
                    <m:r>
                      <a:rPr lang="en-US" altLang="zh-CN" b="0" i="1" dirty="0" smtClean="0">
                        <a:latin typeface="Cambria Math"/>
                      </a:rPr>
                      <m:t>)</m:t>
                    </m:r>
                    <m:r>
                      <a:rPr lang="en-US" altLang="zh-CN" i="1" dirty="0">
                        <a:latin typeface="Cambria Math"/>
                      </a:rPr>
                      <m:t>⋅</m:t>
                    </m:r>
                    <m:acc>
                      <m:accPr>
                        <m:chr m:val="̅"/>
                        <m:ctrlPr>
                          <a:rPr lang="en-US" altLang="zh-CN" b="0" i="1" dirty="0" smtClean="0">
                            <a:latin typeface="Cambria Math" panose="02040503050406030204" pitchFamily="18" charset="0"/>
                          </a:rPr>
                        </m:ctrlPr>
                      </m:accPr>
                      <m:e>
                        <m:r>
                          <a:rPr lang="en-US" altLang="zh-CN" b="0" i="1" dirty="0" smtClean="0">
                            <a:latin typeface="Cambria Math"/>
                          </a:rPr>
                          <m:t>𝐿</m:t>
                        </m:r>
                      </m:e>
                    </m:acc>
                  </m:oMath>
                </a14:m>
                <a:r>
                  <a:rPr lang="zh-CN" altLang="en-US" dirty="0"/>
                  <a:t>，资本所有者得到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𝐹</m:t>
                        </m:r>
                      </m:e>
                      <m:sub>
                        <m:r>
                          <a:rPr lang="en-US" altLang="zh-CN" b="0" i="1" dirty="0" smtClean="0">
                            <a:latin typeface="Cambria Math"/>
                          </a:rPr>
                          <m:t>1</m:t>
                        </m:r>
                      </m:sub>
                    </m:sSub>
                    <m:r>
                      <a:rPr lang="en-US" altLang="zh-CN" i="1" dirty="0">
                        <a:latin typeface="Cambria Math"/>
                      </a:rPr>
                      <m:t>(</m:t>
                    </m:r>
                    <m:acc>
                      <m:accPr>
                        <m:chr m:val="̅"/>
                        <m:ctrlPr>
                          <a:rPr lang="en-US" altLang="zh-CN" i="1" dirty="0">
                            <a:latin typeface="Cambria Math" panose="02040503050406030204" pitchFamily="18" charset="0"/>
                          </a:rPr>
                        </m:ctrlPr>
                      </m:accPr>
                      <m:e>
                        <m:r>
                          <a:rPr lang="en-US" altLang="zh-CN" i="1" dirty="0">
                            <a:latin typeface="Cambria Math"/>
                          </a:rPr>
                          <m:t>𝐾</m:t>
                        </m:r>
                      </m:e>
                    </m:acc>
                    <m:r>
                      <a:rPr lang="en-US" altLang="zh-CN" i="1" dirty="0">
                        <a:latin typeface="Cambria Math"/>
                      </a:rPr>
                      <m:t>,</m:t>
                    </m:r>
                    <m:acc>
                      <m:accPr>
                        <m:chr m:val="̅"/>
                        <m:ctrlPr>
                          <a:rPr lang="en-US" altLang="zh-CN" i="1" dirty="0">
                            <a:latin typeface="Cambria Math" panose="02040503050406030204" pitchFamily="18" charset="0"/>
                          </a:rPr>
                        </m:ctrlPr>
                      </m:accPr>
                      <m:e>
                        <m:r>
                          <a:rPr lang="en-US" altLang="zh-CN" i="1" dirty="0">
                            <a:latin typeface="Cambria Math"/>
                          </a:rPr>
                          <m:t>𝐿</m:t>
                        </m:r>
                      </m:e>
                    </m:acc>
                    <m:r>
                      <a:rPr lang="en-US" altLang="zh-CN" i="1" dirty="0">
                        <a:latin typeface="Cambria Math"/>
                      </a:rPr>
                      <m:t>)⋅</m:t>
                    </m:r>
                    <m:acc>
                      <m:accPr>
                        <m:chr m:val="̅"/>
                        <m:ctrlPr>
                          <a:rPr lang="en-US" altLang="zh-CN" b="0" i="1" dirty="0" smtClean="0">
                            <a:latin typeface="Cambria Math" panose="02040503050406030204" pitchFamily="18" charset="0"/>
                          </a:rPr>
                        </m:ctrlPr>
                      </m:accPr>
                      <m:e>
                        <m:r>
                          <a:rPr lang="en-US" altLang="zh-CN" b="0" i="1" dirty="0" smtClean="0">
                            <a:latin typeface="Cambria Math"/>
                          </a:rPr>
                          <m:t>𝐾</m:t>
                        </m:r>
                      </m:e>
                    </m:acc>
                  </m:oMath>
                </a14:m>
                <a:r>
                  <a:rPr lang="zh-CN" altLang="en-US" dirty="0"/>
                  <a:t>，没有经济利润。</a:t>
                </a:r>
                <a:r>
                  <a:rPr lang="en-US" altLang="zh-CN" dirty="0"/>
                  <a:t> </a:t>
                </a:r>
              </a:p>
              <a:p>
                <a:pPr marL="685800" lvl="1"/>
                <a:r>
                  <a:rPr lang="zh-CN" altLang="en-US" sz="2000" dirty="0"/>
                  <a:t>注意在“规模收益不变”假设下，我们有</a:t>
                </a:r>
                <a14:m>
                  <m:oMath xmlns:m="http://schemas.openxmlformats.org/officeDocument/2006/math">
                    <m:r>
                      <a:rPr lang="en-US" altLang="zh-CN" sz="2000" i="1">
                        <a:latin typeface="Cambria Math"/>
                      </a:rPr>
                      <m:t>𝐹</m:t>
                    </m:r>
                    <m:d>
                      <m:dPr>
                        <m:ctrlPr>
                          <a:rPr lang="en-US" altLang="zh-CN" sz="2000" i="1">
                            <a:latin typeface="Cambria Math" panose="02040503050406030204" pitchFamily="18" charset="0"/>
                          </a:rPr>
                        </m:ctrlPr>
                      </m:dPr>
                      <m:e>
                        <m:r>
                          <a:rPr lang="en-US" altLang="zh-CN" sz="2000" i="1">
                            <a:latin typeface="Cambria Math"/>
                          </a:rPr>
                          <m:t>𝑧𝐾</m:t>
                        </m:r>
                        <m:r>
                          <a:rPr lang="en-US" altLang="zh-CN" sz="2000" i="1">
                            <a:latin typeface="Cambria Math"/>
                          </a:rPr>
                          <m:t>,</m:t>
                        </m:r>
                        <m:r>
                          <a:rPr lang="en-US" altLang="zh-CN" sz="2000" i="1">
                            <a:latin typeface="Cambria Math"/>
                          </a:rPr>
                          <m:t>𝑧𝐿</m:t>
                        </m:r>
                      </m:e>
                    </m:d>
                    <m:r>
                      <a:rPr lang="en-US" altLang="zh-CN" sz="2000" i="1">
                        <a:latin typeface="Cambria Math"/>
                      </a:rPr>
                      <m:t>=</m:t>
                    </m:r>
                    <m:r>
                      <a:rPr lang="en-US" altLang="zh-CN" sz="2000" i="1">
                        <a:latin typeface="Cambria Math"/>
                      </a:rPr>
                      <m:t>𝑧𝐹</m:t>
                    </m:r>
                    <m:d>
                      <m:dPr>
                        <m:ctrlPr>
                          <a:rPr lang="en-US" altLang="zh-CN" sz="2000" i="1">
                            <a:latin typeface="Cambria Math" panose="02040503050406030204" pitchFamily="18" charset="0"/>
                          </a:rPr>
                        </m:ctrlPr>
                      </m:dPr>
                      <m:e>
                        <m:r>
                          <a:rPr lang="en-US" altLang="zh-CN" sz="2000" i="1">
                            <a:latin typeface="Cambria Math"/>
                          </a:rPr>
                          <m:t>𝐾</m:t>
                        </m:r>
                        <m:r>
                          <a:rPr lang="en-US" altLang="zh-CN" sz="2000" i="1">
                            <a:latin typeface="Cambria Math"/>
                          </a:rPr>
                          <m:t>,</m:t>
                        </m:r>
                        <m:r>
                          <a:rPr lang="en-US" altLang="zh-CN" sz="2000" i="1">
                            <a:latin typeface="Cambria Math"/>
                          </a:rPr>
                          <m:t>𝐿</m:t>
                        </m:r>
                      </m:e>
                    </m:d>
                  </m:oMath>
                </a14:m>
                <a:r>
                  <a:rPr lang="en-US" altLang="zh-CN" sz="2000" dirty="0"/>
                  <a:t> </a:t>
                </a:r>
                <a14:m>
                  <m:oMath xmlns:m="http://schemas.openxmlformats.org/officeDocument/2006/math">
                    <m:r>
                      <a:rPr lang="en-US" altLang="zh-CN" sz="2000" i="1" dirty="0" smtClean="0">
                        <a:latin typeface="Cambria Math" panose="02040503050406030204" pitchFamily="18" charset="0"/>
                      </a:rPr>
                      <m:t>∀</m:t>
                    </m:r>
                    <m:r>
                      <a:rPr lang="en-US" altLang="zh-CN" sz="2000" i="1">
                        <a:latin typeface="Cambria Math"/>
                      </a:rPr>
                      <m:t>𝑧</m:t>
                    </m:r>
                    <m:r>
                      <a:rPr lang="en-US" altLang="zh-CN" sz="2000" b="0" i="1" smtClean="0">
                        <a:latin typeface="Cambria Math"/>
                      </a:rPr>
                      <m:t>&gt;0.</m:t>
                    </m:r>
                  </m:oMath>
                </a14:m>
                <a:r>
                  <a:rPr lang="en-US" altLang="zh-CN" sz="2000" dirty="0"/>
                  <a:t> </a:t>
                </a:r>
                <a:r>
                  <a:rPr lang="zh-CN" altLang="en-US" sz="2000" dirty="0"/>
                  <a:t>于是从 </a:t>
                </a:r>
                <a14:m>
                  <m:oMath xmlns:m="http://schemas.openxmlformats.org/officeDocument/2006/math">
                    <m:r>
                      <a:rPr lang="en-US" altLang="zh-CN" sz="2000" b="0" i="0" smtClean="0">
                        <a:latin typeface="Cambria Math"/>
                      </a:rPr>
                      <m:t> </m:t>
                    </m:r>
                    <m:f>
                      <m:fPr>
                        <m:ctrlPr>
                          <a:rPr lang="en-US" altLang="zh-CN" sz="2000" i="1">
                            <a:latin typeface="Cambria Math" panose="02040503050406030204" pitchFamily="18" charset="0"/>
                          </a:rPr>
                        </m:ctrlPr>
                      </m:fPr>
                      <m:num>
                        <m:r>
                          <a:rPr lang="en-US" altLang="zh-CN" sz="2000" i="1">
                            <a:latin typeface="Cambria Math"/>
                          </a:rPr>
                          <m:t>𝑑𝐹</m:t>
                        </m:r>
                        <m:r>
                          <a:rPr lang="en-US" altLang="zh-CN" sz="2000" i="1">
                            <a:latin typeface="Cambria Math"/>
                          </a:rPr>
                          <m:t>(</m:t>
                        </m:r>
                        <m:r>
                          <a:rPr lang="en-US" altLang="zh-CN" sz="2000" i="1">
                            <a:latin typeface="Cambria Math"/>
                          </a:rPr>
                          <m:t>𝑧𝐾</m:t>
                        </m:r>
                        <m:r>
                          <a:rPr lang="en-US" altLang="zh-CN" sz="2000" i="1">
                            <a:latin typeface="Cambria Math"/>
                          </a:rPr>
                          <m:t>,</m:t>
                        </m:r>
                        <m:r>
                          <a:rPr lang="en-US" altLang="zh-CN" sz="2000" i="1">
                            <a:latin typeface="Cambria Math"/>
                          </a:rPr>
                          <m:t>𝑧𝐿</m:t>
                        </m:r>
                        <m:r>
                          <a:rPr lang="en-US" altLang="zh-CN" sz="2000" i="1">
                            <a:latin typeface="Cambria Math"/>
                          </a:rPr>
                          <m:t>)</m:t>
                        </m:r>
                      </m:num>
                      <m:den>
                        <m:r>
                          <a:rPr lang="en-US" altLang="zh-CN" sz="2000" i="1">
                            <a:latin typeface="Cambria Math"/>
                          </a:rPr>
                          <m:t>𝑑𝑧</m:t>
                        </m:r>
                      </m:den>
                    </m:f>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𝑑</m:t>
                        </m:r>
                        <m:r>
                          <a:rPr lang="en-US" altLang="zh-CN" sz="2000" b="0" i="1" smtClean="0">
                            <a:latin typeface="Cambria Math"/>
                          </a:rPr>
                          <m:t>(</m:t>
                        </m:r>
                        <m:r>
                          <a:rPr lang="en-US" altLang="zh-CN" sz="2000" i="1">
                            <a:latin typeface="Cambria Math"/>
                          </a:rPr>
                          <m:t>𝑧𝐹</m:t>
                        </m:r>
                        <m:d>
                          <m:dPr>
                            <m:ctrlPr>
                              <a:rPr lang="en-US" altLang="zh-CN" sz="2000" i="1">
                                <a:latin typeface="Cambria Math" panose="02040503050406030204" pitchFamily="18" charset="0"/>
                              </a:rPr>
                            </m:ctrlPr>
                          </m:dPr>
                          <m:e>
                            <m:r>
                              <a:rPr lang="en-US" altLang="zh-CN" sz="2000" i="1">
                                <a:latin typeface="Cambria Math"/>
                              </a:rPr>
                              <m:t>𝐾</m:t>
                            </m:r>
                            <m:r>
                              <a:rPr lang="en-US" altLang="zh-CN" sz="2000" i="1">
                                <a:latin typeface="Cambria Math"/>
                              </a:rPr>
                              <m:t>,</m:t>
                            </m:r>
                            <m:r>
                              <a:rPr lang="en-US" altLang="zh-CN" sz="2000" i="1">
                                <a:latin typeface="Cambria Math"/>
                              </a:rPr>
                              <m:t>𝐿</m:t>
                            </m:r>
                          </m:e>
                        </m:d>
                        <m:r>
                          <a:rPr lang="en-US" altLang="zh-CN" sz="2000" b="0" i="1" smtClean="0">
                            <a:latin typeface="Cambria Math"/>
                          </a:rPr>
                          <m:t>)</m:t>
                        </m:r>
                      </m:num>
                      <m:den>
                        <m:r>
                          <a:rPr lang="en-US" altLang="zh-CN" sz="2000" i="1">
                            <a:latin typeface="Cambria Math"/>
                          </a:rPr>
                          <m:t>𝑑𝑧</m:t>
                        </m:r>
                      </m:den>
                    </m:f>
                  </m:oMath>
                </a14:m>
                <a:r>
                  <a:rPr lang="en-US" altLang="zh-CN" sz="2000" dirty="0"/>
                  <a:t> </a:t>
                </a:r>
                <a:r>
                  <a:rPr lang="zh-CN" altLang="en-US" sz="2000" dirty="0"/>
                  <a:t>得到</a:t>
                </a:r>
                <a:endParaRPr lang="en-US" altLang="zh-CN" sz="2000" dirty="0"/>
              </a:p>
              <a:p>
                <a:pPr marL="400050" lvl="1" indent="0" algn="ctr">
                  <a:buNone/>
                </a:pP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a:rPr>
                          <m:t>𝐹</m:t>
                        </m:r>
                      </m:e>
                      <m:sub>
                        <m:r>
                          <a:rPr lang="en-US" altLang="zh-CN" sz="2000" b="0" i="1" smtClean="0">
                            <a:latin typeface="Cambria Math"/>
                          </a:rPr>
                          <m:t>1</m:t>
                        </m:r>
                      </m:sub>
                    </m:sSub>
                    <m:d>
                      <m:dPr>
                        <m:ctrlPr>
                          <a:rPr lang="en-US" altLang="zh-CN" sz="2000" b="0" i="1" smtClean="0">
                            <a:latin typeface="Cambria Math" panose="02040503050406030204" pitchFamily="18" charset="0"/>
                          </a:rPr>
                        </m:ctrlPr>
                      </m:dPr>
                      <m:e>
                        <m:r>
                          <a:rPr lang="en-US" altLang="zh-CN" sz="2000" b="0" i="1" smtClean="0">
                            <a:latin typeface="Cambria Math"/>
                          </a:rPr>
                          <m:t>𝑧𝐾</m:t>
                        </m:r>
                        <m:r>
                          <a:rPr lang="en-US" altLang="zh-CN" sz="2000" b="0" i="1" smtClean="0">
                            <a:latin typeface="Cambria Math"/>
                          </a:rPr>
                          <m:t>,</m:t>
                        </m:r>
                        <m:r>
                          <a:rPr lang="en-US" altLang="zh-CN" sz="2000" b="0" i="1" smtClean="0">
                            <a:latin typeface="Cambria Math"/>
                          </a:rPr>
                          <m:t>𝑧𝐿</m:t>
                        </m:r>
                      </m:e>
                    </m:d>
                    <m:r>
                      <a:rPr lang="en-US" altLang="zh-CN" sz="2000" b="0" i="1" smtClean="0">
                        <a:latin typeface="Cambria Math"/>
                      </a:rPr>
                      <m:t>𝐾</m:t>
                    </m:r>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𝐹</m:t>
                        </m:r>
                      </m:e>
                      <m:sub>
                        <m:r>
                          <a:rPr lang="en-US" altLang="zh-CN" sz="2000" b="0" i="1" smtClean="0">
                            <a:latin typeface="Cambria Math"/>
                          </a:rPr>
                          <m:t>2</m:t>
                        </m:r>
                      </m:sub>
                    </m:sSub>
                    <m:d>
                      <m:dPr>
                        <m:ctrlPr>
                          <a:rPr lang="en-US" altLang="zh-CN" sz="2000" b="0" i="1" smtClean="0">
                            <a:latin typeface="Cambria Math" panose="02040503050406030204" pitchFamily="18" charset="0"/>
                          </a:rPr>
                        </m:ctrlPr>
                      </m:dPr>
                      <m:e>
                        <m:r>
                          <a:rPr lang="en-US" altLang="zh-CN" sz="2000" b="0" i="1" smtClean="0">
                            <a:latin typeface="Cambria Math"/>
                          </a:rPr>
                          <m:t>𝑧𝐾</m:t>
                        </m:r>
                        <m:r>
                          <a:rPr lang="en-US" altLang="zh-CN" sz="2000" b="0" i="1" smtClean="0">
                            <a:latin typeface="Cambria Math"/>
                          </a:rPr>
                          <m:t>,</m:t>
                        </m:r>
                        <m:r>
                          <a:rPr lang="en-US" altLang="zh-CN" sz="2000" b="0" i="1" smtClean="0">
                            <a:latin typeface="Cambria Math"/>
                          </a:rPr>
                          <m:t>𝑧𝐿</m:t>
                        </m:r>
                      </m:e>
                    </m:d>
                    <m:r>
                      <a:rPr lang="en-US" altLang="zh-CN" sz="2000" b="0" i="1" smtClean="0">
                        <a:latin typeface="Cambria Math"/>
                      </a:rPr>
                      <m:t>𝐿</m:t>
                    </m:r>
                    <m:r>
                      <a:rPr lang="en-US" altLang="zh-CN" sz="2000" b="0" i="1" smtClean="0">
                        <a:latin typeface="Cambria Math"/>
                      </a:rPr>
                      <m:t>=</m:t>
                    </m:r>
                    <m:r>
                      <a:rPr lang="en-US" altLang="zh-CN" sz="2000" b="0" i="1" smtClean="0">
                        <a:latin typeface="Cambria Math"/>
                      </a:rPr>
                      <m:t>𝐹</m:t>
                    </m:r>
                    <m:d>
                      <m:dPr>
                        <m:ctrlPr>
                          <a:rPr lang="en-US" altLang="zh-CN" sz="2000" b="0" i="1" smtClean="0">
                            <a:latin typeface="Cambria Math" panose="02040503050406030204" pitchFamily="18" charset="0"/>
                          </a:rPr>
                        </m:ctrlPr>
                      </m:dPr>
                      <m:e>
                        <m:r>
                          <a:rPr lang="en-US" altLang="zh-CN" sz="2000" b="0" i="1" smtClean="0">
                            <a:latin typeface="Cambria Math"/>
                          </a:rPr>
                          <m:t>𝐾</m:t>
                        </m:r>
                        <m:r>
                          <a:rPr lang="en-US" altLang="zh-CN" sz="2000" b="0" i="1" smtClean="0">
                            <a:latin typeface="Cambria Math"/>
                          </a:rPr>
                          <m:t>,</m:t>
                        </m:r>
                        <m:r>
                          <a:rPr lang="en-US" altLang="zh-CN" sz="2000" b="0" i="1" smtClean="0">
                            <a:latin typeface="Cambria Math"/>
                          </a:rPr>
                          <m:t>𝐿</m:t>
                        </m:r>
                      </m:e>
                    </m:d>
                    <m:r>
                      <a:rPr lang="en-US" altLang="zh-CN" sz="2000" b="0" i="1" smtClean="0">
                        <a:latin typeface="Cambria Math"/>
                      </a:rPr>
                      <m:t>.</m:t>
                    </m:r>
                  </m:oMath>
                </a14:m>
                <a:r>
                  <a:rPr lang="en-US" altLang="zh-CN" sz="2000" dirty="0"/>
                  <a:t> </a:t>
                </a:r>
              </a:p>
              <a:p>
                <a:pPr marL="400050" lvl="1" indent="0">
                  <a:buNone/>
                </a:pPr>
                <a:r>
                  <a:rPr lang="zh-CN" altLang="en-US" sz="2000" dirty="0"/>
                  <a:t>让</a:t>
                </a:r>
                <a:r>
                  <a:rPr lang="en-US" altLang="zh-CN" sz="2000" dirty="0"/>
                  <a:t> </a:t>
                </a:r>
                <a14:m>
                  <m:oMath xmlns:m="http://schemas.openxmlformats.org/officeDocument/2006/math">
                    <m:r>
                      <a:rPr lang="en-US" altLang="zh-CN" sz="2000" i="1">
                        <a:latin typeface="Cambria Math"/>
                      </a:rPr>
                      <m:t>𝑧</m:t>
                    </m:r>
                    <m:r>
                      <a:rPr lang="en-US" altLang="zh-CN" sz="2000" b="0" i="1" smtClean="0">
                        <a:latin typeface="Cambria Math"/>
                      </a:rPr>
                      <m:t>=1</m:t>
                    </m:r>
                  </m:oMath>
                </a14:m>
                <a:r>
                  <a:rPr lang="zh-CN" altLang="en-US" sz="2000" dirty="0"/>
                  <a:t>，代入</a:t>
                </a:r>
                <a:r>
                  <a:rPr lang="en-US" altLang="zh-CN" sz="2000" dirty="0"/>
                  <a:t> </a:t>
                </a:r>
                <a14:m>
                  <m:oMath xmlns:m="http://schemas.openxmlformats.org/officeDocument/2006/math">
                    <m:r>
                      <a:rPr lang="en-US" altLang="zh-CN" sz="2000" b="0" i="1" smtClean="0">
                        <a:latin typeface="Cambria Math"/>
                      </a:rPr>
                      <m:t>𝐾</m:t>
                    </m:r>
                    <m:r>
                      <a:rPr lang="en-US" altLang="zh-CN" sz="2000" b="0" i="1" smtClean="0">
                        <a:latin typeface="Cambria Math"/>
                      </a:rPr>
                      <m:t>=</m:t>
                    </m:r>
                    <m:acc>
                      <m:accPr>
                        <m:chr m:val="̅"/>
                        <m:ctrlPr>
                          <a:rPr lang="en-US" altLang="zh-CN" sz="2000" b="0" i="1" smtClean="0">
                            <a:latin typeface="Cambria Math" panose="02040503050406030204" pitchFamily="18" charset="0"/>
                          </a:rPr>
                        </m:ctrlPr>
                      </m:accPr>
                      <m:e>
                        <m:r>
                          <a:rPr lang="en-US" altLang="zh-CN" sz="2000" b="0" i="1" smtClean="0">
                            <a:latin typeface="Cambria Math"/>
                          </a:rPr>
                          <m:t>𝐾</m:t>
                        </m:r>
                      </m:e>
                    </m:acc>
                  </m:oMath>
                </a14:m>
                <a:r>
                  <a:rPr lang="en-US" altLang="zh-CN" sz="2000" dirty="0"/>
                  <a:t> </a:t>
                </a:r>
                <a:r>
                  <a:rPr lang="zh-CN" altLang="en-US" sz="2000" dirty="0"/>
                  <a:t>和</a:t>
                </a:r>
                <a:r>
                  <a:rPr lang="en-US" altLang="zh-CN" sz="2000" dirty="0"/>
                  <a:t> </a:t>
                </a:r>
                <a14:m>
                  <m:oMath xmlns:m="http://schemas.openxmlformats.org/officeDocument/2006/math">
                    <m:r>
                      <a:rPr lang="en-US" altLang="zh-CN" sz="2000" b="0" i="1" smtClean="0">
                        <a:latin typeface="Cambria Math"/>
                      </a:rPr>
                      <m:t>𝐿</m:t>
                    </m:r>
                    <m:r>
                      <a:rPr lang="en-US" altLang="zh-CN" sz="2000" b="0" i="1" smtClean="0">
                        <a:latin typeface="Cambria Math"/>
                      </a:rPr>
                      <m:t>=</m:t>
                    </m:r>
                    <m:acc>
                      <m:accPr>
                        <m:chr m:val="̅"/>
                        <m:ctrlPr>
                          <a:rPr lang="en-US" altLang="zh-CN" sz="2000" b="0" i="1" smtClean="0">
                            <a:latin typeface="Cambria Math" panose="02040503050406030204" pitchFamily="18" charset="0"/>
                          </a:rPr>
                        </m:ctrlPr>
                      </m:accPr>
                      <m:e>
                        <m:r>
                          <a:rPr lang="en-US" altLang="zh-CN" sz="2000" b="0" i="1" smtClean="0">
                            <a:latin typeface="Cambria Math"/>
                          </a:rPr>
                          <m:t>𝐿</m:t>
                        </m:r>
                      </m:e>
                    </m:acc>
                    <m:r>
                      <a:rPr lang="en-US" altLang="zh-CN" sz="2000" b="0" i="1" smtClean="0">
                        <a:latin typeface="Cambria Math"/>
                      </a:rPr>
                      <m:t>,</m:t>
                    </m:r>
                  </m:oMath>
                </a14:m>
                <a:r>
                  <a:rPr lang="en-US" altLang="zh-CN" sz="2000" dirty="0"/>
                  <a:t> </a:t>
                </a:r>
                <a:r>
                  <a:rPr lang="zh-CN" altLang="en-US" sz="2000" dirty="0"/>
                  <a:t>得到</a:t>
                </a:r>
                <a:endParaRPr lang="en-US" altLang="zh-CN" sz="2000" dirty="0"/>
              </a:p>
              <a:p>
                <a:pPr marL="400050" lvl="1" indent="0">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𝐹</m:t>
                          </m:r>
                        </m:e>
                        <m:sub>
                          <m:r>
                            <a:rPr lang="en-US" altLang="zh-CN" sz="2000" i="1">
                              <a:latin typeface="Cambria Math"/>
                            </a:rPr>
                            <m:t>1</m:t>
                          </m:r>
                        </m:sub>
                      </m:sSub>
                      <m:d>
                        <m:dPr>
                          <m:ctrlPr>
                            <a:rPr lang="en-US" altLang="zh-CN" sz="2000" i="1">
                              <a:latin typeface="Cambria Math" panose="02040503050406030204" pitchFamily="18" charset="0"/>
                            </a:rPr>
                          </m:ctrlPr>
                        </m:dPr>
                        <m:e>
                          <m:acc>
                            <m:accPr>
                              <m:chr m:val="̅"/>
                              <m:ctrlPr>
                                <a:rPr lang="en-US" altLang="zh-CN" sz="2000" b="0" i="1" dirty="0" smtClean="0">
                                  <a:latin typeface="Cambria Math" panose="02040503050406030204" pitchFamily="18" charset="0"/>
                                </a:rPr>
                              </m:ctrlPr>
                            </m:accPr>
                            <m:e>
                              <m:r>
                                <a:rPr lang="en-US" altLang="zh-CN" sz="2000" b="0" i="1" dirty="0" smtClean="0">
                                  <a:latin typeface="Cambria Math"/>
                                </a:rPr>
                                <m:t>𝐾</m:t>
                              </m:r>
                            </m:e>
                          </m:acc>
                          <m:r>
                            <a:rPr lang="en-US" altLang="zh-CN" sz="2000" i="1">
                              <a:latin typeface="Cambria Math"/>
                            </a:rPr>
                            <m:t>,</m:t>
                          </m:r>
                          <m:acc>
                            <m:accPr>
                              <m:chr m:val="̅"/>
                              <m:ctrlPr>
                                <a:rPr lang="en-US" altLang="zh-CN" sz="2000" b="0" i="1" dirty="0" smtClean="0">
                                  <a:latin typeface="Cambria Math" panose="02040503050406030204" pitchFamily="18" charset="0"/>
                                </a:rPr>
                              </m:ctrlPr>
                            </m:accPr>
                            <m:e>
                              <m:r>
                                <a:rPr lang="en-US" altLang="zh-CN" sz="2000" b="0" i="1" dirty="0" smtClean="0">
                                  <a:latin typeface="Cambria Math"/>
                                </a:rPr>
                                <m:t>𝐿</m:t>
                              </m:r>
                            </m:e>
                          </m:acc>
                        </m:e>
                      </m:d>
                      <m:acc>
                        <m:accPr>
                          <m:chr m:val="̅"/>
                          <m:ctrlPr>
                            <a:rPr lang="en-US" altLang="zh-CN" sz="2000" i="1" dirty="0">
                              <a:latin typeface="Cambria Math" panose="02040503050406030204" pitchFamily="18" charset="0"/>
                            </a:rPr>
                          </m:ctrlPr>
                        </m:accPr>
                        <m:e>
                          <m:r>
                            <a:rPr lang="en-US" altLang="zh-CN" sz="2000" i="1" dirty="0">
                              <a:latin typeface="Cambria Math"/>
                            </a:rPr>
                            <m:t>𝐾</m:t>
                          </m:r>
                        </m:e>
                      </m:acc>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𝐹</m:t>
                          </m:r>
                        </m:e>
                        <m:sub>
                          <m:r>
                            <a:rPr lang="en-US" altLang="zh-CN" sz="2000" i="1">
                              <a:latin typeface="Cambria Math"/>
                            </a:rPr>
                            <m:t>2</m:t>
                          </m:r>
                        </m:sub>
                      </m:sSub>
                      <m:d>
                        <m:dPr>
                          <m:ctrlPr>
                            <a:rPr lang="en-US" altLang="zh-CN" sz="2000" i="1">
                              <a:latin typeface="Cambria Math" panose="02040503050406030204" pitchFamily="18" charset="0"/>
                            </a:rPr>
                          </m:ctrlPr>
                        </m:dPr>
                        <m:e>
                          <m:acc>
                            <m:accPr>
                              <m:chr m:val="̅"/>
                              <m:ctrlPr>
                                <a:rPr lang="en-US" altLang="zh-CN" sz="2000" i="1" dirty="0">
                                  <a:latin typeface="Cambria Math" panose="02040503050406030204" pitchFamily="18" charset="0"/>
                                </a:rPr>
                              </m:ctrlPr>
                            </m:accPr>
                            <m:e>
                              <m:r>
                                <a:rPr lang="en-US" altLang="zh-CN" sz="2000" i="1" dirty="0">
                                  <a:latin typeface="Cambria Math"/>
                                </a:rPr>
                                <m:t>𝐾</m:t>
                              </m:r>
                            </m:e>
                          </m:acc>
                          <m:r>
                            <a:rPr lang="en-US" altLang="zh-CN" sz="2000" i="1">
                              <a:latin typeface="Cambria Math"/>
                            </a:rPr>
                            <m:t>,</m:t>
                          </m:r>
                          <m:acc>
                            <m:accPr>
                              <m:chr m:val="̅"/>
                              <m:ctrlPr>
                                <a:rPr lang="en-US" altLang="zh-CN" sz="2000" i="1" dirty="0">
                                  <a:latin typeface="Cambria Math" panose="02040503050406030204" pitchFamily="18" charset="0"/>
                                </a:rPr>
                              </m:ctrlPr>
                            </m:accPr>
                            <m:e>
                              <m:r>
                                <a:rPr lang="en-US" altLang="zh-CN" sz="2000" i="1" dirty="0">
                                  <a:latin typeface="Cambria Math"/>
                                </a:rPr>
                                <m:t>𝐿</m:t>
                              </m:r>
                            </m:e>
                          </m:acc>
                        </m:e>
                      </m:d>
                      <m:acc>
                        <m:accPr>
                          <m:chr m:val="̅"/>
                          <m:ctrlPr>
                            <a:rPr lang="en-US" altLang="zh-CN" sz="2000" i="1" dirty="0">
                              <a:latin typeface="Cambria Math" panose="02040503050406030204" pitchFamily="18" charset="0"/>
                            </a:rPr>
                          </m:ctrlPr>
                        </m:accPr>
                        <m:e>
                          <m:r>
                            <a:rPr lang="en-US" altLang="zh-CN" sz="2000" i="1" dirty="0">
                              <a:latin typeface="Cambria Math"/>
                            </a:rPr>
                            <m:t>𝐿</m:t>
                          </m:r>
                        </m:e>
                      </m:acc>
                      <m:r>
                        <a:rPr lang="en-US" altLang="zh-CN" sz="2000" i="1">
                          <a:latin typeface="Cambria Math"/>
                        </a:rPr>
                        <m:t>=</m:t>
                      </m:r>
                      <m:r>
                        <a:rPr lang="en-US" altLang="zh-CN" sz="2000" i="1">
                          <a:latin typeface="Cambria Math"/>
                        </a:rPr>
                        <m:t>𝐹</m:t>
                      </m:r>
                      <m:d>
                        <m:dPr>
                          <m:ctrlPr>
                            <a:rPr lang="en-US" altLang="zh-CN" sz="2000" i="1">
                              <a:latin typeface="Cambria Math" panose="02040503050406030204" pitchFamily="18" charset="0"/>
                            </a:rPr>
                          </m:ctrlPr>
                        </m:dPr>
                        <m:e>
                          <m:acc>
                            <m:accPr>
                              <m:chr m:val="̅"/>
                              <m:ctrlPr>
                                <a:rPr lang="en-US" altLang="zh-CN" sz="2000" i="1" dirty="0">
                                  <a:latin typeface="Cambria Math" panose="02040503050406030204" pitchFamily="18" charset="0"/>
                                </a:rPr>
                              </m:ctrlPr>
                            </m:accPr>
                            <m:e>
                              <m:r>
                                <a:rPr lang="en-US" altLang="zh-CN" sz="2000" i="1" dirty="0">
                                  <a:latin typeface="Cambria Math"/>
                                </a:rPr>
                                <m:t>𝐾</m:t>
                              </m:r>
                            </m:e>
                          </m:acc>
                          <m:r>
                            <a:rPr lang="en-US" altLang="zh-CN" sz="2000" i="1">
                              <a:latin typeface="Cambria Math"/>
                            </a:rPr>
                            <m:t>,</m:t>
                          </m:r>
                          <m:acc>
                            <m:accPr>
                              <m:chr m:val="̅"/>
                              <m:ctrlPr>
                                <a:rPr lang="en-US" altLang="zh-CN" sz="2000" i="1" dirty="0">
                                  <a:latin typeface="Cambria Math" panose="02040503050406030204" pitchFamily="18" charset="0"/>
                                </a:rPr>
                              </m:ctrlPr>
                            </m:accPr>
                            <m:e>
                              <m:r>
                                <a:rPr lang="en-US" altLang="zh-CN" sz="2000" i="1" dirty="0">
                                  <a:latin typeface="Cambria Math"/>
                                </a:rPr>
                                <m:t>𝐿</m:t>
                              </m:r>
                            </m:e>
                          </m:acc>
                        </m:e>
                      </m:d>
                      <m:r>
                        <a:rPr lang="en-US" altLang="zh-CN" sz="2000" b="0" i="1" smtClean="0">
                          <a:latin typeface="Cambria Math"/>
                        </a:rPr>
                        <m:t>=</m:t>
                      </m:r>
                      <m:acc>
                        <m:accPr>
                          <m:chr m:val="̅"/>
                          <m:ctrlPr>
                            <a:rPr lang="en-US" altLang="zh-CN" sz="2000" b="0" i="1" smtClean="0">
                              <a:latin typeface="Cambria Math" panose="02040503050406030204" pitchFamily="18" charset="0"/>
                            </a:rPr>
                          </m:ctrlPr>
                        </m:accPr>
                        <m:e>
                          <m:r>
                            <a:rPr lang="en-US" altLang="zh-CN" sz="2000" b="0" i="1" smtClean="0">
                              <a:latin typeface="Cambria Math"/>
                            </a:rPr>
                            <m:t>𝑌</m:t>
                          </m:r>
                        </m:e>
                      </m:acc>
                      <m:r>
                        <a:rPr lang="en-US" altLang="zh-CN" sz="2000" b="0" i="1" smtClean="0">
                          <a:latin typeface="Cambria Math"/>
                        </a:rPr>
                        <m:t>.</m:t>
                      </m:r>
                    </m:oMath>
                  </m:oMathPara>
                </a14:m>
                <a:endParaRPr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r="-18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8802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B62EB-D215-4D9F-960F-AFD570B0A44D}"/>
              </a:ext>
            </a:extLst>
          </p:cNvPr>
          <p:cNvSpPr>
            <a:spLocks noGrp="1"/>
          </p:cNvSpPr>
          <p:nvPr>
            <p:ph type="title"/>
          </p:nvPr>
        </p:nvSpPr>
        <p:spPr/>
        <p:txBody>
          <a:bodyPr/>
          <a:lstStyle/>
          <a:p>
            <a:r>
              <a:rPr lang="zh-CN" altLang="en-US" dirty="0"/>
              <a:t>宏观影响</a:t>
            </a:r>
          </a:p>
        </p:txBody>
      </p:sp>
      <p:sp>
        <p:nvSpPr>
          <p:cNvPr id="3" name="内容占位符 2">
            <a:extLst>
              <a:ext uri="{FF2B5EF4-FFF2-40B4-BE49-F238E27FC236}">
                <a16:creationId xmlns:a16="http://schemas.microsoft.com/office/drawing/2014/main" id="{8F8B06F4-BCD6-4615-9ED4-8EDC7ADA3800}"/>
              </a:ext>
            </a:extLst>
          </p:cNvPr>
          <p:cNvSpPr>
            <a:spLocks noGrp="1"/>
          </p:cNvSpPr>
          <p:nvPr>
            <p:ph idx="1"/>
          </p:nvPr>
        </p:nvSpPr>
        <p:spPr/>
        <p:txBody>
          <a:bodyPr/>
          <a:lstStyle/>
          <a:p>
            <a:r>
              <a:rPr lang="zh-CN" altLang="en-US" dirty="0"/>
              <a:t>需求自动消化供给。</a:t>
            </a:r>
            <a:endParaRPr lang="en-US" altLang="zh-CN" dirty="0"/>
          </a:p>
          <a:p>
            <a:pPr marL="400050" lvl="1" indent="0" algn="ctr">
              <a:buNone/>
            </a:pPr>
            <a:r>
              <a:rPr lang="zh-CN" altLang="en-US" sz="3600" i="1" dirty="0"/>
              <a:t>管好生产，消费会管好自己。</a:t>
            </a:r>
            <a:endParaRPr lang="en-US" altLang="zh-CN" sz="3600" i="1" dirty="0"/>
          </a:p>
          <a:p>
            <a:r>
              <a:rPr lang="zh-CN" altLang="en-US" dirty="0"/>
              <a:t>没有“非自愿失业”（</a:t>
            </a:r>
            <a:r>
              <a:rPr lang="en-US" altLang="zh-CN" dirty="0"/>
              <a:t>involuntary unemployment</a:t>
            </a:r>
            <a:r>
              <a:rPr lang="zh-CN" altLang="en-US" dirty="0"/>
              <a:t>）。</a:t>
            </a:r>
            <a:endParaRPr lang="en-US" altLang="zh-CN" dirty="0"/>
          </a:p>
          <a:p>
            <a:r>
              <a:rPr lang="zh-CN" altLang="en-US" dirty="0"/>
              <a:t>产出和就业没有大幅波动。</a:t>
            </a:r>
            <a:endParaRPr lang="en-US" altLang="zh-CN" dirty="0"/>
          </a:p>
          <a:p>
            <a:r>
              <a:rPr lang="zh-CN" altLang="en-US" dirty="0"/>
              <a:t>货币中性。</a:t>
            </a:r>
          </a:p>
        </p:txBody>
      </p:sp>
      <p:sp>
        <p:nvSpPr>
          <p:cNvPr id="4" name="页脚占位符 3">
            <a:extLst>
              <a:ext uri="{FF2B5EF4-FFF2-40B4-BE49-F238E27FC236}">
                <a16:creationId xmlns:a16="http://schemas.microsoft.com/office/drawing/2014/main" id="{B7C48836-8C6F-4B93-84E0-84C36C0CCFAD}"/>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894541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Cobb-Douglas </a:t>
            </a:r>
            <a:r>
              <a:rPr lang="zh-CN" altLang="en-US" dirty="0"/>
              <a:t>经济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en-US" dirty="0"/>
                  <a:t>假设</a:t>
                </a:r>
                <a:r>
                  <a:rPr lang="en-US" altLang="zh-CN" dirty="0"/>
                  <a:t> </a:t>
                </a:r>
                <a14:m>
                  <m:oMath xmlns:m="http://schemas.openxmlformats.org/officeDocument/2006/math">
                    <m:r>
                      <a:rPr lang="en-US" altLang="zh-CN" i="1">
                        <a:latin typeface="Cambria Math"/>
                      </a:rPr>
                      <m:t>𝐹</m:t>
                    </m:r>
                    <m:d>
                      <m:dPr>
                        <m:ctrlPr>
                          <a:rPr lang="en-US" altLang="zh-CN" i="1">
                            <a:latin typeface="Cambria Math" panose="02040503050406030204" pitchFamily="18" charset="0"/>
                          </a:rPr>
                        </m:ctrlPr>
                      </m:dPr>
                      <m:e>
                        <m:r>
                          <a:rPr lang="en-US" altLang="zh-CN" i="1">
                            <a:latin typeface="Cambria Math"/>
                          </a:rPr>
                          <m:t>𝐾</m:t>
                        </m:r>
                        <m:r>
                          <a:rPr lang="en-US" altLang="zh-CN" i="1">
                            <a:latin typeface="Cambria Math"/>
                          </a:rPr>
                          <m:t>,</m:t>
                        </m:r>
                        <m:r>
                          <a:rPr lang="en-US" altLang="zh-CN" i="1">
                            <a:latin typeface="Cambria Math"/>
                          </a:rPr>
                          <m:t>𝐿</m:t>
                        </m:r>
                      </m:e>
                    </m:d>
                    <m:r>
                      <a:rPr lang="en-US" altLang="zh-CN" i="1">
                        <a:latin typeface="Cambria Math"/>
                      </a:rPr>
                      <m:t>=</m:t>
                    </m:r>
                    <m:r>
                      <a:rPr lang="en-US" altLang="zh-CN" i="1">
                        <a:latin typeface="Cambria Math"/>
                      </a:rPr>
                      <m:t>𝐴</m:t>
                    </m:r>
                    <m:sSup>
                      <m:sSupPr>
                        <m:ctrlPr>
                          <a:rPr lang="en-US" altLang="zh-CN" i="1">
                            <a:latin typeface="Cambria Math" panose="02040503050406030204" pitchFamily="18" charset="0"/>
                          </a:rPr>
                        </m:ctrlPr>
                      </m:sSupPr>
                      <m:e>
                        <m:r>
                          <a:rPr lang="en-US" altLang="zh-CN" i="1">
                            <a:latin typeface="Cambria Math"/>
                          </a:rPr>
                          <m:t>𝐾</m:t>
                        </m:r>
                      </m:e>
                      <m:sup>
                        <m:r>
                          <a:rPr lang="en-US" altLang="zh-CN" i="1">
                            <a:latin typeface="Cambria Math"/>
                          </a:rPr>
                          <m:t>𝛼</m:t>
                        </m:r>
                      </m:sup>
                    </m:sSup>
                    <m:sSup>
                      <m:sSupPr>
                        <m:ctrlPr>
                          <a:rPr lang="en-US" altLang="zh-CN" i="1">
                            <a:latin typeface="Cambria Math" panose="02040503050406030204" pitchFamily="18" charset="0"/>
                          </a:rPr>
                        </m:ctrlPr>
                      </m:sSupPr>
                      <m:e>
                        <m:r>
                          <a:rPr lang="en-US" altLang="zh-CN" i="1">
                            <a:latin typeface="Cambria Math"/>
                          </a:rPr>
                          <m:t>𝐿</m:t>
                        </m:r>
                      </m:e>
                      <m:sup>
                        <m:r>
                          <a:rPr lang="en-US" altLang="zh-CN" i="1">
                            <a:latin typeface="Cambria Math"/>
                          </a:rPr>
                          <m:t>1−</m:t>
                        </m:r>
                        <m:r>
                          <a:rPr lang="en-US" altLang="zh-CN" i="1">
                            <a:latin typeface="Cambria Math"/>
                          </a:rPr>
                          <m:t>𝛼</m:t>
                        </m:r>
                      </m:sup>
                    </m:sSup>
                  </m:oMath>
                </a14:m>
                <a:r>
                  <a:rPr lang="en-US" altLang="zh-CN" dirty="0"/>
                  <a:t>, </a:t>
                </a:r>
                <a:r>
                  <a:rPr lang="zh-CN" altLang="en-US" dirty="0"/>
                  <a:t>我们有</a:t>
                </a:r>
                <a:endParaRPr lang="en-US" altLang="zh-CN" dirty="0"/>
              </a:p>
              <a:p>
                <a:pPr marL="0" indent="0">
                  <a:buNone/>
                </a:pPr>
                <a:r>
                  <a:rPr lang="en-US" altLang="zh-CN" b="0" dirty="0"/>
                  <a:t>          </a:t>
                </a:r>
                <a14:m>
                  <m:oMath xmlns:m="http://schemas.openxmlformats.org/officeDocument/2006/math">
                    <m:r>
                      <m:rPr>
                        <m:sty m:val="p"/>
                      </m:rPr>
                      <a:rPr lang="en-US" altLang="zh-CN" b="0" i="0" smtClean="0">
                        <a:latin typeface="Cambria Math"/>
                      </a:rPr>
                      <m:t>MPK</m:t>
                    </m:r>
                    <m:r>
                      <a:rPr lang="en-US" altLang="zh-CN" b="0" i="0"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𝐹</m:t>
                        </m:r>
                      </m:e>
                      <m:sub>
                        <m:r>
                          <a:rPr lang="en-US" altLang="zh-CN" b="0" i="1" smtClean="0">
                            <a:latin typeface="Cambria Math"/>
                          </a:rPr>
                          <m:t>1</m:t>
                        </m:r>
                      </m:sub>
                    </m:sSub>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𝛼</m:t>
                        </m:r>
                        <m:r>
                          <a:rPr lang="en-US" altLang="zh-CN" b="0" i="1" smtClean="0">
                            <a:latin typeface="Cambria Math"/>
                          </a:rPr>
                          <m:t>𝐴</m:t>
                        </m:r>
                        <m:sSup>
                          <m:sSupPr>
                            <m:ctrlPr>
                              <a:rPr lang="en-US" altLang="zh-CN" b="0" i="1" smtClean="0">
                                <a:latin typeface="Cambria Math" panose="02040503050406030204" pitchFamily="18" charset="0"/>
                              </a:rPr>
                            </m:ctrlPr>
                          </m:sSupPr>
                          <m:e>
                            <m:r>
                              <a:rPr lang="en-US" altLang="zh-CN" b="0" i="1" smtClean="0">
                                <a:latin typeface="Cambria Math"/>
                              </a:rPr>
                              <m:t>𝐾</m:t>
                            </m:r>
                          </m:e>
                          <m:sup>
                            <m:r>
                              <a:rPr lang="en-US" altLang="zh-CN" b="0" i="1" smtClean="0">
                                <a:latin typeface="Cambria Math"/>
                              </a:rPr>
                              <m:t>𝛼</m:t>
                            </m:r>
                          </m:sup>
                        </m:sSup>
                        <m:sSup>
                          <m:sSupPr>
                            <m:ctrlPr>
                              <a:rPr lang="en-US" altLang="zh-CN" b="0" i="1" smtClean="0">
                                <a:latin typeface="Cambria Math" panose="02040503050406030204" pitchFamily="18" charset="0"/>
                              </a:rPr>
                            </m:ctrlPr>
                          </m:sSupPr>
                          <m:e>
                            <m:r>
                              <a:rPr lang="en-US" altLang="zh-CN" b="0" i="1" smtClean="0">
                                <a:latin typeface="Cambria Math"/>
                              </a:rPr>
                              <m:t>𝐿</m:t>
                            </m:r>
                          </m:e>
                          <m:sup>
                            <m:r>
                              <a:rPr lang="en-US" altLang="zh-CN" b="0" i="1" smtClean="0">
                                <a:latin typeface="Cambria Math"/>
                              </a:rPr>
                              <m:t>1−</m:t>
                            </m:r>
                            <m:r>
                              <a:rPr lang="en-US" altLang="zh-CN" b="0" i="1" smtClean="0">
                                <a:latin typeface="Cambria Math"/>
                              </a:rPr>
                              <m:t>𝛼</m:t>
                            </m:r>
                          </m:sup>
                        </m:sSup>
                      </m:num>
                      <m:den>
                        <m:r>
                          <a:rPr lang="en-US" altLang="zh-CN" b="0" i="1" smtClean="0">
                            <a:latin typeface="Cambria Math"/>
                          </a:rPr>
                          <m:t>𝐾</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𝛼</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num>
                      <m:den>
                        <m:r>
                          <a:rPr lang="en-US" altLang="zh-CN" b="0" i="1" smtClean="0">
                            <a:latin typeface="Cambria Math"/>
                          </a:rPr>
                          <m:t>𝐾</m:t>
                        </m:r>
                      </m:den>
                    </m:f>
                  </m:oMath>
                </a14:m>
                <a:r>
                  <a:rPr lang="en-US" altLang="zh-CN" dirty="0"/>
                  <a:t>  </a:t>
                </a:r>
              </a:p>
              <a:p>
                <a:pPr marL="0" indent="0" algn="ctr">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a:latin typeface="Cambria Math"/>
                            </a:rPr>
                            <m:t>MP</m:t>
                          </m:r>
                          <m:r>
                            <m:rPr>
                              <m:sty m:val="p"/>
                            </m:rPr>
                            <a:rPr lang="en-US" altLang="zh-CN" b="0" i="0" smtClean="0">
                              <a:latin typeface="Cambria Math"/>
                            </a:rPr>
                            <m:t>L</m:t>
                          </m:r>
                          <m:r>
                            <a:rPr lang="en-US" altLang="zh-CN" b="0" i="0" smtClean="0">
                              <a:latin typeface="Cambria Math"/>
                            </a:rPr>
                            <m:t>=</m:t>
                          </m:r>
                          <m:r>
                            <a:rPr lang="en-US" altLang="zh-CN" b="0" i="1" smtClean="0">
                              <a:latin typeface="Cambria Math"/>
                            </a:rPr>
                            <m:t>𝐹</m:t>
                          </m:r>
                        </m:e>
                        <m:sub>
                          <m:r>
                            <a:rPr lang="en-US" altLang="zh-CN" b="0" i="1" smtClean="0">
                              <a:latin typeface="Cambria Math"/>
                            </a:rPr>
                            <m:t>2</m:t>
                          </m:r>
                        </m:sub>
                      </m:sSub>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r>
                        <a:rPr lang="en-US" altLang="zh-CN" b="0" i="1" smtClean="0">
                          <a:latin typeface="Cambria Math"/>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a:rPr>
                                <m:t>1−</m:t>
                              </m:r>
                              <m:r>
                                <a:rPr lang="en-US" altLang="zh-CN" b="0" i="1" smtClean="0">
                                  <a:latin typeface="Cambria Math"/>
                                </a:rPr>
                                <m:t>𝛼</m:t>
                              </m:r>
                            </m:e>
                          </m:d>
                          <m:r>
                            <a:rPr lang="en-US" altLang="zh-CN" b="0" i="1" smtClean="0">
                              <a:latin typeface="Cambria Math"/>
                            </a:rPr>
                            <m:t>𝐴</m:t>
                          </m:r>
                          <m:sSup>
                            <m:sSupPr>
                              <m:ctrlPr>
                                <a:rPr lang="en-US" altLang="zh-CN" b="0" i="1" smtClean="0">
                                  <a:latin typeface="Cambria Math" panose="02040503050406030204" pitchFamily="18" charset="0"/>
                                </a:rPr>
                              </m:ctrlPr>
                            </m:sSupPr>
                            <m:e>
                              <m:r>
                                <a:rPr lang="en-US" altLang="zh-CN" b="0" i="1" smtClean="0">
                                  <a:latin typeface="Cambria Math"/>
                                </a:rPr>
                                <m:t>𝐾</m:t>
                              </m:r>
                            </m:e>
                            <m:sup>
                              <m:r>
                                <a:rPr lang="en-US" altLang="zh-CN" b="0" i="1" smtClean="0">
                                  <a:latin typeface="Cambria Math"/>
                                </a:rPr>
                                <m:t>𝛼</m:t>
                              </m:r>
                            </m:sup>
                          </m:sSup>
                          <m:sSup>
                            <m:sSupPr>
                              <m:ctrlPr>
                                <a:rPr lang="en-US" altLang="zh-CN" b="0" i="1" smtClean="0">
                                  <a:latin typeface="Cambria Math" panose="02040503050406030204" pitchFamily="18" charset="0"/>
                                </a:rPr>
                              </m:ctrlPr>
                            </m:sSupPr>
                            <m:e>
                              <m:r>
                                <a:rPr lang="en-US" altLang="zh-CN" b="0" i="1" smtClean="0">
                                  <a:latin typeface="Cambria Math"/>
                                </a:rPr>
                                <m:t>𝐿</m:t>
                              </m:r>
                            </m:e>
                            <m:sup>
                              <m:r>
                                <a:rPr lang="en-US" altLang="zh-CN" b="0" i="1" smtClean="0">
                                  <a:latin typeface="Cambria Math"/>
                                </a:rPr>
                                <m:t>1−</m:t>
                              </m:r>
                              <m:r>
                                <a:rPr lang="en-US" altLang="zh-CN" b="0" i="1" smtClean="0">
                                  <a:latin typeface="Cambria Math"/>
                                </a:rPr>
                                <m:t>𝛼</m:t>
                              </m:r>
                            </m:sup>
                          </m:sSup>
                        </m:num>
                        <m:den>
                          <m:r>
                            <a:rPr lang="en-US" altLang="zh-CN" b="0" i="1" smtClean="0">
                              <a:latin typeface="Cambria Math"/>
                            </a:rPr>
                            <m:t>𝐿</m:t>
                          </m:r>
                        </m:den>
                      </m:f>
                      <m:r>
                        <a:rPr lang="en-US" altLang="zh-CN" i="1">
                          <a:latin typeface="Cambria Math"/>
                        </a:rPr>
                        <m:t>=</m:t>
                      </m:r>
                      <m:f>
                        <m:fPr>
                          <m:ctrlPr>
                            <a:rPr lang="en-US" altLang="zh-CN" i="1">
                              <a:latin typeface="Cambria Math" panose="02040503050406030204" pitchFamily="18" charset="0"/>
                            </a:rPr>
                          </m:ctrlPr>
                        </m:fPr>
                        <m:num>
                          <m:r>
                            <a:rPr lang="en-US" altLang="zh-CN" b="0" i="1" smtClean="0">
                              <a:latin typeface="Cambria Math"/>
                            </a:rPr>
                            <m:t>(1−</m:t>
                          </m:r>
                          <m:r>
                            <a:rPr lang="en-US" altLang="zh-CN" i="1">
                              <a:latin typeface="Cambria Math"/>
                            </a:rPr>
                            <m:t>𝛼</m:t>
                          </m:r>
                          <m:r>
                            <a:rPr lang="en-US" altLang="zh-CN" b="0" i="1" smtClean="0">
                              <a:latin typeface="Cambria Math"/>
                            </a:rPr>
                            <m:t>)</m:t>
                          </m:r>
                          <m:r>
                            <a:rPr lang="en-US" altLang="zh-CN" i="1">
                              <a:latin typeface="Cambria Math"/>
                            </a:rPr>
                            <m:t>𝐹</m:t>
                          </m:r>
                          <m:d>
                            <m:dPr>
                              <m:ctrlPr>
                                <a:rPr lang="en-US" altLang="zh-CN" i="1">
                                  <a:latin typeface="Cambria Math" panose="02040503050406030204" pitchFamily="18" charset="0"/>
                                </a:rPr>
                              </m:ctrlPr>
                            </m:dPr>
                            <m:e>
                              <m:r>
                                <a:rPr lang="en-US" altLang="zh-CN" i="1">
                                  <a:latin typeface="Cambria Math"/>
                                </a:rPr>
                                <m:t>𝐾</m:t>
                              </m:r>
                              <m:r>
                                <a:rPr lang="en-US" altLang="zh-CN" i="1">
                                  <a:latin typeface="Cambria Math"/>
                                </a:rPr>
                                <m:t>,</m:t>
                              </m:r>
                              <m:r>
                                <a:rPr lang="en-US" altLang="zh-CN" i="1">
                                  <a:latin typeface="Cambria Math"/>
                                </a:rPr>
                                <m:t>𝐿</m:t>
                              </m:r>
                            </m:e>
                          </m:d>
                        </m:num>
                        <m:den>
                          <m:r>
                            <a:rPr lang="en-US" altLang="zh-CN" b="0" i="1" smtClean="0">
                              <a:latin typeface="Cambria Math"/>
                            </a:rPr>
                            <m:t>𝐿</m:t>
                          </m:r>
                        </m:den>
                      </m:f>
                    </m:oMath>
                  </m:oMathPara>
                </a14:m>
                <a:endParaRPr lang="en-US" altLang="zh-CN" dirty="0"/>
              </a:p>
              <a:p>
                <a:r>
                  <a:rPr lang="zh-CN" altLang="en-US" dirty="0"/>
                  <a:t>资本所得的份额为</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𝐹</m:t>
                          </m:r>
                        </m:e>
                        <m:sub>
                          <m:r>
                            <a:rPr lang="en-US" altLang="zh-CN" i="1" dirty="0">
                              <a:latin typeface="Cambria Math"/>
                            </a:rPr>
                            <m:t>1</m:t>
                          </m:r>
                        </m:sub>
                      </m:sSub>
                      <m:d>
                        <m:dPr>
                          <m:ctrlPr>
                            <a:rPr lang="en-US" altLang="zh-CN" i="1" dirty="0">
                              <a:latin typeface="Cambria Math" panose="02040503050406030204" pitchFamily="18" charset="0"/>
                            </a:rPr>
                          </m:ctrlPr>
                        </m:dPr>
                        <m:e>
                          <m:acc>
                            <m:accPr>
                              <m:chr m:val="̅"/>
                              <m:ctrlPr>
                                <a:rPr lang="en-US" altLang="zh-CN" i="1" dirty="0">
                                  <a:latin typeface="Cambria Math" panose="02040503050406030204" pitchFamily="18" charset="0"/>
                                </a:rPr>
                              </m:ctrlPr>
                            </m:accPr>
                            <m:e>
                              <m:r>
                                <a:rPr lang="en-US" altLang="zh-CN" i="1" dirty="0">
                                  <a:latin typeface="Cambria Math"/>
                                </a:rPr>
                                <m:t>𝐾</m:t>
                              </m:r>
                            </m:e>
                          </m:acc>
                          <m:r>
                            <a:rPr lang="en-US" altLang="zh-CN" i="1" dirty="0">
                              <a:latin typeface="Cambria Math"/>
                            </a:rPr>
                            <m:t>,</m:t>
                          </m:r>
                          <m:acc>
                            <m:accPr>
                              <m:chr m:val="̅"/>
                              <m:ctrlPr>
                                <a:rPr lang="en-US" altLang="zh-CN" i="1" dirty="0">
                                  <a:latin typeface="Cambria Math" panose="02040503050406030204" pitchFamily="18" charset="0"/>
                                </a:rPr>
                              </m:ctrlPr>
                            </m:accPr>
                            <m:e>
                              <m:r>
                                <a:rPr lang="en-US" altLang="zh-CN" i="1" dirty="0">
                                  <a:latin typeface="Cambria Math"/>
                                </a:rPr>
                                <m:t>𝐿</m:t>
                              </m:r>
                            </m:e>
                          </m:acc>
                        </m:e>
                      </m:d>
                      <m:r>
                        <a:rPr lang="en-US" altLang="zh-CN" i="1" dirty="0">
                          <a:latin typeface="Cambria Math"/>
                        </a:rPr>
                        <m:t>⋅</m:t>
                      </m:r>
                      <m:acc>
                        <m:accPr>
                          <m:chr m:val="̅"/>
                          <m:ctrlPr>
                            <a:rPr lang="en-US" altLang="zh-CN" i="1" dirty="0">
                              <a:latin typeface="Cambria Math" panose="02040503050406030204" pitchFamily="18" charset="0"/>
                            </a:rPr>
                          </m:ctrlPr>
                        </m:accPr>
                        <m:e>
                          <m:r>
                            <a:rPr lang="en-US" altLang="zh-CN" i="1" dirty="0">
                              <a:latin typeface="Cambria Math"/>
                            </a:rPr>
                            <m:t>𝐾</m:t>
                          </m:r>
                        </m:e>
                      </m:acc>
                      <m:r>
                        <a:rPr lang="en-US" altLang="zh-CN" b="0" i="1" dirty="0" smtClean="0">
                          <a:latin typeface="Cambria Math"/>
                        </a:rPr>
                        <m:t>=</m:t>
                      </m:r>
                      <m:r>
                        <a:rPr lang="en-US" altLang="zh-CN" b="0" i="1" dirty="0" smtClean="0">
                          <a:latin typeface="Cambria Math"/>
                        </a:rPr>
                        <m:t>𝛼</m:t>
                      </m:r>
                      <m:r>
                        <a:rPr lang="en-US" altLang="zh-CN" b="0" i="1" dirty="0" smtClean="0">
                          <a:latin typeface="Cambria Math"/>
                        </a:rPr>
                        <m:t>𝐹</m:t>
                      </m:r>
                      <m:d>
                        <m:dPr>
                          <m:ctrlPr>
                            <a:rPr lang="en-US" altLang="zh-CN" b="0" i="1" dirty="0" smtClean="0">
                              <a:latin typeface="Cambria Math" panose="02040503050406030204" pitchFamily="18" charset="0"/>
                            </a:rPr>
                          </m:ctrlPr>
                        </m:dPr>
                        <m:e>
                          <m:acc>
                            <m:accPr>
                              <m:chr m:val="̅"/>
                              <m:ctrlPr>
                                <a:rPr lang="en-US" altLang="zh-CN" i="1" dirty="0">
                                  <a:latin typeface="Cambria Math" panose="02040503050406030204" pitchFamily="18" charset="0"/>
                                </a:rPr>
                              </m:ctrlPr>
                            </m:accPr>
                            <m:e>
                              <m:r>
                                <a:rPr lang="en-US" altLang="zh-CN" i="1" dirty="0">
                                  <a:latin typeface="Cambria Math"/>
                                </a:rPr>
                                <m:t>𝐾</m:t>
                              </m:r>
                            </m:e>
                          </m:acc>
                          <m:r>
                            <a:rPr lang="en-US" altLang="zh-CN" i="1" dirty="0">
                              <a:latin typeface="Cambria Math"/>
                            </a:rPr>
                            <m:t>,</m:t>
                          </m:r>
                          <m:acc>
                            <m:accPr>
                              <m:chr m:val="̅"/>
                              <m:ctrlPr>
                                <a:rPr lang="en-US" altLang="zh-CN" i="1" dirty="0">
                                  <a:latin typeface="Cambria Math" panose="02040503050406030204" pitchFamily="18" charset="0"/>
                                </a:rPr>
                              </m:ctrlPr>
                            </m:accPr>
                            <m:e>
                              <m:r>
                                <a:rPr lang="en-US" altLang="zh-CN" i="1" dirty="0">
                                  <a:latin typeface="Cambria Math"/>
                                </a:rPr>
                                <m:t>𝐿</m:t>
                              </m:r>
                            </m:e>
                          </m:acc>
                        </m:e>
                      </m:d>
                      <m:r>
                        <a:rPr lang="en-US" altLang="zh-CN" b="0" i="0" dirty="0" smtClean="0">
                          <a:latin typeface="Cambria Math"/>
                        </a:rPr>
                        <m:t>=</m:t>
                      </m:r>
                      <m:r>
                        <a:rPr lang="en-US" altLang="zh-CN" b="0" i="1" dirty="0" smtClean="0">
                          <a:latin typeface="Cambria Math"/>
                        </a:rPr>
                        <m:t>𝛼</m:t>
                      </m:r>
                      <m:acc>
                        <m:accPr>
                          <m:chr m:val="̅"/>
                          <m:ctrlPr>
                            <a:rPr lang="en-US" altLang="zh-CN" b="0" i="1" dirty="0" smtClean="0">
                              <a:latin typeface="Cambria Math" panose="02040503050406030204" pitchFamily="18" charset="0"/>
                            </a:rPr>
                          </m:ctrlPr>
                        </m:accPr>
                        <m:e>
                          <m:r>
                            <a:rPr lang="en-US" altLang="zh-CN" b="0" i="1" dirty="0" smtClean="0">
                              <a:latin typeface="Cambria Math"/>
                            </a:rPr>
                            <m:t>𝑌</m:t>
                          </m:r>
                        </m:e>
                      </m:acc>
                    </m:oMath>
                  </m:oMathPara>
                </a14:m>
                <a:endParaRPr lang="en-US" altLang="zh-CN" dirty="0"/>
              </a:p>
              <a:p>
                <a:r>
                  <a:rPr lang="zh-CN" altLang="en-US" dirty="0"/>
                  <a:t>劳动者所得的份额为</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𝐹</m:t>
                          </m:r>
                        </m:e>
                        <m:sub>
                          <m:r>
                            <a:rPr lang="en-US" altLang="zh-CN" b="0" i="1" dirty="0" smtClean="0">
                              <a:latin typeface="Cambria Math"/>
                            </a:rPr>
                            <m:t>2</m:t>
                          </m:r>
                        </m:sub>
                      </m:sSub>
                      <m:d>
                        <m:dPr>
                          <m:ctrlPr>
                            <a:rPr lang="en-US" altLang="zh-CN" i="1" dirty="0">
                              <a:latin typeface="Cambria Math" panose="02040503050406030204" pitchFamily="18" charset="0"/>
                            </a:rPr>
                          </m:ctrlPr>
                        </m:dPr>
                        <m:e>
                          <m:acc>
                            <m:accPr>
                              <m:chr m:val="̅"/>
                              <m:ctrlPr>
                                <a:rPr lang="en-US" altLang="zh-CN" i="1" dirty="0">
                                  <a:latin typeface="Cambria Math" panose="02040503050406030204" pitchFamily="18" charset="0"/>
                                </a:rPr>
                              </m:ctrlPr>
                            </m:accPr>
                            <m:e>
                              <m:r>
                                <a:rPr lang="en-US" altLang="zh-CN" i="1" dirty="0">
                                  <a:latin typeface="Cambria Math"/>
                                </a:rPr>
                                <m:t>𝐾</m:t>
                              </m:r>
                            </m:e>
                          </m:acc>
                          <m:r>
                            <a:rPr lang="en-US" altLang="zh-CN" i="1" dirty="0">
                              <a:latin typeface="Cambria Math"/>
                            </a:rPr>
                            <m:t>,</m:t>
                          </m:r>
                          <m:acc>
                            <m:accPr>
                              <m:chr m:val="̅"/>
                              <m:ctrlPr>
                                <a:rPr lang="en-US" altLang="zh-CN" i="1" dirty="0">
                                  <a:latin typeface="Cambria Math" panose="02040503050406030204" pitchFamily="18" charset="0"/>
                                </a:rPr>
                              </m:ctrlPr>
                            </m:accPr>
                            <m:e>
                              <m:r>
                                <a:rPr lang="en-US" altLang="zh-CN" i="1" dirty="0">
                                  <a:latin typeface="Cambria Math"/>
                                </a:rPr>
                                <m:t>𝐿</m:t>
                              </m:r>
                            </m:e>
                          </m:acc>
                        </m:e>
                      </m:d>
                      <m:r>
                        <a:rPr lang="en-US" altLang="zh-CN" i="1" dirty="0">
                          <a:latin typeface="Cambria Math"/>
                        </a:rPr>
                        <m:t>⋅</m:t>
                      </m:r>
                      <m:acc>
                        <m:accPr>
                          <m:chr m:val="̅"/>
                          <m:ctrlPr>
                            <a:rPr lang="en-US" altLang="zh-CN" i="1" dirty="0">
                              <a:latin typeface="Cambria Math" panose="02040503050406030204" pitchFamily="18" charset="0"/>
                            </a:rPr>
                          </m:ctrlPr>
                        </m:accPr>
                        <m:e>
                          <m:r>
                            <a:rPr lang="en-US" altLang="zh-CN" b="0" i="1" dirty="0" smtClean="0">
                              <a:latin typeface="Cambria Math"/>
                            </a:rPr>
                            <m:t>𝐿</m:t>
                          </m:r>
                        </m:e>
                      </m:acc>
                      <m:r>
                        <a:rPr lang="en-US" altLang="zh-CN" i="1" dirty="0">
                          <a:latin typeface="Cambria Math"/>
                        </a:rPr>
                        <m:t>=</m:t>
                      </m:r>
                      <m:r>
                        <a:rPr lang="en-US" altLang="zh-CN" b="0" i="1" dirty="0" smtClean="0">
                          <a:latin typeface="Cambria Math"/>
                        </a:rPr>
                        <m:t>(1−</m:t>
                      </m:r>
                      <m:r>
                        <a:rPr lang="en-US" altLang="zh-CN" i="1" dirty="0">
                          <a:latin typeface="Cambria Math"/>
                        </a:rPr>
                        <m:t>𝛼</m:t>
                      </m:r>
                      <m:r>
                        <a:rPr lang="en-US" altLang="zh-CN" b="0" i="1" dirty="0" smtClean="0">
                          <a:latin typeface="Cambria Math"/>
                        </a:rPr>
                        <m:t>)</m:t>
                      </m:r>
                      <m:r>
                        <a:rPr lang="en-US" altLang="zh-CN" i="1" dirty="0">
                          <a:latin typeface="Cambria Math"/>
                        </a:rPr>
                        <m:t>𝐹</m:t>
                      </m:r>
                      <m:d>
                        <m:dPr>
                          <m:ctrlPr>
                            <a:rPr lang="en-US" altLang="zh-CN" i="1" dirty="0">
                              <a:latin typeface="Cambria Math" panose="02040503050406030204" pitchFamily="18" charset="0"/>
                            </a:rPr>
                          </m:ctrlPr>
                        </m:dPr>
                        <m:e>
                          <m:acc>
                            <m:accPr>
                              <m:chr m:val="̅"/>
                              <m:ctrlPr>
                                <a:rPr lang="en-US" altLang="zh-CN" i="1" dirty="0">
                                  <a:latin typeface="Cambria Math" panose="02040503050406030204" pitchFamily="18" charset="0"/>
                                </a:rPr>
                              </m:ctrlPr>
                            </m:accPr>
                            <m:e>
                              <m:r>
                                <a:rPr lang="en-US" altLang="zh-CN" i="1" dirty="0">
                                  <a:latin typeface="Cambria Math"/>
                                </a:rPr>
                                <m:t>𝐾</m:t>
                              </m:r>
                            </m:e>
                          </m:acc>
                          <m:r>
                            <a:rPr lang="en-US" altLang="zh-CN" i="1" dirty="0">
                              <a:latin typeface="Cambria Math"/>
                            </a:rPr>
                            <m:t>,</m:t>
                          </m:r>
                          <m:acc>
                            <m:accPr>
                              <m:chr m:val="̅"/>
                              <m:ctrlPr>
                                <a:rPr lang="en-US" altLang="zh-CN" i="1" dirty="0">
                                  <a:latin typeface="Cambria Math" panose="02040503050406030204" pitchFamily="18" charset="0"/>
                                </a:rPr>
                              </m:ctrlPr>
                            </m:accPr>
                            <m:e>
                              <m:r>
                                <a:rPr lang="en-US" altLang="zh-CN" i="1" dirty="0">
                                  <a:latin typeface="Cambria Math"/>
                                </a:rPr>
                                <m:t>𝐿</m:t>
                              </m:r>
                            </m:e>
                          </m:acc>
                        </m:e>
                      </m:d>
                      <m:r>
                        <a:rPr lang="en-US" altLang="zh-CN" dirty="0">
                          <a:latin typeface="Cambria Math"/>
                        </a:rPr>
                        <m:t>=</m:t>
                      </m:r>
                      <m:r>
                        <a:rPr lang="en-US" altLang="zh-CN" b="0" i="1" dirty="0" smtClean="0">
                          <a:latin typeface="Cambria Math"/>
                        </a:rPr>
                        <m:t>(1−</m:t>
                      </m:r>
                      <m:r>
                        <a:rPr lang="en-US" altLang="zh-CN" i="1" dirty="0">
                          <a:latin typeface="Cambria Math"/>
                        </a:rPr>
                        <m:t>𝛼</m:t>
                      </m:r>
                      <m:r>
                        <a:rPr lang="en-US" altLang="zh-CN" b="0" i="1" dirty="0" smtClean="0">
                          <a:latin typeface="Cambria Math"/>
                        </a:rPr>
                        <m:t>)</m:t>
                      </m:r>
                      <m:acc>
                        <m:accPr>
                          <m:chr m:val="̅"/>
                          <m:ctrlPr>
                            <a:rPr lang="en-US" altLang="zh-CN" i="1" dirty="0">
                              <a:latin typeface="Cambria Math" panose="02040503050406030204" pitchFamily="18" charset="0"/>
                            </a:rPr>
                          </m:ctrlPr>
                        </m:accPr>
                        <m:e>
                          <m:r>
                            <a:rPr lang="en-US" altLang="zh-CN" i="1" dirty="0">
                              <a:latin typeface="Cambria Math"/>
                            </a:rPr>
                            <m:t>𝑌</m:t>
                          </m:r>
                        </m:e>
                      </m:acc>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59" t="-269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139115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案例：美国劳动者收入份额</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8" name="内容占位符 7">
            <a:extLst>
              <a:ext uri="{FF2B5EF4-FFF2-40B4-BE49-F238E27FC236}">
                <a16:creationId xmlns:a16="http://schemas.microsoft.com/office/drawing/2014/main" id="{19FFF268-0578-4D1A-A409-AA3BF8D146F0}"/>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05876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案例：中国劳动者收入份额</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7" name="内容占位符 6">
            <a:extLst>
              <a:ext uri="{FF2B5EF4-FFF2-40B4-BE49-F238E27FC236}">
                <a16:creationId xmlns:a16="http://schemas.microsoft.com/office/drawing/2014/main" id="{B8EDE6DE-1787-4043-AECD-050DEB706B4A}"/>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2538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劳动生产率和实际工资</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en-US" dirty="0"/>
                  <a:t>劳动生产率（</a:t>
                </a:r>
                <a:r>
                  <a:rPr lang="en-US" altLang="zh-CN" dirty="0"/>
                  <a:t>Average labor productivity or labor productivity</a:t>
                </a:r>
                <a:r>
                  <a:rPr lang="zh-CN" altLang="en-US" dirty="0"/>
                  <a:t>）一般用实际</a:t>
                </a:r>
                <a:r>
                  <a:rPr lang="en-US" altLang="zh-CN" dirty="0"/>
                  <a:t>GDP</a:t>
                </a:r>
                <a:r>
                  <a:rPr lang="zh-CN" altLang="en-US" dirty="0"/>
                  <a:t>与劳动力数量之比 </a:t>
                </a:r>
                <a14:m>
                  <m:oMath xmlns:m="http://schemas.openxmlformats.org/officeDocument/2006/math">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𝑌</m:t>
                            </m:r>
                          </m:num>
                          <m:den>
                            <m:r>
                              <a:rPr lang="en-US" altLang="zh-CN" i="1">
                                <a:latin typeface="Cambria Math"/>
                              </a:rPr>
                              <m:t>𝐿</m:t>
                            </m:r>
                          </m:den>
                        </m:f>
                      </m:e>
                    </m:d>
                    <m:r>
                      <a:rPr lang="en-US" altLang="zh-CN" b="0" i="1" smtClean="0">
                        <a:latin typeface="Cambria Math" panose="02040503050406030204" pitchFamily="18" charset="0"/>
                      </a:rPr>
                      <m:t> </m:t>
                    </m:r>
                  </m:oMath>
                </a14:m>
                <a:r>
                  <a:rPr lang="zh-CN" altLang="en-US" dirty="0"/>
                  <a:t>衡量。</a:t>
                </a:r>
                <a:endParaRPr lang="en-US" altLang="zh-CN" dirty="0"/>
              </a:p>
              <a:p>
                <a:r>
                  <a:rPr lang="zh-CN" altLang="en-US" dirty="0"/>
                  <a:t>在</a:t>
                </a:r>
                <a:r>
                  <a:rPr lang="en-US" altLang="zh-CN" dirty="0"/>
                  <a:t> Cobb-Douglas </a:t>
                </a:r>
                <a:r>
                  <a:rPr lang="zh-CN" altLang="en-US" dirty="0"/>
                  <a:t>经济中</a:t>
                </a:r>
                <a14:m>
                  <m:oMath xmlns:m="http://schemas.openxmlformats.org/officeDocument/2006/math">
                    <m:r>
                      <a:rPr lang="zh-CN" altLang="en-US" dirty="0">
                        <a:latin typeface="Cambria Math" panose="02040503050406030204" pitchFamily="18" charset="0"/>
                      </a:rPr>
                      <m:t>，</m:t>
                    </m:r>
                  </m:oMath>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a:rPr>
                            <m:t>MPL</m:t>
                          </m:r>
                          <m:r>
                            <a:rPr lang="en-US" altLang="zh-CN">
                              <a:latin typeface="Cambria Math"/>
                            </a:rPr>
                            <m:t>=</m:t>
                          </m:r>
                          <m:r>
                            <a:rPr lang="en-US" altLang="zh-CN" i="1">
                              <a:latin typeface="Cambria Math"/>
                            </a:rPr>
                            <m:t>𝐹</m:t>
                          </m:r>
                        </m:e>
                        <m:sub>
                          <m:r>
                            <a:rPr lang="en-US" altLang="zh-CN" i="1">
                              <a:latin typeface="Cambria Math"/>
                            </a:rPr>
                            <m:t>2</m:t>
                          </m:r>
                        </m:sub>
                      </m:sSub>
                      <m:d>
                        <m:dPr>
                          <m:ctrlPr>
                            <a:rPr lang="en-US" altLang="zh-CN" i="1">
                              <a:latin typeface="Cambria Math" panose="02040503050406030204" pitchFamily="18" charset="0"/>
                            </a:rPr>
                          </m:ctrlPr>
                        </m:dPr>
                        <m:e>
                          <m:r>
                            <a:rPr lang="en-US" altLang="zh-CN" i="1">
                              <a:latin typeface="Cambria Math"/>
                            </a:rPr>
                            <m:t>𝐾</m:t>
                          </m:r>
                          <m:r>
                            <a:rPr lang="en-US" altLang="zh-CN" i="1">
                              <a:latin typeface="Cambria Math"/>
                            </a:rPr>
                            <m:t>,</m:t>
                          </m:r>
                          <m:r>
                            <a:rPr lang="en-US" altLang="zh-CN" i="1">
                              <a:latin typeface="Cambria Math"/>
                            </a:rPr>
                            <m:t>𝐿</m:t>
                          </m:r>
                        </m:e>
                      </m:d>
                      <m:r>
                        <a:rPr lang="en-US" altLang="zh-CN" i="1">
                          <a:latin typeface="Cambria Math"/>
                        </a:rPr>
                        <m:t>=</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i="1">
                                  <a:latin typeface="Cambria Math"/>
                                </a:rPr>
                                <m:t>1−</m:t>
                              </m:r>
                              <m:r>
                                <a:rPr lang="en-US" altLang="zh-CN" i="1">
                                  <a:latin typeface="Cambria Math"/>
                                </a:rPr>
                                <m:t>𝛼</m:t>
                              </m:r>
                            </m:e>
                          </m:d>
                          <m:r>
                            <a:rPr lang="en-US" altLang="zh-CN" i="1">
                              <a:latin typeface="Cambria Math"/>
                            </a:rPr>
                            <m:t>𝐴</m:t>
                          </m:r>
                          <m:sSup>
                            <m:sSupPr>
                              <m:ctrlPr>
                                <a:rPr lang="en-US" altLang="zh-CN" i="1">
                                  <a:latin typeface="Cambria Math" panose="02040503050406030204" pitchFamily="18" charset="0"/>
                                </a:rPr>
                              </m:ctrlPr>
                            </m:sSupPr>
                            <m:e>
                              <m:r>
                                <a:rPr lang="en-US" altLang="zh-CN" i="1">
                                  <a:latin typeface="Cambria Math"/>
                                </a:rPr>
                                <m:t>𝐾</m:t>
                              </m:r>
                            </m:e>
                            <m:sup>
                              <m:r>
                                <a:rPr lang="en-US" altLang="zh-CN" i="1">
                                  <a:latin typeface="Cambria Math"/>
                                </a:rPr>
                                <m:t>𝛼</m:t>
                              </m:r>
                            </m:sup>
                          </m:sSup>
                          <m:sSup>
                            <m:sSupPr>
                              <m:ctrlPr>
                                <a:rPr lang="en-US" altLang="zh-CN" i="1">
                                  <a:latin typeface="Cambria Math" panose="02040503050406030204" pitchFamily="18" charset="0"/>
                                </a:rPr>
                              </m:ctrlPr>
                            </m:sSupPr>
                            <m:e>
                              <m:r>
                                <a:rPr lang="en-US" altLang="zh-CN" i="1">
                                  <a:latin typeface="Cambria Math"/>
                                </a:rPr>
                                <m:t>𝐿</m:t>
                              </m:r>
                            </m:e>
                            <m:sup>
                              <m:r>
                                <a:rPr lang="en-US" altLang="zh-CN" i="1">
                                  <a:latin typeface="Cambria Math"/>
                                </a:rPr>
                                <m:t>1−</m:t>
                              </m:r>
                              <m:r>
                                <a:rPr lang="en-US" altLang="zh-CN" i="1">
                                  <a:latin typeface="Cambria Math"/>
                                </a:rPr>
                                <m:t>𝛼</m:t>
                              </m:r>
                            </m:sup>
                          </m:sSup>
                        </m:num>
                        <m:den>
                          <m:r>
                            <a:rPr lang="en-US" altLang="zh-CN" i="1">
                              <a:latin typeface="Cambria Math"/>
                            </a:rPr>
                            <m:t>𝐿</m:t>
                          </m:r>
                        </m:den>
                      </m:f>
                      <m:r>
                        <a:rPr lang="en-US" altLang="zh-CN" i="1">
                          <a:latin typeface="Cambria Math"/>
                        </a:rPr>
                        <m:t>=</m:t>
                      </m:r>
                      <m:d>
                        <m:dPr>
                          <m:ctrlPr>
                            <a:rPr lang="en-US" altLang="zh-CN" i="1">
                              <a:latin typeface="Cambria Math" panose="02040503050406030204" pitchFamily="18" charset="0"/>
                            </a:rPr>
                          </m:ctrlPr>
                        </m:dPr>
                        <m:e>
                          <m:r>
                            <a:rPr lang="en-US" altLang="zh-CN" i="1">
                              <a:latin typeface="Cambria Math"/>
                            </a:rPr>
                            <m:t>1−</m:t>
                          </m:r>
                          <m:r>
                            <a:rPr lang="en-US" altLang="zh-CN" i="1">
                              <a:latin typeface="Cambria Math"/>
                            </a:rPr>
                            <m:t>𝛼</m:t>
                          </m:r>
                        </m:e>
                      </m:d>
                      <m:f>
                        <m:fPr>
                          <m:ctrlPr>
                            <a:rPr lang="en-US" altLang="zh-CN" i="1">
                              <a:latin typeface="Cambria Math" panose="02040503050406030204" pitchFamily="18" charset="0"/>
                            </a:rPr>
                          </m:ctrlPr>
                        </m:fPr>
                        <m:num>
                          <m:r>
                            <a:rPr lang="en-US" altLang="zh-CN" b="0" i="1" smtClean="0">
                              <a:latin typeface="Cambria Math"/>
                            </a:rPr>
                            <m:t>𝑌</m:t>
                          </m:r>
                        </m:num>
                        <m:den>
                          <m:r>
                            <a:rPr lang="en-US" altLang="zh-CN" i="1">
                              <a:latin typeface="Cambria Math"/>
                            </a:rPr>
                            <m:t>𝐿</m:t>
                          </m:r>
                        </m:den>
                      </m:f>
                    </m:oMath>
                  </m:oMathPara>
                </a14:m>
                <a:endParaRPr lang="en-US" altLang="zh-CN" dirty="0"/>
              </a:p>
              <a:p>
                <a:r>
                  <a:rPr lang="zh-CN" altLang="en-US" dirty="0"/>
                  <a:t>所以实际工资（等于</a:t>
                </a:r>
                <a:r>
                  <a:rPr lang="en-US" altLang="zh-CN" dirty="0"/>
                  <a:t>MPL</a:t>
                </a:r>
                <a:r>
                  <a:rPr lang="zh-CN" altLang="en-US" dirty="0"/>
                  <a:t>）应该跟劳动生产成正比。</a:t>
                </a:r>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81" t="-2291" r="-244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214981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案例：美国劳动生产率和实际工资</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494160678"/>
              </p:ext>
            </p:extLst>
          </p:nvPr>
        </p:nvGraphicFramePr>
        <p:xfrm>
          <a:off x="457200" y="2276872"/>
          <a:ext cx="8229600" cy="24942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04664">
                <a:tc>
                  <a:txBody>
                    <a:bodyPr/>
                    <a:lstStyle/>
                    <a:p>
                      <a:endParaRPr lang="zh-CN" altLang="en-US" dirty="0"/>
                    </a:p>
                  </a:txBody>
                  <a:tcPr/>
                </a:tc>
                <a:tc>
                  <a:txBody>
                    <a:bodyPr/>
                    <a:lstStyle/>
                    <a:p>
                      <a:r>
                        <a:rPr lang="en-US" altLang="zh-CN" dirty="0"/>
                        <a:t>Growth in labor productivity (%)</a:t>
                      </a:r>
                      <a:endParaRPr lang="zh-CN" altLang="en-US" dirty="0"/>
                    </a:p>
                  </a:txBody>
                  <a:tcPr/>
                </a:tc>
                <a:tc>
                  <a:txBody>
                    <a:bodyPr/>
                    <a:lstStyle/>
                    <a:p>
                      <a:r>
                        <a:rPr lang="en-US" altLang="zh-CN" dirty="0"/>
                        <a:t>Growth in real nonfarm compensation (%)</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1959-1972</a:t>
                      </a:r>
                      <a:endParaRPr lang="zh-CN" altLang="en-US" dirty="0"/>
                    </a:p>
                  </a:txBody>
                  <a:tcPr/>
                </a:tc>
                <a:tc>
                  <a:txBody>
                    <a:bodyPr/>
                    <a:lstStyle/>
                    <a:p>
                      <a:pPr algn="ctr" fontAlgn="ctr"/>
                      <a:r>
                        <a:rPr lang="en-US" altLang="zh-CN" sz="1800" b="0" i="0" u="none" strike="noStrike" dirty="0">
                          <a:solidFill>
                            <a:srgbClr val="000000"/>
                          </a:solidFill>
                          <a:effectLst/>
                          <a:latin typeface="+mn-lt"/>
                          <a:ea typeface="宋体" panose="02010600030101010101" pitchFamily="2" charset="-122"/>
                        </a:rPr>
                        <a:t>2.8</a:t>
                      </a:r>
                    </a:p>
                  </a:txBody>
                  <a:tcPr marL="7620" marR="7620" marT="7620" marB="0" anchor="ctr"/>
                </a:tc>
                <a:tc>
                  <a:txBody>
                    <a:bodyPr/>
                    <a:lstStyle/>
                    <a:p>
                      <a:pPr algn="ctr" fontAlgn="ctr"/>
                      <a:r>
                        <a:rPr lang="en-US" altLang="zh-CN" sz="1800" b="0" i="0" u="none" strike="noStrike" dirty="0">
                          <a:solidFill>
                            <a:srgbClr val="000000"/>
                          </a:solidFill>
                          <a:effectLst/>
                          <a:latin typeface="+mn-lt"/>
                          <a:ea typeface="宋体" panose="02010600030101010101" pitchFamily="2" charset="-122"/>
                        </a:rPr>
                        <a:t>2.3</a:t>
                      </a:r>
                    </a:p>
                  </a:txBody>
                  <a:tcPr marL="7620" marR="7620" marT="7620" marB="0" anchor="ctr"/>
                </a:tc>
                <a:extLst>
                  <a:ext uri="{0D108BD9-81ED-4DB2-BD59-A6C34878D82A}">
                    <a16:rowId xmlns:a16="http://schemas.microsoft.com/office/drawing/2014/main" val="10001"/>
                  </a:ext>
                </a:extLst>
              </a:tr>
              <a:tr h="370840">
                <a:tc>
                  <a:txBody>
                    <a:bodyPr/>
                    <a:lstStyle/>
                    <a:p>
                      <a:r>
                        <a:rPr lang="en-US" altLang="zh-CN" dirty="0"/>
                        <a:t>1973-1994</a:t>
                      </a:r>
                      <a:endParaRPr lang="zh-CN" altLang="en-US" dirty="0"/>
                    </a:p>
                  </a:txBody>
                  <a:tcPr/>
                </a:tc>
                <a:tc>
                  <a:txBody>
                    <a:bodyPr/>
                    <a:lstStyle/>
                    <a:p>
                      <a:pPr algn="ctr" fontAlgn="ctr"/>
                      <a:r>
                        <a:rPr lang="en-US" altLang="zh-CN" sz="1800" b="0" i="0" u="none" strike="noStrike" dirty="0">
                          <a:solidFill>
                            <a:srgbClr val="000000"/>
                          </a:solidFill>
                          <a:effectLst/>
                          <a:latin typeface="+mn-lt"/>
                          <a:ea typeface="宋体" panose="02010600030101010101" pitchFamily="2" charset="-122"/>
                        </a:rPr>
                        <a:t>1.6</a:t>
                      </a:r>
                    </a:p>
                  </a:txBody>
                  <a:tcPr marL="7620" marR="7620" marT="7620" marB="0" anchor="ctr"/>
                </a:tc>
                <a:tc>
                  <a:txBody>
                    <a:bodyPr/>
                    <a:lstStyle/>
                    <a:p>
                      <a:pPr algn="ctr" fontAlgn="ctr"/>
                      <a:r>
                        <a:rPr lang="en-US" altLang="zh-CN" sz="1800" b="0" i="0" u="none" strike="noStrike" dirty="0">
                          <a:solidFill>
                            <a:srgbClr val="000000"/>
                          </a:solidFill>
                          <a:effectLst/>
                          <a:latin typeface="+mn-lt"/>
                          <a:ea typeface="宋体" panose="02010600030101010101" pitchFamily="2" charset="-122"/>
                        </a:rPr>
                        <a:t>0.7</a:t>
                      </a:r>
                    </a:p>
                  </a:txBody>
                  <a:tcPr marL="7620" marR="7620" marT="7620" marB="0" anchor="ctr"/>
                </a:tc>
                <a:extLst>
                  <a:ext uri="{0D108BD9-81ED-4DB2-BD59-A6C34878D82A}">
                    <a16:rowId xmlns:a16="http://schemas.microsoft.com/office/drawing/2014/main" val="10002"/>
                  </a:ext>
                </a:extLst>
              </a:tr>
              <a:tr h="370840">
                <a:tc>
                  <a:txBody>
                    <a:bodyPr/>
                    <a:lstStyle/>
                    <a:p>
                      <a:r>
                        <a:rPr lang="en-US" altLang="zh-CN" dirty="0"/>
                        <a:t>1995-2007</a:t>
                      </a:r>
                      <a:endParaRPr lang="zh-CN" altLang="en-US" dirty="0"/>
                    </a:p>
                  </a:txBody>
                  <a:tcPr/>
                </a:tc>
                <a:tc>
                  <a:txBody>
                    <a:bodyPr/>
                    <a:lstStyle/>
                    <a:p>
                      <a:pPr algn="ctr" fontAlgn="ctr"/>
                      <a:r>
                        <a:rPr lang="en-US" altLang="zh-CN" sz="1800" b="0" i="0" u="none" strike="noStrike" dirty="0">
                          <a:solidFill>
                            <a:srgbClr val="000000"/>
                          </a:solidFill>
                          <a:effectLst/>
                          <a:latin typeface="+mn-lt"/>
                          <a:ea typeface="宋体" panose="02010600030101010101" pitchFamily="2" charset="-122"/>
                        </a:rPr>
                        <a:t>2.7</a:t>
                      </a:r>
                    </a:p>
                  </a:txBody>
                  <a:tcPr marL="7620" marR="7620" marT="7620" marB="0" anchor="ctr"/>
                </a:tc>
                <a:tc>
                  <a:txBody>
                    <a:bodyPr/>
                    <a:lstStyle/>
                    <a:p>
                      <a:pPr algn="ctr" fontAlgn="ctr"/>
                      <a:r>
                        <a:rPr lang="en-US" altLang="zh-CN" sz="1800" b="0" i="0" u="none" strike="noStrike" dirty="0">
                          <a:solidFill>
                            <a:srgbClr val="000000"/>
                          </a:solidFill>
                          <a:effectLst/>
                          <a:latin typeface="+mn-lt"/>
                          <a:ea typeface="宋体" panose="02010600030101010101" pitchFamily="2" charset="-122"/>
                        </a:rPr>
                        <a:t>1.6</a:t>
                      </a:r>
                    </a:p>
                  </a:txBody>
                  <a:tcPr marL="7620" marR="7620" marT="7620" marB="0" anchor="ctr"/>
                </a:tc>
                <a:extLst>
                  <a:ext uri="{0D108BD9-81ED-4DB2-BD59-A6C34878D82A}">
                    <a16:rowId xmlns:a16="http://schemas.microsoft.com/office/drawing/2014/main" val="10003"/>
                  </a:ext>
                </a:extLst>
              </a:tr>
              <a:tr h="370840">
                <a:tc>
                  <a:txBody>
                    <a:bodyPr/>
                    <a:lstStyle/>
                    <a:p>
                      <a:r>
                        <a:rPr lang="en-US" altLang="zh-CN" dirty="0"/>
                        <a:t>2008-2019</a:t>
                      </a:r>
                      <a:endParaRPr lang="zh-CN" altLang="en-US" dirty="0"/>
                    </a:p>
                  </a:txBody>
                  <a:tcPr/>
                </a:tc>
                <a:tc>
                  <a:txBody>
                    <a:bodyPr/>
                    <a:lstStyle/>
                    <a:p>
                      <a:pPr algn="ctr" fontAlgn="ctr"/>
                      <a:r>
                        <a:rPr lang="en-US" altLang="zh-CN" sz="1800" b="0" i="0" u="none" strike="noStrike" dirty="0">
                          <a:solidFill>
                            <a:srgbClr val="000000"/>
                          </a:solidFill>
                          <a:effectLst/>
                          <a:latin typeface="+mn-lt"/>
                          <a:ea typeface="宋体" panose="02010600030101010101" pitchFamily="2" charset="-122"/>
                        </a:rPr>
                        <a:t>1.3</a:t>
                      </a:r>
                    </a:p>
                  </a:txBody>
                  <a:tcPr marL="7620" marR="7620" marT="7620" marB="0" anchor="ctr"/>
                </a:tc>
                <a:tc>
                  <a:txBody>
                    <a:bodyPr/>
                    <a:lstStyle/>
                    <a:p>
                      <a:pPr algn="ctr" fontAlgn="ctr"/>
                      <a:r>
                        <a:rPr lang="en-US" altLang="zh-CN" sz="1800" b="0" i="0" u="none" strike="noStrike" dirty="0">
                          <a:solidFill>
                            <a:srgbClr val="000000"/>
                          </a:solidFill>
                          <a:effectLst/>
                          <a:latin typeface="+mn-lt"/>
                          <a:ea typeface="宋体" panose="02010600030101010101" pitchFamily="2" charset="-122"/>
                        </a:rPr>
                        <a:t>0.8</a:t>
                      </a:r>
                    </a:p>
                  </a:txBody>
                  <a:tcPr marL="7620" marR="7620" marT="7620" marB="0" anchor="ctr"/>
                </a:tc>
                <a:extLst>
                  <a:ext uri="{0D108BD9-81ED-4DB2-BD59-A6C34878D82A}">
                    <a16:rowId xmlns:a16="http://schemas.microsoft.com/office/drawing/2014/main" val="10004"/>
                  </a:ext>
                </a:extLst>
              </a:tr>
              <a:tr h="370840">
                <a:tc>
                  <a:txBody>
                    <a:bodyPr/>
                    <a:lstStyle/>
                    <a:p>
                      <a:r>
                        <a:rPr lang="en-US" altLang="zh-CN" b="1" dirty="0"/>
                        <a:t>1959-2019</a:t>
                      </a:r>
                      <a:endParaRPr lang="zh-CN" altLang="en-US" b="1" dirty="0"/>
                    </a:p>
                  </a:txBody>
                  <a:tcPr>
                    <a:solidFill>
                      <a:schemeClr val="bg1"/>
                    </a:solidFill>
                  </a:tcPr>
                </a:tc>
                <a:tc>
                  <a:txBody>
                    <a:bodyPr/>
                    <a:lstStyle/>
                    <a:p>
                      <a:pPr algn="ctr"/>
                      <a:r>
                        <a:rPr lang="en-US" altLang="zh-CN" sz="1800" b="1" dirty="0"/>
                        <a:t>2.1</a:t>
                      </a:r>
                      <a:endParaRPr lang="zh-CN" altLang="en-US" sz="1800" b="1" dirty="0"/>
                    </a:p>
                  </a:txBody>
                  <a:tcPr>
                    <a:solidFill>
                      <a:schemeClr val="bg1"/>
                    </a:solidFill>
                  </a:tcPr>
                </a:tc>
                <a:tc>
                  <a:txBody>
                    <a:bodyPr/>
                    <a:lstStyle/>
                    <a:p>
                      <a:pPr algn="ctr"/>
                      <a:r>
                        <a:rPr lang="en-US" altLang="zh-CN" sz="1800" b="1" dirty="0"/>
                        <a:t>1.3</a:t>
                      </a:r>
                      <a:endParaRPr lang="zh-CN" altLang="en-US" sz="1800" b="1" dirty="0"/>
                    </a:p>
                  </a:txBody>
                  <a:tcPr>
                    <a:solidFill>
                      <a:schemeClr val="bg1"/>
                    </a:solidFill>
                  </a:tcPr>
                </a:tc>
                <a:extLst>
                  <a:ext uri="{0D108BD9-81ED-4DB2-BD59-A6C34878D82A}">
                    <a16:rowId xmlns:a16="http://schemas.microsoft.com/office/drawing/2014/main" val="10005"/>
                  </a:ext>
                </a:extLst>
              </a:tr>
            </a:tbl>
          </a:graphicData>
        </a:graphic>
      </p:graphicFrame>
      <p:sp>
        <p:nvSpPr>
          <p:cNvPr id="4" name="页脚占位符 3"/>
          <p:cNvSpPr>
            <a:spLocks noGrp="1"/>
          </p:cNvSpPr>
          <p:nvPr>
            <p:ph type="ftr" sz="quarter" idx="11"/>
          </p:nvPr>
        </p:nvSpPr>
        <p:spPr/>
        <p:txBody>
          <a:bodyPr/>
          <a:lstStyle/>
          <a:p>
            <a:r>
              <a:rPr lang="en-US" altLang="zh-CN"/>
              <a:t>Intermediate Macroeconomics</a:t>
            </a:r>
            <a:endParaRPr lang="zh-CN" altLang="en-US"/>
          </a:p>
        </p:txBody>
      </p:sp>
      <p:sp>
        <p:nvSpPr>
          <p:cNvPr id="6" name="文本框 5"/>
          <p:cNvSpPr txBox="1"/>
          <p:nvPr/>
        </p:nvSpPr>
        <p:spPr>
          <a:xfrm>
            <a:off x="1547664" y="5013176"/>
            <a:ext cx="5832648" cy="954107"/>
          </a:xfrm>
          <a:prstGeom prst="rect">
            <a:avLst/>
          </a:prstGeom>
          <a:noFill/>
        </p:spPr>
        <p:txBody>
          <a:bodyPr wrap="square" rtlCol="0">
            <a:spAutoFit/>
          </a:bodyPr>
          <a:lstStyle/>
          <a:p>
            <a:r>
              <a:rPr lang="en-US" altLang="zh-CN" sz="2800" dirty="0"/>
              <a:t>Why does real wage growth lag behind the labor productivity growth?</a:t>
            </a:r>
            <a:endParaRPr lang="zh-CN" altLang="en-US" sz="2800" dirty="0"/>
          </a:p>
        </p:txBody>
      </p:sp>
    </p:spTree>
    <p:extLst>
      <p:ext uri="{BB962C8B-B14F-4D97-AF65-F5344CB8AC3E}">
        <p14:creationId xmlns:p14="http://schemas.microsoft.com/office/powerpoint/2010/main" val="861080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导言</a:t>
            </a:r>
            <a:endParaRPr lang="en-US" altLang="zh-CN" dirty="0"/>
          </a:p>
          <a:p>
            <a:r>
              <a:rPr lang="zh-CN" altLang="en-US" dirty="0"/>
              <a:t>产出</a:t>
            </a:r>
            <a:endParaRPr lang="en-US" altLang="zh-CN" dirty="0"/>
          </a:p>
          <a:p>
            <a:r>
              <a:rPr lang="zh-CN" altLang="en-US" dirty="0"/>
              <a:t>失业</a:t>
            </a:r>
            <a:endParaRPr lang="en-US" altLang="zh-CN" dirty="0"/>
          </a:p>
          <a:p>
            <a:r>
              <a:rPr lang="zh-CN" altLang="en-US" dirty="0"/>
              <a:t>收入分配</a:t>
            </a:r>
            <a:endParaRPr lang="en-US" altLang="zh-CN" dirty="0"/>
          </a:p>
          <a:p>
            <a:r>
              <a:rPr lang="zh-CN" altLang="en-US" b="1" dirty="0">
                <a:solidFill>
                  <a:srgbClr val="FF0000"/>
                </a:solidFill>
              </a:rPr>
              <a:t>利率</a:t>
            </a:r>
            <a:endParaRPr lang="en-US" altLang="zh-CN" b="1" dirty="0">
              <a:solidFill>
                <a:srgbClr val="FF0000"/>
              </a:solidFill>
            </a:endParaRPr>
          </a:p>
          <a:p>
            <a:r>
              <a:rPr lang="zh-CN" altLang="en-US" dirty="0"/>
              <a:t>货币与通胀</a:t>
            </a:r>
            <a:endParaRPr lang="en-US" altLang="zh-CN" dirty="0"/>
          </a:p>
          <a:p>
            <a:r>
              <a:rPr lang="zh-CN" altLang="en-US" dirty="0"/>
              <a:t>汇率</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18699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名义和实际利率</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zh-CN" altLang="en-US" dirty="0"/>
                  <a:t>名义利率（</a:t>
                </a:r>
                <a:r>
                  <a:rPr lang="en-US" altLang="zh-CN" dirty="0"/>
                  <a:t>Nominal interest rate</a:t>
                </a:r>
                <a:r>
                  <a:rPr lang="zh-CN" altLang="en-US" dirty="0"/>
                  <a:t>）是可以直接观察到的，用</a:t>
                </a:r>
                <a:r>
                  <a:rPr lang="en-US" altLang="zh-CN" dirty="0"/>
                  <a:t> </a:t>
                </a:r>
                <a14:m>
                  <m:oMath xmlns:m="http://schemas.openxmlformats.org/officeDocument/2006/math">
                    <m:r>
                      <a:rPr lang="en-US" altLang="zh-CN" b="0" i="1" smtClean="0">
                        <a:latin typeface="Cambria Math"/>
                      </a:rPr>
                      <m:t>𝑖</m:t>
                    </m:r>
                  </m:oMath>
                </a14:m>
                <a:r>
                  <a:rPr lang="en-US" altLang="zh-CN" dirty="0"/>
                  <a:t> </a:t>
                </a:r>
                <a:r>
                  <a:rPr lang="zh-CN" altLang="en-US" dirty="0"/>
                  <a:t>表示。</a:t>
                </a:r>
                <a:endParaRPr lang="en-US" altLang="zh-CN" dirty="0"/>
              </a:p>
              <a:p>
                <a:r>
                  <a:rPr lang="zh-CN" altLang="en-US" dirty="0"/>
                  <a:t>实际利率（</a:t>
                </a:r>
                <a:r>
                  <a:rPr lang="en-US" altLang="zh-CN" dirty="0"/>
                  <a:t>Real interest rate</a:t>
                </a:r>
                <a:r>
                  <a:rPr lang="zh-CN" altLang="en-US" dirty="0"/>
                  <a:t>）不可观察，但可以估计，用 </a:t>
                </a:r>
                <a14:m>
                  <m:oMath xmlns:m="http://schemas.openxmlformats.org/officeDocument/2006/math">
                    <m:r>
                      <a:rPr lang="en-US" altLang="zh-CN" i="1" smtClean="0">
                        <a:latin typeface="Cambria Math"/>
                      </a:rPr>
                      <m:t>𝑟</m:t>
                    </m:r>
                  </m:oMath>
                </a14:m>
                <a:r>
                  <a:rPr lang="en-US" altLang="zh-CN" dirty="0"/>
                  <a:t> </a:t>
                </a:r>
                <a:r>
                  <a:rPr lang="zh-CN" altLang="en-US" dirty="0"/>
                  <a:t>表示。实际利率又有两种：</a:t>
                </a:r>
                <a:endParaRPr lang="en-US" altLang="zh-CN" dirty="0"/>
              </a:p>
              <a:p>
                <a:pPr lvl="1"/>
                <a:r>
                  <a:rPr lang="zh-CN" altLang="en-US" dirty="0"/>
                  <a:t>事后实际利率（</a:t>
                </a:r>
                <a:r>
                  <a:rPr lang="en-US" altLang="zh-CN" dirty="0"/>
                  <a:t>ex post real interest rate</a:t>
                </a:r>
                <a:r>
                  <a:rPr lang="zh-CN" altLang="en-US" dirty="0"/>
                  <a:t>）</a:t>
                </a:r>
                <a:endParaRPr lang="en-US" altLang="zh-CN" dirty="0"/>
              </a:p>
              <a:p>
                <a:pPr marL="400050" lvl="1" indent="0">
                  <a:buNone/>
                </a:pPr>
                <a14:m>
                  <m:oMathPara xmlns:m="http://schemas.openxmlformats.org/officeDocument/2006/math">
                    <m:oMathParaPr>
                      <m:jc m:val="centerGroup"/>
                    </m:oMathParaPr>
                    <m:oMath xmlns:m="http://schemas.openxmlformats.org/officeDocument/2006/math">
                      <m:r>
                        <a:rPr lang="en-US" altLang="zh-CN" i="1">
                          <a:latin typeface="Cambria Math"/>
                        </a:rPr>
                        <m:t>𝑟</m:t>
                      </m:r>
                      <m:r>
                        <a:rPr lang="en-US" altLang="zh-CN" i="1">
                          <a:latin typeface="Cambria Math"/>
                        </a:rPr>
                        <m:t>=</m:t>
                      </m:r>
                      <m:r>
                        <a:rPr lang="en-US" altLang="zh-CN" i="1">
                          <a:latin typeface="Cambria Math"/>
                        </a:rPr>
                        <m:t>𝑖</m:t>
                      </m:r>
                      <m:r>
                        <a:rPr lang="en-US" altLang="zh-CN" i="1">
                          <a:latin typeface="Cambria Math"/>
                        </a:rPr>
                        <m:t>−</m:t>
                      </m:r>
                      <m:r>
                        <a:rPr lang="en-US" altLang="zh-CN" i="1">
                          <a:latin typeface="Cambria Math"/>
                        </a:rPr>
                        <m:t>𝜋</m:t>
                      </m:r>
                      <m:r>
                        <a:rPr lang="en-US" altLang="zh-CN" i="1">
                          <a:latin typeface="Cambria Math"/>
                        </a:rPr>
                        <m:t>,</m:t>
                      </m:r>
                    </m:oMath>
                  </m:oMathPara>
                </a14:m>
                <a:endParaRPr lang="en-US" altLang="zh-CN" dirty="0"/>
              </a:p>
              <a:p>
                <a:pPr marL="400050" lvl="1" indent="0">
                  <a:buNone/>
                </a:pPr>
                <a:r>
                  <a:rPr lang="en-US" altLang="zh-CN" dirty="0"/>
                  <a:t>                  </a:t>
                </a:r>
                <a:r>
                  <a:rPr lang="zh-CN" altLang="en-US" dirty="0"/>
                  <a:t>其中</a:t>
                </a:r>
                <a:r>
                  <a:rPr lang="en-US" altLang="zh-CN" dirty="0"/>
                  <a:t> </a:t>
                </a:r>
                <a14:m>
                  <m:oMath xmlns:m="http://schemas.openxmlformats.org/officeDocument/2006/math">
                    <m:r>
                      <a:rPr lang="en-US" altLang="zh-CN" i="1">
                        <a:latin typeface="Cambria Math"/>
                      </a:rPr>
                      <m:t>𝜋</m:t>
                    </m:r>
                  </m:oMath>
                </a14:m>
                <a:r>
                  <a:rPr lang="zh-CN" altLang="en-US" dirty="0"/>
                  <a:t> 表示通胀率。</a:t>
                </a:r>
                <a:r>
                  <a:rPr lang="en-US" altLang="zh-CN" dirty="0"/>
                  <a:t> </a:t>
                </a:r>
              </a:p>
              <a:p>
                <a:pPr lvl="1"/>
                <a:r>
                  <a:rPr lang="zh-CN" altLang="en-US" dirty="0"/>
                  <a:t>事前实际利率（</a:t>
                </a:r>
                <a:r>
                  <a:rPr lang="en-US" altLang="zh-CN" dirty="0"/>
                  <a:t>ex ante real interest rate</a:t>
                </a:r>
                <a:r>
                  <a:rPr lang="zh-CN" altLang="en-US" dirty="0"/>
                  <a:t>）</a:t>
                </a:r>
                <a:endParaRPr lang="en-US" altLang="zh-CN" dirty="0"/>
              </a:p>
              <a:p>
                <a:pPr marL="400050" lvl="1" indent="0">
                  <a:buNone/>
                </a:pPr>
                <a14:m>
                  <m:oMathPara xmlns:m="http://schemas.openxmlformats.org/officeDocument/2006/math">
                    <m:oMathParaPr>
                      <m:jc m:val="centerGroup"/>
                    </m:oMathParaPr>
                    <m:oMath xmlns:m="http://schemas.openxmlformats.org/officeDocument/2006/math">
                      <m:r>
                        <a:rPr lang="en-US" altLang="zh-CN" i="1">
                          <a:latin typeface="Cambria Math"/>
                        </a:rPr>
                        <m:t>𝑟</m:t>
                      </m:r>
                      <m:r>
                        <a:rPr lang="en-US" altLang="zh-CN" i="1">
                          <a:latin typeface="Cambria Math"/>
                        </a:rPr>
                        <m:t>=</m:t>
                      </m:r>
                      <m:r>
                        <a:rPr lang="en-US" altLang="zh-CN" i="1">
                          <a:latin typeface="Cambria Math"/>
                        </a:rPr>
                        <m:t>𝑖</m:t>
                      </m:r>
                      <m:r>
                        <a:rPr lang="en-US" altLang="zh-CN" i="1">
                          <a:latin typeface="Cambria Math"/>
                        </a:rPr>
                        <m:t>−</m:t>
                      </m:r>
                      <m:r>
                        <a:rPr lang="en-US" altLang="zh-CN" b="0" i="1" smtClean="0">
                          <a:latin typeface="Cambria Math" panose="02040503050406030204" pitchFamily="18" charset="0"/>
                        </a:rPr>
                        <m:t>𝐸</m:t>
                      </m:r>
                      <m:r>
                        <a:rPr lang="en-US" altLang="zh-CN" i="1">
                          <a:latin typeface="Cambria Math"/>
                        </a:rPr>
                        <m:t>𝜋</m:t>
                      </m:r>
                      <m:r>
                        <a:rPr lang="en-US" altLang="zh-CN" i="1">
                          <a:latin typeface="Cambria Math"/>
                        </a:rPr>
                        <m:t>,</m:t>
                      </m:r>
                    </m:oMath>
                  </m:oMathPara>
                </a14:m>
                <a:endParaRPr lang="en-US" altLang="zh-CN" dirty="0"/>
              </a:p>
              <a:p>
                <a:pPr marL="400050" lvl="1" indent="0">
                  <a:buNone/>
                </a:pPr>
                <a:r>
                  <a:rPr lang="en-US" altLang="zh-CN" dirty="0"/>
                  <a:t>                  </a:t>
                </a:r>
                <a:r>
                  <a:rPr lang="zh-CN" altLang="en-US" dirty="0"/>
                  <a:t>其中</a:t>
                </a:r>
                <a:r>
                  <a:rPr lang="en-US" altLang="zh-CN" dirty="0"/>
                  <a:t> </a:t>
                </a:r>
                <a14:m>
                  <m:oMath xmlns:m="http://schemas.openxmlformats.org/officeDocument/2006/math">
                    <m:r>
                      <a:rPr lang="en-US" altLang="zh-CN" b="0" i="1" smtClean="0">
                        <a:latin typeface="Cambria Math" panose="02040503050406030204" pitchFamily="18" charset="0"/>
                      </a:rPr>
                      <m:t>𝐸</m:t>
                    </m:r>
                    <m:r>
                      <a:rPr lang="en-US" altLang="zh-CN" i="1">
                        <a:latin typeface="Cambria Math"/>
                      </a:rPr>
                      <m:t>𝜋</m:t>
                    </m:r>
                  </m:oMath>
                </a14:m>
                <a:r>
                  <a:rPr lang="zh-CN" altLang="en-US" dirty="0"/>
                  <a:t> 表示通胀预期。</a:t>
                </a:r>
                <a:r>
                  <a:rPr lang="en-US" altLang="zh-CN" dirty="0"/>
                  <a:t> </a:t>
                </a:r>
              </a:p>
              <a:p>
                <a:pPr lvl="2"/>
                <a:endParaRPr lang="en-US" altLang="zh-CN" dirty="0"/>
              </a:p>
              <a:p>
                <a:pPr marL="0" indent="0">
                  <a:buNone/>
                </a:pPr>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59" t="-350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233823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费雪方程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从</a:t>
                </a:r>
                <a:r>
                  <a:rPr lang="zh-CN" altLang="en-US" u="sng" dirty="0"/>
                  <a:t>事后实际利率</a:t>
                </a:r>
                <a:r>
                  <a:rPr lang="zh-CN" altLang="en-US" dirty="0"/>
                  <a:t>定义可以得到费雪方程（</a:t>
                </a:r>
                <a:r>
                  <a:rPr lang="en-US" altLang="zh-CN" dirty="0"/>
                  <a:t>Fisher equation</a:t>
                </a:r>
                <a:r>
                  <a:rPr lang="zh-CN" altLang="en-US" dirty="0"/>
                  <a:t>）：</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𝑖</m:t>
                      </m:r>
                      <m:r>
                        <a:rPr lang="en-US" altLang="zh-CN" i="1">
                          <a:latin typeface="Cambria Math"/>
                        </a:rPr>
                        <m:t>=</m:t>
                      </m:r>
                      <m:r>
                        <a:rPr lang="en-US" altLang="zh-CN" i="1">
                          <a:latin typeface="Cambria Math"/>
                        </a:rPr>
                        <m:t>𝑟</m:t>
                      </m:r>
                      <m:r>
                        <a:rPr lang="en-US" altLang="zh-CN" i="1">
                          <a:latin typeface="Cambria Math"/>
                        </a:rPr>
                        <m:t>+</m:t>
                      </m:r>
                      <m:r>
                        <a:rPr lang="en-US" altLang="zh-CN" i="1">
                          <a:latin typeface="Cambria Math"/>
                        </a:rPr>
                        <m:t>𝜋</m:t>
                      </m:r>
                      <m:r>
                        <a:rPr lang="en-US" altLang="zh-CN" i="1">
                          <a:latin typeface="Cambria Math"/>
                        </a:rPr>
                        <m:t>.</m:t>
                      </m:r>
                    </m:oMath>
                  </m:oMathPara>
                </a14:m>
                <a:endParaRPr lang="en-US" altLang="zh-CN" dirty="0"/>
              </a:p>
              <a:p>
                <a:r>
                  <a:rPr lang="zh-CN" altLang="en-US" dirty="0"/>
                  <a:t>从</a:t>
                </a:r>
                <a:r>
                  <a:rPr lang="zh-CN" altLang="en-US" u="sng" dirty="0"/>
                  <a:t>事前实际利率</a:t>
                </a:r>
                <a:r>
                  <a:rPr lang="zh-CN" altLang="en-US" dirty="0"/>
                  <a:t>定义得到另一个版本的费雪方程：</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𝑖</m:t>
                      </m:r>
                      <m:r>
                        <a:rPr lang="en-US" altLang="zh-CN" i="1">
                          <a:latin typeface="Cambria Math"/>
                        </a:rPr>
                        <m:t>=</m:t>
                      </m:r>
                      <m:r>
                        <a:rPr lang="en-US" altLang="zh-CN" i="1">
                          <a:latin typeface="Cambria Math"/>
                        </a:rPr>
                        <m:t>𝑟</m:t>
                      </m:r>
                      <m:r>
                        <a:rPr lang="en-US" altLang="zh-CN" i="1">
                          <a:latin typeface="Cambria Math"/>
                        </a:rPr>
                        <m:t>+</m:t>
                      </m:r>
                      <m:r>
                        <a:rPr lang="en-US" altLang="zh-CN" i="1">
                          <a:latin typeface="Cambria Math"/>
                        </a:rPr>
                        <m:t>𝐸</m:t>
                      </m:r>
                      <m:r>
                        <a:rPr lang="en-US" altLang="zh-CN" i="1">
                          <a:latin typeface="Cambria Math"/>
                        </a:rPr>
                        <m:t>𝜋</m:t>
                      </m:r>
                      <m:r>
                        <a:rPr lang="en-US" altLang="zh-CN" i="1">
                          <a:latin typeface="Cambria Math"/>
                        </a:rPr>
                        <m:t>.</m:t>
                      </m:r>
                    </m:oMath>
                  </m:oMathPara>
                </a14:m>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270191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实际利率的古典模型</a:t>
            </a:r>
          </a:p>
        </p:txBody>
      </p:sp>
      <p:sp>
        <p:nvSpPr>
          <p:cNvPr id="3" name="内容占位符 2"/>
          <p:cNvSpPr>
            <a:spLocks noGrp="1"/>
          </p:cNvSpPr>
          <p:nvPr>
            <p:ph idx="1"/>
          </p:nvPr>
        </p:nvSpPr>
        <p:spPr/>
        <p:txBody>
          <a:bodyPr>
            <a:normAutofit/>
          </a:bodyPr>
          <a:lstStyle/>
          <a:p>
            <a:r>
              <a:rPr lang="zh-CN" altLang="en-US" dirty="0"/>
              <a:t>建模：</a:t>
            </a:r>
            <a:endParaRPr lang="en-US" altLang="zh-CN" dirty="0"/>
          </a:p>
          <a:p>
            <a:pPr marL="914400" lvl="1" indent="-514350">
              <a:buFont typeface="+mj-lt"/>
              <a:buAutoNum type="arabicPeriod"/>
            </a:pPr>
            <a:r>
              <a:rPr lang="zh-CN" altLang="en-US" dirty="0"/>
              <a:t>均衡条件</a:t>
            </a:r>
            <a:endParaRPr lang="en-US" altLang="zh-CN" dirty="0"/>
          </a:p>
          <a:p>
            <a:pPr marL="914400" lvl="1" indent="-514350">
              <a:buFont typeface="+mj-lt"/>
              <a:buAutoNum type="arabicPeriod"/>
            </a:pPr>
            <a:r>
              <a:rPr lang="zh-CN" altLang="en-US" dirty="0"/>
              <a:t>行为假设（消费函数、投资函数等）</a:t>
            </a:r>
            <a:endParaRPr lang="en-US" altLang="zh-CN" dirty="0"/>
          </a:p>
          <a:p>
            <a:r>
              <a:rPr lang="zh-CN" altLang="en-US" dirty="0"/>
              <a:t>可以用模型进行</a:t>
            </a:r>
            <a:endParaRPr lang="en-US" altLang="zh-CN" dirty="0"/>
          </a:p>
          <a:p>
            <a:pPr marL="914400" lvl="1" indent="-514350">
              <a:buFont typeface="+mj-lt"/>
              <a:buAutoNum type="arabicPeriod"/>
            </a:pPr>
            <a:r>
              <a:rPr lang="zh-CN" altLang="en-US" dirty="0"/>
              <a:t>经济解释</a:t>
            </a:r>
            <a:endParaRPr lang="en-US" altLang="zh-CN" dirty="0"/>
          </a:p>
          <a:p>
            <a:pPr marL="914400" lvl="1" indent="-514350">
              <a:buFont typeface="+mj-lt"/>
              <a:buAutoNum type="arabicPeriod"/>
            </a:pPr>
            <a:r>
              <a:rPr lang="zh-CN" altLang="en-US" dirty="0" smtClean="0"/>
              <a:t>虚拟实验（</a:t>
            </a:r>
            <a:r>
              <a:rPr lang="en-US" altLang="zh-CN" dirty="0" smtClean="0"/>
              <a:t>Virtual</a:t>
            </a:r>
            <a:r>
              <a:rPr lang="en-US" altLang="zh-CN" dirty="0" smtClean="0"/>
              <a:t> </a:t>
            </a:r>
            <a:r>
              <a:rPr lang="en-US" altLang="zh-CN" dirty="0"/>
              <a:t>experiment</a:t>
            </a:r>
            <a:r>
              <a:rPr lang="zh-CN" altLang="en-US" dirty="0"/>
              <a:t>）</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3807565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简化假设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封闭经济：假设净出口</a:t>
                </a:r>
                <a14:m>
                  <m:oMath xmlns:m="http://schemas.openxmlformats.org/officeDocument/2006/math">
                    <m:r>
                      <a:rPr lang="en-US" altLang="zh-CN" i="1">
                        <a:latin typeface="Cambria Math"/>
                      </a:rPr>
                      <m:t>𝑋</m:t>
                    </m:r>
                    <m:r>
                      <a:rPr lang="en-US" altLang="zh-CN" i="1">
                        <a:latin typeface="Cambria Math"/>
                      </a:rPr>
                      <m:t>=0.</m:t>
                    </m:r>
                  </m:oMath>
                </a14:m>
                <a:r>
                  <a:rPr lang="zh-CN" altLang="en-US" dirty="0"/>
                  <a:t> 于是</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𝑌</m:t>
                      </m:r>
                      <m:r>
                        <a:rPr lang="en-US" altLang="zh-CN" i="1">
                          <a:latin typeface="Cambria Math"/>
                        </a:rPr>
                        <m:t>=</m:t>
                      </m:r>
                      <m:r>
                        <a:rPr lang="en-US" altLang="zh-CN" i="1">
                          <a:latin typeface="Cambria Math"/>
                        </a:rPr>
                        <m:t>𝐶</m:t>
                      </m:r>
                      <m:r>
                        <a:rPr lang="en-US" altLang="zh-CN" i="1">
                          <a:latin typeface="Cambria Math"/>
                        </a:rPr>
                        <m:t>+</m:t>
                      </m:r>
                      <m:r>
                        <a:rPr lang="en-US" altLang="zh-CN" i="1">
                          <a:latin typeface="Cambria Math"/>
                        </a:rPr>
                        <m:t>𝐼</m:t>
                      </m:r>
                      <m:r>
                        <a:rPr lang="en-US" altLang="zh-CN" i="1">
                          <a:latin typeface="Cambria Math"/>
                        </a:rPr>
                        <m:t>+</m:t>
                      </m:r>
                      <m:r>
                        <a:rPr lang="en-US" altLang="zh-CN" i="1">
                          <a:latin typeface="Cambria Math"/>
                        </a:rPr>
                        <m:t>𝐺</m:t>
                      </m:r>
                      <m:r>
                        <a:rPr lang="en-US" altLang="zh-CN" i="1">
                          <a:latin typeface="Cambria Math"/>
                        </a:rPr>
                        <m:t>.</m:t>
                      </m:r>
                    </m:oMath>
                  </m:oMathPara>
                </a14:m>
                <a:endParaRPr lang="en-US" altLang="zh-CN" dirty="0"/>
              </a:p>
              <a:p>
                <a:r>
                  <a:rPr lang="zh-CN" altLang="en-US" dirty="0"/>
                  <a:t>财政外生：政府购买</a:t>
                </a:r>
                <a:r>
                  <a:rPr lang="en-US" altLang="zh-CN" dirty="0"/>
                  <a:t> (</a:t>
                </a:r>
                <a14:m>
                  <m:oMath xmlns:m="http://schemas.openxmlformats.org/officeDocument/2006/math">
                    <m:r>
                      <a:rPr lang="en-US" altLang="zh-CN" i="1">
                        <a:latin typeface="Cambria Math" panose="02040503050406030204" pitchFamily="18" charset="0"/>
                      </a:rPr>
                      <m:t>𝐺</m:t>
                    </m:r>
                  </m:oMath>
                </a14:m>
                <a:r>
                  <a:rPr lang="en-US" altLang="zh-CN" dirty="0"/>
                  <a:t>) </a:t>
                </a:r>
                <a:r>
                  <a:rPr lang="zh-CN" altLang="en-US" dirty="0"/>
                  <a:t>税收</a:t>
                </a:r>
                <a:r>
                  <a:rPr lang="en-US" altLang="zh-CN" dirty="0"/>
                  <a:t> (</a:t>
                </a:r>
                <a14:m>
                  <m:oMath xmlns:m="http://schemas.openxmlformats.org/officeDocument/2006/math">
                    <m:r>
                      <a:rPr lang="en-US" altLang="zh-CN" i="1">
                        <a:latin typeface="Cambria Math" panose="02040503050406030204" pitchFamily="18" charset="0"/>
                      </a:rPr>
                      <m:t>𝑇</m:t>
                    </m:r>
                  </m:oMath>
                </a14:m>
                <a:r>
                  <a:rPr lang="en-US" altLang="zh-CN" dirty="0"/>
                  <a:t>) </a:t>
                </a:r>
                <a:r>
                  <a:rPr lang="zh-CN" altLang="en-US" dirty="0"/>
                  <a:t>均为外生变量。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5815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导言</a:t>
            </a:r>
            <a:endParaRPr lang="en-US" altLang="zh-CN" dirty="0"/>
          </a:p>
          <a:p>
            <a:r>
              <a:rPr lang="zh-CN" altLang="en-US" b="1" dirty="0">
                <a:solidFill>
                  <a:srgbClr val="FF0000"/>
                </a:solidFill>
              </a:rPr>
              <a:t>产出</a:t>
            </a:r>
            <a:endParaRPr lang="en-US" altLang="zh-CN" b="1" dirty="0">
              <a:solidFill>
                <a:srgbClr val="FF0000"/>
              </a:solidFill>
            </a:endParaRPr>
          </a:p>
          <a:p>
            <a:r>
              <a:rPr lang="zh-CN" altLang="en-US" dirty="0"/>
              <a:t>失业</a:t>
            </a:r>
            <a:endParaRPr lang="en-US" altLang="zh-CN" dirty="0"/>
          </a:p>
          <a:p>
            <a:r>
              <a:rPr lang="zh-CN" altLang="en-US" dirty="0"/>
              <a:t>收入分配</a:t>
            </a:r>
            <a:endParaRPr lang="en-US" altLang="zh-CN" dirty="0"/>
          </a:p>
          <a:p>
            <a:r>
              <a:rPr lang="zh-CN" altLang="en-US" dirty="0"/>
              <a:t>利率</a:t>
            </a:r>
            <a:endParaRPr lang="en-US" altLang="zh-CN" dirty="0"/>
          </a:p>
          <a:p>
            <a:r>
              <a:rPr lang="zh-CN" altLang="en-US" dirty="0"/>
              <a:t>货币与通胀</a:t>
            </a:r>
            <a:endParaRPr lang="en-US" altLang="zh-CN" dirty="0"/>
          </a:p>
          <a:p>
            <a:r>
              <a:rPr lang="zh-CN" altLang="en-US" dirty="0"/>
              <a:t>汇率</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450887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消费函数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让</a:t>
                </a:r>
                <a:r>
                  <a:rPr lang="en-US" altLang="zh-CN" dirty="0"/>
                  <a:t> </a:t>
                </a:r>
                <a14:m>
                  <m:oMath xmlns:m="http://schemas.openxmlformats.org/officeDocument/2006/math">
                    <m:r>
                      <a:rPr lang="en-US" altLang="zh-CN" i="1">
                        <a:latin typeface="Cambria Math"/>
                      </a:rPr>
                      <m:t>𝑇</m:t>
                    </m:r>
                    <m:r>
                      <a:rPr lang="en-US" altLang="zh-CN" i="1">
                        <a:latin typeface="Cambria Math"/>
                      </a:rPr>
                      <m:t> </m:t>
                    </m:r>
                  </m:oMath>
                </a14:m>
                <a:r>
                  <a:rPr lang="zh-CN" altLang="en-US" dirty="0"/>
                  <a:t>表示收入所得税。于是可支配收入为</a:t>
                </a:r>
                <a:r>
                  <a:rPr lang="en-US" altLang="zh-CN" dirty="0"/>
                  <a:t> (</a:t>
                </a:r>
                <a14:m>
                  <m:oMath xmlns:m="http://schemas.openxmlformats.org/officeDocument/2006/math">
                    <m:r>
                      <a:rPr lang="en-US" altLang="zh-CN" i="1">
                        <a:latin typeface="Cambria Math"/>
                      </a:rPr>
                      <m:t>𝑌</m:t>
                    </m:r>
                    <m:r>
                      <a:rPr lang="en-US" altLang="zh-CN" i="1">
                        <a:latin typeface="Cambria Math"/>
                      </a:rPr>
                      <m:t>−</m:t>
                    </m:r>
                    <m:r>
                      <a:rPr lang="en-US" altLang="zh-CN" i="1">
                        <a:latin typeface="Cambria Math"/>
                      </a:rPr>
                      <m:t>𝑇</m:t>
                    </m:r>
                  </m:oMath>
                </a14:m>
                <a:r>
                  <a:rPr lang="en-US" altLang="zh-CN" dirty="0"/>
                  <a:t>)</a:t>
                </a:r>
                <a:r>
                  <a:rPr lang="zh-CN" altLang="en-US" dirty="0"/>
                  <a:t>。</a:t>
                </a:r>
                <a:endParaRPr lang="en-US" altLang="zh-CN" dirty="0"/>
              </a:p>
              <a:p>
                <a:r>
                  <a:rPr lang="zh-CN" altLang="en-US" dirty="0"/>
                  <a:t>消费函数刻画了最终消费和可支配收入的关系：</a:t>
                </a:r>
                <a14:m>
                  <m:oMath xmlns:m="http://schemas.openxmlformats.org/officeDocument/2006/math">
                    <m:r>
                      <a:rPr lang="en-US" altLang="zh-CN" i="1">
                        <a:latin typeface="Cambria Math"/>
                      </a:rPr>
                      <m:t>𝐶</m:t>
                    </m:r>
                    <m:r>
                      <a:rPr lang="en-US" altLang="zh-CN" b="0" i="1" smtClean="0">
                        <a:latin typeface="Cambria Math"/>
                      </a:rPr>
                      <m:t>(</m:t>
                    </m:r>
                    <m:r>
                      <a:rPr lang="en-US" altLang="zh-CN" b="0" i="1" smtClean="0">
                        <a:latin typeface="Cambria Math"/>
                      </a:rPr>
                      <m:t>𝑌</m:t>
                    </m:r>
                    <m:r>
                      <a:rPr lang="en-US" altLang="zh-CN" b="0" i="1" smtClean="0">
                        <a:latin typeface="Cambria Math"/>
                      </a:rPr>
                      <m:t>−</m:t>
                    </m:r>
                    <m:r>
                      <a:rPr lang="en-US" altLang="zh-CN" b="0" i="1" smtClean="0">
                        <a:latin typeface="Cambria Math"/>
                      </a:rPr>
                      <m:t>𝑇</m:t>
                    </m:r>
                    <m:r>
                      <a:rPr lang="en-US" altLang="zh-CN" b="0" i="1" smtClean="0">
                        <a:latin typeface="Cambria Math"/>
                      </a:rPr>
                      <m:t>)</m:t>
                    </m:r>
                  </m:oMath>
                </a14:m>
                <a:r>
                  <a:rPr lang="en-US" altLang="zh-CN" dirty="0"/>
                  <a:t>.</a:t>
                </a:r>
              </a:p>
              <a:p>
                <a:r>
                  <a:rPr lang="zh-CN" altLang="en-US" dirty="0"/>
                  <a:t>我们假设</a:t>
                </a:r>
                <a:r>
                  <a:rPr lang="en-US" altLang="zh-CN" dirty="0"/>
                  <a:t> </a:t>
                </a:r>
                <a14:m>
                  <m:oMath xmlns:m="http://schemas.openxmlformats.org/officeDocument/2006/math">
                    <m:r>
                      <a:rPr lang="en-US" altLang="zh-CN" i="1">
                        <a:latin typeface="Cambria Math"/>
                      </a:rPr>
                      <m:t>𝐶</m:t>
                    </m:r>
                    <m:r>
                      <a:rPr lang="en-US" altLang="zh-CN" b="0" i="1" smtClean="0">
                        <a:latin typeface="Cambria Math"/>
                      </a:rPr>
                      <m:t>(⋅)</m:t>
                    </m:r>
                  </m:oMath>
                </a14:m>
                <a:r>
                  <a:rPr lang="en-US" altLang="zh-CN" dirty="0"/>
                  <a:t> </a:t>
                </a:r>
                <a:r>
                  <a:rPr lang="zh-CN" altLang="en-US" dirty="0"/>
                  <a:t>为可求导的增函数：</a:t>
                </a:r>
                <a:endParaRPr lang="en-US" altLang="zh-CN" dirty="0"/>
              </a:p>
              <a:p>
                <a:pPr marL="0" indent="0" algn="ctr">
                  <a:buNone/>
                </a:pPr>
                <a:r>
                  <a:rPr lang="en-US" altLang="zh-CN" dirty="0"/>
                  <a:t> </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a:rPr>
                          <m:t>𝐶</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i="1">
                            <a:latin typeface="Cambria Math"/>
                          </a:rPr>
                          <m:t>𝑌</m:t>
                        </m:r>
                        <m:r>
                          <a:rPr lang="en-US" altLang="zh-CN" i="1">
                            <a:latin typeface="Cambria Math"/>
                          </a:rPr>
                          <m:t>−</m:t>
                        </m:r>
                        <m:r>
                          <a:rPr lang="en-US" altLang="zh-CN" i="1">
                            <a:latin typeface="Cambria Math"/>
                          </a:rPr>
                          <m:t>𝑇</m:t>
                        </m:r>
                      </m:e>
                    </m:d>
                    <m:r>
                      <a:rPr lang="en-US" altLang="zh-CN" b="0" i="1" smtClean="0">
                        <a:latin typeface="Cambria Math" panose="02040503050406030204" pitchFamily="18" charset="0"/>
                      </a:rPr>
                      <m:t>&gt;0.</m:t>
                    </m:r>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834919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边际消费倾向（</a:t>
            </a:r>
            <a:r>
              <a:rPr lang="en-US" altLang="zh-CN" dirty="0"/>
              <a:t>Marginal Propensity to Consume</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边际消费倾向</a:t>
                </a:r>
                <a:r>
                  <a:rPr lang="en-US" altLang="zh-CN" dirty="0"/>
                  <a:t> (MPC) </a:t>
                </a:r>
                <a:r>
                  <a:rPr lang="zh-CN" altLang="en-US" dirty="0"/>
                  <a:t>是增加一个单位可支配收入所带来的消费支出增加。用消费函数的一阶导数表示：</a:t>
                </a:r>
                <a:r>
                  <a:rPr lang="en-US" altLang="zh-CN" dirty="0"/>
                  <a:t> </a:t>
                </a:r>
              </a:p>
              <a:p>
                <a:pPr marL="0" indent="0" algn="ctr">
                  <a:buNone/>
                </a:pPr>
                <a14:m>
                  <m:oMath xmlns:m="http://schemas.openxmlformats.org/officeDocument/2006/math">
                    <m:r>
                      <m:rPr>
                        <m:sty m:val="p"/>
                      </m:rPr>
                      <a:rPr lang="en-US" altLang="zh-CN" i="1" dirty="0">
                        <a:latin typeface="Cambria Math" panose="02040503050406030204" pitchFamily="18" charset="0"/>
                      </a:rPr>
                      <m:t>MPC</m:t>
                    </m:r>
                    <m:r>
                      <a:rPr lang="en-US" altLang="zh-CN" i="1" dirty="0" smtClean="0">
                        <a:latin typeface="Cambria Math" panose="02040503050406030204" pitchFamily="18" charset="0"/>
                      </a:rPr>
                      <m:t>=</m:t>
                    </m:r>
                    <m:r>
                      <a:rPr lang="en-US" altLang="zh-CN" i="1">
                        <a:latin typeface="Cambria Math"/>
                      </a:rPr>
                      <m:t>𝐶</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a:rPr>
                          <m:t>𝑌</m:t>
                        </m:r>
                        <m:r>
                          <a:rPr lang="en-US" altLang="zh-CN" i="1">
                            <a:latin typeface="Cambria Math"/>
                          </a:rPr>
                          <m:t>−</m:t>
                        </m:r>
                        <m:r>
                          <a:rPr lang="en-US" altLang="zh-CN" i="1">
                            <a:latin typeface="Cambria Math"/>
                          </a:rPr>
                          <m:t>𝑇</m:t>
                        </m:r>
                      </m:e>
                    </m:d>
                    <m:r>
                      <a:rPr lang="en-US" altLang="zh-CN" i="1">
                        <a:latin typeface="Cambria Math" panose="02040503050406030204" pitchFamily="18" charset="0"/>
                      </a:rPr>
                      <m:t> </m:t>
                    </m:r>
                  </m:oMath>
                </a14:m>
                <a:r>
                  <a:rPr lang="en-US" altLang="zh-CN" dirty="0"/>
                  <a:t> </a:t>
                </a:r>
              </a:p>
              <a:p>
                <a:r>
                  <a:rPr lang="zh-CN" altLang="en-US" dirty="0"/>
                  <a:t>特例：如果</a:t>
                </a:r>
                <a:r>
                  <a:rPr lang="en-US" altLang="zh-CN" dirty="0"/>
                  <a:t> </a:t>
                </a:r>
                <a14:m>
                  <m:oMath xmlns:m="http://schemas.openxmlformats.org/officeDocument/2006/math">
                    <m:r>
                      <a:rPr lang="en-US" altLang="zh-CN" i="1">
                        <a:latin typeface="Cambria Math"/>
                      </a:rPr>
                      <m:t>𝐶</m:t>
                    </m:r>
                    <m:r>
                      <a:rPr lang="en-US" altLang="zh-CN" b="0" i="1" smtClean="0">
                        <a:latin typeface="Cambria Math"/>
                      </a:rPr>
                      <m:t>(⋅)</m:t>
                    </m:r>
                  </m:oMath>
                </a14:m>
                <a:r>
                  <a:rPr lang="zh-CN" altLang="en-US" dirty="0"/>
                  <a:t> 为线性函数</a:t>
                </a:r>
                <a:r>
                  <a:rPr lang="en-US" altLang="zh-CN" dirty="0"/>
                  <a:t>, </a:t>
                </a:r>
                <a:r>
                  <a:rPr lang="zh-CN" altLang="en-US" dirty="0"/>
                  <a:t>比如</a:t>
                </a:r>
                <a:r>
                  <a:rPr lang="en-US" altLang="zh-CN" dirty="0"/>
                  <a:t>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𝐶</m:t>
                      </m:r>
                      <m:d>
                        <m:dPr>
                          <m:ctrlPr>
                            <a:rPr lang="en-US" altLang="zh-CN" b="0" i="1" smtClean="0">
                              <a:latin typeface="Cambria Math" panose="02040503050406030204" pitchFamily="18" charset="0"/>
                            </a:rPr>
                          </m:ctrlPr>
                        </m:dPr>
                        <m:e>
                          <m:r>
                            <a:rPr lang="en-US" altLang="zh-CN" b="0" i="1" smtClean="0">
                              <a:latin typeface="Cambria Math"/>
                            </a:rPr>
                            <m:t>𝑌</m:t>
                          </m:r>
                          <m:r>
                            <a:rPr lang="en-US" altLang="zh-CN" b="0" i="1" smtClean="0">
                              <a:latin typeface="Cambria Math"/>
                            </a:rPr>
                            <m:t>−</m:t>
                          </m:r>
                          <m:r>
                            <a:rPr lang="en-US" altLang="zh-CN" b="0" i="1" smtClean="0">
                              <a:latin typeface="Cambria Math"/>
                            </a:rPr>
                            <m:t>𝑇</m:t>
                          </m:r>
                        </m:e>
                      </m:d>
                      <m:r>
                        <a:rPr lang="en-US" altLang="zh-CN" b="0" i="1" smtClean="0">
                          <a:latin typeface="Cambria Math"/>
                        </a:rPr>
                        <m:t>=100+0.7</m:t>
                      </m:r>
                      <m:d>
                        <m:dPr>
                          <m:ctrlPr>
                            <a:rPr lang="en-US" altLang="zh-CN" b="0" i="1" smtClean="0">
                              <a:latin typeface="Cambria Math" panose="02040503050406030204" pitchFamily="18" charset="0"/>
                            </a:rPr>
                          </m:ctrlPr>
                        </m:dPr>
                        <m:e>
                          <m:r>
                            <a:rPr lang="en-US" altLang="zh-CN" b="0" i="1" smtClean="0">
                              <a:latin typeface="Cambria Math"/>
                            </a:rPr>
                            <m:t>𝑌</m:t>
                          </m:r>
                          <m:r>
                            <a:rPr lang="en-US" altLang="zh-CN" b="0" i="1" smtClean="0">
                              <a:latin typeface="Cambria Math"/>
                            </a:rPr>
                            <m:t>−</m:t>
                          </m:r>
                          <m:r>
                            <a:rPr lang="en-US" altLang="zh-CN" b="0" i="1" smtClean="0">
                              <a:latin typeface="Cambria Math"/>
                            </a:rPr>
                            <m:t>𝑇</m:t>
                          </m:r>
                        </m:e>
                      </m:d>
                      <m:r>
                        <a:rPr lang="en-US" altLang="zh-CN" b="0" i="1" smtClean="0">
                          <a:latin typeface="Cambria Math"/>
                        </a:rPr>
                        <m:t>,</m:t>
                      </m:r>
                    </m:oMath>
                  </m:oMathPara>
                </a14:m>
                <a:endParaRPr lang="en-US" altLang="zh-CN" dirty="0"/>
              </a:p>
              <a:p>
                <a:pPr marL="0" indent="0">
                  <a:buNone/>
                </a:pPr>
                <a:r>
                  <a:rPr lang="en-US" altLang="zh-CN" dirty="0"/>
                  <a:t>   </a:t>
                </a:r>
                <a:r>
                  <a:rPr lang="zh-CN" altLang="en-US" dirty="0"/>
                  <a:t>那么</a:t>
                </a:r>
                <a:r>
                  <a:rPr lang="en-US" altLang="zh-CN" dirty="0"/>
                  <a:t> MPC </a:t>
                </a:r>
                <a:r>
                  <a:rPr lang="zh-CN" altLang="en-US" dirty="0"/>
                  <a:t>是常数。</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1339409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投资函数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假设投资支出是实际利率的函数，我们用投资函数，</a:t>
                </a:r>
                <a14:m>
                  <m:oMath xmlns:m="http://schemas.openxmlformats.org/officeDocument/2006/math">
                    <m:r>
                      <a:rPr lang="en-US" altLang="zh-CN" i="1">
                        <a:latin typeface="Cambria Math"/>
                      </a:rPr>
                      <m:t>𝐼</m:t>
                    </m:r>
                    <m:d>
                      <m:dPr>
                        <m:ctrlPr>
                          <a:rPr lang="en-US" altLang="zh-CN" i="1">
                            <a:latin typeface="Cambria Math" panose="02040503050406030204" pitchFamily="18" charset="0"/>
                          </a:rPr>
                        </m:ctrlPr>
                      </m:dPr>
                      <m:e>
                        <m:r>
                          <a:rPr lang="en-US" altLang="zh-CN" i="1">
                            <a:latin typeface="Cambria Math"/>
                          </a:rPr>
                          <m:t>𝑟</m:t>
                        </m:r>
                      </m:e>
                    </m:d>
                  </m:oMath>
                </a14:m>
                <a:r>
                  <a:rPr lang="en-US" altLang="zh-CN" dirty="0"/>
                  <a:t>, </a:t>
                </a:r>
                <a:r>
                  <a:rPr lang="zh-CN" altLang="en-US" dirty="0"/>
                  <a:t>来刻画投资支出和实际利率的关系。</a:t>
                </a:r>
                <a:endParaRPr lang="en-US" altLang="zh-CN" dirty="0"/>
              </a:p>
              <a:p>
                <a:r>
                  <a:rPr lang="zh-CN" altLang="en-US" dirty="0"/>
                  <a:t>假设</a:t>
                </a:r>
                <a:r>
                  <a:rPr lang="en-US" altLang="zh-CN" dirty="0"/>
                  <a:t> </a:t>
                </a:r>
                <a14:m>
                  <m:oMath xmlns:m="http://schemas.openxmlformats.org/officeDocument/2006/math">
                    <m:r>
                      <a:rPr lang="en-US" altLang="zh-CN" i="1">
                        <a:latin typeface="Cambria Math"/>
                      </a:rPr>
                      <m:t>𝐼</m:t>
                    </m:r>
                    <m:d>
                      <m:dPr>
                        <m:ctrlPr>
                          <a:rPr lang="en-US" altLang="zh-CN" i="1">
                            <a:latin typeface="Cambria Math" panose="02040503050406030204" pitchFamily="18" charset="0"/>
                          </a:rPr>
                        </m:ctrlPr>
                      </m:dPr>
                      <m:e>
                        <m:r>
                          <a:rPr lang="en-US" altLang="zh-CN" i="1">
                            <a:latin typeface="Cambria Math"/>
                          </a:rPr>
                          <m:t>𝑟</m:t>
                        </m:r>
                      </m:e>
                    </m:d>
                  </m:oMath>
                </a14:m>
                <a:r>
                  <a:rPr lang="en-US" altLang="zh-CN" dirty="0"/>
                  <a:t> </a:t>
                </a:r>
                <a:r>
                  <a:rPr lang="zh-CN" altLang="en-US" dirty="0"/>
                  <a:t>是个可求导的减函数：</a:t>
                </a:r>
                <a:r>
                  <a:rPr lang="en-US" altLang="zh-CN" dirty="0"/>
                  <a:t> </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𝐼</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a:rPr>
                            <m:t>𝑟</m:t>
                          </m:r>
                        </m:e>
                      </m:d>
                      <m:r>
                        <a:rPr lang="en-US" altLang="zh-CN" b="0" i="1" smtClean="0">
                          <a:latin typeface="Cambria Math" panose="02040503050406030204" pitchFamily="18" charset="0"/>
                        </a:rPr>
                        <m:t>&lt;0.</m:t>
                      </m:r>
                    </m:oMath>
                  </m:oMathPara>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5707507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财政政策</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en-US" dirty="0"/>
                  <a:t>财政政策分为</a:t>
                </a:r>
                <a:r>
                  <a:rPr lang="zh-CN" altLang="en-US" dirty="0">
                    <a:solidFill>
                      <a:srgbClr val="FF0000"/>
                    </a:solidFill>
                  </a:rPr>
                  <a:t>征税</a:t>
                </a:r>
                <a:r>
                  <a:rPr lang="zh-CN" altLang="en-US" dirty="0"/>
                  <a:t>和</a:t>
                </a:r>
                <a:r>
                  <a:rPr lang="zh-CN" altLang="en-US" dirty="0">
                    <a:solidFill>
                      <a:srgbClr val="FF0000"/>
                    </a:solidFill>
                  </a:rPr>
                  <a:t>支出</a:t>
                </a:r>
                <a:r>
                  <a:rPr lang="zh-CN" altLang="en-US" dirty="0"/>
                  <a:t>两个方面。</a:t>
                </a:r>
                <a:r>
                  <a:rPr lang="en-US" altLang="zh-CN" dirty="0"/>
                  <a:t> </a:t>
                </a:r>
              </a:p>
              <a:p>
                <a:r>
                  <a:rPr lang="zh-CN" altLang="en-US" dirty="0"/>
                  <a:t>在我们的模型中，财政政策由 </a:t>
                </a:r>
                <a14:m>
                  <m:oMath xmlns:m="http://schemas.openxmlformats.org/officeDocument/2006/math">
                    <m:r>
                      <a:rPr lang="en-US" altLang="zh-CN" b="0" i="1" smtClean="0">
                        <a:latin typeface="Cambria Math"/>
                      </a:rPr>
                      <m:t>𝑇</m:t>
                    </m:r>
                  </m:oMath>
                </a14:m>
                <a:r>
                  <a:rPr lang="en-US" altLang="zh-CN" dirty="0"/>
                  <a:t> </a:t>
                </a:r>
                <a:r>
                  <a:rPr lang="zh-CN" altLang="en-US" dirty="0"/>
                  <a:t>和</a:t>
                </a:r>
                <a:r>
                  <a:rPr lang="en-US" altLang="zh-CN" dirty="0"/>
                  <a:t> </a:t>
                </a:r>
                <a14:m>
                  <m:oMath xmlns:m="http://schemas.openxmlformats.org/officeDocument/2006/math">
                    <m:r>
                      <a:rPr lang="en-US" altLang="zh-CN" b="0" i="1" smtClean="0">
                        <a:latin typeface="Cambria Math"/>
                      </a:rPr>
                      <m:t>𝐺</m:t>
                    </m:r>
                  </m:oMath>
                </a14:m>
                <a:r>
                  <a:rPr lang="en-US" altLang="zh-CN" dirty="0"/>
                  <a:t> </a:t>
                </a:r>
                <a:r>
                  <a:rPr lang="zh-CN" altLang="en-US" dirty="0"/>
                  <a:t>刻画：</a:t>
                </a:r>
                <a:r>
                  <a:rPr lang="en-US" altLang="zh-CN" dirty="0"/>
                  <a:t> </a:t>
                </a:r>
              </a:p>
              <a:p>
                <a:pPr lvl="1"/>
                <a:r>
                  <a:rPr lang="zh-CN" altLang="en-US" dirty="0"/>
                  <a:t>如果</a:t>
                </a:r>
                <a:r>
                  <a:rPr lang="en-US" altLang="zh-CN" dirty="0"/>
                  <a:t> </a:t>
                </a:r>
                <a14:m>
                  <m:oMath xmlns:m="http://schemas.openxmlformats.org/officeDocument/2006/math">
                    <m:r>
                      <a:rPr lang="en-US" altLang="zh-CN" b="0" i="1" smtClean="0">
                        <a:latin typeface="Cambria Math"/>
                      </a:rPr>
                      <m:t>𝐺</m:t>
                    </m:r>
                    <m:r>
                      <a:rPr lang="en-US" altLang="zh-CN" b="0" i="1" smtClean="0">
                        <a:latin typeface="Cambria Math"/>
                      </a:rPr>
                      <m:t>=</m:t>
                    </m:r>
                    <m:r>
                      <a:rPr lang="en-US" altLang="zh-CN" b="0" i="1" smtClean="0">
                        <a:latin typeface="Cambria Math"/>
                      </a:rPr>
                      <m:t>𝑇</m:t>
                    </m:r>
                  </m:oMath>
                </a14:m>
                <a:r>
                  <a:rPr lang="en-US" altLang="zh-CN" dirty="0"/>
                  <a:t>, </a:t>
                </a:r>
                <a:r>
                  <a:rPr lang="zh-CN" altLang="en-US" dirty="0"/>
                  <a:t>财政平衡（</a:t>
                </a:r>
                <a:r>
                  <a:rPr lang="en-US" altLang="zh-CN" dirty="0"/>
                  <a:t>balanced budget</a:t>
                </a:r>
                <a:r>
                  <a:rPr lang="zh-CN" altLang="en-US" dirty="0"/>
                  <a:t>）</a:t>
                </a:r>
                <a:r>
                  <a:rPr lang="en-US" altLang="zh-CN" dirty="0"/>
                  <a:t> </a:t>
                </a:r>
              </a:p>
              <a:p>
                <a:pPr lvl="1"/>
                <a:r>
                  <a:rPr lang="zh-CN" altLang="en-US" dirty="0"/>
                  <a:t>如果</a:t>
                </a:r>
                <a:r>
                  <a:rPr lang="en-US" altLang="zh-CN" dirty="0"/>
                  <a:t> </a:t>
                </a:r>
                <a14:m>
                  <m:oMath xmlns:m="http://schemas.openxmlformats.org/officeDocument/2006/math">
                    <m:r>
                      <a:rPr lang="en-US" altLang="zh-CN" i="1">
                        <a:latin typeface="Cambria Math"/>
                      </a:rPr>
                      <m:t>𝐺</m:t>
                    </m:r>
                    <m:r>
                      <a:rPr lang="en-US" altLang="zh-CN" b="0" i="1" smtClean="0">
                        <a:latin typeface="Cambria Math"/>
                      </a:rPr>
                      <m:t>&gt;</m:t>
                    </m:r>
                    <m:r>
                      <a:rPr lang="en-US" altLang="zh-CN" i="1">
                        <a:latin typeface="Cambria Math"/>
                      </a:rPr>
                      <m:t>𝑇</m:t>
                    </m:r>
                  </m:oMath>
                </a14:m>
                <a:r>
                  <a:rPr lang="en-US" altLang="zh-CN" dirty="0"/>
                  <a:t>, </a:t>
                </a:r>
                <a:r>
                  <a:rPr lang="zh-CN" altLang="en-US" dirty="0"/>
                  <a:t>财政赤字（</a:t>
                </a:r>
                <a:r>
                  <a:rPr lang="en-US" altLang="zh-CN" dirty="0"/>
                  <a:t>budget deficit</a:t>
                </a:r>
                <a:r>
                  <a:rPr lang="zh-CN" altLang="en-US" dirty="0"/>
                  <a:t>）</a:t>
                </a:r>
                <a:r>
                  <a:rPr lang="en-US" altLang="zh-CN" dirty="0"/>
                  <a:t> </a:t>
                </a:r>
              </a:p>
              <a:p>
                <a:pPr lvl="1"/>
                <a:r>
                  <a:rPr lang="zh-CN" altLang="en-US" dirty="0"/>
                  <a:t>如果</a:t>
                </a:r>
                <a:r>
                  <a:rPr lang="en-US" altLang="zh-CN" dirty="0"/>
                  <a:t> </a:t>
                </a:r>
                <a14:m>
                  <m:oMath xmlns:m="http://schemas.openxmlformats.org/officeDocument/2006/math">
                    <m:r>
                      <a:rPr lang="en-US" altLang="zh-CN" i="1">
                        <a:latin typeface="Cambria Math"/>
                      </a:rPr>
                      <m:t>𝐺</m:t>
                    </m:r>
                    <m:r>
                      <a:rPr lang="en-US" altLang="zh-CN" b="0" i="1" smtClean="0">
                        <a:latin typeface="Cambria Math"/>
                      </a:rPr>
                      <m:t>&lt;</m:t>
                    </m:r>
                    <m:r>
                      <a:rPr lang="en-US" altLang="zh-CN" i="1">
                        <a:latin typeface="Cambria Math"/>
                      </a:rPr>
                      <m:t>𝑇</m:t>
                    </m:r>
                  </m:oMath>
                </a14:m>
                <a:r>
                  <a:rPr lang="en-US" altLang="zh-CN" dirty="0"/>
                  <a:t>, </a:t>
                </a:r>
                <a:r>
                  <a:rPr lang="zh-CN" altLang="en-US" dirty="0"/>
                  <a:t>财政盈余（</a:t>
                </a:r>
                <a:r>
                  <a:rPr lang="en-US" altLang="zh-CN" dirty="0"/>
                  <a:t>budget surplus</a:t>
                </a:r>
                <a:r>
                  <a:rPr lang="zh-CN" altLang="en-US" dirty="0"/>
                  <a:t>）</a:t>
                </a:r>
                <a:r>
                  <a:rPr lang="en-US" altLang="zh-CN" dirty="0"/>
                  <a:t> </a:t>
                </a:r>
              </a:p>
              <a:p>
                <a:r>
                  <a:rPr lang="zh-CN" altLang="en-US" dirty="0"/>
                  <a:t>假设</a:t>
                </a:r>
                <a:r>
                  <a:rPr lang="en-US" altLang="zh-CN" dirty="0"/>
                  <a:t> </a:t>
                </a:r>
                <a14:m>
                  <m:oMath xmlns:m="http://schemas.openxmlformats.org/officeDocument/2006/math">
                    <m:r>
                      <a:rPr lang="en-US" altLang="zh-CN" i="1">
                        <a:latin typeface="Cambria Math"/>
                      </a:rPr>
                      <m:t>𝐺</m:t>
                    </m:r>
                  </m:oMath>
                </a14:m>
                <a:r>
                  <a:rPr lang="zh-CN" altLang="en-US" dirty="0"/>
                  <a:t> 和</a:t>
                </a:r>
                <a:r>
                  <a:rPr lang="en-US" altLang="zh-CN" dirty="0"/>
                  <a:t> </a:t>
                </a:r>
                <a14:m>
                  <m:oMath xmlns:m="http://schemas.openxmlformats.org/officeDocument/2006/math">
                    <m:r>
                      <a:rPr lang="en-US" altLang="zh-CN" b="0" i="1" smtClean="0">
                        <a:latin typeface="Cambria Math"/>
                      </a:rPr>
                      <m:t>𝑇</m:t>
                    </m:r>
                  </m:oMath>
                </a14:m>
                <a:r>
                  <a:rPr lang="zh-CN" altLang="en-US" dirty="0"/>
                  <a:t> 均为外生变量，</a:t>
                </a:r>
                <a:r>
                  <a:rPr lang="en-US" altLang="zh-CN" dirty="0"/>
                  <a:t> </a:t>
                </a:r>
                <a:endParaRPr lang="en-US" altLang="zh-CN"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𝐺</m:t>
                      </m:r>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𝐺</m:t>
                          </m:r>
                        </m:e>
                      </m:acc>
                      <m:r>
                        <a:rPr lang="en-US" altLang="zh-CN" b="0" i="1" smtClean="0">
                          <a:latin typeface="Cambria Math"/>
                        </a:rPr>
                        <m:t>, </m:t>
                      </m:r>
                      <m:r>
                        <a:rPr lang="en-US" altLang="zh-CN" b="0" i="1" smtClean="0">
                          <a:latin typeface="Cambria Math"/>
                        </a:rPr>
                        <m:t>𝑇</m:t>
                      </m:r>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𝑇</m:t>
                          </m:r>
                          <m:r>
                            <a:rPr lang="en-US" altLang="zh-CN" b="0" i="1" smtClean="0">
                              <a:latin typeface="Cambria Math"/>
                            </a:rPr>
                            <m:t>.</m:t>
                          </m:r>
                        </m:e>
                      </m:acc>
                    </m:oMath>
                  </m:oMathPara>
                </a14:m>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81" t="-229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062506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商品市场均衡</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商品市场的需求侧</a:t>
                </a:r>
                <a:r>
                  <a:rPr lang="en-US" altLang="zh-CN" dirty="0"/>
                  <a:t> </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𝑌</m:t>
                          </m:r>
                        </m:e>
                        <m:sup>
                          <m:r>
                            <a:rPr lang="en-US" altLang="zh-CN" b="0" i="1" smtClean="0">
                              <a:latin typeface="Cambria Math" panose="02040503050406030204" pitchFamily="18" charset="0"/>
                            </a:rPr>
                            <m:t>𝑑</m:t>
                          </m:r>
                        </m:sup>
                      </m:sSup>
                      <m:r>
                        <a:rPr lang="en-US" altLang="zh-CN" b="0" i="1" smtClean="0">
                          <a:latin typeface="Cambria Math"/>
                        </a:rPr>
                        <m:t>=</m:t>
                      </m:r>
                      <m:r>
                        <a:rPr lang="en-US" altLang="zh-CN" b="0" i="1" smtClean="0">
                          <a:latin typeface="Cambria Math"/>
                        </a:rPr>
                        <m:t>𝐶</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a:rPr>
                                <m:t>𝑌</m:t>
                              </m:r>
                            </m:e>
                          </m:acc>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𝑇</m:t>
                              </m:r>
                            </m:e>
                          </m:acc>
                        </m:e>
                      </m:d>
                      <m:r>
                        <a:rPr lang="en-US" altLang="zh-CN" b="0" i="1" smtClean="0">
                          <a:latin typeface="Cambria Math"/>
                        </a:rPr>
                        <m:t>+</m:t>
                      </m:r>
                      <m:r>
                        <a:rPr lang="en-US" altLang="zh-CN" b="0" i="1" smtClean="0">
                          <a:latin typeface="Cambria Math"/>
                        </a:rPr>
                        <m:t>𝐼</m:t>
                      </m:r>
                      <m:d>
                        <m:dPr>
                          <m:ctrlPr>
                            <a:rPr lang="en-US" altLang="zh-CN" b="0" i="1" smtClean="0">
                              <a:latin typeface="Cambria Math" panose="02040503050406030204" pitchFamily="18" charset="0"/>
                            </a:rPr>
                          </m:ctrlPr>
                        </m:dPr>
                        <m:e>
                          <m:r>
                            <a:rPr lang="en-US" altLang="zh-CN" b="0" i="1" smtClean="0">
                              <a:latin typeface="Cambria Math"/>
                            </a:rPr>
                            <m:t>𝑟</m:t>
                          </m:r>
                        </m:e>
                      </m:d>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𝐺</m:t>
                          </m:r>
                        </m:e>
                      </m:acc>
                    </m:oMath>
                  </m:oMathPara>
                </a14:m>
                <a:endParaRPr lang="en-US" altLang="zh-CN" dirty="0"/>
              </a:p>
              <a:p>
                <a:r>
                  <a:rPr lang="zh-CN" altLang="en-US" dirty="0"/>
                  <a:t>供给侧</a:t>
                </a:r>
                <a:endParaRPr lang="en-US" altLang="zh-CN" dirty="0"/>
              </a:p>
              <a:p>
                <a:pPr marL="0" indent="0" algn="ctr">
                  <a:buNone/>
                </a:pP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a:rPr>
                          <m:t>𝑌</m:t>
                        </m:r>
                      </m:e>
                      <m:sup>
                        <m:r>
                          <a:rPr lang="en-US" altLang="zh-CN" b="0" i="1" smtClean="0">
                            <a:latin typeface="Cambria Math" panose="02040503050406030204" pitchFamily="18" charset="0"/>
                          </a:rPr>
                          <m:t>𝑠</m:t>
                        </m:r>
                      </m:sup>
                    </m:sSup>
                    <m:r>
                      <a:rPr lang="en-US" altLang="zh-CN" i="1">
                        <a:latin typeface="Cambria Math"/>
                      </a:rPr>
                      <m:t>=</m:t>
                    </m:r>
                    <m:acc>
                      <m:accPr>
                        <m:chr m:val="̅"/>
                        <m:ctrlPr>
                          <a:rPr lang="en-US" altLang="zh-CN" i="1">
                            <a:latin typeface="Cambria Math" panose="02040503050406030204" pitchFamily="18" charset="0"/>
                          </a:rPr>
                        </m:ctrlPr>
                      </m:accPr>
                      <m:e>
                        <m:r>
                          <a:rPr lang="en-US" altLang="zh-CN" i="1">
                            <a:latin typeface="Cambria Math"/>
                          </a:rPr>
                          <m:t>𝑌</m:t>
                        </m:r>
                      </m:e>
                    </m:acc>
                  </m:oMath>
                </a14:m>
                <a:r>
                  <a:rPr lang="en-US" altLang="zh-CN" dirty="0"/>
                  <a:t> </a:t>
                </a:r>
              </a:p>
              <a:p>
                <a:r>
                  <a:rPr lang="zh-CN" altLang="en-US" dirty="0"/>
                  <a:t>假设经济处于均衡</a:t>
                </a:r>
                <a:r>
                  <a:rPr lang="en-US" altLang="zh-CN" dirty="0"/>
                  <a:t>,</a:t>
                </a:r>
              </a:p>
              <a:p>
                <a:pPr marL="0" indent="0" algn="ctr">
                  <a:buNone/>
                </a:pPr>
                <a:r>
                  <a:rPr lang="en-US" altLang="zh-CN" dirty="0"/>
                  <a:t> </a:t>
                </a:r>
                <a14:m>
                  <m:oMath xmlns:m="http://schemas.openxmlformats.org/officeDocument/2006/math">
                    <m:acc>
                      <m:accPr>
                        <m:chr m:val="̅"/>
                        <m:ctrlPr>
                          <a:rPr lang="en-US" altLang="zh-CN" b="0" i="1" dirty="0" smtClean="0">
                            <a:latin typeface="Cambria Math" panose="02040503050406030204" pitchFamily="18" charset="0"/>
                          </a:rPr>
                        </m:ctrlPr>
                      </m:accPr>
                      <m:e>
                        <m:r>
                          <a:rPr lang="en-US" altLang="zh-CN" b="0" i="1" dirty="0" smtClean="0">
                            <a:latin typeface="Cambria Math"/>
                          </a:rPr>
                          <m:t>𝑌</m:t>
                        </m:r>
                      </m:e>
                    </m:acc>
                    <m:r>
                      <a:rPr lang="en-US" altLang="zh-CN" i="1">
                        <a:latin typeface="Cambria Math"/>
                      </a:rPr>
                      <m:t>=</m:t>
                    </m:r>
                    <m:r>
                      <a:rPr lang="en-US" altLang="zh-CN" i="1">
                        <a:latin typeface="Cambria Math"/>
                      </a:rPr>
                      <m:t>𝐶</m:t>
                    </m:r>
                    <m:d>
                      <m:dPr>
                        <m:ctrlPr>
                          <a:rPr lang="en-US" altLang="zh-CN" i="1">
                            <a:latin typeface="Cambria Math" panose="02040503050406030204" pitchFamily="18" charset="0"/>
                          </a:rPr>
                        </m:ctrlPr>
                      </m:dPr>
                      <m:e>
                        <m:acc>
                          <m:accPr>
                            <m:chr m:val="̅"/>
                            <m:ctrlPr>
                              <a:rPr lang="en-US" altLang="zh-CN" b="0" i="1" dirty="0" smtClean="0">
                                <a:latin typeface="Cambria Math" panose="02040503050406030204" pitchFamily="18" charset="0"/>
                              </a:rPr>
                            </m:ctrlPr>
                          </m:accPr>
                          <m:e>
                            <m:r>
                              <a:rPr lang="en-US" altLang="zh-CN" b="0" i="1" dirty="0" smtClean="0">
                                <a:latin typeface="Cambria Math"/>
                              </a:rPr>
                              <m:t>𝑌</m:t>
                            </m:r>
                          </m:e>
                        </m:acc>
                        <m:r>
                          <a:rPr lang="en-US" altLang="zh-CN" i="1">
                            <a:latin typeface="Cambria Math"/>
                          </a:rPr>
                          <m:t>−</m:t>
                        </m:r>
                        <m:acc>
                          <m:accPr>
                            <m:chr m:val="̅"/>
                            <m:ctrlPr>
                              <a:rPr lang="en-US" altLang="zh-CN" i="1">
                                <a:latin typeface="Cambria Math" panose="02040503050406030204" pitchFamily="18" charset="0"/>
                              </a:rPr>
                            </m:ctrlPr>
                          </m:accPr>
                          <m:e>
                            <m:r>
                              <a:rPr lang="en-US" altLang="zh-CN" i="1">
                                <a:latin typeface="Cambria Math"/>
                              </a:rPr>
                              <m:t>𝑇</m:t>
                            </m:r>
                          </m:e>
                        </m:acc>
                      </m:e>
                    </m:d>
                    <m:r>
                      <a:rPr lang="en-US" altLang="zh-CN" i="1">
                        <a:latin typeface="Cambria Math"/>
                      </a:rPr>
                      <m:t>+</m:t>
                    </m:r>
                    <m:r>
                      <a:rPr lang="en-US" altLang="zh-CN" i="1">
                        <a:latin typeface="Cambria Math"/>
                      </a:rPr>
                      <m:t>𝐼</m:t>
                    </m:r>
                    <m:d>
                      <m:dPr>
                        <m:ctrlPr>
                          <a:rPr lang="en-US" altLang="zh-CN" i="1">
                            <a:latin typeface="Cambria Math" panose="02040503050406030204" pitchFamily="18" charset="0"/>
                          </a:rPr>
                        </m:ctrlPr>
                      </m:dPr>
                      <m:e>
                        <m:r>
                          <a:rPr lang="en-US" altLang="zh-CN" i="1">
                            <a:latin typeface="Cambria Math"/>
                          </a:rPr>
                          <m:t>𝑟</m:t>
                        </m:r>
                      </m:e>
                    </m:d>
                    <m:r>
                      <a:rPr lang="en-US" altLang="zh-CN" i="1">
                        <a:latin typeface="Cambria Math"/>
                      </a:rPr>
                      <m:t>+</m:t>
                    </m:r>
                    <m:acc>
                      <m:accPr>
                        <m:chr m:val="̅"/>
                        <m:ctrlPr>
                          <a:rPr lang="en-US" altLang="zh-CN" i="1">
                            <a:latin typeface="Cambria Math" panose="02040503050406030204" pitchFamily="18" charset="0"/>
                          </a:rPr>
                        </m:ctrlPr>
                      </m:accPr>
                      <m:e>
                        <m:r>
                          <a:rPr lang="en-US" altLang="zh-CN" i="1">
                            <a:latin typeface="Cambria Math"/>
                          </a:rPr>
                          <m:t>𝐺</m:t>
                        </m:r>
                      </m:e>
                    </m:acc>
                    <m:r>
                      <a:rPr lang="en-US" altLang="zh-CN" b="0" i="1" smtClean="0">
                        <a:latin typeface="Cambria Math"/>
                      </a:rPr>
                      <m:t>.</m:t>
                    </m:r>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3430139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国民储蓄</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zh-CN" altLang="en-US" dirty="0"/>
                  <a:t>国民储蓄（</a:t>
                </a:r>
                <a:r>
                  <a:rPr lang="en-US" altLang="zh-CN" dirty="0"/>
                  <a:t>national saving</a:t>
                </a:r>
                <a:r>
                  <a:rPr lang="zh-CN" altLang="en-US" dirty="0"/>
                  <a:t>）定义为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i="1">
                          <a:latin typeface="Cambria Math"/>
                        </a:rPr>
                        <m:t>𝑌</m:t>
                      </m:r>
                      <m:r>
                        <a:rPr lang="en-US" altLang="zh-CN" i="1">
                          <a:latin typeface="Cambria Math"/>
                        </a:rPr>
                        <m:t>−</m:t>
                      </m:r>
                      <m:r>
                        <a:rPr lang="en-US" altLang="zh-CN" i="1">
                          <a:latin typeface="Cambria Math"/>
                        </a:rPr>
                        <m:t>𝐶</m:t>
                      </m:r>
                      <m:r>
                        <a:rPr lang="en-US" altLang="zh-CN" i="1">
                          <a:latin typeface="Cambria Math"/>
                        </a:rPr>
                        <m:t>−</m:t>
                      </m:r>
                      <m:r>
                        <a:rPr lang="en-US" altLang="zh-CN" i="1">
                          <a:latin typeface="Cambria Math"/>
                        </a:rPr>
                        <m:t>𝐺</m:t>
                      </m:r>
                      <m:r>
                        <a:rPr lang="en-US" altLang="zh-CN" b="0" i="1" smtClean="0">
                          <a:latin typeface="Cambria Math" panose="02040503050406030204" pitchFamily="18" charset="0"/>
                        </a:rPr>
                        <m:t>.</m:t>
                      </m:r>
                    </m:oMath>
                  </m:oMathPara>
                </a14:m>
                <a:endParaRPr lang="en-US" altLang="zh-CN" dirty="0"/>
              </a:p>
              <a:p>
                <a:pPr algn="ctr"/>
                <a:r>
                  <a:rPr lang="zh-CN" altLang="en-US" dirty="0"/>
                  <a:t>国民储蓄可以分解为私人储蓄和公共储蓄，</a:t>
                </a:r>
                <a:r>
                  <a:rPr lang="en-US" altLang="zh-CN" dirty="0"/>
                  <a:t>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𝑛𝑔</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𝑔</m:t>
                        </m:r>
                      </m:sub>
                    </m:sSub>
                  </m:oMath>
                </a14:m>
                <a:r>
                  <a:rPr lang="en-US" altLang="zh-CN" dirty="0"/>
                  <a:t>, </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𝑛𝑔</m:t>
                        </m:r>
                      </m:sub>
                    </m:sSub>
                  </m:oMath>
                </a14:m>
                <a:r>
                  <a:rPr lang="en-US" altLang="zh-CN" dirty="0"/>
                  <a:t> </a:t>
                </a:r>
                <a:r>
                  <a:rPr lang="zh-CN" altLang="en-US" dirty="0"/>
                  <a:t>为私人储蓄</a:t>
                </a:r>
                <a:r>
                  <a:rPr lang="en-US" altLang="zh-CN" dirty="0"/>
                  <a:t>(private or non-government saving),</a:t>
                </a:r>
                <a:endParaRPr lang="en-US" altLang="zh-CN"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𝑛𝑔</m:t>
                          </m:r>
                        </m:sub>
                      </m:sSub>
                      <m:r>
                        <a:rPr lang="en-US" altLang="zh-CN" b="0" i="1" smtClean="0">
                          <a:latin typeface="Cambria Math" panose="02040503050406030204" pitchFamily="18" charset="0"/>
                        </a:rPr>
                        <m:t>=</m:t>
                      </m:r>
                      <m:r>
                        <a:rPr lang="en-US" altLang="zh-CN" i="1">
                          <a:latin typeface="Cambria Math"/>
                        </a:rPr>
                        <m:t>𝑌</m:t>
                      </m:r>
                      <m:r>
                        <a:rPr lang="en-US" altLang="zh-CN" i="1">
                          <a:latin typeface="Cambria Math"/>
                        </a:rPr>
                        <m:t>−</m:t>
                      </m:r>
                      <m:r>
                        <a:rPr lang="en-US" altLang="zh-CN" i="1">
                          <a:latin typeface="Cambria Math"/>
                        </a:rPr>
                        <m:t>𝐶</m:t>
                      </m:r>
                      <m:r>
                        <a:rPr lang="en-US" altLang="zh-CN" i="1">
                          <a:latin typeface="Cambria Math"/>
                        </a:rPr>
                        <m:t>−</m:t>
                      </m:r>
                      <m:r>
                        <a:rPr lang="en-US" altLang="zh-CN" b="0" i="1" smtClean="0">
                          <a:latin typeface="Cambria Math" panose="02040503050406030204" pitchFamily="18" charset="0"/>
                        </a:rPr>
                        <m:t>𝑇</m:t>
                      </m:r>
                    </m:oMath>
                  </m:oMathPara>
                </a14:m>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𝑔</m:t>
                        </m:r>
                      </m:sub>
                    </m:sSub>
                  </m:oMath>
                </a14:m>
                <a:r>
                  <a:rPr lang="en-US" altLang="zh-CN" dirty="0"/>
                  <a:t> </a:t>
                </a:r>
                <a:r>
                  <a:rPr lang="zh-CN" altLang="en-US" dirty="0"/>
                  <a:t>为公共储蓄</a:t>
                </a:r>
                <a:r>
                  <a:rPr lang="en-US" altLang="zh-CN" dirty="0"/>
                  <a:t> (public saving), </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oMath>
                  </m:oMathPara>
                </a14:m>
                <a:endParaRPr lang="en-US" altLang="zh-CN" dirty="0"/>
              </a:p>
              <a:p>
                <a:pPr lvl="1"/>
                <a:r>
                  <a:rPr lang="zh-CN" altLang="en-US" dirty="0"/>
                  <a:t>国民收入恒等式可写为：</a:t>
                </a:r>
                <a:endParaRPr lang="en-US" altLang="zh-CN" dirty="0"/>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𝑛𝑔</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m:oMathPara>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481" t="-431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042174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金融市场 均衡</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假设存在一个可贷资金（</a:t>
                </a:r>
                <a:r>
                  <a:rPr lang="en-US" altLang="zh-CN" dirty="0"/>
                  <a:t>loanable funds</a:t>
                </a:r>
                <a:r>
                  <a:rPr lang="zh-CN" altLang="en-US" dirty="0"/>
                  <a:t>）的金融市场：</a:t>
                </a:r>
                <a:r>
                  <a:rPr lang="en-US" altLang="zh-CN" dirty="0"/>
                  <a:t> </a:t>
                </a:r>
              </a:p>
              <a:p>
                <a:pPr lvl="1"/>
                <a:r>
                  <a:rPr lang="zh-CN" altLang="en-US" dirty="0"/>
                  <a:t>可贷资金的供应：国民储蓄</a:t>
                </a:r>
                <a:r>
                  <a:rPr lang="en-US" altLang="zh-CN" dirty="0"/>
                  <a:t> </a:t>
                </a:r>
                <a:endParaRPr lang="en-US" altLang="zh-CN"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a:rPr>
                            <m:t>𝑆</m:t>
                          </m:r>
                        </m:e>
                      </m:acc>
                      <m:r>
                        <a:rPr lang="en-US" altLang="zh-CN" i="1" dirty="0">
                          <a:latin typeface="Cambria Math"/>
                        </a:rPr>
                        <m:t>≡</m:t>
                      </m:r>
                      <m:acc>
                        <m:accPr>
                          <m:chr m:val="̅"/>
                          <m:ctrlPr>
                            <a:rPr lang="en-US" altLang="zh-CN" i="1">
                              <a:latin typeface="Cambria Math" panose="02040503050406030204" pitchFamily="18" charset="0"/>
                            </a:rPr>
                          </m:ctrlPr>
                        </m:accPr>
                        <m:e>
                          <m:r>
                            <a:rPr lang="en-US" altLang="zh-CN" i="1">
                              <a:latin typeface="Cambria Math"/>
                            </a:rPr>
                            <m:t>𝑌</m:t>
                          </m:r>
                        </m:e>
                      </m:acc>
                      <m:r>
                        <a:rPr lang="en-US" altLang="zh-CN" i="1">
                          <a:latin typeface="Cambria Math"/>
                        </a:rPr>
                        <m:t>−</m:t>
                      </m:r>
                      <m:r>
                        <a:rPr lang="en-US" altLang="zh-CN" i="1">
                          <a:latin typeface="Cambria Math"/>
                        </a:rPr>
                        <m:t>𝐶</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a:rPr>
                                <m:t>𝑌</m:t>
                              </m:r>
                            </m:e>
                          </m:acc>
                          <m:r>
                            <a:rPr lang="en-US" altLang="zh-CN" i="1">
                              <a:latin typeface="Cambria Math"/>
                            </a:rPr>
                            <m:t>−</m:t>
                          </m:r>
                          <m:acc>
                            <m:accPr>
                              <m:chr m:val="̅"/>
                              <m:ctrlPr>
                                <a:rPr lang="en-US" altLang="zh-CN" i="1">
                                  <a:latin typeface="Cambria Math" panose="02040503050406030204" pitchFamily="18" charset="0"/>
                                </a:rPr>
                              </m:ctrlPr>
                            </m:accPr>
                            <m:e>
                              <m:r>
                                <a:rPr lang="en-US" altLang="zh-CN" i="1">
                                  <a:latin typeface="Cambria Math"/>
                                </a:rPr>
                                <m:t>𝑇</m:t>
                              </m:r>
                            </m:e>
                          </m:acc>
                        </m:e>
                      </m:d>
                      <m:r>
                        <a:rPr lang="en-US" altLang="zh-CN" i="1">
                          <a:latin typeface="Cambria Math"/>
                        </a:rPr>
                        <m:t>−</m:t>
                      </m:r>
                      <m:acc>
                        <m:accPr>
                          <m:chr m:val="̅"/>
                          <m:ctrlPr>
                            <a:rPr lang="en-US" altLang="zh-CN" i="1">
                              <a:latin typeface="Cambria Math" panose="02040503050406030204" pitchFamily="18" charset="0"/>
                            </a:rPr>
                          </m:ctrlPr>
                        </m:accPr>
                        <m:e>
                          <m:r>
                            <a:rPr lang="en-US" altLang="zh-CN" i="1">
                              <a:latin typeface="Cambria Math"/>
                            </a:rPr>
                            <m:t>𝐺</m:t>
                          </m:r>
                        </m:e>
                      </m:acc>
                    </m:oMath>
                  </m:oMathPara>
                </a14:m>
                <a:endParaRPr lang="en-US" altLang="zh-CN" dirty="0"/>
              </a:p>
              <a:p>
                <a:pPr lvl="1"/>
                <a:r>
                  <a:rPr lang="zh-CN" altLang="en-US" dirty="0"/>
                  <a:t>可贷资金的需求：投资</a:t>
                </a:r>
                <a:r>
                  <a:rPr lang="en-US" altLang="zh-CN" dirty="0"/>
                  <a:t> </a:t>
                </a:r>
                <a14:m>
                  <m:oMath xmlns:m="http://schemas.openxmlformats.org/officeDocument/2006/math">
                    <m:r>
                      <a:rPr lang="en-US" altLang="zh-CN" b="0" i="1" smtClean="0">
                        <a:latin typeface="Cambria Math"/>
                      </a:rPr>
                      <m:t>𝐼</m:t>
                    </m:r>
                    <m:d>
                      <m:dPr>
                        <m:ctrlPr>
                          <a:rPr lang="en-US" altLang="zh-CN" b="0" i="1" smtClean="0">
                            <a:latin typeface="Cambria Math" panose="02040503050406030204" pitchFamily="18" charset="0"/>
                          </a:rPr>
                        </m:ctrlPr>
                      </m:dPr>
                      <m:e>
                        <m:r>
                          <a:rPr lang="en-US" altLang="zh-CN" b="0" i="1" smtClean="0">
                            <a:latin typeface="Cambria Math"/>
                          </a:rPr>
                          <m:t>𝑟</m:t>
                        </m:r>
                      </m:e>
                    </m:d>
                  </m:oMath>
                </a14:m>
                <a:r>
                  <a:rPr lang="en-US" altLang="zh-CN" dirty="0"/>
                  <a:t> </a:t>
                </a:r>
              </a:p>
              <a:p>
                <a:r>
                  <a:rPr lang="zh-CN" altLang="en-US" dirty="0"/>
                  <a:t>假设金融市场处于均衡：</a:t>
                </a:r>
                <a:endParaRPr lang="en-US" altLang="zh-CN" dirty="0"/>
              </a:p>
              <a:p>
                <a:pPr marL="0" indent="0">
                  <a:buNone/>
                </a:pPr>
                <a14:m>
                  <m:oMathPara xmlns:m="http://schemas.openxmlformats.org/officeDocument/2006/math">
                    <m:oMathParaPr>
                      <m:jc m:val="centerGroup"/>
                    </m:oMathParaPr>
                    <m:oMath xmlns:m="http://schemas.openxmlformats.org/officeDocument/2006/math">
                      <m:acc>
                        <m:accPr>
                          <m:chr m:val="̅"/>
                          <m:ctrlPr>
                            <a:rPr lang="en-US" altLang="zh-CN" b="0" i="1" dirty="0" smtClean="0">
                              <a:latin typeface="Cambria Math" panose="02040503050406030204" pitchFamily="18" charset="0"/>
                            </a:rPr>
                          </m:ctrlPr>
                        </m:accPr>
                        <m:e>
                          <m:r>
                            <a:rPr lang="en-US" altLang="zh-CN" b="0" i="1" dirty="0" smtClean="0">
                              <a:latin typeface="Cambria Math"/>
                            </a:rPr>
                            <m:t>𝑆</m:t>
                          </m:r>
                        </m:e>
                      </m:acc>
                      <m:r>
                        <a:rPr lang="en-US" altLang="zh-CN" b="0" i="1" smtClean="0">
                          <a:latin typeface="Cambria Math"/>
                        </a:rPr>
                        <m:t>=</m:t>
                      </m:r>
                      <m:r>
                        <a:rPr lang="en-US" altLang="zh-CN" b="0" i="1" smtClean="0">
                          <a:latin typeface="Cambria Math"/>
                        </a:rPr>
                        <m:t>𝐼</m:t>
                      </m:r>
                      <m:d>
                        <m:dPr>
                          <m:ctrlPr>
                            <a:rPr lang="en-US" altLang="zh-CN" b="0" i="1" smtClean="0">
                              <a:latin typeface="Cambria Math" panose="02040503050406030204" pitchFamily="18" charset="0"/>
                            </a:rPr>
                          </m:ctrlPr>
                        </m:dPr>
                        <m:e>
                          <m:r>
                            <a:rPr lang="en-US" altLang="zh-CN" b="0" i="1" smtClean="0">
                              <a:latin typeface="Cambria Math"/>
                            </a:rPr>
                            <m:t>𝑟</m:t>
                          </m:r>
                        </m:e>
                      </m:d>
                      <m:r>
                        <a:rPr lang="en-US" altLang="zh-CN" b="0" i="1" smtClean="0">
                          <a:latin typeface="Cambria Math"/>
                        </a:rPr>
                        <m:t>.</m:t>
                      </m:r>
                    </m:oMath>
                  </m:oMathPara>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325534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实际利率古典模型</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479349"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475999"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7840" y="5599512"/>
            <a:ext cx="1768615" cy="369332"/>
          </a:xfrm>
          <a:prstGeom prst="rect">
            <a:avLst/>
          </a:prstGeom>
          <a:noFill/>
        </p:spPr>
        <p:txBody>
          <a:bodyPr wrap="square" rtlCol="0">
            <a:spAutoFit/>
          </a:bodyPr>
          <a:lstStyle/>
          <a:p>
            <a:r>
              <a:rPr lang="en-US" altLang="zh-CN" dirty="0"/>
              <a:t>Investment</a:t>
            </a:r>
            <a:endParaRPr lang="zh-CN" altLang="en-US" dirty="0"/>
          </a:p>
        </p:txBody>
      </p:sp>
      <p:sp>
        <p:nvSpPr>
          <p:cNvPr id="8" name="任意多边形 7"/>
          <p:cNvSpPr/>
          <p:nvPr/>
        </p:nvSpPr>
        <p:spPr>
          <a:xfrm>
            <a:off x="3281189" y="2408349"/>
            <a:ext cx="3258355" cy="2550017"/>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479349" y="368335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31577" y="2408349"/>
            <a:ext cx="0" cy="3047147"/>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467544" y="1772816"/>
                <a:ext cx="2160240" cy="369332"/>
              </a:xfrm>
              <a:prstGeom prst="rect">
                <a:avLst/>
              </a:prstGeom>
              <a:noFill/>
            </p:spPr>
            <p:txBody>
              <a:bodyPr wrap="square" rtlCol="0">
                <a:spAutoFit/>
              </a:bodyPr>
              <a:lstStyle/>
              <a:p>
                <a:r>
                  <a:rPr lang="en-US" altLang="zh-CN" dirty="0"/>
                  <a:t>Real interest rate </a:t>
                </a:r>
                <a14:m>
                  <m:oMath xmlns:m="http://schemas.openxmlformats.org/officeDocument/2006/math">
                    <m:r>
                      <a:rPr lang="en-US" altLang="zh-CN" b="0" i="1" smtClean="0">
                        <a:latin typeface="Cambria Math"/>
                      </a:rPr>
                      <m:t>𝑟</m:t>
                    </m:r>
                  </m:oMath>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67544" y="1772816"/>
                <a:ext cx="2160240" cy="369332"/>
              </a:xfrm>
              <a:prstGeom prst="rect">
                <a:avLst/>
              </a:prstGeom>
              <a:blipFill rotWithShape="1">
                <a:blip r:embed="rId2"/>
                <a:stretch>
                  <a:fillRect l="-2542" t="-8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716016" y="1957482"/>
                <a:ext cx="1823528" cy="369332"/>
              </a:xfrm>
              <a:prstGeom prst="rect">
                <a:avLst/>
              </a:prstGeom>
              <a:noFill/>
            </p:spPr>
            <p:txBody>
              <a:bodyPr wrap="square" rtlCol="0">
                <a:spAutoFit/>
              </a:bodyPr>
              <a:lstStyle/>
              <a:p>
                <a:r>
                  <a:rPr lang="en-US" altLang="zh-CN" dirty="0"/>
                  <a:t>Saving, </a:t>
                </a:r>
                <a14:m>
                  <m:oMath xmlns:m="http://schemas.openxmlformats.org/officeDocument/2006/math">
                    <m:r>
                      <a:rPr lang="en-US" altLang="zh-CN" b="0" i="1" smtClean="0">
                        <a:latin typeface="Cambria Math"/>
                      </a:rPr>
                      <m:t>𝑆</m:t>
                    </m:r>
                  </m:oMath>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716016" y="1957482"/>
                <a:ext cx="1823528" cy="369332"/>
              </a:xfrm>
              <a:prstGeom prst="rect">
                <a:avLst/>
              </a:prstGeom>
              <a:blipFill rotWithShape="1">
                <a:blip r:embed="rId3"/>
                <a:stretch>
                  <a:fillRect l="-3010"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355976" y="5599512"/>
                <a:ext cx="55439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a:rPr>
                            <m:t>𝑆</m:t>
                          </m:r>
                        </m:e>
                      </m:acc>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355976" y="5599512"/>
                <a:ext cx="554390" cy="369909"/>
              </a:xfrm>
              <a:prstGeom prst="rect">
                <a:avLst/>
              </a:prstGeom>
              <a:blipFill rotWithShape="1">
                <a:blip r:embed="rId4"/>
                <a:stretch>
                  <a:fillRect r="-274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627780" y="3931922"/>
                <a:ext cx="3336708" cy="369332"/>
              </a:xfrm>
              <a:prstGeom prst="rect">
                <a:avLst/>
              </a:prstGeom>
              <a:noFill/>
            </p:spPr>
            <p:txBody>
              <a:bodyPr wrap="square" rtlCol="0">
                <a:spAutoFit/>
              </a:bodyPr>
              <a:lstStyle/>
              <a:p>
                <a:r>
                  <a:rPr lang="en-US" altLang="zh-CN" dirty="0"/>
                  <a:t>Demand for loanable funds, </a:t>
                </a:r>
                <a14:m>
                  <m:oMath xmlns:m="http://schemas.openxmlformats.org/officeDocument/2006/math">
                    <m:r>
                      <a:rPr lang="en-US" altLang="zh-CN" b="0" i="1" smtClean="0">
                        <a:latin typeface="Cambria Math"/>
                      </a:rPr>
                      <m:t>𝐼</m:t>
                    </m:r>
                    <m:r>
                      <a:rPr lang="en-US" altLang="zh-CN" b="0" i="1" smtClean="0">
                        <a:latin typeface="Cambria Math"/>
                      </a:rPr>
                      <m:t>(</m:t>
                    </m:r>
                    <m:r>
                      <a:rPr lang="en-US" altLang="zh-CN" b="0" i="1" smtClean="0">
                        <a:latin typeface="Cambria Math"/>
                      </a:rPr>
                      <m:t>𝑟</m:t>
                    </m:r>
                    <m:r>
                      <a:rPr lang="en-US" altLang="zh-CN" b="0" i="1" smtClean="0">
                        <a:latin typeface="Cambria Math"/>
                      </a:rPr>
                      <m:t>)</m:t>
                    </m:r>
                  </m:oMath>
                </a14:m>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627780" y="3931922"/>
                <a:ext cx="3336708" cy="369332"/>
              </a:xfrm>
              <a:prstGeom prst="rect">
                <a:avLst/>
              </a:prstGeom>
              <a:blipFill rotWithShape="1">
                <a:blip r:embed="rId5"/>
                <a:stretch>
                  <a:fillRect l="-1460" t="-8197" b="-24590"/>
                </a:stretch>
              </a:blipFill>
            </p:spPr>
            <p:txBody>
              <a:bodyPr/>
              <a:lstStyle/>
              <a:p>
                <a:r>
                  <a:rPr lang="zh-CN" altLang="en-US">
                    <a:noFill/>
                  </a:rPr>
                  <a:t> </a:t>
                </a:r>
              </a:p>
            </p:txBody>
          </p:sp>
        </mc:Fallback>
      </mc:AlternateContent>
      <p:sp>
        <p:nvSpPr>
          <p:cNvPr id="15" name="TextBox 14"/>
          <p:cNvSpPr txBox="1"/>
          <p:nvPr/>
        </p:nvSpPr>
        <p:spPr>
          <a:xfrm>
            <a:off x="467544" y="3429000"/>
            <a:ext cx="1872208" cy="646331"/>
          </a:xfrm>
          <a:prstGeom prst="rect">
            <a:avLst/>
          </a:prstGeom>
          <a:noFill/>
        </p:spPr>
        <p:txBody>
          <a:bodyPr wrap="square" rtlCol="0">
            <a:spAutoFit/>
          </a:bodyPr>
          <a:lstStyle/>
          <a:p>
            <a:r>
              <a:rPr lang="en-US" altLang="zh-CN" dirty="0"/>
              <a:t>Equilibrium real interest rate</a:t>
            </a:r>
            <a:endParaRPr lang="zh-CN" altLang="en-US" dirty="0"/>
          </a:p>
        </p:txBody>
      </p:sp>
    </p:spTree>
    <p:extLst>
      <p:ext uri="{BB962C8B-B14F-4D97-AF65-F5344CB8AC3E}">
        <p14:creationId xmlns:p14="http://schemas.microsoft.com/office/powerpoint/2010/main" val="1604931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4D8AC-93CC-4FF8-B5EB-73260A983569}"/>
              </a:ext>
            </a:extLst>
          </p:cNvPr>
          <p:cNvSpPr>
            <a:spLocks noGrp="1"/>
          </p:cNvSpPr>
          <p:nvPr>
            <p:ph type="title"/>
          </p:nvPr>
        </p:nvSpPr>
        <p:spPr/>
        <p:txBody>
          <a:bodyPr/>
          <a:lstStyle/>
          <a:p>
            <a:r>
              <a:rPr lang="zh-CN" altLang="en-US" dirty="0"/>
              <a:t>模型应用</a:t>
            </a:r>
          </a:p>
        </p:txBody>
      </p:sp>
      <p:sp>
        <p:nvSpPr>
          <p:cNvPr id="3" name="内容占位符 2">
            <a:extLst>
              <a:ext uri="{FF2B5EF4-FFF2-40B4-BE49-F238E27FC236}">
                <a16:creationId xmlns:a16="http://schemas.microsoft.com/office/drawing/2014/main" id="{3F435D16-606B-4219-A51B-9FC589A4DA59}"/>
              </a:ext>
            </a:extLst>
          </p:cNvPr>
          <p:cNvSpPr>
            <a:spLocks noGrp="1"/>
          </p:cNvSpPr>
          <p:nvPr>
            <p:ph idx="1"/>
          </p:nvPr>
        </p:nvSpPr>
        <p:spPr/>
        <p:txBody>
          <a:bodyPr/>
          <a:lstStyle/>
          <a:p>
            <a:r>
              <a:rPr lang="zh-CN" altLang="en-US" dirty="0"/>
              <a:t>虚拟实验，例如：</a:t>
            </a:r>
            <a:endParaRPr lang="en-US" altLang="zh-CN" dirty="0"/>
          </a:p>
          <a:p>
            <a:pPr marL="0" indent="0" algn="ctr">
              <a:buNone/>
            </a:pPr>
            <a:r>
              <a:rPr lang="zh-CN" altLang="en-US" dirty="0">
                <a:solidFill>
                  <a:srgbClr val="FF0000"/>
                </a:solidFill>
              </a:rPr>
              <a:t>政府扩大开支对实际利率有何影响？</a:t>
            </a:r>
            <a:endParaRPr lang="en-US" altLang="zh-CN" dirty="0">
              <a:solidFill>
                <a:srgbClr val="FF0000"/>
              </a:solidFill>
            </a:endParaRPr>
          </a:p>
          <a:p>
            <a:r>
              <a:rPr lang="zh-CN" altLang="en-US" dirty="0"/>
              <a:t>经济解释，例如：</a:t>
            </a:r>
            <a:endParaRPr lang="en-US" altLang="zh-CN" dirty="0"/>
          </a:p>
          <a:p>
            <a:pPr marL="0" indent="0" algn="ctr">
              <a:buNone/>
            </a:pPr>
            <a:r>
              <a:rPr lang="zh-CN" altLang="en-US" dirty="0">
                <a:solidFill>
                  <a:srgbClr val="FF0000"/>
                </a:solidFill>
              </a:rPr>
              <a:t>如何解释在过去四十年中，西方国家实际利率持续下降？</a:t>
            </a:r>
            <a:endParaRPr lang="en-US" altLang="zh-CN" dirty="0">
              <a:solidFill>
                <a:srgbClr val="FF0000"/>
              </a:solidFill>
            </a:endParaRPr>
          </a:p>
          <a:p>
            <a:endParaRPr lang="zh-CN" altLang="en-US" dirty="0"/>
          </a:p>
        </p:txBody>
      </p:sp>
      <p:sp>
        <p:nvSpPr>
          <p:cNvPr id="4" name="页脚占位符 3">
            <a:extLst>
              <a:ext uri="{FF2B5EF4-FFF2-40B4-BE49-F238E27FC236}">
                <a16:creationId xmlns:a16="http://schemas.microsoft.com/office/drawing/2014/main" id="{EF0B7675-5660-410F-A1B5-5F17AEE503EB}"/>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272356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49372-B4F7-4EFE-9471-F7525CA2DDD1}"/>
              </a:ext>
            </a:extLst>
          </p:cNvPr>
          <p:cNvSpPr>
            <a:spLocks noGrp="1"/>
          </p:cNvSpPr>
          <p:nvPr>
            <p:ph type="title"/>
          </p:nvPr>
        </p:nvSpPr>
        <p:spPr/>
        <p:txBody>
          <a:bodyPr/>
          <a:lstStyle/>
          <a:p>
            <a:r>
              <a:rPr lang="zh-CN" altLang="en-US" dirty="0"/>
              <a:t>虚拟实验</a:t>
            </a:r>
            <a:r>
              <a:rPr lang="zh-CN" altLang="en-US" dirty="0" smtClean="0"/>
              <a:t>（</a:t>
            </a:r>
            <a:r>
              <a:rPr lang="en-US" altLang="zh-CN" dirty="0" smtClean="0"/>
              <a:t>Virtual </a:t>
            </a:r>
            <a:r>
              <a:rPr lang="en-US" altLang="zh-CN" dirty="0"/>
              <a:t>Experiment</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DB54829-6152-4E7D-9274-E8C28281BEC1}"/>
                  </a:ext>
                </a:extLst>
              </p:cNvPr>
              <p:cNvSpPr>
                <a:spLocks noGrp="1"/>
              </p:cNvSpPr>
              <p:nvPr>
                <p:ph idx="1"/>
              </p:nvPr>
            </p:nvSpPr>
            <p:spPr/>
            <p:txBody>
              <a:bodyPr>
                <a:normAutofit fontScale="92500" lnSpcReduction="10000"/>
              </a:bodyPr>
              <a:lstStyle/>
              <a:p>
                <a:r>
                  <a:rPr lang="zh-CN" altLang="en-US" dirty="0"/>
                  <a:t>模型均衡条件定义了实际利率</a:t>
                </a:r>
                <a14:m>
                  <m:oMath xmlns:m="http://schemas.openxmlformats.org/officeDocument/2006/math">
                    <m:r>
                      <a:rPr lang="en-US" altLang="zh-CN" i="1">
                        <a:latin typeface="Cambria Math"/>
                      </a:rPr>
                      <m:t>𝑟</m:t>
                    </m:r>
                  </m:oMath>
                </a14:m>
                <a:r>
                  <a:rPr lang="zh-CN" altLang="en-US" dirty="0"/>
                  <a:t>的隐含函数（</a:t>
                </a:r>
                <a:r>
                  <a:rPr lang="en-US" altLang="zh-CN" dirty="0"/>
                  <a:t>implicit function</a:t>
                </a:r>
                <a:r>
                  <a:rPr lang="zh-CN" altLang="en-US" dirty="0"/>
                  <a:t>）</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𝑌</m:t>
                      </m:r>
                      <m:r>
                        <a:rPr lang="en-US" altLang="zh-CN" i="1">
                          <a:latin typeface="Cambria Math"/>
                        </a:rPr>
                        <m:t>=</m:t>
                      </m:r>
                      <m:r>
                        <a:rPr lang="en-US" altLang="zh-CN" i="1">
                          <a:latin typeface="Cambria Math"/>
                        </a:rPr>
                        <m:t>𝐶</m:t>
                      </m:r>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a:rPr>
                            <m:t>−</m:t>
                          </m:r>
                          <m:r>
                            <a:rPr lang="en-US" altLang="zh-CN" b="0" i="1" smtClean="0">
                              <a:latin typeface="Cambria Math" panose="02040503050406030204" pitchFamily="18" charset="0"/>
                            </a:rPr>
                            <m:t>𝑇</m:t>
                          </m:r>
                        </m:e>
                      </m:d>
                      <m:r>
                        <a:rPr lang="en-US" altLang="zh-CN" i="1">
                          <a:latin typeface="Cambria Math"/>
                        </a:rPr>
                        <m:t>+</m:t>
                      </m:r>
                      <m:r>
                        <a:rPr lang="en-US" altLang="zh-CN" i="1">
                          <a:latin typeface="Cambria Math"/>
                        </a:rPr>
                        <m:t>𝐼</m:t>
                      </m:r>
                      <m:d>
                        <m:dPr>
                          <m:ctrlPr>
                            <a:rPr lang="en-US" altLang="zh-CN" i="1">
                              <a:latin typeface="Cambria Math" panose="02040503050406030204" pitchFamily="18" charset="0"/>
                            </a:rPr>
                          </m:ctrlPr>
                        </m:dPr>
                        <m:e>
                          <m:r>
                            <a:rPr lang="en-US" altLang="zh-CN" i="1">
                              <a:latin typeface="Cambria Math"/>
                            </a:rPr>
                            <m:t>𝑟</m:t>
                          </m:r>
                        </m:e>
                      </m:d>
                      <m:r>
                        <a:rPr lang="en-US" altLang="zh-CN" i="1">
                          <a:latin typeface="Cambria Math"/>
                        </a:rPr>
                        <m:t>+</m:t>
                      </m:r>
                      <m:r>
                        <a:rPr lang="en-US" altLang="zh-CN" b="0" i="1" smtClean="0">
                          <a:latin typeface="Cambria Math" panose="02040503050406030204" pitchFamily="18" charset="0"/>
                        </a:rPr>
                        <m:t>𝐺</m:t>
                      </m:r>
                      <m:r>
                        <m:rPr>
                          <m:lit/>
                        </m:rPr>
                        <a:rPr lang="en-US" altLang="zh-CN" b="0" i="1" smtClean="0">
                          <a:latin typeface="Cambria Math" panose="02040503050406030204" pitchFamily="18" charset="0"/>
                        </a:rPr>
                        <m:t>  </m:t>
                      </m:r>
                      <m:r>
                        <a:rPr lang="en-US" altLang="zh-CN" b="0" i="1" smtClean="0">
                          <a:latin typeface="Cambria Math" panose="02040503050406030204" pitchFamily="18" charset="0"/>
                        </a:rPr>
                        <m:t>⇒</m:t>
                      </m:r>
                      <m:r>
                        <m:rPr>
                          <m:lit/>
                        </m:rP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i="1">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oMath>
                  </m:oMathPara>
                </a14:m>
                <a:endParaRPr lang="en-US" altLang="zh-CN" dirty="0"/>
              </a:p>
              <a:p>
                <a:r>
                  <a:rPr lang="zh-CN" altLang="en-US" dirty="0"/>
                  <a:t>虚拟实验就是研究隐含函数</a:t>
                </a:r>
                <a14:m>
                  <m:oMath xmlns:m="http://schemas.openxmlformats.org/officeDocument/2006/math">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m:t>
                    </m:r>
                    <m:r>
                      <a:rPr lang="en-US" altLang="zh-CN" i="1">
                        <a:latin typeface="Cambria Math" panose="02040503050406030204" pitchFamily="18" charset="0"/>
                      </a:rPr>
                      <m:t>𝐺</m:t>
                    </m:r>
                    <m:r>
                      <a:rPr lang="en-US" altLang="zh-CN" i="1">
                        <a:latin typeface="Cambria Math" panose="02040503050406030204" pitchFamily="18" charset="0"/>
                      </a:rPr>
                      <m:t>)</m:t>
                    </m:r>
                  </m:oMath>
                </a14:m>
                <a:r>
                  <a:rPr lang="en-US" altLang="zh-CN" dirty="0"/>
                  <a:t> ——</a:t>
                </a:r>
                <a:r>
                  <a:rPr lang="zh-CN" altLang="en-US" dirty="0"/>
                  <a:t>外生变量变化如何影响内生变量。</a:t>
                </a:r>
                <a:endParaRPr lang="en-US" altLang="zh-CN" dirty="0"/>
              </a:p>
              <a:p>
                <a:r>
                  <a:rPr lang="zh-CN" altLang="en-US" dirty="0"/>
                  <a:t>（如果只有一个内生变量）隐含函数的</a:t>
                </a:r>
                <a:r>
                  <a:rPr lang="zh-CN" altLang="en-US" dirty="0">
                    <a:solidFill>
                      <a:srgbClr val="FF0000"/>
                    </a:solidFill>
                  </a:rPr>
                  <a:t>偏微分</a:t>
                </a:r>
                <a:r>
                  <a:rPr lang="zh-CN" altLang="en-US" dirty="0"/>
                  <a:t>刻画某外生变量对内生变量的</a:t>
                </a:r>
                <a:r>
                  <a:rPr lang="zh-CN" altLang="en-US" dirty="0">
                    <a:solidFill>
                      <a:srgbClr val="FF0000"/>
                    </a:solidFill>
                  </a:rPr>
                  <a:t>边际效应</a:t>
                </a:r>
                <a:r>
                  <a:rPr lang="zh-CN" altLang="en-US" dirty="0"/>
                  <a:t>，</a:t>
                </a:r>
                <a:r>
                  <a:rPr lang="zh-CN" altLang="en-US" dirty="0">
                    <a:solidFill>
                      <a:srgbClr val="FF0000"/>
                    </a:solidFill>
                  </a:rPr>
                  <a:t>控制其它外生变量</a:t>
                </a:r>
                <a:r>
                  <a:rPr lang="zh-CN" altLang="en-US" dirty="0"/>
                  <a:t>。例如：</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b="0" i="1" smtClean="0">
                              <a:latin typeface="Cambria Math" panose="02040503050406030204" pitchFamily="18" charset="0"/>
                            </a:rPr>
                            <m:t>𝑟</m:t>
                          </m:r>
                        </m:num>
                        <m:den>
                          <m:r>
                            <a:rPr lang="en-US" altLang="zh-CN" i="1" smtClean="0">
                              <a:latin typeface="Cambria Math" panose="02040503050406030204" pitchFamily="18" charset="0"/>
                            </a:rPr>
                            <m:t>𝜕</m:t>
                          </m:r>
                          <m:r>
                            <a:rPr lang="en-US" altLang="zh-CN" b="0" i="1" smtClean="0">
                              <a:latin typeface="Cambria Math" panose="02040503050406030204" pitchFamily="18" charset="0"/>
                            </a:rPr>
                            <m:t>𝐺</m:t>
                          </m:r>
                        </m:den>
                      </m:f>
                      <m:r>
                        <a:rPr lang="en-US" altLang="zh-CN" b="0" i="1" smtClean="0">
                          <a:latin typeface="Cambria Math" panose="02040503050406030204" pitchFamily="18" charset="0"/>
                        </a:rPr>
                        <m:t>≡</m:t>
                      </m:r>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e>
                          </m:d>
                          <m:r>
                            <a:rPr lang="en-US" altLang="zh-CN" b="0" i="1" smtClean="0">
                              <a:latin typeface="Cambria Math" panose="02040503050406030204" pitchFamily="18" charset="0"/>
                            </a:rPr>
                            <m:t>−</m:t>
                          </m:r>
                          <m:r>
                            <a:rPr lang="en-US" altLang="zh-CN" i="1">
                              <a:latin typeface="Cambria Math" panose="02040503050406030204" pitchFamily="18" charset="0"/>
                            </a:rPr>
                            <m:t>𝑟</m:t>
                          </m:r>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m:t>
                              </m:r>
                              <m:r>
                                <a:rPr lang="en-US" altLang="zh-CN" i="1">
                                  <a:latin typeface="Cambria Math" panose="02040503050406030204" pitchFamily="18" charset="0"/>
                                </a:rPr>
                                <m:t>𝐺</m:t>
                              </m:r>
                            </m:e>
                          </m:d>
                        </m:num>
                        <m:den>
                          <m:r>
                            <m:rPr>
                              <m:sty m:val="p"/>
                            </m:rPr>
                            <a:rPr lang="en-US" altLang="zh-CN" b="0" i="0" smtClean="0">
                              <a:latin typeface="Cambria Math" panose="02040503050406030204" pitchFamily="18" charset="0"/>
                            </a:rPr>
                            <m:t>Δ</m:t>
                          </m:r>
                        </m:den>
                      </m:f>
                      <m:r>
                        <a:rPr lang="en-US" altLang="zh-CN" b="0" i="1" smtClean="0">
                          <a:latin typeface="Cambria Math" panose="02040503050406030204" pitchFamily="18" charset="0"/>
                        </a:rPr>
                        <m:t>.</m:t>
                      </m:r>
                    </m:oMath>
                  </m:oMathPara>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2DB54829-6152-4E7D-9274-E8C28281BEC1}"/>
                  </a:ext>
                </a:extLst>
              </p:cNvPr>
              <p:cNvSpPr>
                <a:spLocks noGrp="1" noRot="1" noChangeAspect="1" noMove="1" noResize="1" noEditPoints="1" noAdjustHandles="1" noChangeArrowheads="1" noChangeShapeType="1" noTextEdit="1"/>
              </p:cNvSpPr>
              <p:nvPr>
                <p:ph idx="1"/>
              </p:nvPr>
            </p:nvSpPr>
            <p:spPr>
              <a:blipFill>
                <a:blip r:embed="rId2"/>
                <a:stretch>
                  <a:fillRect l="-1481" t="-3100" r="-889"/>
                </a:stretch>
              </a:blipFill>
            </p:spPr>
            <p:txBody>
              <a:bodyPr/>
              <a:lstStyle/>
              <a:p>
                <a:r>
                  <a:rPr lang="zh-CN" altLang="en-US">
                    <a:noFill/>
                  </a:rPr>
                  <a:t> </a:t>
                </a:r>
              </a:p>
            </p:txBody>
          </p:sp>
        </mc:Fallback>
      </mc:AlternateContent>
      <p:sp>
        <p:nvSpPr>
          <p:cNvPr id="4" name="页脚占位符 3">
            <a:extLst>
              <a:ext uri="{FF2B5EF4-FFF2-40B4-BE49-F238E27FC236}">
                <a16:creationId xmlns:a16="http://schemas.microsoft.com/office/drawing/2014/main" id="{5071F5FA-E41D-4A8B-827D-56BF137ED053}"/>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6971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总产出</a:t>
            </a:r>
          </a:p>
        </p:txBody>
      </p:sp>
      <p:sp>
        <p:nvSpPr>
          <p:cNvPr id="3" name="内容占位符 2"/>
          <p:cNvSpPr>
            <a:spLocks noGrp="1"/>
          </p:cNvSpPr>
          <p:nvPr>
            <p:ph idx="1"/>
          </p:nvPr>
        </p:nvSpPr>
        <p:spPr/>
        <p:txBody>
          <a:bodyPr>
            <a:normAutofit/>
          </a:bodyPr>
          <a:lstStyle/>
          <a:p>
            <a:r>
              <a:rPr lang="zh-CN" altLang="en-US" dirty="0"/>
              <a:t>经济总产出决定于：</a:t>
            </a:r>
            <a:r>
              <a:rPr lang="en-US" altLang="zh-CN" dirty="0"/>
              <a:t> </a:t>
            </a:r>
          </a:p>
          <a:p>
            <a:pPr lvl="1"/>
            <a:r>
              <a:rPr lang="zh-CN" altLang="en-US" dirty="0"/>
              <a:t>总供应</a:t>
            </a:r>
            <a:r>
              <a:rPr lang="en-US" altLang="zh-CN" dirty="0"/>
              <a:t> (Aggregate supply, AS, </a:t>
            </a:r>
            <a:r>
              <a:rPr lang="zh-CN" altLang="en-US" dirty="0"/>
              <a:t>供给侧</a:t>
            </a:r>
            <a:r>
              <a:rPr lang="en-US" altLang="zh-CN" dirty="0"/>
              <a:t>)</a:t>
            </a:r>
          </a:p>
          <a:p>
            <a:pPr lvl="2"/>
            <a:r>
              <a:rPr lang="zh-CN" altLang="en-US" dirty="0"/>
              <a:t>输入 </a:t>
            </a:r>
            <a:r>
              <a:rPr lang="en-US" altLang="zh-CN" dirty="0"/>
              <a:t>(</a:t>
            </a:r>
            <a:r>
              <a:rPr lang="zh-CN" altLang="en-US" dirty="0"/>
              <a:t>即生产要素</a:t>
            </a:r>
            <a:r>
              <a:rPr lang="en-US" altLang="zh-CN" dirty="0"/>
              <a:t>, factors of production): </a:t>
            </a:r>
            <a:r>
              <a:rPr lang="zh-CN" altLang="en-US" dirty="0"/>
              <a:t>劳动力、资本、土地等。</a:t>
            </a:r>
            <a:endParaRPr lang="en-US" altLang="zh-CN" dirty="0"/>
          </a:p>
          <a:p>
            <a:pPr lvl="2"/>
            <a:r>
              <a:rPr lang="zh-CN" altLang="en-US" dirty="0"/>
              <a:t>技术 </a:t>
            </a:r>
            <a:r>
              <a:rPr lang="en-US" altLang="zh-CN" dirty="0"/>
              <a:t>(technology)</a:t>
            </a:r>
            <a:r>
              <a:rPr lang="zh-CN" altLang="en-US" dirty="0"/>
              <a:t>：将输入转化为产品的能力。</a:t>
            </a:r>
            <a:r>
              <a:rPr lang="en-US" altLang="zh-CN" dirty="0"/>
              <a:t> </a:t>
            </a:r>
          </a:p>
          <a:p>
            <a:pPr lvl="1"/>
            <a:r>
              <a:rPr lang="zh-CN" altLang="en-US" dirty="0"/>
              <a:t>总需求 </a:t>
            </a:r>
            <a:r>
              <a:rPr lang="en-US" altLang="zh-CN" dirty="0"/>
              <a:t>(Aggregate demand, AD, </a:t>
            </a:r>
            <a:r>
              <a:rPr lang="zh-CN" altLang="en-US" dirty="0"/>
              <a:t>需求侧</a:t>
            </a:r>
            <a:r>
              <a:rPr lang="en-US" altLang="zh-CN" dirty="0"/>
              <a:t>) </a:t>
            </a:r>
          </a:p>
          <a:p>
            <a:pPr lvl="2"/>
            <a:r>
              <a:rPr lang="zh-CN" altLang="en-US" dirty="0"/>
              <a:t>消费、投资、政府购买、国外需求</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5392648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68D78-EC51-4B0A-875E-424952E9E2C3}"/>
              </a:ext>
            </a:extLst>
          </p:cNvPr>
          <p:cNvSpPr>
            <a:spLocks noGrp="1"/>
          </p:cNvSpPr>
          <p:nvPr>
            <p:ph type="title"/>
          </p:nvPr>
        </p:nvSpPr>
        <p:spPr/>
        <p:txBody>
          <a:bodyPr/>
          <a:lstStyle/>
          <a:p>
            <a:r>
              <a:rPr lang="zh-CN" altLang="en-US" dirty="0"/>
              <a:t>隐含函数定理的应用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F5E8906-6F13-4644-BECE-9E9CAB08ED1D}"/>
                  </a:ext>
                </a:extLst>
              </p:cNvPr>
              <p:cNvSpPr>
                <a:spLocks noGrp="1"/>
              </p:cNvSpPr>
              <p:nvPr>
                <p:ph idx="1"/>
              </p:nvPr>
            </p:nvSpPr>
            <p:spPr/>
            <p:txBody>
              <a:bodyPr/>
              <a:lstStyle/>
              <a:p>
                <a:r>
                  <a:rPr lang="zh-CN" altLang="en-US" dirty="0"/>
                  <a:t>模型均衡条件可写为</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e>
                      </m:d>
                      <m:r>
                        <a:rPr lang="en-US" altLang="zh-CN" b="0" i="1" smtClean="0">
                          <a:latin typeface="Cambria Math" panose="02040503050406030204" pitchFamily="18" charset="0"/>
                        </a:rPr>
                        <m:t>=</m:t>
                      </m:r>
                      <m:r>
                        <a:rPr lang="en-US" altLang="zh-CN" i="1">
                          <a:latin typeface="Cambria Math" panose="02040503050406030204" pitchFamily="18" charset="0"/>
                        </a:rPr>
                        <m:t>𝑌</m:t>
                      </m:r>
                      <m:r>
                        <a:rPr lang="en-US" altLang="zh-CN" b="0" i="1" smtClean="0">
                          <a:latin typeface="Cambria Math" panose="02040503050406030204" pitchFamily="18" charset="0"/>
                        </a:rPr>
                        <m:t>−</m:t>
                      </m:r>
                      <m:r>
                        <a:rPr lang="en-US" altLang="zh-CN" i="1">
                          <a:latin typeface="Cambria Math"/>
                        </a:rPr>
                        <m:t>𝐶</m:t>
                      </m:r>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a:rPr>
                            <m:t>−</m:t>
                          </m:r>
                          <m:r>
                            <a:rPr lang="en-US" altLang="zh-CN" i="1">
                              <a:latin typeface="Cambria Math" panose="02040503050406030204" pitchFamily="18" charset="0"/>
                            </a:rPr>
                            <m:t>𝑇</m:t>
                          </m:r>
                        </m:e>
                      </m:d>
                      <m:r>
                        <a:rPr lang="en-US" altLang="zh-CN" b="0" i="1" smtClean="0">
                          <a:latin typeface="Cambria Math" panose="02040503050406030204" pitchFamily="18" charset="0"/>
                        </a:rPr>
                        <m:t>−</m:t>
                      </m:r>
                      <m:r>
                        <a:rPr lang="en-US" altLang="zh-CN" i="1">
                          <a:latin typeface="Cambria Math"/>
                        </a:rPr>
                        <m:t>𝐼</m:t>
                      </m:r>
                      <m:d>
                        <m:dPr>
                          <m:ctrlPr>
                            <a:rPr lang="en-US" altLang="zh-CN" i="1">
                              <a:latin typeface="Cambria Math" panose="02040503050406030204" pitchFamily="18" charset="0"/>
                            </a:rPr>
                          </m:ctrlPr>
                        </m:dPr>
                        <m:e>
                          <m:r>
                            <a:rPr lang="en-US" altLang="zh-CN" i="1">
                              <a:latin typeface="Cambria Math"/>
                            </a:rPr>
                            <m:t>𝑟</m:t>
                          </m:r>
                        </m:e>
                      </m:d>
                      <m:r>
                        <a:rPr lang="en-US" altLang="zh-CN" b="0" i="1" smtClean="0">
                          <a:latin typeface="Cambria Math" panose="02040503050406030204" pitchFamily="18" charset="0"/>
                        </a:rPr>
                        <m:t>−</m:t>
                      </m:r>
                      <m:r>
                        <a:rPr lang="en-US" altLang="zh-CN" i="1">
                          <a:latin typeface="Cambria Math" panose="02040503050406030204" pitchFamily="18" charset="0"/>
                        </a:rPr>
                        <m:t>𝐺</m:t>
                      </m:r>
                      <m:r>
                        <a:rPr lang="en-US" altLang="zh-CN" b="0" i="1" smtClean="0">
                          <a:latin typeface="Cambria Math" panose="02040503050406030204" pitchFamily="18" charset="0"/>
                        </a:rPr>
                        <m:t>=0.</m:t>
                      </m:r>
                    </m:oMath>
                  </m:oMathPara>
                </a14:m>
                <a:endParaRPr lang="en-US" altLang="zh-CN" b="0" dirty="0"/>
              </a:p>
              <a:p>
                <a:r>
                  <a:rPr lang="zh-CN" altLang="en-US" dirty="0"/>
                  <a:t>隐含函数定理（</a:t>
                </a:r>
                <a:r>
                  <a:rPr lang="en-US" altLang="zh-CN" dirty="0"/>
                  <a:t>implicit function theorem</a:t>
                </a:r>
                <a:r>
                  <a:rPr lang="zh-CN" altLang="en-US" dirty="0"/>
                  <a:t>）告诉我们，</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𝑟</m:t>
                          </m:r>
                        </m:num>
                        <m:den>
                          <m:r>
                            <a:rPr lang="en-US" altLang="zh-CN" i="1">
                              <a:latin typeface="Cambria Math" panose="02040503050406030204" pitchFamily="18" charset="0"/>
                            </a:rPr>
                            <m:t>𝜕</m:t>
                          </m:r>
                          <m:r>
                            <a:rPr lang="en-US" altLang="zh-CN" i="1">
                              <a:latin typeface="Cambria Math" panose="02040503050406030204" pitchFamily="18" charset="0"/>
                            </a:rPr>
                            <m:t>𝐺</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Θ</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𝐺</m:t>
                              </m:r>
                            </m:den>
                          </m:f>
                        </m:num>
                        <m:den>
                          <m:f>
                            <m:fPr>
                              <m:ctrlPr>
                                <a:rPr lang="en-US" altLang="zh-CN" i="1">
                                  <a:latin typeface="Cambria Math" panose="02040503050406030204" pitchFamily="18" charset="0"/>
                                </a:rPr>
                              </m:ctrlPr>
                            </m:fPr>
                            <m:num>
                              <m:r>
                                <a:rPr lang="en-US" altLang="zh-CN" i="1">
                                  <a:latin typeface="Cambria Math" panose="02040503050406030204" pitchFamily="18" charset="0"/>
                                </a:rPr>
                                <m:t>𝜕</m:t>
                              </m:r>
                              <m:r>
                                <m:rPr>
                                  <m:sty m:val="p"/>
                                </m:rPr>
                                <a:rPr lang="en-US" altLang="zh-CN">
                                  <a:latin typeface="Cambria Math" panose="02040503050406030204" pitchFamily="18" charset="0"/>
                                </a:rPr>
                                <m:t>Θ</m:t>
                              </m:r>
                            </m:num>
                            <m:den>
                              <m:r>
                                <a:rPr lang="en-US" altLang="zh-CN" i="1">
                                  <a:latin typeface="Cambria Math" panose="02040503050406030204" pitchFamily="18" charset="0"/>
                                </a:rPr>
                                <m:t>𝜕</m:t>
                              </m:r>
                              <m:r>
                                <a:rPr lang="en-US" altLang="zh-CN" b="0" i="1" smtClean="0">
                                  <a:latin typeface="Cambria Math" panose="02040503050406030204" pitchFamily="18" charset="0"/>
                                </a:rPr>
                                <m:t>𝑟</m:t>
                              </m:r>
                            </m:den>
                          </m:f>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𝐼</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𝑟</m:t>
                              </m:r>
                            </m:e>
                          </m:d>
                        </m:den>
                      </m:f>
                      <m:r>
                        <a:rPr lang="en-US" altLang="zh-CN" b="0" i="1" smtClean="0">
                          <a:latin typeface="Cambria Math" panose="02040503050406030204" pitchFamily="18" charset="0"/>
                        </a:rPr>
                        <m:t>.</m:t>
                      </m:r>
                    </m:oMath>
                  </m:oMathPara>
                </a14:m>
                <a:endParaRPr lang="zh-CN" altLang="en-US" dirty="0"/>
              </a:p>
            </p:txBody>
          </p:sp>
        </mc:Choice>
        <mc:Fallback xmlns="">
          <p:sp>
            <p:nvSpPr>
              <p:cNvPr id="3" name="内容占位符 2">
                <a:extLst>
                  <a:ext uri="{FF2B5EF4-FFF2-40B4-BE49-F238E27FC236}">
                    <a16:creationId xmlns:a16="http://schemas.microsoft.com/office/drawing/2014/main" id="{1F5E8906-6F13-4644-BECE-9E9CAB08ED1D}"/>
                  </a:ext>
                </a:extLst>
              </p:cNvPr>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r>
                  <a:rPr lang="zh-CN" altLang="en-US">
                    <a:noFill/>
                  </a:rPr>
                  <a:t> </a:t>
                </a:r>
              </a:p>
            </p:txBody>
          </p:sp>
        </mc:Fallback>
      </mc:AlternateContent>
      <p:sp>
        <p:nvSpPr>
          <p:cNvPr id="4" name="页脚占位符 3">
            <a:extLst>
              <a:ext uri="{FF2B5EF4-FFF2-40B4-BE49-F238E27FC236}">
                <a16:creationId xmlns:a16="http://schemas.microsoft.com/office/drawing/2014/main" id="{6637590E-9A90-4B49-9C48-CDC8B2EDBE0E}"/>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6516801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政府增加开支的效应</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479349"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475999"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7840" y="5599512"/>
            <a:ext cx="1768615" cy="369332"/>
          </a:xfrm>
          <a:prstGeom prst="rect">
            <a:avLst/>
          </a:prstGeom>
          <a:noFill/>
        </p:spPr>
        <p:txBody>
          <a:bodyPr wrap="square" rtlCol="0">
            <a:spAutoFit/>
          </a:bodyPr>
          <a:lstStyle/>
          <a:p>
            <a:r>
              <a:rPr lang="en-US" altLang="zh-CN" dirty="0"/>
              <a:t>Investment</a:t>
            </a:r>
            <a:endParaRPr lang="zh-CN" altLang="en-US" dirty="0"/>
          </a:p>
        </p:txBody>
      </p:sp>
      <p:sp>
        <p:nvSpPr>
          <p:cNvPr id="8" name="任意多边形 7"/>
          <p:cNvSpPr/>
          <p:nvPr/>
        </p:nvSpPr>
        <p:spPr>
          <a:xfrm>
            <a:off x="3281189" y="2408349"/>
            <a:ext cx="3258355" cy="2550017"/>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479349" y="368335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31577" y="2408349"/>
            <a:ext cx="0" cy="3047147"/>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67544" y="1772816"/>
                <a:ext cx="2160240" cy="369332"/>
              </a:xfrm>
              <a:prstGeom prst="rect">
                <a:avLst/>
              </a:prstGeom>
              <a:noFill/>
            </p:spPr>
            <p:txBody>
              <a:bodyPr wrap="square" rtlCol="0">
                <a:spAutoFit/>
              </a:bodyPr>
              <a:lstStyle/>
              <a:p>
                <a:r>
                  <a:rPr lang="en-US" altLang="zh-CN" dirty="0"/>
                  <a:t>Real interest rate </a:t>
                </a:r>
                <a14:m>
                  <m:oMath xmlns:m="http://schemas.openxmlformats.org/officeDocument/2006/math">
                    <m:r>
                      <a:rPr lang="en-US" altLang="zh-CN" b="0" i="1" smtClean="0">
                        <a:latin typeface="Cambria Math"/>
                      </a:rPr>
                      <m:t>𝑟</m:t>
                    </m:r>
                  </m:oMath>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7544" y="1772816"/>
                <a:ext cx="2160240" cy="369332"/>
              </a:xfrm>
              <a:prstGeom prst="rect">
                <a:avLst/>
              </a:prstGeom>
              <a:blipFill rotWithShape="1">
                <a:blip r:embed="rId2"/>
                <a:stretch>
                  <a:fillRect l="-2542" t="-8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22918" y="1772709"/>
                <a:ext cx="1823528" cy="369332"/>
              </a:xfrm>
              <a:prstGeom prst="rect">
                <a:avLst/>
              </a:prstGeom>
              <a:noFill/>
            </p:spPr>
            <p:txBody>
              <a:bodyPr wrap="square" rtlCol="0">
                <a:spAutoFit/>
              </a:bodyPr>
              <a:lstStyle/>
              <a:p>
                <a:r>
                  <a:rPr lang="en-US" altLang="zh-CN" dirty="0"/>
                  <a:t>Saving, </a:t>
                </a:r>
                <a14:m>
                  <m:oMath xmlns:m="http://schemas.openxmlformats.org/officeDocument/2006/math">
                    <m:r>
                      <a:rPr lang="en-US" altLang="zh-CN" b="0" i="1" smtClean="0">
                        <a:latin typeface="Cambria Math"/>
                      </a:rPr>
                      <m:t>𝑆</m:t>
                    </m:r>
                  </m:oMath>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622918" y="1772709"/>
                <a:ext cx="1823528" cy="369332"/>
              </a:xfrm>
              <a:prstGeom prst="rect">
                <a:avLst/>
              </a:prstGeom>
              <a:blipFill rotWithShape="1">
                <a:blip r:embed="rId3"/>
                <a:stretch>
                  <a:fillRect l="-2676" t="-8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355976" y="5599512"/>
                <a:ext cx="55439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a:rPr>
                            <m:t>𝑆</m:t>
                          </m:r>
                        </m:e>
                      </m:acc>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355976" y="5599512"/>
                <a:ext cx="554390" cy="369909"/>
              </a:xfrm>
              <a:prstGeom prst="rect">
                <a:avLst/>
              </a:prstGeom>
              <a:blipFill rotWithShape="1">
                <a:blip r:embed="rId4"/>
                <a:stretch>
                  <a:fillRect r="-27473"/>
                </a:stretch>
              </a:blipFill>
            </p:spPr>
            <p:txBody>
              <a:bodyPr/>
              <a:lstStyle/>
              <a:p>
                <a:r>
                  <a:rPr lang="zh-CN" altLang="en-US">
                    <a:noFill/>
                  </a:rPr>
                  <a:t> </a:t>
                </a:r>
              </a:p>
            </p:txBody>
          </p:sp>
        </mc:Fallback>
      </mc:AlternateContent>
      <p:sp>
        <p:nvSpPr>
          <p:cNvPr id="14" name="TextBox 13"/>
          <p:cNvSpPr txBox="1"/>
          <p:nvPr/>
        </p:nvSpPr>
        <p:spPr>
          <a:xfrm>
            <a:off x="467544" y="3429000"/>
            <a:ext cx="1440160" cy="923330"/>
          </a:xfrm>
          <a:prstGeom prst="rect">
            <a:avLst/>
          </a:prstGeom>
          <a:noFill/>
        </p:spPr>
        <p:txBody>
          <a:bodyPr wrap="square" rtlCol="0">
            <a:spAutoFit/>
          </a:bodyPr>
          <a:lstStyle/>
          <a:p>
            <a:r>
              <a:rPr lang="en-US" altLang="zh-CN" dirty="0"/>
              <a:t>Equilibrium real interest rate</a:t>
            </a:r>
            <a:endParaRPr lang="zh-CN" altLang="en-US" dirty="0"/>
          </a:p>
        </p:txBody>
      </p:sp>
      <p:cxnSp>
        <p:nvCxnSpPr>
          <p:cNvPr id="15" name="直接连接符 14"/>
          <p:cNvCxnSpPr/>
          <p:nvPr/>
        </p:nvCxnSpPr>
        <p:spPr>
          <a:xfrm>
            <a:off x="5610968" y="2422301"/>
            <a:ext cx="0" cy="3047147"/>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sp>
        <p:nvSpPr>
          <p:cNvPr id="3" name="左箭头 2"/>
          <p:cNvSpPr/>
          <p:nvPr/>
        </p:nvSpPr>
        <p:spPr>
          <a:xfrm>
            <a:off x="4633171" y="3140968"/>
            <a:ext cx="901511" cy="216024"/>
          </a:xfrm>
          <a:prstGeom prst="leftArrow">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2479349" y="4388360"/>
            <a:ext cx="3131619"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8" name="上箭头 17"/>
          <p:cNvSpPr/>
          <p:nvPr/>
        </p:nvSpPr>
        <p:spPr>
          <a:xfrm flipH="1">
            <a:off x="2097439" y="3789040"/>
            <a:ext cx="98297" cy="599320"/>
          </a:xfrm>
          <a:prstGeom prst="upArrow">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09717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挤出效应</a:t>
            </a:r>
          </a:p>
        </p:txBody>
      </p:sp>
      <p:sp>
        <p:nvSpPr>
          <p:cNvPr id="3" name="内容占位符 2"/>
          <p:cNvSpPr>
            <a:spLocks noGrp="1"/>
          </p:cNvSpPr>
          <p:nvPr>
            <p:ph idx="1"/>
          </p:nvPr>
        </p:nvSpPr>
        <p:spPr/>
        <p:txBody>
          <a:bodyPr>
            <a:normAutofit/>
          </a:bodyPr>
          <a:lstStyle/>
          <a:p>
            <a:r>
              <a:rPr lang="zh-CN" altLang="en-US" dirty="0"/>
              <a:t>政府增加支出后，古典模型预测国民储蓄下降，导致实际利率上升，私人投资下降。经济学家把这样的效应称为“挤出效应”：财政刺激挤出民间投资。</a:t>
            </a:r>
            <a:endParaRPr lang="en-US" altLang="zh-CN" dirty="0"/>
          </a:p>
          <a:p>
            <a:r>
              <a:rPr lang="zh-CN" altLang="en-US" dirty="0"/>
              <a:t>如何分析减税的效应？</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191145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856C8-A990-4B5E-83F8-CE31841006D6}"/>
              </a:ext>
            </a:extLst>
          </p:cNvPr>
          <p:cNvSpPr>
            <a:spLocks noGrp="1"/>
          </p:cNvSpPr>
          <p:nvPr>
            <p:ph type="title"/>
          </p:nvPr>
        </p:nvSpPr>
        <p:spPr/>
        <p:txBody>
          <a:bodyPr/>
          <a:lstStyle/>
          <a:p>
            <a:r>
              <a:rPr lang="zh-CN" altLang="en-US" dirty="0"/>
              <a:t>美国实际利率</a:t>
            </a:r>
          </a:p>
        </p:txBody>
      </p:sp>
      <p:sp>
        <p:nvSpPr>
          <p:cNvPr id="4" name="页脚占位符 3">
            <a:extLst>
              <a:ext uri="{FF2B5EF4-FFF2-40B4-BE49-F238E27FC236}">
                <a16:creationId xmlns:a16="http://schemas.microsoft.com/office/drawing/2014/main" id="{0860A1C7-392D-4F32-B38D-EC349D2CD180}"/>
              </a:ext>
            </a:extLst>
          </p:cNvPr>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a:extLst>
              <a:ext uri="{FF2B5EF4-FFF2-40B4-BE49-F238E27FC236}">
                <a16:creationId xmlns:a16="http://schemas.microsoft.com/office/drawing/2014/main" id="{00000000-0008-0000-0000-000002000000}"/>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20708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2A74D-AFA9-4B85-83FE-F5F02EF0F475}"/>
              </a:ext>
            </a:extLst>
          </p:cNvPr>
          <p:cNvSpPr>
            <a:spLocks noGrp="1"/>
          </p:cNvSpPr>
          <p:nvPr>
            <p:ph type="title"/>
          </p:nvPr>
        </p:nvSpPr>
        <p:spPr/>
        <p:txBody>
          <a:bodyPr/>
          <a:lstStyle/>
          <a:p>
            <a:r>
              <a:rPr lang="zh-CN" altLang="en-US" dirty="0" smtClean="0"/>
              <a:t>从储蓄角度解释</a:t>
            </a:r>
            <a:r>
              <a:rPr lang="zh-CN" altLang="en-US" dirty="0"/>
              <a:t>利率下降</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55A82C4-FA58-4325-9423-4FEE6C4B2572}"/>
                  </a:ext>
                </a:extLst>
              </p:cNvPr>
              <p:cNvSpPr>
                <a:spLocks noGrp="1"/>
              </p:cNvSpPr>
              <p:nvPr>
                <p:ph idx="1"/>
              </p:nvPr>
            </p:nvSpPr>
            <p:spPr/>
            <p:txBody>
              <a:bodyPr>
                <a:normAutofit/>
              </a:bodyPr>
              <a:lstStyle/>
              <a:p>
                <a:r>
                  <a:rPr lang="zh-CN" altLang="en-US" dirty="0" smtClean="0"/>
                  <a:t>全球储蓄的充裕提供</a:t>
                </a:r>
                <a:r>
                  <a:rPr lang="zh-CN" altLang="en-US" dirty="0"/>
                  <a:t>了一个解释：</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m:oMathPara>
                </a14:m>
                <a:endParaRPr lang="en-US" altLang="zh-CN" dirty="0"/>
              </a:p>
              <a:p>
                <a:r>
                  <a:rPr lang="en-US" altLang="zh-CN" dirty="0" smtClean="0"/>
                  <a:t>2005</a:t>
                </a:r>
                <a:r>
                  <a:rPr lang="zh-CN" altLang="en-US" dirty="0" smtClean="0"/>
                  <a:t>年，前美联储主席伯南克曾经用此逻辑解释美国长期利率的低迷。</a:t>
                </a:r>
                <a:endParaRPr lang="zh-CN" altLang="en-US" dirty="0"/>
              </a:p>
            </p:txBody>
          </p:sp>
        </mc:Choice>
        <mc:Fallback>
          <p:sp>
            <p:nvSpPr>
              <p:cNvPr id="3" name="内容占位符 2">
                <a:extLst>
                  <a:ext uri="{FF2B5EF4-FFF2-40B4-BE49-F238E27FC236}">
                    <a16:creationId xmlns:a16="http://schemas.microsoft.com/office/drawing/2014/main" id="{955A82C4-FA58-4325-9423-4FEE6C4B2572}"/>
                  </a:ext>
                </a:extLst>
              </p:cNvPr>
              <p:cNvSpPr>
                <a:spLocks noGrp="1" noRot="1" noChangeAspect="1" noMove="1" noResize="1" noEditPoints="1" noAdjustHandles="1" noChangeArrowheads="1" noChangeShapeType="1" noTextEdit="1"/>
              </p:cNvSpPr>
              <p:nvPr>
                <p:ph idx="1"/>
              </p:nvPr>
            </p:nvSpPr>
            <p:spPr>
              <a:blipFill>
                <a:blip r:embed="rId3"/>
                <a:stretch>
                  <a:fillRect l="-1704" t="-2426"/>
                </a:stretch>
              </a:blipFill>
            </p:spPr>
            <p:txBody>
              <a:bodyPr/>
              <a:lstStyle/>
              <a:p>
                <a:r>
                  <a:rPr lang="zh-CN" altLang="en-US">
                    <a:noFill/>
                  </a:rPr>
                  <a:t> </a:t>
                </a:r>
              </a:p>
            </p:txBody>
          </p:sp>
        </mc:Fallback>
      </mc:AlternateContent>
      <p:sp>
        <p:nvSpPr>
          <p:cNvPr id="4" name="页脚占位符 3">
            <a:extLst>
              <a:ext uri="{FF2B5EF4-FFF2-40B4-BE49-F238E27FC236}">
                <a16:creationId xmlns:a16="http://schemas.microsoft.com/office/drawing/2014/main" id="{D0082A12-671A-48AD-A8A3-400893BE124A}"/>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9895411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2A74D-AFA9-4B85-83FE-F5F02EF0F475}"/>
              </a:ext>
            </a:extLst>
          </p:cNvPr>
          <p:cNvSpPr>
            <a:spLocks noGrp="1"/>
          </p:cNvSpPr>
          <p:nvPr>
            <p:ph type="title"/>
          </p:nvPr>
        </p:nvSpPr>
        <p:spPr/>
        <p:txBody>
          <a:bodyPr/>
          <a:lstStyle/>
          <a:p>
            <a:r>
              <a:rPr lang="zh-CN" altLang="en-US" dirty="0" smtClean="0"/>
              <a:t>从投资角度解释</a:t>
            </a:r>
            <a:r>
              <a:rPr lang="zh-CN" altLang="en-US" dirty="0"/>
              <a:t>利率下降</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55A82C4-FA58-4325-9423-4FEE6C4B2572}"/>
                  </a:ext>
                </a:extLst>
              </p:cNvPr>
              <p:cNvSpPr>
                <a:spLocks noGrp="1"/>
              </p:cNvSpPr>
              <p:nvPr>
                <p:ph idx="1"/>
              </p:nvPr>
            </p:nvSpPr>
            <p:spPr/>
            <p:txBody>
              <a:bodyPr>
                <a:normAutofit fontScale="92500" lnSpcReduction="20000"/>
              </a:bodyPr>
              <a:lstStyle/>
              <a:p>
                <a:r>
                  <a:rPr lang="zh-CN" altLang="en-US" dirty="0" smtClean="0"/>
                  <a:t>我们也可以</a:t>
                </a:r>
                <a:r>
                  <a:rPr lang="zh-CN" altLang="en-US" dirty="0"/>
                  <a:t>换个角度，改写投资函数为</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𝑑</m:t>
                    </m:r>
                  </m:oMath>
                </a14:m>
                <a:r>
                  <a:rPr lang="zh-CN" altLang="en-US" dirty="0"/>
                  <a:t> 为投资意愿，假设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&gt;0.</m:t>
                    </m:r>
                  </m:oMath>
                </a14:m>
                <a:endParaRPr lang="en-US" altLang="zh-CN" dirty="0"/>
              </a:p>
              <a:p>
                <a:r>
                  <a:rPr lang="zh-CN" altLang="en-US" dirty="0"/>
                  <a:t>用隐含函数定理得到：</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𝑑</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Θ</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𝑑</m:t>
                              </m:r>
                            </m:den>
                          </m:f>
                        </m:num>
                        <m:den>
                          <m:f>
                            <m:fPr>
                              <m:ctrlPr>
                                <a:rPr lang="en-US" altLang="zh-CN" i="1">
                                  <a:latin typeface="Cambria Math" panose="02040503050406030204" pitchFamily="18" charset="0"/>
                                </a:rPr>
                              </m:ctrlPr>
                            </m:fPr>
                            <m:num>
                              <m:r>
                                <a:rPr lang="en-US" altLang="zh-CN" i="1">
                                  <a:latin typeface="Cambria Math" panose="02040503050406030204" pitchFamily="18" charset="0"/>
                                </a:rPr>
                                <m:t>𝜕</m:t>
                              </m:r>
                              <m:r>
                                <m:rPr>
                                  <m:sty m:val="p"/>
                                </m:rPr>
                                <a:rPr lang="en-US" altLang="zh-CN">
                                  <a:latin typeface="Cambria Math" panose="02040503050406030204" pitchFamily="18" charset="0"/>
                                </a:rPr>
                                <m:t>Θ</m:t>
                              </m:r>
                            </m:num>
                            <m:den>
                              <m:r>
                                <a:rPr lang="en-US" altLang="zh-CN" i="1">
                                  <a:latin typeface="Cambria Math" panose="02040503050406030204" pitchFamily="18" charset="0"/>
                                </a:rPr>
                                <m:t>𝜕</m:t>
                              </m:r>
                              <m:r>
                                <a:rPr lang="en-US" altLang="zh-CN" b="0" i="1" smtClean="0">
                                  <a:latin typeface="Cambria Math" panose="02040503050406030204" pitchFamily="18" charset="0"/>
                                </a:rPr>
                                <m:t>𝑟</m:t>
                              </m:r>
                            </m:den>
                          </m:f>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num>
                        <m:den>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2</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den>
                      </m:f>
                      <m:r>
                        <a:rPr lang="en-US" altLang="zh-CN" b="0" i="1" smtClean="0">
                          <a:latin typeface="Cambria Math" panose="02040503050406030204" pitchFamily="18" charset="0"/>
                        </a:rPr>
                        <m:t>&gt;0. </m:t>
                      </m:r>
                    </m:oMath>
                  </m:oMathPara>
                </a14:m>
                <a:endParaRPr lang="en-US" altLang="zh-CN" dirty="0"/>
              </a:p>
              <a:p>
                <a:r>
                  <a:rPr lang="zh-CN" altLang="en-US" dirty="0" smtClean="0"/>
                  <a:t>因此投资意愿低迷（本身可能由其他因素导致，比如对未来投资回报的悲观预期）也可以解释利率下降</a:t>
                </a:r>
                <a14:m>
                  <m:oMath xmlns:m="http://schemas.openxmlformats.org/officeDocument/2006/math">
                    <m:r>
                      <a:rPr lang="zh-CN" altLang="en-US" dirty="0">
                        <a:latin typeface="Cambria Math" panose="02040503050406030204" pitchFamily="18" charset="0"/>
                      </a:rPr>
                      <m:t>。</m:t>
                    </m:r>
                  </m:oMath>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 ⇒</m:t>
                      </m:r>
                      <m:r>
                        <a:rPr lang="en-US" altLang="zh-CN" b="0" i="1" smtClean="0">
                          <a:latin typeface="Cambria Math" panose="02040503050406030204" pitchFamily="18" charset="0"/>
                        </a:rPr>
                        <m:t>𝐼</m:t>
                      </m:r>
                      <m:r>
                        <a:rPr lang="en-US" altLang="zh-CN" b="0" i="1" smtClean="0">
                          <a:latin typeface="Cambria Math" panose="02040503050406030204" pitchFamily="18" charset="0"/>
                        </a:rPr>
                        <m:t>↓  ⇒</m:t>
                      </m:r>
                      <m:r>
                        <a:rPr lang="en-US" altLang="zh-CN" i="1">
                          <a:latin typeface="Cambria Math" panose="02040503050406030204" pitchFamily="18" charset="0"/>
                        </a:rPr>
                        <m:t>𝑟</m:t>
                      </m:r>
                      <m:r>
                        <a:rPr lang="en-US" altLang="zh-CN" i="1">
                          <a:latin typeface="Cambria Math" panose="02040503050406030204" pitchFamily="18" charset="0"/>
                        </a:rPr>
                        <m:t>↓</m:t>
                      </m:r>
                    </m:oMath>
                  </m:oMathPara>
                </a14:m>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955A82C4-FA58-4325-9423-4FEE6C4B2572}"/>
                  </a:ext>
                </a:extLst>
              </p:cNvPr>
              <p:cNvSpPr>
                <a:spLocks noGrp="1" noRot="1" noChangeAspect="1" noMove="1" noResize="1" noEditPoints="1" noAdjustHandles="1" noChangeArrowheads="1" noChangeShapeType="1" noTextEdit="1"/>
              </p:cNvSpPr>
              <p:nvPr>
                <p:ph idx="1"/>
              </p:nvPr>
            </p:nvSpPr>
            <p:spPr>
              <a:blipFill>
                <a:blip r:embed="rId2"/>
                <a:stretch>
                  <a:fillRect l="-1481" t="-4313" r="-5259"/>
                </a:stretch>
              </a:blipFill>
            </p:spPr>
            <p:txBody>
              <a:bodyPr/>
              <a:lstStyle/>
              <a:p>
                <a:r>
                  <a:rPr lang="zh-CN" altLang="en-US">
                    <a:noFill/>
                  </a:rPr>
                  <a:t> </a:t>
                </a:r>
              </a:p>
            </p:txBody>
          </p:sp>
        </mc:Fallback>
      </mc:AlternateContent>
      <p:sp>
        <p:nvSpPr>
          <p:cNvPr id="4" name="页脚占位符 3">
            <a:extLst>
              <a:ext uri="{FF2B5EF4-FFF2-40B4-BE49-F238E27FC236}">
                <a16:creationId xmlns:a16="http://schemas.microsoft.com/office/drawing/2014/main" id="{D0082A12-671A-48AD-A8A3-400893BE124A}"/>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5923725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B642D-EA1B-4D5A-AFEC-BE47F63271D4}"/>
              </a:ext>
            </a:extLst>
          </p:cNvPr>
          <p:cNvSpPr>
            <a:spLocks noGrp="1"/>
          </p:cNvSpPr>
          <p:nvPr>
            <p:ph type="title"/>
          </p:nvPr>
        </p:nvSpPr>
        <p:spPr/>
        <p:txBody>
          <a:bodyPr/>
          <a:lstStyle/>
          <a:p>
            <a:r>
              <a:rPr lang="zh-CN" altLang="en-US" dirty="0"/>
              <a:t>解释利率下降</a:t>
            </a:r>
          </a:p>
        </p:txBody>
      </p:sp>
      <p:sp>
        <p:nvSpPr>
          <p:cNvPr id="4" name="页脚占位符 3">
            <a:extLst>
              <a:ext uri="{FF2B5EF4-FFF2-40B4-BE49-F238E27FC236}">
                <a16:creationId xmlns:a16="http://schemas.microsoft.com/office/drawing/2014/main" id="{5D567E50-3976-44AB-822B-2EC51E2884FF}"/>
              </a:ext>
            </a:extLst>
          </p:cNvPr>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a:extLst>
              <a:ext uri="{FF2B5EF4-FFF2-40B4-BE49-F238E27FC236}">
                <a16:creationId xmlns:a16="http://schemas.microsoft.com/office/drawing/2014/main" id="{2143B125-C6FC-4B7F-9D62-054A4A2566F4}"/>
              </a:ext>
            </a:extLst>
          </p:cNvPr>
          <p:cNvCxnSpPr/>
          <p:nvPr/>
        </p:nvCxnSpPr>
        <p:spPr>
          <a:xfrm>
            <a:off x="2479349"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809A8D16-FB99-4F3E-93AD-F8BBCCF5DF2A}"/>
              </a:ext>
            </a:extLst>
          </p:cNvPr>
          <p:cNvCxnSpPr/>
          <p:nvPr/>
        </p:nvCxnSpPr>
        <p:spPr>
          <a:xfrm flipV="1">
            <a:off x="2475999"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8D2F100-E9EB-4CF5-92C9-D1EB1C355F1C}"/>
              </a:ext>
            </a:extLst>
          </p:cNvPr>
          <p:cNvSpPr txBox="1"/>
          <p:nvPr/>
        </p:nvSpPr>
        <p:spPr>
          <a:xfrm>
            <a:off x="6907840" y="5599512"/>
            <a:ext cx="1768615" cy="369332"/>
          </a:xfrm>
          <a:prstGeom prst="rect">
            <a:avLst/>
          </a:prstGeom>
          <a:noFill/>
        </p:spPr>
        <p:txBody>
          <a:bodyPr wrap="square" rtlCol="0">
            <a:spAutoFit/>
          </a:bodyPr>
          <a:lstStyle/>
          <a:p>
            <a:r>
              <a:rPr lang="en-US" altLang="zh-CN" dirty="0"/>
              <a:t>Investment</a:t>
            </a:r>
            <a:endParaRPr lang="zh-CN" altLang="en-US" dirty="0"/>
          </a:p>
        </p:txBody>
      </p:sp>
      <p:sp>
        <p:nvSpPr>
          <p:cNvPr id="8" name="任意多边形 7">
            <a:extLst>
              <a:ext uri="{FF2B5EF4-FFF2-40B4-BE49-F238E27FC236}">
                <a16:creationId xmlns:a16="http://schemas.microsoft.com/office/drawing/2014/main" id="{5CE49087-CA1C-4F87-A55E-1876F11DF449}"/>
              </a:ext>
            </a:extLst>
          </p:cNvPr>
          <p:cNvSpPr/>
          <p:nvPr/>
        </p:nvSpPr>
        <p:spPr>
          <a:xfrm>
            <a:off x="3281189" y="2408349"/>
            <a:ext cx="3258355" cy="2550017"/>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7844E11D-11E0-4AFA-AF31-E1C34A24D211}"/>
              </a:ext>
            </a:extLst>
          </p:cNvPr>
          <p:cNvCxnSpPr/>
          <p:nvPr/>
        </p:nvCxnSpPr>
        <p:spPr>
          <a:xfrm>
            <a:off x="2479349" y="368335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3E86D86-F05A-469E-99D3-FD7FDEE2AB24}"/>
                  </a:ext>
                </a:extLst>
              </p:cNvPr>
              <p:cNvSpPr txBox="1"/>
              <p:nvPr/>
            </p:nvSpPr>
            <p:spPr>
              <a:xfrm>
                <a:off x="467544" y="1772816"/>
                <a:ext cx="2160240" cy="369332"/>
              </a:xfrm>
              <a:prstGeom prst="rect">
                <a:avLst/>
              </a:prstGeom>
              <a:noFill/>
            </p:spPr>
            <p:txBody>
              <a:bodyPr wrap="square" rtlCol="0">
                <a:spAutoFit/>
              </a:bodyPr>
              <a:lstStyle/>
              <a:p>
                <a:r>
                  <a:rPr lang="en-US" altLang="zh-CN" dirty="0"/>
                  <a:t>Real interest rate </a:t>
                </a:r>
                <a14:m>
                  <m:oMath xmlns:m="http://schemas.openxmlformats.org/officeDocument/2006/math">
                    <m:r>
                      <a:rPr lang="en-US" altLang="zh-CN" b="0" i="1" smtClean="0">
                        <a:latin typeface="Cambria Math"/>
                      </a:rPr>
                      <m:t>𝑟</m:t>
                    </m:r>
                  </m:oMath>
                </a14:m>
                <a:endParaRPr lang="zh-CN" altLang="en-US" dirty="0"/>
              </a:p>
            </p:txBody>
          </p:sp>
        </mc:Choice>
        <mc:Fallback xmlns="">
          <p:sp>
            <p:nvSpPr>
              <p:cNvPr id="11" name="TextBox 10">
                <a:extLst>
                  <a:ext uri="{FF2B5EF4-FFF2-40B4-BE49-F238E27FC236}">
                    <a16:creationId xmlns:a16="http://schemas.microsoft.com/office/drawing/2014/main" id="{63E86D86-F05A-469E-99D3-FD7FDEE2AB24}"/>
                  </a:ext>
                </a:extLst>
              </p:cNvPr>
              <p:cNvSpPr txBox="1">
                <a:spLocks noRot="1" noChangeAspect="1" noMove="1" noResize="1" noEditPoints="1" noAdjustHandles="1" noChangeArrowheads="1" noChangeShapeType="1" noTextEdit="1"/>
              </p:cNvSpPr>
              <p:nvPr/>
            </p:nvSpPr>
            <p:spPr>
              <a:xfrm>
                <a:off x="467544" y="1772816"/>
                <a:ext cx="2160240" cy="369332"/>
              </a:xfrm>
              <a:prstGeom prst="rect">
                <a:avLst/>
              </a:prstGeom>
              <a:blipFill>
                <a:blip r:embed="rId2"/>
                <a:stretch>
                  <a:fillRect l="-2542"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264CF04-D291-4D2F-B15B-44C21C5256A8}"/>
                  </a:ext>
                </a:extLst>
              </p:cNvPr>
              <p:cNvSpPr txBox="1"/>
              <p:nvPr/>
            </p:nvSpPr>
            <p:spPr>
              <a:xfrm>
                <a:off x="4622918" y="1772709"/>
                <a:ext cx="1823528" cy="369332"/>
              </a:xfrm>
              <a:prstGeom prst="rect">
                <a:avLst/>
              </a:prstGeom>
              <a:noFill/>
            </p:spPr>
            <p:txBody>
              <a:bodyPr wrap="square" rtlCol="0">
                <a:spAutoFit/>
              </a:bodyPr>
              <a:lstStyle/>
              <a:p>
                <a:r>
                  <a:rPr lang="en-US" altLang="zh-CN" dirty="0"/>
                  <a:t>Saving, </a:t>
                </a:r>
                <a14:m>
                  <m:oMath xmlns:m="http://schemas.openxmlformats.org/officeDocument/2006/math">
                    <m:r>
                      <a:rPr lang="en-US" altLang="zh-CN" b="0" i="1" smtClean="0">
                        <a:latin typeface="Cambria Math"/>
                      </a:rPr>
                      <m:t>𝑆</m:t>
                    </m:r>
                  </m:oMath>
                </a14:m>
                <a:endParaRPr lang="zh-CN" altLang="en-US" dirty="0"/>
              </a:p>
            </p:txBody>
          </p:sp>
        </mc:Choice>
        <mc:Fallback xmlns="">
          <p:sp>
            <p:nvSpPr>
              <p:cNvPr id="12" name="TextBox 11">
                <a:extLst>
                  <a:ext uri="{FF2B5EF4-FFF2-40B4-BE49-F238E27FC236}">
                    <a16:creationId xmlns:a16="http://schemas.microsoft.com/office/drawing/2014/main" id="{B264CF04-D291-4D2F-B15B-44C21C5256A8}"/>
                  </a:ext>
                </a:extLst>
              </p:cNvPr>
              <p:cNvSpPr txBox="1">
                <a:spLocks noRot="1" noChangeAspect="1" noMove="1" noResize="1" noEditPoints="1" noAdjustHandles="1" noChangeArrowheads="1" noChangeShapeType="1" noTextEdit="1"/>
              </p:cNvSpPr>
              <p:nvPr/>
            </p:nvSpPr>
            <p:spPr>
              <a:xfrm>
                <a:off x="4622918" y="1772709"/>
                <a:ext cx="1823528" cy="369332"/>
              </a:xfrm>
              <a:prstGeom prst="rect">
                <a:avLst/>
              </a:prstGeom>
              <a:blipFill>
                <a:blip r:embed="rId3"/>
                <a:stretch>
                  <a:fillRect l="-2676"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7E69D04-709E-4372-A9FC-096612A93F53}"/>
                  </a:ext>
                </a:extLst>
              </p:cNvPr>
              <p:cNvSpPr txBox="1"/>
              <p:nvPr/>
            </p:nvSpPr>
            <p:spPr>
              <a:xfrm>
                <a:off x="4355976" y="5599512"/>
                <a:ext cx="55439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a:rPr>
                            <m:t>𝑆</m:t>
                          </m:r>
                        </m:e>
                      </m:acc>
                    </m:oMath>
                  </m:oMathPara>
                </a14:m>
                <a:endParaRPr lang="zh-CN" altLang="en-US" dirty="0"/>
              </a:p>
            </p:txBody>
          </p:sp>
        </mc:Choice>
        <mc:Fallback xmlns="">
          <p:sp>
            <p:nvSpPr>
              <p:cNvPr id="13" name="TextBox 12">
                <a:extLst>
                  <a:ext uri="{FF2B5EF4-FFF2-40B4-BE49-F238E27FC236}">
                    <a16:creationId xmlns:a16="http://schemas.microsoft.com/office/drawing/2014/main" id="{B7E69D04-709E-4372-A9FC-096612A93F53}"/>
                  </a:ext>
                </a:extLst>
              </p:cNvPr>
              <p:cNvSpPr txBox="1">
                <a:spLocks noRot="1" noChangeAspect="1" noMove="1" noResize="1" noEditPoints="1" noAdjustHandles="1" noChangeArrowheads="1" noChangeShapeType="1" noTextEdit="1"/>
              </p:cNvSpPr>
              <p:nvPr/>
            </p:nvSpPr>
            <p:spPr>
              <a:xfrm>
                <a:off x="4355976" y="5599512"/>
                <a:ext cx="554390" cy="369909"/>
              </a:xfrm>
              <a:prstGeom prst="rect">
                <a:avLst/>
              </a:prstGeom>
              <a:blipFill>
                <a:blip r:embed="rId4"/>
                <a:stretch>
                  <a:fillRect r="-27473"/>
                </a:stretch>
              </a:blipFill>
            </p:spPr>
            <p:txBody>
              <a:bodyPr/>
              <a:lstStyle/>
              <a:p>
                <a:r>
                  <a:rPr lang="zh-CN" altLang="en-US">
                    <a:noFill/>
                  </a:rPr>
                  <a:t> </a:t>
                </a:r>
              </a:p>
            </p:txBody>
          </p:sp>
        </mc:Fallback>
      </mc:AlternateContent>
      <p:sp>
        <p:nvSpPr>
          <p:cNvPr id="14" name="TextBox 13">
            <a:extLst>
              <a:ext uri="{FF2B5EF4-FFF2-40B4-BE49-F238E27FC236}">
                <a16:creationId xmlns:a16="http://schemas.microsoft.com/office/drawing/2014/main" id="{A6F40EFD-6798-4227-96C2-79EDB83024B7}"/>
              </a:ext>
            </a:extLst>
          </p:cNvPr>
          <p:cNvSpPr txBox="1"/>
          <p:nvPr/>
        </p:nvSpPr>
        <p:spPr>
          <a:xfrm>
            <a:off x="467544" y="3429000"/>
            <a:ext cx="1440160" cy="923330"/>
          </a:xfrm>
          <a:prstGeom prst="rect">
            <a:avLst/>
          </a:prstGeom>
          <a:noFill/>
        </p:spPr>
        <p:txBody>
          <a:bodyPr wrap="square" rtlCol="0">
            <a:spAutoFit/>
          </a:bodyPr>
          <a:lstStyle/>
          <a:p>
            <a:r>
              <a:rPr lang="en-US" altLang="zh-CN" dirty="0"/>
              <a:t>Equilibrium real interest rate</a:t>
            </a:r>
            <a:endParaRPr lang="zh-CN" altLang="en-US" dirty="0"/>
          </a:p>
        </p:txBody>
      </p:sp>
      <p:cxnSp>
        <p:nvCxnSpPr>
          <p:cNvPr id="15" name="直接连接符 14">
            <a:extLst>
              <a:ext uri="{FF2B5EF4-FFF2-40B4-BE49-F238E27FC236}">
                <a16:creationId xmlns:a16="http://schemas.microsoft.com/office/drawing/2014/main" id="{902AEE39-25F5-44D4-9343-39B9BF524107}"/>
              </a:ext>
            </a:extLst>
          </p:cNvPr>
          <p:cNvCxnSpPr/>
          <p:nvPr/>
        </p:nvCxnSpPr>
        <p:spPr>
          <a:xfrm>
            <a:off x="4574104" y="2407443"/>
            <a:ext cx="0" cy="3047147"/>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sp>
        <p:nvSpPr>
          <p:cNvPr id="16" name="左箭头 2">
            <a:extLst>
              <a:ext uri="{FF2B5EF4-FFF2-40B4-BE49-F238E27FC236}">
                <a16:creationId xmlns:a16="http://schemas.microsoft.com/office/drawing/2014/main" id="{EA84D1FE-5DCF-4EA4-8CEE-02437A3024B3}"/>
              </a:ext>
            </a:extLst>
          </p:cNvPr>
          <p:cNvSpPr/>
          <p:nvPr/>
        </p:nvSpPr>
        <p:spPr>
          <a:xfrm>
            <a:off x="4886655" y="3630115"/>
            <a:ext cx="901511" cy="216024"/>
          </a:xfrm>
          <a:prstGeom prst="leftArrow">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7">
            <a:extLst>
              <a:ext uri="{FF2B5EF4-FFF2-40B4-BE49-F238E27FC236}">
                <a16:creationId xmlns:a16="http://schemas.microsoft.com/office/drawing/2014/main" id="{E02D0B16-6028-4453-AAA5-128906C0A888}"/>
              </a:ext>
            </a:extLst>
          </p:cNvPr>
          <p:cNvSpPr/>
          <p:nvPr/>
        </p:nvSpPr>
        <p:spPr>
          <a:xfrm>
            <a:off x="4261554" y="2286057"/>
            <a:ext cx="3406781" cy="2367080"/>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0B714862-8B61-4FF8-9791-7424D24FC44F}"/>
              </a:ext>
            </a:extLst>
          </p:cNvPr>
          <p:cNvCxnSpPr>
            <a:cxnSpLocks/>
          </p:cNvCxnSpPr>
          <p:nvPr/>
        </p:nvCxnSpPr>
        <p:spPr>
          <a:xfrm>
            <a:off x="2475999" y="2636912"/>
            <a:ext cx="2096001"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6DFDDBE-342B-4633-B142-6308D5740632}"/>
                  </a:ext>
                </a:extLst>
              </p:cNvPr>
              <p:cNvSpPr txBox="1"/>
              <p:nvPr/>
            </p:nvSpPr>
            <p:spPr>
              <a:xfrm>
                <a:off x="6732240" y="4725144"/>
                <a:ext cx="9360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66DFDDBE-342B-4633-B142-6308D5740632}"/>
                  </a:ext>
                </a:extLst>
              </p:cNvPr>
              <p:cNvSpPr txBox="1">
                <a:spLocks noRot="1" noChangeAspect="1" noMove="1" noResize="1" noEditPoints="1" noAdjustHandles="1" noChangeArrowheads="1" noChangeShapeType="1" noTextEdit="1"/>
              </p:cNvSpPr>
              <p:nvPr/>
            </p:nvSpPr>
            <p:spPr>
              <a:xfrm>
                <a:off x="6732240" y="4725144"/>
                <a:ext cx="936078" cy="369332"/>
              </a:xfrm>
              <a:prstGeom prst="rect">
                <a:avLst/>
              </a:prstGeom>
              <a:blipFill>
                <a:blip r:embed="rId5"/>
                <a:stretch>
                  <a:fillRect b="-13115"/>
                </a:stretch>
              </a:blipFill>
            </p:spPr>
            <p:txBody>
              <a:bodyPr/>
              <a:lstStyle/>
              <a:p>
                <a:r>
                  <a:rPr lang="zh-CN" altLang="en-US">
                    <a:noFill/>
                  </a:rPr>
                  <a:t> </a:t>
                </a:r>
              </a:p>
            </p:txBody>
          </p:sp>
        </mc:Fallback>
      </mc:AlternateContent>
      <p:sp>
        <p:nvSpPr>
          <p:cNvPr id="23" name="箭头: 下 22">
            <a:extLst>
              <a:ext uri="{FF2B5EF4-FFF2-40B4-BE49-F238E27FC236}">
                <a16:creationId xmlns:a16="http://schemas.microsoft.com/office/drawing/2014/main" id="{76583247-A0B0-4833-B481-827DE31BCEB7}"/>
              </a:ext>
            </a:extLst>
          </p:cNvPr>
          <p:cNvSpPr/>
          <p:nvPr/>
        </p:nvSpPr>
        <p:spPr>
          <a:xfrm>
            <a:off x="2771800" y="2780928"/>
            <a:ext cx="116267" cy="758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20641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导言</a:t>
            </a:r>
            <a:endParaRPr lang="en-US" altLang="zh-CN" dirty="0"/>
          </a:p>
          <a:p>
            <a:r>
              <a:rPr lang="zh-CN" altLang="en-US" dirty="0"/>
              <a:t>产出</a:t>
            </a:r>
            <a:endParaRPr lang="en-US" altLang="zh-CN" dirty="0"/>
          </a:p>
          <a:p>
            <a:r>
              <a:rPr lang="zh-CN" altLang="en-US" dirty="0"/>
              <a:t>失业</a:t>
            </a:r>
            <a:endParaRPr lang="en-US" altLang="zh-CN" dirty="0"/>
          </a:p>
          <a:p>
            <a:r>
              <a:rPr lang="zh-CN" altLang="en-US" dirty="0"/>
              <a:t>收入分配</a:t>
            </a:r>
            <a:endParaRPr lang="en-US" altLang="zh-CN" dirty="0"/>
          </a:p>
          <a:p>
            <a:r>
              <a:rPr lang="zh-CN" altLang="en-US" dirty="0"/>
              <a:t>利率</a:t>
            </a:r>
            <a:endParaRPr lang="en-US" altLang="zh-CN" dirty="0"/>
          </a:p>
          <a:p>
            <a:r>
              <a:rPr lang="zh-CN" altLang="en-US" b="1" dirty="0">
                <a:solidFill>
                  <a:srgbClr val="FF0000"/>
                </a:solidFill>
              </a:rPr>
              <a:t>货币与通胀</a:t>
            </a:r>
            <a:endParaRPr lang="en-US" altLang="zh-CN" b="1" dirty="0">
              <a:solidFill>
                <a:srgbClr val="FF0000"/>
              </a:solidFill>
            </a:endParaRPr>
          </a:p>
          <a:p>
            <a:r>
              <a:rPr lang="zh-CN" altLang="en-US" dirty="0"/>
              <a:t>汇率</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8773287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货币</a:t>
            </a:r>
          </a:p>
        </p:txBody>
      </p:sp>
      <p:sp>
        <p:nvSpPr>
          <p:cNvPr id="3" name="内容占位符 2"/>
          <p:cNvSpPr>
            <a:spLocks noGrp="1"/>
          </p:cNvSpPr>
          <p:nvPr>
            <p:ph idx="1"/>
          </p:nvPr>
        </p:nvSpPr>
        <p:spPr/>
        <p:txBody>
          <a:bodyPr>
            <a:normAutofit fontScale="70000" lnSpcReduction="20000"/>
          </a:bodyPr>
          <a:lstStyle/>
          <a:p>
            <a:r>
              <a:rPr lang="zh-CN" altLang="en-US" dirty="0"/>
              <a:t>货币是随时可用于交易的资产。</a:t>
            </a:r>
            <a:endParaRPr lang="en-US" altLang="zh-CN" dirty="0"/>
          </a:p>
          <a:p>
            <a:r>
              <a:rPr lang="zh-CN" altLang="en-US" dirty="0"/>
              <a:t>货币的基本功能</a:t>
            </a:r>
            <a:r>
              <a:rPr lang="en-US" altLang="zh-CN" dirty="0"/>
              <a:t>:</a:t>
            </a:r>
          </a:p>
          <a:p>
            <a:pPr lvl="1"/>
            <a:r>
              <a:rPr lang="zh-CN" altLang="en-US" dirty="0"/>
              <a:t>储值（</a:t>
            </a:r>
            <a:r>
              <a:rPr lang="en-US" altLang="zh-CN" dirty="0"/>
              <a:t>Store of value</a:t>
            </a:r>
            <a:r>
              <a:rPr lang="zh-CN" altLang="en-US" dirty="0"/>
              <a:t>）</a:t>
            </a:r>
            <a:endParaRPr lang="en-US" altLang="zh-CN" dirty="0"/>
          </a:p>
          <a:p>
            <a:pPr lvl="1"/>
            <a:r>
              <a:rPr lang="zh-CN" altLang="en-US" dirty="0"/>
              <a:t>计量单位（</a:t>
            </a:r>
            <a:r>
              <a:rPr lang="en-US" altLang="zh-CN" dirty="0"/>
              <a:t>Unit of account</a:t>
            </a:r>
            <a:r>
              <a:rPr lang="zh-CN" altLang="en-US" dirty="0"/>
              <a:t>）</a:t>
            </a:r>
            <a:endParaRPr lang="en-US" altLang="zh-CN" dirty="0"/>
          </a:p>
          <a:p>
            <a:pPr lvl="1"/>
            <a:r>
              <a:rPr lang="zh-CN" altLang="en-US" dirty="0"/>
              <a:t>交易媒介（</a:t>
            </a:r>
            <a:r>
              <a:rPr lang="en-US" altLang="zh-CN" dirty="0"/>
              <a:t>Medium of exchange</a:t>
            </a:r>
            <a:r>
              <a:rPr lang="zh-CN" altLang="en-US" dirty="0"/>
              <a:t>）</a:t>
            </a:r>
            <a:endParaRPr lang="en-US" altLang="zh-CN" dirty="0"/>
          </a:p>
          <a:p>
            <a:r>
              <a:rPr lang="zh-CN" altLang="en-US" dirty="0"/>
              <a:t>货币种类</a:t>
            </a:r>
            <a:r>
              <a:rPr lang="en-US" altLang="zh-CN" dirty="0"/>
              <a:t>:</a:t>
            </a:r>
          </a:p>
          <a:p>
            <a:pPr lvl="1"/>
            <a:r>
              <a:rPr lang="zh-CN" altLang="en-US" dirty="0"/>
              <a:t>商品货币（</a:t>
            </a:r>
            <a:r>
              <a:rPr lang="en-US" altLang="zh-CN" dirty="0"/>
              <a:t>Commodity money</a:t>
            </a:r>
            <a:r>
              <a:rPr lang="zh-CN" altLang="en-US" dirty="0"/>
              <a:t>）</a:t>
            </a:r>
            <a:endParaRPr lang="en-US" altLang="zh-CN" dirty="0"/>
          </a:p>
          <a:p>
            <a:pPr lvl="1"/>
            <a:r>
              <a:rPr lang="zh-CN" altLang="en-US" dirty="0"/>
              <a:t>法定货币（</a:t>
            </a:r>
            <a:r>
              <a:rPr lang="en-US" altLang="zh-CN" dirty="0"/>
              <a:t>Fiat money</a:t>
            </a:r>
            <a:r>
              <a:rPr lang="zh-CN" altLang="en-US" dirty="0"/>
              <a:t>）</a:t>
            </a:r>
          </a:p>
          <a:p>
            <a:pPr lvl="2"/>
            <a:r>
              <a:rPr lang="zh-CN" altLang="en-US" dirty="0"/>
              <a:t>数字货币（</a:t>
            </a:r>
            <a:r>
              <a:rPr lang="en-US" altLang="zh-CN" dirty="0"/>
              <a:t>Digital money</a:t>
            </a:r>
            <a:r>
              <a:rPr lang="zh-CN" altLang="en-US" dirty="0"/>
              <a:t>）</a:t>
            </a:r>
            <a:endParaRPr lang="en-US" altLang="zh-CN" dirty="0"/>
          </a:p>
          <a:p>
            <a:r>
              <a:rPr lang="zh-CN" altLang="en-US" dirty="0"/>
              <a:t>货币形态</a:t>
            </a:r>
            <a:endParaRPr lang="en-US" altLang="zh-CN" dirty="0"/>
          </a:p>
          <a:p>
            <a:pPr lvl="1"/>
            <a:r>
              <a:rPr lang="zh-CN" altLang="en-US" dirty="0"/>
              <a:t>纸币和硬币（</a:t>
            </a:r>
            <a:r>
              <a:rPr lang="en-US" altLang="zh-CN" dirty="0"/>
              <a:t>physical cash, coin</a:t>
            </a:r>
            <a:r>
              <a:rPr lang="zh-CN" altLang="en-US" dirty="0"/>
              <a:t>）</a:t>
            </a:r>
            <a:endParaRPr lang="en-US" altLang="zh-CN" dirty="0"/>
          </a:p>
          <a:p>
            <a:pPr lvl="1"/>
            <a:r>
              <a:rPr lang="zh-CN" altLang="en-US" dirty="0"/>
              <a:t>银行存款（</a:t>
            </a:r>
            <a:r>
              <a:rPr lang="en-US" altLang="zh-CN" dirty="0"/>
              <a:t>bank deposits</a:t>
            </a:r>
            <a:r>
              <a:rPr lang="zh-CN" altLang="en-US" dirty="0"/>
              <a:t>）</a:t>
            </a:r>
            <a:endParaRPr lang="en-US" altLang="zh-CN" dirty="0"/>
          </a:p>
          <a:p>
            <a:pPr lvl="1"/>
            <a:r>
              <a:rPr lang="zh-CN" altLang="en-US" dirty="0"/>
              <a:t>储备（</a:t>
            </a:r>
            <a:r>
              <a:rPr lang="en-US" altLang="zh-CN" dirty="0"/>
              <a:t>reserves</a:t>
            </a:r>
            <a:r>
              <a:rPr lang="zh-CN" altLang="en-US" dirty="0"/>
              <a:t>）</a:t>
            </a:r>
            <a:endParaRPr lang="en-US" altLang="zh-CN" dirty="0"/>
          </a:p>
          <a:p>
            <a:pPr lvl="1"/>
            <a:r>
              <a:rPr lang="zh-CN" altLang="en-US" dirty="0"/>
              <a:t>其他</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2757493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从商品货币到法定货币</a:t>
            </a:r>
          </a:p>
        </p:txBody>
      </p:sp>
      <p:sp>
        <p:nvSpPr>
          <p:cNvPr id="3" name="内容占位符 2"/>
          <p:cNvSpPr>
            <a:spLocks noGrp="1"/>
          </p:cNvSpPr>
          <p:nvPr>
            <p:ph idx="1"/>
          </p:nvPr>
        </p:nvSpPr>
        <p:spPr/>
        <p:txBody>
          <a:bodyPr>
            <a:normAutofit fontScale="77500" lnSpcReduction="20000"/>
          </a:bodyPr>
          <a:lstStyle/>
          <a:p>
            <a:r>
              <a:rPr lang="zh-CN" altLang="en-US" dirty="0"/>
              <a:t>用商品货币（如白银）交易的成本较高。</a:t>
            </a:r>
            <a:endParaRPr lang="en-US" altLang="zh-CN" dirty="0"/>
          </a:p>
          <a:p>
            <a:r>
              <a:rPr lang="zh-CN" altLang="en-US" dirty="0"/>
              <a:t>为降低交易成本，银行开始铸币，固定重量和纯度。</a:t>
            </a:r>
            <a:r>
              <a:rPr lang="en-US" altLang="zh-CN" dirty="0"/>
              <a:t> </a:t>
            </a:r>
          </a:p>
          <a:p>
            <a:r>
              <a:rPr lang="zh-CN" altLang="en-US" dirty="0"/>
              <a:t>为进一步降低成本，银行可以发行“银票”，持有银票的客户可以到银行换取白银。银票也就成为银本位的货币。</a:t>
            </a:r>
            <a:endParaRPr lang="en-US" altLang="zh-CN" dirty="0"/>
          </a:p>
          <a:p>
            <a:r>
              <a:rPr lang="zh-CN" altLang="en-US" dirty="0"/>
              <a:t>交易需求无限，金银供应有限。如果坚持金银本位，会有通缩压力。</a:t>
            </a:r>
            <a:r>
              <a:rPr lang="en-US" altLang="zh-CN" dirty="0"/>
              <a:t> </a:t>
            </a:r>
          </a:p>
          <a:p>
            <a:r>
              <a:rPr lang="zh-CN" altLang="en-US" dirty="0"/>
              <a:t>如果人们不在乎换取金银的选择，那么银行可以发行没有金银支持的“钞票”。</a:t>
            </a:r>
            <a:endParaRPr lang="en-US" altLang="zh-CN" dirty="0"/>
          </a:p>
          <a:p>
            <a:r>
              <a:rPr lang="zh-CN" altLang="en-US" dirty="0"/>
              <a:t>现代中央银行正是如此。现代国家立法规定商家必须接受央行发行的货币，这就是法定货币（</a:t>
            </a:r>
            <a:r>
              <a:rPr lang="en-US" altLang="zh-CN" dirty="0"/>
              <a:t>fiat money</a:t>
            </a:r>
            <a:r>
              <a:rPr lang="zh-CN" altLang="en-US" dirty="0"/>
              <a:t>）。</a:t>
            </a:r>
            <a:endParaRPr lang="en-US" altLang="zh-CN" dirty="0"/>
          </a:p>
          <a:p>
            <a:r>
              <a:rPr lang="zh-CN" altLang="en-US" dirty="0"/>
              <a:t>法定货币的价值来自国家权力和信用。</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56666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总需求和总供给</a:t>
            </a:r>
          </a:p>
        </p:txBody>
      </p:sp>
      <p:sp>
        <p:nvSpPr>
          <p:cNvPr id="3" name="内容占位符 2"/>
          <p:cNvSpPr>
            <a:spLocks noGrp="1"/>
          </p:cNvSpPr>
          <p:nvPr>
            <p:ph idx="1"/>
          </p:nvPr>
        </p:nvSpPr>
        <p:spPr/>
        <p:txBody>
          <a:bodyPr>
            <a:normAutofit lnSpcReduction="10000"/>
          </a:bodyPr>
          <a:lstStyle/>
          <a:p>
            <a:r>
              <a:rPr lang="zh-CN" altLang="en-US" dirty="0"/>
              <a:t>总需求（</a:t>
            </a:r>
            <a:r>
              <a:rPr lang="en-US" altLang="zh-CN" dirty="0"/>
              <a:t>AD</a:t>
            </a:r>
            <a:r>
              <a:rPr lang="zh-CN" altLang="en-US" dirty="0"/>
              <a:t>）是在一定价格水平上，需求侧希望购买的所有商品和服务的价值</a:t>
            </a:r>
            <a:r>
              <a:rPr lang="zh-CN" altLang="en-US" dirty="0">
                <a:solidFill>
                  <a:srgbClr val="FF0000"/>
                </a:solidFill>
              </a:rPr>
              <a:t>总和</a:t>
            </a:r>
            <a:r>
              <a:rPr lang="zh-CN" altLang="en-US" dirty="0"/>
              <a:t>；总供给（</a:t>
            </a:r>
            <a:r>
              <a:rPr lang="en-US" altLang="zh-CN" dirty="0"/>
              <a:t>AS</a:t>
            </a:r>
            <a:r>
              <a:rPr lang="zh-CN" altLang="en-US" dirty="0"/>
              <a:t>）是在一定价格水平上，供给侧愿意产出的所有商品和服务价值</a:t>
            </a:r>
            <a:r>
              <a:rPr lang="zh-CN" altLang="en-US" dirty="0">
                <a:solidFill>
                  <a:srgbClr val="FF0000"/>
                </a:solidFill>
              </a:rPr>
              <a:t>总和</a:t>
            </a:r>
            <a:r>
              <a:rPr lang="zh-CN" altLang="en-US" dirty="0"/>
              <a:t>。</a:t>
            </a:r>
            <a:endParaRPr lang="en-US" altLang="zh-CN" dirty="0"/>
          </a:p>
          <a:p>
            <a:pPr lvl="1"/>
            <a:r>
              <a:rPr lang="zh-CN" altLang="en-US" dirty="0"/>
              <a:t>总需求和总供给均为“实际”（</a:t>
            </a:r>
            <a:r>
              <a:rPr lang="en-US" altLang="zh-CN" dirty="0"/>
              <a:t>real</a:t>
            </a:r>
            <a:r>
              <a:rPr lang="zh-CN" altLang="en-US" dirty="0"/>
              <a:t>）概念：总需求或总供给的变化是指“量”的变化，而非“价”的变化。</a:t>
            </a:r>
            <a:endParaRPr lang="en-US" altLang="zh-CN" dirty="0"/>
          </a:p>
          <a:p>
            <a:pPr lvl="1"/>
            <a:r>
              <a:rPr lang="zh-CN" altLang="en-US" dirty="0"/>
              <a:t>异质性商品和服务如何加总？类似实际</a:t>
            </a:r>
            <a:r>
              <a:rPr lang="en-US" altLang="zh-CN" dirty="0"/>
              <a:t>GDP</a:t>
            </a:r>
            <a:r>
              <a:rPr lang="zh-CN" altLang="en-US" dirty="0"/>
              <a:t>处理：用“不变价”，对商品和服务的价值进行加总。</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2077322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货币政策</a:t>
            </a:r>
          </a:p>
        </p:txBody>
      </p:sp>
      <p:sp>
        <p:nvSpPr>
          <p:cNvPr id="3" name="内容占位符 2"/>
          <p:cNvSpPr>
            <a:spLocks noGrp="1"/>
          </p:cNvSpPr>
          <p:nvPr>
            <p:ph idx="1"/>
          </p:nvPr>
        </p:nvSpPr>
        <p:spPr/>
        <p:txBody>
          <a:bodyPr>
            <a:normAutofit fontScale="92500" lnSpcReduction="20000"/>
          </a:bodyPr>
          <a:lstStyle/>
          <a:p>
            <a:r>
              <a:rPr lang="zh-CN" altLang="en-US" dirty="0"/>
              <a:t>制定货币政策是中央银行的主要职能，通过控制货币供应和利率，以实现政策目标。</a:t>
            </a:r>
            <a:endParaRPr lang="en-US" altLang="zh-CN" dirty="0"/>
          </a:p>
          <a:p>
            <a:pPr lvl="1"/>
            <a:r>
              <a:rPr lang="zh-CN" altLang="en-US" dirty="0"/>
              <a:t>价格稳定（</a:t>
            </a:r>
            <a:r>
              <a:rPr lang="en-US" altLang="zh-CN" dirty="0"/>
              <a:t>price stability</a:t>
            </a:r>
            <a:r>
              <a:rPr lang="zh-CN" altLang="en-US" dirty="0"/>
              <a:t>）</a:t>
            </a:r>
            <a:endParaRPr lang="en-US" altLang="zh-CN" dirty="0"/>
          </a:p>
          <a:p>
            <a:pPr lvl="1"/>
            <a:r>
              <a:rPr lang="zh-CN" altLang="en-US" dirty="0"/>
              <a:t>经济增长和就业</a:t>
            </a:r>
            <a:endParaRPr lang="en-US" altLang="zh-CN" dirty="0"/>
          </a:p>
          <a:p>
            <a:r>
              <a:rPr lang="zh-CN" altLang="en-US" dirty="0"/>
              <a:t>中国的央行是中国人民银行（</a:t>
            </a:r>
            <a:r>
              <a:rPr lang="en-US" altLang="zh-CN" dirty="0"/>
              <a:t>People’s Bank of China, PBC</a:t>
            </a:r>
            <a:r>
              <a:rPr lang="zh-CN" altLang="en-US" dirty="0"/>
              <a:t>）。</a:t>
            </a:r>
            <a:endParaRPr lang="en-US" altLang="zh-CN" dirty="0"/>
          </a:p>
          <a:p>
            <a:r>
              <a:rPr lang="zh-CN" altLang="en-US" dirty="0"/>
              <a:t>美国的央行是“联储”（</a:t>
            </a:r>
            <a:r>
              <a:rPr lang="en-US" altLang="zh-CN" dirty="0"/>
              <a:t>Federal Reserve, the Fed</a:t>
            </a:r>
            <a:r>
              <a:rPr lang="zh-CN" altLang="en-US" dirty="0"/>
              <a:t>）。</a:t>
            </a:r>
            <a:r>
              <a:rPr lang="en-US" altLang="zh-CN" dirty="0"/>
              <a:t> </a:t>
            </a:r>
          </a:p>
          <a:p>
            <a:r>
              <a:rPr lang="zh-CN" altLang="en-US" dirty="0"/>
              <a:t>欧元区的央行是欧洲央行（</a:t>
            </a:r>
            <a:r>
              <a:rPr lang="en-US" altLang="zh-CN" dirty="0"/>
              <a:t>European Central Bank, ECB</a:t>
            </a:r>
            <a:r>
              <a:rPr lang="zh-CN" altLang="en-US" dirty="0"/>
              <a:t>）。</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2841447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铸币税（</a:t>
            </a:r>
            <a:r>
              <a:rPr lang="en-US" altLang="zh-CN" dirty="0"/>
              <a:t>seigniorage</a:t>
            </a:r>
            <a:r>
              <a:rPr lang="zh-CN" altLang="en-US" dirty="0"/>
              <a:t>）</a:t>
            </a:r>
          </a:p>
        </p:txBody>
      </p:sp>
      <p:sp>
        <p:nvSpPr>
          <p:cNvPr id="3" name="内容占位符 2"/>
          <p:cNvSpPr>
            <a:spLocks noGrp="1"/>
          </p:cNvSpPr>
          <p:nvPr>
            <p:ph idx="1"/>
          </p:nvPr>
        </p:nvSpPr>
        <p:spPr/>
        <p:txBody>
          <a:bodyPr>
            <a:normAutofit/>
          </a:bodyPr>
          <a:lstStyle/>
          <a:p>
            <a:r>
              <a:rPr lang="zh-CN" altLang="en-US" dirty="0"/>
              <a:t>铸币税是印钞给政府带来的收入。因为过度印钞会带来通胀，因此铸币税也被称为“通胀税”。</a:t>
            </a:r>
            <a:endParaRPr lang="en-US" altLang="zh-CN" dirty="0"/>
          </a:p>
          <a:p>
            <a:r>
              <a:rPr lang="zh-CN" altLang="en-US" dirty="0"/>
              <a:t>在正常时期，铸币税很温和。但在极端时期（战争、超级通胀等），铸币税可能是政府主要财政来源。</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47897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M2/GDP</a:t>
            </a:r>
            <a:endParaRPr lang="zh-CN" altLang="en-US" dirty="0"/>
          </a:p>
        </p:txBody>
      </p:sp>
      <p:sp>
        <p:nvSpPr>
          <p:cNvPr id="3" name="内容占位符 2"/>
          <p:cNvSpPr>
            <a:spLocks noGrp="1"/>
          </p:cNvSpPr>
          <p:nvPr>
            <p:ph idx="1"/>
          </p:nvPr>
        </p:nvSpPr>
        <p:spPr/>
        <p:txBody>
          <a:bodyPr/>
          <a:lstStyle/>
          <a:p>
            <a:r>
              <a:rPr lang="zh-CN" altLang="en-US" dirty="0"/>
              <a:t>各国 </a:t>
            </a:r>
            <a:r>
              <a:rPr lang="en-US" altLang="zh-CN" dirty="0"/>
              <a:t>M2/GDP </a:t>
            </a:r>
            <a:r>
              <a:rPr lang="zh-CN" altLang="en-US" dirty="0"/>
              <a:t>比例相差悬殊</a:t>
            </a:r>
            <a:endParaRPr lang="en-US" altLang="zh-CN" dirty="0"/>
          </a:p>
          <a:p>
            <a:endParaRPr lang="en-US" altLang="zh-CN" dirty="0"/>
          </a:p>
          <a:p>
            <a:endParaRPr lang="en-US" altLang="zh-CN" dirty="0"/>
          </a:p>
          <a:p>
            <a:endParaRPr lang="en-US" altLang="zh-CN" dirty="0"/>
          </a:p>
          <a:p>
            <a:endParaRPr lang="en-US" altLang="zh-CN" dirty="0"/>
          </a:p>
          <a:p>
            <a:r>
              <a:rPr lang="zh-CN" altLang="en-US" dirty="0"/>
              <a:t>一般来说</a:t>
            </a:r>
            <a:r>
              <a:rPr lang="en-US" altLang="zh-CN" dirty="0"/>
              <a:t>, </a:t>
            </a:r>
            <a:r>
              <a:rPr lang="zh-CN" altLang="en-US" dirty="0"/>
              <a:t>银行主导金融体系的国家，</a:t>
            </a:r>
            <a:r>
              <a:rPr lang="en-US" altLang="zh-CN" dirty="0"/>
              <a:t>M2/GDP </a:t>
            </a:r>
            <a:r>
              <a:rPr lang="zh-CN" altLang="en-US" dirty="0"/>
              <a:t>比例较高。（</a:t>
            </a:r>
            <a:r>
              <a:rPr lang="en-US" altLang="zh-CN" dirty="0"/>
              <a:t>M2</a:t>
            </a:r>
            <a:r>
              <a:rPr lang="zh-CN" altLang="en-US" dirty="0"/>
              <a:t>主要就是银行存款）</a:t>
            </a:r>
            <a:r>
              <a:rPr lang="en-US" altLang="zh-CN" dirty="0"/>
              <a:t>   </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025625964"/>
              </p:ext>
            </p:extLst>
          </p:nvPr>
        </p:nvGraphicFramePr>
        <p:xfrm>
          <a:off x="1403648" y="2420888"/>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endParaRPr lang="zh-CN" altLang="en-US" dirty="0"/>
                    </a:p>
                  </a:txBody>
                  <a:tcPr/>
                </a:tc>
                <a:tc>
                  <a:txBody>
                    <a:bodyPr/>
                    <a:lstStyle/>
                    <a:p>
                      <a:r>
                        <a:rPr lang="en-US" altLang="zh-CN" dirty="0"/>
                        <a:t>M2/GDP (%, 2019)</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China</a:t>
                      </a:r>
                      <a:endParaRPr lang="zh-CN" altLang="en-US" dirty="0"/>
                    </a:p>
                  </a:txBody>
                  <a:tcPr/>
                </a:tc>
                <a:tc>
                  <a:txBody>
                    <a:bodyPr/>
                    <a:lstStyle/>
                    <a:p>
                      <a:r>
                        <a:rPr lang="en-US" altLang="zh-CN" dirty="0"/>
                        <a:t>199</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USA</a:t>
                      </a:r>
                      <a:endParaRPr lang="zh-CN" altLang="en-US" dirty="0"/>
                    </a:p>
                  </a:txBody>
                  <a:tcPr/>
                </a:tc>
                <a:tc>
                  <a:txBody>
                    <a:bodyPr/>
                    <a:lstStyle/>
                    <a:p>
                      <a:r>
                        <a:rPr lang="en-US" altLang="zh-CN" dirty="0"/>
                        <a:t>93</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Japan</a:t>
                      </a:r>
                      <a:endParaRPr lang="zh-CN" altLang="en-US" dirty="0"/>
                    </a:p>
                  </a:txBody>
                  <a:tcPr/>
                </a:tc>
                <a:tc>
                  <a:txBody>
                    <a:bodyPr/>
                    <a:lstStyle/>
                    <a:p>
                      <a:r>
                        <a:rPr lang="en-US" altLang="zh-CN" dirty="0"/>
                        <a:t>255</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World</a:t>
                      </a:r>
                      <a:endParaRPr lang="zh-CN" altLang="en-US" dirty="0"/>
                    </a:p>
                  </a:txBody>
                  <a:tcPr/>
                </a:tc>
                <a:tc>
                  <a:txBody>
                    <a:bodyPr/>
                    <a:lstStyle/>
                    <a:p>
                      <a:r>
                        <a:rPr lang="en-US" altLang="zh-CN" dirty="0"/>
                        <a:t>126</a:t>
                      </a:r>
                      <a:endParaRPr lang="zh-CN"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610770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通货膨胀（</a:t>
            </a:r>
            <a:r>
              <a:rPr lang="en-US" altLang="zh-CN" dirty="0"/>
              <a:t>Inflation</a:t>
            </a:r>
            <a:r>
              <a:rPr lang="zh-CN" altLang="en-US" dirty="0"/>
              <a:t>）</a:t>
            </a:r>
          </a:p>
        </p:txBody>
      </p:sp>
      <p:sp>
        <p:nvSpPr>
          <p:cNvPr id="3" name="内容占位符 2"/>
          <p:cNvSpPr>
            <a:spLocks noGrp="1"/>
          </p:cNvSpPr>
          <p:nvPr>
            <p:ph idx="1"/>
          </p:nvPr>
        </p:nvSpPr>
        <p:spPr/>
        <p:txBody>
          <a:bodyPr/>
          <a:lstStyle/>
          <a:p>
            <a:r>
              <a:rPr lang="zh-CN" altLang="en-US" dirty="0"/>
              <a:t>定义</a:t>
            </a:r>
            <a:r>
              <a:rPr lang="en-US" altLang="zh-CN" dirty="0"/>
              <a:t>: </a:t>
            </a:r>
            <a:r>
              <a:rPr lang="zh-CN" altLang="en-US" dirty="0"/>
              <a:t>通货膨胀是指商品和服务</a:t>
            </a:r>
            <a:r>
              <a:rPr lang="zh-CN" altLang="en-US" dirty="0">
                <a:solidFill>
                  <a:srgbClr val="FF0000"/>
                </a:solidFill>
              </a:rPr>
              <a:t>总体价格水平</a:t>
            </a:r>
            <a:r>
              <a:rPr lang="zh-CN" altLang="en-US" dirty="0"/>
              <a:t>的</a:t>
            </a:r>
            <a:r>
              <a:rPr lang="zh-CN" altLang="en-US" dirty="0">
                <a:solidFill>
                  <a:srgbClr val="FF0000"/>
                </a:solidFill>
              </a:rPr>
              <a:t>持续</a:t>
            </a:r>
            <a:r>
              <a:rPr lang="zh-CN" altLang="en-US" dirty="0"/>
              <a:t>上涨。</a:t>
            </a:r>
            <a:endParaRPr lang="en-US" altLang="zh-CN" dirty="0"/>
          </a:p>
          <a:p>
            <a:r>
              <a:rPr lang="zh-CN" altLang="en-US" dirty="0"/>
              <a:t>测度：</a:t>
            </a:r>
            <a:r>
              <a:rPr lang="en-US" altLang="zh-CN" dirty="0"/>
              <a:t>CPI</a:t>
            </a:r>
            <a:r>
              <a:rPr lang="zh-CN" altLang="en-US" dirty="0"/>
              <a:t>、</a:t>
            </a:r>
            <a:r>
              <a:rPr lang="en-US" altLang="zh-CN" dirty="0"/>
              <a:t>GDP</a:t>
            </a:r>
            <a:r>
              <a:rPr lang="zh-CN" altLang="en-US" dirty="0"/>
              <a:t>平减因子等。</a:t>
            </a:r>
            <a:endParaRPr lang="en-US" altLang="zh-CN" dirty="0"/>
          </a:p>
          <a:p>
            <a:r>
              <a:rPr lang="zh-CN" altLang="en-US" dirty="0"/>
              <a:t>货币与通胀的关系：通胀侵蚀货币的购买力。</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005224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通胀的成本</a:t>
            </a:r>
          </a:p>
        </p:txBody>
      </p:sp>
      <p:sp>
        <p:nvSpPr>
          <p:cNvPr id="3" name="内容占位符 2"/>
          <p:cNvSpPr>
            <a:spLocks noGrp="1"/>
          </p:cNvSpPr>
          <p:nvPr>
            <p:ph idx="1"/>
          </p:nvPr>
        </p:nvSpPr>
        <p:spPr/>
        <p:txBody>
          <a:bodyPr>
            <a:normAutofit/>
          </a:bodyPr>
          <a:lstStyle/>
          <a:p>
            <a:r>
              <a:rPr lang="zh-CN" altLang="en-US" dirty="0"/>
              <a:t>预期中的通胀</a:t>
            </a:r>
            <a:endParaRPr lang="en-US" altLang="zh-CN" dirty="0"/>
          </a:p>
          <a:p>
            <a:pPr lvl="1"/>
            <a:r>
              <a:rPr lang="zh-CN" altLang="en-US" dirty="0"/>
              <a:t>菜单成本（</a:t>
            </a:r>
            <a:r>
              <a:rPr lang="en-US" altLang="zh-CN" dirty="0"/>
              <a:t>Menu cost</a:t>
            </a:r>
            <a:r>
              <a:rPr lang="zh-CN" altLang="en-US" dirty="0"/>
              <a:t>）</a:t>
            </a:r>
            <a:endParaRPr lang="en-US" altLang="zh-CN" dirty="0"/>
          </a:p>
          <a:p>
            <a:pPr lvl="1"/>
            <a:r>
              <a:rPr lang="zh-CN" altLang="en-US" dirty="0"/>
              <a:t>价格扭曲引起的资源错配</a:t>
            </a:r>
            <a:endParaRPr lang="en-US" altLang="zh-CN" dirty="0"/>
          </a:p>
          <a:p>
            <a:pPr lvl="1"/>
            <a:r>
              <a:rPr lang="zh-CN" altLang="en-US" dirty="0"/>
              <a:t>不公平的税收</a:t>
            </a:r>
            <a:endParaRPr lang="en-US" altLang="zh-CN" dirty="0"/>
          </a:p>
          <a:p>
            <a:pPr lvl="1"/>
            <a:r>
              <a:rPr lang="zh-CN" altLang="en-US" dirty="0"/>
              <a:t>其他各种不方便</a:t>
            </a:r>
            <a:endParaRPr lang="en-US" altLang="zh-CN" dirty="0"/>
          </a:p>
          <a:p>
            <a:r>
              <a:rPr lang="zh-CN" altLang="en-US" dirty="0"/>
              <a:t>预期外的通胀</a:t>
            </a:r>
            <a:endParaRPr lang="en-US" altLang="zh-CN" dirty="0"/>
          </a:p>
          <a:p>
            <a:pPr lvl="1"/>
            <a:r>
              <a:rPr lang="zh-CN" altLang="en-US" dirty="0"/>
              <a:t>购买力的随意再分配</a:t>
            </a:r>
            <a:endParaRPr lang="en-US" altLang="zh-CN" dirty="0"/>
          </a:p>
          <a:p>
            <a:pPr lvl="1"/>
            <a:r>
              <a:rPr lang="zh-CN" altLang="en-US" dirty="0"/>
              <a:t>经济不确定性增加</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271748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通胀的一点好处</a:t>
            </a:r>
          </a:p>
        </p:txBody>
      </p:sp>
      <p:sp>
        <p:nvSpPr>
          <p:cNvPr id="3" name="内容占位符 2"/>
          <p:cNvSpPr>
            <a:spLocks noGrp="1"/>
          </p:cNvSpPr>
          <p:nvPr>
            <p:ph idx="1"/>
          </p:nvPr>
        </p:nvSpPr>
        <p:spPr/>
        <p:txBody>
          <a:bodyPr/>
          <a:lstStyle/>
          <a:p>
            <a:r>
              <a:rPr lang="zh-CN" altLang="en-US" dirty="0"/>
              <a:t>因为名义工资一般有向下的刚性，通胀能让实际工资获得向下的弹性。</a:t>
            </a:r>
            <a:endParaRPr lang="en-US" altLang="zh-CN" dirty="0"/>
          </a:p>
          <a:p>
            <a:r>
              <a:rPr lang="zh-CN" altLang="en-US" dirty="0"/>
              <a:t>于是温和的通胀能让劳动力市场运行得更好。</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2009224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超级通货膨胀（</a:t>
            </a:r>
            <a:r>
              <a:rPr lang="en-US" altLang="zh-CN" dirty="0"/>
              <a:t>Hyperinflation</a:t>
            </a:r>
            <a:r>
              <a:rPr lang="zh-CN" altLang="en-US" dirty="0"/>
              <a:t>）</a:t>
            </a:r>
          </a:p>
        </p:txBody>
      </p:sp>
      <p:sp>
        <p:nvSpPr>
          <p:cNvPr id="3" name="内容占位符 2"/>
          <p:cNvSpPr>
            <a:spLocks noGrp="1"/>
          </p:cNvSpPr>
          <p:nvPr>
            <p:ph idx="1"/>
          </p:nvPr>
        </p:nvSpPr>
        <p:spPr/>
        <p:txBody>
          <a:bodyPr>
            <a:normAutofit/>
          </a:bodyPr>
          <a:lstStyle/>
          <a:p>
            <a:r>
              <a:rPr lang="zh-CN" altLang="en-US" dirty="0"/>
              <a:t>定义</a:t>
            </a:r>
            <a:r>
              <a:rPr lang="en-US" altLang="zh-CN" dirty="0"/>
              <a:t>:</a:t>
            </a:r>
            <a:r>
              <a:rPr lang="zh-CN" altLang="en-US" dirty="0"/>
              <a:t>极度恶性的通胀（比如通胀率超过每月</a:t>
            </a:r>
            <a:r>
              <a:rPr lang="en-US" altLang="zh-CN" dirty="0"/>
              <a:t>50%</a:t>
            </a:r>
            <a:r>
              <a:rPr lang="zh-CN" altLang="en-US" dirty="0"/>
              <a:t>）</a:t>
            </a:r>
            <a:endParaRPr lang="en-US" altLang="zh-CN" dirty="0"/>
          </a:p>
          <a:p>
            <a:r>
              <a:rPr lang="zh-CN" altLang="en-US" dirty="0"/>
              <a:t>在超级通货膨胀下，通胀成本不可承受。</a:t>
            </a:r>
            <a:endParaRPr lang="en-US" altLang="zh-CN" dirty="0"/>
          </a:p>
          <a:p>
            <a:r>
              <a:rPr lang="zh-CN" altLang="en-US" dirty="0"/>
              <a:t>货币失去储值功能，甚至交易媒介功能</a:t>
            </a:r>
            <a:r>
              <a:rPr lang="en-US" altLang="zh-CN" dirty="0"/>
              <a:t> </a:t>
            </a:r>
          </a:p>
          <a:p>
            <a:pPr lvl="1"/>
            <a:r>
              <a:rPr lang="zh-CN" altLang="en-US" dirty="0"/>
              <a:t>人们不得不以物易物，或者用其他硬通货币。</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3664803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解放前的超级通货膨胀（</a:t>
            </a:r>
            <a:r>
              <a:rPr lang="en-US" altLang="zh-CN" dirty="0"/>
              <a:t>1937-1948</a:t>
            </a:r>
            <a:r>
              <a:rPr lang="zh-CN" altLang="en-US" dirty="0"/>
              <a:t>）</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p:cNvGraphicFramePr>
            <a:graphicFrameLocks noGrp="1"/>
          </p:cNvGraphicFramePr>
          <p:nvPr>
            <p:ph idx="1"/>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33934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解放前的超级通货膨胀</a:t>
            </a:r>
            <a:r>
              <a:rPr lang="en-US" altLang="zh-CN" dirty="0"/>
              <a:t/>
            </a:r>
            <a:br>
              <a:rPr lang="en-US" altLang="zh-CN" dirty="0"/>
            </a:br>
            <a:r>
              <a:rPr lang="zh-CN" altLang="en-US" dirty="0"/>
              <a:t>（</a:t>
            </a:r>
            <a:r>
              <a:rPr lang="en-US" altLang="zh-CN" dirty="0"/>
              <a:t>1948.8-1949.4</a:t>
            </a:r>
            <a:r>
              <a:rPr lang="zh-CN" altLang="en-US" dirty="0"/>
              <a:t>）</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p:cNvGraphicFramePr>
            <a:graphicFrameLocks noGrp="1"/>
          </p:cNvGraphicFramePr>
          <p:nvPr>
            <p:ph idx="1"/>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34411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超级通胀的原因</a:t>
            </a:r>
          </a:p>
        </p:txBody>
      </p:sp>
      <p:sp>
        <p:nvSpPr>
          <p:cNvPr id="3" name="内容占位符 2"/>
          <p:cNvSpPr>
            <a:spLocks noGrp="1"/>
          </p:cNvSpPr>
          <p:nvPr>
            <p:ph idx="1"/>
          </p:nvPr>
        </p:nvSpPr>
        <p:spPr/>
        <p:txBody>
          <a:bodyPr>
            <a:normAutofit/>
          </a:bodyPr>
          <a:lstStyle/>
          <a:p>
            <a:r>
              <a:rPr lang="zh-CN" altLang="en-US" dirty="0"/>
              <a:t>一个简单回答是</a:t>
            </a:r>
            <a:r>
              <a:rPr lang="en-US" altLang="zh-CN" dirty="0"/>
              <a:t>: </a:t>
            </a:r>
            <a:r>
              <a:rPr lang="zh-CN" altLang="en-US" dirty="0"/>
              <a:t>超级通胀由过度的货币供应导致。</a:t>
            </a:r>
            <a:endParaRPr lang="en-US" altLang="zh-CN" dirty="0"/>
          </a:p>
          <a:p>
            <a:r>
              <a:rPr lang="zh-CN" altLang="en-US" dirty="0"/>
              <a:t>但是央行为何过度印钞？通常是因为财政问题。</a:t>
            </a:r>
            <a:endParaRPr lang="en-US" altLang="zh-CN" dirty="0"/>
          </a:p>
          <a:p>
            <a:r>
              <a:rPr lang="zh-CN" altLang="en-US" dirty="0"/>
              <a:t>如何应对超级通胀？财政改革。</a:t>
            </a:r>
            <a:r>
              <a:rPr lang="en-US" altLang="zh-CN" dirty="0"/>
              <a:t> </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05198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a:t>
            </a:r>
            <a:r>
              <a:rPr lang="zh-CN" altLang="en-US" dirty="0"/>
              <a:t>和</a:t>
            </a:r>
            <a:r>
              <a:rPr lang="en-US" altLang="zh-CN" dirty="0"/>
              <a:t>AS</a:t>
            </a:r>
            <a:r>
              <a:rPr lang="zh-CN" altLang="en-US" dirty="0"/>
              <a:t>曲线</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zh-CN" altLang="en-US" dirty="0"/>
                  <a:t>一般来说，</a:t>
                </a:r>
                <a:r>
                  <a:rPr lang="en-US" altLang="zh-CN" dirty="0"/>
                  <a:t>AD</a:t>
                </a:r>
                <a:r>
                  <a:rPr lang="zh-CN" altLang="en-US" dirty="0"/>
                  <a:t>和</a:t>
                </a:r>
                <a:r>
                  <a:rPr lang="en-US" altLang="zh-CN" dirty="0"/>
                  <a:t>AS</a:t>
                </a:r>
                <a:r>
                  <a:rPr lang="zh-CN" altLang="en-US" dirty="0"/>
                  <a:t>均为价格水平</a:t>
                </a:r>
                <a14:m>
                  <m:oMath xmlns:m="http://schemas.openxmlformats.org/officeDocument/2006/math">
                    <m:r>
                      <a:rPr lang="en-US" altLang="zh-CN">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oMath>
                </a14:m>
                <a:r>
                  <a:rPr lang="zh-CN" altLang="en-US" dirty="0"/>
                  <a:t>的函数。</a:t>
                </a:r>
                <a:r>
                  <a:rPr lang="en-US" altLang="zh-CN" dirty="0"/>
                  <a:t> </a:t>
                </a:r>
              </a:p>
              <a:p>
                <a:pPr lvl="1"/>
                <a:r>
                  <a:rPr lang="en-US" altLang="zh-CN" dirty="0"/>
                  <a:t>AD </a:t>
                </a:r>
                <a:r>
                  <a:rPr lang="zh-CN" altLang="en-US" dirty="0"/>
                  <a:t>曲线</a:t>
                </a:r>
                <a:r>
                  <a:rPr lang="en-US" altLang="zh-CN" dirty="0"/>
                  <a:t>: </a:t>
                </a:r>
                <a:r>
                  <a:rPr lang="en-US" altLang="zh-CN" u="sng" dirty="0"/>
                  <a:t>AD</a:t>
                </a:r>
                <a:r>
                  <a:rPr lang="en-US" altLang="zh-CN" dirty="0"/>
                  <a:t> </a:t>
                </a:r>
                <a:r>
                  <a:rPr lang="zh-CN" altLang="en-US" dirty="0"/>
                  <a:t>和</a:t>
                </a:r>
                <a:r>
                  <a:rPr lang="en-US" altLang="zh-CN" dirty="0"/>
                  <a:t> </a:t>
                </a:r>
                <a14:m>
                  <m:oMath xmlns:m="http://schemas.openxmlformats.org/officeDocument/2006/math">
                    <m:r>
                      <a:rPr lang="en-US" altLang="zh-CN" i="1">
                        <a:latin typeface="Cambria Math" panose="02040503050406030204" pitchFamily="18" charset="0"/>
                      </a:rPr>
                      <m:t>𝑃</m:t>
                    </m:r>
                  </m:oMath>
                </a14:m>
                <a:r>
                  <a:rPr lang="en-US" altLang="zh-CN" dirty="0"/>
                  <a:t> </a:t>
                </a:r>
                <a:r>
                  <a:rPr lang="zh-CN" altLang="en-US" dirty="0"/>
                  <a:t>关系的图形表示。</a:t>
                </a:r>
                <a:endParaRPr lang="en-US" altLang="zh-CN" dirty="0"/>
              </a:p>
              <a:p>
                <a:pPr lvl="1"/>
                <a:r>
                  <a:rPr lang="en-US" altLang="zh-CN" dirty="0"/>
                  <a:t>AS </a:t>
                </a:r>
                <a:r>
                  <a:rPr lang="zh-CN" altLang="en-US" dirty="0"/>
                  <a:t>曲线</a:t>
                </a:r>
                <a:r>
                  <a:rPr lang="en-US" altLang="zh-CN" dirty="0"/>
                  <a:t>: </a:t>
                </a:r>
                <a:r>
                  <a:rPr lang="en-US" altLang="zh-CN" u="sng" dirty="0"/>
                  <a:t>AS</a:t>
                </a:r>
                <a:r>
                  <a:rPr lang="en-US" altLang="zh-CN" dirty="0"/>
                  <a:t> </a:t>
                </a:r>
                <a:r>
                  <a:rPr lang="zh-CN" altLang="en-US" dirty="0"/>
                  <a:t>和</a:t>
                </a:r>
                <a:r>
                  <a:rPr lang="en-US" altLang="zh-CN" dirty="0"/>
                  <a:t> </a:t>
                </a:r>
                <a14:m>
                  <m:oMath xmlns:m="http://schemas.openxmlformats.org/officeDocument/2006/math">
                    <m:r>
                      <a:rPr lang="en-US" altLang="zh-CN" i="1">
                        <a:latin typeface="Cambria Math" panose="02040503050406030204" pitchFamily="18" charset="0"/>
                      </a:rPr>
                      <m:t>𝑃</m:t>
                    </m:r>
                  </m:oMath>
                </a14:m>
                <a:r>
                  <a:rPr lang="en-US" altLang="zh-CN" dirty="0"/>
                  <a:t> </a:t>
                </a:r>
                <a:r>
                  <a:rPr lang="zh-CN" altLang="en-US" dirty="0"/>
                  <a:t>关系的图形表示。</a:t>
                </a:r>
                <a:endParaRPr lang="en-US" altLang="zh-CN" dirty="0"/>
              </a:p>
              <a:p>
                <a:r>
                  <a:rPr lang="zh-CN" altLang="en-US" dirty="0"/>
                  <a:t>一般来说，</a:t>
                </a:r>
                <a14:m>
                  <m:oMath xmlns:m="http://schemas.openxmlformats.org/officeDocument/2006/math">
                    <m:r>
                      <a:rPr lang="en-US" altLang="zh-CN" i="1">
                        <a:latin typeface="Cambria Math" panose="02040503050406030204" pitchFamily="18" charset="0"/>
                      </a:rPr>
                      <m:t>𝑃</m:t>
                    </m:r>
                  </m:oMath>
                </a14:m>
                <a:r>
                  <a:rPr lang="zh-CN" altLang="en-US" dirty="0"/>
                  <a:t> 下降时，</a:t>
                </a:r>
                <a:r>
                  <a:rPr lang="en-US" altLang="zh-CN" dirty="0"/>
                  <a:t>AD </a:t>
                </a:r>
                <a:r>
                  <a:rPr lang="zh-CN" altLang="en-US" dirty="0"/>
                  <a:t>上升，</a:t>
                </a:r>
                <a:r>
                  <a:rPr lang="en-US" altLang="zh-CN" dirty="0"/>
                  <a:t>AS </a:t>
                </a:r>
                <a:r>
                  <a:rPr lang="zh-CN" altLang="en-US" dirty="0"/>
                  <a:t>下降。</a:t>
                </a:r>
                <a:endParaRPr lang="en-US" altLang="zh-CN" dirty="0"/>
              </a:p>
              <a:p>
                <a:pPr lvl="1"/>
                <a:r>
                  <a:rPr lang="en-US" altLang="zh-CN" dirty="0"/>
                  <a:t>AD:</a:t>
                </a:r>
                <a:r>
                  <a:rPr lang="zh-CN" altLang="en-US" dirty="0"/>
                  <a:t>庇古（</a:t>
                </a:r>
                <a:r>
                  <a:rPr lang="en-US" altLang="zh-CN" dirty="0"/>
                  <a:t>Pigou</a:t>
                </a:r>
                <a:r>
                  <a:rPr lang="zh-CN" altLang="en-US" dirty="0"/>
                  <a:t>）财富效应，凯恩斯利率效应等。</a:t>
                </a:r>
                <a:endParaRPr lang="en-US" altLang="zh-CN" dirty="0"/>
              </a:p>
              <a:p>
                <a:pPr lvl="1"/>
                <a:r>
                  <a:rPr lang="en-US" altLang="zh-CN" dirty="0"/>
                  <a:t>AS: </a:t>
                </a:r>
                <a:r>
                  <a:rPr lang="zh-CN" altLang="en-US" dirty="0"/>
                  <a:t>信息不对称，错觉，部分价格粘滞等。</a:t>
                </a:r>
                <a:endParaRPr lang="en-US" altLang="zh-CN" dirty="0"/>
              </a:p>
              <a:p>
                <a:endParaRPr lang="en-US" altLang="zh-CN" dirty="0"/>
              </a:p>
              <a:p>
                <a:pPr lvl="1"/>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3504" r="-681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9459533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货币数量理论</a:t>
            </a:r>
            <a:r>
              <a:rPr lang="en-US" altLang="zh-CN" dirty="0"/>
              <a:t/>
            </a:r>
            <a:br>
              <a:rPr lang="en-US" altLang="zh-CN" dirty="0"/>
            </a:br>
            <a:r>
              <a:rPr lang="zh-CN" altLang="en-US" dirty="0"/>
              <a:t>（</a:t>
            </a:r>
            <a:r>
              <a:rPr lang="en-US" altLang="zh-CN" dirty="0"/>
              <a:t>Quantity Theory of Money</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用</a:t>
                </a:r>
                <a:r>
                  <a:rPr lang="en-US" altLang="zh-CN" dirty="0"/>
                  <a:t> </a:t>
                </a:r>
                <a14:m>
                  <m:oMath xmlns:m="http://schemas.openxmlformats.org/officeDocument/2006/math">
                    <m:r>
                      <a:rPr lang="en-US" altLang="zh-CN" b="0" i="1" smtClean="0">
                        <a:latin typeface="Cambria Math"/>
                      </a:rPr>
                      <m:t>𝑇</m:t>
                    </m:r>
                  </m:oMath>
                </a14:m>
                <a:r>
                  <a:rPr lang="zh-CN" altLang="en-US" dirty="0"/>
                  <a:t> 表示一段时间内交易次数，</a:t>
                </a:r>
                <a14:m>
                  <m:oMath xmlns:m="http://schemas.openxmlformats.org/officeDocument/2006/math">
                    <m:r>
                      <a:rPr lang="en-US" altLang="zh-CN" b="0" i="1" smtClean="0">
                        <a:latin typeface="Cambria Math"/>
                      </a:rPr>
                      <m:t>𝑃</m:t>
                    </m:r>
                  </m:oMath>
                </a14:m>
                <a:r>
                  <a:rPr lang="zh-CN" altLang="en-US" dirty="0"/>
                  <a:t> 表示价格水平，</a:t>
                </a:r>
                <a:r>
                  <a:rPr lang="en-US" altLang="zh-CN" dirty="0"/>
                  <a:t> </a:t>
                </a:r>
                <a14:m>
                  <m:oMath xmlns:m="http://schemas.openxmlformats.org/officeDocument/2006/math">
                    <m:r>
                      <a:rPr lang="en-US" altLang="zh-CN" b="0" i="1" smtClean="0">
                        <a:latin typeface="Cambria Math"/>
                      </a:rPr>
                      <m:t>𝑀</m:t>
                    </m:r>
                  </m:oMath>
                </a14:m>
                <a:r>
                  <a:rPr lang="zh-CN" altLang="en-US" dirty="0"/>
                  <a:t> 表示流通中的货币。我们可以定义货币流通速度（</a:t>
                </a:r>
                <a:r>
                  <a:rPr lang="en-US" altLang="zh-CN" dirty="0"/>
                  <a:t>transaction velocity of money</a:t>
                </a:r>
                <a:r>
                  <a:rPr lang="zh-CN" altLang="en-US" dirty="0"/>
                  <a:t>）为</a:t>
                </a:r>
                <a:r>
                  <a:rPr lang="en-US" altLang="zh-CN" dirty="0"/>
                  <a:t>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𝑉</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𝑃𝑇</m:t>
                          </m:r>
                        </m:num>
                        <m:den>
                          <m:r>
                            <a:rPr lang="en-US" altLang="zh-CN" b="0" i="1" smtClean="0">
                              <a:latin typeface="Cambria Math"/>
                            </a:rPr>
                            <m:t>𝑀</m:t>
                          </m:r>
                        </m:den>
                      </m:f>
                      <m:r>
                        <a:rPr lang="en-US" altLang="zh-CN" b="0" i="1" smtClean="0">
                          <a:latin typeface="Cambria Math"/>
                        </a:rPr>
                        <m:t>.</m:t>
                      </m:r>
                    </m:oMath>
                  </m:oMathPara>
                </a14:m>
                <a:endParaRPr lang="en-US" altLang="zh-CN" dirty="0"/>
              </a:p>
              <a:p>
                <a:r>
                  <a:rPr lang="zh-CN" altLang="en-US" dirty="0"/>
                  <a:t>古典假设：货币流通速度是常数。</a:t>
                </a:r>
                <a:endParaRPr lang="en-US" altLang="zh-CN" dirty="0"/>
              </a:p>
              <a:p>
                <a:r>
                  <a:rPr lang="zh-CN" altLang="en-US" dirty="0"/>
                  <a:t>货币数量理论写为</a:t>
                </a:r>
                <a:endParaRPr lang="en-US" altLang="zh-CN" b="0"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𝑀𝑉</m:t>
                      </m:r>
                      <m:r>
                        <a:rPr lang="en-US" altLang="zh-CN" b="0" i="1" smtClean="0">
                          <a:latin typeface="Cambria Math"/>
                        </a:rPr>
                        <m:t>=</m:t>
                      </m:r>
                      <m:r>
                        <a:rPr lang="en-US" altLang="zh-CN" b="0" i="1" smtClean="0">
                          <a:latin typeface="Cambria Math"/>
                        </a:rPr>
                        <m:t>𝑃𝑇</m:t>
                      </m:r>
                      <m:r>
                        <a:rPr lang="en-US" altLang="zh-CN" b="0" i="1" smtClean="0">
                          <a:latin typeface="Cambria Math"/>
                        </a:rPr>
                        <m:t>.</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3504" r="-18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8577685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货币数量理论</a:t>
            </a:r>
            <a:r>
              <a:rPr lang="en-US" altLang="zh-CN" dirty="0"/>
              <a:t/>
            </a:r>
            <a:br>
              <a:rPr lang="en-US" altLang="zh-CN" dirty="0"/>
            </a:br>
            <a:r>
              <a:rPr lang="zh-CN" altLang="en-US" dirty="0"/>
              <a:t>（</a:t>
            </a:r>
            <a:r>
              <a:rPr lang="en-US" altLang="zh-CN" dirty="0"/>
              <a:t>Quantity Theory of Money</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对于异质性商品和服务，“交易次数”</a:t>
                </a:r>
                <a:r>
                  <a:rPr lang="en-US" altLang="zh-CN" dirty="0"/>
                  <a:t> </a:t>
                </a:r>
                <a:r>
                  <a:rPr lang="zh-CN" altLang="en-US" dirty="0"/>
                  <a:t>可用“不变价”加权，因此 </a:t>
                </a:r>
                <a14:m>
                  <m:oMath xmlns:m="http://schemas.openxmlformats.org/officeDocument/2006/math">
                    <m:r>
                      <a:rPr lang="en-US" altLang="zh-CN" i="1">
                        <a:latin typeface="Cambria Math"/>
                      </a:rPr>
                      <m:t>𝑇</m:t>
                    </m:r>
                  </m:oMath>
                </a14:m>
                <a:r>
                  <a:rPr lang="en-US" altLang="zh-CN" dirty="0"/>
                  <a:t> </a:t>
                </a:r>
                <a:r>
                  <a:rPr lang="zh-CN" altLang="en-US" dirty="0"/>
                  <a:t>可用实际</a:t>
                </a:r>
                <a:r>
                  <a:rPr lang="en-US" altLang="zh-CN" dirty="0"/>
                  <a:t>GDP</a:t>
                </a:r>
                <a:r>
                  <a:rPr lang="zh-CN" altLang="en-US" dirty="0"/>
                  <a:t>代替，得到更实用的货币数量理论：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𝑀𝑉</m:t>
                      </m:r>
                      <m:r>
                        <a:rPr lang="en-US" altLang="zh-CN" b="0" i="1" smtClean="0">
                          <a:latin typeface="Cambria Math"/>
                        </a:rPr>
                        <m:t>=</m:t>
                      </m:r>
                      <m:r>
                        <a:rPr lang="en-US" altLang="zh-CN" b="0" i="1" smtClean="0">
                          <a:latin typeface="Cambria Math"/>
                        </a:rPr>
                        <m:t>𝑃𝑌</m:t>
                      </m:r>
                      <m:r>
                        <a:rPr lang="en-US" altLang="zh-CN" b="0" i="1" smtClean="0">
                          <a:latin typeface="Cambria Math"/>
                        </a:rPr>
                        <m:t>,</m:t>
                      </m:r>
                    </m:oMath>
                  </m:oMathPara>
                </a14:m>
                <a:endParaRPr lang="en-US" altLang="zh-CN" dirty="0"/>
              </a:p>
              <a:p>
                <a:pPr marL="0" indent="0">
                  <a:buNone/>
                </a:pPr>
                <a:r>
                  <a:rPr lang="en-US" altLang="zh-CN" dirty="0"/>
                  <a:t>         </a:t>
                </a:r>
                <a:r>
                  <a:rPr lang="zh-CN" altLang="en-US" dirty="0"/>
                  <a:t>其中</a:t>
                </a:r>
                <a:r>
                  <a:rPr lang="en-US" altLang="zh-CN" dirty="0"/>
                  <a:t> </a:t>
                </a:r>
                <a14:m>
                  <m:oMath xmlns:m="http://schemas.openxmlformats.org/officeDocument/2006/math">
                    <m:r>
                      <a:rPr lang="en-US" altLang="zh-CN" i="1">
                        <a:latin typeface="Cambria Math"/>
                      </a:rPr>
                      <m:t>𝑌</m:t>
                    </m:r>
                  </m:oMath>
                </a14:m>
                <a:r>
                  <a:rPr lang="zh-CN" altLang="en-US" dirty="0"/>
                  <a:t> 表示实际</a:t>
                </a:r>
                <a:r>
                  <a:rPr lang="en-US" altLang="zh-CN" dirty="0"/>
                  <a:t>GDP. </a:t>
                </a:r>
              </a:p>
              <a:p>
                <a:r>
                  <a:rPr lang="en-US" altLang="zh-CN" dirty="0"/>
                  <a:t> </a:t>
                </a:r>
                <a:r>
                  <a:rPr lang="zh-CN" altLang="en-US" dirty="0"/>
                  <a:t>我们仍然假设 </a:t>
                </a:r>
                <a14:m>
                  <m:oMath xmlns:m="http://schemas.openxmlformats.org/officeDocument/2006/math">
                    <m:r>
                      <a:rPr lang="en-US" altLang="zh-CN" i="1">
                        <a:latin typeface="Cambria Math"/>
                      </a:rPr>
                      <m:t>𝑉</m:t>
                    </m:r>
                  </m:oMath>
                </a14:m>
                <a:r>
                  <a:rPr lang="zh-CN" altLang="en-US" dirty="0"/>
                  <a:t> 为常数。</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2426" r="-140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1817579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t>货币市场均衡</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定义</a:t>
                </a:r>
                <a:r>
                  <a:rPr lang="en-US" altLang="zh-CN" dirty="0"/>
                  <a:t> </a:t>
                </a:r>
                <a14:m>
                  <m:oMath xmlns:m="http://schemas.openxmlformats.org/officeDocument/2006/math">
                    <m:r>
                      <a:rPr lang="en-US" altLang="zh-CN" i="1">
                        <a:latin typeface="Cambria Math"/>
                      </a:rPr>
                      <m:t>𝑘</m:t>
                    </m:r>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𝑉</m:t>
                        </m:r>
                      </m:den>
                    </m:f>
                  </m:oMath>
                </a14:m>
                <a:r>
                  <a:rPr lang="en-US" altLang="zh-CN" dirty="0"/>
                  <a:t>, </a:t>
                </a:r>
                <a:r>
                  <a:rPr lang="zh-CN" altLang="en-US" dirty="0"/>
                  <a:t>货币数量理论写为</a:t>
                </a:r>
                <a:r>
                  <a:rPr lang="en-US" altLang="zh-CN" dirty="0"/>
                  <a:t> </a:t>
                </a: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a:rPr>
                            <m:t>𝑀</m:t>
                          </m:r>
                        </m:num>
                        <m:den>
                          <m:r>
                            <a:rPr lang="en-US" altLang="zh-CN" b="0" i="1" smtClean="0">
                              <a:latin typeface="Cambria Math"/>
                            </a:rPr>
                            <m:t>𝑃</m:t>
                          </m:r>
                        </m:den>
                      </m:f>
                      <m:r>
                        <a:rPr lang="en-US" altLang="zh-CN" b="0" i="1" smtClean="0">
                          <a:latin typeface="Cambria Math"/>
                        </a:rPr>
                        <m:t>=</m:t>
                      </m:r>
                      <m:r>
                        <a:rPr lang="en-US" altLang="zh-CN" b="0" i="1" smtClean="0">
                          <a:latin typeface="Cambria Math"/>
                        </a:rPr>
                        <m:t>𝑘𝑌</m:t>
                      </m:r>
                      <m:r>
                        <a:rPr lang="en-US" altLang="zh-CN" b="0" i="1" smtClean="0">
                          <a:latin typeface="Cambria Math"/>
                        </a:rPr>
                        <m:t>.</m:t>
                      </m:r>
                    </m:oMath>
                  </m:oMathPara>
                </a14:m>
                <a:endParaRPr lang="en-US" altLang="zh-CN" dirty="0"/>
              </a:p>
              <a:p>
                <a:r>
                  <a:rPr lang="zh-CN" altLang="en-US" dirty="0"/>
                  <a:t>右边可以理解为“实际货币需求”，左边可以理解为“实际货币供应”。因此货币数量理论可以理解为货币市场均衡条件：</a:t>
                </a:r>
                <a:endParaRPr lang="en-US" altLang="zh-CN" dirty="0"/>
              </a:p>
              <a:p>
                <a:pPr marL="0" indent="0" algn="ctr">
                  <a:buNone/>
                </a:pPr>
                <a:r>
                  <a:rPr lang="zh-CN" altLang="en-US" dirty="0">
                    <a:solidFill>
                      <a:srgbClr val="FF0000"/>
                    </a:solidFill>
                  </a:rPr>
                  <a:t>实际货币供应 </a:t>
                </a:r>
                <a:r>
                  <a:rPr lang="en-US" altLang="zh-CN" dirty="0">
                    <a:solidFill>
                      <a:srgbClr val="FF0000"/>
                    </a:solidFill>
                  </a:rPr>
                  <a:t>= </a:t>
                </a:r>
                <a:r>
                  <a:rPr lang="zh-CN" altLang="en-US" dirty="0">
                    <a:solidFill>
                      <a:srgbClr val="FF0000"/>
                    </a:solidFill>
                  </a:rPr>
                  <a:t>实际货币需求</a:t>
                </a:r>
                <a:endParaRPr lang="en-US" altLang="zh-CN" dirty="0">
                  <a:solidFill>
                    <a:srgbClr val="FF0000"/>
                  </a:solidFill>
                </a:endParaRPr>
              </a:p>
              <a:p>
                <a:r>
                  <a:rPr lang="zh-CN" altLang="en-US" dirty="0"/>
                  <a:t>参数</a:t>
                </a:r>
                <a:r>
                  <a:rPr lang="en-US" altLang="zh-CN" dirty="0"/>
                  <a:t> </a:t>
                </a:r>
                <a14:m>
                  <m:oMath xmlns:m="http://schemas.openxmlformats.org/officeDocument/2006/math">
                    <m:r>
                      <a:rPr lang="en-US" altLang="zh-CN" i="1">
                        <a:latin typeface="Cambria Math"/>
                      </a:rPr>
                      <m:t>𝑘</m:t>
                    </m:r>
                  </m:oMath>
                </a14:m>
                <a:r>
                  <a:rPr lang="en-US" altLang="zh-CN" dirty="0"/>
                  <a:t> </a:t>
                </a:r>
                <a:r>
                  <a:rPr lang="zh-CN" altLang="en-US" dirty="0"/>
                  <a:t>刻画人们持有货币的意愿。</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404" b="-148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998379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货币和通胀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对货币数量方程作全微分可得：</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i="1">
                              <a:latin typeface="Cambria Math"/>
                            </a:rPr>
                            <m:t>𝑑</m:t>
                          </m:r>
                          <m:r>
                            <a:rPr lang="en-US" altLang="zh-CN" b="0" i="1" smtClean="0">
                              <a:latin typeface="Cambria Math"/>
                            </a:rPr>
                            <m:t>𝑀</m:t>
                          </m:r>
                        </m:num>
                        <m:den>
                          <m:r>
                            <a:rPr lang="en-US" altLang="zh-CN" b="0" i="1" smtClean="0">
                              <a:latin typeface="Cambria Math"/>
                            </a:rPr>
                            <m:t>𝑀</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𝑑𝑉</m:t>
                          </m:r>
                        </m:num>
                        <m:den>
                          <m:r>
                            <a:rPr lang="en-US" altLang="zh-CN" b="0" i="1" smtClean="0">
                              <a:latin typeface="Cambria Math"/>
                            </a:rPr>
                            <m:t>𝑉</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𝑑𝑃</m:t>
                          </m:r>
                        </m:num>
                        <m:den>
                          <m:r>
                            <a:rPr lang="en-US" altLang="zh-CN" b="0" i="1" smtClean="0">
                              <a:latin typeface="Cambria Math"/>
                            </a:rPr>
                            <m:t>𝑃</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𝑑𝑌</m:t>
                          </m:r>
                        </m:num>
                        <m:den>
                          <m:r>
                            <a:rPr lang="en-US" altLang="zh-CN" b="0" i="1" smtClean="0">
                              <a:latin typeface="Cambria Math"/>
                            </a:rPr>
                            <m:t>𝑌</m:t>
                          </m:r>
                        </m:den>
                      </m:f>
                      <m:r>
                        <a:rPr lang="en-US" altLang="zh-CN" b="0" i="1" smtClean="0">
                          <a:latin typeface="Cambria Math"/>
                        </a:rPr>
                        <m:t>.</m:t>
                      </m:r>
                    </m:oMath>
                  </m:oMathPara>
                </a14:m>
                <a:endParaRPr lang="en-US" altLang="zh-CN" b="0" dirty="0"/>
              </a:p>
              <a:p>
                <a:pPr lvl="1"/>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𝑑𝑀</m:t>
                        </m:r>
                      </m:num>
                      <m:den>
                        <m:r>
                          <a:rPr lang="en-US" altLang="zh-CN" i="1">
                            <a:latin typeface="Cambria Math"/>
                          </a:rPr>
                          <m:t>𝑀</m:t>
                        </m:r>
                      </m:den>
                    </m:f>
                  </m:oMath>
                </a14:m>
                <a:r>
                  <a:rPr lang="en-US" altLang="zh-CN" dirty="0"/>
                  <a:t> </a:t>
                </a:r>
                <a:r>
                  <a:rPr lang="zh-CN" altLang="en-US" dirty="0"/>
                  <a:t>和</a:t>
                </a:r>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𝑑𝑌</m:t>
                        </m:r>
                      </m:num>
                      <m:den>
                        <m:r>
                          <a:rPr lang="en-US" altLang="zh-CN" i="1">
                            <a:latin typeface="Cambria Math"/>
                          </a:rPr>
                          <m:t>𝑌</m:t>
                        </m:r>
                      </m:den>
                    </m:f>
                  </m:oMath>
                </a14:m>
                <a:r>
                  <a:rPr lang="en-US" altLang="zh-CN" dirty="0"/>
                  <a:t> </a:t>
                </a:r>
                <a:r>
                  <a:rPr lang="zh-CN" altLang="en-US" dirty="0"/>
                  <a:t>分别为货币供应和实际</a:t>
                </a:r>
                <a:r>
                  <a:rPr lang="en-US" altLang="zh-CN" dirty="0"/>
                  <a:t>GDP</a:t>
                </a:r>
                <a:r>
                  <a:rPr lang="zh-CN" altLang="en-US" dirty="0"/>
                  <a:t>增速。</a:t>
                </a:r>
                <a:r>
                  <a:rPr lang="en-US" altLang="zh-CN" dirty="0"/>
                  <a:t> </a:t>
                </a:r>
              </a:p>
              <a:p>
                <a:pPr lvl="1"/>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𝑑𝑃</m:t>
                        </m:r>
                      </m:num>
                      <m:den>
                        <m:r>
                          <a:rPr lang="en-US" altLang="zh-CN" i="1">
                            <a:latin typeface="Cambria Math"/>
                          </a:rPr>
                          <m:t>𝑃</m:t>
                        </m:r>
                      </m:den>
                    </m:f>
                  </m:oMath>
                </a14:m>
                <a:r>
                  <a:rPr lang="zh-CN" altLang="en-US" dirty="0"/>
                  <a:t> 为通货膨胀率。</a:t>
                </a:r>
                <a:endParaRPr lang="en-US" altLang="zh-CN" dirty="0"/>
              </a:p>
              <a:p>
                <a:pPr lvl="1"/>
                <a:r>
                  <a:rPr lang="zh-CN" altLang="en-US" dirty="0"/>
                  <a:t>因为 </a:t>
                </a:r>
                <a14:m>
                  <m:oMath xmlns:m="http://schemas.openxmlformats.org/officeDocument/2006/math">
                    <m:r>
                      <a:rPr lang="en-US" altLang="zh-CN" i="1">
                        <a:latin typeface="Cambria Math"/>
                      </a:rPr>
                      <m:t>𝑉</m:t>
                    </m:r>
                  </m:oMath>
                </a14:m>
                <a:r>
                  <a:rPr lang="en-US" altLang="zh-CN" dirty="0"/>
                  <a:t> </a:t>
                </a:r>
                <a:r>
                  <a:rPr lang="zh-CN" altLang="en-US" dirty="0"/>
                  <a:t>为常数，所以</a:t>
                </a:r>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𝑑𝑉</m:t>
                        </m:r>
                      </m:num>
                      <m:den>
                        <m:r>
                          <a:rPr lang="en-US" altLang="zh-CN" i="1">
                            <a:latin typeface="Cambria Math"/>
                          </a:rPr>
                          <m:t>𝑉</m:t>
                        </m:r>
                      </m:den>
                    </m:f>
                    <m:r>
                      <a:rPr lang="en-US" altLang="zh-CN" b="0" i="1" smtClean="0">
                        <a:latin typeface="Cambria Math"/>
                      </a:rPr>
                      <m:t>=0.</m:t>
                    </m:r>
                  </m:oMath>
                </a14:m>
                <a:endParaRPr lang="en-US" altLang="zh-CN" dirty="0"/>
              </a:p>
              <a:p>
                <a:r>
                  <a:rPr lang="zh-CN" altLang="en-US" dirty="0"/>
                  <a:t>给定实际</a:t>
                </a:r>
                <a:r>
                  <a:rPr lang="en-US" altLang="zh-CN" dirty="0"/>
                  <a:t>GDP</a:t>
                </a:r>
                <a:r>
                  <a:rPr lang="zh-CN" altLang="en-US" dirty="0"/>
                  <a:t>增速，货币供应增速决定了通胀率。</a:t>
                </a:r>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3504" r="-1111" b="-202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2352641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中国</a:t>
            </a:r>
            <a:r>
              <a:rPr lang="en-US" altLang="zh-CN" dirty="0"/>
              <a:t>M2</a:t>
            </a:r>
            <a:r>
              <a:rPr lang="zh-CN" altLang="en-US" dirty="0"/>
              <a:t>增速与通胀</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7" name="内容占位符 6">
            <a:extLst>
              <a:ext uri="{FF2B5EF4-FFF2-40B4-BE49-F238E27FC236}">
                <a16:creationId xmlns:a16="http://schemas.microsoft.com/office/drawing/2014/main" id="{00000000-0008-0000-0000-000005000000}"/>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71489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美国货币增速与通胀</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38109"/>
            <a:ext cx="7471390" cy="4845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82125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货币增速与通胀（跨国比较）</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853419"/>
            <a:ext cx="5419353" cy="4406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5957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美国货币流通速度</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8" name="内容占位符 7">
            <a:extLst>
              <a:ext uri="{FF2B5EF4-FFF2-40B4-BE49-F238E27FC236}">
                <a16:creationId xmlns:a16="http://schemas.microsoft.com/office/drawing/2014/main" id="{EC3361E7-104A-4CE0-BE19-4C541BCAA7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77856"/>
            <a:ext cx="8229600" cy="3170650"/>
          </a:xfrm>
        </p:spPr>
      </p:pic>
    </p:spTree>
    <p:extLst>
      <p:ext uri="{BB962C8B-B14F-4D97-AF65-F5344CB8AC3E}">
        <p14:creationId xmlns:p14="http://schemas.microsoft.com/office/powerpoint/2010/main" val="19306969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中国货币流通速度</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6" name="内容占位符 5">
            <a:extLst>
              <a:ext uri="{FF2B5EF4-FFF2-40B4-BE49-F238E27FC236}">
                <a16:creationId xmlns:a16="http://schemas.microsoft.com/office/drawing/2014/main" id="{00000000-0008-0000-0000-000003000000}"/>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26056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一个综合模型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古典 </a:t>
                </a:r>
                <a:r>
                  <a:rPr lang="en-US" altLang="zh-CN" dirty="0"/>
                  <a:t>AD-AS </a:t>
                </a:r>
                <a:r>
                  <a:rPr lang="zh-CN" altLang="en-US" dirty="0"/>
                  <a:t>模型</a:t>
                </a:r>
                <a:r>
                  <a:rPr lang="en-US" altLang="zh-CN" dirty="0"/>
                  <a:t>: </a:t>
                </a:r>
                <a:endParaRPr lang="en-US" altLang="zh-CN" i="1"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𝑌</m:t>
                          </m:r>
                        </m:e>
                      </m:acc>
                    </m:oMath>
                  </m:oMathPara>
                </a14:m>
                <a:endParaRPr lang="zh-CN" altLang="zh-CN" dirty="0"/>
              </a:p>
              <a:p>
                <a:r>
                  <a:rPr lang="zh-CN" altLang="en-US" dirty="0"/>
                  <a:t>古典利率模型</a:t>
                </a:r>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𝐶</m:t>
                      </m:r>
                      <m:d>
                        <m:dPr>
                          <m:ctrlPr>
                            <a:rPr lang="zh-CN"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𝑇</m:t>
                          </m:r>
                        </m:e>
                      </m:d>
                      <m:r>
                        <a:rPr lang="en-US" altLang="zh-CN" i="1">
                          <a:latin typeface="Cambria Math" panose="02040503050406030204" pitchFamily="18" charset="0"/>
                        </a:rPr>
                        <m:t>+</m:t>
                      </m:r>
                      <m:r>
                        <a:rPr lang="en-US" altLang="zh-CN" i="1">
                          <a:latin typeface="Cambria Math" panose="02040503050406030204" pitchFamily="18" charset="0"/>
                        </a:rPr>
                        <m:t>𝐼</m:t>
                      </m:r>
                      <m:d>
                        <m:dPr>
                          <m:ctrlPr>
                            <a:rPr lang="zh-CN" altLang="zh-CN" i="1">
                              <a:latin typeface="Cambria Math" panose="02040503050406030204" pitchFamily="18" charset="0"/>
                            </a:rPr>
                          </m:ctrlPr>
                        </m:dPr>
                        <m:e>
                          <m:r>
                            <a:rPr lang="en-US" altLang="zh-CN" i="1">
                              <a:latin typeface="Cambria Math" panose="02040503050406030204" pitchFamily="18" charset="0"/>
                            </a:rPr>
                            <m:t>𝑟</m:t>
                          </m:r>
                        </m:e>
                      </m:d>
                      <m:r>
                        <a:rPr lang="en-US" altLang="zh-CN" i="1">
                          <a:latin typeface="Cambria Math" panose="02040503050406030204" pitchFamily="18" charset="0"/>
                        </a:rPr>
                        <m:t>+</m:t>
                      </m:r>
                      <m:r>
                        <a:rPr lang="en-US" altLang="zh-CN" i="1">
                          <a:latin typeface="Cambria Math" panose="02040503050406030204" pitchFamily="18" charset="0"/>
                        </a:rPr>
                        <m:t>𝐺</m:t>
                      </m:r>
                    </m:oMath>
                  </m:oMathPara>
                </a14:m>
                <a:endParaRPr lang="zh-CN" altLang="zh-CN" dirty="0"/>
              </a:p>
              <a:p>
                <a:r>
                  <a:rPr lang="zh-CN" altLang="en-US" dirty="0"/>
                  <a:t>货币数量理论</a:t>
                </a:r>
                <a:r>
                  <a:rPr lang="en-US" altLang="zh-CN" dirty="0"/>
                  <a:t>:</a:t>
                </a:r>
                <a:endParaRPr lang="en-US" altLang="zh-CN" i="1" dirty="0"/>
              </a:p>
              <a:p>
                <a:pPr marL="0" indent="0">
                  <a:buNone/>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𝑀</m:t>
                          </m:r>
                        </m:num>
                        <m:den>
                          <m:r>
                            <a:rPr lang="en-US" altLang="zh-CN" i="1">
                              <a:latin typeface="Cambria Math" panose="02040503050406030204" pitchFamily="18" charset="0"/>
                            </a:rPr>
                            <m:t>𝑃</m:t>
                          </m:r>
                        </m:den>
                      </m:f>
                      <m:r>
                        <a:rPr lang="en-US" altLang="zh-CN" i="1">
                          <a:latin typeface="Cambria Math" panose="02040503050406030204" pitchFamily="18" charset="0"/>
                        </a:rPr>
                        <m:t>=</m:t>
                      </m:r>
                      <m:r>
                        <a:rPr lang="en-US" altLang="zh-CN" i="1">
                          <a:latin typeface="Cambria Math" panose="02040503050406030204" pitchFamily="18" charset="0"/>
                        </a:rPr>
                        <m:t>𝑘𝑌</m:t>
                      </m:r>
                    </m:oMath>
                  </m:oMathPara>
                </a14:m>
                <a:endParaRPr lang="zh-CN" altLang="zh-CN" dirty="0"/>
              </a:p>
              <a:p>
                <a:r>
                  <a:rPr lang="zh-CN" altLang="en-US" dirty="0"/>
                  <a:t>费雪方程</a:t>
                </a:r>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𝑖</m:t>
                      </m:r>
                      <m:r>
                        <a:rPr lang="en-US" altLang="zh-CN" i="1">
                          <a:latin typeface="Cambria Math"/>
                        </a:rPr>
                        <m:t>=</m:t>
                      </m:r>
                      <m:r>
                        <a:rPr lang="en-US" altLang="zh-CN" i="1">
                          <a:latin typeface="Cambria Math"/>
                        </a:rPr>
                        <m:t>𝑟</m:t>
                      </m:r>
                      <m:r>
                        <a:rPr lang="en-US" altLang="zh-CN" i="1">
                          <a:latin typeface="Cambria Math"/>
                        </a:rPr>
                        <m:t>+</m:t>
                      </m:r>
                      <m:r>
                        <a:rPr lang="en-US" altLang="zh-CN" i="1">
                          <a:latin typeface="Cambria Math"/>
                        </a:rPr>
                        <m:t>𝜋</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350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932044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3256B-D231-46F2-BADB-F096DE52B900}"/>
              </a:ext>
            </a:extLst>
          </p:cNvPr>
          <p:cNvSpPr>
            <a:spLocks noGrp="1"/>
          </p:cNvSpPr>
          <p:nvPr>
            <p:ph type="title"/>
          </p:nvPr>
        </p:nvSpPr>
        <p:spPr/>
        <p:txBody>
          <a:bodyPr/>
          <a:lstStyle/>
          <a:p>
            <a:r>
              <a:rPr lang="zh-CN" altLang="en-US" dirty="0"/>
              <a:t>古典</a:t>
            </a:r>
            <a:r>
              <a:rPr lang="en-US" altLang="zh-CN" dirty="0"/>
              <a:t>AS</a:t>
            </a:r>
            <a:r>
              <a:rPr lang="zh-CN" altLang="en-US" dirty="0"/>
              <a:t>曲线</a:t>
            </a:r>
          </a:p>
        </p:txBody>
      </p:sp>
      <p:sp>
        <p:nvSpPr>
          <p:cNvPr id="3" name="内容占位符 2">
            <a:extLst>
              <a:ext uri="{FF2B5EF4-FFF2-40B4-BE49-F238E27FC236}">
                <a16:creationId xmlns:a16="http://schemas.microsoft.com/office/drawing/2014/main" id="{3BA590C8-69CF-4821-A737-51A56623450A}"/>
              </a:ext>
            </a:extLst>
          </p:cNvPr>
          <p:cNvSpPr>
            <a:spLocks noGrp="1"/>
          </p:cNvSpPr>
          <p:nvPr>
            <p:ph sz="half" idx="1"/>
          </p:nvPr>
        </p:nvSpPr>
        <p:spPr/>
        <p:txBody>
          <a:bodyPr>
            <a:normAutofit/>
          </a:bodyPr>
          <a:lstStyle/>
          <a:p>
            <a:r>
              <a:rPr lang="zh-CN" altLang="en-US" dirty="0"/>
              <a:t>在古典假设下，</a:t>
            </a:r>
            <a:r>
              <a:rPr lang="en-US" altLang="zh-CN" dirty="0"/>
              <a:t>AS</a:t>
            </a:r>
            <a:r>
              <a:rPr lang="zh-CN" altLang="en-US" dirty="0"/>
              <a:t>曲线垂直（总供给与价格水平无关）。</a:t>
            </a:r>
            <a:endParaRPr lang="en-US" altLang="zh-CN" dirty="0"/>
          </a:p>
          <a:p>
            <a:pPr lvl="1"/>
            <a:r>
              <a:rPr lang="zh-CN" altLang="en-US" dirty="0"/>
              <a:t>生产者不会因为价格水平上涨（通胀）而扩大生产。</a:t>
            </a:r>
          </a:p>
        </p:txBody>
      </p:sp>
      <p:sp>
        <p:nvSpPr>
          <p:cNvPr id="5" name="页脚占位符 4">
            <a:extLst>
              <a:ext uri="{FF2B5EF4-FFF2-40B4-BE49-F238E27FC236}">
                <a16:creationId xmlns:a16="http://schemas.microsoft.com/office/drawing/2014/main" id="{A222100C-449A-428F-9F4E-076F5E31AE3B}"/>
              </a:ext>
            </a:extLst>
          </p:cNvPr>
          <p:cNvSpPr>
            <a:spLocks noGrp="1"/>
          </p:cNvSpPr>
          <p:nvPr>
            <p:ph type="ftr" sz="quarter" idx="11"/>
          </p:nvPr>
        </p:nvSpPr>
        <p:spPr/>
        <p:txBody>
          <a:bodyPr/>
          <a:lstStyle/>
          <a:p>
            <a:r>
              <a:rPr lang="en-US" altLang="zh-CN"/>
              <a:t>Intermediate Macroeconomics</a:t>
            </a:r>
            <a:endParaRPr lang="zh-CN" altLang="en-US"/>
          </a:p>
        </p:txBody>
      </p:sp>
      <p:pic>
        <p:nvPicPr>
          <p:cNvPr id="8" name="内容占位符 5">
            <a:extLst>
              <a:ext uri="{FF2B5EF4-FFF2-40B4-BE49-F238E27FC236}">
                <a16:creationId xmlns:a16="http://schemas.microsoft.com/office/drawing/2014/main" id="{CC74B23D-E13B-416B-919E-5D678CE28274}"/>
              </a:ext>
            </a:extLst>
          </p:cNvPr>
          <p:cNvPicPr>
            <a:picLocks noGrp="1" noChangeAspect="1"/>
          </p:cNvPicPr>
          <p:nvPr>
            <p:ph sz="half" idx="2"/>
          </p:nvPr>
        </p:nvPicPr>
        <p:blipFill>
          <a:blip r:embed="rId2"/>
          <a:stretch>
            <a:fillRect/>
          </a:stretch>
        </p:blipFill>
        <p:spPr>
          <a:xfrm>
            <a:off x="4648200" y="2084608"/>
            <a:ext cx="4038600" cy="3557146"/>
          </a:xfrm>
          <a:prstGeom prst="rect">
            <a:avLst/>
          </a:prstGeom>
        </p:spPr>
      </p:pic>
    </p:spTree>
    <p:extLst>
      <p:ext uri="{BB962C8B-B14F-4D97-AF65-F5344CB8AC3E}">
        <p14:creationId xmlns:p14="http://schemas.microsoft.com/office/powerpoint/2010/main" val="38044615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古典两分法（</a:t>
            </a:r>
            <a:r>
              <a:rPr lang="en-US" altLang="zh-CN" dirty="0"/>
              <a:t>Classical Dichotomy</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古典两分法：研究实际变量（</a:t>
                </a:r>
                <a:r>
                  <a:rPr lang="en-US" altLang="zh-CN" dirty="0"/>
                  <a:t> </a:t>
                </a:r>
                <a14:m>
                  <m:oMath xmlns:m="http://schemas.openxmlformats.org/officeDocument/2006/math">
                    <m:r>
                      <a:rPr lang="en-US" altLang="zh-CN" i="1">
                        <a:latin typeface="Cambria Math"/>
                      </a:rPr>
                      <m:t>𝑌</m:t>
                    </m:r>
                    <m:r>
                      <a:rPr lang="en-US" altLang="zh-CN" i="1">
                        <a:latin typeface="Cambria Math"/>
                      </a:rPr>
                      <m:t>, </m:t>
                    </m:r>
                    <m:r>
                      <a:rPr lang="en-US" altLang="zh-CN" i="1">
                        <a:latin typeface="Cambria Math"/>
                      </a:rPr>
                      <m:t>𝑟</m:t>
                    </m:r>
                  </m:oMath>
                </a14:m>
                <a:r>
                  <a:rPr lang="en-US" altLang="zh-CN" dirty="0"/>
                  <a:t>, </a:t>
                </a:r>
                <a:r>
                  <a:rPr lang="zh-CN" altLang="en-US" dirty="0"/>
                  <a:t>失业率等）可以不考虑货币和价格。</a:t>
                </a:r>
                <a:r>
                  <a:rPr lang="en-US" altLang="zh-CN" dirty="0"/>
                  <a:t> </a:t>
                </a:r>
              </a:p>
              <a:p>
                <a:r>
                  <a:rPr lang="zh-CN" altLang="en-US" dirty="0"/>
                  <a:t>货币仅仅影响名义变量，如价格水平、名义</a:t>
                </a:r>
                <a:r>
                  <a:rPr lang="en-US" altLang="zh-CN" dirty="0"/>
                  <a:t>GDP</a:t>
                </a:r>
                <a:r>
                  <a:rPr lang="zh-CN" altLang="en-US" dirty="0"/>
                  <a:t>、名义利率等</a:t>
                </a:r>
                <a:endParaRPr lang="en-US" altLang="zh-CN" dirty="0"/>
              </a:p>
              <a:p>
                <a:r>
                  <a:rPr lang="zh-CN" altLang="en-US" dirty="0"/>
                  <a:t>如果古典两分法适用，我们说货币是</a:t>
                </a:r>
                <a:r>
                  <a:rPr lang="zh-CN" altLang="en-US" dirty="0">
                    <a:solidFill>
                      <a:srgbClr val="FF0000"/>
                    </a:solidFill>
                  </a:rPr>
                  <a:t>中性</a:t>
                </a:r>
                <a:r>
                  <a:rPr lang="zh-CN" altLang="en-US" dirty="0"/>
                  <a:t>的。</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7865830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对古典两分法的批评</a:t>
            </a:r>
          </a:p>
        </p:txBody>
      </p:sp>
      <p:sp>
        <p:nvSpPr>
          <p:cNvPr id="3" name="内容占位符 2"/>
          <p:cNvSpPr>
            <a:spLocks noGrp="1"/>
          </p:cNvSpPr>
          <p:nvPr>
            <p:ph idx="1"/>
          </p:nvPr>
        </p:nvSpPr>
        <p:spPr/>
        <p:txBody>
          <a:bodyPr>
            <a:normAutofit/>
          </a:bodyPr>
          <a:lstStyle/>
          <a:p>
            <a:r>
              <a:rPr lang="zh-CN" altLang="en-US" dirty="0"/>
              <a:t>数据显示货币流通速度不稳定，而古典两分法需要假设其为常数。</a:t>
            </a:r>
            <a:endParaRPr lang="en-US" altLang="zh-CN" dirty="0"/>
          </a:p>
          <a:p>
            <a:pPr lvl="1"/>
            <a:r>
              <a:rPr lang="zh-CN" altLang="en-US" dirty="0"/>
              <a:t>货币需求可能不仅跟收入有关，还跟其他其他因素（如利率）有关。</a:t>
            </a:r>
            <a:endParaRPr lang="en-US" altLang="zh-CN" dirty="0"/>
          </a:p>
          <a:p>
            <a:r>
              <a:rPr lang="zh-CN" altLang="en-US" dirty="0"/>
              <a:t>货币中性意味着货币政策没有</a:t>
            </a:r>
            <a:r>
              <a:rPr lang="zh-CN" altLang="en-US" dirty="0">
                <a:solidFill>
                  <a:srgbClr val="FF0000"/>
                </a:solidFill>
              </a:rPr>
              <a:t>实际效应</a:t>
            </a:r>
            <a:r>
              <a:rPr lang="zh-CN" altLang="en-US" dirty="0"/>
              <a:t>。这也与实践有冲突。</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6473458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导言</a:t>
            </a:r>
            <a:endParaRPr lang="en-US" altLang="zh-CN" dirty="0"/>
          </a:p>
          <a:p>
            <a:r>
              <a:rPr lang="zh-CN" altLang="en-US" dirty="0"/>
              <a:t>产出</a:t>
            </a:r>
            <a:endParaRPr lang="en-US" altLang="zh-CN" dirty="0"/>
          </a:p>
          <a:p>
            <a:r>
              <a:rPr lang="zh-CN" altLang="en-US" dirty="0"/>
              <a:t>失业</a:t>
            </a:r>
            <a:endParaRPr lang="en-US" altLang="zh-CN" dirty="0"/>
          </a:p>
          <a:p>
            <a:r>
              <a:rPr lang="zh-CN" altLang="en-US" dirty="0"/>
              <a:t>收入分配</a:t>
            </a:r>
            <a:endParaRPr lang="en-US" altLang="zh-CN" dirty="0"/>
          </a:p>
          <a:p>
            <a:r>
              <a:rPr lang="zh-CN" altLang="en-US" dirty="0"/>
              <a:t>利率</a:t>
            </a:r>
            <a:endParaRPr lang="en-US" altLang="zh-CN" dirty="0"/>
          </a:p>
          <a:p>
            <a:r>
              <a:rPr lang="zh-CN" altLang="en-US" dirty="0"/>
              <a:t>货币与通胀</a:t>
            </a:r>
            <a:endParaRPr lang="en-US" altLang="zh-CN" dirty="0"/>
          </a:p>
          <a:p>
            <a:r>
              <a:rPr lang="zh-CN" altLang="en-US" b="1" dirty="0">
                <a:solidFill>
                  <a:srgbClr val="FF0000"/>
                </a:solidFill>
              </a:rPr>
              <a:t>汇率</a:t>
            </a:r>
            <a:endParaRPr lang="en-US" altLang="zh-CN" b="1" dirty="0">
              <a:solidFill>
                <a:srgbClr val="FF0000"/>
              </a:solidFill>
            </a:endParaRP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1536467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开放经济</a:t>
            </a:r>
          </a:p>
        </p:txBody>
      </p:sp>
      <p:sp>
        <p:nvSpPr>
          <p:cNvPr id="3" name="内容占位符 2"/>
          <p:cNvSpPr>
            <a:spLocks noGrp="1"/>
          </p:cNvSpPr>
          <p:nvPr>
            <p:ph idx="1"/>
          </p:nvPr>
        </p:nvSpPr>
        <p:spPr/>
        <p:txBody>
          <a:bodyPr/>
          <a:lstStyle/>
          <a:p>
            <a:r>
              <a:rPr lang="zh-CN" altLang="en-US" dirty="0"/>
              <a:t>开放经济与外国有贸易关系。</a:t>
            </a:r>
            <a:endParaRPr lang="en-US" altLang="zh-CN" dirty="0"/>
          </a:p>
          <a:p>
            <a:r>
              <a:rPr lang="zh-CN" altLang="en-US" dirty="0"/>
              <a:t>在这部分，我们讨论</a:t>
            </a:r>
            <a:endParaRPr lang="en-US" altLang="zh-CN" dirty="0"/>
          </a:p>
          <a:p>
            <a:pPr lvl="1"/>
            <a:r>
              <a:rPr lang="zh-CN" altLang="en-US" dirty="0"/>
              <a:t>贸易与资本流动</a:t>
            </a:r>
            <a:endParaRPr lang="en-US" altLang="zh-CN" dirty="0"/>
          </a:p>
          <a:p>
            <a:pPr lvl="1"/>
            <a:r>
              <a:rPr lang="zh-CN" altLang="en-US" dirty="0"/>
              <a:t>汇率</a:t>
            </a:r>
            <a:endParaRPr lang="en-US" altLang="zh-CN" dirty="0"/>
          </a:p>
          <a:p>
            <a:pPr lvl="1"/>
            <a:r>
              <a:rPr lang="zh-CN" altLang="en-US" dirty="0"/>
              <a:t>小型开放经济模型</a:t>
            </a:r>
            <a:endParaRPr lang="en-US" altLang="zh-CN" dirty="0"/>
          </a:p>
          <a:p>
            <a:pPr lvl="1"/>
            <a:r>
              <a:rPr lang="zh-CN" altLang="en-US" dirty="0"/>
              <a:t>大型开放经济模型</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6701850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中国的外贸依赖度</a:t>
            </a:r>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graphicFrame>
        <p:nvGraphicFramePr>
          <p:cNvPr id="7" name="内容占位符 6">
            <a:extLst>
              <a:ext uri="{FF2B5EF4-FFF2-40B4-BE49-F238E27FC236}">
                <a16:creationId xmlns:a16="http://schemas.microsoft.com/office/drawing/2014/main" id="{00000000-0008-0000-0000-000002000000}"/>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13995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净出口（</a:t>
            </a:r>
            <a:r>
              <a:rPr lang="en-US" altLang="zh-CN" dirty="0"/>
              <a:t>Net Export</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en-US" dirty="0"/>
                  <a:t>在开放经济中，国内支出不一定等于国内产出。其差额为</a:t>
                </a:r>
                <a:r>
                  <a:rPr lang="zh-CN" altLang="en-US" dirty="0">
                    <a:solidFill>
                      <a:srgbClr val="FF0000"/>
                    </a:solidFill>
                  </a:rPr>
                  <a:t>净出口</a:t>
                </a:r>
                <a:r>
                  <a:rPr lang="zh-CN" altLang="en-US" dirty="0"/>
                  <a:t>：</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b="0" i="1" smtClean="0">
                          <a:latin typeface="Cambria Math"/>
                        </a:rPr>
                        <m:t>−</m:t>
                      </m:r>
                      <m:d>
                        <m:dPr>
                          <m:ctrlPr>
                            <a:rPr lang="en-US" altLang="zh-CN" b="0" i="1" smtClean="0">
                              <a:latin typeface="Cambria Math" panose="02040503050406030204" pitchFamily="18" charset="0"/>
                            </a:rPr>
                          </m:ctrlPr>
                        </m:dPr>
                        <m:e>
                          <m:r>
                            <a:rPr lang="en-US" altLang="zh-CN" b="0" i="1" smtClean="0">
                              <a:latin typeface="Cambria Math"/>
                            </a:rPr>
                            <m:t>𝐶</m:t>
                          </m:r>
                          <m:r>
                            <a:rPr lang="en-US" altLang="zh-CN" b="0" i="1" smtClean="0">
                              <a:latin typeface="Cambria Math"/>
                            </a:rPr>
                            <m:t>+</m:t>
                          </m:r>
                          <m:r>
                            <a:rPr lang="en-US" altLang="zh-CN" b="0" i="1" smtClean="0">
                              <a:latin typeface="Cambria Math"/>
                            </a:rPr>
                            <m:t>𝐼</m:t>
                          </m:r>
                          <m:r>
                            <a:rPr lang="en-US" altLang="zh-CN" b="0" i="1" smtClean="0">
                              <a:latin typeface="Cambria Math"/>
                            </a:rPr>
                            <m:t>+</m:t>
                          </m:r>
                          <m:r>
                            <a:rPr lang="en-US" altLang="zh-CN" b="0" i="1" smtClean="0">
                              <a:latin typeface="Cambria Math"/>
                            </a:rPr>
                            <m:t>𝐺</m:t>
                          </m:r>
                        </m:e>
                      </m:d>
                      <m:r>
                        <a:rPr lang="en-US" altLang="zh-CN" b="0" i="1" smtClean="0">
                          <a:latin typeface="Cambria Math"/>
                        </a:rPr>
                        <m:t>=</m:t>
                      </m:r>
                      <m:r>
                        <a:rPr lang="en-US" altLang="zh-CN" b="0" i="1" smtClean="0">
                          <a:solidFill>
                            <a:srgbClr val="FF0000"/>
                          </a:solidFill>
                          <a:latin typeface="Cambria Math"/>
                        </a:rPr>
                        <m:t>𝑋</m:t>
                      </m:r>
                      <m:r>
                        <a:rPr lang="en-US" altLang="zh-CN" b="0" i="1" smtClean="0">
                          <a:latin typeface="Cambria Math"/>
                        </a:rPr>
                        <m:t>=</m:t>
                      </m:r>
                      <m:r>
                        <a:rPr lang="en-US" altLang="zh-CN" b="0" i="1" smtClean="0">
                          <a:latin typeface="Cambria Math"/>
                        </a:rPr>
                        <m:t>𝐸𝑋</m:t>
                      </m:r>
                      <m:r>
                        <a:rPr lang="en-US" altLang="zh-CN" b="0" i="1" smtClean="0">
                          <a:latin typeface="Cambria Math"/>
                        </a:rPr>
                        <m:t>−</m:t>
                      </m:r>
                      <m:r>
                        <a:rPr lang="en-US" altLang="zh-CN" b="0" i="1" smtClean="0">
                          <a:latin typeface="Cambria Math"/>
                        </a:rPr>
                        <m:t>𝐼𝑀</m:t>
                      </m:r>
                      <m:r>
                        <a:rPr lang="en-US" altLang="zh-CN" b="0" i="1" smtClean="0">
                          <a:latin typeface="Cambria Math"/>
                        </a:rPr>
                        <m:t>,</m:t>
                      </m:r>
                    </m:oMath>
                  </m:oMathPara>
                </a14:m>
                <a:endParaRPr lang="en-US" altLang="zh-CN" dirty="0"/>
              </a:p>
              <a:p>
                <a:pPr marL="0" indent="0">
                  <a:buNone/>
                </a:pPr>
                <a:r>
                  <a:rPr lang="en-US" altLang="zh-CN" dirty="0"/>
                  <a:t>  </a:t>
                </a:r>
                <a:r>
                  <a:rPr lang="zh-CN" altLang="en-US" dirty="0"/>
                  <a:t>其中</a:t>
                </a:r>
                <a:r>
                  <a:rPr lang="en-US" altLang="zh-CN" dirty="0"/>
                  <a:t> </a:t>
                </a:r>
                <a14:m>
                  <m:oMath xmlns:m="http://schemas.openxmlformats.org/officeDocument/2006/math">
                    <m:r>
                      <a:rPr lang="en-US" altLang="zh-CN" i="1">
                        <a:latin typeface="Cambria Math"/>
                      </a:rPr>
                      <m:t>𝑌</m:t>
                    </m:r>
                  </m:oMath>
                </a14:m>
                <a:r>
                  <a:rPr lang="en-US" altLang="zh-CN" dirty="0"/>
                  <a:t> </a:t>
                </a:r>
                <a:r>
                  <a:rPr lang="zh-CN" altLang="en-US" dirty="0"/>
                  <a:t>为总产出，</a:t>
                </a:r>
                <a14:m>
                  <m:oMath xmlns:m="http://schemas.openxmlformats.org/officeDocument/2006/math">
                    <m:d>
                      <m:dPr>
                        <m:ctrlPr>
                          <a:rPr lang="en-US" altLang="zh-CN" i="1">
                            <a:latin typeface="Cambria Math" panose="02040503050406030204" pitchFamily="18" charset="0"/>
                          </a:rPr>
                        </m:ctrlPr>
                      </m:dPr>
                      <m:e>
                        <m:r>
                          <a:rPr lang="en-US" altLang="zh-CN" i="1">
                            <a:latin typeface="Cambria Math"/>
                          </a:rPr>
                          <m:t>𝐶</m:t>
                        </m:r>
                        <m:r>
                          <a:rPr lang="en-US" altLang="zh-CN" i="1">
                            <a:latin typeface="Cambria Math"/>
                          </a:rPr>
                          <m:t>+</m:t>
                        </m:r>
                        <m:r>
                          <a:rPr lang="en-US" altLang="zh-CN" i="1">
                            <a:latin typeface="Cambria Math"/>
                          </a:rPr>
                          <m:t>𝐼</m:t>
                        </m:r>
                        <m:r>
                          <a:rPr lang="en-US" altLang="zh-CN" i="1">
                            <a:latin typeface="Cambria Math"/>
                          </a:rPr>
                          <m:t>+</m:t>
                        </m:r>
                        <m:r>
                          <a:rPr lang="en-US" altLang="zh-CN" i="1">
                            <a:latin typeface="Cambria Math"/>
                          </a:rPr>
                          <m:t>𝐺</m:t>
                        </m:r>
                      </m:e>
                    </m:d>
                  </m:oMath>
                </a14:m>
                <a:r>
                  <a:rPr lang="en-US" altLang="zh-CN" dirty="0"/>
                  <a:t> </a:t>
                </a:r>
                <a:r>
                  <a:rPr lang="zh-CN" altLang="en-US" dirty="0"/>
                  <a:t>为国内支出，</a:t>
                </a:r>
                <a14:m>
                  <m:oMath xmlns:m="http://schemas.openxmlformats.org/officeDocument/2006/math">
                    <m:r>
                      <a:rPr lang="en-US" altLang="zh-CN" i="1">
                        <a:latin typeface="Cambria Math"/>
                      </a:rPr>
                      <m:t>𝑋</m:t>
                    </m:r>
                  </m:oMath>
                </a14:m>
                <a:r>
                  <a:rPr lang="en-US" altLang="zh-CN" dirty="0"/>
                  <a:t> </a:t>
                </a:r>
                <a:r>
                  <a:rPr lang="zh-CN" altLang="en-US" dirty="0"/>
                  <a:t>为净出口，</a:t>
                </a:r>
                <a14:m>
                  <m:oMath xmlns:m="http://schemas.openxmlformats.org/officeDocument/2006/math">
                    <m:r>
                      <a:rPr lang="en-US" altLang="zh-CN" b="0" i="1" smtClean="0">
                        <a:latin typeface="Cambria Math"/>
                      </a:rPr>
                      <m:t>𝐸</m:t>
                    </m:r>
                    <m:r>
                      <a:rPr lang="en-US" altLang="zh-CN" i="1">
                        <a:latin typeface="Cambria Math"/>
                      </a:rPr>
                      <m:t>𝑋</m:t>
                    </m:r>
                  </m:oMath>
                </a14:m>
                <a:r>
                  <a:rPr lang="en-US" altLang="zh-CN" dirty="0"/>
                  <a:t> </a:t>
                </a:r>
                <a:r>
                  <a:rPr lang="zh-CN" altLang="en-US" dirty="0"/>
                  <a:t>为出口，</a:t>
                </a:r>
                <a14:m>
                  <m:oMath xmlns:m="http://schemas.openxmlformats.org/officeDocument/2006/math">
                    <m:r>
                      <a:rPr lang="en-US" altLang="zh-CN" i="1">
                        <a:latin typeface="Cambria Math"/>
                      </a:rPr>
                      <m:t>𝐼𝑀</m:t>
                    </m:r>
                  </m:oMath>
                </a14:m>
                <a:r>
                  <a:rPr lang="en-US" altLang="zh-CN" dirty="0"/>
                  <a:t> </a:t>
                </a:r>
                <a:r>
                  <a:rPr lang="zh-CN" altLang="en-US" dirty="0"/>
                  <a:t>为进口。</a:t>
                </a:r>
                <a:r>
                  <a:rPr lang="en-US" altLang="zh-CN" dirty="0"/>
                  <a:t> </a:t>
                </a:r>
              </a:p>
              <a:p>
                <a:r>
                  <a:rPr lang="zh-CN" altLang="en-US" dirty="0"/>
                  <a:t>净出口也称为</a:t>
                </a:r>
                <a:r>
                  <a:rPr lang="zh-CN" altLang="en-US" dirty="0">
                    <a:solidFill>
                      <a:srgbClr val="FF0000"/>
                    </a:solidFill>
                  </a:rPr>
                  <a:t>贸易余额</a:t>
                </a:r>
                <a:r>
                  <a:rPr lang="zh-CN" altLang="en-US" dirty="0"/>
                  <a:t>（</a:t>
                </a:r>
                <a:r>
                  <a:rPr lang="en-US" altLang="zh-CN" dirty="0"/>
                  <a:t>balance of trade</a:t>
                </a:r>
                <a:r>
                  <a:rPr lang="zh-CN" altLang="en-US" dirty="0"/>
                  <a:t>）、</a:t>
                </a:r>
                <a:r>
                  <a:rPr lang="zh-CN" altLang="en-US" dirty="0">
                    <a:solidFill>
                      <a:srgbClr val="FF0000"/>
                    </a:solidFill>
                  </a:rPr>
                  <a:t>贸易差额</a:t>
                </a:r>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07" t="-215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3682832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经常账户（</a:t>
            </a:r>
            <a:r>
              <a:rPr lang="en-US" altLang="zh-CN" dirty="0"/>
              <a:t>Current Account</a:t>
            </a:r>
            <a:r>
              <a:rPr lang="zh-CN" altLang="en-US" dirty="0"/>
              <a:t>）</a:t>
            </a:r>
          </a:p>
        </p:txBody>
      </p:sp>
      <p:sp>
        <p:nvSpPr>
          <p:cNvPr id="3" name="内容占位符 2"/>
          <p:cNvSpPr>
            <a:spLocks noGrp="1"/>
          </p:cNvSpPr>
          <p:nvPr>
            <p:ph idx="1"/>
          </p:nvPr>
        </p:nvSpPr>
        <p:spPr/>
        <p:txBody>
          <a:bodyPr>
            <a:normAutofit/>
          </a:bodyPr>
          <a:lstStyle/>
          <a:p>
            <a:r>
              <a:rPr lang="zh-CN" altLang="en-US" dirty="0"/>
              <a:t>贸易余额是经常账户（</a:t>
            </a:r>
            <a:r>
              <a:rPr lang="en-US" altLang="zh-CN" dirty="0"/>
              <a:t>CA</a:t>
            </a:r>
            <a:r>
              <a:rPr lang="zh-CN" altLang="en-US" dirty="0"/>
              <a:t>）最重要部分：</a:t>
            </a:r>
            <a:endParaRPr lang="en-US" altLang="zh-CN" dirty="0"/>
          </a:p>
          <a:p>
            <a:pPr marL="400050" lvl="1" indent="0">
              <a:buNone/>
            </a:pPr>
            <a:r>
              <a:rPr lang="en-US" altLang="zh-CN" dirty="0">
                <a:solidFill>
                  <a:srgbClr val="C00000"/>
                </a:solidFill>
              </a:rPr>
              <a:t>   CA = </a:t>
            </a:r>
            <a:r>
              <a:rPr lang="zh-CN" altLang="en-US" dirty="0">
                <a:solidFill>
                  <a:srgbClr val="C00000"/>
                </a:solidFill>
              </a:rPr>
              <a:t>贸易余额（</a:t>
            </a:r>
            <a:r>
              <a:rPr lang="en-US" altLang="zh-CN" dirty="0">
                <a:solidFill>
                  <a:srgbClr val="C00000"/>
                </a:solidFill>
              </a:rPr>
              <a:t>trade balance</a:t>
            </a:r>
            <a:r>
              <a:rPr lang="zh-CN" altLang="en-US" dirty="0">
                <a:solidFill>
                  <a:srgbClr val="C00000"/>
                </a:solidFill>
              </a:rPr>
              <a:t>）</a:t>
            </a:r>
            <a:r>
              <a:rPr lang="en-US" altLang="zh-CN" dirty="0">
                <a:solidFill>
                  <a:srgbClr val="C00000"/>
                </a:solidFill>
              </a:rPr>
              <a:t>+ </a:t>
            </a:r>
          </a:p>
          <a:p>
            <a:pPr marL="400050" lvl="1" indent="0">
              <a:buNone/>
            </a:pPr>
            <a:r>
              <a:rPr lang="en-US" altLang="zh-CN" dirty="0">
                <a:solidFill>
                  <a:srgbClr val="C00000"/>
                </a:solidFill>
              </a:rPr>
              <a:t>	      </a:t>
            </a:r>
            <a:r>
              <a:rPr lang="zh-CN" altLang="en-US" dirty="0">
                <a:solidFill>
                  <a:srgbClr val="C00000"/>
                </a:solidFill>
              </a:rPr>
              <a:t>净要素收入（</a:t>
            </a:r>
            <a:r>
              <a:rPr lang="en-US" altLang="zh-CN" dirty="0">
                <a:solidFill>
                  <a:srgbClr val="C00000"/>
                </a:solidFill>
              </a:rPr>
              <a:t>net factor income</a:t>
            </a:r>
            <a:r>
              <a:rPr lang="zh-CN" altLang="en-US" dirty="0">
                <a:solidFill>
                  <a:srgbClr val="C00000"/>
                </a:solidFill>
              </a:rPr>
              <a:t>）</a:t>
            </a:r>
            <a:r>
              <a:rPr lang="en-US" altLang="zh-CN" dirty="0">
                <a:solidFill>
                  <a:srgbClr val="C00000"/>
                </a:solidFill>
              </a:rPr>
              <a:t>+ </a:t>
            </a:r>
          </a:p>
          <a:p>
            <a:pPr marL="400050" lvl="1" indent="0">
              <a:buNone/>
            </a:pPr>
            <a:r>
              <a:rPr lang="en-US" altLang="zh-CN" dirty="0">
                <a:solidFill>
                  <a:srgbClr val="C00000"/>
                </a:solidFill>
              </a:rPr>
              <a:t>	      </a:t>
            </a:r>
            <a:r>
              <a:rPr lang="zh-CN" altLang="en-US" dirty="0">
                <a:solidFill>
                  <a:srgbClr val="C00000"/>
                </a:solidFill>
              </a:rPr>
              <a:t>净现金转移（</a:t>
            </a:r>
            <a:r>
              <a:rPr lang="en-US" altLang="zh-CN" dirty="0">
                <a:solidFill>
                  <a:srgbClr val="C00000"/>
                </a:solidFill>
              </a:rPr>
              <a:t>net cash transfer</a:t>
            </a:r>
            <a:r>
              <a:rPr lang="zh-CN" altLang="en-US" dirty="0">
                <a:solidFill>
                  <a:srgbClr val="C00000"/>
                </a:solidFill>
              </a:rPr>
              <a:t>）</a:t>
            </a:r>
            <a:endParaRPr lang="en-US" altLang="zh-CN" dirty="0">
              <a:solidFill>
                <a:srgbClr val="C00000"/>
              </a:solidFill>
            </a:endParaRPr>
          </a:p>
          <a:p>
            <a:pPr lvl="1"/>
            <a:r>
              <a:rPr lang="zh-CN" altLang="en-US" dirty="0"/>
              <a:t>如果</a:t>
            </a:r>
            <a:r>
              <a:rPr lang="en-US" altLang="zh-CN" dirty="0"/>
              <a:t> CA&gt;0: </a:t>
            </a:r>
            <a:r>
              <a:rPr lang="zh-CN" altLang="en-US" dirty="0"/>
              <a:t>经常账户盈余（</a:t>
            </a:r>
            <a:r>
              <a:rPr lang="en-US" altLang="zh-CN" dirty="0"/>
              <a:t>surplus</a:t>
            </a:r>
            <a:r>
              <a:rPr lang="zh-CN" altLang="en-US" dirty="0"/>
              <a:t>）</a:t>
            </a:r>
            <a:r>
              <a:rPr lang="en-US" altLang="zh-CN" dirty="0"/>
              <a:t> </a:t>
            </a:r>
          </a:p>
          <a:p>
            <a:pPr lvl="1"/>
            <a:r>
              <a:rPr lang="zh-CN" altLang="en-US" dirty="0"/>
              <a:t>如果</a:t>
            </a:r>
            <a:r>
              <a:rPr lang="en-US" altLang="zh-CN" dirty="0"/>
              <a:t> CA&lt;0: </a:t>
            </a:r>
            <a:r>
              <a:rPr lang="zh-CN" altLang="en-US" dirty="0"/>
              <a:t>经常账户赤字（</a:t>
            </a:r>
            <a:r>
              <a:rPr lang="en-US" altLang="zh-CN" dirty="0"/>
              <a:t>deficit</a:t>
            </a:r>
            <a:r>
              <a:rPr lang="zh-CN" altLang="en-US" dirty="0"/>
              <a:t>）</a:t>
            </a:r>
            <a:endParaRPr lang="en-US" altLang="zh-CN" dirty="0"/>
          </a:p>
          <a:p>
            <a:r>
              <a:rPr lang="zh-CN" altLang="en-US" dirty="0"/>
              <a:t>在本课程中，我们忽略要素收入和现金转移，将经常账户与贸易余额视为等同。</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8695243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中国的经常账户结构</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7" name="内容占位符 6">
            <a:extLst>
              <a:ext uri="{FF2B5EF4-FFF2-40B4-BE49-F238E27FC236}">
                <a16:creationId xmlns:a16="http://schemas.microsoft.com/office/drawing/2014/main" id="{37AEF816-4457-4027-BECD-68EC56383A76}"/>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58396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资本流动（</a:t>
            </a:r>
            <a:r>
              <a:rPr lang="en-US" altLang="zh-CN" dirty="0"/>
              <a:t>Capital Flow</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en-US" dirty="0"/>
                  <a:t>商品和服务流动与资本流动互为镜像。让</a:t>
                </a:r>
                <a:r>
                  <a:rPr lang="en-US" altLang="zh-CN" dirty="0"/>
                  <a:t> </a:t>
                </a:r>
                <a14:m>
                  <m:oMath xmlns:m="http://schemas.openxmlformats.org/officeDocument/2006/math">
                    <m:r>
                      <a:rPr lang="en-US" altLang="zh-CN" i="1">
                        <a:latin typeface="Cambria Math"/>
                      </a:rPr>
                      <m:t>𝑆</m:t>
                    </m:r>
                    <m:r>
                      <a:rPr lang="en-US" altLang="zh-CN" i="1">
                        <a:latin typeface="Cambria Math"/>
                      </a:rPr>
                      <m:t>=</m:t>
                    </m:r>
                    <m:r>
                      <a:rPr lang="en-US" altLang="zh-CN" i="1">
                        <a:latin typeface="Cambria Math"/>
                      </a:rPr>
                      <m:t>𝑌</m:t>
                    </m:r>
                    <m:r>
                      <a:rPr lang="en-US" altLang="zh-CN" i="1">
                        <a:latin typeface="Cambria Math"/>
                      </a:rPr>
                      <m:t>−(</m:t>
                    </m:r>
                    <m:r>
                      <a:rPr lang="en-US" altLang="zh-CN" i="1">
                        <a:latin typeface="Cambria Math"/>
                      </a:rPr>
                      <m:t>𝐶</m:t>
                    </m:r>
                    <m:r>
                      <a:rPr lang="en-US" altLang="zh-CN" i="1">
                        <a:latin typeface="Cambria Math"/>
                      </a:rPr>
                      <m:t>+</m:t>
                    </m:r>
                    <m:r>
                      <a:rPr lang="en-US" altLang="zh-CN" i="1">
                        <a:latin typeface="Cambria Math"/>
                      </a:rPr>
                      <m:t>𝐺</m:t>
                    </m:r>
                    <m:r>
                      <a:rPr lang="en-US" altLang="zh-CN" i="1">
                        <a:latin typeface="Cambria Math"/>
                      </a:rPr>
                      <m:t>)</m:t>
                    </m:r>
                  </m:oMath>
                </a14:m>
                <a:r>
                  <a:rPr lang="en-US" altLang="zh-CN" dirty="0"/>
                  <a:t> </a:t>
                </a:r>
                <a:r>
                  <a:rPr lang="zh-CN" altLang="en-US" dirty="0"/>
                  <a:t>表示国民储蓄，那么</a:t>
                </a:r>
                <a14:m>
                  <m:oMath xmlns:m="http://schemas.openxmlformats.org/officeDocument/2006/math">
                    <m:r>
                      <a:rPr lang="en-US" altLang="zh-CN" i="1">
                        <a:latin typeface="Cambria Math"/>
                      </a:rPr>
                      <m:t>𝑆</m:t>
                    </m:r>
                    <m:r>
                      <a:rPr lang="en-US" altLang="zh-CN">
                        <a:latin typeface="Cambria Math"/>
                      </a:rPr>
                      <m:t>−</m:t>
                    </m:r>
                    <m:r>
                      <a:rPr lang="en-US" altLang="zh-CN" i="1">
                        <a:latin typeface="Cambria Math"/>
                      </a:rPr>
                      <m:t>𝐼</m:t>
                    </m:r>
                  </m:oMath>
                </a14:m>
                <a:r>
                  <a:rPr lang="zh-CN" altLang="en-US" dirty="0"/>
                  <a:t>为该国</a:t>
                </a:r>
                <a:r>
                  <a:rPr lang="zh-CN" altLang="en-US" dirty="0">
                    <a:solidFill>
                      <a:srgbClr val="C00000"/>
                    </a:solidFill>
                  </a:rPr>
                  <a:t>多余储蓄</a:t>
                </a:r>
                <a:r>
                  <a:rPr lang="zh-CN" altLang="en-US" dirty="0"/>
                  <a:t>（</a:t>
                </a:r>
                <a:r>
                  <a:rPr lang="en-US" altLang="zh-CN" dirty="0"/>
                  <a:t>excess saving</a:t>
                </a:r>
                <a:r>
                  <a:rPr lang="zh-CN" altLang="en-US" dirty="0"/>
                  <a:t>）。根据国民收入恒等式，</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𝑆</m:t>
                      </m:r>
                      <m:r>
                        <a:rPr lang="en-US" altLang="zh-CN">
                          <a:latin typeface="Cambria Math"/>
                        </a:rPr>
                        <m:t>−</m:t>
                      </m:r>
                      <m:r>
                        <a:rPr lang="en-US" altLang="zh-CN" i="1">
                          <a:latin typeface="Cambria Math"/>
                        </a:rPr>
                        <m:t>𝐼</m:t>
                      </m:r>
                      <m:r>
                        <a:rPr lang="en-US" altLang="zh-CN">
                          <a:latin typeface="Cambria Math"/>
                        </a:rPr>
                        <m:t>=</m:t>
                      </m:r>
                      <m:r>
                        <a:rPr lang="en-US" altLang="zh-CN" i="1">
                          <a:latin typeface="Cambria Math"/>
                        </a:rPr>
                        <m:t>𝑋</m:t>
                      </m:r>
                      <m:r>
                        <a:rPr lang="en-US" altLang="zh-CN" b="0" i="1" smtClean="0">
                          <a:latin typeface="Cambria Math" panose="02040503050406030204" pitchFamily="18" charset="0"/>
                        </a:rPr>
                        <m:t>.</m:t>
                      </m:r>
                    </m:oMath>
                  </m:oMathPara>
                </a14:m>
                <a:endParaRPr lang="en-US" altLang="zh-CN" dirty="0"/>
              </a:p>
              <a:p>
                <a:pPr lvl="1"/>
                <a:r>
                  <a:rPr lang="zh-CN" altLang="en-US" dirty="0"/>
                  <a:t>因为多余储蓄必然借给外国，所以</a:t>
                </a:r>
                <a:r>
                  <a:rPr lang="zh-CN" altLang="en-US" dirty="0">
                    <a:solidFill>
                      <a:srgbClr val="C00000"/>
                    </a:solidFill>
                  </a:rPr>
                  <a:t>资本净流出</a:t>
                </a:r>
                <a:r>
                  <a:rPr lang="en-US" altLang="zh-CN" dirty="0">
                    <a:solidFill>
                      <a:srgbClr val="C00000"/>
                    </a:solidFill>
                  </a:rPr>
                  <a:t>=</a:t>
                </a:r>
                <a:r>
                  <a:rPr lang="zh-CN" altLang="en-US" dirty="0">
                    <a:solidFill>
                      <a:srgbClr val="C00000"/>
                    </a:solidFill>
                  </a:rPr>
                  <a:t>净出口</a:t>
                </a:r>
                <a:endParaRPr lang="en-US" altLang="zh-CN" dirty="0">
                  <a:solidFill>
                    <a:srgbClr val="C00000"/>
                  </a:solidFill>
                </a:endParaRPr>
              </a:p>
              <a:p>
                <a:pPr lvl="1"/>
                <a:r>
                  <a:rPr lang="zh-CN" altLang="en-US" dirty="0"/>
                  <a:t>如果</a:t>
                </a:r>
                <a14:m>
                  <m:oMath xmlns:m="http://schemas.openxmlformats.org/officeDocument/2006/math">
                    <m:r>
                      <a:rPr lang="en-US" altLang="zh-CN" b="0" i="0" smtClean="0">
                        <a:latin typeface="Cambria Math"/>
                      </a:rPr>
                      <m:t> </m:t>
                    </m:r>
                    <m:r>
                      <a:rPr lang="en-US" altLang="zh-CN" i="1">
                        <a:latin typeface="Cambria Math"/>
                      </a:rPr>
                      <m:t>𝑆</m:t>
                    </m:r>
                    <m:r>
                      <a:rPr lang="en-US" altLang="zh-CN" b="0" i="0" smtClean="0">
                        <a:latin typeface="Cambria Math"/>
                      </a:rPr>
                      <m:t>−</m:t>
                    </m:r>
                    <m:r>
                      <a:rPr lang="en-US" altLang="zh-CN" b="0" i="1" smtClean="0">
                        <a:latin typeface="Cambria Math"/>
                      </a:rPr>
                      <m:t>𝐼</m:t>
                    </m:r>
                    <m:r>
                      <a:rPr lang="en-US" altLang="zh-CN" b="0" i="0" smtClean="0">
                        <a:latin typeface="Cambria Math"/>
                      </a:rPr>
                      <m:t>=</m:t>
                    </m:r>
                    <m:r>
                      <a:rPr lang="en-US" altLang="zh-CN" i="1">
                        <a:latin typeface="Cambria Math"/>
                      </a:rPr>
                      <m:t>𝑋</m:t>
                    </m:r>
                    <m:r>
                      <a:rPr lang="en-US" altLang="zh-CN" i="1">
                        <a:latin typeface="Cambria Math"/>
                      </a:rPr>
                      <m:t>&gt;0</m:t>
                    </m:r>
                  </m:oMath>
                </a14:m>
                <a:r>
                  <a:rPr lang="en-US" altLang="zh-CN" dirty="0"/>
                  <a:t>, </a:t>
                </a:r>
                <a:r>
                  <a:rPr lang="zh-CN" altLang="en-US" dirty="0"/>
                  <a:t>该国将多余储蓄借给外国，此时</a:t>
                </a:r>
                <a:r>
                  <a:rPr lang="zh-CN" altLang="en-US" dirty="0">
                    <a:solidFill>
                      <a:srgbClr val="C00000"/>
                    </a:solidFill>
                  </a:rPr>
                  <a:t>商品和服务净流出，资本净流出，金融资产净增加</a:t>
                </a:r>
                <a:r>
                  <a:rPr lang="zh-CN" altLang="en-US" dirty="0"/>
                  <a:t>。</a:t>
                </a:r>
                <a:endParaRPr lang="en-US" altLang="zh-CN" dirty="0"/>
              </a:p>
              <a:p>
                <a:pPr lvl="1"/>
                <a:r>
                  <a:rPr lang="zh-CN" altLang="en-US" dirty="0"/>
                  <a:t>如果</a:t>
                </a:r>
                <a:r>
                  <a:rPr lang="en-US" altLang="zh-CN" dirty="0"/>
                  <a:t> </a:t>
                </a:r>
                <a14:m>
                  <m:oMath xmlns:m="http://schemas.openxmlformats.org/officeDocument/2006/math">
                    <m:r>
                      <a:rPr lang="en-US" altLang="zh-CN" i="1">
                        <a:latin typeface="Cambria Math"/>
                      </a:rPr>
                      <m:t>𝑆</m:t>
                    </m:r>
                    <m:r>
                      <a:rPr lang="en-US" altLang="zh-CN">
                        <a:latin typeface="Cambria Math"/>
                      </a:rPr>
                      <m:t>−</m:t>
                    </m:r>
                    <m:r>
                      <a:rPr lang="en-US" altLang="zh-CN" i="1">
                        <a:latin typeface="Cambria Math"/>
                      </a:rPr>
                      <m:t>𝐼</m:t>
                    </m:r>
                    <m:r>
                      <a:rPr lang="en-US" altLang="zh-CN" b="0" i="1" smtClean="0">
                        <a:latin typeface="Cambria Math"/>
                      </a:rPr>
                      <m:t>=</m:t>
                    </m:r>
                    <m:r>
                      <a:rPr lang="en-US" altLang="zh-CN" i="1">
                        <a:latin typeface="Cambria Math"/>
                      </a:rPr>
                      <m:t>𝑋</m:t>
                    </m:r>
                    <m:r>
                      <a:rPr lang="en-US" altLang="zh-CN" i="1">
                        <a:latin typeface="Cambria Math"/>
                      </a:rPr>
                      <m:t>&lt;0</m:t>
                    </m:r>
                  </m:oMath>
                </a14:m>
                <a:r>
                  <a:rPr lang="en-US" altLang="zh-CN" dirty="0"/>
                  <a:t>, </a:t>
                </a:r>
                <a:r>
                  <a:rPr lang="zh-CN" altLang="en-US" dirty="0"/>
                  <a:t>该国从外国借入</a:t>
                </a:r>
                <a:r>
                  <a:rPr lang="en-US" altLang="zh-CN" dirty="0"/>
                  <a:t> </a:t>
                </a:r>
                <a14:m>
                  <m:oMath xmlns:m="http://schemas.openxmlformats.org/officeDocument/2006/math">
                    <m:d>
                      <m:dPr>
                        <m:ctrlPr>
                          <a:rPr lang="en-US" altLang="zh-CN" i="1">
                            <a:latin typeface="Cambria Math" panose="02040503050406030204" pitchFamily="18" charset="0"/>
                          </a:rPr>
                        </m:ctrlPr>
                      </m:dPr>
                      <m:e>
                        <m:r>
                          <a:rPr lang="en-US" altLang="zh-CN">
                            <a:latin typeface="Cambria Math"/>
                          </a:rPr>
                          <m:t>−</m:t>
                        </m:r>
                        <m:r>
                          <a:rPr lang="en-US" altLang="zh-CN" i="1">
                            <a:latin typeface="Cambria Math"/>
                          </a:rPr>
                          <m:t>𝑋</m:t>
                        </m:r>
                      </m:e>
                    </m:d>
                  </m:oMath>
                </a14:m>
                <a:r>
                  <a:rPr lang="en-US" altLang="zh-CN" dirty="0"/>
                  <a:t>, </a:t>
                </a:r>
                <a:r>
                  <a:rPr lang="zh-CN" altLang="en-US" dirty="0"/>
                  <a:t>即储蓄赤字。</a:t>
                </a:r>
                <a:r>
                  <a:rPr lang="en-US" altLang="zh-CN" dirty="0"/>
                  <a:t> </a:t>
                </a:r>
                <a:r>
                  <a:rPr lang="zh-CN" altLang="en-US" dirty="0"/>
                  <a:t>此时商品和服务净流入，资本净流入，金融资产净减少（或金融负债净增加）。</a:t>
                </a:r>
                <a:endParaRPr lang="en-US" altLang="zh-CN" dirty="0"/>
              </a:p>
              <a:p>
                <a:r>
                  <a:rPr lang="en-US" altLang="zh-CN" dirty="0"/>
                  <a:t> </a:t>
                </a:r>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59" t="-2695" r="-481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5047274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p>
        </p:txBody>
      </p:sp>
      <p:sp>
        <p:nvSpPr>
          <p:cNvPr id="3" name="内容占位符 2"/>
          <p:cNvSpPr>
            <a:spLocks noGrp="1"/>
          </p:cNvSpPr>
          <p:nvPr>
            <p:ph idx="1"/>
          </p:nvPr>
        </p:nvSpPr>
        <p:spPr/>
        <p:txBody>
          <a:bodyPr/>
          <a:lstStyle/>
          <a:p>
            <a:r>
              <a:rPr lang="zh-CN" altLang="en-US" dirty="0"/>
              <a:t>如果比亚迪出口一辆电动车到美国（假设价格为</a:t>
            </a:r>
            <a:r>
              <a:rPr lang="en-US" altLang="zh-CN" dirty="0"/>
              <a:t>1</a:t>
            </a:r>
            <a:r>
              <a:rPr lang="zh-CN" altLang="en-US" dirty="0"/>
              <a:t>万美元），这笔交易如何影响中美贸易和资本流动？</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3131372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15649</TotalTime>
  <Words>6008</Words>
  <Application>Microsoft Office PowerPoint</Application>
  <PresentationFormat>全屏显示(4:3)</PresentationFormat>
  <Paragraphs>926</Paragraphs>
  <Slides>123</Slides>
  <Notes>35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123</vt:i4>
      </vt:variant>
    </vt:vector>
  </HeadingPairs>
  <TitlesOfParts>
    <vt:vector size="128" baseType="lpstr">
      <vt:lpstr>宋体</vt:lpstr>
      <vt:lpstr>Arial</vt:lpstr>
      <vt:lpstr>Calibri</vt:lpstr>
      <vt:lpstr>Cambria Math</vt:lpstr>
      <vt:lpstr>Office 主题​​</vt:lpstr>
      <vt:lpstr>古典理论</vt:lpstr>
      <vt:lpstr>内容</vt:lpstr>
      <vt:lpstr>古典假设</vt:lpstr>
      <vt:lpstr>宏观影响</vt:lpstr>
      <vt:lpstr>内容</vt:lpstr>
      <vt:lpstr>总产出</vt:lpstr>
      <vt:lpstr>总需求和总供给</vt:lpstr>
      <vt:lpstr>AD和AS曲线</vt:lpstr>
      <vt:lpstr>古典AS曲线</vt:lpstr>
      <vt:lpstr>古典AD-AS曲线</vt:lpstr>
      <vt:lpstr>对庇古效应的反驳</vt:lpstr>
      <vt:lpstr>萨伊定律（Say’s Law）</vt:lpstr>
      <vt:lpstr>产出潜力（Output Potential）</vt:lpstr>
      <vt:lpstr>生产要素（Factors of Production）</vt:lpstr>
      <vt:lpstr>假设</vt:lpstr>
      <vt:lpstr>生产函数</vt:lpstr>
      <vt:lpstr>生产函数的假设</vt:lpstr>
      <vt:lpstr>生产效率</vt:lpstr>
      <vt:lpstr>Cobb-Douglas 生产函数</vt:lpstr>
      <vt:lpstr>关于技术的假设</vt:lpstr>
      <vt:lpstr>内容</vt:lpstr>
      <vt:lpstr>自然失业率</vt:lpstr>
      <vt:lpstr>美国的失业率和自然失业率</vt:lpstr>
      <vt:lpstr>一个自然失业率模型</vt:lpstr>
      <vt:lpstr>自然失业率</vt:lpstr>
      <vt:lpstr>含义</vt:lpstr>
      <vt:lpstr>摩擦性失业</vt:lpstr>
      <vt:lpstr>如何降低自然失业率</vt:lpstr>
      <vt:lpstr>结构性失业</vt:lpstr>
      <vt:lpstr>内容</vt:lpstr>
      <vt:lpstr>收入分配</vt:lpstr>
      <vt:lpstr>实际要素价格</vt:lpstr>
      <vt:lpstr>完全竞争市场</vt:lpstr>
      <vt:lpstr>代表性公司的问题</vt:lpstr>
      <vt:lpstr>一阶条件</vt:lpstr>
      <vt:lpstr>劳动力需求曲线</vt:lpstr>
      <vt:lpstr>劳动力需求曲线</vt:lpstr>
      <vt:lpstr>经济利润和会计利润</vt:lpstr>
      <vt:lpstr>收入分配</vt:lpstr>
      <vt:lpstr>Cobb-Douglas 经济</vt:lpstr>
      <vt:lpstr>案例：美国劳动者收入份额</vt:lpstr>
      <vt:lpstr>案例：中国劳动者收入份额</vt:lpstr>
      <vt:lpstr>劳动生产率和实际工资</vt:lpstr>
      <vt:lpstr>案例：美国劳动生产率和实际工资</vt:lpstr>
      <vt:lpstr>内容</vt:lpstr>
      <vt:lpstr>名义和实际利率</vt:lpstr>
      <vt:lpstr>费雪方程</vt:lpstr>
      <vt:lpstr>实际利率的古典模型</vt:lpstr>
      <vt:lpstr>简化假设</vt:lpstr>
      <vt:lpstr>消费函数</vt:lpstr>
      <vt:lpstr>边际消费倾向（Marginal Propensity to Consume）</vt:lpstr>
      <vt:lpstr>投资函数</vt:lpstr>
      <vt:lpstr>财政政策</vt:lpstr>
      <vt:lpstr>商品市场均衡</vt:lpstr>
      <vt:lpstr>国民储蓄</vt:lpstr>
      <vt:lpstr>金融市场 均衡</vt:lpstr>
      <vt:lpstr>实际利率古典模型</vt:lpstr>
      <vt:lpstr>模型应用</vt:lpstr>
      <vt:lpstr>虚拟实验（Virtual Experiment）</vt:lpstr>
      <vt:lpstr>隐含函数定理的应用</vt:lpstr>
      <vt:lpstr>政府增加开支的效应</vt:lpstr>
      <vt:lpstr>挤出效应</vt:lpstr>
      <vt:lpstr>美国实际利率</vt:lpstr>
      <vt:lpstr>从储蓄角度解释利率下降</vt:lpstr>
      <vt:lpstr>从投资角度解释利率下降</vt:lpstr>
      <vt:lpstr>解释利率下降</vt:lpstr>
      <vt:lpstr>内容</vt:lpstr>
      <vt:lpstr>货币</vt:lpstr>
      <vt:lpstr>从商品货币到法定货币</vt:lpstr>
      <vt:lpstr>货币政策</vt:lpstr>
      <vt:lpstr>铸币税（seigniorage）</vt:lpstr>
      <vt:lpstr>M2/GDP</vt:lpstr>
      <vt:lpstr>通货膨胀（Inflation）</vt:lpstr>
      <vt:lpstr>通胀的成本</vt:lpstr>
      <vt:lpstr>通胀的一点好处</vt:lpstr>
      <vt:lpstr>超级通货膨胀（Hyperinflation）</vt:lpstr>
      <vt:lpstr>解放前的超级通货膨胀（1937-1948）</vt:lpstr>
      <vt:lpstr>解放前的超级通货膨胀 （1948.8-1949.4）</vt:lpstr>
      <vt:lpstr>超级通胀的原因</vt:lpstr>
      <vt:lpstr>货币数量理论 （Quantity Theory of Money）</vt:lpstr>
      <vt:lpstr>货币数量理论 （Quantity Theory of Money）</vt:lpstr>
      <vt:lpstr>货币市场均衡</vt:lpstr>
      <vt:lpstr>货币和通胀</vt:lpstr>
      <vt:lpstr>中国M2增速与通胀</vt:lpstr>
      <vt:lpstr>美国货币增速与通胀</vt:lpstr>
      <vt:lpstr>货币增速与通胀（跨国比较）</vt:lpstr>
      <vt:lpstr>美国货币流通速度</vt:lpstr>
      <vt:lpstr>中国货币流通速度</vt:lpstr>
      <vt:lpstr>一个综合模型</vt:lpstr>
      <vt:lpstr>古典两分法（Classical Dichotomy）</vt:lpstr>
      <vt:lpstr>对古典两分法的批评</vt:lpstr>
      <vt:lpstr>内容</vt:lpstr>
      <vt:lpstr>开放经济</vt:lpstr>
      <vt:lpstr>中国的外贸依赖度</vt:lpstr>
      <vt:lpstr>净出口（Net Export）</vt:lpstr>
      <vt:lpstr>经常账户（Current Account）</vt:lpstr>
      <vt:lpstr>中国的经常账户结构</vt:lpstr>
      <vt:lpstr>资本流动（Capital Flow）</vt:lpstr>
      <vt:lpstr>一个例子</vt:lpstr>
      <vt:lpstr>资本账户（Capital Account）</vt:lpstr>
      <vt:lpstr>国际收支平衡（Balance of Payments）</vt:lpstr>
      <vt:lpstr>汇率（Exchange Rate）</vt:lpstr>
      <vt:lpstr>一个约定</vt:lpstr>
      <vt:lpstr>有效汇率（Effective Exchange Rate）</vt:lpstr>
      <vt:lpstr>人民币汇率</vt:lpstr>
      <vt:lpstr>美元指数</vt:lpstr>
      <vt:lpstr>实际汇率</vt:lpstr>
      <vt:lpstr>购买力平价（Purchasing Power Parity）</vt:lpstr>
      <vt:lpstr>一个例子</vt:lpstr>
      <vt:lpstr>PPP的经验事实</vt:lpstr>
      <vt:lpstr>PPP的推论</vt:lpstr>
      <vt:lpstr>利率平价（Interest Rate Parity）</vt:lpstr>
      <vt:lpstr>超调（Overshoot）</vt:lpstr>
      <vt:lpstr>利率平价的经验事实</vt:lpstr>
      <vt:lpstr>小型开放经济模型</vt:lpstr>
      <vt:lpstr>外汇市场均衡</vt:lpstr>
      <vt:lpstr>虚拟实验</vt:lpstr>
      <vt:lpstr>名义汇率的决定</vt:lpstr>
      <vt:lpstr>大型开放经济模型</vt:lpstr>
      <vt:lpstr>大型开放经济模型</vt:lpstr>
      <vt:lpstr>虚拟实验</vt:lpstr>
      <vt:lpstr>财政刺激</vt:lpstr>
      <vt:lpstr>保护主义冲击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 on Macroeconomic Data</dc:title>
  <dc:creator>jhq</dc:creator>
  <cp:lastModifiedBy>Junhui Qian</cp:lastModifiedBy>
  <cp:revision>458</cp:revision>
  <dcterms:created xsi:type="dcterms:W3CDTF">2013-02-24T07:58:42Z</dcterms:created>
  <dcterms:modified xsi:type="dcterms:W3CDTF">2021-10-27T08:24:26Z</dcterms:modified>
</cp:coreProperties>
</file>