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4.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5.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257" r:id="rId3"/>
    <p:sldId id="258" r:id="rId4"/>
    <p:sldId id="259" r:id="rId5"/>
    <p:sldId id="314" r:id="rId6"/>
    <p:sldId id="331" r:id="rId7"/>
    <p:sldId id="261" r:id="rId8"/>
    <p:sldId id="262" r:id="rId9"/>
    <p:sldId id="264" r:id="rId10"/>
    <p:sldId id="332" r:id="rId11"/>
    <p:sldId id="265" r:id="rId12"/>
    <p:sldId id="266" r:id="rId13"/>
    <p:sldId id="316" r:id="rId14"/>
    <p:sldId id="267" r:id="rId15"/>
    <p:sldId id="268" r:id="rId16"/>
    <p:sldId id="269" r:id="rId17"/>
    <p:sldId id="270" r:id="rId18"/>
    <p:sldId id="310" r:id="rId19"/>
    <p:sldId id="271" r:id="rId20"/>
    <p:sldId id="311" r:id="rId21"/>
    <p:sldId id="274" r:id="rId22"/>
    <p:sldId id="275" r:id="rId23"/>
    <p:sldId id="276" r:id="rId24"/>
    <p:sldId id="301" r:id="rId25"/>
    <p:sldId id="277" r:id="rId26"/>
    <p:sldId id="302" r:id="rId27"/>
    <p:sldId id="279" r:id="rId28"/>
    <p:sldId id="280" r:id="rId29"/>
    <p:sldId id="281" r:id="rId30"/>
    <p:sldId id="333" r:id="rId31"/>
    <p:sldId id="284" r:id="rId32"/>
    <p:sldId id="285" r:id="rId33"/>
    <p:sldId id="286" r:id="rId34"/>
    <p:sldId id="287" r:id="rId35"/>
    <p:sldId id="318" r:id="rId36"/>
    <p:sldId id="289" r:id="rId37"/>
    <p:sldId id="288" r:id="rId38"/>
    <p:sldId id="334" r:id="rId39"/>
    <p:sldId id="290" r:id="rId40"/>
    <p:sldId id="292" r:id="rId41"/>
    <p:sldId id="293" r:id="rId42"/>
    <p:sldId id="319" r:id="rId43"/>
    <p:sldId id="294" r:id="rId44"/>
    <p:sldId id="295" r:id="rId45"/>
    <p:sldId id="335" r:id="rId46"/>
    <p:sldId id="296" r:id="rId47"/>
    <p:sldId id="300" r:id="rId48"/>
    <p:sldId id="299" r:id="rId49"/>
    <p:sldId id="336" r:id="rId50"/>
    <p:sldId id="309" r:id="rId51"/>
    <p:sldId id="320" r:id="rId52"/>
    <p:sldId id="321" r:id="rId53"/>
    <p:sldId id="322" r:id="rId54"/>
    <p:sldId id="305" r:id="rId55"/>
    <p:sldId id="330" r:id="rId56"/>
    <p:sldId id="326" r:id="rId57"/>
    <p:sldId id="315" r:id="rId58"/>
    <p:sldId id="324" r:id="rId59"/>
    <p:sldId id="317" r:id="rId60"/>
    <p:sldId id="328" r:id="rId61"/>
    <p:sldId id="327" r:id="rId62"/>
    <p:sldId id="329" r:id="rId63"/>
    <p:sldId id="313" r:id="rId64"/>
    <p:sldId id="312" r:id="rId65"/>
    <p:sldId id="306" r:id="rId66"/>
    <p:sldId id="337" r:id="rId67"/>
    <p:sldId id="308" r:id="rId6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36" autoAdjust="0"/>
    <p:restoredTop sz="70164" autoAdjust="0"/>
  </p:normalViewPr>
  <p:slideViewPr>
    <p:cSldViewPr>
      <p:cViewPr varScale="1">
        <p:scale>
          <a:sx n="88" d="100"/>
          <a:sy n="88" d="100"/>
        </p:scale>
        <p:origin x="2333" y="67"/>
      </p:cViewPr>
      <p:guideLst>
        <p:guide orient="horz" pos="2160"/>
        <p:guide pos="2880"/>
      </p:guideLst>
    </p:cSldViewPr>
  </p:slideViewPr>
  <p:outlineViewPr>
    <p:cViewPr>
      <p:scale>
        <a:sx n="33" d="100"/>
        <a:sy n="33" d="100"/>
      </p:scale>
      <p:origin x="0" y="-2926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JHQ\Documents\courses\EC311\2015\ec311\approaching_the_steady_state.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JHQ\Documents\courses\EC311\2015\ec311\approaching_the_steady_state.xlsx"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C:\Users\Junhui\Documents\courses\EC311\data\China_C_NX_share.xlsx" TargetMode="External"/><Relationship Id="rId2" Type="http://schemas.microsoft.com/office/2011/relationships/chartColorStyle" Target="colors1.xml"/><Relationship Id="rId1" Type="http://schemas.microsoft.com/office/2011/relationships/chartStyle" Target="style1.xml"/></Relationships>
</file>

<file path=ppt/charts/_rels/chart5.xml.rels><?xml version="1.0" encoding="UTF-8" standalone="yes"?>
<Relationships xmlns="http://schemas.openxmlformats.org/package/2006/relationships"><Relationship Id="rId3" Type="http://schemas.openxmlformats.org/officeDocument/2006/relationships/oleObject" Target="file:///C:\Users\Junhui\Documents\courses\EC311\data\China_Gini_coef.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en-US"/>
              <a:t>Cross-Country</a:t>
            </a:r>
            <a:r>
              <a:rPr lang="en-US" altLang="en-US" baseline="0"/>
              <a:t> </a:t>
            </a:r>
            <a:r>
              <a:rPr lang="en-US" altLang="en-US"/>
              <a:t>Growth in Real GDP per cap (X: 1978, Y:2011)</a:t>
            </a:r>
          </a:p>
        </c:rich>
      </c:tx>
      <c:overlay val="0"/>
    </c:title>
    <c:autoTitleDeleted val="0"/>
    <c:plotArea>
      <c:layout/>
      <c:scatterChart>
        <c:scatterStyle val="lineMarker"/>
        <c:varyColors val="0"/>
        <c:ser>
          <c:idx val="0"/>
          <c:order val="0"/>
          <c:tx>
            <c:strRef>
              <c:f>Sheet1!$A$1</c:f>
              <c:strCache>
                <c:ptCount val="1"/>
                <c:pt idx="0">
                  <c:v>Growth in Real GDP per cap (X: 1978, Y:2011)</c:v>
                </c:pt>
              </c:strCache>
            </c:strRef>
          </c:tx>
          <c:spPr>
            <a:ln w="28575">
              <a:noFill/>
            </a:ln>
          </c:spPr>
          <c:xVal>
            <c:numRef>
              <c:f>Sheet1!$B$2:$B$144</c:f>
              <c:numCache>
                <c:formatCode>0.0_ </c:formatCode>
                <c:ptCount val="143"/>
                <c:pt idx="0">
                  <c:v>2014.6150240345137</c:v>
                </c:pt>
                <c:pt idx="1">
                  <c:v>4283.7848779634141</c:v>
                </c:pt>
                <c:pt idx="2">
                  <c:v>3009.8720306423461</c:v>
                </c:pt>
                <c:pt idx="3">
                  <c:v>4893.8551272653376</c:v>
                </c:pt>
                <c:pt idx="4">
                  <c:v>18836.070493092106</c:v>
                </c:pt>
                <c:pt idx="5">
                  <c:v>15906.775345439408</c:v>
                </c:pt>
                <c:pt idx="6">
                  <c:v>615.23952739014919</c:v>
                </c:pt>
                <c:pt idx="7">
                  <c:v>18889.659552744797</c:v>
                </c:pt>
                <c:pt idx="8">
                  <c:v>1080.2148117343054</c:v>
                </c:pt>
                <c:pt idx="9">
                  <c:v>610.74428898584767</c:v>
                </c:pt>
                <c:pt idx="10">
                  <c:v>1085.8388466018255</c:v>
                </c:pt>
                <c:pt idx="11">
                  <c:v>5068.56645132021</c:v>
                </c:pt>
                <c:pt idx="12">
                  <c:v>15221.095915882934</c:v>
                </c:pt>
                <c:pt idx="13">
                  <c:v>12252.6314557803</c:v>
                </c:pt>
                <c:pt idx="14">
                  <c:v>3716.0655506550074</c:v>
                </c:pt>
                <c:pt idx="15">
                  <c:v>22000.910736729729</c:v>
                </c:pt>
                <c:pt idx="16">
                  <c:v>1895.064843881067</c:v>
                </c:pt>
                <c:pt idx="17">
                  <c:v>4788.6722876504691</c:v>
                </c:pt>
                <c:pt idx="18">
                  <c:v>10755.775574641846</c:v>
                </c:pt>
                <c:pt idx="19">
                  <c:v>95102.462260181986</c:v>
                </c:pt>
                <c:pt idx="20">
                  <c:v>1086.6619976816075</c:v>
                </c:pt>
                <c:pt idx="21">
                  <c:v>1555.1129554337037</c:v>
                </c:pt>
                <c:pt idx="22">
                  <c:v>849.04249021086412</c:v>
                </c:pt>
                <c:pt idx="23">
                  <c:v>21055.090544197799</c:v>
                </c:pt>
                <c:pt idx="24">
                  <c:v>25221.31535344015</c:v>
                </c:pt>
                <c:pt idx="25">
                  <c:v>5633.0741169581497</c:v>
                </c:pt>
                <c:pt idx="26">
                  <c:v>1233.5791215150264</c:v>
                </c:pt>
                <c:pt idx="27">
                  <c:v>2894.5296059479788</c:v>
                </c:pt>
                <c:pt idx="28">
                  <c:v>1857.7172483220988</c:v>
                </c:pt>
                <c:pt idx="29">
                  <c:v>602.69578615540297</c:v>
                </c:pt>
                <c:pt idx="30">
                  <c:v>1516.0333427412986</c:v>
                </c:pt>
                <c:pt idx="31">
                  <c:v>6301.7351477470784</c:v>
                </c:pt>
                <c:pt idx="32">
                  <c:v>1216.389509075387</c:v>
                </c:pt>
                <c:pt idx="33">
                  <c:v>855.3935327814271</c:v>
                </c:pt>
                <c:pt idx="34">
                  <c:v>7290.8139396840616</c:v>
                </c:pt>
                <c:pt idx="35">
                  <c:v>8457.0586156425143</c:v>
                </c:pt>
                <c:pt idx="36">
                  <c:v>16957.537725826729</c:v>
                </c:pt>
                <c:pt idx="37">
                  <c:v>3214.5357379946104</c:v>
                </c:pt>
                <c:pt idx="38">
                  <c:v>4189.4139914676989</c:v>
                </c:pt>
                <c:pt idx="39">
                  <c:v>19963.96196662389</c:v>
                </c:pt>
                <c:pt idx="40">
                  <c:v>3642.810556820828</c:v>
                </c:pt>
                <c:pt idx="41">
                  <c:v>4159.5213709852096</c:v>
                </c:pt>
                <c:pt idx="42">
                  <c:v>1095.1199883398915</c:v>
                </c:pt>
                <c:pt idx="43">
                  <c:v>12718.642501308505</c:v>
                </c:pt>
                <c:pt idx="44">
                  <c:v>588.21348606448407</c:v>
                </c:pt>
                <c:pt idx="45">
                  <c:v>15356.898082758298</c:v>
                </c:pt>
                <c:pt idx="46">
                  <c:v>4311.2580500978847</c:v>
                </c:pt>
                <c:pt idx="47">
                  <c:v>19549.710548955118</c:v>
                </c:pt>
                <c:pt idx="48">
                  <c:v>9832.2796743249746</c:v>
                </c:pt>
                <c:pt idx="49">
                  <c:v>15933.637358976899</c:v>
                </c:pt>
                <c:pt idx="50">
                  <c:v>1747.6562239368679</c:v>
                </c:pt>
                <c:pt idx="51">
                  <c:v>2008.8899616967949</c:v>
                </c:pt>
                <c:pt idx="52">
                  <c:v>1244.7749342873824</c:v>
                </c:pt>
                <c:pt idx="53">
                  <c:v>1100.0877038860554</c:v>
                </c:pt>
                <c:pt idx="54">
                  <c:v>644.45959393604903</c:v>
                </c:pt>
                <c:pt idx="55">
                  <c:v>11817.14163793413</c:v>
                </c:pt>
                <c:pt idx="56">
                  <c:v>2617.1359488091698</c:v>
                </c:pt>
                <c:pt idx="57">
                  <c:v>3521.1837522589281</c:v>
                </c:pt>
                <c:pt idx="58">
                  <c:v>11220.951663042908</c:v>
                </c:pt>
                <c:pt idx="59">
                  <c:v>2769.8283566730047</c:v>
                </c:pt>
                <c:pt idx="60">
                  <c:v>7797.4601361131508</c:v>
                </c:pt>
                <c:pt idx="61">
                  <c:v>1442.3591346335304</c:v>
                </c:pt>
                <c:pt idx="62">
                  <c:v>1200.2548228127785</c:v>
                </c:pt>
                <c:pt idx="63">
                  <c:v>11088.862317352228</c:v>
                </c:pt>
                <c:pt idx="64">
                  <c:v>4715.2570839001482</c:v>
                </c:pt>
                <c:pt idx="65">
                  <c:v>4542.2343672842544</c:v>
                </c:pt>
                <c:pt idx="66">
                  <c:v>23011.338995062386</c:v>
                </c:pt>
                <c:pt idx="67">
                  <c:v>14003.832869096081</c:v>
                </c:pt>
                <c:pt idx="68">
                  <c:v>15380.090867308052</c:v>
                </c:pt>
                <c:pt idx="69">
                  <c:v>4855.9161714785077</c:v>
                </c:pt>
                <c:pt idx="70">
                  <c:v>3089.8103236927136</c:v>
                </c:pt>
                <c:pt idx="71">
                  <c:v>16057.949642132729</c:v>
                </c:pt>
                <c:pt idx="72">
                  <c:v>1760.5997901428088</c:v>
                </c:pt>
                <c:pt idx="73">
                  <c:v>792.05419767925162</c:v>
                </c:pt>
                <c:pt idx="74">
                  <c:v>4132.0137127839989</c:v>
                </c:pt>
                <c:pt idx="75">
                  <c:v>4762.6753057962933</c:v>
                </c:pt>
                <c:pt idx="76">
                  <c:v>26044.434533483738</c:v>
                </c:pt>
                <c:pt idx="77">
                  <c:v>746.93461244261812</c:v>
                </c:pt>
                <c:pt idx="78">
                  <c:v>3056.4098955896934</c:v>
                </c:pt>
                <c:pt idx="79">
                  <c:v>1566.1353522615434</c:v>
                </c:pt>
                <c:pt idx="80">
                  <c:v>6610.7533981939887</c:v>
                </c:pt>
                <c:pt idx="81">
                  <c:v>2107.3326578233778</c:v>
                </c:pt>
                <c:pt idx="82">
                  <c:v>1018.1749863785782</c:v>
                </c:pt>
                <c:pt idx="83">
                  <c:v>24638.443342688512</c:v>
                </c:pt>
                <c:pt idx="84">
                  <c:v>10127.614289894002</c:v>
                </c:pt>
                <c:pt idx="85">
                  <c:v>2338.8418798677831</c:v>
                </c:pt>
                <c:pt idx="86">
                  <c:v>1007.5221990976698</c:v>
                </c:pt>
                <c:pt idx="87">
                  <c:v>1166.6592504243308</c:v>
                </c:pt>
                <c:pt idx="88">
                  <c:v>9046.4444726578167</c:v>
                </c:pt>
                <c:pt idx="89">
                  <c:v>450.6145365860213</c:v>
                </c:pt>
                <c:pt idx="90">
                  <c:v>7654.0699557850721</c:v>
                </c:pt>
                <c:pt idx="91">
                  <c:v>1184.7135383693562</c:v>
                </c:pt>
                <c:pt idx="92">
                  <c:v>457.21463707690668</c:v>
                </c:pt>
                <c:pt idx="93">
                  <c:v>1532.0010595917777</c:v>
                </c:pt>
                <c:pt idx="94">
                  <c:v>5219.7492911982463</c:v>
                </c:pt>
                <c:pt idx="95">
                  <c:v>833.99523621773983</c:v>
                </c:pt>
                <c:pt idx="96">
                  <c:v>4992.6880203308738</c:v>
                </c:pt>
                <c:pt idx="97">
                  <c:v>4223.1120744881446</c:v>
                </c:pt>
                <c:pt idx="98">
                  <c:v>849.7031410191986</c:v>
                </c:pt>
                <c:pt idx="99">
                  <c:v>2177.0884677382655</c:v>
                </c:pt>
                <c:pt idx="100">
                  <c:v>19127.215605805868</c:v>
                </c:pt>
                <c:pt idx="101">
                  <c:v>19104.176450883315</c:v>
                </c:pt>
                <c:pt idx="102">
                  <c:v>739.43277362764604</c:v>
                </c:pt>
                <c:pt idx="103">
                  <c:v>15156.008842636382</c:v>
                </c:pt>
                <c:pt idx="104">
                  <c:v>7125.7563499083599</c:v>
                </c:pt>
                <c:pt idx="105">
                  <c:v>1553.1167160180953</c:v>
                </c:pt>
                <c:pt idx="106">
                  <c:v>5171.3164656280242</c:v>
                </c:pt>
                <c:pt idx="107">
                  <c:v>3369.592832709191</c:v>
                </c:pt>
                <c:pt idx="108">
                  <c:v>2602.9668104993984</c:v>
                </c:pt>
                <c:pt idx="109">
                  <c:v>6129.5103645695463</c:v>
                </c:pt>
                <c:pt idx="110">
                  <c:v>8561.4177633685867</c:v>
                </c:pt>
                <c:pt idx="111">
                  <c:v>2746.6771698835682</c:v>
                </c:pt>
                <c:pt idx="112">
                  <c:v>77251.899971476189</c:v>
                </c:pt>
                <c:pt idx="113">
                  <c:v>5141.5717787152498</c:v>
                </c:pt>
                <c:pt idx="114">
                  <c:v>1053.7961468234625</c:v>
                </c:pt>
                <c:pt idx="115">
                  <c:v>24222.006373658536</c:v>
                </c:pt>
                <c:pt idx="116">
                  <c:v>1228.2330143573199</c:v>
                </c:pt>
                <c:pt idx="117">
                  <c:v>1543.1658377257493</c:v>
                </c:pt>
                <c:pt idx="118">
                  <c:v>9224.6086876539648</c:v>
                </c:pt>
                <c:pt idx="119">
                  <c:v>1153.3650410607029</c:v>
                </c:pt>
                <c:pt idx="120">
                  <c:v>1029.364535760978</c:v>
                </c:pt>
                <c:pt idx="121">
                  <c:v>1856.3049738088812</c:v>
                </c:pt>
                <c:pt idx="122">
                  <c:v>6091.0072245085457</c:v>
                </c:pt>
                <c:pt idx="123">
                  <c:v>17583.826015121518</c:v>
                </c:pt>
                <c:pt idx="124">
                  <c:v>2270.5767700288616</c:v>
                </c:pt>
                <c:pt idx="125">
                  <c:v>2799.5163284352266</c:v>
                </c:pt>
                <c:pt idx="126">
                  <c:v>1019.76851310959</c:v>
                </c:pt>
                <c:pt idx="127">
                  <c:v>1274.2281309657812</c:v>
                </c:pt>
                <c:pt idx="128">
                  <c:v>2743.188399982565</c:v>
                </c:pt>
                <c:pt idx="129">
                  <c:v>17120.599491320772</c:v>
                </c:pt>
                <c:pt idx="130">
                  <c:v>3275.2581237301915</c:v>
                </c:pt>
                <c:pt idx="131">
                  <c:v>7125.6652517246048</c:v>
                </c:pt>
                <c:pt idx="132">
                  <c:v>7249.5478082382442</c:v>
                </c:pt>
                <c:pt idx="133">
                  <c:v>1427.6828696715265</c:v>
                </c:pt>
                <c:pt idx="134">
                  <c:v>746.42885684651105</c:v>
                </c:pt>
                <c:pt idx="135">
                  <c:v>7465.9725850244067</c:v>
                </c:pt>
                <c:pt idx="136">
                  <c:v>25303.285184206867</c:v>
                </c:pt>
                <c:pt idx="137">
                  <c:v>3260.8553801967137</c:v>
                </c:pt>
                <c:pt idx="138">
                  <c:v>8528.0252834116018</c:v>
                </c:pt>
                <c:pt idx="139">
                  <c:v>851.69679701411997</c:v>
                </c:pt>
                <c:pt idx="140">
                  <c:v>5630.3224595711417</c:v>
                </c:pt>
                <c:pt idx="141">
                  <c:v>1555.7557511256066</c:v>
                </c:pt>
                <c:pt idx="142">
                  <c:v>2223.5594692523632</c:v>
                </c:pt>
              </c:numCache>
            </c:numRef>
          </c:xVal>
          <c:yVal>
            <c:numRef>
              <c:f>Sheet1!$C$2:$C$144</c:f>
              <c:numCache>
                <c:formatCode>0.0_ </c:formatCode>
                <c:ptCount val="143"/>
                <c:pt idx="0">
                  <c:v>4214.4522718482294</c:v>
                </c:pt>
                <c:pt idx="1">
                  <c:v>7364.7116278885369</c:v>
                </c:pt>
                <c:pt idx="2">
                  <c:v>14507.618210337159</c:v>
                </c:pt>
                <c:pt idx="3">
                  <c:v>12908.972326529929</c:v>
                </c:pt>
                <c:pt idx="4">
                  <c:v>38499.273104715212</c:v>
                </c:pt>
                <c:pt idx="5">
                  <c:v>37282.532187530196</c:v>
                </c:pt>
                <c:pt idx="6">
                  <c:v>490.1410660115622</c:v>
                </c:pt>
                <c:pt idx="7">
                  <c:v>35446.265576448553</c:v>
                </c:pt>
                <c:pt idx="8">
                  <c:v>1231.879442036701</c:v>
                </c:pt>
                <c:pt idx="9">
                  <c:v>1051.5152198540827</c:v>
                </c:pt>
                <c:pt idx="10">
                  <c:v>1554.2065857353271</c:v>
                </c:pt>
                <c:pt idx="11">
                  <c:v>12906.671758234306</c:v>
                </c:pt>
                <c:pt idx="12">
                  <c:v>20676.155322205308</c:v>
                </c:pt>
                <c:pt idx="13">
                  <c:v>19366.612458450469</c:v>
                </c:pt>
                <c:pt idx="14">
                  <c:v>7366.6397270962298</c:v>
                </c:pt>
                <c:pt idx="15">
                  <c:v>38923.08432462698</c:v>
                </c:pt>
                <c:pt idx="16">
                  <c:v>4166.7787520216871</c:v>
                </c:pt>
                <c:pt idx="17">
                  <c:v>9294.5329123416104</c:v>
                </c:pt>
                <c:pt idx="18">
                  <c:v>20642.244255955098</c:v>
                </c:pt>
                <c:pt idx="19">
                  <c:v>67543.787090023601</c:v>
                </c:pt>
                <c:pt idx="20">
                  <c:v>4607.0168327905076</c:v>
                </c:pt>
                <c:pt idx="21">
                  <c:v>11810.751074547776</c:v>
                </c:pt>
                <c:pt idx="22">
                  <c:v>617.29295516947684</c:v>
                </c:pt>
                <c:pt idx="23">
                  <c:v>35344.869473004328</c:v>
                </c:pt>
                <c:pt idx="24">
                  <c:v>44823.644226137381</c:v>
                </c:pt>
                <c:pt idx="25">
                  <c:v>15243.32965151039</c:v>
                </c:pt>
                <c:pt idx="26">
                  <c:v>8068.599071224894</c:v>
                </c:pt>
                <c:pt idx="27">
                  <c:v>1371.8295713508937</c:v>
                </c:pt>
                <c:pt idx="28">
                  <c:v>1857.527158333434</c:v>
                </c:pt>
                <c:pt idx="29">
                  <c:v>290.62882055980248</c:v>
                </c:pt>
                <c:pt idx="30">
                  <c:v>2426.8713318268406</c:v>
                </c:pt>
                <c:pt idx="31">
                  <c:v>8407.9210584496705</c:v>
                </c:pt>
                <c:pt idx="32">
                  <c:v>921.28410652396792</c:v>
                </c:pt>
                <c:pt idx="33">
                  <c:v>4125.8080584778218</c:v>
                </c:pt>
                <c:pt idx="34">
                  <c:v>10123.360004337177</c:v>
                </c:pt>
                <c:pt idx="35">
                  <c:v>28183.246409681327</c:v>
                </c:pt>
                <c:pt idx="36">
                  <c:v>34519.982787283814</c:v>
                </c:pt>
                <c:pt idx="37">
                  <c:v>2391.9854888948985</c:v>
                </c:pt>
                <c:pt idx="38">
                  <c:v>11329.308274843001</c:v>
                </c:pt>
                <c:pt idx="39">
                  <c:v>35641.169197863688</c:v>
                </c:pt>
                <c:pt idx="40">
                  <c:v>8726.598876104159</c:v>
                </c:pt>
                <c:pt idx="41">
                  <c:v>6828.0919357659577</c:v>
                </c:pt>
                <c:pt idx="42">
                  <c:v>4836.3664158410847</c:v>
                </c:pt>
                <c:pt idx="43">
                  <c:v>28740.77371179076</c:v>
                </c:pt>
                <c:pt idx="44">
                  <c:v>782.7051743543833</c:v>
                </c:pt>
                <c:pt idx="45">
                  <c:v>33747.326951754672</c:v>
                </c:pt>
                <c:pt idx="46">
                  <c:v>4644.7396441187875</c:v>
                </c:pt>
                <c:pt idx="47">
                  <c:v>31437.94022502692</c:v>
                </c:pt>
                <c:pt idx="48">
                  <c:v>12402.878794495335</c:v>
                </c:pt>
                <c:pt idx="49">
                  <c:v>32259.814570067774</c:v>
                </c:pt>
                <c:pt idx="50">
                  <c:v>2522.3658571784717</c:v>
                </c:pt>
                <c:pt idx="51">
                  <c:v>958.3188195828468</c:v>
                </c:pt>
                <c:pt idx="52">
                  <c:v>1236.2916170965309</c:v>
                </c:pt>
                <c:pt idx="53">
                  <c:v>906.66962567955625</c:v>
                </c:pt>
                <c:pt idx="54">
                  <c:v>9175.8248460438099</c:v>
                </c:pt>
                <c:pt idx="55">
                  <c:v>23698.648735021001</c:v>
                </c:pt>
                <c:pt idx="56">
                  <c:v>8502.4259510707598</c:v>
                </c:pt>
                <c:pt idx="57">
                  <c:v>4235.9042880832803</c:v>
                </c:pt>
                <c:pt idx="58">
                  <c:v>38568.793019616023</c:v>
                </c:pt>
                <c:pt idx="59">
                  <c:v>2919.8402547549631</c:v>
                </c:pt>
                <c:pt idx="60">
                  <c:v>18852.006263021623</c:v>
                </c:pt>
                <c:pt idx="61">
                  <c:v>4339.4887296242259</c:v>
                </c:pt>
                <c:pt idx="62">
                  <c:v>3601.6818022728071</c:v>
                </c:pt>
                <c:pt idx="63">
                  <c:v>36704.616800514035</c:v>
                </c:pt>
                <c:pt idx="64">
                  <c:v>11818.46668010453</c:v>
                </c:pt>
                <c:pt idx="65">
                  <c:v>4196.7069006275897</c:v>
                </c:pt>
                <c:pt idx="66">
                  <c:v>31921.616659498839</c:v>
                </c:pt>
                <c:pt idx="67">
                  <c:v>25081.192541476721</c:v>
                </c:pt>
                <c:pt idx="68">
                  <c:v>29089.054372512099</c:v>
                </c:pt>
                <c:pt idx="69">
                  <c:v>5078.143954294067</c:v>
                </c:pt>
                <c:pt idx="70">
                  <c:v>5092.4973947180561</c:v>
                </c:pt>
                <c:pt idx="71">
                  <c:v>30427.209080394092</c:v>
                </c:pt>
                <c:pt idx="72">
                  <c:v>1297.5743279011583</c:v>
                </c:pt>
                <c:pt idx="73">
                  <c:v>2347.9123899533479</c:v>
                </c:pt>
                <c:pt idx="74">
                  <c:v>12706.188173069895</c:v>
                </c:pt>
                <c:pt idx="75">
                  <c:v>27522.296188390555</c:v>
                </c:pt>
                <c:pt idx="76">
                  <c:v>63198.994860615981</c:v>
                </c:pt>
                <c:pt idx="77">
                  <c:v>2623.8654274179685</c:v>
                </c:pt>
                <c:pt idx="78">
                  <c:v>13158.620636274314</c:v>
                </c:pt>
                <c:pt idx="79">
                  <c:v>474.47061802445006</c:v>
                </c:pt>
                <c:pt idx="80">
                  <c:v>9197.707924980743</c:v>
                </c:pt>
                <c:pt idx="81">
                  <c:v>4701.0765306888525</c:v>
                </c:pt>
                <c:pt idx="82">
                  <c:v>1487.8242127513226</c:v>
                </c:pt>
                <c:pt idx="83">
                  <c:v>78130.59505592694</c:v>
                </c:pt>
                <c:pt idx="84">
                  <c:v>69471.51167786213</c:v>
                </c:pt>
                <c:pt idx="85">
                  <c:v>3647.4503500204228</c:v>
                </c:pt>
                <c:pt idx="86">
                  <c:v>759.41078296595344</c:v>
                </c:pt>
                <c:pt idx="87">
                  <c:v>10343.660905120516</c:v>
                </c:pt>
                <c:pt idx="88">
                  <c:v>12709.819335252208</c:v>
                </c:pt>
                <c:pt idx="89">
                  <c:v>941.06267789344622</c:v>
                </c:pt>
                <c:pt idx="90">
                  <c:v>23993.078770596261</c:v>
                </c:pt>
                <c:pt idx="91">
                  <c:v>5219.4694126739123</c:v>
                </c:pt>
                <c:pt idx="92">
                  <c:v>817.701715426281</c:v>
                </c:pt>
                <c:pt idx="93">
                  <c:v>2615.7464006653886</c:v>
                </c:pt>
                <c:pt idx="94">
                  <c:v>9645.0563304238585</c:v>
                </c:pt>
                <c:pt idx="95">
                  <c:v>802.26041169160715</c:v>
                </c:pt>
                <c:pt idx="96">
                  <c:v>13468.805902972763</c:v>
                </c:pt>
                <c:pt idx="97">
                  <c:v>5146.1422929726023</c:v>
                </c:pt>
                <c:pt idx="98">
                  <c:v>522.55709329874662</c:v>
                </c:pt>
                <c:pt idx="99">
                  <c:v>2338.8896487864149</c:v>
                </c:pt>
                <c:pt idx="100">
                  <c:v>38054.851691108881</c:v>
                </c:pt>
                <c:pt idx="101">
                  <c:v>52414.587211625621</c:v>
                </c:pt>
                <c:pt idx="102">
                  <c:v>1185.3762406022634</c:v>
                </c:pt>
                <c:pt idx="103">
                  <c:v>26666.532662522604</c:v>
                </c:pt>
                <c:pt idx="104">
                  <c:v>31054.637061709785</c:v>
                </c:pt>
                <c:pt idx="105">
                  <c:v>2472.8852293970212</c:v>
                </c:pt>
                <c:pt idx="106">
                  <c:v>12154.747391272085</c:v>
                </c:pt>
                <c:pt idx="107">
                  <c:v>8923.976678154153</c:v>
                </c:pt>
                <c:pt idx="108">
                  <c:v>3521.0547154341348</c:v>
                </c:pt>
                <c:pt idx="109">
                  <c:v>18430.429056943573</c:v>
                </c:pt>
                <c:pt idx="110">
                  <c:v>22289.899655863803</c:v>
                </c:pt>
                <c:pt idx="111">
                  <c:v>4351.2969247894043</c:v>
                </c:pt>
                <c:pt idx="112">
                  <c:v>124720.44396352807</c:v>
                </c:pt>
                <c:pt idx="113">
                  <c:v>13574.309839365063</c:v>
                </c:pt>
                <c:pt idx="114">
                  <c:v>1201.4976501708863</c:v>
                </c:pt>
                <c:pt idx="115">
                  <c:v>25556.481427375111</c:v>
                </c:pt>
                <c:pt idx="116">
                  <c:v>2373.9938323700708</c:v>
                </c:pt>
                <c:pt idx="117">
                  <c:v>1411.7157705241316</c:v>
                </c:pt>
                <c:pt idx="118">
                  <c:v>51643.665213101245</c:v>
                </c:pt>
                <c:pt idx="119">
                  <c:v>867.03304596084092</c:v>
                </c:pt>
                <c:pt idx="120">
                  <c:v>1116.5315118731203</c:v>
                </c:pt>
                <c:pt idx="121">
                  <c:v>1851.7322725216522</c:v>
                </c:pt>
                <c:pt idx="122">
                  <c:v>6699.64560723053</c:v>
                </c:pt>
                <c:pt idx="123">
                  <c:v>36100.791335685622</c:v>
                </c:pt>
                <c:pt idx="124">
                  <c:v>4239.2484553281311</c:v>
                </c:pt>
                <c:pt idx="125">
                  <c:v>3919.0155480797803</c:v>
                </c:pt>
                <c:pt idx="126">
                  <c:v>1851.1218654928168</c:v>
                </c:pt>
                <c:pt idx="127">
                  <c:v>946.68845823382446</c:v>
                </c:pt>
                <c:pt idx="128">
                  <c:v>8491.035235125355</c:v>
                </c:pt>
                <c:pt idx="129">
                  <c:v>20196.314920897243</c:v>
                </c:pt>
                <c:pt idx="130">
                  <c:v>6632.0378963413168</c:v>
                </c:pt>
                <c:pt idx="131">
                  <c:v>14437.29063912844</c:v>
                </c:pt>
                <c:pt idx="132">
                  <c:v>28413.563651706481</c:v>
                </c:pt>
                <c:pt idx="133">
                  <c:v>1269.3903307108919</c:v>
                </c:pt>
                <c:pt idx="134">
                  <c:v>1187.0323575622795</c:v>
                </c:pt>
                <c:pt idx="135">
                  <c:v>12625.061418123862</c:v>
                </c:pt>
                <c:pt idx="136">
                  <c:v>42646.207242254495</c:v>
                </c:pt>
                <c:pt idx="137">
                  <c:v>8091.7788822835273</c:v>
                </c:pt>
                <c:pt idx="138">
                  <c:v>10342.566407573409</c:v>
                </c:pt>
                <c:pt idx="139">
                  <c:v>3447.7657197840222</c:v>
                </c:pt>
                <c:pt idx="140">
                  <c:v>8457.4470831120852</c:v>
                </c:pt>
                <c:pt idx="141">
                  <c:v>2051.7131072532393</c:v>
                </c:pt>
                <c:pt idx="142">
                  <c:v>4347.786501231185</c:v>
                </c:pt>
              </c:numCache>
            </c:numRef>
          </c:yVal>
          <c:smooth val="0"/>
          <c:extLst>
            <c:ext xmlns:c16="http://schemas.microsoft.com/office/drawing/2014/chart" uri="{C3380CC4-5D6E-409C-BE32-E72D297353CC}">
              <c16:uniqueId val="{00000000-A2CF-4911-BCC5-2E9F18BA6668}"/>
            </c:ext>
          </c:extLst>
        </c:ser>
        <c:dLbls>
          <c:showLegendKey val="0"/>
          <c:showVal val="0"/>
          <c:showCatName val="0"/>
          <c:showSerName val="0"/>
          <c:showPercent val="0"/>
          <c:showBubbleSize val="0"/>
        </c:dLbls>
        <c:axId val="1176169408"/>
        <c:axId val="1176152544"/>
      </c:scatterChart>
      <c:valAx>
        <c:axId val="1176169408"/>
        <c:scaling>
          <c:logBase val="10"/>
          <c:orientation val="minMax"/>
          <c:min val="100"/>
        </c:scaling>
        <c:delete val="0"/>
        <c:axPos val="b"/>
        <c:numFmt formatCode="0.0_ " sourceLinked="1"/>
        <c:majorTickMark val="out"/>
        <c:minorTickMark val="none"/>
        <c:tickLblPos val="nextTo"/>
        <c:crossAx val="1176152544"/>
        <c:crosses val="autoZero"/>
        <c:crossBetween val="midCat"/>
      </c:valAx>
      <c:valAx>
        <c:axId val="1176152544"/>
        <c:scaling>
          <c:logBase val="10"/>
          <c:orientation val="minMax"/>
          <c:min val="100"/>
        </c:scaling>
        <c:delete val="0"/>
        <c:axPos val="l"/>
        <c:majorGridlines/>
        <c:numFmt formatCode="0.0_ " sourceLinked="1"/>
        <c:majorTickMark val="out"/>
        <c:minorTickMark val="none"/>
        <c:tickLblPos val="nextTo"/>
        <c:crossAx val="1176169408"/>
        <c:crosses val="autoZero"/>
        <c:crossBetween val="midCat"/>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'Too little capital'!$D$1</c:f>
              <c:strCache>
                <c:ptCount val="1"/>
                <c:pt idx="0">
                  <c:v>y</c:v>
                </c:pt>
              </c:strCache>
            </c:strRef>
          </c:tx>
          <c:spPr>
            <a:ln w="63500"/>
          </c:spPr>
          <c:marker>
            <c:symbol val="none"/>
          </c:marker>
          <c:val>
            <c:numRef>
              <c:f>'Too little capital'!$D$2:$D$100</c:f>
              <c:numCache>
                <c:formatCode>General</c:formatCode>
                <c:ptCount val="99"/>
                <c:pt idx="0">
                  <c:v>3</c:v>
                </c:pt>
                <c:pt idx="1">
                  <c:v>3</c:v>
                </c:pt>
                <c:pt idx="2">
                  <c:v>3</c:v>
                </c:pt>
                <c:pt idx="3">
                  <c:v>3</c:v>
                </c:pt>
                <c:pt idx="4" formatCode="0.000_ ">
                  <c:v>3</c:v>
                </c:pt>
                <c:pt idx="5" formatCode="0.000_ ">
                  <c:v>3.0983866769659336</c:v>
                </c:pt>
                <c:pt idx="6" formatCode="0.000_ ">
                  <c:v>3.1920515876913651</c:v>
                </c:pt>
                <c:pt idx="7" formatCode="0.000_ ">
                  <c:v>3.2812040165890863</c:v>
                </c:pt>
                <c:pt idx="8" formatCode="0.000_ ">
                  <c:v>3.36604691395216</c:v>
                </c:pt>
                <c:pt idx="9" formatCode="0.000_ ">
                  <c:v>3.4467764797285962</c:v>
                </c:pt>
                <c:pt idx="10" formatCode="0.000_ ">
                  <c:v>3.5235819177299579</c:v>
                </c:pt>
                <c:pt idx="11" formatCode="0.000_ ">
                  <c:v>3.5966453170591</c:v>
                </c:pt>
                <c:pt idx="12" formatCode="0.000_ ">
                  <c:v>3.6661416286854478</c:v>
                </c:pt>
                <c:pt idx="13" formatCode="0.000_ ">
                  <c:v>3.7322387131271593</c:v>
                </c:pt>
                <c:pt idx="14" formatCode="0.000_ ">
                  <c:v>3.7950974410615794</c:v>
                </c:pt>
                <c:pt idx="15" formatCode="0.000_ ">
                  <c:v>3.8548718330143901</c:v>
                </c:pt>
                <c:pt idx="16" formatCode="0.000_ ">
                  <c:v>3.9117092275088838</c:v>
                </c:pt>
                <c:pt idx="17" formatCode="0.000_ ">
                  <c:v>3.9657504694918431</c:v>
                </c:pt>
                <c:pt idx="18" formatCode="0.000_ ">
                  <c:v>4.0171301127039962</c:v>
                </c:pt>
                <c:pt idx="19" formatCode="0.000_ ">
                  <c:v>4.065976631082119</c:v>
                </c:pt>
                <c:pt idx="20" formatCode="0.000_ ">
                  <c:v>4.1124126353755361</c:v>
                </c:pt>
                <c:pt idx="21" formatCode="0.000_ ">
                  <c:v>4.1565550920112315</c:v>
                </c:pt>
                <c:pt idx="22" formatCode="0.000_ ">
                  <c:v>4.1985155419073612</c:v>
                </c:pt>
                <c:pt idx="23" formatCode="0.000_ ">
                  <c:v>4.2384003174579412</c:v>
                </c:pt>
                <c:pt idx="24" formatCode="0.000_ ">
                  <c:v>4.2763107563241691</c:v>
                </c:pt>
                <c:pt idx="25" formatCode="0.000_ ">
                  <c:v>4.3123434109948269</c:v>
                </c:pt>
                <c:pt idx="26" formatCode="0.000_ ">
                  <c:v>4.346590253337995</c:v>
                </c:pt>
                <c:pt idx="27" formatCode="0.000_ ">
                  <c:v>4.3791388735732699</c:v>
                </c:pt>
                <c:pt idx="28" formatCode="0.000_ ">
                  <c:v>4.4100726732587008</c:v>
                </c:pt>
                <c:pt idx="29" formatCode="0.000_ ">
                  <c:v>4.4394710520184928</c:v>
                </c:pt>
                <c:pt idx="30" formatCode="0.000_ ">
                  <c:v>4.4674095878426474</c:v>
                </c:pt>
                <c:pt idx="31" formatCode="0.000_ ">
                  <c:v>4.4939602108735777</c:v>
                </c:pt>
                <c:pt idx="32" formatCode="0.000_ ">
                  <c:v>4.5191913706613702</c:v>
                </c:pt>
                <c:pt idx="33" formatCode="0.000_ ">
                  <c:v>4.5431681969221502</c:v>
                </c:pt>
                <c:pt idx="34" formatCode="0.000_ ">
                  <c:v>4.5659526538755797</c:v>
                </c:pt>
                <c:pt idx="35" formatCode="0.000_ ">
                  <c:v>4.5876036882699331</c:v>
                </c:pt>
                <c:pt idx="36" formatCode="0.000_ ">
                  <c:v>4.6081773712282459</c:v>
                </c:pt>
                <c:pt idx="37" formatCode="0.000_ ">
                  <c:v>4.6277270340680401</c:v>
                </c:pt>
                <c:pt idx="38" formatCode="0.000_ ">
                  <c:v>4.6463033982612227</c:v>
                </c:pt>
                <c:pt idx="39" formatCode="0.000_ ">
                  <c:v>4.6639546997108603</c:v>
                </c:pt>
                <c:pt idx="40" formatCode="0.000_ ">
                  <c:v>4.6807268075283934</c:v>
                </c:pt>
                <c:pt idx="41" formatCode="0.000_ ">
                  <c:v>4.696663337499043</c:v>
                </c:pt>
                <c:pt idx="42" formatCode="0.000_ ">
                  <c:v>4.711805760425233</c:v>
                </c:pt>
                <c:pt idx="43" formatCode="0.000_ ">
                  <c:v>4.7261935055381921</c:v>
                </c:pt>
                <c:pt idx="44" formatCode="0.000_ ">
                  <c:v>4.739864059166818</c:v>
                </c:pt>
                <c:pt idx="45" formatCode="0.000_ ">
                  <c:v>4.7528530588507172</c:v>
                </c:pt>
                <c:pt idx="46" formatCode="0.000_ ">
                  <c:v>4.7651943830812735</c:v>
                </c:pt>
                <c:pt idx="47" formatCode="0.000_ ">
                  <c:v>4.7769202368508337</c:v>
                </c:pt>
                <c:pt idx="48" formatCode="0.000_ ">
                  <c:v>4.7880612331858226</c:v>
                </c:pt>
                <c:pt idx="49" formatCode="0.000_ ">
                  <c:v>4.7986464708348908</c:v>
                </c:pt>
                <c:pt idx="50" formatCode="0.000_ ">
                  <c:v>4.8087036082782211</c:v>
                </c:pt>
                <c:pt idx="51" formatCode="0.000_ ">
                  <c:v>4.8182589342189042</c:v>
                </c:pt>
                <c:pt idx="52" formatCode="0.000_ ">
                  <c:v>4.8273374347119882</c:v>
                </c:pt>
                <c:pt idx="53" formatCode="0.000_ ">
                  <c:v>4.8359628570813626</c:v>
                </c:pt>
                <c:pt idx="54" formatCode="0.000_ ">
                  <c:v>4.8441577707692556</c:v>
                </c:pt>
                <c:pt idx="55" formatCode="0.000_ ">
                  <c:v>4.8519436252576531</c:v>
                </c:pt>
                <c:pt idx="56" formatCode="0.000_ ">
                  <c:v>4.859340805195635</c:v>
                </c:pt>
                <c:pt idx="57" formatCode="0.000_ ">
                  <c:v>4.8663686828613022</c:v>
                </c:pt>
                <c:pt idx="58" formatCode="0.000_ ">
                  <c:v>4.8730456680817769</c:v>
                </c:pt>
                <c:pt idx="59" formatCode="0.000_ ">
                  <c:v>4.8793892557296967</c:v>
                </c:pt>
                <c:pt idx="60" formatCode="0.000_ ">
                  <c:v>4.8854160709096428</c:v>
                </c:pt>
                <c:pt idx="61" formatCode="0.000_ ">
                  <c:v>4.8911419119431416</c:v>
                </c:pt>
                <c:pt idx="62" formatCode="0.000_ ">
                  <c:v>4.8965817912561924</c:v>
                </c:pt>
                <c:pt idx="63" formatCode="0.000_ ">
                  <c:v>4.9017499742687445</c:v>
                </c:pt>
                <c:pt idx="64" formatCode="0.000_ ">
                  <c:v>4.906660016381168</c:v>
                </c:pt>
                <c:pt idx="65" formatCode="0.000_ ">
                  <c:v>4.9113247981485468</c:v>
                </c:pt>
                <c:pt idx="66" formatCode="0.000_ ">
                  <c:v>4.9157565587295151</c:v>
                </c:pt>
                <c:pt idx="67" formatCode="0.000_ ">
                  <c:v>4.9199669276924798</c:v>
                </c:pt>
                <c:pt idx="68" formatCode="0.000_ ">
                  <c:v>4.9239669552582539</c:v>
                </c:pt>
                <c:pt idx="69" formatCode="0.000_ ">
                  <c:v>4.9277671410545407</c:v>
                </c:pt>
                <c:pt idx="70" formatCode="0.000_ ">
                  <c:v>4.9313774614541952</c:v>
                </c:pt>
                <c:pt idx="71" formatCode="0.000_ ">
                  <c:v>4.934807395565878</c:v>
                </c:pt>
                <c:pt idx="72" formatCode="0.000_ ">
                  <c:v>4.9380659499424926</c:v>
                </c:pt>
                <c:pt idx="73" formatCode="0.000_ ">
                  <c:v>4.9411616820697697</c:v>
                </c:pt>
                <c:pt idx="74" formatCode="0.000_ ">
                  <c:v>4.9441027226943799</c:v>
                </c:pt>
                <c:pt idx="75" formatCode="0.000_ ">
                  <c:v>4.9468967970482032</c:v>
                </c:pt>
                <c:pt idx="76" formatCode="0.000_ ">
                  <c:v>4.9495512450226533</c:v>
                </c:pt>
                <c:pt idx="77" formatCode="0.000_ ">
                  <c:v>4.9520730403444269</c:v>
                </c:pt>
                <c:pt idx="78" formatCode="0.000_ ">
                  <c:v>4.9544688088015754</c:v>
                </c:pt>
                <c:pt idx="79" formatCode="0.000_ ">
                  <c:v>4.9567448455664653</c:v>
                </c:pt>
                <c:pt idx="80" formatCode="0.000_ ">
                  <c:v>4.9589071316599567</c:v>
                </c:pt>
                <c:pt idx="81" formatCode="0.000_ ">
                  <c:v>4.9609613495990024</c:v>
                </c:pt>
                <c:pt idx="82" formatCode="0.000_ ">
                  <c:v>4.9629128982678248</c:v>
                </c:pt>
                <c:pt idx="83" formatCode="0.000_ ">
                  <c:v>4.9647669070508975</c:v>
                </c:pt>
                <c:pt idx="84" formatCode="0.000_ ">
                  <c:v>4.9665282492641092</c:v>
                </c:pt>
                <c:pt idx="85" formatCode="0.000_ ">
                  <c:v>4.9682015549187044</c:v>
                </c:pt>
                <c:pt idx="86" formatCode="0.000_ ">
                  <c:v>4.9697912228509482</c:v>
                </c:pt>
                <c:pt idx="87" formatCode="0.000_ ">
                  <c:v>4.9713014322488194</c:v>
                </c:pt>
                <c:pt idx="88" formatCode="0.000_ ">
                  <c:v>4.9727361536055437</c:v>
                </c:pt>
                <c:pt idx="89" formatCode="0.000_ ">
                  <c:v>4.9740991591283006</c:v>
                </c:pt>
                <c:pt idx="90" formatCode="0.000_ ">
                  <c:v>4.9753940326290662</c:v>
                </c:pt>
                <c:pt idx="91" formatCode="0.000_ ">
                  <c:v>4.9766241789232355</c:v>
                </c:pt>
                <c:pt idx="92" formatCode="0.000_ ">
                  <c:v>4.9777928327603842</c:v>
                </c:pt>
                <c:pt idx="93" formatCode="0.000_ ">
                  <c:v>4.9789030673103865</c:v>
                </c:pt>
                <c:pt idx="94" formatCode="0.000_ ">
                  <c:v>4.9799578022269113</c:v>
                </c:pt>
                <c:pt idx="95" formatCode="0.000_ ">
                  <c:v>4.9809598113092699</c:v>
                </c:pt>
                <c:pt idx="96" formatCode="0.000_ ">
                  <c:v>4.9819117297825439</c:v>
                </c:pt>
                <c:pt idx="97" formatCode="0.000_ ">
                  <c:v>4.9828160612149519</c:v>
                </c:pt>
                <c:pt idx="98" formatCode="0.000_ ">
                  <c:v>4.9836751840904512</c:v>
                </c:pt>
              </c:numCache>
            </c:numRef>
          </c:val>
          <c:smooth val="0"/>
          <c:extLst>
            <c:ext xmlns:c16="http://schemas.microsoft.com/office/drawing/2014/chart" uri="{C3380CC4-5D6E-409C-BE32-E72D297353CC}">
              <c16:uniqueId val="{00000000-4E46-44EF-A95E-AB61760D2024}"/>
            </c:ext>
          </c:extLst>
        </c:ser>
        <c:ser>
          <c:idx val="1"/>
          <c:order val="1"/>
          <c:tx>
            <c:strRef>
              <c:f>'Too little capital'!$E$1</c:f>
              <c:strCache>
                <c:ptCount val="1"/>
                <c:pt idx="0">
                  <c:v>c</c:v>
                </c:pt>
              </c:strCache>
            </c:strRef>
          </c:tx>
          <c:spPr>
            <a:ln w="63500"/>
          </c:spPr>
          <c:marker>
            <c:symbol val="none"/>
          </c:marker>
          <c:val>
            <c:numRef>
              <c:f>'Too little capital'!$E$2:$E$100</c:f>
              <c:numCache>
                <c:formatCode>General</c:formatCode>
                <c:ptCount val="99"/>
                <c:pt idx="0">
                  <c:v>2.0999999999999996</c:v>
                </c:pt>
                <c:pt idx="1">
                  <c:v>2.0999999999999996</c:v>
                </c:pt>
                <c:pt idx="2">
                  <c:v>2.0999999999999996</c:v>
                </c:pt>
                <c:pt idx="3">
                  <c:v>2.0999999999999996</c:v>
                </c:pt>
                <c:pt idx="4" formatCode="0.000_ ">
                  <c:v>1.5</c:v>
                </c:pt>
                <c:pt idx="5" formatCode="0.000_ ">
                  <c:v>1.5491933384829668</c:v>
                </c:pt>
                <c:pt idx="6" formatCode="0.000_ ">
                  <c:v>1.5960257938456825</c:v>
                </c:pt>
                <c:pt idx="7" formatCode="0.000_ ">
                  <c:v>1.6406020082945432</c:v>
                </c:pt>
                <c:pt idx="8" formatCode="0.000_ ">
                  <c:v>1.68302345697608</c:v>
                </c:pt>
                <c:pt idx="9" formatCode="0.000_ ">
                  <c:v>1.7233882398642981</c:v>
                </c:pt>
                <c:pt idx="10" formatCode="0.000_ ">
                  <c:v>1.7617909588649789</c:v>
                </c:pt>
                <c:pt idx="11" formatCode="0.000_ ">
                  <c:v>1.79832265852955</c:v>
                </c:pt>
                <c:pt idx="12" formatCode="0.000_ ">
                  <c:v>1.8330708143427239</c:v>
                </c:pt>
                <c:pt idx="13" formatCode="0.000_ ">
                  <c:v>1.8661193565635796</c:v>
                </c:pt>
                <c:pt idx="14" formatCode="0.000_ ">
                  <c:v>1.8975487205307897</c:v>
                </c:pt>
                <c:pt idx="15" formatCode="0.000_ ">
                  <c:v>1.927435916507195</c:v>
                </c:pt>
                <c:pt idx="16" formatCode="0.000_ ">
                  <c:v>1.9558546137544419</c:v>
                </c:pt>
                <c:pt idx="17" formatCode="0.000_ ">
                  <c:v>1.9828752347459215</c:v>
                </c:pt>
                <c:pt idx="18" formatCode="0.000_ ">
                  <c:v>2.0085650563519981</c:v>
                </c:pt>
                <c:pt idx="19" formatCode="0.000_ ">
                  <c:v>2.0329883155410595</c:v>
                </c:pt>
                <c:pt idx="20" formatCode="0.000_ ">
                  <c:v>2.0562063176877681</c:v>
                </c:pt>
                <c:pt idx="21" formatCode="0.000_ ">
                  <c:v>2.0782775460056158</c:v>
                </c:pt>
                <c:pt idx="22" formatCode="0.000_ ">
                  <c:v>2.0992577709536806</c:v>
                </c:pt>
                <c:pt idx="23" formatCode="0.000_ ">
                  <c:v>2.1192001587289706</c:v>
                </c:pt>
                <c:pt idx="24" formatCode="0.000_ ">
                  <c:v>2.1381553781620846</c:v>
                </c:pt>
                <c:pt idx="25" formatCode="0.000_ ">
                  <c:v>2.1561717054974134</c:v>
                </c:pt>
                <c:pt idx="26" formatCode="0.000_ ">
                  <c:v>2.1732951266689975</c:v>
                </c:pt>
                <c:pt idx="27" formatCode="0.000_ ">
                  <c:v>2.189569436786635</c:v>
                </c:pt>
                <c:pt idx="28" formatCode="0.000_ ">
                  <c:v>2.2050363366293504</c:v>
                </c:pt>
                <c:pt idx="29" formatCode="0.000_ ">
                  <c:v>2.2197355260092464</c:v>
                </c:pt>
                <c:pt idx="30" formatCode="0.000_ ">
                  <c:v>2.2337047939213237</c:v>
                </c:pt>
                <c:pt idx="31" formatCode="0.000_ ">
                  <c:v>2.2469801054367888</c:v>
                </c:pt>
                <c:pt idx="32" formatCode="0.000_ ">
                  <c:v>2.2595956853306851</c:v>
                </c:pt>
                <c:pt idx="33" formatCode="0.000_ ">
                  <c:v>2.2715840984610751</c:v>
                </c:pt>
                <c:pt idx="34" formatCode="0.000_ ">
                  <c:v>2.2829763269377898</c:v>
                </c:pt>
                <c:pt idx="35" formatCode="0.000_ ">
                  <c:v>2.2938018441349666</c:v>
                </c:pt>
                <c:pt idx="36" formatCode="0.000_ ">
                  <c:v>2.3040886856141229</c:v>
                </c:pt>
                <c:pt idx="37" formatCode="0.000_ ">
                  <c:v>2.31386351703402</c:v>
                </c:pt>
                <c:pt idx="38" formatCode="0.000_ ">
                  <c:v>2.3231516991306114</c:v>
                </c:pt>
                <c:pt idx="39" formatCode="0.000_ ">
                  <c:v>2.3319773498554301</c:v>
                </c:pt>
                <c:pt idx="40" formatCode="0.000_ ">
                  <c:v>2.3403634037641967</c:v>
                </c:pt>
                <c:pt idx="41" formatCode="0.000_ ">
                  <c:v>2.3483316687495215</c:v>
                </c:pt>
                <c:pt idx="42" formatCode="0.000_ ">
                  <c:v>2.3559028802126165</c:v>
                </c:pt>
                <c:pt idx="43" formatCode="0.000_ ">
                  <c:v>2.363096752769096</c:v>
                </c:pt>
                <c:pt idx="44" formatCode="0.000_ ">
                  <c:v>2.369932029583409</c:v>
                </c:pt>
                <c:pt idx="45" formatCode="0.000_ ">
                  <c:v>2.3764265294253586</c:v>
                </c:pt>
                <c:pt idx="46" formatCode="0.000_ ">
                  <c:v>2.3825971915406368</c:v>
                </c:pt>
                <c:pt idx="47" formatCode="0.000_ ">
                  <c:v>2.3884601184254168</c:v>
                </c:pt>
                <c:pt idx="48" formatCode="0.000_ ">
                  <c:v>2.3940306165929113</c:v>
                </c:pt>
                <c:pt idx="49" formatCode="0.000_ ">
                  <c:v>2.3993232354174454</c:v>
                </c:pt>
                <c:pt idx="50" formatCode="0.000_ ">
                  <c:v>2.4043518041391105</c:v>
                </c:pt>
                <c:pt idx="51" formatCode="0.000_ ">
                  <c:v>2.4091294671094521</c:v>
                </c:pt>
                <c:pt idx="52" formatCode="0.000_ ">
                  <c:v>2.4136687173559941</c:v>
                </c:pt>
                <c:pt idx="53" formatCode="0.000_ ">
                  <c:v>2.4179814285406813</c:v>
                </c:pt>
                <c:pt idx="54" formatCode="0.000_ ">
                  <c:v>2.4220788853846278</c:v>
                </c:pt>
                <c:pt idx="55" formatCode="0.000_ ">
                  <c:v>2.4259718126288266</c:v>
                </c:pt>
                <c:pt idx="56" formatCode="0.000_ ">
                  <c:v>2.4296704025978175</c:v>
                </c:pt>
                <c:pt idx="57" formatCode="0.000_ ">
                  <c:v>2.4331843414306511</c:v>
                </c:pt>
                <c:pt idx="58" formatCode="0.000_ ">
                  <c:v>2.4365228340408884</c:v>
                </c:pt>
                <c:pt idx="59" formatCode="0.000_ ">
                  <c:v>2.4396946278648484</c:v>
                </c:pt>
                <c:pt idx="60" formatCode="0.000_ ">
                  <c:v>2.4427080354548214</c:v>
                </c:pt>
                <c:pt idx="61" formatCode="0.000_ ">
                  <c:v>2.4455709559715708</c:v>
                </c:pt>
                <c:pt idx="62" formatCode="0.000_ ">
                  <c:v>2.4482908956280962</c:v>
                </c:pt>
                <c:pt idx="63" formatCode="0.000_ ">
                  <c:v>2.4508749871343722</c:v>
                </c:pt>
                <c:pt idx="64" formatCode="0.000_ ">
                  <c:v>2.453330008190584</c:v>
                </c:pt>
                <c:pt idx="65" formatCode="0.000_ ">
                  <c:v>2.4556623990742734</c:v>
                </c:pt>
                <c:pt idx="66" formatCode="0.000_ ">
                  <c:v>2.4578782793647576</c:v>
                </c:pt>
                <c:pt idx="67" formatCode="0.000_ ">
                  <c:v>2.4599834638462399</c:v>
                </c:pt>
                <c:pt idx="68" formatCode="0.000_ ">
                  <c:v>2.4619834776291269</c:v>
                </c:pt>
                <c:pt idx="69" formatCode="0.000_ ">
                  <c:v>2.4638835705272704</c:v>
                </c:pt>
                <c:pt idx="70" formatCode="0.000_ ">
                  <c:v>2.4656887307270976</c:v>
                </c:pt>
                <c:pt idx="71" formatCode="0.000_ ">
                  <c:v>2.467403697782939</c:v>
                </c:pt>
                <c:pt idx="72" formatCode="0.000_ ">
                  <c:v>2.4690329749712463</c:v>
                </c:pt>
                <c:pt idx="73" formatCode="0.000_ ">
                  <c:v>2.4705808410348848</c:v>
                </c:pt>
                <c:pt idx="74" formatCode="0.000_ ">
                  <c:v>2.4720513613471899</c:v>
                </c:pt>
                <c:pt idx="75" formatCode="0.000_ ">
                  <c:v>2.4734483985241016</c:v>
                </c:pt>
                <c:pt idx="76" formatCode="0.000_ ">
                  <c:v>2.4747756225113267</c:v>
                </c:pt>
                <c:pt idx="77" formatCode="0.000_ ">
                  <c:v>2.4760365201722134</c:v>
                </c:pt>
                <c:pt idx="78" formatCode="0.000_ ">
                  <c:v>2.4772344044007877</c:v>
                </c:pt>
                <c:pt idx="79" formatCode="0.000_ ">
                  <c:v>2.4783724227832327</c:v>
                </c:pt>
                <c:pt idx="80" formatCode="0.000_ ">
                  <c:v>2.4794535658299783</c:v>
                </c:pt>
                <c:pt idx="81" formatCode="0.000_ ">
                  <c:v>2.4804806747995012</c:v>
                </c:pt>
                <c:pt idx="82" formatCode="0.000_ ">
                  <c:v>2.4814564491339124</c:v>
                </c:pt>
                <c:pt idx="83" formatCode="0.000_ ">
                  <c:v>2.4823834535254488</c:v>
                </c:pt>
                <c:pt idx="84" formatCode="0.000_ ">
                  <c:v>2.4832641246320546</c:v>
                </c:pt>
                <c:pt idx="85" formatCode="0.000_ ">
                  <c:v>2.4841007774593522</c:v>
                </c:pt>
                <c:pt idx="86" formatCode="0.000_ ">
                  <c:v>2.4848956114254741</c:v>
                </c:pt>
                <c:pt idx="87" formatCode="0.000_ ">
                  <c:v>2.4856507161244097</c:v>
                </c:pt>
                <c:pt idx="88" formatCode="0.000_ ">
                  <c:v>2.4863680768027718</c:v>
                </c:pt>
                <c:pt idx="89" formatCode="0.000_ ">
                  <c:v>2.4870495795641503</c:v>
                </c:pt>
                <c:pt idx="90" formatCode="0.000_ ">
                  <c:v>2.4876970163145331</c:v>
                </c:pt>
                <c:pt idx="91" formatCode="0.000_ ">
                  <c:v>2.4883120894616177</c:v>
                </c:pt>
                <c:pt idx="92" formatCode="0.000_ ">
                  <c:v>2.4888964163801921</c:v>
                </c:pt>
                <c:pt idx="93" formatCode="0.000_ ">
                  <c:v>2.4894515336551932</c:v>
                </c:pt>
                <c:pt idx="94" formatCode="0.000_ ">
                  <c:v>2.4899789011134557</c:v>
                </c:pt>
                <c:pt idx="95" formatCode="0.000_ ">
                  <c:v>2.490479905654635</c:v>
                </c:pt>
                <c:pt idx="96" formatCode="0.000_ ">
                  <c:v>2.490955864891272</c:v>
                </c:pt>
                <c:pt idx="97" formatCode="0.000_ ">
                  <c:v>2.491408030607476</c:v>
                </c:pt>
                <c:pt idx="98" formatCode="0.000_ ">
                  <c:v>2.4918375920452256</c:v>
                </c:pt>
              </c:numCache>
            </c:numRef>
          </c:val>
          <c:smooth val="0"/>
          <c:extLst>
            <c:ext xmlns:c16="http://schemas.microsoft.com/office/drawing/2014/chart" uri="{C3380CC4-5D6E-409C-BE32-E72D297353CC}">
              <c16:uniqueId val="{00000001-4E46-44EF-A95E-AB61760D2024}"/>
            </c:ext>
          </c:extLst>
        </c:ser>
        <c:ser>
          <c:idx val="2"/>
          <c:order val="2"/>
          <c:tx>
            <c:strRef>
              <c:f>'Too little capital'!$F$1</c:f>
              <c:strCache>
                <c:ptCount val="1"/>
                <c:pt idx="0">
                  <c:v>i</c:v>
                </c:pt>
              </c:strCache>
            </c:strRef>
          </c:tx>
          <c:spPr>
            <a:ln w="63500"/>
          </c:spPr>
          <c:marker>
            <c:symbol val="none"/>
          </c:marker>
          <c:val>
            <c:numRef>
              <c:f>'Too little capital'!$F$2:$F$100</c:f>
              <c:numCache>
                <c:formatCode>General</c:formatCode>
                <c:ptCount val="99"/>
                <c:pt idx="0">
                  <c:v>0.90000000000000036</c:v>
                </c:pt>
                <c:pt idx="1">
                  <c:v>0.90000000000000036</c:v>
                </c:pt>
                <c:pt idx="2">
                  <c:v>0.90000000000000036</c:v>
                </c:pt>
                <c:pt idx="3">
                  <c:v>0.90000000000000036</c:v>
                </c:pt>
                <c:pt idx="4" formatCode="0.000_ ">
                  <c:v>1.5</c:v>
                </c:pt>
                <c:pt idx="5" formatCode="0.000_ ">
                  <c:v>1.5491933384829668</c:v>
                </c:pt>
                <c:pt idx="6" formatCode="0.000_ ">
                  <c:v>1.5960257938456825</c:v>
                </c:pt>
                <c:pt idx="7" formatCode="0.000_ ">
                  <c:v>1.6406020082945432</c:v>
                </c:pt>
                <c:pt idx="8" formatCode="0.000_ ">
                  <c:v>1.68302345697608</c:v>
                </c:pt>
                <c:pt idx="9" formatCode="0.000_ ">
                  <c:v>1.7233882398642981</c:v>
                </c:pt>
                <c:pt idx="10" formatCode="0.000_ ">
                  <c:v>1.7617909588649789</c:v>
                </c:pt>
                <c:pt idx="11" formatCode="0.000_ ">
                  <c:v>1.79832265852955</c:v>
                </c:pt>
                <c:pt idx="12" formatCode="0.000_ ">
                  <c:v>1.8330708143427239</c:v>
                </c:pt>
                <c:pt idx="13" formatCode="0.000_ ">
                  <c:v>1.8661193565635796</c:v>
                </c:pt>
                <c:pt idx="14" formatCode="0.000_ ">
                  <c:v>1.8975487205307897</c:v>
                </c:pt>
                <c:pt idx="15" formatCode="0.000_ ">
                  <c:v>1.927435916507195</c:v>
                </c:pt>
                <c:pt idx="16" formatCode="0.000_ ">
                  <c:v>1.9558546137544419</c:v>
                </c:pt>
                <c:pt idx="17" formatCode="0.000_ ">
                  <c:v>1.9828752347459215</c:v>
                </c:pt>
                <c:pt idx="18" formatCode="0.000_ ">
                  <c:v>2.0085650563519981</c:v>
                </c:pt>
                <c:pt idx="19" formatCode="0.000_ ">
                  <c:v>2.0329883155410595</c:v>
                </c:pt>
                <c:pt idx="20" formatCode="0.000_ ">
                  <c:v>2.0562063176877681</c:v>
                </c:pt>
                <c:pt idx="21" formatCode="0.000_ ">
                  <c:v>2.0782775460056158</c:v>
                </c:pt>
                <c:pt idx="22" formatCode="0.000_ ">
                  <c:v>2.0992577709536806</c:v>
                </c:pt>
                <c:pt idx="23" formatCode="0.000_ ">
                  <c:v>2.1192001587289706</c:v>
                </c:pt>
                <c:pt idx="24" formatCode="0.000_ ">
                  <c:v>2.1381553781620846</c:v>
                </c:pt>
                <c:pt idx="25" formatCode="0.000_ ">
                  <c:v>2.1561717054974134</c:v>
                </c:pt>
                <c:pt idx="26" formatCode="0.000_ ">
                  <c:v>2.1732951266689975</c:v>
                </c:pt>
                <c:pt idx="27" formatCode="0.000_ ">
                  <c:v>2.189569436786635</c:v>
                </c:pt>
                <c:pt idx="28" formatCode="0.000_ ">
                  <c:v>2.2050363366293504</c:v>
                </c:pt>
                <c:pt idx="29" formatCode="0.000_ ">
                  <c:v>2.2197355260092464</c:v>
                </c:pt>
                <c:pt idx="30" formatCode="0.000_ ">
                  <c:v>2.2337047939213237</c:v>
                </c:pt>
                <c:pt idx="31" formatCode="0.000_ ">
                  <c:v>2.2469801054367888</c:v>
                </c:pt>
                <c:pt idx="32" formatCode="0.000_ ">
                  <c:v>2.2595956853306851</c:v>
                </c:pt>
                <c:pt idx="33" formatCode="0.000_ ">
                  <c:v>2.2715840984610751</c:v>
                </c:pt>
                <c:pt idx="34" formatCode="0.000_ ">
                  <c:v>2.2829763269377898</c:v>
                </c:pt>
                <c:pt idx="35" formatCode="0.000_ ">
                  <c:v>2.2938018441349666</c:v>
                </c:pt>
                <c:pt idx="36" formatCode="0.000_ ">
                  <c:v>2.3040886856141229</c:v>
                </c:pt>
                <c:pt idx="37" formatCode="0.000_ ">
                  <c:v>2.31386351703402</c:v>
                </c:pt>
                <c:pt idx="38" formatCode="0.000_ ">
                  <c:v>2.3231516991306114</c:v>
                </c:pt>
                <c:pt idx="39" formatCode="0.000_ ">
                  <c:v>2.3319773498554301</c:v>
                </c:pt>
                <c:pt idx="40" formatCode="0.000_ ">
                  <c:v>2.3403634037641967</c:v>
                </c:pt>
                <c:pt idx="41" formatCode="0.000_ ">
                  <c:v>2.3483316687495215</c:v>
                </c:pt>
                <c:pt idx="42" formatCode="0.000_ ">
                  <c:v>2.3559028802126165</c:v>
                </c:pt>
                <c:pt idx="43" formatCode="0.000_ ">
                  <c:v>2.363096752769096</c:v>
                </c:pt>
                <c:pt idx="44" formatCode="0.000_ ">
                  <c:v>2.369932029583409</c:v>
                </c:pt>
                <c:pt idx="45" formatCode="0.000_ ">
                  <c:v>2.3764265294253586</c:v>
                </c:pt>
                <c:pt idx="46" formatCode="0.000_ ">
                  <c:v>2.3825971915406368</c:v>
                </c:pt>
                <c:pt idx="47" formatCode="0.000_ ">
                  <c:v>2.3884601184254168</c:v>
                </c:pt>
                <c:pt idx="48" formatCode="0.000_ ">
                  <c:v>2.3940306165929113</c:v>
                </c:pt>
                <c:pt idx="49" formatCode="0.000_ ">
                  <c:v>2.3993232354174454</c:v>
                </c:pt>
                <c:pt idx="50" formatCode="0.000_ ">
                  <c:v>2.4043518041391105</c:v>
                </c:pt>
                <c:pt idx="51" formatCode="0.000_ ">
                  <c:v>2.4091294671094521</c:v>
                </c:pt>
                <c:pt idx="52" formatCode="0.000_ ">
                  <c:v>2.4136687173559941</c:v>
                </c:pt>
                <c:pt idx="53" formatCode="0.000_ ">
                  <c:v>2.4179814285406813</c:v>
                </c:pt>
                <c:pt idx="54" formatCode="0.000_ ">
                  <c:v>2.4220788853846278</c:v>
                </c:pt>
                <c:pt idx="55" formatCode="0.000_ ">
                  <c:v>2.4259718126288266</c:v>
                </c:pt>
                <c:pt idx="56" formatCode="0.000_ ">
                  <c:v>2.4296704025978175</c:v>
                </c:pt>
                <c:pt idx="57" formatCode="0.000_ ">
                  <c:v>2.4331843414306511</c:v>
                </c:pt>
                <c:pt idx="58" formatCode="0.000_ ">
                  <c:v>2.4365228340408884</c:v>
                </c:pt>
                <c:pt idx="59" formatCode="0.000_ ">
                  <c:v>2.4396946278648484</c:v>
                </c:pt>
                <c:pt idx="60" formatCode="0.000_ ">
                  <c:v>2.4427080354548214</c:v>
                </c:pt>
                <c:pt idx="61" formatCode="0.000_ ">
                  <c:v>2.4455709559715708</c:v>
                </c:pt>
                <c:pt idx="62" formatCode="0.000_ ">
                  <c:v>2.4482908956280962</c:v>
                </c:pt>
                <c:pt idx="63" formatCode="0.000_ ">
                  <c:v>2.4508749871343722</c:v>
                </c:pt>
                <c:pt idx="64" formatCode="0.000_ ">
                  <c:v>2.453330008190584</c:v>
                </c:pt>
                <c:pt idx="65" formatCode="0.000_ ">
                  <c:v>2.4556623990742734</c:v>
                </c:pt>
                <c:pt idx="66" formatCode="0.000_ ">
                  <c:v>2.4578782793647576</c:v>
                </c:pt>
                <c:pt idx="67" formatCode="0.000_ ">
                  <c:v>2.4599834638462399</c:v>
                </c:pt>
                <c:pt idx="68" formatCode="0.000_ ">
                  <c:v>2.4619834776291269</c:v>
                </c:pt>
                <c:pt idx="69" formatCode="0.000_ ">
                  <c:v>2.4638835705272704</c:v>
                </c:pt>
                <c:pt idx="70" formatCode="0.000_ ">
                  <c:v>2.4656887307270976</c:v>
                </c:pt>
                <c:pt idx="71" formatCode="0.000_ ">
                  <c:v>2.467403697782939</c:v>
                </c:pt>
                <c:pt idx="72" formatCode="0.000_ ">
                  <c:v>2.4690329749712463</c:v>
                </c:pt>
                <c:pt idx="73" formatCode="0.000_ ">
                  <c:v>2.4705808410348848</c:v>
                </c:pt>
                <c:pt idx="74" formatCode="0.000_ ">
                  <c:v>2.4720513613471899</c:v>
                </c:pt>
                <c:pt idx="75" formatCode="0.000_ ">
                  <c:v>2.4734483985241016</c:v>
                </c:pt>
                <c:pt idx="76" formatCode="0.000_ ">
                  <c:v>2.4747756225113267</c:v>
                </c:pt>
                <c:pt idx="77" formatCode="0.000_ ">
                  <c:v>2.4760365201722134</c:v>
                </c:pt>
                <c:pt idx="78" formatCode="0.000_ ">
                  <c:v>2.4772344044007877</c:v>
                </c:pt>
                <c:pt idx="79" formatCode="0.000_ ">
                  <c:v>2.4783724227832327</c:v>
                </c:pt>
                <c:pt idx="80" formatCode="0.000_ ">
                  <c:v>2.4794535658299783</c:v>
                </c:pt>
                <c:pt idx="81" formatCode="0.000_ ">
                  <c:v>2.4804806747995012</c:v>
                </c:pt>
                <c:pt idx="82" formatCode="0.000_ ">
                  <c:v>2.4814564491339124</c:v>
                </c:pt>
                <c:pt idx="83" formatCode="0.000_ ">
                  <c:v>2.4823834535254488</c:v>
                </c:pt>
                <c:pt idx="84" formatCode="0.000_ ">
                  <c:v>2.4832641246320546</c:v>
                </c:pt>
                <c:pt idx="85" formatCode="0.000_ ">
                  <c:v>2.4841007774593522</c:v>
                </c:pt>
                <c:pt idx="86" formatCode="0.000_ ">
                  <c:v>2.4848956114254741</c:v>
                </c:pt>
                <c:pt idx="87" formatCode="0.000_ ">
                  <c:v>2.4856507161244097</c:v>
                </c:pt>
                <c:pt idx="88" formatCode="0.000_ ">
                  <c:v>2.4863680768027718</c:v>
                </c:pt>
                <c:pt idx="89" formatCode="0.000_ ">
                  <c:v>2.4870495795641503</c:v>
                </c:pt>
                <c:pt idx="90" formatCode="0.000_ ">
                  <c:v>2.4876970163145331</c:v>
                </c:pt>
                <c:pt idx="91" formatCode="0.000_ ">
                  <c:v>2.4883120894616177</c:v>
                </c:pt>
                <c:pt idx="92" formatCode="0.000_ ">
                  <c:v>2.4888964163801921</c:v>
                </c:pt>
                <c:pt idx="93" formatCode="0.000_ ">
                  <c:v>2.4894515336551932</c:v>
                </c:pt>
                <c:pt idx="94" formatCode="0.000_ ">
                  <c:v>2.4899789011134557</c:v>
                </c:pt>
                <c:pt idx="95" formatCode="0.000_ ">
                  <c:v>2.490479905654635</c:v>
                </c:pt>
                <c:pt idx="96" formatCode="0.000_ ">
                  <c:v>2.490955864891272</c:v>
                </c:pt>
                <c:pt idx="97" formatCode="0.000_ ">
                  <c:v>2.491408030607476</c:v>
                </c:pt>
                <c:pt idx="98" formatCode="0.000_ ">
                  <c:v>2.4918375920452256</c:v>
                </c:pt>
              </c:numCache>
            </c:numRef>
          </c:val>
          <c:smooth val="0"/>
          <c:extLst>
            <c:ext xmlns:c16="http://schemas.microsoft.com/office/drawing/2014/chart" uri="{C3380CC4-5D6E-409C-BE32-E72D297353CC}">
              <c16:uniqueId val="{00000002-4E46-44EF-A95E-AB61760D2024}"/>
            </c:ext>
          </c:extLst>
        </c:ser>
        <c:dLbls>
          <c:showLegendKey val="0"/>
          <c:showVal val="0"/>
          <c:showCatName val="0"/>
          <c:showSerName val="0"/>
          <c:showPercent val="0"/>
          <c:showBubbleSize val="0"/>
        </c:dLbls>
        <c:smooth val="0"/>
        <c:axId val="1176159072"/>
        <c:axId val="1176163424"/>
      </c:lineChart>
      <c:catAx>
        <c:axId val="1176159072"/>
        <c:scaling>
          <c:orientation val="minMax"/>
        </c:scaling>
        <c:delete val="0"/>
        <c:axPos val="b"/>
        <c:majorTickMark val="out"/>
        <c:minorTickMark val="none"/>
        <c:tickLblPos val="nextTo"/>
        <c:crossAx val="1176163424"/>
        <c:crosses val="autoZero"/>
        <c:auto val="1"/>
        <c:lblAlgn val="ctr"/>
        <c:lblOffset val="100"/>
        <c:tickLblSkip val="10"/>
        <c:noMultiLvlLbl val="0"/>
      </c:catAx>
      <c:valAx>
        <c:axId val="1176163424"/>
        <c:scaling>
          <c:orientation val="minMax"/>
        </c:scaling>
        <c:delete val="0"/>
        <c:axPos val="l"/>
        <c:majorGridlines/>
        <c:numFmt formatCode="General" sourceLinked="1"/>
        <c:majorTickMark val="out"/>
        <c:minorTickMark val="none"/>
        <c:tickLblPos val="nextTo"/>
        <c:crossAx val="1176159072"/>
        <c:crosses val="autoZero"/>
        <c:crossBetween val="between"/>
      </c:valAx>
    </c:plotArea>
    <c:legend>
      <c:legendPos val="r"/>
      <c:overlay val="0"/>
      <c:txPr>
        <a:bodyPr/>
        <a:lstStyle/>
        <a:p>
          <a:pPr>
            <a:defRPr sz="2000"/>
          </a:pPr>
          <a:endParaRPr lang="zh-CN"/>
        </a:p>
      </c:txPr>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'Too much capital'!$D$1</c:f>
              <c:strCache>
                <c:ptCount val="1"/>
                <c:pt idx="0">
                  <c:v>y</c:v>
                </c:pt>
              </c:strCache>
            </c:strRef>
          </c:tx>
          <c:spPr>
            <a:ln w="63500"/>
          </c:spPr>
          <c:marker>
            <c:symbol val="none"/>
          </c:marker>
          <c:val>
            <c:numRef>
              <c:f>'Too much capital'!$D$2:$D$100</c:f>
              <c:numCache>
                <c:formatCode>General</c:formatCode>
                <c:ptCount val="99"/>
                <c:pt idx="0">
                  <c:v>7</c:v>
                </c:pt>
                <c:pt idx="1">
                  <c:v>7</c:v>
                </c:pt>
                <c:pt idx="2">
                  <c:v>7</c:v>
                </c:pt>
                <c:pt idx="3">
                  <c:v>7</c:v>
                </c:pt>
                <c:pt idx="4" formatCode="0.000_ ">
                  <c:v>7</c:v>
                </c:pt>
                <c:pt idx="5" formatCode="0.000_ ">
                  <c:v>6.8992753242641358</c:v>
                </c:pt>
                <c:pt idx="6" formatCode="0.000_ ">
                  <c:v>6.8036488491200124</c:v>
                </c:pt>
                <c:pt idx="7" formatCode="0.000_ ">
                  <c:v>6.7128606659515038</c:v>
                </c:pt>
                <c:pt idx="8" formatCode="0.000_ ">
                  <c:v>6.6266642303203156</c:v>
                </c:pt>
                <c:pt idx="9" formatCode="0.000_ ">
                  <c:v>6.5448256702853609</c:v>
                </c:pt>
                <c:pt idx="10" formatCode="0.000_ ">
                  <c:v>6.4671231304287282</c:v>
                </c:pt>
                <c:pt idx="11" formatCode="0.000_ ">
                  <c:v>6.3933461497816628</c:v>
                </c:pt>
                <c:pt idx="12" formatCode="0.000_ ">
                  <c:v>6.3232950719325158</c:v>
                </c:pt>
                <c:pt idx="13" formatCode="0.000_ ">
                  <c:v>6.2567804856826879</c:v>
                </c:pt>
                <c:pt idx="14" formatCode="0.000_ ">
                  <c:v>6.1936226946964625</c:v>
                </c:pt>
                <c:pt idx="15" formatCode="0.000_ ">
                  <c:v>6.1336512146666271</c:v>
                </c:pt>
                <c:pt idx="16" formatCode="0.000_ ">
                  <c:v>6.0767042965900986</c:v>
                </c:pt>
                <c:pt idx="17" formatCode="0.000_ ">
                  <c:v>6.0226284748166199</c:v>
                </c:pt>
                <c:pt idx="18" formatCode="0.000_ ">
                  <c:v>5.9712781385992288</c:v>
                </c:pt>
                <c:pt idx="19" formatCode="0.000_ ">
                  <c:v>5.9225151259377444</c:v>
                </c:pt>
                <c:pt idx="20" formatCode="0.000_ ">
                  <c:v>5.8762083385661299</c:v>
                </c:pt>
                <c:pt idx="21" formatCode="0.000_ ">
                  <c:v>5.8322333769915078</c:v>
                </c:pt>
                <c:pt idx="22" formatCode="0.000_ ">
                  <c:v>5.7904721945468447</c:v>
                </c:pt>
                <c:pt idx="23" formatCode="0.000_ ">
                  <c:v>5.7508127694710742</c:v>
                </c:pt>
                <c:pt idx="24" formatCode="0.000_ ">
                  <c:v>5.7131487940798404</c:v>
                </c:pt>
                <c:pt idx="25" formatCode="0.000_ ">
                  <c:v>5.6773793801371308</c:v>
                </c:pt>
                <c:pt idx="26" formatCode="0.000_ ">
                  <c:v>5.643408779582975</c:v>
                </c:pt>
                <c:pt idx="27" formatCode="0.000_ ">
                  <c:v>5.6111461198152979</c:v>
                </c:pt>
                <c:pt idx="28" formatCode="0.000_ ">
                  <c:v>5.5805051527647658</c:v>
                </c:pt>
                <c:pt idx="29" formatCode="0.000_ ">
                  <c:v>5.551404017040471</c:v>
                </c:pt>
                <c:pt idx="30" formatCode="0.000_ ">
                  <c:v>5.5237650124613378</c:v>
                </c:pt>
                <c:pt idx="31" formatCode="0.000_ ">
                  <c:v>5.4975143863234655</c:v>
                </c:pt>
                <c:pt idx="32" formatCode="0.000_ ">
                  <c:v>5.4725821307872442</c:v>
                </c:pt>
                <c:pt idx="33" formatCode="0.000_ ">
                  <c:v>5.4489017908000772</c:v>
                </c:pt>
                <c:pt idx="34" formatCode="0.000_ ">
                  <c:v>5.4264102820009752</c:v>
                </c:pt>
                <c:pt idx="35" formatCode="0.000_ ">
                  <c:v>5.4050477180822192</c:v>
                </c:pt>
                <c:pt idx="36" formatCode="0.000_ ">
                  <c:v>5.3847572471108052</c:v>
                </c:pt>
                <c:pt idx="37" formatCode="0.000_ ">
                  <c:v>5.3654848963384945</c:v>
                </c:pt>
                <c:pt idx="38" formatCode="0.000_ ">
                  <c:v>5.3471794250541187</c:v>
                </c:pt>
                <c:pt idx="39" formatCode="0.000_ ">
                  <c:v>5.3297921850553376</c:v>
                </c:pt>
                <c:pt idx="40" formatCode="0.000_ ">
                  <c:v>5.3132769883393927</c:v>
                </c:pt>
                <c:pt idx="41" formatCode="0.000_ ">
                  <c:v>5.2975899816336227</c:v>
                </c:pt>
                <c:pt idx="42" formatCode="0.000_ ">
                  <c:v>5.2826895274065881</c:v>
                </c:pt>
                <c:pt idx="43" formatCode="0.000_ ">
                  <c:v>5.2685360910197261</c:v>
                </c:pt>
                <c:pt idx="44" formatCode="0.000_ ">
                  <c:v>5.2550921336975183</c:v>
                </c:pt>
                <c:pt idx="45" formatCode="0.000_ ">
                  <c:v>5.2423220110112787</c:v>
                </c:pt>
                <c:pt idx="46" formatCode="0.000_ ">
                  <c:v>5.2301918765878606</c:v>
                </c:pt>
                <c:pt idx="47" formatCode="0.000_ ">
                  <c:v>5.2186695907699514</c:v>
                </c:pt>
                <c:pt idx="48" formatCode="0.000_ ">
                  <c:v>5.2077246339691659</c:v>
                </c:pt>
                <c:pt idx="49" formatCode="0.000_ ">
                  <c:v>5.1973280244668931</c:v>
                </c:pt>
                <c:pt idx="50" formatCode="0.000_ ">
                  <c:v>5.1874522404308925</c:v>
                </c:pt>
                <c:pt idx="51" formatCode="0.000_ ">
                  <c:v>5.1780711459279685</c:v>
                </c:pt>
                <c:pt idx="52" formatCode="0.000_ ">
                  <c:v>5.1691599207247005</c:v>
                </c:pt>
                <c:pt idx="53" formatCode="0.000_ ">
                  <c:v>5.1606949936792699</c:v>
                </c:pt>
                <c:pt idx="54" formatCode="0.000_ ">
                  <c:v>5.1526539795378543</c:v>
                </c:pt>
                <c:pt idx="55" formatCode="0.000_ ">
                  <c:v>5.1450156189589444</c:v>
                </c:pt>
                <c:pt idx="56" formatCode="0.000_ ">
                  <c:v>5.1377597215982966</c:v>
                </c:pt>
                <c:pt idx="57" formatCode="0.000_ ">
                  <c:v>5.1308671120960803</c:v>
                </c:pt>
                <c:pt idx="58" formatCode="0.000_ ">
                  <c:v>5.1243195788161273</c:v>
                </c:pt>
                <c:pt idx="59" formatCode="0.000_ ">
                  <c:v>5.1180998251951406</c:v>
                </c:pt>
                <c:pt idx="60" formatCode="0.000_ ">
                  <c:v>5.1121914235671815</c:v>
                </c:pt>
                <c:pt idx="61" formatCode="0.000_ ">
                  <c:v>5.106578771335859</c:v>
                </c:pt>
                <c:pt idx="62" formatCode="0.000_ ">
                  <c:v>5.1012470493733373</c:v>
                </c:pt>
                <c:pt idx="63" formatCode="0.000_ ">
                  <c:v>5.0961821825316278</c:v>
                </c:pt>
                <c:pt idx="64" formatCode="0.000_ ">
                  <c:v>5.0913708021576429</c:v>
                </c:pt>
                <c:pt idx="65" formatCode="0.000_ ">
                  <c:v>5.0868002105091419</c:v>
                </c:pt>
                <c:pt idx="66" formatCode="0.000_ ">
                  <c:v>5.0824583469741134</c:v>
                </c:pt>
                <c:pt idx="67" formatCode="0.000_ ">
                  <c:v>5.0783337560011947</c:v>
                </c:pt>
                <c:pt idx="68" formatCode="0.000_ ">
                  <c:v>5.0744155566535625</c:v>
                </c:pt>
                <c:pt idx="69" formatCode="0.000_ ">
                  <c:v>5.0706934137032675</c:v>
                </c:pt>
                <c:pt idx="70" formatCode="0.000_ ">
                  <c:v>5.0671575101873394</c:v>
                </c:pt>
                <c:pt idx="71" formatCode="0.000_ ">
                  <c:v>5.0637985213510257</c:v>
                </c:pt>
                <c:pt idx="72" formatCode="0.000_ ">
                  <c:v>5.060607589907427</c:v>
                </c:pt>
                <c:pt idx="73" formatCode="0.000_ ">
                  <c:v>5.0575763025464591</c:v>
                </c:pt>
                <c:pt idx="74" formatCode="0.000_ ">
                  <c:v>5.0546966676295018</c:v>
                </c:pt>
                <c:pt idx="75" formatCode="0.000_ ">
                  <c:v>5.0519610940094406</c:v>
                </c:pt>
                <c:pt idx="76" formatCode="0.000_ ">
                  <c:v>5.0493623709188542</c:v>
                </c:pt>
                <c:pt idx="77" formatCode="0.000_ ">
                  <c:v>5.0468936488721035</c:v>
                </c:pt>
                <c:pt idx="78" formatCode="0.000_ ">
                  <c:v>5.0445484215298269</c:v>
                </c:pt>
                <c:pt idx="79" formatCode="0.000_ ">
                  <c:v>5.0423205084770322</c:v>
                </c:pt>
                <c:pt idx="80" formatCode="0.000_ ">
                  <c:v>5.0402040388684446</c:v>
                </c:pt>
                <c:pt idx="81" formatCode="0.000_ ">
                  <c:v>5.0381934358971803</c:v>
                </c:pt>
                <c:pt idx="82" formatCode="0.000_ ">
                  <c:v>5.036283402045032</c:v>
                </c:pt>
                <c:pt idx="83" formatCode="0.000_ ">
                  <c:v>5.0344689050748306</c:v>
                </c:pt>
                <c:pt idx="84" formatCode="0.000_ ">
                  <c:v>5.0327451647273218</c:v>
                </c:pt>
                <c:pt idx="85" formatCode="0.000_ ">
                  <c:v>5.0311076400869501</c:v>
                </c:pt>
                <c:pt idx="86" formatCode="0.000_ ">
                  <c:v>5.0295520175827413</c:v>
                </c:pt>
                <c:pt idx="87" formatCode="0.000_ ">
                  <c:v>5.0280741995922194</c:v>
                </c:pt>
                <c:pt idx="88" formatCode="0.000_ ">
                  <c:v>5.0266702936178893</c:v>
                </c:pt>
                <c:pt idx="89" formatCode="0.000_ ">
                  <c:v>5.0253366020074166</c:v>
                </c:pt>
                <c:pt idx="90" formatCode="0.000_ ">
                  <c:v>5.024069612190063</c:v>
                </c:pt>
                <c:pt idx="91" formatCode="0.000_ ">
                  <c:v>5.022865987403355</c:v>
                </c:pt>
                <c:pt idx="92" formatCode="0.000_ ">
                  <c:v>5.0217225578852727</c:v>
                </c:pt>
                <c:pt idx="93" formatCode="0.000_ ">
                  <c:v>5.0206363125085112</c:v>
                </c:pt>
                <c:pt idx="94" formatCode="0.000_ ">
                  <c:v>5.0196043908345418</c:v>
                </c:pt>
                <c:pt idx="95" formatCode="0.000_ ">
                  <c:v>5.0186240755663443</c:v>
                </c:pt>
                <c:pt idx="96" formatCode="0.000_ ">
                  <c:v>5.0176927853797402</c:v>
                </c:pt>
                <c:pt idx="97" formatCode="0.000_ ">
                  <c:v>5.0168080681142841</c:v>
                </c:pt>
                <c:pt idx="98" formatCode="0.000_ ">
                  <c:v>5.0159675943056152</c:v>
                </c:pt>
              </c:numCache>
            </c:numRef>
          </c:val>
          <c:smooth val="0"/>
          <c:extLst>
            <c:ext xmlns:c16="http://schemas.microsoft.com/office/drawing/2014/chart" uri="{C3380CC4-5D6E-409C-BE32-E72D297353CC}">
              <c16:uniqueId val="{00000000-ADAB-4D6A-AE9F-4BC80D4A91BE}"/>
            </c:ext>
          </c:extLst>
        </c:ser>
        <c:ser>
          <c:idx val="1"/>
          <c:order val="1"/>
          <c:tx>
            <c:strRef>
              <c:f>'Too much capital'!$E$1</c:f>
              <c:strCache>
                <c:ptCount val="1"/>
                <c:pt idx="0">
                  <c:v>c</c:v>
                </c:pt>
              </c:strCache>
            </c:strRef>
          </c:tx>
          <c:spPr>
            <a:ln w="63500"/>
          </c:spPr>
          <c:marker>
            <c:symbol val="none"/>
          </c:marker>
          <c:val>
            <c:numRef>
              <c:f>'Too much capital'!$E$2:$E$100</c:f>
              <c:numCache>
                <c:formatCode>General</c:formatCode>
                <c:ptCount val="99"/>
                <c:pt idx="0">
                  <c:v>2.1000000000000005</c:v>
                </c:pt>
                <c:pt idx="1">
                  <c:v>2.1000000000000005</c:v>
                </c:pt>
                <c:pt idx="2">
                  <c:v>2.1000000000000005</c:v>
                </c:pt>
                <c:pt idx="3">
                  <c:v>2.1000000000000005</c:v>
                </c:pt>
                <c:pt idx="4" formatCode="0.000_ ">
                  <c:v>3.5</c:v>
                </c:pt>
                <c:pt idx="5" formatCode="0.000_ ">
                  <c:v>3.4496376621320679</c:v>
                </c:pt>
                <c:pt idx="6" formatCode="0.000_ ">
                  <c:v>3.4018244245600062</c:v>
                </c:pt>
                <c:pt idx="7" formatCode="0.000_ ">
                  <c:v>3.3564303329757519</c:v>
                </c:pt>
                <c:pt idx="8" formatCode="0.000_ ">
                  <c:v>3.3133321151601578</c:v>
                </c:pt>
                <c:pt idx="9" formatCode="0.000_ ">
                  <c:v>3.2724128351426804</c:v>
                </c:pt>
                <c:pt idx="10" formatCode="0.000_ ">
                  <c:v>3.2335615652143641</c:v>
                </c:pt>
                <c:pt idx="11" formatCode="0.000_ ">
                  <c:v>3.1966730748908314</c:v>
                </c:pt>
                <c:pt idx="12" formatCode="0.000_ ">
                  <c:v>3.1616475359662579</c:v>
                </c:pt>
                <c:pt idx="13" formatCode="0.000_ ">
                  <c:v>3.1283902428413439</c:v>
                </c:pt>
                <c:pt idx="14" formatCode="0.000_ ">
                  <c:v>3.0968113473482313</c:v>
                </c:pt>
                <c:pt idx="15" formatCode="0.000_ ">
                  <c:v>3.0668256073333136</c:v>
                </c:pt>
                <c:pt idx="16" formatCode="0.000_ ">
                  <c:v>3.0383521482950493</c:v>
                </c:pt>
                <c:pt idx="17" formatCode="0.000_ ">
                  <c:v>3.0113142374083099</c:v>
                </c:pt>
                <c:pt idx="18" formatCode="0.000_ ">
                  <c:v>2.9856390692996144</c:v>
                </c:pt>
                <c:pt idx="19" formatCode="0.000_ ">
                  <c:v>2.9612575629688722</c:v>
                </c:pt>
                <c:pt idx="20" formatCode="0.000_ ">
                  <c:v>2.9381041692830649</c:v>
                </c:pt>
                <c:pt idx="21" formatCode="0.000_ ">
                  <c:v>2.9161166884957539</c:v>
                </c:pt>
                <c:pt idx="22" formatCode="0.000_ ">
                  <c:v>2.8952360972734223</c:v>
                </c:pt>
                <c:pt idx="23" formatCode="0.000_ ">
                  <c:v>2.8754063847355371</c:v>
                </c:pt>
                <c:pt idx="24" formatCode="0.000_ ">
                  <c:v>2.8565743970399202</c:v>
                </c:pt>
                <c:pt idx="25" formatCode="0.000_ ">
                  <c:v>2.8386896900685654</c:v>
                </c:pt>
                <c:pt idx="26" formatCode="0.000_ ">
                  <c:v>2.8217043897914875</c:v>
                </c:pt>
                <c:pt idx="27" formatCode="0.000_ ">
                  <c:v>2.8055730599076489</c:v>
                </c:pt>
                <c:pt idx="28" formatCode="0.000_ ">
                  <c:v>2.7902525763823829</c:v>
                </c:pt>
                <c:pt idx="29" formatCode="0.000_ ">
                  <c:v>2.7757020085202355</c:v>
                </c:pt>
                <c:pt idx="30" formatCode="0.000_ ">
                  <c:v>2.7618825062306689</c:v>
                </c:pt>
                <c:pt idx="31" formatCode="0.000_ ">
                  <c:v>2.7487571931617327</c:v>
                </c:pt>
                <c:pt idx="32" formatCode="0.000_ ">
                  <c:v>2.7362910653936221</c:v>
                </c:pt>
                <c:pt idx="33" formatCode="0.000_ ">
                  <c:v>2.7244508954000386</c:v>
                </c:pt>
                <c:pt idx="34" formatCode="0.000_ ">
                  <c:v>2.7132051410004876</c:v>
                </c:pt>
                <c:pt idx="35" formatCode="0.000_ ">
                  <c:v>2.7025238590411096</c:v>
                </c:pt>
                <c:pt idx="36" formatCode="0.000_ ">
                  <c:v>2.6923786235554026</c:v>
                </c:pt>
                <c:pt idx="37" formatCode="0.000_ ">
                  <c:v>2.6827424481692472</c:v>
                </c:pt>
                <c:pt idx="38" formatCode="0.000_ ">
                  <c:v>2.6735897125270593</c:v>
                </c:pt>
                <c:pt idx="39" formatCode="0.000_ ">
                  <c:v>2.6648960925276688</c:v>
                </c:pt>
                <c:pt idx="40" formatCode="0.000_ ">
                  <c:v>2.6566384941696963</c:v>
                </c:pt>
                <c:pt idx="41" formatCode="0.000_ ">
                  <c:v>2.6487949908168114</c:v>
                </c:pt>
                <c:pt idx="42" formatCode="0.000_ ">
                  <c:v>2.6413447637032941</c:v>
                </c:pt>
                <c:pt idx="43" formatCode="0.000_ ">
                  <c:v>2.634268045509863</c:v>
                </c:pt>
                <c:pt idx="44" formatCode="0.000_ ">
                  <c:v>2.6275460668487591</c:v>
                </c:pt>
                <c:pt idx="45" formatCode="0.000_ ">
                  <c:v>2.6211610055056394</c:v>
                </c:pt>
                <c:pt idx="46" formatCode="0.000_ ">
                  <c:v>2.6150959382939303</c:v>
                </c:pt>
                <c:pt idx="47" formatCode="0.000_ ">
                  <c:v>2.6093347953849757</c:v>
                </c:pt>
                <c:pt idx="48" formatCode="0.000_ ">
                  <c:v>2.6038623169845829</c:v>
                </c:pt>
                <c:pt idx="49" formatCode="0.000_ ">
                  <c:v>2.5986640122334466</c:v>
                </c:pt>
                <c:pt idx="50" formatCode="0.000_ ">
                  <c:v>2.5937261202154462</c:v>
                </c:pt>
                <c:pt idx="51" formatCode="0.000_ ">
                  <c:v>2.5890355729639842</c:v>
                </c:pt>
                <c:pt idx="52" formatCode="0.000_ ">
                  <c:v>2.5845799603623503</c:v>
                </c:pt>
                <c:pt idx="53" formatCode="0.000_ ">
                  <c:v>2.5803474968396349</c:v>
                </c:pt>
                <c:pt idx="54" formatCode="0.000_ ">
                  <c:v>2.5763269897689272</c:v>
                </c:pt>
                <c:pt idx="55" formatCode="0.000_ ">
                  <c:v>2.5725078094794722</c:v>
                </c:pt>
                <c:pt idx="56" formatCode="0.000_ ">
                  <c:v>2.5688798607991483</c:v>
                </c:pt>
                <c:pt idx="57" formatCode="0.000_ ">
                  <c:v>2.5654335560480401</c:v>
                </c:pt>
                <c:pt idx="58" formatCode="0.000_ ">
                  <c:v>2.5621597894080637</c:v>
                </c:pt>
                <c:pt idx="59" formatCode="0.000_ ">
                  <c:v>2.5590499125975703</c:v>
                </c:pt>
                <c:pt idx="60" formatCode="0.000_ ">
                  <c:v>2.5560957117835907</c:v>
                </c:pt>
                <c:pt idx="61" formatCode="0.000_ ">
                  <c:v>2.5532893856679295</c:v>
                </c:pt>
                <c:pt idx="62" formatCode="0.000_ ">
                  <c:v>2.5506235246866686</c:v>
                </c:pt>
                <c:pt idx="63" formatCode="0.000_ ">
                  <c:v>2.5480910912658139</c:v>
                </c:pt>
                <c:pt idx="64" formatCode="0.000_ ">
                  <c:v>2.5456854010788215</c:v>
                </c:pt>
                <c:pt idx="65" formatCode="0.000_ ">
                  <c:v>2.5434001052545709</c:v>
                </c:pt>
                <c:pt idx="66" formatCode="0.000_ ">
                  <c:v>2.5412291734870567</c:v>
                </c:pt>
                <c:pt idx="67" formatCode="0.000_ ">
                  <c:v>2.5391668780005974</c:v>
                </c:pt>
                <c:pt idx="68" formatCode="0.000_ ">
                  <c:v>2.5372077783267812</c:v>
                </c:pt>
                <c:pt idx="69" formatCode="0.000_ ">
                  <c:v>2.5353467068516338</c:v>
                </c:pt>
                <c:pt idx="70" formatCode="0.000_ ">
                  <c:v>2.5335787550936697</c:v>
                </c:pt>
                <c:pt idx="71" formatCode="0.000_ ">
                  <c:v>2.5318992606755129</c:v>
                </c:pt>
                <c:pt idx="72" formatCode="0.000_ ">
                  <c:v>2.5303037949537135</c:v>
                </c:pt>
                <c:pt idx="73" formatCode="0.000_ ">
                  <c:v>2.5287881512732295</c:v>
                </c:pt>
                <c:pt idx="74" formatCode="0.000_ ">
                  <c:v>2.5273483338147509</c:v>
                </c:pt>
                <c:pt idx="75" formatCode="0.000_ ">
                  <c:v>2.5259805470047203</c:v>
                </c:pt>
                <c:pt idx="76" formatCode="0.000_ ">
                  <c:v>2.5246811854594271</c:v>
                </c:pt>
                <c:pt idx="77" formatCode="0.000_ ">
                  <c:v>2.5234468244360517</c:v>
                </c:pt>
                <c:pt idx="78" formatCode="0.000_ ">
                  <c:v>2.5222742107649134</c:v>
                </c:pt>
                <c:pt idx="79" formatCode="0.000_ ">
                  <c:v>2.5211602542385161</c:v>
                </c:pt>
                <c:pt idx="80" formatCode="0.000_ ">
                  <c:v>2.5201020194342223</c:v>
                </c:pt>
                <c:pt idx="81" formatCode="0.000_ ">
                  <c:v>2.5190967179485901</c:v>
                </c:pt>
                <c:pt idx="82" formatCode="0.000_ ">
                  <c:v>2.518141701022516</c:v>
                </c:pt>
                <c:pt idx="83" formatCode="0.000_ ">
                  <c:v>2.5172344525374153</c:v>
                </c:pt>
                <c:pt idx="84" formatCode="0.000_ ">
                  <c:v>2.5163725823636609</c:v>
                </c:pt>
                <c:pt idx="85" formatCode="0.000_ ">
                  <c:v>2.5155538200434751</c:v>
                </c:pt>
                <c:pt idx="86" formatCode="0.000_ ">
                  <c:v>2.5147760087913706</c:v>
                </c:pt>
                <c:pt idx="87" formatCode="0.000_ ">
                  <c:v>2.5140370997961097</c:v>
                </c:pt>
                <c:pt idx="88" formatCode="0.000_ ">
                  <c:v>2.5133351468089447</c:v>
                </c:pt>
                <c:pt idx="89" formatCode="0.000_ ">
                  <c:v>2.5126683010037083</c:v>
                </c:pt>
                <c:pt idx="90" formatCode="0.000_ ">
                  <c:v>2.5120348060950315</c:v>
                </c:pt>
                <c:pt idx="91" formatCode="0.000_ ">
                  <c:v>2.5114329937016775</c:v>
                </c:pt>
                <c:pt idx="92" formatCode="0.000_ ">
                  <c:v>2.5108612789426363</c:v>
                </c:pt>
                <c:pt idx="93" formatCode="0.000_ ">
                  <c:v>2.5103181562542556</c:v>
                </c:pt>
                <c:pt idx="94" formatCode="0.000_ ">
                  <c:v>2.5098021954172709</c:v>
                </c:pt>
                <c:pt idx="95" formatCode="0.000_ ">
                  <c:v>2.5093120377831721</c:v>
                </c:pt>
                <c:pt idx="96" formatCode="0.000_ ">
                  <c:v>2.5088463926898701</c:v>
                </c:pt>
                <c:pt idx="97" formatCode="0.000_ ">
                  <c:v>2.5084040340571421</c:v>
                </c:pt>
                <c:pt idx="98" formatCode="0.000_ ">
                  <c:v>2.5079837971528076</c:v>
                </c:pt>
              </c:numCache>
            </c:numRef>
          </c:val>
          <c:smooth val="0"/>
          <c:extLst>
            <c:ext xmlns:c16="http://schemas.microsoft.com/office/drawing/2014/chart" uri="{C3380CC4-5D6E-409C-BE32-E72D297353CC}">
              <c16:uniqueId val="{00000001-ADAB-4D6A-AE9F-4BC80D4A91BE}"/>
            </c:ext>
          </c:extLst>
        </c:ser>
        <c:ser>
          <c:idx val="2"/>
          <c:order val="2"/>
          <c:tx>
            <c:strRef>
              <c:f>'Too much capital'!$F$1</c:f>
              <c:strCache>
                <c:ptCount val="1"/>
                <c:pt idx="0">
                  <c:v>i</c:v>
                </c:pt>
              </c:strCache>
            </c:strRef>
          </c:tx>
          <c:spPr>
            <a:ln w="63500"/>
          </c:spPr>
          <c:marker>
            <c:symbol val="none"/>
          </c:marker>
          <c:val>
            <c:numRef>
              <c:f>'Too much capital'!$F$2:$F$100</c:f>
              <c:numCache>
                <c:formatCode>General</c:formatCode>
                <c:ptCount val="99"/>
                <c:pt idx="0">
                  <c:v>4.8999999999999995</c:v>
                </c:pt>
                <c:pt idx="1">
                  <c:v>4.8999999999999995</c:v>
                </c:pt>
                <c:pt idx="2">
                  <c:v>4.8999999999999995</c:v>
                </c:pt>
                <c:pt idx="3">
                  <c:v>4.8999999999999995</c:v>
                </c:pt>
                <c:pt idx="4" formatCode="0.000_ ">
                  <c:v>3.5</c:v>
                </c:pt>
                <c:pt idx="5" formatCode="0.000_ ">
                  <c:v>3.4496376621320679</c:v>
                </c:pt>
                <c:pt idx="6" formatCode="0.000_ ">
                  <c:v>3.4018244245600062</c:v>
                </c:pt>
                <c:pt idx="7" formatCode="0.000_ ">
                  <c:v>3.3564303329757519</c:v>
                </c:pt>
                <c:pt idx="8" formatCode="0.000_ ">
                  <c:v>3.3133321151601578</c:v>
                </c:pt>
                <c:pt idx="9" formatCode="0.000_ ">
                  <c:v>3.2724128351426804</c:v>
                </c:pt>
                <c:pt idx="10" formatCode="0.000_ ">
                  <c:v>3.2335615652143641</c:v>
                </c:pt>
                <c:pt idx="11" formatCode="0.000_ ">
                  <c:v>3.1966730748908314</c:v>
                </c:pt>
                <c:pt idx="12" formatCode="0.000_ ">
                  <c:v>3.1616475359662579</c:v>
                </c:pt>
                <c:pt idx="13" formatCode="0.000_ ">
                  <c:v>3.1283902428413439</c:v>
                </c:pt>
                <c:pt idx="14" formatCode="0.000_ ">
                  <c:v>3.0968113473482313</c:v>
                </c:pt>
                <c:pt idx="15" formatCode="0.000_ ">
                  <c:v>3.0668256073333136</c:v>
                </c:pt>
                <c:pt idx="16" formatCode="0.000_ ">
                  <c:v>3.0383521482950493</c:v>
                </c:pt>
                <c:pt idx="17" formatCode="0.000_ ">
                  <c:v>3.0113142374083099</c:v>
                </c:pt>
                <c:pt idx="18" formatCode="0.000_ ">
                  <c:v>2.9856390692996144</c:v>
                </c:pt>
                <c:pt idx="19" formatCode="0.000_ ">
                  <c:v>2.9612575629688722</c:v>
                </c:pt>
                <c:pt idx="20" formatCode="0.000_ ">
                  <c:v>2.9381041692830649</c:v>
                </c:pt>
                <c:pt idx="21" formatCode="0.000_ ">
                  <c:v>2.9161166884957539</c:v>
                </c:pt>
                <c:pt idx="22" formatCode="0.000_ ">
                  <c:v>2.8952360972734223</c:v>
                </c:pt>
                <c:pt idx="23" formatCode="0.000_ ">
                  <c:v>2.8754063847355371</c:v>
                </c:pt>
                <c:pt idx="24" formatCode="0.000_ ">
                  <c:v>2.8565743970399202</c:v>
                </c:pt>
                <c:pt idx="25" formatCode="0.000_ ">
                  <c:v>2.8386896900685654</c:v>
                </c:pt>
                <c:pt idx="26" formatCode="0.000_ ">
                  <c:v>2.8217043897914875</c:v>
                </c:pt>
                <c:pt idx="27" formatCode="0.000_ ">
                  <c:v>2.8055730599076489</c:v>
                </c:pt>
                <c:pt idx="28" formatCode="0.000_ ">
                  <c:v>2.7902525763823829</c:v>
                </c:pt>
                <c:pt idx="29" formatCode="0.000_ ">
                  <c:v>2.7757020085202355</c:v>
                </c:pt>
                <c:pt idx="30" formatCode="0.000_ ">
                  <c:v>2.7618825062306689</c:v>
                </c:pt>
                <c:pt idx="31" formatCode="0.000_ ">
                  <c:v>2.7487571931617327</c:v>
                </c:pt>
                <c:pt idx="32" formatCode="0.000_ ">
                  <c:v>2.7362910653936221</c:v>
                </c:pt>
                <c:pt idx="33" formatCode="0.000_ ">
                  <c:v>2.7244508954000386</c:v>
                </c:pt>
                <c:pt idx="34" formatCode="0.000_ ">
                  <c:v>2.7132051410004876</c:v>
                </c:pt>
                <c:pt idx="35" formatCode="0.000_ ">
                  <c:v>2.7025238590411096</c:v>
                </c:pt>
                <c:pt idx="36" formatCode="0.000_ ">
                  <c:v>2.6923786235554026</c:v>
                </c:pt>
                <c:pt idx="37" formatCode="0.000_ ">
                  <c:v>2.6827424481692472</c:v>
                </c:pt>
                <c:pt idx="38" formatCode="0.000_ ">
                  <c:v>2.6735897125270593</c:v>
                </c:pt>
                <c:pt idx="39" formatCode="0.000_ ">
                  <c:v>2.6648960925276688</c:v>
                </c:pt>
                <c:pt idx="40" formatCode="0.000_ ">
                  <c:v>2.6566384941696963</c:v>
                </c:pt>
                <c:pt idx="41" formatCode="0.000_ ">
                  <c:v>2.6487949908168114</c:v>
                </c:pt>
                <c:pt idx="42" formatCode="0.000_ ">
                  <c:v>2.6413447637032941</c:v>
                </c:pt>
                <c:pt idx="43" formatCode="0.000_ ">
                  <c:v>2.634268045509863</c:v>
                </c:pt>
                <c:pt idx="44" formatCode="0.000_ ">
                  <c:v>2.6275460668487591</c:v>
                </c:pt>
                <c:pt idx="45" formatCode="0.000_ ">
                  <c:v>2.6211610055056394</c:v>
                </c:pt>
                <c:pt idx="46" formatCode="0.000_ ">
                  <c:v>2.6150959382939303</c:v>
                </c:pt>
                <c:pt idx="47" formatCode="0.000_ ">
                  <c:v>2.6093347953849757</c:v>
                </c:pt>
                <c:pt idx="48" formatCode="0.000_ ">
                  <c:v>2.6038623169845829</c:v>
                </c:pt>
                <c:pt idx="49" formatCode="0.000_ ">
                  <c:v>2.5986640122334466</c:v>
                </c:pt>
                <c:pt idx="50" formatCode="0.000_ ">
                  <c:v>2.5937261202154462</c:v>
                </c:pt>
                <c:pt idx="51" formatCode="0.000_ ">
                  <c:v>2.5890355729639842</c:v>
                </c:pt>
                <c:pt idx="52" formatCode="0.000_ ">
                  <c:v>2.5845799603623503</c:v>
                </c:pt>
                <c:pt idx="53" formatCode="0.000_ ">
                  <c:v>2.5803474968396349</c:v>
                </c:pt>
                <c:pt idx="54" formatCode="0.000_ ">
                  <c:v>2.5763269897689272</c:v>
                </c:pt>
                <c:pt idx="55" formatCode="0.000_ ">
                  <c:v>2.5725078094794722</c:v>
                </c:pt>
                <c:pt idx="56" formatCode="0.000_ ">
                  <c:v>2.5688798607991483</c:v>
                </c:pt>
                <c:pt idx="57" formatCode="0.000_ ">
                  <c:v>2.5654335560480401</c:v>
                </c:pt>
                <c:pt idx="58" formatCode="0.000_ ">
                  <c:v>2.5621597894080637</c:v>
                </c:pt>
                <c:pt idx="59" formatCode="0.000_ ">
                  <c:v>2.5590499125975703</c:v>
                </c:pt>
                <c:pt idx="60" formatCode="0.000_ ">
                  <c:v>2.5560957117835907</c:v>
                </c:pt>
                <c:pt idx="61" formatCode="0.000_ ">
                  <c:v>2.5532893856679295</c:v>
                </c:pt>
                <c:pt idx="62" formatCode="0.000_ ">
                  <c:v>2.5506235246866686</c:v>
                </c:pt>
                <c:pt idx="63" formatCode="0.000_ ">
                  <c:v>2.5480910912658139</c:v>
                </c:pt>
                <c:pt idx="64" formatCode="0.000_ ">
                  <c:v>2.5456854010788215</c:v>
                </c:pt>
                <c:pt idx="65" formatCode="0.000_ ">
                  <c:v>2.5434001052545709</c:v>
                </c:pt>
                <c:pt idx="66" formatCode="0.000_ ">
                  <c:v>2.5412291734870567</c:v>
                </c:pt>
                <c:pt idx="67" formatCode="0.000_ ">
                  <c:v>2.5391668780005974</c:v>
                </c:pt>
                <c:pt idx="68" formatCode="0.000_ ">
                  <c:v>2.5372077783267812</c:v>
                </c:pt>
                <c:pt idx="69" formatCode="0.000_ ">
                  <c:v>2.5353467068516338</c:v>
                </c:pt>
                <c:pt idx="70" formatCode="0.000_ ">
                  <c:v>2.5335787550936697</c:v>
                </c:pt>
                <c:pt idx="71" formatCode="0.000_ ">
                  <c:v>2.5318992606755129</c:v>
                </c:pt>
                <c:pt idx="72" formatCode="0.000_ ">
                  <c:v>2.5303037949537135</c:v>
                </c:pt>
                <c:pt idx="73" formatCode="0.000_ ">
                  <c:v>2.5287881512732295</c:v>
                </c:pt>
                <c:pt idx="74" formatCode="0.000_ ">
                  <c:v>2.5273483338147509</c:v>
                </c:pt>
                <c:pt idx="75" formatCode="0.000_ ">
                  <c:v>2.5259805470047203</c:v>
                </c:pt>
                <c:pt idx="76" formatCode="0.000_ ">
                  <c:v>2.5246811854594271</c:v>
                </c:pt>
                <c:pt idx="77" formatCode="0.000_ ">
                  <c:v>2.5234468244360517</c:v>
                </c:pt>
                <c:pt idx="78" formatCode="0.000_ ">
                  <c:v>2.5222742107649134</c:v>
                </c:pt>
                <c:pt idx="79" formatCode="0.000_ ">
                  <c:v>2.5211602542385161</c:v>
                </c:pt>
                <c:pt idx="80" formatCode="0.000_ ">
                  <c:v>2.5201020194342223</c:v>
                </c:pt>
                <c:pt idx="81" formatCode="0.000_ ">
                  <c:v>2.5190967179485901</c:v>
                </c:pt>
                <c:pt idx="82" formatCode="0.000_ ">
                  <c:v>2.518141701022516</c:v>
                </c:pt>
                <c:pt idx="83" formatCode="0.000_ ">
                  <c:v>2.5172344525374153</c:v>
                </c:pt>
                <c:pt idx="84" formatCode="0.000_ ">
                  <c:v>2.5163725823636609</c:v>
                </c:pt>
                <c:pt idx="85" formatCode="0.000_ ">
                  <c:v>2.5155538200434751</c:v>
                </c:pt>
                <c:pt idx="86" formatCode="0.000_ ">
                  <c:v>2.5147760087913706</c:v>
                </c:pt>
                <c:pt idx="87" formatCode="0.000_ ">
                  <c:v>2.5140370997961097</c:v>
                </c:pt>
                <c:pt idx="88" formatCode="0.000_ ">
                  <c:v>2.5133351468089447</c:v>
                </c:pt>
                <c:pt idx="89" formatCode="0.000_ ">
                  <c:v>2.5126683010037083</c:v>
                </c:pt>
                <c:pt idx="90" formatCode="0.000_ ">
                  <c:v>2.5120348060950315</c:v>
                </c:pt>
                <c:pt idx="91" formatCode="0.000_ ">
                  <c:v>2.5114329937016775</c:v>
                </c:pt>
                <c:pt idx="92" formatCode="0.000_ ">
                  <c:v>2.5108612789426363</c:v>
                </c:pt>
                <c:pt idx="93" formatCode="0.000_ ">
                  <c:v>2.5103181562542556</c:v>
                </c:pt>
                <c:pt idx="94" formatCode="0.000_ ">
                  <c:v>2.5098021954172709</c:v>
                </c:pt>
                <c:pt idx="95" formatCode="0.000_ ">
                  <c:v>2.5093120377831721</c:v>
                </c:pt>
                <c:pt idx="96" formatCode="0.000_ ">
                  <c:v>2.5088463926898701</c:v>
                </c:pt>
                <c:pt idx="97" formatCode="0.000_ ">
                  <c:v>2.5084040340571421</c:v>
                </c:pt>
                <c:pt idx="98" formatCode="0.000_ ">
                  <c:v>2.5079837971528076</c:v>
                </c:pt>
              </c:numCache>
            </c:numRef>
          </c:val>
          <c:smooth val="0"/>
          <c:extLst>
            <c:ext xmlns:c16="http://schemas.microsoft.com/office/drawing/2014/chart" uri="{C3380CC4-5D6E-409C-BE32-E72D297353CC}">
              <c16:uniqueId val="{00000002-ADAB-4D6A-AE9F-4BC80D4A91BE}"/>
            </c:ext>
          </c:extLst>
        </c:ser>
        <c:dLbls>
          <c:showLegendKey val="0"/>
          <c:showVal val="0"/>
          <c:showCatName val="0"/>
          <c:showSerName val="0"/>
          <c:showPercent val="0"/>
          <c:showBubbleSize val="0"/>
        </c:dLbls>
        <c:smooth val="0"/>
        <c:axId val="1176165600"/>
        <c:axId val="1176169952"/>
      </c:lineChart>
      <c:catAx>
        <c:axId val="1176165600"/>
        <c:scaling>
          <c:orientation val="minMax"/>
        </c:scaling>
        <c:delete val="0"/>
        <c:axPos val="b"/>
        <c:majorTickMark val="out"/>
        <c:minorTickMark val="none"/>
        <c:tickLblPos val="nextTo"/>
        <c:crossAx val="1176169952"/>
        <c:crosses val="autoZero"/>
        <c:auto val="1"/>
        <c:lblAlgn val="ctr"/>
        <c:lblOffset val="100"/>
        <c:tickLblSkip val="10"/>
        <c:noMultiLvlLbl val="0"/>
      </c:catAx>
      <c:valAx>
        <c:axId val="1176169952"/>
        <c:scaling>
          <c:orientation val="minMax"/>
        </c:scaling>
        <c:delete val="0"/>
        <c:axPos val="l"/>
        <c:majorGridlines/>
        <c:numFmt formatCode="General" sourceLinked="1"/>
        <c:majorTickMark val="out"/>
        <c:minorTickMark val="none"/>
        <c:tickLblPos val="nextTo"/>
        <c:crossAx val="1176165600"/>
        <c:crosses val="autoZero"/>
        <c:crossBetween val="between"/>
      </c:valAx>
    </c:plotArea>
    <c:legend>
      <c:legendPos val="r"/>
      <c:overlay val="0"/>
      <c:txPr>
        <a:bodyPr/>
        <a:lstStyle/>
        <a:p>
          <a:pPr>
            <a:defRPr sz="2000"/>
          </a:pPr>
          <a:endParaRPr lang="zh-CN"/>
        </a:p>
      </c:txPr>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Share of Consumption and Net Export in GDP (%)</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China_C_NX_share!$B$1</c:f>
              <c:strCache>
                <c:ptCount val="1"/>
                <c:pt idx="0">
                  <c:v>Consumption</c:v>
                </c:pt>
              </c:strCache>
            </c:strRef>
          </c:tx>
          <c:spPr>
            <a:ln w="28575" cap="rnd">
              <a:solidFill>
                <a:schemeClr val="accent1"/>
              </a:solidFill>
              <a:round/>
            </a:ln>
            <a:effectLst/>
          </c:spPr>
          <c:marker>
            <c:symbol val="none"/>
          </c:marker>
          <c:cat>
            <c:numRef>
              <c:f>China_C_NX_share!$A$2:$A$22</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China_C_NX_share!$B$2:$B$22</c:f>
              <c:numCache>
                <c:formatCode>General</c:formatCode>
                <c:ptCount val="21"/>
                <c:pt idx="0">
                  <c:v>46.957676560000003</c:v>
                </c:pt>
                <c:pt idx="1">
                  <c:v>45.71558546</c:v>
                </c:pt>
                <c:pt idx="2">
                  <c:v>45.057665470000003</c:v>
                </c:pt>
                <c:pt idx="3">
                  <c:v>42.793521830000003</c:v>
                </c:pt>
                <c:pt idx="4">
                  <c:v>40.732861370000002</c:v>
                </c:pt>
                <c:pt idx="5">
                  <c:v>39.515441199999998</c:v>
                </c:pt>
                <c:pt idx="6">
                  <c:v>37.724637430000001</c:v>
                </c:pt>
                <c:pt idx="7">
                  <c:v>36.314792240000003</c:v>
                </c:pt>
                <c:pt idx="8">
                  <c:v>35.418467900000003</c:v>
                </c:pt>
                <c:pt idx="9">
                  <c:v>35.415446109999998</c:v>
                </c:pt>
                <c:pt idx="10">
                  <c:v>34.630010210000002</c:v>
                </c:pt>
                <c:pt idx="11">
                  <c:v>35.19676218</c:v>
                </c:pt>
                <c:pt idx="12">
                  <c:v>35.356340250000002</c:v>
                </c:pt>
                <c:pt idx="13">
                  <c:v>35.629958539999997</c:v>
                </c:pt>
                <c:pt idx="14">
                  <c:v>36.53843251</c:v>
                </c:pt>
                <c:pt idx="15">
                  <c:v>37.596417969999997</c:v>
                </c:pt>
                <c:pt idx="16">
                  <c:v>38.69647415</c:v>
                </c:pt>
                <c:pt idx="17">
                  <c:v>38.684701060000002</c:v>
                </c:pt>
                <c:pt idx="18">
                  <c:v>38.669396550000002</c:v>
                </c:pt>
                <c:pt idx="19">
                  <c:v>38.786308679999998</c:v>
                </c:pt>
                <c:pt idx="20">
                  <c:v>37.739529699999999</c:v>
                </c:pt>
              </c:numCache>
            </c:numRef>
          </c:val>
          <c:smooth val="0"/>
          <c:extLst>
            <c:ext xmlns:c16="http://schemas.microsoft.com/office/drawing/2014/chart" uri="{C3380CC4-5D6E-409C-BE32-E72D297353CC}">
              <c16:uniqueId val="{00000000-DB80-4056-930E-626F93F846F8}"/>
            </c:ext>
          </c:extLst>
        </c:ser>
        <c:ser>
          <c:idx val="1"/>
          <c:order val="1"/>
          <c:tx>
            <c:strRef>
              <c:f>China_C_NX_share!$C$1</c:f>
              <c:strCache>
                <c:ptCount val="1"/>
                <c:pt idx="0">
                  <c:v>Net Export</c:v>
                </c:pt>
              </c:strCache>
            </c:strRef>
          </c:tx>
          <c:spPr>
            <a:ln w="28575" cap="rnd">
              <a:solidFill>
                <a:schemeClr val="accent2"/>
              </a:solidFill>
              <a:round/>
            </a:ln>
            <a:effectLst/>
          </c:spPr>
          <c:marker>
            <c:symbol val="none"/>
          </c:marker>
          <c:cat>
            <c:numRef>
              <c:f>China_C_NX_share!$A$2:$A$22</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China_C_NX_share!$C$2:$C$22</c:f>
              <c:numCache>
                <c:formatCode>General</c:formatCode>
                <c:ptCount val="21"/>
                <c:pt idx="0">
                  <c:v>2.3878083229999998</c:v>
                </c:pt>
                <c:pt idx="1">
                  <c:v>2.10592545</c:v>
                </c:pt>
                <c:pt idx="2">
                  <c:v>2.5502747490000002</c:v>
                </c:pt>
                <c:pt idx="3">
                  <c:v>2.1618563480000001</c:v>
                </c:pt>
                <c:pt idx="4">
                  <c:v>2.6250103239999998</c:v>
                </c:pt>
                <c:pt idx="5">
                  <c:v>5.4402573829999996</c:v>
                </c:pt>
                <c:pt idx="6">
                  <c:v>7.5841470580000001</c:v>
                </c:pt>
                <c:pt idx="7">
                  <c:v>8.6591907710000005</c:v>
                </c:pt>
                <c:pt idx="8">
                  <c:v>7.6168623809999998</c:v>
                </c:pt>
                <c:pt idx="9">
                  <c:v>4.3253548019999997</c:v>
                </c:pt>
                <c:pt idx="10">
                  <c:v>3.685909364</c:v>
                </c:pt>
                <c:pt idx="11">
                  <c:v>2.414430072</c:v>
                </c:pt>
                <c:pt idx="12">
                  <c:v>2.7152032720000001</c:v>
                </c:pt>
                <c:pt idx="13">
                  <c:v>2.440218448</c:v>
                </c:pt>
                <c:pt idx="14">
                  <c:v>2.1051421769999998</c:v>
                </c:pt>
                <c:pt idx="15">
                  <c:v>3.228825042</c:v>
                </c:pt>
                <c:pt idx="16">
                  <c:v>2.2756089739999998</c:v>
                </c:pt>
                <c:pt idx="17">
                  <c:v>1.758593957</c:v>
                </c:pt>
                <c:pt idx="18">
                  <c:v>0.77029502599999999</c:v>
                </c:pt>
                <c:pt idx="19">
                  <c:v>1.488045571</c:v>
                </c:pt>
                <c:pt idx="20">
                  <c:v>2.5859314489999998</c:v>
                </c:pt>
              </c:numCache>
            </c:numRef>
          </c:val>
          <c:smooth val="0"/>
          <c:extLst>
            <c:ext xmlns:c16="http://schemas.microsoft.com/office/drawing/2014/chart" uri="{C3380CC4-5D6E-409C-BE32-E72D297353CC}">
              <c16:uniqueId val="{00000001-DB80-4056-930E-626F93F846F8}"/>
            </c:ext>
          </c:extLst>
        </c:ser>
        <c:dLbls>
          <c:showLegendKey val="0"/>
          <c:showVal val="0"/>
          <c:showCatName val="0"/>
          <c:showSerName val="0"/>
          <c:showPercent val="0"/>
          <c:showBubbleSize val="0"/>
        </c:dLbls>
        <c:smooth val="0"/>
        <c:axId val="2045159343"/>
        <c:axId val="406818175"/>
      </c:lineChart>
      <c:catAx>
        <c:axId val="20451593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06818175"/>
        <c:crosses val="autoZero"/>
        <c:auto val="1"/>
        <c:lblAlgn val="ctr"/>
        <c:lblOffset val="100"/>
        <c:noMultiLvlLbl val="0"/>
      </c:catAx>
      <c:valAx>
        <c:axId val="4068181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451593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Gini</c:v>
                </c:pt>
              </c:strCache>
            </c:strRef>
          </c:tx>
          <c:spPr>
            <a:ln w="28575" cap="rnd">
              <a:solidFill>
                <a:schemeClr val="accent1"/>
              </a:solidFill>
              <a:round/>
            </a:ln>
            <a:effectLst/>
          </c:spPr>
          <c:marker>
            <c:symbol val="none"/>
          </c:marker>
          <c:cat>
            <c:numRef>
              <c:f>Sheet1!$A$2:$A$18</c:f>
              <c:numCache>
                <c:formatCode>General</c:formatCode>
                <c:ptCount val="17"/>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pt idx="13">
                  <c:v>2016</c:v>
                </c:pt>
                <c:pt idx="14">
                  <c:v>2017</c:v>
                </c:pt>
                <c:pt idx="15">
                  <c:v>2018</c:v>
                </c:pt>
                <c:pt idx="16">
                  <c:v>2019</c:v>
                </c:pt>
              </c:numCache>
            </c:numRef>
          </c:cat>
          <c:val>
            <c:numRef>
              <c:f>Sheet1!$B$2:$B$18</c:f>
              <c:numCache>
                <c:formatCode>General</c:formatCode>
                <c:ptCount val="17"/>
                <c:pt idx="0">
                  <c:v>0.47899999999999998</c:v>
                </c:pt>
                <c:pt idx="1">
                  <c:v>0.47299999999999998</c:v>
                </c:pt>
                <c:pt idx="2">
                  <c:v>0.48499999999999999</c:v>
                </c:pt>
                <c:pt idx="3">
                  <c:v>0.48699999999999999</c:v>
                </c:pt>
                <c:pt idx="4">
                  <c:v>0.48399999999999999</c:v>
                </c:pt>
                <c:pt idx="5">
                  <c:v>0.49099999999999999</c:v>
                </c:pt>
                <c:pt idx="6">
                  <c:v>0.49</c:v>
                </c:pt>
                <c:pt idx="7">
                  <c:v>0.48099999999999998</c:v>
                </c:pt>
                <c:pt idx="8">
                  <c:v>0.47699999999999998</c:v>
                </c:pt>
                <c:pt idx="9">
                  <c:v>0.47399999999999998</c:v>
                </c:pt>
                <c:pt idx="10">
                  <c:v>0.47299999999999998</c:v>
                </c:pt>
                <c:pt idx="11">
                  <c:v>0.46899999999999997</c:v>
                </c:pt>
                <c:pt idx="12">
                  <c:v>0.46200000000000002</c:v>
                </c:pt>
                <c:pt idx="13">
                  <c:v>0.46500000000000002</c:v>
                </c:pt>
                <c:pt idx="14">
                  <c:v>0.46700000000000003</c:v>
                </c:pt>
                <c:pt idx="15">
                  <c:v>0.46800000000000003</c:v>
                </c:pt>
                <c:pt idx="16">
                  <c:v>0.46500000000000002</c:v>
                </c:pt>
              </c:numCache>
            </c:numRef>
          </c:val>
          <c:smooth val="0"/>
          <c:extLst>
            <c:ext xmlns:c16="http://schemas.microsoft.com/office/drawing/2014/chart" uri="{C3380CC4-5D6E-409C-BE32-E72D297353CC}">
              <c16:uniqueId val="{00000000-8938-4035-91D6-39300A1604F9}"/>
            </c:ext>
          </c:extLst>
        </c:ser>
        <c:dLbls>
          <c:showLegendKey val="0"/>
          <c:showVal val="0"/>
          <c:showCatName val="0"/>
          <c:showSerName val="0"/>
          <c:showPercent val="0"/>
          <c:showBubbleSize val="0"/>
        </c:dLbls>
        <c:smooth val="0"/>
        <c:axId val="550083231"/>
        <c:axId val="521612511"/>
      </c:lineChart>
      <c:dateAx>
        <c:axId val="5500832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21612511"/>
        <c:crosses val="autoZero"/>
        <c:auto val="0"/>
        <c:lblOffset val="100"/>
        <c:baseTimeUnit val="days"/>
      </c:dateAx>
      <c:valAx>
        <c:axId val="5216125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500832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A6FCE6-ABC6-45F9-A562-A1C4CCD6F4D8}" type="datetimeFigureOut">
              <a:rPr lang="zh-CN" altLang="en-US" smtClean="0"/>
              <a:t>2021/11/9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9C8670-8549-48E6-9371-CB5AF6E1255F}" type="slidenum">
              <a:rPr lang="zh-CN" altLang="en-US" smtClean="0"/>
              <a:t>‹#›</a:t>
            </a:fld>
            <a:endParaRPr lang="zh-CN" altLang="en-US"/>
          </a:p>
        </p:txBody>
      </p:sp>
    </p:spTree>
    <p:extLst>
      <p:ext uri="{BB962C8B-B14F-4D97-AF65-F5344CB8AC3E}">
        <p14:creationId xmlns:p14="http://schemas.microsoft.com/office/powerpoint/2010/main" val="362964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9C8670-8549-48E6-9371-CB5AF6E1255F}" type="slidenum">
              <a:rPr lang="zh-CN" altLang="en-US" smtClean="0"/>
              <a:t>5</a:t>
            </a:fld>
            <a:endParaRPr lang="zh-CN" altLang="en-US"/>
          </a:p>
        </p:txBody>
      </p:sp>
    </p:spTree>
    <p:extLst>
      <p:ext uri="{BB962C8B-B14F-4D97-AF65-F5344CB8AC3E}">
        <p14:creationId xmlns:p14="http://schemas.microsoft.com/office/powerpoint/2010/main" val="1605213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Labor-augmenting</a:t>
            </a:r>
            <a:r>
              <a:rPr lang="en-US" altLang="zh-CN" baseline="0" dirty="0"/>
              <a:t>: </a:t>
            </a:r>
            <a:r>
              <a:rPr lang="zh-CN" altLang="en-US" baseline="0" dirty="0"/>
              <a:t>劳动改善型</a:t>
            </a:r>
            <a:endParaRPr lang="en-US" altLang="zh-CN" baseline="0" dirty="0"/>
          </a:p>
          <a:p>
            <a:endParaRPr lang="zh-CN" altLang="en-US" dirty="0"/>
          </a:p>
        </p:txBody>
      </p:sp>
      <p:sp>
        <p:nvSpPr>
          <p:cNvPr id="4" name="灯片编号占位符 3"/>
          <p:cNvSpPr>
            <a:spLocks noGrp="1"/>
          </p:cNvSpPr>
          <p:nvPr>
            <p:ph type="sldNum" sz="quarter" idx="10"/>
          </p:nvPr>
        </p:nvSpPr>
        <p:spPr/>
        <p:txBody>
          <a:bodyPr/>
          <a:lstStyle/>
          <a:p>
            <a:fld id="{FA9C8670-8549-48E6-9371-CB5AF6E1255F}" type="slidenum">
              <a:rPr lang="zh-CN" altLang="en-US" smtClean="0"/>
              <a:t>31</a:t>
            </a:fld>
            <a:endParaRPr lang="zh-CN" altLang="en-US"/>
          </a:p>
        </p:txBody>
      </p:sp>
    </p:spTree>
    <p:extLst>
      <p:ext uri="{BB962C8B-B14F-4D97-AF65-F5344CB8AC3E}">
        <p14:creationId xmlns:p14="http://schemas.microsoft.com/office/powerpoint/2010/main" val="4225345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0" dirty="0"/>
              <a:t>output per effective worker</a:t>
            </a:r>
            <a:r>
              <a:rPr lang="zh-CN" altLang="en-US" i="0" dirty="0"/>
              <a:t>：有效人均产出</a:t>
            </a:r>
            <a:endParaRPr lang="en-US" altLang="zh-CN" i="0" dirty="0"/>
          </a:p>
          <a:p>
            <a:r>
              <a:rPr lang="en-US" altLang="zh-CN" i="0" dirty="0"/>
              <a:t>“per effective worker production function”: </a:t>
            </a:r>
            <a:r>
              <a:rPr lang="zh-CN" altLang="en-US" i="0" dirty="0"/>
              <a:t>有效人均生产函数</a:t>
            </a:r>
            <a:endParaRPr lang="en-US" altLang="zh-CN" i="0" dirty="0"/>
          </a:p>
          <a:p>
            <a:r>
              <a:rPr lang="en-US" altLang="zh-CN" i="0" dirty="0">
                <a:ea typeface="宋体" charset="-122"/>
              </a:rPr>
              <a:t>effective individual production function: </a:t>
            </a:r>
            <a:r>
              <a:rPr lang="zh-CN" altLang="en-US" i="0" dirty="0">
                <a:ea typeface="宋体" charset="-122"/>
              </a:rPr>
              <a:t>有效个体生产函数</a:t>
            </a:r>
            <a:endParaRPr lang="en-US" altLang="zh-CN" i="0" dirty="0"/>
          </a:p>
          <a:p>
            <a:r>
              <a:rPr lang="en-US" altLang="zh-CN" dirty="0"/>
              <a:t> </a:t>
            </a:r>
            <a:endParaRPr lang="zh-CN" altLang="en-US" dirty="0"/>
          </a:p>
        </p:txBody>
      </p:sp>
      <p:sp>
        <p:nvSpPr>
          <p:cNvPr id="4" name="灯片编号占位符 3"/>
          <p:cNvSpPr>
            <a:spLocks noGrp="1"/>
          </p:cNvSpPr>
          <p:nvPr>
            <p:ph type="sldNum" sz="quarter" idx="10"/>
          </p:nvPr>
        </p:nvSpPr>
        <p:spPr/>
        <p:txBody>
          <a:bodyPr/>
          <a:lstStyle/>
          <a:p>
            <a:fld id="{FA9C8670-8549-48E6-9371-CB5AF6E1255F}" type="slidenum">
              <a:rPr lang="zh-CN" altLang="en-US" smtClean="0"/>
              <a:t>32</a:t>
            </a:fld>
            <a:endParaRPr lang="zh-CN" altLang="en-US"/>
          </a:p>
        </p:txBody>
      </p:sp>
    </p:spTree>
    <p:extLst>
      <p:ext uri="{BB962C8B-B14F-4D97-AF65-F5344CB8AC3E}">
        <p14:creationId xmlns:p14="http://schemas.microsoft.com/office/powerpoint/2010/main" val="2891630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所谓的资本密集度有多种定义，可能是</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𝑡</m:t>
                        </m:r>
                      </m:sub>
                    </m:sSub>
                  </m:oMath>
                </a14:m>
                <a:r>
                  <a:rPr lang="zh-CN" altLang="en-US" dirty="0"/>
                  <a:t>，也可能是</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𝐾</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𝑡</m:t>
                        </m:r>
                      </m:sub>
                    </m:sSub>
                  </m:oMath>
                </a14:m>
                <a:endParaRPr lang="zh-CN" altLang="en-US" dirty="0"/>
              </a:p>
            </p:txBody>
          </p:sp>
        </mc:Choice>
        <mc:Fallback xmlns="">
          <p:sp>
            <p:nvSpPr>
              <p:cNvPr id="3" name="备注占位符 2"/>
              <p:cNvSpPr>
                <a:spLocks noGrp="1"/>
              </p:cNvSpPr>
              <p:nvPr>
                <p:ph type="body" idx="1"/>
              </p:nvPr>
            </p:nvSpPr>
            <p:spPr/>
            <p:txBody>
              <a:bodyPr/>
              <a:lstStyle/>
              <a:p>
                <a:r>
                  <a:rPr lang="zh-CN" altLang="en-US" dirty="0"/>
                  <a:t>所谓的资本密集度有多种定义，可能是</a:t>
                </a:r>
                <a:r>
                  <a:rPr lang="en-US" altLang="zh-CN" i="0">
                    <a:latin typeface="Cambria Math" panose="02040503050406030204" pitchFamily="18" charset="0"/>
                  </a:rPr>
                  <a:t>𝐾_𝑡/𝑌_𝑡</a:t>
                </a:r>
                <a:r>
                  <a:rPr lang="zh-CN" altLang="en-US" dirty="0"/>
                  <a:t>，也可能是</a:t>
                </a:r>
                <a:r>
                  <a:rPr lang="en-US" altLang="zh-CN" b="0" i="0">
                    <a:latin typeface="Cambria Math" panose="02040503050406030204" pitchFamily="18" charset="0"/>
                  </a:rPr>
                  <a:t>𝐾_𝑡/𝐿_𝑡</a:t>
                </a:r>
                <a:endParaRPr lang="zh-CN" altLang="en-US" dirty="0"/>
              </a:p>
            </p:txBody>
          </p:sp>
        </mc:Fallback>
      </mc:AlternateContent>
      <p:sp>
        <p:nvSpPr>
          <p:cNvPr id="4" name="灯片编号占位符 3"/>
          <p:cNvSpPr>
            <a:spLocks noGrp="1"/>
          </p:cNvSpPr>
          <p:nvPr>
            <p:ph type="sldNum" sz="quarter" idx="5"/>
          </p:nvPr>
        </p:nvSpPr>
        <p:spPr/>
        <p:txBody>
          <a:bodyPr/>
          <a:lstStyle/>
          <a:p>
            <a:fld id="{FA9C8670-8549-48E6-9371-CB5AF6E1255F}" type="slidenum">
              <a:rPr lang="zh-CN" altLang="en-US" smtClean="0"/>
              <a:t>35</a:t>
            </a:fld>
            <a:endParaRPr lang="zh-CN" altLang="en-US"/>
          </a:p>
        </p:txBody>
      </p:sp>
    </p:spTree>
    <p:extLst>
      <p:ext uri="{BB962C8B-B14F-4D97-AF65-F5344CB8AC3E}">
        <p14:creationId xmlns:p14="http://schemas.microsoft.com/office/powerpoint/2010/main" val="3161418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a:t>The steady-state is characterized by </a:t>
                </a:r>
                <a14:m>
                  <m:oMath xmlns:m="http://schemas.openxmlformats.org/officeDocument/2006/math">
                    <m:r>
                      <a:rPr lang="en-US" altLang="zh-CN" b="0" i="1" smtClean="0">
                        <a:latin typeface="Cambria Math"/>
                      </a:rPr>
                      <m:t>𝑠𝑓</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r>
                          <a:rPr lang="en-US" altLang="zh-CN" b="0" i="1" smtClean="0">
                            <a:latin typeface="Cambria Math"/>
                          </a:rPr>
                          <m:t>,</m:t>
                        </m:r>
                        <m:r>
                          <a:rPr lang="en-US" altLang="zh-CN" b="0" i="1" smtClean="0">
                            <a:latin typeface="Cambria Math"/>
                          </a:rPr>
                          <m:t>𝑢</m:t>
                        </m:r>
                      </m:e>
                    </m:d>
                    <m:r>
                      <a:rPr lang="en-US" altLang="zh-CN" b="0" i="1" smtClean="0">
                        <a:latin typeface="Cambria Math"/>
                      </a:rPr>
                      <m:t>=</m:t>
                    </m:r>
                    <m:d>
                      <m:dPr>
                        <m:ctrlPr>
                          <a:rPr lang="en-US" altLang="zh-CN" b="0" i="1" smtClean="0">
                            <a:latin typeface="Cambria Math" panose="02040503050406030204" pitchFamily="18" charset="0"/>
                          </a:rPr>
                        </m:ctrlPr>
                      </m:dPr>
                      <m:e>
                        <m:r>
                          <a:rPr lang="en-US" altLang="zh-CN" b="0" i="1" smtClean="0">
                            <a:latin typeface="Cambria Math"/>
                          </a:rPr>
                          <m:t>𝛿</m:t>
                        </m:r>
                        <m:r>
                          <a:rPr lang="en-US" altLang="zh-CN" b="0" i="1" smtClean="0">
                            <a:latin typeface="Cambria Math"/>
                          </a:rPr>
                          <m:t>+</m:t>
                        </m:r>
                        <m:r>
                          <a:rPr lang="en-US" altLang="zh-CN" b="0" i="1" smtClean="0">
                            <a:latin typeface="Cambria Math"/>
                          </a:rPr>
                          <m:t>𝑛</m:t>
                        </m:r>
                        <m:r>
                          <a:rPr lang="en-US" altLang="zh-CN" b="0" i="1" smtClean="0">
                            <a:latin typeface="Cambria Math"/>
                          </a:rPr>
                          <m:t>+</m:t>
                        </m:r>
                        <m:r>
                          <a:rPr lang="en-US" altLang="zh-CN" b="0" i="1" smtClean="0">
                            <a:latin typeface="Cambria Math"/>
                          </a:rPr>
                          <m:t>𝑔</m:t>
                        </m:r>
                        <m:d>
                          <m:dPr>
                            <m:ctrlPr>
                              <a:rPr lang="en-US" altLang="zh-CN" b="0" i="1" smtClean="0">
                                <a:latin typeface="Cambria Math" panose="02040503050406030204" pitchFamily="18" charset="0"/>
                              </a:rPr>
                            </m:ctrlPr>
                          </m:dPr>
                          <m:e>
                            <m:r>
                              <a:rPr lang="en-US" altLang="zh-CN" b="0" i="1" smtClean="0">
                                <a:latin typeface="Cambria Math"/>
                              </a:rPr>
                              <m:t>𝑢</m:t>
                            </m:r>
                          </m:e>
                        </m:d>
                      </m:e>
                    </m:d>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oMath>
                </a14:m>
                <a:r>
                  <a:rPr lang="en-US" altLang="zh-CN" dirty="0"/>
                  <a:t>, where </a:t>
                </a:r>
                <a14:m>
                  <m:oMath xmlns:m="http://schemas.openxmlformats.org/officeDocument/2006/math">
                    <m:r>
                      <a:rPr lang="en-US" altLang="zh-CN" b="0" i="1" smtClean="0">
                        <a:latin typeface="Cambria Math"/>
                      </a:rPr>
                      <m:t>𝑓</m:t>
                    </m:r>
                    <m:d>
                      <m:dPr>
                        <m:ctrlPr>
                          <a:rPr lang="en-US" altLang="zh-CN" b="0" i="1" smtClean="0">
                            <a:latin typeface="Cambria Math" panose="02040503050406030204" pitchFamily="18" charset="0"/>
                          </a:rPr>
                        </m:ctrlPr>
                      </m:dPr>
                      <m:e>
                        <m:r>
                          <a:rPr lang="en-US" altLang="zh-CN" b="0" i="1" smtClean="0">
                            <a:latin typeface="Cambria Math"/>
                          </a:rPr>
                          <m:t>𝑘</m:t>
                        </m:r>
                        <m:r>
                          <a:rPr lang="en-US" altLang="zh-CN" b="0" i="1" smtClean="0">
                            <a:latin typeface="Cambria Math"/>
                          </a:rPr>
                          <m:t>,</m:t>
                        </m:r>
                        <m:r>
                          <a:rPr lang="en-US" altLang="zh-CN" b="0" i="1" smtClean="0">
                            <a:latin typeface="Cambria Math"/>
                          </a:rPr>
                          <m:t>𝑢</m:t>
                        </m:r>
                      </m:e>
                    </m:d>
                    <m:r>
                      <a:rPr lang="en-US" altLang="zh-CN" b="0" i="1" smtClean="0">
                        <a:latin typeface="Cambria Math"/>
                      </a:rPr>
                      <m:t>=</m:t>
                    </m:r>
                    <m:r>
                      <a:rPr lang="en-US" altLang="zh-CN" b="0" i="1" smtClean="0">
                        <a:latin typeface="Cambria Math"/>
                      </a:rPr>
                      <m:t>𝐹</m:t>
                    </m:r>
                    <m:r>
                      <a:rPr lang="en-US" altLang="zh-CN" b="0" i="1" smtClean="0">
                        <a:latin typeface="Cambria Math"/>
                      </a:rPr>
                      <m:t>(</m:t>
                    </m:r>
                    <m:r>
                      <a:rPr lang="en-US" altLang="zh-CN" b="0" i="1" smtClean="0">
                        <a:latin typeface="Cambria Math"/>
                      </a:rPr>
                      <m:t>𝑘</m:t>
                    </m:r>
                    <m:r>
                      <a:rPr lang="en-US" altLang="zh-CN" b="0" i="1" smtClean="0">
                        <a:latin typeface="Cambria Math"/>
                      </a:rPr>
                      <m:t>,1−</m:t>
                    </m:r>
                    <m:r>
                      <a:rPr lang="en-US" altLang="zh-CN" b="0" i="1" smtClean="0">
                        <a:latin typeface="Cambria Math"/>
                      </a:rPr>
                      <m:t>𝑢</m:t>
                    </m:r>
                    <m:r>
                      <a:rPr lang="en-US" altLang="zh-CN" b="0" i="1" smtClean="0">
                        <a:latin typeface="Cambria Math"/>
                      </a:rPr>
                      <m:t>)</m:t>
                    </m:r>
                  </m:oMath>
                </a14:m>
                <a:endParaRPr lang="zh-CN" altLang="en-US" dirty="0"/>
              </a:p>
            </p:txBody>
          </p:sp>
        </mc:Choice>
        <mc:Fallback xmlns="">
          <p:sp>
            <p:nvSpPr>
              <p:cNvPr id="3" name="备注占位符 2"/>
              <p:cNvSpPr>
                <a:spLocks noGrp="1"/>
              </p:cNvSpPr>
              <p:nvPr>
                <p:ph type="body" idx="1"/>
              </p:nvPr>
            </p:nvSpPr>
            <p:spPr/>
            <p:txBody>
              <a:bodyPr/>
              <a:lstStyle/>
              <a:p>
                <a:r>
                  <a:rPr lang="en-US" altLang="zh-CN" dirty="0" smtClean="0"/>
                  <a:t>The steady-state is characterized by </a:t>
                </a:r>
                <a:r>
                  <a:rPr lang="en-US" altLang="zh-CN" b="0" i="0" smtClean="0">
                    <a:latin typeface="Cambria Math"/>
                  </a:rPr>
                  <a:t>𝑠𝑓(𝑘^∗,𝑢)=(𝛿+𝑛+𝑔(𝑢)) 𝑘^∗</a:t>
                </a:r>
                <a:r>
                  <a:rPr lang="en-US" altLang="zh-CN" dirty="0" smtClean="0"/>
                  <a:t>, where </a:t>
                </a:r>
                <a:r>
                  <a:rPr lang="en-US" altLang="zh-CN" b="0" i="0" smtClean="0">
                    <a:latin typeface="Cambria Math"/>
                  </a:rPr>
                  <a:t>𝑓</a:t>
                </a:r>
                <a:r>
                  <a:rPr lang="en-US" altLang="zh-CN" b="0" i="0" smtClean="0">
                    <a:latin typeface="Cambria Math"/>
                  </a:rPr>
                  <a:t>(</a:t>
                </a:r>
                <a:r>
                  <a:rPr lang="en-US" altLang="zh-CN" b="0" i="0" smtClean="0">
                    <a:latin typeface="Cambria Math"/>
                  </a:rPr>
                  <a:t>𝑘</a:t>
                </a:r>
                <a:r>
                  <a:rPr lang="en-US" altLang="zh-CN" b="0" i="0" smtClean="0">
                    <a:latin typeface="Cambria Math"/>
                  </a:rPr>
                  <a:t>,𝑢)</a:t>
                </a:r>
                <a:r>
                  <a:rPr lang="en-US" altLang="zh-CN" b="0" i="0" smtClean="0">
                    <a:latin typeface="Cambria Math"/>
                  </a:rPr>
                  <a:t>=𝐹(𝑘,1−𝑢)</a:t>
                </a:r>
                <a:endParaRPr lang="zh-CN" altLang="en-US" dirty="0"/>
              </a:p>
            </p:txBody>
          </p:sp>
        </mc:Fallback>
      </mc:AlternateContent>
      <p:sp>
        <p:nvSpPr>
          <p:cNvPr id="4" name="灯片编号占位符 3"/>
          <p:cNvSpPr>
            <a:spLocks noGrp="1"/>
          </p:cNvSpPr>
          <p:nvPr>
            <p:ph type="sldNum" sz="quarter" idx="10"/>
          </p:nvPr>
        </p:nvSpPr>
        <p:spPr/>
        <p:txBody>
          <a:bodyPr/>
          <a:lstStyle/>
          <a:p>
            <a:fld id="{FA9C8670-8549-48E6-9371-CB5AF6E1255F}" type="slidenum">
              <a:rPr lang="zh-CN" altLang="en-US" smtClean="0"/>
              <a:t>43</a:t>
            </a:fld>
            <a:endParaRPr lang="zh-CN" altLang="en-US"/>
          </a:p>
        </p:txBody>
      </p:sp>
    </p:spTree>
    <p:extLst>
      <p:ext uri="{BB962C8B-B14F-4D97-AF65-F5344CB8AC3E}">
        <p14:creationId xmlns:p14="http://schemas.microsoft.com/office/powerpoint/2010/main" val="2927649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Contrast total factor productivity to labor productivity Y/L</a:t>
            </a:r>
            <a:endParaRPr lang="zh-CN" altLang="en-US" dirty="0"/>
          </a:p>
        </p:txBody>
      </p:sp>
      <p:sp>
        <p:nvSpPr>
          <p:cNvPr id="4" name="灯片编号占位符 3"/>
          <p:cNvSpPr>
            <a:spLocks noGrp="1"/>
          </p:cNvSpPr>
          <p:nvPr>
            <p:ph type="sldNum" sz="quarter" idx="10"/>
          </p:nvPr>
        </p:nvSpPr>
        <p:spPr/>
        <p:txBody>
          <a:bodyPr/>
          <a:lstStyle/>
          <a:p>
            <a:fld id="{FA9C8670-8549-48E6-9371-CB5AF6E1255F}" type="slidenum">
              <a:rPr lang="zh-CN" altLang="en-US" smtClean="0"/>
              <a:t>47</a:t>
            </a:fld>
            <a:endParaRPr lang="zh-CN" altLang="en-US"/>
          </a:p>
        </p:txBody>
      </p:sp>
    </p:spTree>
    <p:extLst>
      <p:ext uri="{BB962C8B-B14F-4D97-AF65-F5344CB8AC3E}">
        <p14:creationId xmlns:p14="http://schemas.microsoft.com/office/powerpoint/2010/main" val="3923954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A9C8670-8549-48E6-9371-CB5AF6E1255F}" type="slidenum">
              <a:rPr lang="zh-CN" altLang="en-US" smtClean="0"/>
              <a:t>51</a:t>
            </a:fld>
            <a:endParaRPr lang="zh-CN" altLang="en-US"/>
          </a:p>
        </p:txBody>
      </p:sp>
    </p:spTree>
    <p:extLst>
      <p:ext uri="{BB962C8B-B14F-4D97-AF65-F5344CB8AC3E}">
        <p14:creationId xmlns:p14="http://schemas.microsoft.com/office/powerpoint/2010/main" val="2465746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a:p>
        </p:txBody>
      </p:sp>
      <p:sp>
        <p:nvSpPr>
          <p:cNvPr id="4" name="灯片编号占位符 3"/>
          <p:cNvSpPr>
            <a:spLocks noGrp="1"/>
          </p:cNvSpPr>
          <p:nvPr>
            <p:ph type="sldNum" sz="quarter" idx="10"/>
          </p:nvPr>
        </p:nvSpPr>
        <p:spPr/>
        <p:txBody>
          <a:bodyPr/>
          <a:lstStyle/>
          <a:p>
            <a:fld id="{FA9C8670-8549-48E6-9371-CB5AF6E1255F}" type="slidenum">
              <a:rPr lang="zh-CN" altLang="en-US" smtClean="0"/>
              <a:t>54</a:t>
            </a:fld>
            <a:endParaRPr lang="zh-CN" altLang="en-US"/>
          </a:p>
        </p:txBody>
      </p:sp>
    </p:spTree>
    <p:extLst>
      <p:ext uri="{BB962C8B-B14F-4D97-AF65-F5344CB8AC3E}">
        <p14:creationId xmlns:p14="http://schemas.microsoft.com/office/powerpoint/2010/main" val="1930478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there are two sectors in an under-developed economy: </a:t>
            </a:r>
            <a:r>
              <a:rPr lang="en-US" altLang="zh-CN" i="1" dirty="0"/>
              <a:t>capitalist</a:t>
            </a:r>
            <a:r>
              <a:rPr lang="en-US" altLang="zh-CN" dirty="0"/>
              <a:t> and </a:t>
            </a:r>
            <a:r>
              <a:rPr lang="en-US" altLang="zh-CN" i="1" dirty="0"/>
              <a:t>subsistence</a:t>
            </a:r>
            <a:r>
              <a:rPr lang="en-US" altLang="zh-CN" dirty="0"/>
              <a:t>. The latter is endowed with an unlimited supply of labor. </a:t>
            </a:r>
          </a:p>
          <a:p>
            <a:pPr lvl="1"/>
            <a:r>
              <a:rPr lang="en-US" altLang="zh-CN" dirty="0"/>
              <a:t>MPL in the subsistence sector is around zero.</a:t>
            </a:r>
          </a:p>
          <a:p>
            <a:pPr lvl="1"/>
            <a:r>
              <a:rPr lang="en-US" altLang="zh-CN" dirty="0"/>
              <a:t>Employing only a small fraction of population, the industrial sector maintains a high MPL (real wage), as long as the real wage in the countryside is zero.</a:t>
            </a:r>
          </a:p>
          <a:p>
            <a:pPr lvl="2"/>
            <a:r>
              <a:rPr lang="en-US" altLang="zh-CN" dirty="0"/>
              <a:t>Although higher than in the subsistence sector, the industrial wage is low compared with the level in high-income countries. </a:t>
            </a:r>
          </a:p>
          <a:p>
            <a:endParaRPr lang="zh-CN" altLang="en-US" dirty="0"/>
          </a:p>
        </p:txBody>
      </p:sp>
      <p:sp>
        <p:nvSpPr>
          <p:cNvPr id="4" name="灯片编号占位符 3"/>
          <p:cNvSpPr>
            <a:spLocks noGrp="1"/>
          </p:cNvSpPr>
          <p:nvPr>
            <p:ph type="sldNum" sz="quarter" idx="5"/>
          </p:nvPr>
        </p:nvSpPr>
        <p:spPr/>
        <p:txBody>
          <a:bodyPr/>
          <a:lstStyle/>
          <a:p>
            <a:fld id="{FA9C8670-8549-48E6-9371-CB5AF6E1255F}" type="slidenum">
              <a:rPr lang="zh-CN" altLang="en-US" smtClean="0"/>
              <a:t>55</a:t>
            </a:fld>
            <a:endParaRPr lang="zh-CN" altLang="en-US"/>
          </a:p>
        </p:txBody>
      </p:sp>
    </p:spTree>
    <p:extLst>
      <p:ext uri="{BB962C8B-B14F-4D97-AF65-F5344CB8AC3E}">
        <p14:creationId xmlns:p14="http://schemas.microsoft.com/office/powerpoint/2010/main" val="23468678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Labor is not available at a zero wage.</a:t>
            </a:r>
          </a:p>
          <a:p>
            <a:r>
              <a:rPr lang="en-US" altLang="zh-CN" dirty="0"/>
              <a:t>To attract labor from the countryside, the industrialists must offer higher wages</a:t>
            </a:r>
          </a:p>
          <a:p>
            <a:pPr lvl="1"/>
            <a:r>
              <a:rPr lang="en-US" altLang="zh-CN" dirty="0"/>
              <a:t>To offset Higher living costs in the city</a:t>
            </a:r>
          </a:p>
          <a:p>
            <a:pPr lvl="1"/>
            <a:r>
              <a:rPr lang="en-US" altLang="zh-CN" dirty="0"/>
              <a:t>To elevate social image of industrial workers</a:t>
            </a:r>
          </a:p>
          <a:p>
            <a:r>
              <a:rPr lang="en-US" altLang="zh-CN" dirty="0"/>
              <a:t>Industrialists are also willing to pay more than MPL.</a:t>
            </a:r>
          </a:p>
          <a:p>
            <a:pPr lvl="1"/>
            <a:r>
              <a:rPr lang="en-US" altLang="zh-CN" dirty="0"/>
              <a:t>“efficiency wage”</a:t>
            </a:r>
          </a:p>
          <a:p>
            <a:pPr lvl="1"/>
            <a:r>
              <a:rPr lang="en-US" altLang="zh-CN" dirty="0"/>
              <a:t>It’s normal for the rich, in ancient times, to pay high wages to their servants.</a:t>
            </a:r>
            <a:endParaRPr lang="zh-CN" altLang="en-US"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FA9C8670-8549-48E6-9371-CB5AF6E1255F}" type="slidenum">
              <a:rPr lang="zh-CN" altLang="en-US" smtClean="0"/>
              <a:t>56</a:t>
            </a:fld>
            <a:endParaRPr lang="zh-CN" altLang="en-US"/>
          </a:p>
        </p:txBody>
      </p:sp>
    </p:spTree>
    <p:extLst>
      <p:ext uri="{BB962C8B-B14F-4D97-AF65-F5344CB8AC3E}">
        <p14:creationId xmlns:p14="http://schemas.microsoft.com/office/powerpoint/2010/main" val="1484272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capitalist sector uses cheap labor from the subsistence sector, resulting in high return to capital.</a:t>
            </a:r>
          </a:p>
          <a:p>
            <a:r>
              <a:rPr lang="en-US" altLang="zh-CN" dirty="0"/>
              <a:t>They reinvest their profit and accumulate more capital, leading to higher demand for labor. </a:t>
            </a:r>
          </a:p>
          <a:p>
            <a:r>
              <a:rPr lang="en-US" altLang="zh-CN" dirty="0"/>
              <a:t>Hence more migration into the industrial sector, more profit for the industrialists to invest. The economic development thus goes into a virtual cycle. </a:t>
            </a:r>
          </a:p>
          <a:p>
            <a:r>
              <a:rPr lang="en-US" altLang="zh-CN" dirty="0"/>
              <a:t>As more and more people work in the industrial sector, the average labor productivity increases, hence “technological progress”.</a:t>
            </a: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FA9C8670-8549-48E6-9371-CB5AF6E1255F}" type="slidenum">
              <a:rPr lang="zh-CN" altLang="en-US" smtClean="0"/>
              <a:t>58</a:t>
            </a:fld>
            <a:endParaRPr lang="zh-CN" altLang="en-US"/>
          </a:p>
        </p:txBody>
      </p:sp>
    </p:spTree>
    <p:extLst>
      <p:ext uri="{BB962C8B-B14F-4D97-AF65-F5344CB8AC3E}">
        <p14:creationId xmlns:p14="http://schemas.microsoft.com/office/powerpoint/2010/main" val="4195405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 </a:t>
            </a:r>
            <a:r>
              <a:rPr lang="zh-CN" altLang="en-US" dirty="0"/>
              <a:t>人均生产函数，个体生产函数</a:t>
            </a:r>
          </a:p>
        </p:txBody>
      </p:sp>
      <p:sp>
        <p:nvSpPr>
          <p:cNvPr id="4" name="灯片编号占位符 3"/>
          <p:cNvSpPr>
            <a:spLocks noGrp="1"/>
          </p:cNvSpPr>
          <p:nvPr>
            <p:ph type="sldNum" sz="quarter" idx="10"/>
          </p:nvPr>
        </p:nvSpPr>
        <p:spPr/>
        <p:txBody>
          <a:bodyPr/>
          <a:lstStyle/>
          <a:p>
            <a:fld id="{FA9C8670-8549-48E6-9371-CB5AF6E1255F}" type="slidenum">
              <a:rPr lang="zh-CN" altLang="en-US" smtClean="0"/>
              <a:t>8</a:t>
            </a:fld>
            <a:endParaRPr lang="zh-CN" altLang="en-US"/>
          </a:p>
        </p:txBody>
      </p:sp>
    </p:spTree>
    <p:extLst>
      <p:ext uri="{BB962C8B-B14F-4D97-AF65-F5344CB8AC3E}">
        <p14:creationId xmlns:p14="http://schemas.microsoft.com/office/powerpoint/2010/main" val="26268465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As more and more people migrate to the city for industrial jobs, “urbanization” takes place.</a:t>
            </a:r>
          </a:p>
          <a:p>
            <a:r>
              <a:rPr lang="en-US" altLang="zh-CN" dirty="0"/>
              <a:t>Urbanization may progress faster than industrialization.</a:t>
            </a:r>
          </a:p>
          <a:p>
            <a:pPr lvl="1"/>
            <a:r>
              <a:rPr lang="en-US" altLang="zh-CN" dirty="0"/>
              <a:t>Slums, petty trade, “reserve army of labor”</a:t>
            </a: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FA9C8670-8549-48E6-9371-CB5AF6E1255F}" type="slidenum">
              <a:rPr lang="zh-CN" altLang="en-US" smtClean="0"/>
              <a:t>60</a:t>
            </a:fld>
            <a:endParaRPr lang="zh-CN" altLang="en-US"/>
          </a:p>
        </p:txBody>
      </p:sp>
    </p:spTree>
    <p:extLst>
      <p:ext uri="{BB962C8B-B14F-4D97-AF65-F5344CB8AC3E}">
        <p14:creationId xmlns:p14="http://schemas.microsoft.com/office/powerpoint/2010/main" val="31308492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As soon as the excess labor in the subsistence sector is fully absorbed in the capitalist sector, wages start to rise. This is called the Lewis Turning Point. </a:t>
            </a:r>
          </a:p>
          <a:p>
            <a:r>
              <a:rPr lang="en-US" altLang="zh-CN" dirty="0"/>
              <a:t>More balanced growth after LTP.</a:t>
            </a:r>
          </a:p>
          <a:p>
            <a:pPr lvl="1"/>
            <a:r>
              <a:rPr lang="en-US" altLang="zh-CN" dirty="0"/>
              <a:t>Investment growth declines</a:t>
            </a:r>
          </a:p>
          <a:p>
            <a:pPr lvl="1"/>
            <a:r>
              <a:rPr lang="en-US" altLang="zh-CN" dirty="0"/>
              <a:t>Consumption picks up as real wages rise</a:t>
            </a:r>
          </a:p>
          <a:p>
            <a:pPr lvl="1"/>
            <a:r>
              <a:rPr lang="en-US" altLang="zh-CN" dirty="0"/>
              <a:t>Less dependent on foreign demand</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FA9C8670-8549-48E6-9371-CB5AF6E1255F}" type="slidenum">
              <a:rPr lang="zh-CN" altLang="en-US" smtClean="0"/>
              <a:t>61</a:t>
            </a:fld>
            <a:endParaRPr lang="zh-CN" altLang="en-US"/>
          </a:p>
        </p:txBody>
      </p:sp>
    </p:spTree>
    <p:extLst>
      <p:ext uri="{BB962C8B-B14F-4D97-AF65-F5344CB8AC3E}">
        <p14:creationId xmlns:p14="http://schemas.microsoft.com/office/powerpoint/2010/main" val="15807585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Lewis model describes a non-steady state, where return to labor is not equalized (in capitalist and subsistence sectors).</a:t>
            </a:r>
          </a:p>
          <a:p>
            <a:r>
              <a:rPr lang="en-US" altLang="zh-CN" dirty="0"/>
              <a:t>To equalize the return to labor: </a:t>
            </a:r>
          </a:p>
          <a:p>
            <a:pPr lvl="1"/>
            <a:r>
              <a:rPr lang="en-US" altLang="zh-CN" dirty="0"/>
              <a:t>labor to capital (migration to industrialized countries or regions) </a:t>
            </a:r>
          </a:p>
          <a:p>
            <a:pPr lvl="1"/>
            <a:r>
              <a:rPr lang="en-US" altLang="zh-CN" dirty="0"/>
              <a:t>capital to labor (outsourcing, globalization of supply chain, industrialization of the third-world)</a:t>
            </a:r>
          </a:p>
          <a:p>
            <a:r>
              <a:rPr lang="en-US" altLang="zh-CN" dirty="0"/>
              <a:t>International trade is a substitute of factor mobility.</a:t>
            </a:r>
          </a:p>
          <a:p>
            <a:endParaRPr lang="en-US" altLang="zh-CN" dirty="0"/>
          </a:p>
          <a:p>
            <a:r>
              <a:rPr lang="en-US" altLang="zh-CN" dirty="0"/>
              <a:t>Reading:</a:t>
            </a:r>
            <a:r>
              <a:rPr lang="zh-CN" altLang="en-US" baseline="0" dirty="0"/>
              <a:t> </a:t>
            </a:r>
            <a:r>
              <a:rPr lang="en-US" altLang="zh-CN" dirty="0"/>
              <a:t>International Trade and Factor Mobility, International Economics, Robert A. Mundell, New York: Macmillan, 1968, pp. 85-99.</a:t>
            </a:r>
            <a:endParaRPr lang="zh-CN" altLang="en-US" dirty="0"/>
          </a:p>
        </p:txBody>
      </p:sp>
      <p:sp>
        <p:nvSpPr>
          <p:cNvPr id="4" name="灯片编号占位符 3"/>
          <p:cNvSpPr>
            <a:spLocks noGrp="1"/>
          </p:cNvSpPr>
          <p:nvPr>
            <p:ph type="sldNum" sz="quarter" idx="10"/>
          </p:nvPr>
        </p:nvSpPr>
        <p:spPr/>
        <p:txBody>
          <a:bodyPr/>
          <a:lstStyle/>
          <a:p>
            <a:fld id="{FA9C8670-8549-48E6-9371-CB5AF6E1255F}" type="slidenum">
              <a:rPr lang="zh-CN" altLang="en-US" smtClean="0"/>
              <a:t>63</a:t>
            </a:fld>
            <a:endParaRPr lang="zh-CN" altLang="en-US"/>
          </a:p>
        </p:txBody>
      </p:sp>
    </p:spTree>
    <p:extLst>
      <p:ext uri="{BB962C8B-B14F-4D97-AF65-F5344CB8AC3E}">
        <p14:creationId xmlns:p14="http://schemas.microsoft.com/office/powerpoint/2010/main" val="30513144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equalize the return to labor: labor to capital (migration to industrialized countries or regions), capital to labor (industrialization)</a:t>
            </a:r>
          </a:p>
          <a:p>
            <a:endParaRPr lang="en-US" altLang="zh-CN" dirty="0"/>
          </a:p>
          <a:p>
            <a:r>
              <a:rPr lang="en-US" altLang="zh-CN" dirty="0"/>
              <a:t>The Lewis model implies both urbanization and industrialization for one developing economy.</a:t>
            </a:r>
          </a:p>
          <a:p>
            <a:r>
              <a:rPr lang="en-US" altLang="zh-CN" dirty="0"/>
              <a:t>Internationally, industrialization have peaked in some advanced countries.</a:t>
            </a:r>
          </a:p>
          <a:p>
            <a:pPr lvl="1"/>
            <a:r>
              <a:rPr lang="en-US" altLang="zh-CN" dirty="0"/>
              <a:t>Manufacturing may be outsourced to developing countries</a:t>
            </a:r>
          </a:p>
          <a:p>
            <a:pPr lvl="1"/>
            <a:r>
              <a:rPr lang="en-US" altLang="zh-CN" dirty="0"/>
              <a:t>Service is an increasingly important sector.  </a:t>
            </a:r>
          </a:p>
          <a:p>
            <a:endParaRPr lang="en-US" altLang="zh-CN" dirty="0"/>
          </a:p>
          <a:p>
            <a:r>
              <a:rPr lang="en-US" altLang="zh-CN" dirty="0"/>
              <a:t>The Lewis model can be thought of as generalizing the Solow model without technological progress. Before reaching the Lewis turning point, the economy is not in steady-state. And this period can be very long, in which both capital and industrial labor increases. </a:t>
            </a:r>
          </a:p>
          <a:p>
            <a:endParaRPr lang="en-US" altLang="zh-CN" dirty="0"/>
          </a:p>
          <a:p>
            <a:r>
              <a:rPr lang="en-US" altLang="zh-CN" dirty="0"/>
              <a:t>To maintain high return to labor in the capitalist sector, external market for industrial goods is required. Otherwise, stagnant wage could not support expanding consumption of industrial goods.</a:t>
            </a:r>
          </a:p>
          <a:p>
            <a:endParaRPr lang="en-US" altLang="zh-CN" dirty="0"/>
          </a:p>
          <a:p>
            <a:r>
              <a:rPr lang="en-US" altLang="zh-CN" dirty="0"/>
              <a:t>The Lewis model implies that before the turning point, real wage should stagnate and the labor’s share of national income should decline. No evidence, however, supports these. </a:t>
            </a:r>
          </a:p>
          <a:p>
            <a:endParaRPr lang="en-US" altLang="zh-CN" dirty="0"/>
          </a:p>
          <a:p>
            <a:r>
              <a:rPr lang="en-US" altLang="zh-CN" dirty="0"/>
              <a:t>The Lewis model also implies urbanization, which has empirical support. </a:t>
            </a:r>
          </a:p>
          <a:p>
            <a:endParaRPr lang="zh-CN" altLang="en-US" dirty="0"/>
          </a:p>
        </p:txBody>
      </p:sp>
      <p:sp>
        <p:nvSpPr>
          <p:cNvPr id="4" name="灯片编号占位符 3"/>
          <p:cNvSpPr>
            <a:spLocks noGrp="1"/>
          </p:cNvSpPr>
          <p:nvPr>
            <p:ph type="sldNum" sz="quarter" idx="10"/>
          </p:nvPr>
        </p:nvSpPr>
        <p:spPr/>
        <p:txBody>
          <a:bodyPr/>
          <a:lstStyle/>
          <a:p>
            <a:fld id="{FA9C8670-8549-48E6-9371-CB5AF6E1255F}" type="slidenum">
              <a:rPr lang="zh-CN" altLang="en-US" smtClean="0"/>
              <a:t>64</a:t>
            </a:fld>
            <a:endParaRPr lang="zh-CN" altLang="en-US"/>
          </a:p>
        </p:txBody>
      </p:sp>
    </p:spTree>
    <p:extLst>
      <p:ext uri="{BB962C8B-B14F-4D97-AF65-F5344CB8AC3E}">
        <p14:creationId xmlns:p14="http://schemas.microsoft.com/office/powerpoint/2010/main" val="503119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Kuznets curve is a conjecture that as an economy grows, the market force first increases and then decreases inequality (e.g., Gini coefficient).  </a:t>
            </a:r>
            <a:endParaRPr lang="zh-CN" altLang="en-US" dirty="0"/>
          </a:p>
          <a:p>
            <a:endParaRPr lang="en-US" altLang="zh-CN" dirty="0"/>
          </a:p>
          <a:p>
            <a:r>
              <a:rPr lang="en-US" altLang="zh-CN" dirty="0"/>
              <a:t>The Kuznets curve conjecture is related with the Lewis model.</a:t>
            </a:r>
            <a:r>
              <a:rPr lang="en-US" altLang="zh-CN" baseline="0" dirty="0"/>
              <a:t> In the first stage, wages are kept low and wealth is concentrated in capitalists. After the Lewis turning point, wages start to rise and inequality may decline. </a:t>
            </a:r>
          </a:p>
          <a:p>
            <a:endParaRPr lang="en-US" altLang="zh-CN" baseline="0" dirty="0"/>
          </a:p>
          <a:p>
            <a:endParaRPr lang="zh-CN" altLang="en-US" dirty="0"/>
          </a:p>
        </p:txBody>
      </p:sp>
      <p:sp>
        <p:nvSpPr>
          <p:cNvPr id="4" name="灯片编号占位符 3"/>
          <p:cNvSpPr>
            <a:spLocks noGrp="1"/>
          </p:cNvSpPr>
          <p:nvPr>
            <p:ph type="sldNum" sz="quarter" idx="10"/>
          </p:nvPr>
        </p:nvSpPr>
        <p:spPr/>
        <p:txBody>
          <a:bodyPr/>
          <a:lstStyle/>
          <a:p>
            <a:fld id="{FA9C8670-8549-48E6-9371-CB5AF6E1255F}" type="slidenum">
              <a:rPr lang="zh-CN" altLang="en-US" smtClean="0"/>
              <a:t>65</a:t>
            </a:fld>
            <a:endParaRPr lang="zh-CN" altLang="en-US"/>
          </a:p>
        </p:txBody>
      </p:sp>
    </p:spTree>
    <p:extLst>
      <p:ext uri="{BB962C8B-B14F-4D97-AF65-F5344CB8AC3E}">
        <p14:creationId xmlns:p14="http://schemas.microsoft.com/office/powerpoint/2010/main" val="31033625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Environment Kuznets curve is a conjecture that as an economy grows, the natural environment first deteriorates, due to industrial pollution, and then get better, due to an increasing public awareness and state regulation. </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FA9C8670-8549-48E6-9371-CB5AF6E1255F}" type="slidenum">
              <a:rPr lang="zh-CN" altLang="en-US" smtClean="0"/>
              <a:t>67</a:t>
            </a:fld>
            <a:endParaRPr lang="zh-CN" altLang="en-US"/>
          </a:p>
        </p:txBody>
      </p:sp>
    </p:spTree>
    <p:extLst>
      <p:ext uri="{BB962C8B-B14F-4D97-AF65-F5344CB8AC3E}">
        <p14:creationId xmlns:p14="http://schemas.microsoft.com/office/powerpoint/2010/main" val="3103362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Saving increases the per</a:t>
            </a:r>
            <a:r>
              <a:rPr lang="en-US" altLang="zh-CN" baseline="0" dirty="0"/>
              <a:t> cap capital (k), depreciation decreases k, and population growth dilutes k.  </a:t>
            </a:r>
            <a:endParaRPr lang="zh-CN" altLang="en-US" dirty="0"/>
          </a:p>
        </p:txBody>
      </p:sp>
      <p:sp>
        <p:nvSpPr>
          <p:cNvPr id="4" name="灯片编号占位符 3"/>
          <p:cNvSpPr>
            <a:spLocks noGrp="1"/>
          </p:cNvSpPr>
          <p:nvPr>
            <p:ph type="sldNum" sz="quarter" idx="10"/>
          </p:nvPr>
        </p:nvSpPr>
        <p:spPr/>
        <p:txBody>
          <a:bodyPr/>
          <a:lstStyle/>
          <a:p>
            <a:fld id="{FA9C8670-8549-48E6-9371-CB5AF6E1255F}" type="slidenum">
              <a:rPr lang="zh-CN" altLang="en-US" smtClean="0"/>
              <a:t>9</a:t>
            </a:fld>
            <a:endParaRPr lang="zh-CN" altLang="en-US"/>
          </a:p>
        </p:txBody>
      </p:sp>
    </p:spTree>
    <p:extLst>
      <p:ext uri="{BB962C8B-B14F-4D97-AF65-F5344CB8AC3E}">
        <p14:creationId xmlns:p14="http://schemas.microsoft.com/office/powerpoint/2010/main" val="2058485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a:t>Note that population growth has an analogous</a:t>
                </a:r>
                <a:r>
                  <a:rPr lang="en-US" altLang="zh-CN" baseline="0" dirty="0"/>
                  <a:t> </a:t>
                </a:r>
                <a:r>
                  <a:rPr lang="en-US" altLang="zh-CN" dirty="0"/>
                  <a:t>effect on</a:t>
                </a:r>
                <a:r>
                  <a:rPr lang="en-US" altLang="zh-CN" baseline="0" dirty="0"/>
                  <a:t> steady-state capital stock as depreciation. Both reduce per capita capital stock. </a:t>
                </a:r>
              </a:p>
              <a:p>
                <a:endParaRPr lang="en-US" altLang="zh-CN" baseline="0" dirty="0"/>
              </a:p>
              <a:p>
                <a:r>
                  <a:rPr lang="en-US" altLang="zh-CN" baseline="0" dirty="0"/>
                  <a:t>Steady-state: </a:t>
                </a:r>
                <a:r>
                  <a:rPr lang="zh-CN" altLang="en-US" baseline="0" dirty="0"/>
                  <a:t>稳态</a:t>
                </a:r>
                <a:endParaRPr lang="en-US" altLang="zh-CN" baseline="0" dirty="0"/>
              </a:p>
              <a:p>
                <a14:m>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m:t>
                        </m:r>
                      </m:sup>
                    </m:sSup>
                  </m:oMath>
                </a14:m>
                <a:r>
                  <a:rPr lang="zh-CN" altLang="en-US" dirty="0"/>
                  <a:t>：人均资本存量</a:t>
                </a:r>
                <a:endParaRPr lang="en-US" altLang="zh-CN" dirty="0"/>
              </a:p>
              <a:p>
                <a:endParaRPr lang="zh-CN" altLang="en-US" dirty="0"/>
              </a:p>
            </p:txBody>
          </p:sp>
        </mc:Choice>
        <mc:Fallback xmlns="">
          <p:sp>
            <p:nvSpPr>
              <p:cNvPr id="3" name="备注占位符 2"/>
              <p:cNvSpPr>
                <a:spLocks noGrp="1"/>
              </p:cNvSpPr>
              <p:nvPr>
                <p:ph type="body" idx="1"/>
              </p:nvPr>
            </p:nvSpPr>
            <p:spPr/>
            <p:txBody>
              <a:bodyPr/>
              <a:lstStyle/>
              <a:p>
                <a:r>
                  <a:rPr lang="en-US" altLang="zh-CN" dirty="0" smtClean="0"/>
                  <a:t>Note that population growth has an analogous</a:t>
                </a:r>
                <a:r>
                  <a:rPr lang="en-US" altLang="zh-CN" baseline="0" dirty="0" smtClean="0"/>
                  <a:t> </a:t>
                </a:r>
                <a:r>
                  <a:rPr lang="en-US" altLang="zh-CN" dirty="0" smtClean="0"/>
                  <a:t>effect on</a:t>
                </a:r>
                <a:r>
                  <a:rPr lang="en-US" altLang="zh-CN" baseline="0" dirty="0" smtClean="0"/>
                  <a:t> steady-state capital stock as depreciation. Both reduce per capita capital stock. </a:t>
                </a:r>
                <a:endParaRPr lang="en-US" altLang="zh-CN" baseline="0" dirty="0" smtClean="0"/>
              </a:p>
              <a:p>
                <a:endParaRPr lang="en-US" altLang="zh-CN" baseline="0" dirty="0" smtClean="0"/>
              </a:p>
              <a:p>
                <a:r>
                  <a:rPr lang="en-US" altLang="zh-CN" baseline="0" dirty="0" smtClean="0"/>
                  <a:t>Steady-state: </a:t>
                </a:r>
                <a:r>
                  <a:rPr lang="zh-CN" altLang="en-US" baseline="0" dirty="0" smtClean="0"/>
                  <a:t>稳态</a:t>
                </a:r>
                <a:endParaRPr lang="en-US" altLang="zh-CN" baseline="0" dirty="0" smtClean="0"/>
              </a:p>
              <a:p>
                <a:r>
                  <a:rPr lang="en-US" altLang="zh-CN" i="0">
                    <a:latin typeface="Cambria Math" panose="02040503050406030204" pitchFamily="18" charset="0"/>
                  </a:rPr>
                  <a:t>𝑘</a:t>
                </a:r>
                <a:r>
                  <a:rPr lang="en-US" altLang="zh-CN" i="0" smtClean="0">
                    <a:latin typeface="Cambria Math" panose="02040503050406030204" pitchFamily="18" charset="0"/>
                  </a:rPr>
                  <a:t>^</a:t>
                </a:r>
                <a:r>
                  <a:rPr lang="en-US" altLang="zh-CN" i="0">
                    <a:latin typeface="Cambria Math" panose="02040503050406030204" pitchFamily="18" charset="0"/>
                  </a:rPr>
                  <a:t>∗</a:t>
                </a:r>
                <a:r>
                  <a:rPr lang="zh-CN" altLang="en-US" dirty="0" smtClean="0"/>
                  <a:t>：人均资本存量</a:t>
                </a:r>
                <a:endParaRPr lang="en-US" altLang="zh-CN" dirty="0" smtClean="0"/>
              </a:p>
              <a:p>
                <a:endParaRPr lang="zh-CN" altLang="en-US" dirty="0"/>
              </a:p>
            </p:txBody>
          </p:sp>
        </mc:Fallback>
      </mc:AlternateContent>
      <p:sp>
        <p:nvSpPr>
          <p:cNvPr id="4" name="灯片编号占位符 3"/>
          <p:cNvSpPr>
            <a:spLocks noGrp="1"/>
          </p:cNvSpPr>
          <p:nvPr>
            <p:ph type="sldNum" sz="quarter" idx="10"/>
          </p:nvPr>
        </p:nvSpPr>
        <p:spPr/>
        <p:txBody>
          <a:bodyPr/>
          <a:lstStyle/>
          <a:p>
            <a:fld id="{FA9C8670-8549-48E6-9371-CB5AF6E1255F}" type="slidenum">
              <a:rPr lang="zh-CN" altLang="en-US" smtClean="0"/>
              <a:t>11</a:t>
            </a:fld>
            <a:endParaRPr lang="zh-CN" altLang="en-US"/>
          </a:p>
        </p:txBody>
      </p:sp>
    </p:spTree>
    <p:extLst>
      <p:ext uri="{BB962C8B-B14F-4D97-AF65-F5344CB8AC3E}">
        <p14:creationId xmlns:p14="http://schemas.microsoft.com/office/powerpoint/2010/main" val="2425440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典型例子是德国日本在二战后初期的增长。</a:t>
            </a:r>
          </a:p>
        </p:txBody>
      </p:sp>
      <p:sp>
        <p:nvSpPr>
          <p:cNvPr id="4" name="灯片编号占位符 3"/>
          <p:cNvSpPr>
            <a:spLocks noGrp="1"/>
          </p:cNvSpPr>
          <p:nvPr>
            <p:ph type="sldNum" sz="quarter" idx="5"/>
          </p:nvPr>
        </p:nvSpPr>
        <p:spPr/>
        <p:txBody>
          <a:bodyPr/>
          <a:lstStyle/>
          <a:p>
            <a:fld id="{FA9C8670-8549-48E6-9371-CB5AF6E1255F}" type="slidenum">
              <a:rPr lang="zh-CN" altLang="en-US" smtClean="0"/>
              <a:t>16</a:t>
            </a:fld>
            <a:endParaRPr lang="zh-CN" altLang="en-US"/>
          </a:p>
        </p:txBody>
      </p:sp>
    </p:spTree>
    <p:extLst>
      <p:ext uri="{BB962C8B-B14F-4D97-AF65-F5344CB8AC3E}">
        <p14:creationId xmlns:p14="http://schemas.microsoft.com/office/powerpoint/2010/main" val="2971625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otherwise the curve </a:t>
                </a:r>
                <a14:m>
                  <m:oMath xmlns:m="http://schemas.openxmlformats.org/officeDocument/2006/math">
                    <m:r>
                      <a:rPr lang="en-US" altLang="zh-CN" b="0" i="1" smtClean="0">
                        <a:latin typeface="Cambria Math"/>
                      </a:rPr>
                      <m:t>𝑠𝑓</m:t>
                    </m:r>
                    <m:d>
                      <m:dPr>
                        <m:ctrlPr>
                          <a:rPr lang="en-US" altLang="zh-CN" b="0" i="1" smtClean="0">
                            <a:latin typeface="Cambria Math" panose="02040503050406030204" pitchFamily="18" charset="0"/>
                          </a:rPr>
                        </m:ctrlPr>
                      </m:dPr>
                      <m:e>
                        <m:r>
                          <a:rPr lang="en-US" altLang="zh-CN" b="0" i="1" smtClean="0">
                            <a:latin typeface="Cambria Math"/>
                          </a:rPr>
                          <m:t>𝑘</m:t>
                        </m:r>
                      </m:e>
                    </m:d>
                  </m:oMath>
                </a14:m>
                <a:r>
                  <a:rPr lang="zh-CN" altLang="en-US" dirty="0"/>
                  <a:t> </a:t>
                </a:r>
                <a:r>
                  <a:rPr lang="en-US" altLang="zh-CN" dirty="0"/>
                  <a:t>cannot cross with the line </a:t>
                </a:r>
                <a14:m>
                  <m:oMath xmlns:m="http://schemas.openxmlformats.org/officeDocument/2006/math">
                    <m:r>
                      <a:rPr lang="en-US" altLang="zh-CN" b="0" i="0" smtClean="0">
                        <a:latin typeface="Cambria Math"/>
                      </a:rPr>
                      <m:t>(</m:t>
                    </m:r>
                    <m:r>
                      <a:rPr lang="en-US" altLang="zh-CN" b="0" i="1" smtClean="0">
                        <a:latin typeface="Cambria Math"/>
                      </a:rPr>
                      <m:t>𝛿</m:t>
                    </m:r>
                    <m:r>
                      <a:rPr lang="en-US" altLang="zh-CN" b="0" i="1" smtClean="0">
                        <a:latin typeface="Cambria Math"/>
                      </a:rPr>
                      <m:t>+</m:t>
                    </m:r>
                    <m:r>
                      <a:rPr lang="en-US" altLang="zh-CN" b="0" i="1" smtClean="0">
                        <a:latin typeface="Cambria Math"/>
                      </a:rPr>
                      <m:t>𝑛</m:t>
                    </m:r>
                    <m:r>
                      <a:rPr lang="en-US" altLang="zh-CN" b="0" i="1" smtClean="0">
                        <a:latin typeface="Cambria Math"/>
                      </a:rPr>
                      <m:t>)</m:t>
                    </m:r>
                    <m:r>
                      <a:rPr lang="en-US" altLang="zh-CN" b="0" i="1" smtClean="0">
                        <a:latin typeface="Cambria Math"/>
                      </a:rPr>
                      <m:t>𝑘</m:t>
                    </m:r>
                  </m:oMath>
                </a14:m>
                <a:r>
                  <a:rPr lang="en-US" altLang="zh-CN" dirty="0"/>
                  <a:t> at </a:t>
                </a:r>
                <a14:m>
                  <m:oMath xmlns:m="http://schemas.openxmlformats.org/officeDocument/2006/math">
                    <m:r>
                      <a:rPr lang="en-US" altLang="zh-CN" i="1">
                        <a:latin typeface="Cambria Math"/>
                      </a:rPr>
                      <m:t>𝑘</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𝑘</m:t>
                        </m:r>
                      </m:e>
                      <m:sup>
                        <m:r>
                          <a:rPr lang="en-US" altLang="zh-CN" b="0" i="1" smtClean="0">
                            <a:latin typeface="Cambria Math" panose="02040503050406030204" pitchFamily="18" charset="0"/>
                          </a:rPr>
                          <m:t>∗</m:t>
                        </m:r>
                      </m:sup>
                    </m:sSup>
                  </m:oMath>
                </a14:m>
                <a:r>
                  <a:rPr lang="en-US" altLang="zh-CN" dirty="0"/>
                  <a:t>. Hence </a:t>
                </a:r>
                <a14:m>
                  <m:oMath xmlns:m="http://schemas.openxmlformats.org/officeDocument/2006/math">
                    <m:f>
                      <m:fPr>
                        <m:ctrlPr>
                          <a:rPr lang="en-US" altLang="zh-CN" i="1" smtClean="0">
                            <a:latin typeface="Cambria Math" panose="02040503050406030204" pitchFamily="18" charset="0"/>
                          </a:rPr>
                        </m:ctrlPr>
                      </m:fPr>
                      <m:num>
                        <m:r>
                          <a:rPr lang="en-US" altLang="zh-CN" i="1" smtClean="0">
                            <a:latin typeface="Cambria Math"/>
                          </a:rPr>
                          <m:t>𝑑</m:t>
                        </m:r>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num>
                      <m:den>
                        <m:r>
                          <a:rPr lang="en-US" altLang="zh-CN" i="1" smtClean="0">
                            <a:latin typeface="Cambria Math"/>
                          </a:rPr>
                          <m:t>𝑑</m:t>
                        </m:r>
                        <m:r>
                          <a:rPr lang="en-US" altLang="zh-CN" b="0" i="1" smtClean="0">
                            <a:latin typeface="Cambria Math"/>
                          </a:rPr>
                          <m:t>𝑠</m:t>
                        </m:r>
                      </m:den>
                    </m:f>
                  </m:oMath>
                </a14:m>
                <a:r>
                  <a:rPr lang="zh-CN" altLang="en-US" dirty="0"/>
                  <a:t> </a:t>
                </a:r>
                <a:r>
                  <a:rPr lang="en-US" altLang="zh-CN" dirty="0"/>
                  <a:t>must be positive. </a:t>
                </a: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otherwise the curve </a:t>
                </a:r>
                <a:r>
                  <a:rPr lang="en-US" altLang="zh-CN" b="0" i="0">
                    <a:latin typeface="Cambria Math"/>
                  </a:rPr>
                  <a:t>𝑠𝑓</a:t>
                </a:r>
                <a:r>
                  <a:rPr lang="en-US" altLang="zh-CN" b="0" i="0">
                    <a:latin typeface="Cambria Math" panose="02040503050406030204" pitchFamily="18" charset="0"/>
                  </a:rPr>
                  <a:t>(</a:t>
                </a:r>
                <a:r>
                  <a:rPr lang="en-US" altLang="zh-CN" b="0" i="0">
                    <a:latin typeface="Cambria Math"/>
                  </a:rPr>
                  <a:t>𝑘</a:t>
                </a:r>
                <a:r>
                  <a:rPr lang="en-US" altLang="zh-CN" b="0" i="0">
                    <a:latin typeface="Cambria Math" panose="02040503050406030204" pitchFamily="18" charset="0"/>
                  </a:rPr>
                  <a:t>)</a:t>
                </a:r>
                <a:r>
                  <a:rPr lang="zh-CN" altLang="en-US" dirty="0"/>
                  <a:t> </a:t>
                </a:r>
                <a:r>
                  <a:rPr lang="en-US" altLang="zh-CN" dirty="0"/>
                  <a:t>cannot cross with the line </a:t>
                </a:r>
                <a:r>
                  <a:rPr lang="en-US" altLang="zh-CN" b="0" i="0">
                    <a:latin typeface="Cambria Math"/>
                  </a:rPr>
                  <a:t>(𝛿+𝑛)𝑘</a:t>
                </a:r>
                <a:r>
                  <a:rPr lang="en-US" altLang="zh-CN" dirty="0"/>
                  <a:t> at </a:t>
                </a:r>
                <a:r>
                  <a:rPr lang="en-US" altLang="zh-CN" i="0">
                    <a:latin typeface="Cambria Math"/>
                  </a:rPr>
                  <a:t>𝑘</a:t>
                </a:r>
                <a:r>
                  <a:rPr lang="en-US" altLang="zh-CN" b="0" i="0">
                    <a:latin typeface="Cambria Math" panose="02040503050406030204" pitchFamily="18" charset="0"/>
                  </a:rPr>
                  <a:t>=𝑘^∗</a:t>
                </a:r>
                <a:r>
                  <a:rPr lang="en-US" altLang="zh-CN" dirty="0"/>
                  <a:t>. Hence </a:t>
                </a:r>
                <a:r>
                  <a:rPr lang="en-US" altLang="zh-CN" i="0">
                    <a:latin typeface="Cambria Math" panose="02040503050406030204" pitchFamily="18" charset="0"/>
                  </a:rPr>
                  <a:t>(</a:t>
                </a:r>
                <a:r>
                  <a:rPr lang="en-US" altLang="zh-CN" i="0">
                    <a:latin typeface="Cambria Math"/>
                  </a:rPr>
                  <a:t>𝑑</a:t>
                </a:r>
                <a:r>
                  <a:rPr lang="en-US" altLang="zh-CN" b="0" i="0">
                    <a:latin typeface="Cambria Math"/>
                  </a:rPr>
                  <a:t>𝑘</a:t>
                </a:r>
                <a:r>
                  <a:rPr lang="en-US" altLang="zh-CN" b="0" i="0">
                    <a:latin typeface="Cambria Math" panose="02040503050406030204" pitchFamily="18" charset="0"/>
                  </a:rPr>
                  <a:t>^</a:t>
                </a:r>
                <a:r>
                  <a:rPr lang="en-US" altLang="zh-CN" b="0" i="0">
                    <a:latin typeface="Cambria Math"/>
                  </a:rPr>
                  <a:t>∗</a:t>
                </a:r>
                <a:r>
                  <a:rPr lang="en-US" altLang="zh-CN" b="0" i="0">
                    <a:latin typeface="Cambria Math" panose="02040503050406030204" pitchFamily="18" charset="0"/>
                  </a:rPr>
                  <a:t>)/</a:t>
                </a:r>
                <a:r>
                  <a:rPr lang="en-US" altLang="zh-CN" i="0">
                    <a:latin typeface="Cambria Math"/>
                  </a:rPr>
                  <a:t>𝑑</a:t>
                </a:r>
                <a:r>
                  <a:rPr lang="en-US" altLang="zh-CN" b="0" i="0">
                    <a:latin typeface="Cambria Math"/>
                  </a:rPr>
                  <a:t>𝑠</a:t>
                </a:r>
                <a:r>
                  <a:rPr lang="zh-CN" altLang="en-US" dirty="0"/>
                  <a:t> </a:t>
                </a:r>
                <a:r>
                  <a:rPr lang="en-US" altLang="zh-CN" dirty="0"/>
                  <a:t>must be positive. </a:t>
                </a:r>
              </a:p>
              <a:p>
                <a:endParaRPr lang="zh-CN" altLang="en-US" dirty="0"/>
              </a:p>
            </p:txBody>
          </p:sp>
        </mc:Fallback>
      </mc:AlternateContent>
      <p:sp>
        <p:nvSpPr>
          <p:cNvPr id="4" name="灯片编号占位符 3"/>
          <p:cNvSpPr>
            <a:spLocks noGrp="1"/>
          </p:cNvSpPr>
          <p:nvPr>
            <p:ph type="sldNum" sz="quarter" idx="5"/>
          </p:nvPr>
        </p:nvSpPr>
        <p:spPr/>
        <p:txBody>
          <a:bodyPr/>
          <a:lstStyle/>
          <a:p>
            <a:fld id="{FA9C8670-8549-48E6-9371-CB5AF6E1255F}" type="slidenum">
              <a:rPr lang="zh-CN" altLang="en-US" smtClean="0"/>
              <a:t>17</a:t>
            </a:fld>
            <a:endParaRPr lang="zh-CN" altLang="en-US"/>
          </a:p>
        </p:txBody>
      </p:sp>
    </p:spTree>
    <p:extLst>
      <p:ext uri="{BB962C8B-B14F-4D97-AF65-F5344CB8AC3E}">
        <p14:creationId xmlns:p14="http://schemas.microsoft.com/office/powerpoint/2010/main" val="2672744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资本存量的黄金率水平</a:t>
            </a:r>
          </a:p>
        </p:txBody>
      </p:sp>
      <p:sp>
        <p:nvSpPr>
          <p:cNvPr id="4" name="灯片编号占位符 3"/>
          <p:cNvSpPr>
            <a:spLocks noGrp="1"/>
          </p:cNvSpPr>
          <p:nvPr>
            <p:ph type="sldNum" sz="quarter" idx="10"/>
          </p:nvPr>
        </p:nvSpPr>
        <p:spPr/>
        <p:txBody>
          <a:bodyPr/>
          <a:lstStyle/>
          <a:p>
            <a:fld id="{FA9C8670-8549-48E6-9371-CB5AF6E1255F}" type="slidenum">
              <a:rPr lang="zh-CN" altLang="en-US" smtClean="0"/>
              <a:t>19</a:t>
            </a:fld>
            <a:endParaRPr lang="zh-CN" altLang="en-US"/>
          </a:p>
        </p:txBody>
      </p:sp>
    </p:spTree>
    <p:extLst>
      <p:ext uri="{BB962C8B-B14F-4D97-AF65-F5344CB8AC3E}">
        <p14:creationId xmlns:p14="http://schemas.microsoft.com/office/powerpoint/2010/main" val="2546322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A9C8670-8549-48E6-9371-CB5AF6E1255F}" type="slidenum">
              <a:rPr lang="zh-CN" altLang="en-US" smtClean="0"/>
              <a:t>27</a:t>
            </a:fld>
            <a:endParaRPr lang="zh-CN" altLang="en-US"/>
          </a:p>
        </p:txBody>
      </p:sp>
    </p:spTree>
    <p:extLst>
      <p:ext uri="{BB962C8B-B14F-4D97-AF65-F5344CB8AC3E}">
        <p14:creationId xmlns:p14="http://schemas.microsoft.com/office/powerpoint/2010/main" val="4196353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a misleading case study. It only shows the negative correlation between income and pop growth. This does not prove causality from higher pop growth to lower income. Population growth is itself endogenous. People in wealthy countries tend to have less children. </a:t>
            </a:r>
          </a:p>
          <a:p>
            <a:endParaRPr lang="zh-CN" altLang="en-US" dirty="0"/>
          </a:p>
        </p:txBody>
      </p:sp>
      <p:sp>
        <p:nvSpPr>
          <p:cNvPr id="4" name="灯片编号占位符 3"/>
          <p:cNvSpPr>
            <a:spLocks noGrp="1"/>
          </p:cNvSpPr>
          <p:nvPr>
            <p:ph type="sldNum" sz="quarter" idx="10"/>
          </p:nvPr>
        </p:nvSpPr>
        <p:spPr/>
        <p:txBody>
          <a:bodyPr/>
          <a:lstStyle/>
          <a:p>
            <a:fld id="{FA9C8670-8549-48E6-9371-CB5AF6E1255F}" type="slidenum">
              <a:rPr lang="zh-CN" altLang="en-US" smtClean="0"/>
              <a:t>29</a:t>
            </a:fld>
            <a:endParaRPr lang="zh-CN" altLang="en-US"/>
          </a:p>
        </p:txBody>
      </p:sp>
    </p:spTree>
    <p:extLst>
      <p:ext uri="{BB962C8B-B14F-4D97-AF65-F5344CB8AC3E}">
        <p14:creationId xmlns:p14="http://schemas.microsoft.com/office/powerpoint/2010/main" val="140213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F8CEBDE-E35C-48DA-A6D4-1A45C1E3934C}" type="datetime1">
              <a:rPr lang="zh-CN" altLang="en-US" smtClean="0"/>
              <a:t>2021/11/9</a:t>
            </a:fld>
            <a:endParaRPr lang="zh-CN" altLang="en-US"/>
          </a:p>
        </p:txBody>
      </p:sp>
      <p:sp>
        <p:nvSpPr>
          <p:cNvPr id="5" name="页脚占位符 4"/>
          <p:cNvSpPr>
            <a:spLocks noGrp="1"/>
          </p:cNvSpPr>
          <p:nvPr>
            <p:ph type="ftr" sz="quarter" idx="11"/>
          </p:nvPr>
        </p:nvSpPr>
        <p:spPr/>
        <p:txBody>
          <a:bodyPr/>
          <a:lstStyle/>
          <a:p>
            <a:r>
              <a:rPr lang="en-US" altLang="zh-CN"/>
              <a:t>Intermediate Macroeconomics</a:t>
            </a:r>
            <a:endParaRPr lang="zh-CN" altLang="en-US"/>
          </a:p>
        </p:txBody>
      </p:sp>
      <p:sp>
        <p:nvSpPr>
          <p:cNvPr id="6" name="灯片编号占位符 5"/>
          <p:cNvSpPr>
            <a:spLocks noGrp="1"/>
          </p:cNvSpPr>
          <p:nvPr>
            <p:ph type="sldNum" sz="quarter" idx="12"/>
          </p:nvPr>
        </p:nvSpPr>
        <p:spPr/>
        <p:txBody>
          <a:bodyPr/>
          <a:lstStyle/>
          <a:p>
            <a:fld id="{3EB2A62A-F6A7-41DD-BCCA-5263EC25DAC8}" type="slidenum">
              <a:rPr lang="zh-CN" altLang="en-US" smtClean="0"/>
              <a:t>‹#›</a:t>
            </a:fld>
            <a:endParaRPr lang="zh-CN" altLang="en-US"/>
          </a:p>
        </p:txBody>
      </p:sp>
    </p:spTree>
    <p:extLst>
      <p:ext uri="{BB962C8B-B14F-4D97-AF65-F5344CB8AC3E}">
        <p14:creationId xmlns:p14="http://schemas.microsoft.com/office/powerpoint/2010/main" val="1314524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976CE25-4349-4379-88CF-A35FC0CE1E6C}" type="datetime1">
              <a:rPr lang="zh-CN" altLang="en-US" smtClean="0"/>
              <a:t>2021/11/9</a:t>
            </a:fld>
            <a:endParaRPr lang="zh-CN" altLang="en-US"/>
          </a:p>
        </p:txBody>
      </p:sp>
      <p:sp>
        <p:nvSpPr>
          <p:cNvPr id="5" name="页脚占位符 4"/>
          <p:cNvSpPr>
            <a:spLocks noGrp="1"/>
          </p:cNvSpPr>
          <p:nvPr>
            <p:ph type="ftr" sz="quarter" idx="11"/>
          </p:nvPr>
        </p:nvSpPr>
        <p:spPr/>
        <p:txBody>
          <a:bodyPr/>
          <a:lstStyle/>
          <a:p>
            <a:r>
              <a:rPr lang="en-US" altLang="zh-CN"/>
              <a:t>Intermediate Macroeconomics</a:t>
            </a:r>
            <a:endParaRPr lang="zh-CN" altLang="en-US"/>
          </a:p>
        </p:txBody>
      </p:sp>
      <p:sp>
        <p:nvSpPr>
          <p:cNvPr id="6" name="灯片编号占位符 5"/>
          <p:cNvSpPr>
            <a:spLocks noGrp="1"/>
          </p:cNvSpPr>
          <p:nvPr>
            <p:ph type="sldNum" sz="quarter" idx="12"/>
          </p:nvPr>
        </p:nvSpPr>
        <p:spPr/>
        <p:txBody>
          <a:bodyPr/>
          <a:lstStyle/>
          <a:p>
            <a:fld id="{3EB2A62A-F6A7-41DD-BCCA-5263EC25DAC8}" type="slidenum">
              <a:rPr lang="zh-CN" altLang="en-US" smtClean="0"/>
              <a:t>‹#›</a:t>
            </a:fld>
            <a:endParaRPr lang="zh-CN" altLang="en-US"/>
          </a:p>
        </p:txBody>
      </p:sp>
    </p:spTree>
    <p:extLst>
      <p:ext uri="{BB962C8B-B14F-4D97-AF65-F5344CB8AC3E}">
        <p14:creationId xmlns:p14="http://schemas.microsoft.com/office/powerpoint/2010/main" val="4242831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2173BAB-AC5E-46FE-AA42-A3D41F9F2DA2}" type="datetime1">
              <a:rPr lang="zh-CN" altLang="en-US" smtClean="0"/>
              <a:t>2021/11/9</a:t>
            </a:fld>
            <a:endParaRPr lang="zh-CN" altLang="en-US"/>
          </a:p>
        </p:txBody>
      </p:sp>
      <p:sp>
        <p:nvSpPr>
          <p:cNvPr id="5" name="页脚占位符 4"/>
          <p:cNvSpPr>
            <a:spLocks noGrp="1"/>
          </p:cNvSpPr>
          <p:nvPr>
            <p:ph type="ftr" sz="quarter" idx="11"/>
          </p:nvPr>
        </p:nvSpPr>
        <p:spPr/>
        <p:txBody>
          <a:bodyPr/>
          <a:lstStyle/>
          <a:p>
            <a:r>
              <a:rPr lang="en-US" altLang="zh-CN"/>
              <a:t>Intermediate Macroeconomics</a:t>
            </a:r>
            <a:endParaRPr lang="zh-CN" altLang="en-US"/>
          </a:p>
        </p:txBody>
      </p:sp>
      <p:sp>
        <p:nvSpPr>
          <p:cNvPr id="6" name="灯片编号占位符 5"/>
          <p:cNvSpPr>
            <a:spLocks noGrp="1"/>
          </p:cNvSpPr>
          <p:nvPr>
            <p:ph type="sldNum" sz="quarter" idx="12"/>
          </p:nvPr>
        </p:nvSpPr>
        <p:spPr/>
        <p:txBody>
          <a:bodyPr/>
          <a:lstStyle/>
          <a:p>
            <a:fld id="{3EB2A62A-F6A7-41DD-BCCA-5263EC25DAC8}" type="slidenum">
              <a:rPr lang="zh-CN" altLang="en-US" smtClean="0"/>
              <a:t>‹#›</a:t>
            </a:fld>
            <a:endParaRPr lang="zh-CN" altLang="en-US"/>
          </a:p>
        </p:txBody>
      </p:sp>
    </p:spTree>
    <p:extLst>
      <p:ext uri="{BB962C8B-B14F-4D97-AF65-F5344CB8AC3E}">
        <p14:creationId xmlns:p14="http://schemas.microsoft.com/office/powerpoint/2010/main" val="3398517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D72EE71-BC7F-470F-87CF-2A987BAA01B4}" type="datetime1">
              <a:rPr lang="zh-CN" altLang="en-US" smtClean="0"/>
              <a:t>2021/11/9</a:t>
            </a:fld>
            <a:endParaRPr lang="zh-CN" altLang="en-US"/>
          </a:p>
        </p:txBody>
      </p:sp>
      <p:sp>
        <p:nvSpPr>
          <p:cNvPr id="5" name="页脚占位符 4"/>
          <p:cNvSpPr>
            <a:spLocks noGrp="1"/>
          </p:cNvSpPr>
          <p:nvPr>
            <p:ph type="ftr" sz="quarter" idx="11"/>
          </p:nvPr>
        </p:nvSpPr>
        <p:spPr/>
        <p:txBody>
          <a:bodyPr/>
          <a:lstStyle/>
          <a:p>
            <a:r>
              <a:rPr lang="en-US" altLang="zh-CN"/>
              <a:t>Intermediate Macroeconomics</a:t>
            </a:r>
            <a:endParaRPr lang="zh-CN" altLang="en-US"/>
          </a:p>
        </p:txBody>
      </p:sp>
      <p:sp>
        <p:nvSpPr>
          <p:cNvPr id="6" name="灯片编号占位符 5"/>
          <p:cNvSpPr>
            <a:spLocks noGrp="1"/>
          </p:cNvSpPr>
          <p:nvPr>
            <p:ph type="sldNum" sz="quarter" idx="12"/>
          </p:nvPr>
        </p:nvSpPr>
        <p:spPr/>
        <p:txBody>
          <a:bodyPr/>
          <a:lstStyle/>
          <a:p>
            <a:fld id="{3EB2A62A-F6A7-41DD-BCCA-5263EC25DAC8}" type="slidenum">
              <a:rPr lang="zh-CN" altLang="en-US" smtClean="0"/>
              <a:t>‹#›</a:t>
            </a:fld>
            <a:endParaRPr lang="zh-CN" altLang="en-US"/>
          </a:p>
        </p:txBody>
      </p:sp>
    </p:spTree>
    <p:extLst>
      <p:ext uri="{BB962C8B-B14F-4D97-AF65-F5344CB8AC3E}">
        <p14:creationId xmlns:p14="http://schemas.microsoft.com/office/powerpoint/2010/main" val="3707181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A4FEEAF-9C93-479A-915D-D1618182383E}" type="datetime1">
              <a:rPr lang="zh-CN" altLang="en-US" smtClean="0"/>
              <a:t>2021/11/9</a:t>
            </a:fld>
            <a:endParaRPr lang="zh-CN" altLang="en-US"/>
          </a:p>
        </p:txBody>
      </p:sp>
      <p:sp>
        <p:nvSpPr>
          <p:cNvPr id="5" name="页脚占位符 4"/>
          <p:cNvSpPr>
            <a:spLocks noGrp="1"/>
          </p:cNvSpPr>
          <p:nvPr>
            <p:ph type="ftr" sz="quarter" idx="11"/>
          </p:nvPr>
        </p:nvSpPr>
        <p:spPr/>
        <p:txBody>
          <a:bodyPr/>
          <a:lstStyle/>
          <a:p>
            <a:r>
              <a:rPr lang="en-US" altLang="zh-CN"/>
              <a:t>Intermediate Macroeconomics</a:t>
            </a:r>
            <a:endParaRPr lang="zh-CN" altLang="en-US"/>
          </a:p>
        </p:txBody>
      </p:sp>
      <p:sp>
        <p:nvSpPr>
          <p:cNvPr id="6" name="灯片编号占位符 5"/>
          <p:cNvSpPr>
            <a:spLocks noGrp="1"/>
          </p:cNvSpPr>
          <p:nvPr>
            <p:ph type="sldNum" sz="quarter" idx="12"/>
          </p:nvPr>
        </p:nvSpPr>
        <p:spPr/>
        <p:txBody>
          <a:bodyPr/>
          <a:lstStyle/>
          <a:p>
            <a:fld id="{3EB2A62A-F6A7-41DD-BCCA-5263EC25DAC8}" type="slidenum">
              <a:rPr lang="zh-CN" altLang="en-US" smtClean="0"/>
              <a:t>‹#›</a:t>
            </a:fld>
            <a:endParaRPr lang="zh-CN" altLang="en-US"/>
          </a:p>
        </p:txBody>
      </p:sp>
    </p:spTree>
    <p:extLst>
      <p:ext uri="{BB962C8B-B14F-4D97-AF65-F5344CB8AC3E}">
        <p14:creationId xmlns:p14="http://schemas.microsoft.com/office/powerpoint/2010/main" val="2689414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AD2CD41-B871-4C7E-B667-CDB7904BD118}" type="datetime1">
              <a:rPr lang="zh-CN" altLang="en-US" smtClean="0"/>
              <a:t>2021/11/9</a:t>
            </a:fld>
            <a:endParaRPr lang="zh-CN" altLang="en-US"/>
          </a:p>
        </p:txBody>
      </p:sp>
      <p:sp>
        <p:nvSpPr>
          <p:cNvPr id="6" name="页脚占位符 5"/>
          <p:cNvSpPr>
            <a:spLocks noGrp="1"/>
          </p:cNvSpPr>
          <p:nvPr>
            <p:ph type="ftr" sz="quarter" idx="11"/>
          </p:nvPr>
        </p:nvSpPr>
        <p:spPr/>
        <p:txBody>
          <a:bodyPr/>
          <a:lstStyle/>
          <a:p>
            <a:r>
              <a:rPr lang="en-US" altLang="zh-CN"/>
              <a:t>Intermediate Macroeconomics</a:t>
            </a:r>
            <a:endParaRPr lang="zh-CN" altLang="en-US"/>
          </a:p>
        </p:txBody>
      </p:sp>
      <p:sp>
        <p:nvSpPr>
          <p:cNvPr id="7" name="灯片编号占位符 6"/>
          <p:cNvSpPr>
            <a:spLocks noGrp="1"/>
          </p:cNvSpPr>
          <p:nvPr>
            <p:ph type="sldNum" sz="quarter" idx="12"/>
          </p:nvPr>
        </p:nvSpPr>
        <p:spPr/>
        <p:txBody>
          <a:bodyPr/>
          <a:lstStyle/>
          <a:p>
            <a:fld id="{3EB2A62A-F6A7-41DD-BCCA-5263EC25DAC8}" type="slidenum">
              <a:rPr lang="zh-CN" altLang="en-US" smtClean="0"/>
              <a:t>‹#›</a:t>
            </a:fld>
            <a:endParaRPr lang="zh-CN" altLang="en-US"/>
          </a:p>
        </p:txBody>
      </p:sp>
    </p:spTree>
    <p:extLst>
      <p:ext uri="{BB962C8B-B14F-4D97-AF65-F5344CB8AC3E}">
        <p14:creationId xmlns:p14="http://schemas.microsoft.com/office/powerpoint/2010/main" val="4206990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32DEE3A-912E-4A3A-8270-2AAD916813EE}" type="datetime1">
              <a:rPr lang="zh-CN" altLang="en-US" smtClean="0"/>
              <a:t>2021/11/9</a:t>
            </a:fld>
            <a:endParaRPr lang="zh-CN" altLang="en-US"/>
          </a:p>
        </p:txBody>
      </p:sp>
      <p:sp>
        <p:nvSpPr>
          <p:cNvPr id="8" name="页脚占位符 7"/>
          <p:cNvSpPr>
            <a:spLocks noGrp="1"/>
          </p:cNvSpPr>
          <p:nvPr>
            <p:ph type="ftr" sz="quarter" idx="11"/>
          </p:nvPr>
        </p:nvSpPr>
        <p:spPr/>
        <p:txBody>
          <a:bodyPr/>
          <a:lstStyle/>
          <a:p>
            <a:r>
              <a:rPr lang="en-US" altLang="zh-CN"/>
              <a:t>Intermediate Macroeconomics</a:t>
            </a:r>
            <a:endParaRPr lang="zh-CN" altLang="en-US"/>
          </a:p>
        </p:txBody>
      </p:sp>
      <p:sp>
        <p:nvSpPr>
          <p:cNvPr id="9" name="灯片编号占位符 8"/>
          <p:cNvSpPr>
            <a:spLocks noGrp="1"/>
          </p:cNvSpPr>
          <p:nvPr>
            <p:ph type="sldNum" sz="quarter" idx="12"/>
          </p:nvPr>
        </p:nvSpPr>
        <p:spPr/>
        <p:txBody>
          <a:bodyPr/>
          <a:lstStyle/>
          <a:p>
            <a:fld id="{3EB2A62A-F6A7-41DD-BCCA-5263EC25DAC8}" type="slidenum">
              <a:rPr lang="zh-CN" altLang="en-US" smtClean="0"/>
              <a:t>‹#›</a:t>
            </a:fld>
            <a:endParaRPr lang="zh-CN" altLang="en-US"/>
          </a:p>
        </p:txBody>
      </p:sp>
    </p:spTree>
    <p:extLst>
      <p:ext uri="{BB962C8B-B14F-4D97-AF65-F5344CB8AC3E}">
        <p14:creationId xmlns:p14="http://schemas.microsoft.com/office/powerpoint/2010/main" val="2534178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EA5309B-4711-48E9-BBCA-3C9D024DFA1F}" type="datetime1">
              <a:rPr lang="zh-CN" altLang="en-US" smtClean="0"/>
              <a:t>2021/11/9</a:t>
            </a:fld>
            <a:endParaRPr lang="zh-CN" altLang="en-US"/>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
        <p:nvSpPr>
          <p:cNvPr id="5" name="灯片编号占位符 4"/>
          <p:cNvSpPr>
            <a:spLocks noGrp="1"/>
          </p:cNvSpPr>
          <p:nvPr>
            <p:ph type="sldNum" sz="quarter" idx="12"/>
          </p:nvPr>
        </p:nvSpPr>
        <p:spPr/>
        <p:txBody>
          <a:bodyPr/>
          <a:lstStyle/>
          <a:p>
            <a:fld id="{3EB2A62A-F6A7-41DD-BCCA-5263EC25DAC8}" type="slidenum">
              <a:rPr lang="zh-CN" altLang="en-US" smtClean="0"/>
              <a:t>‹#›</a:t>
            </a:fld>
            <a:endParaRPr lang="zh-CN" altLang="en-US"/>
          </a:p>
        </p:txBody>
      </p:sp>
    </p:spTree>
    <p:extLst>
      <p:ext uri="{BB962C8B-B14F-4D97-AF65-F5344CB8AC3E}">
        <p14:creationId xmlns:p14="http://schemas.microsoft.com/office/powerpoint/2010/main" val="973169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8FA402-990A-4CE6-8D0C-DC4BB9823B7C}" type="datetime1">
              <a:rPr lang="zh-CN" altLang="en-US" smtClean="0"/>
              <a:t>2021/11/9</a:t>
            </a:fld>
            <a:endParaRPr lang="zh-CN" altLang="en-US"/>
          </a:p>
        </p:txBody>
      </p:sp>
      <p:sp>
        <p:nvSpPr>
          <p:cNvPr id="3" name="页脚占位符 2"/>
          <p:cNvSpPr>
            <a:spLocks noGrp="1"/>
          </p:cNvSpPr>
          <p:nvPr>
            <p:ph type="ftr" sz="quarter" idx="11"/>
          </p:nvPr>
        </p:nvSpPr>
        <p:spPr/>
        <p:txBody>
          <a:bodyPr/>
          <a:lstStyle/>
          <a:p>
            <a:r>
              <a:rPr lang="en-US" altLang="zh-CN"/>
              <a:t>Intermediate Macroeconomics</a:t>
            </a:r>
            <a:endParaRPr lang="zh-CN" altLang="en-US"/>
          </a:p>
        </p:txBody>
      </p:sp>
      <p:sp>
        <p:nvSpPr>
          <p:cNvPr id="4" name="灯片编号占位符 3"/>
          <p:cNvSpPr>
            <a:spLocks noGrp="1"/>
          </p:cNvSpPr>
          <p:nvPr>
            <p:ph type="sldNum" sz="quarter" idx="12"/>
          </p:nvPr>
        </p:nvSpPr>
        <p:spPr/>
        <p:txBody>
          <a:bodyPr/>
          <a:lstStyle/>
          <a:p>
            <a:fld id="{3EB2A62A-F6A7-41DD-BCCA-5263EC25DAC8}" type="slidenum">
              <a:rPr lang="zh-CN" altLang="en-US" smtClean="0"/>
              <a:t>‹#›</a:t>
            </a:fld>
            <a:endParaRPr lang="zh-CN" altLang="en-US"/>
          </a:p>
        </p:txBody>
      </p:sp>
    </p:spTree>
    <p:extLst>
      <p:ext uri="{BB962C8B-B14F-4D97-AF65-F5344CB8AC3E}">
        <p14:creationId xmlns:p14="http://schemas.microsoft.com/office/powerpoint/2010/main" val="368667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122A1BE-3892-40AB-B5C0-11155D230AAB}" type="datetime1">
              <a:rPr lang="zh-CN" altLang="en-US" smtClean="0"/>
              <a:t>2021/11/9</a:t>
            </a:fld>
            <a:endParaRPr lang="zh-CN" altLang="en-US"/>
          </a:p>
        </p:txBody>
      </p:sp>
      <p:sp>
        <p:nvSpPr>
          <p:cNvPr id="6" name="页脚占位符 5"/>
          <p:cNvSpPr>
            <a:spLocks noGrp="1"/>
          </p:cNvSpPr>
          <p:nvPr>
            <p:ph type="ftr" sz="quarter" idx="11"/>
          </p:nvPr>
        </p:nvSpPr>
        <p:spPr/>
        <p:txBody>
          <a:bodyPr/>
          <a:lstStyle/>
          <a:p>
            <a:r>
              <a:rPr lang="en-US" altLang="zh-CN"/>
              <a:t>Intermediate Macroeconomics</a:t>
            </a:r>
            <a:endParaRPr lang="zh-CN" altLang="en-US"/>
          </a:p>
        </p:txBody>
      </p:sp>
      <p:sp>
        <p:nvSpPr>
          <p:cNvPr id="7" name="灯片编号占位符 6"/>
          <p:cNvSpPr>
            <a:spLocks noGrp="1"/>
          </p:cNvSpPr>
          <p:nvPr>
            <p:ph type="sldNum" sz="quarter" idx="12"/>
          </p:nvPr>
        </p:nvSpPr>
        <p:spPr/>
        <p:txBody>
          <a:bodyPr/>
          <a:lstStyle/>
          <a:p>
            <a:fld id="{3EB2A62A-F6A7-41DD-BCCA-5263EC25DAC8}" type="slidenum">
              <a:rPr lang="zh-CN" altLang="en-US" smtClean="0"/>
              <a:t>‹#›</a:t>
            </a:fld>
            <a:endParaRPr lang="zh-CN" altLang="en-US"/>
          </a:p>
        </p:txBody>
      </p:sp>
    </p:spTree>
    <p:extLst>
      <p:ext uri="{BB962C8B-B14F-4D97-AF65-F5344CB8AC3E}">
        <p14:creationId xmlns:p14="http://schemas.microsoft.com/office/powerpoint/2010/main" val="1855588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27AF474-54D0-4EB5-BE27-AFD011DD586F}" type="datetime1">
              <a:rPr lang="zh-CN" altLang="en-US" smtClean="0"/>
              <a:t>2021/11/9</a:t>
            </a:fld>
            <a:endParaRPr lang="zh-CN" altLang="en-US"/>
          </a:p>
        </p:txBody>
      </p:sp>
      <p:sp>
        <p:nvSpPr>
          <p:cNvPr id="6" name="页脚占位符 5"/>
          <p:cNvSpPr>
            <a:spLocks noGrp="1"/>
          </p:cNvSpPr>
          <p:nvPr>
            <p:ph type="ftr" sz="quarter" idx="11"/>
          </p:nvPr>
        </p:nvSpPr>
        <p:spPr/>
        <p:txBody>
          <a:bodyPr/>
          <a:lstStyle/>
          <a:p>
            <a:r>
              <a:rPr lang="en-US" altLang="zh-CN"/>
              <a:t>Intermediate Macroeconomics</a:t>
            </a:r>
            <a:endParaRPr lang="zh-CN" altLang="en-US"/>
          </a:p>
        </p:txBody>
      </p:sp>
      <p:sp>
        <p:nvSpPr>
          <p:cNvPr id="7" name="灯片编号占位符 6"/>
          <p:cNvSpPr>
            <a:spLocks noGrp="1"/>
          </p:cNvSpPr>
          <p:nvPr>
            <p:ph type="sldNum" sz="quarter" idx="12"/>
          </p:nvPr>
        </p:nvSpPr>
        <p:spPr/>
        <p:txBody>
          <a:bodyPr/>
          <a:lstStyle/>
          <a:p>
            <a:fld id="{3EB2A62A-F6A7-41DD-BCCA-5263EC25DAC8}" type="slidenum">
              <a:rPr lang="zh-CN" altLang="en-US" smtClean="0"/>
              <a:t>‹#›</a:t>
            </a:fld>
            <a:endParaRPr lang="zh-CN" altLang="en-US"/>
          </a:p>
        </p:txBody>
      </p:sp>
    </p:spTree>
    <p:extLst>
      <p:ext uri="{BB962C8B-B14F-4D97-AF65-F5344CB8AC3E}">
        <p14:creationId xmlns:p14="http://schemas.microsoft.com/office/powerpoint/2010/main" val="12529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0BF31A-0957-4E61-9C20-D5F984694388}" type="datetime1">
              <a:rPr lang="zh-CN" altLang="en-US" smtClean="0"/>
              <a:t>2021/11/9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Intermediate Macroeconomics</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B2A62A-F6A7-41DD-BCCA-5263EC25DAC8}" type="slidenum">
              <a:rPr lang="zh-CN" altLang="en-US" smtClean="0"/>
              <a:t>‹#›</a:t>
            </a:fld>
            <a:endParaRPr lang="zh-CN" altLang="en-US"/>
          </a:p>
        </p:txBody>
      </p:sp>
    </p:spTree>
    <p:extLst>
      <p:ext uri="{BB962C8B-B14F-4D97-AF65-F5344CB8AC3E}">
        <p14:creationId xmlns:p14="http://schemas.microsoft.com/office/powerpoint/2010/main" val="2294307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91.png"/><Relationship Id="rId4" Type="http://schemas.openxmlformats.org/officeDocument/2006/relationships/image" Target="../media/image80.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0.png"/><Relationship Id="rId4" Type="http://schemas.openxmlformats.org/officeDocument/2006/relationships/image" Target="../media/image1.emf"/></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0.png"/><Relationship Id="rId7" Type="http://schemas.openxmlformats.org/officeDocument/2006/relationships/image" Target="../media/image17.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0.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0.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2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2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0.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经济增长</a:t>
            </a:r>
          </a:p>
        </p:txBody>
      </p:sp>
      <p:sp>
        <p:nvSpPr>
          <p:cNvPr id="3" name="副标题 2"/>
          <p:cNvSpPr>
            <a:spLocks noGrp="1"/>
          </p:cNvSpPr>
          <p:nvPr>
            <p:ph type="subTitle" idx="1"/>
          </p:nvPr>
        </p:nvSpPr>
        <p:spPr/>
        <p:txBody>
          <a:bodyPr/>
          <a:lstStyle/>
          <a:p>
            <a:r>
              <a:rPr lang="zh-CN" altLang="en-US" dirty="0"/>
              <a:t>钱军辉</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817226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167A49-5B3A-4368-8AB1-C2FDB387C312}"/>
              </a:ext>
            </a:extLst>
          </p:cNvPr>
          <p:cNvSpPr>
            <a:spLocks noGrp="1"/>
          </p:cNvSpPr>
          <p:nvPr>
            <p:ph type="title"/>
          </p:nvPr>
        </p:nvSpPr>
        <p:spPr/>
        <p:txBody>
          <a:bodyPr/>
          <a:lstStyle/>
          <a:p>
            <a:r>
              <a:rPr lang="zh-CN" altLang="en-US" dirty="0"/>
              <a:t>人均资本积累</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E28ACDE-9847-405D-A977-FA908EB2CE21}"/>
                  </a:ext>
                </a:extLst>
              </p:cNvPr>
              <p:cNvSpPr>
                <a:spLocks noGrp="1"/>
              </p:cNvSpPr>
              <p:nvPr>
                <p:ph idx="1"/>
              </p:nvPr>
            </p:nvSpPr>
            <p:spPr/>
            <p:txBody>
              <a:bodyPr/>
              <a:lstStyle/>
              <a:p>
                <a:r>
                  <a:rPr lang="zh-CN" altLang="en-US" dirty="0"/>
                  <a:t>让</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𝑘</m:t>
                        </m:r>
                      </m:e>
                      <m:sub>
                        <m:r>
                          <a:rPr lang="en-US" altLang="zh-CN" i="1">
                            <a:latin typeface="Cambria Math"/>
                          </a:rPr>
                          <m:t>𝑡</m:t>
                        </m:r>
                      </m:sub>
                    </m:sSub>
                    <m:r>
                      <a:rPr lang="en-US" altLang="zh-CN" i="1">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𝑡</m:t>
                            </m:r>
                          </m:sub>
                        </m:sSub>
                      </m:num>
                      <m:den>
                        <m:sSub>
                          <m:sSubPr>
                            <m:ctrlPr>
                              <a:rPr lang="en-US" altLang="zh-CN" i="1">
                                <a:latin typeface="Cambria Math" panose="02040503050406030204" pitchFamily="18" charset="0"/>
                              </a:rPr>
                            </m:ctrlPr>
                          </m:sSubPr>
                          <m:e>
                            <m:r>
                              <a:rPr lang="en-US" altLang="zh-CN" i="1">
                                <a:latin typeface="Cambria Math"/>
                              </a:rPr>
                              <m:t>𝐿</m:t>
                            </m:r>
                          </m:e>
                          <m:sub>
                            <m:r>
                              <a:rPr lang="en-US" altLang="zh-CN" i="1">
                                <a:latin typeface="Cambria Math"/>
                              </a:rPr>
                              <m:t>𝑡</m:t>
                            </m:r>
                          </m:sub>
                        </m:sSub>
                      </m:den>
                    </m:f>
                  </m:oMath>
                </a14:m>
                <a:r>
                  <a:rPr lang="en-US" altLang="zh-CN" dirty="0"/>
                  <a:t>, </a:t>
                </a:r>
                <a:r>
                  <a:rPr lang="zh-CN" altLang="en-US" dirty="0"/>
                  <a:t>即 </a:t>
                </a:r>
                <a14:m>
                  <m:oMath xmlns:m="http://schemas.openxmlformats.org/officeDocument/2006/math">
                    <m:r>
                      <a:rPr lang="en-US" altLang="zh-CN" i="1">
                        <a:latin typeface="Cambria Math"/>
                      </a:rPr>
                      <m:t>𝑡</m:t>
                    </m:r>
                  </m:oMath>
                </a14:m>
                <a:r>
                  <a:rPr lang="zh-CN" altLang="en-US" dirty="0"/>
                  <a:t> 时刻的人均资本存量。</a:t>
                </a:r>
                <a:r>
                  <a:rPr lang="en-US" altLang="zh-CN" dirty="0"/>
                  <a:t> </a:t>
                </a:r>
                <a:r>
                  <a:rPr lang="zh-CN" altLang="en-US" dirty="0"/>
                  <a:t>简单推导可得刻画</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𝑘</m:t>
                        </m:r>
                      </m:e>
                      <m:sub>
                        <m:r>
                          <a:rPr lang="en-US" altLang="zh-CN" i="1">
                            <a:latin typeface="Cambria Math"/>
                          </a:rPr>
                          <m:t>𝑡</m:t>
                        </m:r>
                      </m:sub>
                    </m:sSub>
                  </m:oMath>
                </a14:m>
                <a:r>
                  <a:rPr lang="zh-CN" altLang="en-US" dirty="0"/>
                  <a:t>的微分方程，</a:t>
                </a:r>
                <a:endParaRPr lang="en-US" altLang="zh-CN" dirty="0"/>
              </a:p>
              <a:p>
                <a:pPr marL="0" indent="0" algn="ctr">
                  <a:buNone/>
                </a:pPr>
                <a14:m>
                  <m:oMath xmlns:m="http://schemas.openxmlformats.org/officeDocument/2006/math">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a:rPr>
                              <m:t>𝑘</m:t>
                            </m:r>
                          </m:e>
                          <m:sub>
                            <m:r>
                              <a:rPr lang="en-US" altLang="zh-CN" i="1">
                                <a:latin typeface="Cambria Math"/>
                              </a:rPr>
                              <m:t>𝑡</m:t>
                            </m:r>
                          </m:sub>
                        </m:sSub>
                      </m:e>
                    </m:acc>
                    <m:r>
                      <a:rPr lang="en-US" altLang="zh-CN" i="1">
                        <a:latin typeface="Cambria Math"/>
                      </a:rPr>
                      <m:t>≡</m:t>
                    </m:r>
                    <m:f>
                      <m:fPr>
                        <m:ctrlPr>
                          <a:rPr lang="en-US" altLang="zh-CN" i="1">
                            <a:latin typeface="Cambria Math" panose="02040503050406030204" pitchFamily="18" charset="0"/>
                          </a:rPr>
                        </m:ctrlPr>
                      </m:fPr>
                      <m:num>
                        <m:r>
                          <a:rPr lang="en-US" altLang="zh-CN" i="1" dirty="0">
                            <a:latin typeface="Cambria Math"/>
                          </a:rPr>
                          <m:t>𝑑</m:t>
                        </m:r>
                      </m:num>
                      <m:den>
                        <m:r>
                          <a:rPr lang="en-US" altLang="zh-CN" i="1">
                            <a:latin typeface="Cambria Math"/>
                          </a:rPr>
                          <m:t>𝑑𝑡</m:t>
                        </m:r>
                      </m:den>
                    </m:f>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𝑡</m:t>
                                </m:r>
                              </m:sub>
                            </m:sSub>
                          </m:num>
                          <m:den>
                            <m:sSub>
                              <m:sSubPr>
                                <m:ctrlPr>
                                  <a:rPr lang="en-US" altLang="zh-CN" i="1">
                                    <a:latin typeface="Cambria Math" panose="02040503050406030204" pitchFamily="18" charset="0"/>
                                  </a:rPr>
                                </m:ctrlPr>
                              </m:sSubPr>
                              <m:e>
                                <m:r>
                                  <a:rPr lang="en-US" altLang="zh-CN" i="1">
                                    <a:latin typeface="Cambria Math"/>
                                  </a:rPr>
                                  <m:t>𝐿</m:t>
                                </m:r>
                              </m:e>
                              <m:sub>
                                <m:r>
                                  <a:rPr lang="en-US" altLang="zh-CN" i="1">
                                    <a:latin typeface="Cambria Math"/>
                                  </a:rPr>
                                  <m:t>𝑡</m:t>
                                </m:r>
                              </m:sub>
                            </m:sSub>
                          </m:den>
                        </m:f>
                      </m:e>
                    </m:d>
                    <m:r>
                      <a:rPr lang="en-US" altLang="zh-CN" i="1">
                        <a:latin typeface="Cambria Math"/>
                      </a:rPr>
                      <m:t>=</m:t>
                    </m:r>
                    <m:f>
                      <m:fPr>
                        <m:ctrlPr>
                          <a:rPr lang="en-US" altLang="zh-CN" i="1">
                            <a:latin typeface="Cambria Math" panose="02040503050406030204" pitchFamily="18" charset="0"/>
                          </a:rPr>
                        </m:ctrlPr>
                      </m:fPr>
                      <m:num>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𝑡</m:t>
                                </m:r>
                              </m:sub>
                            </m:sSub>
                          </m:e>
                        </m:acc>
                      </m:num>
                      <m:den>
                        <m:sSub>
                          <m:sSubPr>
                            <m:ctrlPr>
                              <a:rPr lang="en-US" altLang="zh-CN" i="1">
                                <a:latin typeface="Cambria Math" panose="02040503050406030204" pitchFamily="18" charset="0"/>
                              </a:rPr>
                            </m:ctrlPr>
                          </m:sSubPr>
                          <m:e>
                            <m:r>
                              <a:rPr lang="en-US" altLang="zh-CN" i="1">
                                <a:latin typeface="Cambria Math"/>
                              </a:rPr>
                              <m:t>𝐿</m:t>
                            </m:r>
                          </m:e>
                          <m:sub>
                            <m:r>
                              <a:rPr lang="en-US" altLang="zh-CN" i="1">
                                <a:latin typeface="Cambria Math"/>
                              </a:rPr>
                              <m:t>𝑡</m:t>
                            </m:r>
                          </m:sub>
                        </m:sSub>
                      </m:den>
                    </m:f>
                    <m:r>
                      <a:rPr lang="en-US" altLang="zh-CN" i="1">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𝑡</m:t>
                            </m:r>
                          </m:sub>
                        </m:sSub>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a:rPr>
                                  <m:t>𝐿</m:t>
                                </m:r>
                              </m:e>
                              <m:sub>
                                <m:r>
                                  <a:rPr lang="en-US" altLang="zh-CN" i="1">
                                    <a:latin typeface="Cambria Math"/>
                                  </a:rPr>
                                  <m:t>𝑡</m:t>
                                </m:r>
                              </m:sub>
                            </m:sSub>
                          </m:e>
                        </m:acc>
                      </m:num>
                      <m:den>
                        <m:sSubSup>
                          <m:sSubSupPr>
                            <m:ctrlPr>
                              <a:rPr lang="en-US" altLang="zh-CN" i="1">
                                <a:latin typeface="Cambria Math" panose="02040503050406030204" pitchFamily="18" charset="0"/>
                              </a:rPr>
                            </m:ctrlPr>
                          </m:sSubSupPr>
                          <m:e>
                            <m:r>
                              <a:rPr lang="en-US" altLang="zh-CN" i="1">
                                <a:latin typeface="Cambria Math"/>
                              </a:rPr>
                              <m:t>𝐿</m:t>
                            </m:r>
                          </m:e>
                          <m:sub>
                            <m:r>
                              <a:rPr lang="en-US" altLang="zh-CN" i="1">
                                <a:latin typeface="Cambria Math"/>
                              </a:rPr>
                              <m:t>𝑡</m:t>
                            </m:r>
                          </m:sub>
                          <m:sup>
                            <m:r>
                              <a:rPr lang="en-US" altLang="zh-CN" i="1">
                                <a:latin typeface="Cambria Math"/>
                              </a:rPr>
                              <m:t>2</m:t>
                            </m:r>
                          </m:sup>
                        </m:sSubSup>
                      </m:den>
                    </m:f>
                    <m:r>
                      <a:rPr lang="en-US" altLang="zh-CN" i="1" dirty="0">
                        <a:latin typeface="Cambria Math"/>
                      </a:rPr>
                      <m:t>=</m:t>
                    </m:r>
                    <m:r>
                      <a:rPr lang="en-US" altLang="zh-CN" i="1" dirty="0">
                        <a:latin typeface="Cambria Math"/>
                      </a:rPr>
                      <m:t>𝑠𝑓</m:t>
                    </m:r>
                    <m:r>
                      <a:rPr lang="en-US" altLang="zh-CN" i="1" dirty="0">
                        <a:latin typeface="Cambria Math"/>
                      </a:rPr>
                      <m:t>(</m:t>
                    </m:r>
                    <m:sSub>
                      <m:sSubPr>
                        <m:ctrlPr>
                          <a:rPr lang="en-US" altLang="zh-CN" i="1" dirty="0">
                            <a:latin typeface="Cambria Math" panose="02040503050406030204" pitchFamily="18" charset="0"/>
                          </a:rPr>
                        </m:ctrlPr>
                      </m:sSubPr>
                      <m:e>
                        <m:r>
                          <a:rPr lang="en-US" altLang="zh-CN" i="1" dirty="0">
                            <a:latin typeface="Cambria Math"/>
                          </a:rPr>
                          <m:t>𝑘</m:t>
                        </m:r>
                      </m:e>
                      <m:sub>
                        <m:r>
                          <a:rPr lang="en-US" altLang="zh-CN" i="1" dirty="0">
                            <a:latin typeface="Cambria Math"/>
                          </a:rPr>
                          <m:t>𝑡</m:t>
                        </m:r>
                      </m:sub>
                    </m:sSub>
                    <m:r>
                      <a:rPr lang="en-US" altLang="zh-CN" i="1" dirty="0">
                        <a:latin typeface="Cambria Math"/>
                      </a:rPr>
                      <m:t>)−(</m:t>
                    </m:r>
                    <m:r>
                      <a:rPr lang="en-US" altLang="zh-CN" i="1" dirty="0">
                        <a:latin typeface="Cambria Math"/>
                      </a:rPr>
                      <m:t>𝛿</m:t>
                    </m:r>
                    <m:r>
                      <a:rPr lang="en-US" altLang="zh-CN" i="1" dirty="0">
                        <a:latin typeface="Cambria Math"/>
                      </a:rPr>
                      <m:t>+</m:t>
                    </m:r>
                    <m:r>
                      <a:rPr lang="en-US" altLang="zh-CN" i="1" dirty="0">
                        <a:latin typeface="Cambria Math"/>
                      </a:rPr>
                      <m:t>𝑛</m:t>
                    </m:r>
                    <m:r>
                      <a:rPr lang="en-US" altLang="zh-CN" i="1" dirty="0">
                        <a:latin typeface="Cambria Math"/>
                      </a:rPr>
                      <m:t>)</m:t>
                    </m:r>
                    <m:sSub>
                      <m:sSubPr>
                        <m:ctrlPr>
                          <a:rPr lang="en-US" altLang="zh-CN" i="1" dirty="0">
                            <a:latin typeface="Cambria Math" panose="02040503050406030204" pitchFamily="18" charset="0"/>
                          </a:rPr>
                        </m:ctrlPr>
                      </m:sSubPr>
                      <m:e>
                        <m:r>
                          <a:rPr lang="en-US" altLang="zh-CN" i="1" dirty="0">
                            <a:latin typeface="Cambria Math"/>
                          </a:rPr>
                          <m:t>𝑘</m:t>
                        </m:r>
                      </m:e>
                      <m:sub>
                        <m:r>
                          <a:rPr lang="en-US" altLang="zh-CN" i="1" dirty="0">
                            <a:latin typeface="Cambria Math"/>
                          </a:rPr>
                          <m:t>𝑡</m:t>
                        </m:r>
                      </m:sub>
                    </m:sSub>
                  </m:oMath>
                </a14:m>
                <a:r>
                  <a:rPr lang="en-US" altLang="zh-CN" dirty="0"/>
                  <a:t>. </a:t>
                </a:r>
              </a:p>
              <a:p>
                <a:endParaRPr lang="zh-CN" altLang="en-US" dirty="0"/>
              </a:p>
            </p:txBody>
          </p:sp>
        </mc:Choice>
        <mc:Fallback xmlns="">
          <p:sp>
            <p:nvSpPr>
              <p:cNvPr id="3" name="内容占位符 2">
                <a:extLst>
                  <a:ext uri="{FF2B5EF4-FFF2-40B4-BE49-F238E27FC236}">
                    <a16:creationId xmlns:a16="http://schemas.microsoft.com/office/drawing/2014/main" id="{0E28ACDE-9847-405D-A977-FA908EB2CE21}"/>
                  </a:ext>
                </a:extLst>
              </p:cNvPr>
              <p:cNvSpPr>
                <a:spLocks noGrp="1" noRot="1" noChangeAspect="1" noMove="1" noResize="1" noEditPoints="1" noAdjustHandles="1" noChangeArrowheads="1" noChangeShapeType="1" noTextEdit="1"/>
              </p:cNvSpPr>
              <p:nvPr>
                <p:ph idx="1"/>
              </p:nvPr>
            </p:nvSpPr>
            <p:spPr>
              <a:blipFill>
                <a:blip r:embed="rId2"/>
                <a:stretch>
                  <a:fillRect l="-1704" t="-270" r="-2074"/>
                </a:stretch>
              </a:blipFill>
            </p:spPr>
            <p:txBody>
              <a:bodyPr/>
              <a:lstStyle/>
              <a:p>
                <a:r>
                  <a:rPr lang="zh-CN" altLang="en-US">
                    <a:noFill/>
                  </a:rPr>
                  <a:t> </a:t>
                </a:r>
              </a:p>
            </p:txBody>
          </p:sp>
        </mc:Fallback>
      </mc:AlternateContent>
      <p:sp>
        <p:nvSpPr>
          <p:cNvPr id="4" name="页脚占位符 3">
            <a:extLst>
              <a:ext uri="{FF2B5EF4-FFF2-40B4-BE49-F238E27FC236}">
                <a16:creationId xmlns:a16="http://schemas.microsoft.com/office/drawing/2014/main" id="{79A4FF50-2773-4F93-8225-4B9D7DA1E9C9}"/>
              </a:ext>
            </a:extLst>
          </p:cNvPr>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451505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稳态（</a:t>
            </a:r>
            <a:r>
              <a:rPr lang="en-US" altLang="zh-CN" dirty="0"/>
              <a:t>Steady-State</a:t>
            </a:r>
            <a:r>
              <a:rPr lang="zh-CN" altLang="en-US" dirty="0"/>
              <a:t>）</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a:t>一方面，随着资本不断积累，资本边际产出下降，因此投资（</a:t>
                </a:r>
                <a:r>
                  <a:rPr lang="en-US" altLang="zh-CN" dirty="0"/>
                  <a:t> </a:t>
                </a:r>
                <a14:m>
                  <m:oMath xmlns:m="http://schemas.openxmlformats.org/officeDocument/2006/math">
                    <m:r>
                      <a:rPr lang="en-US" altLang="zh-CN" i="1">
                        <a:latin typeface="Cambria Math"/>
                      </a:rPr>
                      <m:t>𝑠𝑓</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𝑘</m:t>
                        </m:r>
                      </m:e>
                    </m:d>
                    <m:r>
                      <a:rPr lang="en-US" altLang="zh-CN" i="1">
                        <a:latin typeface="Cambria Math" panose="02040503050406030204" pitchFamily="18" charset="0"/>
                      </a:rPr>
                      <m:t> </m:t>
                    </m:r>
                  </m:oMath>
                </a14:m>
                <a:r>
                  <a:rPr lang="zh-CN" altLang="en-US" dirty="0"/>
                  <a:t>）增速下滑。</a:t>
                </a:r>
                <a:endParaRPr lang="en-US" altLang="zh-CN" dirty="0"/>
              </a:p>
              <a:p>
                <a:r>
                  <a:rPr lang="zh-CN" altLang="en-US" dirty="0"/>
                  <a:t>另一方面，资本折旧按固定速度消耗资本存量，人口增长按固定速度稀释资本存量。</a:t>
                </a:r>
                <a:endParaRPr lang="en-US" altLang="zh-CN" dirty="0"/>
              </a:p>
              <a:p>
                <a:r>
                  <a:rPr lang="zh-CN" altLang="en-US" dirty="0"/>
                  <a:t>该经济会达到一个</a:t>
                </a:r>
                <a:r>
                  <a:rPr lang="zh-CN" altLang="en-US" dirty="0">
                    <a:solidFill>
                      <a:srgbClr val="FF0000"/>
                    </a:solidFill>
                  </a:rPr>
                  <a:t>稳态</a:t>
                </a:r>
                <a:r>
                  <a:rPr lang="zh-CN" altLang="en-US" dirty="0"/>
                  <a:t>，新增资本与损耗和人口稀释相等：</a:t>
                </a:r>
                <a:r>
                  <a:rPr lang="en-US" altLang="zh-CN" dirty="0"/>
                  <a:t> </a:t>
                </a:r>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a:rPr>
                            <m:t>𝑖</m:t>
                          </m:r>
                        </m:e>
                        <m:sup>
                          <m:r>
                            <a:rPr lang="en-US" altLang="zh-CN" b="0" i="1" smtClean="0">
                              <a:latin typeface="Cambria Math"/>
                            </a:rPr>
                            <m:t>∗</m:t>
                          </m:r>
                        </m:sup>
                      </m:sSup>
                      <m:r>
                        <a:rPr lang="en-US" altLang="zh-CN" b="0" i="1" smtClean="0">
                          <a:latin typeface="Cambria Math"/>
                        </a:rPr>
                        <m:t>=</m:t>
                      </m:r>
                      <m:r>
                        <a:rPr lang="en-US" altLang="zh-CN" b="0" i="1" smtClean="0">
                          <a:latin typeface="Cambria Math"/>
                        </a:rPr>
                        <m:t>𝑠𝑓</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𝑘</m:t>
                              </m:r>
                            </m:e>
                            <m:sup>
                              <m:r>
                                <a:rPr lang="en-US" altLang="zh-CN" b="0" i="1" smtClean="0">
                                  <a:latin typeface="Cambria Math" panose="02040503050406030204" pitchFamily="18" charset="0"/>
                                </a:rPr>
                                <m:t>∗</m:t>
                              </m:r>
                            </m:sup>
                          </m:sSup>
                        </m:e>
                      </m:d>
                      <m:r>
                        <a:rPr lang="en-US" altLang="zh-CN" b="0" i="1" smtClean="0">
                          <a:latin typeface="Cambria Math"/>
                        </a:rPr>
                        <m:t>=(</m:t>
                      </m:r>
                      <m:r>
                        <a:rPr lang="en-US" altLang="zh-CN" b="0" i="1" smtClean="0">
                          <a:latin typeface="Cambria Math"/>
                        </a:rPr>
                        <m:t>𝛿</m:t>
                      </m:r>
                      <m:r>
                        <a:rPr lang="en-US" altLang="zh-CN" b="0" i="1" smtClean="0">
                          <a:latin typeface="Cambria Math"/>
                        </a:rPr>
                        <m:t>+</m:t>
                      </m:r>
                      <m:r>
                        <a:rPr lang="en-US" altLang="zh-CN" b="0" i="1" smtClean="0">
                          <a:latin typeface="Cambria Math"/>
                        </a:rPr>
                        <m:t>𝑛</m:t>
                      </m:r>
                      <m:r>
                        <a:rPr lang="en-US" altLang="zh-CN" b="0" i="1" smtClean="0">
                          <a:latin typeface="Cambria Math"/>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m:t>
                          </m:r>
                        </m:sup>
                      </m:sSup>
                      <m:r>
                        <a:rPr lang="en-US" altLang="zh-CN" b="0" i="1" smtClean="0">
                          <a:latin typeface="Cambria Math"/>
                        </a:rPr>
                        <m:t>.</m:t>
                      </m:r>
                    </m:oMath>
                  </m:oMathPara>
                </a14:m>
                <a:endParaRPr lang="en-US" altLang="zh-CN" dirty="0"/>
              </a:p>
              <a:p>
                <a:r>
                  <a:rPr lang="zh-CN" altLang="en-US" b="0" dirty="0"/>
                  <a:t>在稳态</a:t>
                </a:r>
                <a:r>
                  <a:rPr lang="zh-CN" altLang="en-US" dirty="0"/>
                  <a:t>，人均资本存量不再变化。我们称 </a:t>
                </a:r>
                <a14:m>
                  <m:oMath xmlns:m="http://schemas.openxmlformats.org/officeDocument/2006/math">
                    <m:r>
                      <a:rPr lang="en-US" altLang="zh-CN" b="0" i="0" smtClean="0">
                        <a:latin typeface="Cambria Math" panose="02040503050406030204" pitchFamily="18" charset="0"/>
                      </a:rPr>
                      <m:t> </m:t>
                    </m:r>
                    <m:sSup>
                      <m:sSupPr>
                        <m:ctrlPr>
                          <a:rPr lang="en-US" altLang="zh-CN" i="1">
                            <a:latin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m:t>
                        </m:r>
                      </m:sup>
                    </m:sSup>
                  </m:oMath>
                </a14:m>
                <a:r>
                  <a:rPr lang="en-US" altLang="zh-CN" dirty="0"/>
                  <a:t> </a:t>
                </a:r>
                <a:r>
                  <a:rPr lang="zh-CN" altLang="en-US" dirty="0"/>
                  <a:t>为</a:t>
                </a:r>
                <a:r>
                  <a:rPr lang="zh-CN" altLang="en-US" dirty="0">
                    <a:solidFill>
                      <a:srgbClr val="FF0000"/>
                    </a:solidFill>
                  </a:rPr>
                  <a:t>稳态人均资本存量</a:t>
                </a:r>
                <a:r>
                  <a:rPr lang="zh-CN" altLang="en-US" dirty="0"/>
                  <a:t>。</a:t>
                </a:r>
                <a:r>
                  <a:rPr lang="en-US" altLang="zh-CN" dirty="0"/>
                  <a:t> </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704" t="-2830" r="-2074" b="-539"/>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4257934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图示</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cxnSp>
        <p:nvCxnSpPr>
          <p:cNvPr id="5" name="直接箭头连接符 4"/>
          <p:cNvCxnSpPr/>
          <p:nvPr/>
        </p:nvCxnSpPr>
        <p:spPr>
          <a:xfrm>
            <a:off x="2339752" y="5517232"/>
            <a:ext cx="45365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2339752" y="2204864"/>
            <a:ext cx="0" cy="33123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任意多边形 6"/>
          <p:cNvSpPr/>
          <p:nvPr/>
        </p:nvSpPr>
        <p:spPr>
          <a:xfrm>
            <a:off x="2354317" y="3331779"/>
            <a:ext cx="4004442" cy="2196662"/>
          </a:xfrm>
          <a:custGeom>
            <a:avLst/>
            <a:gdLst>
              <a:gd name="connsiteX0" fmla="*/ 0 w 4004442"/>
              <a:gd name="connsiteY0" fmla="*/ 2196662 h 2196662"/>
              <a:gd name="connsiteX1" fmla="*/ 1072055 w 4004442"/>
              <a:gd name="connsiteY1" fmla="*/ 1040524 h 2196662"/>
              <a:gd name="connsiteX2" fmla="*/ 4004442 w 4004442"/>
              <a:gd name="connsiteY2" fmla="*/ 0 h 2196662"/>
              <a:gd name="connsiteX3" fmla="*/ 4004442 w 4004442"/>
              <a:gd name="connsiteY3" fmla="*/ 0 h 2196662"/>
            </a:gdLst>
            <a:ahLst/>
            <a:cxnLst>
              <a:cxn ang="0">
                <a:pos x="connsiteX0" y="connsiteY0"/>
              </a:cxn>
              <a:cxn ang="0">
                <a:pos x="connsiteX1" y="connsiteY1"/>
              </a:cxn>
              <a:cxn ang="0">
                <a:pos x="connsiteX2" y="connsiteY2"/>
              </a:cxn>
              <a:cxn ang="0">
                <a:pos x="connsiteX3" y="connsiteY3"/>
              </a:cxn>
            </a:cxnLst>
            <a:rect l="l" t="t" r="r" b="b"/>
            <a:pathLst>
              <a:path w="4004442" h="2196662">
                <a:moveTo>
                  <a:pt x="0" y="2196662"/>
                </a:moveTo>
                <a:cubicBezTo>
                  <a:pt x="202324" y="1801648"/>
                  <a:pt x="404648" y="1406634"/>
                  <a:pt x="1072055" y="1040524"/>
                </a:cubicBezTo>
                <a:cubicBezTo>
                  <a:pt x="1739462" y="674414"/>
                  <a:pt x="4004442" y="0"/>
                  <a:pt x="4004442" y="0"/>
                </a:cubicBezTo>
                <a:lnTo>
                  <a:pt x="4004442" y="0"/>
                </a:ln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flipV="1">
            <a:off x="2354317" y="2276872"/>
            <a:ext cx="3873867" cy="3251569"/>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5910868" y="1876182"/>
                <a:ext cx="11521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b="0" i="1" smtClean="0">
                          <a:latin typeface="Cambria Math"/>
                        </a:rPr>
                        <m:t>𝛿</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a:rPr>
                        <m:t>𝑘</m:t>
                      </m:r>
                    </m:oMath>
                  </m:oMathPara>
                </a14:m>
                <a:endParaRPr lang="zh-CN" alt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5910868" y="1876182"/>
                <a:ext cx="1152128" cy="369332"/>
              </a:xfrm>
              <a:prstGeom prst="rect">
                <a:avLst/>
              </a:prstGeom>
              <a:blipFill rotWithShape="0">
                <a:blip r:embed="rId2"/>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5910868" y="3331779"/>
                <a:ext cx="802505" cy="369332"/>
              </a:xfrm>
              <a:prstGeom prst="rect">
                <a:avLst/>
              </a:prstGeom>
              <a:noFill/>
            </p:spPr>
            <p:txBody>
              <a:bodyPr wrap="square" rtlCol="0">
                <a:spAutoFit/>
              </a:bodyPr>
              <a:lstStyle/>
              <a:p>
                <a:r>
                  <a:rPr lang="en-US" altLang="zh-CN" b="0" i="1" dirty="0"/>
                  <a:t>s</a:t>
                </a:r>
                <a14:m>
                  <m:oMath xmlns:m="http://schemas.openxmlformats.org/officeDocument/2006/math">
                    <m:r>
                      <a:rPr lang="en-US" altLang="zh-CN" b="0" i="1" smtClean="0">
                        <a:latin typeface="Cambria Math"/>
                      </a:rPr>
                      <m:t>𝑓</m:t>
                    </m:r>
                    <m:r>
                      <a:rPr lang="en-US" altLang="zh-CN" b="0" i="1" smtClean="0">
                        <a:latin typeface="Cambria Math"/>
                      </a:rPr>
                      <m:t>(</m:t>
                    </m:r>
                    <m:r>
                      <a:rPr lang="en-US" altLang="zh-CN" b="0" i="1" smtClean="0">
                        <a:latin typeface="Cambria Math"/>
                      </a:rPr>
                      <m:t>𝑘</m:t>
                    </m:r>
                    <m:r>
                      <a:rPr lang="en-US" altLang="zh-CN" b="0" i="1" smtClean="0">
                        <a:latin typeface="Cambria Math"/>
                      </a:rPr>
                      <m:t>)</m:t>
                    </m:r>
                  </m:oMath>
                </a14:m>
                <a:endParaRPr lang="zh-CN"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5910868" y="3331779"/>
                <a:ext cx="802505" cy="369332"/>
              </a:xfrm>
              <a:prstGeom prst="rect">
                <a:avLst/>
              </a:prstGeom>
              <a:blipFill rotWithShape="1">
                <a:blip r:embed="rId4"/>
                <a:stretch>
                  <a:fillRect l="-6870" t="-8333"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6527906" y="5147900"/>
                <a:ext cx="37093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𝑘</m:t>
                      </m:r>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6527906" y="5147900"/>
                <a:ext cx="370935" cy="369332"/>
              </a:xfrm>
              <a:prstGeom prst="rect">
                <a:avLst/>
              </a:prstGeom>
              <a:blipFill rotWithShape="1">
                <a:blip r:embed="rId5"/>
                <a:stretch>
                  <a:fillRect/>
                </a:stretch>
              </a:blipFill>
            </p:spPr>
            <p:txBody>
              <a:bodyPr/>
              <a:lstStyle/>
              <a:p>
                <a:r>
                  <a:rPr lang="zh-CN" altLang="en-US">
                    <a:noFill/>
                  </a:rPr>
                  <a:t> </a:t>
                </a:r>
              </a:p>
            </p:txBody>
          </p:sp>
        </mc:Fallback>
      </mc:AlternateContent>
      <p:sp>
        <p:nvSpPr>
          <p:cNvPr id="14" name="TextBox 13"/>
          <p:cNvSpPr txBox="1"/>
          <p:nvPr/>
        </p:nvSpPr>
        <p:spPr>
          <a:xfrm>
            <a:off x="2354317" y="1953706"/>
            <a:ext cx="1713627" cy="646331"/>
          </a:xfrm>
          <a:prstGeom prst="rect">
            <a:avLst/>
          </a:prstGeom>
          <a:noFill/>
        </p:spPr>
        <p:txBody>
          <a:bodyPr wrap="square" rtlCol="0">
            <a:spAutoFit/>
          </a:bodyPr>
          <a:lstStyle/>
          <a:p>
            <a:r>
              <a:rPr lang="en-US" altLang="zh-CN" dirty="0"/>
              <a:t>Investment</a:t>
            </a:r>
          </a:p>
          <a:p>
            <a:r>
              <a:rPr lang="en-US" altLang="zh-CN" dirty="0"/>
              <a:t>Depreciation</a:t>
            </a:r>
            <a:endParaRPr lang="zh-CN" altLang="en-US" dirty="0"/>
          </a:p>
        </p:txBody>
      </p:sp>
      <p:cxnSp>
        <p:nvCxnSpPr>
          <p:cNvPr id="17" name="直接连接符 16"/>
          <p:cNvCxnSpPr/>
          <p:nvPr/>
        </p:nvCxnSpPr>
        <p:spPr>
          <a:xfrm>
            <a:off x="4067944" y="4118680"/>
            <a:ext cx="0" cy="1409761"/>
          </a:xfrm>
          <a:prstGeom prst="line">
            <a:avLst/>
          </a:prstGeom>
          <a:ln>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矩形 17"/>
              <p:cNvSpPr/>
              <p:nvPr/>
            </p:nvSpPr>
            <p:spPr>
              <a:xfrm>
                <a:off x="3861308" y="5521053"/>
                <a:ext cx="49523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𝑘</m:t>
                          </m:r>
                        </m:e>
                        <m:sup>
                          <m:r>
                            <a:rPr lang="en-US" altLang="zh-CN" b="0" i="1" smtClean="0">
                              <a:latin typeface="Cambria Math" panose="02040503050406030204" pitchFamily="18" charset="0"/>
                            </a:rPr>
                            <m:t>∗</m:t>
                          </m:r>
                        </m:sup>
                      </m:sSup>
                    </m:oMath>
                  </m:oMathPara>
                </a14:m>
                <a:endParaRPr lang="zh-CN" altLang="en-US" dirty="0"/>
              </a:p>
            </p:txBody>
          </p:sp>
        </mc:Choice>
        <mc:Fallback xmlns="">
          <p:sp>
            <p:nvSpPr>
              <p:cNvPr id="18" name="矩形 17"/>
              <p:cNvSpPr>
                <a:spLocks noRot="1" noChangeAspect="1" noMove="1" noResize="1" noEditPoints="1" noAdjustHandles="1" noChangeArrowheads="1" noChangeShapeType="1" noTextEdit="1"/>
              </p:cNvSpPr>
              <p:nvPr/>
            </p:nvSpPr>
            <p:spPr>
              <a:xfrm>
                <a:off x="3861308" y="5521053"/>
                <a:ext cx="495230" cy="369332"/>
              </a:xfrm>
              <a:prstGeom prst="rect">
                <a:avLst/>
              </a:prstGeom>
              <a:blipFill rotWithShape="0">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6354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稳态的稳定性（</a:t>
            </a:r>
            <a:r>
              <a:rPr lang="en-US" altLang="zh-CN" dirty="0"/>
              <a:t>Stability</a:t>
            </a:r>
            <a:r>
              <a:rPr lang="zh-CN" altLang="en-US" dirty="0"/>
              <a:t>）</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上述的稳态是</a:t>
                </a:r>
                <a:r>
                  <a:rPr lang="zh-CN" altLang="en-US" dirty="0">
                    <a:solidFill>
                      <a:srgbClr val="FF0000"/>
                    </a:solidFill>
                  </a:rPr>
                  <a:t>稳定</a:t>
                </a:r>
                <a:r>
                  <a:rPr lang="zh-CN" altLang="en-US" dirty="0"/>
                  <a:t>的：</a:t>
                </a:r>
                <a:endParaRPr lang="en-US" altLang="zh-CN" dirty="0"/>
              </a:p>
              <a:p>
                <a:pPr marL="0" indent="0" algn="ctr">
                  <a:buNone/>
                </a:pPr>
                <a:r>
                  <a:rPr lang="zh-CN" altLang="en-US" dirty="0"/>
                  <a:t>如果有扰动，</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𝑡</m:t>
                        </m:r>
                      </m:sub>
                    </m:sSub>
                  </m:oMath>
                </a14:m>
                <a:r>
                  <a:rPr lang="en-US" altLang="zh-CN" dirty="0"/>
                  <a:t> </a:t>
                </a:r>
                <a:r>
                  <a:rPr lang="zh-CN" altLang="en-US" dirty="0"/>
                  <a:t>会回到</a:t>
                </a:r>
                <a:r>
                  <a:rPr lang="en-US" altLang="zh-CN" dirty="0"/>
                  <a:t> </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m:t>
                        </m:r>
                      </m:sup>
                    </m:sSup>
                  </m:oMath>
                </a14:m>
                <a:r>
                  <a:rPr lang="en-US" altLang="zh-CN" dirty="0"/>
                  <a:t>. </a:t>
                </a:r>
              </a:p>
              <a:p>
                <a:pPr lvl="1"/>
                <a:r>
                  <a:rPr lang="zh-CN" altLang="en-US" dirty="0"/>
                  <a:t>如果有冲击导致</a:t>
                </a:r>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𝑡</m:t>
                        </m:r>
                      </m:sub>
                    </m:sSub>
                  </m:oMath>
                </a14:m>
                <a:r>
                  <a:rPr lang="en-US" altLang="zh-CN" dirty="0"/>
                  <a:t> </a:t>
                </a:r>
                <a:r>
                  <a:rPr lang="zh-CN" altLang="en-US" dirty="0"/>
                  <a:t>低于（高于）</a:t>
                </a:r>
                <a:r>
                  <a:rPr lang="en-US" altLang="zh-CN" dirty="0"/>
                  <a:t> </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m:t>
                        </m:r>
                      </m:sup>
                    </m:sSup>
                  </m:oMath>
                </a14:m>
                <a:r>
                  <a:rPr lang="en-US" altLang="zh-CN" dirty="0"/>
                  <a:t>: </a:t>
                </a:r>
                <a:r>
                  <a:rPr lang="zh-CN" altLang="en-US" dirty="0"/>
                  <a:t>因为投资高于（低于）损耗和人口稀释</a:t>
                </a:r>
                <a:r>
                  <a:rPr lang="en-US"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𝑡</m:t>
                        </m:r>
                      </m:sub>
                    </m:sSub>
                  </m:oMath>
                </a14:m>
                <a:r>
                  <a:rPr lang="en-US" altLang="zh-CN" dirty="0"/>
                  <a:t> </a:t>
                </a:r>
                <a:r>
                  <a:rPr lang="zh-CN" altLang="en-US" dirty="0"/>
                  <a:t>将不断增加（下降）直至</a:t>
                </a:r>
                <a:r>
                  <a:rPr lang="en-US" altLang="zh-CN" dirty="0"/>
                  <a:t> </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m:t>
                        </m:r>
                      </m:sup>
                    </m:sSup>
                  </m:oMath>
                </a14:m>
                <a:r>
                  <a:rPr lang="en-US" altLang="zh-CN"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04" t="-2426"/>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397951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一个例子</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600201"/>
                <a:ext cx="8229600" cy="3917032"/>
              </a:xfrm>
            </p:spPr>
            <p:txBody>
              <a:bodyPr>
                <a:normAutofit fontScale="85000" lnSpcReduction="20000"/>
              </a:bodyPr>
              <a:lstStyle/>
              <a:p>
                <a:r>
                  <a:rPr lang="zh-CN" altLang="en-US" dirty="0"/>
                  <a:t>假设</a:t>
                </a:r>
                <a:r>
                  <a:rPr lang="en-US" altLang="zh-CN" dirty="0"/>
                  <a:t> </a:t>
                </a:r>
                <a14:m>
                  <m:oMath xmlns:m="http://schemas.openxmlformats.org/officeDocument/2006/math">
                    <m:r>
                      <a:rPr lang="en-US" altLang="zh-CN" b="0" i="1" smtClean="0">
                        <a:latin typeface="Cambria Math"/>
                      </a:rPr>
                      <m:t>𝐹</m:t>
                    </m:r>
                    <m:d>
                      <m:dPr>
                        <m:ctrlPr>
                          <a:rPr lang="en-US" altLang="zh-CN" b="0" i="1" smtClean="0">
                            <a:latin typeface="Cambria Math" panose="02040503050406030204" pitchFamily="18" charset="0"/>
                          </a:rPr>
                        </m:ctrlPr>
                      </m:dPr>
                      <m:e>
                        <m:r>
                          <a:rPr lang="en-US" altLang="zh-CN" b="0" i="1" smtClean="0">
                            <a:latin typeface="Cambria Math"/>
                          </a:rPr>
                          <m:t>𝐾</m:t>
                        </m:r>
                        <m:r>
                          <a:rPr lang="en-US" altLang="zh-CN" b="0" i="1" smtClean="0">
                            <a:latin typeface="Cambria Math"/>
                          </a:rPr>
                          <m:t>,</m:t>
                        </m:r>
                        <m:r>
                          <a:rPr lang="en-US" altLang="zh-CN" b="0" i="1" smtClean="0">
                            <a:latin typeface="Cambria Math"/>
                          </a:rPr>
                          <m:t>𝐿</m:t>
                        </m:r>
                      </m:e>
                    </m:d>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𝐾</m:t>
                        </m:r>
                      </m:e>
                      <m:sup>
                        <m:r>
                          <a:rPr lang="en-US" altLang="zh-CN" b="0" i="1" smtClean="0">
                            <a:latin typeface="Cambria Math"/>
                          </a:rPr>
                          <m:t>1/2</m:t>
                        </m:r>
                      </m:sup>
                    </m:sSup>
                    <m:sSup>
                      <m:sSupPr>
                        <m:ctrlPr>
                          <a:rPr lang="en-US" altLang="zh-CN" b="0" i="1" smtClean="0">
                            <a:latin typeface="Cambria Math" panose="02040503050406030204" pitchFamily="18" charset="0"/>
                          </a:rPr>
                        </m:ctrlPr>
                      </m:sSupPr>
                      <m:e>
                        <m:r>
                          <a:rPr lang="en-US" altLang="zh-CN" b="0" i="1" smtClean="0">
                            <a:latin typeface="Cambria Math"/>
                          </a:rPr>
                          <m:t>𝐿</m:t>
                        </m:r>
                      </m:e>
                      <m:sup>
                        <m:r>
                          <a:rPr lang="en-US" altLang="zh-CN" b="0" i="1" smtClean="0">
                            <a:latin typeface="Cambria Math"/>
                          </a:rPr>
                          <m:t>1/2</m:t>
                        </m:r>
                      </m:sup>
                    </m:sSup>
                  </m:oMath>
                </a14:m>
                <a:r>
                  <a:rPr lang="en-US" altLang="zh-CN" dirty="0"/>
                  <a:t>. </a:t>
                </a:r>
                <a:r>
                  <a:rPr lang="zh-CN" altLang="en-US" dirty="0"/>
                  <a:t>于是</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𝑦</m:t>
                      </m:r>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𝑌</m:t>
                          </m:r>
                        </m:num>
                        <m:den>
                          <m:r>
                            <a:rPr lang="en-US" altLang="zh-CN" b="0" i="1" smtClean="0">
                              <a:latin typeface="Cambria Math"/>
                            </a:rPr>
                            <m:t>𝐿</m:t>
                          </m:r>
                        </m:den>
                      </m:f>
                      <m:r>
                        <a:rPr lang="en-US" altLang="zh-CN" b="0" i="1" smtClean="0">
                          <a:latin typeface="Cambria Math"/>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a:rPr>
                                <m:t>𝐾</m:t>
                              </m:r>
                            </m:e>
                            <m:sup>
                              <m:f>
                                <m:fPr>
                                  <m:ctrlPr>
                                    <a:rPr lang="en-US" altLang="zh-CN" b="0" i="1" smtClean="0">
                                      <a:latin typeface="Cambria Math" panose="02040503050406030204" pitchFamily="18" charset="0"/>
                                    </a:rPr>
                                  </m:ctrlPr>
                                </m:fPr>
                                <m:num>
                                  <m:r>
                                    <a:rPr lang="en-US" altLang="zh-CN" b="0" i="1" smtClean="0">
                                      <a:latin typeface="Cambria Math"/>
                                    </a:rPr>
                                    <m:t>1</m:t>
                                  </m:r>
                                </m:num>
                                <m:den>
                                  <m:r>
                                    <a:rPr lang="en-US" altLang="zh-CN" b="0" i="1" smtClean="0">
                                      <a:latin typeface="Cambria Math"/>
                                    </a:rPr>
                                    <m:t>2</m:t>
                                  </m:r>
                                </m:den>
                              </m:f>
                            </m:sup>
                          </m:sSup>
                          <m:sSup>
                            <m:sSupPr>
                              <m:ctrlPr>
                                <a:rPr lang="en-US" altLang="zh-CN" b="0" i="1" smtClean="0">
                                  <a:latin typeface="Cambria Math" panose="02040503050406030204" pitchFamily="18" charset="0"/>
                                </a:rPr>
                              </m:ctrlPr>
                            </m:sSupPr>
                            <m:e>
                              <m:r>
                                <a:rPr lang="en-US" altLang="zh-CN" b="0" i="1" smtClean="0">
                                  <a:latin typeface="Cambria Math"/>
                                </a:rPr>
                                <m:t>𝐿</m:t>
                              </m:r>
                            </m:e>
                            <m:sup>
                              <m:f>
                                <m:fPr>
                                  <m:ctrlPr>
                                    <a:rPr lang="en-US" altLang="zh-CN" b="0" i="1" smtClean="0">
                                      <a:latin typeface="Cambria Math" panose="02040503050406030204" pitchFamily="18" charset="0"/>
                                    </a:rPr>
                                  </m:ctrlPr>
                                </m:fPr>
                                <m:num>
                                  <m:r>
                                    <a:rPr lang="en-US" altLang="zh-CN" b="0" i="1" smtClean="0">
                                      <a:latin typeface="Cambria Math"/>
                                    </a:rPr>
                                    <m:t>1</m:t>
                                  </m:r>
                                </m:num>
                                <m:den>
                                  <m:r>
                                    <a:rPr lang="en-US" altLang="zh-CN" b="0" i="1" smtClean="0">
                                      <a:latin typeface="Cambria Math"/>
                                    </a:rPr>
                                    <m:t>2</m:t>
                                  </m:r>
                                </m:den>
                              </m:f>
                            </m:sup>
                          </m:sSup>
                        </m:num>
                        <m:den>
                          <m:r>
                            <a:rPr lang="en-US" altLang="zh-CN" b="0" i="1" smtClean="0">
                              <a:latin typeface="Cambria Math"/>
                            </a:rPr>
                            <m:t>𝐿</m:t>
                          </m:r>
                        </m:den>
                      </m:f>
                      <m:r>
                        <a:rPr lang="en-US" altLang="zh-CN" b="0" i="1" smtClean="0">
                          <a:latin typeface="Cambria Math"/>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a:rPr>
                                    <m:t>𝐾</m:t>
                                  </m:r>
                                </m:num>
                                <m:den>
                                  <m:r>
                                    <a:rPr lang="en-US" altLang="zh-CN" b="0" i="1" smtClean="0">
                                      <a:latin typeface="Cambria Math"/>
                                    </a:rPr>
                                    <m:t>𝐿</m:t>
                                  </m:r>
                                </m:den>
                              </m:f>
                            </m:e>
                          </m:d>
                        </m:e>
                        <m:sup>
                          <m:f>
                            <m:fPr>
                              <m:ctrlPr>
                                <a:rPr lang="en-US" altLang="zh-CN" b="0" i="1" smtClean="0">
                                  <a:latin typeface="Cambria Math" panose="02040503050406030204" pitchFamily="18" charset="0"/>
                                </a:rPr>
                              </m:ctrlPr>
                            </m:fPr>
                            <m:num>
                              <m:r>
                                <a:rPr lang="en-US" altLang="zh-CN" b="0" i="1" smtClean="0">
                                  <a:latin typeface="Cambria Math"/>
                                </a:rPr>
                                <m:t>1</m:t>
                              </m:r>
                            </m:num>
                            <m:den>
                              <m:r>
                                <a:rPr lang="en-US" altLang="zh-CN" b="0" i="1" smtClean="0">
                                  <a:latin typeface="Cambria Math"/>
                                </a:rPr>
                                <m:t>2</m:t>
                              </m:r>
                            </m:den>
                          </m:f>
                        </m:sup>
                      </m:sSup>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1/2</m:t>
                          </m:r>
                        </m:sup>
                      </m:sSup>
                      <m:r>
                        <a:rPr lang="en-US" altLang="zh-CN" b="0" i="1" smtClean="0">
                          <a:latin typeface="Cambria Math"/>
                        </a:rPr>
                        <m:t>.</m:t>
                      </m:r>
                    </m:oMath>
                  </m:oMathPara>
                </a14:m>
                <a:endParaRPr lang="en-US" altLang="zh-CN" dirty="0"/>
              </a:p>
              <a:p>
                <a:r>
                  <a:rPr lang="zh-CN" altLang="en-US" dirty="0"/>
                  <a:t>让</a:t>
                </a:r>
                <a:r>
                  <a:rPr lang="en-US" altLang="zh-CN" dirty="0"/>
                  <a:t> </a:t>
                </a:r>
                <a14:m>
                  <m:oMath xmlns:m="http://schemas.openxmlformats.org/officeDocument/2006/math">
                    <m:r>
                      <a:rPr lang="en-US" altLang="zh-CN" b="0" i="1" smtClean="0">
                        <a:latin typeface="Cambria Math"/>
                      </a:rPr>
                      <m:t>𝑛</m:t>
                    </m:r>
                    <m:r>
                      <a:rPr lang="en-US" altLang="zh-CN" b="0" i="1" smtClean="0">
                        <a:latin typeface="Cambria Math"/>
                      </a:rPr>
                      <m:t>=0,</m:t>
                    </m:r>
                    <m:r>
                      <a:rPr lang="en-US" altLang="zh-CN" b="0" i="1" smtClean="0">
                        <a:latin typeface="Cambria Math"/>
                      </a:rPr>
                      <m:t>𝑠</m:t>
                    </m:r>
                    <m:r>
                      <a:rPr lang="en-US" altLang="zh-CN" b="0" i="1" smtClean="0">
                        <a:latin typeface="Cambria Math"/>
                      </a:rPr>
                      <m:t>=0.3, </m:t>
                    </m:r>
                    <m:r>
                      <a:rPr lang="en-US" altLang="zh-CN" b="0" i="1" smtClean="0">
                        <a:latin typeface="Cambria Math"/>
                      </a:rPr>
                      <m:t>𝛿</m:t>
                    </m:r>
                    <m:r>
                      <a:rPr lang="en-US" altLang="zh-CN" b="0" i="1" smtClean="0">
                        <a:latin typeface="Cambria Math"/>
                      </a:rPr>
                      <m:t>=0.1, </m:t>
                    </m:r>
                    <m:sSub>
                      <m:sSubPr>
                        <m:ctrlPr>
                          <a:rPr lang="en-US" altLang="zh-CN" b="0" i="1" smtClean="0">
                            <a:latin typeface="Cambria Math" panose="02040503050406030204" pitchFamily="18" charset="0"/>
                          </a:rPr>
                        </m:ctrlPr>
                      </m:sSubPr>
                      <m:e>
                        <m:r>
                          <a:rPr lang="en-US" altLang="zh-CN" b="0" i="1" smtClean="0">
                            <a:latin typeface="Cambria Math"/>
                          </a:rPr>
                          <m:t>𝑘</m:t>
                        </m:r>
                      </m:e>
                      <m:sub>
                        <m:r>
                          <a:rPr lang="en-US" altLang="zh-CN" b="0" i="1" smtClean="0">
                            <a:latin typeface="Cambria Math"/>
                          </a:rPr>
                          <m:t>0</m:t>
                        </m:r>
                      </m:sub>
                    </m:sSub>
                    <m:r>
                      <a:rPr lang="en-US" altLang="zh-CN" b="0" i="1" smtClean="0">
                        <a:latin typeface="Cambria Math"/>
                      </a:rPr>
                      <m:t>=4.</m:t>
                    </m:r>
                  </m:oMath>
                </a14:m>
                <a:r>
                  <a:rPr lang="zh-CN" altLang="en-US" dirty="0"/>
                  <a:t> 每年</a:t>
                </a:r>
                <a:r>
                  <a:rPr lang="en-US" altLang="zh-CN" dirty="0"/>
                  <a:t> (</a:t>
                </a:r>
                <a14:m>
                  <m:oMath xmlns:m="http://schemas.openxmlformats.org/officeDocument/2006/math">
                    <m:r>
                      <m:rPr>
                        <m:sty m:val="p"/>
                      </m:rPr>
                      <a:rPr lang="en-US" altLang="zh-CN" b="0" i="0" smtClean="0">
                        <a:latin typeface="Cambria Math"/>
                      </a:rPr>
                      <m:t>Δ</m:t>
                    </m:r>
                    <m:r>
                      <a:rPr lang="en-US" altLang="zh-CN" b="0" i="1" smtClean="0">
                        <a:latin typeface="Cambria Math"/>
                      </a:rPr>
                      <m:t>𝑡</m:t>
                    </m:r>
                    <m:r>
                      <a:rPr lang="en-US" altLang="zh-CN" b="0" i="1" smtClean="0">
                        <a:latin typeface="Cambria Math"/>
                      </a:rPr>
                      <m:t>=1</m:t>
                    </m:r>
                  </m:oMath>
                </a14:m>
                <a:r>
                  <a:rPr lang="en-US" altLang="zh-CN" dirty="0"/>
                  <a:t>), </a:t>
                </a:r>
                <a:r>
                  <a:rPr lang="zh-CN" altLang="en-US" dirty="0"/>
                  <a:t>人均资本存量变化为</a:t>
                </a:r>
                <a:r>
                  <a:rPr lang="en-US" altLang="zh-CN" dirty="0"/>
                  <a:t> </a:t>
                </a:r>
              </a:p>
              <a:p>
                <a:pPr marL="0" indent="0" algn="ctr">
                  <a:buNone/>
                </a:pPr>
                <a14:m>
                  <m:oMath xmlns:m="http://schemas.openxmlformats.org/officeDocument/2006/math">
                    <m:r>
                      <m:rPr>
                        <m:sty m:val="p"/>
                      </m:rPr>
                      <a:rPr lang="en-US" altLang="zh-CN" b="0" i="0" smtClean="0">
                        <a:latin typeface="Cambria Math"/>
                      </a:rPr>
                      <m:t>Δ</m:t>
                    </m:r>
                    <m:r>
                      <a:rPr lang="en-US" altLang="zh-CN" b="0" i="1" smtClean="0">
                        <a:latin typeface="Cambria Math"/>
                      </a:rPr>
                      <m:t>𝑘</m:t>
                    </m:r>
                    <m:r>
                      <a:rPr lang="en-US" altLang="zh-CN" b="0" i="1" smtClean="0">
                        <a:latin typeface="Cambria Math"/>
                      </a:rPr>
                      <m:t>=0.3</m:t>
                    </m:r>
                    <m:sSubSup>
                      <m:sSubSupPr>
                        <m:ctrlPr>
                          <a:rPr lang="en-US" altLang="zh-CN" b="0" i="1" smtClean="0">
                            <a:latin typeface="Cambria Math" panose="02040503050406030204" pitchFamily="18" charset="0"/>
                          </a:rPr>
                        </m:ctrlPr>
                      </m:sSubSupPr>
                      <m:e>
                        <m:r>
                          <a:rPr lang="en-US" altLang="zh-CN" b="0" i="1" smtClean="0">
                            <a:latin typeface="Cambria Math"/>
                          </a:rPr>
                          <m:t>𝑘</m:t>
                        </m:r>
                      </m:e>
                      <m:sub>
                        <m:r>
                          <a:rPr lang="en-US" altLang="zh-CN" b="0" i="1" smtClean="0">
                            <a:latin typeface="Cambria Math"/>
                          </a:rPr>
                          <m:t>𝑡</m:t>
                        </m:r>
                      </m:sub>
                      <m:sup>
                        <m:f>
                          <m:fPr>
                            <m:ctrlPr>
                              <a:rPr lang="en-US" altLang="zh-CN" b="0" i="1" smtClean="0">
                                <a:latin typeface="Cambria Math" panose="02040503050406030204" pitchFamily="18" charset="0"/>
                              </a:rPr>
                            </m:ctrlPr>
                          </m:fPr>
                          <m:num>
                            <m:r>
                              <a:rPr lang="en-US" altLang="zh-CN" b="0" i="1" smtClean="0">
                                <a:latin typeface="Cambria Math"/>
                              </a:rPr>
                              <m:t>1</m:t>
                            </m:r>
                          </m:num>
                          <m:den>
                            <m:r>
                              <a:rPr lang="en-US" altLang="zh-CN" b="0" i="1" smtClean="0">
                                <a:latin typeface="Cambria Math"/>
                              </a:rPr>
                              <m:t>2</m:t>
                            </m:r>
                          </m:den>
                        </m:f>
                      </m:sup>
                    </m:sSubSup>
                    <m:r>
                      <a:rPr lang="en-US" altLang="zh-CN" b="0" i="1" smtClean="0">
                        <a:latin typeface="Cambria Math"/>
                      </a:rPr>
                      <m:t>−0.1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𝑡</m:t>
                        </m:r>
                      </m:sub>
                    </m:sSub>
                  </m:oMath>
                </a14:m>
                <a:r>
                  <a:rPr lang="en-US" altLang="zh-CN" dirty="0"/>
                  <a:t>.</a:t>
                </a:r>
              </a:p>
              <a:p>
                <a:r>
                  <a:rPr lang="zh-CN" altLang="en-US" dirty="0"/>
                  <a:t>解</a:t>
                </a:r>
                <a:r>
                  <a:rPr lang="en-US" altLang="zh-CN" dirty="0"/>
                  <a:t> </a:t>
                </a:r>
                <a14:m>
                  <m:oMath xmlns:m="http://schemas.openxmlformats.org/officeDocument/2006/math">
                    <m:r>
                      <a:rPr lang="en-US" altLang="zh-CN" b="0" i="1" smtClean="0">
                        <a:latin typeface="Cambria Math"/>
                      </a:rPr>
                      <m:t>0.3</m:t>
                    </m:r>
                    <m:sSup>
                      <m:sSupPr>
                        <m:ctrlPr>
                          <a:rPr lang="en-US" altLang="zh-CN" b="0" i="1" smtClean="0">
                            <a:latin typeface="Cambria Math" panose="02040503050406030204" pitchFamily="18" charset="0"/>
                          </a:rPr>
                        </m:ctrlPr>
                      </m:sSup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𝑘</m:t>
                            </m:r>
                          </m:e>
                          <m:sup>
                            <m:r>
                              <a:rPr lang="en-US" altLang="zh-CN" b="0" i="1" smtClean="0">
                                <a:latin typeface="Cambria Math" panose="02040503050406030204" pitchFamily="18" charset="0"/>
                              </a:rPr>
                              <m:t>∗</m:t>
                            </m:r>
                          </m:sup>
                        </m:sSup>
                      </m:e>
                      <m:sup>
                        <m:r>
                          <a:rPr lang="en-US" altLang="zh-CN" b="0" i="1" smtClean="0">
                            <a:latin typeface="Cambria Math" panose="02040503050406030204" pitchFamily="18" charset="0"/>
                          </a:rPr>
                          <m:t>1/2</m:t>
                        </m:r>
                      </m:sup>
                    </m:sSup>
                    <m:r>
                      <a:rPr lang="en-US" altLang="zh-CN" b="0" i="1" smtClean="0">
                        <a:latin typeface="Cambria Math"/>
                      </a:rPr>
                      <m:t>=0.1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𝑘</m:t>
                        </m:r>
                      </m:e>
                      <m:sup>
                        <m:r>
                          <a:rPr lang="en-US" altLang="zh-CN" b="0" i="1" smtClean="0">
                            <a:latin typeface="Cambria Math" panose="02040503050406030204" pitchFamily="18" charset="0"/>
                          </a:rPr>
                          <m:t>∗</m:t>
                        </m:r>
                      </m:sup>
                    </m:sSup>
                    <m:r>
                      <a:rPr lang="zh-CN" altLang="en-US" i="1">
                        <a:latin typeface="Cambria Math" panose="02040503050406030204" pitchFamily="18" charset="0"/>
                      </a:rPr>
                      <m:t>，</m:t>
                    </m:r>
                  </m:oMath>
                </a14:m>
                <a:r>
                  <a:rPr lang="zh-CN" altLang="en-US" b="0" dirty="0">
                    <a:latin typeface="Cambria Math" panose="02040503050406030204" pitchFamily="18" charset="0"/>
                  </a:rPr>
                  <a:t>得</a:t>
                </a:r>
                <a:endParaRPr lang="en-US" altLang="zh-CN" b="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𝑘</m:t>
                          </m:r>
                        </m:e>
                        <m:sup>
                          <m:r>
                            <a:rPr lang="en-US" altLang="zh-CN" b="0" i="1" smtClean="0">
                              <a:latin typeface="Cambria Math" panose="02040503050406030204" pitchFamily="18" charset="0"/>
                            </a:rPr>
                            <m:t>∗</m:t>
                          </m:r>
                        </m:sup>
                      </m:sSup>
                      <m:r>
                        <a:rPr lang="en-US" altLang="zh-CN" b="0" i="1" smtClean="0">
                          <a:latin typeface="Cambria Math"/>
                        </a:rPr>
                        <m:t>=9.</m:t>
                      </m:r>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600201"/>
                <a:ext cx="8229600" cy="3917032"/>
              </a:xfrm>
              <a:blipFill>
                <a:blip r:embed="rId2"/>
                <a:stretch>
                  <a:fillRect l="-1259" t="-3894"/>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21115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趋近稳态</a:t>
            </a:r>
            <a:r>
              <a:rPr lang="en-US" altLang="zh-CN" dirty="0"/>
              <a:t>: </a:t>
            </a:r>
            <a:r>
              <a:rPr lang="zh-CN" altLang="en-US" dirty="0"/>
              <a:t>数值模拟</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graphicFrame>
        <p:nvGraphicFramePr>
          <p:cNvPr id="5" name="内容占位符 4"/>
          <p:cNvGraphicFramePr>
            <a:graphicFrameLocks noGrp="1" noChangeAspect="1"/>
          </p:cNvGraphicFramePr>
          <p:nvPr>
            <p:ph idx="1"/>
            <p:extLst>
              <p:ext uri="{D42A27DB-BD31-4B8C-83A1-F6EECF244321}">
                <p14:modId xmlns:p14="http://schemas.microsoft.com/office/powerpoint/2010/main" val="1851373757"/>
              </p:ext>
            </p:extLst>
          </p:nvPr>
        </p:nvGraphicFramePr>
        <p:xfrm>
          <a:off x="1443712" y="2060848"/>
          <a:ext cx="6181725" cy="3802063"/>
        </p:xfrm>
        <a:graphic>
          <a:graphicData uri="http://schemas.openxmlformats.org/presentationml/2006/ole">
            <mc:AlternateContent xmlns:mc="http://schemas.openxmlformats.org/markup-compatibility/2006">
              <mc:Choice xmlns:v="urn:schemas-microsoft-com:vml" Requires="v">
                <p:oleObj spid="_x0000_s3158" name="工作表" r:id="rId3" imgW="6705728" imgH="4124299" progId="Excel.Sheet.12">
                  <p:embed/>
                </p:oleObj>
              </mc:Choice>
              <mc:Fallback>
                <p:oleObj name="工作表" r:id="rId3" imgW="6705728" imgH="4124299" progId="Excel.Sheet.12">
                  <p:embed/>
                  <p:pic>
                    <p:nvPicPr>
                      <p:cNvPr id="0" name="对象 4"/>
                      <p:cNvPicPr>
                        <a:picLocks noChangeAspect="1" noChangeArrowheads="1"/>
                      </p:cNvPicPr>
                      <p:nvPr/>
                    </p:nvPicPr>
                    <p:blipFill>
                      <a:blip r:embed="rId4"/>
                      <a:srcRect/>
                      <a:stretch>
                        <a:fillRect/>
                      </a:stretch>
                    </p:blipFill>
                    <p:spPr bwMode="auto">
                      <a:xfrm>
                        <a:off x="1443712" y="2060848"/>
                        <a:ext cx="6181725" cy="380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7" name="TextBox 6"/>
              <p:cNvSpPr txBox="1"/>
              <p:nvPr/>
            </p:nvSpPr>
            <p:spPr>
              <a:xfrm>
                <a:off x="1412824" y="1602604"/>
                <a:ext cx="6048672" cy="379656"/>
              </a:xfrm>
              <a:prstGeom prst="rect">
                <a:avLst/>
              </a:prstGeom>
              <a:noFill/>
            </p:spPr>
            <p:txBody>
              <a:bodyPr wrap="square" rtlCol="0">
                <a:spAutoFit/>
              </a:bodyPr>
              <a:lstStyle/>
              <a:p>
                <a:r>
                  <a:rPr lang="en-US" altLang="zh-CN" dirty="0"/>
                  <a:t>Assumptions: </a:t>
                </a:r>
                <a14:m>
                  <m:oMath xmlns:m="http://schemas.openxmlformats.org/officeDocument/2006/math">
                    <m:r>
                      <a:rPr lang="en-US" altLang="zh-CN" b="0" i="1" smtClean="0">
                        <a:latin typeface="Cambria Math"/>
                      </a:rPr>
                      <m:t>𝑦</m:t>
                    </m:r>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1/2</m:t>
                        </m:r>
                      </m:sup>
                    </m:sSup>
                  </m:oMath>
                </a14:m>
                <a:r>
                  <a:rPr lang="en-US" altLang="zh-CN" dirty="0"/>
                  <a:t>, s=0.3, </a:t>
                </a:r>
                <a14:m>
                  <m:oMath xmlns:m="http://schemas.openxmlformats.org/officeDocument/2006/math">
                    <m:r>
                      <a:rPr lang="en-US" altLang="zh-CN" b="0" i="1" smtClean="0">
                        <a:latin typeface="Cambria Math"/>
                      </a:rPr>
                      <m:t>𝛿</m:t>
                    </m:r>
                    <m:r>
                      <a:rPr lang="en-US" altLang="zh-CN" b="0" i="1" smtClean="0">
                        <a:latin typeface="Cambria Math"/>
                      </a:rPr>
                      <m:t>=0.1</m:t>
                    </m:r>
                  </m:oMath>
                </a14:m>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a:rPr>
                          <m:t>𝑘</m:t>
                        </m:r>
                      </m:e>
                      <m:sub>
                        <m:r>
                          <a:rPr lang="en-US" altLang="zh-CN" b="0" i="1" smtClean="0">
                            <a:latin typeface="Cambria Math"/>
                          </a:rPr>
                          <m:t>0</m:t>
                        </m:r>
                      </m:sub>
                    </m:sSub>
                    <m:r>
                      <a:rPr lang="en-US" altLang="zh-CN" b="0" i="1" smtClean="0">
                        <a:latin typeface="Cambria Math"/>
                      </a:rPr>
                      <m:t>=4.</m:t>
                    </m:r>
                  </m:oMath>
                </a14:m>
                <a:endParaRPr lang="zh-CN" alt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1412824" y="1602604"/>
                <a:ext cx="6048672" cy="379656"/>
              </a:xfrm>
              <a:prstGeom prst="rect">
                <a:avLst/>
              </a:prstGeom>
              <a:blipFill rotWithShape="1">
                <a:blip r:embed="rId6"/>
                <a:stretch>
                  <a:fillRect l="-907" t="-4839" b="-258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66494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索罗模型 </a:t>
            </a:r>
            <a:r>
              <a:rPr lang="en-US" altLang="zh-CN" dirty="0"/>
              <a:t>I </a:t>
            </a:r>
            <a:r>
              <a:rPr lang="zh-CN" altLang="en-US" dirty="0"/>
              <a:t>的含义</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如果经济已经处于稳态，那么人均收入将不再增长。但总收入仍然随着人口增长</a:t>
                </a:r>
                <a:r>
                  <a:rPr lang="en-US" altLang="zh-CN" dirty="0"/>
                  <a:t>, </a:t>
                </a: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a:rPr>
                            <m:t>𝑌</m:t>
                          </m:r>
                        </m:e>
                        <m:sub>
                          <m:r>
                            <a:rPr lang="en-US" altLang="zh-CN" b="0" i="1" smtClean="0">
                              <a:latin typeface="Cambria Math"/>
                            </a:rPr>
                            <m:t>𝑡</m:t>
                          </m:r>
                        </m:sub>
                      </m:sSub>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𝑦</m:t>
                          </m:r>
                        </m:e>
                        <m:sup>
                          <m:r>
                            <a:rPr lang="en-US" altLang="zh-CN" b="0" i="1" smtClean="0">
                              <a:latin typeface="Cambria Math"/>
                            </a:rPr>
                            <m:t>∗</m:t>
                          </m:r>
                        </m:sup>
                      </m:sSup>
                      <m:sSub>
                        <m:sSubPr>
                          <m:ctrlPr>
                            <a:rPr lang="en-US" altLang="zh-CN" b="0" i="1" smtClean="0">
                              <a:latin typeface="Cambria Math" panose="02040503050406030204" pitchFamily="18" charset="0"/>
                            </a:rPr>
                          </m:ctrlPr>
                        </m:sSubPr>
                        <m:e>
                          <m:r>
                            <a:rPr lang="en-US" altLang="zh-CN" b="0" i="1" smtClean="0">
                              <a:latin typeface="Cambria Math"/>
                            </a:rPr>
                            <m:t>𝐿</m:t>
                          </m:r>
                        </m:e>
                        <m:sub>
                          <m:r>
                            <a:rPr lang="en-US" altLang="zh-CN" b="0" i="1" smtClean="0">
                              <a:latin typeface="Cambria Math"/>
                            </a:rPr>
                            <m:t>𝑡</m:t>
                          </m:r>
                        </m:sub>
                      </m:sSub>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𝑦</m:t>
                          </m:r>
                        </m:e>
                        <m:sup>
                          <m:r>
                            <a:rPr lang="en-US" altLang="zh-CN" b="0" i="1" smtClean="0">
                              <a:latin typeface="Cambria Math"/>
                            </a:rPr>
                            <m:t>∗</m:t>
                          </m:r>
                        </m:sup>
                      </m:sSup>
                      <m:sSub>
                        <m:sSubPr>
                          <m:ctrlPr>
                            <a:rPr lang="en-US" altLang="zh-CN" b="0" i="1" smtClean="0">
                              <a:latin typeface="Cambria Math" panose="02040503050406030204" pitchFamily="18" charset="0"/>
                            </a:rPr>
                          </m:ctrlPr>
                        </m:sSubPr>
                        <m:e>
                          <m:r>
                            <a:rPr lang="en-US" altLang="zh-CN" b="0" i="1" smtClean="0">
                              <a:latin typeface="Cambria Math"/>
                            </a:rPr>
                            <m:t>𝐿</m:t>
                          </m:r>
                        </m:e>
                        <m:sub>
                          <m:r>
                            <a:rPr lang="en-US" altLang="zh-CN" b="0" i="1" smtClean="0">
                              <a:latin typeface="Cambria Math"/>
                            </a:rPr>
                            <m:t>0</m:t>
                          </m:r>
                        </m:sub>
                      </m:sSub>
                      <m:sSup>
                        <m:sSupPr>
                          <m:ctrlPr>
                            <a:rPr lang="en-US" altLang="zh-CN" b="0" i="1" smtClean="0">
                              <a:latin typeface="Cambria Math" panose="02040503050406030204" pitchFamily="18" charset="0"/>
                            </a:rPr>
                          </m:ctrlPr>
                        </m:sSupPr>
                        <m:e>
                          <m:r>
                            <a:rPr lang="en-US" altLang="zh-CN" b="0" i="1" smtClean="0">
                              <a:latin typeface="Cambria Math"/>
                            </a:rPr>
                            <m:t>𝑒</m:t>
                          </m:r>
                        </m:e>
                        <m:sup>
                          <m:r>
                            <a:rPr lang="en-US" altLang="zh-CN" b="0" i="1" smtClean="0">
                              <a:latin typeface="Cambria Math"/>
                            </a:rPr>
                            <m:t>𝑛𝑡</m:t>
                          </m:r>
                        </m:sup>
                      </m:sSup>
                      <m:r>
                        <a:rPr lang="en-US" altLang="zh-CN" b="0" i="1" smtClean="0">
                          <a:latin typeface="Cambria Math"/>
                        </a:rPr>
                        <m:t>.</m:t>
                      </m:r>
                    </m:oMath>
                  </m:oMathPara>
                </a14:m>
                <a:endParaRPr lang="en-US" altLang="zh-CN" dirty="0"/>
              </a:p>
              <a:p>
                <a:r>
                  <a:rPr lang="zh-CN" altLang="en-US" dirty="0"/>
                  <a:t>如果经济低于稳态水平，那么会有一段收敛型（</a:t>
                </a:r>
                <a:r>
                  <a:rPr lang="en-US" altLang="zh-CN" dirty="0"/>
                  <a:t>convergence</a:t>
                </a:r>
                <a:r>
                  <a:rPr lang="zh-CN" altLang="en-US" dirty="0"/>
                  <a:t>）或追赶型（</a:t>
                </a:r>
                <a:r>
                  <a:rPr lang="en-US" altLang="zh-CN" dirty="0"/>
                  <a:t>catch-up</a:t>
                </a:r>
                <a:r>
                  <a:rPr lang="zh-CN" altLang="en-US" dirty="0"/>
                  <a:t>）的增长。</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704" t="-1752" r="-296"/>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322347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储蓄的影响</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r>
                  <a:rPr lang="zh-CN" altLang="en-US" dirty="0"/>
                  <a:t>稳态方程如下：</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𝑠𝑓</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e>
                      </m:d>
                      <m:r>
                        <a:rPr lang="en-US" altLang="zh-CN" b="0" i="1" smtClean="0">
                          <a:latin typeface="Cambria Math"/>
                        </a:rPr>
                        <m:t>=(</m:t>
                      </m:r>
                      <m:r>
                        <a:rPr lang="en-US" altLang="zh-CN" b="0" i="1" smtClean="0">
                          <a:latin typeface="Cambria Math"/>
                        </a:rPr>
                        <m:t>𝛿</m:t>
                      </m:r>
                      <m:r>
                        <a:rPr lang="en-US" altLang="zh-CN" b="0" i="1" smtClean="0">
                          <a:latin typeface="Cambria Math"/>
                        </a:rPr>
                        <m:t>+</m:t>
                      </m:r>
                      <m:r>
                        <a:rPr lang="en-US" altLang="zh-CN" b="0" i="1" smtClean="0">
                          <a:latin typeface="Cambria Math"/>
                        </a:rPr>
                        <m:t>𝑛</m:t>
                      </m:r>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r>
                        <a:rPr lang="en-US" altLang="zh-CN" b="0" i="1" smtClean="0">
                          <a:latin typeface="Cambria Math"/>
                        </a:rPr>
                        <m:t>.</m:t>
                      </m:r>
                    </m:oMath>
                  </m:oMathPara>
                </a14:m>
                <a:endParaRPr lang="en-US" altLang="zh-CN" dirty="0"/>
              </a:p>
              <a:p>
                <a:r>
                  <a:rPr lang="zh-CN" altLang="en-US" dirty="0"/>
                  <a:t>用隐含函数定理可得</a:t>
                </a:r>
                <a:endParaRPr lang="en-US" altLang="zh-CN" dirty="0"/>
              </a:p>
              <a:p>
                <a:pPr marL="0" indent="0">
                  <a:buNone/>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num>
                        <m:den>
                          <m:r>
                            <a:rPr lang="en-US" altLang="zh-CN" b="0" i="1" smtClean="0">
                              <a:latin typeface="Cambria Math" panose="02040503050406030204" pitchFamily="18" charset="0"/>
                            </a:rPr>
                            <m:t>𝜕</m:t>
                          </m:r>
                          <m:r>
                            <a:rPr lang="en-US" altLang="zh-CN" b="0" i="1" smtClean="0">
                              <a:latin typeface="Cambria Math"/>
                            </a:rPr>
                            <m:t>𝑠</m:t>
                          </m:r>
                        </m:den>
                      </m:f>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𝑓</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e>
                          </m:d>
                        </m:num>
                        <m:den>
                          <m:r>
                            <a:rPr lang="en-US" altLang="zh-CN" b="0" i="1" smtClean="0">
                              <a:latin typeface="Cambria Math"/>
                            </a:rPr>
                            <m:t>𝑠</m:t>
                          </m:r>
                          <m:sSup>
                            <m:sSupPr>
                              <m:ctrlPr>
                                <a:rPr lang="en-US" altLang="zh-CN" b="0" i="1" smtClean="0">
                                  <a:latin typeface="Cambria Math" panose="02040503050406030204" pitchFamily="18" charset="0"/>
                                </a:rPr>
                              </m:ctrlPr>
                            </m:sSupPr>
                            <m:e>
                              <m:r>
                                <a:rPr lang="en-US" altLang="zh-CN" b="0" i="1" smtClean="0">
                                  <a:latin typeface="Cambria Math"/>
                                </a:rPr>
                                <m:t>𝑓</m:t>
                              </m:r>
                            </m:e>
                            <m:sup>
                              <m:r>
                                <a:rPr lang="en-US" altLang="zh-CN" b="0" i="1" smtClean="0">
                                  <a:latin typeface="Cambria Math"/>
                                </a:rPr>
                                <m:t>′</m:t>
                              </m:r>
                            </m:sup>
                          </m:sSup>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e>
                          </m:d>
                          <m:r>
                            <a:rPr lang="en-US" altLang="zh-CN" b="0" i="1" smtClean="0">
                              <a:latin typeface="Cambria Math"/>
                            </a:rPr>
                            <m:t>−(</m:t>
                          </m:r>
                          <m:r>
                            <a:rPr lang="en-US" altLang="zh-CN" b="0" i="1" smtClean="0">
                              <a:latin typeface="Cambria Math"/>
                            </a:rPr>
                            <m:t>𝛿</m:t>
                          </m:r>
                          <m:r>
                            <a:rPr lang="en-US" altLang="zh-CN" b="0" i="1" smtClean="0">
                              <a:latin typeface="Cambria Math"/>
                            </a:rPr>
                            <m:t>+</m:t>
                          </m:r>
                          <m:r>
                            <a:rPr lang="en-US" altLang="zh-CN" b="0" i="1" smtClean="0">
                              <a:latin typeface="Cambria Math"/>
                            </a:rPr>
                            <m:t>𝑛</m:t>
                          </m:r>
                          <m:r>
                            <a:rPr lang="en-US" altLang="zh-CN" b="0" i="1" smtClean="0">
                              <a:latin typeface="Cambria Math"/>
                            </a:rPr>
                            <m:t>)</m:t>
                          </m:r>
                        </m:den>
                      </m:f>
                      <m:r>
                        <a:rPr lang="en-US" altLang="zh-CN" b="0" i="1" smtClean="0">
                          <a:latin typeface="Cambria Math"/>
                        </a:rPr>
                        <m:t>.</m:t>
                      </m:r>
                    </m:oMath>
                  </m:oMathPara>
                </a14:m>
                <a:endParaRPr lang="en-US" altLang="zh-CN" dirty="0"/>
              </a:p>
              <a:p>
                <a:r>
                  <a:rPr lang="zh-CN" altLang="en-US" dirty="0"/>
                  <a:t>因为</a:t>
                </a:r>
                <a:r>
                  <a:rPr lang="en-US" altLang="zh-CN" dirty="0"/>
                  <a:t> </a:t>
                </a:r>
                <a14:m>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a:rPr>
                              <m:t>lim</m:t>
                            </m:r>
                          </m:e>
                          <m:lim>
                            <m:r>
                              <a:rPr lang="en-US" altLang="zh-CN" i="1">
                                <a:latin typeface="Cambria Math"/>
                              </a:rPr>
                              <m:t>𝑘</m:t>
                            </m:r>
                            <m:r>
                              <a:rPr lang="en-US" altLang="zh-CN" i="1">
                                <a:latin typeface="Cambria Math"/>
                              </a:rPr>
                              <m:t>→0</m:t>
                            </m:r>
                          </m:lim>
                        </m:limLow>
                      </m:fName>
                      <m:e>
                        <m:sSup>
                          <m:sSupPr>
                            <m:ctrlPr>
                              <a:rPr lang="en-US" altLang="zh-CN" i="1">
                                <a:latin typeface="Cambria Math" panose="02040503050406030204" pitchFamily="18" charset="0"/>
                              </a:rPr>
                            </m:ctrlPr>
                          </m:sSupPr>
                          <m:e>
                            <m:r>
                              <a:rPr lang="en-US" altLang="zh-CN" i="1">
                                <a:latin typeface="Cambria Math"/>
                              </a:rPr>
                              <m:t>𝑓</m:t>
                            </m:r>
                          </m:e>
                          <m:sup>
                            <m:r>
                              <a:rPr lang="en-US" altLang="zh-CN" i="1">
                                <a:latin typeface="Cambria Math"/>
                              </a:rPr>
                              <m:t>′</m:t>
                            </m:r>
                          </m:sup>
                        </m:sSup>
                        <m:d>
                          <m:dPr>
                            <m:ctrlPr>
                              <a:rPr lang="en-US" altLang="zh-CN" i="1">
                                <a:latin typeface="Cambria Math" panose="02040503050406030204" pitchFamily="18" charset="0"/>
                              </a:rPr>
                            </m:ctrlPr>
                          </m:dPr>
                          <m:e>
                            <m:r>
                              <a:rPr lang="en-US" altLang="zh-CN" i="1">
                                <a:latin typeface="Cambria Math"/>
                              </a:rPr>
                              <m:t>𝑘</m:t>
                            </m:r>
                          </m:e>
                        </m:d>
                        <m:r>
                          <a:rPr lang="en-US" altLang="zh-CN" i="1">
                            <a:latin typeface="Cambria Math"/>
                          </a:rPr>
                          <m:t>=∞, </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a:rPr>
                                  <m:t>lim</m:t>
                                </m:r>
                              </m:e>
                              <m:lim>
                                <m:r>
                                  <a:rPr lang="en-US" altLang="zh-CN" i="1">
                                    <a:latin typeface="Cambria Math"/>
                                  </a:rPr>
                                  <m:t>𝑘</m:t>
                                </m:r>
                                <m:r>
                                  <a:rPr lang="en-US" altLang="zh-CN" i="1">
                                    <a:latin typeface="Cambria Math"/>
                                  </a:rPr>
                                  <m:t>→∞</m:t>
                                </m:r>
                              </m:lim>
                            </m:limLow>
                          </m:fName>
                          <m:e>
                            <m:sSup>
                              <m:sSupPr>
                                <m:ctrlPr>
                                  <a:rPr lang="en-US" altLang="zh-CN" i="1">
                                    <a:latin typeface="Cambria Math" panose="02040503050406030204" pitchFamily="18" charset="0"/>
                                  </a:rPr>
                                </m:ctrlPr>
                              </m:sSupPr>
                              <m:e>
                                <m:r>
                                  <a:rPr lang="en-US" altLang="zh-CN" i="1">
                                    <a:latin typeface="Cambria Math"/>
                                  </a:rPr>
                                  <m:t>𝑓</m:t>
                                </m:r>
                              </m:e>
                              <m:sup>
                                <m:r>
                                  <a:rPr lang="en-US" altLang="zh-CN" i="1">
                                    <a:latin typeface="Cambria Math"/>
                                  </a:rPr>
                                  <m:t>′</m:t>
                                </m:r>
                              </m:sup>
                            </m:sSup>
                            <m:d>
                              <m:dPr>
                                <m:ctrlPr>
                                  <a:rPr lang="en-US" altLang="zh-CN" i="1">
                                    <a:latin typeface="Cambria Math" panose="02040503050406030204" pitchFamily="18" charset="0"/>
                                  </a:rPr>
                                </m:ctrlPr>
                              </m:dPr>
                              <m:e>
                                <m:r>
                                  <a:rPr lang="en-US" altLang="zh-CN" i="1">
                                    <a:latin typeface="Cambria Math"/>
                                  </a:rPr>
                                  <m:t>𝑘</m:t>
                                </m:r>
                              </m:e>
                            </m:d>
                            <m:r>
                              <a:rPr lang="en-US" altLang="zh-CN" i="1">
                                <a:latin typeface="Cambria Math"/>
                              </a:rPr>
                              <m:t>=0</m:t>
                            </m:r>
                          </m:e>
                        </m:func>
                      </m:e>
                    </m:func>
                  </m:oMath>
                </a14:m>
                <a:r>
                  <a:rPr lang="en-US" altLang="zh-CN" dirty="0"/>
                  <a:t>, </a:t>
                </a:r>
                <a:r>
                  <a:rPr lang="zh-CN" altLang="en-US" dirty="0"/>
                  <a:t>曲线</a:t>
                </a:r>
                <a:r>
                  <a:rPr lang="en-US" altLang="zh-CN" dirty="0"/>
                  <a:t> </a:t>
                </a:r>
                <a14:m>
                  <m:oMath xmlns:m="http://schemas.openxmlformats.org/officeDocument/2006/math">
                    <m:r>
                      <a:rPr lang="en-US" altLang="zh-CN" i="1">
                        <a:latin typeface="Cambria Math"/>
                      </a:rPr>
                      <m:t>𝑠𝑓</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𝑘</m:t>
                        </m:r>
                      </m:e>
                    </m:d>
                  </m:oMath>
                </a14:m>
                <a:r>
                  <a:rPr lang="en-US" altLang="zh-CN" dirty="0"/>
                  <a:t> </a:t>
                </a:r>
                <a:r>
                  <a:rPr lang="zh-CN" altLang="en-US" dirty="0"/>
                  <a:t>与斜线</a:t>
                </a:r>
                <a14:m>
                  <m:oMath xmlns:m="http://schemas.openxmlformats.org/officeDocument/2006/math">
                    <m:d>
                      <m:dPr>
                        <m:ctrlPr>
                          <a:rPr lang="en-US" altLang="zh-CN" i="1">
                            <a:latin typeface="Cambria Math" panose="02040503050406030204" pitchFamily="18" charset="0"/>
                          </a:rPr>
                        </m:ctrlPr>
                      </m:dPr>
                      <m:e>
                        <m:r>
                          <a:rPr lang="en-US" altLang="zh-CN" i="1">
                            <a:latin typeface="Cambria Math"/>
                          </a:rPr>
                          <m:t>𝛿</m:t>
                        </m:r>
                        <m:r>
                          <a:rPr lang="en-US" altLang="zh-CN" i="1">
                            <a:latin typeface="Cambria Math"/>
                          </a:rPr>
                          <m:t>+</m:t>
                        </m:r>
                        <m:r>
                          <a:rPr lang="en-US" altLang="zh-CN" i="1">
                            <a:latin typeface="Cambria Math"/>
                          </a:rPr>
                          <m:t>𝑛</m:t>
                        </m:r>
                      </m:e>
                    </m:d>
                    <m:r>
                      <a:rPr lang="en-US" altLang="zh-CN" b="0" i="1" smtClean="0">
                        <a:latin typeface="Cambria Math" panose="02040503050406030204" pitchFamily="18" charset="0"/>
                      </a:rPr>
                      <m:t>𝑘</m:t>
                    </m:r>
                  </m:oMath>
                </a14:m>
                <a:r>
                  <a:rPr lang="en-US" altLang="zh-CN" dirty="0"/>
                  <a:t> </a:t>
                </a:r>
                <a:r>
                  <a:rPr lang="zh-CN" altLang="en-US" dirty="0"/>
                  <a:t>在 </a:t>
                </a:r>
                <a14:m>
                  <m:oMath xmlns:m="http://schemas.openxmlformats.org/officeDocument/2006/math">
                    <m:r>
                      <a:rPr lang="en-US" altLang="zh-CN" i="1">
                        <a:latin typeface="Cambria Math" panose="02040503050406030204" pitchFamily="18" charset="0"/>
                      </a:rPr>
                      <m:t>𝑘</m:t>
                    </m:r>
                    <m:r>
                      <a:rPr lang="en-US" altLang="zh-CN"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𝑘</m:t>
                        </m:r>
                      </m:e>
                      <m:sup>
                        <m:r>
                          <a:rPr lang="en-US" altLang="zh-CN" b="0" i="1" smtClean="0">
                            <a:latin typeface="Cambria Math" panose="02040503050406030204" pitchFamily="18" charset="0"/>
                          </a:rPr>
                          <m:t>∗</m:t>
                        </m:r>
                      </m:sup>
                    </m:sSup>
                  </m:oMath>
                </a14:m>
                <a:r>
                  <a:rPr lang="en-US" altLang="zh-CN" dirty="0"/>
                  <a:t> </a:t>
                </a:r>
                <a:r>
                  <a:rPr lang="zh-CN" altLang="en-US" dirty="0"/>
                  <a:t>处相交，所以</a:t>
                </a:r>
                <a:endParaRPr lang="en-US" altLang="zh-CN" dirty="0"/>
              </a:p>
              <a:p>
                <a:pPr marL="0" indent="0" algn="ctr">
                  <a:buNone/>
                </a:pPr>
                <a:r>
                  <a:rPr lang="en-US" altLang="zh-CN" dirty="0"/>
                  <a:t> </a:t>
                </a:r>
                <a14:m>
                  <m:oMath xmlns:m="http://schemas.openxmlformats.org/officeDocument/2006/math">
                    <m:r>
                      <a:rPr lang="en-US" altLang="zh-CN" b="0" i="1" smtClean="0">
                        <a:latin typeface="Cambria Math"/>
                      </a:rPr>
                      <m:t>𝑠</m:t>
                    </m:r>
                    <m:sSup>
                      <m:sSupPr>
                        <m:ctrlPr>
                          <a:rPr lang="en-US" altLang="zh-CN" b="0" i="1" smtClean="0">
                            <a:latin typeface="Cambria Math" panose="02040503050406030204" pitchFamily="18" charset="0"/>
                          </a:rPr>
                        </m:ctrlPr>
                      </m:sSupPr>
                      <m:e>
                        <m:r>
                          <a:rPr lang="en-US" altLang="zh-CN" b="0" i="1" smtClean="0">
                            <a:latin typeface="Cambria Math"/>
                          </a:rPr>
                          <m:t>𝑓</m:t>
                        </m:r>
                      </m:e>
                      <m:sup>
                        <m:r>
                          <a:rPr lang="en-US" altLang="zh-CN" b="0" i="1" smtClean="0">
                            <a:latin typeface="Cambria Math"/>
                          </a:rPr>
                          <m:t>′</m:t>
                        </m:r>
                      </m:sup>
                    </m:sSup>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e>
                    </m:d>
                    <m:r>
                      <a:rPr lang="en-US" altLang="zh-CN" b="0" i="1" smtClean="0">
                        <a:latin typeface="Cambria Math"/>
                      </a:rPr>
                      <m:t>&lt;</m:t>
                    </m:r>
                    <m:r>
                      <a:rPr lang="en-US" altLang="zh-CN" b="0" i="1" smtClean="0">
                        <a:latin typeface="Cambria Math"/>
                      </a:rPr>
                      <m:t>𝛿</m:t>
                    </m:r>
                    <m:r>
                      <a:rPr lang="en-US" altLang="zh-CN" b="0" i="1" smtClean="0">
                        <a:latin typeface="Cambria Math"/>
                      </a:rPr>
                      <m:t>+</m:t>
                    </m:r>
                    <m:r>
                      <a:rPr lang="en-US" altLang="zh-CN" b="0" i="1" smtClean="0">
                        <a:latin typeface="Cambria Math"/>
                      </a:rPr>
                      <m:t>𝑛</m:t>
                    </m:r>
                    <m:r>
                      <a:rPr lang="en-US" altLang="zh-CN" b="0" i="1" smtClean="0">
                        <a:latin typeface="Cambria Math" panose="02040503050406030204" pitchFamily="18" charset="0"/>
                      </a:rPr>
                      <m:t>.</m:t>
                    </m:r>
                  </m:oMath>
                </a14:m>
                <a:endParaRPr lang="en-US" altLang="zh-CN" dirty="0"/>
              </a:p>
              <a:p>
                <a:r>
                  <a:rPr lang="zh-CN" altLang="en-US" dirty="0"/>
                  <a:t>因此高储蓄率对应更高的人均资本存量和产出。</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481" t="-3369" r="-5259" b="-3100"/>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627375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图示</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cxnSp>
        <p:nvCxnSpPr>
          <p:cNvPr id="6" name="直接箭头连接符 5"/>
          <p:cNvCxnSpPr/>
          <p:nvPr/>
        </p:nvCxnSpPr>
        <p:spPr>
          <a:xfrm>
            <a:off x="2339752" y="5517232"/>
            <a:ext cx="45365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2339752" y="2204864"/>
            <a:ext cx="0" cy="33123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任意多边形 11"/>
          <p:cNvSpPr/>
          <p:nvPr/>
        </p:nvSpPr>
        <p:spPr>
          <a:xfrm>
            <a:off x="2354317" y="3331779"/>
            <a:ext cx="4004442" cy="2196662"/>
          </a:xfrm>
          <a:custGeom>
            <a:avLst/>
            <a:gdLst>
              <a:gd name="connsiteX0" fmla="*/ 0 w 4004442"/>
              <a:gd name="connsiteY0" fmla="*/ 2196662 h 2196662"/>
              <a:gd name="connsiteX1" fmla="*/ 1072055 w 4004442"/>
              <a:gd name="connsiteY1" fmla="*/ 1040524 h 2196662"/>
              <a:gd name="connsiteX2" fmla="*/ 4004442 w 4004442"/>
              <a:gd name="connsiteY2" fmla="*/ 0 h 2196662"/>
              <a:gd name="connsiteX3" fmla="*/ 4004442 w 4004442"/>
              <a:gd name="connsiteY3" fmla="*/ 0 h 2196662"/>
            </a:gdLst>
            <a:ahLst/>
            <a:cxnLst>
              <a:cxn ang="0">
                <a:pos x="connsiteX0" y="connsiteY0"/>
              </a:cxn>
              <a:cxn ang="0">
                <a:pos x="connsiteX1" y="connsiteY1"/>
              </a:cxn>
              <a:cxn ang="0">
                <a:pos x="connsiteX2" y="connsiteY2"/>
              </a:cxn>
              <a:cxn ang="0">
                <a:pos x="connsiteX3" y="connsiteY3"/>
              </a:cxn>
            </a:cxnLst>
            <a:rect l="l" t="t" r="r" b="b"/>
            <a:pathLst>
              <a:path w="4004442" h="2196662">
                <a:moveTo>
                  <a:pt x="0" y="2196662"/>
                </a:moveTo>
                <a:cubicBezTo>
                  <a:pt x="202324" y="1801648"/>
                  <a:pt x="404648" y="1406634"/>
                  <a:pt x="1072055" y="1040524"/>
                </a:cubicBezTo>
                <a:cubicBezTo>
                  <a:pt x="1739462" y="674414"/>
                  <a:pt x="4004442" y="0"/>
                  <a:pt x="4004442" y="0"/>
                </a:cubicBezTo>
                <a:lnTo>
                  <a:pt x="4004442" y="0"/>
                </a:ln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2354317" y="2708920"/>
            <a:ext cx="4004442" cy="2819521"/>
          </a:xfrm>
          <a:custGeom>
            <a:avLst/>
            <a:gdLst>
              <a:gd name="connsiteX0" fmla="*/ 0 w 4004442"/>
              <a:gd name="connsiteY0" fmla="*/ 2196662 h 2196662"/>
              <a:gd name="connsiteX1" fmla="*/ 1072055 w 4004442"/>
              <a:gd name="connsiteY1" fmla="*/ 1040524 h 2196662"/>
              <a:gd name="connsiteX2" fmla="*/ 4004442 w 4004442"/>
              <a:gd name="connsiteY2" fmla="*/ 0 h 2196662"/>
              <a:gd name="connsiteX3" fmla="*/ 4004442 w 4004442"/>
              <a:gd name="connsiteY3" fmla="*/ 0 h 2196662"/>
            </a:gdLst>
            <a:ahLst/>
            <a:cxnLst>
              <a:cxn ang="0">
                <a:pos x="connsiteX0" y="connsiteY0"/>
              </a:cxn>
              <a:cxn ang="0">
                <a:pos x="connsiteX1" y="connsiteY1"/>
              </a:cxn>
              <a:cxn ang="0">
                <a:pos x="connsiteX2" y="connsiteY2"/>
              </a:cxn>
              <a:cxn ang="0">
                <a:pos x="connsiteX3" y="connsiteY3"/>
              </a:cxn>
            </a:cxnLst>
            <a:rect l="l" t="t" r="r" b="b"/>
            <a:pathLst>
              <a:path w="4004442" h="2196662">
                <a:moveTo>
                  <a:pt x="0" y="2196662"/>
                </a:moveTo>
                <a:cubicBezTo>
                  <a:pt x="202324" y="1801648"/>
                  <a:pt x="404648" y="1406634"/>
                  <a:pt x="1072055" y="1040524"/>
                </a:cubicBezTo>
                <a:cubicBezTo>
                  <a:pt x="1739462" y="674414"/>
                  <a:pt x="4004442" y="0"/>
                  <a:pt x="4004442" y="0"/>
                </a:cubicBezTo>
                <a:lnTo>
                  <a:pt x="4004442" y="0"/>
                </a:lnTo>
              </a:path>
            </a:pathLst>
          </a:cu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4" idx="0"/>
          </p:cNvCxnSpPr>
          <p:nvPr/>
        </p:nvCxnSpPr>
        <p:spPr>
          <a:xfrm flipV="1">
            <a:off x="2354317" y="2276872"/>
            <a:ext cx="3873867" cy="3251569"/>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5910868" y="1876182"/>
                <a:ext cx="11521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m:t>
                      </m:r>
                      <m:r>
                        <a:rPr lang="en-US" altLang="zh-CN" b="0" i="1" smtClean="0">
                          <a:latin typeface="Cambria Math"/>
                        </a:rPr>
                        <m:t>𝛿</m:t>
                      </m:r>
                      <m:r>
                        <a:rPr lang="en-US" altLang="zh-CN" b="0" i="1" smtClean="0">
                          <a:latin typeface="Cambria Math"/>
                        </a:rPr>
                        <m:t>+</m:t>
                      </m:r>
                      <m:r>
                        <a:rPr lang="en-US" altLang="zh-CN" b="0" i="1" smtClean="0">
                          <a:latin typeface="Cambria Math"/>
                        </a:rPr>
                        <m:t>𝑛</m:t>
                      </m:r>
                      <m:r>
                        <a:rPr lang="en-US" altLang="zh-CN" b="0" i="1" smtClean="0">
                          <a:latin typeface="Cambria Math"/>
                        </a:rPr>
                        <m:t>)</m:t>
                      </m:r>
                      <m:r>
                        <a:rPr lang="en-US" altLang="zh-CN" b="0" i="1" smtClean="0">
                          <a:latin typeface="Cambria Math"/>
                        </a:rPr>
                        <m:t>𝑘</m:t>
                      </m:r>
                    </m:oMath>
                  </m:oMathPara>
                </a14:m>
                <a:endParaRPr lang="zh-CN" alt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5910868" y="1876182"/>
                <a:ext cx="1152128" cy="369332"/>
              </a:xfrm>
              <a:prstGeom prst="rect">
                <a:avLst/>
              </a:prstGeom>
              <a:blipFill rotWithShape="1">
                <a:blip r:embed="rId2"/>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910868" y="3331779"/>
                <a:ext cx="80250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a:rPr>
                            <m:t>𝑠</m:t>
                          </m:r>
                        </m:e>
                        <m:sub>
                          <m:r>
                            <a:rPr lang="en-US" altLang="zh-CN" b="0" i="1" smtClean="0">
                              <a:latin typeface="Cambria Math"/>
                            </a:rPr>
                            <m:t>1</m:t>
                          </m:r>
                        </m:sub>
                      </m:sSub>
                      <m:r>
                        <a:rPr lang="en-US" altLang="zh-CN" b="0" i="1" smtClean="0">
                          <a:latin typeface="Cambria Math"/>
                        </a:rPr>
                        <m:t>𝑓</m:t>
                      </m:r>
                      <m:r>
                        <a:rPr lang="en-US" altLang="zh-CN" b="0" i="1" smtClean="0">
                          <a:latin typeface="Cambria Math"/>
                        </a:rPr>
                        <m:t>(</m:t>
                      </m:r>
                      <m:r>
                        <a:rPr lang="en-US" altLang="zh-CN" b="0" i="1" smtClean="0">
                          <a:latin typeface="Cambria Math"/>
                        </a:rPr>
                        <m:t>𝑘</m:t>
                      </m:r>
                      <m:r>
                        <a:rPr lang="en-US" altLang="zh-CN" b="0" i="1" smtClean="0">
                          <a:latin typeface="Cambria Math"/>
                        </a:rPr>
                        <m:t>)</m:t>
                      </m:r>
                    </m:oMath>
                  </m:oMathPara>
                </a14:m>
                <a:endParaRPr lang="zh-CN" alt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5910868" y="3331779"/>
                <a:ext cx="802505" cy="369332"/>
              </a:xfrm>
              <a:prstGeom prst="rect">
                <a:avLst/>
              </a:prstGeom>
              <a:blipFill rotWithShape="1">
                <a:blip r:embed="rId3"/>
                <a:stretch>
                  <a:fillRect r="-7634"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6121412" y="2674294"/>
                <a:ext cx="8129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a:rPr>
                            <m:t>𝑠</m:t>
                          </m:r>
                        </m:e>
                        <m:sub>
                          <m:r>
                            <a:rPr lang="en-US" altLang="zh-CN" b="0" i="1" smtClean="0">
                              <a:latin typeface="Cambria Math"/>
                            </a:rPr>
                            <m:t>2</m:t>
                          </m:r>
                        </m:sub>
                      </m:sSub>
                      <m:r>
                        <a:rPr lang="en-US" altLang="zh-CN" b="0" i="1" smtClean="0">
                          <a:latin typeface="Cambria Math"/>
                        </a:rPr>
                        <m:t>𝑓</m:t>
                      </m:r>
                      <m:r>
                        <a:rPr lang="en-US" altLang="zh-CN" b="0" i="1" smtClean="0">
                          <a:latin typeface="Cambria Math"/>
                        </a:rPr>
                        <m:t>(</m:t>
                      </m:r>
                      <m:r>
                        <a:rPr lang="en-US" altLang="zh-CN" b="0" i="1" smtClean="0">
                          <a:latin typeface="Cambria Math"/>
                        </a:rPr>
                        <m:t>𝑘</m:t>
                      </m:r>
                      <m:r>
                        <a:rPr lang="en-US" altLang="zh-CN" b="0" i="1" smtClean="0">
                          <a:latin typeface="Cambria Math"/>
                        </a:rPr>
                        <m:t>)</m:t>
                      </m:r>
                    </m:oMath>
                  </m:oMathPara>
                </a14:m>
                <a:endParaRPr lang="zh-CN" alt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6121412" y="2674294"/>
                <a:ext cx="812988" cy="369332"/>
              </a:xfrm>
              <a:prstGeom prst="rect">
                <a:avLst/>
              </a:prstGeom>
              <a:blipFill rotWithShape="1">
                <a:blip r:embed="rId4"/>
                <a:stretch>
                  <a:fillRect r="-6716"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6527906" y="5147900"/>
                <a:ext cx="37093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𝑘</m:t>
                      </m:r>
                    </m:oMath>
                  </m:oMathPara>
                </a14:m>
                <a:endParaRPr lang="zh-CN" altLang="en-US" dirty="0"/>
              </a:p>
            </p:txBody>
          </p:sp>
        </mc:Choice>
        <mc:Fallback xmlns="">
          <p:sp>
            <p:nvSpPr>
              <p:cNvPr id="21" name="矩形 20"/>
              <p:cNvSpPr>
                <a:spLocks noRot="1" noChangeAspect="1" noMove="1" noResize="1" noEditPoints="1" noAdjustHandles="1" noChangeArrowheads="1" noChangeShapeType="1" noTextEdit="1"/>
              </p:cNvSpPr>
              <p:nvPr/>
            </p:nvSpPr>
            <p:spPr>
              <a:xfrm>
                <a:off x="6527906" y="5147900"/>
                <a:ext cx="370935" cy="369332"/>
              </a:xfrm>
              <a:prstGeom prst="rect">
                <a:avLst/>
              </a:prstGeom>
              <a:blipFill rotWithShape="1">
                <a:blip r:embed="rId5"/>
                <a:stretch>
                  <a:fillRect/>
                </a:stretch>
              </a:blipFill>
            </p:spPr>
            <p:txBody>
              <a:bodyPr/>
              <a:lstStyle/>
              <a:p>
                <a:r>
                  <a:rPr lang="zh-CN" altLang="en-US">
                    <a:noFill/>
                  </a:rPr>
                  <a:t> </a:t>
                </a:r>
              </a:p>
            </p:txBody>
          </p:sp>
        </mc:Fallback>
      </mc:AlternateContent>
      <p:sp>
        <p:nvSpPr>
          <p:cNvPr id="22" name="TextBox 21"/>
          <p:cNvSpPr txBox="1"/>
          <p:nvPr/>
        </p:nvSpPr>
        <p:spPr>
          <a:xfrm>
            <a:off x="2354317" y="1953706"/>
            <a:ext cx="1713627" cy="646331"/>
          </a:xfrm>
          <a:prstGeom prst="rect">
            <a:avLst/>
          </a:prstGeom>
          <a:noFill/>
        </p:spPr>
        <p:txBody>
          <a:bodyPr wrap="square" rtlCol="0">
            <a:spAutoFit/>
          </a:bodyPr>
          <a:lstStyle/>
          <a:p>
            <a:r>
              <a:rPr lang="en-US" altLang="zh-CN" dirty="0"/>
              <a:t>Investment</a:t>
            </a:r>
          </a:p>
          <a:p>
            <a:r>
              <a:rPr lang="en-US" altLang="zh-CN" dirty="0"/>
              <a:t>Depreciation</a:t>
            </a:r>
            <a:endParaRPr lang="zh-CN" altLang="en-US" dirty="0"/>
          </a:p>
        </p:txBody>
      </p:sp>
      <p:cxnSp>
        <p:nvCxnSpPr>
          <p:cNvPr id="24" name="直接箭头连接符 23"/>
          <p:cNvCxnSpPr/>
          <p:nvPr/>
        </p:nvCxnSpPr>
        <p:spPr>
          <a:xfrm flipH="1" flipV="1">
            <a:off x="5436096" y="3068960"/>
            <a:ext cx="216024" cy="4474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076056" y="3292702"/>
            <a:ext cx="0" cy="223573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4067944" y="4118680"/>
            <a:ext cx="0" cy="1409761"/>
          </a:xfrm>
          <a:prstGeom prst="line">
            <a:avLst/>
          </a:prstGeom>
          <a:ln>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矩形 28"/>
              <p:cNvSpPr/>
              <p:nvPr/>
            </p:nvSpPr>
            <p:spPr>
              <a:xfrm>
                <a:off x="3861308" y="5521053"/>
                <a:ext cx="49523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i="1" smtClean="0">
                              <a:latin typeface="Cambria Math"/>
                            </a:rPr>
                            <m:t>𝑘</m:t>
                          </m:r>
                        </m:e>
                        <m:sub>
                          <m:r>
                            <a:rPr lang="en-US" altLang="zh-CN" b="0" i="1" smtClean="0">
                              <a:latin typeface="Cambria Math"/>
                            </a:rPr>
                            <m:t>1</m:t>
                          </m:r>
                        </m:sub>
                        <m:sup>
                          <m:r>
                            <a:rPr lang="en-US" altLang="zh-CN" b="0" i="1" smtClean="0">
                              <a:latin typeface="Cambria Math"/>
                            </a:rPr>
                            <m:t>∗</m:t>
                          </m:r>
                        </m:sup>
                      </m:sSubSup>
                    </m:oMath>
                  </m:oMathPara>
                </a14:m>
                <a:endParaRPr lang="zh-CN" altLang="en-US" dirty="0"/>
              </a:p>
            </p:txBody>
          </p:sp>
        </mc:Choice>
        <mc:Fallback xmlns="">
          <p:sp>
            <p:nvSpPr>
              <p:cNvPr id="29" name="矩形 28"/>
              <p:cNvSpPr>
                <a:spLocks noRot="1" noChangeAspect="1" noMove="1" noResize="1" noEditPoints="1" noAdjustHandles="1" noChangeArrowheads="1" noChangeShapeType="1" noTextEdit="1"/>
              </p:cNvSpPr>
              <p:nvPr/>
            </p:nvSpPr>
            <p:spPr>
              <a:xfrm>
                <a:off x="3861308" y="5521053"/>
                <a:ext cx="495230" cy="369332"/>
              </a:xfrm>
              <a:prstGeom prst="rect">
                <a:avLst/>
              </a:prstGeom>
              <a:blipFill rotWithShape="1">
                <a:blip r:embed="rId6"/>
                <a:stretch>
                  <a:fillRect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4828441" y="5528441"/>
                <a:ext cx="49523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i="1" smtClean="0">
                              <a:latin typeface="Cambria Math"/>
                            </a:rPr>
                            <m:t>𝑘</m:t>
                          </m:r>
                        </m:e>
                        <m:sub>
                          <m:r>
                            <a:rPr lang="en-US" altLang="zh-CN" b="0" i="1" smtClean="0">
                              <a:latin typeface="Cambria Math"/>
                            </a:rPr>
                            <m:t>2</m:t>
                          </m:r>
                        </m:sub>
                        <m:sup>
                          <m:r>
                            <a:rPr lang="en-US" altLang="zh-CN" b="0" i="1" smtClean="0">
                              <a:latin typeface="Cambria Math"/>
                            </a:rPr>
                            <m:t>∗</m:t>
                          </m:r>
                        </m:sup>
                      </m:sSubSup>
                    </m:oMath>
                  </m:oMathPara>
                </a14:m>
                <a:endParaRPr lang="zh-CN" altLang="en-US" dirty="0"/>
              </a:p>
            </p:txBody>
          </p:sp>
        </mc:Choice>
        <mc:Fallback xmlns="">
          <p:sp>
            <p:nvSpPr>
              <p:cNvPr id="30" name="矩形 29"/>
              <p:cNvSpPr>
                <a:spLocks noRot="1" noChangeAspect="1" noMove="1" noResize="1" noEditPoints="1" noAdjustHandles="1" noChangeArrowheads="1" noChangeShapeType="1" noTextEdit="1"/>
              </p:cNvSpPr>
              <p:nvPr/>
            </p:nvSpPr>
            <p:spPr>
              <a:xfrm>
                <a:off x="4828441" y="5528441"/>
                <a:ext cx="495230" cy="369332"/>
              </a:xfrm>
              <a:prstGeom prst="rect">
                <a:avLst/>
              </a:prstGeom>
              <a:blipFill rotWithShape="1">
                <a:blip r:embed="rId7"/>
                <a:stretch>
                  <a:fillRect b="-1667"/>
                </a:stretch>
              </a:blipFill>
            </p:spPr>
            <p:txBody>
              <a:bodyPr/>
              <a:lstStyle/>
              <a:p>
                <a:r>
                  <a:rPr lang="zh-CN" altLang="en-US">
                    <a:noFill/>
                  </a:rPr>
                  <a:t> </a:t>
                </a:r>
              </a:p>
            </p:txBody>
          </p:sp>
        </mc:Fallback>
      </mc:AlternateContent>
      <p:cxnSp>
        <p:nvCxnSpPr>
          <p:cNvPr id="32" name="直接箭头连接符 31"/>
          <p:cNvCxnSpPr/>
          <p:nvPr/>
        </p:nvCxnSpPr>
        <p:spPr>
          <a:xfrm>
            <a:off x="4291250" y="5713107"/>
            <a:ext cx="60068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6537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黄金律（</a:t>
            </a:r>
            <a:r>
              <a:rPr lang="en-US" altLang="zh-CN" dirty="0"/>
              <a:t>Golden-Rule</a:t>
            </a:r>
            <a:r>
              <a:rPr lang="zh-CN" altLang="en-US" dirty="0"/>
              <a:t>）</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r>
                  <a:rPr lang="zh-CN" altLang="en-US" dirty="0"/>
                  <a:t>稳态个人消费是稳态人均资本存量的函数</a:t>
                </a:r>
                <a:endParaRPr lang="en-US" altLang="zh-CN" dirty="0"/>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a:rPr>
                            <m:t>𝑐</m:t>
                          </m:r>
                        </m:e>
                        <m:sup>
                          <m:r>
                            <a:rPr lang="en-US" altLang="zh-CN" b="0" i="1" smtClean="0">
                              <a:latin typeface="Cambria Math"/>
                            </a:rPr>
                            <m:t>∗</m:t>
                          </m:r>
                        </m:sup>
                      </m:sSup>
                      <m:r>
                        <a:rPr lang="en-US" altLang="zh-CN" b="0" i="1" smtClean="0">
                          <a:latin typeface="Cambria Math"/>
                        </a:rPr>
                        <m:t>=</m:t>
                      </m:r>
                      <m:r>
                        <a:rPr lang="en-US" altLang="zh-CN" b="0" i="1" smtClean="0">
                          <a:latin typeface="Cambria Math"/>
                        </a:rPr>
                        <m:t>𝑓</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e>
                      </m:d>
                      <m:r>
                        <a:rPr lang="en-US" altLang="zh-CN" b="0" i="1" smtClean="0">
                          <a:latin typeface="Cambria Math"/>
                        </a:rPr>
                        <m:t>−</m:t>
                      </m:r>
                      <m:r>
                        <a:rPr lang="en-US" altLang="zh-CN" b="0" i="1" smtClean="0">
                          <a:latin typeface="Cambria Math"/>
                        </a:rPr>
                        <m:t>𝑠𝑓</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e>
                      </m:d>
                      <m:r>
                        <a:rPr lang="en-US" altLang="zh-CN" b="0" i="1" smtClean="0">
                          <a:latin typeface="Cambria Math"/>
                        </a:rPr>
                        <m:t>=</m:t>
                      </m:r>
                      <m:r>
                        <a:rPr lang="en-US" altLang="zh-CN" b="0" i="1" smtClean="0">
                          <a:latin typeface="Cambria Math"/>
                        </a:rPr>
                        <m:t>𝑓</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e>
                      </m:d>
                      <m:r>
                        <a:rPr lang="en-US" altLang="zh-CN" b="0" i="1" smtClean="0">
                          <a:latin typeface="Cambria Math"/>
                        </a:rPr>
                        <m:t>−(</m:t>
                      </m:r>
                      <m:r>
                        <a:rPr lang="en-US" altLang="zh-CN" b="0" i="1" smtClean="0">
                          <a:latin typeface="Cambria Math"/>
                        </a:rPr>
                        <m:t>𝛿</m:t>
                      </m:r>
                      <m:r>
                        <a:rPr lang="en-US" altLang="zh-CN" b="0" i="1" smtClean="0">
                          <a:latin typeface="Cambria Math"/>
                        </a:rPr>
                        <m:t>+</m:t>
                      </m:r>
                      <m:r>
                        <a:rPr lang="en-US" altLang="zh-CN" b="0" i="1" smtClean="0">
                          <a:latin typeface="Cambria Math"/>
                        </a:rPr>
                        <m:t>𝑛</m:t>
                      </m:r>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r>
                        <a:rPr lang="en-US" altLang="zh-CN" b="0" i="1" smtClean="0">
                          <a:latin typeface="Cambria Math"/>
                        </a:rPr>
                        <m:t>.</m:t>
                      </m:r>
                    </m:oMath>
                  </m:oMathPara>
                </a14:m>
                <a:endParaRPr lang="en-US" altLang="zh-CN" dirty="0"/>
              </a:p>
              <a:p>
                <a:r>
                  <a:rPr lang="zh-CN" altLang="en-US" dirty="0"/>
                  <a:t>定义：让稳态个人消费最大化的人均资本存量，我称之为黄金律资本存量（</a:t>
                </a:r>
                <a:r>
                  <a:rPr lang="en-US" altLang="zh-CN" u="sng" dirty="0"/>
                  <a:t>golden-rule level of capital</a:t>
                </a:r>
                <a:r>
                  <a:rPr lang="zh-CN" altLang="en-US" dirty="0"/>
                  <a:t>）。</a:t>
                </a:r>
                <a:endParaRPr lang="en-US" altLang="zh-CN" dirty="0"/>
              </a:p>
              <a:p>
                <a:r>
                  <a:rPr lang="zh-CN" altLang="en-US" dirty="0"/>
                  <a:t>一阶条件可得</a:t>
                </a:r>
                <a:r>
                  <a:rPr lang="en-US" altLang="zh-CN" dirty="0"/>
                  <a:t>: </a:t>
                </a:r>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a:rPr>
                            <m:t>𝑓</m:t>
                          </m:r>
                        </m:e>
                        <m:sup>
                          <m:r>
                            <a:rPr lang="en-US" altLang="zh-CN" b="0" i="1" smtClean="0">
                              <a:latin typeface="Cambria Math"/>
                            </a:rPr>
                            <m:t>′</m:t>
                          </m:r>
                        </m:sup>
                      </m:sSup>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a:rPr>
                                <m:t>𝑘</m:t>
                              </m:r>
                            </m:e>
                            <m:sub>
                              <m:r>
                                <a:rPr lang="en-US" altLang="zh-CN" b="0" i="1" smtClean="0">
                                  <a:latin typeface="Cambria Math"/>
                                </a:rPr>
                                <m:t>𝑔𝑜𝑙𝑑</m:t>
                              </m:r>
                            </m:sub>
                            <m:sup>
                              <m:r>
                                <a:rPr lang="en-US" altLang="zh-CN" b="0" i="1" smtClean="0">
                                  <a:latin typeface="Cambria Math"/>
                                </a:rPr>
                                <m:t>∗</m:t>
                              </m:r>
                            </m:sup>
                          </m:sSubSup>
                        </m:e>
                      </m:d>
                      <m:r>
                        <a:rPr lang="en-US" altLang="zh-CN" b="0" i="1" smtClean="0">
                          <a:latin typeface="Cambria Math"/>
                        </a:rPr>
                        <m:t>=</m:t>
                      </m:r>
                      <m:r>
                        <a:rPr lang="en-US" altLang="zh-CN" b="0" i="1" smtClean="0">
                          <a:latin typeface="Cambria Math"/>
                        </a:rPr>
                        <m:t>𝛿</m:t>
                      </m:r>
                      <m:r>
                        <a:rPr lang="en-US" altLang="zh-CN" b="0" i="1" smtClean="0">
                          <a:latin typeface="Cambria Math"/>
                        </a:rPr>
                        <m:t>+</m:t>
                      </m:r>
                      <m:r>
                        <a:rPr lang="en-US" altLang="zh-CN" b="0" i="1" smtClean="0">
                          <a:latin typeface="Cambria Math"/>
                        </a:rPr>
                        <m:t>𝑛</m:t>
                      </m:r>
                      <m:r>
                        <a:rPr lang="en-US" altLang="zh-CN" b="0" i="1" smtClean="0">
                          <a:latin typeface="Cambria Math"/>
                        </a:rPr>
                        <m:t>.</m:t>
                      </m:r>
                    </m:oMath>
                  </m:oMathPara>
                </a14:m>
                <a:endParaRPr lang="en-US" altLang="zh-CN" dirty="0"/>
              </a:p>
              <a:p>
                <a:r>
                  <a:rPr lang="zh-CN" altLang="en-US" dirty="0"/>
                  <a:t>在黄金律水平，资本边际产出等于折旧率</a:t>
                </a:r>
                <a:r>
                  <a:rPr lang="en-US" altLang="zh-CN" dirty="0"/>
                  <a:t>+</a:t>
                </a:r>
                <a:r>
                  <a:rPr lang="zh-CN" altLang="en-US" dirty="0"/>
                  <a:t>人口增长率。</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481" t="-3369" r="-5259"/>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76141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p>
        </p:txBody>
      </p:sp>
      <p:sp>
        <p:nvSpPr>
          <p:cNvPr id="3" name="内容占位符 2"/>
          <p:cNvSpPr>
            <a:spLocks noGrp="1"/>
          </p:cNvSpPr>
          <p:nvPr>
            <p:ph idx="1"/>
          </p:nvPr>
        </p:nvSpPr>
        <p:spPr/>
        <p:txBody>
          <a:bodyPr/>
          <a:lstStyle/>
          <a:p>
            <a:r>
              <a:rPr lang="zh-CN" altLang="en-US" dirty="0">
                <a:solidFill>
                  <a:srgbClr val="FF0000"/>
                </a:solidFill>
              </a:rPr>
              <a:t>引论</a:t>
            </a:r>
            <a:endParaRPr lang="en-US" altLang="zh-CN" dirty="0">
              <a:solidFill>
                <a:srgbClr val="FF0000"/>
              </a:solidFill>
            </a:endParaRPr>
          </a:p>
          <a:p>
            <a:r>
              <a:rPr lang="zh-CN" altLang="en-US" dirty="0"/>
              <a:t>索罗模型</a:t>
            </a:r>
            <a:r>
              <a:rPr lang="en-US" altLang="zh-CN" dirty="0"/>
              <a:t>I</a:t>
            </a:r>
          </a:p>
          <a:p>
            <a:r>
              <a:rPr lang="zh-CN" altLang="en-US" dirty="0"/>
              <a:t>索罗模型</a:t>
            </a:r>
            <a:r>
              <a:rPr lang="en-US" altLang="zh-CN" dirty="0"/>
              <a:t>II</a:t>
            </a:r>
          </a:p>
          <a:p>
            <a:r>
              <a:rPr lang="zh-CN" altLang="en-US" dirty="0"/>
              <a:t>内生增长模型</a:t>
            </a:r>
            <a:endParaRPr lang="en-US" altLang="zh-CN" dirty="0"/>
          </a:p>
          <a:p>
            <a:r>
              <a:rPr lang="zh-CN" altLang="en-US" dirty="0"/>
              <a:t>经济增长核算</a:t>
            </a:r>
            <a:endParaRPr lang="en-US" altLang="zh-CN" dirty="0"/>
          </a:p>
          <a:p>
            <a:r>
              <a:rPr lang="zh-CN" altLang="en-US" dirty="0"/>
              <a:t>其他增长理论</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563122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图示</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cxnSp>
        <p:nvCxnSpPr>
          <p:cNvPr id="5" name="直接箭头连接符 4"/>
          <p:cNvCxnSpPr/>
          <p:nvPr/>
        </p:nvCxnSpPr>
        <p:spPr>
          <a:xfrm>
            <a:off x="2339752" y="5517232"/>
            <a:ext cx="45365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2339752" y="2204864"/>
            <a:ext cx="0" cy="33123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任意多边形 7"/>
          <p:cNvSpPr/>
          <p:nvPr/>
        </p:nvSpPr>
        <p:spPr>
          <a:xfrm>
            <a:off x="2354317" y="2708920"/>
            <a:ext cx="4004442" cy="2819521"/>
          </a:xfrm>
          <a:custGeom>
            <a:avLst/>
            <a:gdLst>
              <a:gd name="connsiteX0" fmla="*/ 0 w 4004442"/>
              <a:gd name="connsiteY0" fmla="*/ 2196662 h 2196662"/>
              <a:gd name="connsiteX1" fmla="*/ 1072055 w 4004442"/>
              <a:gd name="connsiteY1" fmla="*/ 1040524 h 2196662"/>
              <a:gd name="connsiteX2" fmla="*/ 4004442 w 4004442"/>
              <a:gd name="connsiteY2" fmla="*/ 0 h 2196662"/>
              <a:gd name="connsiteX3" fmla="*/ 4004442 w 4004442"/>
              <a:gd name="connsiteY3" fmla="*/ 0 h 2196662"/>
            </a:gdLst>
            <a:ahLst/>
            <a:cxnLst>
              <a:cxn ang="0">
                <a:pos x="connsiteX0" y="connsiteY0"/>
              </a:cxn>
              <a:cxn ang="0">
                <a:pos x="connsiteX1" y="connsiteY1"/>
              </a:cxn>
              <a:cxn ang="0">
                <a:pos x="connsiteX2" y="connsiteY2"/>
              </a:cxn>
              <a:cxn ang="0">
                <a:pos x="connsiteX3" y="connsiteY3"/>
              </a:cxn>
            </a:cxnLst>
            <a:rect l="l" t="t" r="r" b="b"/>
            <a:pathLst>
              <a:path w="4004442" h="2196662">
                <a:moveTo>
                  <a:pt x="0" y="2196662"/>
                </a:moveTo>
                <a:cubicBezTo>
                  <a:pt x="202324" y="1801648"/>
                  <a:pt x="404648" y="1406634"/>
                  <a:pt x="1072055" y="1040524"/>
                </a:cubicBezTo>
                <a:cubicBezTo>
                  <a:pt x="1739462" y="674414"/>
                  <a:pt x="4004442" y="0"/>
                  <a:pt x="4004442" y="0"/>
                </a:cubicBezTo>
                <a:lnTo>
                  <a:pt x="4004442" y="0"/>
                </a:lnTo>
              </a:path>
            </a:pathLst>
          </a:custGeom>
          <a:noFill/>
          <a:ln w="381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0"/>
          </p:cNvCxnSpPr>
          <p:nvPr/>
        </p:nvCxnSpPr>
        <p:spPr>
          <a:xfrm flipV="1">
            <a:off x="2354317" y="2276872"/>
            <a:ext cx="3873867" cy="3251569"/>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5507520" y="1871012"/>
                <a:ext cx="122413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a:rPr>
                            <m:t>𝛿</m:t>
                          </m:r>
                          <m:r>
                            <a:rPr lang="en-US" altLang="zh-CN" b="0" i="1" smtClean="0">
                              <a:latin typeface="Cambria Math"/>
                            </a:rPr>
                            <m:t>+</m:t>
                          </m:r>
                          <m:r>
                            <a:rPr lang="en-US" altLang="zh-CN" b="0" i="1" smtClean="0">
                              <a:latin typeface="Cambria Math"/>
                            </a:rPr>
                            <m:t>𝑛</m:t>
                          </m:r>
                        </m:e>
                      </m:d>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oMath>
                  </m:oMathPara>
                </a14:m>
                <a:endParaRPr lang="zh-CN" alt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5507520" y="1871012"/>
                <a:ext cx="1224136" cy="369332"/>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019663" y="2780928"/>
                <a:ext cx="8355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𝑓</m:t>
                      </m:r>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r>
                        <a:rPr lang="en-US" altLang="zh-CN" b="0" i="1" smtClean="0">
                          <a:latin typeface="Cambria Math"/>
                        </a:rPr>
                        <m:t>)</m:t>
                      </m:r>
                    </m:oMath>
                  </m:oMathPara>
                </a14:m>
                <a:endParaRPr lang="zh-CN"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6019663" y="2780928"/>
                <a:ext cx="835573" cy="369332"/>
              </a:xfrm>
              <a:prstGeom prst="rect">
                <a:avLst/>
              </a:prstGeom>
              <a:blipFill rotWithShape="1">
                <a:blip r:embed="rId3"/>
                <a:stretch>
                  <a:fillRect b="-114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6527906" y="5147900"/>
                <a:ext cx="46673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6527906" y="5147900"/>
                <a:ext cx="466731" cy="369332"/>
              </a:xfrm>
              <a:prstGeom prst="rect">
                <a:avLst/>
              </a:prstGeom>
              <a:blipFill rotWithShape="1">
                <a:blip r:embed="rId4"/>
                <a:stretch>
                  <a:fillRect/>
                </a:stretch>
              </a:blipFill>
            </p:spPr>
            <p:txBody>
              <a:bodyPr/>
              <a:lstStyle/>
              <a:p>
                <a:r>
                  <a:rPr lang="zh-CN" altLang="en-US">
                    <a:noFill/>
                  </a:rPr>
                  <a:t> </a:t>
                </a:r>
              </a:p>
            </p:txBody>
          </p:sp>
        </mc:Fallback>
      </mc:AlternateContent>
      <p:sp>
        <p:nvSpPr>
          <p:cNvPr id="14" name="TextBox 13"/>
          <p:cNvSpPr txBox="1"/>
          <p:nvPr/>
        </p:nvSpPr>
        <p:spPr>
          <a:xfrm>
            <a:off x="2354317" y="1953706"/>
            <a:ext cx="2145675" cy="646331"/>
          </a:xfrm>
          <a:prstGeom prst="rect">
            <a:avLst/>
          </a:prstGeom>
          <a:noFill/>
        </p:spPr>
        <p:txBody>
          <a:bodyPr wrap="square" rtlCol="0">
            <a:spAutoFit/>
          </a:bodyPr>
          <a:lstStyle/>
          <a:p>
            <a:r>
              <a:rPr lang="en-US" altLang="zh-CN" dirty="0"/>
              <a:t>Steady-state output (depreciation)</a:t>
            </a:r>
            <a:endParaRPr lang="zh-CN" altLang="en-US" dirty="0"/>
          </a:p>
        </p:txBody>
      </p:sp>
      <p:cxnSp>
        <p:nvCxnSpPr>
          <p:cNvPr id="17" name="直接连接符 16"/>
          <p:cNvCxnSpPr/>
          <p:nvPr/>
        </p:nvCxnSpPr>
        <p:spPr>
          <a:xfrm>
            <a:off x="3186156" y="4197567"/>
            <a:ext cx="0" cy="134401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矩形 17"/>
              <p:cNvSpPr/>
              <p:nvPr/>
            </p:nvSpPr>
            <p:spPr>
              <a:xfrm>
                <a:off x="2938540" y="5551392"/>
                <a:ext cx="697355" cy="39914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i="1" smtClean="0">
                              <a:latin typeface="Cambria Math"/>
                            </a:rPr>
                            <m:t>𝑘</m:t>
                          </m:r>
                        </m:e>
                        <m:sub>
                          <m:r>
                            <a:rPr lang="en-US" altLang="zh-CN" b="0" i="1" smtClean="0">
                              <a:latin typeface="Cambria Math"/>
                            </a:rPr>
                            <m:t>𝑔𝑜𝑙𝑑</m:t>
                          </m:r>
                        </m:sub>
                        <m:sup>
                          <m:r>
                            <a:rPr lang="en-US" altLang="zh-CN" b="0" i="1" smtClean="0">
                              <a:latin typeface="Cambria Math"/>
                            </a:rPr>
                            <m:t>∗</m:t>
                          </m:r>
                        </m:sup>
                      </m:sSubSup>
                    </m:oMath>
                  </m:oMathPara>
                </a14:m>
                <a:endParaRPr lang="zh-CN" altLang="en-US" dirty="0"/>
              </a:p>
            </p:txBody>
          </p:sp>
        </mc:Choice>
        <mc:Fallback xmlns="">
          <p:sp>
            <p:nvSpPr>
              <p:cNvPr id="18" name="矩形 17"/>
              <p:cNvSpPr>
                <a:spLocks noRot="1" noChangeAspect="1" noMove="1" noResize="1" noEditPoints="1" noAdjustHandles="1" noChangeArrowheads="1" noChangeShapeType="1" noTextEdit="1"/>
              </p:cNvSpPr>
              <p:nvPr/>
            </p:nvSpPr>
            <p:spPr>
              <a:xfrm>
                <a:off x="2938540" y="5551392"/>
                <a:ext cx="697355" cy="399148"/>
              </a:xfrm>
              <a:prstGeom prst="rect">
                <a:avLst/>
              </a:prstGeom>
              <a:blipFill rotWithShape="1">
                <a:blip r:embed="rId5"/>
                <a:stretch>
                  <a:fillRect b="-9231"/>
                </a:stretch>
              </a:blipFill>
            </p:spPr>
            <p:txBody>
              <a:bodyPr/>
              <a:lstStyle/>
              <a:p>
                <a:r>
                  <a:rPr lang="zh-CN" altLang="en-US">
                    <a:noFill/>
                  </a:rPr>
                  <a:t> </a:t>
                </a:r>
              </a:p>
            </p:txBody>
          </p:sp>
        </mc:Fallback>
      </mc:AlternateContent>
      <p:cxnSp>
        <p:nvCxnSpPr>
          <p:cNvPr id="24" name="直接连接符 23"/>
          <p:cNvCxnSpPr/>
          <p:nvPr/>
        </p:nvCxnSpPr>
        <p:spPr>
          <a:xfrm flipV="1">
            <a:off x="2558664" y="3641828"/>
            <a:ext cx="1296144" cy="111147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右大括号 27"/>
          <p:cNvSpPr/>
          <p:nvPr/>
        </p:nvSpPr>
        <p:spPr>
          <a:xfrm>
            <a:off x="3195181" y="4210185"/>
            <a:ext cx="115987" cy="566772"/>
          </a:xfrm>
          <a:prstGeom prst="rightBrace">
            <a:avLst>
              <a:gd name="adj1" fmla="val 25000"/>
              <a:gd name="adj2" fmla="val 4872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9" name="矩形 28"/>
              <p:cNvSpPr/>
              <p:nvPr/>
            </p:nvSpPr>
            <p:spPr>
              <a:xfrm>
                <a:off x="3155205" y="4118680"/>
                <a:ext cx="697355" cy="41325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a:rPr>
                            <m:t>𝑐</m:t>
                          </m:r>
                        </m:e>
                        <m:sub>
                          <m:r>
                            <a:rPr lang="en-US" altLang="zh-CN" b="0" i="1" smtClean="0">
                              <a:latin typeface="Cambria Math"/>
                            </a:rPr>
                            <m:t>𝑔𝑜𝑙𝑑</m:t>
                          </m:r>
                        </m:sub>
                        <m:sup>
                          <m:r>
                            <a:rPr lang="en-US" altLang="zh-CN" b="0" i="1" smtClean="0">
                              <a:latin typeface="Cambria Math"/>
                            </a:rPr>
                            <m:t>∗</m:t>
                          </m:r>
                        </m:sup>
                      </m:sSubSup>
                    </m:oMath>
                  </m:oMathPara>
                </a14:m>
                <a:endParaRPr lang="zh-CN" altLang="en-US" dirty="0"/>
              </a:p>
            </p:txBody>
          </p:sp>
        </mc:Choice>
        <mc:Fallback xmlns="">
          <p:sp>
            <p:nvSpPr>
              <p:cNvPr id="29" name="矩形 28"/>
              <p:cNvSpPr>
                <a:spLocks noRot="1" noChangeAspect="1" noMove="1" noResize="1" noEditPoints="1" noAdjustHandles="1" noChangeArrowheads="1" noChangeShapeType="1" noTextEdit="1"/>
              </p:cNvSpPr>
              <p:nvPr/>
            </p:nvSpPr>
            <p:spPr>
              <a:xfrm>
                <a:off x="3155205" y="4118680"/>
                <a:ext cx="697355" cy="413255"/>
              </a:xfrm>
              <a:prstGeom prst="rect">
                <a:avLst/>
              </a:prstGeom>
              <a:blipFill rotWithShape="1">
                <a:blip r:embed="rId6"/>
                <a:stretch>
                  <a:fillRect b="-5970"/>
                </a:stretch>
              </a:blipFill>
            </p:spPr>
            <p:txBody>
              <a:bodyPr/>
              <a:lstStyle/>
              <a:p>
                <a:r>
                  <a:rPr lang="zh-CN" altLang="en-US">
                    <a:noFill/>
                  </a:rPr>
                  <a:t> </a:t>
                </a:r>
              </a:p>
            </p:txBody>
          </p:sp>
        </mc:Fallback>
      </mc:AlternateContent>
      <p:cxnSp>
        <p:nvCxnSpPr>
          <p:cNvPr id="31" name="直接箭头连接符 30"/>
          <p:cNvCxnSpPr/>
          <p:nvPr/>
        </p:nvCxnSpPr>
        <p:spPr>
          <a:xfrm>
            <a:off x="2771800" y="5332566"/>
            <a:ext cx="4143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a:off x="3186156" y="5332566"/>
            <a:ext cx="44973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8720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如何达到黄金律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因为稳态人均资本存量是储蓄率的增函数，</a:t>
                </a:r>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a:rPr>
                          <m:t>𝑘</m:t>
                        </m:r>
                      </m:e>
                      <m:sup>
                        <m:r>
                          <a:rPr lang="en-US" altLang="zh-CN" i="1">
                            <a:latin typeface="Cambria Math"/>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a14:m>
                <a:r>
                  <a:rPr lang="en-US" altLang="zh-CN" dirty="0"/>
                  <a:t>, </a:t>
                </a:r>
                <a:r>
                  <a:rPr lang="zh-CN" altLang="en-US" dirty="0"/>
                  <a:t>所以我们可以通过改变储蓄率来调整</a:t>
                </a:r>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a:rPr>
                          <m:t>𝑘</m:t>
                        </m:r>
                      </m:e>
                      <m:sup>
                        <m:r>
                          <a:rPr lang="en-US" altLang="zh-CN" i="1">
                            <a:latin typeface="Cambria Math"/>
                          </a:rPr>
                          <m:t>∗</m:t>
                        </m:r>
                      </m:sup>
                    </m:sSup>
                  </m:oMath>
                </a14:m>
                <a:r>
                  <a:rPr lang="en-US" altLang="zh-CN" dirty="0"/>
                  <a:t>.</a:t>
                </a:r>
              </a:p>
              <a:p>
                <a:pPr lvl="1"/>
                <a:r>
                  <a:rPr lang="zh-CN" altLang="en-US" dirty="0"/>
                  <a:t>假如</a:t>
                </a:r>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a:rPr>
                          <m:t>𝑘</m:t>
                        </m:r>
                      </m:e>
                      <m:sup>
                        <m:r>
                          <a:rPr lang="en-US" altLang="zh-CN" i="1">
                            <a:latin typeface="Cambria Math"/>
                          </a:rPr>
                          <m:t>∗</m:t>
                        </m:r>
                      </m:sup>
                    </m:sSup>
                    <m:d>
                      <m:dPr>
                        <m:ctrlPr>
                          <a:rPr lang="en-US" altLang="zh-CN" i="1">
                            <a:latin typeface="Cambria Math" panose="02040503050406030204" pitchFamily="18" charset="0"/>
                          </a:rPr>
                        </m:ctrlPr>
                      </m:dPr>
                      <m:e>
                        <m:r>
                          <a:rPr lang="en-US" altLang="zh-CN" i="1">
                            <a:latin typeface="Cambria Math"/>
                          </a:rPr>
                          <m:t>𝑠</m:t>
                        </m:r>
                      </m:e>
                    </m:d>
                    <m:r>
                      <a:rPr lang="en-US" altLang="zh-CN" b="0" i="1" smtClean="0">
                        <a:latin typeface="Cambria Math"/>
                      </a:rPr>
                      <m:t>&lt;</m:t>
                    </m:r>
                    <m:sSubSup>
                      <m:sSubSupPr>
                        <m:ctrlPr>
                          <a:rPr lang="en-US" altLang="zh-CN" b="0" i="1" smtClean="0">
                            <a:latin typeface="Cambria Math" panose="02040503050406030204" pitchFamily="18" charset="0"/>
                          </a:rPr>
                        </m:ctrlPr>
                      </m:sSubSupPr>
                      <m:e>
                        <m:r>
                          <a:rPr lang="en-US" altLang="zh-CN" b="0" i="1" smtClean="0">
                            <a:latin typeface="Cambria Math"/>
                          </a:rPr>
                          <m:t>𝑘</m:t>
                        </m:r>
                      </m:e>
                      <m:sub>
                        <m:r>
                          <a:rPr lang="en-US" altLang="zh-CN" b="0" i="1" smtClean="0">
                            <a:latin typeface="Cambria Math"/>
                          </a:rPr>
                          <m:t>𝑔𝑜𝑙𝑑</m:t>
                        </m:r>
                      </m:sub>
                      <m:sup>
                        <m:r>
                          <a:rPr lang="en-US" altLang="zh-CN" b="0" i="1" smtClean="0">
                            <a:latin typeface="Cambria Math"/>
                          </a:rPr>
                          <m:t>∗</m:t>
                        </m:r>
                      </m:sup>
                    </m:sSubSup>
                  </m:oMath>
                </a14:m>
                <a:r>
                  <a:rPr lang="en-US" altLang="zh-CN" dirty="0"/>
                  <a:t> </a:t>
                </a:r>
                <a:r>
                  <a:rPr lang="zh-CN" altLang="en-US" dirty="0"/>
                  <a:t>，可以提高储蓄率（比如加税）。</a:t>
                </a:r>
                <a:r>
                  <a:rPr lang="en-US" altLang="zh-CN" dirty="0"/>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04" t="-2426" r="-2148"/>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374062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一个例子</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7500" lnSpcReduction="20000"/>
              </a:bodyPr>
              <a:lstStyle/>
              <a:p>
                <a:r>
                  <a:rPr lang="zh-CN" altLang="en-US" dirty="0"/>
                  <a:t>假设</a:t>
                </a:r>
                <a:r>
                  <a:rPr lang="en-US" altLang="zh-CN" dirty="0"/>
                  <a:t> </a:t>
                </a:r>
                <a14:m>
                  <m:oMath xmlns:m="http://schemas.openxmlformats.org/officeDocument/2006/math">
                    <m:r>
                      <a:rPr lang="en-US" altLang="zh-CN" b="0" i="1" smtClean="0">
                        <a:latin typeface="Cambria Math"/>
                      </a:rPr>
                      <m:t>𝑛</m:t>
                    </m:r>
                    <m:r>
                      <a:rPr lang="en-US" altLang="zh-CN" b="0" i="0" smtClean="0">
                        <a:latin typeface="Cambria Math"/>
                      </a:rPr>
                      <m:t>=0,</m:t>
                    </m:r>
                    <m:r>
                      <a:rPr lang="en-US" altLang="zh-CN" b="0" i="1" smtClean="0">
                        <a:latin typeface="Cambria Math"/>
                      </a:rPr>
                      <m:t>𝛿</m:t>
                    </m:r>
                    <m:r>
                      <a:rPr lang="en-US" altLang="zh-CN" b="0" i="1" smtClean="0">
                        <a:latin typeface="Cambria Math"/>
                      </a:rPr>
                      <m:t>=0.1, </m:t>
                    </m:r>
                    <m:r>
                      <a:rPr lang="en-US" altLang="zh-CN" b="0" i="1" smtClean="0">
                        <a:latin typeface="Cambria Math"/>
                      </a:rPr>
                      <m:t>𝑓</m:t>
                    </m:r>
                    <m:d>
                      <m:dPr>
                        <m:ctrlPr>
                          <a:rPr lang="en-US" altLang="zh-CN" b="0" i="1" smtClean="0">
                            <a:latin typeface="Cambria Math" panose="02040503050406030204" pitchFamily="18" charset="0"/>
                          </a:rPr>
                        </m:ctrlPr>
                      </m:dPr>
                      <m:e>
                        <m:r>
                          <a:rPr lang="en-US" altLang="zh-CN" b="0" i="1" smtClean="0">
                            <a:latin typeface="Cambria Math"/>
                          </a:rPr>
                          <m:t>𝑘</m:t>
                        </m:r>
                      </m:e>
                    </m:d>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1/2</m:t>
                        </m:r>
                      </m:sup>
                    </m:sSup>
                    <m:r>
                      <a:rPr lang="en-US" altLang="zh-CN" b="0" i="1" smtClean="0">
                        <a:latin typeface="Cambria Math"/>
                      </a:rPr>
                      <m:t>.</m:t>
                    </m:r>
                  </m:oMath>
                </a14:m>
                <a:r>
                  <a:rPr lang="zh-CN" altLang="en-US" dirty="0"/>
                  <a:t> 解稳态方程</a:t>
                </a:r>
                <a:endParaRPr lang="en-US" altLang="zh-CN" dirty="0"/>
              </a:p>
              <a:p>
                <a:pPr marL="0" indent="0">
                  <a:buNone/>
                </a:pPr>
                <a14:m>
                  <m:oMathPara xmlns:m="http://schemas.openxmlformats.org/officeDocument/2006/math">
                    <m:oMathParaPr>
                      <m:jc m:val="centerGroup"/>
                    </m:oMathParaPr>
                    <m:oMath xmlns:m="http://schemas.openxmlformats.org/officeDocument/2006/math">
                      <m:r>
                        <m:rPr>
                          <m:sty m:val="p"/>
                        </m:rPr>
                        <a:rPr lang="en-US" altLang="zh-CN" i="1">
                          <a:latin typeface="Cambria Math"/>
                        </a:rPr>
                        <m:t>s</m:t>
                      </m:r>
                      <m:sSup>
                        <m:sSupPr>
                          <m:ctrlPr>
                            <a:rPr lang="en-US" altLang="zh-CN" b="0" i="1" smtClean="0">
                              <a:latin typeface="Cambria Math" panose="02040503050406030204" pitchFamily="18" charset="0"/>
                            </a:rPr>
                          </m:ctrlPr>
                        </m:sSupPr>
                        <m:e>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e>
                        <m:sup>
                          <m:r>
                            <a:rPr lang="en-US" altLang="zh-CN" b="0" i="1" smtClean="0">
                              <a:latin typeface="Cambria Math"/>
                            </a:rPr>
                            <m:t>1/2</m:t>
                          </m:r>
                        </m:sup>
                      </m:sSup>
                      <m:r>
                        <a:rPr lang="en-US" altLang="zh-CN" b="0" i="1" smtClean="0">
                          <a:latin typeface="Cambria Math"/>
                        </a:rPr>
                        <m:t>=0.1</m:t>
                      </m:r>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r>
                        <a:rPr lang="en-US" altLang="zh-CN" b="0" i="1" smtClean="0">
                          <a:latin typeface="Cambria Math"/>
                        </a:rPr>
                        <m:t>,</m:t>
                      </m:r>
                    </m:oMath>
                  </m:oMathPara>
                </a14:m>
                <a:endParaRPr lang="en-US" altLang="zh-CN" b="0" dirty="0"/>
              </a:p>
              <a:p>
                <a:pPr marL="0" indent="0">
                  <a:buNone/>
                </a:pPr>
                <a:r>
                  <a:rPr lang="en-US" altLang="zh-CN" dirty="0"/>
                  <a:t>       </a:t>
                </a:r>
                <a:r>
                  <a:rPr lang="zh-CN" altLang="en-US" dirty="0"/>
                  <a:t>得</a:t>
                </a:r>
                <a:r>
                  <a:rPr lang="en-US" altLang="zh-CN" dirty="0"/>
                  <a: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d>
                      <m:dPr>
                        <m:ctrlPr>
                          <a:rPr lang="en-US" altLang="zh-CN" b="0" i="1" smtClean="0">
                            <a:latin typeface="Cambria Math" panose="02040503050406030204" pitchFamily="18" charset="0"/>
                          </a:rPr>
                        </m:ctrlPr>
                      </m:dPr>
                      <m:e>
                        <m:r>
                          <a:rPr lang="en-US" altLang="zh-CN" b="0" i="1" smtClean="0">
                            <a:latin typeface="Cambria Math"/>
                          </a:rPr>
                          <m:t>𝑠</m:t>
                        </m:r>
                      </m:e>
                    </m:d>
                    <m:r>
                      <a:rPr lang="en-US" altLang="zh-CN" b="0" i="1" smtClean="0">
                        <a:latin typeface="Cambria Math"/>
                      </a:rPr>
                      <m:t>=10</m:t>
                    </m:r>
                    <m:sSup>
                      <m:sSupPr>
                        <m:ctrlPr>
                          <a:rPr lang="en-US" altLang="zh-CN" b="0" i="1" smtClean="0">
                            <a:latin typeface="Cambria Math" panose="02040503050406030204" pitchFamily="18" charset="0"/>
                          </a:rPr>
                        </m:ctrlPr>
                      </m:sSupPr>
                      <m:e>
                        <m:r>
                          <a:rPr lang="en-US" altLang="zh-CN" b="0" i="1" smtClean="0">
                            <a:latin typeface="Cambria Math"/>
                          </a:rPr>
                          <m:t>0</m:t>
                        </m:r>
                        <m:r>
                          <a:rPr lang="en-US" altLang="zh-CN" b="0" i="1" smtClean="0">
                            <a:latin typeface="Cambria Math"/>
                          </a:rPr>
                          <m:t>𝑠</m:t>
                        </m:r>
                      </m:e>
                      <m:sup>
                        <m:r>
                          <a:rPr lang="en-US" altLang="zh-CN" b="0" i="1" smtClean="0">
                            <a:latin typeface="Cambria Math"/>
                          </a:rPr>
                          <m:t>2</m:t>
                        </m:r>
                      </m:sup>
                    </m:sSup>
                  </m:oMath>
                </a14:m>
                <a:r>
                  <a:rPr lang="en-US" altLang="zh-CN" dirty="0"/>
                  <a:t>. </a:t>
                </a:r>
              </a:p>
              <a:p>
                <a:r>
                  <a:rPr lang="zh-CN" altLang="en-US" dirty="0"/>
                  <a:t>假如</a:t>
                </a:r>
                <a:r>
                  <a:rPr lang="en-US" altLang="zh-CN" dirty="0"/>
                  <a:t> </a:t>
                </a:r>
                <a14:m>
                  <m:oMath xmlns:m="http://schemas.openxmlformats.org/officeDocument/2006/math">
                    <m:r>
                      <a:rPr lang="en-US" altLang="zh-CN" i="1">
                        <a:latin typeface="Cambria Math"/>
                      </a:rPr>
                      <m:t>𝑠</m:t>
                    </m:r>
                    <m:r>
                      <a:rPr lang="en-US" altLang="zh-CN" i="1">
                        <a:latin typeface="Cambria Math"/>
                      </a:rPr>
                      <m:t>=0.3,</m:t>
                    </m:r>
                  </m:oMath>
                </a14:m>
                <a:r>
                  <a:rPr lang="en-US" altLang="zh-CN" dirty="0"/>
                  <a:t> </a:t>
                </a:r>
                <a:r>
                  <a:rPr lang="zh-CN" altLang="en-US" dirty="0"/>
                  <a:t>我们有</a:t>
                </a:r>
                <a:r>
                  <a:rPr lang="en-US" altLang="zh-CN" dirty="0"/>
                  <a:t>  </a:t>
                </a:r>
              </a:p>
              <a:p>
                <a:pPr marL="0" indent="0">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a:rPr>
                            <m:t>𝑘</m:t>
                          </m:r>
                        </m:e>
                        <m:sup>
                          <m:r>
                            <a:rPr lang="en-US" altLang="zh-CN" i="1">
                              <a:latin typeface="Cambria Math"/>
                            </a:rPr>
                            <m:t>∗</m:t>
                          </m:r>
                        </m:sup>
                      </m:sSup>
                      <m:r>
                        <a:rPr lang="en-US" altLang="zh-CN" b="0" i="1" smtClean="0">
                          <a:latin typeface="Cambria Math"/>
                        </a:rPr>
                        <m:t>=9.</m:t>
                      </m:r>
                    </m:oMath>
                  </m:oMathPara>
                </a14:m>
                <a:endParaRPr lang="en-US" altLang="zh-CN" dirty="0"/>
              </a:p>
              <a:p>
                <a:r>
                  <a:rPr lang="zh-CN" altLang="en-US" dirty="0"/>
                  <a:t>黄金律水平满足：</a:t>
                </a:r>
                <a:endParaRPr lang="en-US" altLang="zh-CN" dirty="0"/>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a:rPr>
                            <m:t>1</m:t>
                          </m:r>
                        </m:num>
                        <m:den>
                          <m:r>
                            <a:rPr lang="en-US" altLang="zh-CN" b="0" i="1" smtClean="0">
                              <a:latin typeface="Cambria Math"/>
                            </a:rPr>
                            <m:t>2</m:t>
                          </m:r>
                        </m:den>
                      </m:f>
                      <m:sSup>
                        <m:sSupPr>
                          <m:ctrlPr>
                            <a:rPr lang="en-US" altLang="zh-CN" b="0" i="1" smtClean="0">
                              <a:latin typeface="Cambria Math" panose="02040503050406030204" pitchFamily="18" charset="0"/>
                            </a:rPr>
                          </m:ctrlPr>
                        </m:sSupPr>
                        <m:e>
                          <m:sSubSup>
                            <m:sSubSupPr>
                              <m:ctrlPr>
                                <a:rPr lang="en-US" altLang="zh-CN" b="0" i="1" smtClean="0">
                                  <a:latin typeface="Cambria Math" panose="02040503050406030204" pitchFamily="18" charset="0"/>
                                </a:rPr>
                              </m:ctrlPr>
                            </m:sSubSupPr>
                            <m:e>
                              <m:r>
                                <a:rPr lang="en-US" altLang="zh-CN" b="0" i="1" smtClean="0">
                                  <a:latin typeface="Cambria Math"/>
                                </a:rPr>
                                <m:t>𝑘</m:t>
                              </m:r>
                            </m:e>
                            <m:sub>
                              <m:r>
                                <a:rPr lang="en-US" altLang="zh-CN" b="0" i="1" smtClean="0">
                                  <a:latin typeface="Cambria Math"/>
                                </a:rPr>
                                <m:t>𝑔𝑜𝑙𝑑</m:t>
                              </m:r>
                            </m:sub>
                            <m:sup>
                              <m:r>
                                <a:rPr lang="en-US" altLang="zh-CN" b="0" i="1" smtClean="0">
                                  <a:latin typeface="Cambria Math"/>
                                </a:rPr>
                                <m:t>∗</m:t>
                              </m:r>
                            </m:sup>
                          </m:sSubSup>
                        </m:e>
                        <m:sup>
                          <m:r>
                            <a:rPr lang="en-US" altLang="zh-CN" b="0" i="1" smtClean="0">
                              <a:latin typeface="Cambria Math"/>
                            </a:rPr>
                            <m:t>−1/2</m:t>
                          </m:r>
                        </m:sup>
                      </m:sSup>
                      <m:r>
                        <a:rPr lang="en-US" altLang="zh-CN" b="0" i="1" smtClean="0">
                          <a:latin typeface="Cambria Math"/>
                        </a:rPr>
                        <m:t>=0.1,</m:t>
                      </m:r>
                    </m:oMath>
                  </m:oMathPara>
                </a14:m>
                <a:endParaRPr lang="en-US" altLang="zh-CN" b="0" dirty="0"/>
              </a:p>
              <a:p>
                <a:pPr marL="0" indent="0">
                  <a:buNone/>
                </a:pPr>
                <a:r>
                  <a:rPr lang="en-US" altLang="zh-CN" dirty="0"/>
                  <a:t>        </a:t>
                </a:r>
                <a:r>
                  <a:rPr lang="zh-CN" altLang="en-US" dirty="0"/>
                  <a:t>于是</a:t>
                </a:r>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a:rPr>
                          <m:t>𝑘</m:t>
                        </m:r>
                      </m:e>
                      <m:sub>
                        <m:r>
                          <a:rPr lang="en-US" altLang="zh-CN" i="1">
                            <a:latin typeface="Cambria Math"/>
                          </a:rPr>
                          <m:t>𝑔𝑜𝑙𝑑</m:t>
                        </m:r>
                      </m:sub>
                      <m:sup>
                        <m:r>
                          <a:rPr lang="en-US" altLang="zh-CN" i="1">
                            <a:latin typeface="Cambria Math"/>
                          </a:rPr>
                          <m:t>∗</m:t>
                        </m:r>
                      </m:sup>
                    </m:sSubSup>
                  </m:oMath>
                </a14:m>
                <a:r>
                  <a:rPr lang="en-US" altLang="zh-CN" dirty="0"/>
                  <a:t>=25. </a:t>
                </a:r>
              </a:p>
              <a:p>
                <a:r>
                  <a:rPr lang="zh-CN" altLang="en-US" dirty="0"/>
                  <a:t>关于黄金律水平对应的储蓄率，解</a:t>
                </a:r>
                <a:r>
                  <a:rPr lang="en-US" altLang="zh-CN" dirty="0"/>
                  <a:t> </a:t>
                </a:r>
                <a14:m>
                  <m:oMath xmlns:m="http://schemas.openxmlformats.org/officeDocument/2006/math">
                    <m:r>
                      <a:rPr lang="en-US" altLang="zh-CN" i="1">
                        <a:latin typeface="Cambria Math"/>
                      </a:rPr>
                      <m:t>10</m:t>
                    </m:r>
                    <m:r>
                      <a:rPr lang="en-US" altLang="zh-CN" b="0" i="1" smtClean="0">
                        <a:latin typeface="Cambria Math"/>
                      </a:rPr>
                      <m:t>0</m:t>
                    </m:r>
                    <m:sSubSup>
                      <m:sSubSupPr>
                        <m:ctrlPr>
                          <a:rPr lang="en-US" altLang="zh-CN" b="0" i="1" smtClean="0">
                            <a:latin typeface="Cambria Math" panose="02040503050406030204" pitchFamily="18" charset="0"/>
                          </a:rPr>
                        </m:ctrlPr>
                      </m:sSubSupPr>
                      <m:e>
                        <m:r>
                          <a:rPr lang="en-US" altLang="zh-CN" b="0" i="1" smtClean="0">
                            <a:latin typeface="Cambria Math"/>
                          </a:rPr>
                          <m:t>𝑠</m:t>
                        </m:r>
                      </m:e>
                      <m:sub>
                        <m:r>
                          <a:rPr lang="en-US" altLang="zh-CN" b="0" i="1" smtClean="0">
                            <a:latin typeface="Cambria Math"/>
                          </a:rPr>
                          <m:t>𝑔𝑜𝑙𝑑</m:t>
                        </m:r>
                      </m:sub>
                      <m:sup>
                        <m:r>
                          <a:rPr lang="en-US" altLang="zh-CN" b="0" i="1" smtClean="0">
                            <a:latin typeface="Cambria Math"/>
                          </a:rPr>
                          <m:t>2</m:t>
                        </m:r>
                      </m:sup>
                    </m:sSubSup>
                    <m:r>
                      <a:rPr lang="en-US" altLang="zh-CN" b="0" i="1" smtClean="0">
                        <a:latin typeface="Cambria Math"/>
                      </a:rPr>
                      <m:t>=25</m:t>
                    </m:r>
                  </m:oMath>
                </a14:m>
                <a:r>
                  <a:rPr lang="zh-CN" altLang="en-US" dirty="0"/>
                  <a:t> ，得</a:t>
                </a:r>
                <a:endParaRPr lang="en-US" altLang="zh-CN" dirty="0"/>
              </a:p>
              <a:p>
                <a:pPr marL="0" indent="0" algn="ctr">
                  <a:buNone/>
                </a:pP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a:rPr>
                          <m:t>𝑠</m:t>
                        </m:r>
                      </m:e>
                      <m:sub>
                        <m:r>
                          <a:rPr lang="en-US" altLang="zh-CN" b="0" i="1" smtClean="0">
                            <a:latin typeface="Cambria Math"/>
                          </a:rPr>
                          <m:t>𝑔𝑜𝑙𝑑</m:t>
                        </m:r>
                      </m:sub>
                    </m:sSub>
                    <m:r>
                      <a:rPr lang="en-US" altLang="zh-CN" b="0" i="1" smtClean="0">
                        <a:latin typeface="Cambria Math"/>
                      </a:rPr>
                      <m:t>=0.5.</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37" t="-3235"/>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097407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资本过少</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graphicFrame>
        <p:nvGraphicFramePr>
          <p:cNvPr id="5" name="内容占位符 4"/>
          <p:cNvGraphicFramePr>
            <a:graphicFrameLocks noGrp="1" noChangeAspect="1"/>
          </p:cNvGraphicFramePr>
          <p:nvPr>
            <p:ph idx="1"/>
            <p:extLst>
              <p:ext uri="{D42A27DB-BD31-4B8C-83A1-F6EECF244321}">
                <p14:modId xmlns:p14="http://schemas.microsoft.com/office/powerpoint/2010/main" val="4121793965"/>
              </p:ext>
            </p:extLst>
          </p:nvPr>
        </p:nvGraphicFramePr>
        <p:xfrm>
          <a:off x="1179513" y="1865313"/>
          <a:ext cx="6783387" cy="3995737"/>
        </p:xfrm>
        <a:graphic>
          <a:graphicData uri="http://schemas.openxmlformats.org/presentationml/2006/ole">
            <mc:AlternateContent xmlns:mc="http://schemas.openxmlformats.org/markup-compatibility/2006">
              <mc:Choice xmlns:v="urn:schemas-microsoft-com:vml" Requires="v">
                <p:oleObj spid="_x0000_s6228" name="工作表" r:id="rId3" imgW="7000977" imgH="4124315" progId="Excel.Sheet.12">
                  <p:embed/>
                </p:oleObj>
              </mc:Choice>
              <mc:Fallback>
                <p:oleObj name="工作表" r:id="rId3" imgW="7000977" imgH="4124315" progId="Excel.Sheet.12">
                  <p:embed/>
                  <p:pic>
                    <p:nvPicPr>
                      <p:cNvPr id="0" name=""/>
                      <p:cNvPicPr/>
                      <p:nvPr/>
                    </p:nvPicPr>
                    <p:blipFill>
                      <a:blip r:embed="rId4"/>
                      <a:stretch>
                        <a:fillRect/>
                      </a:stretch>
                    </p:blipFill>
                    <p:spPr>
                      <a:xfrm>
                        <a:off x="1179513" y="1865313"/>
                        <a:ext cx="6783387" cy="3995737"/>
                      </a:xfrm>
                      <a:prstGeom prst="rect">
                        <a:avLst/>
                      </a:prstGeom>
                    </p:spPr>
                  </p:pic>
                </p:oleObj>
              </mc:Fallback>
            </mc:AlternateContent>
          </a:graphicData>
        </a:graphic>
      </p:graphicFrame>
    </p:spTree>
    <p:extLst>
      <p:ext uri="{BB962C8B-B14F-4D97-AF65-F5344CB8AC3E}">
        <p14:creationId xmlns:p14="http://schemas.microsoft.com/office/powerpoint/2010/main" val="873369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趋近黄金律</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graphicFrame>
        <p:nvGraphicFramePr>
          <p:cNvPr id="5" name="内容占位符 4"/>
          <p:cNvGraphicFramePr>
            <a:graphicFrameLocks noGrp="1"/>
          </p:cNvGraphicFramePr>
          <p:nvPr>
            <p:ph idx="1"/>
            <p:extLst>
              <p:ext uri="{D42A27DB-BD31-4B8C-83A1-F6EECF244321}">
                <p14:modId xmlns:p14="http://schemas.microsoft.com/office/powerpoint/2010/main" val="1469360560"/>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34189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资本过多</a:t>
            </a:r>
          </a:p>
        </p:txBody>
      </p:sp>
      <p:sp>
        <p:nvSpPr>
          <p:cNvPr id="3" name="内容占位符 2"/>
          <p:cNvSpPr>
            <a:spLocks noGrp="1"/>
          </p:cNvSpPr>
          <p:nvPr>
            <p:ph idx="1"/>
          </p:nvPr>
        </p:nvSpPr>
        <p:spPr/>
        <p:txBody>
          <a:bodyPr/>
          <a:lstStyle/>
          <a:p>
            <a:pPr marL="0" indent="0">
              <a:buNone/>
            </a:pPr>
            <a:r>
              <a:rPr lang="en-US" altLang="zh-CN" dirty="0"/>
              <a:t> </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graphicFrame>
        <p:nvGraphicFramePr>
          <p:cNvPr id="5" name="对象 4"/>
          <p:cNvGraphicFramePr>
            <a:graphicFrameLocks noGrp="1" noChangeAspect="1"/>
          </p:cNvGraphicFramePr>
          <p:nvPr>
            <p:extLst>
              <p:ext uri="{D42A27DB-BD31-4B8C-83A1-F6EECF244321}">
                <p14:modId xmlns:p14="http://schemas.microsoft.com/office/powerpoint/2010/main" val="2703179925"/>
              </p:ext>
            </p:extLst>
          </p:nvPr>
        </p:nvGraphicFramePr>
        <p:xfrm>
          <a:off x="1179513" y="1865313"/>
          <a:ext cx="6783387" cy="3995737"/>
        </p:xfrm>
        <a:graphic>
          <a:graphicData uri="http://schemas.openxmlformats.org/presentationml/2006/ole">
            <mc:AlternateContent xmlns:mc="http://schemas.openxmlformats.org/markup-compatibility/2006">
              <mc:Choice xmlns:v="urn:schemas-microsoft-com:vml" Requires="v">
                <p:oleObj spid="_x0000_s7250" name="工作表" r:id="rId3" imgW="7000977" imgH="4124315" progId="Excel.Sheet.12">
                  <p:embed/>
                </p:oleObj>
              </mc:Choice>
              <mc:Fallback>
                <p:oleObj name="工作表" r:id="rId3" imgW="7000977" imgH="4124315" progId="Excel.Sheet.12">
                  <p:embed/>
                  <p:pic>
                    <p:nvPicPr>
                      <p:cNvPr id="0" name="内容占位符 4"/>
                      <p:cNvPicPr>
                        <a:picLocks noGrp="1" noChangeAspect="1" noChangeArrowheads="1"/>
                      </p:cNvPicPr>
                      <p:nvPr/>
                    </p:nvPicPr>
                    <p:blipFill>
                      <a:blip r:embed="rId4"/>
                      <a:srcRect/>
                      <a:stretch>
                        <a:fillRect/>
                      </a:stretch>
                    </p:blipFill>
                    <p:spPr bwMode="auto">
                      <a:xfrm>
                        <a:off x="1179513" y="1865313"/>
                        <a:ext cx="6783387" cy="399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41903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趋近黄金律</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graphicFrame>
        <p:nvGraphicFramePr>
          <p:cNvPr id="5" name="内容占位符 4"/>
          <p:cNvGraphicFramePr>
            <a:graphicFrameLocks noGrp="1"/>
          </p:cNvGraphicFramePr>
          <p:nvPr>
            <p:ph idx="1"/>
            <p:extLst>
              <p:ext uri="{D42A27DB-BD31-4B8C-83A1-F6EECF244321}">
                <p14:modId xmlns:p14="http://schemas.microsoft.com/office/powerpoint/2010/main" val="2985844331"/>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62916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人口增长的影响</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将隐含函数定理用于稳态方程，得到</a:t>
                </a:r>
                <a:endParaRPr lang="en-US" altLang="zh-CN" dirty="0"/>
              </a:p>
              <a:p>
                <a:pPr marL="0" indent="0">
                  <a:buNone/>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a:rPr>
                                <m:t>𝑘</m:t>
                              </m:r>
                            </m:e>
                            <m:sup>
                              <m:r>
                                <a:rPr lang="en-US" altLang="zh-CN" i="1">
                                  <a:latin typeface="Cambria Math"/>
                                </a:rPr>
                                <m:t>∗</m:t>
                              </m:r>
                            </m:sup>
                          </m:sSup>
                        </m:num>
                        <m:den>
                          <m:r>
                            <a:rPr lang="en-US" altLang="zh-CN" b="0" i="1" smtClean="0">
                              <a:latin typeface="Cambria Math" panose="02040503050406030204" pitchFamily="18" charset="0"/>
                            </a:rPr>
                            <m:t>𝜕</m:t>
                          </m:r>
                          <m:r>
                            <a:rPr lang="en-US" altLang="zh-CN" b="0" i="1" smtClean="0">
                              <a:latin typeface="Cambria Math"/>
                            </a:rPr>
                            <m:t>𝑛</m:t>
                          </m:r>
                        </m:den>
                      </m:f>
                      <m:r>
                        <a:rPr lang="en-US" altLang="zh-CN" i="1">
                          <a:latin typeface="Cambria Math"/>
                        </a:rPr>
                        <m:t>=−</m:t>
                      </m:r>
                      <m:f>
                        <m:fPr>
                          <m:ctrlPr>
                            <a:rPr lang="en-US" altLang="zh-CN" i="1">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a:rPr>
                                <m:t>−</m:t>
                              </m:r>
                              <m:r>
                                <a:rPr lang="en-US" altLang="zh-CN" b="0" i="1" smtClean="0">
                                  <a:latin typeface="Cambria Math"/>
                                </a:rPr>
                                <m:t>𝑘</m:t>
                              </m:r>
                            </m:e>
                            <m:sup>
                              <m:r>
                                <a:rPr lang="en-US" altLang="zh-CN" b="0" i="1" smtClean="0">
                                  <a:latin typeface="Cambria Math"/>
                                </a:rPr>
                                <m:t>∗</m:t>
                              </m:r>
                            </m:sup>
                          </m:sSup>
                        </m:num>
                        <m:den>
                          <m:r>
                            <a:rPr lang="en-US" altLang="zh-CN" i="1">
                              <a:latin typeface="Cambria Math"/>
                            </a:rPr>
                            <m:t>𝑠</m:t>
                          </m:r>
                          <m:sSup>
                            <m:sSupPr>
                              <m:ctrlPr>
                                <a:rPr lang="en-US" altLang="zh-CN" i="1">
                                  <a:latin typeface="Cambria Math" panose="02040503050406030204" pitchFamily="18" charset="0"/>
                                </a:rPr>
                              </m:ctrlPr>
                            </m:sSupPr>
                            <m:e>
                              <m:r>
                                <a:rPr lang="en-US" altLang="zh-CN" i="1">
                                  <a:latin typeface="Cambria Math"/>
                                </a:rPr>
                                <m:t>𝑓</m:t>
                              </m:r>
                            </m:e>
                            <m:sup>
                              <m:r>
                                <a:rPr lang="en-US" altLang="zh-CN" i="1">
                                  <a:latin typeface="Cambria Math"/>
                                </a:rPr>
                                <m:t>′</m:t>
                              </m:r>
                            </m:sup>
                          </m:sSup>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a:rPr>
                                    <m:t>𝑘</m:t>
                                  </m:r>
                                </m:e>
                                <m:sup>
                                  <m:r>
                                    <a:rPr lang="en-US" altLang="zh-CN" i="1">
                                      <a:latin typeface="Cambria Math"/>
                                    </a:rPr>
                                    <m:t>∗</m:t>
                                  </m:r>
                                </m:sup>
                              </m:sSup>
                            </m:e>
                          </m:d>
                          <m:r>
                            <a:rPr lang="en-US" altLang="zh-CN" i="1">
                              <a:latin typeface="Cambria Math"/>
                            </a:rPr>
                            <m:t>−</m:t>
                          </m:r>
                          <m:d>
                            <m:dPr>
                              <m:ctrlPr>
                                <a:rPr lang="en-US" altLang="zh-CN" i="1">
                                  <a:latin typeface="Cambria Math" panose="02040503050406030204" pitchFamily="18" charset="0"/>
                                </a:rPr>
                              </m:ctrlPr>
                            </m:dPr>
                            <m:e>
                              <m:r>
                                <a:rPr lang="en-US" altLang="zh-CN" i="1">
                                  <a:latin typeface="Cambria Math"/>
                                </a:rPr>
                                <m:t>𝛿</m:t>
                              </m:r>
                              <m:r>
                                <a:rPr lang="en-US" altLang="zh-CN" i="1">
                                  <a:latin typeface="Cambria Math"/>
                                </a:rPr>
                                <m:t>+</m:t>
                              </m:r>
                              <m:r>
                                <a:rPr lang="en-US" altLang="zh-CN" i="1">
                                  <a:latin typeface="Cambria Math"/>
                                </a:rPr>
                                <m:t>𝑛</m:t>
                              </m:r>
                            </m:e>
                          </m:d>
                        </m:den>
                      </m:f>
                      <m:r>
                        <a:rPr lang="en-US" altLang="zh-CN" b="0" i="1" smtClean="0">
                          <a:latin typeface="Cambria Math"/>
                        </a:rPr>
                        <m:t>&lt;0</m:t>
                      </m:r>
                      <m:r>
                        <a:rPr lang="en-US" altLang="zh-CN" i="1">
                          <a:latin typeface="Cambria Math"/>
                        </a:rPr>
                        <m:t>.</m:t>
                      </m:r>
                    </m:oMath>
                  </m:oMathPara>
                </a14:m>
                <a:endParaRPr lang="en-US" altLang="zh-CN" dirty="0"/>
              </a:p>
              <a:p>
                <a:r>
                  <a:rPr lang="zh-CN" altLang="en-US" dirty="0"/>
                  <a:t>因此人口高增长对应较低的人均资本存量。</a:t>
                </a:r>
                <a:r>
                  <a:rPr lang="en-US" altLang="zh-CN" dirty="0"/>
                  <a:t> </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704" t="-2426" r="-2148"/>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196488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图示</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cxnSp>
        <p:nvCxnSpPr>
          <p:cNvPr id="5" name="直接箭头连接符 4"/>
          <p:cNvCxnSpPr/>
          <p:nvPr/>
        </p:nvCxnSpPr>
        <p:spPr>
          <a:xfrm>
            <a:off x="2339752" y="5517232"/>
            <a:ext cx="45365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2339752" y="2204864"/>
            <a:ext cx="0" cy="33123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任意多边形 7"/>
          <p:cNvSpPr/>
          <p:nvPr/>
        </p:nvSpPr>
        <p:spPr>
          <a:xfrm>
            <a:off x="2354317" y="2708920"/>
            <a:ext cx="4004442" cy="2819521"/>
          </a:xfrm>
          <a:custGeom>
            <a:avLst/>
            <a:gdLst>
              <a:gd name="connsiteX0" fmla="*/ 0 w 4004442"/>
              <a:gd name="connsiteY0" fmla="*/ 2196662 h 2196662"/>
              <a:gd name="connsiteX1" fmla="*/ 1072055 w 4004442"/>
              <a:gd name="connsiteY1" fmla="*/ 1040524 h 2196662"/>
              <a:gd name="connsiteX2" fmla="*/ 4004442 w 4004442"/>
              <a:gd name="connsiteY2" fmla="*/ 0 h 2196662"/>
              <a:gd name="connsiteX3" fmla="*/ 4004442 w 4004442"/>
              <a:gd name="connsiteY3" fmla="*/ 0 h 2196662"/>
            </a:gdLst>
            <a:ahLst/>
            <a:cxnLst>
              <a:cxn ang="0">
                <a:pos x="connsiteX0" y="connsiteY0"/>
              </a:cxn>
              <a:cxn ang="0">
                <a:pos x="connsiteX1" y="connsiteY1"/>
              </a:cxn>
              <a:cxn ang="0">
                <a:pos x="connsiteX2" y="connsiteY2"/>
              </a:cxn>
              <a:cxn ang="0">
                <a:pos x="connsiteX3" y="connsiteY3"/>
              </a:cxn>
            </a:cxnLst>
            <a:rect l="l" t="t" r="r" b="b"/>
            <a:pathLst>
              <a:path w="4004442" h="2196662">
                <a:moveTo>
                  <a:pt x="0" y="2196662"/>
                </a:moveTo>
                <a:cubicBezTo>
                  <a:pt x="202324" y="1801648"/>
                  <a:pt x="404648" y="1406634"/>
                  <a:pt x="1072055" y="1040524"/>
                </a:cubicBezTo>
                <a:cubicBezTo>
                  <a:pt x="1739462" y="674414"/>
                  <a:pt x="4004442" y="0"/>
                  <a:pt x="4004442" y="0"/>
                </a:cubicBezTo>
                <a:lnTo>
                  <a:pt x="4004442" y="0"/>
                </a:lnTo>
              </a:path>
            </a:pathLst>
          </a:custGeom>
          <a:noFill/>
          <a:ln w="3810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0"/>
          </p:cNvCxnSpPr>
          <p:nvPr/>
        </p:nvCxnSpPr>
        <p:spPr>
          <a:xfrm flipV="1">
            <a:off x="2354317" y="2276872"/>
            <a:ext cx="3873867" cy="3251569"/>
          </a:xfrm>
          <a:prstGeom prst="line">
            <a:avLst/>
          </a:prstGeom>
          <a:ln w="254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5910868" y="1876182"/>
                <a:ext cx="11521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m:t>
                      </m:r>
                      <m:r>
                        <a:rPr lang="en-US" altLang="zh-CN" b="0" i="1" smtClean="0">
                          <a:latin typeface="Cambria Math"/>
                        </a:rPr>
                        <m:t>𝛿</m:t>
                      </m:r>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𝑛</m:t>
                          </m:r>
                        </m:e>
                        <m:sub>
                          <m:r>
                            <a:rPr lang="en-US" altLang="zh-CN" b="0" i="1" smtClean="0">
                              <a:latin typeface="Cambria Math"/>
                            </a:rPr>
                            <m:t>1</m:t>
                          </m:r>
                        </m:sub>
                      </m:sSub>
                      <m:r>
                        <a:rPr lang="en-US" altLang="zh-CN" b="0" i="1" smtClean="0">
                          <a:latin typeface="Cambria Math"/>
                        </a:rPr>
                        <m:t>)</m:t>
                      </m:r>
                      <m:r>
                        <a:rPr lang="en-US" altLang="zh-CN" b="0" i="1" smtClean="0">
                          <a:latin typeface="Cambria Math"/>
                        </a:rPr>
                        <m:t>𝑘</m:t>
                      </m:r>
                    </m:oMath>
                  </m:oMathPara>
                </a14:m>
                <a:endParaRPr lang="zh-CN" alt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5910868" y="1876182"/>
                <a:ext cx="1152128" cy="369332"/>
              </a:xfrm>
              <a:prstGeom prst="rect">
                <a:avLst/>
              </a:prstGeom>
              <a:blipFill rotWithShape="1">
                <a:blip r:embed="rId2"/>
                <a:stretch>
                  <a:fillRect l="-1058"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121412" y="2674294"/>
                <a:ext cx="8129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𝑠𝑓</m:t>
                      </m:r>
                      <m:r>
                        <a:rPr lang="en-US" altLang="zh-CN" b="0" i="1" smtClean="0">
                          <a:latin typeface="Cambria Math"/>
                        </a:rPr>
                        <m:t>(</m:t>
                      </m:r>
                      <m:r>
                        <a:rPr lang="en-US" altLang="zh-CN" b="0" i="1" smtClean="0">
                          <a:latin typeface="Cambria Math"/>
                        </a:rPr>
                        <m:t>𝑘</m:t>
                      </m:r>
                      <m:r>
                        <a:rPr lang="en-US" altLang="zh-CN" b="0" i="1" smtClean="0">
                          <a:latin typeface="Cambria Math"/>
                        </a:rPr>
                        <m:t>)</m:t>
                      </m:r>
                    </m:oMath>
                  </m:oMathPara>
                </a14:m>
                <a:endParaRPr lang="zh-CN"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6121412" y="2674294"/>
                <a:ext cx="812988" cy="369332"/>
              </a:xfrm>
              <a:prstGeom prst="rect">
                <a:avLst/>
              </a:prstGeom>
              <a:blipFill rotWithShape="1">
                <a:blip r:embed="rId3"/>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6527906" y="5147900"/>
                <a:ext cx="37093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𝑘</m:t>
                      </m:r>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6527906" y="5147900"/>
                <a:ext cx="370935" cy="369332"/>
              </a:xfrm>
              <a:prstGeom prst="rect">
                <a:avLst/>
              </a:prstGeom>
              <a:blipFill rotWithShape="1">
                <a:blip r:embed="rId4"/>
                <a:stretch>
                  <a:fillRect/>
                </a:stretch>
              </a:blipFill>
            </p:spPr>
            <p:txBody>
              <a:bodyPr/>
              <a:lstStyle/>
              <a:p>
                <a:r>
                  <a:rPr lang="zh-CN" altLang="en-US">
                    <a:noFill/>
                  </a:rPr>
                  <a:t> </a:t>
                </a:r>
              </a:p>
            </p:txBody>
          </p:sp>
        </mc:Fallback>
      </mc:AlternateContent>
      <p:sp>
        <p:nvSpPr>
          <p:cNvPr id="14" name="TextBox 13"/>
          <p:cNvSpPr txBox="1"/>
          <p:nvPr/>
        </p:nvSpPr>
        <p:spPr>
          <a:xfrm>
            <a:off x="2354317" y="1953706"/>
            <a:ext cx="1713627" cy="646331"/>
          </a:xfrm>
          <a:prstGeom prst="rect">
            <a:avLst/>
          </a:prstGeom>
          <a:noFill/>
        </p:spPr>
        <p:txBody>
          <a:bodyPr wrap="square" rtlCol="0">
            <a:spAutoFit/>
          </a:bodyPr>
          <a:lstStyle/>
          <a:p>
            <a:r>
              <a:rPr lang="en-US" altLang="zh-CN" dirty="0"/>
              <a:t>Investment</a:t>
            </a:r>
          </a:p>
          <a:p>
            <a:r>
              <a:rPr lang="en-US" altLang="zh-CN" dirty="0"/>
              <a:t>Depreciation</a:t>
            </a:r>
            <a:endParaRPr lang="zh-CN" altLang="en-US" dirty="0"/>
          </a:p>
        </p:txBody>
      </p:sp>
      <p:cxnSp>
        <p:nvCxnSpPr>
          <p:cNvPr id="16" name="直接连接符 15"/>
          <p:cNvCxnSpPr/>
          <p:nvPr/>
        </p:nvCxnSpPr>
        <p:spPr>
          <a:xfrm>
            <a:off x="5076056" y="3292702"/>
            <a:ext cx="0" cy="223573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矩形 17"/>
              <p:cNvSpPr/>
              <p:nvPr/>
            </p:nvSpPr>
            <p:spPr>
              <a:xfrm>
                <a:off x="3595702" y="5528441"/>
                <a:ext cx="49523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i="1" smtClean="0">
                              <a:latin typeface="Cambria Math"/>
                            </a:rPr>
                            <m:t>𝑘</m:t>
                          </m:r>
                        </m:e>
                        <m:sub>
                          <m:r>
                            <a:rPr lang="en-US" altLang="zh-CN" b="0" i="1" smtClean="0">
                              <a:latin typeface="Cambria Math"/>
                            </a:rPr>
                            <m:t>2</m:t>
                          </m:r>
                        </m:sub>
                        <m:sup>
                          <m:r>
                            <a:rPr lang="en-US" altLang="zh-CN" b="0" i="1" smtClean="0">
                              <a:latin typeface="Cambria Math"/>
                            </a:rPr>
                            <m:t>∗</m:t>
                          </m:r>
                        </m:sup>
                      </m:sSubSup>
                    </m:oMath>
                  </m:oMathPara>
                </a14:m>
                <a:endParaRPr lang="zh-CN" altLang="en-US" dirty="0"/>
              </a:p>
            </p:txBody>
          </p:sp>
        </mc:Choice>
        <mc:Fallback xmlns="">
          <p:sp>
            <p:nvSpPr>
              <p:cNvPr id="18" name="矩形 17"/>
              <p:cNvSpPr>
                <a:spLocks noRot="1" noChangeAspect="1" noMove="1" noResize="1" noEditPoints="1" noAdjustHandles="1" noChangeArrowheads="1" noChangeShapeType="1" noTextEdit="1"/>
              </p:cNvSpPr>
              <p:nvPr/>
            </p:nvSpPr>
            <p:spPr>
              <a:xfrm>
                <a:off x="3595702" y="5528441"/>
                <a:ext cx="495230" cy="369332"/>
              </a:xfrm>
              <a:prstGeom prst="rect">
                <a:avLst/>
              </a:prstGeom>
              <a:blipFill rotWithShape="1">
                <a:blip r:embed="rId5"/>
                <a:stretch>
                  <a:fillRect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4828441" y="5528441"/>
                <a:ext cx="49523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i="1" smtClean="0">
                              <a:latin typeface="Cambria Math"/>
                            </a:rPr>
                            <m:t>𝑘</m:t>
                          </m:r>
                        </m:e>
                        <m:sub>
                          <m:r>
                            <a:rPr lang="en-US" altLang="zh-CN" b="0" i="1" smtClean="0">
                              <a:latin typeface="Cambria Math"/>
                            </a:rPr>
                            <m:t>1</m:t>
                          </m:r>
                        </m:sub>
                        <m:sup>
                          <m:r>
                            <a:rPr lang="en-US" altLang="zh-CN" b="0" i="1" smtClean="0">
                              <a:latin typeface="Cambria Math"/>
                            </a:rPr>
                            <m:t>∗</m:t>
                          </m:r>
                        </m:sup>
                      </m:sSubSup>
                    </m:oMath>
                  </m:oMathPara>
                </a14:m>
                <a:endParaRPr lang="zh-CN" altLang="en-US" dirty="0"/>
              </a:p>
            </p:txBody>
          </p:sp>
        </mc:Choice>
        <mc:Fallback xmlns="">
          <p:sp>
            <p:nvSpPr>
              <p:cNvPr id="19" name="矩形 18"/>
              <p:cNvSpPr>
                <a:spLocks noRot="1" noChangeAspect="1" noMove="1" noResize="1" noEditPoints="1" noAdjustHandles="1" noChangeArrowheads="1" noChangeShapeType="1" noTextEdit="1"/>
              </p:cNvSpPr>
              <p:nvPr/>
            </p:nvSpPr>
            <p:spPr>
              <a:xfrm>
                <a:off x="4828441" y="5528441"/>
                <a:ext cx="495230" cy="369332"/>
              </a:xfrm>
              <a:prstGeom prst="rect">
                <a:avLst/>
              </a:prstGeom>
              <a:blipFill rotWithShape="1">
                <a:blip r:embed="rId6"/>
                <a:stretch>
                  <a:fillRect b="-1667"/>
                </a:stretch>
              </a:blipFill>
            </p:spPr>
            <p:txBody>
              <a:bodyPr/>
              <a:lstStyle/>
              <a:p>
                <a:r>
                  <a:rPr lang="zh-CN" altLang="en-US">
                    <a:noFill/>
                  </a:rPr>
                  <a:t> </a:t>
                </a:r>
              </a:p>
            </p:txBody>
          </p:sp>
        </mc:Fallback>
      </mc:AlternateContent>
      <p:cxnSp>
        <p:nvCxnSpPr>
          <p:cNvPr id="21" name="直接连接符 20"/>
          <p:cNvCxnSpPr/>
          <p:nvPr/>
        </p:nvCxnSpPr>
        <p:spPr>
          <a:xfrm flipV="1">
            <a:off x="2354317" y="2276872"/>
            <a:ext cx="2721739" cy="3251569"/>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4758740" y="1953791"/>
                <a:ext cx="11521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m:t>
                      </m:r>
                      <m:r>
                        <a:rPr lang="en-US" altLang="zh-CN" b="0" i="1" smtClean="0">
                          <a:latin typeface="Cambria Math"/>
                        </a:rPr>
                        <m:t>𝛿</m:t>
                      </m:r>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𝑛</m:t>
                          </m:r>
                        </m:e>
                        <m:sub>
                          <m:r>
                            <a:rPr lang="en-US" altLang="zh-CN" b="0" i="1" smtClean="0">
                              <a:latin typeface="Cambria Math"/>
                            </a:rPr>
                            <m:t>2</m:t>
                          </m:r>
                        </m:sub>
                      </m:sSub>
                      <m:r>
                        <a:rPr lang="en-US" altLang="zh-CN" b="0" i="1" smtClean="0">
                          <a:latin typeface="Cambria Math"/>
                        </a:rPr>
                        <m:t>)</m:t>
                      </m:r>
                      <m:r>
                        <a:rPr lang="en-US" altLang="zh-CN" b="0" i="1" smtClean="0">
                          <a:latin typeface="Cambria Math"/>
                        </a:rPr>
                        <m:t>𝑘</m:t>
                      </m:r>
                    </m:oMath>
                  </m:oMathPara>
                </a14:m>
                <a:endParaRPr lang="zh-CN" alt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4758740" y="1953791"/>
                <a:ext cx="1152128" cy="369332"/>
              </a:xfrm>
              <a:prstGeom prst="rect">
                <a:avLst/>
              </a:prstGeom>
              <a:blipFill rotWithShape="1">
                <a:blip r:embed="rId7"/>
                <a:stretch>
                  <a:fillRect l="-1587" b="-13333"/>
                </a:stretch>
              </a:blipFill>
            </p:spPr>
            <p:txBody>
              <a:bodyPr/>
              <a:lstStyle/>
              <a:p>
                <a:r>
                  <a:rPr lang="zh-CN" altLang="en-US">
                    <a:noFill/>
                  </a:rPr>
                  <a:t> </a:t>
                </a:r>
              </a:p>
            </p:txBody>
          </p:sp>
        </mc:Fallback>
      </mc:AlternateContent>
      <p:cxnSp>
        <p:nvCxnSpPr>
          <p:cNvPr id="24" name="直接箭头连接符 23"/>
          <p:cNvCxnSpPr/>
          <p:nvPr/>
        </p:nvCxnSpPr>
        <p:spPr>
          <a:xfrm flipH="1" flipV="1">
            <a:off x="4828441" y="2674294"/>
            <a:ext cx="607655" cy="1846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750870" y="3872257"/>
            <a:ext cx="0" cy="165618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4090932" y="5713107"/>
            <a:ext cx="66780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6642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人口增长率和人均收入</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484784"/>
            <a:ext cx="6783294" cy="49353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4035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经济增长的重要性</a:t>
            </a:r>
          </a:p>
        </p:txBody>
      </p:sp>
      <p:sp>
        <p:nvSpPr>
          <p:cNvPr id="3" name="内容占位符 2"/>
          <p:cNvSpPr>
            <a:spLocks noGrp="1"/>
          </p:cNvSpPr>
          <p:nvPr>
            <p:ph idx="1"/>
          </p:nvPr>
        </p:nvSpPr>
        <p:spPr>
          <a:xfrm>
            <a:off x="457200" y="1600201"/>
            <a:ext cx="8229600" cy="2692896"/>
          </a:xfrm>
        </p:spPr>
        <p:txBody>
          <a:bodyPr>
            <a:normAutofit lnSpcReduction="10000"/>
          </a:bodyPr>
          <a:lstStyle/>
          <a:p>
            <a:r>
              <a:rPr lang="zh-CN" altLang="en-US" dirty="0"/>
              <a:t>对穷国来说，经济停滞意味着</a:t>
            </a:r>
            <a:r>
              <a:rPr lang="zh-CN" altLang="en-US" dirty="0">
                <a:solidFill>
                  <a:srgbClr val="FF0000"/>
                </a:solidFill>
              </a:rPr>
              <a:t>绝对贫困</a:t>
            </a:r>
            <a:r>
              <a:rPr lang="zh-CN" altLang="en-US" dirty="0"/>
              <a:t>的持续。</a:t>
            </a:r>
            <a:endParaRPr lang="en-US" altLang="zh-CN" dirty="0"/>
          </a:p>
          <a:p>
            <a:r>
              <a:rPr lang="zh-CN" altLang="en-US" dirty="0"/>
              <a:t>在相对意义上，持续的增长落差会造成巨大的收入差距。</a:t>
            </a:r>
            <a:endParaRPr lang="en-US" altLang="zh-CN" dirty="0"/>
          </a:p>
          <a:p>
            <a:r>
              <a:rPr lang="zh-CN" altLang="en-US" dirty="0"/>
              <a:t>下表演示了三种增长情景的最终结果：</a:t>
            </a:r>
            <a:r>
              <a:rPr lang="en-US" altLang="zh-CN" dirty="0"/>
              <a:t> </a:t>
            </a:r>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658156128"/>
              </p:ext>
            </p:extLst>
          </p:nvPr>
        </p:nvGraphicFramePr>
        <p:xfrm>
          <a:off x="1043608" y="4365104"/>
          <a:ext cx="6096000" cy="14833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r>
                        <a:rPr lang="en-US" altLang="zh-CN" dirty="0"/>
                        <a:t>Years</a:t>
                      </a:r>
                      <a:endParaRPr lang="zh-CN" altLang="en-US" dirty="0"/>
                    </a:p>
                  </a:txBody>
                  <a:tcPr/>
                </a:tc>
                <a:tc>
                  <a:txBody>
                    <a:bodyPr/>
                    <a:lstStyle/>
                    <a:p>
                      <a:r>
                        <a:rPr lang="en-US" altLang="zh-CN" dirty="0"/>
                        <a:t>0</a:t>
                      </a:r>
                      <a:endParaRPr lang="zh-CN" altLang="en-US" dirty="0"/>
                    </a:p>
                  </a:txBody>
                  <a:tcPr/>
                </a:tc>
                <a:tc>
                  <a:txBody>
                    <a:bodyPr/>
                    <a:lstStyle/>
                    <a:p>
                      <a:r>
                        <a:rPr lang="en-US" altLang="zh-CN" dirty="0"/>
                        <a:t>10</a:t>
                      </a:r>
                      <a:endParaRPr lang="zh-CN" altLang="en-US" dirty="0"/>
                    </a:p>
                  </a:txBody>
                  <a:tcPr/>
                </a:tc>
                <a:tc>
                  <a:txBody>
                    <a:bodyPr/>
                    <a:lstStyle/>
                    <a:p>
                      <a:r>
                        <a:rPr lang="en-US" altLang="zh-CN" dirty="0"/>
                        <a:t>30</a:t>
                      </a:r>
                      <a:endParaRPr lang="zh-CN" altLang="en-US" dirty="0"/>
                    </a:p>
                  </a:txBody>
                  <a:tcPr/>
                </a:tc>
                <a:tc>
                  <a:txBody>
                    <a:bodyPr/>
                    <a:lstStyle/>
                    <a:p>
                      <a:r>
                        <a:rPr lang="en-US" altLang="zh-CN" dirty="0"/>
                        <a:t>100</a:t>
                      </a:r>
                      <a:endParaRPr lang="zh-CN" altLang="en-US" dirty="0"/>
                    </a:p>
                  </a:txBody>
                  <a:tcPr/>
                </a:tc>
                <a:extLst>
                  <a:ext uri="{0D108BD9-81ED-4DB2-BD59-A6C34878D82A}">
                    <a16:rowId xmlns:a16="http://schemas.microsoft.com/office/drawing/2014/main" val="10000"/>
                  </a:ext>
                </a:extLst>
              </a:tr>
              <a:tr h="370840">
                <a:tc>
                  <a:txBody>
                    <a:bodyPr/>
                    <a:lstStyle/>
                    <a:p>
                      <a:r>
                        <a:rPr lang="en-US" altLang="zh-CN" dirty="0"/>
                        <a:t>1%</a:t>
                      </a:r>
                      <a:endParaRPr lang="zh-CN" altLang="en-US" dirty="0"/>
                    </a:p>
                  </a:txBody>
                  <a:tcPr/>
                </a:tc>
                <a:tc>
                  <a:txBody>
                    <a:bodyPr/>
                    <a:lstStyle/>
                    <a:p>
                      <a:r>
                        <a:rPr lang="en-US" altLang="zh-CN" dirty="0"/>
                        <a:t>100</a:t>
                      </a:r>
                      <a:endParaRPr lang="zh-CN" altLang="en-US" dirty="0"/>
                    </a:p>
                  </a:txBody>
                  <a:tcPr/>
                </a:tc>
                <a:tc>
                  <a:txBody>
                    <a:bodyPr/>
                    <a:lstStyle/>
                    <a:p>
                      <a:r>
                        <a:rPr lang="en-US" altLang="zh-CN" dirty="0"/>
                        <a:t>110.5</a:t>
                      </a:r>
                      <a:endParaRPr lang="zh-CN" altLang="en-US" dirty="0"/>
                    </a:p>
                  </a:txBody>
                  <a:tcPr/>
                </a:tc>
                <a:tc>
                  <a:txBody>
                    <a:bodyPr/>
                    <a:lstStyle/>
                    <a:p>
                      <a:r>
                        <a:rPr lang="en-US" altLang="zh-CN" dirty="0"/>
                        <a:t>134.8</a:t>
                      </a:r>
                      <a:endParaRPr lang="zh-CN" altLang="en-US" dirty="0"/>
                    </a:p>
                  </a:txBody>
                  <a:tcPr/>
                </a:tc>
                <a:tc>
                  <a:txBody>
                    <a:bodyPr/>
                    <a:lstStyle/>
                    <a:p>
                      <a:r>
                        <a:rPr lang="en-US" altLang="zh-CN" dirty="0"/>
                        <a:t>270.5</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3%</a:t>
                      </a:r>
                      <a:endParaRPr lang="zh-CN" altLang="en-US" dirty="0"/>
                    </a:p>
                  </a:txBody>
                  <a:tcPr/>
                </a:tc>
                <a:tc>
                  <a:txBody>
                    <a:bodyPr/>
                    <a:lstStyle/>
                    <a:p>
                      <a:r>
                        <a:rPr lang="en-US" altLang="zh-CN" dirty="0"/>
                        <a:t>100</a:t>
                      </a:r>
                      <a:endParaRPr lang="zh-CN" altLang="en-US" dirty="0"/>
                    </a:p>
                  </a:txBody>
                  <a:tcPr/>
                </a:tc>
                <a:tc>
                  <a:txBody>
                    <a:bodyPr/>
                    <a:lstStyle/>
                    <a:p>
                      <a:r>
                        <a:rPr lang="en-US" altLang="zh-CN" dirty="0"/>
                        <a:t>134.4</a:t>
                      </a:r>
                      <a:endParaRPr lang="zh-CN" altLang="en-US" dirty="0"/>
                    </a:p>
                  </a:txBody>
                  <a:tcPr/>
                </a:tc>
                <a:tc>
                  <a:txBody>
                    <a:bodyPr/>
                    <a:lstStyle/>
                    <a:p>
                      <a:r>
                        <a:rPr lang="en-US" altLang="zh-CN" dirty="0"/>
                        <a:t>242.7</a:t>
                      </a:r>
                      <a:endParaRPr lang="zh-CN" altLang="en-US" dirty="0"/>
                    </a:p>
                  </a:txBody>
                  <a:tcPr/>
                </a:tc>
                <a:tc>
                  <a:txBody>
                    <a:bodyPr/>
                    <a:lstStyle/>
                    <a:p>
                      <a:r>
                        <a:rPr lang="en-US" altLang="zh-CN" dirty="0"/>
                        <a:t>1921.9</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a:t>8%</a:t>
                      </a:r>
                      <a:endParaRPr lang="zh-CN" altLang="en-US" dirty="0"/>
                    </a:p>
                  </a:txBody>
                  <a:tcPr/>
                </a:tc>
                <a:tc>
                  <a:txBody>
                    <a:bodyPr/>
                    <a:lstStyle/>
                    <a:p>
                      <a:r>
                        <a:rPr lang="en-US" altLang="zh-CN" dirty="0"/>
                        <a:t>100</a:t>
                      </a:r>
                      <a:endParaRPr lang="zh-CN" altLang="en-US" dirty="0"/>
                    </a:p>
                  </a:txBody>
                  <a:tcPr/>
                </a:tc>
                <a:tc>
                  <a:txBody>
                    <a:bodyPr/>
                    <a:lstStyle/>
                    <a:p>
                      <a:r>
                        <a:rPr lang="en-US" altLang="zh-CN" dirty="0"/>
                        <a:t>215.9</a:t>
                      </a:r>
                      <a:endParaRPr lang="zh-CN" altLang="en-US" dirty="0"/>
                    </a:p>
                  </a:txBody>
                  <a:tcPr/>
                </a:tc>
                <a:tc>
                  <a:txBody>
                    <a:bodyPr/>
                    <a:lstStyle/>
                    <a:p>
                      <a:r>
                        <a:rPr lang="en-US" altLang="zh-CN" dirty="0"/>
                        <a:t>1006.3</a:t>
                      </a:r>
                      <a:endParaRPr lang="zh-CN" altLang="en-US" dirty="0"/>
                    </a:p>
                  </a:txBody>
                  <a:tcPr/>
                </a:tc>
                <a:tc>
                  <a:txBody>
                    <a:bodyPr/>
                    <a:lstStyle/>
                    <a:p>
                      <a:r>
                        <a:rPr lang="en-US" altLang="zh-CN" dirty="0"/>
                        <a:t>219976.1</a:t>
                      </a:r>
                      <a:endParaRPr lang="zh-CN" alt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287533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p>
        </p:txBody>
      </p:sp>
      <p:sp>
        <p:nvSpPr>
          <p:cNvPr id="3" name="内容占位符 2"/>
          <p:cNvSpPr>
            <a:spLocks noGrp="1"/>
          </p:cNvSpPr>
          <p:nvPr>
            <p:ph idx="1"/>
          </p:nvPr>
        </p:nvSpPr>
        <p:spPr/>
        <p:txBody>
          <a:bodyPr/>
          <a:lstStyle/>
          <a:p>
            <a:r>
              <a:rPr lang="zh-CN" altLang="en-US" dirty="0"/>
              <a:t>引论</a:t>
            </a:r>
            <a:endParaRPr lang="en-US" altLang="zh-CN" dirty="0"/>
          </a:p>
          <a:p>
            <a:r>
              <a:rPr lang="zh-CN" altLang="en-US" dirty="0"/>
              <a:t>索罗模型</a:t>
            </a:r>
            <a:r>
              <a:rPr lang="en-US" altLang="zh-CN" dirty="0"/>
              <a:t>I</a:t>
            </a:r>
          </a:p>
          <a:p>
            <a:r>
              <a:rPr lang="zh-CN" altLang="en-US" dirty="0">
                <a:solidFill>
                  <a:srgbClr val="FF0000"/>
                </a:solidFill>
              </a:rPr>
              <a:t>索罗模型</a:t>
            </a:r>
            <a:r>
              <a:rPr lang="en-US" altLang="zh-CN" dirty="0">
                <a:solidFill>
                  <a:srgbClr val="FF0000"/>
                </a:solidFill>
              </a:rPr>
              <a:t>II</a:t>
            </a:r>
          </a:p>
          <a:p>
            <a:r>
              <a:rPr lang="zh-CN" altLang="en-US" dirty="0"/>
              <a:t>内生增长模型</a:t>
            </a:r>
            <a:endParaRPr lang="en-US" altLang="zh-CN" dirty="0"/>
          </a:p>
          <a:p>
            <a:r>
              <a:rPr lang="zh-CN" altLang="en-US" dirty="0"/>
              <a:t>经济增长核算</a:t>
            </a:r>
            <a:endParaRPr lang="en-US" altLang="zh-CN" dirty="0"/>
          </a:p>
          <a:p>
            <a:r>
              <a:rPr lang="zh-CN" altLang="en-US" dirty="0"/>
              <a:t>其他增长理论</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5756911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索罗模型 </a:t>
            </a:r>
            <a:r>
              <a:rPr lang="en-US" altLang="zh-CN" dirty="0"/>
              <a:t>II</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10000"/>
              </a:bodyPr>
              <a:lstStyle/>
              <a:p>
                <a:r>
                  <a:rPr lang="zh-CN" altLang="en-US" dirty="0"/>
                  <a:t>第一个索罗模型无法解释人均收入和产出的持续增长。</a:t>
                </a:r>
                <a:r>
                  <a:rPr lang="en-US" altLang="zh-CN" dirty="0"/>
                  <a:t> </a:t>
                </a:r>
              </a:p>
              <a:p>
                <a:r>
                  <a:rPr lang="zh-CN" altLang="en-US" dirty="0"/>
                  <a:t>第二个索罗模型引入</a:t>
                </a:r>
                <a:r>
                  <a:rPr lang="zh-CN" altLang="en-US" dirty="0">
                    <a:solidFill>
                      <a:srgbClr val="FF0000"/>
                    </a:solidFill>
                  </a:rPr>
                  <a:t>技术进步</a:t>
                </a:r>
                <a:r>
                  <a:rPr lang="zh-CN" altLang="en-US" dirty="0"/>
                  <a:t>，用以解释</a:t>
                </a:r>
                <a:r>
                  <a:rPr lang="zh-CN" altLang="en-US" dirty="0">
                    <a:solidFill>
                      <a:srgbClr val="FF0000"/>
                    </a:solidFill>
                  </a:rPr>
                  <a:t>持续增长</a:t>
                </a:r>
                <a:r>
                  <a:rPr lang="zh-CN" altLang="en-US" dirty="0"/>
                  <a:t>。</a:t>
                </a:r>
                <a:endParaRPr lang="en-US" altLang="zh-CN" dirty="0"/>
              </a:p>
              <a:p>
                <a:r>
                  <a:rPr lang="zh-CN" altLang="en-US" dirty="0"/>
                  <a:t>我们假设：</a:t>
                </a:r>
                <a:endParaRPr lang="en-US" altLang="zh-CN" dirty="0"/>
              </a:p>
              <a:p>
                <a:pPr lvl="1"/>
                <a:r>
                  <a:rPr lang="zh-CN" altLang="en-US" dirty="0"/>
                  <a:t>封闭经济</a:t>
                </a:r>
                <a:r>
                  <a:rPr lang="en-US" altLang="zh-CN" dirty="0"/>
                  <a:t> (</a:t>
                </a:r>
                <a14:m>
                  <m:oMath xmlns:m="http://schemas.openxmlformats.org/officeDocument/2006/math">
                    <m:r>
                      <a:rPr lang="en-US" altLang="zh-CN" b="0" i="1" smtClean="0">
                        <a:latin typeface="Cambria Math"/>
                      </a:rPr>
                      <m:t>𝑋</m:t>
                    </m:r>
                    <m:r>
                      <a:rPr lang="en-US" altLang="zh-CN" b="0" i="1" smtClean="0">
                        <a:latin typeface="Cambria Math"/>
                      </a:rPr>
                      <m:t>=0</m:t>
                    </m:r>
                  </m:oMath>
                </a14:m>
                <a:r>
                  <a:rPr lang="en-US" altLang="zh-CN" dirty="0"/>
                  <a:t>), </a:t>
                </a:r>
                <a:r>
                  <a:rPr lang="zh-CN" altLang="en-US" dirty="0"/>
                  <a:t>最小政府</a:t>
                </a:r>
                <a:r>
                  <a:rPr lang="en-US" altLang="zh-CN" dirty="0"/>
                  <a:t> (</a:t>
                </a:r>
                <a14:m>
                  <m:oMath xmlns:m="http://schemas.openxmlformats.org/officeDocument/2006/math">
                    <m:r>
                      <a:rPr lang="en-US" altLang="zh-CN" b="0" i="1" smtClean="0">
                        <a:latin typeface="Cambria Math"/>
                      </a:rPr>
                      <m:t>𝐺</m:t>
                    </m:r>
                    <m:r>
                      <a:rPr lang="en-US" altLang="zh-CN" b="0" i="1" smtClean="0">
                        <a:latin typeface="Cambria Math"/>
                      </a:rPr>
                      <m:t>=0</m:t>
                    </m:r>
                  </m:oMath>
                </a14:m>
                <a:r>
                  <a:rPr lang="en-US" altLang="zh-CN" dirty="0"/>
                  <a:t>).</a:t>
                </a:r>
              </a:p>
              <a:p>
                <a:pPr lvl="1"/>
                <a:r>
                  <a:rPr lang="zh-CN" altLang="en-US" dirty="0"/>
                  <a:t>劳动增强的生产函数</a:t>
                </a: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a:rPr>
                          <m:t>𝑌</m:t>
                        </m:r>
                      </m:e>
                      <m:sub>
                        <m:r>
                          <a:rPr lang="en-US" altLang="zh-CN" b="0" i="1" smtClean="0">
                            <a:latin typeface="Cambria Math"/>
                          </a:rPr>
                          <m:t>𝑡</m:t>
                        </m:r>
                      </m:sub>
                    </m:sSub>
                    <m:r>
                      <a:rPr lang="en-US" altLang="zh-CN" b="0" i="1" smtClean="0">
                        <a:latin typeface="Cambria Math"/>
                      </a:rPr>
                      <m:t>=</m:t>
                    </m:r>
                    <m:r>
                      <a:rPr lang="en-US" altLang="zh-CN" b="0" i="1" smtClean="0">
                        <a:latin typeface="Cambria Math"/>
                      </a:rPr>
                      <m:t>𝐹</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a:rPr>
                              <m:t>𝐾</m:t>
                            </m:r>
                          </m:e>
                          <m:sub>
                            <m:r>
                              <a:rPr lang="en-US" altLang="zh-CN" b="0" i="1" smtClean="0">
                                <a:latin typeface="Cambria Math"/>
                              </a:rPr>
                              <m:t>𝑡</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𝐴</m:t>
                            </m:r>
                          </m:e>
                          <m:sub>
                            <m:r>
                              <a:rPr lang="en-US" altLang="zh-CN" b="0" i="1" smtClean="0">
                                <a:latin typeface="Cambria Math"/>
                              </a:rPr>
                              <m:t>𝑡</m:t>
                            </m:r>
                          </m:sub>
                        </m:sSub>
                        <m:sSub>
                          <m:sSubPr>
                            <m:ctrlPr>
                              <a:rPr lang="en-US" altLang="zh-CN" b="0" i="1" smtClean="0">
                                <a:latin typeface="Cambria Math" panose="02040503050406030204" pitchFamily="18" charset="0"/>
                              </a:rPr>
                            </m:ctrlPr>
                          </m:sSubPr>
                          <m:e>
                            <m:r>
                              <a:rPr lang="en-US" altLang="zh-CN" b="0" i="1" smtClean="0">
                                <a:latin typeface="Cambria Math"/>
                              </a:rPr>
                              <m:t>𝐿</m:t>
                            </m:r>
                          </m:e>
                          <m:sub>
                            <m:r>
                              <a:rPr lang="en-US" altLang="zh-CN" b="0" i="1" smtClean="0">
                                <a:latin typeface="Cambria Math"/>
                              </a:rPr>
                              <m:t>𝑡</m:t>
                            </m:r>
                          </m:sub>
                        </m:sSub>
                      </m:e>
                    </m:d>
                  </m:oMath>
                </a14:m>
                <a:r>
                  <a:rPr lang="en-US" altLang="zh-CN" dirty="0"/>
                  <a:t>, </a:t>
                </a:r>
                <a:r>
                  <a:rPr lang="zh-CN" altLang="en-US" dirty="0"/>
                  <a:t>其中</a:t>
                </a:r>
                <a:r>
                  <a:rPr lang="en-US" altLang="zh-CN" dirty="0"/>
                  <a:t> </a:t>
                </a:r>
              </a:p>
              <a:p>
                <a:pPr lvl="2"/>
                <a14:m>
                  <m:oMath xmlns:m="http://schemas.openxmlformats.org/officeDocument/2006/math">
                    <m:r>
                      <a:rPr lang="en-US" altLang="zh-CN" i="1">
                        <a:latin typeface="Cambria Math"/>
                      </a:rPr>
                      <m:t>𝐹</m:t>
                    </m:r>
                    <m:r>
                      <a:rPr lang="en-US" altLang="zh-CN" i="1">
                        <a:latin typeface="Cambria Math"/>
                      </a:rPr>
                      <m:t> </m:t>
                    </m:r>
                  </m:oMath>
                </a14:m>
                <a:r>
                  <a:rPr lang="zh-CN" altLang="en-US" dirty="0"/>
                  <a:t>规模效益不变</a:t>
                </a:r>
                <a:r>
                  <a:rPr lang="en-US" altLang="zh-CN" dirty="0"/>
                  <a:t> </a:t>
                </a:r>
              </a:p>
              <a:p>
                <a:pPr lvl="2"/>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i="1">
                            <a:latin typeface="Cambria Math"/>
                          </a:rPr>
                          <m:t>𝑡</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a:rPr>
                          <m:t>0</m:t>
                        </m:r>
                      </m:sub>
                    </m:sSub>
                    <m:sSup>
                      <m:sSupPr>
                        <m:ctrlPr>
                          <a:rPr lang="en-US" altLang="zh-CN" b="0" i="1" smtClean="0">
                            <a:latin typeface="Cambria Math" panose="02040503050406030204" pitchFamily="18" charset="0"/>
                          </a:rPr>
                        </m:ctrlPr>
                      </m:sSupPr>
                      <m:e>
                        <m:r>
                          <a:rPr lang="en-US" altLang="zh-CN" b="0" i="1" smtClean="0">
                            <a:latin typeface="Cambria Math"/>
                          </a:rPr>
                          <m:t>𝑒</m:t>
                        </m:r>
                      </m:e>
                      <m:sup>
                        <m:r>
                          <a:rPr lang="en-US" altLang="zh-CN" b="0" i="1" smtClean="0">
                            <a:latin typeface="Cambria Math"/>
                          </a:rPr>
                          <m:t>𝑔𝑡</m:t>
                        </m:r>
                      </m:sup>
                    </m:sSup>
                  </m:oMath>
                </a14:m>
                <a:r>
                  <a:rPr lang="en-US" altLang="zh-CN" dirty="0"/>
                  <a:t> </a:t>
                </a:r>
                <a:r>
                  <a:rPr lang="zh-CN" altLang="en-US" dirty="0"/>
                  <a:t>为技术水平，增长速度为常数</a:t>
                </a:r>
                <a:r>
                  <a:rPr lang="en-US" altLang="zh-CN" dirty="0"/>
                  <a:t> </a:t>
                </a:r>
                <a14:m>
                  <m:oMath xmlns:m="http://schemas.openxmlformats.org/officeDocument/2006/math">
                    <m:r>
                      <a:rPr lang="en-US" altLang="zh-CN" b="0" i="1" smtClean="0">
                        <a:latin typeface="Cambria Math"/>
                      </a:rPr>
                      <m:t>𝑔</m:t>
                    </m:r>
                  </m:oMath>
                </a14:m>
                <a:r>
                  <a:rPr lang="zh-CN" altLang="en-US" dirty="0"/>
                  <a:t>，</a:t>
                </a:r>
                <a:endParaRPr lang="en-US" altLang="zh-CN" dirty="0"/>
              </a:p>
              <a:p>
                <a:pPr lvl="2"/>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𝐿</m:t>
                        </m:r>
                      </m:e>
                      <m:sub>
                        <m:r>
                          <a:rPr lang="en-US" altLang="zh-CN" i="1">
                            <a:latin typeface="Cambria Math"/>
                          </a:rPr>
                          <m:t>𝑡</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𝐿</m:t>
                        </m:r>
                      </m:e>
                      <m:sub>
                        <m:r>
                          <a:rPr lang="en-US" altLang="zh-CN" i="1">
                            <a:latin typeface="Cambria Math"/>
                          </a:rPr>
                          <m:t>0</m:t>
                        </m:r>
                      </m:sub>
                    </m:sSub>
                    <m:sSup>
                      <m:sSupPr>
                        <m:ctrlPr>
                          <a:rPr lang="en-US" altLang="zh-CN" i="1">
                            <a:latin typeface="Cambria Math" panose="02040503050406030204" pitchFamily="18" charset="0"/>
                          </a:rPr>
                        </m:ctrlPr>
                      </m:sSupPr>
                      <m:e>
                        <m:r>
                          <a:rPr lang="en-US" altLang="zh-CN" i="1">
                            <a:latin typeface="Cambria Math"/>
                          </a:rPr>
                          <m:t>𝑒</m:t>
                        </m:r>
                      </m:e>
                      <m:sup>
                        <m:r>
                          <a:rPr lang="en-US" altLang="zh-CN" i="1">
                            <a:latin typeface="Cambria Math"/>
                          </a:rPr>
                          <m:t>𝑛𝑡</m:t>
                        </m:r>
                      </m:sup>
                    </m:sSup>
                  </m:oMath>
                </a14:m>
                <a:r>
                  <a:rPr lang="en-US" altLang="zh-CN" dirty="0"/>
                  <a:t> </a:t>
                </a:r>
                <a:r>
                  <a:rPr lang="zh-CN" altLang="en-US" dirty="0"/>
                  <a:t>为人口，增长速度为常数</a:t>
                </a:r>
                <a:r>
                  <a:rPr lang="en-US" altLang="zh-CN" dirty="0"/>
                  <a:t> </a:t>
                </a:r>
                <a14:m>
                  <m:oMath xmlns:m="http://schemas.openxmlformats.org/officeDocument/2006/math">
                    <m:r>
                      <a:rPr lang="en-US" altLang="zh-CN" i="1">
                        <a:latin typeface="Cambria Math"/>
                      </a:rPr>
                      <m:t>𝑛</m:t>
                    </m:r>
                  </m:oMath>
                </a14:m>
                <a:r>
                  <a:rPr lang="en-US" altLang="zh-CN" dirty="0"/>
                  <a:t>.</a:t>
                </a:r>
              </a:p>
              <a:p>
                <a:pPr lvl="1"/>
                <a:r>
                  <a:rPr lang="zh-CN" altLang="en-US" dirty="0"/>
                  <a:t>储蓄率为常数，</a:t>
                </a:r>
                <a14:m>
                  <m:oMath xmlns:m="http://schemas.openxmlformats.org/officeDocument/2006/math">
                    <m:r>
                      <a:rPr lang="en-US" altLang="zh-CN" b="0" i="1" smtClean="0">
                        <a:latin typeface="Cambria Math" panose="02040503050406030204" pitchFamily="18" charset="0"/>
                      </a:rPr>
                      <m:t>𝑆</m:t>
                    </m:r>
                    <m:r>
                      <a:rPr lang="en-US" altLang="zh-CN" b="0" i="1" smtClean="0">
                        <a:latin typeface="Cambria Math"/>
                      </a:rPr>
                      <m:t>=</m:t>
                    </m:r>
                    <m:r>
                      <a:rPr lang="en-US" altLang="zh-CN" b="0" i="1" smtClean="0">
                        <a:latin typeface="Cambria Math" panose="02040503050406030204" pitchFamily="18" charset="0"/>
                      </a:rPr>
                      <m:t>𝑠</m:t>
                    </m:r>
                    <m:r>
                      <a:rPr lang="en-US" altLang="zh-CN" b="0" i="1" smtClean="0">
                        <a:latin typeface="Cambria Math"/>
                      </a:rPr>
                      <m:t>𝑌</m:t>
                    </m:r>
                    <m:r>
                      <a:rPr lang="en-US" altLang="zh-CN" b="0" i="1" smtClean="0">
                        <a:latin typeface="Cambria Math"/>
                      </a:rPr>
                      <m:t>.</m:t>
                    </m:r>
                  </m:oMath>
                </a14:m>
                <a:r>
                  <a:rPr lang="zh-CN" altLang="en-US" dirty="0"/>
                  <a:t> </a:t>
                </a:r>
                <a:endParaRPr lang="en-US" altLang="zh-CN" dirty="0"/>
              </a:p>
              <a:p>
                <a:pPr lvl="1"/>
                <a:r>
                  <a:rPr lang="zh-CN" altLang="en-US" dirty="0"/>
                  <a:t>资本折旧率为</a:t>
                </a:r>
                <a:r>
                  <a:rPr lang="en-US" altLang="zh-CN" dirty="0"/>
                  <a:t> </a:t>
                </a:r>
                <a14:m>
                  <m:oMath xmlns:m="http://schemas.openxmlformats.org/officeDocument/2006/math">
                    <m:r>
                      <a:rPr lang="en-US" altLang="zh-CN" b="0" i="1" smtClean="0">
                        <a:latin typeface="Cambria Math"/>
                      </a:rPr>
                      <m:t>𝛿</m:t>
                    </m:r>
                  </m:oMath>
                </a14:m>
                <a:r>
                  <a:rPr lang="en-US" altLang="zh-CN" dirty="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259" t="-2156" r="-3556"/>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4130848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有效个体生产函数</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7500" lnSpcReduction="20000"/>
              </a:bodyPr>
              <a:lstStyle/>
              <a:p>
                <a:r>
                  <a:rPr lang="zh-CN" altLang="en-US" dirty="0"/>
                  <a:t>让</a:t>
                </a:r>
                <a:r>
                  <a:rPr lang="en-US" altLang="zh-CN" dirty="0"/>
                  <a:t> </a:t>
                </a:r>
                <a14:m>
                  <m:oMath xmlns:m="http://schemas.openxmlformats.org/officeDocument/2006/math">
                    <m:r>
                      <a:rPr lang="en-US" altLang="zh-CN" b="0" i="1" smtClean="0">
                        <a:latin typeface="Cambria Math"/>
                      </a:rPr>
                      <m:t>𝑦</m:t>
                    </m:r>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𝑌</m:t>
                        </m:r>
                      </m:num>
                      <m:den>
                        <m:r>
                          <a:rPr lang="en-US" altLang="zh-CN" b="0" i="1" smtClean="0">
                            <a:latin typeface="Cambria Math" panose="02040503050406030204" pitchFamily="18" charset="0"/>
                          </a:rPr>
                          <m:t>𝐴</m:t>
                        </m:r>
                        <m:r>
                          <a:rPr lang="en-US" altLang="zh-CN" b="0" i="1" smtClean="0">
                            <a:latin typeface="Cambria Math"/>
                          </a:rPr>
                          <m:t>𝐿</m:t>
                        </m:r>
                      </m:den>
                    </m:f>
                  </m:oMath>
                </a14:m>
                <a:r>
                  <a:rPr lang="en-US" altLang="zh-CN" dirty="0"/>
                  <a:t> , </a:t>
                </a:r>
                <a14:m>
                  <m:oMath xmlns:m="http://schemas.openxmlformats.org/officeDocument/2006/math">
                    <m:r>
                      <a:rPr lang="en-US" altLang="zh-CN" b="0" i="1" smtClean="0">
                        <a:latin typeface="Cambria Math"/>
                      </a:rPr>
                      <m:t>𝑘</m:t>
                    </m:r>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𝐾</m:t>
                        </m:r>
                      </m:num>
                      <m:den>
                        <m:r>
                          <a:rPr lang="en-US" altLang="zh-CN" b="0" i="1" smtClean="0">
                            <a:latin typeface="Cambria Math" panose="02040503050406030204" pitchFamily="18" charset="0"/>
                          </a:rPr>
                          <m:t>𝐴</m:t>
                        </m:r>
                        <m:r>
                          <a:rPr lang="en-US" altLang="zh-CN" b="0" i="1" smtClean="0">
                            <a:latin typeface="Cambria Math"/>
                          </a:rPr>
                          <m:t>𝐿</m:t>
                        </m:r>
                      </m:den>
                    </m:f>
                  </m:oMath>
                </a14:m>
                <a:r>
                  <a:rPr lang="en-US" altLang="zh-CN" dirty="0"/>
                  <a:t> . </a:t>
                </a:r>
                <a14:m>
                  <m:oMath xmlns:m="http://schemas.openxmlformats.org/officeDocument/2006/math">
                    <m:r>
                      <a:rPr lang="en-US" altLang="zh-CN" i="1">
                        <a:latin typeface="Cambria Math"/>
                      </a:rPr>
                      <m:t>𝑦</m:t>
                    </m:r>
                    <m:r>
                      <a:rPr lang="en-US" altLang="zh-CN" i="1">
                        <a:latin typeface="Cambria Math"/>
                      </a:rPr>
                      <m:t> </m:t>
                    </m:r>
                  </m:oMath>
                </a14:m>
                <a:r>
                  <a:rPr lang="zh-CN" altLang="en-US" dirty="0"/>
                  <a:t>是有效人均产出（</a:t>
                </a:r>
                <a:r>
                  <a:rPr lang="en-US" altLang="zh-CN" dirty="0"/>
                  <a:t>output per effective worker</a:t>
                </a:r>
                <a:r>
                  <a:rPr lang="zh-CN" altLang="en-US" dirty="0"/>
                  <a:t>）。</a:t>
                </a:r>
                <a:r>
                  <a:rPr lang="en-US" altLang="zh-CN" dirty="0"/>
                  <a:t> </a:t>
                </a:r>
                <a14:m>
                  <m:oMath xmlns:m="http://schemas.openxmlformats.org/officeDocument/2006/math">
                    <m:r>
                      <a:rPr lang="en-US" altLang="zh-CN" b="0" i="1" smtClean="0">
                        <a:latin typeface="Cambria Math"/>
                      </a:rPr>
                      <m:t>𝑘</m:t>
                    </m:r>
                  </m:oMath>
                </a14:m>
                <a:r>
                  <a:rPr lang="en-US" altLang="zh-CN" dirty="0"/>
                  <a:t> </a:t>
                </a:r>
                <a:r>
                  <a:rPr lang="zh-CN" altLang="en-US" dirty="0"/>
                  <a:t>是有效人均资本存量。我们有</a:t>
                </a:r>
                <a:r>
                  <a:rPr lang="en-US" altLang="zh-CN" dirty="0"/>
                  <a:t> </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𝑦</m:t>
                      </m:r>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𝑌</m:t>
                          </m:r>
                        </m:num>
                        <m:den>
                          <m:r>
                            <a:rPr lang="en-US" altLang="zh-CN" b="0" i="1" smtClean="0">
                              <a:latin typeface="Cambria Math" panose="02040503050406030204" pitchFamily="18" charset="0"/>
                            </a:rPr>
                            <m:t>𝐴</m:t>
                          </m:r>
                          <m:r>
                            <a:rPr lang="en-US" altLang="zh-CN" b="0" i="1" smtClean="0">
                              <a:latin typeface="Cambria Math"/>
                            </a:rPr>
                            <m:t>𝐿</m:t>
                          </m:r>
                        </m:den>
                      </m:f>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𝐹</m:t>
                          </m:r>
                          <m:d>
                            <m:dPr>
                              <m:ctrlPr>
                                <a:rPr lang="en-US" altLang="zh-CN" b="0" i="1" smtClean="0">
                                  <a:latin typeface="Cambria Math" panose="02040503050406030204" pitchFamily="18" charset="0"/>
                                </a:rPr>
                              </m:ctrlPr>
                            </m:dPr>
                            <m:e>
                              <m:r>
                                <a:rPr lang="en-US" altLang="zh-CN" b="0" i="1" smtClean="0">
                                  <a:latin typeface="Cambria Math"/>
                                </a:rPr>
                                <m:t>𝐾</m:t>
                              </m:r>
                              <m:r>
                                <a:rPr lang="en-US" altLang="zh-CN" b="0" i="1" smtClean="0">
                                  <a:latin typeface="Cambria Math"/>
                                </a:rPr>
                                <m:t>,</m:t>
                              </m:r>
                              <m:r>
                                <a:rPr lang="en-US" altLang="zh-CN" b="0" i="1" smtClean="0">
                                  <a:latin typeface="Cambria Math" panose="02040503050406030204" pitchFamily="18" charset="0"/>
                                </a:rPr>
                                <m:t>𝐴</m:t>
                              </m:r>
                              <m:r>
                                <a:rPr lang="en-US" altLang="zh-CN" b="0" i="1" smtClean="0">
                                  <a:latin typeface="Cambria Math"/>
                                </a:rPr>
                                <m:t>𝐿</m:t>
                              </m:r>
                            </m:e>
                          </m:d>
                        </m:num>
                        <m:den>
                          <m:r>
                            <a:rPr lang="en-US" altLang="zh-CN" b="0" i="1" smtClean="0">
                              <a:latin typeface="Cambria Math" panose="02040503050406030204" pitchFamily="18" charset="0"/>
                            </a:rPr>
                            <m:t>𝐴</m:t>
                          </m:r>
                          <m:r>
                            <a:rPr lang="en-US" altLang="zh-CN" b="0" i="1" smtClean="0">
                              <a:latin typeface="Cambria Math"/>
                            </a:rPr>
                            <m:t>𝐿</m:t>
                          </m:r>
                        </m:den>
                      </m:f>
                      <m:r>
                        <a:rPr lang="en-US" altLang="zh-CN" b="0" i="1" smtClean="0">
                          <a:latin typeface="Cambria Math"/>
                        </a:rPr>
                        <m:t>=</m:t>
                      </m:r>
                      <m:r>
                        <a:rPr lang="en-US" altLang="zh-CN" b="0" i="1" smtClean="0">
                          <a:latin typeface="Cambria Math"/>
                        </a:rPr>
                        <m:t>𝐹</m:t>
                      </m:r>
                      <m:d>
                        <m:dPr>
                          <m:ctrlPr>
                            <a:rPr lang="en-US" altLang="zh-CN" b="0" i="1" smtClean="0">
                              <a:latin typeface="Cambria Math" panose="02040503050406030204" pitchFamily="18" charset="0"/>
                            </a:rPr>
                          </m:ctrlPr>
                        </m:dPr>
                        <m:e>
                          <m:r>
                            <a:rPr lang="en-US" altLang="zh-CN" b="0" i="1" smtClean="0">
                              <a:latin typeface="Cambria Math"/>
                            </a:rPr>
                            <m:t>𝑘</m:t>
                          </m:r>
                          <m:r>
                            <a:rPr lang="en-US" altLang="zh-CN" b="0" i="1" smtClean="0">
                              <a:latin typeface="Cambria Math"/>
                            </a:rPr>
                            <m:t>,1</m:t>
                          </m:r>
                        </m:e>
                      </m:d>
                      <m:r>
                        <a:rPr lang="en-US" altLang="zh-CN" b="0" i="1" smtClean="0">
                          <a:latin typeface="Cambria Math"/>
                        </a:rPr>
                        <m:t>.</m:t>
                      </m:r>
                    </m:oMath>
                  </m:oMathPara>
                </a14:m>
                <a:endParaRPr lang="en-US" altLang="zh-CN" dirty="0"/>
              </a:p>
              <a:p>
                <a:pPr marL="0" indent="0">
                  <a:buNone/>
                </a:pPr>
                <a:r>
                  <a:rPr lang="zh-CN" altLang="en-US" dirty="0"/>
                  <a:t>     定义 </a:t>
                </a:r>
                <a14:m>
                  <m:oMath xmlns:m="http://schemas.openxmlformats.org/officeDocument/2006/math">
                    <m:r>
                      <a:rPr lang="en-US" altLang="zh-CN" b="0" i="1" smtClean="0">
                        <a:latin typeface="Cambria Math"/>
                      </a:rPr>
                      <m:t>𝑓</m:t>
                    </m:r>
                    <m:d>
                      <m:dPr>
                        <m:ctrlPr>
                          <a:rPr lang="en-US" altLang="zh-CN" b="0" i="1" smtClean="0">
                            <a:latin typeface="Cambria Math" panose="02040503050406030204" pitchFamily="18" charset="0"/>
                          </a:rPr>
                        </m:ctrlPr>
                      </m:dPr>
                      <m:e>
                        <m:r>
                          <a:rPr lang="en-US" altLang="zh-CN" b="0" i="1" smtClean="0">
                            <a:latin typeface="Cambria Math"/>
                          </a:rPr>
                          <m:t>𝑘</m:t>
                        </m:r>
                      </m:e>
                    </m:d>
                    <m:r>
                      <a:rPr lang="en-US" altLang="zh-CN" b="0" i="1" smtClean="0">
                        <a:latin typeface="Cambria Math"/>
                      </a:rPr>
                      <m:t>≡</m:t>
                    </m:r>
                    <m:r>
                      <a:rPr lang="en-US" altLang="zh-CN" b="0" i="1" smtClean="0">
                        <a:latin typeface="Cambria Math"/>
                      </a:rPr>
                      <m:t>𝐹</m:t>
                    </m:r>
                    <m:d>
                      <m:dPr>
                        <m:ctrlPr>
                          <a:rPr lang="en-US" altLang="zh-CN" b="0" i="1" smtClean="0">
                            <a:latin typeface="Cambria Math" panose="02040503050406030204" pitchFamily="18" charset="0"/>
                          </a:rPr>
                        </m:ctrlPr>
                      </m:dPr>
                      <m:e>
                        <m:r>
                          <a:rPr lang="en-US" altLang="zh-CN" b="0" i="1" smtClean="0">
                            <a:latin typeface="Cambria Math"/>
                          </a:rPr>
                          <m:t>𝑘</m:t>
                        </m:r>
                        <m:r>
                          <a:rPr lang="en-US" altLang="zh-CN" b="0" i="1" smtClean="0">
                            <a:latin typeface="Cambria Math"/>
                          </a:rPr>
                          <m:t>,1</m:t>
                        </m:r>
                      </m:e>
                    </m:d>
                    <m:r>
                      <a:rPr lang="en-US" altLang="zh-CN" b="0" i="1" smtClean="0">
                        <a:latin typeface="Cambria Math"/>
                      </a:rPr>
                      <m:t>,</m:t>
                    </m:r>
                  </m:oMath>
                </a14:m>
                <a:r>
                  <a:rPr lang="en-US" altLang="zh-CN" dirty="0"/>
                  <a:t> </a:t>
                </a:r>
                <a:r>
                  <a:rPr lang="zh-CN" altLang="en-US" dirty="0"/>
                  <a:t>上式重写为</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𝑦</m:t>
                      </m:r>
                      <m:r>
                        <a:rPr lang="en-US" altLang="zh-CN" b="0" i="1" smtClean="0">
                          <a:latin typeface="Cambria Math"/>
                        </a:rPr>
                        <m:t>=</m:t>
                      </m:r>
                      <m:r>
                        <a:rPr lang="en-US" altLang="zh-CN" b="0" i="1" smtClean="0">
                          <a:latin typeface="Cambria Math"/>
                        </a:rPr>
                        <m:t>𝑓</m:t>
                      </m:r>
                      <m:d>
                        <m:dPr>
                          <m:ctrlPr>
                            <a:rPr lang="en-US" altLang="zh-CN" b="0" i="1" smtClean="0">
                              <a:latin typeface="Cambria Math" panose="02040503050406030204" pitchFamily="18" charset="0"/>
                            </a:rPr>
                          </m:ctrlPr>
                        </m:dPr>
                        <m:e>
                          <m:r>
                            <a:rPr lang="en-US" altLang="zh-CN" b="0" i="1" smtClean="0">
                              <a:latin typeface="Cambria Math"/>
                            </a:rPr>
                            <m:t>𝑘</m:t>
                          </m:r>
                        </m:e>
                      </m:d>
                      <m:r>
                        <a:rPr lang="en-US" altLang="zh-CN" b="0" i="1" smtClean="0">
                          <a:latin typeface="Cambria Math"/>
                        </a:rPr>
                        <m:t>.</m:t>
                      </m:r>
                    </m:oMath>
                  </m:oMathPara>
                </a14:m>
                <a:endParaRPr lang="en-US" altLang="zh-CN" dirty="0"/>
              </a:p>
              <a:p>
                <a:r>
                  <a:rPr lang="zh-CN" altLang="en-US" dirty="0">
                    <a:ea typeface="宋体" charset="-122"/>
                  </a:rPr>
                  <a:t>我们称</a:t>
                </a:r>
                <a:r>
                  <a:rPr lang="en-US" altLang="zh-CN" i="1" dirty="0">
                    <a:ea typeface="宋体" charset="-122"/>
                  </a:rPr>
                  <a:t> </a:t>
                </a:r>
                <a14:m>
                  <m:oMath xmlns:m="http://schemas.openxmlformats.org/officeDocument/2006/math">
                    <m:r>
                      <a:rPr lang="en-US" altLang="zh-CN" i="1">
                        <a:latin typeface="Cambria Math"/>
                      </a:rPr>
                      <m:t>𝑓</m:t>
                    </m:r>
                    <m:d>
                      <m:dPr>
                        <m:ctrlPr>
                          <a:rPr lang="en-US" altLang="zh-CN" i="1">
                            <a:latin typeface="Cambria Math" panose="02040503050406030204" pitchFamily="18" charset="0"/>
                          </a:rPr>
                        </m:ctrlPr>
                      </m:dPr>
                      <m:e>
                        <m:r>
                          <a:rPr lang="en-US" altLang="zh-CN" i="1">
                            <a:latin typeface="Cambria Math"/>
                          </a:rPr>
                          <m:t>𝑘</m:t>
                        </m:r>
                      </m:e>
                    </m:d>
                    <m:r>
                      <a:rPr lang="en-US" altLang="zh-CN" i="1">
                        <a:latin typeface="Cambria Math" panose="02040503050406030204" pitchFamily="18" charset="0"/>
                      </a:rPr>
                      <m:t> </m:t>
                    </m:r>
                  </m:oMath>
                </a14:m>
                <a:r>
                  <a:rPr lang="zh-CN" altLang="en-US" dirty="0">
                    <a:ea typeface="宋体" charset="-122"/>
                  </a:rPr>
                  <a:t>为有效个体生产函数（</a:t>
                </a:r>
                <a:r>
                  <a:rPr lang="en-US" altLang="zh-CN" i="1" dirty="0">
                    <a:ea typeface="宋体" charset="-122"/>
                  </a:rPr>
                  <a:t>effective individual production function</a:t>
                </a:r>
                <a:r>
                  <a:rPr lang="zh-CN" altLang="en-US" dirty="0">
                    <a:ea typeface="宋体" charset="-122"/>
                  </a:rPr>
                  <a:t>）。我们假设：</a:t>
                </a:r>
                <a:r>
                  <a:rPr lang="en-US" altLang="zh-CN" dirty="0">
                    <a:latin typeface="Cambria Math"/>
                  </a:rPr>
                  <a:t> </a:t>
                </a: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a:rPr>
                        <m:t>𝑓</m:t>
                      </m:r>
                      <m:d>
                        <m:dPr>
                          <m:ctrlPr>
                            <a:rPr lang="en-US" altLang="zh-CN" i="1">
                              <a:latin typeface="Cambria Math" panose="02040503050406030204" pitchFamily="18" charset="0"/>
                            </a:rPr>
                          </m:ctrlPr>
                        </m:dPr>
                        <m:e>
                          <m:r>
                            <a:rPr lang="en-US" altLang="zh-CN" i="1">
                              <a:latin typeface="Cambria Math"/>
                            </a:rPr>
                            <m:t>0</m:t>
                          </m:r>
                        </m:e>
                      </m:d>
                      <m:r>
                        <a:rPr lang="en-US" altLang="zh-CN" i="1">
                          <a:latin typeface="Cambria Math"/>
                        </a:rPr>
                        <m:t>=0, </m:t>
                      </m:r>
                      <m:sSup>
                        <m:sSupPr>
                          <m:ctrlPr>
                            <a:rPr lang="en-US" altLang="zh-CN" i="1">
                              <a:latin typeface="Cambria Math" panose="02040503050406030204" pitchFamily="18" charset="0"/>
                            </a:rPr>
                          </m:ctrlPr>
                        </m:sSupPr>
                        <m:e>
                          <m:r>
                            <a:rPr lang="en-US" altLang="zh-CN" i="1">
                              <a:latin typeface="Cambria Math"/>
                            </a:rPr>
                            <m:t>𝑓</m:t>
                          </m:r>
                        </m:e>
                        <m:sup>
                          <m:r>
                            <a:rPr lang="en-US" altLang="zh-CN" i="1">
                              <a:latin typeface="Cambria Math"/>
                            </a:rPr>
                            <m:t>′</m:t>
                          </m:r>
                        </m:sup>
                      </m:sSup>
                      <m:d>
                        <m:dPr>
                          <m:ctrlPr>
                            <a:rPr lang="en-US" altLang="zh-CN" i="1">
                              <a:latin typeface="Cambria Math" panose="02040503050406030204" pitchFamily="18" charset="0"/>
                            </a:rPr>
                          </m:ctrlPr>
                        </m:dPr>
                        <m:e>
                          <m:r>
                            <a:rPr lang="en-US" altLang="zh-CN" i="1">
                              <a:latin typeface="Cambria Math"/>
                            </a:rPr>
                            <m:t>𝑘</m:t>
                          </m:r>
                        </m:e>
                      </m:d>
                      <m:r>
                        <a:rPr lang="en-US" altLang="zh-CN" i="1">
                          <a:latin typeface="Cambria Math"/>
                        </a:rPr>
                        <m:t>&gt;0, </m:t>
                      </m:r>
                      <m:sSup>
                        <m:sSupPr>
                          <m:ctrlPr>
                            <a:rPr lang="en-US" altLang="zh-CN" i="1">
                              <a:latin typeface="Cambria Math" panose="02040503050406030204" pitchFamily="18" charset="0"/>
                            </a:rPr>
                          </m:ctrlPr>
                        </m:sSupPr>
                        <m:e>
                          <m:r>
                            <a:rPr lang="en-US" altLang="zh-CN" i="1">
                              <a:latin typeface="Cambria Math"/>
                            </a:rPr>
                            <m:t>𝑓</m:t>
                          </m:r>
                        </m:e>
                        <m:sup>
                          <m:r>
                            <a:rPr lang="en-US" altLang="zh-CN" i="1">
                              <a:latin typeface="Cambria Math"/>
                            </a:rPr>
                            <m:t>′′</m:t>
                          </m:r>
                        </m:sup>
                      </m:sSup>
                      <m:d>
                        <m:dPr>
                          <m:ctrlPr>
                            <a:rPr lang="en-US" altLang="zh-CN" i="1">
                              <a:latin typeface="Cambria Math" panose="02040503050406030204" pitchFamily="18" charset="0"/>
                            </a:rPr>
                          </m:ctrlPr>
                        </m:dPr>
                        <m:e>
                          <m:r>
                            <a:rPr lang="en-US" altLang="zh-CN" i="1">
                              <a:latin typeface="Cambria Math"/>
                            </a:rPr>
                            <m:t>𝑘</m:t>
                          </m:r>
                        </m:e>
                      </m:d>
                      <m:r>
                        <a:rPr lang="en-US" altLang="zh-CN" i="1">
                          <a:latin typeface="Cambria Math"/>
                        </a:rPr>
                        <m:t>&lt;0</m:t>
                      </m:r>
                      <m:r>
                        <a:rPr lang="en-US" altLang="zh-CN" b="0" i="1" smtClean="0">
                          <a:latin typeface="Cambria Math"/>
                        </a:rPr>
                        <m:t>.</m:t>
                      </m:r>
                    </m:oMath>
                  </m:oMathPara>
                </a14:m>
                <a:endParaRPr lang="en-US" altLang="zh-CN" dirty="0"/>
              </a:p>
              <a:p>
                <a:pPr marL="0" indent="0">
                  <a:buNone/>
                </a:pPr>
                <a:r>
                  <a:rPr lang="zh-CN" altLang="en-US" dirty="0"/>
                  <a:t>    以及</a:t>
                </a:r>
                <a:endParaRPr lang="en-US" altLang="zh-CN" dirty="0"/>
              </a:p>
              <a:p>
                <a:pPr marL="0" indent="0">
                  <a:buNone/>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a:rPr>
                                <m:t>lim</m:t>
                              </m:r>
                            </m:e>
                            <m:lim>
                              <m:r>
                                <a:rPr lang="en-US" altLang="zh-CN" i="1">
                                  <a:latin typeface="Cambria Math"/>
                                </a:rPr>
                                <m:t>𝑘</m:t>
                              </m:r>
                              <m:r>
                                <a:rPr lang="en-US" altLang="zh-CN" i="1">
                                  <a:latin typeface="Cambria Math"/>
                                </a:rPr>
                                <m:t>→0</m:t>
                              </m:r>
                            </m:lim>
                          </m:limLow>
                        </m:fName>
                        <m:e>
                          <m:sSup>
                            <m:sSupPr>
                              <m:ctrlPr>
                                <a:rPr lang="en-US" altLang="zh-CN" i="1">
                                  <a:latin typeface="Cambria Math" panose="02040503050406030204" pitchFamily="18" charset="0"/>
                                </a:rPr>
                              </m:ctrlPr>
                            </m:sSupPr>
                            <m:e>
                              <m:r>
                                <a:rPr lang="en-US" altLang="zh-CN" i="1">
                                  <a:latin typeface="Cambria Math"/>
                                </a:rPr>
                                <m:t>𝑓</m:t>
                              </m:r>
                            </m:e>
                            <m:sup>
                              <m:r>
                                <a:rPr lang="en-US" altLang="zh-CN" i="1">
                                  <a:latin typeface="Cambria Math"/>
                                </a:rPr>
                                <m:t>′</m:t>
                              </m:r>
                            </m:sup>
                          </m:sSup>
                          <m:d>
                            <m:dPr>
                              <m:ctrlPr>
                                <a:rPr lang="en-US" altLang="zh-CN" i="1">
                                  <a:latin typeface="Cambria Math" panose="02040503050406030204" pitchFamily="18" charset="0"/>
                                </a:rPr>
                              </m:ctrlPr>
                            </m:dPr>
                            <m:e>
                              <m:r>
                                <a:rPr lang="en-US" altLang="zh-CN" i="1">
                                  <a:latin typeface="Cambria Math"/>
                                </a:rPr>
                                <m:t>𝑘</m:t>
                              </m:r>
                            </m:e>
                          </m:d>
                          <m:r>
                            <a:rPr lang="en-US" altLang="zh-CN" i="1">
                              <a:latin typeface="Cambria Math"/>
                            </a:rPr>
                            <m:t>=∞, </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a:rPr>
                                    <m:t>lim</m:t>
                                  </m:r>
                                </m:e>
                                <m:lim>
                                  <m:r>
                                    <a:rPr lang="en-US" altLang="zh-CN" i="1">
                                      <a:latin typeface="Cambria Math"/>
                                    </a:rPr>
                                    <m:t>𝑘</m:t>
                                  </m:r>
                                  <m:r>
                                    <a:rPr lang="en-US" altLang="zh-CN" i="1">
                                      <a:latin typeface="Cambria Math"/>
                                    </a:rPr>
                                    <m:t>→∞</m:t>
                                  </m:r>
                                </m:lim>
                              </m:limLow>
                            </m:fName>
                            <m:e>
                              <m:sSup>
                                <m:sSupPr>
                                  <m:ctrlPr>
                                    <a:rPr lang="en-US" altLang="zh-CN" i="1">
                                      <a:latin typeface="Cambria Math" panose="02040503050406030204" pitchFamily="18" charset="0"/>
                                    </a:rPr>
                                  </m:ctrlPr>
                                </m:sSupPr>
                                <m:e>
                                  <m:r>
                                    <a:rPr lang="en-US" altLang="zh-CN" i="1">
                                      <a:latin typeface="Cambria Math"/>
                                    </a:rPr>
                                    <m:t>𝑓</m:t>
                                  </m:r>
                                </m:e>
                                <m:sup>
                                  <m:r>
                                    <a:rPr lang="en-US" altLang="zh-CN" i="1">
                                      <a:latin typeface="Cambria Math"/>
                                    </a:rPr>
                                    <m:t>′</m:t>
                                  </m:r>
                                </m:sup>
                              </m:sSup>
                              <m:d>
                                <m:dPr>
                                  <m:ctrlPr>
                                    <a:rPr lang="en-US" altLang="zh-CN" i="1">
                                      <a:latin typeface="Cambria Math" panose="02040503050406030204" pitchFamily="18" charset="0"/>
                                    </a:rPr>
                                  </m:ctrlPr>
                                </m:dPr>
                                <m:e>
                                  <m:r>
                                    <a:rPr lang="en-US" altLang="zh-CN" i="1">
                                      <a:latin typeface="Cambria Math"/>
                                    </a:rPr>
                                    <m:t>𝑘</m:t>
                                  </m:r>
                                </m:e>
                              </m:d>
                              <m:r>
                                <a:rPr lang="en-US" altLang="zh-CN" i="1">
                                  <a:latin typeface="Cambria Math"/>
                                </a:rPr>
                                <m:t>=0</m:t>
                              </m:r>
                            </m:e>
                          </m:func>
                        </m:e>
                      </m:func>
                    </m:oMath>
                  </m:oMathPara>
                </a14:m>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037" t="-1887"/>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736173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资本积累</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我们假设：</a:t>
                </a:r>
                <a:endParaRPr lang="en-US" altLang="zh-CN" dirty="0"/>
              </a:p>
              <a:p>
                <a:pPr marL="0" indent="0" algn="ctr">
                  <a:buNone/>
                </a:pPr>
                <a14:m>
                  <m:oMath xmlns:m="http://schemas.openxmlformats.org/officeDocument/2006/math">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𝑡</m:t>
                            </m:r>
                          </m:sub>
                        </m:sSub>
                      </m:e>
                    </m:acc>
                    <m:r>
                      <a:rPr lang="en-US" altLang="zh-CN" i="1" dirty="0">
                        <a:latin typeface="Cambria Math"/>
                      </a:rPr>
                      <m:t>=</m:t>
                    </m:r>
                    <m:r>
                      <a:rPr lang="en-US" altLang="zh-CN" i="1" dirty="0">
                        <a:latin typeface="Cambria Math"/>
                      </a:rPr>
                      <m:t>𝑠𝐹</m:t>
                    </m:r>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a:rPr>
                              <m:t>𝐾</m:t>
                            </m:r>
                          </m:e>
                          <m:sub>
                            <m:r>
                              <a:rPr lang="en-US" altLang="zh-CN" i="1" dirty="0">
                                <a:latin typeface="Cambria Math"/>
                              </a:rPr>
                              <m:t>𝑡</m:t>
                            </m:r>
                          </m:sub>
                        </m:sSub>
                        <m:r>
                          <a:rPr lang="en-US" altLang="zh-CN" i="1" dirty="0">
                            <a:latin typeface="Cambria Math"/>
                          </a:rPr>
                          <m:t>,</m:t>
                        </m:r>
                        <m:sSub>
                          <m:sSubPr>
                            <m:ctrlPr>
                              <a:rPr lang="en-US" altLang="zh-CN" i="1" dirty="0">
                                <a:latin typeface="Cambria Math" panose="02040503050406030204" pitchFamily="18" charset="0"/>
                              </a:rPr>
                            </m:ctrlPr>
                          </m:sSub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𝐴</m:t>
                                </m:r>
                              </m:e>
                              <m:sub>
                                <m:r>
                                  <a:rPr lang="en-US" altLang="zh-CN" b="0" i="1" dirty="0" smtClean="0">
                                    <a:latin typeface="Cambria Math"/>
                                  </a:rPr>
                                  <m:t>𝑡</m:t>
                                </m:r>
                              </m:sub>
                            </m:sSub>
                            <m:r>
                              <a:rPr lang="en-US" altLang="zh-CN" i="1" dirty="0">
                                <a:latin typeface="Cambria Math"/>
                              </a:rPr>
                              <m:t>𝐿</m:t>
                            </m:r>
                          </m:e>
                          <m:sub>
                            <m:r>
                              <a:rPr lang="en-US" altLang="zh-CN" i="1" dirty="0">
                                <a:latin typeface="Cambria Math"/>
                              </a:rPr>
                              <m:t>𝑡</m:t>
                            </m:r>
                          </m:sub>
                        </m:sSub>
                      </m:e>
                    </m:d>
                    <m:r>
                      <a:rPr lang="en-US" altLang="zh-CN" i="1" dirty="0">
                        <a:latin typeface="Cambria Math"/>
                      </a:rPr>
                      <m:t>−</m:t>
                    </m:r>
                    <m:r>
                      <a:rPr lang="en-US" altLang="zh-CN" i="1" dirty="0">
                        <a:latin typeface="Cambria Math"/>
                      </a:rPr>
                      <m:t>𝛿</m:t>
                    </m:r>
                    <m:sSub>
                      <m:sSubPr>
                        <m:ctrlPr>
                          <a:rPr lang="en-US" altLang="zh-CN" i="1" dirty="0">
                            <a:latin typeface="Cambria Math" panose="02040503050406030204" pitchFamily="18" charset="0"/>
                          </a:rPr>
                        </m:ctrlPr>
                      </m:sSubPr>
                      <m:e>
                        <m:r>
                          <a:rPr lang="en-US" altLang="zh-CN" i="1" dirty="0">
                            <a:latin typeface="Cambria Math"/>
                          </a:rPr>
                          <m:t>𝐾</m:t>
                        </m:r>
                      </m:e>
                      <m:sub>
                        <m:r>
                          <a:rPr lang="en-US" altLang="zh-CN" i="1" dirty="0">
                            <a:latin typeface="Cambria Math"/>
                          </a:rPr>
                          <m:t>𝑡</m:t>
                        </m:r>
                      </m:sub>
                    </m:sSub>
                  </m:oMath>
                </a14:m>
                <a:r>
                  <a:rPr lang="en-US" altLang="zh-CN" dirty="0"/>
                  <a:t> </a:t>
                </a:r>
              </a:p>
              <a:p>
                <a:pPr marL="0" indent="0">
                  <a:buNone/>
                </a:pPr>
                <a14:m>
                  <m:oMathPara xmlns:m="http://schemas.openxmlformats.org/officeDocument/2006/math">
                    <m:oMathParaPr>
                      <m:jc m:val="centerGroup"/>
                    </m:oMathParaPr>
                    <m:oMath xmlns:m="http://schemas.openxmlformats.org/officeDocument/2006/math">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a:rPr>
                                <m:t>𝐿</m:t>
                              </m:r>
                            </m:e>
                            <m:sub>
                              <m:r>
                                <a:rPr lang="en-US" altLang="zh-CN" i="1">
                                  <a:latin typeface="Cambria Math"/>
                                </a:rPr>
                                <m:t>𝑡</m:t>
                              </m:r>
                            </m:sub>
                          </m:sSub>
                        </m:e>
                      </m:acc>
                      <m:r>
                        <a:rPr lang="en-US" altLang="zh-CN" i="1" dirty="0">
                          <a:latin typeface="Cambria Math"/>
                        </a:rPr>
                        <m:t>=</m:t>
                      </m:r>
                      <m:r>
                        <a:rPr lang="en-US" altLang="zh-CN" i="1" dirty="0">
                          <a:latin typeface="Cambria Math"/>
                        </a:rPr>
                        <m:t>𝑛</m:t>
                      </m:r>
                      <m:sSub>
                        <m:sSubPr>
                          <m:ctrlPr>
                            <a:rPr lang="en-US" altLang="zh-CN" i="1" dirty="0">
                              <a:latin typeface="Cambria Math" panose="02040503050406030204" pitchFamily="18" charset="0"/>
                            </a:rPr>
                          </m:ctrlPr>
                        </m:sSubPr>
                        <m:e>
                          <m:r>
                            <a:rPr lang="en-US" altLang="zh-CN" i="1" dirty="0">
                              <a:latin typeface="Cambria Math"/>
                            </a:rPr>
                            <m:t>𝐿</m:t>
                          </m:r>
                        </m:e>
                        <m:sub>
                          <m:r>
                            <a:rPr lang="en-US" altLang="zh-CN" i="1" dirty="0">
                              <a:latin typeface="Cambria Math"/>
                            </a:rPr>
                            <m:t>𝑡</m:t>
                          </m:r>
                        </m:sub>
                      </m:sSub>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i="1">
                                  <a:latin typeface="Cambria Math"/>
                                </a:rPr>
                                <m:t>𝑡</m:t>
                              </m:r>
                            </m:sub>
                          </m:sSub>
                        </m:e>
                      </m:acc>
                      <m:r>
                        <a:rPr lang="en-US" altLang="zh-CN" i="1" dirty="0">
                          <a:latin typeface="Cambria Math"/>
                        </a:rPr>
                        <m:t>=</m:t>
                      </m:r>
                      <m:r>
                        <a:rPr lang="en-US" altLang="zh-CN" i="1" dirty="0">
                          <a:latin typeface="Cambria Math"/>
                        </a:rPr>
                        <m:t>𝑔</m:t>
                      </m:r>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𝐴</m:t>
                          </m:r>
                        </m:e>
                        <m:sub>
                          <m:r>
                            <a:rPr lang="en-US" altLang="zh-CN" i="1" dirty="0">
                              <a:latin typeface="Cambria Math"/>
                            </a:rPr>
                            <m:t>𝑡</m:t>
                          </m:r>
                        </m:sub>
                      </m:sSub>
                    </m:oMath>
                  </m:oMathPara>
                </a14:m>
                <a:endParaRPr lang="en-US" altLang="zh-CN" dirty="0"/>
              </a:p>
              <a:p>
                <a:r>
                  <a:rPr lang="zh-CN" altLang="en-US" dirty="0"/>
                  <a:t>于是</a:t>
                </a:r>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a:rPr>
                          <m:t>𝑘</m:t>
                        </m:r>
                      </m:e>
                      <m:sub>
                        <m:r>
                          <a:rPr lang="en-US" altLang="zh-CN" i="1" dirty="0">
                            <a:latin typeface="Cambria Math"/>
                          </a:rPr>
                          <m:t>𝑡</m:t>
                        </m:r>
                      </m:sub>
                    </m:sSub>
                  </m:oMath>
                </a14:m>
                <a:r>
                  <a:rPr lang="en-US" altLang="zh-CN" dirty="0"/>
                  <a:t> </a:t>
                </a:r>
                <a:r>
                  <a:rPr lang="zh-CN" altLang="en-US" dirty="0"/>
                  <a:t>的变化如此刻画：</a:t>
                </a:r>
                <a:endParaRPr lang="en-US" altLang="zh-CN"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a:rPr>
                                <m:t>𝑘</m:t>
                              </m:r>
                            </m:e>
                            <m:sub>
                              <m:r>
                                <a:rPr lang="en-US" altLang="zh-CN" i="1">
                                  <a:latin typeface="Cambria Math"/>
                                </a:rPr>
                                <m:t>𝑡</m:t>
                              </m:r>
                            </m:sub>
                          </m:sSub>
                        </m:e>
                      </m:acc>
                      <m:r>
                        <a:rPr lang="en-US" altLang="zh-CN" i="1">
                          <a:latin typeface="Cambria Math"/>
                        </a:rPr>
                        <m:t>≡</m:t>
                      </m:r>
                      <m:f>
                        <m:fPr>
                          <m:ctrlPr>
                            <a:rPr lang="en-US" altLang="zh-CN" i="1">
                              <a:latin typeface="Cambria Math" panose="02040503050406030204" pitchFamily="18" charset="0"/>
                            </a:rPr>
                          </m:ctrlPr>
                        </m:fPr>
                        <m:num>
                          <m:r>
                            <a:rPr lang="en-US" altLang="zh-CN" i="1" dirty="0">
                              <a:latin typeface="Cambria Math"/>
                            </a:rPr>
                            <m:t>𝑑</m:t>
                          </m:r>
                        </m:num>
                        <m:den>
                          <m:r>
                            <a:rPr lang="en-US" altLang="zh-CN" i="1">
                              <a:latin typeface="Cambria Math"/>
                            </a:rPr>
                            <m:t>𝑑𝑡</m:t>
                          </m:r>
                        </m:den>
                      </m:f>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𝑡</m:t>
                                  </m:r>
                                </m:sub>
                              </m:sSub>
                            </m:num>
                            <m:den>
                              <m:sSub>
                                <m:sSubPr>
                                  <m:ctrlPr>
                                    <a:rPr lang="en-US" altLang="zh-CN" i="1">
                                      <a:latin typeface="Cambria Math" panose="02040503050406030204" pitchFamily="18" charset="0"/>
                                    </a:rPr>
                                  </m:ctrlPr>
                                </m:sSub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a:rPr>
                                        <m:t>𝑡</m:t>
                                      </m:r>
                                    </m:sub>
                                  </m:sSub>
                                  <m:r>
                                    <a:rPr lang="en-US" altLang="zh-CN" i="1">
                                      <a:latin typeface="Cambria Math"/>
                                    </a:rPr>
                                    <m:t>𝐿</m:t>
                                  </m:r>
                                </m:e>
                                <m:sub>
                                  <m:r>
                                    <a:rPr lang="en-US" altLang="zh-CN" i="1">
                                      <a:latin typeface="Cambria Math"/>
                                    </a:rPr>
                                    <m:t>𝑡</m:t>
                                  </m:r>
                                </m:sub>
                              </m:sSub>
                            </m:den>
                          </m:f>
                        </m:e>
                      </m:d>
                      <m:r>
                        <a:rPr lang="en-US" altLang="zh-CN" i="1">
                          <a:latin typeface="Cambria Math"/>
                        </a:rPr>
                        <m:t>=</m:t>
                      </m:r>
                      <m:f>
                        <m:fPr>
                          <m:ctrlPr>
                            <a:rPr lang="en-US" altLang="zh-CN" i="1">
                              <a:latin typeface="Cambria Math" panose="02040503050406030204" pitchFamily="18" charset="0"/>
                            </a:rPr>
                          </m:ctrlPr>
                        </m:fPr>
                        <m:num>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𝑡</m:t>
                                  </m:r>
                                </m:sub>
                              </m:sSub>
                            </m:e>
                          </m:acc>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a:rPr>
                                <m:t>𝑡</m:t>
                              </m:r>
                            </m:sub>
                          </m:sSub>
                          <m:sSub>
                            <m:sSubPr>
                              <m:ctrlPr>
                                <a:rPr lang="en-US" altLang="zh-CN" i="1">
                                  <a:latin typeface="Cambria Math" panose="02040503050406030204" pitchFamily="18" charset="0"/>
                                </a:rPr>
                              </m:ctrlPr>
                            </m:sSubPr>
                            <m:e>
                              <m:r>
                                <a:rPr lang="en-US" altLang="zh-CN" i="1">
                                  <a:latin typeface="Cambria Math"/>
                                </a:rPr>
                                <m:t>𝐿</m:t>
                              </m:r>
                            </m:e>
                            <m:sub>
                              <m:r>
                                <a:rPr lang="en-US" altLang="zh-CN" i="1">
                                  <a:latin typeface="Cambria Math"/>
                                </a:rPr>
                                <m:t>𝑡</m:t>
                              </m:r>
                            </m:sub>
                          </m:sSub>
                        </m:den>
                      </m:f>
                      <m:r>
                        <a:rPr lang="en-US" altLang="zh-CN" i="1">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𝑡</m:t>
                              </m:r>
                            </m:sub>
                          </m:sSub>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a:rPr>
                                    <m:t>𝐿</m:t>
                                  </m:r>
                                </m:e>
                                <m:sub>
                                  <m:r>
                                    <a:rPr lang="en-US" altLang="zh-CN" i="1">
                                      <a:latin typeface="Cambria Math"/>
                                    </a:rPr>
                                    <m:t>𝑡</m:t>
                                  </m:r>
                                </m:sub>
                              </m:sSub>
                            </m:e>
                          </m:acc>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a:rPr>
                                <m:t>𝑡</m:t>
                              </m:r>
                            </m:sub>
                          </m:sSub>
                          <m:sSubSup>
                            <m:sSubSupPr>
                              <m:ctrlPr>
                                <a:rPr lang="en-US" altLang="zh-CN" i="1">
                                  <a:latin typeface="Cambria Math" panose="02040503050406030204" pitchFamily="18" charset="0"/>
                                </a:rPr>
                              </m:ctrlPr>
                            </m:sSubSupPr>
                            <m:e>
                              <m:r>
                                <a:rPr lang="en-US" altLang="zh-CN" i="1">
                                  <a:latin typeface="Cambria Math"/>
                                </a:rPr>
                                <m:t>𝐿</m:t>
                              </m:r>
                            </m:e>
                            <m:sub>
                              <m:r>
                                <a:rPr lang="en-US" altLang="zh-CN" i="1">
                                  <a:latin typeface="Cambria Math"/>
                                </a:rPr>
                                <m:t>𝑡</m:t>
                              </m:r>
                            </m:sub>
                            <m:sup>
                              <m:r>
                                <a:rPr lang="en-US" altLang="zh-CN" i="1">
                                  <a:latin typeface="Cambria Math"/>
                                </a:rPr>
                                <m:t>2</m:t>
                              </m:r>
                            </m:sup>
                          </m:sSubSup>
                        </m:den>
                      </m:f>
                      <m:r>
                        <a:rPr lang="en-US" altLang="zh-CN" b="0" i="1" smtClean="0">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𝑡</m:t>
                              </m:r>
                            </m:sub>
                          </m:sSub>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i="1">
                                      <a:latin typeface="Cambria Math"/>
                                    </a:rPr>
                                    <m:t>𝑡</m:t>
                                  </m:r>
                                </m:sub>
                              </m:sSub>
                            </m:e>
                          </m:acc>
                        </m:num>
                        <m:den>
                          <m:sSub>
                            <m:sSubPr>
                              <m:ctrlPr>
                                <a:rPr lang="en-US" altLang="zh-CN" i="1">
                                  <a:latin typeface="Cambria Math" panose="02040503050406030204" pitchFamily="18" charset="0"/>
                                </a:rPr>
                              </m:ctrlPr>
                            </m:sSubPr>
                            <m:e>
                              <m:r>
                                <a:rPr lang="en-US" altLang="zh-CN" b="0" i="1" smtClean="0">
                                  <a:latin typeface="Cambria Math"/>
                                </a:rPr>
                                <m:t>𝐿</m:t>
                              </m:r>
                            </m:e>
                            <m:sub>
                              <m:r>
                                <a:rPr lang="en-US" altLang="zh-CN" i="1">
                                  <a:latin typeface="Cambria Math"/>
                                </a:rPr>
                                <m:t>𝑡</m:t>
                              </m:r>
                            </m:sub>
                          </m:sSub>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𝐴</m:t>
                              </m:r>
                            </m:e>
                            <m:sub>
                              <m:r>
                                <a:rPr lang="en-US" altLang="zh-CN" i="1">
                                  <a:latin typeface="Cambria Math"/>
                                </a:rPr>
                                <m:t>𝑡</m:t>
                              </m:r>
                            </m:sub>
                            <m:sup>
                              <m:r>
                                <a:rPr lang="en-US" altLang="zh-CN" i="1">
                                  <a:latin typeface="Cambria Math"/>
                                </a:rPr>
                                <m:t>2</m:t>
                              </m:r>
                            </m:sup>
                          </m:sSubSup>
                        </m:den>
                      </m:f>
                    </m:oMath>
                  </m:oMathPara>
                </a14:m>
                <a:endParaRPr lang="en-US" altLang="zh-CN" i="1" dirty="0">
                  <a:latin typeface="Cambria Math"/>
                </a:endParaRPr>
              </a:p>
              <a:p>
                <a:pPr marL="0" indent="0" algn="ctr">
                  <a:buNone/>
                </a:pPr>
                <a14:m>
                  <m:oMath xmlns:m="http://schemas.openxmlformats.org/officeDocument/2006/math">
                    <m:r>
                      <a:rPr lang="en-US" altLang="zh-CN" i="1" dirty="0">
                        <a:latin typeface="Cambria Math"/>
                      </a:rPr>
                      <m:t>=</m:t>
                    </m:r>
                    <m:r>
                      <a:rPr lang="en-US" altLang="zh-CN" i="1" dirty="0">
                        <a:latin typeface="Cambria Math"/>
                      </a:rPr>
                      <m:t>𝑠𝑓</m:t>
                    </m:r>
                    <m:r>
                      <a:rPr lang="en-US" altLang="zh-CN" i="1" dirty="0">
                        <a:latin typeface="Cambria Math"/>
                      </a:rPr>
                      <m:t>(</m:t>
                    </m:r>
                    <m:sSub>
                      <m:sSubPr>
                        <m:ctrlPr>
                          <a:rPr lang="en-US" altLang="zh-CN" i="1" dirty="0">
                            <a:latin typeface="Cambria Math" panose="02040503050406030204" pitchFamily="18" charset="0"/>
                          </a:rPr>
                        </m:ctrlPr>
                      </m:sSubPr>
                      <m:e>
                        <m:r>
                          <a:rPr lang="en-US" altLang="zh-CN" i="1" dirty="0">
                            <a:latin typeface="Cambria Math"/>
                          </a:rPr>
                          <m:t>𝑘</m:t>
                        </m:r>
                      </m:e>
                      <m:sub>
                        <m:r>
                          <a:rPr lang="en-US" altLang="zh-CN" i="1" dirty="0">
                            <a:latin typeface="Cambria Math"/>
                          </a:rPr>
                          <m:t>𝑡</m:t>
                        </m:r>
                      </m:sub>
                    </m:sSub>
                    <m:r>
                      <a:rPr lang="en-US" altLang="zh-CN" i="1" dirty="0">
                        <a:latin typeface="Cambria Math"/>
                      </a:rPr>
                      <m:t>)−(</m:t>
                    </m:r>
                    <m:r>
                      <a:rPr lang="en-US" altLang="zh-CN" i="1" dirty="0">
                        <a:latin typeface="Cambria Math"/>
                      </a:rPr>
                      <m:t>𝛿</m:t>
                    </m:r>
                    <m:r>
                      <a:rPr lang="en-US" altLang="zh-CN" i="1" dirty="0">
                        <a:latin typeface="Cambria Math"/>
                      </a:rPr>
                      <m:t>+</m:t>
                    </m:r>
                    <m:r>
                      <a:rPr lang="en-US" altLang="zh-CN" i="1" dirty="0">
                        <a:latin typeface="Cambria Math"/>
                      </a:rPr>
                      <m:t>𝑛</m:t>
                    </m:r>
                    <m:r>
                      <a:rPr lang="en-US" altLang="zh-CN" b="0" i="1" dirty="0" smtClean="0">
                        <a:latin typeface="Cambria Math"/>
                      </a:rPr>
                      <m:t>+</m:t>
                    </m:r>
                    <m:r>
                      <a:rPr lang="en-US" altLang="zh-CN" b="0" i="1" dirty="0" smtClean="0">
                        <a:latin typeface="Cambria Math"/>
                      </a:rPr>
                      <m:t>𝑔</m:t>
                    </m:r>
                    <m:r>
                      <a:rPr lang="en-US" altLang="zh-CN" i="1" dirty="0">
                        <a:latin typeface="Cambria Math"/>
                      </a:rPr>
                      <m:t>)</m:t>
                    </m:r>
                    <m:sSub>
                      <m:sSubPr>
                        <m:ctrlPr>
                          <a:rPr lang="en-US" altLang="zh-CN" i="1" dirty="0">
                            <a:latin typeface="Cambria Math" panose="02040503050406030204" pitchFamily="18" charset="0"/>
                          </a:rPr>
                        </m:ctrlPr>
                      </m:sSubPr>
                      <m:e>
                        <m:r>
                          <a:rPr lang="en-US" altLang="zh-CN" i="1" dirty="0">
                            <a:latin typeface="Cambria Math"/>
                          </a:rPr>
                          <m:t>𝑘</m:t>
                        </m:r>
                      </m:e>
                      <m:sub>
                        <m:r>
                          <a:rPr lang="en-US" altLang="zh-CN" i="1" dirty="0">
                            <a:latin typeface="Cambria Math"/>
                          </a:rPr>
                          <m:t>𝑡</m:t>
                        </m:r>
                      </m:sub>
                    </m:sSub>
                  </m:oMath>
                </a14:m>
                <a:r>
                  <a:rPr lang="en-US" altLang="zh-CN" dirty="0"/>
                  <a:t>. </a:t>
                </a:r>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04" t="-2426" b="-3639"/>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8850835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稳态</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10000"/>
              </a:bodyPr>
              <a:lstStyle/>
              <a:p>
                <a:r>
                  <a:rPr lang="zh-CN" altLang="en-US" dirty="0"/>
                  <a:t>我们定义问题为有效人均资本不变的状态</a:t>
                </a:r>
                <a:r>
                  <a:rPr lang="en-US" altLang="zh-CN" dirty="0"/>
                  <a:t>, </a:t>
                </a:r>
                <a:r>
                  <a:rPr lang="zh-CN" altLang="en-US" dirty="0"/>
                  <a:t>即</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a:rPr>
                          <m:t>𝑘</m:t>
                        </m:r>
                      </m:e>
                      <m:sub>
                        <m:r>
                          <a:rPr lang="en-US" altLang="zh-CN" i="1" dirty="0">
                            <a:latin typeface="Cambria Math"/>
                          </a:rPr>
                          <m:t>𝑡</m:t>
                        </m:r>
                      </m:sub>
                    </m:sSub>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a:rPr>
                          <m:t>𝑘</m:t>
                        </m:r>
                      </m:e>
                      <m:sup>
                        <m:r>
                          <a:rPr lang="en-US" altLang="zh-CN" i="1" dirty="0">
                            <a:latin typeface="Cambria Math"/>
                          </a:rPr>
                          <m:t>∗</m:t>
                        </m:r>
                      </m:sup>
                    </m:sSup>
                  </m:oMath>
                </a14:m>
                <a:r>
                  <a:rPr lang="en-US" altLang="zh-CN" dirty="0"/>
                  <a:t>,</a:t>
                </a:r>
              </a:p>
              <a:p>
                <a:pPr marL="0" indent="0">
                  <a:buNone/>
                </a:pPr>
                <a14:m>
                  <m:oMathPara xmlns:m="http://schemas.openxmlformats.org/officeDocument/2006/math">
                    <m:oMathParaPr>
                      <m:jc m:val="centerGroup"/>
                    </m:oMathParaPr>
                    <m:oMath xmlns:m="http://schemas.openxmlformats.org/officeDocument/2006/math">
                      <m:r>
                        <a:rPr lang="en-US" altLang="zh-CN" i="1" dirty="0">
                          <a:latin typeface="Cambria Math"/>
                        </a:rPr>
                        <m:t>𝑠𝑓</m:t>
                      </m:r>
                      <m:d>
                        <m:dPr>
                          <m:ctrlPr>
                            <a:rPr lang="en-US" altLang="zh-CN" i="1" dirty="0">
                              <a:latin typeface="Cambria Math" panose="02040503050406030204" pitchFamily="18" charset="0"/>
                            </a:rPr>
                          </m:ctrlPr>
                        </m:dPr>
                        <m:e>
                          <m:sSup>
                            <m:sSupPr>
                              <m:ctrlPr>
                                <a:rPr lang="en-US" altLang="zh-CN" i="1" dirty="0">
                                  <a:latin typeface="Cambria Math" panose="02040503050406030204" pitchFamily="18" charset="0"/>
                                </a:rPr>
                              </m:ctrlPr>
                            </m:sSupPr>
                            <m:e>
                              <m:r>
                                <a:rPr lang="en-US" altLang="zh-CN" i="1" dirty="0">
                                  <a:latin typeface="Cambria Math"/>
                                </a:rPr>
                                <m:t>𝑘</m:t>
                              </m:r>
                            </m:e>
                            <m:sup>
                              <m:r>
                                <a:rPr lang="en-US" altLang="zh-CN" i="1" dirty="0">
                                  <a:latin typeface="Cambria Math"/>
                                </a:rPr>
                                <m:t>∗</m:t>
                              </m:r>
                            </m:sup>
                          </m:sSup>
                        </m:e>
                      </m:d>
                      <m:r>
                        <a:rPr lang="en-US" altLang="zh-CN" i="1" dirty="0">
                          <a:latin typeface="Cambria Math"/>
                        </a:rPr>
                        <m:t>−</m:t>
                      </m:r>
                      <m:d>
                        <m:dPr>
                          <m:ctrlPr>
                            <a:rPr lang="en-US" altLang="zh-CN" i="1" dirty="0">
                              <a:latin typeface="Cambria Math" panose="02040503050406030204" pitchFamily="18" charset="0"/>
                            </a:rPr>
                          </m:ctrlPr>
                        </m:dPr>
                        <m:e>
                          <m:r>
                            <a:rPr lang="en-US" altLang="zh-CN" i="1" dirty="0">
                              <a:latin typeface="Cambria Math"/>
                            </a:rPr>
                            <m:t>𝛿</m:t>
                          </m:r>
                          <m:r>
                            <a:rPr lang="en-US" altLang="zh-CN" i="1" dirty="0">
                              <a:latin typeface="Cambria Math"/>
                            </a:rPr>
                            <m:t>+</m:t>
                          </m:r>
                          <m:r>
                            <a:rPr lang="en-US" altLang="zh-CN" i="1" dirty="0">
                              <a:latin typeface="Cambria Math"/>
                            </a:rPr>
                            <m:t>𝑛</m:t>
                          </m:r>
                          <m:r>
                            <a:rPr lang="en-US" altLang="zh-CN" i="1" dirty="0">
                              <a:latin typeface="Cambria Math"/>
                            </a:rPr>
                            <m:t>+</m:t>
                          </m:r>
                          <m:r>
                            <a:rPr lang="en-US" altLang="zh-CN" i="1" dirty="0">
                              <a:latin typeface="Cambria Math"/>
                            </a:rPr>
                            <m:t>𝑔</m:t>
                          </m:r>
                        </m:e>
                      </m:d>
                      <m:sSup>
                        <m:sSupPr>
                          <m:ctrlPr>
                            <a:rPr lang="en-US" altLang="zh-CN" i="1" dirty="0">
                              <a:latin typeface="Cambria Math" panose="02040503050406030204" pitchFamily="18" charset="0"/>
                            </a:rPr>
                          </m:ctrlPr>
                        </m:sSupPr>
                        <m:e>
                          <m:r>
                            <a:rPr lang="en-US" altLang="zh-CN" i="1" dirty="0">
                              <a:latin typeface="Cambria Math"/>
                            </a:rPr>
                            <m:t>𝑘</m:t>
                          </m:r>
                        </m:e>
                        <m:sup>
                          <m:r>
                            <a:rPr lang="en-US" altLang="zh-CN" i="1" dirty="0">
                              <a:latin typeface="Cambria Math"/>
                            </a:rPr>
                            <m:t>∗</m:t>
                          </m:r>
                        </m:sup>
                      </m:sSup>
                      <m:r>
                        <a:rPr lang="en-US" altLang="zh-CN" i="1" dirty="0">
                          <a:latin typeface="Cambria Math"/>
                        </a:rPr>
                        <m:t>=0.</m:t>
                      </m:r>
                    </m:oMath>
                  </m:oMathPara>
                </a14:m>
                <a:endParaRPr lang="en-US" altLang="zh-CN" dirty="0"/>
              </a:p>
              <a:p>
                <a:r>
                  <a:rPr lang="zh-CN" altLang="en-US" dirty="0"/>
                  <a:t>在稳态</a:t>
                </a:r>
                <a:r>
                  <a:rPr lang="en-US" altLang="zh-CN" dirty="0"/>
                  <a:t>,</a:t>
                </a:r>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a:rPr>
                                <m:t>𝐾</m:t>
                              </m:r>
                            </m:e>
                            <m:sub>
                              <m:r>
                                <a:rPr lang="en-US" altLang="zh-CN" b="0" i="1" smtClean="0">
                                  <a:latin typeface="Cambria Math"/>
                                </a:rPr>
                                <m:t>𝑡</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a:rPr>
                                <m:t>𝑡</m:t>
                              </m:r>
                            </m:sub>
                          </m:sSub>
                          <m:sSub>
                            <m:sSubPr>
                              <m:ctrlPr>
                                <a:rPr lang="en-US" altLang="zh-CN" b="0" i="1" smtClean="0">
                                  <a:latin typeface="Cambria Math" panose="02040503050406030204" pitchFamily="18" charset="0"/>
                                </a:rPr>
                              </m:ctrlPr>
                            </m:sSubPr>
                            <m:e>
                              <m:r>
                                <a:rPr lang="en-US" altLang="zh-CN" b="0" i="1" smtClean="0">
                                  <a:latin typeface="Cambria Math"/>
                                </a:rPr>
                                <m:t>𝐿</m:t>
                              </m:r>
                            </m:e>
                            <m:sub>
                              <m:r>
                                <a:rPr lang="en-US" altLang="zh-CN" b="0" i="1" smtClean="0">
                                  <a:latin typeface="Cambria Math"/>
                                </a:rPr>
                                <m:t>𝑡</m:t>
                              </m:r>
                            </m:sub>
                          </m:sSub>
                        </m:den>
                      </m:f>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r>
                        <a:rPr lang="en-US" altLang="zh-CN" b="0" i="1" smtClean="0">
                          <a:latin typeface="Cambria Math"/>
                        </a:rPr>
                        <m:t>.</m:t>
                      </m:r>
                    </m:oMath>
                  </m:oMathPara>
                </a14:m>
                <a:endParaRPr lang="en-US" altLang="zh-CN" dirty="0"/>
              </a:p>
              <a:p>
                <a:pPr marL="0" indent="0">
                  <a:buNone/>
                </a:pPr>
                <a:r>
                  <a:rPr lang="zh-CN" altLang="en-US" dirty="0"/>
                  <a:t>    意味着</a:t>
                </a:r>
                <a:r>
                  <a:rPr lang="en-US" altLang="zh-CN" dirty="0"/>
                  <a:t>:</a:t>
                </a:r>
              </a:p>
              <a:p>
                <a:pPr lvl="1"/>
                <a:r>
                  <a:rPr lang="zh-CN" altLang="en-US" dirty="0"/>
                  <a:t>总产出</a:t>
                </a: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a:rPr>
                          <m:t>𝑌</m:t>
                        </m:r>
                      </m:e>
                      <m:sub>
                        <m:r>
                          <a:rPr lang="en-US" altLang="zh-CN" b="0" i="1" smtClean="0">
                            <a:latin typeface="Cambria Math"/>
                          </a:rPr>
                          <m:t>𝑡</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a:rPr>
                          <m:t>𝑡</m:t>
                        </m:r>
                      </m:sub>
                    </m:sSub>
                    <m:sSub>
                      <m:sSubPr>
                        <m:ctrlPr>
                          <a:rPr lang="en-US" altLang="zh-CN" b="0" i="1" smtClean="0">
                            <a:latin typeface="Cambria Math" panose="02040503050406030204" pitchFamily="18" charset="0"/>
                          </a:rPr>
                        </m:ctrlPr>
                      </m:sSubPr>
                      <m:e>
                        <m:r>
                          <a:rPr lang="en-US" altLang="zh-CN" b="0" i="1" smtClean="0">
                            <a:latin typeface="Cambria Math"/>
                          </a:rPr>
                          <m:t>𝐿</m:t>
                        </m:r>
                      </m:e>
                      <m:sub>
                        <m:r>
                          <a:rPr lang="en-US" altLang="zh-CN" b="0" i="1" smtClean="0">
                            <a:latin typeface="Cambria Math"/>
                          </a:rPr>
                          <m:t>𝑡</m:t>
                        </m:r>
                      </m:sub>
                    </m:sSub>
                    <m:r>
                      <a:rPr lang="en-US" altLang="zh-CN" b="0" i="1" smtClean="0">
                        <a:latin typeface="Cambria Math"/>
                      </a:rPr>
                      <m:t>𝑓</m:t>
                    </m:r>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r>
                      <a:rPr lang="en-US" altLang="zh-CN" b="0" i="1" smtClean="0">
                        <a:latin typeface="Cambria Math"/>
                      </a:rPr>
                      <m:t>)</m:t>
                    </m:r>
                  </m:oMath>
                </a14:m>
                <a:r>
                  <a:rPr lang="en-US" altLang="zh-CN" dirty="0"/>
                  <a:t>, </a:t>
                </a:r>
                <a:r>
                  <a:rPr lang="zh-CN" altLang="en-US" dirty="0"/>
                  <a:t>增长速度为</a:t>
                </a:r>
                <a:r>
                  <a:rPr lang="en-US" altLang="zh-CN" dirty="0"/>
                  <a:t> </a:t>
                </a:r>
                <a14:m>
                  <m:oMath xmlns:m="http://schemas.openxmlformats.org/officeDocument/2006/math">
                    <m:r>
                      <a:rPr lang="en-US" altLang="zh-CN" b="0" i="1" smtClean="0">
                        <a:latin typeface="Cambria Math"/>
                      </a:rPr>
                      <m:t>𝑛</m:t>
                    </m:r>
                    <m:r>
                      <a:rPr lang="en-US" altLang="zh-CN" b="0" i="1" smtClean="0">
                        <a:latin typeface="Cambria Math"/>
                      </a:rPr>
                      <m:t>+</m:t>
                    </m:r>
                    <m:r>
                      <a:rPr lang="en-US" altLang="zh-CN" b="0" i="1" smtClean="0">
                        <a:latin typeface="Cambria Math"/>
                      </a:rPr>
                      <m:t>𝑔</m:t>
                    </m:r>
                    <m:r>
                      <a:rPr lang="en-US" altLang="zh-CN" b="0" i="1" smtClean="0">
                        <a:latin typeface="Cambria Math"/>
                      </a:rPr>
                      <m:t>.</m:t>
                    </m:r>
                  </m:oMath>
                </a14:m>
                <a:endParaRPr lang="en-US" altLang="zh-CN" b="0" dirty="0"/>
              </a:p>
              <a:p>
                <a:pPr lvl="1"/>
                <a:r>
                  <a:rPr lang="zh-CN" altLang="en-US" dirty="0"/>
                  <a:t>人均产出</a:t>
                </a:r>
                <a:r>
                  <a:rPr lang="en-US" altLang="zh-CN" dirty="0"/>
                  <a:t> </a:t>
                </a:r>
                <a14:m>
                  <m:oMath xmlns:m="http://schemas.openxmlformats.org/officeDocument/2006/math">
                    <m:f>
                      <m:fPr>
                        <m:ctrlPr>
                          <a:rPr lang="en-US" altLang="zh-CN" b="0" i="1" smtClean="0">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𝑌</m:t>
                            </m:r>
                          </m:e>
                          <m:sub>
                            <m:r>
                              <a:rPr lang="en-US" altLang="zh-CN" i="1">
                                <a:latin typeface="Cambria Math"/>
                              </a:rPr>
                              <m:t>𝑡</m:t>
                            </m:r>
                          </m:sub>
                        </m:sSub>
                      </m:num>
                      <m:den>
                        <m:sSub>
                          <m:sSubPr>
                            <m:ctrlPr>
                              <a:rPr lang="en-US" altLang="zh-CN" b="0" i="1" smtClean="0">
                                <a:latin typeface="Cambria Math" panose="02040503050406030204" pitchFamily="18" charset="0"/>
                              </a:rPr>
                            </m:ctrlPr>
                          </m:sSubPr>
                          <m:e>
                            <m:r>
                              <a:rPr lang="en-US" altLang="zh-CN" b="0" i="1" smtClean="0">
                                <a:latin typeface="Cambria Math"/>
                              </a:rPr>
                              <m:t>𝐿</m:t>
                            </m:r>
                          </m:e>
                          <m:sub>
                            <m:r>
                              <m:rPr>
                                <m:sty m:val="p"/>
                              </m:rPr>
                              <a:rPr lang="en-US" altLang="zh-CN" b="0" i="0" smtClean="0">
                                <a:latin typeface="Cambria Math"/>
                              </a:rPr>
                              <m:t>t</m:t>
                            </m:r>
                          </m:sub>
                        </m:sSub>
                      </m:den>
                    </m:f>
                    <m:r>
                      <a:rPr lang="en-US" altLang="zh-CN" b="0" i="0"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a:rPr>
                          <m:t>𝑡</m:t>
                        </m:r>
                      </m:sub>
                    </m:sSub>
                    <m:r>
                      <a:rPr lang="en-US" altLang="zh-CN" b="0" i="1" smtClean="0">
                        <a:latin typeface="Cambria Math"/>
                      </a:rPr>
                      <m:t>𝑓</m:t>
                    </m:r>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r>
                      <a:rPr lang="en-US" altLang="zh-CN" b="0" i="1" smtClean="0">
                        <a:latin typeface="Cambria Math"/>
                      </a:rPr>
                      <m:t>)</m:t>
                    </m:r>
                  </m:oMath>
                </a14:m>
                <a:r>
                  <a:rPr lang="en-US" altLang="zh-CN" b="0" dirty="0"/>
                  <a:t>, </a:t>
                </a:r>
                <a:r>
                  <a:rPr lang="zh-CN" altLang="en-US" b="0" dirty="0"/>
                  <a:t>增长速度为</a:t>
                </a:r>
                <a:r>
                  <a:rPr lang="en-US" altLang="zh-CN" b="0" dirty="0"/>
                  <a:t> </a:t>
                </a:r>
                <a14:m>
                  <m:oMath xmlns:m="http://schemas.openxmlformats.org/officeDocument/2006/math">
                    <m:r>
                      <a:rPr lang="en-US" altLang="zh-CN" i="1">
                        <a:latin typeface="Cambria Math"/>
                      </a:rPr>
                      <m:t>𝑔</m:t>
                    </m:r>
                  </m:oMath>
                </a14:m>
                <a:r>
                  <a:rPr lang="en-US" altLang="zh-CN" b="0" dirty="0"/>
                  <a:t>.</a:t>
                </a:r>
              </a:p>
              <a:p>
                <a:r>
                  <a:rPr lang="zh-CN" altLang="en-US" dirty="0"/>
                  <a:t>于是索罗模型 </a:t>
                </a:r>
                <a:r>
                  <a:rPr lang="en-US" altLang="zh-CN" dirty="0"/>
                  <a:t>II </a:t>
                </a:r>
                <a:r>
                  <a:rPr lang="zh-CN" altLang="en-US" dirty="0"/>
                  <a:t>可以解释人均收入的持续增长。</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59" t="-2695" b="-2426"/>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9367901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平衡增长（</a:t>
            </a:r>
            <a:r>
              <a:rPr lang="en-US" altLang="zh-CN" dirty="0"/>
              <a:t>Balanced Growth</a:t>
            </a:r>
            <a:r>
              <a:rPr lang="zh-CN" altLang="en-US" dirty="0"/>
              <a:t>）</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索罗模型的稳态刻画了平衡增长的路径。</a:t>
                </a:r>
                <a:endParaRPr lang="en-US" altLang="zh-CN" dirty="0"/>
              </a:p>
              <a:p>
                <a:r>
                  <a:rPr lang="zh-CN" altLang="en-US" dirty="0"/>
                  <a:t>一些重要的比例为常数</a:t>
                </a:r>
                <a:endParaRPr lang="en-US" altLang="zh-CN" dirty="0"/>
              </a:p>
              <a:p>
                <a:pPr lvl="1"/>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𝑡</m:t>
                        </m:r>
                      </m:sub>
                    </m:sSub>
                  </m:oMath>
                </a14:m>
                <a:r>
                  <a:rPr lang="en-US" altLang="zh-CN" dirty="0"/>
                  <a:t> ,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𝐾</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𝑡</m:t>
                        </m:r>
                      </m:sub>
                    </m:sSub>
                  </m:oMath>
                </a14:m>
                <a:r>
                  <a:rPr lang="en-US" altLang="zh-CN" dirty="0"/>
                  <a:t> </a:t>
                </a:r>
              </a:p>
              <a:p>
                <a:r>
                  <a:rPr lang="zh-CN" altLang="en-US" dirty="0"/>
                  <a:t>另一些按相同速度增长</a:t>
                </a:r>
                <a:endParaRPr lang="en-US" altLang="zh-CN" dirty="0"/>
              </a:p>
              <a:p>
                <a:pPr lvl="1"/>
                <a:r>
                  <a:rPr lang="zh-CN" altLang="en-US" dirty="0"/>
                  <a:t>人均资本 </a:t>
                </a:r>
                <a14:m>
                  <m:oMath xmlns:m="http://schemas.openxmlformats.org/officeDocument/2006/math">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𝐾</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𝑡</m:t>
                        </m:r>
                      </m:sub>
                    </m:sSub>
                    <m:r>
                      <a:rPr lang="en-US" altLang="zh-CN" i="1">
                        <a:latin typeface="Cambria Math" panose="02040503050406030204" pitchFamily="18" charset="0"/>
                      </a:rPr>
                      <m:t>)</m:t>
                    </m:r>
                  </m:oMath>
                </a14:m>
                <a:endParaRPr lang="en-US" altLang="zh-CN" dirty="0"/>
              </a:p>
              <a:p>
                <a:pPr lvl="1"/>
                <a:r>
                  <a:rPr lang="zh-CN" altLang="en-US" dirty="0"/>
                  <a:t>劳动生产率</a:t>
                </a:r>
                <a:r>
                  <a:rPr lang="en-US" altLang="zh-CN" dirty="0"/>
                  <a:t> </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𝑡</m:t>
                        </m:r>
                      </m:sub>
                    </m:sSub>
                    <m:r>
                      <a:rPr lang="en-US" altLang="zh-CN" i="1">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704" t="-2426"/>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7223923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实际工资和资本回报</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10000"/>
              </a:bodyPr>
              <a:lstStyle/>
              <a:p>
                <a:r>
                  <a:rPr lang="zh-CN" altLang="en-US" dirty="0"/>
                  <a:t>在竞争环境中，实际工资等于劳动边际产出（</a:t>
                </a:r>
                <a:r>
                  <a:rPr lang="en-US" altLang="zh-CN" dirty="0"/>
                  <a:t>MPL</a:t>
                </a:r>
                <a:r>
                  <a:rPr lang="zh-CN" altLang="en-US" dirty="0"/>
                  <a:t>），实际资本回报等于资本边际产出（</a:t>
                </a:r>
                <a:r>
                  <a:rPr lang="en-US" altLang="zh-CN" dirty="0"/>
                  <a:t>MPK</a:t>
                </a:r>
                <a:r>
                  <a:rPr lang="zh-CN" altLang="en-US" dirty="0"/>
                  <a:t>）。在稳态，我们有：</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𝑀𝑃𝐿</m:t>
                      </m:r>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m:t>
                          </m:r>
                          <m:r>
                            <a:rPr lang="en-US" altLang="zh-CN" b="0" i="1" smtClean="0">
                              <a:latin typeface="Cambria Math"/>
                            </a:rPr>
                            <m:t>𝑌</m:t>
                          </m:r>
                        </m:num>
                        <m:den>
                          <m:r>
                            <a:rPr lang="en-US" altLang="zh-CN" b="0" i="1" smtClean="0">
                              <a:latin typeface="Cambria Math"/>
                            </a:rPr>
                            <m:t>𝜕</m:t>
                          </m:r>
                          <m:r>
                            <a:rPr lang="en-US" altLang="zh-CN" b="0" i="1" smtClean="0">
                              <a:latin typeface="Cambria Math"/>
                            </a:rPr>
                            <m:t>𝐿</m:t>
                          </m:r>
                        </m:den>
                      </m:f>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m:t>
                          </m:r>
                        </m:num>
                        <m:den>
                          <m:r>
                            <a:rPr lang="en-US" altLang="zh-CN" b="0" i="1" smtClean="0">
                              <a:latin typeface="Cambria Math"/>
                            </a:rPr>
                            <m:t>𝜕</m:t>
                          </m:r>
                          <m:r>
                            <a:rPr lang="en-US" altLang="zh-CN" b="0" i="1" smtClean="0">
                              <a:latin typeface="Cambria Math"/>
                            </a:rPr>
                            <m:t>𝐿</m:t>
                          </m:r>
                        </m:den>
                      </m:f>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r>
                            <a:rPr lang="en-US" altLang="zh-CN" b="0" i="1" smtClean="0">
                              <a:latin typeface="Cambria Math"/>
                            </a:rPr>
                            <m:t>𝐿𝑓</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a:rPr>
                                    <m:t>𝐾</m:t>
                                  </m:r>
                                </m:num>
                                <m:den>
                                  <m:r>
                                    <a:rPr lang="en-US" altLang="zh-CN" b="0" i="1" smtClean="0">
                                      <a:latin typeface="Cambria Math" panose="02040503050406030204" pitchFamily="18" charset="0"/>
                                    </a:rPr>
                                    <m:t>𝐴</m:t>
                                  </m:r>
                                  <m:r>
                                    <a:rPr lang="en-US" altLang="zh-CN" b="0" i="1" smtClean="0">
                                      <a:latin typeface="Cambria Math"/>
                                    </a:rPr>
                                    <m:t>𝐿</m:t>
                                  </m:r>
                                </m:den>
                              </m:f>
                            </m:e>
                          </m:d>
                        </m:e>
                      </m:d>
                      <m:r>
                        <a:rPr lang="en-US" altLang="zh-CN" b="0" i="1" smtClean="0">
                          <a:latin typeface="Cambria Math"/>
                        </a:rPr>
                        <m:t>=</m:t>
                      </m:r>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a:rPr>
                            <m:t>𝑓</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e>
                          </m:d>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sSup>
                            <m:sSupPr>
                              <m:ctrlPr>
                                <a:rPr lang="en-US" altLang="zh-CN" b="0" i="1" smtClean="0">
                                  <a:latin typeface="Cambria Math" panose="02040503050406030204" pitchFamily="18" charset="0"/>
                                </a:rPr>
                              </m:ctrlPr>
                            </m:sSupPr>
                            <m:e>
                              <m:r>
                                <a:rPr lang="en-US" altLang="zh-CN" b="0" i="1" smtClean="0">
                                  <a:latin typeface="Cambria Math"/>
                                </a:rPr>
                                <m:t>𝑓</m:t>
                              </m:r>
                            </m:e>
                            <m:sup>
                              <m:r>
                                <a:rPr lang="en-US" altLang="zh-CN" b="0" i="1" smtClean="0">
                                  <a:latin typeface="Cambria Math"/>
                                </a:rPr>
                                <m:t>′</m:t>
                              </m:r>
                            </m:sup>
                          </m:sSup>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e>
                          </m:d>
                        </m:e>
                      </m:d>
                      <m:r>
                        <a:rPr lang="en-US" altLang="zh-CN" b="0" i="1" smtClean="0">
                          <a:latin typeface="Cambria Math"/>
                        </a:rPr>
                        <m:t>.</m:t>
                      </m:r>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a:rPr>
                        <m:t>𝑀𝑃</m:t>
                      </m:r>
                      <m:r>
                        <a:rPr lang="en-US" altLang="zh-CN" b="0" i="1" smtClean="0">
                          <a:latin typeface="Cambria Math"/>
                        </a:rPr>
                        <m:t>𝐾</m:t>
                      </m:r>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m:t>
                          </m:r>
                          <m:r>
                            <a:rPr lang="en-US" altLang="zh-CN" i="1">
                              <a:latin typeface="Cambria Math"/>
                            </a:rPr>
                            <m:t>𝑌</m:t>
                          </m:r>
                        </m:num>
                        <m:den>
                          <m:r>
                            <a:rPr lang="en-US" altLang="zh-CN" i="1">
                              <a:latin typeface="Cambria Math"/>
                            </a:rPr>
                            <m:t>𝜕</m:t>
                          </m:r>
                          <m:r>
                            <a:rPr lang="en-US" altLang="zh-CN" b="0" i="1" smtClean="0">
                              <a:latin typeface="Cambria Math"/>
                            </a:rPr>
                            <m:t>𝐾</m:t>
                          </m:r>
                        </m:den>
                      </m:f>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m:t>
                          </m:r>
                        </m:num>
                        <m:den>
                          <m:r>
                            <a:rPr lang="en-US" altLang="zh-CN" i="1">
                              <a:latin typeface="Cambria Math"/>
                            </a:rPr>
                            <m:t>𝜕</m:t>
                          </m:r>
                          <m:r>
                            <a:rPr lang="en-US" altLang="zh-CN" b="0" i="1" smtClean="0">
                              <a:latin typeface="Cambria Math"/>
                            </a:rPr>
                            <m:t>𝐾</m:t>
                          </m:r>
                        </m:den>
                      </m:f>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r>
                            <a:rPr lang="en-US" altLang="zh-CN" i="1">
                              <a:latin typeface="Cambria Math"/>
                            </a:rPr>
                            <m:t>𝐿𝑓</m:t>
                          </m:r>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a:rPr>
                                    <m:t>𝐾</m:t>
                                  </m:r>
                                </m:num>
                                <m:den>
                                  <m:r>
                                    <a:rPr lang="en-US" altLang="zh-CN" b="0" i="1" smtClean="0">
                                      <a:latin typeface="Cambria Math" panose="02040503050406030204" pitchFamily="18" charset="0"/>
                                    </a:rPr>
                                    <m:t>𝐴</m:t>
                                  </m:r>
                                  <m:r>
                                    <a:rPr lang="en-US" altLang="zh-CN" i="1">
                                      <a:latin typeface="Cambria Math"/>
                                    </a:rPr>
                                    <m:t>𝐿</m:t>
                                  </m:r>
                                </m:den>
                              </m:f>
                            </m:e>
                          </m:d>
                        </m:e>
                      </m:d>
                      <m:r>
                        <a:rPr lang="en-US" altLang="zh-CN" i="1">
                          <a:latin typeface="Cambria Math"/>
                        </a:rPr>
                        <m:t>=</m:t>
                      </m:r>
                      <m:r>
                        <a:rPr lang="en-US" altLang="zh-CN" b="0" i="1" smtClean="0">
                          <a:latin typeface="Cambria Math"/>
                        </a:rPr>
                        <m:t>𝑓</m:t>
                      </m:r>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𝑘</m:t>
                          </m:r>
                        </m:e>
                        <m:sup>
                          <m:r>
                            <a:rPr lang="en-US" altLang="zh-CN" b="0" i="1" smtClean="0">
                              <a:latin typeface="Cambria Math"/>
                            </a:rPr>
                            <m:t>∗</m:t>
                          </m:r>
                        </m:sup>
                      </m:sSup>
                      <m:r>
                        <a:rPr lang="en-US" altLang="zh-CN" b="0" i="1" smtClean="0">
                          <a:latin typeface="Cambria Math"/>
                        </a:rPr>
                        <m:t>).</m:t>
                      </m:r>
                    </m:oMath>
                  </m:oMathPara>
                </a14:m>
                <a:endParaRPr lang="en-US" altLang="zh-CN" dirty="0"/>
              </a:p>
              <a:p>
                <a:r>
                  <a:rPr lang="zh-CN" altLang="en-US" dirty="0"/>
                  <a:t>索罗模型 </a:t>
                </a:r>
                <a:r>
                  <a:rPr lang="en-US" altLang="zh-CN" dirty="0"/>
                  <a:t>II </a:t>
                </a:r>
                <a:r>
                  <a:rPr lang="zh-CN" altLang="en-US" dirty="0"/>
                  <a:t>预测持续上升的实际工资和稳定的资本回报。</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59" t="-2156"/>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1001374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p:txBody>
          <a:bodyPr/>
          <a:lstStyle/>
          <a:p>
            <a:r>
              <a:rPr lang="zh-CN" altLang="en-US" dirty="0"/>
              <a:t>增加储蓄率对稳态产出有何影响？</a:t>
            </a:r>
            <a:endParaRPr lang="en-US" altLang="zh-CN" dirty="0"/>
          </a:p>
          <a:p>
            <a:r>
              <a:rPr lang="zh-CN" altLang="en-US" dirty="0"/>
              <a:t>有效人均资本的黄金律水平在哪里？</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41549996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p>
        </p:txBody>
      </p:sp>
      <p:sp>
        <p:nvSpPr>
          <p:cNvPr id="3" name="内容占位符 2"/>
          <p:cNvSpPr>
            <a:spLocks noGrp="1"/>
          </p:cNvSpPr>
          <p:nvPr>
            <p:ph idx="1"/>
          </p:nvPr>
        </p:nvSpPr>
        <p:spPr/>
        <p:txBody>
          <a:bodyPr/>
          <a:lstStyle/>
          <a:p>
            <a:r>
              <a:rPr lang="zh-CN" altLang="en-US" dirty="0"/>
              <a:t>引论</a:t>
            </a:r>
            <a:endParaRPr lang="en-US" altLang="zh-CN" dirty="0"/>
          </a:p>
          <a:p>
            <a:r>
              <a:rPr lang="zh-CN" altLang="en-US" dirty="0"/>
              <a:t>索罗模型</a:t>
            </a:r>
            <a:r>
              <a:rPr lang="en-US" altLang="zh-CN" dirty="0"/>
              <a:t>I</a:t>
            </a:r>
          </a:p>
          <a:p>
            <a:r>
              <a:rPr lang="zh-CN" altLang="en-US" dirty="0"/>
              <a:t>索罗模型</a:t>
            </a:r>
            <a:r>
              <a:rPr lang="en-US" altLang="zh-CN" dirty="0"/>
              <a:t>II</a:t>
            </a:r>
          </a:p>
          <a:p>
            <a:r>
              <a:rPr lang="zh-CN" altLang="en-US" dirty="0">
                <a:solidFill>
                  <a:srgbClr val="FF0000"/>
                </a:solidFill>
              </a:rPr>
              <a:t>内生增长模型</a:t>
            </a:r>
            <a:endParaRPr lang="en-US" altLang="zh-CN" dirty="0">
              <a:solidFill>
                <a:srgbClr val="FF0000"/>
              </a:solidFill>
            </a:endParaRPr>
          </a:p>
          <a:p>
            <a:r>
              <a:rPr lang="zh-CN" altLang="en-US" dirty="0"/>
              <a:t>经济增长核算</a:t>
            </a:r>
            <a:endParaRPr lang="en-US" altLang="zh-CN" dirty="0"/>
          </a:p>
          <a:p>
            <a:r>
              <a:rPr lang="zh-CN" altLang="en-US" dirty="0"/>
              <a:t>其他增长理论</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8651879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内生增长模型</a:t>
            </a:r>
          </a:p>
        </p:txBody>
      </p:sp>
      <p:sp>
        <p:nvSpPr>
          <p:cNvPr id="3" name="内容占位符 2"/>
          <p:cNvSpPr>
            <a:spLocks noGrp="1"/>
          </p:cNvSpPr>
          <p:nvPr>
            <p:ph idx="1"/>
          </p:nvPr>
        </p:nvSpPr>
        <p:spPr/>
        <p:txBody>
          <a:bodyPr>
            <a:normAutofit/>
          </a:bodyPr>
          <a:lstStyle/>
          <a:p>
            <a:r>
              <a:rPr lang="zh-CN" altLang="en-US" dirty="0"/>
              <a:t>索罗模型中的技术进步是外生的。</a:t>
            </a:r>
            <a:r>
              <a:rPr lang="en-US" altLang="zh-CN" dirty="0"/>
              <a:t> </a:t>
            </a:r>
          </a:p>
          <a:p>
            <a:r>
              <a:rPr lang="zh-CN" altLang="en-US" dirty="0"/>
              <a:t>内生增长模型将技术进步视为内生，是经济活动的结果。</a:t>
            </a:r>
            <a:r>
              <a:rPr lang="en-US" altLang="zh-CN" dirty="0"/>
              <a:t> </a:t>
            </a:r>
          </a:p>
          <a:p>
            <a:r>
              <a:rPr lang="zh-CN" altLang="en-US" dirty="0"/>
              <a:t>我们介绍两个模型</a:t>
            </a:r>
            <a:endParaRPr lang="en-US" altLang="zh-CN" dirty="0"/>
          </a:p>
          <a:p>
            <a:pPr lvl="1"/>
            <a:r>
              <a:rPr lang="en-US" altLang="zh-CN" dirty="0"/>
              <a:t>AK </a:t>
            </a:r>
            <a:r>
              <a:rPr lang="zh-CN" altLang="en-US" dirty="0"/>
              <a:t>模型</a:t>
            </a:r>
            <a:endParaRPr lang="en-US" altLang="zh-CN" dirty="0"/>
          </a:p>
          <a:p>
            <a:pPr lvl="1"/>
            <a:r>
              <a:rPr lang="zh-CN" altLang="en-US" dirty="0"/>
              <a:t>两部门（</a:t>
            </a:r>
            <a:r>
              <a:rPr lang="en-US" altLang="zh-CN" dirty="0"/>
              <a:t>Two-sector</a:t>
            </a:r>
            <a:r>
              <a:rPr lang="zh-CN" altLang="en-US" dirty="0"/>
              <a:t>）模型</a:t>
            </a:r>
            <a:r>
              <a:rPr lang="en-US" altLang="zh-CN" dirty="0"/>
              <a:t> </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3789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各国增长表现</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graphicFrame>
        <p:nvGraphicFramePr>
          <p:cNvPr id="5" name="内容占位符 4"/>
          <p:cNvGraphicFramePr>
            <a:graphicFrameLocks noGrp="1"/>
          </p:cNvGraphicFramePr>
          <p:nvPr>
            <p:ph idx="1"/>
            <p:extLst>
              <p:ext uri="{D42A27DB-BD31-4B8C-83A1-F6EECF244321}">
                <p14:modId xmlns:p14="http://schemas.microsoft.com/office/powerpoint/2010/main" val="2355388344"/>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551270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AK </a:t>
            </a:r>
            <a:r>
              <a:rPr lang="zh-CN" altLang="en-US" dirty="0"/>
              <a:t>模型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7500" lnSpcReduction="20000"/>
              </a:bodyPr>
              <a:lstStyle/>
              <a:p>
                <a:r>
                  <a:rPr lang="zh-CN" altLang="en-US" dirty="0"/>
                  <a:t>假设</a:t>
                </a:r>
                <a:r>
                  <a:rPr lang="en-US" altLang="zh-CN" dirty="0"/>
                  <a:t> </a:t>
                </a:r>
              </a:p>
              <a:p>
                <a:pPr lvl="1"/>
                <a:r>
                  <a:rPr lang="zh-CN" altLang="en-US" b="0" dirty="0"/>
                  <a:t>人口为常数</a:t>
                </a:r>
                <a:endParaRPr lang="en-US" altLang="zh-CN" b="0" dirty="0"/>
              </a:p>
              <a:p>
                <a:pPr lvl="1"/>
                <a:r>
                  <a:rPr lang="zh-CN" altLang="en-US" b="0" dirty="0"/>
                  <a:t>线性的“技术”：</a:t>
                </a:r>
                <a:r>
                  <a:rPr lang="en-US" altLang="zh-CN" b="0" dirty="0"/>
                  <a:t> </a:t>
                </a:r>
              </a:p>
              <a:p>
                <a:pPr marL="457200" lvl="1" indent="0" algn="ctr">
                  <a:buNone/>
                </a:pP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a:rPr>
                          <m:t>𝑌</m:t>
                        </m:r>
                      </m:e>
                      <m:sub>
                        <m:r>
                          <a:rPr lang="en-US" altLang="zh-CN" b="0" i="1" smtClean="0">
                            <a:latin typeface="Cambria Math"/>
                          </a:rPr>
                          <m:t>𝑡</m:t>
                        </m:r>
                      </m:sub>
                    </m:sSub>
                    <m:r>
                      <a:rPr lang="en-US" altLang="zh-CN" b="0" i="1" smtClean="0">
                        <a:latin typeface="Cambria Math"/>
                      </a:rPr>
                      <m:t>=</m:t>
                    </m:r>
                    <m:r>
                      <a:rPr lang="en-US" altLang="zh-CN" b="0" i="1" smtClean="0">
                        <a:latin typeface="Cambria Math"/>
                      </a:rPr>
                      <m:t>𝐴</m:t>
                    </m:r>
                    <m:sSub>
                      <m:sSubPr>
                        <m:ctrlPr>
                          <a:rPr lang="en-US" altLang="zh-CN" b="0" i="1" smtClean="0">
                            <a:latin typeface="Cambria Math" panose="02040503050406030204" pitchFamily="18" charset="0"/>
                          </a:rPr>
                        </m:ctrlPr>
                      </m:sSubPr>
                      <m:e>
                        <m:r>
                          <a:rPr lang="en-US" altLang="zh-CN" b="0" i="1" smtClean="0">
                            <a:latin typeface="Cambria Math"/>
                          </a:rPr>
                          <m:t>𝐾</m:t>
                        </m:r>
                      </m:e>
                      <m:sub>
                        <m:r>
                          <a:rPr lang="en-US" altLang="zh-CN" b="0" i="1" smtClean="0">
                            <a:latin typeface="Cambria Math"/>
                          </a:rPr>
                          <m:t>𝑡</m:t>
                        </m:r>
                      </m:sub>
                    </m:sSub>
                    <m:r>
                      <a:rPr lang="en-US" altLang="zh-CN" b="0" i="1" smtClean="0">
                        <a:latin typeface="Cambria Math"/>
                      </a:rPr>
                      <m:t>,</m:t>
                    </m:r>
                  </m:oMath>
                </a14:m>
                <a:r>
                  <a:rPr lang="zh-CN" altLang="en-US" dirty="0"/>
                  <a:t> </a:t>
                </a:r>
                <a:endParaRPr lang="en-US" altLang="zh-CN" dirty="0"/>
              </a:p>
              <a:p>
                <a:pPr marL="457200" lvl="1" indent="0">
                  <a:buNone/>
                </a:pPr>
                <a:r>
                  <a:rPr lang="zh-CN" altLang="en-US" dirty="0"/>
                  <a:t>其中</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𝑌</m:t>
                        </m:r>
                      </m:e>
                      <m:sub>
                        <m:r>
                          <a:rPr lang="en-US" altLang="zh-CN" i="1">
                            <a:latin typeface="Cambria Math"/>
                          </a:rPr>
                          <m:t>𝑡</m:t>
                        </m:r>
                      </m:sub>
                    </m:sSub>
                  </m:oMath>
                </a14:m>
                <a:r>
                  <a:rPr lang="zh-CN" altLang="en-US" dirty="0"/>
                  <a:t> 为产出</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𝑡</m:t>
                        </m:r>
                      </m:sub>
                    </m:sSub>
                  </m:oMath>
                </a14:m>
                <a:r>
                  <a:rPr lang="zh-CN" altLang="en-US" dirty="0"/>
                  <a:t> 为资本存量</a:t>
                </a:r>
                <a:r>
                  <a:rPr lang="en-US" altLang="zh-CN" dirty="0"/>
                  <a:t>, </a:t>
                </a:r>
                <a14:m>
                  <m:oMath xmlns:m="http://schemas.openxmlformats.org/officeDocument/2006/math">
                    <m:r>
                      <a:rPr lang="en-US" altLang="zh-CN" i="1">
                        <a:latin typeface="Cambria Math"/>
                      </a:rPr>
                      <m:t>𝐴</m:t>
                    </m:r>
                  </m:oMath>
                </a14:m>
                <a:r>
                  <a:rPr lang="zh-CN" altLang="en-US" dirty="0"/>
                  <a:t> 为一个常数，测度资本的平均产出（</a:t>
                </a:r>
                <a:r>
                  <a:rPr lang="en-US" altLang="zh-CN" dirty="0"/>
                  <a:t>average product of capital</a:t>
                </a:r>
                <a:r>
                  <a:rPr lang="zh-CN" altLang="en-US" dirty="0"/>
                  <a:t>）和边际产出（</a:t>
                </a:r>
                <a:r>
                  <a:rPr lang="en-US" altLang="zh-CN" dirty="0"/>
                  <a:t>marginal product of capital</a:t>
                </a:r>
                <a:r>
                  <a:rPr lang="zh-CN" altLang="en-US" dirty="0"/>
                  <a:t>）。</a:t>
                </a:r>
                <a:endParaRPr lang="en-US" altLang="zh-CN" dirty="0"/>
              </a:p>
              <a:p>
                <a:pPr lvl="1"/>
                <a:r>
                  <a:rPr lang="zh-CN" altLang="en-US" dirty="0"/>
                  <a:t>资本积累服从：</a:t>
                </a:r>
                <a:endParaRPr lang="en-US" altLang="zh-CN" dirty="0"/>
              </a:p>
              <a:p>
                <a:pPr marL="457200" lvl="1" indent="0">
                  <a:buNone/>
                </a:pPr>
                <a14:m>
                  <m:oMathPara xmlns:m="http://schemas.openxmlformats.org/officeDocument/2006/math">
                    <m:oMathParaPr>
                      <m:jc m:val="centerGroup"/>
                    </m:oMathParaPr>
                    <m:oMath xmlns:m="http://schemas.openxmlformats.org/officeDocument/2006/math">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a:rPr>
                                <m:t>𝐾</m:t>
                              </m:r>
                            </m:e>
                            <m:sub>
                              <m:r>
                                <a:rPr lang="en-US" altLang="zh-CN" b="0" i="1" smtClean="0">
                                  <a:latin typeface="Cambria Math"/>
                                </a:rPr>
                                <m:t>𝑡</m:t>
                              </m:r>
                            </m:sub>
                          </m:sSub>
                        </m:e>
                      </m:acc>
                      <m:r>
                        <a:rPr lang="en-US" altLang="zh-CN" b="0" i="1" dirty="0" smtClean="0">
                          <a:latin typeface="Cambria Math"/>
                        </a:rPr>
                        <m:t>=</m:t>
                      </m:r>
                      <m:r>
                        <a:rPr lang="en-US" altLang="zh-CN" b="0" i="1" dirty="0" smtClean="0">
                          <a:latin typeface="Cambria Math"/>
                        </a:rPr>
                        <m:t>𝑠</m:t>
                      </m:r>
                      <m:sSub>
                        <m:sSubPr>
                          <m:ctrlPr>
                            <a:rPr lang="en-US" altLang="zh-CN" b="0" i="1" dirty="0" smtClean="0">
                              <a:latin typeface="Cambria Math" panose="02040503050406030204" pitchFamily="18" charset="0"/>
                            </a:rPr>
                          </m:ctrlPr>
                        </m:sSubPr>
                        <m:e>
                          <m:r>
                            <a:rPr lang="en-US" altLang="zh-CN" b="0" i="1" dirty="0" smtClean="0">
                              <a:latin typeface="Cambria Math"/>
                            </a:rPr>
                            <m:t>𝑌</m:t>
                          </m:r>
                        </m:e>
                        <m:sub>
                          <m:r>
                            <a:rPr lang="en-US" altLang="zh-CN" b="0" i="1" dirty="0" smtClean="0">
                              <a:latin typeface="Cambria Math"/>
                            </a:rPr>
                            <m:t>𝑡</m:t>
                          </m:r>
                        </m:sub>
                      </m:sSub>
                      <m:r>
                        <a:rPr lang="en-US" altLang="zh-CN" b="0" i="1" dirty="0" smtClean="0">
                          <a:latin typeface="Cambria Math"/>
                        </a:rPr>
                        <m:t>−</m:t>
                      </m:r>
                      <m:r>
                        <a:rPr lang="en-US" altLang="zh-CN" b="0" i="1" dirty="0" smtClean="0">
                          <a:latin typeface="Cambria Math"/>
                        </a:rPr>
                        <m:t>𝛿</m:t>
                      </m:r>
                      <m:sSub>
                        <m:sSubPr>
                          <m:ctrlPr>
                            <a:rPr lang="en-US" altLang="zh-CN" b="0" i="1" dirty="0" smtClean="0">
                              <a:latin typeface="Cambria Math" panose="02040503050406030204" pitchFamily="18" charset="0"/>
                            </a:rPr>
                          </m:ctrlPr>
                        </m:sSubPr>
                        <m:e>
                          <m:r>
                            <a:rPr lang="en-US" altLang="zh-CN" b="0" i="1" dirty="0" smtClean="0">
                              <a:latin typeface="Cambria Math"/>
                            </a:rPr>
                            <m:t>𝐾</m:t>
                          </m:r>
                        </m:e>
                        <m:sub>
                          <m:r>
                            <a:rPr lang="en-US" altLang="zh-CN" b="0" i="1" dirty="0" smtClean="0">
                              <a:latin typeface="Cambria Math"/>
                            </a:rPr>
                            <m:t>𝑡</m:t>
                          </m:r>
                        </m:sub>
                      </m:sSub>
                      <m:r>
                        <a:rPr lang="en-US" altLang="zh-CN" b="0" i="1" dirty="0" smtClean="0">
                          <a:latin typeface="Cambria Math"/>
                        </a:rPr>
                        <m:t>.</m:t>
                      </m:r>
                    </m:oMath>
                  </m:oMathPara>
                </a14:m>
                <a:endParaRPr lang="en-US" altLang="zh-CN" dirty="0"/>
              </a:p>
              <a:p>
                <a:pPr marL="514350" indent="-457200"/>
                <a:r>
                  <a:rPr lang="zh-CN" altLang="en-US" dirty="0"/>
                  <a:t>简单推导可得：</a:t>
                </a:r>
                <a:r>
                  <a:rPr lang="en-US" altLang="zh-CN" dirty="0"/>
                  <a:t> </a:t>
                </a:r>
              </a:p>
              <a:p>
                <a:pPr marL="57150" indent="0">
                  <a:buNone/>
                </a:pPr>
                <a14:m>
                  <m:oMathPara xmlns:m="http://schemas.openxmlformats.org/officeDocument/2006/math">
                    <m:oMathParaPr>
                      <m:jc m:val="center"/>
                    </m:oMathParaPr>
                    <m:oMath xmlns:m="http://schemas.openxmlformats.org/officeDocument/2006/math">
                      <m:f>
                        <m:fPr>
                          <m:ctrlPr>
                            <a:rPr lang="en-US" altLang="zh-CN" b="0" i="1" dirty="0" smtClean="0">
                              <a:latin typeface="Cambria Math" panose="02040503050406030204" pitchFamily="18" charset="0"/>
                            </a:rPr>
                          </m:ctrlPr>
                        </m:fPr>
                        <m:num>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a:rPr>
                                    <m:t>𝑌</m:t>
                                  </m:r>
                                </m:e>
                                <m:sub>
                                  <m:r>
                                    <a:rPr lang="en-US" altLang="zh-CN" b="0" i="1" smtClean="0">
                                      <a:latin typeface="Cambria Math"/>
                                    </a:rPr>
                                    <m:t>𝑡</m:t>
                                  </m:r>
                                </m:sub>
                              </m:sSub>
                            </m:e>
                          </m:acc>
                        </m:num>
                        <m:den>
                          <m:sSub>
                            <m:sSubPr>
                              <m:ctrlPr>
                                <a:rPr lang="en-US" altLang="zh-CN" b="0" i="1" dirty="0" smtClean="0">
                                  <a:latin typeface="Cambria Math" panose="02040503050406030204" pitchFamily="18" charset="0"/>
                                </a:rPr>
                              </m:ctrlPr>
                            </m:sSubPr>
                            <m:e>
                              <m:r>
                                <a:rPr lang="en-US" altLang="zh-CN" b="0" i="1" dirty="0" smtClean="0">
                                  <a:latin typeface="Cambria Math"/>
                                </a:rPr>
                                <m:t>𝑌</m:t>
                              </m:r>
                            </m:e>
                            <m:sub>
                              <m:r>
                                <a:rPr lang="en-US" altLang="zh-CN" b="0" i="1" dirty="0" smtClean="0">
                                  <a:latin typeface="Cambria Math"/>
                                </a:rPr>
                                <m:t>𝑡</m:t>
                              </m:r>
                            </m:sub>
                          </m:sSub>
                        </m:den>
                      </m:f>
                      <m:r>
                        <a:rPr lang="en-US" altLang="zh-CN" b="0" i="1" dirty="0" smtClean="0">
                          <a:latin typeface="Cambria Math"/>
                        </a:rPr>
                        <m:t>=</m:t>
                      </m:r>
                      <m:f>
                        <m:fPr>
                          <m:ctrlPr>
                            <a:rPr lang="en-US" altLang="zh-CN" b="0" i="1" dirty="0" smtClean="0">
                              <a:latin typeface="Cambria Math" panose="02040503050406030204" pitchFamily="18" charset="0"/>
                            </a:rPr>
                          </m:ctrlPr>
                        </m:fPr>
                        <m:num>
                          <m:acc>
                            <m:accPr>
                              <m:chr m:val="̇"/>
                              <m:ctrlPr>
                                <a:rPr lang="en-US" altLang="zh-CN" b="0" i="1" dirty="0" smtClean="0">
                                  <a:latin typeface="Cambria Math" panose="02040503050406030204" pitchFamily="18" charset="0"/>
                                </a:rPr>
                              </m:ctrlPr>
                            </m:accPr>
                            <m:e>
                              <m:sSub>
                                <m:sSubPr>
                                  <m:ctrlPr>
                                    <a:rPr lang="en-US" altLang="zh-CN" b="0" i="1" dirty="0" smtClean="0">
                                      <a:latin typeface="Cambria Math" panose="02040503050406030204" pitchFamily="18" charset="0"/>
                                    </a:rPr>
                                  </m:ctrlPr>
                                </m:sSubPr>
                                <m:e>
                                  <m:r>
                                    <a:rPr lang="en-US" altLang="zh-CN" b="0" i="1" dirty="0" smtClean="0">
                                      <a:latin typeface="Cambria Math"/>
                                    </a:rPr>
                                    <m:t>𝐾</m:t>
                                  </m:r>
                                </m:e>
                                <m:sub>
                                  <m:r>
                                    <a:rPr lang="en-US" altLang="zh-CN" b="0" i="1" dirty="0" smtClean="0">
                                      <a:latin typeface="Cambria Math"/>
                                    </a:rPr>
                                    <m:t>𝑡</m:t>
                                  </m:r>
                                </m:sub>
                              </m:sSub>
                            </m:e>
                          </m:acc>
                        </m:num>
                        <m:den>
                          <m:sSub>
                            <m:sSubPr>
                              <m:ctrlPr>
                                <a:rPr lang="en-US" altLang="zh-CN" b="0" i="1" dirty="0" smtClean="0">
                                  <a:latin typeface="Cambria Math" panose="02040503050406030204" pitchFamily="18" charset="0"/>
                                </a:rPr>
                              </m:ctrlPr>
                            </m:sSubPr>
                            <m:e>
                              <m:r>
                                <a:rPr lang="en-US" altLang="zh-CN" b="0" i="1" dirty="0" smtClean="0">
                                  <a:latin typeface="Cambria Math"/>
                                </a:rPr>
                                <m:t>𝐾</m:t>
                              </m:r>
                            </m:e>
                            <m:sub>
                              <m:r>
                                <a:rPr lang="en-US" altLang="zh-CN" b="0" i="1" dirty="0" smtClean="0">
                                  <a:latin typeface="Cambria Math"/>
                                </a:rPr>
                                <m:t>𝑡</m:t>
                              </m:r>
                            </m:sub>
                          </m:sSub>
                        </m:den>
                      </m:f>
                      <m:r>
                        <a:rPr lang="en-US" altLang="zh-CN" b="0" i="1" dirty="0" smtClean="0">
                          <a:latin typeface="Cambria Math"/>
                        </a:rPr>
                        <m:t>=</m:t>
                      </m:r>
                      <m:r>
                        <a:rPr lang="en-US" altLang="zh-CN" b="0" i="1" dirty="0" smtClean="0">
                          <a:latin typeface="Cambria Math"/>
                        </a:rPr>
                        <m:t>𝑠𝐴</m:t>
                      </m:r>
                      <m:r>
                        <a:rPr lang="en-US" altLang="zh-CN" b="0" i="1" dirty="0" smtClean="0">
                          <a:latin typeface="Cambria Math"/>
                        </a:rPr>
                        <m:t>−</m:t>
                      </m:r>
                      <m:r>
                        <a:rPr lang="en-US" altLang="zh-CN" b="0" i="1" dirty="0" smtClean="0">
                          <a:latin typeface="Cambria Math"/>
                        </a:rPr>
                        <m:t>𝛿</m:t>
                      </m:r>
                      <m:r>
                        <a:rPr lang="en-US" altLang="zh-CN" b="0" i="1" dirty="0" smtClean="0">
                          <a:latin typeface="Cambria Math"/>
                        </a:rPr>
                        <m:t>.</m:t>
                      </m:r>
                    </m:oMath>
                  </m:oMathPara>
                </a14:m>
                <a:endParaRPr lang="en-US" altLang="zh-CN" dirty="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37" t="-3369"/>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884250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模型含义</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只要</a:t>
                </a:r>
                <a:r>
                  <a:rPr lang="en-US" altLang="zh-CN" dirty="0"/>
                  <a:t> </a:t>
                </a:r>
                <a14:m>
                  <m:oMath xmlns:m="http://schemas.openxmlformats.org/officeDocument/2006/math">
                    <m:r>
                      <a:rPr lang="en-US" altLang="zh-CN" i="1" dirty="0">
                        <a:latin typeface="Cambria Math"/>
                      </a:rPr>
                      <m:t>𝑠𝐴</m:t>
                    </m:r>
                    <m:r>
                      <a:rPr lang="en-US" altLang="zh-CN" b="0" i="1" dirty="0" smtClean="0">
                        <a:latin typeface="Cambria Math"/>
                      </a:rPr>
                      <m:t>&gt;</m:t>
                    </m:r>
                    <m:r>
                      <a:rPr lang="en-US" altLang="zh-CN" i="1" dirty="0">
                        <a:latin typeface="Cambria Math"/>
                      </a:rPr>
                      <m:t>𝛿</m:t>
                    </m:r>
                  </m:oMath>
                </a14:m>
                <a:r>
                  <a:rPr lang="en-US" altLang="zh-CN" dirty="0"/>
                  <a:t>, </a:t>
                </a:r>
                <a:r>
                  <a:rPr lang="zh-CN" altLang="en-US" dirty="0"/>
                  <a:t>我们就有持续增长。</a:t>
                </a:r>
                <a:endParaRPr lang="en-US" altLang="zh-CN" dirty="0"/>
              </a:p>
              <a:p>
                <a:r>
                  <a:rPr lang="zh-CN" altLang="en-US" dirty="0"/>
                  <a:t>之所以有持续增长，是因为我们假设边际资本回报为常数 </a:t>
                </a:r>
                <a14:m>
                  <m:oMath xmlns:m="http://schemas.openxmlformats.org/officeDocument/2006/math">
                    <m:r>
                      <a:rPr lang="en-US" altLang="zh-CN" i="1" dirty="0" smtClean="0">
                        <a:latin typeface="Cambria Math"/>
                      </a:rPr>
                      <m:t>𝐴</m:t>
                    </m:r>
                  </m:oMath>
                </a14:m>
                <a:r>
                  <a:rPr lang="zh-CN" altLang="en-US" dirty="0"/>
                  <a:t>。</a:t>
                </a:r>
                <a:r>
                  <a:rPr lang="en-US" altLang="zh-CN" dirty="0"/>
                  <a:t> </a:t>
                </a:r>
              </a:p>
              <a:p>
                <a:pPr lvl="1"/>
                <a:r>
                  <a:rPr lang="zh-CN" altLang="en-US" dirty="0"/>
                  <a:t>为理解这点，我们想象该模型中的资本存量包含“知识”（</a:t>
                </a:r>
                <a:r>
                  <a:rPr lang="en-US" altLang="zh-CN" dirty="0"/>
                  <a:t>knowledge</a:t>
                </a:r>
                <a:r>
                  <a:rPr lang="zh-CN" alt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04" t="-2426"/>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9958666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增长速度的决定因素</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储蓄率</a:t>
                </a:r>
                <a:r>
                  <a:rPr lang="en-US" altLang="zh-CN" dirty="0"/>
                  <a:t> </a:t>
                </a:r>
                <a14:m>
                  <m:oMath xmlns:m="http://schemas.openxmlformats.org/officeDocument/2006/math">
                    <m:r>
                      <a:rPr lang="en-US" altLang="zh-CN">
                        <a:latin typeface="Cambria Math" panose="02040503050406030204" pitchFamily="18" charset="0"/>
                      </a:rPr>
                      <m:t>(</m:t>
                    </m:r>
                    <m:r>
                      <a:rPr lang="en-US" altLang="zh-CN" b="0" i="1" smtClean="0">
                        <a:latin typeface="Cambria Math" panose="02040503050406030204" pitchFamily="18" charset="0"/>
                      </a:rPr>
                      <m:t>𝑠</m:t>
                    </m:r>
                    <m:r>
                      <a:rPr lang="en-US" altLang="zh-CN" i="1">
                        <a:latin typeface="Cambria Math" panose="02040503050406030204" pitchFamily="18" charset="0"/>
                      </a:rPr>
                      <m:t>)</m:t>
                    </m:r>
                  </m:oMath>
                </a14:m>
                <a:endParaRPr lang="en-US" altLang="zh-CN" dirty="0"/>
              </a:p>
              <a:p>
                <a:r>
                  <a:rPr lang="zh-CN" altLang="en-US" dirty="0"/>
                  <a:t>平均资本产出</a:t>
                </a:r>
                <a:r>
                  <a:rPr lang="en-US" altLang="zh-CN" dirty="0"/>
                  <a:t>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oMath>
                </a14:m>
                <a:endParaRPr lang="en-US" altLang="zh-CN" b="0" dirty="0"/>
              </a:p>
              <a:p>
                <a:pPr lvl="1"/>
                <a:r>
                  <a:rPr lang="zh-CN" altLang="en-US" dirty="0"/>
                  <a:t>资本存量的质量</a:t>
                </a:r>
                <a:endParaRPr lang="en-US" altLang="zh-CN" b="0" dirty="0"/>
              </a:p>
              <a:p>
                <a:r>
                  <a:rPr lang="zh-CN" altLang="en-US" dirty="0"/>
                  <a:t>折旧率</a:t>
                </a:r>
                <a:r>
                  <a:rPr lang="en-US" altLang="zh-CN" dirty="0"/>
                  <a:t> </a:t>
                </a:r>
                <a14:m>
                  <m:oMath xmlns:m="http://schemas.openxmlformats.org/officeDocument/2006/math">
                    <m:r>
                      <a:rPr lang="en-US" altLang="zh-CN">
                        <a:latin typeface="Cambria Math" panose="02040503050406030204" pitchFamily="18" charset="0"/>
                      </a:rPr>
                      <m:t>(</m:t>
                    </m:r>
                    <m:r>
                      <a:rPr lang="en-US" altLang="zh-CN" b="0" i="1" smtClean="0">
                        <a:latin typeface="Cambria Math" panose="02040503050406030204" pitchFamily="18" charset="0"/>
                      </a:rPr>
                      <m:t>𝛿</m:t>
                    </m:r>
                    <m:r>
                      <a:rPr lang="en-US" altLang="zh-CN" i="1">
                        <a:latin typeface="Cambria Math" panose="02040503050406030204" pitchFamily="18" charset="0"/>
                      </a:rPr>
                      <m:t>)</m:t>
                    </m:r>
                  </m:oMath>
                </a14:m>
                <a:endParaRPr lang="en-US" altLang="zh-CN" dirty="0"/>
              </a:p>
              <a:p>
                <a:pPr lvl="1"/>
                <a:r>
                  <a:rPr lang="zh-CN" altLang="en-US" dirty="0"/>
                  <a:t>“知识”投资的重要性</a:t>
                </a:r>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04" t="-2426"/>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9093766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两部门（</a:t>
            </a:r>
            <a:r>
              <a:rPr lang="en-US" altLang="zh-CN" dirty="0"/>
              <a:t>Two-Sector</a:t>
            </a:r>
            <a:r>
              <a:rPr lang="zh-CN" altLang="en-US" dirty="0"/>
              <a:t>）模型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7500" lnSpcReduction="20000"/>
              </a:bodyPr>
              <a:lstStyle/>
              <a:p>
                <a:r>
                  <a:rPr lang="zh-CN" altLang="en-US" dirty="0"/>
                  <a:t>两部门模型假设经济有两个部门：制造业（生产商品和服务）和“知识业”（生产“知识”）</a:t>
                </a:r>
                <a:r>
                  <a:rPr lang="en-US" altLang="zh-CN" dirty="0"/>
                  <a:t>. </a:t>
                </a:r>
              </a:p>
              <a:p>
                <a:r>
                  <a:rPr lang="zh-CN" altLang="en-US" dirty="0"/>
                  <a:t>制造业的生产函数为</a:t>
                </a:r>
                <a:r>
                  <a:rPr lang="en-US" altLang="zh-CN" dirty="0"/>
                  <a:t> </a:t>
                </a: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a:rPr>
                            <m:t>𝑌</m:t>
                          </m:r>
                        </m:e>
                        <m:sub>
                          <m:r>
                            <a:rPr lang="en-US" altLang="zh-CN" b="0" i="1" smtClean="0">
                              <a:latin typeface="Cambria Math"/>
                            </a:rPr>
                            <m:t>𝑡</m:t>
                          </m:r>
                        </m:sub>
                      </m:sSub>
                      <m:r>
                        <a:rPr lang="en-US" altLang="zh-CN" b="0" i="1" smtClean="0">
                          <a:latin typeface="Cambria Math"/>
                        </a:rPr>
                        <m:t>=</m:t>
                      </m:r>
                      <m:r>
                        <a:rPr lang="en-US" altLang="zh-CN" b="0" i="1" smtClean="0">
                          <a:latin typeface="Cambria Math"/>
                        </a:rPr>
                        <m:t>𝐹</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a:rPr>
                                <m:t>𝐾</m:t>
                              </m:r>
                            </m:e>
                            <m:sub>
                              <m:r>
                                <a:rPr lang="en-US" altLang="zh-CN" b="0" i="1" smtClean="0">
                                  <a:latin typeface="Cambria Math"/>
                                </a:rPr>
                                <m:t>𝑡</m:t>
                              </m:r>
                            </m:sub>
                          </m:sSub>
                          <m:r>
                            <a:rPr lang="en-US" altLang="zh-CN" b="0" i="1" smtClean="0">
                              <a:latin typeface="Cambria Math"/>
                            </a:rPr>
                            <m:t>,</m:t>
                          </m:r>
                          <m:d>
                            <m:dPr>
                              <m:ctrlPr>
                                <a:rPr lang="en-US" altLang="zh-CN" b="0" i="1" smtClean="0">
                                  <a:latin typeface="Cambria Math" panose="02040503050406030204" pitchFamily="18" charset="0"/>
                                </a:rPr>
                              </m:ctrlPr>
                            </m:dPr>
                            <m:e>
                              <m:r>
                                <a:rPr lang="en-US" altLang="zh-CN" b="0" i="1" smtClean="0">
                                  <a:latin typeface="Cambria Math"/>
                                </a:rPr>
                                <m:t>1−</m:t>
                              </m:r>
                              <m:r>
                                <a:rPr lang="en-US" altLang="zh-CN" b="0" i="1" smtClean="0">
                                  <a:latin typeface="Cambria Math"/>
                                </a:rPr>
                                <m:t>𝑢</m:t>
                              </m:r>
                            </m:e>
                          </m:d>
                          <m:sSub>
                            <m:sSubPr>
                              <m:ctrlPr>
                                <a:rPr lang="en-US" altLang="zh-CN" b="0" i="1" smtClean="0">
                                  <a:latin typeface="Cambria Math" panose="02040503050406030204" pitchFamily="18" charset="0"/>
                                </a:rPr>
                              </m:ctrlPr>
                            </m:sSubPr>
                            <m:e>
                              <m:r>
                                <a:rPr lang="en-US" altLang="zh-CN" b="0" i="1" smtClean="0">
                                  <a:latin typeface="Cambria Math"/>
                                </a:rPr>
                                <m:t>𝐿</m:t>
                              </m:r>
                            </m:e>
                            <m:sub>
                              <m:r>
                                <a:rPr lang="en-US" altLang="zh-CN" b="0" i="1" smtClean="0">
                                  <a:latin typeface="Cambria Math"/>
                                </a:rPr>
                                <m:t>𝑡</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a:rPr>
                                <m:t>𝑡</m:t>
                              </m:r>
                            </m:sub>
                          </m:sSub>
                        </m:e>
                      </m:d>
                      <m:r>
                        <a:rPr lang="en-US" altLang="zh-CN" b="0" i="1" smtClean="0">
                          <a:latin typeface="Cambria Math"/>
                        </a:rPr>
                        <m:t>,</m:t>
                      </m:r>
                    </m:oMath>
                  </m:oMathPara>
                </a14:m>
                <a:endParaRPr lang="en-US" altLang="zh-CN" b="0" dirty="0"/>
              </a:p>
              <a:p>
                <a:pPr marL="0" indent="0">
                  <a:buNone/>
                </a:pPr>
                <a:r>
                  <a:rPr lang="en-US" altLang="zh-CN" dirty="0"/>
                  <a:t>     </a:t>
                </a:r>
                <a:r>
                  <a:rPr lang="zh-CN" altLang="en-US" dirty="0"/>
                  <a:t>其中</a:t>
                </a:r>
                <a:r>
                  <a:rPr lang="en-US" altLang="zh-CN" b="0" dirty="0"/>
                  <a:t> </a:t>
                </a:r>
                <a14:m>
                  <m:oMath xmlns:m="http://schemas.openxmlformats.org/officeDocument/2006/math">
                    <m:r>
                      <a:rPr lang="en-US" altLang="zh-CN" i="1">
                        <a:latin typeface="Cambria Math"/>
                      </a:rPr>
                      <m:t>𝑢</m:t>
                    </m:r>
                  </m:oMath>
                </a14:m>
                <a:r>
                  <a:rPr lang="en-US" altLang="zh-CN" b="0" dirty="0"/>
                  <a:t> </a:t>
                </a:r>
                <a:r>
                  <a:rPr lang="zh-CN" altLang="en-US" b="0" dirty="0"/>
                  <a:t>为知识业就业比例。</a:t>
                </a:r>
                <a:r>
                  <a:rPr lang="en-US" altLang="zh-CN" b="0" dirty="0"/>
                  <a:t> </a:t>
                </a:r>
              </a:p>
              <a:p>
                <a:r>
                  <a:rPr lang="zh-CN" altLang="en-US" b="0" dirty="0"/>
                  <a:t>知识业的贡献是技术进步：</a:t>
                </a:r>
                <a:endParaRPr lang="en-US" altLang="zh-CN" b="0" dirty="0"/>
              </a:p>
              <a:p>
                <a:pPr marL="0" indent="0">
                  <a:buNone/>
                </a:pPr>
                <a14:m>
                  <m:oMathPara xmlns:m="http://schemas.openxmlformats.org/officeDocument/2006/math">
                    <m:oMathParaPr>
                      <m:jc m:val="centerGroup"/>
                    </m:oMathParaPr>
                    <m:oMath xmlns:m="http://schemas.openxmlformats.org/officeDocument/2006/math">
                      <m:f>
                        <m:fPr>
                          <m:ctrlPr>
                            <a:rPr lang="en-US" altLang="zh-CN" b="0" i="1" dirty="0" smtClean="0">
                              <a:latin typeface="Cambria Math" panose="02040503050406030204" pitchFamily="18" charset="0"/>
                            </a:rPr>
                          </m:ctrlPr>
                        </m:fPr>
                        <m:num>
                          <m:sSub>
                            <m:sSubPr>
                              <m:ctrlPr>
                                <a:rPr lang="en-US" altLang="zh-CN" b="0" i="1" dirty="0"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𝐴</m:t>
                                  </m:r>
                                </m:e>
                              </m:acc>
                            </m:e>
                            <m:sub>
                              <m:r>
                                <a:rPr lang="en-US" altLang="zh-CN" b="0" i="1" dirty="0" smtClean="0">
                                  <a:latin typeface="Cambria Math"/>
                                </a:rPr>
                                <m:t>𝑡</m:t>
                              </m:r>
                            </m:sub>
                          </m:sSub>
                        </m:num>
                        <m:den>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𝐴</m:t>
                              </m:r>
                            </m:e>
                            <m:sub>
                              <m:r>
                                <a:rPr lang="en-US" altLang="zh-CN" b="0" i="1" dirty="0" smtClean="0">
                                  <a:latin typeface="Cambria Math"/>
                                </a:rPr>
                                <m:t>𝑡</m:t>
                              </m:r>
                            </m:sub>
                          </m:sSub>
                        </m:den>
                      </m:f>
                      <m:r>
                        <a:rPr lang="en-US" altLang="zh-CN" b="0" i="1" dirty="0" smtClean="0">
                          <a:latin typeface="Cambria Math"/>
                        </a:rPr>
                        <m:t>=</m:t>
                      </m:r>
                      <m:r>
                        <a:rPr lang="en-US" altLang="zh-CN" b="0" i="1" dirty="0" smtClean="0">
                          <a:latin typeface="Cambria Math"/>
                        </a:rPr>
                        <m:t>𝑔</m:t>
                      </m:r>
                      <m:d>
                        <m:dPr>
                          <m:ctrlPr>
                            <a:rPr lang="en-US" altLang="zh-CN" b="0" i="1" dirty="0" smtClean="0">
                              <a:latin typeface="Cambria Math" panose="02040503050406030204" pitchFamily="18" charset="0"/>
                            </a:rPr>
                          </m:ctrlPr>
                        </m:dPr>
                        <m:e>
                          <m:r>
                            <a:rPr lang="en-US" altLang="zh-CN" b="0" i="1" dirty="0" smtClean="0">
                              <a:latin typeface="Cambria Math"/>
                            </a:rPr>
                            <m:t>𝑢</m:t>
                          </m:r>
                        </m:e>
                      </m:d>
                      <m:r>
                        <a:rPr lang="en-US" altLang="zh-CN" b="0" i="1" dirty="0" smtClean="0">
                          <a:latin typeface="Cambria Math"/>
                        </a:rPr>
                        <m:t>,</m:t>
                      </m:r>
                    </m:oMath>
                  </m:oMathPara>
                </a14:m>
                <a:endParaRPr lang="en-US" altLang="zh-CN" b="0" dirty="0"/>
              </a:p>
              <a:p>
                <a:pPr marL="0" indent="0">
                  <a:buNone/>
                </a:pPr>
                <a:r>
                  <a:rPr lang="en-US" altLang="zh-CN" dirty="0"/>
                  <a:t>     </a:t>
                </a:r>
                <a:r>
                  <a:rPr lang="zh-CN" altLang="en-US" dirty="0"/>
                  <a:t>其中</a:t>
                </a:r>
                <a:r>
                  <a:rPr lang="en-US" altLang="zh-CN" dirty="0"/>
                  <a:t> </a:t>
                </a:r>
                <a14:m>
                  <m:oMath xmlns:m="http://schemas.openxmlformats.org/officeDocument/2006/math">
                    <m:r>
                      <a:rPr lang="en-US" altLang="zh-CN" i="1" dirty="0">
                        <a:latin typeface="Cambria Math"/>
                      </a:rPr>
                      <m:t>𝑔</m:t>
                    </m:r>
                    <m:d>
                      <m:dPr>
                        <m:ctrlPr>
                          <a:rPr lang="en-US" altLang="zh-CN" i="1" dirty="0">
                            <a:latin typeface="Cambria Math" panose="02040503050406030204" pitchFamily="18" charset="0"/>
                          </a:rPr>
                        </m:ctrlPr>
                      </m:dPr>
                      <m:e>
                        <m:r>
                          <a:rPr lang="en-US" altLang="zh-CN" i="1" dirty="0">
                            <a:latin typeface="Cambria Math"/>
                          </a:rPr>
                          <m:t>𝑢</m:t>
                        </m:r>
                      </m:e>
                    </m:d>
                  </m:oMath>
                </a14:m>
                <a:r>
                  <a:rPr lang="en-US" altLang="zh-CN" b="0" dirty="0"/>
                  <a:t> </a:t>
                </a:r>
                <a:r>
                  <a:rPr lang="zh-CN" altLang="en-US" b="0" dirty="0"/>
                  <a:t>刻画技术进步速度如何依赖知识业。</a:t>
                </a:r>
                <a:r>
                  <a:rPr lang="en-US" altLang="zh-CN" b="0" dirty="0"/>
                  <a:t> </a:t>
                </a:r>
              </a:p>
              <a:p>
                <a:r>
                  <a:rPr lang="zh-CN" altLang="en-US" dirty="0"/>
                  <a:t>资本积累过程：</a:t>
                </a:r>
                <a:r>
                  <a:rPr lang="en-US" altLang="zh-CN" dirty="0"/>
                  <a:t> </a:t>
                </a:r>
              </a:p>
              <a:p>
                <a:pPr marL="0" indent="0">
                  <a:buNone/>
                </a:pP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a:rPr>
                                <m:t>𝐾</m:t>
                              </m:r>
                            </m:e>
                          </m:acc>
                        </m:e>
                        <m:sub>
                          <m:r>
                            <a:rPr lang="en-US" altLang="zh-CN" b="0" i="1" dirty="0" smtClean="0">
                              <a:latin typeface="Cambria Math"/>
                            </a:rPr>
                            <m:t>𝑡</m:t>
                          </m:r>
                        </m:sub>
                      </m:sSub>
                      <m:r>
                        <a:rPr lang="en-US" altLang="zh-CN" b="0" i="1" dirty="0" smtClean="0">
                          <a:latin typeface="Cambria Math"/>
                        </a:rPr>
                        <m:t>=</m:t>
                      </m:r>
                      <m:r>
                        <a:rPr lang="en-US" altLang="zh-CN" b="0" i="1" dirty="0" smtClean="0">
                          <a:latin typeface="Cambria Math"/>
                        </a:rPr>
                        <m:t>𝑠</m:t>
                      </m:r>
                      <m:sSub>
                        <m:sSubPr>
                          <m:ctrlPr>
                            <a:rPr lang="en-US" altLang="zh-CN" b="0" i="1" dirty="0" smtClean="0">
                              <a:latin typeface="Cambria Math" panose="02040503050406030204" pitchFamily="18" charset="0"/>
                            </a:rPr>
                          </m:ctrlPr>
                        </m:sSubPr>
                        <m:e>
                          <m:r>
                            <a:rPr lang="en-US" altLang="zh-CN" b="0" i="1" dirty="0" smtClean="0">
                              <a:latin typeface="Cambria Math"/>
                            </a:rPr>
                            <m:t>𝑌</m:t>
                          </m:r>
                        </m:e>
                        <m:sub>
                          <m:r>
                            <a:rPr lang="en-US" altLang="zh-CN" b="0" i="1" dirty="0" smtClean="0">
                              <a:latin typeface="Cambria Math"/>
                            </a:rPr>
                            <m:t>𝑡</m:t>
                          </m:r>
                        </m:sub>
                      </m:sSub>
                      <m:r>
                        <a:rPr lang="en-US" altLang="zh-CN" b="0" i="1" dirty="0" smtClean="0">
                          <a:latin typeface="Cambria Math"/>
                        </a:rPr>
                        <m:t>−</m:t>
                      </m:r>
                      <m:r>
                        <a:rPr lang="en-US" altLang="zh-CN" b="0" i="1" dirty="0" smtClean="0">
                          <a:latin typeface="Cambria Math"/>
                        </a:rPr>
                        <m:t>𝛿</m:t>
                      </m:r>
                      <m:sSub>
                        <m:sSubPr>
                          <m:ctrlPr>
                            <a:rPr lang="en-US" altLang="zh-CN" b="0" i="1" dirty="0" smtClean="0">
                              <a:latin typeface="Cambria Math" panose="02040503050406030204" pitchFamily="18" charset="0"/>
                            </a:rPr>
                          </m:ctrlPr>
                        </m:sSubPr>
                        <m:e>
                          <m:r>
                            <a:rPr lang="en-US" altLang="zh-CN" b="0" i="1" dirty="0" smtClean="0">
                              <a:latin typeface="Cambria Math"/>
                            </a:rPr>
                            <m:t>𝐾</m:t>
                          </m:r>
                        </m:e>
                        <m:sub>
                          <m:r>
                            <a:rPr lang="en-US" altLang="zh-CN" b="0" i="1" dirty="0" smtClean="0">
                              <a:latin typeface="Cambria Math"/>
                            </a:rPr>
                            <m:t>𝑡</m:t>
                          </m:r>
                        </m:sub>
                      </m:sSub>
                      <m:r>
                        <a:rPr lang="en-US" altLang="zh-CN" b="0" i="1" dirty="0" smtClean="0">
                          <a:latin typeface="Cambria Math"/>
                        </a:rPr>
                        <m:t>.</m:t>
                      </m:r>
                    </m:oMath>
                  </m:oMathPara>
                </a14:m>
                <a:endParaRPr lang="en-US" altLang="zh-CN" b="0"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037" t="-2965"/>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5008889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稳态</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10000"/>
              </a:bodyPr>
              <a:lstStyle/>
              <a:p>
                <a:r>
                  <a:rPr lang="zh-CN" altLang="en-US" dirty="0"/>
                  <a:t>让</a:t>
                </a:r>
                <a:r>
                  <a:rPr lang="en-US" altLang="zh-CN" dirty="0"/>
                  <a:t> </a:t>
                </a:r>
                <a14:m>
                  <m:oMath xmlns:m="http://schemas.openxmlformats.org/officeDocument/2006/math">
                    <m:r>
                      <a:rPr lang="en-US" altLang="zh-CN" b="0" i="1" smtClean="0">
                        <a:latin typeface="Cambria Math"/>
                      </a:rPr>
                      <m:t>𝑘</m:t>
                    </m:r>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𝐾</m:t>
                        </m:r>
                      </m:num>
                      <m:den>
                        <m:r>
                          <a:rPr lang="en-US" altLang="zh-CN" b="0" i="1" smtClean="0">
                            <a:latin typeface="Cambria Math" panose="02040503050406030204" pitchFamily="18" charset="0"/>
                          </a:rPr>
                          <m:t>𝐴</m:t>
                        </m:r>
                        <m:r>
                          <a:rPr lang="en-US" altLang="zh-CN" b="0" i="1" smtClean="0">
                            <a:latin typeface="Cambria Math"/>
                          </a:rPr>
                          <m:t>𝐿</m:t>
                        </m:r>
                      </m:den>
                    </m:f>
                  </m:oMath>
                </a14:m>
                <a:r>
                  <a:rPr lang="en-US" altLang="zh-CN" dirty="0"/>
                  <a:t> </a:t>
                </a:r>
                <a:r>
                  <a:rPr lang="zh-CN" altLang="en-US" dirty="0"/>
                  <a:t>，稳态如下</a:t>
                </a:r>
                <a:r>
                  <a:rPr lang="en-US" altLang="zh-CN" dirty="0"/>
                  <a:t> </a:t>
                </a:r>
              </a:p>
              <a:p>
                <a:pPr marL="0" indent="0" algn="ctr">
                  <a:buNone/>
                </a:pPr>
                <a14:m>
                  <m:oMath xmlns:m="http://schemas.openxmlformats.org/officeDocument/2006/math">
                    <m:r>
                      <a:rPr lang="en-US" altLang="zh-CN" i="1">
                        <a:latin typeface="Cambria Math"/>
                      </a:rPr>
                      <m:t>𝑠𝑓</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a:rPr>
                              <m:t>𝑘</m:t>
                            </m:r>
                          </m:e>
                          <m:sup>
                            <m:r>
                              <a:rPr lang="en-US" altLang="zh-CN" i="1">
                                <a:latin typeface="Cambria Math"/>
                              </a:rPr>
                              <m:t>∗</m:t>
                            </m:r>
                          </m:sup>
                        </m:sSup>
                        <m:r>
                          <a:rPr lang="en-US" altLang="zh-CN" i="1">
                            <a:latin typeface="Cambria Math"/>
                          </a:rPr>
                          <m:t>,</m:t>
                        </m:r>
                        <m:r>
                          <a:rPr lang="en-US" altLang="zh-CN" i="1">
                            <a:latin typeface="Cambria Math"/>
                          </a:rPr>
                          <m:t>𝑢</m:t>
                        </m:r>
                      </m:e>
                    </m:d>
                    <m:r>
                      <a:rPr lang="en-US" altLang="zh-CN" i="1">
                        <a:latin typeface="Cambria Math"/>
                      </a:rPr>
                      <m:t>=</m:t>
                    </m:r>
                    <m:d>
                      <m:dPr>
                        <m:ctrlPr>
                          <a:rPr lang="en-US" altLang="zh-CN" i="1">
                            <a:latin typeface="Cambria Math" panose="02040503050406030204" pitchFamily="18" charset="0"/>
                          </a:rPr>
                        </m:ctrlPr>
                      </m:dPr>
                      <m:e>
                        <m:r>
                          <a:rPr lang="en-US" altLang="zh-CN" i="1">
                            <a:latin typeface="Cambria Math"/>
                          </a:rPr>
                          <m:t>𝛿</m:t>
                        </m:r>
                        <m:r>
                          <a:rPr lang="en-US" altLang="zh-CN" i="1">
                            <a:latin typeface="Cambria Math"/>
                          </a:rPr>
                          <m:t>+</m:t>
                        </m:r>
                        <m:r>
                          <a:rPr lang="en-US" altLang="zh-CN" i="1">
                            <a:latin typeface="Cambria Math"/>
                          </a:rPr>
                          <m:t>𝑛</m:t>
                        </m:r>
                        <m:r>
                          <a:rPr lang="en-US" altLang="zh-CN" i="1">
                            <a:latin typeface="Cambria Math"/>
                          </a:rPr>
                          <m:t>+</m:t>
                        </m:r>
                        <m:r>
                          <a:rPr lang="en-US" altLang="zh-CN" i="1">
                            <a:latin typeface="Cambria Math"/>
                          </a:rPr>
                          <m:t>𝑔</m:t>
                        </m:r>
                        <m:d>
                          <m:dPr>
                            <m:ctrlPr>
                              <a:rPr lang="en-US" altLang="zh-CN" i="1">
                                <a:latin typeface="Cambria Math" panose="02040503050406030204" pitchFamily="18" charset="0"/>
                              </a:rPr>
                            </m:ctrlPr>
                          </m:dPr>
                          <m:e>
                            <m:r>
                              <a:rPr lang="en-US" altLang="zh-CN" i="1">
                                <a:latin typeface="Cambria Math"/>
                              </a:rPr>
                              <m:t>𝑢</m:t>
                            </m:r>
                          </m:e>
                        </m:d>
                      </m:e>
                    </m:d>
                    <m:sSup>
                      <m:sSupPr>
                        <m:ctrlPr>
                          <a:rPr lang="en-US" altLang="zh-CN" i="1">
                            <a:latin typeface="Cambria Math" panose="02040503050406030204" pitchFamily="18" charset="0"/>
                          </a:rPr>
                        </m:ctrlPr>
                      </m:sSupPr>
                      <m:e>
                        <m:r>
                          <a:rPr lang="en-US" altLang="zh-CN" i="1">
                            <a:latin typeface="Cambria Math"/>
                          </a:rPr>
                          <m:t>𝑘</m:t>
                        </m:r>
                      </m:e>
                      <m:sup>
                        <m:r>
                          <a:rPr lang="en-US" altLang="zh-CN" i="1">
                            <a:latin typeface="Cambria Math"/>
                          </a:rPr>
                          <m:t>∗</m:t>
                        </m:r>
                      </m:sup>
                    </m:sSup>
                    <m:r>
                      <a:rPr lang="en-US" altLang="zh-CN" b="0" i="1" smtClean="0">
                        <a:latin typeface="Cambria Math"/>
                      </a:rPr>
                      <m:t>,</m:t>
                    </m:r>
                  </m:oMath>
                </a14:m>
                <a:r>
                  <a:rPr lang="en-US" altLang="zh-CN" dirty="0"/>
                  <a:t> </a:t>
                </a:r>
              </a:p>
              <a:p>
                <a:pPr marL="0" indent="0">
                  <a:buNone/>
                </a:pPr>
                <a:r>
                  <a:rPr lang="en-US" altLang="zh-CN" dirty="0"/>
                  <a:t>    </a:t>
                </a:r>
                <a:r>
                  <a:rPr lang="zh-CN" altLang="en-US" dirty="0"/>
                  <a:t>其中</a:t>
                </a:r>
                <a:r>
                  <a:rPr lang="en-US" altLang="zh-CN" dirty="0"/>
                  <a:t> </a:t>
                </a:r>
                <a14:m>
                  <m:oMath xmlns:m="http://schemas.openxmlformats.org/officeDocument/2006/math">
                    <m:r>
                      <a:rPr lang="en-US" altLang="zh-CN" i="1">
                        <a:latin typeface="Cambria Math"/>
                      </a:rPr>
                      <m:t>𝑓</m:t>
                    </m:r>
                    <m:d>
                      <m:dPr>
                        <m:ctrlPr>
                          <a:rPr lang="en-US" altLang="zh-CN" i="1">
                            <a:latin typeface="Cambria Math" panose="02040503050406030204" pitchFamily="18" charset="0"/>
                          </a:rPr>
                        </m:ctrlPr>
                      </m:dPr>
                      <m:e>
                        <m:r>
                          <a:rPr lang="en-US" altLang="zh-CN" i="1">
                            <a:latin typeface="Cambria Math"/>
                          </a:rPr>
                          <m:t>𝑘</m:t>
                        </m:r>
                        <m:r>
                          <a:rPr lang="en-US" altLang="zh-CN" i="1">
                            <a:latin typeface="Cambria Math"/>
                          </a:rPr>
                          <m:t>,</m:t>
                        </m:r>
                        <m:r>
                          <a:rPr lang="en-US" altLang="zh-CN" i="1">
                            <a:latin typeface="Cambria Math"/>
                          </a:rPr>
                          <m:t>𝑢</m:t>
                        </m:r>
                      </m:e>
                    </m:d>
                    <m:r>
                      <a:rPr lang="en-US" altLang="zh-CN" i="1">
                        <a:latin typeface="Cambria Math"/>
                      </a:rPr>
                      <m:t>=</m:t>
                    </m:r>
                    <m:r>
                      <a:rPr lang="en-US" altLang="zh-CN" i="1">
                        <a:latin typeface="Cambria Math"/>
                      </a:rPr>
                      <m:t>𝐹</m:t>
                    </m:r>
                    <m:r>
                      <a:rPr lang="en-US" altLang="zh-CN" i="1">
                        <a:latin typeface="Cambria Math"/>
                      </a:rPr>
                      <m:t>(</m:t>
                    </m:r>
                    <m:r>
                      <a:rPr lang="en-US" altLang="zh-CN" i="1">
                        <a:latin typeface="Cambria Math"/>
                      </a:rPr>
                      <m:t>𝑘</m:t>
                    </m:r>
                    <m:r>
                      <a:rPr lang="en-US" altLang="zh-CN" i="1">
                        <a:latin typeface="Cambria Math"/>
                      </a:rPr>
                      <m:t>,1−</m:t>
                    </m:r>
                    <m:r>
                      <a:rPr lang="en-US" altLang="zh-CN" i="1">
                        <a:latin typeface="Cambria Math"/>
                      </a:rPr>
                      <m:t>𝑢</m:t>
                    </m:r>
                    <m:r>
                      <a:rPr lang="en-US" altLang="zh-CN" i="1">
                        <a:latin typeface="Cambria Math"/>
                      </a:rPr>
                      <m:t>)</m:t>
                    </m:r>
                  </m:oMath>
                </a14:m>
                <a:r>
                  <a:rPr lang="en-US" altLang="zh-CN" dirty="0"/>
                  <a:t>.</a:t>
                </a:r>
              </a:p>
              <a:p>
                <a:r>
                  <a:rPr lang="zh-CN" altLang="en-US" dirty="0"/>
                  <a:t>两部门模型也允许持续增长。</a:t>
                </a:r>
                <a:r>
                  <a:rPr lang="en-US" altLang="zh-CN" dirty="0"/>
                  <a:t> </a:t>
                </a:r>
              </a:p>
              <a:p>
                <a:r>
                  <a:rPr lang="zh-CN" altLang="en-US" dirty="0"/>
                  <a:t>稳态增长率不再外生给定，而是依赖“知识业”如何生产。</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59" t="-943"/>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742073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p>
        </p:txBody>
      </p:sp>
      <p:sp>
        <p:nvSpPr>
          <p:cNvPr id="3" name="内容占位符 2"/>
          <p:cNvSpPr>
            <a:spLocks noGrp="1"/>
          </p:cNvSpPr>
          <p:nvPr>
            <p:ph idx="1"/>
          </p:nvPr>
        </p:nvSpPr>
        <p:spPr/>
        <p:txBody>
          <a:bodyPr/>
          <a:lstStyle/>
          <a:p>
            <a:r>
              <a:rPr lang="zh-CN" altLang="en-US" dirty="0"/>
              <a:t>引论</a:t>
            </a:r>
            <a:endParaRPr lang="en-US" altLang="zh-CN" dirty="0"/>
          </a:p>
          <a:p>
            <a:r>
              <a:rPr lang="zh-CN" altLang="en-US" dirty="0"/>
              <a:t>索罗模型</a:t>
            </a:r>
            <a:r>
              <a:rPr lang="en-US" altLang="zh-CN" dirty="0"/>
              <a:t>I</a:t>
            </a:r>
          </a:p>
          <a:p>
            <a:r>
              <a:rPr lang="zh-CN" altLang="en-US" dirty="0"/>
              <a:t>索罗模型</a:t>
            </a:r>
            <a:r>
              <a:rPr lang="en-US" altLang="zh-CN" dirty="0"/>
              <a:t>II</a:t>
            </a:r>
          </a:p>
          <a:p>
            <a:r>
              <a:rPr lang="zh-CN" altLang="en-US" dirty="0"/>
              <a:t>内生增长模型</a:t>
            </a:r>
            <a:endParaRPr lang="en-US" altLang="zh-CN" dirty="0"/>
          </a:p>
          <a:p>
            <a:r>
              <a:rPr lang="zh-CN" altLang="en-US" dirty="0">
                <a:solidFill>
                  <a:srgbClr val="FF0000"/>
                </a:solidFill>
              </a:rPr>
              <a:t>经济增长核算</a:t>
            </a:r>
            <a:endParaRPr lang="en-US" altLang="zh-CN" dirty="0">
              <a:solidFill>
                <a:srgbClr val="FF0000"/>
              </a:solidFill>
            </a:endParaRPr>
          </a:p>
          <a:p>
            <a:r>
              <a:rPr lang="zh-CN" altLang="en-US" dirty="0"/>
              <a:t>其他增长理论</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4857953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经济增长核算（</a:t>
            </a:r>
            <a:r>
              <a:rPr lang="en-US" altLang="zh-CN" dirty="0"/>
              <a:t>Growth Accounting</a:t>
            </a:r>
            <a:r>
              <a:rPr lang="zh-CN" altLang="en-US" dirty="0"/>
              <a:t>）</a:t>
            </a:r>
          </a:p>
        </p:txBody>
      </p:sp>
      <p:sp>
        <p:nvSpPr>
          <p:cNvPr id="3" name="内容占位符 2"/>
          <p:cNvSpPr>
            <a:spLocks noGrp="1"/>
          </p:cNvSpPr>
          <p:nvPr>
            <p:ph idx="1"/>
          </p:nvPr>
        </p:nvSpPr>
        <p:spPr/>
        <p:txBody>
          <a:bodyPr>
            <a:normAutofit/>
          </a:bodyPr>
          <a:lstStyle/>
          <a:p>
            <a:r>
              <a:rPr lang="zh-CN" altLang="en-US" dirty="0"/>
              <a:t>经济增长的贡献来自哪里？</a:t>
            </a:r>
            <a:endParaRPr lang="en-US" altLang="zh-CN" dirty="0"/>
          </a:p>
          <a:p>
            <a:pPr lvl="1"/>
            <a:r>
              <a:rPr lang="zh-CN" altLang="en-US" dirty="0"/>
              <a:t>要素积累</a:t>
            </a:r>
            <a:endParaRPr lang="en-US" altLang="zh-CN" dirty="0"/>
          </a:p>
          <a:p>
            <a:pPr lvl="2"/>
            <a:r>
              <a:rPr lang="zh-CN" altLang="en-US" dirty="0"/>
              <a:t>资本</a:t>
            </a:r>
            <a:r>
              <a:rPr lang="en-US" altLang="zh-CN" dirty="0"/>
              <a:t> (K)</a:t>
            </a:r>
          </a:p>
          <a:p>
            <a:pPr lvl="2"/>
            <a:r>
              <a:rPr lang="zh-CN" altLang="en-US" dirty="0"/>
              <a:t>劳动力</a:t>
            </a:r>
            <a:r>
              <a:rPr lang="en-US" altLang="zh-CN" dirty="0"/>
              <a:t> (L)</a:t>
            </a:r>
          </a:p>
          <a:p>
            <a:pPr lvl="1"/>
            <a:r>
              <a:rPr lang="zh-CN" altLang="en-US" dirty="0"/>
              <a:t>技术进步</a:t>
            </a:r>
          </a:p>
          <a:p>
            <a:r>
              <a:rPr lang="zh-CN" altLang="en-US" dirty="0"/>
              <a:t>上述各项各自贡献多少？</a:t>
            </a:r>
            <a:endParaRPr lang="en-US" altLang="zh-CN" dirty="0"/>
          </a:p>
          <a:p>
            <a:pPr lvl="1"/>
            <a:r>
              <a:rPr lang="zh-CN" altLang="en-US" dirty="0"/>
              <a:t>如果增长的源泉不是技术进步，而只是要素积累，那么增长可能无法持续。</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1137420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技术进步</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2400" dirty="0"/>
                  <a:t>我们用全要素增强的函数形式，</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i="1">
                            <a:latin typeface="Cambria Math"/>
                          </a:rPr>
                          <m:t>𝑌</m:t>
                        </m:r>
                      </m:e>
                      <m:sub>
                        <m:r>
                          <a:rPr lang="en-US" altLang="zh-CN" sz="2400" b="0" i="1" smtClean="0">
                            <a:latin typeface="Cambria Math" panose="02040503050406030204" pitchFamily="18" charset="0"/>
                          </a:rPr>
                          <m:t>𝑡</m:t>
                        </m:r>
                      </m:sub>
                    </m:sSub>
                    <m:r>
                      <a:rPr lang="en-US" altLang="zh-CN" sz="2400" i="1">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a:rPr>
                          <m:t>𝐴</m:t>
                        </m:r>
                      </m:e>
                      <m:sub>
                        <m:r>
                          <a:rPr lang="en-US" altLang="zh-CN" sz="2400" b="0" i="1" smtClean="0">
                            <a:latin typeface="Cambria Math"/>
                          </a:rPr>
                          <m:t>𝑡</m:t>
                        </m:r>
                      </m:sub>
                    </m:sSub>
                    <m:r>
                      <a:rPr lang="en-US" altLang="zh-CN" sz="2400" i="1">
                        <a:latin typeface="Cambria Math"/>
                      </a:rPr>
                      <m:t>𝐹</m:t>
                    </m:r>
                    <m:r>
                      <a:rPr lang="en-US" altLang="zh-CN" sz="2400" i="1">
                        <a:latin typeface="Cambria Math"/>
                      </a:rPr>
                      <m:t>(</m:t>
                    </m:r>
                    <m:sSub>
                      <m:sSubPr>
                        <m:ctrlPr>
                          <a:rPr lang="en-US" altLang="zh-CN" sz="2400" b="0" i="1" smtClean="0">
                            <a:latin typeface="Cambria Math" panose="02040503050406030204" pitchFamily="18" charset="0"/>
                          </a:rPr>
                        </m:ctrlPr>
                      </m:sSubPr>
                      <m:e>
                        <m:r>
                          <a:rPr lang="en-US" altLang="zh-CN" sz="2400" i="1">
                            <a:latin typeface="Cambria Math"/>
                          </a:rPr>
                          <m:t>𝐾</m:t>
                        </m:r>
                      </m:e>
                      <m:sub>
                        <m:r>
                          <a:rPr lang="en-US" altLang="zh-CN" sz="2400" b="0" i="1" smtClean="0">
                            <a:latin typeface="Cambria Math"/>
                          </a:rPr>
                          <m:t>𝑡</m:t>
                        </m:r>
                      </m:sub>
                    </m:sSub>
                    <m:r>
                      <a:rPr lang="en-US" altLang="zh-CN" sz="2400" i="1">
                        <a:latin typeface="Cambria Math"/>
                      </a:rPr>
                      <m:t>,</m:t>
                    </m:r>
                    <m:sSub>
                      <m:sSubPr>
                        <m:ctrlPr>
                          <a:rPr lang="en-US" altLang="zh-CN" sz="2400" b="0" i="1" smtClean="0">
                            <a:latin typeface="Cambria Math" panose="02040503050406030204" pitchFamily="18" charset="0"/>
                          </a:rPr>
                        </m:ctrlPr>
                      </m:sSubPr>
                      <m:e>
                        <m:r>
                          <a:rPr lang="en-US" altLang="zh-CN" sz="2400" i="1">
                            <a:latin typeface="Cambria Math"/>
                          </a:rPr>
                          <m:t>𝐿</m:t>
                        </m:r>
                      </m:e>
                      <m:sub>
                        <m:r>
                          <a:rPr lang="en-US" altLang="zh-CN" sz="2400" b="0" i="1" smtClean="0">
                            <a:latin typeface="Cambria Math"/>
                          </a:rPr>
                          <m:t>𝑡</m:t>
                        </m:r>
                      </m:sub>
                    </m:sSub>
                    <m:r>
                      <a:rPr lang="en-US" altLang="zh-CN" sz="2400" i="1">
                        <a:latin typeface="Cambria Math"/>
                      </a:rPr>
                      <m:t>)</m:t>
                    </m:r>
                  </m:oMath>
                </a14:m>
                <a:r>
                  <a:rPr lang="en-US" altLang="zh-CN" sz="2400" dirty="0"/>
                  <a:t>, </a:t>
                </a:r>
                <a:r>
                  <a:rPr lang="zh-CN" altLang="en-US" sz="2400" dirty="0"/>
                  <a:t>其中</a:t>
                </a:r>
                <a:r>
                  <a:rPr lang="en-US" altLang="zh-CN" sz="2400" dirty="0"/>
                  <a:t>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i="1">
                            <a:latin typeface="Cambria Math"/>
                          </a:rPr>
                          <m:t>𝐴</m:t>
                        </m:r>
                      </m:e>
                      <m:sub>
                        <m:r>
                          <a:rPr lang="en-US" altLang="zh-CN" sz="2400" b="0" i="1" smtClean="0">
                            <a:latin typeface="Cambria Math"/>
                          </a:rPr>
                          <m:t>𝑡</m:t>
                        </m:r>
                      </m:sub>
                    </m:sSub>
                  </m:oMath>
                </a14:m>
                <a:r>
                  <a:rPr lang="en-US" altLang="zh-CN" sz="2400" dirty="0"/>
                  <a:t> </a:t>
                </a:r>
                <a:r>
                  <a:rPr lang="zh-CN" altLang="en-US" sz="2400" dirty="0"/>
                  <a:t>称为</a:t>
                </a:r>
                <a:r>
                  <a:rPr lang="zh-CN" altLang="en-US" sz="2400" dirty="0">
                    <a:solidFill>
                      <a:srgbClr val="C00000"/>
                    </a:solidFill>
                  </a:rPr>
                  <a:t>全要素生产率</a:t>
                </a:r>
                <a:r>
                  <a:rPr lang="zh-CN" altLang="en-US" sz="2400" dirty="0"/>
                  <a:t>（</a:t>
                </a:r>
                <a:r>
                  <a:rPr lang="en-US" altLang="zh-CN" sz="2400" dirty="0"/>
                  <a:t>total factor productivity</a:t>
                </a:r>
                <a:r>
                  <a:rPr lang="zh-CN" altLang="en-US" sz="2400" dirty="0"/>
                  <a:t>）。</a:t>
                </a:r>
                <a:endParaRPr lang="en-US" altLang="zh-CN" sz="2400" dirty="0"/>
              </a:p>
              <a:p>
                <a:r>
                  <a:rPr lang="zh-CN" altLang="en-US" sz="2400" dirty="0"/>
                  <a:t>简单推导可得增长核算方程：</a:t>
                </a:r>
                <a:r>
                  <a:rPr lang="en-US" altLang="zh-CN" sz="2400" dirty="0"/>
                  <a:t>  </a:t>
                </a:r>
              </a:p>
              <a:p>
                <a:pPr marL="0" indent="0">
                  <a:buNone/>
                </a:pPr>
                <a14:m>
                  <m:oMathPara xmlns:m="http://schemas.openxmlformats.org/officeDocument/2006/math">
                    <m:oMathParaPr>
                      <m:jc m:val="centerGroup"/>
                    </m:oMathParaPr>
                    <m:oMath xmlns:m="http://schemas.openxmlformats.org/officeDocument/2006/math">
                      <m:f>
                        <m:fPr>
                          <m:ctrlPr>
                            <a:rPr lang="en-US" altLang="zh-CN" sz="2400" i="1">
                              <a:latin typeface="Cambria Math" panose="02040503050406030204" pitchFamily="18" charset="0"/>
                            </a:rPr>
                          </m:ctrlPr>
                        </m:fPr>
                        <m:num>
                          <m:acc>
                            <m:accPr>
                              <m:chr m:val="̇"/>
                              <m:ctrlPr>
                                <a:rPr lang="en-US" altLang="zh-CN" sz="2400" b="0" i="1" smtClean="0">
                                  <a:latin typeface="Cambria Math" panose="02040503050406030204" pitchFamily="18" charset="0"/>
                                </a:rPr>
                              </m:ctrlPr>
                            </m:accPr>
                            <m:e>
                              <m:sSub>
                                <m:sSubPr>
                                  <m:ctrlPr>
                                    <a:rPr lang="en-US" altLang="zh-CN" sz="2400" b="0" i="1" smtClean="0">
                                      <a:latin typeface="Cambria Math" panose="02040503050406030204" pitchFamily="18" charset="0"/>
                                    </a:rPr>
                                  </m:ctrlPr>
                                </m:sSubPr>
                                <m:e>
                                  <m:r>
                                    <a:rPr lang="en-US" altLang="zh-CN" sz="2400" b="0" i="1" smtClean="0">
                                      <a:latin typeface="Cambria Math"/>
                                    </a:rPr>
                                    <m:t>𝑌</m:t>
                                  </m:r>
                                </m:e>
                                <m:sub>
                                  <m:r>
                                    <a:rPr lang="en-US" altLang="zh-CN" sz="2400" b="0" i="1" smtClean="0">
                                      <a:latin typeface="Cambria Math"/>
                                    </a:rPr>
                                    <m:t>𝑡</m:t>
                                  </m:r>
                                </m:sub>
                              </m:sSub>
                            </m:e>
                          </m:acc>
                        </m:num>
                        <m:den>
                          <m:sSub>
                            <m:sSubPr>
                              <m:ctrlPr>
                                <a:rPr lang="en-US" altLang="zh-CN" sz="2400" b="0" i="1" smtClean="0">
                                  <a:latin typeface="Cambria Math" panose="02040503050406030204" pitchFamily="18" charset="0"/>
                                </a:rPr>
                              </m:ctrlPr>
                            </m:sSubPr>
                            <m:e>
                              <m:r>
                                <a:rPr lang="en-US" altLang="zh-CN" sz="2400" i="1">
                                  <a:latin typeface="Cambria Math"/>
                                </a:rPr>
                                <m:t>𝑌</m:t>
                              </m:r>
                            </m:e>
                            <m:sub>
                              <m:r>
                                <a:rPr lang="en-US" altLang="zh-CN" sz="2400" b="0" i="1" smtClean="0">
                                  <a:latin typeface="Cambria Math"/>
                                </a:rPr>
                                <m:t>𝑡</m:t>
                              </m:r>
                            </m:sub>
                          </m:sSub>
                        </m:den>
                      </m:f>
                      <m:r>
                        <a:rPr lang="en-US" altLang="zh-CN" sz="2400" i="1">
                          <a:latin typeface="Cambria Math"/>
                        </a:rPr>
                        <m:t>=</m:t>
                      </m:r>
                      <m:sSub>
                        <m:sSubPr>
                          <m:ctrlPr>
                            <a:rPr lang="en-US" altLang="zh-CN" sz="2400" b="0" i="1" smtClean="0">
                              <a:latin typeface="Cambria Math" panose="02040503050406030204" pitchFamily="18" charset="0"/>
                            </a:rPr>
                          </m:ctrlPr>
                        </m:sSubPr>
                        <m:e>
                          <m:r>
                            <a:rPr lang="en-US" altLang="zh-CN" sz="2400" i="1">
                              <a:latin typeface="Cambria Math"/>
                            </a:rPr>
                            <m:t>𝛼</m:t>
                          </m:r>
                        </m:e>
                        <m:sub>
                          <m:r>
                            <a:rPr lang="en-US" altLang="zh-CN" sz="2400" b="0" i="1" smtClean="0">
                              <a:latin typeface="Cambria Math" panose="02040503050406030204" pitchFamily="18" charset="0"/>
                            </a:rPr>
                            <m:t>𝑡</m:t>
                          </m:r>
                        </m:sub>
                      </m:sSub>
                      <m:f>
                        <m:fPr>
                          <m:ctrlPr>
                            <a:rPr lang="en-US" altLang="zh-CN" sz="2400" i="1">
                              <a:latin typeface="Cambria Math" panose="02040503050406030204" pitchFamily="18" charset="0"/>
                            </a:rPr>
                          </m:ctrlPr>
                        </m:fPr>
                        <m:num>
                          <m:acc>
                            <m:accPr>
                              <m:chr m:val="̇"/>
                              <m:ctrlPr>
                                <a:rPr lang="en-US" altLang="zh-CN" sz="2400" b="0" i="1" smtClean="0">
                                  <a:latin typeface="Cambria Math" panose="02040503050406030204" pitchFamily="18" charset="0"/>
                                </a:rPr>
                              </m:ctrlPr>
                            </m:accPr>
                            <m:e>
                              <m:sSub>
                                <m:sSubPr>
                                  <m:ctrlPr>
                                    <a:rPr lang="en-US" altLang="zh-CN" sz="2400" b="0" i="1" smtClean="0">
                                      <a:latin typeface="Cambria Math" panose="02040503050406030204" pitchFamily="18" charset="0"/>
                                    </a:rPr>
                                  </m:ctrlPr>
                                </m:sSubPr>
                                <m:e>
                                  <m:r>
                                    <a:rPr lang="en-US" altLang="zh-CN" sz="2400" b="0" i="1" smtClean="0">
                                      <a:latin typeface="Cambria Math"/>
                                    </a:rPr>
                                    <m:t>𝐾</m:t>
                                  </m:r>
                                </m:e>
                                <m:sub>
                                  <m:r>
                                    <a:rPr lang="en-US" altLang="zh-CN" sz="2400" b="0" i="1" smtClean="0">
                                      <a:latin typeface="Cambria Math"/>
                                    </a:rPr>
                                    <m:t>𝑡</m:t>
                                  </m:r>
                                </m:sub>
                              </m:sSub>
                            </m:e>
                          </m:acc>
                        </m:num>
                        <m:den>
                          <m:sSub>
                            <m:sSubPr>
                              <m:ctrlPr>
                                <a:rPr lang="en-US" altLang="zh-CN" sz="2400" b="0" i="1" smtClean="0">
                                  <a:latin typeface="Cambria Math" panose="02040503050406030204" pitchFamily="18" charset="0"/>
                                </a:rPr>
                              </m:ctrlPr>
                            </m:sSubPr>
                            <m:e>
                              <m:r>
                                <a:rPr lang="en-US" altLang="zh-CN" sz="2400" i="1">
                                  <a:latin typeface="Cambria Math"/>
                                </a:rPr>
                                <m:t>𝐾</m:t>
                              </m:r>
                            </m:e>
                            <m:sub>
                              <m:r>
                                <a:rPr lang="en-US" altLang="zh-CN" sz="2400" b="0" i="1" smtClean="0">
                                  <a:latin typeface="Cambria Math"/>
                                </a:rPr>
                                <m:t>𝑡</m:t>
                              </m:r>
                            </m:sub>
                          </m:sSub>
                        </m:den>
                      </m:f>
                      <m:r>
                        <a:rPr lang="en-US" altLang="zh-CN" sz="2400" i="1">
                          <a:latin typeface="Cambria Math"/>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𝛽</m:t>
                          </m:r>
                        </m:e>
                        <m:sub>
                          <m:r>
                            <a:rPr lang="en-US" altLang="zh-CN" sz="2400" b="0" i="1" smtClean="0">
                              <a:latin typeface="Cambria Math" panose="02040503050406030204" pitchFamily="18" charset="0"/>
                            </a:rPr>
                            <m:t>𝑡</m:t>
                          </m:r>
                        </m:sub>
                      </m:sSub>
                      <m:f>
                        <m:fPr>
                          <m:ctrlPr>
                            <a:rPr lang="en-US" altLang="zh-CN" sz="2400" i="1">
                              <a:latin typeface="Cambria Math" panose="02040503050406030204" pitchFamily="18" charset="0"/>
                            </a:rPr>
                          </m:ctrlPr>
                        </m:fPr>
                        <m:num>
                          <m:acc>
                            <m:accPr>
                              <m:chr m:val="̇"/>
                              <m:ctrlPr>
                                <a:rPr lang="en-US" altLang="zh-CN" sz="2400" b="0" i="1" smtClean="0">
                                  <a:latin typeface="Cambria Math" panose="02040503050406030204" pitchFamily="18" charset="0"/>
                                </a:rPr>
                              </m:ctrlPr>
                            </m:accPr>
                            <m:e>
                              <m:sSub>
                                <m:sSubPr>
                                  <m:ctrlPr>
                                    <a:rPr lang="en-US" altLang="zh-CN" sz="2400" b="0" i="1" smtClean="0">
                                      <a:latin typeface="Cambria Math" panose="02040503050406030204" pitchFamily="18" charset="0"/>
                                    </a:rPr>
                                  </m:ctrlPr>
                                </m:sSubPr>
                                <m:e>
                                  <m:r>
                                    <a:rPr lang="en-US" altLang="zh-CN" sz="2400" b="0" i="1" smtClean="0">
                                      <a:latin typeface="Cambria Math"/>
                                    </a:rPr>
                                    <m:t>𝐿</m:t>
                                  </m:r>
                                </m:e>
                                <m:sub>
                                  <m:r>
                                    <a:rPr lang="en-US" altLang="zh-CN" sz="2400" b="0" i="1" smtClean="0">
                                      <a:latin typeface="Cambria Math"/>
                                    </a:rPr>
                                    <m:t>𝑡</m:t>
                                  </m:r>
                                </m:sub>
                              </m:sSub>
                            </m:e>
                          </m:acc>
                        </m:num>
                        <m:den>
                          <m:sSub>
                            <m:sSubPr>
                              <m:ctrlPr>
                                <a:rPr lang="en-US" altLang="zh-CN" sz="2400" b="0" i="1" smtClean="0">
                                  <a:latin typeface="Cambria Math" panose="02040503050406030204" pitchFamily="18" charset="0"/>
                                </a:rPr>
                              </m:ctrlPr>
                            </m:sSubPr>
                            <m:e>
                              <m:r>
                                <a:rPr lang="en-US" altLang="zh-CN" sz="2400" i="1">
                                  <a:latin typeface="Cambria Math"/>
                                </a:rPr>
                                <m:t>𝐿</m:t>
                              </m:r>
                            </m:e>
                            <m:sub>
                              <m:r>
                                <a:rPr lang="en-US" altLang="zh-CN" sz="2400" b="0" i="1" smtClean="0">
                                  <a:latin typeface="Cambria Math"/>
                                </a:rPr>
                                <m:t>𝑡</m:t>
                              </m:r>
                            </m:sub>
                          </m:sSub>
                        </m:den>
                      </m:f>
                      <m:r>
                        <a:rPr lang="en-US" altLang="zh-CN" sz="2400" b="0" i="1" smtClean="0">
                          <a:latin typeface="Cambria Math"/>
                        </a:rPr>
                        <m:t>+</m:t>
                      </m:r>
                      <m:f>
                        <m:fPr>
                          <m:ctrlPr>
                            <a:rPr lang="en-US" altLang="zh-CN" sz="2400" b="0" i="1" smtClean="0">
                              <a:latin typeface="Cambria Math" panose="02040503050406030204" pitchFamily="18" charset="0"/>
                            </a:rPr>
                          </m:ctrlPr>
                        </m:fPr>
                        <m:num>
                          <m:acc>
                            <m:accPr>
                              <m:chr m:val="̇"/>
                              <m:ctrlPr>
                                <a:rPr lang="en-US" altLang="zh-CN" sz="2400" b="0" i="1" smtClean="0">
                                  <a:latin typeface="Cambria Math" panose="02040503050406030204" pitchFamily="18" charset="0"/>
                                </a:rPr>
                              </m:ctrlPr>
                            </m:accPr>
                            <m:e>
                              <m:sSub>
                                <m:sSubPr>
                                  <m:ctrlPr>
                                    <a:rPr lang="en-US" altLang="zh-CN" sz="2400" b="0" i="1" smtClean="0">
                                      <a:latin typeface="Cambria Math" panose="02040503050406030204" pitchFamily="18" charset="0"/>
                                    </a:rPr>
                                  </m:ctrlPr>
                                </m:sSubPr>
                                <m:e>
                                  <m:r>
                                    <a:rPr lang="en-US" altLang="zh-CN" sz="2400" b="0" i="1" smtClean="0">
                                      <a:latin typeface="Cambria Math"/>
                                    </a:rPr>
                                    <m:t>𝐴</m:t>
                                  </m:r>
                                </m:e>
                                <m:sub>
                                  <m:r>
                                    <a:rPr lang="en-US" altLang="zh-CN" sz="2400" b="0" i="1" smtClean="0">
                                      <a:latin typeface="Cambria Math"/>
                                    </a:rPr>
                                    <m:t>𝑡</m:t>
                                  </m:r>
                                </m:sub>
                              </m:sSub>
                            </m:e>
                          </m:acc>
                        </m:num>
                        <m:den>
                          <m:sSub>
                            <m:sSubPr>
                              <m:ctrlPr>
                                <a:rPr lang="en-US" altLang="zh-CN" sz="2400" b="0" i="1" smtClean="0">
                                  <a:latin typeface="Cambria Math" panose="02040503050406030204" pitchFamily="18" charset="0"/>
                                </a:rPr>
                              </m:ctrlPr>
                            </m:sSubPr>
                            <m:e>
                              <m:r>
                                <a:rPr lang="en-US" altLang="zh-CN" sz="2400" b="0" i="1" smtClean="0">
                                  <a:latin typeface="Cambria Math"/>
                                </a:rPr>
                                <m:t>𝐴</m:t>
                              </m:r>
                            </m:e>
                            <m:sub>
                              <m:r>
                                <a:rPr lang="en-US" altLang="zh-CN" sz="2400" b="0" i="1" smtClean="0">
                                  <a:latin typeface="Cambria Math"/>
                                </a:rPr>
                                <m:t>𝑡</m:t>
                              </m:r>
                            </m:sub>
                          </m:sSub>
                        </m:den>
                      </m:f>
                      <m:r>
                        <a:rPr lang="en-US" altLang="zh-CN" sz="2400" i="1">
                          <a:latin typeface="Cambria Math"/>
                        </a:rPr>
                        <m:t>,</m:t>
                      </m:r>
                    </m:oMath>
                  </m:oMathPara>
                </a14:m>
                <a:endParaRPr lang="en-US" altLang="zh-CN" sz="2400" dirty="0"/>
              </a:p>
              <a:p>
                <a14:m>
                  <m:oMath xmlns:m="http://schemas.openxmlformats.org/officeDocument/2006/math">
                    <m:f>
                      <m:fPr>
                        <m:ctrlPr>
                          <a:rPr lang="en-US" altLang="zh-CN" sz="2400" i="1">
                            <a:latin typeface="Cambria Math" panose="02040503050406030204" pitchFamily="18" charset="0"/>
                          </a:rPr>
                        </m:ctrlPr>
                      </m:fPr>
                      <m:num>
                        <m:acc>
                          <m:accPr>
                            <m:chr m:val="̇"/>
                            <m:ctrlPr>
                              <a:rPr lang="en-US" altLang="zh-CN"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a:rPr>
                                  <m:t>𝐴</m:t>
                                </m:r>
                              </m:e>
                              <m:sub>
                                <m:r>
                                  <a:rPr lang="en-US" altLang="zh-CN" sz="2400" i="1">
                                    <a:latin typeface="Cambria Math"/>
                                  </a:rPr>
                                  <m:t>𝑡</m:t>
                                </m:r>
                              </m:sub>
                            </m:sSub>
                          </m:e>
                        </m:acc>
                      </m:num>
                      <m:den>
                        <m:sSub>
                          <m:sSubPr>
                            <m:ctrlPr>
                              <a:rPr lang="en-US" altLang="zh-CN" sz="2400" i="1">
                                <a:latin typeface="Cambria Math" panose="02040503050406030204" pitchFamily="18" charset="0"/>
                              </a:rPr>
                            </m:ctrlPr>
                          </m:sSubPr>
                          <m:e>
                            <m:r>
                              <a:rPr lang="en-US" altLang="zh-CN" sz="2400" i="1">
                                <a:latin typeface="Cambria Math"/>
                              </a:rPr>
                              <m:t>𝐴</m:t>
                            </m:r>
                          </m:e>
                          <m:sub>
                            <m:r>
                              <a:rPr lang="en-US" altLang="zh-CN" sz="2400" i="1">
                                <a:latin typeface="Cambria Math"/>
                              </a:rPr>
                              <m:t>𝑡</m:t>
                            </m:r>
                          </m:sub>
                        </m:sSub>
                      </m:den>
                    </m:f>
                  </m:oMath>
                </a14:m>
                <a:r>
                  <a:rPr lang="zh-CN" altLang="en-US" sz="2400" dirty="0"/>
                  <a:t> 被称为索罗残差（</a:t>
                </a:r>
                <a:r>
                  <a:rPr lang="en-US" altLang="zh-CN" sz="2400" dirty="0"/>
                  <a:t>Solow residual</a:t>
                </a:r>
                <a:r>
                  <a:rPr lang="zh-CN" altLang="en-US" sz="2400" dirty="0"/>
                  <a:t>），测度技术进步的速度。</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3" t="-1617"/>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r>
              <a:rPr lang="en-US" altLang="zh-CN"/>
              <a:t>slide </a:t>
            </a:r>
            <a:fld id="{FCE988D4-971E-49E7-8B02-533434062E4A}" type="slidenum">
              <a:rPr lang="en-US" altLang="zh-CN" smtClean="0"/>
              <a:pPr/>
              <a:t>47</a:t>
            </a:fld>
            <a:endParaRPr lang="en-US" altLang="zh-CN"/>
          </a:p>
        </p:txBody>
      </p:sp>
    </p:spTree>
    <p:extLst>
      <p:ext uri="{BB962C8B-B14F-4D97-AF65-F5344CB8AC3E}">
        <p14:creationId xmlns:p14="http://schemas.microsoft.com/office/powerpoint/2010/main" val="4515333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美国的增长核算</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10235"/>
            <a:ext cx="8229600" cy="4105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28019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p>
        </p:txBody>
      </p:sp>
      <p:sp>
        <p:nvSpPr>
          <p:cNvPr id="3" name="内容占位符 2"/>
          <p:cNvSpPr>
            <a:spLocks noGrp="1"/>
          </p:cNvSpPr>
          <p:nvPr>
            <p:ph idx="1"/>
          </p:nvPr>
        </p:nvSpPr>
        <p:spPr/>
        <p:txBody>
          <a:bodyPr/>
          <a:lstStyle/>
          <a:p>
            <a:r>
              <a:rPr lang="zh-CN" altLang="en-US" dirty="0"/>
              <a:t>引论</a:t>
            </a:r>
            <a:endParaRPr lang="en-US" altLang="zh-CN" dirty="0"/>
          </a:p>
          <a:p>
            <a:r>
              <a:rPr lang="zh-CN" altLang="en-US" dirty="0"/>
              <a:t>索罗模型</a:t>
            </a:r>
            <a:r>
              <a:rPr lang="en-US" altLang="zh-CN" dirty="0"/>
              <a:t>I</a:t>
            </a:r>
          </a:p>
          <a:p>
            <a:r>
              <a:rPr lang="zh-CN" altLang="en-US" dirty="0"/>
              <a:t>索罗模型</a:t>
            </a:r>
            <a:r>
              <a:rPr lang="en-US" altLang="zh-CN" dirty="0"/>
              <a:t>II</a:t>
            </a:r>
          </a:p>
          <a:p>
            <a:r>
              <a:rPr lang="zh-CN" altLang="en-US" dirty="0"/>
              <a:t>内生增长模型</a:t>
            </a:r>
            <a:endParaRPr lang="en-US" altLang="zh-CN" dirty="0"/>
          </a:p>
          <a:p>
            <a:r>
              <a:rPr lang="zh-CN" altLang="en-US" dirty="0"/>
              <a:t>经济增长核算</a:t>
            </a:r>
            <a:endParaRPr lang="en-US" altLang="zh-CN" dirty="0"/>
          </a:p>
          <a:p>
            <a:r>
              <a:rPr lang="zh-CN" altLang="en-US" dirty="0">
                <a:solidFill>
                  <a:srgbClr val="FF0000"/>
                </a:solidFill>
              </a:rPr>
              <a:t>其他增长理论</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803096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增长和波动</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cxnSp>
        <p:nvCxnSpPr>
          <p:cNvPr id="5" name="直接箭头连接符 4"/>
          <p:cNvCxnSpPr/>
          <p:nvPr/>
        </p:nvCxnSpPr>
        <p:spPr>
          <a:xfrm>
            <a:off x="2339752" y="5517232"/>
            <a:ext cx="52565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2339752" y="2204864"/>
            <a:ext cx="0" cy="33123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2331017" y="2602153"/>
            <a:ext cx="4833271" cy="2636258"/>
          </a:xfrm>
          <a:prstGeom prst="line">
            <a:avLst/>
          </a:prstGeom>
          <a:ln w="38100">
            <a:solidFill>
              <a:schemeClr val="accent2"/>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9"/>
              <p:cNvSpPr txBox="1"/>
              <p:nvPr/>
            </p:nvSpPr>
            <p:spPr>
              <a:xfrm>
                <a:off x="6621878" y="2267491"/>
                <a:ext cx="11521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C00000"/>
                              </a:solidFill>
                              <a:latin typeface="Cambria Math" panose="02040503050406030204" pitchFamily="18" charset="0"/>
                            </a:rPr>
                          </m:ctrlPr>
                        </m:sSubPr>
                        <m:e>
                          <m:acc>
                            <m:accPr>
                              <m:chr m:val="̅"/>
                              <m:ctrlPr>
                                <a:rPr lang="en-US" altLang="zh-CN" b="0" i="1" smtClean="0">
                                  <a:solidFill>
                                    <a:srgbClr val="C00000"/>
                                  </a:solidFill>
                                  <a:latin typeface="Cambria Math" panose="02040503050406030204" pitchFamily="18" charset="0"/>
                                </a:rPr>
                              </m:ctrlPr>
                            </m:accPr>
                            <m:e>
                              <m:r>
                                <a:rPr lang="en-US" altLang="zh-CN" b="0" i="1" smtClean="0">
                                  <a:solidFill>
                                    <a:srgbClr val="C00000"/>
                                  </a:solidFill>
                                  <a:latin typeface="Cambria Math" panose="02040503050406030204" pitchFamily="18" charset="0"/>
                                </a:rPr>
                                <m:t>𝑌</m:t>
                              </m:r>
                            </m:e>
                          </m:acc>
                        </m:e>
                        <m:sub>
                          <m:r>
                            <a:rPr lang="en-US" altLang="zh-CN" b="0" i="1" smtClean="0">
                              <a:solidFill>
                                <a:srgbClr val="C00000"/>
                              </a:solidFill>
                              <a:latin typeface="Cambria Math" panose="02040503050406030204" pitchFamily="18" charset="0"/>
                            </a:rPr>
                            <m:t>𝑡</m:t>
                          </m:r>
                        </m:sub>
                      </m:sSub>
                    </m:oMath>
                  </m:oMathPara>
                </a14:m>
                <a:endParaRPr lang="zh-CN" altLang="en-US" dirty="0">
                  <a:solidFill>
                    <a:srgbClr val="C00000"/>
                  </a:solidFill>
                </a:endParaRPr>
              </a:p>
            </p:txBody>
          </p:sp>
        </mc:Choice>
        <mc:Fallback xmlns="">
          <p:sp>
            <p:nvSpPr>
              <p:cNvPr id="9" name="TextBox 9"/>
              <p:cNvSpPr txBox="1">
                <a:spLocks noRot="1" noChangeAspect="1" noMove="1" noResize="1" noEditPoints="1" noAdjustHandles="1" noChangeArrowheads="1" noChangeShapeType="1" noTextEdit="1"/>
              </p:cNvSpPr>
              <p:nvPr/>
            </p:nvSpPr>
            <p:spPr>
              <a:xfrm>
                <a:off x="6621878" y="2267491"/>
                <a:ext cx="1152128" cy="369332"/>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7197942" y="5517232"/>
                <a:ext cx="33457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𝑡</m:t>
                      </m:r>
                    </m:oMath>
                  </m:oMathPara>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7197942" y="5517232"/>
                <a:ext cx="334579" cy="369332"/>
              </a:xfrm>
              <a:prstGeom prst="rect">
                <a:avLst/>
              </a:prstGeom>
              <a:blipFill rotWithShape="0">
                <a:blip r:embed="rId4"/>
                <a:stretch>
                  <a:fillRect/>
                </a:stretch>
              </a:blipFill>
            </p:spPr>
            <p:txBody>
              <a:bodyPr/>
              <a:lstStyle/>
              <a:p>
                <a:r>
                  <a:rPr lang="zh-CN" altLang="en-US">
                    <a:noFill/>
                  </a:rPr>
                  <a:t> </a:t>
                </a:r>
              </a:p>
            </p:txBody>
          </p:sp>
        </mc:Fallback>
      </mc:AlternateContent>
      <p:sp>
        <p:nvSpPr>
          <p:cNvPr id="12" name="TextBox 13"/>
          <p:cNvSpPr txBox="1"/>
          <p:nvPr/>
        </p:nvSpPr>
        <p:spPr>
          <a:xfrm>
            <a:off x="1482938" y="2263171"/>
            <a:ext cx="1713627" cy="369332"/>
          </a:xfrm>
          <a:prstGeom prst="rect">
            <a:avLst/>
          </a:prstGeom>
          <a:noFill/>
        </p:spPr>
        <p:txBody>
          <a:bodyPr wrap="square" rtlCol="0">
            <a:spAutoFit/>
          </a:bodyPr>
          <a:lstStyle/>
          <a:p>
            <a:r>
              <a:rPr lang="en-US" altLang="zh-CN" dirty="0"/>
              <a:t>Output</a:t>
            </a:r>
            <a:endParaRPr lang="zh-CN" altLang="en-US" dirty="0"/>
          </a:p>
        </p:txBody>
      </p:sp>
      <p:sp>
        <p:nvSpPr>
          <p:cNvPr id="18" name="任意多边形 17"/>
          <p:cNvSpPr/>
          <p:nvPr/>
        </p:nvSpPr>
        <p:spPr>
          <a:xfrm>
            <a:off x="2348488" y="2780928"/>
            <a:ext cx="4849454" cy="2366973"/>
          </a:xfrm>
          <a:custGeom>
            <a:avLst/>
            <a:gdLst>
              <a:gd name="connsiteX0" fmla="*/ 0 w 4820355"/>
              <a:gd name="connsiteY0" fmla="*/ 2371755 h 2371755"/>
              <a:gd name="connsiteX1" fmla="*/ 767644 w 4820355"/>
              <a:gd name="connsiteY1" fmla="*/ 1750866 h 2371755"/>
              <a:gd name="connsiteX2" fmla="*/ 1648178 w 4820355"/>
              <a:gd name="connsiteY2" fmla="*/ 1626688 h 2371755"/>
              <a:gd name="connsiteX3" fmla="*/ 2483555 w 4820355"/>
              <a:gd name="connsiteY3" fmla="*/ 1367044 h 2371755"/>
              <a:gd name="connsiteX4" fmla="*/ 3556000 w 4820355"/>
              <a:gd name="connsiteY4" fmla="*/ 170421 h 2371755"/>
              <a:gd name="connsiteX5" fmla="*/ 4820355 w 4820355"/>
              <a:gd name="connsiteY5" fmla="*/ 34955 h 2371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20355" h="2371755">
                <a:moveTo>
                  <a:pt x="0" y="2371755"/>
                </a:moveTo>
                <a:cubicBezTo>
                  <a:pt x="246474" y="2123399"/>
                  <a:pt x="492948" y="1875044"/>
                  <a:pt x="767644" y="1750866"/>
                </a:cubicBezTo>
                <a:cubicBezTo>
                  <a:pt x="1042340" y="1626688"/>
                  <a:pt x="1362193" y="1690658"/>
                  <a:pt x="1648178" y="1626688"/>
                </a:cubicBezTo>
                <a:cubicBezTo>
                  <a:pt x="1934163" y="1562718"/>
                  <a:pt x="2165585" y="1609755"/>
                  <a:pt x="2483555" y="1367044"/>
                </a:cubicBezTo>
                <a:cubicBezTo>
                  <a:pt x="2801525" y="1124333"/>
                  <a:pt x="3166533" y="392436"/>
                  <a:pt x="3556000" y="170421"/>
                </a:cubicBezTo>
                <a:cubicBezTo>
                  <a:pt x="3945467" y="-51594"/>
                  <a:pt x="4382911" y="-8320"/>
                  <a:pt x="4820355" y="34955"/>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0" name="文本框 19"/>
              <p:cNvSpPr txBox="1"/>
              <p:nvPr/>
            </p:nvSpPr>
            <p:spPr>
              <a:xfrm>
                <a:off x="5292080" y="2632503"/>
                <a:ext cx="5760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𝑡</m:t>
                          </m:r>
                        </m:sub>
                      </m:sSub>
                    </m:oMath>
                  </m:oMathPara>
                </a14:m>
                <a:endParaRPr lang="zh-CN" altLang="en-US" dirty="0"/>
              </a:p>
            </p:txBody>
          </p:sp>
        </mc:Choice>
        <mc:Fallback xmlns="">
          <p:sp>
            <p:nvSpPr>
              <p:cNvPr id="20" name="文本框 19"/>
              <p:cNvSpPr txBox="1">
                <a:spLocks noRot="1" noChangeAspect="1" noMove="1" noResize="1" noEditPoints="1" noAdjustHandles="1" noChangeArrowheads="1" noChangeShapeType="1" noTextEdit="1"/>
              </p:cNvSpPr>
              <p:nvPr/>
            </p:nvSpPr>
            <p:spPr>
              <a:xfrm>
                <a:off x="5292080" y="2632503"/>
                <a:ext cx="576064" cy="369332"/>
              </a:xfrm>
              <a:prstGeom prst="rect">
                <a:avLst/>
              </a:prstGeom>
              <a:blipFill rotWithShape="0">
                <a:blip r:embed="rId5"/>
                <a:stretch>
                  <a:fillRect/>
                </a:stretch>
              </a:blipFill>
            </p:spPr>
            <p:txBody>
              <a:bodyPr/>
              <a:lstStyle/>
              <a:p>
                <a:r>
                  <a:rPr lang="zh-CN" altLang="en-US">
                    <a:noFill/>
                  </a:rPr>
                  <a:t> </a:t>
                </a:r>
              </a:p>
            </p:txBody>
          </p:sp>
        </mc:Fallback>
      </mc:AlternateContent>
      <p:cxnSp>
        <p:nvCxnSpPr>
          <p:cNvPr id="23" name="直接连接符 22"/>
          <p:cNvCxnSpPr/>
          <p:nvPr/>
        </p:nvCxnSpPr>
        <p:spPr>
          <a:xfrm>
            <a:off x="3196565" y="4509120"/>
            <a:ext cx="0" cy="288032"/>
          </a:xfrm>
          <a:prstGeom prst="line">
            <a:avLst/>
          </a:prstGeom>
          <a:ln w="2540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3196565" y="4149080"/>
            <a:ext cx="0"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3196565" y="4797152"/>
            <a:ext cx="0" cy="305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文本框 28"/>
              <p:cNvSpPr txBox="1"/>
              <p:nvPr/>
            </p:nvSpPr>
            <p:spPr>
              <a:xfrm>
                <a:off x="2987824" y="3942345"/>
                <a:ext cx="10801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𝑌</m:t>
                              </m:r>
                            </m:e>
                          </m:acc>
                        </m:e>
                        <m:sub>
                          <m:r>
                            <a:rPr lang="en-US" altLang="zh-CN" b="0" i="1" smtClean="0">
                              <a:latin typeface="Cambria Math" panose="02040503050406030204" pitchFamily="18" charset="0"/>
                            </a:rPr>
                            <m:t>𝑡</m:t>
                          </m:r>
                        </m:sub>
                      </m:sSub>
                    </m:oMath>
                  </m:oMathPara>
                </a14:m>
                <a:endParaRPr lang="zh-CN" altLang="en-US" dirty="0"/>
              </a:p>
            </p:txBody>
          </p:sp>
        </mc:Choice>
        <mc:Fallback xmlns="">
          <p:sp>
            <p:nvSpPr>
              <p:cNvPr id="29" name="文本框 28"/>
              <p:cNvSpPr txBox="1">
                <a:spLocks noRot="1" noChangeAspect="1" noMove="1" noResize="1" noEditPoints="1" noAdjustHandles="1" noChangeArrowheads="1" noChangeShapeType="1" noTextEdit="1"/>
              </p:cNvSpPr>
              <p:nvPr/>
            </p:nvSpPr>
            <p:spPr>
              <a:xfrm>
                <a:off x="2987824" y="3942345"/>
                <a:ext cx="1080120" cy="369332"/>
              </a:xfrm>
              <a:prstGeom prst="rect">
                <a:avLst/>
              </a:prstGeom>
              <a:blipFill rotWithShape="0">
                <a:blip r:embed="rId6"/>
                <a:stretch>
                  <a:fillRect r="-67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526238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创造性毁灭（</a:t>
            </a:r>
            <a:r>
              <a:rPr lang="en-US" altLang="zh-CN" dirty="0"/>
              <a:t>Creative Destruction</a:t>
            </a:r>
            <a:r>
              <a:rPr lang="zh-CN" altLang="en-US" dirty="0"/>
              <a:t>）</a:t>
            </a:r>
          </a:p>
        </p:txBody>
      </p:sp>
      <p:sp>
        <p:nvSpPr>
          <p:cNvPr id="3" name="内容占位符 2"/>
          <p:cNvSpPr>
            <a:spLocks noGrp="1"/>
          </p:cNvSpPr>
          <p:nvPr>
            <p:ph idx="1"/>
          </p:nvPr>
        </p:nvSpPr>
        <p:spPr/>
        <p:txBody>
          <a:bodyPr>
            <a:normAutofit fontScale="92500" lnSpcReduction="20000"/>
          </a:bodyPr>
          <a:lstStyle/>
          <a:p>
            <a:r>
              <a:rPr lang="zh-CN" altLang="en-US" dirty="0"/>
              <a:t>在</a:t>
            </a:r>
            <a:r>
              <a:rPr lang="en-US" altLang="zh-CN" dirty="0"/>
              <a:t>《</a:t>
            </a:r>
            <a:r>
              <a:rPr lang="en-US" altLang="zh-CN" i="1" dirty="0"/>
              <a:t>Capitalism, Socialism, and Democracy</a:t>
            </a:r>
            <a:r>
              <a:rPr lang="en-US" altLang="zh-CN" dirty="0"/>
              <a:t>》</a:t>
            </a:r>
            <a:r>
              <a:rPr lang="zh-CN" altLang="en-US" dirty="0"/>
              <a:t>一书中，熊彼特（</a:t>
            </a:r>
            <a:r>
              <a:rPr lang="en-US" altLang="zh-CN" dirty="0"/>
              <a:t>Joseph Schumpeter, 1883-1950</a:t>
            </a:r>
            <a:r>
              <a:rPr lang="zh-CN" altLang="en-US" dirty="0"/>
              <a:t>）刻画了市场经济通过创造性毁灭实现持续增长的过程。</a:t>
            </a:r>
            <a:endParaRPr lang="en-US" altLang="zh-CN" dirty="0"/>
          </a:p>
          <a:p>
            <a:r>
              <a:rPr lang="zh-CN" altLang="en-US" dirty="0"/>
              <a:t>创业者（</a:t>
            </a:r>
            <a:r>
              <a:rPr lang="en-US" altLang="zh-CN" dirty="0"/>
              <a:t>Entrepreneurs</a:t>
            </a:r>
            <a:r>
              <a:rPr lang="zh-CN" altLang="en-US" dirty="0"/>
              <a:t>）是“后浪”，带来新产品、新技术、新的管理和营销技能、以及其他创新，将不再创新的“前浪”淘汰，并努力获得和维持垄断地位。</a:t>
            </a:r>
            <a:endParaRPr lang="en-US" altLang="zh-CN" dirty="0"/>
          </a:p>
          <a:p>
            <a:r>
              <a:rPr lang="zh-CN" altLang="en-US" dirty="0"/>
              <a:t>这些新主人可能变成新的“前浪”，努力维持现状，但是新一代的创业者正在成为新的“后浪”</a:t>
            </a:r>
            <a:r>
              <a:rPr lang="en-US" altLang="zh-CN" dirty="0"/>
              <a:t>…… </a:t>
            </a:r>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8135634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创造性毁灭的必要条件</a:t>
            </a:r>
          </a:p>
        </p:txBody>
      </p:sp>
      <p:sp>
        <p:nvSpPr>
          <p:cNvPr id="3" name="内容占位符 2"/>
          <p:cNvSpPr>
            <a:spLocks noGrp="1"/>
          </p:cNvSpPr>
          <p:nvPr>
            <p:ph idx="1"/>
          </p:nvPr>
        </p:nvSpPr>
        <p:spPr/>
        <p:txBody>
          <a:bodyPr/>
          <a:lstStyle/>
          <a:p>
            <a:r>
              <a:rPr lang="zh-CN" altLang="en-US" dirty="0"/>
              <a:t>创业者</a:t>
            </a:r>
            <a:endParaRPr lang="en-US" altLang="zh-CN" dirty="0"/>
          </a:p>
          <a:p>
            <a:pPr lvl="1"/>
            <a:r>
              <a:rPr lang="zh-CN" altLang="en-US" dirty="0"/>
              <a:t>创业的权利</a:t>
            </a:r>
            <a:endParaRPr lang="en-US" altLang="zh-CN" dirty="0"/>
          </a:p>
          <a:p>
            <a:pPr lvl="1"/>
            <a:r>
              <a:rPr lang="zh-CN" altLang="en-US" dirty="0"/>
              <a:t>包容的社会</a:t>
            </a:r>
            <a:endParaRPr lang="en-US" altLang="zh-CN" dirty="0"/>
          </a:p>
          <a:p>
            <a:r>
              <a:rPr lang="zh-CN" altLang="en-US" dirty="0"/>
              <a:t>市场经济</a:t>
            </a:r>
            <a:endParaRPr lang="en-US" altLang="zh-CN" dirty="0"/>
          </a:p>
          <a:p>
            <a:pPr lvl="1"/>
            <a:r>
              <a:rPr lang="zh-CN" altLang="en-US" dirty="0"/>
              <a:t>让市场挑选赢者</a:t>
            </a:r>
            <a:endParaRPr lang="en-US" altLang="zh-CN" dirty="0"/>
          </a:p>
          <a:p>
            <a:pPr lvl="1"/>
            <a:r>
              <a:rPr lang="zh-CN" altLang="en-US" dirty="0"/>
              <a:t>公平竞争</a:t>
            </a:r>
            <a:endParaRPr lang="en-US" altLang="zh-CN" dirty="0"/>
          </a:p>
          <a:p>
            <a:pPr lvl="1"/>
            <a:r>
              <a:rPr lang="zh-CN" altLang="en-US" dirty="0"/>
              <a:t>市场足够大</a:t>
            </a:r>
            <a:endParaRPr lang="en-US" altLang="zh-CN" dirty="0"/>
          </a:p>
          <a:p>
            <a:pPr lvl="1"/>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1267579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创造性毁灭的局限性</a:t>
            </a:r>
          </a:p>
        </p:txBody>
      </p:sp>
      <p:sp>
        <p:nvSpPr>
          <p:cNvPr id="3" name="内容占位符 2"/>
          <p:cNvSpPr>
            <a:spLocks noGrp="1"/>
          </p:cNvSpPr>
          <p:nvPr>
            <p:ph idx="1"/>
          </p:nvPr>
        </p:nvSpPr>
        <p:spPr/>
        <p:txBody>
          <a:bodyPr/>
          <a:lstStyle/>
          <a:p>
            <a:r>
              <a:rPr lang="zh-CN" altLang="en-US" dirty="0"/>
              <a:t>垄断的必然性</a:t>
            </a:r>
            <a:endParaRPr lang="en-US" altLang="zh-CN" dirty="0"/>
          </a:p>
          <a:p>
            <a:r>
              <a:rPr lang="zh-CN" altLang="en-US" dirty="0"/>
              <a:t>社会效益无保证</a:t>
            </a:r>
            <a:endParaRPr lang="en-US" altLang="zh-CN" dirty="0"/>
          </a:p>
          <a:p>
            <a:r>
              <a:rPr lang="zh-CN" altLang="en-US" dirty="0"/>
              <a:t>分配可能很极端</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40370882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驾驭创造性毁灭</a:t>
            </a:r>
          </a:p>
        </p:txBody>
      </p:sp>
      <p:sp>
        <p:nvSpPr>
          <p:cNvPr id="3" name="内容占位符 2"/>
          <p:cNvSpPr>
            <a:spLocks noGrp="1"/>
          </p:cNvSpPr>
          <p:nvPr>
            <p:ph idx="1"/>
          </p:nvPr>
        </p:nvSpPr>
        <p:spPr/>
        <p:txBody>
          <a:bodyPr/>
          <a:lstStyle/>
          <a:p>
            <a:r>
              <a:rPr lang="zh-CN" altLang="en-US" dirty="0"/>
              <a:t>政府有责任驾驭创造性毁灭，避免其极端影响。</a:t>
            </a:r>
            <a:r>
              <a:rPr lang="en-US" altLang="zh-CN" dirty="0"/>
              <a:t> </a:t>
            </a:r>
          </a:p>
          <a:p>
            <a:pPr lvl="1"/>
            <a:r>
              <a:rPr lang="zh-CN" altLang="en-US" dirty="0"/>
              <a:t>反垄断</a:t>
            </a:r>
            <a:endParaRPr lang="en-US" altLang="zh-CN" dirty="0"/>
          </a:p>
          <a:p>
            <a:pPr lvl="1"/>
            <a:r>
              <a:rPr lang="zh-CN" altLang="en-US" dirty="0"/>
              <a:t>积极更新和实施法律法规，保证公平竞争环境。</a:t>
            </a:r>
            <a:endParaRPr lang="en-US" altLang="zh-CN" dirty="0"/>
          </a:p>
          <a:p>
            <a:pPr lvl="1"/>
            <a:r>
              <a:rPr lang="zh-CN" altLang="en-US" dirty="0"/>
              <a:t>社会福利</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3253562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刘易斯模型（</a:t>
            </a:r>
            <a:r>
              <a:rPr lang="en-US" altLang="zh-CN" dirty="0"/>
              <a:t>The Lewis Model</a:t>
            </a:r>
            <a:r>
              <a:rPr lang="zh-CN" altLang="en-US" dirty="0"/>
              <a:t>）</a:t>
            </a:r>
          </a:p>
        </p:txBody>
      </p:sp>
      <p:sp>
        <p:nvSpPr>
          <p:cNvPr id="3" name="内容占位符 2"/>
          <p:cNvSpPr>
            <a:spLocks noGrp="1"/>
          </p:cNvSpPr>
          <p:nvPr>
            <p:ph sz="half" idx="1"/>
          </p:nvPr>
        </p:nvSpPr>
        <p:spPr>
          <a:xfrm>
            <a:off x="457200" y="1600200"/>
            <a:ext cx="4618856" cy="4525963"/>
          </a:xfrm>
        </p:spPr>
        <p:txBody>
          <a:bodyPr>
            <a:normAutofit/>
          </a:bodyPr>
          <a:lstStyle/>
          <a:p>
            <a:r>
              <a:rPr lang="zh-CN" altLang="en-US" dirty="0"/>
              <a:t>以英国经济学家</a:t>
            </a:r>
            <a:r>
              <a:rPr lang="en-US" altLang="zh-CN" dirty="0"/>
              <a:t> Arthur Lewis (1915-1991) </a:t>
            </a:r>
            <a:r>
              <a:rPr lang="zh-CN" altLang="en-US" dirty="0"/>
              <a:t>命名。刘易斯是发展经济学的奠基人。</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pic>
        <p:nvPicPr>
          <p:cNvPr id="8194" name="Picture 2" descr="https://upload.wikimedia.org/wikipedia/en/8/84/Arthur_Lewis_%28Nobel_photo%29.jp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364088" y="1772816"/>
            <a:ext cx="2524125" cy="356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78956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假设</a:t>
            </a:r>
          </a:p>
        </p:txBody>
      </p:sp>
      <p:sp>
        <p:nvSpPr>
          <p:cNvPr id="3" name="内容占位符 2"/>
          <p:cNvSpPr>
            <a:spLocks noGrp="1"/>
          </p:cNvSpPr>
          <p:nvPr>
            <p:ph idx="1"/>
          </p:nvPr>
        </p:nvSpPr>
        <p:spPr/>
        <p:txBody>
          <a:bodyPr>
            <a:normAutofit/>
          </a:bodyPr>
          <a:lstStyle/>
          <a:p>
            <a:r>
              <a:rPr lang="zh-CN" altLang="en-US" dirty="0"/>
              <a:t>在</a:t>
            </a:r>
            <a:r>
              <a:rPr lang="en-US" altLang="zh-CN" dirty="0"/>
              <a:t> Lewis </a:t>
            </a:r>
            <a:r>
              <a:rPr lang="zh-CN" altLang="en-US" dirty="0"/>
              <a:t>模型中有两个部门：工业和传统农业。</a:t>
            </a:r>
            <a:endParaRPr lang="en-US" altLang="zh-CN" dirty="0"/>
          </a:p>
          <a:p>
            <a:r>
              <a:rPr lang="zh-CN" altLang="en-US" dirty="0"/>
              <a:t>传统农业部门容纳无穷劳动力，</a:t>
            </a:r>
            <a:r>
              <a:rPr lang="en-US" altLang="zh-CN" dirty="0"/>
              <a:t>MPL</a:t>
            </a:r>
            <a:r>
              <a:rPr lang="zh-CN" altLang="en-US" dirty="0"/>
              <a:t>和实际工资接近零。</a:t>
            </a:r>
            <a:endParaRPr lang="en-US" altLang="zh-CN" dirty="0"/>
          </a:p>
          <a:p>
            <a:pPr lvl="1"/>
            <a:r>
              <a:rPr lang="zh-CN" altLang="en-US" dirty="0"/>
              <a:t>因此农业部门也称为</a:t>
            </a:r>
            <a:r>
              <a:rPr lang="en-US" altLang="zh-CN" dirty="0"/>
              <a:t>subsistence sector (</a:t>
            </a:r>
            <a:r>
              <a:rPr lang="zh-CN" altLang="en-US" dirty="0"/>
              <a:t>维持生存的部门</a:t>
            </a:r>
            <a:r>
              <a:rPr lang="en-US" altLang="zh-CN" dirty="0"/>
              <a:t>)</a:t>
            </a:r>
            <a:r>
              <a:rPr lang="zh-CN" altLang="en-US" dirty="0"/>
              <a:t>。</a:t>
            </a:r>
            <a:endParaRPr lang="en-US" altLang="zh-CN" dirty="0"/>
          </a:p>
          <a:p>
            <a:r>
              <a:rPr lang="zh-CN" altLang="en-US" dirty="0"/>
              <a:t>工业部门很小，雇佣很少劳动力，维持较高</a:t>
            </a:r>
            <a:r>
              <a:rPr lang="en-US" altLang="zh-CN" dirty="0"/>
              <a:t>MPL</a:t>
            </a:r>
            <a:r>
              <a:rPr lang="zh-CN" altLang="en-US" dirty="0"/>
              <a:t>和实际工资（相对农业部门）。</a:t>
            </a:r>
            <a:endParaRPr lang="en-US" altLang="zh-CN" dirty="0"/>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0958501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工业部门何不一步到位？</a:t>
            </a:r>
          </a:p>
        </p:txBody>
      </p:sp>
      <p:sp>
        <p:nvSpPr>
          <p:cNvPr id="3" name="内容占位符 2"/>
          <p:cNvSpPr>
            <a:spLocks noGrp="1"/>
          </p:cNvSpPr>
          <p:nvPr>
            <p:ph idx="1"/>
          </p:nvPr>
        </p:nvSpPr>
        <p:spPr/>
        <p:txBody>
          <a:bodyPr>
            <a:normAutofit lnSpcReduction="10000"/>
          </a:bodyPr>
          <a:lstStyle/>
          <a:p>
            <a:r>
              <a:rPr lang="zh-CN" altLang="en-US" dirty="0"/>
              <a:t>虽说传统农业</a:t>
            </a:r>
            <a:r>
              <a:rPr lang="en-US" altLang="zh-CN" dirty="0"/>
              <a:t>MPL</a:t>
            </a:r>
            <a:r>
              <a:rPr lang="zh-CN" altLang="en-US" dirty="0"/>
              <a:t>接近零，但工业部门无法用零工资招到工人。</a:t>
            </a:r>
            <a:endParaRPr lang="en-US" altLang="zh-CN" dirty="0"/>
          </a:p>
          <a:p>
            <a:r>
              <a:rPr lang="zh-CN" altLang="en-US" dirty="0"/>
              <a:t>为吸引劳动力，工业部门必须给出高工资</a:t>
            </a:r>
            <a:endParaRPr lang="en-US" altLang="zh-CN" dirty="0"/>
          </a:p>
          <a:p>
            <a:pPr lvl="1"/>
            <a:r>
              <a:rPr lang="zh-CN" altLang="en-US" dirty="0"/>
              <a:t>支付城市更高的生活成本</a:t>
            </a:r>
            <a:endParaRPr lang="en-US" altLang="zh-CN" dirty="0"/>
          </a:p>
          <a:p>
            <a:pPr lvl="1"/>
            <a:r>
              <a:rPr lang="zh-CN" altLang="en-US" dirty="0"/>
              <a:t>提高产业工人的社会形象</a:t>
            </a:r>
            <a:endParaRPr lang="en-US" altLang="zh-CN" dirty="0"/>
          </a:p>
          <a:p>
            <a:r>
              <a:rPr lang="zh-CN" altLang="en-US" dirty="0"/>
              <a:t>工业部门也愿意付出高于</a:t>
            </a:r>
            <a:r>
              <a:rPr lang="en-US" altLang="zh-CN" dirty="0"/>
              <a:t>MPL</a:t>
            </a:r>
            <a:r>
              <a:rPr lang="zh-CN" altLang="en-US" dirty="0"/>
              <a:t>的实际工资</a:t>
            </a:r>
            <a:endParaRPr lang="en-US" altLang="zh-CN" dirty="0"/>
          </a:p>
          <a:p>
            <a:pPr lvl="1"/>
            <a:r>
              <a:rPr lang="en-US" altLang="zh-CN" dirty="0"/>
              <a:t>“</a:t>
            </a:r>
            <a:r>
              <a:rPr lang="zh-CN" altLang="en-US" dirty="0"/>
              <a:t>效率工资</a:t>
            </a:r>
            <a:r>
              <a:rPr lang="en-US" altLang="zh-CN" dirty="0"/>
              <a:t>”</a:t>
            </a:r>
            <a:r>
              <a:rPr lang="zh-CN" altLang="en-US" dirty="0"/>
              <a:t>的考虑</a:t>
            </a:r>
            <a:endParaRPr lang="en-US" altLang="zh-CN" dirty="0"/>
          </a:p>
          <a:p>
            <a:pPr lvl="1"/>
            <a:r>
              <a:rPr lang="zh-CN" altLang="en-US" dirty="0"/>
              <a:t>在古代，主人给下人高于</a:t>
            </a:r>
            <a:r>
              <a:rPr lang="en-US" altLang="zh-CN" dirty="0"/>
              <a:t>MPL</a:t>
            </a:r>
            <a:r>
              <a:rPr lang="zh-CN" altLang="en-US" dirty="0"/>
              <a:t>的工资，对主人来说很有面子。</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2681691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刘易斯模型</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cxnSp>
        <p:nvCxnSpPr>
          <p:cNvPr id="5" name="直接箭头连接符 4"/>
          <p:cNvCxnSpPr/>
          <p:nvPr/>
        </p:nvCxnSpPr>
        <p:spPr>
          <a:xfrm>
            <a:off x="2339752" y="5517232"/>
            <a:ext cx="45365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2339752" y="2204864"/>
            <a:ext cx="0" cy="33123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339752" y="3565978"/>
            <a:ext cx="3680048" cy="1598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6388163" y="5469027"/>
            <a:ext cx="1377172" cy="369332"/>
          </a:xfrm>
          <a:prstGeom prst="rect">
            <a:avLst/>
          </a:prstGeom>
        </p:spPr>
        <p:txBody>
          <a:bodyPr wrap="none">
            <a:spAutoFit/>
          </a:bodyPr>
          <a:lstStyle/>
          <a:p>
            <a:r>
              <a:rPr lang="en-US" altLang="zh-CN" dirty="0"/>
              <a:t>Employment</a:t>
            </a:r>
            <a:endParaRPr lang="zh-CN" altLang="en-US" dirty="0"/>
          </a:p>
        </p:txBody>
      </p:sp>
      <p:sp>
        <p:nvSpPr>
          <p:cNvPr id="12" name="TextBox 13"/>
          <p:cNvSpPr txBox="1"/>
          <p:nvPr/>
        </p:nvSpPr>
        <p:spPr>
          <a:xfrm>
            <a:off x="1187624" y="2083472"/>
            <a:ext cx="1713627" cy="369332"/>
          </a:xfrm>
          <a:prstGeom prst="rect">
            <a:avLst/>
          </a:prstGeom>
          <a:noFill/>
        </p:spPr>
        <p:txBody>
          <a:bodyPr wrap="square" rtlCol="0">
            <a:spAutoFit/>
          </a:bodyPr>
          <a:lstStyle/>
          <a:p>
            <a:r>
              <a:rPr lang="en-US" altLang="zh-CN" dirty="0"/>
              <a:t>Real Wage</a:t>
            </a:r>
            <a:endParaRPr lang="zh-CN" altLang="en-US" dirty="0"/>
          </a:p>
        </p:txBody>
      </p:sp>
      <p:cxnSp>
        <p:nvCxnSpPr>
          <p:cNvPr id="13" name="直接连接符 12"/>
          <p:cNvCxnSpPr/>
          <p:nvPr/>
        </p:nvCxnSpPr>
        <p:spPr>
          <a:xfrm>
            <a:off x="4499992" y="3581960"/>
            <a:ext cx="0" cy="1943351"/>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250080" y="5476489"/>
            <a:ext cx="495230" cy="369332"/>
          </a:xfrm>
          <a:prstGeom prst="rect">
            <a:avLst/>
          </a:prstGeom>
        </p:spPr>
        <p:txBody>
          <a:bodyPr wrap="square">
            <a:spAutoFit/>
          </a:bodyPr>
          <a:lstStyle/>
          <a:p>
            <a:r>
              <a:rPr lang="en-US" altLang="zh-CN" dirty="0"/>
              <a:t>M</a:t>
            </a:r>
            <a:endParaRPr lang="zh-CN" altLang="en-US" dirty="0"/>
          </a:p>
        </p:txBody>
      </p:sp>
      <p:sp>
        <p:nvSpPr>
          <p:cNvPr id="3" name="文本框 2"/>
          <p:cNvSpPr txBox="1"/>
          <p:nvPr/>
        </p:nvSpPr>
        <p:spPr>
          <a:xfrm>
            <a:off x="1997427" y="5476489"/>
            <a:ext cx="368728" cy="369332"/>
          </a:xfrm>
          <a:prstGeom prst="rect">
            <a:avLst/>
          </a:prstGeom>
          <a:noFill/>
        </p:spPr>
        <p:txBody>
          <a:bodyPr wrap="square" rtlCol="0">
            <a:spAutoFit/>
          </a:bodyPr>
          <a:lstStyle/>
          <a:p>
            <a:r>
              <a:rPr lang="en-US" altLang="zh-CN" dirty="0"/>
              <a:t>O</a:t>
            </a:r>
            <a:endParaRPr lang="zh-CN" altLang="en-US" dirty="0"/>
          </a:p>
        </p:txBody>
      </p:sp>
      <p:sp>
        <p:nvSpPr>
          <p:cNvPr id="15" name="矩形 14"/>
          <p:cNvSpPr/>
          <p:nvPr/>
        </p:nvSpPr>
        <p:spPr>
          <a:xfrm>
            <a:off x="1979712" y="3366553"/>
            <a:ext cx="495230" cy="369332"/>
          </a:xfrm>
          <a:prstGeom prst="rect">
            <a:avLst/>
          </a:prstGeom>
        </p:spPr>
        <p:txBody>
          <a:bodyPr wrap="square">
            <a:spAutoFit/>
          </a:bodyPr>
          <a:lstStyle/>
          <a:p>
            <a:r>
              <a:rPr lang="en-US" altLang="zh-CN" dirty="0"/>
              <a:t>Q</a:t>
            </a:r>
            <a:endParaRPr lang="zh-CN" altLang="en-US" dirty="0"/>
          </a:p>
        </p:txBody>
      </p:sp>
      <p:sp>
        <p:nvSpPr>
          <p:cNvPr id="16" name="矩形 15"/>
          <p:cNvSpPr/>
          <p:nvPr/>
        </p:nvSpPr>
        <p:spPr>
          <a:xfrm>
            <a:off x="4471318" y="3260834"/>
            <a:ext cx="495230" cy="369332"/>
          </a:xfrm>
          <a:prstGeom prst="rect">
            <a:avLst/>
          </a:prstGeom>
        </p:spPr>
        <p:txBody>
          <a:bodyPr wrap="square">
            <a:spAutoFit/>
          </a:bodyPr>
          <a:lstStyle/>
          <a:p>
            <a:r>
              <a:rPr lang="en-US" altLang="zh-CN" dirty="0"/>
              <a:t>P</a:t>
            </a:r>
            <a:endParaRPr lang="zh-CN" altLang="en-US" dirty="0"/>
          </a:p>
        </p:txBody>
      </p:sp>
      <p:sp>
        <p:nvSpPr>
          <p:cNvPr id="18" name="矩形 17"/>
          <p:cNvSpPr/>
          <p:nvPr/>
        </p:nvSpPr>
        <p:spPr>
          <a:xfrm>
            <a:off x="5450521" y="5469027"/>
            <a:ext cx="495230" cy="369332"/>
          </a:xfrm>
          <a:prstGeom prst="rect">
            <a:avLst/>
          </a:prstGeom>
        </p:spPr>
        <p:txBody>
          <a:bodyPr wrap="square">
            <a:spAutoFit/>
          </a:bodyPr>
          <a:lstStyle/>
          <a:p>
            <a:r>
              <a:rPr lang="en-US" altLang="zh-CN" dirty="0"/>
              <a:t>R</a:t>
            </a:r>
            <a:endParaRPr lang="zh-CN" altLang="en-US" dirty="0"/>
          </a:p>
        </p:txBody>
      </p:sp>
      <p:sp>
        <p:nvSpPr>
          <p:cNvPr id="19" name="矩形 18"/>
          <p:cNvSpPr/>
          <p:nvPr/>
        </p:nvSpPr>
        <p:spPr>
          <a:xfrm>
            <a:off x="1997152" y="2534893"/>
            <a:ext cx="495230" cy="369332"/>
          </a:xfrm>
          <a:prstGeom prst="rect">
            <a:avLst/>
          </a:prstGeom>
        </p:spPr>
        <p:txBody>
          <a:bodyPr wrap="square">
            <a:spAutoFit/>
          </a:bodyPr>
          <a:lstStyle/>
          <a:p>
            <a:r>
              <a:rPr lang="en-US" altLang="zh-CN" dirty="0"/>
              <a:t>N</a:t>
            </a:r>
            <a:endParaRPr lang="zh-CN" altLang="en-US" dirty="0"/>
          </a:p>
        </p:txBody>
      </p:sp>
      <p:sp>
        <p:nvSpPr>
          <p:cNvPr id="9" name="任意多边形 8"/>
          <p:cNvSpPr/>
          <p:nvPr/>
        </p:nvSpPr>
        <p:spPr>
          <a:xfrm>
            <a:off x="2344366" y="2723745"/>
            <a:ext cx="3200400" cy="2801566"/>
          </a:xfrm>
          <a:custGeom>
            <a:avLst/>
            <a:gdLst>
              <a:gd name="connsiteX0" fmla="*/ 0 w 3200400"/>
              <a:gd name="connsiteY0" fmla="*/ 0 h 2801566"/>
              <a:gd name="connsiteX1" fmla="*/ 1400783 w 3200400"/>
              <a:gd name="connsiteY1" fmla="*/ 243191 h 2801566"/>
              <a:gd name="connsiteX2" fmla="*/ 2159540 w 3200400"/>
              <a:gd name="connsiteY2" fmla="*/ 875489 h 2801566"/>
              <a:gd name="connsiteX3" fmla="*/ 3200400 w 3200400"/>
              <a:gd name="connsiteY3" fmla="*/ 2801566 h 2801566"/>
            </a:gdLst>
            <a:ahLst/>
            <a:cxnLst>
              <a:cxn ang="0">
                <a:pos x="connsiteX0" y="connsiteY0"/>
              </a:cxn>
              <a:cxn ang="0">
                <a:pos x="connsiteX1" y="connsiteY1"/>
              </a:cxn>
              <a:cxn ang="0">
                <a:pos x="connsiteX2" y="connsiteY2"/>
              </a:cxn>
              <a:cxn ang="0">
                <a:pos x="connsiteX3" y="connsiteY3"/>
              </a:cxn>
            </a:cxnLst>
            <a:rect l="l" t="t" r="r" b="b"/>
            <a:pathLst>
              <a:path w="3200400" h="2801566">
                <a:moveTo>
                  <a:pt x="0" y="0"/>
                </a:moveTo>
                <a:cubicBezTo>
                  <a:pt x="520430" y="48638"/>
                  <a:pt x="1040860" y="97276"/>
                  <a:pt x="1400783" y="243191"/>
                </a:cubicBezTo>
                <a:cubicBezTo>
                  <a:pt x="1760706" y="389106"/>
                  <a:pt x="1859604" y="449093"/>
                  <a:pt x="2159540" y="875489"/>
                </a:cubicBezTo>
                <a:cubicBezTo>
                  <a:pt x="2459476" y="1301885"/>
                  <a:pt x="2829938" y="2051725"/>
                  <a:pt x="3200400" y="280156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92615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工业化</a:t>
            </a:r>
          </a:p>
        </p:txBody>
      </p:sp>
      <p:sp>
        <p:nvSpPr>
          <p:cNvPr id="3" name="内容占位符 2"/>
          <p:cNvSpPr>
            <a:spLocks noGrp="1"/>
          </p:cNvSpPr>
          <p:nvPr>
            <p:ph idx="1"/>
          </p:nvPr>
        </p:nvSpPr>
        <p:spPr/>
        <p:txBody>
          <a:bodyPr>
            <a:normAutofit fontScale="92500" lnSpcReduction="20000"/>
          </a:bodyPr>
          <a:lstStyle/>
          <a:p>
            <a:r>
              <a:rPr lang="zh-CN" altLang="en-US" dirty="0"/>
              <a:t>工业部门使用来自传统农业部门的廉价劳动力，获得较高的资本回报。</a:t>
            </a:r>
            <a:endParaRPr lang="en-US" altLang="zh-CN" dirty="0"/>
          </a:p>
          <a:p>
            <a:r>
              <a:rPr lang="zh-CN" altLang="en-US" dirty="0"/>
              <a:t>工业部门将利润再投资，积累更多资本，需求更多劳动力。</a:t>
            </a:r>
            <a:endParaRPr lang="en-US" altLang="zh-CN" dirty="0"/>
          </a:p>
          <a:p>
            <a:r>
              <a:rPr lang="zh-CN" altLang="en-US" dirty="0"/>
              <a:t>于是更多劳动力从传统农业部门迁移到工业部门，后者维持高利润（因为传统农业部门的</a:t>
            </a:r>
            <a:r>
              <a:rPr lang="en-US" altLang="zh-CN" dirty="0"/>
              <a:t>MPL</a:t>
            </a:r>
            <a:r>
              <a:rPr lang="zh-CN" altLang="en-US" dirty="0"/>
              <a:t>保持在零附近）、高投资。经济发展进入良性循环。</a:t>
            </a:r>
            <a:endParaRPr lang="en-US" altLang="zh-CN" dirty="0"/>
          </a:p>
          <a:p>
            <a:r>
              <a:rPr lang="zh-CN" altLang="en-US" dirty="0"/>
              <a:t>因为劳动力从低效率部门（传统农业）迁往高效率部门（工业），所以总体效率提高，实现“技术进步”。</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9026317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刘易斯模型中的工业化</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cxnSp>
        <p:nvCxnSpPr>
          <p:cNvPr id="5" name="直接箭头连接符 4"/>
          <p:cNvCxnSpPr/>
          <p:nvPr/>
        </p:nvCxnSpPr>
        <p:spPr>
          <a:xfrm>
            <a:off x="2339752" y="5517232"/>
            <a:ext cx="45365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2339752" y="2204864"/>
            <a:ext cx="0" cy="33123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339752" y="3565978"/>
            <a:ext cx="3680048" cy="1598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388163" y="5129475"/>
            <a:ext cx="1377172" cy="369332"/>
          </a:xfrm>
          <a:prstGeom prst="rect">
            <a:avLst/>
          </a:prstGeom>
        </p:spPr>
        <p:txBody>
          <a:bodyPr wrap="none">
            <a:spAutoFit/>
          </a:bodyPr>
          <a:lstStyle/>
          <a:p>
            <a:r>
              <a:rPr lang="en-US" altLang="zh-CN" dirty="0"/>
              <a:t>Employment</a:t>
            </a:r>
            <a:endParaRPr lang="zh-CN" altLang="en-US" dirty="0"/>
          </a:p>
        </p:txBody>
      </p:sp>
      <p:sp>
        <p:nvSpPr>
          <p:cNvPr id="9" name="TextBox 13"/>
          <p:cNvSpPr txBox="1"/>
          <p:nvPr/>
        </p:nvSpPr>
        <p:spPr>
          <a:xfrm>
            <a:off x="1187624" y="2083472"/>
            <a:ext cx="1713627" cy="369332"/>
          </a:xfrm>
          <a:prstGeom prst="rect">
            <a:avLst/>
          </a:prstGeom>
          <a:noFill/>
        </p:spPr>
        <p:txBody>
          <a:bodyPr wrap="square" rtlCol="0">
            <a:spAutoFit/>
          </a:bodyPr>
          <a:lstStyle/>
          <a:p>
            <a:r>
              <a:rPr lang="en-US" altLang="zh-CN" dirty="0"/>
              <a:t>Real Wage</a:t>
            </a:r>
            <a:endParaRPr lang="zh-CN" altLang="en-US" dirty="0"/>
          </a:p>
        </p:txBody>
      </p:sp>
      <p:cxnSp>
        <p:nvCxnSpPr>
          <p:cNvPr id="10" name="直接连接符 9"/>
          <p:cNvCxnSpPr/>
          <p:nvPr/>
        </p:nvCxnSpPr>
        <p:spPr>
          <a:xfrm>
            <a:off x="4499992" y="3581960"/>
            <a:ext cx="0" cy="1943351"/>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4250080" y="5476489"/>
            <a:ext cx="495230" cy="369332"/>
          </a:xfrm>
          <a:prstGeom prst="rect">
            <a:avLst/>
          </a:prstGeom>
        </p:spPr>
        <p:txBody>
          <a:bodyPr wrap="square">
            <a:spAutoFit/>
          </a:bodyPr>
          <a:lstStyle/>
          <a:p>
            <a:r>
              <a:rPr lang="en-US" altLang="zh-CN" dirty="0"/>
              <a:t>M</a:t>
            </a:r>
            <a:endParaRPr lang="zh-CN" altLang="en-US" dirty="0"/>
          </a:p>
        </p:txBody>
      </p:sp>
      <p:sp>
        <p:nvSpPr>
          <p:cNvPr id="12" name="文本框 11"/>
          <p:cNvSpPr txBox="1"/>
          <p:nvPr/>
        </p:nvSpPr>
        <p:spPr>
          <a:xfrm>
            <a:off x="1997427" y="5476489"/>
            <a:ext cx="368728" cy="369332"/>
          </a:xfrm>
          <a:prstGeom prst="rect">
            <a:avLst/>
          </a:prstGeom>
          <a:noFill/>
        </p:spPr>
        <p:txBody>
          <a:bodyPr wrap="square" rtlCol="0">
            <a:spAutoFit/>
          </a:bodyPr>
          <a:lstStyle/>
          <a:p>
            <a:r>
              <a:rPr lang="en-US" altLang="zh-CN" dirty="0"/>
              <a:t>O</a:t>
            </a:r>
            <a:endParaRPr lang="zh-CN" altLang="en-US" dirty="0"/>
          </a:p>
        </p:txBody>
      </p:sp>
      <p:sp>
        <p:nvSpPr>
          <p:cNvPr id="13" name="矩形 12"/>
          <p:cNvSpPr/>
          <p:nvPr/>
        </p:nvSpPr>
        <p:spPr>
          <a:xfrm>
            <a:off x="1979712" y="3366553"/>
            <a:ext cx="495230" cy="369332"/>
          </a:xfrm>
          <a:prstGeom prst="rect">
            <a:avLst/>
          </a:prstGeom>
        </p:spPr>
        <p:txBody>
          <a:bodyPr wrap="square">
            <a:spAutoFit/>
          </a:bodyPr>
          <a:lstStyle/>
          <a:p>
            <a:r>
              <a:rPr lang="en-US" altLang="zh-CN" dirty="0"/>
              <a:t>Q</a:t>
            </a:r>
            <a:endParaRPr lang="zh-CN" altLang="en-US" dirty="0"/>
          </a:p>
        </p:txBody>
      </p:sp>
      <p:sp>
        <p:nvSpPr>
          <p:cNvPr id="14" name="矩形 13"/>
          <p:cNvSpPr/>
          <p:nvPr/>
        </p:nvSpPr>
        <p:spPr>
          <a:xfrm>
            <a:off x="4471318" y="3260834"/>
            <a:ext cx="495230" cy="369332"/>
          </a:xfrm>
          <a:prstGeom prst="rect">
            <a:avLst/>
          </a:prstGeom>
        </p:spPr>
        <p:txBody>
          <a:bodyPr wrap="square">
            <a:spAutoFit/>
          </a:bodyPr>
          <a:lstStyle/>
          <a:p>
            <a:r>
              <a:rPr lang="en-US" altLang="zh-CN" dirty="0"/>
              <a:t>P</a:t>
            </a:r>
            <a:endParaRPr lang="zh-CN" altLang="en-US" dirty="0"/>
          </a:p>
        </p:txBody>
      </p:sp>
      <p:sp>
        <p:nvSpPr>
          <p:cNvPr id="15" name="矩形 14"/>
          <p:cNvSpPr/>
          <p:nvPr/>
        </p:nvSpPr>
        <p:spPr>
          <a:xfrm>
            <a:off x="5450521" y="5469027"/>
            <a:ext cx="495230" cy="369332"/>
          </a:xfrm>
          <a:prstGeom prst="rect">
            <a:avLst/>
          </a:prstGeom>
        </p:spPr>
        <p:txBody>
          <a:bodyPr wrap="square">
            <a:spAutoFit/>
          </a:bodyPr>
          <a:lstStyle/>
          <a:p>
            <a:r>
              <a:rPr lang="en-US" altLang="zh-CN" dirty="0"/>
              <a:t>R</a:t>
            </a:r>
            <a:endParaRPr lang="zh-CN" altLang="en-US" dirty="0"/>
          </a:p>
        </p:txBody>
      </p:sp>
      <p:sp>
        <p:nvSpPr>
          <p:cNvPr id="16" name="矩形 15"/>
          <p:cNvSpPr/>
          <p:nvPr/>
        </p:nvSpPr>
        <p:spPr>
          <a:xfrm>
            <a:off x="1997152" y="2534893"/>
            <a:ext cx="495230" cy="369332"/>
          </a:xfrm>
          <a:prstGeom prst="rect">
            <a:avLst/>
          </a:prstGeom>
        </p:spPr>
        <p:txBody>
          <a:bodyPr wrap="square">
            <a:spAutoFit/>
          </a:bodyPr>
          <a:lstStyle/>
          <a:p>
            <a:r>
              <a:rPr lang="en-US" altLang="zh-CN" dirty="0"/>
              <a:t>N</a:t>
            </a:r>
            <a:endParaRPr lang="zh-CN" altLang="en-US" dirty="0"/>
          </a:p>
        </p:txBody>
      </p:sp>
      <p:sp>
        <p:nvSpPr>
          <p:cNvPr id="17" name="任意多边形 16"/>
          <p:cNvSpPr/>
          <p:nvPr/>
        </p:nvSpPr>
        <p:spPr>
          <a:xfrm>
            <a:off x="2344366" y="2723745"/>
            <a:ext cx="3200400" cy="2801566"/>
          </a:xfrm>
          <a:custGeom>
            <a:avLst/>
            <a:gdLst>
              <a:gd name="connsiteX0" fmla="*/ 0 w 3200400"/>
              <a:gd name="connsiteY0" fmla="*/ 0 h 2801566"/>
              <a:gd name="connsiteX1" fmla="*/ 1400783 w 3200400"/>
              <a:gd name="connsiteY1" fmla="*/ 243191 h 2801566"/>
              <a:gd name="connsiteX2" fmla="*/ 2159540 w 3200400"/>
              <a:gd name="connsiteY2" fmla="*/ 875489 h 2801566"/>
              <a:gd name="connsiteX3" fmla="*/ 3200400 w 3200400"/>
              <a:gd name="connsiteY3" fmla="*/ 2801566 h 2801566"/>
            </a:gdLst>
            <a:ahLst/>
            <a:cxnLst>
              <a:cxn ang="0">
                <a:pos x="connsiteX0" y="connsiteY0"/>
              </a:cxn>
              <a:cxn ang="0">
                <a:pos x="connsiteX1" y="connsiteY1"/>
              </a:cxn>
              <a:cxn ang="0">
                <a:pos x="connsiteX2" y="connsiteY2"/>
              </a:cxn>
              <a:cxn ang="0">
                <a:pos x="connsiteX3" y="connsiteY3"/>
              </a:cxn>
            </a:cxnLst>
            <a:rect l="l" t="t" r="r" b="b"/>
            <a:pathLst>
              <a:path w="3200400" h="2801566">
                <a:moveTo>
                  <a:pt x="0" y="0"/>
                </a:moveTo>
                <a:cubicBezTo>
                  <a:pt x="520430" y="48638"/>
                  <a:pt x="1040860" y="97276"/>
                  <a:pt x="1400783" y="243191"/>
                </a:cubicBezTo>
                <a:cubicBezTo>
                  <a:pt x="1760706" y="389106"/>
                  <a:pt x="1859604" y="449093"/>
                  <a:pt x="2159540" y="875489"/>
                </a:cubicBezTo>
                <a:cubicBezTo>
                  <a:pt x="2459476" y="1301885"/>
                  <a:pt x="2829938" y="2051725"/>
                  <a:pt x="3200400" y="280156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2335139" y="2719559"/>
            <a:ext cx="4053024" cy="2801566"/>
          </a:xfrm>
          <a:custGeom>
            <a:avLst/>
            <a:gdLst>
              <a:gd name="connsiteX0" fmla="*/ 0 w 3200400"/>
              <a:gd name="connsiteY0" fmla="*/ 0 h 2801566"/>
              <a:gd name="connsiteX1" fmla="*/ 1400783 w 3200400"/>
              <a:gd name="connsiteY1" fmla="*/ 243191 h 2801566"/>
              <a:gd name="connsiteX2" fmla="*/ 2159540 w 3200400"/>
              <a:gd name="connsiteY2" fmla="*/ 875489 h 2801566"/>
              <a:gd name="connsiteX3" fmla="*/ 3200400 w 3200400"/>
              <a:gd name="connsiteY3" fmla="*/ 2801566 h 2801566"/>
            </a:gdLst>
            <a:ahLst/>
            <a:cxnLst>
              <a:cxn ang="0">
                <a:pos x="connsiteX0" y="connsiteY0"/>
              </a:cxn>
              <a:cxn ang="0">
                <a:pos x="connsiteX1" y="connsiteY1"/>
              </a:cxn>
              <a:cxn ang="0">
                <a:pos x="connsiteX2" y="connsiteY2"/>
              </a:cxn>
              <a:cxn ang="0">
                <a:pos x="connsiteX3" y="connsiteY3"/>
              </a:cxn>
            </a:cxnLst>
            <a:rect l="l" t="t" r="r" b="b"/>
            <a:pathLst>
              <a:path w="3200400" h="2801566">
                <a:moveTo>
                  <a:pt x="0" y="0"/>
                </a:moveTo>
                <a:cubicBezTo>
                  <a:pt x="520430" y="48638"/>
                  <a:pt x="1040860" y="97276"/>
                  <a:pt x="1400783" y="243191"/>
                </a:cubicBezTo>
                <a:cubicBezTo>
                  <a:pt x="1760706" y="389106"/>
                  <a:pt x="1859604" y="449093"/>
                  <a:pt x="2159540" y="875489"/>
                </a:cubicBezTo>
                <a:cubicBezTo>
                  <a:pt x="2459476" y="1301885"/>
                  <a:pt x="2829938" y="2051725"/>
                  <a:pt x="3200400" y="2801566"/>
                </a:cubicBez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986103" y="3260834"/>
            <a:ext cx="495230" cy="369332"/>
          </a:xfrm>
          <a:prstGeom prst="rect">
            <a:avLst/>
          </a:prstGeom>
        </p:spPr>
        <p:txBody>
          <a:bodyPr wrap="square">
            <a:spAutoFit/>
          </a:bodyPr>
          <a:lstStyle/>
          <a:p>
            <a:r>
              <a:rPr lang="en-US" altLang="zh-CN" dirty="0">
                <a:solidFill>
                  <a:schemeClr val="accent2"/>
                </a:solidFill>
              </a:rPr>
              <a:t>P’</a:t>
            </a:r>
            <a:endParaRPr lang="zh-CN" altLang="en-US" dirty="0">
              <a:solidFill>
                <a:schemeClr val="accent2"/>
              </a:solidFill>
            </a:endParaRPr>
          </a:p>
        </p:txBody>
      </p:sp>
      <p:cxnSp>
        <p:nvCxnSpPr>
          <p:cNvPr id="20" name="直接连接符 19"/>
          <p:cNvCxnSpPr/>
          <p:nvPr/>
        </p:nvCxnSpPr>
        <p:spPr>
          <a:xfrm>
            <a:off x="5076056" y="3581960"/>
            <a:ext cx="0" cy="1943351"/>
          </a:xfrm>
          <a:prstGeom prst="line">
            <a:avLst/>
          </a:prstGeom>
          <a:ln>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4913637" y="5481518"/>
            <a:ext cx="495230" cy="369332"/>
          </a:xfrm>
          <a:prstGeom prst="rect">
            <a:avLst/>
          </a:prstGeom>
        </p:spPr>
        <p:txBody>
          <a:bodyPr wrap="square">
            <a:spAutoFit/>
          </a:bodyPr>
          <a:lstStyle/>
          <a:p>
            <a:r>
              <a:rPr lang="en-US" altLang="zh-CN" dirty="0">
                <a:solidFill>
                  <a:schemeClr val="accent2"/>
                </a:solidFill>
              </a:rPr>
              <a:t>M’</a:t>
            </a:r>
            <a:endParaRPr lang="zh-CN" altLang="en-US" dirty="0">
              <a:solidFill>
                <a:schemeClr val="accent2"/>
              </a:solidFill>
            </a:endParaRPr>
          </a:p>
        </p:txBody>
      </p:sp>
      <p:sp>
        <p:nvSpPr>
          <p:cNvPr id="23" name="矩形 22"/>
          <p:cNvSpPr/>
          <p:nvPr/>
        </p:nvSpPr>
        <p:spPr>
          <a:xfrm>
            <a:off x="6247603" y="5476489"/>
            <a:ext cx="495230" cy="369332"/>
          </a:xfrm>
          <a:prstGeom prst="rect">
            <a:avLst/>
          </a:prstGeom>
        </p:spPr>
        <p:txBody>
          <a:bodyPr wrap="square">
            <a:spAutoFit/>
          </a:bodyPr>
          <a:lstStyle/>
          <a:p>
            <a:r>
              <a:rPr lang="en-US" altLang="zh-CN" dirty="0">
                <a:solidFill>
                  <a:schemeClr val="accent2"/>
                </a:solidFill>
              </a:rPr>
              <a:t>R’</a:t>
            </a:r>
            <a:endParaRPr lang="zh-CN" altLang="en-US" dirty="0">
              <a:solidFill>
                <a:schemeClr val="accent2"/>
              </a:solidFill>
            </a:endParaRPr>
          </a:p>
        </p:txBody>
      </p:sp>
    </p:spTree>
    <p:extLst>
      <p:ext uri="{BB962C8B-B14F-4D97-AF65-F5344CB8AC3E}">
        <p14:creationId xmlns:p14="http://schemas.microsoft.com/office/powerpoint/2010/main" val="4030437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p>
        </p:txBody>
      </p:sp>
      <p:sp>
        <p:nvSpPr>
          <p:cNvPr id="3" name="内容占位符 2"/>
          <p:cNvSpPr>
            <a:spLocks noGrp="1"/>
          </p:cNvSpPr>
          <p:nvPr>
            <p:ph idx="1"/>
          </p:nvPr>
        </p:nvSpPr>
        <p:spPr/>
        <p:txBody>
          <a:bodyPr/>
          <a:lstStyle/>
          <a:p>
            <a:r>
              <a:rPr lang="zh-CN" altLang="en-US" dirty="0"/>
              <a:t>引论</a:t>
            </a:r>
            <a:endParaRPr lang="en-US" altLang="zh-CN" dirty="0"/>
          </a:p>
          <a:p>
            <a:r>
              <a:rPr lang="zh-CN" altLang="en-US" dirty="0">
                <a:solidFill>
                  <a:srgbClr val="FF0000"/>
                </a:solidFill>
              </a:rPr>
              <a:t>索罗模型</a:t>
            </a:r>
            <a:r>
              <a:rPr lang="en-US" altLang="zh-CN" dirty="0">
                <a:solidFill>
                  <a:srgbClr val="FF0000"/>
                </a:solidFill>
              </a:rPr>
              <a:t>I</a:t>
            </a:r>
          </a:p>
          <a:p>
            <a:r>
              <a:rPr lang="zh-CN" altLang="en-US" dirty="0"/>
              <a:t>索罗模型</a:t>
            </a:r>
            <a:r>
              <a:rPr lang="en-US" altLang="zh-CN" dirty="0"/>
              <a:t>II</a:t>
            </a:r>
          </a:p>
          <a:p>
            <a:r>
              <a:rPr lang="zh-CN" altLang="en-US" dirty="0"/>
              <a:t>内生增长模型</a:t>
            </a:r>
            <a:endParaRPr lang="en-US" altLang="zh-CN" dirty="0"/>
          </a:p>
          <a:p>
            <a:r>
              <a:rPr lang="zh-CN" altLang="en-US" dirty="0"/>
              <a:t>经济增长核算</a:t>
            </a:r>
            <a:endParaRPr lang="en-US" altLang="zh-CN" dirty="0"/>
          </a:p>
          <a:p>
            <a:r>
              <a:rPr lang="zh-CN" altLang="en-US" dirty="0"/>
              <a:t>其他增长理论</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6107571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城市化</a:t>
            </a:r>
          </a:p>
        </p:txBody>
      </p:sp>
      <p:sp>
        <p:nvSpPr>
          <p:cNvPr id="3" name="内容占位符 2"/>
          <p:cNvSpPr>
            <a:spLocks noGrp="1"/>
          </p:cNvSpPr>
          <p:nvPr>
            <p:ph idx="1"/>
          </p:nvPr>
        </p:nvSpPr>
        <p:spPr/>
        <p:txBody>
          <a:bodyPr/>
          <a:lstStyle/>
          <a:p>
            <a:r>
              <a:rPr lang="zh-CN" altLang="en-US" dirty="0"/>
              <a:t>随着越来越多农村劳动力进入工业部门，城市化（</a:t>
            </a:r>
            <a:r>
              <a:rPr lang="en-US" altLang="zh-CN" dirty="0"/>
              <a:t>urbanization</a:t>
            </a:r>
            <a:r>
              <a:rPr lang="zh-CN" altLang="en-US" dirty="0"/>
              <a:t>）也发生了。</a:t>
            </a:r>
            <a:endParaRPr lang="en-US" altLang="zh-CN" dirty="0"/>
          </a:p>
          <a:p>
            <a:r>
              <a:rPr lang="zh-CN" altLang="en-US" dirty="0"/>
              <a:t>城市化可能走在工业化之前，因为人们会先聚集到城市寻找就业机会。</a:t>
            </a:r>
            <a:endParaRPr lang="en-US" altLang="zh-CN" dirty="0"/>
          </a:p>
          <a:p>
            <a:pPr lvl="1"/>
            <a:r>
              <a:rPr lang="zh-CN" altLang="en-US" dirty="0"/>
              <a:t>贫民区，小买卖，失业后备军（</a:t>
            </a:r>
            <a:r>
              <a:rPr lang="en-US" altLang="zh-CN" dirty="0"/>
              <a:t>reserve army of labor</a:t>
            </a:r>
            <a:r>
              <a:rPr lang="zh-CN" altLang="en-US" dirty="0"/>
              <a:t>）</a:t>
            </a:r>
            <a:endParaRPr lang="en-US" altLang="zh-CN" dirty="0"/>
          </a:p>
          <a:p>
            <a:endParaRPr lang="zh-CN" altLang="en-US"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0055617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刘易斯拐点（</a:t>
            </a:r>
            <a:r>
              <a:rPr lang="en-US" altLang="zh-CN" dirty="0"/>
              <a:t>Lewis Turning Point</a:t>
            </a:r>
            <a:r>
              <a:rPr lang="zh-CN" altLang="en-US" dirty="0"/>
              <a:t>）</a:t>
            </a:r>
          </a:p>
        </p:txBody>
      </p:sp>
      <p:sp>
        <p:nvSpPr>
          <p:cNvPr id="3" name="内容占位符 2"/>
          <p:cNvSpPr>
            <a:spLocks noGrp="1"/>
          </p:cNvSpPr>
          <p:nvPr>
            <p:ph idx="1"/>
          </p:nvPr>
        </p:nvSpPr>
        <p:spPr/>
        <p:txBody>
          <a:bodyPr>
            <a:normAutofit/>
          </a:bodyPr>
          <a:lstStyle/>
          <a:p>
            <a:r>
              <a:rPr lang="zh-CN" altLang="en-US" dirty="0"/>
              <a:t>刘易斯拐点：当传统农业部门剩余劳动力被工业部门充分吸纳，农业部门</a:t>
            </a:r>
            <a:r>
              <a:rPr lang="en-US" altLang="zh-CN" dirty="0"/>
              <a:t>MPL</a:t>
            </a:r>
            <a:r>
              <a:rPr lang="zh-CN" altLang="en-US" dirty="0"/>
              <a:t>和实际工资开始上升，带动工业部门实际工资上升。</a:t>
            </a:r>
            <a:endParaRPr lang="en-US" altLang="zh-CN" dirty="0"/>
          </a:p>
          <a:p>
            <a:r>
              <a:rPr lang="zh-CN" altLang="en-US" dirty="0"/>
              <a:t>刘易斯拐点之后的发展</a:t>
            </a:r>
            <a:endParaRPr lang="en-US" altLang="zh-CN" dirty="0"/>
          </a:p>
          <a:p>
            <a:pPr lvl="1"/>
            <a:r>
              <a:rPr lang="zh-CN" altLang="en-US" dirty="0"/>
              <a:t>投资增速下降</a:t>
            </a:r>
            <a:endParaRPr lang="en-US" altLang="zh-CN" dirty="0"/>
          </a:p>
          <a:p>
            <a:pPr lvl="1"/>
            <a:r>
              <a:rPr lang="zh-CN" altLang="en-US" dirty="0"/>
              <a:t>消费增速上升</a:t>
            </a:r>
            <a:endParaRPr lang="en-US" altLang="zh-CN" dirty="0"/>
          </a:p>
          <a:p>
            <a:pPr lvl="1"/>
            <a:r>
              <a:rPr lang="zh-CN" altLang="en-US" dirty="0"/>
              <a:t>对外需依赖下降</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5288840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中国消费和净出口份额</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graphicFrame>
        <p:nvGraphicFramePr>
          <p:cNvPr id="6" name="内容占位符 5">
            <a:extLst>
              <a:ext uri="{FF2B5EF4-FFF2-40B4-BE49-F238E27FC236}">
                <a16:creationId xmlns:a16="http://schemas.microsoft.com/office/drawing/2014/main" id="{77CE4F4D-77A9-4556-99E8-896345341162}"/>
              </a:ext>
            </a:extLst>
          </p:cNvPr>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315438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移民，外包，和国际贸易</a:t>
            </a:r>
          </a:p>
        </p:txBody>
      </p:sp>
      <p:sp>
        <p:nvSpPr>
          <p:cNvPr id="3" name="内容占位符 2"/>
          <p:cNvSpPr>
            <a:spLocks noGrp="1"/>
          </p:cNvSpPr>
          <p:nvPr>
            <p:ph idx="1"/>
          </p:nvPr>
        </p:nvSpPr>
        <p:spPr/>
        <p:txBody>
          <a:bodyPr>
            <a:normAutofit/>
          </a:bodyPr>
          <a:lstStyle/>
          <a:p>
            <a:r>
              <a:rPr lang="zh-CN" altLang="en-US" dirty="0"/>
              <a:t>刘易斯模型所刻画的发展中经济处于一种</a:t>
            </a:r>
            <a:r>
              <a:rPr lang="zh-CN" altLang="en-US" dirty="0">
                <a:solidFill>
                  <a:srgbClr val="C00000"/>
                </a:solidFill>
              </a:rPr>
              <a:t>非稳态</a:t>
            </a:r>
            <a:r>
              <a:rPr lang="zh-CN" altLang="en-US" dirty="0"/>
              <a:t>，即两个部门的劳动回报不相等。</a:t>
            </a:r>
            <a:endParaRPr lang="en-US" altLang="zh-CN" dirty="0"/>
          </a:p>
          <a:p>
            <a:r>
              <a:rPr lang="zh-CN" altLang="en-US" dirty="0"/>
              <a:t>要让劳动回报相等</a:t>
            </a:r>
            <a:r>
              <a:rPr lang="en-US" altLang="zh-CN" dirty="0"/>
              <a:t> </a:t>
            </a:r>
          </a:p>
          <a:p>
            <a:pPr lvl="1"/>
            <a:r>
              <a:rPr lang="zh-CN" altLang="en-US" dirty="0"/>
              <a:t>劳动力迁移到资本充裕的地方（跨国移民有限制）。</a:t>
            </a:r>
            <a:endParaRPr lang="en-US" altLang="zh-CN" dirty="0"/>
          </a:p>
          <a:p>
            <a:pPr lvl="1"/>
            <a:r>
              <a:rPr lang="zh-CN" altLang="en-US" dirty="0"/>
              <a:t>或资本投放到劳动力充裕的地方（外包、国际化产业链、第三世界的工业化）。</a:t>
            </a:r>
            <a:endParaRPr lang="en-US" altLang="zh-CN" dirty="0"/>
          </a:p>
          <a:p>
            <a:r>
              <a:rPr lang="zh-CN" altLang="en-US" dirty="0"/>
              <a:t>国际贸易是要素流动的替代。</a:t>
            </a:r>
            <a:endParaRPr lang="en-US" altLang="zh-CN"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5701093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工业化和去工业化</a:t>
            </a:r>
          </a:p>
        </p:txBody>
      </p:sp>
      <p:sp>
        <p:nvSpPr>
          <p:cNvPr id="3" name="内容占位符 2"/>
          <p:cNvSpPr>
            <a:spLocks noGrp="1"/>
          </p:cNvSpPr>
          <p:nvPr>
            <p:ph idx="1"/>
          </p:nvPr>
        </p:nvSpPr>
        <p:spPr/>
        <p:txBody>
          <a:bodyPr>
            <a:normAutofit/>
          </a:bodyPr>
          <a:lstStyle/>
          <a:p>
            <a:r>
              <a:rPr lang="zh-CN" altLang="en-US" dirty="0"/>
              <a:t>刘易斯模型刻画了发展中国家的工业化。</a:t>
            </a:r>
            <a:endParaRPr lang="en-US" altLang="zh-CN" dirty="0"/>
          </a:p>
          <a:p>
            <a:r>
              <a:rPr lang="zh-CN" altLang="en-US" dirty="0"/>
              <a:t>在很多发达国家，工业化已经开始去工业化进程。</a:t>
            </a:r>
            <a:endParaRPr lang="en-US" altLang="zh-CN" dirty="0"/>
          </a:p>
          <a:p>
            <a:pPr lvl="1"/>
            <a:r>
              <a:rPr lang="zh-CN" altLang="en-US" dirty="0"/>
              <a:t>制造业被外包到发展中国家。</a:t>
            </a:r>
            <a:endParaRPr lang="en-US" altLang="zh-CN" dirty="0"/>
          </a:p>
          <a:p>
            <a:pPr lvl="1"/>
            <a:r>
              <a:rPr lang="zh-CN" altLang="en-US" dirty="0"/>
              <a:t>服务业在经济中的比重越来越高。</a:t>
            </a:r>
            <a:endParaRPr lang="en-US" altLang="zh-CN" dirty="0"/>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35787704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库茨涅茨曲线（</a:t>
            </a:r>
            <a:r>
              <a:rPr lang="en-US" altLang="zh-CN" dirty="0"/>
              <a:t>Kuznets Curve</a:t>
            </a:r>
            <a:r>
              <a:rPr lang="zh-CN" altLang="en-US" dirty="0"/>
              <a:t>）</a:t>
            </a:r>
          </a:p>
        </p:txBody>
      </p:sp>
      <p:sp>
        <p:nvSpPr>
          <p:cNvPr id="3" name="内容占位符 2"/>
          <p:cNvSpPr>
            <a:spLocks noGrp="1"/>
          </p:cNvSpPr>
          <p:nvPr>
            <p:ph sz="half" idx="1"/>
          </p:nvPr>
        </p:nvSpPr>
        <p:spPr>
          <a:xfrm>
            <a:off x="457200" y="1600200"/>
            <a:ext cx="3610737" cy="4525963"/>
          </a:xfrm>
        </p:spPr>
        <p:txBody>
          <a:bodyPr>
            <a:normAutofit/>
          </a:bodyPr>
          <a:lstStyle/>
          <a:p>
            <a:r>
              <a:rPr lang="en-US" altLang="zh-CN" dirty="0"/>
              <a:t>Simon Kuznets (1901-1985)</a:t>
            </a:r>
            <a:r>
              <a:rPr lang="zh-CN" altLang="en-US" dirty="0"/>
              <a:t>提出的假说：</a:t>
            </a:r>
            <a:r>
              <a:rPr lang="en-US" altLang="zh-CN" dirty="0"/>
              <a:t> </a:t>
            </a:r>
          </a:p>
          <a:p>
            <a:pPr marL="400050" lvl="1" indent="0">
              <a:buNone/>
            </a:pPr>
            <a:r>
              <a:rPr lang="zh-CN" altLang="en-US" dirty="0">
                <a:solidFill>
                  <a:srgbClr val="C00000"/>
                </a:solidFill>
              </a:rPr>
              <a:t>在经济发展过程中，收入差距先扩大，后缩小。</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cxnSp>
        <p:nvCxnSpPr>
          <p:cNvPr id="10" name="直接箭头连接符 9"/>
          <p:cNvCxnSpPr/>
          <p:nvPr/>
        </p:nvCxnSpPr>
        <p:spPr>
          <a:xfrm>
            <a:off x="5292080" y="5517232"/>
            <a:ext cx="31683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5292080" y="2348880"/>
            <a:ext cx="0" cy="31683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任意多边形 12"/>
          <p:cNvSpPr/>
          <p:nvPr/>
        </p:nvSpPr>
        <p:spPr>
          <a:xfrm>
            <a:off x="5660570" y="3352800"/>
            <a:ext cx="2367813" cy="1669143"/>
          </a:xfrm>
          <a:custGeom>
            <a:avLst/>
            <a:gdLst>
              <a:gd name="connsiteX0" fmla="*/ 0 w 1204686"/>
              <a:gd name="connsiteY0" fmla="*/ 1669143 h 1669143"/>
              <a:gd name="connsiteX1" fmla="*/ 551543 w 1204686"/>
              <a:gd name="connsiteY1" fmla="*/ 0 h 1669143"/>
              <a:gd name="connsiteX2" fmla="*/ 1204686 w 1204686"/>
              <a:gd name="connsiteY2" fmla="*/ 1669143 h 1669143"/>
            </a:gdLst>
            <a:ahLst/>
            <a:cxnLst>
              <a:cxn ang="0">
                <a:pos x="connsiteX0" y="connsiteY0"/>
              </a:cxn>
              <a:cxn ang="0">
                <a:pos x="connsiteX1" y="connsiteY1"/>
              </a:cxn>
              <a:cxn ang="0">
                <a:pos x="connsiteX2" y="connsiteY2"/>
              </a:cxn>
            </a:cxnLst>
            <a:rect l="l" t="t" r="r" b="b"/>
            <a:pathLst>
              <a:path w="1204686" h="1669143">
                <a:moveTo>
                  <a:pt x="0" y="1669143"/>
                </a:moveTo>
                <a:cubicBezTo>
                  <a:pt x="175381" y="834571"/>
                  <a:pt x="350762" y="0"/>
                  <a:pt x="551543" y="0"/>
                </a:cubicBezTo>
                <a:cubicBezTo>
                  <a:pt x="752324" y="0"/>
                  <a:pt x="978505" y="834571"/>
                  <a:pt x="1204686" y="166914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6516216" y="5661248"/>
            <a:ext cx="2304256" cy="369332"/>
          </a:xfrm>
          <a:prstGeom prst="rect">
            <a:avLst/>
          </a:prstGeom>
          <a:noFill/>
        </p:spPr>
        <p:txBody>
          <a:bodyPr wrap="square" rtlCol="0">
            <a:spAutoFit/>
          </a:bodyPr>
          <a:lstStyle/>
          <a:p>
            <a:r>
              <a:rPr lang="en-US" altLang="zh-CN" dirty="0"/>
              <a:t>Income per capita</a:t>
            </a:r>
            <a:endParaRPr lang="zh-CN" altLang="en-US" dirty="0"/>
          </a:p>
        </p:txBody>
      </p:sp>
      <p:sp>
        <p:nvSpPr>
          <p:cNvPr id="15" name="TextBox 14"/>
          <p:cNvSpPr txBox="1"/>
          <p:nvPr/>
        </p:nvSpPr>
        <p:spPr>
          <a:xfrm>
            <a:off x="4067944" y="2272596"/>
            <a:ext cx="1800200" cy="369332"/>
          </a:xfrm>
          <a:prstGeom prst="rect">
            <a:avLst/>
          </a:prstGeom>
          <a:noFill/>
        </p:spPr>
        <p:txBody>
          <a:bodyPr wrap="square" rtlCol="0">
            <a:spAutoFit/>
          </a:bodyPr>
          <a:lstStyle/>
          <a:p>
            <a:r>
              <a:rPr lang="en-US" altLang="zh-CN" dirty="0"/>
              <a:t>Inequality</a:t>
            </a:r>
            <a:endParaRPr lang="zh-CN" altLang="en-US" dirty="0"/>
          </a:p>
        </p:txBody>
      </p:sp>
    </p:spTree>
    <p:extLst>
      <p:ext uri="{BB962C8B-B14F-4D97-AF65-F5344CB8AC3E}">
        <p14:creationId xmlns:p14="http://schemas.microsoft.com/office/powerpoint/2010/main" val="14971870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BFEFA95D-4627-4A67-B983-9AC8CA846E58}"/>
              </a:ext>
            </a:extLst>
          </p:cNvPr>
          <p:cNvSpPr>
            <a:spLocks noGrp="1"/>
          </p:cNvSpPr>
          <p:nvPr>
            <p:ph type="title"/>
          </p:nvPr>
        </p:nvSpPr>
        <p:spPr/>
        <p:txBody>
          <a:bodyPr/>
          <a:lstStyle/>
          <a:p>
            <a:r>
              <a:rPr lang="zh-CN" altLang="en-US" dirty="0"/>
              <a:t>中国的基尼系数</a:t>
            </a:r>
          </a:p>
        </p:txBody>
      </p:sp>
      <p:sp>
        <p:nvSpPr>
          <p:cNvPr id="5" name="页脚占位符 4">
            <a:extLst>
              <a:ext uri="{FF2B5EF4-FFF2-40B4-BE49-F238E27FC236}">
                <a16:creationId xmlns:a16="http://schemas.microsoft.com/office/drawing/2014/main" id="{89B7AD33-07A2-4BEB-A8EA-A8D8901CA716}"/>
              </a:ext>
            </a:extLst>
          </p:cNvPr>
          <p:cNvSpPr>
            <a:spLocks noGrp="1"/>
          </p:cNvSpPr>
          <p:nvPr>
            <p:ph type="ftr" sz="quarter" idx="11"/>
          </p:nvPr>
        </p:nvSpPr>
        <p:spPr/>
        <p:txBody>
          <a:bodyPr/>
          <a:lstStyle/>
          <a:p>
            <a:r>
              <a:rPr lang="en-US" altLang="zh-CN"/>
              <a:t>Intermediate Macroeconomics</a:t>
            </a:r>
            <a:endParaRPr lang="zh-CN" altLang="en-US"/>
          </a:p>
        </p:txBody>
      </p:sp>
      <p:graphicFrame>
        <p:nvGraphicFramePr>
          <p:cNvPr id="8" name="内容占位符 7">
            <a:extLst>
              <a:ext uri="{FF2B5EF4-FFF2-40B4-BE49-F238E27FC236}">
                <a16:creationId xmlns:a16="http://schemas.microsoft.com/office/drawing/2014/main" id="{419604C7-E06D-41FD-B6B1-59AF52E9D976}"/>
              </a:ext>
            </a:extLst>
          </p:cNvPr>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545558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环境库茨涅茨曲线（</a:t>
            </a:r>
            <a:r>
              <a:rPr lang="en-US" altLang="zh-CN" dirty="0"/>
              <a:t>Environmental Kuznets Curve</a:t>
            </a:r>
            <a:r>
              <a:rPr lang="zh-CN" altLang="en-US" dirty="0"/>
              <a:t>）</a:t>
            </a:r>
          </a:p>
        </p:txBody>
      </p:sp>
      <p:sp>
        <p:nvSpPr>
          <p:cNvPr id="3" name="内容占位符 2"/>
          <p:cNvSpPr>
            <a:spLocks noGrp="1"/>
          </p:cNvSpPr>
          <p:nvPr>
            <p:ph sz="half" idx="1"/>
          </p:nvPr>
        </p:nvSpPr>
        <p:spPr>
          <a:xfrm>
            <a:off x="457200" y="1600200"/>
            <a:ext cx="3754756" cy="4525963"/>
          </a:xfrm>
        </p:spPr>
        <p:txBody>
          <a:bodyPr>
            <a:normAutofit/>
          </a:bodyPr>
          <a:lstStyle/>
          <a:p>
            <a:endParaRPr lang="en-US" altLang="zh-CN" dirty="0"/>
          </a:p>
          <a:p>
            <a:endParaRPr lang="en-US" altLang="zh-CN" dirty="0"/>
          </a:p>
          <a:p>
            <a:r>
              <a:rPr lang="en-US" altLang="zh-CN" dirty="0"/>
              <a:t>EKC </a:t>
            </a:r>
            <a:r>
              <a:rPr lang="zh-CN" altLang="en-US" dirty="0"/>
              <a:t>也是一个假说：</a:t>
            </a:r>
            <a:endParaRPr lang="en-US" altLang="zh-CN" dirty="0"/>
          </a:p>
          <a:p>
            <a:pPr marL="400050" lvl="1" indent="0">
              <a:buNone/>
            </a:pPr>
            <a:r>
              <a:rPr lang="zh-CN" altLang="en-US" dirty="0">
                <a:solidFill>
                  <a:srgbClr val="C00000"/>
                </a:solidFill>
              </a:rPr>
              <a:t>在经济发展过程中，环境污染程度先上升，后下降。</a:t>
            </a:r>
          </a:p>
        </p:txBody>
      </p:sp>
      <p:sp>
        <p:nvSpPr>
          <p:cNvPr id="4" name="页脚占位符 3"/>
          <p:cNvSpPr>
            <a:spLocks noGrp="1"/>
          </p:cNvSpPr>
          <p:nvPr>
            <p:ph type="ftr" sz="quarter" idx="11"/>
          </p:nvPr>
        </p:nvSpPr>
        <p:spPr/>
        <p:txBody>
          <a:bodyPr/>
          <a:lstStyle/>
          <a:p>
            <a:r>
              <a:rPr lang="en-US" altLang="zh-CN"/>
              <a:t>Intermediate Macroeconomics</a:t>
            </a:r>
            <a:endParaRPr lang="zh-CN" altLang="en-US"/>
          </a:p>
        </p:txBody>
      </p:sp>
      <p:cxnSp>
        <p:nvCxnSpPr>
          <p:cNvPr id="10" name="直接箭头连接符 9"/>
          <p:cNvCxnSpPr/>
          <p:nvPr/>
        </p:nvCxnSpPr>
        <p:spPr>
          <a:xfrm>
            <a:off x="5292080" y="5517232"/>
            <a:ext cx="31683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5292080" y="2348880"/>
            <a:ext cx="0" cy="31683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任意多边形 12"/>
          <p:cNvSpPr/>
          <p:nvPr/>
        </p:nvSpPr>
        <p:spPr>
          <a:xfrm>
            <a:off x="5660570" y="3352800"/>
            <a:ext cx="2367813" cy="1669143"/>
          </a:xfrm>
          <a:custGeom>
            <a:avLst/>
            <a:gdLst>
              <a:gd name="connsiteX0" fmla="*/ 0 w 1204686"/>
              <a:gd name="connsiteY0" fmla="*/ 1669143 h 1669143"/>
              <a:gd name="connsiteX1" fmla="*/ 551543 w 1204686"/>
              <a:gd name="connsiteY1" fmla="*/ 0 h 1669143"/>
              <a:gd name="connsiteX2" fmla="*/ 1204686 w 1204686"/>
              <a:gd name="connsiteY2" fmla="*/ 1669143 h 1669143"/>
            </a:gdLst>
            <a:ahLst/>
            <a:cxnLst>
              <a:cxn ang="0">
                <a:pos x="connsiteX0" y="connsiteY0"/>
              </a:cxn>
              <a:cxn ang="0">
                <a:pos x="connsiteX1" y="connsiteY1"/>
              </a:cxn>
              <a:cxn ang="0">
                <a:pos x="connsiteX2" y="connsiteY2"/>
              </a:cxn>
            </a:cxnLst>
            <a:rect l="l" t="t" r="r" b="b"/>
            <a:pathLst>
              <a:path w="1204686" h="1669143">
                <a:moveTo>
                  <a:pt x="0" y="1669143"/>
                </a:moveTo>
                <a:cubicBezTo>
                  <a:pt x="175381" y="834571"/>
                  <a:pt x="350762" y="0"/>
                  <a:pt x="551543" y="0"/>
                </a:cubicBezTo>
                <a:cubicBezTo>
                  <a:pt x="752324" y="0"/>
                  <a:pt x="978505" y="834571"/>
                  <a:pt x="1204686" y="166914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6516216" y="5661248"/>
            <a:ext cx="2304256" cy="369332"/>
          </a:xfrm>
          <a:prstGeom prst="rect">
            <a:avLst/>
          </a:prstGeom>
          <a:noFill/>
        </p:spPr>
        <p:txBody>
          <a:bodyPr wrap="square" rtlCol="0">
            <a:spAutoFit/>
          </a:bodyPr>
          <a:lstStyle/>
          <a:p>
            <a:r>
              <a:rPr lang="en-US" altLang="zh-CN" dirty="0"/>
              <a:t>Income per capita</a:t>
            </a:r>
            <a:endParaRPr lang="zh-CN" altLang="en-US" dirty="0"/>
          </a:p>
        </p:txBody>
      </p:sp>
      <p:sp>
        <p:nvSpPr>
          <p:cNvPr id="15" name="TextBox 14"/>
          <p:cNvSpPr txBox="1"/>
          <p:nvPr/>
        </p:nvSpPr>
        <p:spPr>
          <a:xfrm>
            <a:off x="5436096" y="2348880"/>
            <a:ext cx="1800200" cy="369332"/>
          </a:xfrm>
          <a:prstGeom prst="rect">
            <a:avLst/>
          </a:prstGeom>
          <a:noFill/>
        </p:spPr>
        <p:txBody>
          <a:bodyPr wrap="square" rtlCol="0">
            <a:spAutoFit/>
          </a:bodyPr>
          <a:lstStyle/>
          <a:p>
            <a:r>
              <a:rPr lang="en-US" altLang="zh-CN" dirty="0"/>
              <a:t>Pollution</a:t>
            </a:r>
            <a:endParaRPr lang="zh-CN" altLang="en-US" dirty="0"/>
          </a:p>
        </p:txBody>
      </p:sp>
    </p:spTree>
    <p:extLst>
      <p:ext uri="{BB962C8B-B14F-4D97-AF65-F5344CB8AC3E}">
        <p14:creationId xmlns:p14="http://schemas.microsoft.com/office/powerpoint/2010/main" val="1613773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索罗模型 </a:t>
            </a:r>
            <a:r>
              <a:rPr lang="en-US" altLang="zh-CN" dirty="0"/>
              <a:t>I </a:t>
            </a:r>
            <a:r>
              <a:rPr lang="zh-CN" altLang="en-US" dirty="0"/>
              <a:t>（</a:t>
            </a:r>
            <a:r>
              <a:rPr lang="en-US" altLang="zh-CN" dirty="0"/>
              <a:t>Solow Model I</a:t>
            </a:r>
            <a:r>
              <a:rPr lang="zh-CN" altLang="en-US" dirty="0"/>
              <a:t>）</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第一个索罗模型刻画了要素积累对经济增长的作用。</a:t>
                </a:r>
                <a:r>
                  <a:rPr lang="en-US" altLang="zh-CN" dirty="0"/>
                  <a:t> </a:t>
                </a:r>
              </a:p>
              <a:p>
                <a:r>
                  <a:rPr lang="zh-CN" altLang="en-US" dirty="0"/>
                  <a:t>我们假设：</a:t>
                </a:r>
                <a:endParaRPr lang="en-US" altLang="zh-CN" dirty="0"/>
              </a:p>
              <a:p>
                <a:pPr lvl="1"/>
                <a:r>
                  <a:rPr lang="zh-CN" altLang="en-US" dirty="0"/>
                  <a:t>封闭经济</a:t>
                </a:r>
                <a:r>
                  <a:rPr lang="en-US" altLang="zh-CN" dirty="0"/>
                  <a:t> (</a:t>
                </a:r>
                <a14:m>
                  <m:oMath xmlns:m="http://schemas.openxmlformats.org/officeDocument/2006/math">
                    <m:r>
                      <a:rPr lang="en-US" altLang="zh-CN" b="0" i="1" smtClean="0">
                        <a:latin typeface="Cambria Math"/>
                      </a:rPr>
                      <m:t>𝑋</m:t>
                    </m:r>
                    <m:r>
                      <a:rPr lang="en-US" altLang="zh-CN" b="0" i="1" smtClean="0">
                        <a:latin typeface="Cambria Math"/>
                      </a:rPr>
                      <m:t>=0</m:t>
                    </m:r>
                  </m:oMath>
                </a14:m>
                <a:r>
                  <a:rPr lang="en-US" altLang="zh-CN" dirty="0"/>
                  <a:t>), </a:t>
                </a:r>
                <a:r>
                  <a:rPr lang="zh-CN" altLang="en-US" dirty="0"/>
                  <a:t>最小政府</a:t>
                </a:r>
                <a:r>
                  <a:rPr lang="en-US" altLang="zh-CN" dirty="0"/>
                  <a:t> (</a:t>
                </a:r>
                <a14:m>
                  <m:oMath xmlns:m="http://schemas.openxmlformats.org/officeDocument/2006/math">
                    <m:r>
                      <a:rPr lang="en-US" altLang="zh-CN" b="0" i="1" smtClean="0">
                        <a:latin typeface="Cambria Math"/>
                      </a:rPr>
                      <m:t>𝐺</m:t>
                    </m:r>
                    <m:r>
                      <a:rPr lang="en-US" altLang="zh-CN" b="0" i="1" smtClean="0">
                        <a:latin typeface="Cambria Math"/>
                      </a:rPr>
                      <m:t>=0</m:t>
                    </m:r>
                  </m:oMath>
                </a14:m>
                <a:r>
                  <a:rPr lang="en-US" altLang="zh-CN" dirty="0"/>
                  <a:t>).</a:t>
                </a:r>
              </a:p>
              <a:p>
                <a:pPr lvl="1"/>
                <a:r>
                  <a:rPr lang="zh-CN" altLang="en-US" dirty="0"/>
                  <a:t>固定的生产函数</a:t>
                </a:r>
                <a:r>
                  <a:rPr lang="en-US" altLang="zh-CN" dirty="0"/>
                  <a:t>, </a:t>
                </a:r>
                <a14:m>
                  <m:oMath xmlns:m="http://schemas.openxmlformats.org/officeDocument/2006/math">
                    <m:r>
                      <a:rPr lang="en-US" altLang="zh-CN" b="0" i="1" smtClean="0">
                        <a:latin typeface="Cambria Math"/>
                      </a:rPr>
                      <m:t>𝑌</m:t>
                    </m:r>
                    <m:r>
                      <a:rPr lang="en-US" altLang="zh-CN" b="0" i="1" smtClean="0">
                        <a:latin typeface="Cambria Math"/>
                      </a:rPr>
                      <m:t>=</m:t>
                    </m:r>
                    <m:r>
                      <a:rPr lang="en-US" altLang="zh-CN" b="0" i="1" smtClean="0">
                        <a:latin typeface="Cambria Math"/>
                      </a:rPr>
                      <m:t>𝐹</m:t>
                    </m:r>
                    <m:d>
                      <m:dPr>
                        <m:ctrlPr>
                          <a:rPr lang="en-US" altLang="zh-CN" b="0" i="1" smtClean="0">
                            <a:latin typeface="Cambria Math" panose="02040503050406030204" pitchFamily="18" charset="0"/>
                          </a:rPr>
                        </m:ctrlPr>
                      </m:dPr>
                      <m:e>
                        <m:r>
                          <a:rPr lang="en-US" altLang="zh-CN" b="0" i="1" smtClean="0">
                            <a:latin typeface="Cambria Math"/>
                          </a:rPr>
                          <m:t>𝐾</m:t>
                        </m:r>
                        <m:r>
                          <a:rPr lang="en-US" altLang="zh-CN" b="0" i="1" smtClean="0">
                            <a:latin typeface="Cambria Math"/>
                          </a:rPr>
                          <m:t>,</m:t>
                        </m:r>
                        <m:r>
                          <a:rPr lang="en-US" altLang="zh-CN" b="0" i="1" smtClean="0">
                            <a:latin typeface="Cambria Math"/>
                          </a:rPr>
                          <m:t>𝐿</m:t>
                        </m:r>
                      </m:e>
                    </m:d>
                  </m:oMath>
                </a14:m>
                <a:r>
                  <a:rPr lang="en-US" altLang="zh-CN" dirty="0"/>
                  <a:t>, </a:t>
                </a:r>
                <a:r>
                  <a:rPr lang="zh-CN" altLang="en-US" dirty="0"/>
                  <a:t>规模收益不变</a:t>
                </a:r>
                <a:r>
                  <a:rPr lang="en-US" altLang="zh-CN" dirty="0"/>
                  <a:t>. </a:t>
                </a:r>
              </a:p>
              <a:p>
                <a:pPr lvl="1"/>
                <a:r>
                  <a:rPr lang="zh-CN" altLang="en-US" dirty="0"/>
                  <a:t>储蓄率为常数</a:t>
                </a:r>
                <a:r>
                  <a:rPr lang="en-US" altLang="zh-CN" dirty="0"/>
                  <a:t>: </a:t>
                </a:r>
                <a14:m>
                  <m:oMath xmlns:m="http://schemas.openxmlformats.org/officeDocument/2006/math">
                    <m:r>
                      <a:rPr lang="en-US" altLang="zh-CN" b="0" i="1" smtClean="0">
                        <a:latin typeface="Cambria Math" panose="02040503050406030204" pitchFamily="18" charset="0"/>
                      </a:rPr>
                      <m:t>𝑆</m:t>
                    </m:r>
                    <m:r>
                      <a:rPr lang="en-US" altLang="zh-CN" b="0" i="1" smtClean="0">
                        <a:latin typeface="Cambria Math"/>
                      </a:rPr>
                      <m:t>=</m:t>
                    </m:r>
                    <m:r>
                      <a:rPr lang="en-US" altLang="zh-CN" b="0" i="1" smtClean="0">
                        <a:latin typeface="Cambria Math" panose="02040503050406030204" pitchFamily="18" charset="0"/>
                      </a:rPr>
                      <m:t>𝑠𝑌</m:t>
                    </m:r>
                    <m:r>
                      <a:rPr lang="en-US" altLang="zh-CN" b="0" i="1" smtClean="0">
                        <a:latin typeface="Cambria Math" panose="02040503050406030204" pitchFamily="18" charset="0"/>
                      </a:rPr>
                      <m:t>=</m:t>
                    </m:r>
                    <m:r>
                      <a:rPr lang="en-US" altLang="zh-CN" b="0" i="1" smtClean="0">
                        <a:latin typeface="Cambria Math" panose="02040503050406030204" pitchFamily="18" charset="0"/>
                      </a:rPr>
                      <m:t>𝐹</m:t>
                    </m:r>
                    <m:r>
                      <a:rPr lang="en-US" altLang="zh-CN" b="0" i="1" smtClean="0">
                        <a:latin typeface="Cambria Math" panose="02040503050406030204" pitchFamily="18" charset="0"/>
                      </a:rPr>
                      <m:t>(</m:t>
                    </m:r>
                    <m:r>
                      <a:rPr lang="en-US" altLang="zh-CN" b="0" i="1" smtClean="0">
                        <a:latin typeface="Cambria Math" panose="02040503050406030204" pitchFamily="18" charset="0"/>
                      </a:rPr>
                      <m:t>𝐾</m:t>
                    </m:r>
                    <m:r>
                      <a:rPr lang="en-US" altLang="zh-CN" b="0" i="1" smtClean="0">
                        <a:latin typeface="Cambria Math" panose="02040503050406030204" pitchFamily="18" charset="0"/>
                      </a:rPr>
                      <m:t>,</m:t>
                    </m:r>
                    <m:r>
                      <a:rPr lang="en-US" altLang="zh-CN" b="0" i="1" smtClean="0">
                        <a:latin typeface="Cambria Math" panose="02040503050406030204" pitchFamily="18" charset="0"/>
                      </a:rPr>
                      <m:t>𝐿</m:t>
                    </m:r>
                    <m:r>
                      <a:rPr lang="en-US" altLang="zh-CN" b="0" i="1" smtClean="0">
                        <a:latin typeface="Cambria Math" panose="02040503050406030204" pitchFamily="18" charset="0"/>
                      </a:rPr>
                      <m:t>).</m:t>
                    </m:r>
                  </m:oMath>
                </a14:m>
                <a:r>
                  <a:rPr lang="zh-CN" altLang="en-US" dirty="0"/>
                  <a:t> </a:t>
                </a:r>
                <a:endParaRPr lang="en-US" altLang="zh-CN" dirty="0"/>
              </a:p>
              <a:p>
                <a:pPr lvl="1"/>
                <a:r>
                  <a:rPr lang="zh-CN" altLang="en-US" dirty="0"/>
                  <a:t>资本折旧率为常数 </a:t>
                </a:r>
                <a14:m>
                  <m:oMath xmlns:m="http://schemas.openxmlformats.org/officeDocument/2006/math">
                    <m:r>
                      <a:rPr lang="en-US" altLang="zh-CN" b="0" i="1" smtClean="0">
                        <a:latin typeface="Cambria Math"/>
                      </a:rPr>
                      <m:t>𝛿</m:t>
                    </m:r>
                  </m:oMath>
                </a14:m>
                <a:r>
                  <a:rPr lang="en-US" altLang="zh-CN" dirty="0"/>
                  <a:t>.</a:t>
                </a:r>
              </a:p>
              <a:p>
                <a:pPr lvl="1"/>
                <a:r>
                  <a:rPr lang="zh-CN" altLang="en-US" dirty="0"/>
                  <a:t>人口增长率为常数</a:t>
                </a:r>
                <a:r>
                  <a:rPr lang="en-US" altLang="zh-CN" dirty="0"/>
                  <a:t> </a:t>
                </a:r>
                <a14:m>
                  <m:oMath xmlns:m="http://schemas.openxmlformats.org/officeDocument/2006/math">
                    <m:r>
                      <a:rPr lang="en-US" altLang="zh-CN" b="0" i="1" smtClean="0">
                        <a:latin typeface="Cambria Math"/>
                      </a:rPr>
                      <m:t>𝑛</m:t>
                    </m:r>
                  </m:oMath>
                </a14:m>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a:rPr>
                          <m:t>𝐿</m:t>
                        </m:r>
                      </m:e>
                      <m:sub>
                        <m:r>
                          <a:rPr lang="en-US" altLang="zh-CN" b="0" i="1" smtClean="0">
                            <a:latin typeface="Cambria Math"/>
                          </a:rPr>
                          <m:t>𝑡</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𝐿</m:t>
                        </m:r>
                      </m:e>
                      <m:sub>
                        <m:r>
                          <a:rPr lang="en-US" altLang="zh-CN" b="0" i="1" smtClean="0">
                            <a:latin typeface="Cambria Math"/>
                          </a:rPr>
                          <m:t>0</m:t>
                        </m:r>
                      </m:sub>
                    </m:sSub>
                    <m:sSup>
                      <m:sSupPr>
                        <m:ctrlPr>
                          <a:rPr lang="en-US" altLang="zh-CN" b="0" i="1" smtClean="0">
                            <a:latin typeface="Cambria Math" panose="02040503050406030204" pitchFamily="18" charset="0"/>
                          </a:rPr>
                        </m:ctrlPr>
                      </m:sSupPr>
                      <m:e>
                        <m:r>
                          <a:rPr lang="en-US" altLang="zh-CN" b="0" i="1" smtClean="0">
                            <a:latin typeface="Cambria Math"/>
                          </a:rPr>
                          <m:t>𝑒</m:t>
                        </m:r>
                      </m:e>
                      <m:sup>
                        <m:r>
                          <a:rPr lang="en-US" altLang="zh-CN" b="0" i="1" smtClean="0">
                            <a:latin typeface="Cambria Math"/>
                          </a:rPr>
                          <m:t>𝑛𝑡</m:t>
                        </m:r>
                      </m:sup>
                    </m:sSup>
                    <m:r>
                      <a:rPr lang="en-US" altLang="zh-CN" b="0" i="1" smtClean="0">
                        <a:latin typeface="Cambria Math"/>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04" t="-1752"/>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2282772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人均产出</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62500" lnSpcReduction="20000"/>
              </a:bodyPr>
              <a:lstStyle/>
              <a:p>
                <a:r>
                  <a:rPr lang="zh-CN" altLang="en-US" dirty="0"/>
                  <a:t>定义</a:t>
                </a:r>
                <a:r>
                  <a:rPr lang="en-US" altLang="zh-CN" dirty="0"/>
                  <a:t> </a:t>
                </a:r>
                <a14:m>
                  <m:oMath xmlns:m="http://schemas.openxmlformats.org/officeDocument/2006/math">
                    <m:r>
                      <a:rPr lang="en-US" altLang="zh-CN" b="0" i="1" smtClean="0">
                        <a:latin typeface="Cambria Math"/>
                      </a:rPr>
                      <m:t>𝑦</m:t>
                    </m:r>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𝑌</m:t>
                        </m:r>
                      </m:num>
                      <m:den>
                        <m:r>
                          <a:rPr lang="en-US" altLang="zh-CN" b="0" i="1" smtClean="0">
                            <a:latin typeface="Cambria Math"/>
                          </a:rPr>
                          <m:t>𝐿</m:t>
                        </m:r>
                      </m:den>
                    </m:f>
                  </m:oMath>
                </a14:m>
                <a:r>
                  <a:rPr lang="en-US" altLang="zh-CN" dirty="0"/>
                  <a:t> </a:t>
                </a:r>
                <a:r>
                  <a:rPr lang="zh-CN" altLang="en-US" dirty="0"/>
                  <a:t>和</a:t>
                </a:r>
                <a:r>
                  <a:rPr lang="en-US" altLang="zh-CN" dirty="0"/>
                  <a:t> </a:t>
                </a:r>
                <a14:m>
                  <m:oMath xmlns:m="http://schemas.openxmlformats.org/officeDocument/2006/math">
                    <m:r>
                      <a:rPr lang="en-US" altLang="zh-CN" b="0" i="1" smtClean="0">
                        <a:latin typeface="Cambria Math"/>
                      </a:rPr>
                      <m:t>𝑘</m:t>
                    </m:r>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𝐾</m:t>
                        </m:r>
                      </m:num>
                      <m:den>
                        <m:r>
                          <a:rPr lang="en-US" altLang="zh-CN" b="0" i="1" smtClean="0">
                            <a:latin typeface="Cambria Math"/>
                          </a:rPr>
                          <m:t>𝐿</m:t>
                        </m:r>
                      </m:den>
                    </m:f>
                    <m:r>
                      <a:rPr lang="en-US" altLang="zh-CN" b="0" i="1" smtClean="0">
                        <a:latin typeface="Cambria Math"/>
                      </a:rPr>
                      <m:t>. </m:t>
                    </m:r>
                    <m:r>
                      <a:rPr lang="en-US" altLang="zh-CN" b="0" i="1" smtClean="0">
                        <a:latin typeface="Cambria Math"/>
                      </a:rPr>
                      <m:t>𝑦</m:t>
                    </m:r>
                    <m:r>
                      <a:rPr lang="en-US" altLang="zh-CN" b="0" i="1" smtClean="0">
                        <a:latin typeface="Cambria Math"/>
                      </a:rPr>
                      <m:t> </m:t>
                    </m:r>
                  </m:oMath>
                </a14:m>
                <a:r>
                  <a:rPr lang="zh-CN" altLang="en-US" dirty="0"/>
                  <a:t>为人均产出（</a:t>
                </a:r>
                <a:r>
                  <a:rPr lang="en-US" altLang="zh-CN" dirty="0"/>
                  <a:t>output per capita</a:t>
                </a:r>
                <a:r>
                  <a:rPr lang="zh-CN" altLang="en-US" dirty="0"/>
                  <a:t>）。</a:t>
                </a:r>
                <a14:m>
                  <m:oMath xmlns:m="http://schemas.openxmlformats.org/officeDocument/2006/math">
                    <m:r>
                      <a:rPr lang="en-US" altLang="zh-CN" b="0" i="1" smtClean="0">
                        <a:latin typeface="Cambria Math"/>
                      </a:rPr>
                      <m:t>𝑘</m:t>
                    </m:r>
                    <m:r>
                      <a:rPr lang="en-US" altLang="zh-CN" b="0" i="1" smtClean="0">
                        <a:latin typeface="Cambria Math"/>
                      </a:rPr>
                      <m:t> </m:t>
                    </m:r>
                  </m:oMath>
                </a14:m>
                <a:r>
                  <a:rPr lang="zh-CN" altLang="en-US" dirty="0"/>
                  <a:t>为</a:t>
                </a:r>
                <a:r>
                  <a:rPr lang="en-US" altLang="zh-CN" dirty="0"/>
                  <a:t> </a:t>
                </a:r>
                <a:r>
                  <a:rPr lang="zh-CN" altLang="en-US" dirty="0"/>
                  <a:t>人均资本存量。因为生产函数的规模收益不变，所以</a:t>
                </a:r>
                <a:r>
                  <a:rPr lang="en-US" altLang="zh-CN" dirty="0"/>
                  <a:t> </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𝑦</m:t>
                      </m:r>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𝑌</m:t>
                          </m:r>
                        </m:num>
                        <m:den>
                          <m:r>
                            <a:rPr lang="en-US" altLang="zh-CN" b="0" i="1" smtClean="0">
                              <a:latin typeface="Cambria Math"/>
                            </a:rPr>
                            <m:t>𝐿</m:t>
                          </m:r>
                        </m:den>
                      </m:f>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𝐹</m:t>
                          </m:r>
                          <m:d>
                            <m:dPr>
                              <m:ctrlPr>
                                <a:rPr lang="en-US" altLang="zh-CN" b="0" i="1" smtClean="0">
                                  <a:latin typeface="Cambria Math" panose="02040503050406030204" pitchFamily="18" charset="0"/>
                                </a:rPr>
                              </m:ctrlPr>
                            </m:dPr>
                            <m:e>
                              <m:r>
                                <a:rPr lang="en-US" altLang="zh-CN" b="0" i="1" smtClean="0">
                                  <a:latin typeface="Cambria Math"/>
                                </a:rPr>
                                <m:t>𝐾</m:t>
                              </m:r>
                              <m:r>
                                <a:rPr lang="en-US" altLang="zh-CN" b="0" i="1" smtClean="0">
                                  <a:latin typeface="Cambria Math"/>
                                </a:rPr>
                                <m:t>,</m:t>
                              </m:r>
                              <m:r>
                                <a:rPr lang="en-US" altLang="zh-CN" b="0" i="1" smtClean="0">
                                  <a:latin typeface="Cambria Math"/>
                                </a:rPr>
                                <m:t>𝐿</m:t>
                              </m:r>
                            </m:e>
                          </m:d>
                        </m:num>
                        <m:den>
                          <m:r>
                            <a:rPr lang="en-US" altLang="zh-CN" b="0" i="1" smtClean="0">
                              <a:latin typeface="Cambria Math"/>
                            </a:rPr>
                            <m:t>𝐿</m:t>
                          </m:r>
                        </m:den>
                      </m:f>
                      <m:r>
                        <a:rPr lang="en-US" altLang="zh-CN" b="0" i="1" smtClean="0">
                          <a:latin typeface="Cambria Math"/>
                        </a:rPr>
                        <m:t>=</m:t>
                      </m:r>
                      <m:r>
                        <a:rPr lang="en-US" altLang="zh-CN" b="0" i="1" smtClean="0">
                          <a:latin typeface="Cambria Math"/>
                        </a:rPr>
                        <m:t>𝐹</m:t>
                      </m:r>
                      <m:d>
                        <m:dPr>
                          <m:ctrlPr>
                            <a:rPr lang="en-US" altLang="zh-CN" b="0" i="1" smtClean="0">
                              <a:latin typeface="Cambria Math" panose="02040503050406030204" pitchFamily="18" charset="0"/>
                            </a:rPr>
                          </m:ctrlPr>
                        </m:dPr>
                        <m:e>
                          <m:r>
                            <a:rPr lang="en-US" altLang="zh-CN" b="0" i="1" smtClean="0">
                              <a:latin typeface="Cambria Math"/>
                            </a:rPr>
                            <m:t>𝑘</m:t>
                          </m:r>
                          <m:r>
                            <a:rPr lang="en-US" altLang="zh-CN" b="0" i="1" smtClean="0">
                              <a:latin typeface="Cambria Math"/>
                            </a:rPr>
                            <m:t>,1</m:t>
                          </m:r>
                        </m:e>
                      </m:d>
                      <m:r>
                        <a:rPr lang="en-US" altLang="zh-CN" b="0" i="1" smtClean="0">
                          <a:latin typeface="Cambria Math"/>
                        </a:rPr>
                        <m:t>.</m:t>
                      </m:r>
                    </m:oMath>
                  </m:oMathPara>
                </a14:m>
                <a:endParaRPr lang="en-US" altLang="zh-CN" dirty="0"/>
              </a:p>
              <a:p>
                <a:r>
                  <a:rPr lang="zh-CN" altLang="en-US" dirty="0"/>
                  <a:t>定义</a:t>
                </a:r>
                <a:r>
                  <a:rPr lang="en-US" altLang="zh-CN" dirty="0"/>
                  <a:t> </a:t>
                </a:r>
                <a14:m>
                  <m:oMath xmlns:m="http://schemas.openxmlformats.org/officeDocument/2006/math">
                    <m:r>
                      <a:rPr lang="en-US" altLang="zh-CN" b="0" i="1" smtClean="0">
                        <a:latin typeface="Cambria Math"/>
                      </a:rPr>
                      <m:t>𝑓</m:t>
                    </m:r>
                    <m:d>
                      <m:dPr>
                        <m:ctrlPr>
                          <a:rPr lang="en-US" altLang="zh-CN" b="0" i="1" smtClean="0">
                            <a:latin typeface="Cambria Math" panose="02040503050406030204" pitchFamily="18" charset="0"/>
                          </a:rPr>
                        </m:ctrlPr>
                      </m:dPr>
                      <m:e>
                        <m:r>
                          <a:rPr lang="en-US" altLang="zh-CN" b="0" i="1" smtClean="0">
                            <a:latin typeface="Cambria Math"/>
                          </a:rPr>
                          <m:t>𝑘</m:t>
                        </m:r>
                      </m:e>
                    </m:d>
                    <m:r>
                      <a:rPr lang="en-US" altLang="zh-CN" b="0" i="1" smtClean="0">
                        <a:latin typeface="Cambria Math"/>
                      </a:rPr>
                      <m:t>≡</m:t>
                    </m:r>
                    <m:r>
                      <a:rPr lang="en-US" altLang="zh-CN" b="0" i="1" smtClean="0">
                        <a:latin typeface="Cambria Math"/>
                      </a:rPr>
                      <m:t>𝐹</m:t>
                    </m:r>
                    <m:d>
                      <m:dPr>
                        <m:ctrlPr>
                          <a:rPr lang="en-US" altLang="zh-CN" b="0" i="1" smtClean="0">
                            <a:latin typeface="Cambria Math" panose="02040503050406030204" pitchFamily="18" charset="0"/>
                          </a:rPr>
                        </m:ctrlPr>
                      </m:dPr>
                      <m:e>
                        <m:r>
                          <a:rPr lang="en-US" altLang="zh-CN" b="0" i="1" smtClean="0">
                            <a:latin typeface="Cambria Math"/>
                          </a:rPr>
                          <m:t>𝑘</m:t>
                        </m:r>
                        <m:r>
                          <a:rPr lang="en-US" altLang="zh-CN" b="0" i="1" smtClean="0">
                            <a:latin typeface="Cambria Math"/>
                          </a:rPr>
                          <m:t>,1</m:t>
                        </m:r>
                      </m:e>
                    </m:d>
                  </m:oMath>
                </a14:m>
                <a:r>
                  <a:rPr lang="zh-CN" altLang="en-US" dirty="0"/>
                  <a:t>，将上式写为</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𝑦</m:t>
                      </m:r>
                      <m:r>
                        <a:rPr lang="en-US" altLang="zh-CN" b="0" i="1" smtClean="0">
                          <a:latin typeface="Cambria Math"/>
                        </a:rPr>
                        <m:t>=</m:t>
                      </m:r>
                      <m:r>
                        <a:rPr lang="en-US" altLang="zh-CN" b="0" i="1" smtClean="0">
                          <a:latin typeface="Cambria Math"/>
                        </a:rPr>
                        <m:t>𝑓</m:t>
                      </m:r>
                      <m:d>
                        <m:dPr>
                          <m:ctrlPr>
                            <a:rPr lang="en-US" altLang="zh-CN" b="0" i="1" smtClean="0">
                              <a:latin typeface="Cambria Math" panose="02040503050406030204" pitchFamily="18" charset="0"/>
                            </a:rPr>
                          </m:ctrlPr>
                        </m:dPr>
                        <m:e>
                          <m:r>
                            <a:rPr lang="en-US" altLang="zh-CN" b="0" i="1" smtClean="0">
                              <a:latin typeface="Cambria Math"/>
                            </a:rPr>
                            <m:t>𝑘</m:t>
                          </m:r>
                        </m:e>
                      </m:d>
                      <m:r>
                        <a:rPr lang="en-US" altLang="zh-CN" b="0" i="1" smtClean="0">
                          <a:latin typeface="Cambria Math"/>
                        </a:rPr>
                        <m:t>.</m:t>
                      </m:r>
                    </m:oMath>
                  </m:oMathPara>
                </a14:m>
                <a:endParaRPr lang="en-US" altLang="zh-CN" dirty="0"/>
              </a:p>
              <a:p>
                <a:r>
                  <a:rPr lang="en-US" altLang="zh-CN" i="1" dirty="0">
                    <a:ea typeface="宋体" charset="-122"/>
                  </a:rPr>
                  <a:t>f(k) </a:t>
                </a:r>
                <a:r>
                  <a:rPr lang="zh-CN" altLang="en-US" dirty="0">
                    <a:ea typeface="宋体" charset="-122"/>
                  </a:rPr>
                  <a:t>是个体生产函数（</a:t>
                </a:r>
                <a:r>
                  <a:rPr lang="en-US" altLang="zh-CN" dirty="0"/>
                  <a:t>individual production function</a:t>
                </a:r>
                <a:r>
                  <a:rPr lang="zh-CN" altLang="en-US" dirty="0"/>
                  <a:t>）。我们假设：</a:t>
                </a:r>
                <a:r>
                  <a:rPr lang="en-US" altLang="zh-CN" dirty="0">
                    <a:latin typeface="Cambria Math"/>
                  </a:rPr>
                  <a:t> </a:t>
                </a: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a:rPr>
                        <m:t>𝑓</m:t>
                      </m:r>
                      <m:d>
                        <m:dPr>
                          <m:ctrlPr>
                            <a:rPr lang="en-US" altLang="zh-CN" i="1">
                              <a:latin typeface="Cambria Math" panose="02040503050406030204" pitchFamily="18" charset="0"/>
                            </a:rPr>
                          </m:ctrlPr>
                        </m:dPr>
                        <m:e>
                          <m:r>
                            <a:rPr lang="en-US" altLang="zh-CN" i="1">
                              <a:latin typeface="Cambria Math"/>
                            </a:rPr>
                            <m:t>0</m:t>
                          </m:r>
                        </m:e>
                      </m:d>
                      <m:r>
                        <a:rPr lang="en-US" altLang="zh-CN" i="1">
                          <a:latin typeface="Cambria Math"/>
                        </a:rPr>
                        <m:t>=0, </m:t>
                      </m:r>
                      <m:sSup>
                        <m:sSupPr>
                          <m:ctrlPr>
                            <a:rPr lang="en-US" altLang="zh-CN" i="1">
                              <a:latin typeface="Cambria Math" panose="02040503050406030204" pitchFamily="18" charset="0"/>
                            </a:rPr>
                          </m:ctrlPr>
                        </m:sSupPr>
                        <m:e>
                          <m:r>
                            <a:rPr lang="en-US" altLang="zh-CN" i="1">
                              <a:latin typeface="Cambria Math"/>
                            </a:rPr>
                            <m:t>𝑓</m:t>
                          </m:r>
                        </m:e>
                        <m:sup>
                          <m:r>
                            <a:rPr lang="en-US" altLang="zh-CN" i="1">
                              <a:latin typeface="Cambria Math"/>
                            </a:rPr>
                            <m:t>′</m:t>
                          </m:r>
                        </m:sup>
                      </m:sSup>
                      <m:d>
                        <m:dPr>
                          <m:ctrlPr>
                            <a:rPr lang="en-US" altLang="zh-CN" i="1">
                              <a:latin typeface="Cambria Math" panose="02040503050406030204" pitchFamily="18" charset="0"/>
                            </a:rPr>
                          </m:ctrlPr>
                        </m:dPr>
                        <m:e>
                          <m:r>
                            <a:rPr lang="en-US" altLang="zh-CN" i="1">
                              <a:latin typeface="Cambria Math"/>
                            </a:rPr>
                            <m:t>𝑘</m:t>
                          </m:r>
                        </m:e>
                      </m:d>
                      <m:r>
                        <a:rPr lang="en-US" altLang="zh-CN" i="1">
                          <a:latin typeface="Cambria Math"/>
                        </a:rPr>
                        <m:t>&gt;0, </m:t>
                      </m:r>
                      <m:sSup>
                        <m:sSupPr>
                          <m:ctrlPr>
                            <a:rPr lang="en-US" altLang="zh-CN" i="1">
                              <a:latin typeface="Cambria Math" panose="02040503050406030204" pitchFamily="18" charset="0"/>
                            </a:rPr>
                          </m:ctrlPr>
                        </m:sSupPr>
                        <m:e>
                          <m:r>
                            <a:rPr lang="en-US" altLang="zh-CN" i="1">
                              <a:latin typeface="Cambria Math"/>
                            </a:rPr>
                            <m:t>𝑓</m:t>
                          </m:r>
                        </m:e>
                        <m:sup>
                          <m:r>
                            <a:rPr lang="en-US" altLang="zh-CN" i="1">
                              <a:latin typeface="Cambria Math"/>
                            </a:rPr>
                            <m:t>′′</m:t>
                          </m:r>
                        </m:sup>
                      </m:sSup>
                      <m:d>
                        <m:dPr>
                          <m:ctrlPr>
                            <a:rPr lang="en-US" altLang="zh-CN" i="1">
                              <a:latin typeface="Cambria Math" panose="02040503050406030204" pitchFamily="18" charset="0"/>
                            </a:rPr>
                          </m:ctrlPr>
                        </m:dPr>
                        <m:e>
                          <m:r>
                            <a:rPr lang="en-US" altLang="zh-CN" i="1">
                              <a:latin typeface="Cambria Math"/>
                            </a:rPr>
                            <m:t>𝑘</m:t>
                          </m:r>
                        </m:e>
                      </m:d>
                      <m:r>
                        <a:rPr lang="en-US" altLang="zh-CN" i="1">
                          <a:latin typeface="Cambria Math"/>
                        </a:rPr>
                        <m:t>&lt;0</m:t>
                      </m:r>
                      <m:r>
                        <a:rPr lang="en-US" altLang="zh-CN" b="0" i="1" smtClean="0">
                          <a:latin typeface="Cambria Math"/>
                        </a:rPr>
                        <m:t>.</m:t>
                      </m:r>
                    </m:oMath>
                  </m:oMathPara>
                </a14:m>
                <a:endParaRPr lang="en-US" altLang="zh-CN" dirty="0"/>
              </a:p>
              <a:p>
                <a:pPr marL="0" indent="0">
                  <a:buNone/>
                </a:pPr>
                <a:r>
                  <a:rPr lang="en-US" altLang="zh-CN" dirty="0"/>
                  <a:t>      </a:t>
                </a:r>
                <a:r>
                  <a:rPr lang="zh-CN" altLang="en-US" dirty="0"/>
                  <a:t>其中</a:t>
                </a:r>
                <a:r>
                  <a:rPr lang="en-US" altLang="zh-CN" dirty="0"/>
                  <a:t> </a:t>
                </a:r>
                <a14:m>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a:rPr>
                          <m:t>𝑓</m:t>
                        </m:r>
                      </m:e>
                      <m:sup>
                        <m:r>
                          <a:rPr lang="en-US" altLang="zh-CN" i="1">
                            <a:latin typeface="Cambria Math"/>
                          </a:rPr>
                          <m:t>′</m:t>
                        </m:r>
                      </m:sup>
                    </m:sSup>
                    <m:d>
                      <m:dPr>
                        <m:ctrlPr>
                          <a:rPr lang="en-US" altLang="zh-CN" i="1">
                            <a:latin typeface="Cambria Math" panose="02040503050406030204" pitchFamily="18" charset="0"/>
                          </a:rPr>
                        </m:ctrlPr>
                      </m:dPr>
                      <m:e>
                        <m:r>
                          <a:rPr lang="en-US" altLang="zh-CN" i="1">
                            <a:latin typeface="Cambria Math"/>
                          </a:rPr>
                          <m:t>𝑘</m:t>
                        </m:r>
                      </m:e>
                    </m:d>
                  </m:oMath>
                </a14:m>
                <a:r>
                  <a:rPr lang="en-US" altLang="zh-CN" dirty="0"/>
                  <a:t> </a:t>
                </a:r>
                <a:r>
                  <a:rPr lang="zh-CN" altLang="en-US" dirty="0"/>
                  <a:t>是边际资本产出（</a:t>
                </a:r>
                <a:r>
                  <a:rPr lang="en-US" altLang="zh-CN" dirty="0"/>
                  <a:t>marginal product of capital, MPK</a:t>
                </a:r>
                <a:r>
                  <a:rPr lang="zh-CN" altLang="en-US" dirty="0"/>
                  <a:t>）。</a:t>
                </a:r>
                <a:endParaRPr lang="en-US" altLang="zh-CN" dirty="0"/>
              </a:p>
              <a:p>
                <a:r>
                  <a:rPr lang="zh-CN" altLang="en-US" dirty="0"/>
                  <a:t>我们也假设：</a:t>
                </a:r>
                <a:endParaRPr lang="en-US" altLang="zh-CN" dirty="0"/>
              </a:p>
              <a:p>
                <a:pPr marL="0" indent="0">
                  <a:buNone/>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a:rPr>
                                <m:t>lim</m:t>
                              </m:r>
                            </m:e>
                            <m:lim>
                              <m:r>
                                <a:rPr lang="en-US" altLang="zh-CN" i="1">
                                  <a:latin typeface="Cambria Math"/>
                                </a:rPr>
                                <m:t>𝑘</m:t>
                              </m:r>
                              <m:r>
                                <a:rPr lang="en-US" altLang="zh-CN" i="1">
                                  <a:latin typeface="Cambria Math"/>
                                </a:rPr>
                                <m:t>→0</m:t>
                              </m:r>
                            </m:lim>
                          </m:limLow>
                        </m:fName>
                        <m:e>
                          <m:sSup>
                            <m:sSupPr>
                              <m:ctrlPr>
                                <a:rPr lang="en-US" altLang="zh-CN" i="1">
                                  <a:latin typeface="Cambria Math" panose="02040503050406030204" pitchFamily="18" charset="0"/>
                                </a:rPr>
                              </m:ctrlPr>
                            </m:sSupPr>
                            <m:e>
                              <m:r>
                                <a:rPr lang="en-US" altLang="zh-CN" i="1">
                                  <a:latin typeface="Cambria Math"/>
                                </a:rPr>
                                <m:t>𝑓</m:t>
                              </m:r>
                            </m:e>
                            <m:sup>
                              <m:r>
                                <a:rPr lang="en-US" altLang="zh-CN" i="1">
                                  <a:latin typeface="Cambria Math"/>
                                </a:rPr>
                                <m:t>′</m:t>
                              </m:r>
                            </m:sup>
                          </m:sSup>
                          <m:d>
                            <m:dPr>
                              <m:ctrlPr>
                                <a:rPr lang="en-US" altLang="zh-CN" i="1">
                                  <a:latin typeface="Cambria Math" panose="02040503050406030204" pitchFamily="18" charset="0"/>
                                </a:rPr>
                              </m:ctrlPr>
                            </m:dPr>
                            <m:e>
                              <m:r>
                                <a:rPr lang="en-US" altLang="zh-CN" i="1">
                                  <a:latin typeface="Cambria Math"/>
                                </a:rPr>
                                <m:t>𝑘</m:t>
                              </m:r>
                            </m:e>
                          </m:d>
                          <m:r>
                            <a:rPr lang="en-US" altLang="zh-CN" i="1">
                              <a:latin typeface="Cambria Math"/>
                            </a:rPr>
                            <m:t>=∞, </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a:rPr>
                                    <m:t>lim</m:t>
                                  </m:r>
                                </m:e>
                                <m:lim>
                                  <m:r>
                                    <a:rPr lang="en-US" altLang="zh-CN" i="1">
                                      <a:latin typeface="Cambria Math"/>
                                    </a:rPr>
                                    <m:t>𝑘</m:t>
                                  </m:r>
                                  <m:r>
                                    <a:rPr lang="en-US" altLang="zh-CN" i="1">
                                      <a:latin typeface="Cambria Math"/>
                                    </a:rPr>
                                    <m:t>→∞</m:t>
                                  </m:r>
                                </m:lim>
                              </m:limLow>
                            </m:fName>
                            <m:e>
                              <m:sSup>
                                <m:sSupPr>
                                  <m:ctrlPr>
                                    <a:rPr lang="en-US" altLang="zh-CN" i="1">
                                      <a:latin typeface="Cambria Math" panose="02040503050406030204" pitchFamily="18" charset="0"/>
                                    </a:rPr>
                                  </m:ctrlPr>
                                </m:sSupPr>
                                <m:e>
                                  <m:r>
                                    <a:rPr lang="en-US" altLang="zh-CN" i="1">
                                      <a:latin typeface="Cambria Math"/>
                                    </a:rPr>
                                    <m:t>𝑓</m:t>
                                  </m:r>
                                </m:e>
                                <m:sup>
                                  <m:r>
                                    <a:rPr lang="en-US" altLang="zh-CN" i="1">
                                      <a:latin typeface="Cambria Math"/>
                                    </a:rPr>
                                    <m:t>′</m:t>
                                  </m:r>
                                </m:sup>
                              </m:sSup>
                              <m:d>
                                <m:dPr>
                                  <m:ctrlPr>
                                    <a:rPr lang="en-US" altLang="zh-CN" i="1">
                                      <a:latin typeface="Cambria Math" panose="02040503050406030204" pitchFamily="18" charset="0"/>
                                    </a:rPr>
                                  </m:ctrlPr>
                                </m:dPr>
                                <m:e>
                                  <m:r>
                                    <a:rPr lang="en-US" altLang="zh-CN" i="1">
                                      <a:latin typeface="Cambria Math"/>
                                    </a:rPr>
                                    <m:t>𝑘</m:t>
                                  </m:r>
                                </m:e>
                              </m:d>
                              <m:r>
                                <a:rPr lang="en-US" altLang="zh-CN" i="1">
                                  <a:latin typeface="Cambria Math"/>
                                </a:rPr>
                                <m:t>=0</m:t>
                              </m:r>
                            </m:e>
                          </m:func>
                        </m:e>
                      </m:func>
                    </m:oMath>
                  </m:oMathPara>
                </a14:m>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667" t="-1348"/>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402661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资本积累</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投资（</a:t>
                </a:r>
                <a:r>
                  <a:rPr lang="en-US" altLang="zh-CN" dirty="0"/>
                  <a:t>investment</a:t>
                </a:r>
                <a:r>
                  <a:rPr lang="zh-CN" altLang="en-US" dirty="0"/>
                  <a:t>）让资本积累，折旧（</a:t>
                </a:r>
                <a:r>
                  <a:rPr lang="en-US" altLang="zh-CN" dirty="0"/>
                  <a:t>depreciation</a:t>
                </a:r>
                <a:r>
                  <a:rPr lang="zh-CN" altLang="en-US" dirty="0"/>
                  <a:t>）让资本损耗。资本存量的变化由如下微分方程刻画：</a:t>
                </a:r>
                <a:endParaRPr lang="en-US" altLang="zh-CN" dirty="0"/>
              </a:p>
              <a:p>
                <a:pPr marL="0" indent="0" algn="ctr">
                  <a:buNone/>
                </a:pPr>
                <a14:m>
                  <m:oMath xmlns:m="http://schemas.openxmlformats.org/officeDocument/2006/math">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a:rPr>
                              <m:t>𝐾</m:t>
                            </m:r>
                          </m:e>
                          <m:sub>
                            <m:r>
                              <a:rPr lang="en-US" altLang="zh-CN" b="0" i="1" smtClean="0">
                                <a:latin typeface="Cambria Math"/>
                              </a:rPr>
                              <m:t>𝑡</m:t>
                            </m:r>
                          </m:sub>
                        </m:sSub>
                      </m:e>
                    </m:acc>
                    <m:r>
                      <a:rPr lang="en-US" altLang="zh-CN" b="0" i="1" dirty="0" smtClean="0">
                        <a:latin typeface="Cambria Math"/>
                      </a:rPr>
                      <m:t>≡</m:t>
                    </m:r>
                    <m:f>
                      <m:fPr>
                        <m:ctrlPr>
                          <a:rPr lang="en-US" altLang="zh-CN" b="0" i="1" dirty="0" smtClean="0">
                            <a:latin typeface="Cambria Math" panose="02040503050406030204" pitchFamily="18" charset="0"/>
                          </a:rPr>
                        </m:ctrlPr>
                      </m:fPr>
                      <m:num>
                        <m:r>
                          <a:rPr lang="en-US" altLang="zh-CN" b="0" i="1" dirty="0" smtClean="0">
                            <a:latin typeface="Cambria Math"/>
                          </a:rPr>
                          <m:t>𝑑</m:t>
                        </m:r>
                        <m:sSub>
                          <m:sSubPr>
                            <m:ctrlPr>
                              <a:rPr lang="en-US" altLang="zh-CN" b="0" i="1" dirty="0" smtClean="0">
                                <a:latin typeface="Cambria Math" panose="02040503050406030204" pitchFamily="18" charset="0"/>
                              </a:rPr>
                            </m:ctrlPr>
                          </m:sSubPr>
                          <m:e>
                            <m:r>
                              <a:rPr lang="en-US" altLang="zh-CN" b="0" i="1" dirty="0" smtClean="0">
                                <a:latin typeface="Cambria Math"/>
                              </a:rPr>
                              <m:t>𝐾</m:t>
                            </m:r>
                          </m:e>
                          <m:sub>
                            <m:r>
                              <a:rPr lang="en-US" altLang="zh-CN" b="0" i="1" dirty="0" smtClean="0">
                                <a:latin typeface="Cambria Math"/>
                              </a:rPr>
                              <m:t>𝑡</m:t>
                            </m:r>
                          </m:sub>
                        </m:sSub>
                      </m:num>
                      <m:den>
                        <m:r>
                          <a:rPr lang="en-US" altLang="zh-CN" b="0" i="1" dirty="0" smtClean="0">
                            <a:latin typeface="Cambria Math"/>
                          </a:rPr>
                          <m:t>𝑑𝑡</m:t>
                        </m:r>
                      </m:den>
                    </m:f>
                    <m:r>
                      <a:rPr lang="en-US" altLang="zh-CN" b="0" i="1" dirty="0" smtClean="0">
                        <a:latin typeface="Cambria Math"/>
                      </a:rPr>
                      <m:t>=</m:t>
                    </m:r>
                    <m:r>
                      <a:rPr lang="en-US" altLang="zh-CN" b="0" i="1" dirty="0" smtClean="0">
                        <a:latin typeface="Cambria Math"/>
                      </a:rPr>
                      <m:t>𝑠𝐹</m:t>
                    </m:r>
                    <m:d>
                      <m:dPr>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0" i="1" dirty="0" smtClean="0">
                                <a:latin typeface="Cambria Math"/>
                              </a:rPr>
                              <m:t>𝐾</m:t>
                            </m:r>
                          </m:e>
                          <m:sub>
                            <m:r>
                              <a:rPr lang="en-US" altLang="zh-CN" b="0" i="1" dirty="0" smtClean="0">
                                <a:latin typeface="Cambria Math"/>
                              </a:rPr>
                              <m:t>𝑡</m:t>
                            </m:r>
                          </m:sub>
                        </m:sSub>
                        <m:r>
                          <a:rPr lang="en-US" altLang="zh-CN" b="0" i="1" dirty="0" smtClean="0">
                            <a:latin typeface="Cambria Math"/>
                          </a:rPr>
                          <m:t>,</m:t>
                        </m:r>
                        <m:sSub>
                          <m:sSubPr>
                            <m:ctrlPr>
                              <a:rPr lang="en-US" altLang="zh-CN" b="0" i="1" dirty="0" smtClean="0">
                                <a:latin typeface="Cambria Math" panose="02040503050406030204" pitchFamily="18" charset="0"/>
                              </a:rPr>
                            </m:ctrlPr>
                          </m:sSubPr>
                          <m:e>
                            <m:r>
                              <a:rPr lang="en-US" altLang="zh-CN" b="0" i="1" dirty="0" smtClean="0">
                                <a:latin typeface="Cambria Math"/>
                              </a:rPr>
                              <m:t>𝐿</m:t>
                            </m:r>
                          </m:e>
                          <m:sub>
                            <m:r>
                              <a:rPr lang="en-US" altLang="zh-CN" b="0" i="1" dirty="0" smtClean="0">
                                <a:latin typeface="Cambria Math"/>
                              </a:rPr>
                              <m:t>𝑡</m:t>
                            </m:r>
                          </m:sub>
                        </m:sSub>
                      </m:e>
                    </m:d>
                    <m:r>
                      <a:rPr lang="en-US" altLang="zh-CN" b="0" i="1" dirty="0" smtClean="0">
                        <a:latin typeface="Cambria Math"/>
                      </a:rPr>
                      <m:t>−</m:t>
                    </m:r>
                    <m:r>
                      <a:rPr lang="en-US" altLang="zh-CN" b="0" i="1" dirty="0" smtClean="0">
                        <a:latin typeface="Cambria Math"/>
                      </a:rPr>
                      <m:t>𝛿</m:t>
                    </m:r>
                    <m:sSub>
                      <m:sSubPr>
                        <m:ctrlPr>
                          <a:rPr lang="en-US" altLang="zh-CN" b="0" i="1" dirty="0" smtClean="0">
                            <a:latin typeface="Cambria Math" panose="02040503050406030204" pitchFamily="18" charset="0"/>
                          </a:rPr>
                        </m:ctrlPr>
                      </m:sSubPr>
                      <m:e>
                        <m:r>
                          <a:rPr lang="en-US" altLang="zh-CN" b="0" i="1" dirty="0" smtClean="0">
                            <a:latin typeface="Cambria Math"/>
                          </a:rPr>
                          <m:t>𝐾</m:t>
                        </m:r>
                      </m:e>
                      <m:sub>
                        <m:r>
                          <a:rPr lang="en-US" altLang="zh-CN" b="0" i="1" dirty="0" smtClean="0">
                            <a:latin typeface="Cambria Math"/>
                          </a:rPr>
                          <m:t>𝑡</m:t>
                        </m:r>
                      </m:sub>
                    </m:sSub>
                  </m:oMath>
                </a14:m>
                <a:r>
                  <a:rPr lang="en-US" altLang="zh-CN" dirty="0"/>
                  <a:t> </a:t>
                </a:r>
              </a:p>
              <a:p>
                <a:r>
                  <a:rPr lang="zh-CN" altLang="en-US" dirty="0"/>
                  <a:t>人口变化由如下微分方程刻画</a:t>
                </a:r>
                <a:r>
                  <a:rPr lang="en-US" altLang="zh-CN" dirty="0"/>
                  <a:t> </a:t>
                </a:r>
              </a:p>
              <a:p>
                <a:pPr marL="0" indent="0">
                  <a:buNone/>
                </a:pPr>
                <a14:m>
                  <m:oMathPara xmlns:m="http://schemas.openxmlformats.org/officeDocument/2006/math">
                    <m:oMathParaPr>
                      <m:jc m:val="centerGroup"/>
                    </m:oMathParaPr>
                    <m:oMath xmlns:m="http://schemas.openxmlformats.org/officeDocument/2006/math">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a:rPr>
                                <m:t>𝐿</m:t>
                              </m:r>
                            </m:e>
                            <m:sub>
                              <m:r>
                                <a:rPr lang="en-US" altLang="zh-CN" b="0" i="1" smtClean="0">
                                  <a:latin typeface="Cambria Math"/>
                                </a:rPr>
                                <m:t>𝑡</m:t>
                              </m:r>
                            </m:sub>
                          </m:sSub>
                        </m:e>
                      </m:acc>
                      <m:r>
                        <a:rPr lang="en-US" altLang="zh-CN" b="0" i="1" dirty="0" smtClean="0">
                          <a:latin typeface="Cambria Math"/>
                        </a:rPr>
                        <m:t>=</m:t>
                      </m:r>
                      <m:r>
                        <a:rPr lang="en-US" altLang="zh-CN" b="0" i="1" dirty="0" smtClean="0">
                          <a:latin typeface="Cambria Math"/>
                        </a:rPr>
                        <m:t>𝑛</m:t>
                      </m:r>
                      <m:sSub>
                        <m:sSubPr>
                          <m:ctrlPr>
                            <a:rPr lang="en-US" altLang="zh-CN" b="0" i="1" dirty="0" smtClean="0">
                              <a:latin typeface="Cambria Math" panose="02040503050406030204" pitchFamily="18" charset="0"/>
                            </a:rPr>
                          </m:ctrlPr>
                        </m:sSubPr>
                        <m:e>
                          <m:r>
                            <a:rPr lang="en-US" altLang="zh-CN" b="0" i="1" dirty="0" smtClean="0">
                              <a:latin typeface="Cambria Math"/>
                            </a:rPr>
                            <m:t>𝐿</m:t>
                          </m:r>
                        </m:e>
                        <m:sub>
                          <m:r>
                            <a:rPr lang="en-US" altLang="zh-CN" b="0" i="1" dirty="0" smtClean="0">
                              <a:latin typeface="Cambria Math"/>
                            </a:rPr>
                            <m:t>𝑡</m:t>
                          </m:r>
                        </m:sub>
                      </m:sSub>
                      <m:r>
                        <a:rPr lang="en-US" altLang="zh-CN" b="0" i="1" dirty="0" smtClean="0">
                          <a:latin typeface="Cambria Math"/>
                        </a:rPr>
                        <m:t>.</m:t>
                      </m:r>
                    </m:oMath>
                  </m:oMathPara>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704" t="-2426"/>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en-US" altLang="zh-CN"/>
              <a:t>Intermediate Macroeconomics</a:t>
            </a:r>
            <a:endParaRPr lang="zh-CN" altLang="en-US"/>
          </a:p>
        </p:txBody>
      </p:sp>
    </p:spTree>
    <p:extLst>
      <p:ext uri="{BB962C8B-B14F-4D97-AF65-F5344CB8AC3E}">
        <p14:creationId xmlns:p14="http://schemas.microsoft.com/office/powerpoint/2010/main" val="13296347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6996</TotalTime>
  <Words>3960</Words>
  <Application>Microsoft Office PowerPoint</Application>
  <PresentationFormat>全屏显示(4:3)</PresentationFormat>
  <Paragraphs>561</Paragraphs>
  <Slides>67</Slides>
  <Notes>25</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67</vt:i4>
      </vt:variant>
    </vt:vector>
  </HeadingPairs>
  <TitlesOfParts>
    <vt:vector size="73" baseType="lpstr">
      <vt:lpstr>宋体</vt:lpstr>
      <vt:lpstr>Arial</vt:lpstr>
      <vt:lpstr>Calibri</vt:lpstr>
      <vt:lpstr>Cambria Math</vt:lpstr>
      <vt:lpstr>Office 主题​​</vt:lpstr>
      <vt:lpstr>工作表</vt:lpstr>
      <vt:lpstr>经济增长</vt:lpstr>
      <vt:lpstr>内容</vt:lpstr>
      <vt:lpstr>经济增长的重要性</vt:lpstr>
      <vt:lpstr>各国增长表现</vt:lpstr>
      <vt:lpstr>增长和波动</vt:lpstr>
      <vt:lpstr>内容</vt:lpstr>
      <vt:lpstr>索罗模型 I （Solow Model I）</vt:lpstr>
      <vt:lpstr>人均产出</vt:lpstr>
      <vt:lpstr>资本积累</vt:lpstr>
      <vt:lpstr>人均资本积累</vt:lpstr>
      <vt:lpstr>稳态（Steady-State）</vt:lpstr>
      <vt:lpstr>图示</vt:lpstr>
      <vt:lpstr>稳态的稳定性（Stability）</vt:lpstr>
      <vt:lpstr>一个例子</vt:lpstr>
      <vt:lpstr>趋近稳态: 数值模拟</vt:lpstr>
      <vt:lpstr>索罗模型 I 的含义</vt:lpstr>
      <vt:lpstr>储蓄的影响</vt:lpstr>
      <vt:lpstr>图示</vt:lpstr>
      <vt:lpstr>黄金律（Golden-Rule）</vt:lpstr>
      <vt:lpstr>图示</vt:lpstr>
      <vt:lpstr>如何达到黄金律</vt:lpstr>
      <vt:lpstr>一个例子</vt:lpstr>
      <vt:lpstr>资本过少</vt:lpstr>
      <vt:lpstr>趋近黄金律</vt:lpstr>
      <vt:lpstr>资本过多</vt:lpstr>
      <vt:lpstr>趋近黄金律</vt:lpstr>
      <vt:lpstr>人口增长的影响</vt:lpstr>
      <vt:lpstr>图示</vt:lpstr>
      <vt:lpstr>人口增长率和人均收入</vt:lpstr>
      <vt:lpstr>内容</vt:lpstr>
      <vt:lpstr>索罗模型 II</vt:lpstr>
      <vt:lpstr>有效个体生产函数</vt:lpstr>
      <vt:lpstr>资本积累</vt:lpstr>
      <vt:lpstr>稳态</vt:lpstr>
      <vt:lpstr>平衡增长（Balanced Growth）</vt:lpstr>
      <vt:lpstr>实际工资和资本回报</vt:lpstr>
      <vt:lpstr>练习</vt:lpstr>
      <vt:lpstr>内容</vt:lpstr>
      <vt:lpstr>内生增长模型</vt:lpstr>
      <vt:lpstr>AK 模型</vt:lpstr>
      <vt:lpstr>模型含义</vt:lpstr>
      <vt:lpstr>增长速度的决定因素</vt:lpstr>
      <vt:lpstr>两部门（Two-Sector）模型</vt:lpstr>
      <vt:lpstr>稳态</vt:lpstr>
      <vt:lpstr>内容</vt:lpstr>
      <vt:lpstr>经济增长核算（Growth Accounting）</vt:lpstr>
      <vt:lpstr>技术进步</vt:lpstr>
      <vt:lpstr>美国的增长核算</vt:lpstr>
      <vt:lpstr>内容</vt:lpstr>
      <vt:lpstr>创造性毁灭（Creative Destruction）</vt:lpstr>
      <vt:lpstr>创造性毁灭的必要条件</vt:lpstr>
      <vt:lpstr>创造性毁灭的局限性</vt:lpstr>
      <vt:lpstr>驾驭创造性毁灭</vt:lpstr>
      <vt:lpstr>刘易斯模型（The Lewis Model）</vt:lpstr>
      <vt:lpstr>假设</vt:lpstr>
      <vt:lpstr>工业部门何不一步到位？</vt:lpstr>
      <vt:lpstr>刘易斯模型</vt:lpstr>
      <vt:lpstr>工业化</vt:lpstr>
      <vt:lpstr>刘易斯模型中的工业化</vt:lpstr>
      <vt:lpstr>城市化</vt:lpstr>
      <vt:lpstr>刘易斯拐点（Lewis Turning Point）</vt:lpstr>
      <vt:lpstr>中国消费和净出口份额</vt:lpstr>
      <vt:lpstr>移民，外包，和国际贸易</vt:lpstr>
      <vt:lpstr>工业化和去工业化</vt:lpstr>
      <vt:lpstr>库茨涅茨曲线（Kuznets Curve）</vt:lpstr>
      <vt:lpstr>中国的基尼系数</vt:lpstr>
      <vt:lpstr>环境库茨涅茨曲线（Environmental Kuznets Curve）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 Growth</dc:title>
  <dc:creator>Junhui Qian</dc:creator>
  <cp:lastModifiedBy>Junhui</cp:lastModifiedBy>
  <cp:revision>184</cp:revision>
  <dcterms:created xsi:type="dcterms:W3CDTF">2014-04-17T02:21:02Z</dcterms:created>
  <dcterms:modified xsi:type="dcterms:W3CDTF">2021-11-09T12:51:06Z</dcterms:modified>
</cp:coreProperties>
</file>