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5" r:id="rId3"/>
    <p:sldId id="266" r:id="rId4"/>
    <p:sldId id="267" r:id="rId5"/>
    <p:sldId id="268" r:id="rId6"/>
    <p:sldId id="269" r:id="rId7"/>
    <p:sldId id="270" r:id="rId8"/>
    <p:sldId id="271" r:id="rId9"/>
    <p:sldId id="273" r:id="rId10"/>
    <p:sldId id="272" r:id="rId11"/>
    <p:sldId id="274" r:id="rId12"/>
    <p:sldId id="275" r:id="rId13"/>
    <p:sldId id="276" r:id="rId14"/>
    <p:sldId id="277" r:id="rId15"/>
    <p:sldId id="278" r:id="rId16"/>
    <p:sldId id="279" r:id="rId17"/>
    <p:sldId id="280" r:id="rId18"/>
    <p:sldId id="281" r:id="rId19"/>
    <p:sldId id="282" r:id="rId20"/>
    <p:sldId id="283" r:id="rId21"/>
    <p:sldId id="284" r:id="rId22"/>
    <p:sldId id="286" r:id="rId23"/>
    <p:sldId id="285" r:id="rId24"/>
    <p:sldId id="287" r:id="rId25"/>
    <p:sldId id="288" r:id="rId26"/>
    <p:sldId id="290" r:id="rId27"/>
    <p:sldId id="289" r:id="rId28"/>
    <p:sldId id="291" r:id="rId29"/>
    <p:sldId id="292" r:id="rId30"/>
    <p:sldId id="293" r:id="rId31"/>
    <p:sldId id="294"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40" autoAdjust="0"/>
  </p:normalViewPr>
  <p:slideViewPr>
    <p:cSldViewPr>
      <p:cViewPr varScale="1">
        <p:scale>
          <a:sx n="74" d="100"/>
          <a:sy n="74" d="100"/>
        </p:scale>
        <p:origin x="27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6C9D02-061D-409F-81A9-0CB2BAF4EB75}" type="datetimeFigureOut">
              <a:rPr lang="zh-CN" altLang="en-US" smtClean="0"/>
              <a:t>2020/12/22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7E1510-CCE9-402E-A197-4A612D40F3FA}" type="slidenum">
              <a:rPr lang="zh-CN" altLang="en-US" smtClean="0"/>
              <a:t>‹#›</a:t>
            </a:fld>
            <a:endParaRPr lang="zh-CN" altLang="en-US"/>
          </a:p>
        </p:txBody>
      </p:sp>
    </p:spTree>
    <p:extLst>
      <p:ext uri="{BB962C8B-B14F-4D97-AF65-F5344CB8AC3E}">
        <p14:creationId xmlns:p14="http://schemas.microsoft.com/office/powerpoint/2010/main" val="406805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EIT (enterprise income tax): </a:t>
            </a:r>
            <a:r>
              <a:rPr lang="zh-CN" altLang="en-US" dirty="0"/>
              <a:t>企业所得税</a:t>
            </a:r>
            <a:endParaRPr lang="en-US" altLang="zh-CN" dirty="0"/>
          </a:p>
          <a:p>
            <a:r>
              <a:rPr lang="en-US" altLang="zh-CN" dirty="0"/>
              <a:t>VAT (value-added tax): </a:t>
            </a:r>
            <a:r>
              <a:rPr lang="zh-CN" altLang="en-US" dirty="0"/>
              <a:t>增值税</a:t>
            </a:r>
            <a:endParaRPr lang="en-US" altLang="zh-CN" dirty="0"/>
          </a:p>
          <a:p>
            <a:r>
              <a:rPr lang="en-US" altLang="zh-CN" dirty="0"/>
              <a:t>BT (business tax): </a:t>
            </a:r>
            <a:r>
              <a:rPr lang="zh-CN" altLang="en-US" dirty="0"/>
              <a:t>营业税</a:t>
            </a:r>
          </a:p>
        </p:txBody>
      </p:sp>
      <p:sp>
        <p:nvSpPr>
          <p:cNvPr id="4" name="灯片编号占位符 3"/>
          <p:cNvSpPr>
            <a:spLocks noGrp="1"/>
          </p:cNvSpPr>
          <p:nvPr>
            <p:ph type="sldNum" sz="quarter" idx="5"/>
          </p:nvPr>
        </p:nvSpPr>
        <p:spPr/>
        <p:txBody>
          <a:bodyPr/>
          <a:lstStyle/>
          <a:p>
            <a:fld id="{9C7E1510-CCE9-402E-A197-4A612D40F3FA}" type="slidenum">
              <a:rPr lang="zh-CN" altLang="en-US" smtClean="0"/>
              <a:t>3</a:t>
            </a:fld>
            <a:endParaRPr lang="zh-CN" altLang="en-US"/>
          </a:p>
        </p:txBody>
      </p:sp>
    </p:spTree>
    <p:extLst>
      <p:ext uri="{BB962C8B-B14F-4D97-AF65-F5344CB8AC3E}">
        <p14:creationId xmlns:p14="http://schemas.microsoft.com/office/powerpoint/2010/main" val="356491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People often take myopic views of the tax burden.</a:t>
            </a:r>
          </a:p>
          <a:p>
            <a:r>
              <a:rPr lang="en-US" altLang="zh-CN" dirty="0"/>
              <a:t>For short-lived men, a tax cut financed by long-term bonds is definite gain.</a:t>
            </a:r>
          </a:p>
          <a:p>
            <a:r>
              <a:rPr lang="en-US" altLang="zh-CN" dirty="0"/>
              <a:t>For people with credit </a:t>
            </a:r>
            <a:r>
              <a:rPr lang="en-US" altLang="zh-CN" dirty="0" err="1"/>
              <a:t>contraints</a:t>
            </a:r>
            <a:r>
              <a:rPr lang="en-US" altLang="zh-CN" dirty="0"/>
              <a:t>, tax cut is a low-interest-rate “inclusive” loan.</a:t>
            </a:r>
          </a:p>
          <a:p>
            <a:r>
              <a:rPr lang="en-US" altLang="zh-CN" dirty="0"/>
              <a:t>The government does not have to pay off all its debt.</a:t>
            </a:r>
            <a:endParaRPr lang="zh-CN" altLang="en-US" dirty="0"/>
          </a:p>
        </p:txBody>
      </p:sp>
      <p:sp>
        <p:nvSpPr>
          <p:cNvPr id="4" name="灯片编号占位符 3"/>
          <p:cNvSpPr>
            <a:spLocks noGrp="1"/>
          </p:cNvSpPr>
          <p:nvPr>
            <p:ph type="sldNum" sz="quarter" idx="5"/>
          </p:nvPr>
        </p:nvSpPr>
        <p:spPr/>
        <p:txBody>
          <a:bodyPr/>
          <a:lstStyle/>
          <a:p>
            <a:fld id="{9C7E1510-CCE9-402E-A197-4A612D40F3FA}" type="slidenum">
              <a:rPr lang="zh-CN" altLang="en-US" smtClean="0"/>
              <a:t>7</a:t>
            </a:fld>
            <a:endParaRPr lang="zh-CN" altLang="en-US"/>
          </a:p>
        </p:txBody>
      </p:sp>
    </p:spTree>
    <p:extLst>
      <p:ext uri="{BB962C8B-B14F-4D97-AF65-F5344CB8AC3E}">
        <p14:creationId xmlns:p14="http://schemas.microsoft.com/office/powerpoint/2010/main" val="414456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4687DD-3CDF-405C-AF67-A4E713299A94}" type="slidenum">
              <a:rPr lang="zh-CN" altLang="en-US" smtClean="0"/>
              <a:t>29</a:t>
            </a:fld>
            <a:endParaRPr lang="zh-CN" altLang="en-US"/>
          </a:p>
        </p:txBody>
      </p:sp>
    </p:spTree>
    <p:extLst>
      <p:ext uri="{BB962C8B-B14F-4D97-AF65-F5344CB8AC3E}">
        <p14:creationId xmlns:p14="http://schemas.microsoft.com/office/powerpoint/2010/main" val="202982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4687DD-3CDF-405C-AF67-A4E713299A94}" type="slidenum">
              <a:rPr lang="zh-CN" altLang="en-US" smtClean="0"/>
              <a:t>30</a:t>
            </a:fld>
            <a:endParaRPr lang="zh-CN" altLang="en-US"/>
          </a:p>
        </p:txBody>
      </p:sp>
    </p:spTree>
    <p:extLst>
      <p:ext uri="{BB962C8B-B14F-4D97-AF65-F5344CB8AC3E}">
        <p14:creationId xmlns:p14="http://schemas.microsoft.com/office/powerpoint/2010/main" val="303889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5275F8E-89FF-4724-8D07-FBCAEB03A615}" type="datetime1">
              <a:rPr lang="zh-CN" altLang="en-US" smtClean="0"/>
              <a:t>2020/12/22</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1991676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6B00F4-08B8-4F6B-9F8D-688A3D0193C0}" type="datetime1">
              <a:rPr lang="zh-CN" altLang="en-US" smtClean="0"/>
              <a:t>2020/12/22</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51825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0387FE4-F191-4796-BE06-FD9B537A016C}" type="datetime1">
              <a:rPr lang="zh-CN" altLang="en-US" smtClean="0"/>
              <a:t>2020/12/22</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21954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E35E3A1-DBDC-4FF2-871F-9B023F800D3D}" type="datetime1">
              <a:rPr lang="zh-CN" altLang="en-US" smtClean="0"/>
              <a:t>2020/12/22</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155430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FFADD3E-B958-4FDA-BAC4-99616F81E676}" type="datetime1">
              <a:rPr lang="zh-CN" altLang="en-US" smtClean="0"/>
              <a:t>2020/12/22</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223874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FA79E5B-265B-412A-ABD9-76C88DD8B3D6}" type="datetime1">
              <a:rPr lang="zh-CN" altLang="en-US" smtClean="0"/>
              <a:t>2020/12/22</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388675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F3B5D6-CA32-45E5-9579-08BC89ECF7F2}" type="datetime1">
              <a:rPr lang="zh-CN" altLang="en-US" smtClean="0"/>
              <a:t>2020/12/22</a:t>
            </a:fld>
            <a:endParaRPr lang="zh-CN" altLang="en-US"/>
          </a:p>
        </p:txBody>
      </p:sp>
      <p:sp>
        <p:nvSpPr>
          <p:cNvPr id="8" name="页脚占位符 7"/>
          <p:cNvSpPr>
            <a:spLocks noGrp="1"/>
          </p:cNvSpPr>
          <p:nvPr>
            <p:ph type="ftr" sz="quarter" idx="11"/>
          </p:nvPr>
        </p:nvSpPr>
        <p:spPr/>
        <p:txBody>
          <a:bodyPr/>
          <a:lstStyle/>
          <a:p>
            <a:r>
              <a:rPr lang="en-US" altLang="zh-CN"/>
              <a:t>Intermediate Macroeconomics</a:t>
            </a:r>
            <a:endParaRPr lang="zh-CN" altLang="en-US"/>
          </a:p>
        </p:txBody>
      </p:sp>
      <p:sp>
        <p:nvSpPr>
          <p:cNvPr id="9" name="灯片编号占位符 8"/>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159355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2219D8-E0A8-484D-9BB9-1103D025DF19}" type="datetime1">
              <a:rPr lang="zh-CN" altLang="en-US" smtClean="0"/>
              <a:t>2020/12/22</a:t>
            </a:fld>
            <a:endParaRPr lang="zh-CN" altLang="en-US"/>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
        <p:nvSpPr>
          <p:cNvPr id="5" name="灯片编号占位符 4"/>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382418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3B4C53-BA35-488F-8B24-86E67C43FC32}" type="datetime1">
              <a:rPr lang="zh-CN" altLang="en-US" smtClean="0"/>
              <a:t>2020/12/22</a:t>
            </a:fld>
            <a:endParaRPr lang="zh-CN" altLang="en-US"/>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sp>
        <p:nvSpPr>
          <p:cNvPr id="4" name="灯片编号占位符 3"/>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159937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1A32A9-BEC3-413C-85F3-AE398F953D29}" type="datetime1">
              <a:rPr lang="zh-CN" altLang="en-US" smtClean="0"/>
              <a:t>2020/12/22</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117594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7915EF5-083B-4DB7-B8A4-832C7321291E}" type="datetime1">
              <a:rPr lang="zh-CN" altLang="en-US" smtClean="0"/>
              <a:t>2020/12/22</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358243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766B4-658E-4E16-8203-E48EA220D41D}" type="datetime1">
              <a:rPr lang="zh-CN" altLang="en-US" smtClean="0"/>
              <a:t>2020/12/22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Intermediate Macroeconomics</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AAF6E-43F4-42B2-99FB-DCD6F03339F7}" type="slidenum">
              <a:rPr lang="zh-CN" altLang="en-US" smtClean="0"/>
              <a:t>‹#›</a:t>
            </a:fld>
            <a:endParaRPr lang="zh-CN" altLang="en-US"/>
          </a:p>
        </p:txBody>
      </p:sp>
    </p:spTree>
    <p:extLst>
      <p:ext uri="{BB962C8B-B14F-4D97-AF65-F5344CB8AC3E}">
        <p14:creationId xmlns:p14="http://schemas.microsoft.com/office/powerpoint/2010/main" val="88900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Stabilization Policies</a:t>
            </a:r>
            <a:endParaRPr lang="zh-CN" altLang="en-US" dirty="0"/>
          </a:p>
        </p:txBody>
      </p:sp>
      <p:sp>
        <p:nvSpPr>
          <p:cNvPr id="3" name="副标题 2"/>
          <p:cNvSpPr>
            <a:spLocks noGrp="1"/>
          </p:cNvSpPr>
          <p:nvPr>
            <p:ph type="subTitle" idx="1"/>
          </p:nvPr>
        </p:nvSpPr>
        <p:spPr/>
        <p:txBody>
          <a:bodyPr/>
          <a:lstStyle/>
          <a:p>
            <a:r>
              <a:rPr lang="en-US" altLang="zh-CN" dirty="0" err="1"/>
              <a:t>Junhui</a:t>
            </a:r>
            <a:r>
              <a:rPr lang="en-US" altLang="zh-CN" dirty="0"/>
              <a:t> Qian</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76362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8D8C3-0A77-493C-91BE-D248F1CEB9CB}"/>
              </a:ext>
            </a:extLst>
          </p:cNvPr>
          <p:cNvSpPr>
            <a:spLocks noGrp="1"/>
          </p:cNvSpPr>
          <p:nvPr>
            <p:ph type="title"/>
          </p:nvPr>
        </p:nvSpPr>
        <p:spPr/>
        <p:txBody>
          <a:bodyPr>
            <a:normAutofit fontScale="90000"/>
          </a:bodyPr>
          <a:lstStyle/>
          <a:p>
            <a:r>
              <a:rPr lang="en-US" altLang="zh-CN" dirty="0"/>
              <a:t>Monetary Instruments, Target Variable, and Objectives</a:t>
            </a:r>
            <a:endParaRPr lang="zh-CN" altLang="en-US" dirty="0"/>
          </a:p>
        </p:txBody>
      </p:sp>
      <p:pic>
        <p:nvPicPr>
          <p:cNvPr id="5" name="内容占位符 4">
            <a:extLst>
              <a:ext uri="{FF2B5EF4-FFF2-40B4-BE49-F238E27FC236}">
                <a16:creationId xmlns:a16="http://schemas.microsoft.com/office/drawing/2014/main" id="{C34C270E-D0B0-46AB-BCEC-3C22A77CC5A5}"/>
              </a:ext>
            </a:extLst>
          </p:cNvPr>
          <p:cNvPicPr>
            <a:picLocks noGrp="1" noChangeAspect="1"/>
          </p:cNvPicPr>
          <p:nvPr>
            <p:ph idx="1"/>
          </p:nvPr>
        </p:nvPicPr>
        <p:blipFill>
          <a:blip r:embed="rId2"/>
          <a:stretch>
            <a:fillRect/>
          </a:stretch>
        </p:blipFill>
        <p:spPr>
          <a:xfrm>
            <a:off x="457200" y="2556212"/>
            <a:ext cx="8229600" cy="2613939"/>
          </a:xfrm>
          <a:prstGeom prst="rect">
            <a:avLst/>
          </a:prstGeom>
        </p:spPr>
      </p:pic>
      <p:sp>
        <p:nvSpPr>
          <p:cNvPr id="4" name="页脚占位符 3">
            <a:extLst>
              <a:ext uri="{FF2B5EF4-FFF2-40B4-BE49-F238E27FC236}">
                <a16:creationId xmlns:a16="http://schemas.microsoft.com/office/drawing/2014/main" id="{F5509347-429D-4856-ADAD-F1A5122F6488}"/>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6629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19011-995B-4A0B-B6D2-0EBD688D53F1}"/>
              </a:ext>
            </a:extLst>
          </p:cNvPr>
          <p:cNvSpPr>
            <a:spLocks noGrp="1"/>
          </p:cNvSpPr>
          <p:nvPr>
            <p:ph type="title"/>
          </p:nvPr>
        </p:nvSpPr>
        <p:spPr/>
        <p:txBody>
          <a:bodyPr/>
          <a:lstStyle/>
          <a:p>
            <a:r>
              <a:rPr lang="en-US" altLang="zh-CN" dirty="0"/>
              <a:t>Objectives</a:t>
            </a:r>
            <a:endParaRPr lang="zh-CN" altLang="en-US" dirty="0"/>
          </a:p>
        </p:txBody>
      </p:sp>
      <p:sp>
        <p:nvSpPr>
          <p:cNvPr id="3" name="内容占位符 2">
            <a:extLst>
              <a:ext uri="{FF2B5EF4-FFF2-40B4-BE49-F238E27FC236}">
                <a16:creationId xmlns:a16="http://schemas.microsoft.com/office/drawing/2014/main" id="{CFFB4033-23BF-4AD5-87EB-B7BD2205337E}"/>
              </a:ext>
            </a:extLst>
          </p:cNvPr>
          <p:cNvSpPr>
            <a:spLocks noGrp="1"/>
          </p:cNvSpPr>
          <p:nvPr>
            <p:ph idx="1"/>
          </p:nvPr>
        </p:nvSpPr>
        <p:spPr/>
        <p:txBody>
          <a:bodyPr/>
          <a:lstStyle/>
          <a:p>
            <a:r>
              <a:rPr lang="en-US" altLang="zh-CN" dirty="0"/>
              <a:t>Price stability</a:t>
            </a:r>
          </a:p>
          <a:p>
            <a:pPr lvl="1"/>
            <a:r>
              <a:rPr lang="en-US" altLang="zh-CN" dirty="0"/>
              <a:t>Inflation-targeting</a:t>
            </a:r>
          </a:p>
          <a:p>
            <a:r>
              <a:rPr lang="en-US" altLang="zh-CN" dirty="0"/>
              <a:t>Full employment</a:t>
            </a:r>
          </a:p>
          <a:p>
            <a:r>
              <a:rPr lang="en-US" altLang="zh-CN" dirty="0"/>
              <a:t>Economic growth</a:t>
            </a:r>
          </a:p>
          <a:p>
            <a:r>
              <a:rPr lang="en-US" altLang="zh-CN" dirty="0"/>
              <a:t>Financial market stability</a:t>
            </a:r>
          </a:p>
          <a:p>
            <a:r>
              <a:rPr lang="en-US" altLang="zh-CN" dirty="0"/>
              <a:t>Exchange-rate stability.</a:t>
            </a:r>
            <a:endParaRPr lang="zh-CN" altLang="en-US" dirty="0"/>
          </a:p>
        </p:txBody>
      </p:sp>
      <p:sp>
        <p:nvSpPr>
          <p:cNvPr id="4" name="页脚占位符 3">
            <a:extLst>
              <a:ext uri="{FF2B5EF4-FFF2-40B4-BE49-F238E27FC236}">
                <a16:creationId xmlns:a16="http://schemas.microsoft.com/office/drawing/2014/main" id="{EF493841-D49C-47D2-955D-EE3912E2C70D}"/>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60981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EA372-5688-4686-95DF-69C84981FE62}"/>
              </a:ext>
            </a:extLst>
          </p:cNvPr>
          <p:cNvSpPr>
            <a:spLocks noGrp="1"/>
          </p:cNvSpPr>
          <p:nvPr>
            <p:ph type="title"/>
          </p:nvPr>
        </p:nvSpPr>
        <p:spPr/>
        <p:txBody>
          <a:bodyPr/>
          <a:lstStyle/>
          <a:p>
            <a:r>
              <a:rPr lang="en-US" altLang="zh-CN" dirty="0"/>
              <a:t>Target Variables</a:t>
            </a:r>
            <a:endParaRPr lang="zh-CN" altLang="en-US" dirty="0"/>
          </a:p>
        </p:txBody>
      </p:sp>
      <p:sp>
        <p:nvSpPr>
          <p:cNvPr id="3" name="内容占位符 2">
            <a:extLst>
              <a:ext uri="{FF2B5EF4-FFF2-40B4-BE49-F238E27FC236}">
                <a16:creationId xmlns:a16="http://schemas.microsoft.com/office/drawing/2014/main" id="{5EFDFA1E-C960-4528-B3D0-012A2C6EB4D0}"/>
              </a:ext>
            </a:extLst>
          </p:cNvPr>
          <p:cNvSpPr>
            <a:spLocks noGrp="1"/>
          </p:cNvSpPr>
          <p:nvPr>
            <p:ph idx="1"/>
          </p:nvPr>
        </p:nvSpPr>
        <p:spPr/>
        <p:txBody>
          <a:bodyPr/>
          <a:lstStyle/>
          <a:p>
            <a:r>
              <a:rPr lang="en-US" altLang="zh-CN" dirty="0"/>
              <a:t>Intermediate target variables refer to variables that are vitally important to the economy and that are </a:t>
            </a:r>
            <a:r>
              <a:rPr lang="en-US" altLang="zh-CN" dirty="0" err="1"/>
              <a:t>manipulable</a:t>
            </a:r>
            <a:r>
              <a:rPr lang="en-US" altLang="zh-CN" dirty="0"/>
              <a:t> by the monetary authority.</a:t>
            </a:r>
          </a:p>
          <a:p>
            <a:pPr lvl="1"/>
            <a:r>
              <a:rPr lang="en-US" altLang="zh-CN" dirty="0"/>
              <a:t>Money supply</a:t>
            </a:r>
          </a:p>
          <a:p>
            <a:pPr lvl="1"/>
            <a:r>
              <a:rPr lang="en-US" altLang="zh-CN" dirty="0"/>
              <a:t>Short-term money market interest rate (short rate)</a:t>
            </a:r>
            <a:endParaRPr lang="zh-CN" altLang="en-US" dirty="0"/>
          </a:p>
        </p:txBody>
      </p:sp>
      <p:sp>
        <p:nvSpPr>
          <p:cNvPr id="4" name="页脚占位符 3">
            <a:extLst>
              <a:ext uri="{FF2B5EF4-FFF2-40B4-BE49-F238E27FC236}">
                <a16:creationId xmlns:a16="http://schemas.microsoft.com/office/drawing/2014/main" id="{351EB62D-6675-4D06-87EA-FC34E0CA55D0}"/>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53730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EC700-5F82-4181-967E-10028E773D8E}"/>
              </a:ext>
            </a:extLst>
          </p:cNvPr>
          <p:cNvSpPr>
            <a:spLocks noGrp="1"/>
          </p:cNvSpPr>
          <p:nvPr>
            <p:ph type="title"/>
          </p:nvPr>
        </p:nvSpPr>
        <p:spPr/>
        <p:txBody>
          <a:bodyPr>
            <a:normAutofit fontScale="90000"/>
          </a:bodyPr>
          <a:lstStyle/>
          <a:p>
            <a:r>
              <a:rPr lang="en-US" altLang="zh-CN" dirty="0"/>
              <a:t>Objectives, Target Variables, and Instruments of Major Central Banks</a:t>
            </a:r>
            <a:endParaRPr lang="zh-CN" altLang="en-US" dirty="0"/>
          </a:p>
        </p:txBody>
      </p:sp>
      <p:pic>
        <p:nvPicPr>
          <p:cNvPr id="5" name="内容占位符 4">
            <a:extLst>
              <a:ext uri="{FF2B5EF4-FFF2-40B4-BE49-F238E27FC236}">
                <a16:creationId xmlns:a16="http://schemas.microsoft.com/office/drawing/2014/main" id="{E24DA53F-F36C-4F00-AF1B-19E6279B6903}"/>
              </a:ext>
            </a:extLst>
          </p:cNvPr>
          <p:cNvPicPr>
            <a:picLocks noGrp="1" noChangeAspect="1"/>
          </p:cNvPicPr>
          <p:nvPr>
            <p:ph idx="1"/>
          </p:nvPr>
        </p:nvPicPr>
        <p:blipFill>
          <a:blip r:embed="rId2"/>
          <a:stretch>
            <a:fillRect/>
          </a:stretch>
        </p:blipFill>
        <p:spPr>
          <a:xfrm>
            <a:off x="457200" y="2407728"/>
            <a:ext cx="8229600" cy="2910906"/>
          </a:xfrm>
          <a:prstGeom prst="rect">
            <a:avLst/>
          </a:prstGeom>
        </p:spPr>
      </p:pic>
      <p:sp>
        <p:nvSpPr>
          <p:cNvPr id="4" name="页脚占位符 3">
            <a:extLst>
              <a:ext uri="{FF2B5EF4-FFF2-40B4-BE49-F238E27FC236}">
                <a16:creationId xmlns:a16="http://schemas.microsoft.com/office/drawing/2014/main" id="{039E7794-9E0C-4B54-AA23-2BA1A18CFC5D}"/>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21838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190F3-FCFE-4236-AAE3-5971EBE9BB37}"/>
              </a:ext>
            </a:extLst>
          </p:cNvPr>
          <p:cNvSpPr>
            <a:spLocks noGrp="1"/>
          </p:cNvSpPr>
          <p:nvPr>
            <p:ph type="title"/>
          </p:nvPr>
        </p:nvSpPr>
        <p:spPr/>
        <p:txBody>
          <a:bodyPr/>
          <a:lstStyle/>
          <a:p>
            <a:r>
              <a:rPr lang="en-US" altLang="zh-CN" dirty="0"/>
              <a:t>Instruments</a:t>
            </a:r>
            <a:endParaRPr lang="zh-CN" altLang="en-US" dirty="0"/>
          </a:p>
        </p:txBody>
      </p:sp>
      <p:sp>
        <p:nvSpPr>
          <p:cNvPr id="3" name="内容占位符 2">
            <a:extLst>
              <a:ext uri="{FF2B5EF4-FFF2-40B4-BE49-F238E27FC236}">
                <a16:creationId xmlns:a16="http://schemas.microsoft.com/office/drawing/2014/main" id="{62A57F45-7691-4A25-8F8E-0C7F28BD9A01}"/>
              </a:ext>
            </a:extLst>
          </p:cNvPr>
          <p:cNvSpPr>
            <a:spLocks noGrp="1"/>
          </p:cNvSpPr>
          <p:nvPr>
            <p:ph idx="1"/>
          </p:nvPr>
        </p:nvSpPr>
        <p:spPr/>
        <p:txBody>
          <a:bodyPr>
            <a:normAutofit lnSpcReduction="10000"/>
          </a:bodyPr>
          <a:lstStyle/>
          <a:p>
            <a:r>
              <a:rPr lang="en-US" altLang="zh-CN" dirty="0"/>
              <a:t>Open Market Operations (OMO)</a:t>
            </a:r>
          </a:p>
          <a:p>
            <a:pPr lvl="1"/>
            <a:r>
              <a:rPr lang="en-US" altLang="zh-CN" dirty="0"/>
              <a:t>Asset purchase/sale, repo/reverse repo</a:t>
            </a:r>
          </a:p>
          <a:p>
            <a:r>
              <a:rPr lang="en-US" altLang="zh-CN" dirty="0"/>
              <a:t>Reserve Requirement</a:t>
            </a:r>
          </a:p>
          <a:p>
            <a:r>
              <a:rPr lang="en-US" altLang="zh-CN" dirty="0"/>
              <a:t>Interest on Reserves (IOR)</a:t>
            </a:r>
          </a:p>
          <a:p>
            <a:r>
              <a:rPr lang="en-US" altLang="zh-CN" dirty="0"/>
              <a:t>Standing Lending Facilities (SLF)</a:t>
            </a:r>
          </a:p>
          <a:p>
            <a:r>
              <a:rPr lang="en-US" altLang="zh-CN" dirty="0"/>
              <a:t>Medium-term Lending Facility (MLF)</a:t>
            </a:r>
          </a:p>
          <a:p>
            <a:r>
              <a:rPr lang="en-US" altLang="zh-CN" dirty="0"/>
              <a:t>Forward Guidance</a:t>
            </a:r>
          </a:p>
          <a:p>
            <a:r>
              <a:rPr lang="en-US" altLang="zh-CN" dirty="0"/>
              <a:t>Window Guidance</a:t>
            </a:r>
            <a:endParaRPr lang="zh-CN" altLang="en-US" dirty="0"/>
          </a:p>
        </p:txBody>
      </p:sp>
      <p:sp>
        <p:nvSpPr>
          <p:cNvPr id="4" name="页脚占位符 3">
            <a:extLst>
              <a:ext uri="{FF2B5EF4-FFF2-40B4-BE49-F238E27FC236}">
                <a16:creationId xmlns:a16="http://schemas.microsoft.com/office/drawing/2014/main" id="{FD3E45C2-3CB7-4A08-9951-49877DDCB2B6}"/>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68859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8C8CD-8E67-419F-A031-D44D48247F09}"/>
              </a:ext>
            </a:extLst>
          </p:cNvPr>
          <p:cNvSpPr>
            <a:spLocks noGrp="1"/>
          </p:cNvSpPr>
          <p:nvPr>
            <p:ph type="title"/>
          </p:nvPr>
        </p:nvSpPr>
        <p:spPr/>
        <p:txBody>
          <a:bodyPr/>
          <a:lstStyle/>
          <a:p>
            <a:r>
              <a:rPr lang="en-US" altLang="zh-CN" dirty="0"/>
              <a:t>Interest Rate Corridor</a:t>
            </a:r>
            <a:endParaRPr lang="zh-CN" altLang="en-US" dirty="0"/>
          </a:p>
        </p:txBody>
      </p:sp>
      <p:sp>
        <p:nvSpPr>
          <p:cNvPr id="3" name="内容占位符 2">
            <a:extLst>
              <a:ext uri="{FF2B5EF4-FFF2-40B4-BE49-F238E27FC236}">
                <a16:creationId xmlns:a16="http://schemas.microsoft.com/office/drawing/2014/main" id="{A1D53B20-84E6-4AC1-B235-ADC7C17A810E}"/>
              </a:ext>
            </a:extLst>
          </p:cNvPr>
          <p:cNvSpPr>
            <a:spLocks noGrp="1"/>
          </p:cNvSpPr>
          <p:nvPr>
            <p:ph idx="1"/>
          </p:nvPr>
        </p:nvSpPr>
        <p:spPr/>
        <p:txBody>
          <a:bodyPr/>
          <a:lstStyle/>
          <a:p>
            <a:r>
              <a:rPr lang="en-US" altLang="zh-CN" dirty="0"/>
              <a:t>Interest rate corridor (or channel) is now a common operating framework for central banks to control the short rate.</a:t>
            </a:r>
          </a:p>
          <a:p>
            <a:r>
              <a:rPr lang="en-US" altLang="zh-CN" dirty="0"/>
              <a:t>The ceiling: the interest rate at which the central bank is ready to lend to banks.</a:t>
            </a:r>
          </a:p>
          <a:p>
            <a:r>
              <a:rPr lang="en-US" altLang="zh-CN" dirty="0"/>
              <a:t>The floor: the interest rate at which the central bank is ready to borrow from banks.</a:t>
            </a:r>
            <a:endParaRPr lang="zh-CN" altLang="en-US" dirty="0"/>
          </a:p>
        </p:txBody>
      </p:sp>
      <p:sp>
        <p:nvSpPr>
          <p:cNvPr id="4" name="页脚占位符 3">
            <a:extLst>
              <a:ext uri="{FF2B5EF4-FFF2-40B4-BE49-F238E27FC236}">
                <a16:creationId xmlns:a16="http://schemas.microsoft.com/office/drawing/2014/main" id="{92E06F8C-A4E0-41F0-B94E-076AD83ED002}"/>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47717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304FF-48F6-4582-B901-4DD8B7D2C3A4}"/>
              </a:ext>
            </a:extLst>
          </p:cNvPr>
          <p:cNvSpPr>
            <a:spLocks noGrp="1"/>
          </p:cNvSpPr>
          <p:nvPr>
            <p:ph type="title"/>
          </p:nvPr>
        </p:nvSpPr>
        <p:spPr/>
        <p:txBody>
          <a:bodyPr/>
          <a:lstStyle/>
          <a:p>
            <a:r>
              <a:rPr lang="en-US" altLang="zh-CN" dirty="0"/>
              <a:t>Interest Rate Corridor</a:t>
            </a:r>
            <a:endParaRPr lang="zh-CN" altLang="en-US" dirty="0"/>
          </a:p>
        </p:txBody>
      </p:sp>
      <p:pic>
        <p:nvPicPr>
          <p:cNvPr id="5" name="内容占位符 4">
            <a:extLst>
              <a:ext uri="{FF2B5EF4-FFF2-40B4-BE49-F238E27FC236}">
                <a16:creationId xmlns:a16="http://schemas.microsoft.com/office/drawing/2014/main" id="{9054E78D-F491-499E-B4B6-31561875A77E}"/>
              </a:ext>
            </a:extLst>
          </p:cNvPr>
          <p:cNvPicPr>
            <a:picLocks noGrp="1" noChangeAspect="1"/>
          </p:cNvPicPr>
          <p:nvPr>
            <p:ph idx="1"/>
          </p:nvPr>
        </p:nvPicPr>
        <p:blipFill>
          <a:blip r:embed="rId2"/>
          <a:stretch>
            <a:fillRect/>
          </a:stretch>
        </p:blipFill>
        <p:spPr>
          <a:xfrm>
            <a:off x="687972" y="1600200"/>
            <a:ext cx="7768056" cy="4525963"/>
          </a:xfrm>
          <a:prstGeom prst="rect">
            <a:avLst/>
          </a:prstGeom>
        </p:spPr>
      </p:pic>
      <p:sp>
        <p:nvSpPr>
          <p:cNvPr id="4" name="页脚占位符 3">
            <a:extLst>
              <a:ext uri="{FF2B5EF4-FFF2-40B4-BE49-F238E27FC236}">
                <a16:creationId xmlns:a16="http://schemas.microsoft.com/office/drawing/2014/main" id="{55E3F0AE-E290-4A30-B603-FBACB139392D}"/>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39887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8F0BA-01F2-491B-897D-2DEE22154D46}"/>
              </a:ext>
            </a:extLst>
          </p:cNvPr>
          <p:cNvSpPr>
            <a:spLocks noGrp="1"/>
          </p:cNvSpPr>
          <p:nvPr>
            <p:ph type="title"/>
          </p:nvPr>
        </p:nvSpPr>
        <p:spPr/>
        <p:txBody>
          <a:bodyPr/>
          <a:lstStyle/>
          <a:p>
            <a:r>
              <a:rPr lang="en-US" altLang="zh-CN" dirty="0"/>
              <a:t>Unconventional Monetary Policy</a:t>
            </a:r>
            <a:endParaRPr lang="zh-CN" altLang="en-US" dirty="0"/>
          </a:p>
        </p:txBody>
      </p:sp>
      <p:sp>
        <p:nvSpPr>
          <p:cNvPr id="3" name="内容占位符 2">
            <a:extLst>
              <a:ext uri="{FF2B5EF4-FFF2-40B4-BE49-F238E27FC236}">
                <a16:creationId xmlns:a16="http://schemas.microsoft.com/office/drawing/2014/main" id="{30BE5F78-C406-42B0-8644-AF93F10B8067}"/>
              </a:ext>
            </a:extLst>
          </p:cNvPr>
          <p:cNvSpPr>
            <a:spLocks noGrp="1"/>
          </p:cNvSpPr>
          <p:nvPr>
            <p:ph idx="1"/>
          </p:nvPr>
        </p:nvSpPr>
        <p:spPr/>
        <p:txBody>
          <a:bodyPr/>
          <a:lstStyle/>
          <a:p>
            <a:r>
              <a:rPr lang="en-US" altLang="zh-CN" dirty="0"/>
              <a:t>A key characteristic of the unconventional</a:t>
            </a:r>
          </a:p>
          <a:p>
            <a:pPr marL="0" indent="0">
              <a:buNone/>
            </a:pPr>
            <a:r>
              <a:rPr lang="en-US" altLang="zh-CN" dirty="0"/>
              <a:t>central banking since 2008 is that the central bank ensures </a:t>
            </a:r>
            <a:r>
              <a:rPr lang="en-US" altLang="zh-CN" i="1" dirty="0"/>
              <a:t>ample supply of reserves</a:t>
            </a:r>
            <a:r>
              <a:rPr lang="en-US" altLang="zh-CN" dirty="0"/>
              <a:t>.</a:t>
            </a:r>
          </a:p>
          <a:p>
            <a:r>
              <a:rPr lang="en-US" altLang="zh-CN" dirty="0"/>
              <a:t>In the age of ample reserves, the corridor system reduces to the floor system.</a:t>
            </a:r>
          </a:p>
          <a:p>
            <a:r>
              <a:rPr lang="en-US" altLang="zh-CN" dirty="0"/>
              <a:t>OMO becomes less important, while the interest rate on reserves becomes the key instrument.</a:t>
            </a:r>
            <a:endParaRPr lang="zh-CN" altLang="en-US" dirty="0"/>
          </a:p>
        </p:txBody>
      </p:sp>
      <p:sp>
        <p:nvSpPr>
          <p:cNvPr id="4" name="页脚占位符 3">
            <a:extLst>
              <a:ext uri="{FF2B5EF4-FFF2-40B4-BE49-F238E27FC236}">
                <a16:creationId xmlns:a16="http://schemas.microsoft.com/office/drawing/2014/main" id="{1F304835-AC1A-47B1-8584-2C7AF5A55CF5}"/>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15684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18A87-C35B-4EED-8AFC-BE8018C46471}"/>
              </a:ext>
            </a:extLst>
          </p:cNvPr>
          <p:cNvSpPr>
            <a:spLocks noGrp="1"/>
          </p:cNvSpPr>
          <p:nvPr>
            <p:ph type="title"/>
          </p:nvPr>
        </p:nvSpPr>
        <p:spPr/>
        <p:txBody>
          <a:bodyPr>
            <a:normAutofit fontScale="90000"/>
          </a:bodyPr>
          <a:lstStyle/>
          <a:p>
            <a:r>
              <a:rPr lang="en-US" altLang="zh-CN" dirty="0"/>
              <a:t>The Corridor System in the Age of Ample Reserves</a:t>
            </a:r>
            <a:endParaRPr lang="zh-CN" altLang="en-US" dirty="0"/>
          </a:p>
        </p:txBody>
      </p:sp>
      <p:pic>
        <p:nvPicPr>
          <p:cNvPr id="5" name="内容占位符 4">
            <a:extLst>
              <a:ext uri="{FF2B5EF4-FFF2-40B4-BE49-F238E27FC236}">
                <a16:creationId xmlns:a16="http://schemas.microsoft.com/office/drawing/2014/main" id="{A2DB5FF8-6970-46A0-9D3D-04CFFACB6D71}"/>
              </a:ext>
            </a:extLst>
          </p:cNvPr>
          <p:cNvPicPr>
            <a:picLocks noGrp="1" noChangeAspect="1"/>
          </p:cNvPicPr>
          <p:nvPr>
            <p:ph idx="1"/>
          </p:nvPr>
        </p:nvPicPr>
        <p:blipFill>
          <a:blip r:embed="rId2"/>
          <a:stretch>
            <a:fillRect/>
          </a:stretch>
        </p:blipFill>
        <p:spPr>
          <a:xfrm>
            <a:off x="457200" y="1639305"/>
            <a:ext cx="8229600" cy="4447753"/>
          </a:xfrm>
          <a:prstGeom prst="rect">
            <a:avLst/>
          </a:prstGeom>
        </p:spPr>
      </p:pic>
      <p:sp>
        <p:nvSpPr>
          <p:cNvPr id="4" name="页脚占位符 3">
            <a:extLst>
              <a:ext uri="{FF2B5EF4-FFF2-40B4-BE49-F238E27FC236}">
                <a16:creationId xmlns:a16="http://schemas.microsoft.com/office/drawing/2014/main" id="{EA8878D4-5AC7-494A-83A1-F9E2DE0F513F}"/>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925366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660B4-ABBB-44C3-BBCA-7BC772F373A8}"/>
              </a:ext>
            </a:extLst>
          </p:cNvPr>
          <p:cNvSpPr>
            <a:spLocks noGrp="1"/>
          </p:cNvSpPr>
          <p:nvPr>
            <p:ph type="title"/>
          </p:nvPr>
        </p:nvSpPr>
        <p:spPr/>
        <p:txBody>
          <a:bodyPr/>
          <a:lstStyle/>
          <a:p>
            <a:r>
              <a:rPr lang="en-US" altLang="zh-CN" dirty="0"/>
              <a:t>Monetary Policy Rule</a:t>
            </a:r>
            <a:endParaRPr lang="zh-CN" altLang="en-US" dirty="0"/>
          </a:p>
        </p:txBody>
      </p:sp>
      <p:sp>
        <p:nvSpPr>
          <p:cNvPr id="3" name="内容占位符 2">
            <a:extLst>
              <a:ext uri="{FF2B5EF4-FFF2-40B4-BE49-F238E27FC236}">
                <a16:creationId xmlns:a16="http://schemas.microsoft.com/office/drawing/2014/main" id="{CE35FE28-C9D3-4FAB-9FE4-CAE4F880157A}"/>
              </a:ext>
            </a:extLst>
          </p:cNvPr>
          <p:cNvSpPr>
            <a:spLocks noGrp="1"/>
          </p:cNvSpPr>
          <p:nvPr>
            <p:ph idx="1"/>
          </p:nvPr>
        </p:nvSpPr>
        <p:spPr/>
        <p:txBody>
          <a:bodyPr>
            <a:normAutofit fontScale="92500"/>
          </a:bodyPr>
          <a:lstStyle/>
          <a:p>
            <a:r>
              <a:rPr lang="en-US" altLang="zh-CN" dirty="0"/>
              <a:t>A monetary policy rule characterizes how a central bank responds, by manipulating the target variable, responds to changes in economic conditions.</a:t>
            </a:r>
          </a:p>
          <a:p>
            <a:r>
              <a:rPr lang="en-US" altLang="zh-CN" dirty="0"/>
              <a:t>An empirical relation between the target variable and economic objectives (e.g., inflation and unemployment).</a:t>
            </a:r>
          </a:p>
          <a:p>
            <a:r>
              <a:rPr lang="en-US" altLang="zh-CN" dirty="0"/>
              <a:t>If such a relationship is relatively stable, the rule may give some guidance for central bankers.</a:t>
            </a:r>
            <a:endParaRPr lang="zh-CN" altLang="en-US" dirty="0"/>
          </a:p>
        </p:txBody>
      </p:sp>
      <p:sp>
        <p:nvSpPr>
          <p:cNvPr id="4" name="页脚占位符 3">
            <a:extLst>
              <a:ext uri="{FF2B5EF4-FFF2-40B4-BE49-F238E27FC236}">
                <a16:creationId xmlns:a16="http://schemas.microsoft.com/office/drawing/2014/main" id="{684DFC37-E4C9-4AEE-9F09-8772A4A164D9}"/>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76583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Fiscal</a:t>
            </a:r>
          </a:p>
          <a:p>
            <a:pPr lvl="1"/>
            <a:r>
              <a:rPr lang="en-US" altLang="zh-CN" dirty="0"/>
              <a:t>Automatic fiscal stabilizers</a:t>
            </a:r>
          </a:p>
          <a:p>
            <a:pPr lvl="1"/>
            <a:r>
              <a:rPr lang="en-US" altLang="zh-CN" dirty="0"/>
              <a:t>Discretionary fiscal policy</a:t>
            </a:r>
            <a:endParaRPr lang="zh-CN" altLang="zh-CN" dirty="0"/>
          </a:p>
          <a:p>
            <a:r>
              <a:rPr lang="en-US" altLang="zh-CN" dirty="0"/>
              <a:t>Monetary policy</a:t>
            </a:r>
            <a:endParaRPr lang="zh-CN" altLang="zh-CN" dirty="0"/>
          </a:p>
          <a:p>
            <a:r>
              <a:rPr lang="en-US" altLang="zh-CN" dirty="0"/>
              <a:t>Financial stability</a:t>
            </a:r>
            <a:endParaRPr lang="zh-CN"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748255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16883-76F7-4492-B508-96EB60F8A7C3}"/>
              </a:ext>
            </a:extLst>
          </p:cNvPr>
          <p:cNvSpPr>
            <a:spLocks noGrp="1"/>
          </p:cNvSpPr>
          <p:nvPr>
            <p:ph type="title"/>
          </p:nvPr>
        </p:nvSpPr>
        <p:spPr/>
        <p:txBody>
          <a:bodyPr/>
          <a:lstStyle/>
          <a:p>
            <a:r>
              <a:rPr lang="en-US" altLang="zh-CN" dirty="0"/>
              <a:t>The Taylor rule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E91D2F5-24AC-4ED8-AD4E-41CCE466C8ED}"/>
                  </a:ext>
                </a:extLst>
              </p:cNvPr>
              <p:cNvSpPr>
                <a:spLocks noGrp="1"/>
              </p:cNvSpPr>
              <p:nvPr>
                <p:ph idx="1"/>
              </p:nvPr>
            </p:nvSpPr>
            <p:spPr/>
            <p:txBody>
              <a:bodyPr/>
              <a:lstStyle/>
              <a:p>
                <a:r>
                  <a:rPr lang="en-US" altLang="zh-CN" dirty="0"/>
                  <a:t>The Taylor Rule states:</a:t>
                </a:r>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a:rPr>
                        <m:t>federal</m:t>
                      </m:r>
                      <m:r>
                        <a:rPr lang="en-US" altLang="zh-CN">
                          <a:latin typeface="Cambria Math"/>
                        </a:rPr>
                        <m:t> </m:t>
                      </m:r>
                      <m:r>
                        <m:rPr>
                          <m:sty m:val="p"/>
                        </m:rPr>
                        <a:rPr lang="en-US" altLang="zh-CN">
                          <a:latin typeface="Cambria Math"/>
                        </a:rPr>
                        <m:t>fund</m:t>
                      </m:r>
                      <m:r>
                        <a:rPr lang="en-US" altLang="zh-CN">
                          <a:latin typeface="Cambria Math"/>
                        </a:rPr>
                        <m:t> </m:t>
                      </m:r>
                      <m:r>
                        <m:rPr>
                          <m:sty m:val="p"/>
                        </m:rPr>
                        <a:rPr lang="en-US" altLang="zh-CN">
                          <a:latin typeface="Cambria Math"/>
                        </a:rPr>
                        <m:t>rate</m:t>
                      </m:r>
                      <m:r>
                        <a:rPr lang="en-US" altLang="zh-CN">
                          <a:latin typeface="Cambria Math"/>
                        </a:rPr>
                        <m:t>=</m:t>
                      </m:r>
                      <m:r>
                        <m:rPr>
                          <m:sty m:val="p"/>
                        </m:rPr>
                        <a:rPr lang="en-US" altLang="zh-CN">
                          <a:latin typeface="Cambria Math"/>
                        </a:rPr>
                        <m:t>inflation</m:t>
                      </m:r>
                      <m:r>
                        <a:rPr lang="en-US" altLang="zh-CN">
                          <a:latin typeface="Cambria Math"/>
                        </a:rPr>
                        <m:t>+2</m:t>
                      </m:r>
                    </m:oMath>
                  </m:oMathPara>
                </a14:m>
                <a:endParaRPr lang="en-US" altLang="zh-CN"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altLang="zh-CN">
                          <a:latin typeface="Cambria Math"/>
                        </a:rPr>
                        <m:t>+0.5</m:t>
                      </m:r>
                      <m:d>
                        <m:dPr>
                          <m:ctrlPr>
                            <a:rPr lang="en-US" altLang="zh-CN" i="1">
                              <a:latin typeface="Cambria Math" panose="02040503050406030204" pitchFamily="18" charset="0"/>
                            </a:rPr>
                          </m:ctrlPr>
                        </m:dPr>
                        <m:e>
                          <m:r>
                            <m:rPr>
                              <m:sty m:val="p"/>
                            </m:rPr>
                            <a:rPr lang="en-US" altLang="zh-CN">
                              <a:latin typeface="Cambria Math"/>
                            </a:rPr>
                            <m:t>inflation</m:t>
                          </m:r>
                          <m:r>
                            <a:rPr lang="en-US" altLang="zh-CN">
                              <a:latin typeface="Cambria Math"/>
                            </a:rPr>
                            <m:t>−2</m:t>
                          </m:r>
                        </m:e>
                      </m:d>
                      <m:r>
                        <a:rPr lang="en-US" altLang="zh-CN">
                          <a:latin typeface="Cambria Math"/>
                        </a:rPr>
                        <m:t>+0.5</m:t>
                      </m:r>
                      <m:d>
                        <m:dPr>
                          <m:ctrlPr>
                            <a:rPr lang="en-US" altLang="zh-CN" i="1">
                              <a:latin typeface="Cambria Math" panose="02040503050406030204" pitchFamily="18" charset="0"/>
                            </a:rPr>
                          </m:ctrlPr>
                        </m:dPr>
                        <m:e>
                          <m:r>
                            <m:rPr>
                              <m:sty m:val="p"/>
                            </m:rPr>
                            <a:rPr lang="en-US" altLang="zh-CN">
                              <a:latin typeface="Cambria Math"/>
                            </a:rPr>
                            <m:t>GDP</m:t>
                          </m:r>
                          <m:r>
                            <a:rPr lang="en-US" altLang="zh-CN">
                              <a:latin typeface="Cambria Math"/>
                            </a:rPr>
                            <m:t> </m:t>
                          </m:r>
                          <m:r>
                            <m:rPr>
                              <m:sty m:val="p"/>
                            </m:rPr>
                            <a:rPr lang="en-US" altLang="zh-CN">
                              <a:latin typeface="Cambria Math"/>
                            </a:rPr>
                            <m:t>gap</m:t>
                          </m:r>
                        </m:e>
                      </m:d>
                    </m:oMath>
                  </m:oMathPara>
                </a14:m>
                <a:endParaRPr lang="en-US" altLang="zh-CN" dirty="0"/>
              </a:p>
              <a:p>
                <a:r>
                  <a:rPr lang="en-US" altLang="zh-CN" dirty="0"/>
                  <a:t>Taylor Principle: the nominal interest rate should rise faster than inflation</a:t>
                </a:r>
                <a:endParaRPr lang="zh-CN" altLang="en-US" dirty="0"/>
              </a:p>
            </p:txBody>
          </p:sp>
        </mc:Choice>
        <mc:Fallback>
          <p:sp>
            <p:nvSpPr>
              <p:cNvPr id="3" name="内容占位符 2">
                <a:extLst>
                  <a:ext uri="{FF2B5EF4-FFF2-40B4-BE49-F238E27FC236}">
                    <a16:creationId xmlns:a16="http://schemas.microsoft.com/office/drawing/2014/main" id="{0E91D2F5-24AC-4ED8-AD4E-41CCE466C8ED}"/>
                  </a:ext>
                </a:extLst>
              </p:cNvPr>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zh-CN" altLang="en-US">
                    <a:noFill/>
                  </a:rPr>
                  <a:t> </a:t>
                </a:r>
              </a:p>
            </p:txBody>
          </p:sp>
        </mc:Fallback>
      </mc:AlternateContent>
      <p:sp>
        <p:nvSpPr>
          <p:cNvPr id="4" name="页脚占位符 3">
            <a:extLst>
              <a:ext uri="{FF2B5EF4-FFF2-40B4-BE49-F238E27FC236}">
                <a16:creationId xmlns:a16="http://schemas.microsoft.com/office/drawing/2014/main" id="{ACA58864-F9E2-4E48-ABE9-FD0F03D30B9E}"/>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23574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07C63-E609-4204-9C72-3732D78A0ECF}"/>
              </a:ext>
            </a:extLst>
          </p:cNvPr>
          <p:cNvSpPr>
            <a:spLocks noGrp="1"/>
          </p:cNvSpPr>
          <p:nvPr>
            <p:ph type="title"/>
          </p:nvPr>
        </p:nvSpPr>
        <p:spPr/>
        <p:txBody>
          <a:bodyPr/>
          <a:lstStyle/>
          <a:p>
            <a:r>
              <a:rPr lang="en-US" altLang="zh-CN" dirty="0"/>
              <a:t>Monetary Policy Transmission</a:t>
            </a:r>
            <a:endParaRPr lang="zh-CN" altLang="en-US" dirty="0"/>
          </a:p>
        </p:txBody>
      </p:sp>
      <p:sp>
        <p:nvSpPr>
          <p:cNvPr id="3" name="内容占位符 2">
            <a:extLst>
              <a:ext uri="{FF2B5EF4-FFF2-40B4-BE49-F238E27FC236}">
                <a16:creationId xmlns:a16="http://schemas.microsoft.com/office/drawing/2014/main" id="{150C8FBB-FA42-44D0-9527-BDE6AA45108C}"/>
              </a:ext>
            </a:extLst>
          </p:cNvPr>
          <p:cNvSpPr>
            <a:spLocks noGrp="1"/>
          </p:cNvSpPr>
          <p:nvPr>
            <p:ph idx="1"/>
          </p:nvPr>
        </p:nvSpPr>
        <p:spPr/>
        <p:txBody>
          <a:bodyPr/>
          <a:lstStyle/>
          <a:p>
            <a:r>
              <a:rPr lang="en-US" altLang="zh-CN" dirty="0"/>
              <a:t>Interest-rate channel</a:t>
            </a:r>
          </a:p>
          <a:p>
            <a:r>
              <a:rPr lang="en-US" altLang="zh-CN" dirty="0"/>
              <a:t>Exchange-rate channel</a:t>
            </a:r>
          </a:p>
          <a:p>
            <a:r>
              <a:rPr lang="en-US" altLang="zh-CN" dirty="0"/>
              <a:t>Credit channel</a:t>
            </a:r>
          </a:p>
          <a:p>
            <a:r>
              <a:rPr lang="en-US" altLang="zh-CN" dirty="0"/>
              <a:t>Risk-appetite channel</a:t>
            </a:r>
          </a:p>
          <a:p>
            <a:r>
              <a:rPr lang="en-US" altLang="zh-CN" dirty="0"/>
              <a:t>Asset-price channel </a:t>
            </a:r>
          </a:p>
          <a:p>
            <a:pPr lvl="1"/>
            <a:r>
              <a:rPr lang="en-US" altLang="zh-CN" dirty="0"/>
              <a:t>Wealth effect, borrowing constraints</a:t>
            </a:r>
          </a:p>
          <a:p>
            <a:r>
              <a:rPr lang="en-US" altLang="zh-CN" dirty="0"/>
              <a:t>Expectation channel</a:t>
            </a:r>
          </a:p>
          <a:p>
            <a:endParaRPr lang="zh-CN" altLang="en-US" dirty="0"/>
          </a:p>
        </p:txBody>
      </p:sp>
      <p:sp>
        <p:nvSpPr>
          <p:cNvPr id="4" name="页脚占位符 3">
            <a:extLst>
              <a:ext uri="{FF2B5EF4-FFF2-40B4-BE49-F238E27FC236}">
                <a16:creationId xmlns:a16="http://schemas.microsoft.com/office/drawing/2014/main" id="{692CA3D7-DF01-4FBE-B8BD-629CA4CA138C}"/>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232022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Fiscal</a:t>
            </a:r>
          </a:p>
          <a:p>
            <a:pPr lvl="1"/>
            <a:r>
              <a:rPr lang="en-US" altLang="zh-CN" dirty="0"/>
              <a:t>Automatic fiscal stabilizers</a:t>
            </a:r>
          </a:p>
          <a:p>
            <a:pPr lvl="1"/>
            <a:r>
              <a:rPr lang="en-US" altLang="zh-CN" dirty="0"/>
              <a:t>Discretionary fiscal policy</a:t>
            </a:r>
            <a:endParaRPr lang="zh-CN" altLang="zh-CN" dirty="0"/>
          </a:p>
          <a:p>
            <a:r>
              <a:rPr lang="en-US" altLang="zh-CN" dirty="0"/>
              <a:t>Monetary policy</a:t>
            </a:r>
            <a:endParaRPr lang="zh-CN" altLang="zh-CN" dirty="0"/>
          </a:p>
          <a:p>
            <a:r>
              <a:rPr lang="en-US" altLang="zh-CN" b="1" dirty="0"/>
              <a:t>Financial stability</a:t>
            </a:r>
          </a:p>
          <a:p>
            <a:pPr lvl="1"/>
            <a:r>
              <a:rPr lang="en-US" altLang="zh-CN" dirty="0"/>
              <a:t>Lender of Last Resort</a:t>
            </a:r>
          </a:p>
          <a:p>
            <a:pPr lvl="1"/>
            <a:r>
              <a:rPr lang="en-US" altLang="zh-CN" dirty="0"/>
              <a:t>Macroprudential Policy</a:t>
            </a:r>
            <a:endParaRPr lang="zh-CN"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137168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802EF-65EB-4E66-A4EE-774113C258E7}"/>
              </a:ext>
            </a:extLst>
          </p:cNvPr>
          <p:cNvSpPr>
            <a:spLocks noGrp="1"/>
          </p:cNvSpPr>
          <p:nvPr>
            <p:ph type="title"/>
          </p:nvPr>
        </p:nvSpPr>
        <p:spPr/>
        <p:txBody>
          <a:bodyPr/>
          <a:lstStyle/>
          <a:p>
            <a:r>
              <a:rPr lang="en-US" altLang="zh-CN" dirty="0"/>
              <a:t>For the Sake of Financial Stability</a:t>
            </a:r>
            <a:endParaRPr lang="zh-CN" altLang="en-US" dirty="0"/>
          </a:p>
        </p:txBody>
      </p:sp>
      <p:sp>
        <p:nvSpPr>
          <p:cNvPr id="3" name="内容占位符 2">
            <a:extLst>
              <a:ext uri="{FF2B5EF4-FFF2-40B4-BE49-F238E27FC236}">
                <a16:creationId xmlns:a16="http://schemas.microsoft.com/office/drawing/2014/main" id="{84480A05-7313-4D55-AFDE-A5381853C180}"/>
              </a:ext>
            </a:extLst>
          </p:cNvPr>
          <p:cNvSpPr>
            <a:spLocks noGrp="1"/>
          </p:cNvSpPr>
          <p:nvPr>
            <p:ph idx="1"/>
          </p:nvPr>
        </p:nvSpPr>
        <p:spPr/>
        <p:txBody>
          <a:bodyPr/>
          <a:lstStyle/>
          <a:p>
            <a:r>
              <a:rPr lang="en-US" altLang="zh-CN" dirty="0"/>
              <a:t>When a financial crisis erupts, the government</a:t>
            </a:r>
          </a:p>
          <a:p>
            <a:pPr marL="0" indent="0">
              <a:buNone/>
            </a:pPr>
            <a:r>
              <a:rPr lang="en-US" altLang="zh-CN" dirty="0"/>
              <a:t>often has to intervene and acts as the savior. </a:t>
            </a:r>
          </a:p>
          <a:p>
            <a:pPr marL="857250" lvl="1" indent="-457200"/>
            <a:r>
              <a:rPr lang="en-US" altLang="zh-CN" dirty="0"/>
              <a:t>“lender of last resort”</a:t>
            </a:r>
          </a:p>
          <a:p>
            <a:r>
              <a:rPr lang="en-US" altLang="zh-CN" dirty="0"/>
              <a:t>And to prevent the next crisis, the government has to strengthen regulation and oversight.</a:t>
            </a:r>
          </a:p>
          <a:p>
            <a:pPr lvl="1"/>
            <a:r>
              <a:rPr lang="en-US" altLang="zh-CN" dirty="0"/>
              <a:t>“macroprudential policy”</a:t>
            </a:r>
            <a:endParaRPr lang="zh-CN" altLang="en-US" dirty="0"/>
          </a:p>
        </p:txBody>
      </p:sp>
      <p:sp>
        <p:nvSpPr>
          <p:cNvPr id="4" name="页脚占位符 3">
            <a:extLst>
              <a:ext uri="{FF2B5EF4-FFF2-40B4-BE49-F238E27FC236}">
                <a16:creationId xmlns:a16="http://schemas.microsoft.com/office/drawing/2014/main" id="{0A547B99-40F0-4DF3-AB29-27C9A0631179}"/>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904195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7D0FA-D84F-407D-9E5B-214794E45936}"/>
              </a:ext>
            </a:extLst>
          </p:cNvPr>
          <p:cNvSpPr>
            <a:spLocks noGrp="1"/>
          </p:cNvSpPr>
          <p:nvPr>
            <p:ph type="title"/>
          </p:nvPr>
        </p:nvSpPr>
        <p:spPr/>
        <p:txBody>
          <a:bodyPr/>
          <a:lstStyle/>
          <a:p>
            <a:r>
              <a:rPr lang="en-US" altLang="zh-CN" dirty="0"/>
              <a:t>Lender of Last Resort</a:t>
            </a:r>
            <a:endParaRPr lang="zh-CN" altLang="en-US" dirty="0"/>
          </a:p>
        </p:txBody>
      </p:sp>
      <p:sp>
        <p:nvSpPr>
          <p:cNvPr id="3" name="内容占位符 2">
            <a:extLst>
              <a:ext uri="{FF2B5EF4-FFF2-40B4-BE49-F238E27FC236}">
                <a16:creationId xmlns:a16="http://schemas.microsoft.com/office/drawing/2014/main" id="{443A82BE-0CA1-45A6-85C6-949CEC2F1857}"/>
              </a:ext>
            </a:extLst>
          </p:cNvPr>
          <p:cNvSpPr>
            <a:spLocks noGrp="1"/>
          </p:cNvSpPr>
          <p:nvPr>
            <p:ph idx="1"/>
          </p:nvPr>
        </p:nvSpPr>
        <p:spPr/>
        <p:txBody>
          <a:bodyPr>
            <a:normAutofit fontScale="85000" lnSpcReduction="10000"/>
          </a:bodyPr>
          <a:lstStyle/>
          <a:p>
            <a:r>
              <a:rPr lang="en-US" altLang="zh-CN" dirty="0"/>
              <a:t>Financial crises usually involve “runs” on financial institutions.</a:t>
            </a:r>
          </a:p>
          <a:p>
            <a:pPr lvl="1"/>
            <a:r>
              <a:rPr lang="en-US" altLang="zh-CN" dirty="0"/>
              <a:t>Commercial banks, investment banks, shadow banks</a:t>
            </a:r>
          </a:p>
          <a:p>
            <a:r>
              <a:rPr lang="en-US" altLang="zh-CN" dirty="0"/>
              <a:t>If the market suspects the viability of an institution, then no one would be willing to lend to the institution. Even if the institution is otherwise healthy, it will fail due to the lack of liquidity.</a:t>
            </a:r>
          </a:p>
          <a:p>
            <a:r>
              <a:rPr lang="en-US" altLang="zh-CN" dirty="0"/>
              <a:t>Only the central bank is able to intervene.</a:t>
            </a:r>
          </a:p>
          <a:p>
            <a:pPr lvl="1"/>
            <a:r>
              <a:rPr lang="en-US" altLang="zh-CN" dirty="0"/>
              <a:t>In 2008, the Fed intervened aggressively, saving a number of well-known investment banks and insurance companies from failure.</a:t>
            </a:r>
            <a:endParaRPr lang="zh-CN" altLang="en-US" dirty="0"/>
          </a:p>
        </p:txBody>
      </p:sp>
      <p:sp>
        <p:nvSpPr>
          <p:cNvPr id="4" name="页脚占位符 3">
            <a:extLst>
              <a:ext uri="{FF2B5EF4-FFF2-40B4-BE49-F238E27FC236}">
                <a16:creationId xmlns:a16="http://schemas.microsoft.com/office/drawing/2014/main" id="{7CE81E46-A98D-4318-BD91-6A1431B7C640}"/>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06486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BDDA4-26EE-406E-8C32-7866F69EA703}"/>
              </a:ext>
            </a:extLst>
          </p:cNvPr>
          <p:cNvSpPr>
            <a:spLocks noGrp="1"/>
          </p:cNvSpPr>
          <p:nvPr>
            <p:ph type="title"/>
          </p:nvPr>
        </p:nvSpPr>
        <p:spPr/>
        <p:txBody>
          <a:bodyPr/>
          <a:lstStyle/>
          <a:p>
            <a:r>
              <a:rPr lang="en-US" altLang="zh-CN" dirty="0"/>
              <a:t>Moral Hazard</a:t>
            </a:r>
            <a:endParaRPr lang="zh-CN" altLang="en-US" dirty="0"/>
          </a:p>
        </p:txBody>
      </p:sp>
      <p:sp>
        <p:nvSpPr>
          <p:cNvPr id="3" name="内容占位符 2">
            <a:extLst>
              <a:ext uri="{FF2B5EF4-FFF2-40B4-BE49-F238E27FC236}">
                <a16:creationId xmlns:a16="http://schemas.microsoft.com/office/drawing/2014/main" id="{82FA4609-60C5-451D-9371-D91CEF71051F}"/>
              </a:ext>
            </a:extLst>
          </p:cNvPr>
          <p:cNvSpPr>
            <a:spLocks noGrp="1"/>
          </p:cNvSpPr>
          <p:nvPr>
            <p:ph idx="1"/>
          </p:nvPr>
        </p:nvSpPr>
        <p:spPr/>
        <p:txBody>
          <a:bodyPr>
            <a:normAutofit fontScale="92500"/>
          </a:bodyPr>
          <a:lstStyle/>
          <a:p>
            <a:r>
              <a:rPr lang="en-US" altLang="zh-CN" dirty="0"/>
              <a:t>The possibility of central bank assistance, may encourage financial institutions to take excessive risks, paving the way for future crises.</a:t>
            </a:r>
          </a:p>
          <a:p>
            <a:r>
              <a:rPr lang="en-US" altLang="zh-CN" dirty="0"/>
              <a:t>Managers may go out of their ways to expand the balance sheet, hoping that their institutions to become “too big to fail”.</a:t>
            </a:r>
          </a:p>
          <a:p>
            <a:r>
              <a:rPr lang="en-US" altLang="zh-CN" dirty="0"/>
              <a:t>The central bank may threaten that it won’t save those institutions that have taken excessive risks.</a:t>
            </a:r>
          </a:p>
          <a:p>
            <a:pPr lvl="1"/>
            <a:r>
              <a:rPr lang="en-US" altLang="zh-CN" dirty="0"/>
              <a:t>Time-inconsistency problem</a:t>
            </a:r>
            <a:endParaRPr lang="zh-CN" altLang="en-US" dirty="0"/>
          </a:p>
        </p:txBody>
      </p:sp>
      <p:sp>
        <p:nvSpPr>
          <p:cNvPr id="4" name="页脚占位符 3">
            <a:extLst>
              <a:ext uri="{FF2B5EF4-FFF2-40B4-BE49-F238E27FC236}">
                <a16:creationId xmlns:a16="http://schemas.microsoft.com/office/drawing/2014/main" id="{4BEE9A74-8677-4A90-95AD-0906C7E20557}"/>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9643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Fiscal</a:t>
            </a:r>
          </a:p>
          <a:p>
            <a:pPr lvl="1"/>
            <a:r>
              <a:rPr lang="en-US" altLang="zh-CN" dirty="0"/>
              <a:t>Automatic fiscal stabilizers</a:t>
            </a:r>
          </a:p>
          <a:p>
            <a:pPr lvl="1"/>
            <a:r>
              <a:rPr lang="en-US" altLang="zh-CN" dirty="0"/>
              <a:t>Discretionary fiscal policy</a:t>
            </a:r>
            <a:endParaRPr lang="zh-CN" altLang="zh-CN" dirty="0"/>
          </a:p>
          <a:p>
            <a:r>
              <a:rPr lang="en-US" altLang="zh-CN" dirty="0"/>
              <a:t>Monetary policy</a:t>
            </a:r>
            <a:endParaRPr lang="zh-CN" altLang="zh-CN" dirty="0"/>
          </a:p>
          <a:p>
            <a:r>
              <a:rPr lang="en-US" altLang="zh-CN" b="1" dirty="0"/>
              <a:t>Financial stability</a:t>
            </a:r>
          </a:p>
          <a:p>
            <a:pPr lvl="1"/>
            <a:r>
              <a:rPr lang="en-US" altLang="zh-CN" dirty="0"/>
              <a:t>Lender of Last Resort</a:t>
            </a:r>
          </a:p>
          <a:p>
            <a:pPr lvl="1"/>
            <a:r>
              <a:rPr lang="en-US" altLang="zh-CN" b="1" dirty="0"/>
              <a:t>Macroprudential Policy</a:t>
            </a:r>
            <a:endParaRPr lang="zh-CN" altLang="zh-CN" b="1"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746576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5A6E2-6744-40B1-B3C0-1E1363025CFD}"/>
              </a:ext>
            </a:extLst>
          </p:cNvPr>
          <p:cNvSpPr>
            <a:spLocks noGrp="1"/>
          </p:cNvSpPr>
          <p:nvPr>
            <p:ph type="title"/>
          </p:nvPr>
        </p:nvSpPr>
        <p:spPr/>
        <p:txBody>
          <a:bodyPr/>
          <a:lstStyle/>
          <a:p>
            <a:r>
              <a:rPr lang="en-US" altLang="zh-CN" dirty="0"/>
              <a:t>Macroprudential Policy</a:t>
            </a:r>
            <a:endParaRPr lang="zh-CN" altLang="en-US" dirty="0"/>
          </a:p>
        </p:txBody>
      </p:sp>
      <p:sp>
        <p:nvSpPr>
          <p:cNvPr id="3" name="内容占位符 2">
            <a:extLst>
              <a:ext uri="{FF2B5EF4-FFF2-40B4-BE49-F238E27FC236}">
                <a16:creationId xmlns:a16="http://schemas.microsoft.com/office/drawing/2014/main" id="{133D7E0B-4334-4451-B521-11DB45AF3EA3}"/>
              </a:ext>
            </a:extLst>
          </p:cNvPr>
          <p:cNvSpPr>
            <a:spLocks noGrp="1"/>
          </p:cNvSpPr>
          <p:nvPr>
            <p:ph idx="1"/>
          </p:nvPr>
        </p:nvSpPr>
        <p:spPr/>
        <p:txBody>
          <a:bodyPr/>
          <a:lstStyle/>
          <a:p>
            <a:r>
              <a:rPr lang="en-US" altLang="zh-CN" dirty="0"/>
              <a:t>Macroprudential policies refer to rules and actions that promote the stability of the financial system as a whole.</a:t>
            </a:r>
          </a:p>
          <a:p>
            <a:r>
              <a:rPr lang="en-US" altLang="zh-CN" dirty="0"/>
              <a:t>In contrast, we may call supervisory or regulatory policies for individual financial institutions “</a:t>
            </a:r>
            <a:r>
              <a:rPr lang="en-US" altLang="zh-CN" dirty="0" err="1"/>
              <a:t>microprudential</a:t>
            </a:r>
            <a:r>
              <a:rPr lang="en-US" altLang="zh-CN" dirty="0"/>
              <a:t> policies”.</a:t>
            </a:r>
            <a:endParaRPr lang="zh-CN" altLang="en-US" dirty="0"/>
          </a:p>
        </p:txBody>
      </p:sp>
      <p:sp>
        <p:nvSpPr>
          <p:cNvPr id="4" name="页脚占位符 3">
            <a:extLst>
              <a:ext uri="{FF2B5EF4-FFF2-40B4-BE49-F238E27FC236}">
                <a16:creationId xmlns:a16="http://schemas.microsoft.com/office/drawing/2014/main" id="{E1147DF9-D4B3-44CA-9A39-6C54ECCD6D88}"/>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11499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E6ECA-53D8-4706-9E85-4A2877034F93}"/>
              </a:ext>
            </a:extLst>
          </p:cNvPr>
          <p:cNvSpPr>
            <a:spLocks noGrp="1"/>
          </p:cNvSpPr>
          <p:nvPr>
            <p:ph type="title"/>
          </p:nvPr>
        </p:nvSpPr>
        <p:spPr/>
        <p:txBody>
          <a:bodyPr/>
          <a:lstStyle/>
          <a:p>
            <a:r>
              <a:rPr lang="en-US" altLang="zh-CN" dirty="0"/>
              <a:t>Macroprudential Policies</a:t>
            </a:r>
            <a:endParaRPr lang="zh-CN" altLang="en-US" dirty="0"/>
          </a:p>
        </p:txBody>
      </p:sp>
      <p:sp>
        <p:nvSpPr>
          <p:cNvPr id="3" name="内容占位符 2">
            <a:extLst>
              <a:ext uri="{FF2B5EF4-FFF2-40B4-BE49-F238E27FC236}">
                <a16:creationId xmlns:a16="http://schemas.microsoft.com/office/drawing/2014/main" id="{F590F6FE-FF75-491B-83BC-C738FCC6B83A}"/>
              </a:ext>
            </a:extLst>
          </p:cNvPr>
          <p:cNvSpPr>
            <a:spLocks noGrp="1"/>
          </p:cNvSpPr>
          <p:nvPr>
            <p:ph idx="1"/>
          </p:nvPr>
        </p:nvSpPr>
        <p:spPr/>
        <p:txBody>
          <a:bodyPr/>
          <a:lstStyle/>
          <a:p>
            <a:r>
              <a:rPr lang="en-US" altLang="zh-CN" dirty="0"/>
              <a:t>Rules on Leverage</a:t>
            </a:r>
          </a:p>
          <a:p>
            <a:pPr lvl="1"/>
            <a:r>
              <a:rPr lang="en-US" altLang="zh-CN" dirty="0"/>
              <a:t>Banks, consumers (home buyers)</a:t>
            </a:r>
          </a:p>
          <a:p>
            <a:r>
              <a:rPr lang="en-US" altLang="zh-CN" dirty="0"/>
              <a:t>Financial Market Entry</a:t>
            </a:r>
          </a:p>
          <a:p>
            <a:pPr lvl="1"/>
            <a:r>
              <a:rPr lang="en-US" altLang="zh-CN" dirty="0"/>
              <a:t>Externality of financial business</a:t>
            </a:r>
          </a:p>
          <a:p>
            <a:r>
              <a:rPr lang="en-US" altLang="zh-CN" dirty="0"/>
              <a:t>Limiting Speculations</a:t>
            </a:r>
          </a:p>
          <a:p>
            <a:pPr lvl="1"/>
            <a:r>
              <a:rPr lang="en-US" altLang="zh-CN" dirty="0"/>
              <a:t>Stock market</a:t>
            </a:r>
          </a:p>
          <a:p>
            <a:pPr lvl="1"/>
            <a:r>
              <a:rPr lang="en-US" altLang="zh-CN" dirty="0"/>
              <a:t>Housing market</a:t>
            </a:r>
            <a:endParaRPr lang="zh-CN" altLang="en-US" dirty="0"/>
          </a:p>
        </p:txBody>
      </p:sp>
      <p:sp>
        <p:nvSpPr>
          <p:cNvPr id="4" name="页脚占位符 3">
            <a:extLst>
              <a:ext uri="{FF2B5EF4-FFF2-40B4-BE49-F238E27FC236}">
                <a16:creationId xmlns:a16="http://schemas.microsoft.com/office/drawing/2014/main" id="{9DDC3A7C-A694-4765-9590-F13F03F546C8}"/>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21730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End-of-Course Remarks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b="1" dirty="0"/>
              <a:t>Models simplify. </a:t>
            </a:r>
            <a:r>
              <a:rPr lang="en-US" altLang="zh-CN" dirty="0"/>
              <a:t>A good model is one that omits unnecessary details and focuses on the main question. </a:t>
            </a:r>
          </a:p>
          <a:p>
            <a:r>
              <a:rPr lang="en-US" altLang="zh-CN" b="1" dirty="0"/>
              <a:t>Time horizon matters.</a:t>
            </a:r>
            <a:r>
              <a:rPr lang="en-US" altLang="zh-CN" dirty="0"/>
              <a:t> In the long run, prices adjust flexibly and the classical theory roughly holds; while in the short-run, price rigidity produces real effects of monetary and fiscal policies. </a:t>
            </a:r>
          </a:p>
          <a:p>
            <a:r>
              <a:rPr lang="en-US" altLang="zh-CN" b="1" dirty="0"/>
              <a:t>Macroeconomic conditions change</a:t>
            </a:r>
            <a:r>
              <a:rPr lang="en-US" altLang="zh-CN" dirty="0"/>
              <a:t>, and there are no time-invariant answers, even for the same question. </a:t>
            </a:r>
          </a:p>
          <a:p>
            <a:r>
              <a:rPr lang="en-US" altLang="zh-CN" b="1" dirty="0"/>
              <a:t>Familiarity with data and history is the key </a:t>
            </a:r>
            <a:r>
              <a:rPr lang="en-US" altLang="zh-CN" dirty="0"/>
              <a:t>to applying models and understanding our economy. </a:t>
            </a:r>
            <a:endParaRPr lang="zh-CN" altLang="en-US" dirty="0"/>
          </a:p>
          <a:p>
            <a:endParaRPr lang="en-US" altLang="zh-CN" dirty="0"/>
          </a:p>
        </p:txBody>
      </p:sp>
    </p:spTree>
    <p:extLst>
      <p:ext uri="{BB962C8B-B14F-4D97-AF65-F5344CB8AC3E}">
        <p14:creationId xmlns:p14="http://schemas.microsoft.com/office/powerpoint/2010/main" val="179505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773AA-3D44-4989-802E-4665526BEA78}"/>
              </a:ext>
            </a:extLst>
          </p:cNvPr>
          <p:cNvSpPr>
            <a:spLocks noGrp="1"/>
          </p:cNvSpPr>
          <p:nvPr>
            <p:ph type="title"/>
          </p:nvPr>
        </p:nvSpPr>
        <p:spPr/>
        <p:txBody>
          <a:bodyPr>
            <a:normAutofit/>
          </a:bodyPr>
          <a:lstStyle/>
          <a:p>
            <a:r>
              <a:rPr lang="en-US" altLang="zh-CN" dirty="0"/>
              <a:t>Automatic fiscal stabilizers</a:t>
            </a:r>
            <a:endParaRPr lang="zh-CN" altLang="en-US" dirty="0"/>
          </a:p>
        </p:txBody>
      </p:sp>
      <p:sp>
        <p:nvSpPr>
          <p:cNvPr id="3" name="内容占位符 2">
            <a:extLst>
              <a:ext uri="{FF2B5EF4-FFF2-40B4-BE49-F238E27FC236}">
                <a16:creationId xmlns:a16="http://schemas.microsoft.com/office/drawing/2014/main" id="{1E086A0A-634C-4896-A8A3-09B01CF503A3}"/>
              </a:ext>
            </a:extLst>
          </p:cNvPr>
          <p:cNvSpPr>
            <a:spLocks noGrp="1"/>
          </p:cNvSpPr>
          <p:nvPr>
            <p:ph idx="1"/>
          </p:nvPr>
        </p:nvSpPr>
        <p:spPr/>
        <p:txBody>
          <a:bodyPr/>
          <a:lstStyle/>
          <a:p>
            <a:r>
              <a:rPr lang="en-US" altLang="zh-CN" dirty="0"/>
              <a:t>Tax stabilizers</a:t>
            </a:r>
          </a:p>
          <a:p>
            <a:pPr lvl="1"/>
            <a:r>
              <a:rPr lang="en-US" altLang="zh-CN" dirty="0"/>
              <a:t>Personal income tax, progressiveness</a:t>
            </a:r>
          </a:p>
          <a:p>
            <a:pPr lvl="1"/>
            <a:r>
              <a:rPr lang="en-US" altLang="zh-CN" dirty="0"/>
              <a:t>EIT, VAT, or BT</a:t>
            </a:r>
          </a:p>
          <a:p>
            <a:r>
              <a:rPr lang="en-US" altLang="zh-CN" dirty="0"/>
              <a:t>Spending stabilizers</a:t>
            </a:r>
          </a:p>
          <a:p>
            <a:pPr lvl="1"/>
            <a:r>
              <a:rPr lang="en-US" altLang="zh-CN" dirty="0"/>
              <a:t>Unemployment insurance</a:t>
            </a:r>
          </a:p>
          <a:p>
            <a:pPr lvl="1"/>
            <a:r>
              <a:rPr lang="en-US" altLang="zh-CN" dirty="0"/>
              <a:t>Other social security payments (e.g., benefits for retirees)</a:t>
            </a:r>
            <a:endParaRPr lang="zh-CN" altLang="en-US" dirty="0"/>
          </a:p>
        </p:txBody>
      </p:sp>
      <p:sp>
        <p:nvSpPr>
          <p:cNvPr id="4" name="页脚占位符 3">
            <a:extLst>
              <a:ext uri="{FF2B5EF4-FFF2-40B4-BE49-F238E27FC236}">
                <a16:creationId xmlns:a16="http://schemas.microsoft.com/office/drawing/2014/main" id="{469EC749-ADCF-4981-9E3D-24CF0BDC0657}"/>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740853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End-of-Course Remarks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b="1" dirty="0"/>
              <a:t>Both the government and the market are important. </a:t>
            </a:r>
            <a:r>
              <a:rPr lang="en-US" altLang="zh-CN" dirty="0"/>
              <a:t>The government plays important roles not only in stabilization policies, but also long-term development. </a:t>
            </a:r>
            <a:endParaRPr lang="zh-CN" altLang="en-US" dirty="0"/>
          </a:p>
          <a:p>
            <a:r>
              <a:rPr lang="en-US" altLang="zh-CN" b="1" dirty="0"/>
              <a:t>Monetary and fiscal policies matter</a:t>
            </a:r>
            <a:r>
              <a:rPr lang="en-US" altLang="zh-CN" dirty="0"/>
              <a:t>, not only for textbook reasons (nominal rigidity), but also for other reasons such as balance sheet effect, wealth effect, change of expectation, and so on. </a:t>
            </a:r>
          </a:p>
          <a:p>
            <a:r>
              <a:rPr lang="en-US" altLang="zh-CN" b="1" dirty="0"/>
              <a:t>Investment alone does not bring prolonged economic growth. </a:t>
            </a:r>
            <a:r>
              <a:rPr lang="en-US" altLang="zh-CN" dirty="0"/>
              <a:t>For an under-developed country, market-friendly reform, political stability, education, social trust and mobilization all contribute to growth.   </a:t>
            </a:r>
          </a:p>
          <a:p>
            <a:endParaRPr lang="en-US" altLang="zh-CN" dirty="0"/>
          </a:p>
        </p:txBody>
      </p:sp>
    </p:spTree>
    <p:extLst>
      <p:ext uri="{BB962C8B-B14F-4D97-AF65-F5344CB8AC3E}">
        <p14:creationId xmlns:p14="http://schemas.microsoft.com/office/powerpoint/2010/main" val="895805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5452B6F-E15E-468C-95B8-C03010D4E084}"/>
              </a:ext>
            </a:extLst>
          </p:cNvPr>
          <p:cNvSpPr>
            <a:spLocks noGrp="1"/>
          </p:cNvSpPr>
          <p:nvPr>
            <p:ph type="ctrTitle"/>
          </p:nvPr>
        </p:nvSpPr>
        <p:spPr/>
        <p:txBody>
          <a:bodyPr/>
          <a:lstStyle/>
          <a:p>
            <a:r>
              <a:rPr lang="zh-CN" altLang="en-US" dirty="0"/>
              <a:t>谢谢大家，保持联系！</a:t>
            </a:r>
          </a:p>
        </p:txBody>
      </p:sp>
      <p:sp>
        <p:nvSpPr>
          <p:cNvPr id="4" name="页脚占位符 3">
            <a:extLst>
              <a:ext uri="{FF2B5EF4-FFF2-40B4-BE49-F238E27FC236}">
                <a16:creationId xmlns:a16="http://schemas.microsoft.com/office/drawing/2014/main" id="{8B27195F-B691-4EF6-8B2D-8C8B9BA42AD7}"/>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25756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A54B3-CE70-4D13-9558-12818694A590}"/>
              </a:ext>
            </a:extLst>
          </p:cNvPr>
          <p:cNvSpPr>
            <a:spLocks noGrp="1"/>
          </p:cNvSpPr>
          <p:nvPr>
            <p:ph type="title"/>
          </p:nvPr>
        </p:nvSpPr>
        <p:spPr/>
        <p:txBody>
          <a:bodyPr>
            <a:normAutofit fontScale="90000"/>
          </a:bodyPr>
          <a:lstStyle/>
          <a:p>
            <a:r>
              <a:rPr lang="en-US" altLang="zh-CN" dirty="0"/>
              <a:t>The Attraction of Automatic Stabilizers </a:t>
            </a:r>
            <a:endParaRPr lang="zh-CN" altLang="en-US" dirty="0"/>
          </a:p>
        </p:txBody>
      </p:sp>
      <p:sp>
        <p:nvSpPr>
          <p:cNvPr id="3" name="内容占位符 2">
            <a:extLst>
              <a:ext uri="{FF2B5EF4-FFF2-40B4-BE49-F238E27FC236}">
                <a16:creationId xmlns:a16="http://schemas.microsoft.com/office/drawing/2014/main" id="{017DABD2-8B7D-4943-8E04-8B0ACAC29389}"/>
              </a:ext>
            </a:extLst>
          </p:cNvPr>
          <p:cNvSpPr>
            <a:spLocks noGrp="1"/>
          </p:cNvSpPr>
          <p:nvPr>
            <p:ph idx="1"/>
          </p:nvPr>
        </p:nvSpPr>
        <p:spPr/>
        <p:txBody>
          <a:bodyPr/>
          <a:lstStyle/>
          <a:p>
            <a:r>
              <a:rPr lang="en-US" altLang="zh-CN" dirty="0"/>
              <a:t>They work automatically, without any delay, and throughout the cycles.</a:t>
            </a:r>
          </a:p>
          <a:p>
            <a:pPr lvl="1"/>
            <a:r>
              <a:rPr lang="en-US" altLang="zh-CN" dirty="0"/>
              <a:t>In contrast, discretionary policies are often delayed responses.</a:t>
            </a:r>
          </a:p>
          <a:p>
            <a:r>
              <a:rPr lang="en-US" altLang="zh-CN" dirty="0"/>
              <a:t>The more stabilizers, the better. </a:t>
            </a:r>
          </a:p>
          <a:p>
            <a:r>
              <a:rPr lang="en-US" altLang="zh-CN" dirty="0"/>
              <a:t>The less “destabilizers”, the better.</a:t>
            </a:r>
            <a:endParaRPr lang="zh-CN" altLang="en-US" dirty="0"/>
          </a:p>
        </p:txBody>
      </p:sp>
      <p:sp>
        <p:nvSpPr>
          <p:cNvPr id="4" name="页脚占位符 3">
            <a:extLst>
              <a:ext uri="{FF2B5EF4-FFF2-40B4-BE49-F238E27FC236}">
                <a16:creationId xmlns:a16="http://schemas.microsoft.com/office/drawing/2014/main" id="{D02A5241-0E39-46FE-8A6B-232F3C8AE406}"/>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0010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8E28A-A8C6-48F6-8CAB-9563A7615832}"/>
              </a:ext>
            </a:extLst>
          </p:cNvPr>
          <p:cNvSpPr>
            <a:spLocks noGrp="1"/>
          </p:cNvSpPr>
          <p:nvPr>
            <p:ph type="title"/>
          </p:nvPr>
        </p:nvSpPr>
        <p:spPr/>
        <p:txBody>
          <a:bodyPr/>
          <a:lstStyle/>
          <a:p>
            <a:r>
              <a:rPr lang="en-US" altLang="zh-CN" dirty="0"/>
              <a:t>Discretionary Fiscal Policy</a:t>
            </a:r>
            <a:endParaRPr lang="zh-CN" altLang="en-US" dirty="0"/>
          </a:p>
        </p:txBody>
      </p:sp>
      <p:sp>
        <p:nvSpPr>
          <p:cNvPr id="3" name="内容占位符 2">
            <a:extLst>
              <a:ext uri="{FF2B5EF4-FFF2-40B4-BE49-F238E27FC236}">
                <a16:creationId xmlns:a16="http://schemas.microsoft.com/office/drawing/2014/main" id="{DC972CE5-218B-4781-BA77-10CE266CB155}"/>
              </a:ext>
            </a:extLst>
          </p:cNvPr>
          <p:cNvSpPr>
            <a:spLocks noGrp="1"/>
          </p:cNvSpPr>
          <p:nvPr>
            <p:ph idx="1"/>
          </p:nvPr>
        </p:nvSpPr>
        <p:spPr/>
        <p:txBody>
          <a:bodyPr/>
          <a:lstStyle/>
          <a:p>
            <a:r>
              <a:rPr lang="en-US" altLang="zh-CN" dirty="0"/>
              <a:t>A discretionary policy is based on the judgment of policymakers under a particular situation.</a:t>
            </a:r>
          </a:p>
          <a:p>
            <a:r>
              <a:rPr lang="en-US" altLang="zh-CN" dirty="0"/>
              <a:t>Direct government expenditure</a:t>
            </a:r>
          </a:p>
          <a:p>
            <a:pPr lvl="1"/>
            <a:r>
              <a:rPr lang="en-US" altLang="zh-CN" dirty="0"/>
              <a:t>Spending on infrastructure, public health, security, education, etc.</a:t>
            </a:r>
          </a:p>
          <a:p>
            <a:pPr lvl="1"/>
            <a:r>
              <a:rPr lang="en-US" altLang="zh-CN" dirty="0"/>
              <a:t>Timing is important </a:t>
            </a:r>
          </a:p>
          <a:p>
            <a:r>
              <a:rPr lang="en-US" altLang="zh-CN" dirty="0"/>
              <a:t>Tax cuts or incentives</a:t>
            </a:r>
          </a:p>
          <a:p>
            <a:endParaRPr lang="zh-CN" altLang="en-US" dirty="0"/>
          </a:p>
        </p:txBody>
      </p:sp>
      <p:sp>
        <p:nvSpPr>
          <p:cNvPr id="4" name="页脚占位符 3">
            <a:extLst>
              <a:ext uri="{FF2B5EF4-FFF2-40B4-BE49-F238E27FC236}">
                <a16:creationId xmlns:a16="http://schemas.microsoft.com/office/drawing/2014/main" id="{470A6D8A-CB3A-48C5-AD45-7A2B2464A83C}"/>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901745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19820-E639-46BE-AED1-CB63AF252C8E}"/>
              </a:ext>
            </a:extLst>
          </p:cNvPr>
          <p:cNvSpPr>
            <a:spLocks noGrp="1"/>
          </p:cNvSpPr>
          <p:nvPr>
            <p:ph type="title"/>
          </p:nvPr>
        </p:nvSpPr>
        <p:spPr/>
        <p:txBody>
          <a:bodyPr/>
          <a:lstStyle/>
          <a:p>
            <a:r>
              <a:rPr lang="en-US" altLang="zh-CN" dirty="0"/>
              <a:t>Deficit and Debt</a:t>
            </a:r>
            <a:endParaRPr lang="zh-CN" altLang="en-US" dirty="0"/>
          </a:p>
        </p:txBody>
      </p:sp>
      <p:sp>
        <p:nvSpPr>
          <p:cNvPr id="3" name="内容占位符 2">
            <a:extLst>
              <a:ext uri="{FF2B5EF4-FFF2-40B4-BE49-F238E27FC236}">
                <a16:creationId xmlns:a16="http://schemas.microsoft.com/office/drawing/2014/main" id="{7A969034-E377-4511-A73F-27DD06CEB619}"/>
              </a:ext>
            </a:extLst>
          </p:cNvPr>
          <p:cNvSpPr>
            <a:spLocks noGrp="1"/>
          </p:cNvSpPr>
          <p:nvPr>
            <p:ph idx="1"/>
          </p:nvPr>
        </p:nvSpPr>
        <p:spPr/>
        <p:txBody>
          <a:bodyPr>
            <a:normAutofit fontScale="92500" lnSpcReduction="10000"/>
          </a:bodyPr>
          <a:lstStyle/>
          <a:p>
            <a:r>
              <a:rPr lang="en-US" altLang="zh-CN" dirty="0"/>
              <a:t>Budget deficit is a </a:t>
            </a:r>
            <a:r>
              <a:rPr lang="en-US" altLang="zh-CN" i="1" dirty="0"/>
              <a:t>flow</a:t>
            </a:r>
            <a:r>
              <a:rPr lang="en-US" altLang="zh-CN" dirty="0"/>
              <a:t>, and debt is a </a:t>
            </a:r>
            <a:r>
              <a:rPr lang="en-US" altLang="zh-CN" i="1" dirty="0"/>
              <a:t>stock</a:t>
            </a:r>
            <a:r>
              <a:rPr lang="en-US" altLang="zh-CN" dirty="0"/>
              <a:t>.</a:t>
            </a:r>
          </a:p>
          <a:p>
            <a:r>
              <a:rPr lang="en-US" altLang="zh-CN" dirty="0"/>
              <a:t>It is not necessary for a government to “make ends meet”.</a:t>
            </a:r>
          </a:p>
          <a:p>
            <a:pPr lvl="1"/>
            <a:r>
              <a:rPr lang="en-US" altLang="zh-CN" dirty="0"/>
              <a:t>Government budget deficit is net income to the private sector.</a:t>
            </a:r>
          </a:p>
          <a:p>
            <a:pPr lvl="1"/>
            <a:r>
              <a:rPr lang="en-US" altLang="zh-CN" dirty="0"/>
              <a:t>An increase in government debt is an increase in asset held by the private sector.</a:t>
            </a:r>
          </a:p>
          <a:p>
            <a:r>
              <a:rPr lang="en-US" altLang="zh-CN" dirty="0"/>
              <a:t>Fiscal policies should be judged by the effects on the economy, not by whether the budget is balanced.</a:t>
            </a:r>
          </a:p>
          <a:p>
            <a:endParaRPr lang="zh-CN" altLang="en-US" dirty="0"/>
          </a:p>
        </p:txBody>
      </p:sp>
      <p:sp>
        <p:nvSpPr>
          <p:cNvPr id="4" name="页脚占位符 3">
            <a:extLst>
              <a:ext uri="{FF2B5EF4-FFF2-40B4-BE49-F238E27FC236}">
                <a16:creationId xmlns:a16="http://schemas.microsoft.com/office/drawing/2014/main" id="{332FC81F-81D1-450B-841B-4F46350DAA2A}"/>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5500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00CD7-2361-493C-A5CE-30AFF01B67C4}"/>
              </a:ext>
            </a:extLst>
          </p:cNvPr>
          <p:cNvSpPr>
            <a:spLocks noGrp="1"/>
          </p:cNvSpPr>
          <p:nvPr>
            <p:ph type="title"/>
          </p:nvPr>
        </p:nvSpPr>
        <p:spPr/>
        <p:txBody>
          <a:bodyPr/>
          <a:lstStyle/>
          <a:p>
            <a:r>
              <a:rPr lang="en-US" altLang="zh-CN" dirty="0"/>
              <a:t>Ricardian Equivalence</a:t>
            </a:r>
            <a:endParaRPr lang="zh-CN" altLang="en-US" dirty="0"/>
          </a:p>
        </p:txBody>
      </p:sp>
      <p:sp>
        <p:nvSpPr>
          <p:cNvPr id="3" name="内容占位符 2">
            <a:extLst>
              <a:ext uri="{FF2B5EF4-FFF2-40B4-BE49-F238E27FC236}">
                <a16:creationId xmlns:a16="http://schemas.microsoft.com/office/drawing/2014/main" id="{74886CE6-FF6F-4A3A-A59C-7B8FF2E92631}"/>
              </a:ext>
            </a:extLst>
          </p:cNvPr>
          <p:cNvSpPr>
            <a:spLocks noGrp="1"/>
          </p:cNvSpPr>
          <p:nvPr>
            <p:ph idx="1"/>
          </p:nvPr>
        </p:nvSpPr>
        <p:spPr/>
        <p:txBody>
          <a:bodyPr/>
          <a:lstStyle/>
          <a:p>
            <a:r>
              <a:rPr lang="en-US" altLang="zh-CN" dirty="0"/>
              <a:t>Since the government has to pay off the debt, the choice is “tax now or tax later”.</a:t>
            </a:r>
          </a:p>
          <a:p>
            <a:r>
              <a:rPr lang="en-US" altLang="zh-CN" dirty="0"/>
              <a:t>“Ricardian Equivalence” says that, under some stringent conditions, this choice does not matter.</a:t>
            </a:r>
          </a:p>
          <a:p>
            <a:pPr lvl="1"/>
            <a:r>
              <a:rPr lang="en-US" altLang="zh-CN" dirty="0"/>
              <a:t>Tax cuts would fail to stimulate demand.</a:t>
            </a:r>
          </a:p>
          <a:p>
            <a:pPr marL="457200" lvl="1" indent="0">
              <a:buNone/>
            </a:pPr>
            <a:endParaRPr lang="zh-CN" altLang="en-US" dirty="0"/>
          </a:p>
        </p:txBody>
      </p:sp>
      <p:sp>
        <p:nvSpPr>
          <p:cNvPr id="4" name="页脚占位符 3">
            <a:extLst>
              <a:ext uri="{FF2B5EF4-FFF2-40B4-BE49-F238E27FC236}">
                <a16:creationId xmlns:a16="http://schemas.microsoft.com/office/drawing/2014/main" id="{F9EB36B2-E2F8-410F-B349-D503585F95BF}"/>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49664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9B2E1-115C-4B69-9BAE-DBCD96029EA3}"/>
              </a:ext>
            </a:extLst>
          </p:cNvPr>
          <p:cNvSpPr>
            <a:spLocks noGrp="1"/>
          </p:cNvSpPr>
          <p:nvPr>
            <p:ph type="title"/>
          </p:nvPr>
        </p:nvSpPr>
        <p:spPr/>
        <p:txBody>
          <a:bodyPr/>
          <a:lstStyle/>
          <a:p>
            <a:r>
              <a:rPr lang="en-US" altLang="zh-CN" dirty="0"/>
              <a:t>Perils of Debt</a:t>
            </a:r>
            <a:endParaRPr lang="zh-CN" altLang="en-US" dirty="0"/>
          </a:p>
        </p:txBody>
      </p:sp>
      <p:sp>
        <p:nvSpPr>
          <p:cNvPr id="3" name="内容占位符 2">
            <a:extLst>
              <a:ext uri="{FF2B5EF4-FFF2-40B4-BE49-F238E27FC236}">
                <a16:creationId xmlns:a16="http://schemas.microsoft.com/office/drawing/2014/main" id="{C4EDF4E1-6224-4A88-8A3D-5C61DF39D244}"/>
              </a:ext>
            </a:extLst>
          </p:cNvPr>
          <p:cNvSpPr>
            <a:spLocks noGrp="1"/>
          </p:cNvSpPr>
          <p:nvPr>
            <p:ph idx="1"/>
          </p:nvPr>
        </p:nvSpPr>
        <p:spPr/>
        <p:txBody>
          <a:bodyPr/>
          <a:lstStyle/>
          <a:p>
            <a:r>
              <a:rPr lang="en-US" altLang="zh-CN" dirty="0"/>
              <a:t>Interest costs may become a burden.</a:t>
            </a:r>
          </a:p>
          <a:p>
            <a:pPr lvl="1"/>
            <a:r>
              <a:rPr lang="en-US" altLang="zh-CN" dirty="0"/>
              <a:t>Domestic debt</a:t>
            </a:r>
          </a:p>
          <a:p>
            <a:pPr lvl="1"/>
            <a:r>
              <a:rPr lang="en-US" altLang="zh-CN" dirty="0"/>
              <a:t>Foreign debt</a:t>
            </a:r>
          </a:p>
          <a:p>
            <a:r>
              <a:rPr lang="en-US" altLang="zh-CN" dirty="0"/>
              <a:t>Risk of currency crisis</a:t>
            </a:r>
            <a:endParaRPr lang="zh-CN" altLang="en-US" dirty="0"/>
          </a:p>
        </p:txBody>
      </p:sp>
      <p:sp>
        <p:nvSpPr>
          <p:cNvPr id="4" name="页脚占位符 3">
            <a:extLst>
              <a:ext uri="{FF2B5EF4-FFF2-40B4-BE49-F238E27FC236}">
                <a16:creationId xmlns:a16="http://schemas.microsoft.com/office/drawing/2014/main" id="{49FC15CF-02FE-4E78-8F04-D37567EF6294}"/>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15462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Fiscal</a:t>
            </a:r>
          </a:p>
          <a:p>
            <a:pPr lvl="1"/>
            <a:r>
              <a:rPr lang="en-US" altLang="zh-CN" dirty="0"/>
              <a:t>Automatic fiscal stabilizers</a:t>
            </a:r>
          </a:p>
          <a:p>
            <a:pPr lvl="1"/>
            <a:r>
              <a:rPr lang="en-US" altLang="zh-CN" dirty="0"/>
              <a:t>Discretionary fiscal policy</a:t>
            </a:r>
            <a:endParaRPr lang="zh-CN" altLang="zh-CN" dirty="0"/>
          </a:p>
          <a:p>
            <a:r>
              <a:rPr lang="en-US" altLang="zh-CN" b="1" dirty="0"/>
              <a:t>Monetary policy</a:t>
            </a:r>
            <a:endParaRPr lang="zh-CN" altLang="zh-CN" b="1" dirty="0"/>
          </a:p>
          <a:p>
            <a:r>
              <a:rPr lang="en-US" altLang="zh-CN" dirty="0"/>
              <a:t>Financial stability</a:t>
            </a:r>
            <a:endParaRPr lang="zh-CN"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0354587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1126</TotalTime>
  <Words>1277</Words>
  <Application>Microsoft Office PowerPoint</Application>
  <PresentationFormat>全屏显示(4:3)</PresentationFormat>
  <Paragraphs>191</Paragraphs>
  <Slides>31</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宋体</vt:lpstr>
      <vt:lpstr>Arial</vt:lpstr>
      <vt:lpstr>Calibri</vt:lpstr>
      <vt:lpstr>Cambria Math</vt:lpstr>
      <vt:lpstr>Office 主题​​</vt:lpstr>
      <vt:lpstr>Stabilization Policies</vt:lpstr>
      <vt:lpstr>Content</vt:lpstr>
      <vt:lpstr>Automatic fiscal stabilizers</vt:lpstr>
      <vt:lpstr>The Attraction of Automatic Stabilizers </vt:lpstr>
      <vt:lpstr>Discretionary Fiscal Policy</vt:lpstr>
      <vt:lpstr>Deficit and Debt</vt:lpstr>
      <vt:lpstr>Ricardian Equivalence</vt:lpstr>
      <vt:lpstr>Perils of Debt</vt:lpstr>
      <vt:lpstr>Content</vt:lpstr>
      <vt:lpstr>Monetary Instruments, Target Variable, and Objectives</vt:lpstr>
      <vt:lpstr>Objectives</vt:lpstr>
      <vt:lpstr>Target Variables</vt:lpstr>
      <vt:lpstr>Objectives, Target Variables, and Instruments of Major Central Banks</vt:lpstr>
      <vt:lpstr>Instruments</vt:lpstr>
      <vt:lpstr>Interest Rate Corridor</vt:lpstr>
      <vt:lpstr>Interest Rate Corridor</vt:lpstr>
      <vt:lpstr>Unconventional Monetary Policy</vt:lpstr>
      <vt:lpstr>The Corridor System in the Age of Ample Reserves</vt:lpstr>
      <vt:lpstr>Monetary Policy Rule</vt:lpstr>
      <vt:lpstr>The Taylor rule</vt:lpstr>
      <vt:lpstr>Monetary Policy Transmission</vt:lpstr>
      <vt:lpstr>Content</vt:lpstr>
      <vt:lpstr>For the Sake of Financial Stability</vt:lpstr>
      <vt:lpstr>Lender of Last Resort</vt:lpstr>
      <vt:lpstr>Moral Hazard</vt:lpstr>
      <vt:lpstr>Content</vt:lpstr>
      <vt:lpstr>Macroprudential Policy</vt:lpstr>
      <vt:lpstr>Macroprudential Policies</vt:lpstr>
      <vt:lpstr>End-of-Course Remarks</vt:lpstr>
      <vt:lpstr>End-of-Course Remarks</vt:lpstr>
      <vt:lpstr>谢谢大家，保持联系！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 Policy</dc:title>
  <dc:creator>Junhui Qian</dc:creator>
  <cp:lastModifiedBy>Junhui</cp:lastModifiedBy>
  <cp:revision>37</cp:revision>
  <dcterms:created xsi:type="dcterms:W3CDTF">2014-06-11T11:17:34Z</dcterms:created>
  <dcterms:modified xsi:type="dcterms:W3CDTF">2020-12-22T09:11:46Z</dcterms:modified>
</cp:coreProperties>
</file>