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9" r:id="rId3"/>
    <p:sldId id="265" r:id="rId4"/>
    <p:sldId id="266" r:id="rId5"/>
    <p:sldId id="267" r:id="rId6"/>
    <p:sldId id="268" r:id="rId7"/>
    <p:sldId id="269" r:id="rId8"/>
    <p:sldId id="270" r:id="rId9"/>
    <p:sldId id="295" r:id="rId10"/>
    <p:sldId id="271" r:id="rId11"/>
    <p:sldId id="296" r:id="rId12"/>
    <p:sldId id="272" r:id="rId13"/>
    <p:sldId id="274" r:id="rId14"/>
    <p:sldId id="275" r:id="rId15"/>
    <p:sldId id="276" r:id="rId16"/>
    <p:sldId id="277" r:id="rId17"/>
    <p:sldId id="278" r:id="rId18"/>
    <p:sldId id="279" r:id="rId19"/>
    <p:sldId id="280" r:id="rId20"/>
    <p:sldId id="281" r:id="rId21"/>
    <p:sldId id="282" r:id="rId22"/>
    <p:sldId id="283" r:id="rId23"/>
    <p:sldId id="298" r:id="rId24"/>
    <p:sldId id="284" r:id="rId25"/>
    <p:sldId id="297" r:id="rId26"/>
    <p:sldId id="285" r:id="rId27"/>
    <p:sldId id="287" r:id="rId28"/>
    <p:sldId id="288" r:id="rId29"/>
    <p:sldId id="289" r:id="rId30"/>
    <p:sldId id="291" r:id="rId31"/>
    <p:sldId id="29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40" autoAdjust="0"/>
  </p:normalViewPr>
  <p:slideViewPr>
    <p:cSldViewPr>
      <p:cViewPr varScale="1">
        <p:scale>
          <a:sx n="105" d="100"/>
          <a:sy n="105" d="100"/>
        </p:scale>
        <p:origin x="2098" y="10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hui\Documents\courses\&#23439;&#35266;&#32463;&#27982;&#12289;&#37329;&#34701;&#24066;&#22330;&#21644;&#25919;&#31574;\resources\&#25919;&#24220;&#20316;&#29992;\US_Taylor_ru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Taylor-</a:t>
            </a:r>
            <a:r>
              <a:rPr lang="en-US" altLang="zh-CN" baseline="0"/>
              <a:t>Rule FFR and Effective FFR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Sheet1!$F$1</c:f>
              <c:strCache>
                <c:ptCount val="1"/>
                <c:pt idx="0">
                  <c:v>Taylor-Rule FFR</c:v>
                </c:pt>
              </c:strCache>
            </c:strRef>
          </c:tx>
          <c:spPr>
            <a:ln w="28575" cap="rnd">
              <a:solidFill>
                <a:schemeClr val="accent1"/>
              </a:solidFill>
              <a:round/>
            </a:ln>
            <a:effectLst/>
          </c:spPr>
          <c:marker>
            <c:symbol val="none"/>
          </c:marker>
          <c:cat>
            <c:numRef>
              <c:f>Sheet1!$A$184:$A$270</c:f>
              <c:numCache>
                <c:formatCode>yyyy\-mm\-dd</c:formatCode>
                <c:ptCount val="87"/>
                <c:pt idx="0">
                  <c:v>36526</c:v>
                </c:pt>
                <c:pt idx="1">
                  <c:v>36617</c:v>
                </c:pt>
                <c:pt idx="2">
                  <c:v>36708</c:v>
                </c:pt>
                <c:pt idx="3">
                  <c:v>36800</c:v>
                </c:pt>
                <c:pt idx="4">
                  <c:v>36892</c:v>
                </c:pt>
                <c:pt idx="5">
                  <c:v>36982</c:v>
                </c:pt>
                <c:pt idx="6">
                  <c:v>37073</c:v>
                </c:pt>
                <c:pt idx="7">
                  <c:v>37165</c:v>
                </c:pt>
                <c:pt idx="8">
                  <c:v>37257</c:v>
                </c:pt>
                <c:pt idx="9">
                  <c:v>37347</c:v>
                </c:pt>
                <c:pt idx="10">
                  <c:v>37438</c:v>
                </c:pt>
                <c:pt idx="11">
                  <c:v>37530</c:v>
                </c:pt>
                <c:pt idx="12">
                  <c:v>37622</c:v>
                </c:pt>
                <c:pt idx="13">
                  <c:v>37712</c:v>
                </c:pt>
                <c:pt idx="14">
                  <c:v>37803</c:v>
                </c:pt>
                <c:pt idx="15">
                  <c:v>37895</c:v>
                </c:pt>
                <c:pt idx="16">
                  <c:v>37987</c:v>
                </c:pt>
                <c:pt idx="17">
                  <c:v>38078</c:v>
                </c:pt>
                <c:pt idx="18">
                  <c:v>38169</c:v>
                </c:pt>
                <c:pt idx="19">
                  <c:v>38261</c:v>
                </c:pt>
                <c:pt idx="20">
                  <c:v>38353</c:v>
                </c:pt>
                <c:pt idx="21">
                  <c:v>38443</c:v>
                </c:pt>
                <c:pt idx="22">
                  <c:v>38534</c:v>
                </c:pt>
                <c:pt idx="23">
                  <c:v>38626</c:v>
                </c:pt>
                <c:pt idx="24">
                  <c:v>38718</c:v>
                </c:pt>
                <c:pt idx="25">
                  <c:v>38808</c:v>
                </c:pt>
                <c:pt idx="26">
                  <c:v>38899</c:v>
                </c:pt>
                <c:pt idx="27">
                  <c:v>38991</c:v>
                </c:pt>
                <c:pt idx="28">
                  <c:v>39083</c:v>
                </c:pt>
                <c:pt idx="29">
                  <c:v>39173</c:v>
                </c:pt>
                <c:pt idx="30">
                  <c:v>39264</c:v>
                </c:pt>
                <c:pt idx="31">
                  <c:v>39356</c:v>
                </c:pt>
                <c:pt idx="32">
                  <c:v>39448</c:v>
                </c:pt>
                <c:pt idx="33">
                  <c:v>39539</c:v>
                </c:pt>
                <c:pt idx="34">
                  <c:v>39630</c:v>
                </c:pt>
                <c:pt idx="35">
                  <c:v>39722</c:v>
                </c:pt>
                <c:pt idx="36">
                  <c:v>39814</c:v>
                </c:pt>
                <c:pt idx="37">
                  <c:v>39904</c:v>
                </c:pt>
                <c:pt idx="38">
                  <c:v>39995</c:v>
                </c:pt>
                <c:pt idx="39">
                  <c:v>40087</c:v>
                </c:pt>
                <c:pt idx="40">
                  <c:v>40179</c:v>
                </c:pt>
                <c:pt idx="41">
                  <c:v>40269</c:v>
                </c:pt>
                <c:pt idx="42">
                  <c:v>40360</c:v>
                </c:pt>
                <c:pt idx="43">
                  <c:v>40452</c:v>
                </c:pt>
                <c:pt idx="44">
                  <c:v>40544</c:v>
                </c:pt>
                <c:pt idx="45">
                  <c:v>40634</c:v>
                </c:pt>
                <c:pt idx="46">
                  <c:v>40725</c:v>
                </c:pt>
                <c:pt idx="47">
                  <c:v>40817</c:v>
                </c:pt>
                <c:pt idx="48">
                  <c:v>40909</c:v>
                </c:pt>
                <c:pt idx="49">
                  <c:v>41000</c:v>
                </c:pt>
                <c:pt idx="50">
                  <c:v>41091</c:v>
                </c:pt>
                <c:pt idx="51">
                  <c:v>41183</c:v>
                </c:pt>
                <c:pt idx="52">
                  <c:v>41275</c:v>
                </c:pt>
                <c:pt idx="53">
                  <c:v>41365</c:v>
                </c:pt>
                <c:pt idx="54">
                  <c:v>41456</c:v>
                </c:pt>
                <c:pt idx="55">
                  <c:v>41548</c:v>
                </c:pt>
                <c:pt idx="56">
                  <c:v>41640</c:v>
                </c:pt>
                <c:pt idx="57">
                  <c:v>41730</c:v>
                </c:pt>
                <c:pt idx="58">
                  <c:v>41821</c:v>
                </c:pt>
                <c:pt idx="59">
                  <c:v>41913</c:v>
                </c:pt>
                <c:pt idx="60">
                  <c:v>42005</c:v>
                </c:pt>
                <c:pt idx="61">
                  <c:v>42095</c:v>
                </c:pt>
                <c:pt idx="62">
                  <c:v>42186</c:v>
                </c:pt>
                <c:pt idx="63">
                  <c:v>42278</c:v>
                </c:pt>
                <c:pt idx="64">
                  <c:v>42370</c:v>
                </c:pt>
                <c:pt idx="65">
                  <c:v>42461</c:v>
                </c:pt>
                <c:pt idx="66">
                  <c:v>42552</c:v>
                </c:pt>
                <c:pt idx="67">
                  <c:v>42644</c:v>
                </c:pt>
                <c:pt idx="68">
                  <c:v>42736</c:v>
                </c:pt>
                <c:pt idx="69">
                  <c:v>42826</c:v>
                </c:pt>
                <c:pt idx="70">
                  <c:v>42917</c:v>
                </c:pt>
                <c:pt idx="71">
                  <c:v>43009</c:v>
                </c:pt>
                <c:pt idx="72">
                  <c:v>43101</c:v>
                </c:pt>
                <c:pt idx="73">
                  <c:v>43191</c:v>
                </c:pt>
                <c:pt idx="74">
                  <c:v>43282</c:v>
                </c:pt>
                <c:pt idx="75">
                  <c:v>43374</c:v>
                </c:pt>
                <c:pt idx="76">
                  <c:v>43466</c:v>
                </c:pt>
                <c:pt idx="77">
                  <c:v>43556</c:v>
                </c:pt>
                <c:pt idx="78">
                  <c:v>43647</c:v>
                </c:pt>
                <c:pt idx="79">
                  <c:v>43739</c:v>
                </c:pt>
                <c:pt idx="80">
                  <c:v>43831</c:v>
                </c:pt>
                <c:pt idx="81">
                  <c:v>43922</c:v>
                </c:pt>
                <c:pt idx="82">
                  <c:v>44013</c:v>
                </c:pt>
                <c:pt idx="83">
                  <c:v>44105</c:v>
                </c:pt>
                <c:pt idx="84">
                  <c:v>44197</c:v>
                </c:pt>
                <c:pt idx="85">
                  <c:v>44287</c:v>
                </c:pt>
                <c:pt idx="86">
                  <c:v>44378</c:v>
                </c:pt>
              </c:numCache>
            </c:numRef>
          </c:cat>
          <c:val>
            <c:numRef>
              <c:f>Sheet1!$F$184:$F$270</c:f>
              <c:numCache>
                <c:formatCode>0.0</c:formatCode>
                <c:ptCount val="87"/>
                <c:pt idx="0">
                  <c:v>6.5362323388060108</c:v>
                </c:pt>
                <c:pt idx="1">
                  <c:v>6.9979246976953089</c:v>
                </c:pt>
                <c:pt idx="2">
                  <c:v>6.8252833450399368</c:v>
                </c:pt>
                <c:pt idx="3">
                  <c:v>6.6281705007116507</c:v>
                </c:pt>
                <c:pt idx="4">
                  <c:v>6.000915618288623</c:v>
                </c:pt>
                <c:pt idx="5">
                  <c:v>5.7754701315537842</c:v>
                </c:pt>
                <c:pt idx="6">
                  <c:v>4.2223644291952969</c:v>
                </c:pt>
                <c:pt idx="7">
                  <c:v>2.7903498175879813</c:v>
                </c:pt>
                <c:pt idx="8">
                  <c:v>1.893433316996328</c:v>
                </c:pt>
                <c:pt idx="9">
                  <c:v>1.9978123836180657</c:v>
                </c:pt>
                <c:pt idx="10">
                  <c:v>2.2840604855624704</c:v>
                </c:pt>
                <c:pt idx="11">
                  <c:v>3.0644606939185159</c:v>
                </c:pt>
                <c:pt idx="12">
                  <c:v>4.1237654478309391</c:v>
                </c:pt>
                <c:pt idx="13">
                  <c:v>2.8259591085826274</c:v>
                </c:pt>
                <c:pt idx="14">
                  <c:v>3.6656336418828728</c:v>
                </c:pt>
                <c:pt idx="15">
                  <c:v>3.6163193984598383</c:v>
                </c:pt>
                <c:pt idx="16">
                  <c:v>3.2933485872101889</c:v>
                </c:pt>
                <c:pt idx="17">
                  <c:v>4.8073674967336144</c:v>
                </c:pt>
                <c:pt idx="18">
                  <c:v>4.778042884468567</c:v>
                </c:pt>
                <c:pt idx="19">
                  <c:v>6.0243006052596106</c:v>
                </c:pt>
                <c:pt idx="20">
                  <c:v>5.7343348677278758</c:v>
                </c:pt>
                <c:pt idx="21">
                  <c:v>5.5121732160953449</c:v>
                </c:pt>
                <c:pt idx="22">
                  <c:v>6.9488762327685141</c:v>
                </c:pt>
                <c:pt idx="23">
                  <c:v>6.7224802679387068</c:v>
                </c:pt>
                <c:pt idx="24">
                  <c:v>7.1394179092556218</c:v>
                </c:pt>
                <c:pt idx="25">
                  <c:v>7.3596189413891722</c:v>
                </c:pt>
                <c:pt idx="26">
                  <c:v>6.2934572806979698</c:v>
                </c:pt>
                <c:pt idx="27">
                  <c:v>4.4066796794023153</c:v>
                </c:pt>
                <c:pt idx="28">
                  <c:v>4.9930410921081947</c:v>
                </c:pt>
                <c:pt idx="29">
                  <c:v>5.4283643172489269</c:v>
                </c:pt>
                <c:pt idx="30">
                  <c:v>5.0114202103191738</c:v>
                </c:pt>
                <c:pt idx="31">
                  <c:v>7.6101680566659429</c:v>
                </c:pt>
                <c:pt idx="32">
                  <c:v>7.3137735294013027</c:v>
                </c:pt>
                <c:pt idx="33">
                  <c:v>7.614476328156714</c:v>
                </c:pt>
                <c:pt idx="34">
                  <c:v>8.5512199331575758</c:v>
                </c:pt>
                <c:pt idx="35">
                  <c:v>1.7472245956819625</c:v>
                </c:pt>
                <c:pt idx="36">
                  <c:v>-1.6832939373297084</c:v>
                </c:pt>
                <c:pt idx="37">
                  <c:v>-3.0800923752281077</c:v>
                </c:pt>
                <c:pt idx="38">
                  <c:v>-4.0600617532480161</c:v>
                </c:pt>
                <c:pt idx="39">
                  <c:v>0.93136835978333199</c:v>
                </c:pt>
                <c:pt idx="40">
                  <c:v>2.3232602436478809</c:v>
                </c:pt>
                <c:pt idx="41">
                  <c:v>1.772398499584549</c:v>
                </c:pt>
                <c:pt idx="42">
                  <c:v>1.1242952709645488</c:v>
                </c:pt>
                <c:pt idx="43">
                  <c:v>1.2535806681326207</c:v>
                </c:pt>
                <c:pt idx="44">
                  <c:v>2.3259251925628925</c:v>
                </c:pt>
                <c:pt idx="45">
                  <c:v>4.2647194449008943</c:v>
                </c:pt>
                <c:pt idx="46">
                  <c:v>4.5967504736623885</c:v>
                </c:pt>
                <c:pt idx="47">
                  <c:v>4.3670350370438538</c:v>
                </c:pt>
                <c:pt idx="48">
                  <c:v>3.779185939245691</c:v>
                </c:pt>
                <c:pt idx="49">
                  <c:v>2.3859641828434883</c:v>
                </c:pt>
                <c:pt idx="50">
                  <c:v>1.9590960039054142</c:v>
                </c:pt>
                <c:pt idx="51">
                  <c:v>2.127275793446699</c:v>
                </c:pt>
                <c:pt idx="52">
                  <c:v>2.0875213055273734</c:v>
                </c:pt>
                <c:pt idx="53">
                  <c:v>1.448623956233936</c:v>
                </c:pt>
                <c:pt idx="54">
                  <c:v>1.7450270223313831</c:v>
                </c:pt>
                <c:pt idx="55">
                  <c:v>1.4277529875154396</c:v>
                </c:pt>
                <c:pt idx="56">
                  <c:v>1.3748435855596965</c:v>
                </c:pt>
                <c:pt idx="57">
                  <c:v>2.7503399975989664</c:v>
                </c:pt>
                <c:pt idx="58">
                  <c:v>2.6584466569685161</c:v>
                </c:pt>
                <c:pt idx="59">
                  <c:v>1.7131932252268265</c:v>
                </c:pt>
                <c:pt idx="60">
                  <c:v>-5.7517261338817516E-3</c:v>
                </c:pt>
                <c:pt idx="61">
                  <c:v>0.27621079246118319</c:v>
                </c:pt>
                <c:pt idx="62">
                  <c:v>0.38557441150108773</c:v>
                </c:pt>
                <c:pt idx="63">
                  <c:v>0.59267261819141193</c:v>
                </c:pt>
                <c:pt idx="64">
                  <c:v>1.5485405713482334</c:v>
                </c:pt>
                <c:pt idx="65">
                  <c:v>1.6704274878774137</c:v>
                </c:pt>
                <c:pt idx="66">
                  <c:v>1.7991628008410194</c:v>
                </c:pt>
                <c:pt idx="67">
                  <c:v>2.8319184269931199</c:v>
                </c:pt>
                <c:pt idx="68">
                  <c:v>3.9745829748217827</c:v>
                </c:pt>
                <c:pt idx="69">
                  <c:v>3.1044068018588096</c:v>
                </c:pt>
                <c:pt idx="70">
                  <c:v>3.3253584375927669</c:v>
                </c:pt>
                <c:pt idx="71">
                  <c:v>3.8129637298768131</c:v>
                </c:pt>
                <c:pt idx="72">
                  <c:v>4.1139149243710982</c:v>
                </c:pt>
                <c:pt idx="73">
                  <c:v>4.9975545203020735</c:v>
                </c:pt>
                <c:pt idx="74">
                  <c:v>4.8613606169413242</c:v>
                </c:pt>
                <c:pt idx="75">
                  <c:v>4.1629114308906896</c:v>
                </c:pt>
                <c:pt idx="76">
                  <c:v>3.3303324256019353</c:v>
                </c:pt>
                <c:pt idx="77">
                  <c:v>3.8074998870112271</c:v>
                </c:pt>
                <c:pt idx="78">
                  <c:v>3.7652266823785765</c:v>
                </c:pt>
                <c:pt idx="79">
                  <c:v>4.1701884691207347</c:v>
                </c:pt>
                <c:pt idx="80">
                  <c:v>3.3440174688173276</c:v>
                </c:pt>
                <c:pt idx="81">
                  <c:v>-3.7204527870805921</c:v>
                </c:pt>
                <c:pt idx="82">
                  <c:v>0.68866664066633732</c:v>
                </c:pt>
                <c:pt idx="83">
                  <c:v>0.93962459523522535</c:v>
                </c:pt>
                <c:pt idx="84">
                  <c:v>2.5007202718394961</c:v>
                </c:pt>
                <c:pt idx="85">
                  <c:v>7.675995040355458</c:v>
                </c:pt>
                <c:pt idx="86">
                  <c:v>8.8321240530354697</c:v>
                </c:pt>
              </c:numCache>
            </c:numRef>
          </c:val>
          <c:smooth val="0"/>
          <c:extLst>
            <c:ext xmlns:c16="http://schemas.microsoft.com/office/drawing/2014/chart" uri="{C3380CC4-5D6E-409C-BE32-E72D297353CC}">
              <c16:uniqueId val="{00000000-B05D-45E2-BB30-D6FC8444F504}"/>
            </c:ext>
          </c:extLst>
        </c:ser>
        <c:ser>
          <c:idx val="1"/>
          <c:order val="1"/>
          <c:tx>
            <c:strRef>
              <c:f>Sheet1!$G$1</c:f>
              <c:strCache>
                <c:ptCount val="1"/>
                <c:pt idx="0">
                  <c:v>Effective FFR</c:v>
                </c:pt>
              </c:strCache>
            </c:strRef>
          </c:tx>
          <c:spPr>
            <a:ln w="28575" cap="rnd">
              <a:solidFill>
                <a:schemeClr val="accent2"/>
              </a:solidFill>
              <a:round/>
            </a:ln>
            <a:effectLst/>
          </c:spPr>
          <c:marker>
            <c:symbol val="none"/>
          </c:marker>
          <c:cat>
            <c:numRef>
              <c:f>Sheet1!$A$184:$A$270</c:f>
              <c:numCache>
                <c:formatCode>yyyy\-mm\-dd</c:formatCode>
                <c:ptCount val="87"/>
                <c:pt idx="0">
                  <c:v>36526</c:v>
                </c:pt>
                <c:pt idx="1">
                  <c:v>36617</c:v>
                </c:pt>
                <c:pt idx="2">
                  <c:v>36708</c:v>
                </c:pt>
                <c:pt idx="3">
                  <c:v>36800</c:v>
                </c:pt>
                <c:pt idx="4">
                  <c:v>36892</c:v>
                </c:pt>
                <c:pt idx="5">
                  <c:v>36982</c:v>
                </c:pt>
                <c:pt idx="6">
                  <c:v>37073</c:v>
                </c:pt>
                <c:pt idx="7">
                  <c:v>37165</c:v>
                </c:pt>
                <c:pt idx="8">
                  <c:v>37257</c:v>
                </c:pt>
                <c:pt idx="9">
                  <c:v>37347</c:v>
                </c:pt>
                <c:pt idx="10">
                  <c:v>37438</c:v>
                </c:pt>
                <c:pt idx="11">
                  <c:v>37530</c:v>
                </c:pt>
                <c:pt idx="12">
                  <c:v>37622</c:v>
                </c:pt>
                <c:pt idx="13">
                  <c:v>37712</c:v>
                </c:pt>
                <c:pt idx="14">
                  <c:v>37803</c:v>
                </c:pt>
                <c:pt idx="15">
                  <c:v>37895</c:v>
                </c:pt>
                <c:pt idx="16">
                  <c:v>37987</c:v>
                </c:pt>
                <c:pt idx="17">
                  <c:v>38078</c:v>
                </c:pt>
                <c:pt idx="18">
                  <c:v>38169</c:v>
                </c:pt>
                <c:pt idx="19">
                  <c:v>38261</c:v>
                </c:pt>
                <c:pt idx="20">
                  <c:v>38353</c:v>
                </c:pt>
                <c:pt idx="21">
                  <c:v>38443</c:v>
                </c:pt>
                <c:pt idx="22">
                  <c:v>38534</c:v>
                </c:pt>
                <c:pt idx="23">
                  <c:v>38626</c:v>
                </c:pt>
                <c:pt idx="24">
                  <c:v>38718</c:v>
                </c:pt>
                <c:pt idx="25">
                  <c:v>38808</c:v>
                </c:pt>
                <c:pt idx="26">
                  <c:v>38899</c:v>
                </c:pt>
                <c:pt idx="27">
                  <c:v>38991</c:v>
                </c:pt>
                <c:pt idx="28">
                  <c:v>39083</c:v>
                </c:pt>
                <c:pt idx="29">
                  <c:v>39173</c:v>
                </c:pt>
                <c:pt idx="30">
                  <c:v>39264</c:v>
                </c:pt>
                <c:pt idx="31">
                  <c:v>39356</c:v>
                </c:pt>
                <c:pt idx="32">
                  <c:v>39448</c:v>
                </c:pt>
                <c:pt idx="33">
                  <c:v>39539</c:v>
                </c:pt>
                <c:pt idx="34">
                  <c:v>39630</c:v>
                </c:pt>
                <c:pt idx="35">
                  <c:v>39722</c:v>
                </c:pt>
                <c:pt idx="36">
                  <c:v>39814</c:v>
                </c:pt>
                <c:pt idx="37">
                  <c:v>39904</c:v>
                </c:pt>
                <c:pt idx="38">
                  <c:v>39995</c:v>
                </c:pt>
                <c:pt idx="39">
                  <c:v>40087</c:v>
                </c:pt>
                <c:pt idx="40">
                  <c:v>40179</c:v>
                </c:pt>
                <c:pt idx="41">
                  <c:v>40269</c:v>
                </c:pt>
                <c:pt idx="42">
                  <c:v>40360</c:v>
                </c:pt>
                <c:pt idx="43">
                  <c:v>40452</c:v>
                </c:pt>
                <c:pt idx="44">
                  <c:v>40544</c:v>
                </c:pt>
                <c:pt idx="45">
                  <c:v>40634</c:v>
                </c:pt>
                <c:pt idx="46">
                  <c:v>40725</c:v>
                </c:pt>
                <c:pt idx="47">
                  <c:v>40817</c:v>
                </c:pt>
                <c:pt idx="48">
                  <c:v>40909</c:v>
                </c:pt>
                <c:pt idx="49">
                  <c:v>41000</c:v>
                </c:pt>
                <c:pt idx="50">
                  <c:v>41091</c:v>
                </c:pt>
                <c:pt idx="51">
                  <c:v>41183</c:v>
                </c:pt>
                <c:pt idx="52">
                  <c:v>41275</c:v>
                </c:pt>
                <c:pt idx="53">
                  <c:v>41365</c:v>
                </c:pt>
                <c:pt idx="54">
                  <c:v>41456</c:v>
                </c:pt>
                <c:pt idx="55">
                  <c:v>41548</c:v>
                </c:pt>
                <c:pt idx="56">
                  <c:v>41640</c:v>
                </c:pt>
                <c:pt idx="57">
                  <c:v>41730</c:v>
                </c:pt>
                <c:pt idx="58">
                  <c:v>41821</c:v>
                </c:pt>
                <c:pt idx="59">
                  <c:v>41913</c:v>
                </c:pt>
                <c:pt idx="60">
                  <c:v>42005</c:v>
                </c:pt>
                <c:pt idx="61">
                  <c:v>42095</c:v>
                </c:pt>
                <c:pt idx="62">
                  <c:v>42186</c:v>
                </c:pt>
                <c:pt idx="63">
                  <c:v>42278</c:v>
                </c:pt>
                <c:pt idx="64">
                  <c:v>42370</c:v>
                </c:pt>
                <c:pt idx="65">
                  <c:v>42461</c:v>
                </c:pt>
                <c:pt idx="66">
                  <c:v>42552</c:v>
                </c:pt>
                <c:pt idx="67">
                  <c:v>42644</c:v>
                </c:pt>
                <c:pt idx="68">
                  <c:v>42736</c:v>
                </c:pt>
                <c:pt idx="69">
                  <c:v>42826</c:v>
                </c:pt>
                <c:pt idx="70">
                  <c:v>42917</c:v>
                </c:pt>
                <c:pt idx="71">
                  <c:v>43009</c:v>
                </c:pt>
                <c:pt idx="72">
                  <c:v>43101</c:v>
                </c:pt>
                <c:pt idx="73">
                  <c:v>43191</c:v>
                </c:pt>
                <c:pt idx="74">
                  <c:v>43282</c:v>
                </c:pt>
                <c:pt idx="75">
                  <c:v>43374</c:v>
                </c:pt>
                <c:pt idx="76">
                  <c:v>43466</c:v>
                </c:pt>
                <c:pt idx="77">
                  <c:v>43556</c:v>
                </c:pt>
                <c:pt idx="78">
                  <c:v>43647</c:v>
                </c:pt>
                <c:pt idx="79">
                  <c:v>43739</c:v>
                </c:pt>
                <c:pt idx="80">
                  <c:v>43831</c:v>
                </c:pt>
                <c:pt idx="81">
                  <c:v>43922</c:v>
                </c:pt>
                <c:pt idx="82">
                  <c:v>44013</c:v>
                </c:pt>
                <c:pt idx="83">
                  <c:v>44105</c:v>
                </c:pt>
                <c:pt idx="84">
                  <c:v>44197</c:v>
                </c:pt>
                <c:pt idx="85">
                  <c:v>44287</c:v>
                </c:pt>
                <c:pt idx="86">
                  <c:v>44378</c:v>
                </c:pt>
              </c:numCache>
            </c:numRef>
          </c:cat>
          <c:val>
            <c:numRef>
              <c:f>Sheet1!$G$184:$G$270</c:f>
              <c:numCache>
                <c:formatCode>0.00</c:formatCode>
                <c:ptCount val="87"/>
                <c:pt idx="0">
                  <c:v>5.6766666666666667</c:v>
                </c:pt>
                <c:pt idx="1">
                  <c:v>6.2733333333333334</c:v>
                </c:pt>
                <c:pt idx="2">
                  <c:v>6.52</c:v>
                </c:pt>
                <c:pt idx="3">
                  <c:v>6.4733333333333336</c:v>
                </c:pt>
                <c:pt idx="4">
                  <c:v>5.5933333333333337</c:v>
                </c:pt>
                <c:pt idx="5">
                  <c:v>4.3266666666666671</c:v>
                </c:pt>
                <c:pt idx="6">
                  <c:v>3.4966666666666666</c:v>
                </c:pt>
                <c:pt idx="7">
                  <c:v>2.1333333333333333</c:v>
                </c:pt>
                <c:pt idx="8">
                  <c:v>1.7333333333333334</c:v>
                </c:pt>
                <c:pt idx="9">
                  <c:v>1.75</c:v>
                </c:pt>
                <c:pt idx="10">
                  <c:v>1.74</c:v>
                </c:pt>
                <c:pt idx="11">
                  <c:v>1.4433333333333334</c:v>
                </c:pt>
                <c:pt idx="12">
                  <c:v>1.25</c:v>
                </c:pt>
                <c:pt idx="13">
                  <c:v>1.2466666666666666</c:v>
                </c:pt>
                <c:pt idx="14">
                  <c:v>1.0166666666666666</c:v>
                </c:pt>
                <c:pt idx="15">
                  <c:v>0.9966666666666667</c:v>
                </c:pt>
                <c:pt idx="16">
                  <c:v>1.0033333333333334</c:v>
                </c:pt>
                <c:pt idx="17">
                  <c:v>1.01</c:v>
                </c:pt>
                <c:pt idx="18">
                  <c:v>1.4333333333333333</c:v>
                </c:pt>
                <c:pt idx="19">
                  <c:v>1.95</c:v>
                </c:pt>
                <c:pt idx="20">
                  <c:v>2.4700000000000002</c:v>
                </c:pt>
                <c:pt idx="21">
                  <c:v>2.9433333333333334</c:v>
                </c:pt>
                <c:pt idx="22">
                  <c:v>3.46</c:v>
                </c:pt>
                <c:pt idx="23">
                  <c:v>3.98</c:v>
                </c:pt>
                <c:pt idx="24">
                  <c:v>4.456666666666667</c:v>
                </c:pt>
                <c:pt idx="25">
                  <c:v>4.9066666666666663</c:v>
                </c:pt>
                <c:pt idx="26">
                  <c:v>5.246666666666667</c:v>
                </c:pt>
                <c:pt idx="27">
                  <c:v>5.246666666666667</c:v>
                </c:pt>
                <c:pt idx="28">
                  <c:v>5.2566666666666668</c:v>
                </c:pt>
                <c:pt idx="29">
                  <c:v>5.25</c:v>
                </c:pt>
                <c:pt idx="30">
                  <c:v>5.0733333333333333</c:v>
                </c:pt>
                <c:pt idx="31">
                  <c:v>4.496666666666667</c:v>
                </c:pt>
                <c:pt idx="32">
                  <c:v>3.1766666666666667</c:v>
                </c:pt>
                <c:pt idx="33">
                  <c:v>2.0866666666666669</c:v>
                </c:pt>
                <c:pt idx="34">
                  <c:v>1.94</c:v>
                </c:pt>
                <c:pt idx="35">
                  <c:v>0.50666666666666671</c:v>
                </c:pt>
                <c:pt idx="36">
                  <c:v>0.18333333333333332</c:v>
                </c:pt>
                <c:pt idx="37">
                  <c:v>0.18</c:v>
                </c:pt>
                <c:pt idx="38">
                  <c:v>0.15666666666666668</c:v>
                </c:pt>
                <c:pt idx="39">
                  <c:v>0.12</c:v>
                </c:pt>
                <c:pt idx="40">
                  <c:v>0.13333333333333333</c:v>
                </c:pt>
                <c:pt idx="41">
                  <c:v>0.19333333333333333</c:v>
                </c:pt>
                <c:pt idx="42">
                  <c:v>0.18666666666666668</c:v>
                </c:pt>
                <c:pt idx="43">
                  <c:v>0.18666666666666668</c:v>
                </c:pt>
                <c:pt idx="44">
                  <c:v>0.15666666666666668</c:v>
                </c:pt>
                <c:pt idx="45">
                  <c:v>9.3333333333333338E-2</c:v>
                </c:pt>
                <c:pt idx="46">
                  <c:v>8.3333333333333329E-2</c:v>
                </c:pt>
                <c:pt idx="47">
                  <c:v>7.3333333333333334E-2</c:v>
                </c:pt>
                <c:pt idx="48">
                  <c:v>0.10333333333333333</c:v>
                </c:pt>
                <c:pt idx="49">
                  <c:v>0.15333333333333332</c:v>
                </c:pt>
                <c:pt idx="50">
                  <c:v>0.14333333333333334</c:v>
                </c:pt>
                <c:pt idx="51">
                  <c:v>0.16</c:v>
                </c:pt>
                <c:pt idx="52">
                  <c:v>0.14333333333333334</c:v>
                </c:pt>
                <c:pt idx="53">
                  <c:v>0.11666666666666667</c:v>
                </c:pt>
                <c:pt idx="54">
                  <c:v>8.3333333333333329E-2</c:v>
                </c:pt>
                <c:pt idx="55">
                  <c:v>8.666666666666667E-2</c:v>
                </c:pt>
                <c:pt idx="56">
                  <c:v>7.3333333333333334E-2</c:v>
                </c:pt>
                <c:pt idx="57">
                  <c:v>9.3333333333333338E-2</c:v>
                </c:pt>
                <c:pt idx="58">
                  <c:v>0.09</c:v>
                </c:pt>
                <c:pt idx="59">
                  <c:v>0.1</c:v>
                </c:pt>
                <c:pt idx="60">
                  <c:v>0.11</c:v>
                </c:pt>
                <c:pt idx="61">
                  <c:v>0.12333333333333334</c:v>
                </c:pt>
                <c:pt idx="62">
                  <c:v>0.13666666666666666</c:v>
                </c:pt>
                <c:pt idx="63">
                  <c:v>0.16</c:v>
                </c:pt>
                <c:pt idx="64">
                  <c:v>0.36</c:v>
                </c:pt>
                <c:pt idx="65">
                  <c:v>0.37333333333333335</c:v>
                </c:pt>
                <c:pt idx="66">
                  <c:v>0.39666666666666667</c:v>
                </c:pt>
                <c:pt idx="67">
                  <c:v>0.45</c:v>
                </c:pt>
                <c:pt idx="68">
                  <c:v>0.7</c:v>
                </c:pt>
                <c:pt idx="69">
                  <c:v>0.95</c:v>
                </c:pt>
                <c:pt idx="70">
                  <c:v>1.1533333333333333</c:v>
                </c:pt>
                <c:pt idx="71">
                  <c:v>1.2033333333333334</c:v>
                </c:pt>
                <c:pt idx="72">
                  <c:v>1.4466666666666668</c:v>
                </c:pt>
                <c:pt idx="73">
                  <c:v>1.7366666666666668</c:v>
                </c:pt>
                <c:pt idx="74">
                  <c:v>1.9233333333333333</c:v>
                </c:pt>
                <c:pt idx="75">
                  <c:v>2.2200000000000002</c:v>
                </c:pt>
                <c:pt idx="76">
                  <c:v>2.4033333333333333</c:v>
                </c:pt>
                <c:pt idx="77">
                  <c:v>2.3966666666666665</c:v>
                </c:pt>
                <c:pt idx="78">
                  <c:v>2.19</c:v>
                </c:pt>
                <c:pt idx="79">
                  <c:v>1.6433333333333333</c:v>
                </c:pt>
                <c:pt idx="80">
                  <c:v>1.26</c:v>
                </c:pt>
                <c:pt idx="81">
                  <c:v>0.06</c:v>
                </c:pt>
                <c:pt idx="82">
                  <c:v>9.3333333333333338E-2</c:v>
                </c:pt>
                <c:pt idx="83">
                  <c:v>0.09</c:v>
                </c:pt>
                <c:pt idx="84">
                  <c:v>0.09</c:v>
                </c:pt>
                <c:pt idx="85">
                  <c:v>0.09</c:v>
                </c:pt>
                <c:pt idx="86">
                  <c:v>0.09</c:v>
                </c:pt>
              </c:numCache>
            </c:numRef>
          </c:val>
          <c:smooth val="0"/>
          <c:extLst>
            <c:ext xmlns:c16="http://schemas.microsoft.com/office/drawing/2014/chart" uri="{C3380CC4-5D6E-409C-BE32-E72D297353CC}">
              <c16:uniqueId val="{00000001-B05D-45E2-BB30-D6FC8444F504}"/>
            </c:ext>
          </c:extLst>
        </c:ser>
        <c:dLbls>
          <c:showLegendKey val="0"/>
          <c:showVal val="0"/>
          <c:showCatName val="0"/>
          <c:showSerName val="0"/>
          <c:showPercent val="0"/>
          <c:showBubbleSize val="0"/>
        </c:dLbls>
        <c:smooth val="0"/>
        <c:axId val="1567152783"/>
        <c:axId val="1424209375"/>
      </c:lineChart>
      <c:dateAx>
        <c:axId val="1567152783"/>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4209375"/>
        <c:crossesAt val="-10"/>
        <c:auto val="1"/>
        <c:lblOffset val="100"/>
        <c:baseTimeUnit val="months"/>
      </c:dateAx>
      <c:valAx>
        <c:axId val="1424209375"/>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7152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6C9D02-061D-409F-81A9-0CB2BAF4EB75}" type="datetimeFigureOut">
              <a:rPr lang="zh-CN" altLang="en-US" smtClean="0"/>
              <a:t>2021/12/28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E1510-CCE9-402E-A197-4A612D40F3FA}" type="slidenum">
              <a:rPr lang="zh-CN" altLang="en-US" smtClean="0"/>
              <a:t>‹#›</a:t>
            </a:fld>
            <a:endParaRPr lang="zh-CN" altLang="en-US"/>
          </a:p>
        </p:txBody>
      </p:sp>
    </p:spTree>
    <p:extLst>
      <p:ext uri="{BB962C8B-B14F-4D97-AF65-F5344CB8AC3E}">
        <p14:creationId xmlns:p14="http://schemas.microsoft.com/office/powerpoint/2010/main" val="40680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objective of economic</a:t>
            </a:r>
          </a:p>
          <a:p>
            <a:r>
              <a:rPr lang="en-US" altLang="zh-CN" dirty="0"/>
              <a:t>stabilization, we hope that the government’s actions are countercyclical, meaning</a:t>
            </a:r>
          </a:p>
          <a:p>
            <a:r>
              <a:rPr lang="en-US" altLang="zh-CN" dirty="0"/>
              <a:t>that they would stimulate the economy when it is in downturns and cool down the</a:t>
            </a:r>
          </a:p>
          <a:p>
            <a:r>
              <a:rPr lang="en-US" altLang="zh-CN" dirty="0"/>
              <a:t>economy when it overheats. And we hope that the government avoids procyclical</a:t>
            </a:r>
          </a:p>
          <a:p>
            <a:r>
              <a:rPr lang="en-US" altLang="zh-CN" dirty="0"/>
              <a:t>policies, which would add fuel to a booming economy and tighten a depressed one.</a:t>
            </a:r>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a:t>
            </a:fld>
            <a:endParaRPr lang="zh-CN" altLang="en-US"/>
          </a:p>
        </p:txBody>
      </p:sp>
    </p:spTree>
    <p:extLst>
      <p:ext uri="{BB962C8B-B14F-4D97-AF65-F5344CB8AC3E}">
        <p14:creationId xmlns:p14="http://schemas.microsoft.com/office/powerpoint/2010/main" val="3281565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Open Market Operations (OMO)</a:t>
            </a:r>
          </a:p>
          <a:p>
            <a:pPr lvl="1"/>
            <a:r>
              <a:rPr lang="en-US" altLang="zh-CN" dirty="0"/>
              <a:t>Asset purchase/sale, repo/reverse repo</a:t>
            </a:r>
          </a:p>
          <a:p>
            <a:r>
              <a:rPr lang="en-US" altLang="zh-CN" dirty="0"/>
              <a:t>Reserve Requirement</a:t>
            </a:r>
          </a:p>
          <a:p>
            <a:r>
              <a:rPr lang="en-US" altLang="zh-CN" dirty="0"/>
              <a:t>Interest on Reserves (IOR)</a:t>
            </a:r>
          </a:p>
          <a:p>
            <a:r>
              <a:rPr lang="en-US" altLang="zh-CN" dirty="0"/>
              <a:t>Standing Lending Facilities (SLF)</a:t>
            </a:r>
          </a:p>
          <a:p>
            <a:r>
              <a:rPr lang="en-US" altLang="zh-CN" dirty="0"/>
              <a:t>Medium-term Lending Facility (MLF)</a:t>
            </a:r>
          </a:p>
          <a:p>
            <a:r>
              <a:rPr lang="en-US" altLang="zh-CN" dirty="0"/>
              <a:t>Forward Guidance</a:t>
            </a:r>
          </a:p>
          <a:p>
            <a:r>
              <a:rPr lang="en-US" altLang="zh-CN" dirty="0"/>
              <a:t>Window Guidance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16</a:t>
            </a:fld>
            <a:endParaRPr lang="zh-CN" altLang="en-US"/>
          </a:p>
        </p:txBody>
      </p:sp>
    </p:spTree>
    <p:extLst>
      <p:ext uri="{BB962C8B-B14F-4D97-AF65-F5344CB8AC3E}">
        <p14:creationId xmlns:p14="http://schemas.microsoft.com/office/powerpoint/2010/main" val="352870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Ceiling</a:t>
            </a:r>
            <a:r>
              <a:rPr lang="zh-CN" altLang="en-US" dirty="0"/>
              <a:t>：</a:t>
            </a:r>
            <a:r>
              <a:rPr lang="en-US" altLang="zh-CN" dirty="0"/>
              <a:t>the interest rate at which the central bank is ready to lend to banks.</a:t>
            </a:r>
          </a:p>
          <a:p>
            <a:r>
              <a:rPr lang="en-US" altLang="zh-CN" dirty="0"/>
              <a:t>The floor: the interest rate at which the central bank is ready to borrow from banks.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17</a:t>
            </a:fld>
            <a:endParaRPr lang="zh-CN" altLang="en-US"/>
          </a:p>
        </p:txBody>
      </p:sp>
    </p:spTree>
    <p:extLst>
      <p:ext uri="{BB962C8B-B14F-4D97-AF65-F5344CB8AC3E}">
        <p14:creationId xmlns:p14="http://schemas.microsoft.com/office/powerpoint/2010/main" val="2915477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key characteristic of the unconventional</a:t>
            </a:r>
          </a:p>
          <a:p>
            <a:pPr marL="0" indent="0">
              <a:buNone/>
            </a:pPr>
            <a:r>
              <a:rPr lang="en-US" altLang="zh-CN" dirty="0"/>
              <a:t>central banking since 2008 is that the central bank ensures </a:t>
            </a:r>
            <a:r>
              <a:rPr lang="en-US" altLang="zh-CN" i="1" dirty="0"/>
              <a:t>ample supply of reserves</a:t>
            </a:r>
            <a:r>
              <a:rPr lang="en-US" altLang="zh-CN" dirty="0"/>
              <a:t>.</a:t>
            </a:r>
          </a:p>
          <a:p>
            <a:r>
              <a:rPr lang="en-US" altLang="zh-CN" dirty="0"/>
              <a:t>In the age of ample reserves, the corridor system reduces to the floor system.</a:t>
            </a:r>
          </a:p>
          <a:p>
            <a:r>
              <a:rPr lang="en-US" altLang="zh-CN" dirty="0"/>
              <a:t>OMO becomes less important, while the interest rate on reserves becomes the key instrument.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19</a:t>
            </a:fld>
            <a:endParaRPr lang="zh-CN" altLang="en-US"/>
          </a:p>
        </p:txBody>
      </p:sp>
    </p:spTree>
    <p:extLst>
      <p:ext uri="{BB962C8B-B14F-4D97-AF65-F5344CB8AC3E}">
        <p14:creationId xmlns:p14="http://schemas.microsoft.com/office/powerpoint/2010/main" val="304183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monetary policy rule characterizes how a central bank responds, by manipulating the target variable, responds to changes in economic conditions.</a:t>
            </a:r>
          </a:p>
          <a:p>
            <a:r>
              <a:rPr lang="en-US" altLang="zh-CN" dirty="0"/>
              <a:t>An empirical relation between the target variable and economic objectives (e.g., inflation and unemployment).</a:t>
            </a:r>
          </a:p>
          <a:p>
            <a:r>
              <a:rPr lang="en-US" altLang="zh-CN" dirty="0"/>
              <a:t>If such a relationship is relatively stable, the rule may give some guidance for central bankers.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21</a:t>
            </a:fld>
            <a:endParaRPr lang="zh-CN" altLang="en-US"/>
          </a:p>
        </p:txBody>
      </p:sp>
    </p:spTree>
    <p:extLst>
      <p:ext uri="{BB962C8B-B14F-4D97-AF65-F5344CB8AC3E}">
        <p14:creationId xmlns:p14="http://schemas.microsoft.com/office/powerpoint/2010/main" val="431301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nominal interest rate should rise faster than inflation</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22</a:t>
            </a:fld>
            <a:endParaRPr lang="zh-CN" altLang="en-US"/>
          </a:p>
        </p:txBody>
      </p:sp>
    </p:spTree>
    <p:extLst>
      <p:ext uri="{BB962C8B-B14F-4D97-AF65-F5344CB8AC3E}">
        <p14:creationId xmlns:p14="http://schemas.microsoft.com/office/powerpoint/2010/main" val="174734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Interest-rate channel</a:t>
            </a:r>
          </a:p>
          <a:p>
            <a:r>
              <a:rPr lang="en-US" altLang="zh-CN" dirty="0"/>
              <a:t>Exchange-rate channel</a:t>
            </a:r>
          </a:p>
          <a:p>
            <a:r>
              <a:rPr lang="en-US" altLang="zh-CN" dirty="0"/>
              <a:t>Credit channel</a:t>
            </a:r>
          </a:p>
          <a:p>
            <a:r>
              <a:rPr lang="en-US" altLang="zh-CN" dirty="0"/>
              <a:t>Risk-appetite channel</a:t>
            </a:r>
          </a:p>
          <a:p>
            <a:r>
              <a:rPr lang="en-US" altLang="zh-CN" dirty="0"/>
              <a:t>Asset-price channel </a:t>
            </a:r>
          </a:p>
          <a:p>
            <a:pPr lvl="1"/>
            <a:r>
              <a:rPr lang="en-US" altLang="zh-CN" dirty="0"/>
              <a:t>Wealth effect, borrowing constraints</a:t>
            </a:r>
          </a:p>
          <a:p>
            <a:r>
              <a:rPr lang="en-US" altLang="zh-CN" dirty="0"/>
              <a:t>Expectation channel</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24</a:t>
            </a:fld>
            <a:endParaRPr lang="zh-CN" altLang="en-US"/>
          </a:p>
        </p:txBody>
      </p:sp>
    </p:spTree>
    <p:extLst>
      <p:ext uri="{BB962C8B-B14F-4D97-AF65-F5344CB8AC3E}">
        <p14:creationId xmlns:p14="http://schemas.microsoft.com/office/powerpoint/2010/main" val="407617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a financial crisis erupts, the government</a:t>
            </a:r>
          </a:p>
          <a:p>
            <a:pPr marL="0" indent="0">
              <a:buNone/>
            </a:pPr>
            <a:r>
              <a:rPr lang="en-US" altLang="zh-CN" dirty="0"/>
              <a:t>often has to intervene and acts as the savior. </a:t>
            </a:r>
          </a:p>
          <a:p>
            <a:pPr marL="857250" lvl="1" indent="-457200"/>
            <a:r>
              <a:rPr lang="en-US" altLang="zh-CN" dirty="0"/>
              <a:t>“lender of last resort”</a:t>
            </a:r>
          </a:p>
          <a:p>
            <a:r>
              <a:rPr lang="en-US" altLang="zh-CN" dirty="0"/>
              <a:t>And to prevent the next crisis, the government has to strengthen regulation and oversight.</a:t>
            </a:r>
          </a:p>
          <a:p>
            <a:pPr lvl="1"/>
            <a:r>
              <a:rPr lang="en-US" altLang="zh-CN" dirty="0"/>
              <a:t>“macroprudential policy”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26</a:t>
            </a:fld>
            <a:endParaRPr lang="zh-CN" altLang="en-US"/>
          </a:p>
        </p:txBody>
      </p:sp>
    </p:spTree>
    <p:extLst>
      <p:ext uri="{BB962C8B-B14F-4D97-AF65-F5344CB8AC3E}">
        <p14:creationId xmlns:p14="http://schemas.microsoft.com/office/powerpoint/2010/main" val="1129402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Financial crises usually involve “runs” on financial institutions.</a:t>
            </a:r>
          </a:p>
          <a:p>
            <a:pPr lvl="1"/>
            <a:r>
              <a:rPr lang="en-US" altLang="zh-CN" dirty="0"/>
              <a:t>Commercial banks, investment banks, shadow banks</a:t>
            </a:r>
          </a:p>
          <a:p>
            <a:r>
              <a:rPr lang="en-US" altLang="zh-CN" dirty="0"/>
              <a:t>If the market suspects the viability of an institution, then no one would be willing to lend to the institution. Even if the institution is otherwise healthy, it will fail due to the lack of liquidity.</a:t>
            </a:r>
          </a:p>
          <a:p>
            <a:r>
              <a:rPr lang="en-US" altLang="zh-CN" dirty="0"/>
              <a:t>Only the central bank is able to intervene.</a:t>
            </a:r>
          </a:p>
          <a:p>
            <a:pPr lvl="1"/>
            <a:r>
              <a:rPr lang="en-US" altLang="zh-CN" dirty="0"/>
              <a:t>In 2008, the Fed intervened aggressively, saving a number of well-known investment banks and insurance companies from failure.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27</a:t>
            </a:fld>
            <a:endParaRPr lang="zh-CN" altLang="en-US"/>
          </a:p>
        </p:txBody>
      </p:sp>
    </p:spTree>
    <p:extLst>
      <p:ext uri="{BB962C8B-B14F-4D97-AF65-F5344CB8AC3E}">
        <p14:creationId xmlns:p14="http://schemas.microsoft.com/office/powerpoint/2010/main" val="347451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possibility of central bank assistance, may encourage financial institutions to take excessive risks, paving the way for future crises.</a:t>
            </a:r>
          </a:p>
          <a:p>
            <a:r>
              <a:rPr lang="en-US" altLang="zh-CN" dirty="0"/>
              <a:t>Managers may go out of their ways to expand the balance sheet, hoping that their institutions to become “too big to fail”.</a:t>
            </a:r>
          </a:p>
          <a:p>
            <a:r>
              <a:rPr lang="en-US" altLang="zh-CN" dirty="0"/>
              <a:t>The central bank may threaten that it won’t save those institutions that have taken excessive risks.</a:t>
            </a:r>
          </a:p>
          <a:p>
            <a:pPr lvl="1"/>
            <a:r>
              <a:rPr lang="en-US" altLang="zh-CN" dirty="0"/>
              <a:t>Time-inconsistency problem</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28</a:t>
            </a:fld>
            <a:endParaRPr lang="zh-CN" altLang="en-US"/>
          </a:p>
        </p:txBody>
      </p:sp>
    </p:spTree>
    <p:extLst>
      <p:ext uri="{BB962C8B-B14F-4D97-AF65-F5344CB8AC3E}">
        <p14:creationId xmlns:p14="http://schemas.microsoft.com/office/powerpoint/2010/main" val="3819567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Macroprudential policies refer to rules and actions that promote the stability of the financial system as a whole.</a:t>
            </a:r>
          </a:p>
          <a:p>
            <a:r>
              <a:rPr lang="en-US" altLang="zh-CN" dirty="0"/>
              <a:t>In contrast, we may call supervisory or regulatory policies for individual financial institutions “</a:t>
            </a:r>
            <a:r>
              <a:rPr lang="en-US" altLang="zh-CN" dirty="0" err="1"/>
              <a:t>microprudential</a:t>
            </a:r>
            <a:r>
              <a:rPr lang="en-US" altLang="zh-CN" dirty="0"/>
              <a:t> policies”.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29</a:t>
            </a:fld>
            <a:endParaRPr lang="zh-CN" altLang="en-US"/>
          </a:p>
        </p:txBody>
      </p:sp>
    </p:spTree>
    <p:extLst>
      <p:ext uri="{BB962C8B-B14F-4D97-AF65-F5344CB8AC3E}">
        <p14:creationId xmlns:p14="http://schemas.microsoft.com/office/powerpoint/2010/main" val="231800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EIT (enterprise income tax): </a:t>
            </a:r>
            <a:r>
              <a:rPr lang="zh-CN" altLang="en-US" dirty="0"/>
              <a:t>企业所得税</a:t>
            </a:r>
            <a:endParaRPr lang="en-US" altLang="zh-CN" dirty="0"/>
          </a:p>
          <a:p>
            <a:r>
              <a:rPr lang="en-US" altLang="zh-CN" dirty="0"/>
              <a:t>VAT (value-added tax): </a:t>
            </a:r>
            <a:r>
              <a:rPr lang="zh-CN" altLang="en-US" dirty="0"/>
              <a:t>增值税</a:t>
            </a:r>
            <a:endParaRPr lang="en-US" altLang="zh-CN" dirty="0"/>
          </a:p>
          <a:p>
            <a:r>
              <a:rPr lang="en-US" altLang="zh-CN" dirty="0"/>
              <a:t>BT (business tax): </a:t>
            </a:r>
            <a:r>
              <a:rPr lang="zh-CN" altLang="en-US" dirty="0"/>
              <a:t>营业税</a:t>
            </a:r>
            <a:endParaRPr lang="en-US" altLang="zh-CN" dirty="0"/>
          </a:p>
          <a:p>
            <a:endParaRPr lang="en-US" altLang="zh-CN" dirty="0"/>
          </a:p>
          <a:p>
            <a:r>
              <a:rPr lang="zh-CN" altLang="en-US" dirty="0"/>
              <a:t>累进税制：</a:t>
            </a:r>
            <a:r>
              <a:rPr lang="en-US" altLang="zh-CN" dirty="0"/>
              <a:t>progressive tax</a:t>
            </a:r>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4</a:t>
            </a:fld>
            <a:endParaRPr lang="zh-CN" altLang="en-US"/>
          </a:p>
        </p:txBody>
      </p:sp>
    </p:spTree>
    <p:extLst>
      <p:ext uri="{BB962C8B-B14F-4D97-AF65-F5344CB8AC3E}">
        <p14:creationId xmlns:p14="http://schemas.microsoft.com/office/powerpoint/2010/main" val="356491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Rules on Leverage</a:t>
            </a:r>
          </a:p>
          <a:p>
            <a:pPr lvl="1"/>
            <a:r>
              <a:rPr lang="en-US" altLang="zh-CN" dirty="0"/>
              <a:t>Banks, consumers (home buyers)</a:t>
            </a:r>
          </a:p>
          <a:p>
            <a:r>
              <a:rPr lang="en-US" altLang="zh-CN" dirty="0"/>
              <a:t>Financial Market Entry</a:t>
            </a:r>
          </a:p>
          <a:p>
            <a:pPr lvl="1"/>
            <a:r>
              <a:rPr lang="en-US" altLang="zh-CN" dirty="0"/>
              <a:t>Externality of financial business</a:t>
            </a:r>
          </a:p>
          <a:p>
            <a:r>
              <a:rPr lang="en-US" altLang="zh-CN" dirty="0"/>
              <a:t>Limiting Speculations</a:t>
            </a:r>
          </a:p>
          <a:p>
            <a:pPr lvl="1"/>
            <a:r>
              <a:rPr lang="en-US" altLang="zh-CN" dirty="0"/>
              <a:t>Stock market</a:t>
            </a:r>
          </a:p>
          <a:p>
            <a:pPr lvl="1"/>
            <a:r>
              <a:rPr lang="en-US" altLang="zh-CN" dirty="0"/>
              <a:t>Housing market</a:t>
            </a:r>
            <a:endParaRPr lang="zh-CN" altLang="en-US" dirty="0"/>
          </a:p>
          <a:p>
            <a:endParaRPr lang="en-US" altLang="zh-CN" dirty="0"/>
          </a:p>
          <a:p>
            <a:r>
              <a:rPr lang="zh-CN" altLang="en-US" dirty="0"/>
              <a:t>在我国需要审批的金融牌照主要包括银行、保险、信托、券商、金融租赁、期货、基金、基金子公司、基金销售、第三方支付牌照、小额贷款、典当</a:t>
            </a:r>
            <a:r>
              <a:rPr lang="en-US" altLang="zh-CN" dirty="0"/>
              <a:t>12</a:t>
            </a:r>
            <a:r>
              <a:rPr lang="zh-CN" altLang="en-US" dirty="0"/>
              <a:t>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30</a:t>
            </a:fld>
            <a:endParaRPr lang="zh-CN" altLang="en-US"/>
          </a:p>
        </p:txBody>
      </p:sp>
    </p:spTree>
    <p:extLst>
      <p:ext uri="{BB962C8B-B14F-4D97-AF65-F5344CB8AC3E}">
        <p14:creationId xmlns:p14="http://schemas.microsoft.com/office/powerpoint/2010/main" val="1541733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Models simplify. </a:t>
            </a:r>
            <a:r>
              <a:rPr lang="en-US" altLang="zh-CN" dirty="0"/>
              <a:t>A good model is one that omits unnecessary details and focuses on the main question. </a:t>
            </a:r>
          </a:p>
          <a:p>
            <a:r>
              <a:rPr lang="en-US" altLang="zh-CN" b="1" dirty="0"/>
              <a:t>Time horizon matters.</a:t>
            </a:r>
            <a:r>
              <a:rPr lang="en-US" altLang="zh-CN" dirty="0"/>
              <a:t> In the long run, prices adjust flexibly and the classical theory roughly holds; while in the short-run, price rigidity produces real effects of monetary and fiscal policies. </a:t>
            </a:r>
          </a:p>
          <a:p>
            <a:r>
              <a:rPr lang="en-US" altLang="zh-CN" b="1" dirty="0"/>
              <a:t>Macroeconomic conditions change</a:t>
            </a:r>
            <a:r>
              <a:rPr lang="en-US" altLang="zh-CN" dirty="0"/>
              <a:t>, and there are no time-invariant answers, even for the same question. </a:t>
            </a:r>
          </a:p>
          <a:p>
            <a:r>
              <a:rPr lang="en-US" altLang="zh-CN" b="1" dirty="0"/>
              <a:t>Familiarity with data and history is the key </a:t>
            </a:r>
            <a:r>
              <a:rPr lang="en-US" altLang="zh-CN" dirty="0"/>
              <a:t>to applying models and understanding our economy.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A4687DD-3CDF-405C-AF67-A4E713299A94}" type="slidenum">
              <a:rPr lang="zh-CN" altLang="en-US" smtClean="0"/>
              <a:t>31</a:t>
            </a:fld>
            <a:endParaRPr lang="zh-CN" altLang="en-US"/>
          </a:p>
        </p:txBody>
      </p:sp>
    </p:spTree>
    <p:extLst>
      <p:ext uri="{BB962C8B-B14F-4D97-AF65-F5344CB8AC3E}">
        <p14:creationId xmlns:p14="http://schemas.microsoft.com/office/powerpoint/2010/main" val="202982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work automatically, without any delay, and throughout the cycles.</a:t>
            </a:r>
          </a:p>
          <a:p>
            <a:pPr lvl="1"/>
            <a:r>
              <a:rPr lang="en-US" altLang="zh-CN" dirty="0"/>
              <a:t>In contrast, discretionary policies are often delayed responses.</a:t>
            </a:r>
          </a:p>
          <a:p>
            <a:r>
              <a:rPr lang="en-US" altLang="zh-CN" dirty="0"/>
              <a:t>The more stabilizers, the better. </a:t>
            </a:r>
          </a:p>
          <a:p>
            <a:r>
              <a:rPr lang="en-US" altLang="zh-CN" dirty="0"/>
              <a:t>The less “destabilizers”, the better.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5</a:t>
            </a:fld>
            <a:endParaRPr lang="zh-CN" altLang="en-US"/>
          </a:p>
        </p:txBody>
      </p:sp>
    </p:spTree>
    <p:extLst>
      <p:ext uri="{BB962C8B-B14F-4D97-AF65-F5344CB8AC3E}">
        <p14:creationId xmlns:p14="http://schemas.microsoft.com/office/powerpoint/2010/main" val="341042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Government budget deficit is net income to the private sector.</a:t>
            </a:r>
          </a:p>
          <a:p>
            <a:pPr lvl="1"/>
            <a:r>
              <a:rPr lang="en-US" altLang="zh-CN" dirty="0"/>
              <a:t>An increase in government debt is an increase in asset held by the private sector.</a:t>
            </a:r>
          </a:p>
          <a:p>
            <a:r>
              <a:rPr lang="en-US" altLang="zh-CN" dirty="0"/>
              <a:t>Fiscal policies should be judged by the effects on the economy, not by whether the budget is balanced.</a:t>
            </a:r>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7</a:t>
            </a:fld>
            <a:endParaRPr lang="zh-CN" altLang="en-US"/>
          </a:p>
        </p:txBody>
      </p:sp>
    </p:spTree>
    <p:extLst>
      <p:ext uri="{BB962C8B-B14F-4D97-AF65-F5344CB8AC3E}">
        <p14:creationId xmlns:p14="http://schemas.microsoft.com/office/powerpoint/2010/main" val="219566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8</a:t>
            </a:fld>
            <a:endParaRPr lang="zh-CN" altLang="en-US"/>
          </a:p>
        </p:txBody>
      </p:sp>
    </p:spTree>
    <p:extLst>
      <p:ext uri="{BB962C8B-B14F-4D97-AF65-F5344CB8AC3E}">
        <p14:creationId xmlns:p14="http://schemas.microsoft.com/office/powerpoint/2010/main" val="414456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People often take myopic views of the tax burden.</a:t>
            </a:r>
          </a:p>
          <a:p>
            <a:r>
              <a:rPr lang="en-US" altLang="zh-CN" dirty="0"/>
              <a:t>For short-lived men, a tax cut financed by long-term bonds is definite gain.</a:t>
            </a:r>
          </a:p>
          <a:p>
            <a:r>
              <a:rPr lang="en-US" altLang="zh-CN" dirty="0"/>
              <a:t>For people with credit </a:t>
            </a:r>
            <a:r>
              <a:rPr lang="en-US" altLang="zh-CN" dirty="0" err="1"/>
              <a:t>contraints</a:t>
            </a:r>
            <a:r>
              <a:rPr lang="en-US" altLang="zh-CN" dirty="0"/>
              <a:t>, tax cut is a low-interest-rate “inclusive” loan.</a:t>
            </a:r>
          </a:p>
          <a:p>
            <a:r>
              <a:rPr lang="en-US" altLang="zh-CN" dirty="0"/>
              <a:t>The government does not have to pay off all its debt.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9</a:t>
            </a:fld>
            <a:endParaRPr lang="zh-CN" altLang="en-US"/>
          </a:p>
        </p:txBody>
      </p:sp>
    </p:spTree>
    <p:extLst>
      <p:ext uri="{BB962C8B-B14F-4D97-AF65-F5344CB8AC3E}">
        <p14:creationId xmlns:p14="http://schemas.microsoft.com/office/powerpoint/2010/main" val="340257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Monetary Instruments, Target Variable, and Objectives</a:t>
            </a:r>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12</a:t>
            </a:fld>
            <a:endParaRPr lang="zh-CN" altLang="en-US"/>
          </a:p>
        </p:txBody>
      </p:sp>
    </p:spTree>
    <p:extLst>
      <p:ext uri="{BB962C8B-B14F-4D97-AF65-F5344CB8AC3E}">
        <p14:creationId xmlns:p14="http://schemas.microsoft.com/office/powerpoint/2010/main" val="2342395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Price stability</a:t>
            </a:r>
          </a:p>
          <a:p>
            <a:pPr lvl="1"/>
            <a:r>
              <a:rPr lang="en-US" altLang="zh-CN" dirty="0"/>
              <a:t>Inflation-targeting</a:t>
            </a:r>
          </a:p>
          <a:p>
            <a:r>
              <a:rPr lang="en-US" altLang="zh-CN" dirty="0"/>
              <a:t>Full employment</a:t>
            </a:r>
          </a:p>
          <a:p>
            <a:r>
              <a:rPr lang="en-US" altLang="zh-CN" dirty="0"/>
              <a:t>Economic growth</a:t>
            </a:r>
          </a:p>
          <a:p>
            <a:r>
              <a:rPr lang="en-US" altLang="zh-CN" dirty="0"/>
              <a:t>Financial market stability</a:t>
            </a:r>
          </a:p>
          <a:p>
            <a:r>
              <a:rPr lang="en-US" altLang="zh-CN" dirty="0"/>
              <a:t>Exchange-rate stability.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13</a:t>
            </a:fld>
            <a:endParaRPr lang="zh-CN" altLang="en-US"/>
          </a:p>
        </p:txBody>
      </p:sp>
    </p:spTree>
    <p:extLst>
      <p:ext uri="{BB962C8B-B14F-4D97-AF65-F5344CB8AC3E}">
        <p14:creationId xmlns:p14="http://schemas.microsoft.com/office/powerpoint/2010/main" val="91544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Intermediate target variables refer to variables that are vitally important to the economy and that are </a:t>
            </a:r>
            <a:r>
              <a:rPr lang="en-US" altLang="zh-CN" dirty="0" err="1"/>
              <a:t>manipulable</a:t>
            </a:r>
            <a:r>
              <a:rPr lang="en-US" altLang="zh-CN" dirty="0"/>
              <a:t> by the monetary authority.</a:t>
            </a:r>
          </a:p>
          <a:p>
            <a:pPr lvl="1"/>
            <a:r>
              <a:rPr lang="en-US" altLang="zh-CN" dirty="0"/>
              <a:t>Money supply</a:t>
            </a:r>
          </a:p>
          <a:p>
            <a:pPr lvl="1"/>
            <a:r>
              <a:rPr lang="en-US" altLang="zh-CN" dirty="0"/>
              <a:t>Short-term money market interest rate (short rate)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14</a:t>
            </a:fld>
            <a:endParaRPr lang="zh-CN" altLang="en-US"/>
          </a:p>
        </p:txBody>
      </p:sp>
    </p:spTree>
    <p:extLst>
      <p:ext uri="{BB962C8B-B14F-4D97-AF65-F5344CB8AC3E}">
        <p14:creationId xmlns:p14="http://schemas.microsoft.com/office/powerpoint/2010/main" val="918932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275F8E-89FF-4724-8D07-FBCAEB03A615}"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99167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6B00F4-08B8-4F6B-9F8D-688A3D0193C0}"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51825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87FE4-F191-4796-BE06-FD9B537A016C}"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21954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35E3A1-DBDC-4FF2-871F-9B023F800D3D}"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55430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FFADD3E-B958-4FDA-BAC4-99616F81E676}"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223874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FA79E5B-265B-412A-ABD9-76C88DD8B3D6}" type="datetime1">
              <a:rPr lang="zh-CN" altLang="en-US" smtClean="0"/>
              <a:t>2021/12/28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38867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F3B5D6-CA32-45E5-9579-08BC89ECF7F2}" type="datetime1">
              <a:rPr lang="zh-CN" altLang="en-US" smtClean="0"/>
              <a:t>2021/12/28</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59355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2219D8-E0A8-484D-9BB9-1103D025DF19}" type="datetime1">
              <a:rPr lang="zh-CN" altLang="en-US" smtClean="0"/>
              <a:t>2021/12/28</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382418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3B4C53-BA35-488F-8B24-86E67C43FC32}" type="datetime1">
              <a:rPr lang="zh-CN" altLang="en-US" smtClean="0"/>
              <a:t>2021/12/28</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59937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1A32A9-BEC3-413C-85F3-AE398F953D29}" type="datetime1">
              <a:rPr lang="zh-CN" altLang="en-US" smtClean="0"/>
              <a:t>2021/12/28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17594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915EF5-083B-4DB7-B8A4-832C7321291E}" type="datetime1">
              <a:rPr lang="zh-CN" altLang="en-US" smtClean="0"/>
              <a:t>2021/12/28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358243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766B4-658E-4E16-8203-E48EA220D41D}" type="datetime1">
              <a:rPr lang="zh-CN" altLang="en-US" smtClean="0"/>
              <a:t>2021/12/28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88900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平准政策</a:t>
            </a:r>
          </a:p>
        </p:txBody>
      </p:sp>
      <p:sp>
        <p:nvSpPr>
          <p:cNvPr id="3" name="副标题 2"/>
          <p:cNvSpPr>
            <a:spLocks noGrp="1"/>
          </p:cNvSpPr>
          <p:nvPr>
            <p:ph type="subTitle" idx="1"/>
          </p:nvPr>
        </p:nvSpPr>
        <p:spPr/>
        <p:txBody>
          <a:bodyPr/>
          <a:lstStyle/>
          <a:p>
            <a:r>
              <a:rPr lang="zh-CN" altLang="en-US" dirty="0"/>
              <a:t>钱军辉</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6362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9B2E1-115C-4B69-9BAE-DBCD96029EA3}"/>
              </a:ext>
            </a:extLst>
          </p:cNvPr>
          <p:cNvSpPr>
            <a:spLocks noGrp="1"/>
          </p:cNvSpPr>
          <p:nvPr>
            <p:ph type="title"/>
          </p:nvPr>
        </p:nvSpPr>
        <p:spPr/>
        <p:txBody>
          <a:bodyPr/>
          <a:lstStyle/>
          <a:p>
            <a:r>
              <a:rPr lang="zh-CN" altLang="en-US" dirty="0"/>
              <a:t>债务的风险</a:t>
            </a:r>
          </a:p>
        </p:txBody>
      </p:sp>
      <p:sp>
        <p:nvSpPr>
          <p:cNvPr id="3" name="内容占位符 2">
            <a:extLst>
              <a:ext uri="{FF2B5EF4-FFF2-40B4-BE49-F238E27FC236}">
                <a16:creationId xmlns:a16="http://schemas.microsoft.com/office/drawing/2014/main" id="{C4EDF4E1-6224-4A88-8A3D-5C61DF39D244}"/>
              </a:ext>
            </a:extLst>
          </p:cNvPr>
          <p:cNvSpPr>
            <a:spLocks noGrp="1"/>
          </p:cNvSpPr>
          <p:nvPr>
            <p:ph idx="1"/>
          </p:nvPr>
        </p:nvSpPr>
        <p:spPr/>
        <p:txBody>
          <a:bodyPr/>
          <a:lstStyle/>
          <a:p>
            <a:r>
              <a:rPr lang="zh-CN" altLang="en-US" dirty="0"/>
              <a:t>利息成本会成为负担</a:t>
            </a:r>
            <a:endParaRPr lang="en-US" altLang="zh-CN" dirty="0"/>
          </a:p>
          <a:p>
            <a:pPr lvl="1"/>
            <a:r>
              <a:rPr lang="zh-CN" altLang="en-US" dirty="0"/>
              <a:t>内债</a:t>
            </a:r>
            <a:endParaRPr lang="en-US" altLang="zh-CN" dirty="0"/>
          </a:p>
          <a:p>
            <a:pPr lvl="1"/>
            <a:r>
              <a:rPr lang="zh-CN" altLang="en-US" dirty="0"/>
              <a:t>外债</a:t>
            </a:r>
            <a:endParaRPr lang="en-US" altLang="zh-CN" dirty="0"/>
          </a:p>
          <a:p>
            <a:r>
              <a:rPr lang="zh-CN" altLang="en-US" dirty="0"/>
              <a:t>货币危机风险</a:t>
            </a:r>
            <a:endParaRPr lang="en-US" altLang="zh-CN" dirty="0"/>
          </a:p>
          <a:p>
            <a:pPr marL="457200" lvl="1" indent="0">
              <a:buNone/>
            </a:pPr>
            <a:endParaRPr lang="zh-CN" altLang="en-US" dirty="0"/>
          </a:p>
        </p:txBody>
      </p:sp>
      <p:sp>
        <p:nvSpPr>
          <p:cNvPr id="4" name="页脚占位符 3">
            <a:extLst>
              <a:ext uri="{FF2B5EF4-FFF2-40B4-BE49-F238E27FC236}">
                <a16:creationId xmlns:a16="http://schemas.microsoft.com/office/drawing/2014/main" id="{49FC15CF-02FE-4E78-8F04-D37567EF6294}"/>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5462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财政政策</a:t>
            </a:r>
            <a:endParaRPr lang="en-US" altLang="zh-CN" dirty="0"/>
          </a:p>
          <a:p>
            <a:pPr lvl="1"/>
            <a:r>
              <a:rPr lang="zh-CN" altLang="en-US" dirty="0"/>
              <a:t>自动财政稳定器</a:t>
            </a:r>
            <a:endParaRPr lang="en-US" altLang="zh-CN" dirty="0"/>
          </a:p>
          <a:p>
            <a:pPr lvl="1"/>
            <a:r>
              <a:rPr lang="zh-CN" altLang="en-US" dirty="0"/>
              <a:t>相机财政政策</a:t>
            </a:r>
            <a:endParaRPr lang="zh-CN" altLang="zh-CN" dirty="0"/>
          </a:p>
          <a:p>
            <a:r>
              <a:rPr lang="zh-CN" altLang="en-US" dirty="0">
                <a:solidFill>
                  <a:srgbClr val="C00000"/>
                </a:solidFill>
              </a:rPr>
              <a:t>货币政策</a:t>
            </a:r>
            <a:endParaRPr lang="en-US" altLang="zh-CN" dirty="0">
              <a:solidFill>
                <a:srgbClr val="C00000"/>
              </a:solidFill>
            </a:endParaRPr>
          </a:p>
          <a:p>
            <a:r>
              <a:rPr lang="zh-CN" altLang="en-US" dirty="0"/>
              <a:t>金融稳定</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1310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8D8C3-0A77-493C-91BE-D248F1CEB9CB}"/>
              </a:ext>
            </a:extLst>
          </p:cNvPr>
          <p:cNvSpPr>
            <a:spLocks noGrp="1"/>
          </p:cNvSpPr>
          <p:nvPr>
            <p:ph type="title"/>
          </p:nvPr>
        </p:nvSpPr>
        <p:spPr/>
        <p:txBody>
          <a:bodyPr>
            <a:normAutofit fontScale="90000"/>
          </a:bodyPr>
          <a:lstStyle/>
          <a:p>
            <a:r>
              <a:rPr lang="zh-CN" altLang="en-US" dirty="0"/>
              <a:t>货币政策工具、中介目标变量和目标</a:t>
            </a:r>
          </a:p>
        </p:txBody>
      </p:sp>
      <p:pic>
        <p:nvPicPr>
          <p:cNvPr id="5" name="内容占位符 4">
            <a:extLst>
              <a:ext uri="{FF2B5EF4-FFF2-40B4-BE49-F238E27FC236}">
                <a16:creationId xmlns:a16="http://schemas.microsoft.com/office/drawing/2014/main" id="{C34C270E-D0B0-46AB-BCEC-3C22A77CC5A5}"/>
              </a:ext>
            </a:extLst>
          </p:cNvPr>
          <p:cNvPicPr>
            <a:picLocks noGrp="1" noChangeAspect="1"/>
          </p:cNvPicPr>
          <p:nvPr>
            <p:ph idx="1"/>
          </p:nvPr>
        </p:nvPicPr>
        <p:blipFill>
          <a:blip r:embed="rId3"/>
          <a:stretch>
            <a:fillRect/>
          </a:stretch>
        </p:blipFill>
        <p:spPr>
          <a:xfrm>
            <a:off x="457200" y="2556212"/>
            <a:ext cx="8229600" cy="2613939"/>
          </a:xfrm>
          <a:prstGeom prst="rect">
            <a:avLst/>
          </a:prstGeom>
        </p:spPr>
      </p:pic>
      <p:sp>
        <p:nvSpPr>
          <p:cNvPr id="4" name="页脚占位符 3">
            <a:extLst>
              <a:ext uri="{FF2B5EF4-FFF2-40B4-BE49-F238E27FC236}">
                <a16:creationId xmlns:a16="http://schemas.microsoft.com/office/drawing/2014/main" id="{F5509347-429D-4856-ADAD-F1A5122F648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6629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19011-995B-4A0B-B6D2-0EBD688D53F1}"/>
              </a:ext>
            </a:extLst>
          </p:cNvPr>
          <p:cNvSpPr>
            <a:spLocks noGrp="1"/>
          </p:cNvSpPr>
          <p:nvPr>
            <p:ph type="title"/>
          </p:nvPr>
        </p:nvSpPr>
        <p:spPr/>
        <p:txBody>
          <a:bodyPr/>
          <a:lstStyle/>
          <a:p>
            <a:r>
              <a:rPr lang="zh-CN" altLang="en-US" dirty="0"/>
              <a:t>货币政策目标</a:t>
            </a:r>
          </a:p>
        </p:txBody>
      </p:sp>
      <p:sp>
        <p:nvSpPr>
          <p:cNvPr id="3" name="内容占位符 2">
            <a:extLst>
              <a:ext uri="{FF2B5EF4-FFF2-40B4-BE49-F238E27FC236}">
                <a16:creationId xmlns:a16="http://schemas.microsoft.com/office/drawing/2014/main" id="{CFFB4033-23BF-4AD5-87EB-B7BD2205337E}"/>
              </a:ext>
            </a:extLst>
          </p:cNvPr>
          <p:cNvSpPr>
            <a:spLocks noGrp="1"/>
          </p:cNvSpPr>
          <p:nvPr>
            <p:ph idx="1"/>
          </p:nvPr>
        </p:nvSpPr>
        <p:spPr/>
        <p:txBody>
          <a:bodyPr/>
          <a:lstStyle/>
          <a:p>
            <a:r>
              <a:rPr lang="zh-CN" altLang="en-US" dirty="0"/>
              <a:t>价格稳定</a:t>
            </a:r>
            <a:endParaRPr lang="en-US" altLang="zh-CN" dirty="0"/>
          </a:p>
          <a:p>
            <a:pPr lvl="1"/>
            <a:r>
              <a:rPr lang="zh-CN" altLang="en-US" dirty="0"/>
              <a:t>通胀目标制</a:t>
            </a:r>
            <a:endParaRPr lang="en-US" altLang="zh-CN" dirty="0"/>
          </a:p>
          <a:p>
            <a:r>
              <a:rPr lang="zh-CN" altLang="en-US" dirty="0"/>
              <a:t>充分就业</a:t>
            </a:r>
            <a:endParaRPr lang="en-US" altLang="zh-CN" dirty="0"/>
          </a:p>
          <a:p>
            <a:r>
              <a:rPr lang="zh-CN" altLang="en-US" dirty="0"/>
              <a:t>经济增长</a:t>
            </a:r>
            <a:endParaRPr lang="en-US" altLang="zh-CN" dirty="0"/>
          </a:p>
          <a:p>
            <a:r>
              <a:rPr lang="zh-CN" altLang="en-US" dirty="0"/>
              <a:t>金融市场稳定</a:t>
            </a:r>
            <a:endParaRPr lang="en-US" altLang="zh-CN" dirty="0"/>
          </a:p>
          <a:p>
            <a:r>
              <a:rPr lang="zh-CN" altLang="en-US" dirty="0"/>
              <a:t>汇率稳定</a:t>
            </a:r>
          </a:p>
        </p:txBody>
      </p:sp>
      <p:sp>
        <p:nvSpPr>
          <p:cNvPr id="4" name="页脚占位符 3">
            <a:extLst>
              <a:ext uri="{FF2B5EF4-FFF2-40B4-BE49-F238E27FC236}">
                <a16:creationId xmlns:a16="http://schemas.microsoft.com/office/drawing/2014/main" id="{EF493841-D49C-47D2-955D-EE3912E2C70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0981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EA372-5688-4686-95DF-69C84981FE62}"/>
              </a:ext>
            </a:extLst>
          </p:cNvPr>
          <p:cNvSpPr>
            <a:spLocks noGrp="1"/>
          </p:cNvSpPr>
          <p:nvPr>
            <p:ph type="title"/>
          </p:nvPr>
        </p:nvSpPr>
        <p:spPr/>
        <p:txBody>
          <a:bodyPr/>
          <a:lstStyle/>
          <a:p>
            <a:r>
              <a:rPr lang="zh-CN" altLang="en-US" dirty="0"/>
              <a:t>中介目标变量</a:t>
            </a:r>
          </a:p>
        </p:txBody>
      </p:sp>
      <p:sp>
        <p:nvSpPr>
          <p:cNvPr id="3" name="内容占位符 2">
            <a:extLst>
              <a:ext uri="{FF2B5EF4-FFF2-40B4-BE49-F238E27FC236}">
                <a16:creationId xmlns:a16="http://schemas.microsoft.com/office/drawing/2014/main" id="{5EFDFA1E-C960-4528-B3D0-012A2C6EB4D0}"/>
              </a:ext>
            </a:extLst>
          </p:cNvPr>
          <p:cNvSpPr>
            <a:spLocks noGrp="1"/>
          </p:cNvSpPr>
          <p:nvPr>
            <p:ph idx="1"/>
          </p:nvPr>
        </p:nvSpPr>
        <p:spPr/>
        <p:txBody>
          <a:bodyPr/>
          <a:lstStyle/>
          <a:p>
            <a:r>
              <a:rPr lang="zh-CN" altLang="en-US" dirty="0"/>
              <a:t>货币政策的中介目标变量（</a:t>
            </a:r>
            <a:r>
              <a:rPr lang="en-US" altLang="zh-CN" dirty="0"/>
              <a:t>intermediate target variable, </a:t>
            </a:r>
            <a:r>
              <a:rPr lang="zh-CN" altLang="en-US" dirty="0"/>
              <a:t>简称目标变量）是指央行可以操纵的对经济具有影响力的变量。</a:t>
            </a:r>
            <a:endParaRPr lang="en-US" altLang="zh-CN" dirty="0"/>
          </a:p>
          <a:p>
            <a:pPr lvl="1"/>
            <a:r>
              <a:rPr lang="zh-CN" altLang="en-US" dirty="0"/>
              <a:t>货币供应量</a:t>
            </a:r>
            <a:endParaRPr lang="en-US" altLang="zh-CN" dirty="0"/>
          </a:p>
          <a:p>
            <a:pPr lvl="1"/>
            <a:r>
              <a:rPr lang="zh-CN" altLang="en-US" dirty="0"/>
              <a:t>短期货币市场利率（</a:t>
            </a:r>
            <a:r>
              <a:rPr lang="en-US" altLang="zh-CN" dirty="0"/>
              <a:t>Short-term money market interest rate, </a:t>
            </a:r>
            <a:r>
              <a:rPr lang="zh-CN" altLang="en-US" dirty="0"/>
              <a:t>简称 </a:t>
            </a:r>
            <a:r>
              <a:rPr lang="en-US" altLang="zh-CN" dirty="0"/>
              <a:t>short rate</a:t>
            </a:r>
            <a:r>
              <a:rPr lang="zh-CN" altLang="en-US" dirty="0"/>
              <a:t>）</a:t>
            </a:r>
          </a:p>
        </p:txBody>
      </p:sp>
      <p:sp>
        <p:nvSpPr>
          <p:cNvPr id="4" name="页脚占位符 3">
            <a:extLst>
              <a:ext uri="{FF2B5EF4-FFF2-40B4-BE49-F238E27FC236}">
                <a16:creationId xmlns:a16="http://schemas.microsoft.com/office/drawing/2014/main" id="{351EB62D-6675-4D06-87EA-FC34E0CA55D0}"/>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53730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EC700-5F82-4181-967E-10028E773D8E}"/>
              </a:ext>
            </a:extLst>
          </p:cNvPr>
          <p:cNvSpPr>
            <a:spLocks noGrp="1"/>
          </p:cNvSpPr>
          <p:nvPr>
            <p:ph type="title"/>
          </p:nvPr>
        </p:nvSpPr>
        <p:spPr/>
        <p:txBody>
          <a:bodyPr>
            <a:normAutofit fontScale="90000"/>
          </a:bodyPr>
          <a:lstStyle/>
          <a:p>
            <a:r>
              <a:rPr lang="zh-CN" altLang="en-US" dirty="0"/>
              <a:t>主要央行的目标、中介目标变量、和工具</a:t>
            </a:r>
          </a:p>
        </p:txBody>
      </p:sp>
      <p:sp>
        <p:nvSpPr>
          <p:cNvPr id="4" name="页脚占位符 3">
            <a:extLst>
              <a:ext uri="{FF2B5EF4-FFF2-40B4-BE49-F238E27FC236}">
                <a16:creationId xmlns:a16="http://schemas.microsoft.com/office/drawing/2014/main" id="{039E7794-9E0C-4B54-AA23-2BA1A18CFC5D}"/>
              </a:ext>
            </a:extLst>
          </p:cNvPr>
          <p:cNvSpPr>
            <a:spLocks noGrp="1"/>
          </p:cNvSpPr>
          <p:nvPr>
            <p:ph type="ftr" sz="quarter" idx="11"/>
          </p:nvPr>
        </p:nvSpPr>
        <p:spPr/>
        <p:txBody>
          <a:bodyPr/>
          <a:lstStyle/>
          <a:p>
            <a:r>
              <a:rPr lang="en-US" altLang="zh-CN"/>
              <a:t>Intermediate Macroeconomics</a:t>
            </a:r>
            <a:endParaRPr lang="zh-CN" altLang="en-US"/>
          </a:p>
        </p:txBody>
      </p:sp>
      <p:pic>
        <p:nvPicPr>
          <p:cNvPr id="7" name="内容占位符 6">
            <a:extLst>
              <a:ext uri="{FF2B5EF4-FFF2-40B4-BE49-F238E27FC236}">
                <a16:creationId xmlns:a16="http://schemas.microsoft.com/office/drawing/2014/main" id="{72C84D6D-8CEE-4D8F-89C7-20E2C9CFE785}"/>
              </a:ext>
            </a:extLst>
          </p:cNvPr>
          <p:cNvPicPr>
            <a:picLocks noGrp="1" noChangeAspect="1"/>
          </p:cNvPicPr>
          <p:nvPr>
            <p:ph idx="1"/>
          </p:nvPr>
        </p:nvPicPr>
        <p:blipFill>
          <a:blip r:embed="rId2"/>
          <a:stretch>
            <a:fillRect/>
          </a:stretch>
        </p:blipFill>
        <p:spPr>
          <a:xfrm>
            <a:off x="457200" y="1973513"/>
            <a:ext cx="8229600" cy="3779337"/>
          </a:xfrm>
          <a:prstGeom prst="rect">
            <a:avLst/>
          </a:prstGeom>
        </p:spPr>
      </p:pic>
    </p:spTree>
    <p:extLst>
      <p:ext uri="{BB962C8B-B14F-4D97-AF65-F5344CB8AC3E}">
        <p14:creationId xmlns:p14="http://schemas.microsoft.com/office/powerpoint/2010/main" val="221838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190F3-FCFE-4236-AAE3-5971EBE9BB37}"/>
              </a:ext>
            </a:extLst>
          </p:cNvPr>
          <p:cNvSpPr>
            <a:spLocks noGrp="1"/>
          </p:cNvSpPr>
          <p:nvPr>
            <p:ph type="title"/>
          </p:nvPr>
        </p:nvSpPr>
        <p:spPr/>
        <p:txBody>
          <a:bodyPr/>
          <a:lstStyle/>
          <a:p>
            <a:r>
              <a:rPr lang="zh-CN" altLang="en-US" dirty="0"/>
              <a:t>货币政策工具</a:t>
            </a:r>
          </a:p>
        </p:txBody>
      </p:sp>
      <p:sp>
        <p:nvSpPr>
          <p:cNvPr id="3" name="内容占位符 2">
            <a:extLst>
              <a:ext uri="{FF2B5EF4-FFF2-40B4-BE49-F238E27FC236}">
                <a16:creationId xmlns:a16="http://schemas.microsoft.com/office/drawing/2014/main" id="{62A57F45-7691-4A25-8F8E-0C7F28BD9A01}"/>
              </a:ext>
            </a:extLst>
          </p:cNvPr>
          <p:cNvSpPr>
            <a:spLocks noGrp="1"/>
          </p:cNvSpPr>
          <p:nvPr>
            <p:ph idx="1"/>
          </p:nvPr>
        </p:nvSpPr>
        <p:spPr/>
        <p:txBody>
          <a:bodyPr>
            <a:normAutofit fontScale="92500" lnSpcReduction="10000"/>
          </a:bodyPr>
          <a:lstStyle/>
          <a:p>
            <a:r>
              <a:rPr lang="zh-CN" altLang="en-US" dirty="0"/>
              <a:t>公开市场操作 </a:t>
            </a:r>
            <a:r>
              <a:rPr lang="en-US" altLang="zh-CN" dirty="0"/>
              <a:t>(OMO)</a:t>
            </a:r>
          </a:p>
          <a:p>
            <a:pPr lvl="1"/>
            <a:r>
              <a:rPr lang="zh-CN" altLang="en-US" dirty="0"/>
              <a:t>资产购买或卖出，回购和逆回购</a:t>
            </a:r>
            <a:endParaRPr lang="en-US" altLang="zh-CN" dirty="0"/>
          </a:p>
          <a:p>
            <a:r>
              <a:rPr lang="zh-CN" altLang="en-US" dirty="0"/>
              <a:t>法定存款准备金率</a:t>
            </a:r>
            <a:endParaRPr lang="en-US" altLang="zh-CN" dirty="0"/>
          </a:p>
          <a:p>
            <a:r>
              <a:rPr lang="zh-CN" altLang="en-US" dirty="0"/>
              <a:t>准备金利率</a:t>
            </a:r>
            <a:r>
              <a:rPr lang="en-US" altLang="zh-CN" dirty="0"/>
              <a:t> (Interest on reserves, IOR)</a:t>
            </a:r>
          </a:p>
          <a:p>
            <a:r>
              <a:rPr lang="zh-CN" altLang="en-US" dirty="0"/>
              <a:t>常备借贷便利（</a:t>
            </a:r>
            <a:r>
              <a:rPr lang="en-US" altLang="zh-CN" dirty="0"/>
              <a:t>Standing Lending Facilities</a:t>
            </a:r>
            <a:r>
              <a:rPr lang="zh-CN" altLang="en-US" dirty="0"/>
              <a:t>，</a:t>
            </a:r>
            <a:r>
              <a:rPr lang="en-US" altLang="zh-CN" dirty="0"/>
              <a:t>SLF</a:t>
            </a:r>
            <a:r>
              <a:rPr lang="zh-CN" altLang="en-US" dirty="0"/>
              <a:t>）</a:t>
            </a:r>
            <a:endParaRPr lang="en-US" altLang="zh-CN" dirty="0"/>
          </a:p>
          <a:p>
            <a:r>
              <a:rPr lang="zh-CN" altLang="en-US" dirty="0"/>
              <a:t>中期借贷便利（</a:t>
            </a:r>
            <a:r>
              <a:rPr lang="en-US" altLang="zh-CN" dirty="0"/>
              <a:t>Medium-term Lending Facility</a:t>
            </a:r>
            <a:r>
              <a:rPr lang="zh-CN" altLang="en-US" dirty="0"/>
              <a:t>，</a:t>
            </a:r>
            <a:r>
              <a:rPr lang="en-US" altLang="zh-CN" dirty="0"/>
              <a:t>MLF</a:t>
            </a:r>
            <a:r>
              <a:rPr lang="zh-CN" altLang="en-US" dirty="0"/>
              <a:t>）</a:t>
            </a:r>
            <a:endParaRPr lang="en-US" altLang="zh-CN" dirty="0"/>
          </a:p>
          <a:p>
            <a:r>
              <a:rPr lang="zh-CN" altLang="en-US" dirty="0"/>
              <a:t>前瞻指引（</a:t>
            </a:r>
            <a:r>
              <a:rPr lang="en-US" altLang="zh-CN" dirty="0"/>
              <a:t>Forward Guidance</a:t>
            </a:r>
            <a:r>
              <a:rPr lang="zh-CN" altLang="en-US" dirty="0"/>
              <a:t>）</a:t>
            </a:r>
            <a:endParaRPr lang="en-US" altLang="zh-CN" dirty="0"/>
          </a:p>
          <a:p>
            <a:r>
              <a:rPr lang="zh-CN" altLang="en-US" dirty="0"/>
              <a:t>窗口指导（</a:t>
            </a:r>
            <a:r>
              <a:rPr lang="en-US" altLang="zh-CN" dirty="0"/>
              <a:t>Window Guidance</a:t>
            </a:r>
            <a:r>
              <a:rPr lang="zh-CN" altLang="en-US" dirty="0"/>
              <a:t>）</a:t>
            </a:r>
          </a:p>
        </p:txBody>
      </p:sp>
      <p:sp>
        <p:nvSpPr>
          <p:cNvPr id="4" name="页脚占位符 3">
            <a:extLst>
              <a:ext uri="{FF2B5EF4-FFF2-40B4-BE49-F238E27FC236}">
                <a16:creationId xmlns:a16="http://schemas.microsoft.com/office/drawing/2014/main" id="{FD3E45C2-3CB7-4A08-9951-49877DDCB2B6}"/>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68859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8CD-8E67-419F-A031-D44D48247F09}"/>
              </a:ext>
            </a:extLst>
          </p:cNvPr>
          <p:cNvSpPr>
            <a:spLocks noGrp="1"/>
          </p:cNvSpPr>
          <p:nvPr>
            <p:ph type="title"/>
          </p:nvPr>
        </p:nvSpPr>
        <p:spPr/>
        <p:txBody>
          <a:bodyPr/>
          <a:lstStyle/>
          <a:p>
            <a:r>
              <a:rPr lang="zh-CN" altLang="en-US" dirty="0"/>
              <a:t>利率走廊</a:t>
            </a:r>
          </a:p>
        </p:txBody>
      </p:sp>
      <p:sp>
        <p:nvSpPr>
          <p:cNvPr id="3" name="内容占位符 2">
            <a:extLst>
              <a:ext uri="{FF2B5EF4-FFF2-40B4-BE49-F238E27FC236}">
                <a16:creationId xmlns:a16="http://schemas.microsoft.com/office/drawing/2014/main" id="{A1D53B20-84E6-4AC1-B235-ADC7C17A810E}"/>
              </a:ext>
            </a:extLst>
          </p:cNvPr>
          <p:cNvSpPr>
            <a:spLocks noGrp="1"/>
          </p:cNvSpPr>
          <p:nvPr>
            <p:ph idx="1"/>
          </p:nvPr>
        </p:nvSpPr>
        <p:spPr/>
        <p:txBody>
          <a:bodyPr>
            <a:normAutofit/>
          </a:bodyPr>
          <a:lstStyle/>
          <a:p>
            <a:r>
              <a:rPr lang="zh-CN" altLang="en-US" dirty="0"/>
              <a:t>利率走廊（</a:t>
            </a:r>
            <a:r>
              <a:rPr lang="en-US" altLang="zh-CN" dirty="0"/>
              <a:t>Interest rate corridor or channel</a:t>
            </a:r>
            <a:r>
              <a:rPr lang="zh-CN" altLang="en-US" dirty="0"/>
              <a:t>）是控制短期货币市场利率（</a:t>
            </a:r>
            <a:r>
              <a:rPr lang="en-US" altLang="zh-CN" dirty="0"/>
              <a:t>short rate</a:t>
            </a:r>
            <a:r>
              <a:rPr lang="zh-CN" altLang="en-US" dirty="0"/>
              <a:t>）的常见制度安排。</a:t>
            </a:r>
            <a:endParaRPr lang="en-US" altLang="zh-CN" dirty="0"/>
          </a:p>
          <a:p>
            <a:r>
              <a:rPr lang="zh-CN" altLang="en-US" dirty="0"/>
              <a:t>走廊顶部（</a:t>
            </a:r>
            <a:r>
              <a:rPr lang="en-US" altLang="zh-CN" dirty="0"/>
              <a:t>ceiling</a:t>
            </a:r>
            <a:r>
              <a:rPr lang="zh-CN" altLang="en-US" dirty="0"/>
              <a:t>）：央行向金融机构借出的利率。</a:t>
            </a:r>
            <a:endParaRPr lang="en-US" altLang="zh-CN" dirty="0"/>
          </a:p>
          <a:p>
            <a:r>
              <a:rPr lang="zh-CN" altLang="en-US" dirty="0"/>
              <a:t>走廊底部（</a:t>
            </a:r>
            <a:r>
              <a:rPr lang="en-US" altLang="zh-CN" dirty="0"/>
              <a:t>floor</a:t>
            </a:r>
            <a:r>
              <a:rPr lang="zh-CN" altLang="en-US" dirty="0"/>
              <a:t>）：央行从市场借入的利率。</a:t>
            </a:r>
          </a:p>
        </p:txBody>
      </p:sp>
      <p:sp>
        <p:nvSpPr>
          <p:cNvPr id="4" name="页脚占位符 3">
            <a:extLst>
              <a:ext uri="{FF2B5EF4-FFF2-40B4-BE49-F238E27FC236}">
                <a16:creationId xmlns:a16="http://schemas.microsoft.com/office/drawing/2014/main" id="{92E06F8C-A4E0-41F0-B94E-076AD83ED002}"/>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7717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304FF-48F6-4582-B901-4DD8B7D2C3A4}"/>
              </a:ext>
            </a:extLst>
          </p:cNvPr>
          <p:cNvSpPr>
            <a:spLocks noGrp="1"/>
          </p:cNvSpPr>
          <p:nvPr>
            <p:ph type="title"/>
          </p:nvPr>
        </p:nvSpPr>
        <p:spPr/>
        <p:txBody>
          <a:bodyPr/>
          <a:lstStyle/>
          <a:p>
            <a:r>
              <a:rPr lang="zh-CN" altLang="en-US" dirty="0"/>
              <a:t>利率走廊</a:t>
            </a:r>
          </a:p>
        </p:txBody>
      </p:sp>
      <p:pic>
        <p:nvPicPr>
          <p:cNvPr id="5" name="内容占位符 4">
            <a:extLst>
              <a:ext uri="{FF2B5EF4-FFF2-40B4-BE49-F238E27FC236}">
                <a16:creationId xmlns:a16="http://schemas.microsoft.com/office/drawing/2014/main" id="{9054E78D-F491-499E-B4B6-31561875A77E}"/>
              </a:ext>
            </a:extLst>
          </p:cNvPr>
          <p:cNvPicPr>
            <a:picLocks noGrp="1" noChangeAspect="1"/>
          </p:cNvPicPr>
          <p:nvPr>
            <p:ph idx="1"/>
          </p:nvPr>
        </p:nvPicPr>
        <p:blipFill>
          <a:blip r:embed="rId2"/>
          <a:stretch>
            <a:fillRect/>
          </a:stretch>
        </p:blipFill>
        <p:spPr>
          <a:xfrm>
            <a:off x="687972" y="1600200"/>
            <a:ext cx="7768056" cy="4525963"/>
          </a:xfrm>
          <a:prstGeom prst="rect">
            <a:avLst/>
          </a:prstGeom>
        </p:spPr>
      </p:pic>
      <p:sp>
        <p:nvSpPr>
          <p:cNvPr id="4" name="页脚占位符 3">
            <a:extLst>
              <a:ext uri="{FF2B5EF4-FFF2-40B4-BE49-F238E27FC236}">
                <a16:creationId xmlns:a16="http://schemas.microsoft.com/office/drawing/2014/main" id="{55E3F0AE-E290-4A30-B603-FBACB139392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3988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8F0BA-01F2-491B-897D-2DEE22154D46}"/>
              </a:ext>
            </a:extLst>
          </p:cNvPr>
          <p:cNvSpPr>
            <a:spLocks noGrp="1"/>
          </p:cNvSpPr>
          <p:nvPr>
            <p:ph type="title"/>
          </p:nvPr>
        </p:nvSpPr>
        <p:spPr/>
        <p:txBody>
          <a:bodyPr/>
          <a:lstStyle/>
          <a:p>
            <a:r>
              <a:rPr lang="zh-CN" altLang="en-US" dirty="0"/>
              <a:t>非常规货币政策</a:t>
            </a:r>
          </a:p>
        </p:txBody>
      </p:sp>
      <p:sp>
        <p:nvSpPr>
          <p:cNvPr id="3" name="内容占位符 2">
            <a:extLst>
              <a:ext uri="{FF2B5EF4-FFF2-40B4-BE49-F238E27FC236}">
                <a16:creationId xmlns:a16="http://schemas.microsoft.com/office/drawing/2014/main" id="{30BE5F78-C406-42B0-8644-AF93F10B8067}"/>
              </a:ext>
            </a:extLst>
          </p:cNvPr>
          <p:cNvSpPr>
            <a:spLocks noGrp="1"/>
          </p:cNvSpPr>
          <p:nvPr>
            <p:ph idx="1"/>
          </p:nvPr>
        </p:nvSpPr>
        <p:spPr/>
        <p:txBody>
          <a:bodyPr>
            <a:normAutofit lnSpcReduction="10000"/>
          </a:bodyPr>
          <a:lstStyle/>
          <a:p>
            <a:r>
              <a:rPr lang="en-US" altLang="zh-CN" dirty="0"/>
              <a:t>2008</a:t>
            </a:r>
            <a:r>
              <a:rPr lang="zh-CN" altLang="en-US" dirty="0"/>
              <a:t>年金融危机爆发后，欧美央行开始了“非常规货币政策”（</a:t>
            </a:r>
            <a:r>
              <a:rPr lang="en-US" altLang="zh-CN" dirty="0"/>
              <a:t>unconventional monetary policy</a:t>
            </a:r>
            <a:r>
              <a:rPr lang="zh-CN" altLang="en-US" dirty="0"/>
              <a:t>）。</a:t>
            </a:r>
            <a:endParaRPr lang="en-US" altLang="zh-CN" dirty="0"/>
          </a:p>
          <a:p>
            <a:r>
              <a:rPr lang="zh-CN" altLang="en-US" dirty="0"/>
              <a:t>主要特点：央行保证充足储备（</a:t>
            </a:r>
            <a:r>
              <a:rPr lang="en-US" altLang="zh-CN" dirty="0"/>
              <a:t>ample supply of reserves</a:t>
            </a:r>
            <a:r>
              <a:rPr lang="zh-CN" altLang="en-US" dirty="0"/>
              <a:t>）。</a:t>
            </a:r>
            <a:endParaRPr lang="en-US" altLang="zh-CN" dirty="0"/>
          </a:p>
          <a:p>
            <a:r>
              <a:rPr lang="zh-CN" altLang="en-US" dirty="0"/>
              <a:t>在充足储备前提下，利率走廊实质上变成利率底部（</a:t>
            </a:r>
            <a:r>
              <a:rPr lang="en-US" altLang="zh-CN" dirty="0"/>
              <a:t>floor system</a:t>
            </a:r>
            <a:r>
              <a:rPr lang="zh-CN" altLang="en-US" dirty="0"/>
              <a:t>）。</a:t>
            </a:r>
            <a:endParaRPr lang="en-US" altLang="zh-CN" dirty="0"/>
          </a:p>
          <a:p>
            <a:r>
              <a:rPr lang="zh-CN" altLang="en-US" dirty="0"/>
              <a:t>公开市场操作的作用下降，准备金利率作用上升。</a:t>
            </a:r>
          </a:p>
        </p:txBody>
      </p:sp>
      <p:sp>
        <p:nvSpPr>
          <p:cNvPr id="4" name="页脚占位符 3">
            <a:extLst>
              <a:ext uri="{FF2B5EF4-FFF2-40B4-BE49-F238E27FC236}">
                <a16:creationId xmlns:a16="http://schemas.microsoft.com/office/drawing/2014/main" id="{1F304835-AC1A-47B1-8584-2C7AF5A55CF5}"/>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1568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74D12-46BE-458E-872E-37083A630119}"/>
              </a:ext>
            </a:extLst>
          </p:cNvPr>
          <p:cNvSpPr>
            <a:spLocks noGrp="1"/>
          </p:cNvSpPr>
          <p:nvPr>
            <p:ph type="title"/>
          </p:nvPr>
        </p:nvSpPr>
        <p:spPr/>
        <p:txBody>
          <a:bodyPr/>
          <a:lstStyle/>
          <a:p>
            <a:r>
              <a:rPr lang="zh-CN" altLang="en-US" dirty="0"/>
              <a:t>平准政策</a:t>
            </a:r>
          </a:p>
        </p:txBody>
      </p:sp>
      <p:sp>
        <p:nvSpPr>
          <p:cNvPr id="3" name="内容占位符 2">
            <a:extLst>
              <a:ext uri="{FF2B5EF4-FFF2-40B4-BE49-F238E27FC236}">
                <a16:creationId xmlns:a16="http://schemas.microsoft.com/office/drawing/2014/main" id="{A70DF76B-9995-48A1-957B-C5F46E53EC5B}"/>
              </a:ext>
            </a:extLst>
          </p:cNvPr>
          <p:cNvSpPr>
            <a:spLocks noGrp="1"/>
          </p:cNvSpPr>
          <p:nvPr>
            <p:ph idx="1"/>
          </p:nvPr>
        </p:nvSpPr>
        <p:spPr/>
        <p:txBody>
          <a:bodyPr/>
          <a:lstStyle/>
          <a:p>
            <a:r>
              <a:rPr lang="zh-CN" altLang="en-US" dirty="0"/>
              <a:t>政府有责任，也有能力稳定经济。</a:t>
            </a:r>
            <a:endParaRPr lang="en-US" altLang="zh-CN" dirty="0"/>
          </a:p>
          <a:p>
            <a:r>
              <a:rPr lang="zh-CN" altLang="en-US" dirty="0"/>
              <a:t>我们希望政策是“逆周期”（</a:t>
            </a:r>
            <a:r>
              <a:rPr lang="en-US" altLang="zh-CN" dirty="0"/>
              <a:t>countercyclical</a:t>
            </a:r>
            <a:r>
              <a:rPr lang="zh-CN" altLang="en-US" dirty="0"/>
              <a:t>）的，即衰退时刺激，过热时紧缩。</a:t>
            </a:r>
            <a:endParaRPr lang="en-US" altLang="zh-CN" dirty="0"/>
          </a:p>
          <a:p>
            <a:r>
              <a:rPr lang="zh-CN" altLang="en-US" dirty="0"/>
              <a:t>我们希望避免“顺周期”（</a:t>
            </a:r>
            <a:r>
              <a:rPr lang="en-US" altLang="zh-CN" dirty="0"/>
              <a:t>procyclical</a:t>
            </a:r>
            <a:r>
              <a:rPr lang="zh-CN" altLang="en-US" dirty="0"/>
              <a:t>）政策，即衰退时紧缩，过热时刺激。</a:t>
            </a:r>
          </a:p>
        </p:txBody>
      </p:sp>
      <p:sp>
        <p:nvSpPr>
          <p:cNvPr id="4" name="页脚占位符 3">
            <a:extLst>
              <a:ext uri="{FF2B5EF4-FFF2-40B4-BE49-F238E27FC236}">
                <a16:creationId xmlns:a16="http://schemas.microsoft.com/office/drawing/2014/main" id="{EEC4780F-EAC5-4773-97D0-F9482D825193}"/>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631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18A87-C35B-4EED-8AFC-BE8018C46471}"/>
              </a:ext>
            </a:extLst>
          </p:cNvPr>
          <p:cNvSpPr>
            <a:spLocks noGrp="1"/>
          </p:cNvSpPr>
          <p:nvPr>
            <p:ph type="title"/>
          </p:nvPr>
        </p:nvSpPr>
        <p:spPr/>
        <p:txBody>
          <a:bodyPr>
            <a:normAutofit/>
          </a:bodyPr>
          <a:lstStyle/>
          <a:p>
            <a:r>
              <a:rPr lang="zh-CN" altLang="en-US" dirty="0"/>
              <a:t>充足储备时代的利率走廊</a:t>
            </a:r>
          </a:p>
        </p:txBody>
      </p:sp>
      <p:pic>
        <p:nvPicPr>
          <p:cNvPr id="5" name="内容占位符 4">
            <a:extLst>
              <a:ext uri="{FF2B5EF4-FFF2-40B4-BE49-F238E27FC236}">
                <a16:creationId xmlns:a16="http://schemas.microsoft.com/office/drawing/2014/main" id="{A2DB5FF8-6970-46A0-9D3D-04CFFACB6D71}"/>
              </a:ext>
            </a:extLst>
          </p:cNvPr>
          <p:cNvPicPr>
            <a:picLocks noGrp="1" noChangeAspect="1"/>
          </p:cNvPicPr>
          <p:nvPr>
            <p:ph idx="1"/>
          </p:nvPr>
        </p:nvPicPr>
        <p:blipFill>
          <a:blip r:embed="rId2"/>
          <a:stretch>
            <a:fillRect/>
          </a:stretch>
        </p:blipFill>
        <p:spPr>
          <a:xfrm>
            <a:off x="457200" y="1639305"/>
            <a:ext cx="8229600" cy="4447753"/>
          </a:xfrm>
          <a:prstGeom prst="rect">
            <a:avLst/>
          </a:prstGeom>
        </p:spPr>
      </p:pic>
      <p:sp>
        <p:nvSpPr>
          <p:cNvPr id="4" name="页脚占位符 3">
            <a:extLst>
              <a:ext uri="{FF2B5EF4-FFF2-40B4-BE49-F238E27FC236}">
                <a16:creationId xmlns:a16="http://schemas.microsoft.com/office/drawing/2014/main" id="{EA8878D4-5AC7-494A-83A1-F9E2DE0F513F}"/>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2536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660B4-ABBB-44C3-BBCA-7BC772F373A8}"/>
              </a:ext>
            </a:extLst>
          </p:cNvPr>
          <p:cNvSpPr>
            <a:spLocks noGrp="1"/>
          </p:cNvSpPr>
          <p:nvPr>
            <p:ph type="title"/>
          </p:nvPr>
        </p:nvSpPr>
        <p:spPr/>
        <p:txBody>
          <a:bodyPr/>
          <a:lstStyle/>
          <a:p>
            <a:r>
              <a:rPr lang="zh-CN" altLang="en-US" dirty="0"/>
              <a:t>货币政策规则</a:t>
            </a:r>
          </a:p>
        </p:txBody>
      </p:sp>
      <p:sp>
        <p:nvSpPr>
          <p:cNvPr id="3" name="内容占位符 2">
            <a:extLst>
              <a:ext uri="{FF2B5EF4-FFF2-40B4-BE49-F238E27FC236}">
                <a16:creationId xmlns:a16="http://schemas.microsoft.com/office/drawing/2014/main" id="{CE35FE28-C9D3-4FAB-9FE4-CAE4F880157A}"/>
              </a:ext>
            </a:extLst>
          </p:cNvPr>
          <p:cNvSpPr>
            <a:spLocks noGrp="1"/>
          </p:cNvSpPr>
          <p:nvPr>
            <p:ph idx="1"/>
          </p:nvPr>
        </p:nvSpPr>
        <p:spPr/>
        <p:txBody>
          <a:bodyPr>
            <a:normAutofit/>
          </a:bodyPr>
          <a:lstStyle/>
          <a:p>
            <a:r>
              <a:rPr lang="zh-CN" altLang="en-US" dirty="0"/>
              <a:t>货币政策规则（</a:t>
            </a:r>
            <a:r>
              <a:rPr lang="en-US" altLang="zh-CN" dirty="0"/>
              <a:t>monetary policy rule</a:t>
            </a:r>
            <a:r>
              <a:rPr lang="zh-CN" altLang="en-US" dirty="0"/>
              <a:t>）刻画了央行如何应对经济基本面变化。</a:t>
            </a:r>
            <a:endParaRPr lang="en-US" altLang="zh-CN" dirty="0"/>
          </a:p>
          <a:p>
            <a:r>
              <a:rPr lang="zh-CN" altLang="en-US" dirty="0"/>
              <a:t>中介目标变量和货币政策目标（通胀、经济增长等）之间的经验关系。</a:t>
            </a:r>
            <a:endParaRPr lang="en-US" altLang="zh-CN" dirty="0"/>
          </a:p>
          <a:p>
            <a:r>
              <a:rPr lang="zh-CN" altLang="en-US" dirty="0"/>
              <a:t>如果该关系比较稳定，可能成为央行货币政策的参考。</a:t>
            </a:r>
          </a:p>
        </p:txBody>
      </p:sp>
      <p:sp>
        <p:nvSpPr>
          <p:cNvPr id="4" name="页脚占位符 3">
            <a:extLst>
              <a:ext uri="{FF2B5EF4-FFF2-40B4-BE49-F238E27FC236}">
                <a16:creationId xmlns:a16="http://schemas.microsoft.com/office/drawing/2014/main" id="{684DFC37-E4C9-4AEE-9F09-8772A4A164D9}"/>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65833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16883-76F7-4492-B508-96EB60F8A7C3}"/>
              </a:ext>
            </a:extLst>
          </p:cNvPr>
          <p:cNvSpPr>
            <a:spLocks noGrp="1"/>
          </p:cNvSpPr>
          <p:nvPr>
            <p:ph type="title"/>
          </p:nvPr>
        </p:nvSpPr>
        <p:spPr/>
        <p:txBody>
          <a:bodyPr/>
          <a:lstStyle/>
          <a:p>
            <a:r>
              <a:rPr lang="zh-CN" altLang="en-US" dirty="0"/>
              <a:t>泰勒规则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E91D2F5-24AC-4ED8-AD4E-41CCE466C8ED}"/>
                  </a:ext>
                </a:extLst>
              </p:cNvPr>
              <p:cNvSpPr>
                <a:spLocks noGrp="1"/>
              </p:cNvSpPr>
              <p:nvPr>
                <p:ph idx="1"/>
              </p:nvPr>
            </p:nvSpPr>
            <p:spPr/>
            <p:txBody>
              <a:bodyPr/>
              <a:lstStyle/>
              <a:p>
                <a:r>
                  <a:rPr lang="zh-CN" altLang="en-US" dirty="0"/>
                  <a:t>泰勒规则（</a:t>
                </a:r>
                <a:r>
                  <a:rPr lang="en-US" altLang="zh-CN" dirty="0"/>
                  <a:t>Taylor Rule</a:t>
                </a:r>
                <a:r>
                  <a:rPr lang="zh-CN" altLang="en-US" dirty="0"/>
                  <a:t>）如下：</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federal</m:t>
                      </m:r>
                      <m:r>
                        <a:rPr lang="en-US" altLang="zh-CN">
                          <a:latin typeface="Cambria Math"/>
                        </a:rPr>
                        <m:t> </m:t>
                      </m:r>
                      <m:r>
                        <m:rPr>
                          <m:sty m:val="p"/>
                        </m:rPr>
                        <a:rPr lang="en-US" altLang="zh-CN">
                          <a:latin typeface="Cambria Math"/>
                        </a:rPr>
                        <m:t>fund</m:t>
                      </m:r>
                      <m:r>
                        <a:rPr lang="en-US" altLang="zh-CN">
                          <a:latin typeface="Cambria Math"/>
                        </a:rPr>
                        <m:t> </m:t>
                      </m:r>
                      <m:r>
                        <m:rPr>
                          <m:sty m:val="p"/>
                        </m:rPr>
                        <a:rPr lang="en-US" altLang="zh-CN">
                          <a:latin typeface="Cambria Math"/>
                        </a:rPr>
                        <m:t>rate</m:t>
                      </m:r>
                      <m:r>
                        <a:rPr lang="en-US" altLang="zh-CN">
                          <a:latin typeface="Cambria Math"/>
                        </a:rPr>
                        <m:t>=</m:t>
                      </m:r>
                      <m:r>
                        <m:rPr>
                          <m:sty m:val="p"/>
                        </m:rPr>
                        <a:rPr lang="en-US" altLang="zh-CN">
                          <a:latin typeface="Cambria Math"/>
                        </a:rPr>
                        <m:t>inflation</m:t>
                      </m:r>
                      <m:r>
                        <a:rPr lang="en-US" altLang="zh-CN">
                          <a:latin typeface="Cambria Math"/>
                        </a:rPr>
                        <m:t>+2</m:t>
                      </m:r>
                    </m:oMath>
                  </m:oMathPara>
                </a14:m>
                <a:endParaRPr lang="en-US" altLang="zh-CN"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a:rPr>
                        <m:t>+0.5</m:t>
                      </m:r>
                      <m:d>
                        <m:dPr>
                          <m:ctrlPr>
                            <a:rPr lang="en-US" altLang="zh-CN" i="1">
                              <a:latin typeface="Cambria Math" panose="02040503050406030204" pitchFamily="18" charset="0"/>
                            </a:rPr>
                          </m:ctrlPr>
                        </m:dPr>
                        <m:e>
                          <m:r>
                            <m:rPr>
                              <m:sty m:val="p"/>
                            </m:rPr>
                            <a:rPr lang="en-US" altLang="zh-CN">
                              <a:latin typeface="Cambria Math"/>
                            </a:rPr>
                            <m:t>inflation</m:t>
                          </m:r>
                          <m:r>
                            <a:rPr lang="en-US" altLang="zh-CN">
                              <a:latin typeface="Cambria Math"/>
                            </a:rPr>
                            <m:t>−2</m:t>
                          </m:r>
                        </m:e>
                      </m:d>
                      <m:r>
                        <a:rPr lang="en-US" altLang="zh-CN">
                          <a:latin typeface="Cambria Math"/>
                        </a:rPr>
                        <m:t>+0.5</m:t>
                      </m:r>
                      <m:d>
                        <m:dPr>
                          <m:ctrlPr>
                            <a:rPr lang="en-US" altLang="zh-CN" i="1">
                              <a:latin typeface="Cambria Math" panose="02040503050406030204" pitchFamily="18" charset="0"/>
                            </a:rPr>
                          </m:ctrlPr>
                        </m:dPr>
                        <m:e>
                          <m:r>
                            <m:rPr>
                              <m:sty m:val="p"/>
                            </m:rPr>
                            <a:rPr lang="en-US" altLang="zh-CN">
                              <a:latin typeface="Cambria Math"/>
                            </a:rPr>
                            <m:t>GDP</m:t>
                          </m:r>
                          <m:r>
                            <a:rPr lang="en-US" altLang="zh-CN">
                              <a:latin typeface="Cambria Math"/>
                            </a:rPr>
                            <m:t> </m:t>
                          </m:r>
                          <m:r>
                            <m:rPr>
                              <m:sty m:val="p"/>
                            </m:rPr>
                            <a:rPr lang="en-US" altLang="zh-CN">
                              <a:latin typeface="Cambria Math"/>
                            </a:rPr>
                            <m:t>gap</m:t>
                          </m:r>
                        </m:e>
                      </m:d>
                    </m:oMath>
                  </m:oMathPara>
                </a14:m>
                <a:endParaRPr lang="en-US" altLang="zh-CN" dirty="0"/>
              </a:p>
              <a:p>
                <a:r>
                  <a:rPr lang="zh-CN" altLang="en-US" dirty="0"/>
                  <a:t>泰勒原则：名义利率上升速度应该快于通胀率。</a:t>
                </a:r>
              </a:p>
            </p:txBody>
          </p:sp>
        </mc:Choice>
        <mc:Fallback xmlns="">
          <p:sp>
            <p:nvSpPr>
              <p:cNvPr id="3" name="内容占位符 2">
                <a:extLst>
                  <a:ext uri="{FF2B5EF4-FFF2-40B4-BE49-F238E27FC236}">
                    <a16:creationId xmlns:a16="http://schemas.microsoft.com/office/drawing/2014/main" id="{0E91D2F5-24AC-4ED8-AD4E-41CCE466C8ED}"/>
                  </a:ext>
                </a:extLst>
              </p:cNvPr>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ACA58864-F9E2-4E48-ABE9-FD0F03D30B9E}"/>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35744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9920B-402E-46DF-A080-F234F85D1C01}"/>
              </a:ext>
            </a:extLst>
          </p:cNvPr>
          <p:cNvSpPr>
            <a:spLocks noGrp="1"/>
          </p:cNvSpPr>
          <p:nvPr>
            <p:ph type="title"/>
          </p:nvPr>
        </p:nvSpPr>
        <p:spPr/>
        <p:txBody>
          <a:bodyPr>
            <a:normAutofit fontScale="90000"/>
          </a:bodyPr>
          <a:lstStyle/>
          <a:p>
            <a:r>
              <a:rPr lang="zh-CN" altLang="en-US" dirty="0"/>
              <a:t>泰勒规则所隐含的</a:t>
            </a:r>
            <a:r>
              <a:rPr lang="en-US" altLang="zh-CN" dirty="0"/>
              <a:t>Federal Funds Rate</a:t>
            </a:r>
            <a:endParaRPr lang="zh-CN" altLang="en-US" dirty="0"/>
          </a:p>
        </p:txBody>
      </p:sp>
      <p:sp>
        <p:nvSpPr>
          <p:cNvPr id="4" name="页脚占位符 3">
            <a:extLst>
              <a:ext uri="{FF2B5EF4-FFF2-40B4-BE49-F238E27FC236}">
                <a16:creationId xmlns:a16="http://schemas.microsoft.com/office/drawing/2014/main" id="{D3533596-D08B-49B2-9F96-97FB77667368}"/>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502D285-33BE-462D-BAE1-953E273C3BE2}"/>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057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07C63-E609-4204-9C72-3732D78A0ECF}"/>
              </a:ext>
            </a:extLst>
          </p:cNvPr>
          <p:cNvSpPr>
            <a:spLocks noGrp="1"/>
          </p:cNvSpPr>
          <p:nvPr>
            <p:ph type="title"/>
          </p:nvPr>
        </p:nvSpPr>
        <p:spPr/>
        <p:txBody>
          <a:bodyPr/>
          <a:lstStyle/>
          <a:p>
            <a:r>
              <a:rPr lang="zh-CN" altLang="en-US" dirty="0"/>
              <a:t>货币政策传导</a:t>
            </a:r>
          </a:p>
        </p:txBody>
      </p:sp>
      <p:sp>
        <p:nvSpPr>
          <p:cNvPr id="3" name="内容占位符 2">
            <a:extLst>
              <a:ext uri="{FF2B5EF4-FFF2-40B4-BE49-F238E27FC236}">
                <a16:creationId xmlns:a16="http://schemas.microsoft.com/office/drawing/2014/main" id="{150C8FBB-FA42-44D0-9527-BDE6AA45108C}"/>
              </a:ext>
            </a:extLst>
          </p:cNvPr>
          <p:cNvSpPr>
            <a:spLocks noGrp="1"/>
          </p:cNvSpPr>
          <p:nvPr>
            <p:ph idx="1"/>
          </p:nvPr>
        </p:nvSpPr>
        <p:spPr/>
        <p:txBody>
          <a:bodyPr>
            <a:normAutofit/>
          </a:bodyPr>
          <a:lstStyle/>
          <a:p>
            <a:r>
              <a:rPr lang="zh-CN" altLang="en-US" dirty="0"/>
              <a:t>利率渠道（</a:t>
            </a:r>
            <a:r>
              <a:rPr lang="en-US" altLang="zh-CN" dirty="0"/>
              <a:t>Interest-rate channel</a:t>
            </a:r>
            <a:r>
              <a:rPr lang="zh-CN" altLang="en-US" dirty="0"/>
              <a:t>）</a:t>
            </a:r>
            <a:endParaRPr lang="en-US" altLang="zh-CN" dirty="0"/>
          </a:p>
          <a:p>
            <a:r>
              <a:rPr lang="zh-CN" altLang="en-US" dirty="0"/>
              <a:t>汇率渠道（</a:t>
            </a:r>
            <a:r>
              <a:rPr lang="en-US" altLang="zh-CN" dirty="0"/>
              <a:t>Exchange-rate channel</a:t>
            </a:r>
            <a:r>
              <a:rPr lang="zh-CN" altLang="en-US" dirty="0"/>
              <a:t>）</a:t>
            </a:r>
            <a:endParaRPr lang="en-US" altLang="zh-CN" dirty="0"/>
          </a:p>
          <a:p>
            <a:r>
              <a:rPr lang="zh-CN" altLang="en-US" dirty="0"/>
              <a:t>信用渠道（</a:t>
            </a:r>
            <a:r>
              <a:rPr lang="en-US" altLang="zh-CN" dirty="0"/>
              <a:t>Credit channel</a:t>
            </a:r>
            <a:r>
              <a:rPr lang="zh-CN" altLang="en-US" dirty="0"/>
              <a:t>）</a:t>
            </a:r>
            <a:endParaRPr lang="en-US" altLang="zh-CN" dirty="0"/>
          </a:p>
          <a:p>
            <a:r>
              <a:rPr lang="zh-CN" altLang="en-US" dirty="0"/>
              <a:t>风险偏好渠道（</a:t>
            </a:r>
            <a:r>
              <a:rPr lang="en-US" altLang="zh-CN" dirty="0"/>
              <a:t>Risk-appetite channel</a:t>
            </a:r>
            <a:r>
              <a:rPr lang="zh-CN" altLang="en-US" dirty="0"/>
              <a:t>）</a:t>
            </a:r>
            <a:endParaRPr lang="en-US" altLang="zh-CN" dirty="0"/>
          </a:p>
          <a:p>
            <a:r>
              <a:rPr lang="zh-CN" altLang="en-US" dirty="0"/>
              <a:t>资产价格渠道（</a:t>
            </a:r>
            <a:r>
              <a:rPr lang="en-US" altLang="zh-CN" dirty="0"/>
              <a:t>Asset-price channel</a:t>
            </a:r>
            <a:r>
              <a:rPr lang="zh-CN" altLang="en-US" dirty="0"/>
              <a:t>）</a:t>
            </a:r>
            <a:endParaRPr lang="en-US" altLang="zh-CN" dirty="0"/>
          </a:p>
          <a:p>
            <a:pPr lvl="1"/>
            <a:r>
              <a:rPr lang="zh-CN" altLang="en-US" dirty="0"/>
              <a:t>财富效应、借贷约束</a:t>
            </a:r>
            <a:endParaRPr lang="en-US" altLang="zh-CN" dirty="0"/>
          </a:p>
          <a:p>
            <a:r>
              <a:rPr lang="zh-CN" altLang="en-US" dirty="0"/>
              <a:t>预期渠道（</a:t>
            </a:r>
            <a:r>
              <a:rPr lang="en-US" altLang="zh-CN" dirty="0"/>
              <a:t>Expectation channel</a:t>
            </a:r>
            <a:r>
              <a:rPr lang="zh-CN" altLang="en-US" dirty="0"/>
              <a:t>）</a:t>
            </a:r>
          </a:p>
        </p:txBody>
      </p:sp>
      <p:sp>
        <p:nvSpPr>
          <p:cNvPr id="4" name="页脚占位符 3">
            <a:extLst>
              <a:ext uri="{FF2B5EF4-FFF2-40B4-BE49-F238E27FC236}">
                <a16:creationId xmlns:a16="http://schemas.microsoft.com/office/drawing/2014/main" id="{692CA3D7-DF01-4FBE-B8BD-629CA4CA138C}"/>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32022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财政政策</a:t>
            </a:r>
            <a:endParaRPr lang="en-US" altLang="zh-CN" dirty="0"/>
          </a:p>
          <a:p>
            <a:pPr lvl="1"/>
            <a:r>
              <a:rPr lang="zh-CN" altLang="en-US" dirty="0"/>
              <a:t>自动财政稳定器</a:t>
            </a:r>
            <a:endParaRPr lang="en-US" altLang="zh-CN" dirty="0"/>
          </a:p>
          <a:p>
            <a:pPr lvl="1"/>
            <a:r>
              <a:rPr lang="zh-CN" altLang="en-US" dirty="0"/>
              <a:t>相机财政政策</a:t>
            </a:r>
            <a:endParaRPr lang="zh-CN" altLang="zh-CN" dirty="0"/>
          </a:p>
          <a:p>
            <a:r>
              <a:rPr lang="zh-CN" altLang="en-US" dirty="0"/>
              <a:t>货币政策</a:t>
            </a:r>
            <a:endParaRPr lang="en-US" altLang="zh-CN" dirty="0"/>
          </a:p>
          <a:p>
            <a:r>
              <a:rPr lang="zh-CN" altLang="en-US" dirty="0">
                <a:solidFill>
                  <a:srgbClr val="C00000"/>
                </a:solidFill>
              </a:rPr>
              <a:t>金融稳定</a:t>
            </a:r>
            <a:endParaRPr lang="en-US" altLang="zh-CN" dirty="0">
              <a:solidFill>
                <a:srgbClr val="C00000"/>
              </a:solidFill>
            </a:endParaRPr>
          </a:p>
          <a:p>
            <a:pPr lvl="1"/>
            <a:r>
              <a:rPr lang="zh-CN" altLang="en-US" dirty="0">
                <a:solidFill>
                  <a:srgbClr val="C00000"/>
                </a:solidFill>
              </a:rPr>
              <a:t>最后贷款人</a:t>
            </a:r>
            <a:endParaRPr lang="en-US" altLang="zh-CN" dirty="0">
              <a:solidFill>
                <a:srgbClr val="C00000"/>
              </a:solidFill>
            </a:endParaRPr>
          </a:p>
          <a:p>
            <a:pPr lvl="1"/>
            <a:r>
              <a:rPr lang="zh-CN" altLang="en-US" dirty="0">
                <a:solidFill>
                  <a:srgbClr val="C00000"/>
                </a:solidFill>
              </a:rPr>
              <a:t>宏观审慎</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926936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802EF-65EB-4E66-A4EE-774113C258E7}"/>
              </a:ext>
            </a:extLst>
          </p:cNvPr>
          <p:cNvSpPr>
            <a:spLocks noGrp="1"/>
          </p:cNvSpPr>
          <p:nvPr>
            <p:ph type="title"/>
          </p:nvPr>
        </p:nvSpPr>
        <p:spPr/>
        <p:txBody>
          <a:bodyPr/>
          <a:lstStyle/>
          <a:p>
            <a:r>
              <a:rPr lang="zh-CN" altLang="en-US" dirty="0"/>
              <a:t>为了金融稳定</a:t>
            </a:r>
          </a:p>
        </p:txBody>
      </p:sp>
      <p:sp>
        <p:nvSpPr>
          <p:cNvPr id="3" name="内容占位符 2">
            <a:extLst>
              <a:ext uri="{FF2B5EF4-FFF2-40B4-BE49-F238E27FC236}">
                <a16:creationId xmlns:a16="http://schemas.microsoft.com/office/drawing/2014/main" id="{84480A05-7313-4D55-AFDE-A5381853C180}"/>
              </a:ext>
            </a:extLst>
          </p:cNvPr>
          <p:cNvSpPr>
            <a:spLocks noGrp="1"/>
          </p:cNvSpPr>
          <p:nvPr>
            <p:ph idx="1"/>
          </p:nvPr>
        </p:nvSpPr>
        <p:spPr/>
        <p:txBody>
          <a:bodyPr/>
          <a:lstStyle/>
          <a:p>
            <a:r>
              <a:rPr lang="zh-CN" altLang="en-US" dirty="0"/>
              <a:t>当金融危机爆发，政府常常不得救市</a:t>
            </a:r>
            <a:endParaRPr lang="en-US" altLang="zh-CN" dirty="0"/>
          </a:p>
          <a:p>
            <a:pPr marL="857250" lvl="1" indent="-457200"/>
            <a:r>
              <a:rPr lang="zh-CN" altLang="en-US" dirty="0"/>
              <a:t>最后贷款人（</a:t>
            </a:r>
            <a:r>
              <a:rPr lang="en-US" altLang="zh-CN" dirty="0"/>
              <a:t>lender of last resort</a:t>
            </a:r>
            <a:r>
              <a:rPr lang="zh-CN" altLang="en-US" dirty="0"/>
              <a:t>）</a:t>
            </a:r>
            <a:endParaRPr lang="en-US" altLang="zh-CN" dirty="0"/>
          </a:p>
          <a:p>
            <a:r>
              <a:rPr lang="zh-CN" altLang="en-US" dirty="0"/>
              <a:t>为防范下一次危机，政府必须加强监管，让金融系统更加稳健。</a:t>
            </a:r>
            <a:endParaRPr lang="en-US" altLang="zh-CN" dirty="0"/>
          </a:p>
          <a:p>
            <a:pPr lvl="1"/>
            <a:r>
              <a:rPr lang="zh-CN" altLang="en-US" dirty="0"/>
              <a:t>宏观审慎政策（</a:t>
            </a:r>
            <a:r>
              <a:rPr lang="en-US" altLang="zh-CN" dirty="0"/>
              <a:t>macroprudential policy</a:t>
            </a:r>
            <a:r>
              <a:rPr lang="zh-CN" altLang="en-US" dirty="0"/>
              <a:t>）</a:t>
            </a:r>
          </a:p>
        </p:txBody>
      </p:sp>
      <p:sp>
        <p:nvSpPr>
          <p:cNvPr id="4" name="页脚占位符 3">
            <a:extLst>
              <a:ext uri="{FF2B5EF4-FFF2-40B4-BE49-F238E27FC236}">
                <a16:creationId xmlns:a16="http://schemas.microsoft.com/office/drawing/2014/main" id="{0A547B99-40F0-4DF3-AB29-27C9A0631179}"/>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04195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7D0FA-D84F-407D-9E5B-214794E45936}"/>
              </a:ext>
            </a:extLst>
          </p:cNvPr>
          <p:cNvSpPr>
            <a:spLocks noGrp="1"/>
          </p:cNvSpPr>
          <p:nvPr>
            <p:ph type="title"/>
          </p:nvPr>
        </p:nvSpPr>
        <p:spPr/>
        <p:txBody>
          <a:bodyPr/>
          <a:lstStyle/>
          <a:p>
            <a:r>
              <a:rPr lang="zh-CN" altLang="en-US" dirty="0"/>
              <a:t>最后贷款人</a:t>
            </a:r>
          </a:p>
        </p:txBody>
      </p:sp>
      <p:sp>
        <p:nvSpPr>
          <p:cNvPr id="3" name="内容占位符 2">
            <a:extLst>
              <a:ext uri="{FF2B5EF4-FFF2-40B4-BE49-F238E27FC236}">
                <a16:creationId xmlns:a16="http://schemas.microsoft.com/office/drawing/2014/main" id="{443A82BE-0CA1-45A6-85C6-949CEC2F1857}"/>
              </a:ext>
            </a:extLst>
          </p:cNvPr>
          <p:cNvSpPr>
            <a:spLocks noGrp="1"/>
          </p:cNvSpPr>
          <p:nvPr>
            <p:ph idx="1"/>
          </p:nvPr>
        </p:nvSpPr>
        <p:spPr/>
        <p:txBody>
          <a:bodyPr>
            <a:normAutofit/>
          </a:bodyPr>
          <a:lstStyle/>
          <a:p>
            <a:r>
              <a:rPr lang="zh-CN" altLang="en-US" dirty="0"/>
              <a:t>在金融危机中，一般会发生对金融机构的“挤兑”（</a:t>
            </a:r>
            <a:r>
              <a:rPr lang="en-US" altLang="zh-CN" dirty="0"/>
              <a:t>runs</a:t>
            </a:r>
            <a:r>
              <a:rPr lang="zh-CN" altLang="en-US" dirty="0"/>
              <a:t>）。</a:t>
            </a:r>
            <a:endParaRPr lang="en-US" altLang="zh-CN" dirty="0"/>
          </a:p>
          <a:p>
            <a:pPr lvl="1"/>
            <a:r>
              <a:rPr lang="zh-CN" altLang="en-US" dirty="0"/>
              <a:t>商业银行，投行，影子银行</a:t>
            </a:r>
            <a:endParaRPr lang="en-US" altLang="zh-CN" dirty="0"/>
          </a:p>
          <a:p>
            <a:r>
              <a:rPr lang="zh-CN" altLang="en-US" dirty="0"/>
              <a:t>如果市场（比如因为一个谣言）怀疑一个机构将要破产，那么没人愿意借钱给该机构。该机构可能会因为缺乏流动性而破产。</a:t>
            </a:r>
            <a:endParaRPr lang="en-US" altLang="zh-CN" dirty="0"/>
          </a:p>
          <a:p>
            <a:r>
              <a:rPr lang="zh-CN" altLang="en-US" dirty="0"/>
              <a:t>在危机中，只有央行既有意愿，也有能力挽救遭受挤兑的金融机构。</a:t>
            </a:r>
            <a:endParaRPr lang="en-US" altLang="zh-CN" dirty="0"/>
          </a:p>
        </p:txBody>
      </p:sp>
      <p:sp>
        <p:nvSpPr>
          <p:cNvPr id="4" name="页脚占位符 3">
            <a:extLst>
              <a:ext uri="{FF2B5EF4-FFF2-40B4-BE49-F238E27FC236}">
                <a16:creationId xmlns:a16="http://schemas.microsoft.com/office/drawing/2014/main" id="{7CE81E46-A98D-4318-BD91-6A1431B7C640}"/>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06486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BDDA4-26EE-406E-8C32-7866F69EA703}"/>
              </a:ext>
            </a:extLst>
          </p:cNvPr>
          <p:cNvSpPr>
            <a:spLocks noGrp="1"/>
          </p:cNvSpPr>
          <p:nvPr>
            <p:ph type="title"/>
          </p:nvPr>
        </p:nvSpPr>
        <p:spPr/>
        <p:txBody>
          <a:bodyPr/>
          <a:lstStyle/>
          <a:p>
            <a:r>
              <a:rPr lang="zh-CN" altLang="en-US" dirty="0"/>
              <a:t>道德风险（</a:t>
            </a:r>
            <a:r>
              <a:rPr lang="en-US" altLang="zh-CN" dirty="0"/>
              <a:t>Moral Hazard</a:t>
            </a:r>
            <a:r>
              <a:rPr lang="zh-CN" altLang="en-US" dirty="0"/>
              <a:t>）</a:t>
            </a:r>
          </a:p>
        </p:txBody>
      </p:sp>
      <p:sp>
        <p:nvSpPr>
          <p:cNvPr id="3" name="内容占位符 2">
            <a:extLst>
              <a:ext uri="{FF2B5EF4-FFF2-40B4-BE49-F238E27FC236}">
                <a16:creationId xmlns:a16="http://schemas.microsoft.com/office/drawing/2014/main" id="{82FA4609-60C5-451D-9371-D91CEF71051F}"/>
              </a:ext>
            </a:extLst>
          </p:cNvPr>
          <p:cNvSpPr>
            <a:spLocks noGrp="1"/>
          </p:cNvSpPr>
          <p:nvPr>
            <p:ph idx="1"/>
          </p:nvPr>
        </p:nvSpPr>
        <p:spPr/>
        <p:txBody>
          <a:bodyPr>
            <a:normAutofit lnSpcReduction="10000"/>
          </a:bodyPr>
          <a:lstStyle/>
          <a:p>
            <a:r>
              <a:rPr lang="zh-CN" altLang="en-US" dirty="0"/>
              <a:t>道德风险：央行的救助可能会鼓励金融机构过度冒险，导致杠杆过高和下一次危机。</a:t>
            </a:r>
            <a:endParaRPr lang="en-US" altLang="zh-CN" dirty="0"/>
          </a:p>
          <a:p>
            <a:pPr lvl="1"/>
            <a:r>
              <a:rPr lang="zh-CN" altLang="en-US" dirty="0"/>
              <a:t>金融机构管理层可能过度扩张其资产负债表，达到“大而不能倒”（</a:t>
            </a:r>
            <a:r>
              <a:rPr lang="en-US" altLang="zh-CN" dirty="0"/>
              <a:t> too big to fail</a:t>
            </a:r>
            <a:r>
              <a:rPr lang="zh-CN" altLang="en-US" dirty="0"/>
              <a:t>）。</a:t>
            </a:r>
            <a:endParaRPr lang="en-US" altLang="zh-CN" dirty="0"/>
          </a:p>
          <a:p>
            <a:pPr lvl="1"/>
            <a:r>
              <a:rPr lang="zh-CN" altLang="en-US" dirty="0"/>
              <a:t>杠杆越高，利润越高，奖金越高。</a:t>
            </a:r>
            <a:endParaRPr lang="en-US" altLang="zh-CN" dirty="0"/>
          </a:p>
          <a:p>
            <a:pPr lvl="1"/>
            <a:r>
              <a:rPr lang="zh-CN" altLang="en-US" dirty="0"/>
              <a:t>公司“帝国”越大，管理层权力和影响力越大。</a:t>
            </a:r>
            <a:endParaRPr lang="en-US" altLang="zh-CN" dirty="0"/>
          </a:p>
          <a:p>
            <a:r>
              <a:rPr lang="zh-CN" altLang="en-US" dirty="0"/>
              <a:t>央行可以威胁不救那些过度冒险的机构。但危机发生时，央行可能不得不救（时间不一致问题（</a:t>
            </a:r>
            <a:r>
              <a:rPr lang="en-US" altLang="zh-CN" dirty="0"/>
              <a:t>Time-inconsistency problem</a:t>
            </a:r>
            <a:r>
              <a:rPr lang="zh-CN" altLang="en-US" dirty="0"/>
              <a:t>）。</a:t>
            </a:r>
          </a:p>
        </p:txBody>
      </p:sp>
      <p:sp>
        <p:nvSpPr>
          <p:cNvPr id="4" name="页脚占位符 3">
            <a:extLst>
              <a:ext uri="{FF2B5EF4-FFF2-40B4-BE49-F238E27FC236}">
                <a16:creationId xmlns:a16="http://schemas.microsoft.com/office/drawing/2014/main" id="{4BEE9A74-8677-4A90-95AD-0906C7E20557}"/>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9643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5A6E2-6744-40B1-B3C0-1E1363025CFD}"/>
              </a:ext>
            </a:extLst>
          </p:cNvPr>
          <p:cNvSpPr>
            <a:spLocks noGrp="1"/>
          </p:cNvSpPr>
          <p:nvPr>
            <p:ph type="title"/>
          </p:nvPr>
        </p:nvSpPr>
        <p:spPr/>
        <p:txBody>
          <a:bodyPr/>
          <a:lstStyle/>
          <a:p>
            <a:r>
              <a:rPr lang="zh-CN" altLang="en-US" dirty="0"/>
              <a:t>宏观审慎政策</a:t>
            </a:r>
          </a:p>
        </p:txBody>
      </p:sp>
      <p:sp>
        <p:nvSpPr>
          <p:cNvPr id="3" name="内容占位符 2">
            <a:extLst>
              <a:ext uri="{FF2B5EF4-FFF2-40B4-BE49-F238E27FC236}">
                <a16:creationId xmlns:a16="http://schemas.microsoft.com/office/drawing/2014/main" id="{133D7E0B-4334-4451-B521-11DB45AF3EA3}"/>
              </a:ext>
            </a:extLst>
          </p:cNvPr>
          <p:cNvSpPr>
            <a:spLocks noGrp="1"/>
          </p:cNvSpPr>
          <p:nvPr>
            <p:ph idx="1"/>
          </p:nvPr>
        </p:nvSpPr>
        <p:spPr/>
        <p:txBody>
          <a:bodyPr/>
          <a:lstStyle/>
          <a:p>
            <a:r>
              <a:rPr lang="zh-CN" altLang="en-US" dirty="0"/>
              <a:t>宏观审慎政策（</a:t>
            </a:r>
            <a:r>
              <a:rPr lang="en-US" altLang="zh-CN" dirty="0"/>
              <a:t>Macroprudential policies</a:t>
            </a:r>
            <a:r>
              <a:rPr lang="zh-CN" altLang="en-US" dirty="0"/>
              <a:t>）</a:t>
            </a:r>
            <a:r>
              <a:rPr lang="en-US" altLang="zh-CN" dirty="0"/>
              <a:t> </a:t>
            </a:r>
            <a:r>
              <a:rPr lang="zh-CN" altLang="en-US" dirty="0"/>
              <a:t>指旨在提高金融系统稳定性的规则和政策。</a:t>
            </a:r>
            <a:endParaRPr lang="en-US" altLang="zh-CN" dirty="0"/>
          </a:p>
          <a:p>
            <a:r>
              <a:rPr lang="zh-CN" altLang="en-US" dirty="0"/>
              <a:t>不包括旨在保护投资者的规则和政策（可称为“微观审慎”）。</a:t>
            </a:r>
          </a:p>
        </p:txBody>
      </p:sp>
      <p:sp>
        <p:nvSpPr>
          <p:cNvPr id="4" name="页脚占位符 3">
            <a:extLst>
              <a:ext uri="{FF2B5EF4-FFF2-40B4-BE49-F238E27FC236}">
                <a16:creationId xmlns:a16="http://schemas.microsoft.com/office/drawing/2014/main" id="{E1147DF9-D4B3-44CA-9A39-6C54ECCD6D8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1149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solidFill>
                  <a:srgbClr val="C00000"/>
                </a:solidFill>
              </a:rPr>
              <a:t>财政政策</a:t>
            </a:r>
            <a:endParaRPr lang="en-US" altLang="zh-CN" dirty="0">
              <a:solidFill>
                <a:srgbClr val="C00000"/>
              </a:solidFill>
            </a:endParaRPr>
          </a:p>
          <a:p>
            <a:pPr lvl="1"/>
            <a:r>
              <a:rPr lang="zh-CN" altLang="en-US" dirty="0">
                <a:solidFill>
                  <a:srgbClr val="C00000"/>
                </a:solidFill>
              </a:rPr>
              <a:t>自动财政稳定器</a:t>
            </a:r>
            <a:endParaRPr lang="en-US" altLang="zh-CN" dirty="0">
              <a:solidFill>
                <a:srgbClr val="C00000"/>
              </a:solidFill>
            </a:endParaRPr>
          </a:p>
          <a:p>
            <a:pPr lvl="1"/>
            <a:r>
              <a:rPr lang="zh-CN" altLang="en-US" dirty="0">
                <a:solidFill>
                  <a:srgbClr val="C00000"/>
                </a:solidFill>
              </a:rPr>
              <a:t>相机财政政策</a:t>
            </a:r>
            <a:endParaRPr lang="zh-CN" altLang="zh-CN" dirty="0">
              <a:solidFill>
                <a:srgbClr val="C00000"/>
              </a:solidFill>
            </a:endParaRPr>
          </a:p>
          <a:p>
            <a:r>
              <a:rPr lang="zh-CN" altLang="en-US" dirty="0"/>
              <a:t>货币政策</a:t>
            </a:r>
            <a:endParaRPr lang="en-US" altLang="zh-CN" dirty="0"/>
          </a:p>
          <a:p>
            <a:r>
              <a:rPr lang="zh-CN" altLang="en-US" dirty="0"/>
              <a:t>金融稳定</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48255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E6ECA-53D8-4706-9E85-4A2877034F93}"/>
              </a:ext>
            </a:extLst>
          </p:cNvPr>
          <p:cNvSpPr>
            <a:spLocks noGrp="1"/>
          </p:cNvSpPr>
          <p:nvPr>
            <p:ph type="title"/>
          </p:nvPr>
        </p:nvSpPr>
        <p:spPr/>
        <p:txBody>
          <a:bodyPr/>
          <a:lstStyle/>
          <a:p>
            <a:r>
              <a:rPr lang="zh-CN" altLang="en-US" dirty="0"/>
              <a:t>宏观审慎政策</a:t>
            </a:r>
          </a:p>
        </p:txBody>
      </p:sp>
      <p:sp>
        <p:nvSpPr>
          <p:cNvPr id="3" name="内容占位符 2">
            <a:extLst>
              <a:ext uri="{FF2B5EF4-FFF2-40B4-BE49-F238E27FC236}">
                <a16:creationId xmlns:a16="http://schemas.microsoft.com/office/drawing/2014/main" id="{F590F6FE-FF75-491B-83BC-C738FCC6B83A}"/>
              </a:ext>
            </a:extLst>
          </p:cNvPr>
          <p:cNvSpPr>
            <a:spLocks noGrp="1"/>
          </p:cNvSpPr>
          <p:nvPr>
            <p:ph idx="1"/>
          </p:nvPr>
        </p:nvSpPr>
        <p:spPr/>
        <p:txBody>
          <a:bodyPr/>
          <a:lstStyle/>
          <a:p>
            <a:r>
              <a:rPr lang="zh-CN" altLang="en-US" dirty="0"/>
              <a:t>杠杆限制</a:t>
            </a:r>
            <a:endParaRPr lang="en-US" altLang="zh-CN" dirty="0"/>
          </a:p>
          <a:p>
            <a:pPr lvl="1"/>
            <a:r>
              <a:rPr lang="zh-CN" altLang="en-US" dirty="0"/>
              <a:t>银行，投资者（包括买房）</a:t>
            </a:r>
            <a:endParaRPr lang="en-US" altLang="zh-CN" dirty="0"/>
          </a:p>
          <a:p>
            <a:r>
              <a:rPr lang="zh-CN" altLang="en-US" dirty="0"/>
              <a:t>金融市场准入</a:t>
            </a:r>
            <a:endParaRPr lang="en-US" altLang="zh-CN" dirty="0"/>
          </a:p>
          <a:p>
            <a:pPr lvl="1"/>
            <a:r>
              <a:rPr lang="zh-CN" altLang="en-US" dirty="0"/>
              <a:t>金融业务的外部性（</a:t>
            </a:r>
            <a:r>
              <a:rPr lang="en-US" altLang="zh-CN" dirty="0"/>
              <a:t>externality</a:t>
            </a:r>
            <a:r>
              <a:rPr lang="zh-CN" altLang="en-US" dirty="0"/>
              <a:t>）和牌照审批</a:t>
            </a:r>
            <a:endParaRPr lang="en-US" altLang="zh-CN" dirty="0"/>
          </a:p>
          <a:p>
            <a:r>
              <a:rPr lang="zh-CN" altLang="en-US" dirty="0"/>
              <a:t>投机限制</a:t>
            </a:r>
            <a:endParaRPr lang="en-US" altLang="zh-CN" dirty="0"/>
          </a:p>
          <a:p>
            <a:pPr lvl="1"/>
            <a:r>
              <a:rPr lang="zh-CN" altLang="en-US" dirty="0"/>
              <a:t>股票市场</a:t>
            </a:r>
            <a:endParaRPr lang="en-US" altLang="zh-CN" dirty="0"/>
          </a:p>
          <a:p>
            <a:pPr lvl="1"/>
            <a:r>
              <a:rPr lang="zh-CN" altLang="en-US" dirty="0"/>
              <a:t>房地产</a:t>
            </a:r>
          </a:p>
        </p:txBody>
      </p:sp>
      <p:sp>
        <p:nvSpPr>
          <p:cNvPr id="4" name="页脚占位符 3">
            <a:extLst>
              <a:ext uri="{FF2B5EF4-FFF2-40B4-BE49-F238E27FC236}">
                <a16:creationId xmlns:a16="http://schemas.microsoft.com/office/drawing/2014/main" id="{9DDC3A7C-A694-4765-9590-F13F03F546C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21730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课程结语</a:t>
            </a:r>
          </a:p>
        </p:txBody>
      </p:sp>
      <p:sp>
        <p:nvSpPr>
          <p:cNvPr id="3" name="内容占位符 2"/>
          <p:cNvSpPr>
            <a:spLocks noGrp="1"/>
          </p:cNvSpPr>
          <p:nvPr>
            <p:ph idx="1"/>
          </p:nvPr>
        </p:nvSpPr>
        <p:spPr/>
        <p:txBody>
          <a:bodyPr>
            <a:normAutofit fontScale="85000" lnSpcReduction="20000"/>
          </a:bodyPr>
          <a:lstStyle/>
          <a:p>
            <a:r>
              <a:rPr lang="zh-CN" altLang="en-US" dirty="0">
                <a:solidFill>
                  <a:srgbClr val="C00000"/>
                </a:solidFill>
              </a:rPr>
              <a:t>建模就是简化。</a:t>
            </a:r>
            <a:r>
              <a:rPr lang="zh-CN" altLang="en-US" dirty="0"/>
              <a:t>好的模型忽略不必要细节，聚焦主要的机制。</a:t>
            </a:r>
            <a:endParaRPr lang="en-US" altLang="zh-CN" dirty="0"/>
          </a:p>
          <a:p>
            <a:r>
              <a:rPr lang="zh-CN" altLang="en-US" dirty="0">
                <a:solidFill>
                  <a:srgbClr val="C00000"/>
                </a:solidFill>
              </a:rPr>
              <a:t>理论模型刻画一组因果关系。</a:t>
            </a:r>
            <a:r>
              <a:rPr lang="zh-CN" altLang="en-US" dirty="0"/>
              <a:t>外生变量的变化为因，内生变量的变化为果。</a:t>
            </a:r>
            <a:endParaRPr lang="en-US" altLang="zh-CN" dirty="0"/>
          </a:p>
          <a:p>
            <a:r>
              <a:rPr lang="zh-CN" altLang="en-US" dirty="0"/>
              <a:t>理论模型的价值在于：很容易</a:t>
            </a:r>
            <a:r>
              <a:rPr lang="zh-CN" altLang="en-US" dirty="0">
                <a:solidFill>
                  <a:srgbClr val="C00000"/>
                </a:solidFill>
              </a:rPr>
              <a:t>实现“其他条件不变”</a:t>
            </a:r>
            <a:r>
              <a:rPr lang="zh-CN" altLang="en-US" dirty="0"/>
              <a:t>（</a:t>
            </a:r>
            <a:r>
              <a:rPr lang="en-US" altLang="zh-CN" dirty="0"/>
              <a:t>ceteris paribus, other things being equal</a:t>
            </a:r>
            <a:r>
              <a:rPr lang="zh-CN" altLang="en-US" dirty="0"/>
              <a:t>），即控制其他外生变量不变，单独分析一个外生变量的影响。</a:t>
            </a:r>
            <a:endParaRPr lang="en-US" altLang="zh-CN" dirty="0"/>
          </a:p>
          <a:p>
            <a:r>
              <a:rPr lang="zh-CN" altLang="en-US" dirty="0">
                <a:solidFill>
                  <a:srgbClr val="C00000"/>
                </a:solidFill>
              </a:rPr>
              <a:t>时间维度重要。</a:t>
            </a:r>
            <a:r>
              <a:rPr lang="zh-CN" altLang="en-US" dirty="0"/>
              <a:t>短期、中期、长期分析基于不同假设，能带来不同的理解。</a:t>
            </a:r>
            <a:endParaRPr lang="en-US" altLang="zh-CN" dirty="0"/>
          </a:p>
          <a:p>
            <a:r>
              <a:rPr lang="zh-CN" altLang="en-US" dirty="0">
                <a:solidFill>
                  <a:srgbClr val="C00000"/>
                </a:solidFill>
              </a:rPr>
              <a:t>宏观环境不断变化。</a:t>
            </a:r>
            <a:r>
              <a:rPr lang="zh-CN" altLang="en-US" dirty="0"/>
              <a:t>对同一个问题，答案可能会随环境变化而变化。</a:t>
            </a:r>
            <a:r>
              <a:rPr lang="en-US" altLang="zh-CN" dirty="0"/>
              <a:t> </a:t>
            </a:r>
          </a:p>
          <a:p>
            <a:r>
              <a:rPr lang="zh-CN" altLang="en-US" dirty="0">
                <a:solidFill>
                  <a:srgbClr val="C00000"/>
                </a:solidFill>
              </a:rPr>
              <a:t>熟悉数据和历史</a:t>
            </a:r>
            <a:r>
              <a:rPr lang="zh-CN" altLang="en-US" dirty="0"/>
              <a:t>是应用理论和理解经济的关键。</a:t>
            </a:r>
            <a:endParaRPr lang="en-US" altLang="zh-CN" dirty="0"/>
          </a:p>
        </p:txBody>
      </p:sp>
    </p:spTree>
    <p:extLst>
      <p:ext uri="{BB962C8B-B14F-4D97-AF65-F5344CB8AC3E}">
        <p14:creationId xmlns:p14="http://schemas.microsoft.com/office/powerpoint/2010/main" val="179505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773AA-3D44-4989-802E-4665526BEA78}"/>
              </a:ext>
            </a:extLst>
          </p:cNvPr>
          <p:cNvSpPr>
            <a:spLocks noGrp="1"/>
          </p:cNvSpPr>
          <p:nvPr>
            <p:ph type="title"/>
          </p:nvPr>
        </p:nvSpPr>
        <p:spPr/>
        <p:txBody>
          <a:bodyPr>
            <a:normAutofit/>
          </a:bodyPr>
          <a:lstStyle/>
          <a:p>
            <a:r>
              <a:rPr lang="zh-CN" altLang="en-US" dirty="0"/>
              <a:t>自动财政稳定器</a:t>
            </a:r>
          </a:p>
        </p:txBody>
      </p:sp>
      <p:sp>
        <p:nvSpPr>
          <p:cNvPr id="3" name="内容占位符 2">
            <a:extLst>
              <a:ext uri="{FF2B5EF4-FFF2-40B4-BE49-F238E27FC236}">
                <a16:creationId xmlns:a16="http://schemas.microsoft.com/office/drawing/2014/main" id="{1E086A0A-634C-4896-A8A3-09B01CF503A3}"/>
              </a:ext>
            </a:extLst>
          </p:cNvPr>
          <p:cNvSpPr>
            <a:spLocks noGrp="1"/>
          </p:cNvSpPr>
          <p:nvPr>
            <p:ph idx="1"/>
          </p:nvPr>
        </p:nvSpPr>
        <p:spPr/>
        <p:txBody>
          <a:bodyPr>
            <a:normAutofit lnSpcReduction="10000"/>
          </a:bodyPr>
          <a:lstStyle/>
          <a:p>
            <a:r>
              <a:rPr lang="zh-CN" altLang="en-US" dirty="0"/>
              <a:t>自动财政稳定器（</a:t>
            </a:r>
            <a:r>
              <a:rPr lang="en-US" altLang="zh-CN" dirty="0"/>
              <a:t> Automatic fiscal stabilizers</a:t>
            </a:r>
            <a:r>
              <a:rPr lang="zh-CN" altLang="en-US" dirty="0"/>
              <a:t>）指自动起到稳定经济作用的财税制度安排。</a:t>
            </a:r>
            <a:endParaRPr lang="en-US" altLang="zh-CN" dirty="0"/>
          </a:p>
          <a:p>
            <a:r>
              <a:rPr lang="zh-CN" altLang="en-US" dirty="0"/>
              <a:t>税收稳定器（</a:t>
            </a:r>
            <a:r>
              <a:rPr lang="en-US" altLang="zh-CN" dirty="0"/>
              <a:t>Tax stabilizers</a:t>
            </a:r>
            <a:r>
              <a:rPr lang="zh-CN" altLang="en-US" dirty="0"/>
              <a:t>）</a:t>
            </a:r>
            <a:endParaRPr lang="en-US" altLang="zh-CN" dirty="0"/>
          </a:p>
          <a:p>
            <a:pPr lvl="1"/>
            <a:r>
              <a:rPr lang="zh-CN" altLang="en-US" dirty="0"/>
              <a:t>个人所得税（</a:t>
            </a:r>
            <a:r>
              <a:rPr lang="en-US" altLang="zh-CN" dirty="0"/>
              <a:t>Personal income tax</a:t>
            </a:r>
            <a:r>
              <a:rPr lang="zh-CN" altLang="en-US" dirty="0"/>
              <a:t>），累进税制</a:t>
            </a:r>
            <a:endParaRPr lang="en-US" altLang="zh-CN" dirty="0"/>
          </a:p>
          <a:p>
            <a:pPr lvl="1"/>
            <a:r>
              <a:rPr lang="zh-CN" altLang="en-US" dirty="0"/>
              <a:t>企业所得税（</a:t>
            </a:r>
            <a:r>
              <a:rPr lang="en-US" altLang="zh-CN" dirty="0"/>
              <a:t>EIT</a:t>
            </a:r>
            <a:r>
              <a:rPr lang="zh-CN" altLang="en-US" dirty="0"/>
              <a:t>），增值税（</a:t>
            </a:r>
            <a:r>
              <a:rPr lang="en-US" altLang="zh-CN" dirty="0"/>
              <a:t>VAT</a:t>
            </a:r>
            <a:r>
              <a:rPr lang="zh-CN" altLang="en-US" dirty="0"/>
              <a:t>），营业税（</a:t>
            </a:r>
            <a:r>
              <a:rPr lang="en-US" altLang="zh-CN" dirty="0"/>
              <a:t>BT</a:t>
            </a:r>
            <a:r>
              <a:rPr lang="zh-CN" altLang="en-US" dirty="0"/>
              <a:t>）</a:t>
            </a:r>
            <a:endParaRPr lang="en-US" altLang="zh-CN" dirty="0"/>
          </a:p>
          <a:p>
            <a:r>
              <a:rPr lang="zh-CN" altLang="en-US" dirty="0"/>
              <a:t>财政支出稳定器（</a:t>
            </a:r>
            <a:r>
              <a:rPr lang="en-US" altLang="zh-CN" dirty="0"/>
              <a:t>Spending stabilizers</a:t>
            </a:r>
            <a:r>
              <a:rPr lang="zh-CN" altLang="en-US" dirty="0"/>
              <a:t>）</a:t>
            </a:r>
            <a:endParaRPr lang="en-US" altLang="zh-CN" dirty="0"/>
          </a:p>
          <a:p>
            <a:pPr lvl="1"/>
            <a:r>
              <a:rPr lang="zh-CN" altLang="en-US" dirty="0"/>
              <a:t>失业保险</a:t>
            </a:r>
            <a:endParaRPr lang="en-US" altLang="zh-CN" dirty="0"/>
          </a:p>
          <a:p>
            <a:pPr lvl="1"/>
            <a:r>
              <a:rPr lang="zh-CN" altLang="en-US" dirty="0"/>
              <a:t>其它社保支出（如退休金）</a:t>
            </a:r>
          </a:p>
        </p:txBody>
      </p:sp>
      <p:sp>
        <p:nvSpPr>
          <p:cNvPr id="4" name="页脚占位符 3">
            <a:extLst>
              <a:ext uri="{FF2B5EF4-FFF2-40B4-BE49-F238E27FC236}">
                <a16:creationId xmlns:a16="http://schemas.microsoft.com/office/drawing/2014/main" id="{469EC749-ADCF-4981-9E3D-24CF0BDC0657}"/>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7408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A54B3-CE70-4D13-9558-12818694A590}"/>
              </a:ext>
            </a:extLst>
          </p:cNvPr>
          <p:cNvSpPr>
            <a:spLocks noGrp="1"/>
          </p:cNvSpPr>
          <p:nvPr>
            <p:ph type="title"/>
          </p:nvPr>
        </p:nvSpPr>
        <p:spPr/>
        <p:txBody>
          <a:bodyPr>
            <a:normAutofit/>
          </a:bodyPr>
          <a:lstStyle/>
          <a:p>
            <a:r>
              <a:rPr lang="zh-CN" altLang="en-US" dirty="0"/>
              <a:t>自动稳定器的优势</a:t>
            </a:r>
          </a:p>
        </p:txBody>
      </p:sp>
      <p:sp>
        <p:nvSpPr>
          <p:cNvPr id="3" name="内容占位符 2">
            <a:extLst>
              <a:ext uri="{FF2B5EF4-FFF2-40B4-BE49-F238E27FC236}">
                <a16:creationId xmlns:a16="http://schemas.microsoft.com/office/drawing/2014/main" id="{017DABD2-8B7D-4943-8E04-8B0ACAC29389}"/>
              </a:ext>
            </a:extLst>
          </p:cNvPr>
          <p:cNvSpPr>
            <a:spLocks noGrp="1"/>
          </p:cNvSpPr>
          <p:nvPr>
            <p:ph idx="1"/>
          </p:nvPr>
        </p:nvSpPr>
        <p:spPr/>
        <p:txBody>
          <a:bodyPr/>
          <a:lstStyle/>
          <a:p>
            <a:r>
              <a:rPr lang="zh-CN" altLang="en-US" dirty="0"/>
              <a:t>自动工作，没有迟滞，全周期运行。</a:t>
            </a:r>
            <a:endParaRPr lang="en-US" altLang="zh-CN" dirty="0"/>
          </a:p>
          <a:p>
            <a:pPr lvl="1"/>
            <a:r>
              <a:rPr lang="zh-CN" altLang="en-US" dirty="0"/>
              <a:t>相机决策的政策常常缺位或迟滞。</a:t>
            </a:r>
            <a:endParaRPr lang="en-US" altLang="zh-CN" dirty="0"/>
          </a:p>
          <a:p>
            <a:r>
              <a:rPr lang="zh-CN" altLang="en-US" dirty="0"/>
              <a:t>自动稳定器越多越好。</a:t>
            </a:r>
            <a:endParaRPr lang="en-US" altLang="zh-CN" dirty="0"/>
          </a:p>
          <a:p>
            <a:r>
              <a:rPr lang="zh-CN" altLang="en-US" dirty="0"/>
              <a:t>自动“稳定破坏器”越少越好。</a:t>
            </a:r>
          </a:p>
        </p:txBody>
      </p:sp>
      <p:sp>
        <p:nvSpPr>
          <p:cNvPr id="4" name="页脚占位符 3">
            <a:extLst>
              <a:ext uri="{FF2B5EF4-FFF2-40B4-BE49-F238E27FC236}">
                <a16:creationId xmlns:a16="http://schemas.microsoft.com/office/drawing/2014/main" id="{D02A5241-0E39-46FE-8A6B-232F3C8AE406}"/>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0010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8E28A-A8C6-48F6-8CAB-9563A7615832}"/>
              </a:ext>
            </a:extLst>
          </p:cNvPr>
          <p:cNvSpPr>
            <a:spLocks noGrp="1"/>
          </p:cNvSpPr>
          <p:nvPr>
            <p:ph type="title"/>
          </p:nvPr>
        </p:nvSpPr>
        <p:spPr/>
        <p:txBody>
          <a:bodyPr/>
          <a:lstStyle/>
          <a:p>
            <a:r>
              <a:rPr lang="zh-CN" altLang="en-US" dirty="0"/>
              <a:t>相机财政政策</a:t>
            </a:r>
          </a:p>
        </p:txBody>
      </p:sp>
      <p:sp>
        <p:nvSpPr>
          <p:cNvPr id="3" name="内容占位符 2">
            <a:extLst>
              <a:ext uri="{FF2B5EF4-FFF2-40B4-BE49-F238E27FC236}">
                <a16:creationId xmlns:a16="http://schemas.microsoft.com/office/drawing/2014/main" id="{DC972CE5-218B-4781-BA77-10CE266CB155}"/>
              </a:ext>
            </a:extLst>
          </p:cNvPr>
          <p:cNvSpPr>
            <a:spLocks noGrp="1"/>
          </p:cNvSpPr>
          <p:nvPr>
            <p:ph idx="1"/>
          </p:nvPr>
        </p:nvSpPr>
        <p:spPr/>
        <p:txBody>
          <a:bodyPr>
            <a:normAutofit/>
          </a:bodyPr>
          <a:lstStyle/>
          <a:p>
            <a:r>
              <a:rPr lang="zh-CN" altLang="en-US" dirty="0"/>
              <a:t>相机政策（</a:t>
            </a:r>
            <a:r>
              <a:rPr lang="en-US" altLang="zh-CN" dirty="0"/>
              <a:t>discretionary policy</a:t>
            </a:r>
            <a:r>
              <a:rPr lang="zh-CN" altLang="en-US" dirty="0"/>
              <a:t>）基于决策机构在特定场景下的判断和决策。</a:t>
            </a:r>
            <a:endParaRPr lang="en-US" altLang="zh-CN" dirty="0"/>
          </a:p>
          <a:p>
            <a:r>
              <a:rPr lang="zh-CN" altLang="en-US" dirty="0"/>
              <a:t>直接的政府支出</a:t>
            </a:r>
            <a:endParaRPr lang="en-US" altLang="zh-CN" dirty="0"/>
          </a:p>
          <a:p>
            <a:pPr lvl="1"/>
            <a:r>
              <a:rPr lang="zh-CN" altLang="en-US" dirty="0"/>
              <a:t>在基础设施、公共健康、教育等方面的支出</a:t>
            </a:r>
            <a:endParaRPr lang="en-US" altLang="zh-CN" dirty="0"/>
          </a:p>
          <a:p>
            <a:pPr lvl="1"/>
            <a:r>
              <a:rPr lang="zh-CN" altLang="en-US" dirty="0"/>
              <a:t>“择时”（</a:t>
            </a:r>
            <a:r>
              <a:rPr lang="en-US" altLang="zh-CN" dirty="0"/>
              <a:t>Timing</a:t>
            </a:r>
            <a:r>
              <a:rPr lang="zh-CN" altLang="en-US" dirty="0"/>
              <a:t>）很重要</a:t>
            </a:r>
            <a:r>
              <a:rPr lang="en-US" altLang="zh-CN" dirty="0"/>
              <a:t> </a:t>
            </a:r>
          </a:p>
          <a:p>
            <a:r>
              <a:rPr lang="zh-CN" altLang="en-US" dirty="0"/>
              <a:t>减税或税收优惠</a:t>
            </a:r>
            <a:endParaRPr lang="en-US" altLang="zh-CN" dirty="0"/>
          </a:p>
          <a:p>
            <a:endParaRPr lang="zh-CN" altLang="en-US" dirty="0"/>
          </a:p>
        </p:txBody>
      </p:sp>
      <p:sp>
        <p:nvSpPr>
          <p:cNvPr id="4" name="页脚占位符 3">
            <a:extLst>
              <a:ext uri="{FF2B5EF4-FFF2-40B4-BE49-F238E27FC236}">
                <a16:creationId xmlns:a16="http://schemas.microsoft.com/office/drawing/2014/main" id="{470A6D8A-CB3A-48C5-AD45-7A2B2464A83C}"/>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0174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9820-E639-46BE-AED1-CB63AF252C8E}"/>
              </a:ext>
            </a:extLst>
          </p:cNvPr>
          <p:cNvSpPr>
            <a:spLocks noGrp="1"/>
          </p:cNvSpPr>
          <p:nvPr>
            <p:ph type="title"/>
          </p:nvPr>
        </p:nvSpPr>
        <p:spPr/>
        <p:txBody>
          <a:bodyPr/>
          <a:lstStyle/>
          <a:p>
            <a:r>
              <a:rPr lang="zh-CN" altLang="en-US" dirty="0"/>
              <a:t>财政赤字和公共债务</a:t>
            </a:r>
          </a:p>
        </p:txBody>
      </p:sp>
      <p:sp>
        <p:nvSpPr>
          <p:cNvPr id="3" name="内容占位符 2">
            <a:extLst>
              <a:ext uri="{FF2B5EF4-FFF2-40B4-BE49-F238E27FC236}">
                <a16:creationId xmlns:a16="http://schemas.microsoft.com/office/drawing/2014/main" id="{7A969034-E377-4511-A73F-27DD06CEB619}"/>
              </a:ext>
            </a:extLst>
          </p:cNvPr>
          <p:cNvSpPr>
            <a:spLocks noGrp="1"/>
          </p:cNvSpPr>
          <p:nvPr>
            <p:ph idx="1"/>
          </p:nvPr>
        </p:nvSpPr>
        <p:spPr/>
        <p:txBody>
          <a:bodyPr>
            <a:normAutofit lnSpcReduction="10000"/>
          </a:bodyPr>
          <a:lstStyle/>
          <a:p>
            <a:r>
              <a:rPr lang="zh-CN" altLang="en-US" dirty="0"/>
              <a:t>财政赤字是流量（</a:t>
            </a:r>
            <a:r>
              <a:rPr lang="en-US" altLang="zh-CN" dirty="0"/>
              <a:t>flow</a:t>
            </a:r>
            <a:r>
              <a:rPr lang="zh-CN" altLang="en-US" dirty="0"/>
              <a:t>），公共债务是存量（</a:t>
            </a:r>
            <a:r>
              <a:rPr lang="en-US" altLang="zh-CN" dirty="0"/>
              <a:t>stock</a:t>
            </a:r>
            <a:r>
              <a:rPr lang="zh-CN" altLang="en-US" dirty="0"/>
              <a:t>）。</a:t>
            </a:r>
            <a:endParaRPr lang="en-US" altLang="zh-CN" dirty="0"/>
          </a:p>
          <a:p>
            <a:r>
              <a:rPr lang="zh-CN" altLang="en-US" dirty="0"/>
              <a:t>政府不必“量入为出”，可以“入不敷出”。</a:t>
            </a:r>
            <a:endParaRPr lang="en-US" altLang="zh-CN" dirty="0"/>
          </a:p>
          <a:p>
            <a:pPr lvl="1"/>
            <a:r>
              <a:rPr lang="zh-CN" altLang="en-US" dirty="0"/>
              <a:t>政府财政赤字是私人部门的净收入。</a:t>
            </a:r>
            <a:endParaRPr lang="en-US" altLang="zh-CN" dirty="0"/>
          </a:p>
          <a:p>
            <a:pPr lvl="1"/>
            <a:r>
              <a:rPr lang="zh-CN" altLang="en-US" dirty="0"/>
              <a:t>政府公共债务增加，意味着私人部门资产增加（在封闭经济，两者相等）。</a:t>
            </a:r>
            <a:endParaRPr lang="en-US" altLang="zh-CN" dirty="0"/>
          </a:p>
          <a:p>
            <a:r>
              <a:rPr lang="zh-CN" altLang="en-US" dirty="0"/>
              <a:t>应该用</a:t>
            </a:r>
            <a:r>
              <a:rPr lang="zh-CN" altLang="en-US" dirty="0">
                <a:solidFill>
                  <a:srgbClr val="C00000"/>
                </a:solidFill>
              </a:rPr>
              <a:t>实际效果</a:t>
            </a:r>
            <a:r>
              <a:rPr lang="zh-CN" altLang="en-US" dirty="0"/>
              <a:t>评价财政政策，而不是财政平衡这样的教条。</a:t>
            </a:r>
            <a:endParaRPr lang="en-US" altLang="zh-CN" dirty="0"/>
          </a:p>
          <a:p>
            <a:endParaRPr lang="zh-CN" altLang="en-US" dirty="0"/>
          </a:p>
        </p:txBody>
      </p:sp>
      <p:sp>
        <p:nvSpPr>
          <p:cNvPr id="4" name="页脚占位符 3">
            <a:extLst>
              <a:ext uri="{FF2B5EF4-FFF2-40B4-BE49-F238E27FC236}">
                <a16:creationId xmlns:a16="http://schemas.microsoft.com/office/drawing/2014/main" id="{332FC81F-81D1-450B-841B-4F46350DAA2A}"/>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5500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00CD7-2361-493C-A5CE-30AFF01B67C4}"/>
              </a:ext>
            </a:extLst>
          </p:cNvPr>
          <p:cNvSpPr>
            <a:spLocks noGrp="1"/>
          </p:cNvSpPr>
          <p:nvPr>
            <p:ph type="title"/>
          </p:nvPr>
        </p:nvSpPr>
        <p:spPr/>
        <p:txBody>
          <a:bodyPr>
            <a:normAutofit fontScale="90000"/>
          </a:bodyPr>
          <a:lstStyle/>
          <a:p>
            <a:r>
              <a:rPr lang="zh-CN" altLang="en-US" dirty="0"/>
              <a:t>李嘉图等效（</a:t>
            </a:r>
            <a:r>
              <a:rPr lang="en-US" altLang="zh-CN" dirty="0"/>
              <a:t>Ricardian Equivalence</a:t>
            </a:r>
            <a:r>
              <a:rPr lang="zh-CN" altLang="en-US" dirty="0"/>
              <a:t>）</a:t>
            </a:r>
          </a:p>
        </p:txBody>
      </p:sp>
      <p:sp>
        <p:nvSpPr>
          <p:cNvPr id="3" name="内容占位符 2">
            <a:extLst>
              <a:ext uri="{FF2B5EF4-FFF2-40B4-BE49-F238E27FC236}">
                <a16:creationId xmlns:a16="http://schemas.microsoft.com/office/drawing/2014/main" id="{74886CE6-FF6F-4A3A-A59C-7B8FF2E92631}"/>
              </a:ext>
            </a:extLst>
          </p:cNvPr>
          <p:cNvSpPr>
            <a:spLocks noGrp="1"/>
          </p:cNvSpPr>
          <p:nvPr>
            <p:ph idx="1"/>
          </p:nvPr>
        </p:nvSpPr>
        <p:spPr/>
        <p:txBody>
          <a:bodyPr/>
          <a:lstStyle/>
          <a:p>
            <a:r>
              <a:rPr lang="zh-CN" altLang="en-US" dirty="0"/>
              <a:t>因为政府最终要还债，所以是否减税（增加赤字）这一问题其实就是“现在收税，还是未来”（</a:t>
            </a:r>
            <a:r>
              <a:rPr lang="en-US" altLang="zh-CN" dirty="0"/>
              <a:t>tax now or tax later</a:t>
            </a:r>
            <a:r>
              <a:rPr lang="zh-CN" altLang="en-US" dirty="0"/>
              <a:t>）。</a:t>
            </a:r>
            <a:endParaRPr lang="en-US" altLang="zh-CN" dirty="0"/>
          </a:p>
          <a:p>
            <a:r>
              <a:rPr lang="zh-CN" altLang="en-US" dirty="0"/>
              <a:t>李嘉图等效原理：在某些假设下，这个选择的结果没有差异。</a:t>
            </a:r>
            <a:endParaRPr lang="en-US" altLang="zh-CN" dirty="0"/>
          </a:p>
          <a:p>
            <a:pPr lvl="1"/>
            <a:r>
              <a:rPr lang="zh-CN" altLang="en-US" dirty="0"/>
              <a:t>减税不会刺激总需求。</a:t>
            </a:r>
          </a:p>
        </p:txBody>
      </p:sp>
      <p:sp>
        <p:nvSpPr>
          <p:cNvPr id="4" name="页脚占位符 3">
            <a:extLst>
              <a:ext uri="{FF2B5EF4-FFF2-40B4-BE49-F238E27FC236}">
                <a16:creationId xmlns:a16="http://schemas.microsoft.com/office/drawing/2014/main" id="{F9EB36B2-E2F8-410F-B349-D503585F95BF}"/>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9664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F9BD3-BBD2-4334-B88F-898045237940}"/>
              </a:ext>
            </a:extLst>
          </p:cNvPr>
          <p:cNvSpPr>
            <a:spLocks noGrp="1"/>
          </p:cNvSpPr>
          <p:nvPr>
            <p:ph type="title"/>
          </p:nvPr>
        </p:nvSpPr>
        <p:spPr/>
        <p:txBody>
          <a:bodyPr/>
          <a:lstStyle/>
          <a:p>
            <a:r>
              <a:rPr lang="zh-CN" altLang="en-US" dirty="0"/>
              <a:t>李嘉图等效为何不成立</a:t>
            </a:r>
          </a:p>
        </p:txBody>
      </p:sp>
      <p:sp>
        <p:nvSpPr>
          <p:cNvPr id="3" name="内容占位符 2">
            <a:extLst>
              <a:ext uri="{FF2B5EF4-FFF2-40B4-BE49-F238E27FC236}">
                <a16:creationId xmlns:a16="http://schemas.microsoft.com/office/drawing/2014/main" id="{FB4E8D23-F95A-4618-9B71-6F501BD2AE9A}"/>
              </a:ext>
            </a:extLst>
          </p:cNvPr>
          <p:cNvSpPr>
            <a:spLocks noGrp="1"/>
          </p:cNvSpPr>
          <p:nvPr>
            <p:ph idx="1"/>
          </p:nvPr>
        </p:nvSpPr>
        <p:spPr/>
        <p:txBody>
          <a:bodyPr/>
          <a:lstStyle/>
          <a:p>
            <a:r>
              <a:rPr lang="zh-CN" altLang="en-US" dirty="0"/>
              <a:t>人们常常短视。</a:t>
            </a:r>
            <a:endParaRPr lang="en-US" altLang="zh-CN" dirty="0"/>
          </a:p>
          <a:p>
            <a:r>
              <a:rPr lang="zh-CN" altLang="en-US" dirty="0"/>
              <a:t>对生命有限的纳税人来说，用长期债务融资支持的减税是种福利增加。</a:t>
            </a:r>
            <a:endParaRPr lang="en-US" altLang="zh-CN" dirty="0"/>
          </a:p>
          <a:p>
            <a:r>
              <a:rPr lang="zh-CN" altLang="en-US" dirty="0"/>
              <a:t>对面临借贷约束的人来说，减税是一种“普惠”贷款。</a:t>
            </a:r>
            <a:endParaRPr lang="en-US" altLang="zh-CN" dirty="0"/>
          </a:p>
          <a:p>
            <a:r>
              <a:rPr lang="zh-CN" altLang="en-US" dirty="0"/>
              <a:t>政府不一定需要还清债务。</a:t>
            </a:r>
          </a:p>
        </p:txBody>
      </p:sp>
      <p:sp>
        <p:nvSpPr>
          <p:cNvPr id="4" name="页脚占位符 3">
            <a:extLst>
              <a:ext uri="{FF2B5EF4-FFF2-40B4-BE49-F238E27FC236}">
                <a16:creationId xmlns:a16="http://schemas.microsoft.com/office/drawing/2014/main" id="{32BBCF02-83B4-4870-B050-FCA0FCBD0E09}"/>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8257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TotalTime>
  <Words>2268</Words>
  <Application>Microsoft Office PowerPoint</Application>
  <PresentationFormat>全屏显示(4:3)</PresentationFormat>
  <Paragraphs>287</Paragraphs>
  <Slides>31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宋体</vt:lpstr>
      <vt:lpstr>Arial</vt:lpstr>
      <vt:lpstr>Calibri</vt:lpstr>
      <vt:lpstr>Cambria Math</vt:lpstr>
      <vt:lpstr>Office 主题​​</vt:lpstr>
      <vt:lpstr>平准政策</vt:lpstr>
      <vt:lpstr>平准政策</vt:lpstr>
      <vt:lpstr>内容</vt:lpstr>
      <vt:lpstr>自动财政稳定器</vt:lpstr>
      <vt:lpstr>自动稳定器的优势</vt:lpstr>
      <vt:lpstr>相机财政政策</vt:lpstr>
      <vt:lpstr>财政赤字和公共债务</vt:lpstr>
      <vt:lpstr>李嘉图等效（Ricardian Equivalence）</vt:lpstr>
      <vt:lpstr>李嘉图等效为何不成立</vt:lpstr>
      <vt:lpstr>债务的风险</vt:lpstr>
      <vt:lpstr>内容</vt:lpstr>
      <vt:lpstr>货币政策工具、中介目标变量和目标</vt:lpstr>
      <vt:lpstr>货币政策目标</vt:lpstr>
      <vt:lpstr>中介目标变量</vt:lpstr>
      <vt:lpstr>主要央行的目标、中介目标变量、和工具</vt:lpstr>
      <vt:lpstr>货币政策工具</vt:lpstr>
      <vt:lpstr>利率走廊</vt:lpstr>
      <vt:lpstr>利率走廊</vt:lpstr>
      <vt:lpstr>非常规货币政策</vt:lpstr>
      <vt:lpstr>充足储备时代的利率走廊</vt:lpstr>
      <vt:lpstr>货币政策规则</vt:lpstr>
      <vt:lpstr>泰勒规则</vt:lpstr>
      <vt:lpstr>泰勒规则所隐含的Federal Funds Rate</vt:lpstr>
      <vt:lpstr>货币政策传导</vt:lpstr>
      <vt:lpstr>内容</vt:lpstr>
      <vt:lpstr>为了金融稳定</vt:lpstr>
      <vt:lpstr>最后贷款人</vt:lpstr>
      <vt:lpstr>道德风险（Moral Hazard）</vt:lpstr>
      <vt:lpstr>宏观审慎政策</vt:lpstr>
      <vt:lpstr>宏观审慎政策</vt:lpstr>
      <vt:lpstr>课程结语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 Policy</dc:title>
  <dc:creator>Junhui Qian</dc:creator>
  <cp:lastModifiedBy>Junhui</cp:lastModifiedBy>
  <cp:revision>64</cp:revision>
  <dcterms:created xsi:type="dcterms:W3CDTF">2014-06-11T11:17:34Z</dcterms:created>
  <dcterms:modified xsi:type="dcterms:W3CDTF">2021-12-28T12:52:26Z</dcterms:modified>
</cp:coreProperties>
</file>