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70" r:id="rId2"/>
    <p:sldId id="271" r:id="rId3"/>
    <p:sldId id="272" r:id="rId4"/>
    <p:sldId id="301" r:id="rId5"/>
    <p:sldId id="303" r:id="rId6"/>
    <p:sldId id="304" r:id="rId7"/>
    <p:sldId id="305" r:id="rId8"/>
    <p:sldId id="266" r:id="rId9"/>
  </p:sldIdLst>
  <p:sldSz cx="12192000" cy="6858000"/>
  <p:notesSz cx="6858000" cy="9144000"/>
  <p:embeddedFontLst>
    <p:embeddedFont>
      <p:font typeface="나눔고딕" panose="020D0604000000000000" pitchFamily="50" charset="-127"/>
      <p:regular r:id="rId11"/>
      <p:bold r:id="rId12"/>
    </p:embeddedFont>
    <p:embeddedFont>
      <p:font typeface="나눔고딕 ExtraBold" panose="020D0904000000000000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CAC"/>
    <a:srgbClr val="7FC3F2"/>
    <a:srgbClr val="CC0000"/>
    <a:srgbClr val="21345C"/>
    <a:srgbClr val="2A345C"/>
    <a:srgbClr val="1C2244"/>
    <a:srgbClr val="F1ECE6"/>
    <a:srgbClr val="0F1225"/>
    <a:srgbClr val="326393"/>
    <a:srgbClr val="C9CA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969" autoAdjust="0"/>
  </p:normalViewPr>
  <p:slideViewPr>
    <p:cSldViewPr snapToGrid="0">
      <p:cViewPr>
        <p:scale>
          <a:sx n="75" d="100"/>
          <a:sy n="75" d="100"/>
        </p:scale>
        <p:origin x="41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33DC3-98B7-48E3-AD3A-A3382CC6CE8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98013-DF90-44D6-9015-E59AA3663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0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발표 목차로 간단한 팀 소개를 한 뒤</a:t>
            </a:r>
            <a:r>
              <a:rPr lang="en-US" altLang="ko-KR" dirty="0"/>
              <a:t>, </a:t>
            </a:r>
            <a:r>
              <a:rPr lang="ko-KR" altLang="en-US" dirty="0" err="1"/>
              <a:t>깃허브를</a:t>
            </a:r>
            <a:r>
              <a:rPr lang="ko-KR" altLang="en-US" dirty="0"/>
              <a:t> 구축하는 데에 있어서 다른 조와의 차별성에 대해 말씀드리고 저장소의 구조와 위키 구조를 보여드린 다음</a:t>
            </a:r>
            <a:r>
              <a:rPr lang="en-US" altLang="ko-KR" dirty="0"/>
              <a:t>, </a:t>
            </a:r>
            <a:r>
              <a:rPr lang="ko-KR" altLang="en-US" dirty="0"/>
              <a:t>팀원들의 </a:t>
            </a:r>
            <a:r>
              <a:rPr lang="ko-KR" altLang="en-US" dirty="0" err="1"/>
              <a:t>깃허브</a:t>
            </a:r>
            <a:r>
              <a:rPr lang="ko-KR" altLang="en-US" dirty="0"/>
              <a:t> 구축 후기가 어땠는지를 끝으로 발표 진행하겠습니다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98013-DF90-44D6-9015-E59AA36634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2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98013-DF90-44D6-9015-E59AA36634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4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구조화 </a:t>
            </a:r>
            <a:r>
              <a:rPr lang="en-US" altLang="ko-KR" dirty="0"/>
              <a:t>– </a:t>
            </a:r>
            <a:r>
              <a:rPr lang="ko-KR" altLang="en-US" dirty="0"/>
              <a:t>정리한 내용들을 주제에 따라 세분화 하여 </a:t>
            </a:r>
            <a:r>
              <a:rPr lang="en-US" altLang="ko-KR" dirty="0"/>
              <a:t>md </a:t>
            </a:r>
            <a:r>
              <a:rPr lang="ko-KR" altLang="en-US" dirty="0"/>
              <a:t>파일에 </a:t>
            </a:r>
            <a:r>
              <a:rPr lang="ko-KR" altLang="en-US" dirty="0" err="1"/>
              <a:t>정렬하므로써</a:t>
            </a:r>
            <a:r>
              <a:rPr lang="ko-KR" altLang="en-US" dirty="0"/>
              <a:t> 구조적으로 다른 조 보다 깔끔하게 정리되어 있고 찾고자 하는 내용을 하이퍼링크를 이용해 쉽게 접근할 수 있게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역할분담 </a:t>
            </a:r>
            <a:r>
              <a:rPr lang="en-US" altLang="ko-KR" dirty="0"/>
              <a:t>– </a:t>
            </a:r>
            <a:r>
              <a:rPr lang="ko-KR" altLang="en-US" dirty="0"/>
              <a:t>저희 조는 역할 분담을 하고 과제를 수행하기 전</a:t>
            </a:r>
            <a:r>
              <a:rPr lang="en-US" altLang="ko-KR" dirty="0"/>
              <a:t>,</a:t>
            </a:r>
            <a:r>
              <a:rPr lang="ko-KR" altLang="en-US" dirty="0"/>
              <a:t> 해당 파트에 이름이 적힌 라벨을 </a:t>
            </a:r>
            <a:r>
              <a:rPr lang="ko-KR" altLang="en-US" dirty="0" err="1"/>
              <a:t>적어놓아서</a:t>
            </a:r>
            <a:r>
              <a:rPr lang="en-US" altLang="ko-KR" dirty="0"/>
              <a:t> </a:t>
            </a:r>
            <a:r>
              <a:rPr lang="ko-KR" altLang="en-US" dirty="0"/>
              <a:t>과제를 보다 편리하게 수행할 수 있게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진정성 </a:t>
            </a:r>
            <a:r>
              <a:rPr lang="en-US" altLang="ko-KR" dirty="0"/>
              <a:t>– </a:t>
            </a:r>
            <a:r>
              <a:rPr lang="ko-KR" altLang="en-US" dirty="0"/>
              <a:t>저희 조는 </a:t>
            </a:r>
            <a:r>
              <a:rPr lang="ko-KR" altLang="en-US" dirty="0" err="1"/>
              <a:t>깃허브를</a:t>
            </a:r>
            <a:r>
              <a:rPr lang="ko-KR" altLang="en-US" dirty="0"/>
              <a:t> 구축하면서 정말 최선을 다 하였고</a:t>
            </a:r>
            <a:r>
              <a:rPr lang="en-US" altLang="ko-KR" dirty="0"/>
              <a:t>, </a:t>
            </a:r>
            <a:r>
              <a:rPr lang="ko-KR" altLang="en-US" dirty="0"/>
              <a:t>그 어떤 조보다 </a:t>
            </a:r>
            <a:r>
              <a:rPr lang="ko-KR" altLang="en-US" dirty="0" err="1"/>
              <a:t>깃허브</a:t>
            </a:r>
            <a:r>
              <a:rPr lang="ko-KR" altLang="en-US" dirty="0"/>
              <a:t> 구축에 진심이었다는 것을 </a:t>
            </a:r>
            <a:r>
              <a:rPr lang="ko-KR" altLang="en-US" dirty="0" err="1"/>
              <a:t>자신있게</a:t>
            </a:r>
            <a:r>
              <a:rPr lang="ko-KR" altLang="en-US" dirty="0"/>
              <a:t> 말할 수 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98013-DF90-44D6-9015-E59AA36634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4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저장소 구조 입니다</a:t>
            </a:r>
            <a:r>
              <a:rPr lang="en-US" altLang="ko-KR" dirty="0"/>
              <a:t>.////////////////////////////// </a:t>
            </a:r>
            <a:r>
              <a:rPr lang="ko-KR" altLang="en-US" dirty="0"/>
              <a:t>우선 이 화면은 저희 팀 프로필이고</a:t>
            </a:r>
            <a:r>
              <a:rPr lang="en-US" altLang="ko-KR" dirty="0"/>
              <a:t>, </a:t>
            </a:r>
            <a:r>
              <a:rPr lang="ko-KR" altLang="en-US" dirty="0"/>
              <a:t>팀 </a:t>
            </a:r>
            <a:r>
              <a:rPr lang="ko-KR" altLang="en-US" dirty="0" err="1"/>
              <a:t>깃허브</a:t>
            </a:r>
            <a:r>
              <a:rPr lang="ko-KR" altLang="en-US" dirty="0"/>
              <a:t> 구축이 이루어진 저장소에 들어가게 되면 정리한 내용들의 대목에 따라 깔끔하게 분류되어 있는 것을 보실 수 있습니다</a:t>
            </a:r>
            <a:r>
              <a:rPr lang="en-US" altLang="ko-KR" dirty="0"/>
              <a:t>. </a:t>
            </a:r>
            <a:r>
              <a:rPr lang="ko-KR" altLang="en-US" dirty="0"/>
              <a:t>여기서</a:t>
            </a:r>
            <a:r>
              <a:rPr lang="en-US" altLang="ko-KR" dirty="0"/>
              <a:t>//////////// </a:t>
            </a:r>
            <a:r>
              <a:rPr lang="ko-KR" altLang="en-US" dirty="0"/>
              <a:t>교재 </a:t>
            </a:r>
            <a:r>
              <a:rPr lang="en-US" altLang="ko-KR" dirty="0"/>
              <a:t>5</a:t>
            </a:r>
            <a:r>
              <a:rPr lang="ko-KR" altLang="en-US" dirty="0"/>
              <a:t>장 정리를</a:t>
            </a:r>
            <a:r>
              <a:rPr lang="en-US" altLang="ko-KR" dirty="0"/>
              <a:t> </a:t>
            </a:r>
            <a:r>
              <a:rPr lang="ko-KR" altLang="en-US" dirty="0"/>
              <a:t>클릭해 보면</a:t>
            </a:r>
            <a:r>
              <a:rPr lang="en-US" altLang="ko-KR" dirty="0"/>
              <a:t>///////////////////////</a:t>
            </a:r>
            <a:r>
              <a:rPr lang="ko-KR" altLang="en-US" dirty="0"/>
              <a:t> 관련된 페이지로 이동하게 되고 이 안에서도 더욱 주제 별로 세분화 되어 이해하기 쉽고</a:t>
            </a:r>
            <a:r>
              <a:rPr lang="en-US" altLang="ko-KR" dirty="0"/>
              <a:t>,</a:t>
            </a:r>
            <a:r>
              <a:rPr lang="ko-KR" altLang="en-US" dirty="0"/>
              <a:t> 쉽게 접근이 가능하게 돼 있는 것을 보실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98013-DF90-44D6-9015-E59AA36634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8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위키 구조는 우선 </a:t>
            </a:r>
            <a:r>
              <a:rPr lang="en-US" altLang="ko-KR" dirty="0"/>
              <a:t>5</a:t>
            </a:r>
            <a:r>
              <a:rPr lang="ko-KR" altLang="en-US" dirty="0"/>
              <a:t>조 조원들의 대한 소개가 있는 </a:t>
            </a:r>
            <a:r>
              <a:rPr lang="en-US" altLang="ko-KR" dirty="0"/>
              <a:t>Home </a:t>
            </a:r>
            <a:r>
              <a:rPr lang="ko-KR" altLang="en-US" dirty="0"/>
              <a:t>탭</a:t>
            </a:r>
            <a:r>
              <a:rPr lang="en-US" altLang="ko-KR" dirty="0"/>
              <a:t>, </a:t>
            </a:r>
            <a:r>
              <a:rPr lang="ko-KR" altLang="en-US" dirty="0"/>
              <a:t>정리한 내용들이 소개 돼 있는 주소로 이동하는 탭</a:t>
            </a:r>
            <a:r>
              <a:rPr lang="en-US" altLang="ko-KR" dirty="0"/>
              <a:t>, </a:t>
            </a:r>
            <a:r>
              <a:rPr lang="ko-KR" altLang="en-US" dirty="0"/>
              <a:t>마크다운 사용법을 알려주는 탭과 </a:t>
            </a:r>
            <a:r>
              <a:rPr lang="en-US" altLang="ko-KR" dirty="0"/>
              <a:t>OSS </a:t>
            </a:r>
            <a:r>
              <a:rPr lang="ko-KR" altLang="en-US" dirty="0"/>
              <a:t>개요와 이해의 내용 정리가 돼 있는 주소로 이동하는 탭이 있습니다</a:t>
            </a:r>
            <a:r>
              <a:rPr lang="en-US" altLang="ko-KR" dirty="0"/>
              <a:t>.///////////////</a:t>
            </a:r>
          </a:p>
          <a:p>
            <a:r>
              <a:rPr lang="ko-KR" altLang="en-US" dirty="0"/>
              <a:t>여기서 저희는 사이드바라는 기능을 사용하여 </a:t>
            </a:r>
            <a:r>
              <a:rPr lang="en-US" altLang="ko-KR" dirty="0"/>
              <a:t>UI</a:t>
            </a:r>
            <a:r>
              <a:rPr lang="ko-KR" altLang="en-US" dirty="0"/>
              <a:t>적으로 좀 더 각 탭의 기능들을 쉽게 이해할 수 있도록 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98013-DF90-44D6-9015-E59AA36634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7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533441" y="2505670"/>
            <a:ext cx="5125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OSS </a:t>
            </a:r>
            <a:r>
              <a:rPr lang="ko-KR" altLang="en-US" sz="5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깃허브</a:t>
            </a:r>
            <a:r>
              <a:rPr lang="ko-KR" altLang="en-US" sz="5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6328638" y="3740629"/>
            <a:ext cx="251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장태현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이세진 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김성원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양준모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김태윤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9D144-112F-1110-6796-235998B0E160}"/>
              </a:ext>
            </a:extLst>
          </p:cNvPr>
          <p:cNvSpPr txBox="1"/>
          <p:nvPr/>
        </p:nvSpPr>
        <p:spPr>
          <a:xfrm>
            <a:off x="2609147" y="3740629"/>
            <a:ext cx="21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AC9CAED8-55A7-7DD9-3699-196C79889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3028"/>
            <a:ext cx="12192000" cy="3346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551571" y="289156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B576303-283B-48CC-59F0-520FDAD16DF8}"/>
              </a:ext>
            </a:extLst>
          </p:cNvPr>
          <p:cNvSpPr/>
          <p:nvPr/>
        </p:nvSpPr>
        <p:spPr>
          <a:xfrm>
            <a:off x="689347" y="1476206"/>
            <a:ext cx="1758766" cy="17587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7985B-6A9A-855F-52EF-4CB87E22B9B3}"/>
              </a:ext>
            </a:extLst>
          </p:cNvPr>
          <p:cNvSpPr txBox="1"/>
          <p:nvPr/>
        </p:nvSpPr>
        <p:spPr>
          <a:xfrm>
            <a:off x="918552" y="2093979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94B3EF-5A47-034A-A3A2-52CC970E0945}"/>
              </a:ext>
            </a:extLst>
          </p:cNvPr>
          <p:cNvCxnSpPr>
            <a:cxnSpLocks/>
            <a:stCxn id="12" idx="3"/>
            <a:endCxn id="10" idx="6"/>
          </p:cNvCxnSpPr>
          <p:nvPr/>
        </p:nvCxnSpPr>
        <p:spPr>
          <a:xfrm flipH="1">
            <a:off x="4701075" y="2977407"/>
            <a:ext cx="773107" cy="121049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F68004-477B-77F2-200C-F8B4BA5E959D}"/>
              </a:ext>
            </a:extLst>
          </p:cNvPr>
          <p:cNvCxnSpPr>
            <a:cxnSpLocks/>
            <a:stCxn id="2" idx="5"/>
            <a:endCxn id="10" idx="2"/>
          </p:cNvCxnSpPr>
          <p:nvPr/>
        </p:nvCxnSpPr>
        <p:spPr>
          <a:xfrm>
            <a:off x="2190548" y="2977407"/>
            <a:ext cx="751761" cy="121049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45C699E-5086-3C1B-3E67-764460F8379A}"/>
              </a:ext>
            </a:extLst>
          </p:cNvPr>
          <p:cNvSpPr/>
          <p:nvPr/>
        </p:nvSpPr>
        <p:spPr>
          <a:xfrm>
            <a:off x="2942309" y="3308523"/>
            <a:ext cx="1758766" cy="17587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DA7B54-0D89-BEEC-9212-E1AB20F50819}"/>
              </a:ext>
            </a:extLst>
          </p:cNvPr>
          <p:cNvSpPr txBox="1"/>
          <p:nvPr/>
        </p:nvSpPr>
        <p:spPr>
          <a:xfrm>
            <a:off x="3222008" y="3926296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차별성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2CE18E3-830C-3B02-9F15-56095393485B}"/>
              </a:ext>
            </a:extLst>
          </p:cNvPr>
          <p:cNvSpPr/>
          <p:nvPr/>
        </p:nvSpPr>
        <p:spPr>
          <a:xfrm>
            <a:off x="5216617" y="1476206"/>
            <a:ext cx="1758766" cy="17587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0FC62-DDB5-C987-47A9-0BDE023B6463}"/>
              </a:ext>
            </a:extLst>
          </p:cNvPr>
          <p:cNvSpPr txBox="1"/>
          <p:nvPr/>
        </p:nvSpPr>
        <p:spPr>
          <a:xfrm>
            <a:off x="5077791" y="2093979"/>
            <a:ext cx="202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저장소 구조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60BA5D1-5064-DED6-7EA6-5842ED6B6D3A}"/>
              </a:ext>
            </a:extLst>
          </p:cNvPr>
          <p:cNvCxnSpPr>
            <a:cxnSpLocks/>
            <a:stCxn id="12" idx="5"/>
            <a:endCxn id="31" idx="2"/>
          </p:cNvCxnSpPr>
          <p:nvPr/>
        </p:nvCxnSpPr>
        <p:spPr>
          <a:xfrm>
            <a:off x="6717818" y="2977407"/>
            <a:ext cx="767056" cy="121049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326F309-0657-C357-7E1F-086535DF6A40}"/>
              </a:ext>
            </a:extLst>
          </p:cNvPr>
          <p:cNvSpPr/>
          <p:nvPr/>
        </p:nvSpPr>
        <p:spPr>
          <a:xfrm>
            <a:off x="7484874" y="3308523"/>
            <a:ext cx="1758766" cy="17587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A677E5-A693-D0CF-200C-A31799CB85E5}"/>
              </a:ext>
            </a:extLst>
          </p:cNvPr>
          <p:cNvSpPr txBox="1"/>
          <p:nvPr/>
        </p:nvSpPr>
        <p:spPr>
          <a:xfrm>
            <a:off x="7537745" y="3926296"/>
            <a:ext cx="164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위키 구조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76F380B-63D1-B31D-CE92-7AF2D6F43AF7}"/>
              </a:ext>
            </a:extLst>
          </p:cNvPr>
          <p:cNvSpPr/>
          <p:nvPr/>
        </p:nvSpPr>
        <p:spPr>
          <a:xfrm>
            <a:off x="498355" y="852547"/>
            <a:ext cx="1063746" cy="79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C5A7482-C80D-E327-228D-26ED865DC270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9244427" y="3050958"/>
            <a:ext cx="773107" cy="121049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A12614F-AD67-E5C1-C7F9-CF2C455867F8}"/>
              </a:ext>
            </a:extLst>
          </p:cNvPr>
          <p:cNvSpPr/>
          <p:nvPr/>
        </p:nvSpPr>
        <p:spPr>
          <a:xfrm>
            <a:off x="9759969" y="1549757"/>
            <a:ext cx="1758766" cy="17587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BE7F74-9A3D-84B7-9DA4-FB07A7F3094D}"/>
              </a:ext>
            </a:extLst>
          </p:cNvPr>
          <p:cNvSpPr txBox="1"/>
          <p:nvPr/>
        </p:nvSpPr>
        <p:spPr>
          <a:xfrm>
            <a:off x="9621143" y="2167530"/>
            <a:ext cx="202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후기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1765115" y="1176667"/>
            <a:ext cx="68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1095023" y="1543886"/>
            <a:ext cx="2027212" cy="2512479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730340" y="1831162"/>
            <a:ext cx="756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장태현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E1F6F-0676-AD17-E1D4-93352DD7562A}"/>
              </a:ext>
            </a:extLst>
          </p:cNvPr>
          <p:cNvSpPr txBox="1"/>
          <p:nvPr/>
        </p:nvSpPr>
        <p:spPr>
          <a:xfrm>
            <a:off x="1095023" y="2766792"/>
            <a:ext cx="202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교재 내용 정리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및 발표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2EE520-225B-B619-EF5C-C48A6555CB10}"/>
              </a:ext>
            </a:extLst>
          </p:cNvPr>
          <p:cNvGrpSpPr/>
          <p:nvPr/>
        </p:nvGrpSpPr>
        <p:grpSpPr>
          <a:xfrm>
            <a:off x="9266507" y="1543886"/>
            <a:ext cx="2027212" cy="2512479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7441192-2952-7A31-58A5-B8EEAE1C46C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190D6FC-376D-C530-7C9C-991CB584BDBE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B357A0E-5680-335A-629E-D7FF9B303B7D}"/>
              </a:ext>
            </a:extLst>
          </p:cNvPr>
          <p:cNvSpPr txBox="1"/>
          <p:nvPr/>
        </p:nvSpPr>
        <p:spPr>
          <a:xfrm>
            <a:off x="9901824" y="1831162"/>
            <a:ext cx="756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김성원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6F129F-6EED-146A-27AE-37728E5870E1}"/>
              </a:ext>
            </a:extLst>
          </p:cNvPr>
          <p:cNvSpPr txBox="1"/>
          <p:nvPr/>
        </p:nvSpPr>
        <p:spPr>
          <a:xfrm>
            <a:off x="9266507" y="2659070"/>
            <a:ext cx="2027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교재 내용 정리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내용 정리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C5A340-8B36-8D19-9F97-76A028F91E77}"/>
              </a:ext>
            </a:extLst>
          </p:cNvPr>
          <p:cNvGrpSpPr/>
          <p:nvPr/>
        </p:nvGrpSpPr>
        <p:grpSpPr>
          <a:xfrm>
            <a:off x="5180765" y="1543886"/>
            <a:ext cx="2027212" cy="2512479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0CEDA5B-A26E-D4A6-CF4A-384F1B5515AD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9A40252-AA93-EACE-57CA-B56F1E1DBA8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B93FB31-B583-ACF9-FBB7-1D00159F65EC}"/>
              </a:ext>
            </a:extLst>
          </p:cNvPr>
          <p:cNvSpPr txBox="1"/>
          <p:nvPr/>
        </p:nvSpPr>
        <p:spPr>
          <a:xfrm>
            <a:off x="5816082" y="1831162"/>
            <a:ext cx="756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김태윤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4ABDF4-644A-B7D8-224A-177712CF9D1F}"/>
              </a:ext>
            </a:extLst>
          </p:cNvPr>
          <p:cNvSpPr txBox="1"/>
          <p:nvPr/>
        </p:nvSpPr>
        <p:spPr>
          <a:xfrm>
            <a:off x="5180765" y="2659070"/>
            <a:ext cx="2027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교재 내용 정리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저작권 내용 정리 및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D2B471D-B823-EB65-0337-662EA726EA7C}"/>
              </a:ext>
            </a:extLst>
          </p:cNvPr>
          <p:cNvGrpSpPr/>
          <p:nvPr/>
        </p:nvGrpSpPr>
        <p:grpSpPr>
          <a:xfrm>
            <a:off x="3153553" y="4056365"/>
            <a:ext cx="2027212" cy="2512479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A77DA05-CA4A-FA7E-A0FA-348012067EFB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54191D9-D940-1206-5636-1BCAF1152910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72DB96D-891C-A206-51DE-EE28B3D70EC8}"/>
              </a:ext>
            </a:extLst>
          </p:cNvPr>
          <p:cNvSpPr txBox="1"/>
          <p:nvPr/>
        </p:nvSpPr>
        <p:spPr>
          <a:xfrm>
            <a:off x="3788870" y="4343641"/>
            <a:ext cx="756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양준모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A7F2F8-6B70-B7DB-9B93-9371C94C2EB6}"/>
              </a:ext>
            </a:extLst>
          </p:cNvPr>
          <p:cNvSpPr txBox="1"/>
          <p:nvPr/>
        </p:nvSpPr>
        <p:spPr>
          <a:xfrm>
            <a:off x="3153553" y="5171548"/>
            <a:ext cx="2027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교재 내용 정리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Wiki , Project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관리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D895889-665A-D52C-60E9-09EFBC314AA1}"/>
              </a:ext>
            </a:extLst>
          </p:cNvPr>
          <p:cNvGrpSpPr/>
          <p:nvPr/>
        </p:nvGrpSpPr>
        <p:grpSpPr>
          <a:xfrm>
            <a:off x="7207977" y="4056365"/>
            <a:ext cx="2027212" cy="2512479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EEB26B-C554-24FC-6F46-BF02C2C2107C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8EFF631-FB9F-73FA-0DC9-2E8B41BB6D95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36E02DC-89E6-9E40-4ED2-9D1B6B219FF2}"/>
              </a:ext>
            </a:extLst>
          </p:cNvPr>
          <p:cNvSpPr txBox="1"/>
          <p:nvPr/>
        </p:nvSpPr>
        <p:spPr>
          <a:xfrm>
            <a:off x="7843294" y="4343641"/>
            <a:ext cx="756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이세진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A7CB7-BFA9-493B-10B9-56F8E61A93D6}"/>
              </a:ext>
            </a:extLst>
          </p:cNvPr>
          <p:cNvSpPr txBox="1"/>
          <p:nvPr/>
        </p:nvSpPr>
        <p:spPr>
          <a:xfrm>
            <a:off x="7207977" y="5171549"/>
            <a:ext cx="2027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교재 내용 정리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Issue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레이블 관련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1A30D9-7858-7E70-790E-4BAED188DFBA}"/>
              </a:ext>
            </a:extLst>
          </p:cNvPr>
          <p:cNvSpPr txBox="1"/>
          <p:nvPr/>
        </p:nvSpPr>
        <p:spPr>
          <a:xfrm>
            <a:off x="5850857" y="1174553"/>
            <a:ext cx="68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C620C1-0CFB-EFAA-5C66-6E51ACA0C5BA}"/>
              </a:ext>
            </a:extLst>
          </p:cNvPr>
          <p:cNvSpPr txBox="1"/>
          <p:nvPr/>
        </p:nvSpPr>
        <p:spPr>
          <a:xfrm>
            <a:off x="9936599" y="1174553"/>
            <a:ext cx="68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F6708E-C4D3-33BE-B330-CDC41D1C0291}"/>
              </a:ext>
            </a:extLst>
          </p:cNvPr>
          <p:cNvSpPr txBox="1"/>
          <p:nvPr/>
        </p:nvSpPr>
        <p:spPr>
          <a:xfrm>
            <a:off x="3823645" y="3687032"/>
            <a:ext cx="68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215CB7-A367-D78F-24F7-EC057D82CA83}"/>
              </a:ext>
            </a:extLst>
          </p:cNvPr>
          <p:cNvSpPr txBox="1"/>
          <p:nvPr/>
        </p:nvSpPr>
        <p:spPr>
          <a:xfrm>
            <a:off x="7878069" y="3687032"/>
            <a:ext cx="68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조원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D7C094-38AE-41F7-C2B7-50C37382D012}"/>
              </a:ext>
            </a:extLst>
          </p:cNvPr>
          <p:cNvSpPr txBox="1"/>
          <p:nvPr/>
        </p:nvSpPr>
        <p:spPr>
          <a:xfrm>
            <a:off x="551571" y="289156"/>
            <a:ext cx="1459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구성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8EA1AB8-8CC1-7D1C-99C3-1F55266F1DA5}"/>
              </a:ext>
            </a:extLst>
          </p:cNvPr>
          <p:cNvSpPr/>
          <p:nvPr/>
        </p:nvSpPr>
        <p:spPr>
          <a:xfrm>
            <a:off x="498355" y="852547"/>
            <a:ext cx="1512270" cy="94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6AD7C094-38AE-41F7-C2B7-50C37382D012}"/>
              </a:ext>
            </a:extLst>
          </p:cNvPr>
          <p:cNvSpPr txBox="1"/>
          <p:nvPr/>
        </p:nvSpPr>
        <p:spPr>
          <a:xfrm>
            <a:off x="551571" y="289156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차별성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8EA1AB8-8CC1-7D1C-99C3-1F55266F1DA5}"/>
              </a:ext>
            </a:extLst>
          </p:cNvPr>
          <p:cNvSpPr/>
          <p:nvPr/>
        </p:nvSpPr>
        <p:spPr>
          <a:xfrm>
            <a:off x="498355" y="852547"/>
            <a:ext cx="1396854" cy="90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488363-ACD5-588F-055D-397ED570B5AA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10C3C-CC9C-E201-2468-60D66940E1C7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C9BB0-A4FE-56B4-F3F2-3A8771C3366D}"/>
              </a:ext>
            </a:extLst>
          </p:cNvPr>
          <p:cNvSpPr txBox="1"/>
          <p:nvPr/>
        </p:nvSpPr>
        <p:spPr>
          <a:xfrm>
            <a:off x="1613234" y="223482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600" spc="-3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5218F-9F97-5F54-0610-EBA89DB97D6B}"/>
              </a:ext>
            </a:extLst>
          </p:cNvPr>
          <p:cNvSpPr txBox="1"/>
          <p:nvPr/>
        </p:nvSpPr>
        <p:spPr>
          <a:xfrm>
            <a:off x="2945222" y="2281114"/>
            <a:ext cx="122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823926-236B-725B-EDC0-F6A64438F12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6578FE-1089-2A17-A66E-9434FFF4302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5579B-94DE-8FBB-DA7B-C7DD96FBE36D}"/>
              </a:ext>
            </a:extLst>
          </p:cNvPr>
          <p:cNvSpPr txBox="1"/>
          <p:nvPr/>
        </p:nvSpPr>
        <p:spPr>
          <a:xfrm>
            <a:off x="1623868" y="3564662"/>
            <a:ext cx="42672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600" spc="-3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1C657-EF7B-3C69-D90C-E62140357942}"/>
              </a:ext>
            </a:extLst>
          </p:cNvPr>
          <p:cNvSpPr txBox="1"/>
          <p:nvPr/>
        </p:nvSpPr>
        <p:spPr>
          <a:xfrm>
            <a:off x="2945222" y="3579352"/>
            <a:ext cx="157607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역할분담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E83E00-89B7-DA58-A877-693181CF1E0B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58D8F8-78E7-F388-A555-8E0110AC8FE1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77371A-5883-36D6-D081-B78C9048479F}"/>
              </a:ext>
            </a:extLst>
          </p:cNvPr>
          <p:cNvSpPr txBox="1"/>
          <p:nvPr/>
        </p:nvSpPr>
        <p:spPr>
          <a:xfrm>
            <a:off x="1623868" y="488416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3600" spc="-3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9DEF2C-E129-DB1C-8FD7-70E1C8CC16DD}"/>
              </a:ext>
            </a:extLst>
          </p:cNvPr>
          <p:cNvSpPr txBox="1"/>
          <p:nvPr/>
        </p:nvSpPr>
        <p:spPr>
          <a:xfrm>
            <a:off x="2945222" y="4898853"/>
            <a:ext cx="122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진정성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381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6AD7C094-38AE-41F7-C2B7-50C37382D012}"/>
              </a:ext>
            </a:extLst>
          </p:cNvPr>
          <p:cNvSpPr txBox="1"/>
          <p:nvPr/>
        </p:nvSpPr>
        <p:spPr>
          <a:xfrm>
            <a:off x="551571" y="289156"/>
            <a:ext cx="223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저장소 구조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8EA1AB8-8CC1-7D1C-99C3-1F55266F1DA5}"/>
              </a:ext>
            </a:extLst>
          </p:cNvPr>
          <p:cNvSpPr/>
          <p:nvPr/>
        </p:nvSpPr>
        <p:spPr>
          <a:xfrm>
            <a:off x="498354" y="852547"/>
            <a:ext cx="2231701" cy="10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20" name="그림 19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C3E19882-CA22-D104-0CF0-D247C15FAC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5" y="1305242"/>
            <a:ext cx="5723859" cy="2629397"/>
          </a:xfrm>
          <a:prstGeom prst="rect">
            <a:avLst/>
          </a:prstGeom>
        </p:spPr>
      </p:pic>
      <p:pic>
        <p:nvPicPr>
          <p:cNvPr id="26" name="그림 25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8D3CCC4A-0BA6-0816-F655-28F50C2FEE9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5" y="3934639"/>
            <a:ext cx="5743409" cy="2384113"/>
          </a:xfrm>
          <a:prstGeom prst="rect">
            <a:avLst/>
          </a:prstGeom>
        </p:spPr>
      </p:pic>
      <p:pic>
        <p:nvPicPr>
          <p:cNvPr id="15" name="그림 14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821D7059-B99E-02CE-EBBB-B3AAFB394CE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92" y="1872814"/>
            <a:ext cx="7180244" cy="326102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576AE7-163E-E95D-7D06-C5032396E9D7}"/>
              </a:ext>
            </a:extLst>
          </p:cNvPr>
          <p:cNvSpPr/>
          <p:nvPr/>
        </p:nvSpPr>
        <p:spPr>
          <a:xfrm>
            <a:off x="3435019" y="3964857"/>
            <a:ext cx="1053296" cy="1384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1FB88BDE-0F03-3A88-3902-15384DD6360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47" y="2021521"/>
            <a:ext cx="6670733" cy="29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1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6AD7C094-38AE-41F7-C2B7-50C37382D012}"/>
              </a:ext>
            </a:extLst>
          </p:cNvPr>
          <p:cNvSpPr txBox="1"/>
          <p:nvPr/>
        </p:nvSpPr>
        <p:spPr>
          <a:xfrm>
            <a:off x="551571" y="289156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위키 구조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8EA1AB8-8CC1-7D1C-99C3-1F55266F1DA5}"/>
              </a:ext>
            </a:extLst>
          </p:cNvPr>
          <p:cNvSpPr/>
          <p:nvPr/>
        </p:nvSpPr>
        <p:spPr>
          <a:xfrm>
            <a:off x="579036" y="873931"/>
            <a:ext cx="1790445" cy="86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4" name="그림 3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0BD760E3-38A8-E8AC-2B4A-D5E9BEEB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99" y="1826093"/>
            <a:ext cx="3025402" cy="379508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C3F6010-E509-749D-88E9-A84C28B7894C}"/>
              </a:ext>
            </a:extLst>
          </p:cNvPr>
          <p:cNvSpPr/>
          <p:nvPr/>
        </p:nvSpPr>
        <p:spPr>
          <a:xfrm>
            <a:off x="5354320" y="3413757"/>
            <a:ext cx="1615440" cy="61976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모니터, 전자기기, 화면이(가) 표시된 사진&#10;&#10;자동 생성된 설명">
            <a:extLst>
              <a:ext uri="{FF2B5EF4-FFF2-40B4-BE49-F238E27FC236}">
                <a16:creationId xmlns:a16="http://schemas.microsoft.com/office/drawing/2014/main" id="{D8FEAD6E-71C6-849D-6AA2-6A5055F2B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79" y="1944213"/>
            <a:ext cx="276630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4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6AD7C094-38AE-41F7-C2B7-50C37382D012}"/>
              </a:ext>
            </a:extLst>
          </p:cNvPr>
          <p:cNvSpPr txBox="1"/>
          <p:nvPr/>
        </p:nvSpPr>
        <p:spPr>
          <a:xfrm>
            <a:off x="551571" y="289156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8EA1AB8-8CC1-7D1C-99C3-1F55266F1DA5}"/>
              </a:ext>
            </a:extLst>
          </p:cNvPr>
          <p:cNvSpPr/>
          <p:nvPr/>
        </p:nvSpPr>
        <p:spPr>
          <a:xfrm>
            <a:off x="498355" y="852546"/>
            <a:ext cx="1010529" cy="102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7F26749-4E6F-6DD7-0591-15A23D431475}"/>
              </a:ext>
            </a:extLst>
          </p:cNvPr>
          <p:cNvSpPr/>
          <p:nvPr/>
        </p:nvSpPr>
        <p:spPr>
          <a:xfrm>
            <a:off x="566935" y="1518429"/>
            <a:ext cx="1320800" cy="12293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위쪽 모서리 6">
            <a:extLst>
              <a:ext uri="{FF2B5EF4-FFF2-40B4-BE49-F238E27FC236}">
                <a16:creationId xmlns:a16="http://schemas.microsoft.com/office/drawing/2014/main" id="{D81F0AA3-D785-32A0-0FB1-2C40E4A2E174}"/>
              </a:ext>
            </a:extLst>
          </p:cNvPr>
          <p:cNvSpPr/>
          <p:nvPr/>
        </p:nvSpPr>
        <p:spPr>
          <a:xfrm rot="5400000">
            <a:off x="3570174" y="89560"/>
            <a:ext cx="1033370" cy="4018281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928D886-6E3D-A1E3-547F-79E644822589}"/>
              </a:ext>
            </a:extLst>
          </p:cNvPr>
          <p:cNvSpPr/>
          <p:nvPr/>
        </p:nvSpPr>
        <p:spPr>
          <a:xfrm>
            <a:off x="566935" y="3262182"/>
            <a:ext cx="1320800" cy="12293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잘린 위쪽 모서리 10">
            <a:extLst>
              <a:ext uri="{FF2B5EF4-FFF2-40B4-BE49-F238E27FC236}">
                <a16:creationId xmlns:a16="http://schemas.microsoft.com/office/drawing/2014/main" id="{E8F1964F-170D-DF74-E81E-0192D5065052}"/>
              </a:ext>
            </a:extLst>
          </p:cNvPr>
          <p:cNvSpPr/>
          <p:nvPr/>
        </p:nvSpPr>
        <p:spPr>
          <a:xfrm rot="5400000">
            <a:off x="3570173" y="1867723"/>
            <a:ext cx="1033370" cy="4018281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FD57B6-B015-CEE6-F538-E53EA264F8E8}"/>
              </a:ext>
            </a:extLst>
          </p:cNvPr>
          <p:cNvSpPr/>
          <p:nvPr/>
        </p:nvSpPr>
        <p:spPr>
          <a:xfrm>
            <a:off x="566935" y="5005935"/>
            <a:ext cx="1320800" cy="12293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잘린 위쪽 모서리 13">
            <a:extLst>
              <a:ext uri="{FF2B5EF4-FFF2-40B4-BE49-F238E27FC236}">
                <a16:creationId xmlns:a16="http://schemas.microsoft.com/office/drawing/2014/main" id="{14BDEEB7-130F-1E2C-7A89-928FB84961D0}"/>
              </a:ext>
            </a:extLst>
          </p:cNvPr>
          <p:cNvSpPr/>
          <p:nvPr/>
        </p:nvSpPr>
        <p:spPr>
          <a:xfrm rot="5400000">
            <a:off x="3570174" y="3611476"/>
            <a:ext cx="1033370" cy="4018281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ED45CB-7F07-24E7-3124-4ECF60E6B19C}"/>
              </a:ext>
            </a:extLst>
          </p:cNvPr>
          <p:cNvSpPr/>
          <p:nvPr/>
        </p:nvSpPr>
        <p:spPr>
          <a:xfrm>
            <a:off x="10599100" y="2395628"/>
            <a:ext cx="1320800" cy="12293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잘린 위쪽 모서리 21">
            <a:extLst>
              <a:ext uri="{FF2B5EF4-FFF2-40B4-BE49-F238E27FC236}">
                <a16:creationId xmlns:a16="http://schemas.microsoft.com/office/drawing/2014/main" id="{22627C06-0450-0870-0943-4D0B8B4D4CB3}"/>
              </a:ext>
            </a:extLst>
          </p:cNvPr>
          <p:cNvSpPr/>
          <p:nvPr/>
        </p:nvSpPr>
        <p:spPr>
          <a:xfrm rot="16200000">
            <a:off x="7830865" y="1001168"/>
            <a:ext cx="1033370" cy="4018281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A7473CA-3B05-B525-4F59-615E30394FA6}"/>
              </a:ext>
            </a:extLst>
          </p:cNvPr>
          <p:cNvSpPr/>
          <p:nvPr/>
        </p:nvSpPr>
        <p:spPr>
          <a:xfrm>
            <a:off x="10599101" y="4163468"/>
            <a:ext cx="1320800" cy="12293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잘린 위쪽 모서리 23">
            <a:extLst>
              <a:ext uri="{FF2B5EF4-FFF2-40B4-BE49-F238E27FC236}">
                <a16:creationId xmlns:a16="http://schemas.microsoft.com/office/drawing/2014/main" id="{693B008B-1779-F31A-4EA1-DD6D8D424B94}"/>
              </a:ext>
            </a:extLst>
          </p:cNvPr>
          <p:cNvSpPr/>
          <p:nvPr/>
        </p:nvSpPr>
        <p:spPr>
          <a:xfrm rot="16200000">
            <a:off x="7830867" y="2769008"/>
            <a:ext cx="1033370" cy="4018281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5AFC0A-7CF5-C325-BDF2-C34E34883DA4}"/>
              </a:ext>
            </a:extLst>
          </p:cNvPr>
          <p:cNvSpPr txBox="1"/>
          <p:nvPr/>
        </p:nvSpPr>
        <p:spPr>
          <a:xfrm>
            <a:off x="847860" y="1929422"/>
            <a:ext cx="756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장태현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47BBA0-73E0-5C08-3682-D09999A6CCDC}"/>
              </a:ext>
            </a:extLst>
          </p:cNvPr>
          <p:cNvSpPr txBox="1"/>
          <p:nvPr/>
        </p:nvSpPr>
        <p:spPr>
          <a:xfrm>
            <a:off x="10881211" y="2841031"/>
            <a:ext cx="756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이세진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8A8A08-80EF-8748-13D8-53A929A99947}"/>
              </a:ext>
            </a:extLst>
          </p:cNvPr>
          <p:cNvSpPr txBox="1"/>
          <p:nvPr/>
        </p:nvSpPr>
        <p:spPr>
          <a:xfrm>
            <a:off x="10881211" y="4612489"/>
            <a:ext cx="756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양준모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7019C4-7D11-B1C0-8E63-028E1B9B0E03}"/>
              </a:ext>
            </a:extLst>
          </p:cNvPr>
          <p:cNvSpPr txBox="1"/>
          <p:nvPr/>
        </p:nvSpPr>
        <p:spPr>
          <a:xfrm>
            <a:off x="847860" y="5451338"/>
            <a:ext cx="756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김성원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A8D44-3454-E5FB-6164-66D0B03AFB3F}"/>
              </a:ext>
            </a:extLst>
          </p:cNvPr>
          <p:cNvSpPr txBox="1"/>
          <p:nvPr/>
        </p:nvSpPr>
        <p:spPr>
          <a:xfrm>
            <a:off x="850743" y="3707585"/>
            <a:ext cx="756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김태윤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C5AEF5-D2D8-1483-08C7-418342EEF063}"/>
              </a:ext>
            </a:extLst>
          </p:cNvPr>
          <p:cNvSpPr txBox="1"/>
          <p:nvPr/>
        </p:nvSpPr>
        <p:spPr>
          <a:xfrm>
            <a:off x="2246481" y="1661279"/>
            <a:ext cx="3680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협업에 있어서 너무나 중요한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깃허브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에 대해 정말 많은 것을 배웠고 이제는 </a:t>
            </a:r>
            <a:r>
              <a:rPr lang="ko-KR" altLang="en-US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어느정도 능숙하게 사용할 수 </a:t>
            </a:r>
            <a:r>
              <a:rPr lang="ko-KR" altLang="en-US" sz="14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있을거</a:t>
            </a:r>
            <a:r>
              <a:rPr lang="ko-KR" altLang="en-US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같다는 자신감이 생겼다</a:t>
            </a:r>
            <a:r>
              <a:rPr lang="en-US" altLang="ko-KR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8EC336-8758-A40B-9435-0BC0F7FEEEBD}"/>
              </a:ext>
            </a:extLst>
          </p:cNvPr>
          <p:cNvSpPr txBox="1"/>
          <p:nvPr/>
        </p:nvSpPr>
        <p:spPr>
          <a:xfrm>
            <a:off x="6507173" y="4408816"/>
            <a:ext cx="3680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깃허브를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직접 구축하고 각각의 기능들을 사용해보면서 </a:t>
            </a:r>
            <a:r>
              <a:rPr lang="ko-KR" altLang="en-US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나중에 실전에서도 잘 사용할 수 </a:t>
            </a:r>
            <a:r>
              <a:rPr lang="ko-KR" altLang="en-US" sz="14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있을것</a:t>
            </a:r>
            <a:r>
              <a:rPr lang="ko-KR" altLang="en-US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같다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0A479-B095-CDF2-4490-90ED9FE05D1C}"/>
              </a:ext>
            </a:extLst>
          </p:cNvPr>
          <p:cNvSpPr txBox="1"/>
          <p:nvPr/>
        </p:nvSpPr>
        <p:spPr>
          <a:xfrm>
            <a:off x="2246481" y="5171071"/>
            <a:ext cx="3680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사실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깃허브를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이용한게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누가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만들어놓은것만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이용하고 파일 업로드 다운로드만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했었는데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이번 경진대회를 통해서 </a:t>
            </a:r>
            <a:r>
              <a:rPr lang="ko-KR" altLang="en-US" sz="14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깃허브에는</a:t>
            </a:r>
            <a:r>
              <a:rPr lang="ko-KR" altLang="en-US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되게 많은 기능이 </a:t>
            </a:r>
            <a:r>
              <a:rPr lang="ko-KR" altLang="en-US" sz="14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있다는걸</a:t>
            </a:r>
            <a:r>
              <a:rPr lang="ko-KR" altLang="en-US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깨닫는 시간이 되었다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E75843-E0A4-E607-6C3C-C3EB93F5A0C5}"/>
              </a:ext>
            </a:extLst>
          </p:cNvPr>
          <p:cNvSpPr txBox="1"/>
          <p:nvPr/>
        </p:nvSpPr>
        <p:spPr>
          <a:xfrm>
            <a:off x="2246481" y="3399808"/>
            <a:ext cx="3680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깃허브에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대해서 평소 흥미가 있었지만 딱히 배우고자 하는 동기가 없었는데 이번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깃허브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구축을 하면서 </a:t>
            </a:r>
            <a:r>
              <a:rPr lang="ko-KR" altLang="en-US" sz="14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깃허브에</a:t>
            </a:r>
            <a:r>
              <a:rPr lang="ko-KR" altLang="en-US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대해 많은 것을 배웠고 더 성장한 듯한 느낌이 들었다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63F48E-5E3C-AC56-5D03-ECDBE02B7376}"/>
              </a:ext>
            </a:extLst>
          </p:cNvPr>
          <p:cNvSpPr txBox="1"/>
          <p:nvPr/>
        </p:nvSpPr>
        <p:spPr>
          <a:xfrm>
            <a:off x="6507173" y="2517068"/>
            <a:ext cx="3680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200" spc="-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깃허브가</a:t>
            </a:r>
            <a:r>
              <a:rPr lang="ko-KR" altLang="en-US" sz="1200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필요한줄 알면서도 기능이 많아 사용이 막막했습니다</a:t>
            </a:r>
            <a:r>
              <a:rPr lang="en-US" altLang="ko-KR" sz="1200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교수님이 그동안 연구하신 내용으로 학습 하고</a:t>
            </a:r>
            <a:r>
              <a:rPr lang="en-US" altLang="ko-KR" sz="1200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수업 시간에 직접 실습하여 </a:t>
            </a:r>
            <a:r>
              <a:rPr lang="ko-KR" altLang="en-US" sz="1200" spc="-5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이제는 </a:t>
            </a:r>
            <a:r>
              <a:rPr lang="ko-KR" altLang="en-US" sz="1200" spc="-5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깃허브를</a:t>
            </a:r>
            <a:r>
              <a:rPr lang="ko-KR" altLang="en-US" sz="1200" spc="-5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자유롭게 활용할 수 있게 되었습니다</a:t>
            </a:r>
            <a:r>
              <a:rPr lang="en-US" altLang="ko-KR" sz="1200" spc="-5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spc="-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플립러닝의</a:t>
            </a:r>
            <a:r>
              <a:rPr lang="ko-KR" altLang="en-US" sz="1200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학습 효과가 좋다고 생각하여 스터디 그룹에도 적용하게 되었습니다</a:t>
            </a:r>
            <a:r>
              <a:rPr lang="en-US" altLang="ko-KR" sz="1200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  <a:endParaRPr lang="ko-KR" altLang="en-US" sz="1200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9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459</Words>
  <Application>Microsoft Office PowerPoint</Application>
  <PresentationFormat>와이드스크린</PresentationFormat>
  <Paragraphs>67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나눔고딕</vt:lpstr>
      <vt:lpstr>마루 부리 Beta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장 태현</cp:lastModifiedBy>
  <cp:revision>56</cp:revision>
  <dcterms:created xsi:type="dcterms:W3CDTF">2020-11-18T01:48:02Z</dcterms:created>
  <dcterms:modified xsi:type="dcterms:W3CDTF">2022-11-22T23:46:53Z</dcterms:modified>
</cp:coreProperties>
</file>