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Be Vietnam" panose="020B0604020202020204" charset="0"/>
      <p:regular r:id="rId21"/>
    </p:embeddedFont>
    <p:embeddedFont>
      <p:font typeface="Be Vietnam Ultra-Bold" panose="020B0604020202020204" charset="0"/>
      <p:regular r:id="rId22"/>
    </p:embeddedFont>
    <p:embeddedFont>
      <p:font typeface="Open Sans Bold" panose="020B0604020202020204" charset="0"/>
      <p:regular r:id="rId23"/>
    </p:embeddedFont>
    <p:embeddedFont>
      <p:font typeface="Peace San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ideo" Target="../media/media5.mp4"/><Relationship Id="rId13" Type="http://schemas.openxmlformats.org/officeDocument/2006/relationships/image" Target="../media/image19.jpeg"/><Relationship Id="rId3" Type="http://schemas.microsoft.com/office/2007/relationships/media" Target="../media/media3.mp4"/><Relationship Id="rId7" Type="http://schemas.microsoft.com/office/2007/relationships/media" Target="../media/media5.mp4"/><Relationship Id="rId12" Type="http://schemas.openxmlformats.org/officeDocument/2006/relationships/image" Target="../media/image18.jpe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openxmlformats.org/officeDocument/2006/relationships/image" Target="../media/image17.jpeg"/><Relationship Id="rId5" Type="http://schemas.microsoft.com/office/2007/relationships/media" Target="../media/media4.mp4"/><Relationship Id="rId10" Type="http://schemas.openxmlformats.org/officeDocument/2006/relationships/image" Target="../media/image16.jpeg"/><Relationship Id="rId4" Type="http://schemas.openxmlformats.org/officeDocument/2006/relationships/video" Target="../media/media3.mp4"/><Relationship Id="rId9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mathworks.com/matlabcentral/fileexchange/98689-modeling-and-simulation-of-spring-mass-damper-system-smd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3928" y="2930867"/>
            <a:ext cx="19702570" cy="4129761"/>
            <a:chOff x="0" y="0"/>
            <a:chExt cx="4992595" cy="1046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2595" cy="1046474"/>
            </a:xfrm>
            <a:custGeom>
              <a:avLst/>
              <a:gdLst/>
              <a:ahLst/>
              <a:cxnLst/>
              <a:rect l="l" t="t" r="r" b="b"/>
              <a:pathLst>
                <a:path w="4992595" h="1046474">
                  <a:moveTo>
                    <a:pt x="15718" y="0"/>
                  </a:moveTo>
                  <a:lnTo>
                    <a:pt x="4976878" y="0"/>
                  </a:lnTo>
                  <a:cubicBezTo>
                    <a:pt x="4981046" y="0"/>
                    <a:pt x="4985044" y="1656"/>
                    <a:pt x="4987992" y="4604"/>
                  </a:cubicBezTo>
                  <a:cubicBezTo>
                    <a:pt x="4990939" y="7551"/>
                    <a:pt x="4992595" y="11549"/>
                    <a:pt x="4992595" y="15718"/>
                  </a:cubicBezTo>
                  <a:lnTo>
                    <a:pt x="4992595" y="1030756"/>
                  </a:lnTo>
                  <a:cubicBezTo>
                    <a:pt x="4992595" y="1039437"/>
                    <a:pt x="4985558" y="1046474"/>
                    <a:pt x="4976878" y="1046474"/>
                  </a:cubicBezTo>
                  <a:lnTo>
                    <a:pt x="15718" y="1046474"/>
                  </a:lnTo>
                  <a:cubicBezTo>
                    <a:pt x="11549" y="1046474"/>
                    <a:pt x="7551" y="1044818"/>
                    <a:pt x="4604" y="1041870"/>
                  </a:cubicBezTo>
                  <a:cubicBezTo>
                    <a:pt x="1656" y="1038923"/>
                    <a:pt x="0" y="1034925"/>
                    <a:pt x="0" y="1030756"/>
                  </a:cubicBezTo>
                  <a:lnTo>
                    <a:pt x="0" y="15718"/>
                  </a:lnTo>
                  <a:cubicBezTo>
                    <a:pt x="0" y="11549"/>
                    <a:pt x="1656" y="7551"/>
                    <a:pt x="4604" y="4604"/>
                  </a:cubicBezTo>
                  <a:cubicBezTo>
                    <a:pt x="7551" y="1656"/>
                    <a:pt x="11549" y="0"/>
                    <a:pt x="15718" y="0"/>
                  </a:cubicBezTo>
                  <a:close/>
                </a:path>
              </a:pathLst>
            </a:custGeom>
            <a:solidFill>
              <a:srgbClr val="7178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76200"/>
              <a:ext cx="4992595" cy="97027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96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72527" y="1569611"/>
            <a:ext cx="10342945" cy="1921214"/>
          </a:xfrm>
          <a:custGeom>
            <a:avLst/>
            <a:gdLst/>
            <a:ahLst/>
            <a:cxnLst/>
            <a:rect l="l" t="t" r="r" b="b"/>
            <a:pathLst>
              <a:path w="10342945" h="1921214">
                <a:moveTo>
                  <a:pt x="0" y="0"/>
                </a:moveTo>
                <a:lnTo>
                  <a:pt x="10342946" y="0"/>
                </a:lnTo>
                <a:lnTo>
                  <a:pt x="10342946" y="1921214"/>
                </a:lnTo>
                <a:lnTo>
                  <a:pt x="0" y="192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26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7432" y="5501029"/>
            <a:ext cx="1563313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5000" b="1" spc="-22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TUNING PID CONTROLLERS USING TD3-RL FOR NONLINEAR SYSTEMS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41962" y="4004889"/>
            <a:ext cx="12604075" cy="762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sz="4471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IE415: CONTROL OF AUTONOMOUS SYSTEMS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7432" y="7636510"/>
            <a:ext cx="3873222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Name: Jeet Patel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ID: 202201216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24750" y="8237220"/>
            <a:ext cx="4635818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Prof. Sujay Kadam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453051"/>
            <a:chOff x="0" y="0"/>
            <a:chExt cx="4203471" cy="757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757376"/>
            </a:xfrm>
            <a:custGeom>
              <a:avLst/>
              <a:gdLst/>
              <a:ahLst/>
              <a:cxnLst/>
              <a:rect l="l" t="t" r="r" b="b"/>
              <a:pathLst>
                <a:path w="4203471" h="757376">
                  <a:moveTo>
                    <a:pt x="0" y="0"/>
                  </a:moveTo>
                  <a:lnTo>
                    <a:pt x="4203471" y="0"/>
                  </a:lnTo>
                  <a:lnTo>
                    <a:pt x="4203471" y="757376"/>
                  </a:lnTo>
                  <a:lnTo>
                    <a:pt x="0" y="757376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82405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3100264"/>
            <a:ext cx="8750630" cy="5680658"/>
          </a:xfrm>
          <a:custGeom>
            <a:avLst/>
            <a:gdLst/>
            <a:ahLst/>
            <a:cxnLst/>
            <a:rect l="l" t="t" r="r" b="b"/>
            <a:pathLst>
              <a:path w="8750630" h="5680658">
                <a:moveTo>
                  <a:pt x="0" y="0"/>
                </a:moveTo>
                <a:lnTo>
                  <a:pt x="8750630" y="0"/>
                </a:lnTo>
                <a:lnTo>
                  <a:pt x="8750630" y="5680658"/>
                </a:lnTo>
                <a:lnTo>
                  <a:pt x="0" y="5680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5245" y="1016959"/>
            <a:ext cx="1779751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REWARD FUNCTION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0460" y="3141513"/>
            <a:ext cx="7872305" cy="540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Reward components: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Penalty for overshooting: −2000.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Penalty for weak control: -100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Reward for staying within target: +3.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Penalty for undesirable ranges.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Specific rewards for fine-tuned output ranges.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Penalty for large deviations.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247400"/>
            <a:ext cx="7621315" cy="57921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97720" y="3420959"/>
            <a:ext cx="9622326" cy="1244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9999" spc="-449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04147" y="5216737"/>
            <a:ext cx="720947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I: Conventional PID Tuning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II: RL-Tuned PID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021583"/>
            <a:chOff x="0" y="0"/>
            <a:chExt cx="4203471" cy="6627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662740"/>
            </a:xfrm>
            <a:custGeom>
              <a:avLst/>
              <a:gdLst/>
              <a:ahLst/>
              <a:cxnLst/>
              <a:rect l="l" t="t" r="r" b="b"/>
              <a:pathLst>
                <a:path w="4203471" h="662740">
                  <a:moveTo>
                    <a:pt x="0" y="0"/>
                  </a:moveTo>
                  <a:lnTo>
                    <a:pt x="4203471" y="0"/>
                  </a:lnTo>
                  <a:lnTo>
                    <a:pt x="4203471" y="662740"/>
                  </a:lnTo>
                  <a:lnTo>
                    <a:pt x="0" y="662740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7294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87857" y="2752816"/>
            <a:ext cx="9312285" cy="6505484"/>
          </a:xfrm>
          <a:custGeom>
            <a:avLst/>
            <a:gdLst/>
            <a:ahLst/>
            <a:cxnLst/>
            <a:rect l="l" t="t" r="r" b="b"/>
            <a:pathLst>
              <a:path w="9312285" h="6505484">
                <a:moveTo>
                  <a:pt x="0" y="0"/>
                </a:moveTo>
                <a:lnTo>
                  <a:pt x="9312286" y="0"/>
                </a:lnTo>
                <a:lnTo>
                  <a:pt x="9312286" y="6505484"/>
                </a:lnTo>
                <a:lnTo>
                  <a:pt x="0" y="6505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5245" y="801225"/>
            <a:ext cx="1779751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I: CONVENTIONAL PID TUNING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028488"/>
            <a:chOff x="0" y="0"/>
            <a:chExt cx="4203471" cy="6642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664254"/>
            </a:xfrm>
            <a:custGeom>
              <a:avLst/>
              <a:gdLst/>
              <a:ahLst/>
              <a:cxnLst/>
              <a:rect l="l" t="t" r="r" b="b"/>
              <a:pathLst>
                <a:path w="4203471" h="664254">
                  <a:moveTo>
                    <a:pt x="0" y="0"/>
                  </a:moveTo>
                  <a:lnTo>
                    <a:pt x="4203471" y="0"/>
                  </a:lnTo>
                  <a:lnTo>
                    <a:pt x="4203471" y="664254"/>
                  </a:lnTo>
                  <a:lnTo>
                    <a:pt x="0" y="664254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7309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88275" y="3346320"/>
            <a:ext cx="9711450" cy="6525119"/>
          </a:xfrm>
          <a:custGeom>
            <a:avLst/>
            <a:gdLst/>
            <a:ahLst/>
            <a:cxnLst/>
            <a:rect l="l" t="t" r="r" b="b"/>
            <a:pathLst>
              <a:path w="9711450" h="6525119">
                <a:moveTo>
                  <a:pt x="0" y="0"/>
                </a:moveTo>
                <a:lnTo>
                  <a:pt x="9711450" y="0"/>
                </a:lnTo>
                <a:lnTo>
                  <a:pt x="9711450" y="6525119"/>
                </a:lnTo>
                <a:lnTo>
                  <a:pt x="0" y="6525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5245" y="725196"/>
            <a:ext cx="1779751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II: RL-TUNED PID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83842" y="2014121"/>
            <a:ext cx="252031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Trail: 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028488"/>
            <a:chOff x="0" y="0"/>
            <a:chExt cx="4203471" cy="6642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664254"/>
            </a:xfrm>
            <a:custGeom>
              <a:avLst/>
              <a:gdLst/>
              <a:ahLst/>
              <a:cxnLst/>
              <a:rect l="l" t="t" r="r" b="b"/>
              <a:pathLst>
                <a:path w="4203471" h="664254">
                  <a:moveTo>
                    <a:pt x="0" y="0"/>
                  </a:moveTo>
                  <a:lnTo>
                    <a:pt x="4203471" y="0"/>
                  </a:lnTo>
                  <a:lnTo>
                    <a:pt x="4203471" y="664254"/>
                  </a:lnTo>
                  <a:lnTo>
                    <a:pt x="0" y="664254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7309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872447"/>
            <a:ext cx="7832032" cy="5069697"/>
          </a:xfrm>
          <a:custGeom>
            <a:avLst/>
            <a:gdLst/>
            <a:ahLst/>
            <a:cxnLst/>
            <a:rect l="l" t="t" r="r" b="b"/>
            <a:pathLst>
              <a:path w="7832032" h="5069697">
                <a:moveTo>
                  <a:pt x="0" y="0"/>
                </a:moveTo>
                <a:lnTo>
                  <a:pt x="7832032" y="0"/>
                </a:lnTo>
                <a:lnTo>
                  <a:pt x="7832032" y="5069697"/>
                </a:lnTo>
                <a:lnTo>
                  <a:pt x="0" y="5069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51975" y="3872447"/>
            <a:ext cx="7832032" cy="5069697"/>
          </a:xfrm>
          <a:custGeom>
            <a:avLst/>
            <a:gdLst/>
            <a:ahLst/>
            <a:cxnLst/>
            <a:rect l="l" t="t" r="r" b="b"/>
            <a:pathLst>
              <a:path w="7832032" h="5069697">
                <a:moveTo>
                  <a:pt x="0" y="0"/>
                </a:moveTo>
                <a:lnTo>
                  <a:pt x="7832033" y="0"/>
                </a:lnTo>
                <a:lnTo>
                  <a:pt x="7832033" y="5069697"/>
                </a:lnTo>
                <a:lnTo>
                  <a:pt x="0" y="5069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5245" y="725196"/>
            <a:ext cx="1779751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II: RL-TUNED PID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66102" y="2014121"/>
            <a:ext cx="255579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Trail: 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028488"/>
            <a:chOff x="0" y="0"/>
            <a:chExt cx="4203471" cy="6642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664254"/>
            </a:xfrm>
            <a:custGeom>
              <a:avLst/>
              <a:gdLst/>
              <a:ahLst/>
              <a:cxnLst/>
              <a:rect l="l" t="t" r="r" b="b"/>
              <a:pathLst>
                <a:path w="4203471" h="664254">
                  <a:moveTo>
                    <a:pt x="0" y="0"/>
                  </a:moveTo>
                  <a:lnTo>
                    <a:pt x="4203471" y="0"/>
                  </a:lnTo>
                  <a:lnTo>
                    <a:pt x="4203471" y="664254"/>
                  </a:lnTo>
                  <a:lnTo>
                    <a:pt x="0" y="664254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7309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34153" y="786323"/>
            <a:ext cx="6054425" cy="3919047"/>
          </a:xfrm>
          <a:custGeom>
            <a:avLst/>
            <a:gdLst/>
            <a:ahLst/>
            <a:cxnLst/>
            <a:rect l="l" t="t" r="r" b="b"/>
            <a:pathLst>
              <a:path w="6054425" h="3919047">
                <a:moveTo>
                  <a:pt x="0" y="0"/>
                </a:moveTo>
                <a:lnTo>
                  <a:pt x="6054425" y="0"/>
                </a:lnTo>
                <a:lnTo>
                  <a:pt x="6054425" y="3919047"/>
                </a:lnTo>
                <a:lnTo>
                  <a:pt x="0" y="3919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04677"/>
            <a:ext cx="7805619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COMPARISON</a:t>
            </a:r>
          </a:p>
        </p:txBody>
      </p:sp>
      <p:sp>
        <p:nvSpPr>
          <p:cNvPr id="7" name="Freeform 7"/>
          <p:cNvSpPr/>
          <p:nvPr/>
        </p:nvSpPr>
        <p:spPr>
          <a:xfrm>
            <a:off x="11534153" y="5347880"/>
            <a:ext cx="6054425" cy="4229570"/>
          </a:xfrm>
          <a:custGeom>
            <a:avLst/>
            <a:gdLst/>
            <a:ahLst/>
            <a:cxnLst/>
            <a:rect l="l" t="t" r="r" b="b"/>
            <a:pathLst>
              <a:path w="6054425" h="4229570">
                <a:moveTo>
                  <a:pt x="0" y="0"/>
                </a:moveTo>
                <a:lnTo>
                  <a:pt x="6054425" y="0"/>
                </a:lnTo>
                <a:lnTo>
                  <a:pt x="6054425" y="4229570"/>
                </a:lnTo>
                <a:lnTo>
                  <a:pt x="0" y="4229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607220"/>
            <a:ext cx="7872305" cy="274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Comparison Points: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Overshoot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Settling time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Adaptability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997085"/>
            <a:ext cx="10370278" cy="274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TD3's Advantages in Dynamic Environments: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Reduced Overestimation Bias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Stable Policy Updates</a:t>
            </a:r>
          </a:p>
          <a:p>
            <a:pPr marL="1295400" lvl="2" indent="-431800" algn="l">
              <a:lnSpc>
                <a:spcPts val="528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Smooth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028488"/>
            <a:chOff x="0" y="0"/>
            <a:chExt cx="4203471" cy="6642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664254"/>
            </a:xfrm>
            <a:custGeom>
              <a:avLst/>
              <a:gdLst/>
              <a:ahLst/>
              <a:cxnLst/>
              <a:rect l="l" t="t" r="r" b="b"/>
              <a:pathLst>
                <a:path w="4203471" h="664254">
                  <a:moveTo>
                    <a:pt x="0" y="0"/>
                  </a:moveTo>
                  <a:lnTo>
                    <a:pt x="4203471" y="0"/>
                  </a:lnTo>
                  <a:lnTo>
                    <a:pt x="4203471" y="664254"/>
                  </a:lnTo>
                  <a:lnTo>
                    <a:pt x="0" y="664254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7309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pic>
        <p:nvPicPr>
          <p:cNvPr id="5" name="Picture 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rcRect/>
          <a:stretch>
            <a:fillRect/>
          </a:stretch>
        </p:blipFill>
        <p:spPr>
          <a:xfrm>
            <a:off x="3866968" y="7365681"/>
            <a:ext cx="4618790" cy="2585518"/>
          </a:xfrm>
          <a:prstGeom prst="rect">
            <a:avLst/>
          </a:prstGeom>
        </p:spPr>
      </p:pic>
      <p:pic>
        <p:nvPicPr>
          <p:cNvPr id="6" name="Picture 6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rcRect/>
          <a:stretch>
            <a:fillRect/>
          </a:stretch>
        </p:blipFill>
        <p:spPr>
          <a:xfrm>
            <a:off x="11593408" y="7365681"/>
            <a:ext cx="4618790" cy="2585518"/>
          </a:xfrm>
          <a:prstGeom prst="rect">
            <a:avLst/>
          </a:prstGeom>
        </p:spPr>
      </p:pic>
      <p:pic>
        <p:nvPicPr>
          <p:cNvPr id="7" name="Picture 7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rcRect/>
          <a:stretch>
            <a:fillRect/>
          </a:stretch>
        </p:blipFill>
        <p:spPr>
          <a:xfrm>
            <a:off x="12308458" y="3362646"/>
            <a:ext cx="3188690" cy="3587276"/>
          </a:xfrm>
          <a:prstGeom prst="rect">
            <a:avLst/>
          </a:prstGeom>
        </p:spPr>
      </p:pic>
      <p:pic>
        <p:nvPicPr>
          <p:cNvPr id="8" name="Picture 8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rcRect/>
          <a:stretch>
            <a:fillRect/>
          </a:stretch>
        </p:blipFill>
        <p:spPr>
          <a:xfrm>
            <a:off x="4528470" y="3362646"/>
            <a:ext cx="3188690" cy="358727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804677"/>
            <a:ext cx="7805619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COMPARISON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31710" y="2340461"/>
            <a:ext cx="588930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Conventional PID Controller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02346" y="2340461"/>
            <a:ext cx="540091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RL-Tunned PID Controller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802188"/>
            <a:ext cx="187618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Example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1365" y="8007566"/>
            <a:ext cx="2090857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Simscape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2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3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0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38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8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0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0">
                <p:cTn id="28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0">
                <p:cTn id="34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32837" y="4295971"/>
            <a:ext cx="9622326" cy="1244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9999" spc="-449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32837" y="1582254"/>
            <a:ext cx="9622326" cy="1244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9999" spc="-449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2175" y="3294491"/>
            <a:ext cx="16003651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"Tuning of PID Controllers Using Reinforcement Learning for Nonlinear Systems Control” - Gheorghe </a:t>
            </a:r>
            <a:r>
              <a:rPr lang="en-US" sz="3500" dirty="0" err="1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Bujgoi</a:t>
            </a:r>
            <a:r>
              <a:rPr lang="en-US" sz="35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and Dorin </a:t>
            </a:r>
            <a:r>
              <a:rPr lang="en-US" sz="3500" dirty="0" err="1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Sendrescu</a:t>
            </a:r>
            <a:endParaRPr lang="en-US" sz="3500" dirty="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Simscape</a:t>
            </a:r>
            <a:r>
              <a:rPr lang="en-US" sz="35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Model From </a:t>
            </a:r>
            <a:r>
              <a:rPr lang="en-US" sz="3500" dirty="0" err="1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Matlab’s</a:t>
            </a:r>
            <a:r>
              <a:rPr lang="en-US" sz="35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Community File Exchange - </a:t>
            </a:r>
            <a:r>
              <a:rPr lang="en-US" sz="35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Be Vietnam"/>
                <a:ea typeface="Be Vietnam"/>
                <a:cs typeface="Be Vietnam"/>
                <a:sym typeface="Be Vietnam"/>
                <a:hlinkClick r:id="rId2" tooltip="https://in.mathworks.com/matlabcentral/fileexchange/98689-modeling-and-simulation-of-spring-mass-damper-system-sm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</a:p>
          <a:p>
            <a:pPr algn="l">
              <a:lnSpc>
                <a:spcPts val="4900"/>
              </a:lnSpc>
            </a:pPr>
            <a:endParaRPr lang="en-US" sz="3500" u="sng" dirty="0">
              <a:solidFill>
                <a:srgbClr val="0000FF"/>
              </a:solidFill>
              <a:latin typeface="Be Vietnam"/>
              <a:ea typeface="Be Vietnam"/>
              <a:cs typeface="Be Vietnam"/>
              <a:sym typeface="Be Vietnam"/>
              <a:hlinkClick r:id="rId2" tooltip="https://in.mathworks.com/matlabcentral/fileexchange/98689-modeling-and-simulation-of-spring-mass-damper-system-smd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MATLAB and Simulink documentation</a:t>
            </a:r>
          </a:p>
          <a:p>
            <a:pPr algn="l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Reinforcement Learning Onramp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82800" y="3646378"/>
            <a:ext cx="7922400" cy="2160654"/>
          </a:xfrm>
          <a:custGeom>
            <a:avLst/>
            <a:gdLst/>
            <a:ahLst/>
            <a:cxnLst/>
            <a:rect l="l" t="t" r="r" b="b"/>
            <a:pathLst>
              <a:path w="7922400" h="2160654">
                <a:moveTo>
                  <a:pt x="0" y="0"/>
                </a:moveTo>
                <a:lnTo>
                  <a:pt x="7922400" y="0"/>
                </a:lnTo>
                <a:lnTo>
                  <a:pt x="7922400" y="2160655"/>
                </a:lnTo>
                <a:lnTo>
                  <a:pt x="0" y="21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7424" y="-283712"/>
            <a:ext cx="19164599" cy="4564276"/>
            <a:chOff x="0" y="0"/>
            <a:chExt cx="4203471" cy="1001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1001106"/>
            </a:xfrm>
            <a:custGeom>
              <a:avLst/>
              <a:gdLst/>
              <a:ahLst/>
              <a:cxnLst/>
              <a:rect l="l" t="t" r="r" b="b"/>
              <a:pathLst>
                <a:path w="4203471" h="1001106">
                  <a:moveTo>
                    <a:pt x="0" y="0"/>
                  </a:moveTo>
                  <a:lnTo>
                    <a:pt x="4203471" y="0"/>
                  </a:lnTo>
                  <a:lnTo>
                    <a:pt x="4203471" y="1001106"/>
                  </a:lnTo>
                  <a:lnTo>
                    <a:pt x="0" y="1001106"/>
                  </a:lnTo>
                  <a:close/>
                </a:path>
              </a:pathLst>
            </a:custGeom>
            <a:solidFill>
              <a:srgbClr val="A4A9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106778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54133" y="2665107"/>
            <a:ext cx="2454244" cy="3688072"/>
          </a:xfrm>
          <a:custGeom>
            <a:avLst/>
            <a:gdLst/>
            <a:ahLst/>
            <a:cxnLst/>
            <a:rect l="l" t="t" r="r" b="b"/>
            <a:pathLst>
              <a:path w="2454244" h="3688072">
                <a:moveTo>
                  <a:pt x="0" y="0"/>
                </a:moveTo>
                <a:lnTo>
                  <a:pt x="2454244" y="0"/>
                </a:lnTo>
                <a:lnTo>
                  <a:pt x="2454244" y="3688072"/>
                </a:lnTo>
                <a:lnTo>
                  <a:pt x="0" y="368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81255" y="2774357"/>
            <a:ext cx="16230600" cy="150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2"/>
              </a:lnSpc>
            </a:pPr>
            <a:r>
              <a:rPr lang="en-US" sz="12189" spc="-548">
                <a:solidFill>
                  <a:srgbClr val="121749"/>
                </a:solidFill>
                <a:latin typeface="Peace Sans"/>
                <a:ea typeface="Peace Sans"/>
                <a:cs typeface="Peace Sans"/>
                <a:sym typeface="Peace Sans"/>
              </a:rPr>
              <a:t>MOTIVATION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85392" y="4728218"/>
            <a:ext cx="9622326" cy="192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000" spc="-360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FOR CHOOSING THIS TOPIC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7424" y="-283712"/>
            <a:ext cx="19164599" cy="1921695"/>
            <a:chOff x="0" y="0"/>
            <a:chExt cx="4203471" cy="4214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421495"/>
            </a:xfrm>
            <a:custGeom>
              <a:avLst/>
              <a:gdLst/>
              <a:ahLst/>
              <a:cxnLst/>
              <a:rect l="l" t="t" r="r" b="b"/>
              <a:pathLst>
                <a:path w="4203471" h="421495">
                  <a:moveTo>
                    <a:pt x="0" y="0"/>
                  </a:moveTo>
                  <a:lnTo>
                    <a:pt x="4203471" y="0"/>
                  </a:lnTo>
                  <a:lnTo>
                    <a:pt x="4203471" y="421495"/>
                  </a:lnTo>
                  <a:lnTo>
                    <a:pt x="0" y="421495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4881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79530"/>
            <a:ext cx="16230600" cy="99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000" spc="-360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3037" y="1894903"/>
            <a:ext cx="16361927" cy="771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Brief overview of PID controllers and their significance in control systems.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Proportional: Responds to current error.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Integral: Addresses accumulated error over time.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Derivative: Predicts and compensates for future error changes.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Challenges in tuning PID for nonlinear systems.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Nonlinearity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Dynamic Changes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Manual Tuning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Motivation for using Reinforcement Learning (RL) and TD3 algorithm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Adaptability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Optimal Control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7424" y="-283712"/>
            <a:ext cx="19164599" cy="3702848"/>
            <a:chOff x="0" y="0"/>
            <a:chExt cx="4203471" cy="8121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812165"/>
            </a:xfrm>
            <a:custGeom>
              <a:avLst/>
              <a:gdLst/>
              <a:ahLst/>
              <a:cxnLst/>
              <a:rect l="l" t="t" r="r" b="b"/>
              <a:pathLst>
                <a:path w="4203471" h="812165">
                  <a:moveTo>
                    <a:pt x="0" y="0"/>
                  </a:moveTo>
                  <a:lnTo>
                    <a:pt x="4203471" y="0"/>
                  </a:lnTo>
                  <a:lnTo>
                    <a:pt x="4203471" y="812165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8788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779633" y="2495198"/>
            <a:ext cx="2449813" cy="2485973"/>
          </a:xfrm>
          <a:custGeom>
            <a:avLst/>
            <a:gdLst/>
            <a:ahLst/>
            <a:cxnLst/>
            <a:rect l="l" t="t" r="r" b="b"/>
            <a:pathLst>
              <a:path w="2449813" h="2485973">
                <a:moveTo>
                  <a:pt x="0" y="0"/>
                </a:moveTo>
                <a:lnTo>
                  <a:pt x="2449813" y="0"/>
                </a:lnTo>
                <a:lnTo>
                  <a:pt x="2449813" y="2485973"/>
                </a:lnTo>
                <a:lnTo>
                  <a:pt x="0" y="2485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496202"/>
            <a:ext cx="16230600" cy="129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10389" spc="-46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4405" y="5833190"/>
            <a:ext cx="15885041" cy="286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1" lvl="1" indent="-442595" algn="l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Compare RL-based tuning with conventional PID tuning.</a:t>
            </a:r>
          </a:p>
          <a:p>
            <a:pPr algn="l">
              <a:lnSpc>
                <a:spcPts val="5740"/>
              </a:lnSpc>
            </a:pPr>
            <a:endParaRPr lang="en-US" sz="41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885191" lvl="1" indent="-442595" algn="l">
              <a:lnSpc>
                <a:spcPts val="5740"/>
              </a:lnSpc>
              <a:spcBef>
                <a:spcPct val="0"/>
              </a:spcBef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Apply the TD3 algorithm to train a PID controller for a mass-spring-damper system.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4405" y="3916234"/>
            <a:ext cx="11375687" cy="14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1" lvl="1" indent="-442595" algn="l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Simulate and evaluate the performance of RL-tuned PID controllers.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3702848"/>
            <a:chOff x="0" y="0"/>
            <a:chExt cx="4203471" cy="8121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812165"/>
            </a:xfrm>
            <a:custGeom>
              <a:avLst/>
              <a:gdLst/>
              <a:ahLst/>
              <a:cxnLst/>
              <a:rect l="l" t="t" r="r" b="b"/>
              <a:pathLst>
                <a:path w="4203471" h="812165">
                  <a:moveTo>
                    <a:pt x="0" y="0"/>
                  </a:moveTo>
                  <a:lnTo>
                    <a:pt x="4203471" y="0"/>
                  </a:lnTo>
                  <a:lnTo>
                    <a:pt x="4203471" y="812165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8788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739888" y="4341273"/>
            <a:ext cx="4839396" cy="5075989"/>
          </a:xfrm>
          <a:custGeom>
            <a:avLst/>
            <a:gdLst/>
            <a:ahLst/>
            <a:cxnLst/>
            <a:rect l="l" t="t" r="r" b="b"/>
            <a:pathLst>
              <a:path w="4839396" h="5075989">
                <a:moveTo>
                  <a:pt x="0" y="0"/>
                </a:moveTo>
                <a:lnTo>
                  <a:pt x="4839396" y="0"/>
                </a:lnTo>
                <a:lnTo>
                  <a:pt x="4839396" y="5075989"/>
                </a:lnTo>
                <a:lnTo>
                  <a:pt x="0" y="507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05772"/>
            <a:ext cx="16230600" cy="129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10389" spc="-46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SYSTEM 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98867" y="3059159"/>
            <a:ext cx="478041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mx” + cx’ + kx = F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955166"/>
            <a:ext cx="11505720" cy="221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Behavior: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Spring: Resists displacement proportionally (kx).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Damper: Opposes velocity (cx’) for stability.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Mass: Reacts to applied forces with acceleration (mx”).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5359656"/>
            <a:ext cx="12164276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Purpose: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Models real-world systems like car suspensions or robotic joints.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Used to analyze dynamic responses to various inputs (e.g., step, sinusoidal).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7652385"/>
            <a:ext cx="12164276" cy="160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Control Objective: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Achieve stable performance with minimal overshoot and fast settling by controlling the force 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028700" y="1641839"/>
            <a:ext cx="7298537" cy="7298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621697" y="3905250"/>
            <a:ext cx="9054605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REINFORCEMENT LEARNING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2703659"/>
            <a:chOff x="0" y="0"/>
            <a:chExt cx="4203471" cy="5930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593008"/>
            </a:xfrm>
            <a:custGeom>
              <a:avLst/>
              <a:gdLst/>
              <a:ahLst/>
              <a:cxnLst/>
              <a:rect l="l" t="t" r="r" b="b"/>
              <a:pathLst>
                <a:path w="4203471" h="593008">
                  <a:moveTo>
                    <a:pt x="0" y="0"/>
                  </a:moveTo>
                  <a:lnTo>
                    <a:pt x="4203471" y="0"/>
                  </a:lnTo>
                  <a:lnTo>
                    <a:pt x="4203471" y="593008"/>
                  </a:lnTo>
                  <a:lnTo>
                    <a:pt x="0" y="593008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6596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66079" y="1870634"/>
            <a:ext cx="16955842" cy="798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Agent: </a:t>
            </a:r>
          </a:p>
          <a:p>
            <a:pPr marL="1295400" lvl="2" indent="-431800" algn="l">
              <a:lnSpc>
                <a:spcPts val="456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The decision-maker that learns to optimize control by interacting with the environment.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Environment: </a:t>
            </a:r>
          </a:p>
          <a:p>
            <a:pPr marL="1295400" lvl="2" indent="-431800" algn="l">
              <a:lnSpc>
                <a:spcPts val="456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The system or process the agent interacts with (e.g., mass-spring-damper system).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Policy:</a:t>
            </a:r>
          </a:p>
          <a:p>
            <a:pPr marL="1295400" lvl="2" indent="-431800" algn="l">
              <a:lnSpc>
                <a:spcPts val="456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Probability of selecting a possible action given a state and reward.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State: </a:t>
            </a:r>
          </a:p>
          <a:p>
            <a:pPr marL="1295400" lvl="2" indent="-431800" algn="l">
              <a:lnSpc>
                <a:spcPts val="456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 representation of the system's current condition (e.g., position, velocity).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Action: </a:t>
            </a:r>
          </a:p>
          <a:p>
            <a:pPr marL="1295400" lvl="2" indent="-431800" algn="l">
              <a:lnSpc>
                <a:spcPts val="456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The control input applied by the agent to influence the environment (e.g., force).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Reward: </a:t>
            </a:r>
          </a:p>
          <a:p>
            <a:pPr marL="1295400" lvl="2" indent="-431800" algn="l">
              <a:lnSpc>
                <a:spcPts val="456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Feedback signal guiding the agent's learning, based on the desirability of its actions.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43716" y="642263"/>
            <a:ext cx="18910244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RL CONCEPTS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2703659"/>
            <a:chOff x="0" y="0"/>
            <a:chExt cx="4203471" cy="5930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593008"/>
            </a:xfrm>
            <a:custGeom>
              <a:avLst/>
              <a:gdLst/>
              <a:ahLst/>
              <a:cxnLst/>
              <a:rect l="l" t="t" r="r" b="b"/>
              <a:pathLst>
                <a:path w="4203471" h="593008">
                  <a:moveTo>
                    <a:pt x="0" y="0"/>
                  </a:moveTo>
                  <a:lnTo>
                    <a:pt x="4203471" y="0"/>
                  </a:lnTo>
                  <a:lnTo>
                    <a:pt x="4203471" y="593008"/>
                  </a:lnTo>
                  <a:lnTo>
                    <a:pt x="0" y="593008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6596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790649" y="2792988"/>
            <a:ext cx="5468651" cy="3706283"/>
          </a:xfrm>
          <a:custGeom>
            <a:avLst/>
            <a:gdLst/>
            <a:ahLst/>
            <a:cxnLst/>
            <a:rect l="l" t="t" r="r" b="b"/>
            <a:pathLst>
              <a:path w="5468651" h="3706283">
                <a:moveTo>
                  <a:pt x="0" y="0"/>
                </a:moveTo>
                <a:lnTo>
                  <a:pt x="5468651" y="0"/>
                </a:lnTo>
                <a:lnTo>
                  <a:pt x="5468651" y="3706283"/>
                </a:lnTo>
                <a:lnTo>
                  <a:pt x="0" y="3706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33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43716" y="661313"/>
            <a:ext cx="18910244" cy="99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000" spc="-360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TD3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57322" y="1874667"/>
            <a:ext cx="12573357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Twin Delayed Deep Deterministic Policy Gradient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413685"/>
            <a:ext cx="12766503" cy="254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DDPG shortcomings:   i. Overestimation bias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ii. Numerical instability</a:t>
            </a:r>
          </a:p>
          <a:p>
            <a:pPr algn="l">
              <a:lnSpc>
                <a:spcPts val="5599"/>
              </a:lnSpc>
            </a:pPr>
            <a:endParaRPr lang="en-US" sz="35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Replay Buffer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799282"/>
            <a:ext cx="7979047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To reduce Overestimation bias in: DDPG TD3 uses three techniques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6808807"/>
            <a:ext cx="7636503" cy="1728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3092" lvl="1" indent="-356546" algn="l">
              <a:lnSpc>
                <a:spcPts val="4624"/>
              </a:lnSpc>
              <a:buAutoNum type="arabicPeriod"/>
            </a:pPr>
            <a:r>
              <a:rPr lang="en-US" sz="3302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Clipped double Q-learning</a:t>
            </a:r>
          </a:p>
          <a:p>
            <a:pPr marL="713092" lvl="1" indent="-356546" algn="l">
              <a:lnSpc>
                <a:spcPts val="4624"/>
              </a:lnSpc>
              <a:buAutoNum type="arabicPeriod"/>
            </a:pPr>
            <a:r>
              <a:rPr lang="en-US" sz="3302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Target policy smoothing</a:t>
            </a:r>
          </a:p>
          <a:p>
            <a:pPr marL="713092" lvl="1" indent="-356546" algn="l">
              <a:lnSpc>
                <a:spcPts val="4624"/>
              </a:lnSpc>
              <a:buAutoNum type="arabicPeriod"/>
            </a:pPr>
            <a:r>
              <a:rPr lang="en-US" sz="3302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Delayed policy and target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67" y="-909592"/>
            <a:ext cx="19164599" cy="2703659"/>
            <a:chOff x="0" y="0"/>
            <a:chExt cx="4203471" cy="5930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3471" cy="593008"/>
            </a:xfrm>
            <a:custGeom>
              <a:avLst/>
              <a:gdLst/>
              <a:ahLst/>
              <a:cxnLst/>
              <a:rect l="l" t="t" r="r" b="b"/>
              <a:pathLst>
                <a:path w="4203471" h="593008">
                  <a:moveTo>
                    <a:pt x="0" y="0"/>
                  </a:moveTo>
                  <a:lnTo>
                    <a:pt x="4203471" y="0"/>
                  </a:lnTo>
                  <a:lnTo>
                    <a:pt x="4203471" y="593008"/>
                  </a:lnTo>
                  <a:lnTo>
                    <a:pt x="0" y="593008"/>
                  </a:lnTo>
                  <a:close/>
                </a:path>
              </a:pathLst>
            </a:custGeom>
            <a:solidFill>
              <a:srgbClr val="1217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03471" cy="6596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8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99158" y="4037311"/>
            <a:ext cx="8087856" cy="4210567"/>
          </a:xfrm>
          <a:custGeom>
            <a:avLst/>
            <a:gdLst/>
            <a:ahLst/>
            <a:cxnLst/>
            <a:rect l="l" t="t" r="r" b="b"/>
            <a:pathLst>
              <a:path w="8087856" h="4210567">
                <a:moveTo>
                  <a:pt x="0" y="0"/>
                </a:moveTo>
                <a:lnTo>
                  <a:pt x="8087856" y="0"/>
                </a:lnTo>
                <a:lnTo>
                  <a:pt x="8087856" y="4210566"/>
                </a:lnTo>
                <a:lnTo>
                  <a:pt x="0" y="421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946" b="-2443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5245" y="642263"/>
            <a:ext cx="1779751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7500" spc="-337">
                <a:solidFill>
                  <a:srgbClr val="FFFFFF"/>
                </a:solidFill>
                <a:latin typeface="Peace Sans"/>
                <a:ea typeface="Peace Sans"/>
                <a:cs typeface="Peace Sans"/>
                <a:sym typeface="Peace Sans"/>
              </a:rPr>
              <a:t>SIMULATION SETUP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2377" y="2567290"/>
            <a:ext cx="8258355" cy="2727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Simulink model components:</a:t>
            </a:r>
          </a:p>
          <a:p>
            <a:pPr marL="1209039" lvl="2" indent="-403013" algn="l">
              <a:lnSpc>
                <a:spcPts val="4255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Observation block: Outputs P, I, D.</a:t>
            </a:r>
          </a:p>
          <a:p>
            <a:pPr marL="1209039" lvl="2" indent="-403013" algn="l">
              <a:lnSpc>
                <a:spcPts val="4255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Reward block: Implements the designed reward function.</a:t>
            </a:r>
          </a:p>
          <a:p>
            <a:pPr marL="1209039" lvl="2" indent="-403013" algn="l">
              <a:lnSpc>
                <a:spcPts val="4255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RL Agent: Uses TD3 to adjust KP, KI, KD.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2377" y="6066394"/>
            <a:ext cx="8258355" cy="2596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Training parameters: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Episodes: 500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Mini-batch size: 128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Discount factor: 0.97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Learning rates for actor and critic.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572</Words>
  <Application>Microsoft Office PowerPoint</Application>
  <PresentationFormat>Custom</PresentationFormat>
  <Paragraphs>112</Paragraphs>
  <Slides>19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Peace Sans</vt:lpstr>
      <vt:lpstr>Be Vietnam</vt:lpstr>
      <vt:lpstr>Be Vietnam Ultra-Bold</vt:lpstr>
      <vt:lpstr>Calibri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RL</dc:title>
  <dc:creator>JEETKUMAR PATEL</dc:creator>
  <cp:lastModifiedBy>202201216 JEET PATEL</cp:lastModifiedBy>
  <cp:revision>2</cp:revision>
  <dcterms:created xsi:type="dcterms:W3CDTF">2006-08-16T00:00:00Z</dcterms:created>
  <dcterms:modified xsi:type="dcterms:W3CDTF">2024-12-04T21:10:32Z</dcterms:modified>
  <dc:identifier>DAGWqE1nuAc</dc:identifier>
</cp:coreProperties>
</file>