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embeddedFontLst>
    <p:embeddedFont>
      <p:font typeface="맑은 고딕" panose="020B0503020000020004" pitchFamily="50" charset="-127"/>
      <p:regular r:id="rId7"/>
      <p:bold r:id="rId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EDE9"/>
    <a:srgbClr val="E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5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E63032-7120-4414-BA32-81113214378A}" type="datetimeFigureOut">
              <a:rPr lang="ko-KR" altLang="en-US" smtClean="0"/>
              <a:t>2025-09-23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06C5D7-D314-4C63-8CEA-D7C6FE89E0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278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ctr">
            <a:normAutofit/>
          </a:bodyPr>
          <a:lstStyle>
            <a:lvl1pPr algn="l">
              <a:lnSpc>
                <a:spcPct val="150000"/>
              </a:lnSpc>
              <a:defRPr sz="4000" b="1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602038"/>
            <a:ext cx="7772400" cy="1655762"/>
          </a:xfrm>
        </p:spPr>
        <p:txBody>
          <a:bodyPr anchor="ctr"/>
          <a:lstStyle>
            <a:lvl1pPr marL="0" indent="0" algn="l">
              <a:lnSpc>
                <a:spcPct val="150000"/>
              </a:lnSpc>
              <a:buNone/>
              <a:defRPr sz="24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3000" y="6356351"/>
            <a:ext cx="6858000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ko-KR"/>
              <a:t>Dept. of Computer Science &amp; Engineering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6551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Dept. of Computer Science &amp; Engineering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805F0-D154-4BCD-9141-31989782D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6375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Dept. of Computer Science &amp; Engineering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805F0-D154-4BCD-9141-31989782D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5086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Dept. of Computer Science &amp; Engineering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805F0-D154-4BCD-9141-31989782D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55224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Dept. of Computer Science &amp; Engineering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805F0-D154-4BCD-9141-31989782D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8451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Dept. of Computer Science &amp; Engineering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805F0-D154-4BCD-9141-31989782D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5350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Dept. of Computer Science &amp; Engineering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805F0-D154-4BCD-9141-31989782D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89385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Dept. of Computer Science &amp; Engineering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805F0-D154-4BCD-9141-31989782D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52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Dept. of Computer Science &amp; Engineering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805F0-D154-4BCD-9141-31989782D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735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Dept. of Computer Science &amp; Engineering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805F0-D154-4BCD-9141-31989782D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629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599" y="365126"/>
            <a:ext cx="8683003" cy="581183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Dept. of Computer Science &amp; Engineering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805F0-D154-4BCD-9141-31989782D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464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599" y="1161352"/>
            <a:ext cx="4286251" cy="501561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161352"/>
            <a:ext cx="4282452" cy="501561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Dept. of Computer Science &amp; Engineering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805F0-D154-4BCD-9141-31989782D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8545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228599" y="3724890"/>
            <a:ext cx="4286251" cy="2452073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3724890"/>
            <a:ext cx="4282452" cy="2452073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Dept. of Computer Science &amp; Engineering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805F0-D154-4BCD-9141-31989782D30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228598" y="1161348"/>
            <a:ext cx="8683003" cy="2451127"/>
          </a:xfrm>
          <a:noFill/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788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Dept. of Computer Science &amp; Engineering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805F0-D154-4BCD-9141-31989782D30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Content Placeholder 2"/>
          <p:cNvSpPr>
            <a:spLocks noGrp="1"/>
          </p:cNvSpPr>
          <p:nvPr>
            <p:ph idx="13"/>
          </p:nvPr>
        </p:nvSpPr>
        <p:spPr>
          <a:xfrm>
            <a:off x="228598" y="3724890"/>
            <a:ext cx="8683003" cy="2451127"/>
          </a:xfrm>
          <a:noFill/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228598" y="1161348"/>
            <a:ext cx="8683003" cy="2451127"/>
          </a:xfrm>
          <a:noFill/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792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/>
          <p:cNvSpPr>
            <a:spLocks noGrp="1"/>
          </p:cNvSpPr>
          <p:nvPr>
            <p:ph idx="13"/>
          </p:nvPr>
        </p:nvSpPr>
        <p:spPr>
          <a:xfrm>
            <a:off x="228597" y="3327251"/>
            <a:ext cx="8683003" cy="2847823"/>
          </a:xfrm>
          <a:noFill/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2"/>
            <a:r>
              <a:rPr lang="ko-KR" altLang="en-US" dirty="0"/>
              <a:t>넷째 수준</a:t>
            </a:r>
          </a:p>
          <a:p>
            <a:pPr lvl="3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idx="14"/>
          </p:nvPr>
        </p:nvSpPr>
        <p:spPr>
          <a:xfrm>
            <a:off x="228597" y="365597"/>
            <a:ext cx="8683003" cy="2847823"/>
          </a:xfrm>
          <a:noFill/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2"/>
            <a:r>
              <a:rPr lang="ko-KR" altLang="en-US" dirty="0"/>
              <a:t>넷째 수준</a:t>
            </a:r>
          </a:p>
          <a:p>
            <a:pPr lvl="3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Dept. of Computer Science &amp; Engineering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805F0-D154-4BCD-9141-31989782D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3970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228597" y="3327474"/>
            <a:ext cx="4286251" cy="2847600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629148" y="3327474"/>
            <a:ext cx="4282452" cy="2847600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idx="14"/>
          </p:nvPr>
        </p:nvSpPr>
        <p:spPr>
          <a:xfrm>
            <a:off x="228597" y="365597"/>
            <a:ext cx="8683003" cy="2847823"/>
          </a:xfrm>
          <a:noFill/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2"/>
            <a:r>
              <a:rPr lang="ko-KR" altLang="en-US" dirty="0"/>
              <a:t>넷째 수준</a:t>
            </a:r>
          </a:p>
          <a:p>
            <a:pPr lvl="3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Dept. of Computer Science &amp; Engineering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805F0-D154-4BCD-9141-31989782D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834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sz="half" idx="15"/>
          </p:nvPr>
        </p:nvSpPr>
        <p:spPr>
          <a:xfrm>
            <a:off x="228597" y="365820"/>
            <a:ext cx="4286251" cy="2847600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6"/>
          </p:nvPr>
        </p:nvSpPr>
        <p:spPr>
          <a:xfrm>
            <a:off x="4629148" y="365820"/>
            <a:ext cx="4282452" cy="2847600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228597" y="3327474"/>
            <a:ext cx="4286251" cy="2847600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629148" y="3327474"/>
            <a:ext cx="4282452" cy="2847600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Dept. of Computer Science &amp; Engineering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805F0-D154-4BCD-9141-31989782D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7241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599" y="365126"/>
            <a:ext cx="8684901" cy="66240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599" y="1161352"/>
            <a:ext cx="8683003" cy="50156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599" y="6356351"/>
            <a:ext cx="58864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/>
              <a:t>Dept. of Computer Science &amp; Engineering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4536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EC805F0-D154-4BCD-9141-31989782D30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56902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3" r:id="rId3"/>
    <p:sldLayoutId id="2147483664" r:id="rId4"/>
    <p:sldLayoutId id="2147483672" r:id="rId5"/>
    <p:sldLayoutId id="2147483675" r:id="rId6"/>
    <p:sldLayoutId id="2147483674" r:id="rId7"/>
    <p:sldLayoutId id="2147483676" r:id="rId8"/>
    <p:sldLayoutId id="2147483677" r:id="rId9"/>
    <p:sldLayoutId id="2147483663" r:id="rId10"/>
    <p:sldLayoutId id="2147483665" r:id="rId11"/>
    <p:sldLayoutId id="2147483666" r:id="rId12"/>
    <p:sldLayoutId id="2147483667" r:id="rId13"/>
    <p:sldLayoutId id="2147483668" r:id="rId14"/>
    <p:sldLayoutId id="2147483669" r:id="rId15"/>
    <p:sldLayoutId id="2147483670" r:id="rId16"/>
    <p:sldLayoutId id="2147483671" r:id="rId17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200" b="1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b="1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-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97C954-BA3C-4B36-BAE8-A847CB510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HDC			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AF83F4-E723-4BEA-A430-39A8BE29A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API</a:t>
            </a:r>
            <a:r>
              <a:rPr lang="ko-KR" altLang="en-US" dirty="0"/>
              <a:t>를 이용하여 변경</a:t>
            </a:r>
            <a:endParaRPr lang="en-US" altLang="ko-KR" dirty="0"/>
          </a:p>
          <a:p>
            <a:pPr lvl="1"/>
            <a:r>
              <a:rPr lang="en-US" altLang="ko-KR" dirty="0"/>
              <a:t>HDC </a:t>
            </a:r>
            <a:r>
              <a:rPr lang="ko-KR" altLang="en-US" dirty="0"/>
              <a:t>정보는 직접적으로 접근 불가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OS</a:t>
            </a:r>
            <a:r>
              <a:rPr lang="ko-KR" altLang="en-US" dirty="0">
                <a:sym typeface="Wingdings" panose="05000000000000000000" pitchFamily="2" charset="2"/>
              </a:rPr>
              <a:t>에 요청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 err="1"/>
              <a:t>SelectObject</a:t>
            </a:r>
            <a:r>
              <a:rPr lang="en-US" altLang="ko-KR" dirty="0"/>
              <a:t>() API : HDC </a:t>
            </a:r>
            <a:r>
              <a:rPr lang="ko-KR" altLang="en-US" dirty="0"/>
              <a:t>객체 정보 변경</a:t>
            </a:r>
            <a:endParaRPr lang="en-US" altLang="ko-KR" dirty="0"/>
          </a:p>
          <a:p>
            <a:pPr lvl="1"/>
            <a:r>
              <a:rPr lang="en-US" altLang="ko-KR" dirty="0" err="1"/>
              <a:t>DeletObject</a:t>
            </a:r>
            <a:r>
              <a:rPr lang="en-US" altLang="ko-KR" dirty="0"/>
              <a:t>() API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변경을 위해 생성한 </a:t>
            </a:r>
            <a:r>
              <a:rPr lang="en-US" altLang="ko-KR" dirty="0"/>
              <a:t>HDC </a:t>
            </a:r>
            <a:r>
              <a:rPr lang="ko-KR" altLang="en-US" dirty="0"/>
              <a:t>객체 해제</a:t>
            </a:r>
            <a:endParaRPr lang="en-US" altLang="ko-KR" dirty="0"/>
          </a:p>
          <a:p>
            <a:pPr lvl="1"/>
            <a:r>
              <a:rPr lang="en-US" altLang="ko-KR" dirty="0"/>
              <a:t>HPEN, HBRUSH </a:t>
            </a:r>
            <a:r>
              <a:rPr lang="ko-KR" altLang="en-US" dirty="0"/>
              <a:t>객체들을 생성하여 테스트 진행</a:t>
            </a:r>
            <a:endParaRPr lang="en-US" altLang="ko-KR" dirty="0"/>
          </a:p>
          <a:p>
            <a:pPr lvl="1"/>
            <a:r>
              <a:rPr lang="ko-KR" altLang="en-US" dirty="0"/>
              <a:t>변경 순서</a:t>
            </a:r>
            <a:endParaRPr lang="en-US" altLang="ko-KR" dirty="0"/>
          </a:p>
          <a:p>
            <a:pPr lvl="2"/>
            <a:r>
              <a:rPr lang="en-US" altLang="ko-KR" dirty="0"/>
              <a:t>1. HDC </a:t>
            </a:r>
            <a:r>
              <a:rPr lang="ko-KR" altLang="en-US" dirty="0"/>
              <a:t>객체 생성</a:t>
            </a:r>
            <a:endParaRPr lang="en-US" altLang="ko-KR" dirty="0"/>
          </a:p>
          <a:p>
            <a:pPr lvl="2"/>
            <a:r>
              <a:rPr lang="en-US" altLang="ko-KR" dirty="0"/>
              <a:t>2. </a:t>
            </a:r>
            <a:r>
              <a:rPr lang="ko-KR" altLang="en-US" dirty="0"/>
              <a:t>객체 변경 요청</a:t>
            </a:r>
            <a:r>
              <a:rPr lang="en-US" altLang="ko-KR" dirty="0"/>
              <a:t>(</a:t>
            </a:r>
            <a:r>
              <a:rPr lang="en-US" altLang="ko-KR" dirty="0" err="1"/>
              <a:t>SelectObject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3. </a:t>
            </a:r>
            <a:r>
              <a:rPr lang="ko-KR" altLang="en-US" dirty="0"/>
              <a:t>현재 </a:t>
            </a:r>
            <a:r>
              <a:rPr lang="en-US" altLang="ko-KR" dirty="0"/>
              <a:t>OS</a:t>
            </a:r>
            <a:r>
              <a:rPr lang="ko-KR" altLang="en-US" dirty="0"/>
              <a:t>가 사용하는 객체를 반환</a:t>
            </a:r>
            <a:endParaRPr lang="en-US" altLang="ko-KR" dirty="0"/>
          </a:p>
          <a:p>
            <a:pPr lvl="2"/>
            <a:r>
              <a:rPr lang="en-US" altLang="ko-KR" dirty="0"/>
              <a:t>4. </a:t>
            </a:r>
            <a:r>
              <a:rPr lang="ko-KR" altLang="en-US" dirty="0"/>
              <a:t>사용</a:t>
            </a:r>
            <a:endParaRPr lang="en-US" altLang="ko-KR" dirty="0"/>
          </a:p>
          <a:p>
            <a:pPr lvl="2"/>
            <a:r>
              <a:rPr lang="en-US" altLang="ko-KR" dirty="0"/>
              <a:t>5. </a:t>
            </a:r>
            <a:r>
              <a:rPr lang="ko-KR" altLang="en-US" dirty="0"/>
              <a:t>객체 변경 요청</a:t>
            </a:r>
            <a:endParaRPr lang="en-US" altLang="ko-KR" dirty="0"/>
          </a:p>
          <a:p>
            <a:pPr lvl="2"/>
            <a:r>
              <a:rPr lang="en-US" altLang="ko-KR" dirty="0"/>
              <a:t>6. </a:t>
            </a:r>
            <a:r>
              <a:rPr lang="ko-KR" altLang="en-US" dirty="0"/>
              <a:t>객체의 삭제</a:t>
            </a:r>
            <a:r>
              <a:rPr lang="en-US" altLang="ko-KR" dirty="0"/>
              <a:t>/</a:t>
            </a:r>
            <a:r>
              <a:rPr lang="ko-KR" altLang="en-US" dirty="0"/>
              <a:t>해제</a:t>
            </a:r>
            <a:r>
              <a:rPr lang="en-US" altLang="ko-KR" dirty="0"/>
              <a:t>(</a:t>
            </a:r>
            <a:r>
              <a:rPr lang="en-US" altLang="ko-KR" dirty="0" err="1"/>
              <a:t>DelectObject</a:t>
            </a:r>
            <a:r>
              <a:rPr lang="en-US" altLang="ko-KR" dirty="0"/>
              <a:t>)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DF880F7-7A7E-4F40-B6D2-FC98B1455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Dept. of Computer Science &amp; Engineering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07933B0-3A8E-4623-870E-F908225CD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805F0-D154-4BCD-9141-31989782D30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5852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ADB327-A0FF-4CB4-86AC-53A99DF29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RECT</a:t>
            </a:r>
            <a:r>
              <a:rPr lang="ko-KR" altLang="en-US" dirty="0"/>
              <a:t> 자료형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6D8C2F-A930-4DAE-8A88-EC7A799CB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단순 구조체</a:t>
            </a:r>
            <a:r>
              <a:rPr lang="en-US" altLang="ko-KR" dirty="0"/>
              <a:t>(</a:t>
            </a:r>
            <a:r>
              <a:rPr lang="ko-KR" altLang="en-US" dirty="0" err="1"/>
              <a:t>정보체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left, top, right, bottom</a:t>
            </a:r>
            <a:r>
              <a:rPr lang="ko-KR" altLang="en-US" dirty="0"/>
              <a:t>으로 구성된 단순한 형태</a:t>
            </a:r>
            <a:endParaRPr lang="en-US" altLang="ko-KR" dirty="0"/>
          </a:p>
          <a:p>
            <a:pPr lvl="1"/>
            <a:r>
              <a:rPr lang="en-US" altLang="ko-KR" dirty="0"/>
              <a:t>left, top : </a:t>
            </a:r>
            <a:r>
              <a:rPr lang="ko-KR" altLang="en-US" dirty="0"/>
              <a:t>반드시 최상단의 </a:t>
            </a:r>
            <a:r>
              <a:rPr lang="en-US" altLang="ko-KR" dirty="0"/>
              <a:t>x, y</a:t>
            </a:r>
            <a:r>
              <a:rPr lang="ko-KR" altLang="en-US" dirty="0"/>
              <a:t> 좌표로 구성</a:t>
            </a:r>
            <a:endParaRPr lang="en-US" altLang="ko-KR" dirty="0"/>
          </a:p>
          <a:p>
            <a:pPr lvl="1"/>
            <a:r>
              <a:rPr lang="en-US" altLang="ko-KR" dirty="0"/>
              <a:t>right, bottom : </a:t>
            </a:r>
            <a:r>
              <a:rPr lang="ko-KR" altLang="en-US" dirty="0"/>
              <a:t>반드시 </a:t>
            </a:r>
            <a:r>
              <a:rPr lang="ko-KR" altLang="en-US" dirty="0" err="1"/>
              <a:t>우하단의</a:t>
            </a:r>
            <a:r>
              <a:rPr lang="ko-KR" altLang="en-US" dirty="0"/>
              <a:t> </a:t>
            </a:r>
            <a:r>
              <a:rPr lang="en-US" altLang="ko-KR" dirty="0"/>
              <a:t>x, y </a:t>
            </a:r>
            <a:r>
              <a:rPr lang="ko-KR" altLang="en-US" dirty="0"/>
              <a:t>좌표로 구성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나의 객체 이동</a:t>
            </a:r>
            <a:endParaRPr lang="en-US" altLang="ko-KR" dirty="0"/>
          </a:p>
          <a:p>
            <a:pPr lvl="1"/>
            <a:r>
              <a:rPr lang="ko-KR" altLang="en-US" dirty="0"/>
              <a:t>화면에 나의 객체 정보 표현을 위해 </a:t>
            </a:r>
            <a:r>
              <a:rPr lang="en-US" altLang="ko-KR" dirty="0"/>
              <a:t>RECT </a:t>
            </a:r>
            <a:r>
              <a:rPr lang="ko-KR" altLang="en-US" dirty="0"/>
              <a:t>자료형 사용</a:t>
            </a:r>
            <a:endParaRPr lang="en-US" altLang="ko-KR" dirty="0"/>
          </a:p>
          <a:p>
            <a:pPr lvl="1"/>
            <a:r>
              <a:rPr lang="en-US" altLang="ko-KR" dirty="0"/>
              <a:t>WM_KEYDOWN</a:t>
            </a:r>
            <a:r>
              <a:rPr lang="ko-KR" altLang="en-US" dirty="0"/>
              <a:t>에서 키 값을 확인하고</a:t>
            </a:r>
            <a:r>
              <a:rPr lang="en-US" altLang="ko-KR" dirty="0"/>
              <a:t>, </a:t>
            </a:r>
            <a:r>
              <a:rPr lang="ko-KR" altLang="en-US" dirty="0"/>
              <a:t>좌표를 이동</a:t>
            </a:r>
            <a:endParaRPr lang="en-US" altLang="ko-KR" dirty="0"/>
          </a:p>
          <a:p>
            <a:pPr lvl="1"/>
            <a:r>
              <a:rPr lang="ko-KR" altLang="en-US" dirty="0"/>
              <a:t>좌</a:t>
            </a:r>
            <a:r>
              <a:rPr lang="en-US" altLang="ko-KR" dirty="0"/>
              <a:t>/</a:t>
            </a:r>
            <a:r>
              <a:rPr lang="ko-KR" altLang="en-US" dirty="0"/>
              <a:t>우 이동 </a:t>
            </a:r>
            <a:r>
              <a:rPr lang="en-US" altLang="ko-KR" dirty="0"/>
              <a:t>: left </a:t>
            </a:r>
            <a:r>
              <a:rPr lang="ko-KR" altLang="en-US" dirty="0"/>
              <a:t>또는 </a:t>
            </a:r>
            <a:r>
              <a:rPr lang="en-US" altLang="ko-KR" dirty="0"/>
              <a:t>right </a:t>
            </a:r>
            <a:r>
              <a:rPr lang="ko-KR" altLang="en-US" dirty="0"/>
              <a:t>값을 하나만 변경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직사각형 형태로 늘어남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>
                <a:sym typeface="Wingdings" panose="05000000000000000000" pitchFamily="2" charset="2"/>
              </a:rPr>
              <a:t>이동 시에는 </a:t>
            </a:r>
            <a:r>
              <a:rPr lang="en-US" altLang="ko-KR" dirty="0">
                <a:sym typeface="Wingdings" panose="05000000000000000000" pitchFamily="2" charset="2"/>
              </a:rPr>
              <a:t>left/right, top, bottom </a:t>
            </a:r>
            <a:r>
              <a:rPr lang="ko-KR" altLang="en-US" dirty="0">
                <a:sym typeface="Wingdings" panose="05000000000000000000" pitchFamily="2" charset="2"/>
              </a:rPr>
              <a:t>값은 항상 같이 </a:t>
            </a:r>
            <a:r>
              <a:rPr lang="ko-KR" altLang="en-US" dirty="0" err="1">
                <a:sym typeface="Wingdings" panose="05000000000000000000" pitchFamily="2" charset="2"/>
              </a:rPr>
              <a:t>변경해야함</a:t>
            </a:r>
            <a:r>
              <a:rPr lang="en-US" altLang="ko-KR" dirty="0">
                <a:sym typeface="Wingdings" panose="05000000000000000000" pitchFamily="2" charset="2"/>
              </a:rPr>
              <a:t>!</a:t>
            </a:r>
            <a:endParaRPr lang="en-US" altLang="ko-KR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5CFFFBB-7548-4A5B-9DC5-4A20B6BE7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Dept. of Computer Science &amp; Engineering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E251926-5C77-4071-9BAF-387B87C5E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805F0-D154-4BCD-9141-31989782D30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184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8AA1DC-264D-4D63-AC26-657E980E7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표준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763EC3-B9DD-4C0D-BA9A-256505C45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H/W </a:t>
            </a:r>
            <a:r>
              <a:rPr lang="ko-KR" altLang="en-US" dirty="0"/>
              <a:t>장비의 표준화</a:t>
            </a:r>
            <a:endParaRPr lang="en-US" altLang="ko-KR" dirty="0"/>
          </a:p>
          <a:p>
            <a:pPr lvl="1"/>
            <a:r>
              <a:rPr lang="en-US" altLang="ko-KR" dirty="0"/>
              <a:t>a</a:t>
            </a:r>
            <a:r>
              <a:rPr lang="ko-KR" altLang="en-US" dirty="0"/>
              <a:t>키 입력 </a:t>
            </a:r>
            <a:r>
              <a:rPr lang="en-US" altLang="ko-KR" dirty="0">
                <a:sym typeface="Wingdings" panose="05000000000000000000" pitchFamily="2" charset="2"/>
              </a:rPr>
              <a:t> 0x76 </a:t>
            </a:r>
            <a:r>
              <a:rPr lang="ko-KR" altLang="en-US" dirty="0">
                <a:sym typeface="Wingdings" panose="05000000000000000000" pitchFamily="2" charset="2"/>
              </a:rPr>
              <a:t>값이 전달 </a:t>
            </a:r>
            <a:r>
              <a:rPr lang="en-US" altLang="ko-KR" dirty="0">
                <a:sym typeface="Wingdings" panose="05000000000000000000" pitchFamily="2" charset="2"/>
              </a:rPr>
              <a:t> OS</a:t>
            </a:r>
            <a:r>
              <a:rPr lang="ko-KR" altLang="en-US" dirty="0">
                <a:sym typeface="Wingdings" panose="05000000000000000000" pitchFamily="2" charset="2"/>
              </a:rPr>
              <a:t>기 받음 </a:t>
            </a:r>
            <a:r>
              <a:rPr lang="en-US" altLang="ko-KR" dirty="0">
                <a:sym typeface="Wingdings" panose="05000000000000000000" pitchFamily="2" charset="2"/>
              </a:rPr>
              <a:t>: a/</a:t>
            </a:r>
            <a:r>
              <a:rPr lang="ko-KR" altLang="en-US" dirty="0" err="1">
                <a:sym typeface="Wingdings" panose="05000000000000000000" pitchFamily="2" charset="2"/>
              </a:rPr>
              <a:t>ㅁ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OS</a:t>
            </a:r>
            <a:r>
              <a:rPr lang="ko-KR" altLang="en-US" dirty="0">
                <a:sym typeface="Wingdings" panose="05000000000000000000" pitchFamily="2" charset="2"/>
              </a:rPr>
              <a:t>는 항상 보고 있는 키보드가 별도 존재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Callback </a:t>
            </a:r>
            <a:r>
              <a:rPr lang="ko-KR" altLang="en-US" dirty="0">
                <a:sym typeface="Wingdings" panose="05000000000000000000" pitchFamily="2" charset="2"/>
              </a:rPr>
              <a:t>함수 호출을 위한 준비</a:t>
            </a:r>
            <a:endParaRPr lang="en-US" altLang="ko-KR" dirty="0">
              <a:sym typeface="Wingdings" panose="05000000000000000000" pitchFamily="2" charset="2"/>
            </a:endParaRPr>
          </a:p>
          <a:p>
            <a:pPr lvl="2"/>
            <a:r>
              <a:rPr lang="ko-KR" altLang="en-US" dirty="0" err="1">
                <a:sym typeface="Wingdings" panose="05000000000000000000" pitchFamily="2" charset="2"/>
              </a:rPr>
              <a:t>누구한테</a:t>
            </a:r>
            <a:r>
              <a:rPr lang="ko-KR" altLang="en-US" dirty="0">
                <a:sym typeface="Wingdings" panose="05000000000000000000" pitchFamily="2" charset="2"/>
              </a:rPr>
              <a:t> 전달할 것인지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호출 준비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인수 준비</a:t>
            </a:r>
            <a:r>
              <a:rPr lang="en-US" altLang="ko-KR" dirty="0">
                <a:sym typeface="Wingdings" panose="05000000000000000000" pitchFamily="2" charset="2"/>
              </a:rPr>
              <a:t>...</a:t>
            </a:r>
          </a:p>
          <a:p>
            <a:pPr lvl="2"/>
            <a:r>
              <a:rPr lang="en-US" altLang="ko-KR" dirty="0">
                <a:sym typeface="Wingdings" panose="05000000000000000000" pitchFamily="2" charset="2"/>
              </a:rPr>
              <a:t>Callback </a:t>
            </a:r>
            <a:r>
              <a:rPr lang="ko-KR" altLang="en-US" dirty="0">
                <a:sym typeface="Wingdings" panose="05000000000000000000" pitchFamily="2" charset="2"/>
              </a:rPr>
              <a:t>함수를 호출해서 응용 프로그램에 정보를 전달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OS</a:t>
            </a:r>
            <a:r>
              <a:rPr lang="ko-KR" altLang="en-US" dirty="0">
                <a:sym typeface="Wingdings" panose="05000000000000000000" pitchFamily="2" charset="2"/>
              </a:rPr>
              <a:t>가 항상 보고 있는 키보드 </a:t>
            </a:r>
            <a:r>
              <a:rPr lang="en-US" altLang="ko-KR" dirty="0">
                <a:sym typeface="Wingdings" panose="05000000000000000000" pitchFamily="2" charset="2"/>
              </a:rPr>
              <a:t>: Virtual Keyboard(</a:t>
            </a:r>
            <a:r>
              <a:rPr lang="ko-KR" altLang="en-US" dirty="0">
                <a:sym typeface="Wingdings" panose="05000000000000000000" pitchFamily="2" charset="2"/>
              </a:rPr>
              <a:t>가상 키보드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77B60E1-08C6-4788-916F-0E13EDD1A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Dept. of Computer Science &amp; Engineering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9D93BC8-2BB0-4F27-A0BA-28002E6CC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805F0-D154-4BCD-9141-31989782D30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201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237C04-02DC-451D-B3F0-2C587598D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아주 전통적인 방식 </a:t>
            </a:r>
            <a:r>
              <a:rPr lang="en-US" altLang="ko-KR" dirty="0"/>
              <a:t>- </a:t>
            </a:r>
            <a:r>
              <a:rPr lang="ko-KR" altLang="en-US" dirty="0"/>
              <a:t>게을러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6D87DB-8DFA-48F9-AD75-2BB6EBE0B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5270FEC-065A-46D1-B64A-5051E2B2C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Dept. of Computer Science &amp; Engineering</a:t>
            </a:r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EF774EF-C38E-4DC2-AB5B-6AE1FE6A2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805F0-D154-4BCD-9141-31989782D30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555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나눔 고딕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222</TotalTime>
  <Words>274</Words>
  <Application>Microsoft Office PowerPoint</Application>
  <PresentationFormat>화면 슬라이드 쇼(4:3)</PresentationFormat>
  <Paragraphs>41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HDC   </vt:lpstr>
      <vt:lpstr>RECT 자료형</vt:lpstr>
      <vt:lpstr>표준</vt:lpstr>
      <vt:lpstr>아주 전통적인 방식 - 게을러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YUHAN</cp:lastModifiedBy>
  <cp:revision>34</cp:revision>
  <dcterms:created xsi:type="dcterms:W3CDTF">2024-12-22T13:23:26Z</dcterms:created>
  <dcterms:modified xsi:type="dcterms:W3CDTF">2025-09-23T06:08:57Z</dcterms:modified>
</cp:coreProperties>
</file>