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embeddedFontLst>
    <p:embeddedFont>
      <p:font typeface="나눔고딕" pitchFamily="2" charset="-127"/>
      <p:regular r:id="rId7"/>
      <p:bold r:id="rId8"/>
    </p:embeddedFont>
    <p:embeddedFont>
      <p:font typeface="맑은 고딕" panose="020B0503020000020004" pitchFamily="50" charset="-127"/>
      <p:regular r:id="rId9"/>
      <p:bold r:id="rId1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DE9"/>
    <a:srgbClr val="E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63032-7120-4414-BA32-81113214378A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6C5D7-D314-4C63-8CEA-D7C6FE89E0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278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4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 anchor="ctr"/>
          <a:lstStyle>
            <a:lvl1pPr marL="0" indent="0" algn="ctr">
              <a:lnSpc>
                <a:spcPct val="150000"/>
              </a:lnSpc>
              <a:buNone/>
              <a:defRPr sz="2400" b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3000" y="6356351"/>
            <a:ext cx="68580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551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375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508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522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845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5350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938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5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735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629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365126"/>
            <a:ext cx="8683003" cy="58118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46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599" y="1161352"/>
            <a:ext cx="4286251" cy="501561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61352"/>
            <a:ext cx="4282452" cy="501561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545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228599" y="3724890"/>
            <a:ext cx="4286251" cy="2452073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3724890"/>
            <a:ext cx="4282452" cy="2452073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228598" y="1161348"/>
            <a:ext cx="8683003" cy="2451127"/>
          </a:xfrm>
          <a:noFill/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788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228598" y="3724890"/>
            <a:ext cx="8683003" cy="2451127"/>
          </a:xfrm>
          <a:noFill/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228598" y="1161348"/>
            <a:ext cx="8683003" cy="2451127"/>
          </a:xfrm>
          <a:noFill/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792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228597" y="3327251"/>
            <a:ext cx="8683003" cy="2847823"/>
          </a:xfrm>
          <a:noFill/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2"/>
            <a:r>
              <a:rPr lang="ko-KR" altLang="en-US" dirty="0"/>
              <a:t>넷째 수준</a:t>
            </a:r>
          </a:p>
          <a:p>
            <a:pPr lvl="3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4"/>
          </p:nvPr>
        </p:nvSpPr>
        <p:spPr>
          <a:xfrm>
            <a:off x="228597" y="365597"/>
            <a:ext cx="8683003" cy="2847823"/>
          </a:xfrm>
          <a:noFill/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2"/>
            <a:r>
              <a:rPr lang="ko-KR" altLang="en-US" dirty="0"/>
              <a:t>넷째 수준</a:t>
            </a:r>
          </a:p>
          <a:p>
            <a:pPr lvl="3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970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228597" y="3327474"/>
            <a:ext cx="4286251" cy="284760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29148" y="3327474"/>
            <a:ext cx="4282452" cy="284760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4"/>
          </p:nvPr>
        </p:nvSpPr>
        <p:spPr>
          <a:xfrm>
            <a:off x="228597" y="365597"/>
            <a:ext cx="8683003" cy="2847823"/>
          </a:xfrm>
          <a:noFill/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2"/>
            <a:r>
              <a:rPr lang="ko-KR" altLang="en-US" dirty="0"/>
              <a:t>넷째 수준</a:t>
            </a:r>
          </a:p>
          <a:p>
            <a:pPr lvl="3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834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half" idx="15"/>
          </p:nvPr>
        </p:nvSpPr>
        <p:spPr>
          <a:xfrm>
            <a:off x="228597" y="365820"/>
            <a:ext cx="4286251" cy="284760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6"/>
          </p:nvPr>
        </p:nvSpPr>
        <p:spPr>
          <a:xfrm>
            <a:off x="4629148" y="365820"/>
            <a:ext cx="4282452" cy="284760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228597" y="3327474"/>
            <a:ext cx="4286251" cy="284760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29148" y="3327474"/>
            <a:ext cx="4282452" cy="284760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241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599" y="365126"/>
            <a:ext cx="8684901" cy="6624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599" y="1161352"/>
            <a:ext cx="8683003" cy="5015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599" y="6356351"/>
            <a:ext cx="58864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Dept. of Computer Science &amp; Engineering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4536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EC805F0-D154-4BCD-9141-31989782D30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6902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64" r:id="rId4"/>
    <p:sldLayoutId id="2147483672" r:id="rId5"/>
    <p:sldLayoutId id="2147483675" r:id="rId6"/>
    <p:sldLayoutId id="2147483674" r:id="rId7"/>
    <p:sldLayoutId id="2147483676" r:id="rId8"/>
    <p:sldLayoutId id="2147483677" r:id="rId9"/>
    <p:sldLayoutId id="2147483663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200" b="1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-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EE3DE6-BC5E-4E6D-8381-C71634832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그리기 </a:t>
            </a:r>
            <a:r>
              <a:rPr lang="en-US" altLang="ko-KR" dirty="0"/>
              <a:t>- 1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909D84-FCD4-4298-8FC5-315E0A3E5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윈도우</a:t>
            </a:r>
            <a:r>
              <a:rPr lang="en-US" altLang="ko-KR" dirty="0"/>
              <a:t>(GUI</a:t>
            </a:r>
            <a:r>
              <a:rPr lang="ko-KR" altLang="en-US" dirty="0"/>
              <a:t> 환경</a:t>
            </a:r>
            <a:r>
              <a:rPr lang="en-US" altLang="ko-KR" dirty="0"/>
              <a:t>)</a:t>
            </a:r>
            <a:r>
              <a:rPr lang="ko-KR" altLang="en-US" dirty="0"/>
              <a:t>에서의 화면 그리기</a:t>
            </a:r>
            <a:endParaRPr lang="en-US" altLang="ko-KR" dirty="0"/>
          </a:p>
          <a:p>
            <a:pPr lvl="1"/>
            <a:r>
              <a:rPr lang="ko-KR" altLang="en-US" dirty="0"/>
              <a:t>화면은 </a:t>
            </a:r>
            <a:r>
              <a:rPr lang="en-US" altLang="ko-KR" dirty="0"/>
              <a:t>OS</a:t>
            </a:r>
            <a:r>
              <a:rPr lang="ko-KR" altLang="en-US" dirty="0"/>
              <a:t>의 것이다</a:t>
            </a:r>
            <a:r>
              <a:rPr lang="en-US" altLang="ko-KR" dirty="0"/>
              <a:t>. </a:t>
            </a:r>
            <a:r>
              <a:rPr lang="ko-KR" altLang="en-US" dirty="0"/>
              <a:t>따라서 그리기 결국 </a:t>
            </a:r>
            <a:r>
              <a:rPr lang="en-US" altLang="ko-KR" dirty="0"/>
              <a:t>OS</a:t>
            </a:r>
            <a:r>
              <a:rPr lang="ko-KR" altLang="en-US" dirty="0"/>
              <a:t>에게 요청하는 것이다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선</a:t>
            </a:r>
            <a:r>
              <a:rPr lang="en-US" altLang="ko-KR" dirty="0"/>
              <a:t>, </a:t>
            </a:r>
            <a:r>
              <a:rPr lang="ko-KR" altLang="en-US" dirty="0"/>
              <a:t>면</a:t>
            </a:r>
            <a:r>
              <a:rPr lang="en-US" altLang="ko-KR" dirty="0"/>
              <a:t>(</a:t>
            </a:r>
            <a:r>
              <a:rPr lang="ko-KR" altLang="en-US" dirty="0"/>
              <a:t>사각형</a:t>
            </a:r>
            <a:r>
              <a:rPr lang="en-US" altLang="ko-KR" dirty="0"/>
              <a:t>) : 2D </a:t>
            </a:r>
            <a:r>
              <a:rPr lang="ko-KR" altLang="en-US" dirty="0"/>
              <a:t>그래픽은 그리는 순서가 가장 아래에 위치한다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그리기 요청 </a:t>
            </a:r>
            <a:r>
              <a:rPr lang="en-US" altLang="ko-KR" dirty="0"/>
              <a:t>API</a:t>
            </a:r>
          </a:p>
          <a:p>
            <a:pPr lvl="2"/>
            <a:r>
              <a:rPr lang="ko-KR" altLang="en-US" dirty="0"/>
              <a:t>선 그리기 </a:t>
            </a:r>
            <a:r>
              <a:rPr lang="en-US" altLang="ko-KR" dirty="0"/>
              <a:t>: </a:t>
            </a:r>
            <a:r>
              <a:rPr lang="en-US" altLang="ko-KR" dirty="0" err="1"/>
              <a:t>MoveToEx</a:t>
            </a:r>
            <a:r>
              <a:rPr lang="en-US" altLang="ko-KR" dirty="0"/>
              <a:t>() – </a:t>
            </a:r>
            <a:r>
              <a:rPr lang="ko-KR" altLang="en-US" dirty="0"/>
              <a:t>시작점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  <a:r>
              <a:rPr lang="en-US" altLang="ko-KR" dirty="0"/>
              <a:t>, </a:t>
            </a:r>
            <a:r>
              <a:rPr lang="en-US" altLang="ko-KR" dirty="0" err="1"/>
              <a:t>LineTo</a:t>
            </a:r>
            <a:r>
              <a:rPr lang="en-US" altLang="ko-KR" dirty="0"/>
              <a:t>()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끝점 설정 및 그리기 요청</a:t>
            </a:r>
            <a:endParaRPr lang="en-US" altLang="ko-KR" dirty="0"/>
          </a:p>
          <a:p>
            <a:pPr lvl="2"/>
            <a:r>
              <a:rPr lang="ko-KR" altLang="en-US" dirty="0"/>
              <a:t>사각형 그리기 </a:t>
            </a:r>
            <a:r>
              <a:rPr lang="en-US" altLang="ko-KR" dirty="0"/>
              <a:t>: Rectangle() – 2</a:t>
            </a:r>
            <a:r>
              <a:rPr lang="ko-KR" altLang="en-US" dirty="0"/>
              <a:t>개의</a:t>
            </a:r>
            <a:r>
              <a:rPr lang="en-US" altLang="ko-KR" dirty="0"/>
              <a:t> </a:t>
            </a:r>
            <a:r>
              <a:rPr lang="ko-KR" altLang="en-US" dirty="0"/>
              <a:t>좌표 값을 전달 </a:t>
            </a:r>
            <a:r>
              <a:rPr lang="en-US" altLang="ko-KR" dirty="0"/>
              <a:t>(left, top, right, bottom)</a:t>
            </a:r>
          </a:p>
          <a:p>
            <a:pPr lvl="2"/>
            <a:r>
              <a:rPr lang="ko-KR" altLang="en-US" dirty="0"/>
              <a:t>타원 그리기 </a:t>
            </a:r>
            <a:r>
              <a:rPr lang="en-US" altLang="ko-KR" dirty="0"/>
              <a:t>: Ellipse() - 2</a:t>
            </a:r>
            <a:r>
              <a:rPr lang="ko-KR" altLang="en-US" dirty="0"/>
              <a:t>개의 좌표 값을 전달 </a:t>
            </a:r>
            <a:r>
              <a:rPr lang="en-US" altLang="ko-KR" dirty="0"/>
              <a:t>– </a:t>
            </a:r>
            <a:r>
              <a:rPr lang="ko-KR" altLang="en-US" dirty="0"/>
              <a:t>내접하는 원을 그린다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19D7E3-9758-434A-9BA6-9D7FCF185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1A0396-C8FF-4D30-8973-750DD8FF2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2D93E4-3DD3-4A13-A4B6-180E6EA4CBC7}"/>
              </a:ext>
            </a:extLst>
          </p:cNvPr>
          <p:cNvSpPr/>
          <p:nvPr/>
        </p:nvSpPr>
        <p:spPr>
          <a:xfrm>
            <a:off x="5786966" y="4184174"/>
            <a:ext cx="2937934" cy="143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BE7EFB6-87B8-40C5-A5CA-42F4C5004A6F}"/>
              </a:ext>
            </a:extLst>
          </p:cNvPr>
          <p:cNvSpPr/>
          <p:nvPr/>
        </p:nvSpPr>
        <p:spPr>
          <a:xfrm>
            <a:off x="5786966" y="4184174"/>
            <a:ext cx="2937934" cy="143933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78E7241-9CFB-4041-85C1-219333A407AE}"/>
              </a:ext>
            </a:extLst>
          </p:cNvPr>
          <p:cNvSpPr/>
          <p:nvPr/>
        </p:nvSpPr>
        <p:spPr>
          <a:xfrm>
            <a:off x="5693833" y="4069874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1638249-7577-4FA0-A5C0-180F794030A7}"/>
              </a:ext>
            </a:extLst>
          </p:cNvPr>
          <p:cNvSpPr/>
          <p:nvPr/>
        </p:nvSpPr>
        <p:spPr>
          <a:xfrm>
            <a:off x="8610600" y="5496507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314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6CB499-2572-41AE-9CCC-3FAEF7C93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그리기 </a:t>
            </a:r>
            <a:r>
              <a:rPr lang="en-US" altLang="ko-KR" dirty="0"/>
              <a:t>- 2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20CA7D-652F-4A90-AD28-7E3AD12EB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WM_PAINT</a:t>
            </a:r>
          </a:p>
          <a:p>
            <a:pPr lvl="1"/>
            <a:r>
              <a:rPr lang="ko-KR" altLang="en-US" dirty="0"/>
              <a:t>내부에 구현된 코드를 어떤 </a:t>
            </a:r>
            <a:r>
              <a:rPr lang="ko-KR" altLang="en-US" dirty="0" err="1"/>
              <a:t>상태에서든지</a:t>
            </a:r>
            <a:r>
              <a:rPr lang="ko-KR" altLang="en-US" dirty="0"/>
              <a:t> 반드시 화면에 출력한다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화면의 모든 변경 </a:t>
            </a:r>
            <a:r>
              <a:rPr lang="en-US" altLang="ko-KR" dirty="0">
                <a:sym typeface="Wingdings" panose="05000000000000000000" pitchFamily="2" charset="2"/>
              </a:rPr>
              <a:t> WM_PAINT</a:t>
            </a:r>
            <a:r>
              <a:rPr lang="ko-KR" altLang="en-US" dirty="0">
                <a:sym typeface="Wingdings" panose="05000000000000000000" pitchFamily="2" charset="2"/>
              </a:rPr>
              <a:t>가 호출된다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창의 크기 조절</a:t>
            </a:r>
            <a:r>
              <a:rPr lang="en-US" altLang="ko-KR" dirty="0">
                <a:sym typeface="Wingdings" panose="05000000000000000000" pitchFamily="2" charset="2"/>
              </a:rPr>
              <a:t>,</a:t>
            </a:r>
            <a:r>
              <a:rPr lang="ko-KR" altLang="en-US" dirty="0">
                <a:sym typeface="Wingdings" panose="05000000000000000000" pitchFamily="2" charset="2"/>
              </a:rPr>
              <a:t> 창의 최대화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창 최소화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화면 밖으로 이동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프로그램이 실행된 다음 </a:t>
            </a:r>
            <a:r>
              <a:rPr lang="en-US" altLang="ko-KR" dirty="0">
                <a:sym typeface="Wingdings" panose="05000000000000000000" pitchFamily="2" charset="2"/>
              </a:rPr>
              <a:t>OS</a:t>
            </a:r>
            <a:r>
              <a:rPr lang="ko-KR" altLang="en-US" dirty="0">
                <a:sym typeface="Wingdings" panose="05000000000000000000" pitchFamily="2" charset="2"/>
              </a:rPr>
              <a:t>에 의해서 자동적으로 한 번 호출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프로그래머의 요청에 의해 </a:t>
            </a:r>
            <a:r>
              <a:rPr lang="en-US" altLang="ko-KR" dirty="0">
                <a:sym typeface="Wingdings" panose="05000000000000000000" pitchFamily="2" charset="2"/>
              </a:rPr>
              <a:t>OS</a:t>
            </a:r>
            <a:r>
              <a:rPr lang="ko-KR" altLang="en-US" dirty="0">
                <a:sym typeface="Wingdings" panose="05000000000000000000" pitchFamily="2" charset="2"/>
              </a:rPr>
              <a:t>가 호출해주는 경우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강제로 </a:t>
            </a:r>
            <a:r>
              <a:rPr lang="en-US" altLang="ko-KR" dirty="0">
                <a:sym typeface="Wingdings" panose="05000000000000000000" pitchFamily="2" charset="2"/>
              </a:rPr>
              <a:t>OS </a:t>
            </a:r>
            <a:r>
              <a:rPr lang="ko-KR" altLang="en-US" dirty="0">
                <a:sym typeface="Wingdings" panose="05000000000000000000" pitchFamily="2" charset="2"/>
              </a:rPr>
              <a:t>호출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기말고사 범위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HDC(Handle Device Context)</a:t>
            </a: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화면에 그리기를 요청할 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반드시 필요한 자료 구조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획득 방법 </a:t>
            </a:r>
            <a:r>
              <a:rPr lang="en-US" altLang="ko-KR" dirty="0">
                <a:sym typeface="Wingdings" panose="05000000000000000000" pitchFamily="2" charset="2"/>
              </a:rPr>
              <a:t>1 - WM_PAINT</a:t>
            </a:r>
            <a:r>
              <a:rPr lang="ko-KR" altLang="en-US" dirty="0">
                <a:sym typeface="Wingdings" panose="05000000000000000000" pitchFamily="2" charset="2"/>
              </a:rPr>
              <a:t>에서 </a:t>
            </a:r>
            <a:r>
              <a:rPr lang="en-US" altLang="ko-KR" dirty="0" err="1">
                <a:sym typeface="Wingdings" panose="05000000000000000000" pitchFamily="2" charset="2"/>
              </a:rPr>
              <a:t>BeginPaint</a:t>
            </a:r>
            <a:r>
              <a:rPr lang="en-US" altLang="ko-KR" dirty="0">
                <a:sym typeface="Wingdings" panose="05000000000000000000" pitchFamily="2" charset="2"/>
              </a:rPr>
              <a:t>() </a:t>
            </a:r>
            <a:r>
              <a:rPr lang="ko-KR" altLang="en-US" dirty="0">
                <a:sym typeface="Wingdings" panose="05000000000000000000" pitchFamily="2" charset="2"/>
              </a:rPr>
              <a:t>획득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해제는 </a:t>
            </a:r>
            <a:r>
              <a:rPr lang="en-US" altLang="ko-KR" dirty="0" err="1">
                <a:sym typeface="Wingdings" panose="05000000000000000000" pitchFamily="2" charset="2"/>
              </a:rPr>
              <a:t>EndPaint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</a:p>
          <a:p>
            <a:pPr lvl="2"/>
            <a:r>
              <a:rPr lang="ko-KR" altLang="en-US" dirty="0">
                <a:sym typeface="Wingdings" panose="05000000000000000000" pitchFamily="2" charset="2"/>
              </a:rPr>
              <a:t>획득 방법 </a:t>
            </a:r>
            <a:r>
              <a:rPr lang="en-US" altLang="ko-KR" dirty="0">
                <a:sym typeface="Wingdings" panose="05000000000000000000" pitchFamily="2" charset="2"/>
              </a:rPr>
              <a:t>2 – WM_PAINT</a:t>
            </a:r>
            <a:r>
              <a:rPr lang="ko-KR" altLang="en-US" dirty="0">
                <a:sym typeface="Wingdings" panose="05000000000000000000" pitchFamily="2" charset="2"/>
              </a:rPr>
              <a:t> 외에서 </a:t>
            </a:r>
            <a:r>
              <a:rPr lang="en-US" altLang="ko-KR" dirty="0" err="1">
                <a:sym typeface="Wingdings" panose="05000000000000000000" pitchFamily="2" charset="2"/>
              </a:rPr>
              <a:t>GetDC</a:t>
            </a:r>
            <a:r>
              <a:rPr lang="en-US" altLang="ko-KR" dirty="0">
                <a:sym typeface="Wingdings" panose="05000000000000000000" pitchFamily="2" charset="2"/>
              </a:rPr>
              <a:t>()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F36E84-6658-4EBD-B424-395B69D94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06032-961F-40D2-BEAE-8C702A677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598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EE4EAB-DD57-470F-B8A1-D1D90108F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입력 </a:t>
            </a:r>
            <a:r>
              <a:rPr lang="en-US" altLang="ko-KR" dirty="0"/>
              <a:t>- </a:t>
            </a:r>
            <a:r>
              <a:rPr lang="ko-KR" altLang="en-US" dirty="0"/>
              <a:t>마우스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FC8091-5D38-489C-9364-A3BD8820C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마우스 입력</a:t>
            </a:r>
            <a:endParaRPr lang="en-US" altLang="ko-KR" dirty="0"/>
          </a:p>
          <a:p>
            <a:pPr lvl="1"/>
            <a:r>
              <a:rPr lang="en-US" altLang="ko-KR" dirty="0"/>
              <a:t>WM_L/RBUTTONDOWN, WM_L/RBUTTONUP, WM_MOUSEMOVE</a:t>
            </a:r>
          </a:p>
          <a:p>
            <a:pPr lvl="1"/>
            <a:r>
              <a:rPr lang="en-US" altLang="ko-KR" dirty="0"/>
              <a:t>H/W </a:t>
            </a:r>
            <a:r>
              <a:rPr lang="ko-KR" altLang="en-US" dirty="0"/>
              <a:t>관련된 사용자 입력은 모든 단계가 별도로 구성된다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단계가 별도로 구성되기 때문에 그 때마다 </a:t>
            </a:r>
            <a:r>
              <a:rPr lang="en-US" altLang="ko-KR" dirty="0"/>
              <a:t>WM</a:t>
            </a:r>
            <a:r>
              <a:rPr lang="ko-KR" altLang="en-US" dirty="0"/>
              <a:t>가 발생한다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콜백</a:t>
            </a:r>
            <a:r>
              <a:rPr lang="ko-KR" altLang="en-US" dirty="0"/>
              <a:t> 함수 </a:t>
            </a:r>
            <a:r>
              <a:rPr lang="en-US" altLang="ko-KR" dirty="0"/>
              <a:t>: OS</a:t>
            </a:r>
            <a:r>
              <a:rPr lang="ko-KR" altLang="en-US" dirty="0"/>
              <a:t>가 호출할 수 있는 함수</a:t>
            </a:r>
            <a:r>
              <a:rPr lang="en-US" altLang="ko-KR" dirty="0"/>
              <a:t>. </a:t>
            </a:r>
            <a:r>
              <a:rPr lang="ko-KR" altLang="en-US" b="1" dirty="0">
                <a:solidFill>
                  <a:schemeClr val="accent5"/>
                </a:solidFill>
              </a:rPr>
              <a:t>일반 함수와 동일한 속성</a:t>
            </a:r>
            <a:endParaRPr lang="en-US" altLang="ko-KR" b="1" dirty="0">
              <a:solidFill>
                <a:schemeClr val="accent5"/>
              </a:solidFill>
            </a:endParaRPr>
          </a:p>
          <a:p>
            <a:pPr lvl="1"/>
            <a:r>
              <a:rPr lang="ko-KR" altLang="en-US" dirty="0"/>
              <a:t>이전에 발생한 </a:t>
            </a:r>
            <a:r>
              <a:rPr lang="ko-KR" altLang="en-US" dirty="0" err="1"/>
              <a:t>콜백에서</a:t>
            </a:r>
            <a:r>
              <a:rPr lang="ko-KR" altLang="en-US" dirty="0"/>
              <a:t> 정보를 보관하려면 전역 변수를 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x,</a:t>
            </a:r>
            <a:r>
              <a:rPr lang="ko-KR" altLang="en-US" dirty="0"/>
              <a:t> </a:t>
            </a:r>
            <a:r>
              <a:rPr lang="en-US" altLang="ko-KR" dirty="0"/>
              <a:t>y</a:t>
            </a:r>
            <a:r>
              <a:rPr lang="ko-KR" altLang="en-US" dirty="0"/>
              <a:t>좌표를 획득하는 방법</a:t>
            </a:r>
            <a:endParaRPr lang="en-US" altLang="ko-KR" dirty="0"/>
          </a:p>
          <a:p>
            <a:pPr lvl="2"/>
            <a:r>
              <a:rPr lang="en-US" altLang="ko-KR" dirty="0" err="1"/>
              <a:t>lParam</a:t>
            </a:r>
            <a:r>
              <a:rPr lang="ko-KR" altLang="en-US" dirty="0"/>
              <a:t>에서 정보를 획득</a:t>
            </a:r>
            <a:endParaRPr lang="en-US" altLang="ko-KR" dirty="0"/>
          </a:p>
          <a:p>
            <a:pPr lvl="2"/>
            <a:r>
              <a:rPr lang="en-US" altLang="ko-KR" dirty="0"/>
              <a:t>LOWORD() </a:t>
            </a:r>
            <a:r>
              <a:rPr lang="ko-KR" altLang="en-US" dirty="0"/>
              <a:t>매크로 </a:t>
            </a:r>
            <a:r>
              <a:rPr lang="en-US" altLang="ko-KR" dirty="0">
                <a:sym typeface="Wingdings" panose="05000000000000000000" pitchFamily="2" charset="2"/>
              </a:rPr>
              <a:t> x</a:t>
            </a:r>
            <a:r>
              <a:rPr lang="ko-KR" altLang="en-US" dirty="0">
                <a:sym typeface="Wingdings" panose="05000000000000000000" pitchFamily="2" charset="2"/>
              </a:rPr>
              <a:t>좌표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HIWORD()</a:t>
            </a:r>
            <a:r>
              <a:rPr lang="ko-KR" altLang="en-US" dirty="0">
                <a:sym typeface="Wingdings" panose="05000000000000000000" pitchFamily="2" charset="2"/>
              </a:rPr>
              <a:t> 매크로 </a:t>
            </a:r>
            <a:r>
              <a:rPr lang="en-US" altLang="ko-KR" dirty="0">
                <a:sym typeface="Wingdings" panose="05000000000000000000" pitchFamily="2" charset="2"/>
              </a:rPr>
              <a:t> y</a:t>
            </a:r>
            <a:r>
              <a:rPr lang="ko-KR" altLang="en-US" dirty="0">
                <a:sym typeface="Wingdings" panose="05000000000000000000" pitchFamily="2" charset="2"/>
              </a:rPr>
              <a:t>좌표</a:t>
            </a:r>
            <a:endParaRPr lang="en-US" altLang="ko-KR" dirty="0">
              <a:sym typeface="Wingdings" panose="05000000000000000000" pitchFamily="2" charset="2"/>
            </a:endParaRPr>
          </a:p>
          <a:p>
            <a:pPr lvl="3"/>
            <a:r>
              <a:rPr lang="en-US" altLang="ko-KR" dirty="0">
                <a:sym typeface="Wingdings" panose="05000000000000000000" pitchFamily="2" charset="2"/>
              </a:rPr>
              <a:t>*8bit  255 *16bit  65535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33E7F6-626A-4A70-8823-5208E475E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16D0A8-3848-4660-9841-533B2A57C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784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E44328B-14F4-4D59-BDC8-9B8B81C90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EEEEEE"/>
              </a:clrFrom>
              <a:clrTo>
                <a:srgbClr val="EEEE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667" y="4292600"/>
            <a:ext cx="688291" cy="68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9189930-4E54-41E7-A37A-C3DD009DE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자유선 그리기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9FDABB-494D-42B2-A484-F3F0DE7A1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795477-6BDC-48BD-9338-D0A7C0147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C27C03-7F51-401A-87CA-D850A10B7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561822B-8C04-474D-9720-BFA36DA3A05D}"/>
              </a:ext>
            </a:extLst>
          </p:cNvPr>
          <p:cNvSpPr/>
          <p:nvPr/>
        </p:nvSpPr>
        <p:spPr>
          <a:xfrm>
            <a:off x="2243667" y="4292600"/>
            <a:ext cx="365125" cy="3651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E4E3C5-6D58-4913-8A39-D9B51A8CEC17}"/>
              </a:ext>
            </a:extLst>
          </p:cNvPr>
          <p:cNvSpPr txBox="1"/>
          <p:nvPr/>
        </p:nvSpPr>
        <p:spPr>
          <a:xfrm>
            <a:off x="3023658" y="4458787"/>
            <a:ext cx="6302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x,</a:t>
            </a:r>
            <a:r>
              <a:rPr lang="ko-KR" altLang="en-US" dirty="0"/>
              <a:t> </a:t>
            </a:r>
            <a:r>
              <a:rPr lang="en-US" altLang="ko-KR" dirty="0"/>
              <a:t>y</a:t>
            </a:r>
            <a:r>
              <a:rPr lang="ko-KR" altLang="en-US" dirty="0"/>
              <a:t>좌표 값 획득 가능 </a:t>
            </a:r>
            <a:r>
              <a:rPr lang="en-US" altLang="ko-KR" dirty="0"/>
              <a:t>– </a:t>
            </a:r>
            <a:r>
              <a:rPr lang="ko-KR" altLang="en-US" dirty="0" err="1"/>
              <a:t>콜백</a:t>
            </a:r>
            <a:r>
              <a:rPr lang="ko-KR" altLang="en-US" dirty="0"/>
              <a:t> 함수의 인수로 전달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마우스 이동이나 다른 </a:t>
            </a:r>
            <a:r>
              <a:rPr lang="en-US" altLang="ko-KR" dirty="0"/>
              <a:t>WM</a:t>
            </a:r>
            <a:r>
              <a:rPr lang="ko-KR" altLang="en-US" dirty="0"/>
              <a:t>가 전달되면</a:t>
            </a:r>
            <a:r>
              <a:rPr lang="en-US" altLang="ko-KR" dirty="0"/>
              <a:t>, x, y</a:t>
            </a:r>
            <a:r>
              <a:rPr lang="ko-KR" altLang="en-US" dirty="0"/>
              <a:t>값은 삭제</a:t>
            </a:r>
          </a:p>
        </p:txBody>
      </p:sp>
    </p:spTree>
    <p:extLst>
      <p:ext uri="{BB962C8B-B14F-4D97-AF65-F5344CB8AC3E}">
        <p14:creationId xmlns:p14="http://schemas.microsoft.com/office/powerpoint/2010/main" val="428803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 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279</TotalTime>
  <Words>351</Words>
  <Application>Microsoft Office PowerPoint</Application>
  <PresentationFormat>화면 슬라이드 쇼(4:3)</PresentationFormat>
  <Paragraphs>44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나눔고딕</vt:lpstr>
      <vt:lpstr>맑은 고딕</vt:lpstr>
      <vt:lpstr>Arial</vt:lpstr>
      <vt:lpstr>Office 테마</vt:lpstr>
      <vt:lpstr>화면 그리기 - 1</vt:lpstr>
      <vt:lpstr>화면 그리기 - 2</vt:lpstr>
      <vt:lpstr>사용자 입력 - 마우스</vt:lpstr>
      <vt:lpstr>자유선 그리기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YUHAN</cp:lastModifiedBy>
  <cp:revision>45</cp:revision>
  <cp:lastPrinted>2025-09-09T02:09:33Z</cp:lastPrinted>
  <dcterms:created xsi:type="dcterms:W3CDTF">2024-12-22T13:23:26Z</dcterms:created>
  <dcterms:modified xsi:type="dcterms:W3CDTF">2025-09-09T05:44:39Z</dcterms:modified>
</cp:coreProperties>
</file>