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3462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695" autoAdjust="0"/>
    <p:restoredTop sz="94694" autoAdjust="0"/>
  </p:normalViewPr>
  <p:slideViewPr>
    <p:cSldViewPr snapToGrid="0" snapToObjects="1">
      <p:cViewPr>
        <p:scale>
          <a:sx n="90" d="100"/>
          <a:sy n="90" d="100"/>
        </p:scale>
        <p:origin x="224" y="-10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50" d="100"/>
          <a:sy n="50" d="100"/>
        </p:scale>
        <p:origin x="2708" y="2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0DD4B3-4184-F34E-BDB8-52034BE01187}" type="datetimeFigureOut">
              <a:rPr lang="es-ES" smtClean="0"/>
              <a:t>18/05/2023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80D205-4CD2-B245-8A4D-B1AC42629DC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1074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REINICIA.COM  |  NOMBRE DE LA PRESENTACIÓN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423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4D05B9-ED07-3E4B-973B-F3C681C8B3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FCC4FAE-B1D3-564F-BFA5-1A64888F59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E39BCF0-BDF4-DC44-BDE9-AA8FF048A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7AD7C-164E-D342-BCC6-8A80D0BDA205}" type="datetimeFigureOut">
              <a:rPr lang="es-ES" smtClean="0"/>
              <a:t>18/05/2023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F4D9EF-E4B7-C147-AA7D-D4426D0B4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D919A0-6D10-B544-ACB1-F10D5CF5A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50D0-BA59-4547-8BB7-874C9ED6C28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5664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D9E7A6-3266-144A-9C7D-C5AEDB749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E9C40B9-7697-404D-9777-EAE5813867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5863E6-A3EE-284F-9BB2-40B036857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7AD7C-164E-D342-BCC6-8A80D0BDA205}" type="datetimeFigureOut">
              <a:rPr lang="es-ES" smtClean="0"/>
              <a:t>18/05/2023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CBF82D-61AA-0B41-A078-CC2C6AC1A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20EA7D-5E7A-0E47-A55D-44FC58C77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50D0-BA59-4547-8BB7-874C9ED6C28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4192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753E9D9-AAB1-8F47-AB2F-3BABADF0F7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E945C50-A0D5-AB4A-B217-4AC2322D00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7138215-0181-174C-9A2E-2B96ABC04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7AD7C-164E-D342-BCC6-8A80D0BDA205}" type="datetimeFigureOut">
              <a:rPr lang="es-ES" smtClean="0"/>
              <a:t>18/05/2023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4B13A5F-94CB-B441-BBA4-F51F31C8E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B4801CB-7205-3144-A7A3-DBE23D670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50D0-BA59-4547-8BB7-874C9ED6C28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29740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592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350FE9-DEBC-3946-B740-8D3B08DF7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7335D90-C6D6-A647-9BBC-9E6FCA55E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AAF31B-F65B-A54A-B6E5-0AED11133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7AD7C-164E-D342-BCC6-8A80D0BDA205}" type="datetimeFigureOut">
              <a:rPr lang="es-ES" smtClean="0"/>
              <a:t>18/05/2023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8C33B9A-4260-E34F-B9D2-150059F6F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5CE592-E231-CA4E-9F5F-C8E3DBF6E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50D0-BA59-4547-8BB7-874C9ED6C28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542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86D087-5ABB-C44A-8B6B-93B7C8975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676CAE0-31AC-1B44-8FE6-007D1AC044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DC39D24-91E5-EA4A-B419-5C0265996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7AD7C-164E-D342-BCC6-8A80D0BDA205}" type="datetimeFigureOut">
              <a:rPr lang="es-ES" smtClean="0"/>
              <a:t>18/05/2023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B5ECA44-AEE3-8345-8118-016CD3C40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D09A503-BE38-B14E-97C9-9E634EF01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50D0-BA59-4547-8BB7-874C9ED6C28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7677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C9B999-7F2C-8C4C-8EAC-F4ADA376A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FEA45B-420E-8F41-8EAE-4F8309005E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A712B93-67BD-DF4E-819B-B786E10A48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906223D-BFC4-7C41-B63F-D643014B7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7AD7C-164E-D342-BCC6-8A80D0BDA205}" type="datetimeFigureOut">
              <a:rPr lang="es-ES" smtClean="0"/>
              <a:t>18/05/2023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13C4A96-C1C4-7D45-8C51-839789008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33F5000-42B6-8948-89C4-DC06A1625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50D0-BA59-4547-8BB7-874C9ED6C28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6711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93D69F-6B26-F649-B4BD-E06E28284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A708100-4511-F74E-BC62-9DECA0BA75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C53FB71-7F4F-4F40-9DF3-F0D08EE612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0E6440E-1349-D94D-8BD9-4A8CDD6D78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5C85BE2-040F-2046-B372-269A88A973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2F87CBA-32EF-054B-9A41-1159741E9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7AD7C-164E-D342-BCC6-8A80D0BDA205}" type="datetimeFigureOut">
              <a:rPr lang="es-ES" smtClean="0"/>
              <a:t>18/05/2023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07FA664-149B-6D4E-9E00-3DB9A5FD9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689B3B2-BC08-574C-BDF8-350163062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50D0-BA59-4547-8BB7-874C9ED6C28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8561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DA0A6C-5391-6242-AED9-2CB82CF05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EDCCA22-81B6-924B-9709-56D349B85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7AD7C-164E-D342-BCC6-8A80D0BDA205}" type="datetimeFigureOut">
              <a:rPr lang="es-ES" smtClean="0"/>
              <a:t>18/05/2023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025A0E0-6B90-F849-AF1B-945619053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7170504-4D05-E044-BC4B-4E9C2A90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50D0-BA59-4547-8BB7-874C9ED6C28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6523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1CFDBC7-6F6B-F244-A956-D7A3E3264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7AD7C-164E-D342-BCC6-8A80D0BDA205}" type="datetimeFigureOut">
              <a:rPr lang="es-ES" smtClean="0"/>
              <a:t>18/05/2023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A3E9A5D-69ED-F04D-8B2F-E2A4B52AE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C5A65A4-8A7F-6041-AAA4-22720E1F9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50D0-BA59-4547-8BB7-874C9ED6C28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1103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CEBAD-0531-5A40-85E6-886DF8DE8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A5E119-142D-C045-8BFD-1570474B0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3BD797F-A002-3742-AD59-DD5C6D734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5113461-2D74-2847-A218-D3B8F9C82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7AD7C-164E-D342-BCC6-8A80D0BDA205}" type="datetimeFigureOut">
              <a:rPr lang="es-ES" smtClean="0"/>
              <a:t>18/05/2023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DA03917-91D1-754D-AE17-BE15384EE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4D0EAD0-FB97-B24A-B9FE-B76F7366B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50D0-BA59-4547-8BB7-874C9ED6C28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0142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BD7078-48A6-3149-98A6-13842AE1E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35F79D8-3D8F-464B-B8E5-27EF07B2EC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1DCDBA6-07A5-9545-934C-E00E629985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320E8F1-79CB-BC44-8C91-DC6F195CC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7AD7C-164E-D342-BCC6-8A80D0BDA205}" type="datetimeFigureOut">
              <a:rPr lang="es-ES" smtClean="0"/>
              <a:t>18/05/2023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4539AEF-8CEE-304C-A4B8-147C89F55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EB05AD5-283E-3447-ADA1-CFB09C4EC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50D0-BA59-4547-8BB7-874C9ED6C28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7068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14EE96D-CBE7-DD47-B9FD-0E376174F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14A9DBD-E2C9-C246-9287-3C5B32F823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87529D-215D-C64C-A5CE-327C924FD0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97AD7C-164E-D342-BCC6-8A80D0BDA205}" type="datetimeFigureOut">
              <a:rPr lang="es-ES" smtClean="0"/>
              <a:t>18/05/2023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52D6E2E-0123-B944-A988-EB19E84613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9FAAB89-36C5-5A49-97B7-F83EBC2CE1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B50D0-BA59-4547-8BB7-874C9ED6C28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7515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/>
        </p:nvSpPr>
        <p:spPr>
          <a:xfrm>
            <a:off x="5003079" y="1798782"/>
            <a:ext cx="2313709" cy="4117110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900">
              <a:latin typeface="Manrope" charset="0"/>
              <a:ea typeface="Manrope" charset="0"/>
              <a:cs typeface="Manrope" charset="0"/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9469728" y="1801091"/>
            <a:ext cx="2720685" cy="4128655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900">
              <a:latin typeface="Manrope" charset="0"/>
              <a:ea typeface="Manrope" charset="0"/>
              <a:cs typeface="Manrope" charset="0"/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1588" y="1798782"/>
            <a:ext cx="2590800" cy="4130964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900">
              <a:latin typeface="Manrope" charset="0"/>
              <a:ea typeface="Manrope" charset="0"/>
              <a:cs typeface="Manrope" charset="0"/>
            </a:endParaRPr>
          </a:p>
        </p:txBody>
      </p:sp>
      <p:sp>
        <p:nvSpPr>
          <p:cNvPr id="19" name="Rectángulo 18"/>
          <p:cNvSpPr/>
          <p:nvPr/>
        </p:nvSpPr>
        <p:spPr>
          <a:xfrm>
            <a:off x="2592387" y="1798782"/>
            <a:ext cx="2410692" cy="2135909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900">
              <a:latin typeface="Manrope" charset="0"/>
              <a:ea typeface="Manrope" charset="0"/>
              <a:cs typeface="Manrope" charset="0"/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2592388" y="3940825"/>
            <a:ext cx="2410691" cy="1988921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900">
              <a:latin typeface="Manrope" charset="0"/>
              <a:ea typeface="Manrope" charset="0"/>
              <a:cs typeface="Manrope" charset="0"/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7316490" y="1801164"/>
            <a:ext cx="2146595" cy="2094895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900">
              <a:latin typeface="Manrope" charset="0"/>
              <a:ea typeface="Manrope" charset="0"/>
              <a:cs typeface="Manrope" charset="0"/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7316787" y="3887788"/>
            <a:ext cx="2144738" cy="2041958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900">
              <a:latin typeface="Manrope" charset="0"/>
              <a:ea typeface="Manrope" charset="0"/>
              <a:cs typeface="Manrope" charset="0"/>
            </a:endParaRPr>
          </a:p>
        </p:txBody>
      </p:sp>
      <p:sp>
        <p:nvSpPr>
          <p:cNvPr id="23" name="Rectángulo 22"/>
          <p:cNvSpPr/>
          <p:nvPr/>
        </p:nvSpPr>
        <p:spPr>
          <a:xfrm>
            <a:off x="1588" y="5926499"/>
            <a:ext cx="6123709" cy="931501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900">
              <a:latin typeface="Manrope" charset="0"/>
              <a:ea typeface="Manrope" charset="0"/>
              <a:cs typeface="Manrope" charset="0"/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6125297" y="5926499"/>
            <a:ext cx="6065116" cy="931501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900">
              <a:latin typeface="Manrope" charset="0"/>
              <a:ea typeface="Manrope" charset="0"/>
              <a:cs typeface="Manrope" charset="0"/>
            </a:endParaRPr>
          </a:p>
        </p:txBody>
      </p:sp>
      <p:sp>
        <p:nvSpPr>
          <p:cNvPr id="25" name="CuadroTexto 24"/>
          <p:cNvSpPr txBox="1"/>
          <p:nvPr/>
        </p:nvSpPr>
        <p:spPr>
          <a:xfrm>
            <a:off x="5003079" y="1825579"/>
            <a:ext cx="231370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ES" sz="1000" b="1" dirty="0">
                <a:latin typeface="Manrope" charset="0"/>
                <a:ea typeface="Manrope" charset="0"/>
                <a:cs typeface="Manrope" charset="0"/>
              </a:rPr>
              <a:t>Propuesta de valor</a:t>
            </a:r>
          </a:p>
        </p:txBody>
      </p:sp>
      <p:sp>
        <p:nvSpPr>
          <p:cNvPr id="26" name="CuadroTexto 25"/>
          <p:cNvSpPr txBox="1"/>
          <p:nvPr/>
        </p:nvSpPr>
        <p:spPr>
          <a:xfrm>
            <a:off x="7330642" y="1828801"/>
            <a:ext cx="21336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s-ES" altLang="x-none" sz="1000" b="1" dirty="0">
                <a:latin typeface="Manrope" charset="0"/>
                <a:ea typeface="Manrope" charset="0"/>
                <a:cs typeface="Manrope" charset="0"/>
              </a:rPr>
              <a:t>Relación con Clientes</a:t>
            </a:r>
          </a:p>
        </p:txBody>
      </p:sp>
      <p:sp>
        <p:nvSpPr>
          <p:cNvPr id="27" name="CuadroTexto 26"/>
          <p:cNvSpPr txBox="1"/>
          <p:nvPr/>
        </p:nvSpPr>
        <p:spPr>
          <a:xfrm>
            <a:off x="9474921" y="1829306"/>
            <a:ext cx="271549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ES" sz="1000" b="1" dirty="0">
                <a:latin typeface="Manrope" charset="0"/>
                <a:ea typeface="Manrope" charset="0"/>
                <a:cs typeface="Manrope" charset="0"/>
              </a:rPr>
              <a:t>Segmento Clientes</a:t>
            </a:r>
          </a:p>
        </p:txBody>
      </p:sp>
      <p:sp>
        <p:nvSpPr>
          <p:cNvPr id="28" name="CuadroTexto 27"/>
          <p:cNvSpPr txBox="1"/>
          <p:nvPr/>
        </p:nvSpPr>
        <p:spPr>
          <a:xfrm>
            <a:off x="2592388" y="1829769"/>
            <a:ext cx="241069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ES" sz="1000" b="1" dirty="0">
                <a:latin typeface="Manrope" charset="0"/>
                <a:ea typeface="Manrope" charset="0"/>
                <a:cs typeface="Manrope" charset="0"/>
              </a:rPr>
              <a:t>Actividades clave</a:t>
            </a:r>
          </a:p>
        </p:txBody>
      </p:sp>
      <p:sp>
        <p:nvSpPr>
          <p:cNvPr id="30" name="CuadroTexto 29"/>
          <p:cNvSpPr txBox="1"/>
          <p:nvPr/>
        </p:nvSpPr>
        <p:spPr>
          <a:xfrm>
            <a:off x="1588" y="1836212"/>
            <a:ext cx="271549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ES" sz="1000" b="1" dirty="0">
                <a:latin typeface="Manrope" charset="0"/>
                <a:ea typeface="Manrope" charset="0"/>
                <a:cs typeface="Manrope" charset="0"/>
              </a:rPr>
              <a:t>Socios clave</a:t>
            </a:r>
          </a:p>
        </p:txBody>
      </p:sp>
      <p:sp>
        <p:nvSpPr>
          <p:cNvPr id="31" name="CuadroTexto 30"/>
          <p:cNvSpPr txBox="1"/>
          <p:nvPr/>
        </p:nvSpPr>
        <p:spPr>
          <a:xfrm>
            <a:off x="2592388" y="3948543"/>
            <a:ext cx="241069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ES" sz="1000" b="1" dirty="0">
                <a:latin typeface="Manrope" charset="0"/>
                <a:ea typeface="Manrope" charset="0"/>
                <a:cs typeface="Manrope" charset="0"/>
              </a:rPr>
              <a:t>Recursos clave</a:t>
            </a:r>
          </a:p>
        </p:txBody>
      </p:sp>
      <p:sp>
        <p:nvSpPr>
          <p:cNvPr id="32" name="CuadroTexto 31"/>
          <p:cNvSpPr txBox="1"/>
          <p:nvPr/>
        </p:nvSpPr>
        <p:spPr>
          <a:xfrm>
            <a:off x="7330642" y="3906406"/>
            <a:ext cx="209500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eaLnBrk="1" hangingPunct="1">
              <a:defRPr/>
            </a:pPr>
            <a:r>
              <a:rPr lang="es-ES" altLang="x-none" sz="1000" b="1" dirty="0">
                <a:latin typeface="Manrope" charset="0"/>
                <a:ea typeface="Manrope" charset="0"/>
                <a:cs typeface="Manrope" charset="0"/>
              </a:rPr>
              <a:t>Canales comunicación y distribución</a:t>
            </a:r>
          </a:p>
        </p:txBody>
      </p:sp>
      <p:sp>
        <p:nvSpPr>
          <p:cNvPr id="33" name="CuadroTexto 32"/>
          <p:cNvSpPr txBox="1"/>
          <p:nvPr/>
        </p:nvSpPr>
        <p:spPr>
          <a:xfrm>
            <a:off x="6125297" y="5943600"/>
            <a:ext cx="606511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ES" sz="1000" b="1" dirty="0">
                <a:latin typeface="Manrope" charset="0"/>
                <a:ea typeface="Manrope" charset="0"/>
                <a:cs typeface="Manrope" charset="0"/>
              </a:rPr>
              <a:t>Ingresos</a:t>
            </a:r>
          </a:p>
        </p:txBody>
      </p:sp>
      <p:sp>
        <p:nvSpPr>
          <p:cNvPr id="34" name="CuadroTexto 33"/>
          <p:cNvSpPr txBox="1"/>
          <p:nvPr/>
        </p:nvSpPr>
        <p:spPr>
          <a:xfrm>
            <a:off x="1588" y="5985165"/>
            <a:ext cx="612370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ES" sz="1000" b="1" dirty="0">
                <a:latin typeface="Manrope" charset="0"/>
                <a:ea typeface="Manrope" charset="0"/>
                <a:cs typeface="Manrope" charset="0"/>
              </a:rPr>
              <a:t>Estructura de costes</a:t>
            </a:r>
          </a:p>
        </p:txBody>
      </p:sp>
      <p:sp>
        <p:nvSpPr>
          <p:cNvPr id="35" name="CuadroTexto 1"/>
          <p:cNvSpPr txBox="1">
            <a:spLocks noChangeArrowheads="1"/>
          </p:cNvSpPr>
          <p:nvPr/>
        </p:nvSpPr>
        <p:spPr bwMode="auto">
          <a:xfrm>
            <a:off x="4999543" y="2106885"/>
            <a:ext cx="2317245" cy="1261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/>
            <a:r>
              <a:rPr lang="es-ES_tradnl" sz="1200" dirty="0">
                <a:latin typeface="Manrope Light" charset="0"/>
                <a:ea typeface="Manrope Light" charset="0"/>
                <a:cs typeface="Manrope Light" charset="0"/>
              </a:rPr>
              <a:t>¿Qué vamos a ofrecer a nuestros segmentos de mercado que no ofrezcan otros?</a:t>
            </a:r>
          </a:p>
          <a:p>
            <a:endParaRPr lang="es-ES_tradnl" sz="1000" dirty="0">
              <a:latin typeface="Manrope Light" charset="0"/>
              <a:ea typeface="Manrope Light" charset="0"/>
              <a:cs typeface="Manrope Light" charset="0"/>
            </a:endParaRPr>
          </a:p>
          <a:p>
            <a:endParaRPr lang="es-ES_tradnl" sz="1000" dirty="0">
              <a:solidFill>
                <a:schemeClr val="accent1"/>
              </a:solidFill>
              <a:latin typeface="Manrope Light" charset="0"/>
              <a:ea typeface="Manrope Light" charset="0"/>
              <a:cs typeface="Manrope Light" charset="0"/>
            </a:endParaRPr>
          </a:p>
          <a:p>
            <a:endParaRPr lang="es-ES_tradnl" sz="1000" dirty="0">
              <a:solidFill>
                <a:schemeClr val="accent1"/>
              </a:solidFill>
              <a:latin typeface="Manrope Light" charset="0"/>
              <a:ea typeface="Manrope Light" charset="0"/>
              <a:cs typeface="Manrope Light" charset="0"/>
            </a:endParaRPr>
          </a:p>
          <a:p>
            <a:endParaRPr lang="es-ES_tradnl" sz="1000" dirty="0">
              <a:solidFill>
                <a:schemeClr val="accent1"/>
              </a:solidFill>
              <a:latin typeface="Manrope Light" charset="0"/>
              <a:ea typeface="Manrope Light" charset="0"/>
              <a:cs typeface="Manrope Light" charset="0"/>
            </a:endParaRPr>
          </a:p>
        </p:txBody>
      </p:sp>
      <p:sp>
        <p:nvSpPr>
          <p:cNvPr id="40" name="CuadroTexto 60"/>
          <p:cNvSpPr txBox="1">
            <a:spLocks noChangeArrowheads="1"/>
          </p:cNvSpPr>
          <p:nvPr/>
        </p:nvSpPr>
        <p:spPr bwMode="auto">
          <a:xfrm>
            <a:off x="9510366" y="2252447"/>
            <a:ext cx="2680047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Calibri" charset="0"/>
                <a:ea typeface="ＭＳ Ｐゴシック" charset="-128"/>
              </a:defRPr>
            </a:lvl9pPr>
          </a:lstStyle>
          <a:p>
            <a:pPr algn="ctr"/>
            <a:r>
              <a:rPr lang="es-ES" sz="1200" dirty="0">
                <a:latin typeface="Manrope Light" charset="0"/>
                <a:ea typeface="Manrope Light" charset="0"/>
                <a:cs typeface="Manrope Light" charset="0"/>
              </a:rPr>
              <a:t>A quién nos dirigiremos</a:t>
            </a:r>
          </a:p>
          <a:p>
            <a:pPr algn="ctr"/>
            <a:endParaRPr lang="es-ES" sz="1200" dirty="0">
              <a:latin typeface="Manrope Light" charset="0"/>
              <a:ea typeface="Manrope Light" charset="0"/>
              <a:cs typeface="Manrope Light" charset="0"/>
            </a:endParaRPr>
          </a:p>
          <a:p>
            <a:pPr algn="ctr"/>
            <a:endParaRPr lang="es-ES" sz="1200" dirty="0">
              <a:latin typeface="Manrope Light" charset="0"/>
              <a:ea typeface="Manrope Light" charset="0"/>
              <a:cs typeface="Manrope Light" charset="0"/>
            </a:endParaRPr>
          </a:p>
          <a:p>
            <a:pPr algn="ctr"/>
            <a:r>
              <a:rPr lang="es-ES" sz="1200" dirty="0">
                <a:latin typeface="Manrope Light" charset="0"/>
                <a:ea typeface="Manrope Light" charset="0"/>
                <a:cs typeface="Manrope Light" charset="0"/>
              </a:rPr>
              <a:t>Una empresa puede dirigirse a uno o más segmentos de mercado</a:t>
            </a:r>
            <a:endParaRPr lang="es-ES" sz="1000" dirty="0">
              <a:latin typeface="Manrope Light" charset="0"/>
              <a:ea typeface="Manrope Light" charset="0"/>
              <a:cs typeface="Manrope Light" charset="0"/>
            </a:endParaRPr>
          </a:p>
          <a:p>
            <a:pPr marL="228600" indent="-228600">
              <a:buFont typeface="+mj-lt"/>
              <a:buAutoNum type="arabicPeriod"/>
            </a:pPr>
            <a:endParaRPr lang="es-ES" sz="1000" dirty="0">
              <a:latin typeface="Manrope Light" charset="0"/>
              <a:ea typeface="Manrope Light" charset="0"/>
              <a:cs typeface="Manrope Light" charset="0"/>
            </a:endParaRPr>
          </a:p>
          <a:p>
            <a:pPr marL="228600" indent="-228600">
              <a:buFont typeface="+mj-lt"/>
              <a:buAutoNum type="arabicPeriod"/>
            </a:pPr>
            <a:endParaRPr lang="es-ES" sz="1000" dirty="0">
              <a:solidFill>
                <a:schemeClr val="accent1"/>
              </a:solidFill>
              <a:latin typeface="Manrope Light" charset="0"/>
              <a:ea typeface="Manrope Light" charset="0"/>
              <a:cs typeface="Manrope Light" charset="0"/>
            </a:endParaRPr>
          </a:p>
        </p:txBody>
      </p:sp>
      <p:sp>
        <p:nvSpPr>
          <p:cNvPr id="43" name="CuadroTexto 64"/>
          <p:cNvSpPr txBox="1">
            <a:spLocks noChangeArrowheads="1"/>
          </p:cNvSpPr>
          <p:nvPr/>
        </p:nvSpPr>
        <p:spPr bwMode="auto">
          <a:xfrm>
            <a:off x="7332231" y="2282665"/>
            <a:ext cx="213201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s-ES" altLang="x-none" sz="1200" dirty="0">
                <a:latin typeface="Manrope Light" charset="0"/>
                <a:ea typeface="Manrope Light" charset="0"/>
                <a:cs typeface="Manrope Light" charset="0"/>
              </a:rPr>
              <a:t>¿Cómo vamos a cultivar la relación con nuestros Clientes?</a:t>
            </a:r>
          </a:p>
          <a:p>
            <a:pPr algn="ctr" eaLnBrk="1" hangingPunct="1"/>
            <a:endParaRPr lang="es-ES" altLang="x-none" sz="1200" dirty="0">
              <a:latin typeface="Manrope Light" charset="0"/>
              <a:ea typeface="Manrope Light" charset="0"/>
              <a:cs typeface="Manrope Light" charset="0"/>
            </a:endParaRPr>
          </a:p>
          <a:p>
            <a:pPr algn="ctr" eaLnBrk="1" hangingPunct="1"/>
            <a:r>
              <a:rPr lang="es-ES" altLang="x-none" sz="1200" dirty="0">
                <a:latin typeface="Manrope Light" charset="0"/>
                <a:ea typeface="Manrope Light" charset="0"/>
                <a:cs typeface="Manrope Light" charset="0"/>
              </a:rPr>
              <a:t>Cada segmento de mercado tendrá sus propias formas de relación</a:t>
            </a:r>
            <a:endParaRPr lang="es-ES" altLang="x-none" sz="1000" dirty="0">
              <a:latin typeface="Manrope Light" charset="0"/>
              <a:ea typeface="Manrope Light" charset="0"/>
              <a:cs typeface="Manrope Light" charset="0"/>
            </a:endParaRPr>
          </a:p>
        </p:txBody>
      </p:sp>
      <p:sp>
        <p:nvSpPr>
          <p:cNvPr id="44" name="CuadroTexto 65"/>
          <p:cNvSpPr txBox="1">
            <a:spLocks noChangeArrowheads="1"/>
          </p:cNvSpPr>
          <p:nvPr/>
        </p:nvSpPr>
        <p:spPr bwMode="auto">
          <a:xfrm>
            <a:off x="2622291" y="4319299"/>
            <a:ext cx="23134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/>
            <a:r>
              <a:rPr lang="es-ES" sz="1200" dirty="0">
                <a:latin typeface="Manrope Light" charset="0"/>
                <a:ea typeface="Manrope Light" charset="0"/>
                <a:cs typeface="Manrope Light" charset="0"/>
              </a:rPr>
              <a:t>Los activos fundamentales para ofrecer y proporcionar la propuesta de valor diferente de la competencia</a:t>
            </a:r>
          </a:p>
        </p:txBody>
      </p:sp>
      <p:sp>
        <p:nvSpPr>
          <p:cNvPr id="46" name="CuadroTexto 2"/>
          <p:cNvSpPr txBox="1">
            <a:spLocks noChangeArrowheads="1"/>
          </p:cNvSpPr>
          <p:nvPr/>
        </p:nvSpPr>
        <p:spPr bwMode="auto">
          <a:xfrm>
            <a:off x="7425370" y="4248559"/>
            <a:ext cx="1979613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s-ES" altLang="x-none" sz="1200" dirty="0">
                <a:latin typeface="Manrope Light" charset="0"/>
                <a:ea typeface="Manrope Light" charset="0"/>
                <a:cs typeface="Manrope Light" charset="0"/>
              </a:rPr>
              <a:t>¿Cómo vamos a hacer llegar nuestros productos / servicios?</a:t>
            </a:r>
          </a:p>
          <a:p>
            <a:pPr algn="ctr" eaLnBrk="1" hangingPunct="1"/>
            <a:endParaRPr lang="es-ES" altLang="x-none" sz="1200" dirty="0">
              <a:latin typeface="Manrope Light" charset="0"/>
              <a:ea typeface="Manrope Light" charset="0"/>
              <a:cs typeface="Manrope Light" charset="0"/>
            </a:endParaRPr>
          </a:p>
          <a:p>
            <a:pPr algn="ctr" eaLnBrk="1" hangingPunct="1"/>
            <a:r>
              <a:rPr lang="es-ES" altLang="x-none" sz="1200" dirty="0">
                <a:latin typeface="Manrope Light" charset="0"/>
                <a:ea typeface="Manrope Light" charset="0"/>
                <a:cs typeface="Manrope Light" charset="0"/>
              </a:rPr>
              <a:t>¿Cómo vamos a hacer llegar nuestros mensajes relacionados con la propuesta de valor?</a:t>
            </a:r>
          </a:p>
        </p:txBody>
      </p:sp>
      <p:sp>
        <p:nvSpPr>
          <p:cNvPr id="48" name="CuadroTexto 68"/>
          <p:cNvSpPr txBox="1">
            <a:spLocks noChangeArrowheads="1"/>
          </p:cNvSpPr>
          <p:nvPr/>
        </p:nvSpPr>
        <p:spPr bwMode="auto">
          <a:xfrm>
            <a:off x="2613386" y="2102390"/>
            <a:ext cx="238969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s-ES" altLang="x-none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anrope Light" charset="0"/>
                <a:ea typeface="Manrope Light" charset="0"/>
                <a:cs typeface="Manrope Light" charset="0"/>
              </a:rPr>
              <a:t>Son las actividades diferenciadoras de la empresa dentro de su cadena de valor para llevar a cabo su propuesta diferenciadora  </a:t>
            </a:r>
          </a:p>
        </p:txBody>
      </p:sp>
      <p:sp>
        <p:nvSpPr>
          <p:cNvPr id="51" name="CuadroTexto 71"/>
          <p:cNvSpPr txBox="1">
            <a:spLocks noChangeArrowheads="1"/>
          </p:cNvSpPr>
          <p:nvPr/>
        </p:nvSpPr>
        <p:spPr bwMode="auto">
          <a:xfrm>
            <a:off x="191450" y="6288293"/>
            <a:ext cx="58194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s-ES" altLang="x-none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anrope Light" charset="0"/>
                <a:ea typeface="Manrope Light" charset="0"/>
                <a:cs typeface="Manrope Light" charset="0"/>
              </a:rPr>
              <a:t>Principales costes en los que incurre la empresa con el modelo de negocio</a:t>
            </a:r>
          </a:p>
          <a:p>
            <a:pPr algn="ctr" eaLnBrk="1" hangingPunct="1"/>
            <a:r>
              <a:rPr lang="es-ES" altLang="x-none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anrope Light" charset="0"/>
                <a:ea typeface="Manrope Light" charset="0"/>
                <a:cs typeface="Manrope Light" charset="0"/>
              </a:rPr>
              <a:t>Los gastos que generan los diferentes elementos </a:t>
            </a:r>
          </a:p>
        </p:txBody>
      </p:sp>
      <p:sp>
        <p:nvSpPr>
          <p:cNvPr id="53" name="CuadroTexto 73"/>
          <p:cNvSpPr txBox="1">
            <a:spLocks noChangeArrowheads="1"/>
          </p:cNvSpPr>
          <p:nvPr/>
        </p:nvSpPr>
        <p:spPr bwMode="auto">
          <a:xfrm>
            <a:off x="37596" y="2324822"/>
            <a:ext cx="2501031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s-ES" altLang="x-none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anrope Light" charset="0"/>
                <a:ea typeface="Manrope Light" charset="0"/>
                <a:cs typeface="Manrope Light" charset="0"/>
              </a:rPr>
              <a:t>Socios con los que se colabora para generar o entregar la propuesta de valor.</a:t>
            </a:r>
          </a:p>
          <a:p>
            <a:pPr algn="ctr" eaLnBrk="1" hangingPunct="1"/>
            <a:endParaRPr lang="es-ES" altLang="x-none" sz="1200" dirty="0">
              <a:solidFill>
                <a:schemeClr val="tx1">
                  <a:lumMod val="85000"/>
                  <a:lumOff val="15000"/>
                </a:schemeClr>
              </a:solidFill>
              <a:latin typeface="Manrope Light" charset="0"/>
              <a:ea typeface="Manrope Light" charset="0"/>
              <a:cs typeface="Manrope Light" charset="0"/>
            </a:endParaRPr>
          </a:p>
          <a:p>
            <a:pPr algn="ctr" eaLnBrk="1" hangingPunct="1"/>
            <a:r>
              <a:rPr lang="es-ES" altLang="x-none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anrope Light" charset="0"/>
                <a:ea typeface="Manrope Light" charset="0"/>
                <a:cs typeface="Manrope Light" charset="0"/>
              </a:rPr>
              <a:t>Algunas actividades se externalizan y determinados recursos se adquieren fuera de la empresa</a:t>
            </a:r>
          </a:p>
        </p:txBody>
      </p:sp>
      <p:sp>
        <p:nvSpPr>
          <p:cNvPr id="57" name="CuadroTexto 66">
            <a:extLst>
              <a:ext uri="{FF2B5EF4-FFF2-40B4-BE49-F238E27FC236}">
                <a16:creationId xmlns:a16="http://schemas.microsoft.com/office/drawing/2014/main" id="{22AFAEB7-EF9C-974C-87D4-4100DE4E02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8944" y="6210994"/>
            <a:ext cx="569964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s-ES" altLang="x-none" sz="1200" dirty="0">
                <a:latin typeface="Manrope Light" charset="0"/>
                <a:ea typeface="Manrope Light" charset="0"/>
                <a:cs typeface="Manrope Light" charset="0"/>
              </a:rPr>
              <a:t>¿Cómo se generarán los flujos de entrada de dinero?</a:t>
            </a:r>
          </a:p>
          <a:p>
            <a:pPr algn="ctr" eaLnBrk="1" hangingPunct="1"/>
            <a:r>
              <a:rPr lang="es-ES" altLang="x-none" sz="1200" dirty="0">
                <a:latin typeface="Manrope Light" charset="0"/>
                <a:ea typeface="Manrope Light" charset="0"/>
                <a:cs typeface="Manrope Light" charset="0"/>
              </a:rPr>
              <a:t>Podrá haber una varias fuentes para una misma propuesta de valor</a:t>
            </a:r>
          </a:p>
        </p:txBody>
      </p:sp>
      <p:sp>
        <p:nvSpPr>
          <p:cNvPr id="65" name="TextBox 60">
            <a:extLst>
              <a:ext uri="{FF2B5EF4-FFF2-40B4-BE49-F238E27FC236}">
                <a16:creationId xmlns:a16="http://schemas.microsoft.com/office/drawing/2014/main" id="{4F693B0B-92E4-479F-85ED-450FCA6B4123}"/>
              </a:ext>
            </a:extLst>
          </p:cNvPr>
          <p:cNvSpPr txBox="1"/>
          <p:nvPr/>
        </p:nvSpPr>
        <p:spPr>
          <a:xfrm>
            <a:off x="-173254" y="1039781"/>
            <a:ext cx="123509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Manrope ExtraLight" charset="0"/>
                <a:ea typeface="Manrope ExtraLight" charset="0"/>
                <a:cs typeface="Manrope ExtraLight" charset="0"/>
              </a:rPr>
              <a:t>Ejemplo</a:t>
            </a:r>
            <a:r>
              <a:rPr lang="en-US" sz="2400" dirty="0">
                <a:latin typeface="Manrope ExtraLight" charset="0"/>
                <a:ea typeface="Manrope ExtraLight" charset="0"/>
                <a:cs typeface="Manrope ExtraLight" charset="0"/>
              </a:rPr>
              <a:t> Canvas &gt; </a:t>
            </a:r>
            <a:r>
              <a:rPr lang="en-US" sz="2400" dirty="0" err="1">
                <a:latin typeface="Manrope ExtraLight" charset="0"/>
                <a:ea typeface="Manrope ExtraLight" charset="0"/>
                <a:cs typeface="Manrope ExtraLight" charset="0"/>
              </a:rPr>
              <a:t>MiMac</a:t>
            </a:r>
            <a:endParaRPr lang="en-US" sz="2400" dirty="0">
              <a:latin typeface="Manrope ExtraLight" charset="0"/>
              <a:ea typeface="Manrope ExtraLight" charset="0"/>
              <a:cs typeface="Manrope ExtraLight" charset="0"/>
            </a:endParaRPr>
          </a:p>
          <a:p>
            <a:r>
              <a:rPr lang="en-US" sz="2400" dirty="0">
                <a:latin typeface="Manrope ExtraLight" charset="0"/>
                <a:ea typeface="Manrope ExtraLight" charset="0"/>
                <a:cs typeface="Manrope ExtraLight" charset="0"/>
              </a:rPr>
              <a:t>   EFICIENCIA: </a:t>
            </a:r>
            <a:r>
              <a:rPr lang="en-US" sz="1600" dirty="0" err="1">
                <a:latin typeface="Manrope ExtraLight" charset="0"/>
                <a:ea typeface="Manrope ExtraLight" charset="0"/>
                <a:cs typeface="Manrope ExtraLight" charset="0"/>
              </a:rPr>
              <a:t>cómo</a:t>
            </a:r>
            <a:r>
              <a:rPr lang="en-US" sz="1600" dirty="0">
                <a:latin typeface="Manrope ExtraLight" charset="0"/>
                <a:ea typeface="Manrope ExtraLight" charset="0"/>
                <a:cs typeface="Manrope ExtraLight" charset="0"/>
              </a:rPr>
              <a:t> se </a:t>
            </a:r>
            <a:r>
              <a:rPr lang="en-US" sz="1600" dirty="0" err="1">
                <a:latin typeface="Manrope ExtraLight" charset="0"/>
                <a:ea typeface="Manrope ExtraLight" charset="0"/>
                <a:cs typeface="Manrope ExtraLight" charset="0"/>
              </a:rPr>
              <a:t>va</a:t>
            </a:r>
            <a:r>
              <a:rPr lang="en-US" sz="1600" dirty="0">
                <a:latin typeface="Manrope ExtraLight" charset="0"/>
                <a:ea typeface="Manrope ExtraLight" charset="0"/>
                <a:cs typeface="Manrope ExtraLight" charset="0"/>
              </a:rPr>
              <a:t> a </a:t>
            </a:r>
            <a:r>
              <a:rPr lang="en-US" sz="1600" dirty="0" err="1">
                <a:latin typeface="Manrope ExtraLight" charset="0"/>
                <a:ea typeface="Manrope ExtraLight" charset="0"/>
                <a:cs typeface="Manrope ExtraLight" charset="0"/>
              </a:rPr>
              <a:t>crear</a:t>
            </a:r>
            <a:r>
              <a:rPr lang="en-US" sz="1600" dirty="0">
                <a:latin typeface="Manrope ExtraLight" charset="0"/>
                <a:ea typeface="Manrope ExtraLight" charset="0"/>
                <a:cs typeface="Manrope ExtraLight" charset="0"/>
              </a:rPr>
              <a:t> </a:t>
            </a:r>
            <a:r>
              <a:rPr lang="en-US" sz="1600" dirty="0" err="1">
                <a:latin typeface="Manrope ExtraLight" charset="0"/>
                <a:ea typeface="Manrope ExtraLight" charset="0"/>
                <a:cs typeface="Manrope ExtraLight" charset="0"/>
              </a:rPr>
              <a:t>el</a:t>
            </a:r>
            <a:r>
              <a:rPr lang="en-US" sz="1600" dirty="0">
                <a:latin typeface="Manrope ExtraLight" charset="0"/>
                <a:ea typeface="Manrope ExtraLight" charset="0"/>
                <a:cs typeface="Manrope ExtraLight" charset="0"/>
              </a:rPr>
              <a:t> </a:t>
            </a:r>
            <a:r>
              <a:rPr lang="en-US" sz="1600" dirty="0" err="1">
                <a:latin typeface="Manrope ExtraLight" charset="0"/>
                <a:ea typeface="Manrope ExtraLight" charset="0"/>
                <a:cs typeface="Manrope ExtraLight" charset="0"/>
              </a:rPr>
              <a:t>producto</a:t>
            </a:r>
            <a:r>
              <a:rPr lang="en-US" sz="1600" dirty="0">
                <a:latin typeface="Manrope ExtraLight" charset="0"/>
                <a:ea typeface="Manrope ExtraLight" charset="0"/>
                <a:cs typeface="Manrope ExtraLight" charset="0"/>
              </a:rPr>
              <a:t>/</a:t>
            </a:r>
            <a:r>
              <a:rPr lang="en-US" sz="1600" dirty="0" err="1">
                <a:latin typeface="Manrope ExtraLight" charset="0"/>
                <a:ea typeface="Manrope ExtraLight" charset="0"/>
                <a:cs typeface="Manrope ExtraLight" charset="0"/>
              </a:rPr>
              <a:t>servicios</a:t>
            </a:r>
            <a:r>
              <a:rPr lang="en-US" sz="1600" dirty="0">
                <a:latin typeface="Manrope ExtraLight" charset="0"/>
                <a:ea typeface="Manrope ExtraLight" charset="0"/>
                <a:cs typeface="Manrope ExtraLight" charset="0"/>
              </a:rPr>
              <a:t>                             </a:t>
            </a:r>
            <a:r>
              <a:rPr lang="en-US" sz="1200" dirty="0">
                <a:latin typeface="Manrope ExtraLight" charset="0"/>
                <a:ea typeface="Manrope ExtraLight" charset="0"/>
                <a:cs typeface="Manrope ExtraLight" charset="0"/>
              </a:rPr>
              <a:t>|  </a:t>
            </a:r>
            <a:r>
              <a:rPr lang="en-US" sz="2400" dirty="0">
                <a:latin typeface="Manrope ExtraLight" charset="0"/>
                <a:ea typeface="Manrope ExtraLight" charset="0"/>
                <a:cs typeface="Manrope ExtraLight" charset="0"/>
              </a:rPr>
              <a:t>VALOR: </a:t>
            </a:r>
            <a:r>
              <a:rPr lang="en-US" sz="1600" dirty="0" err="1">
                <a:latin typeface="Manrope ExtraLight" charset="0"/>
                <a:ea typeface="Manrope ExtraLight" charset="0"/>
                <a:cs typeface="Manrope ExtraLight" charset="0"/>
              </a:rPr>
              <a:t>cómo</a:t>
            </a:r>
            <a:r>
              <a:rPr lang="en-US" sz="1600" dirty="0">
                <a:latin typeface="Manrope ExtraLight" charset="0"/>
                <a:ea typeface="Manrope ExtraLight" charset="0"/>
                <a:cs typeface="Manrope ExtraLight" charset="0"/>
              </a:rPr>
              <a:t> se van a </a:t>
            </a:r>
            <a:r>
              <a:rPr lang="en-US" sz="1600" dirty="0" err="1">
                <a:latin typeface="Manrope ExtraLight" charset="0"/>
                <a:ea typeface="Manrope ExtraLight" charset="0"/>
                <a:cs typeface="Manrope ExtraLight" charset="0"/>
              </a:rPr>
              <a:t>generar</a:t>
            </a:r>
            <a:r>
              <a:rPr lang="en-US" sz="1600" dirty="0">
                <a:latin typeface="Manrope ExtraLight" charset="0"/>
                <a:ea typeface="Manrope ExtraLight" charset="0"/>
                <a:cs typeface="Manrope ExtraLight" charset="0"/>
              </a:rPr>
              <a:t> </a:t>
            </a:r>
            <a:r>
              <a:rPr lang="en-US" sz="1600" dirty="0" err="1">
                <a:latin typeface="Manrope ExtraLight" charset="0"/>
                <a:ea typeface="Manrope ExtraLight" charset="0"/>
                <a:cs typeface="Manrope ExtraLight" charset="0"/>
              </a:rPr>
              <a:t>los</a:t>
            </a:r>
            <a:r>
              <a:rPr lang="en-US" sz="1600" dirty="0">
                <a:latin typeface="Manrope ExtraLight" charset="0"/>
                <a:ea typeface="Manrope ExtraLight" charset="0"/>
                <a:cs typeface="Manrope ExtraLight" charset="0"/>
              </a:rPr>
              <a:t> </a:t>
            </a:r>
            <a:r>
              <a:rPr lang="en-US" sz="1600" dirty="0" err="1">
                <a:latin typeface="Manrope ExtraLight" charset="0"/>
                <a:ea typeface="Manrope ExtraLight" charset="0"/>
                <a:cs typeface="Manrope ExtraLight" charset="0"/>
              </a:rPr>
              <a:t>ingresos</a:t>
            </a:r>
            <a:endParaRPr lang="en-US" sz="1600" dirty="0">
              <a:latin typeface="Manrope ExtraLight" charset="0"/>
              <a:ea typeface="Manrope ExtraLight" charset="0"/>
              <a:cs typeface="Manrope ExtraLight" charset="0"/>
            </a:endParaRPr>
          </a:p>
        </p:txBody>
      </p:sp>
      <p:cxnSp>
        <p:nvCxnSpPr>
          <p:cNvPr id="42" name="Straight Connector 14">
            <a:extLst>
              <a:ext uri="{FF2B5EF4-FFF2-40B4-BE49-F238E27FC236}">
                <a16:creationId xmlns:a16="http://schemas.microsoft.com/office/drawing/2014/main" id="{0575F4A5-A17B-4E2E-B9FA-4B68F131B3AA}"/>
              </a:ext>
            </a:extLst>
          </p:cNvPr>
          <p:cNvCxnSpPr>
            <a:cxnSpLocks/>
          </p:cNvCxnSpPr>
          <p:nvPr/>
        </p:nvCxnSpPr>
        <p:spPr>
          <a:xfrm>
            <a:off x="1212914" y="730179"/>
            <a:ext cx="1055168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Imagen 4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22" y="212302"/>
            <a:ext cx="418302" cy="425352"/>
          </a:xfrm>
          <a:prstGeom prst="rect">
            <a:avLst/>
          </a:prstGeom>
        </p:spPr>
      </p:pic>
      <p:sp>
        <p:nvSpPr>
          <p:cNvPr id="47" name="CuadroTexto 46">
            <a:extLst>
              <a:ext uri="{FF2B5EF4-FFF2-40B4-BE49-F238E27FC236}">
                <a16:creationId xmlns:a16="http://schemas.microsoft.com/office/drawing/2014/main" id="{EE658908-7C80-6947-82AD-A372061DE702}"/>
              </a:ext>
            </a:extLst>
          </p:cNvPr>
          <p:cNvSpPr txBox="1"/>
          <p:nvPr/>
        </p:nvSpPr>
        <p:spPr>
          <a:xfrm>
            <a:off x="1520455" y="306574"/>
            <a:ext cx="12057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b="1" dirty="0">
                <a:latin typeface="Manrope Light" charset="0"/>
                <a:ea typeface="Manrope Light" charset="0"/>
                <a:cs typeface="Manrope Light" charset="0"/>
              </a:rPr>
              <a:t>Modelo</a:t>
            </a:r>
            <a:r>
              <a:rPr lang="es-E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Manrope Light" charset="0"/>
                <a:ea typeface="Manrope Light" charset="0"/>
                <a:cs typeface="Manrope Light" charset="0"/>
              </a:rPr>
              <a:t> </a:t>
            </a:r>
            <a:r>
              <a:rPr lang="es-ES" sz="1100" b="1" dirty="0">
                <a:latin typeface="Manrope Light" charset="0"/>
                <a:ea typeface="Manrope Light" charset="0"/>
                <a:cs typeface="Manrope Light" charset="0"/>
              </a:rPr>
              <a:t>negocio</a:t>
            </a: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E97CA880-5C8E-9E4B-B1E7-2B81EBBF3B95}"/>
              </a:ext>
            </a:extLst>
          </p:cNvPr>
          <p:cNvSpPr txBox="1"/>
          <p:nvPr/>
        </p:nvSpPr>
        <p:spPr>
          <a:xfrm>
            <a:off x="3365385" y="306574"/>
            <a:ext cx="15632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Manrope Light" charset="0"/>
                <a:ea typeface="Manrope Light" charset="0"/>
                <a:cs typeface="Manrope Light" charset="0"/>
              </a:rPr>
              <a:t>Análisis y Diagnóstico</a:t>
            </a:r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4227C2E4-88B5-2541-91E2-A051C999780B}"/>
              </a:ext>
            </a:extLst>
          </p:cNvPr>
          <p:cNvSpPr txBox="1"/>
          <p:nvPr/>
        </p:nvSpPr>
        <p:spPr>
          <a:xfrm>
            <a:off x="5766201" y="306574"/>
            <a:ext cx="13885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Manrope Light" charset="0"/>
                <a:ea typeface="Manrope Light" charset="0"/>
                <a:cs typeface="Manrope Light" charset="0"/>
              </a:rPr>
              <a:t>Objetivos</a:t>
            </a:r>
            <a:r>
              <a:rPr lang="es-ES" sz="1100" b="1" dirty="0">
                <a:latin typeface="Manrope Light" charset="0"/>
                <a:ea typeface="Manrope Light" charset="0"/>
                <a:cs typeface="Manrope Light" charset="0"/>
              </a:rPr>
              <a:t> </a:t>
            </a:r>
            <a:r>
              <a:rPr lang="es-E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Manrope Light" charset="0"/>
                <a:ea typeface="Manrope Light" charset="0"/>
                <a:cs typeface="Manrope Light" charset="0"/>
              </a:rPr>
              <a:t>y</a:t>
            </a:r>
            <a:r>
              <a:rPr lang="es-ES" sz="1100" b="1" dirty="0">
                <a:latin typeface="Manrope Light" charset="0"/>
                <a:ea typeface="Manrope Light" charset="0"/>
                <a:cs typeface="Manrope Light" charset="0"/>
              </a:rPr>
              <a:t> </a:t>
            </a:r>
            <a:r>
              <a:rPr lang="es-E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Manrope Light" charset="0"/>
                <a:ea typeface="Manrope Light" charset="0"/>
                <a:cs typeface="Manrope Light" charset="0"/>
              </a:rPr>
              <a:t>Público</a:t>
            </a:r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CFEFB9A5-1B32-A444-81BB-F1A19E99716D}"/>
              </a:ext>
            </a:extLst>
          </p:cNvPr>
          <p:cNvSpPr txBox="1"/>
          <p:nvPr/>
        </p:nvSpPr>
        <p:spPr>
          <a:xfrm>
            <a:off x="8179768" y="306574"/>
            <a:ext cx="14959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Manrope Light" charset="0"/>
                <a:ea typeface="Manrope Light" charset="0"/>
                <a:cs typeface="Manrope Light" charset="0"/>
              </a:rPr>
              <a:t>Enfoque estratégico</a:t>
            </a:r>
          </a:p>
        </p:txBody>
      </p:sp>
      <p:sp>
        <p:nvSpPr>
          <p:cNvPr id="66" name="CuadroTexto 65">
            <a:extLst>
              <a:ext uri="{FF2B5EF4-FFF2-40B4-BE49-F238E27FC236}">
                <a16:creationId xmlns:a16="http://schemas.microsoft.com/office/drawing/2014/main" id="{175FF90E-2F6E-4343-8194-22503C46F0CD}"/>
              </a:ext>
            </a:extLst>
          </p:cNvPr>
          <p:cNvSpPr txBox="1"/>
          <p:nvPr/>
        </p:nvSpPr>
        <p:spPr>
          <a:xfrm>
            <a:off x="10582939" y="306574"/>
            <a:ext cx="4908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Manrope Light" charset="0"/>
                <a:ea typeface="Manrope Light" charset="0"/>
                <a:cs typeface="Manrope Light" charset="0"/>
              </a:rPr>
              <a:t>CRM</a:t>
            </a:r>
          </a:p>
        </p:txBody>
      </p:sp>
    </p:spTree>
    <p:extLst>
      <p:ext uri="{BB962C8B-B14F-4D97-AF65-F5344CB8AC3E}">
        <p14:creationId xmlns:p14="http://schemas.microsoft.com/office/powerpoint/2010/main" val="3170942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40" grpId="0"/>
      <p:bldP spid="43" grpId="0"/>
      <p:bldP spid="44" grpId="0"/>
      <p:bldP spid="46" grpId="0"/>
      <p:bldP spid="48" grpId="0"/>
      <p:bldP spid="51" grpId="0"/>
      <p:bldP spid="53" grpId="0"/>
      <p:bldP spid="57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250</Words>
  <Application>Microsoft Office PowerPoint</Application>
  <PresentationFormat>Widescreen</PresentationFormat>
  <Paragraphs>40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Lato Light</vt:lpstr>
      <vt:lpstr>Manrope</vt:lpstr>
      <vt:lpstr>Manrope ExtraLight</vt:lpstr>
      <vt:lpstr>Manrope Light</vt:lpstr>
      <vt:lpstr>Tema de Office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Microsoft Office User</dc:creator>
  <cp:lastModifiedBy>Maiz San Pedro, Sonsoles</cp:lastModifiedBy>
  <cp:revision>4</cp:revision>
  <dcterms:created xsi:type="dcterms:W3CDTF">2021-04-22T08:59:06Z</dcterms:created>
  <dcterms:modified xsi:type="dcterms:W3CDTF">2023-05-18T10:36:56Z</dcterms:modified>
</cp:coreProperties>
</file>