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6"/>
  </p:notesMasterIdLst>
  <p:handoutMasterIdLst>
    <p:handoutMasterId r:id="rId7"/>
  </p:handoutMasterIdLst>
  <p:sldIdLst>
    <p:sldId id="259"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p:scale>
          <a:sx n="32" d="100"/>
          <a:sy n="32" d="100"/>
        </p:scale>
        <p:origin x="1896" y="-382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IE" dirty="0"/>
          </a:p>
        </p:txBody>
      </p:sp>
      <p:sp>
        <p:nvSpPr>
          <p:cNvPr id="4" name="Marcador de número de diapositiva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38102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94125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323592" y="2141222"/>
            <a:ext cx="12622003" cy="4686298"/>
          </a:xfrm>
        </p:spPr>
        <p:txBody>
          <a:bodyPr anchor="b"/>
          <a:lstStyle>
            <a:lvl1pPr algn="l">
              <a:defRPr sz="96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2768771" y="2141230"/>
            <a:ext cx="18196349" cy="25991822"/>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323592" y="7673342"/>
            <a:ext cx="12622003" cy="20459693"/>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1EB8CB6-48D8-4E47-B0D3-B56230F429D0}"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5788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323594" y="23042880"/>
            <a:ext cx="31641528" cy="2720342"/>
          </a:xfrm>
        </p:spPr>
        <p:txBody>
          <a:bodyPr anchor="b">
            <a:normAutofit/>
          </a:bodyPr>
          <a:lstStyle>
            <a:lvl1pPr algn="l">
              <a:defRPr sz="1152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323594" y="3047832"/>
            <a:ext cx="31641528" cy="18503856"/>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323594" y="25763222"/>
            <a:ext cx="31641528" cy="2369818"/>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EF716D3-DCE8-CC45-8106-AE5DFCD073F9}"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54247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23594" y="2926080"/>
            <a:ext cx="31641528" cy="14961792"/>
          </a:xfrm>
        </p:spPr>
        <p:txBody>
          <a:bodyPr anchor="ctr">
            <a:normAutofit/>
          </a:bodyPr>
          <a:lstStyle>
            <a:lvl1pPr algn="l">
              <a:defRPr sz="2304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44F351F-53B1-3B4C-8CD4-15B0457E8E3F}"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83289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11596666" y="16824960"/>
            <a:ext cx="27138662"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AB1E8F6-4F69-E448-82E4-3FF8C30628E4}"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dirty="0"/>
              <a:pPr/>
              <a:t>‹Nº›</a:t>
            </a:fld>
            <a:endParaRPr lang="en-US" dirty="0"/>
          </a:p>
        </p:txBody>
      </p:sp>
      <p:sp>
        <p:nvSpPr>
          <p:cNvPr id="14" name="TextBox 13"/>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15" name="TextBox 14"/>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88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23594" y="11704327"/>
            <a:ext cx="31641528" cy="13079256"/>
          </a:xfrm>
        </p:spPr>
        <p:txBody>
          <a:bodyPr anchor="b">
            <a:normAutofit/>
          </a:bodyPr>
          <a:lstStyle>
            <a:lvl1pPr algn="l">
              <a:defRPr sz="2304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790BAD4-EC93-8B4C-97AE-9AB5F3271B19}"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83610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9323592" y="20848320"/>
            <a:ext cx="32103802"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9323592" y="24871680"/>
            <a:ext cx="32103802"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E6C9050E-E079-6441-81E7-806D30677343}"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
        <p:nvSpPr>
          <p:cNvPr id="11" name="TextBox 10"/>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12" name="TextBox 11"/>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418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9323597" y="3011554"/>
            <a:ext cx="31641523" cy="13824096"/>
          </a:xfrm>
        </p:spPr>
        <p:txBody>
          <a:bodyPr anchor="ctr">
            <a:normAutofit/>
          </a:bodyPr>
          <a:lstStyle>
            <a:lvl1pPr algn="l">
              <a:defRPr sz="2304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9323594" y="20848320"/>
            <a:ext cx="31641528"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B230AF-FFB7-DE42-B481-AAC2589869DA}"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77797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06633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016968" y="3011551"/>
            <a:ext cx="7949434" cy="25362322"/>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323597" y="3011551"/>
            <a:ext cx="22638470" cy="2536232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8035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69297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323599" y="12070087"/>
            <a:ext cx="31682165" cy="10861349"/>
          </a:xfrm>
        </p:spPr>
        <p:txBody>
          <a:bodyPr anchor="b">
            <a:normAutofit/>
          </a:bodyPr>
          <a:lstStyle>
            <a:lvl1pPr>
              <a:defRPr sz="2592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323599" y="22931427"/>
            <a:ext cx="31682165" cy="5406158"/>
          </a:xfrm>
        </p:spPr>
        <p:txBody>
          <a:bodyPr anchor="t"/>
          <a:lstStyle>
            <a:lvl1pPr marL="0" indent="0" algn="l">
              <a:buNone/>
              <a:defRPr>
                <a:solidFill>
                  <a:schemeClr val="tx1">
                    <a:lumMod val="65000"/>
                    <a:lumOff val="3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152249" y="20741561"/>
            <a:ext cx="6698270" cy="375254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2032003" y="21741799"/>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2197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336967" y="2995728"/>
            <a:ext cx="31628155" cy="6148272"/>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9323594" y="10241280"/>
            <a:ext cx="31641528" cy="18132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5816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323594" y="9957898"/>
            <a:ext cx="31641528" cy="7050240"/>
          </a:xfrm>
        </p:spPr>
        <p:txBody>
          <a:bodyPr anchor="b"/>
          <a:lstStyle>
            <a:lvl1pPr algn="l">
              <a:defRPr sz="19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323594" y="17190720"/>
            <a:ext cx="31641528" cy="4129920"/>
          </a:xfrm>
        </p:spPr>
        <p:txBody>
          <a:bodyPr anchor="t"/>
          <a:lstStyle>
            <a:lvl1pPr marL="0" indent="0" algn="l">
              <a:buNone/>
              <a:defRPr sz="960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BB9B27-4D02-2940-AED5-BC8F2B3B1507}"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3940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323599" y="10256191"/>
            <a:ext cx="15348149" cy="1808350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25619076" y="10256191"/>
            <a:ext cx="15346046" cy="1808350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453895" y="3781361"/>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5980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873690" y="10687805"/>
            <a:ext cx="13798061"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s-ES"/>
              <a:t>Haga clic para modificar los estilos de texto del patrón</a:t>
            </a:r>
          </a:p>
        </p:txBody>
      </p:sp>
      <p:sp>
        <p:nvSpPr>
          <p:cNvPr id="4" name="Content Placeholder 3"/>
          <p:cNvSpPr>
            <a:spLocks noGrp="1"/>
          </p:cNvSpPr>
          <p:nvPr>
            <p:ph sz="half" idx="2"/>
          </p:nvPr>
        </p:nvSpPr>
        <p:spPr>
          <a:xfrm>
            <a:off x="9323592" y="13453865"/>
            <a:ext cx="15348154" cy="1490737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7149542" y="10672310"/>
            <a:ext cx="13791547"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s-ES"/>
              <a:t>Haga clic para modificar los estilos de texto del patrón</a:t>
            </a:r>
          </a:p>
        </p:txBody>
      </p:sp>
      <p:sp>
        <p:nvSpPr>
          <p:cNvPr id="6" name="Content Placeholder 5"/>
          <p:cNvSpPr>
            <a:spLocks noGrp="1"/>
          </p:cNvSpPr>
          <p:nvPr>
            <p:ph sz="quarter" idx="4"/>
          </p:nvPr>
        </p:nvSpPr>
        <p:spPr>
          <a:xfrm>
            <a:off x="25601832" y="13438371"/>
            <a:ext cx="15339264" cy="1490737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dirty="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2453895" y="3781361"/>
            <a:ext cx="2807894" cy="1752600"/>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4626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9336960" y="2995728"/>
            <a:ext cx="31628160" cy="614827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dirty="0"/>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7494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theme" Target="../theme/theme4.xml"/><Relationship Id="rId26" Type="http://schemas.openxmlformats.org/officeDocument/2006/relationships/image" Target="../media/image6.wmf"/><Relationship Id="rId3" Type="http://schemas.openxmlformats.org/officeDocument/2006/relationships/slideLayout" Target="../slideLayouts/slideLayout6.xml"/><Relationship Id="rId21" Type="http://schemas.openxmlformats.org/officeDocument/2006/relationships/image" Target="../media/image3.png"/><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oleObject" Target="../embeddings/oleObject2.bin"/><Relationship Id="rId33" Type="http://schemas.openxmlformats.org/officeDocument/2006/relationships/image" Target="../media/image10.jpeg"/><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image" Target="../media/image2.png"/><Relationship Id="rId29"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5.wmf"/><Relationship Id="rId32" Type="http://schemas.openxmlformats.org/officeDocument/2006/relationships/hyperlink" Target="http://www.facebook.com/pages/PosterPresentationscom/217914411419?v=app_4949752878&amp;ref=ts" TargetMode="Externa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oleObject" Target="../embeddings/oleObject1.bin"/><Relationship Id="rId28" Type="http://schemas.openxmlformats.org/officeDocument/2006/relationships/image" Target="../media/image7.wmf"/><Relationship Id="rId10" Type="http://schemas.openxmlformats.org/officeDocument/2006/relationships/slideLayout" Target="../slideLayouts/slideLayout13.xml"/><Relationship Id="rId19" Type="http://schemas.openxmlformats.org/officeDocument/2006/relationships/image" Target="../media/image1.png"/><Relationship Id="rId31" Type="http://schemas.openxmlformats.org/officeDocument/2006/relationships/image" Target="../media/image9.wmf"/><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image" Target="../media/image4.png"/><Relationship Id="rId27" Type="http://schemas.openxmlformats.org/officeDocument/2006/relationships/oleObject" Target="../embeddings/oleObject3.bin"/><Relationship Id="rId30" Type="http://schemas.openxmlformats.org/officeDocument/2006/relationships/oleObject" Target="../embeddings/oleObject4.bin"/><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5" y="1097280"/>
            <a:ext cx="9509760" cy="3186541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98021" y="1368"/>
            <a:ext cx="9370906" cy="32894246"/>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877824" cy="32918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336960" y="2995728"/>
            <a:ext cx="31628160" cy="614827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323594" y="10241280"/>
            <a:ext cx="31641528" cy="1865376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7307520" y="29448430"/>
            <a:ext cx="3678624" cy="1776821"/>
          </a:xfrm>
          <a:prstGeom prst="rect">
            <a:avLst/>
          </a:prstGeom>
        </p:spPr>
        <p:txBody>
          <a:bodyPr vert="horz" lIns="91440" tIns="45720" rIns="91440" bIns="45720" rtlCol="0" anchor="ctr"/>
          <a:lstStyle>
            <a:lvl1pPr algn="r">
              <a:defRPr sz="4320">
                <a:solidFill>
                  <a:schemeClr val="tx1">
                    <a:tint val="75000"/>
                  </a:schemeClr>
                </a:solidFill>
              </a:defRPr>
            </a:lvl1pPr>
          </a:lstStyle>
          <a:p>
            <a:fld id="{4D9FFFB4-400D-1240-AB24-6F86C96D4DFB}" type="datetimeFigureOut">
              <a:rPr lang="en-US" dirty="0"/>
              <a:t>11/27/2024</a:t>
            </a:fld>
            <a:endParaRPr lang="en-US" dirty="0"/>
          </a:p>
        </p:txBody>
      </p:sp>
      <p:sp>
        <p:nvSpPr>
          <p:cNvPr id="5" name="Footer Placeholder 4"/>
          <p:cNvSpPr>
            <a:spLocks noGrp="1"/>
          </p:cNvSpPr>
          <p:nvPr>
            <p:ph type="ftr" sz="quarter" idx="3"/>
          </p:nvPr>
        </p:nvSpPr>
        <p:spPr>
          <a:xfrm>
            <a:off x="9323592" y="29451886"/>
            <a:ext cx="27439142"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2453895" y="3781361"/>
            <a:ext cx="2807894" cy="1752600"/>
          </a:xfrm>
          <a:prstGeom prst="rect">
            <a:avLst/>
          </a:prstGeom>
        </p:spPr>
        <p:txBody>
          <a:bodyPr vert="horz" lIns="91440" tIns="45720" rIns="91440" bIns="45720" rtlCol="0" anchor="ctr"/>
          <a:lstStyle>
            <a:lvl1pPr algn="r">
              <a:defRPr sz="9600">
                <a:solidFill>
                  <a:srgbClr val="FEFFFF"/>
                </a:solidFill>
              </a:defRPr>
            </a:lvl1pPr>
          </a:lstStyle>
          <a:p>
            <a:fld id="{D57F1E4F-1CFF-5643-939E-217C01CDF565}" type="slidenum">
              <a:rPr lang="en-US" dirty="0"/>
              <a:pPr/>
              <a:t>‹Nº›</a:t>
            </a:fld>
            <a:endParaRPr lang="en-US" dirty="0"/>
          </a:p>
        </p:txBody>
      </p:sp>
      <p:sp>
        <p:nvSpPr>
          <p:cNvPr id="7" name="Rounded Rectangle 1">
            <a:extLst>
              <a:ext uri="{FF2B5EF4-FFF2-40B4-BE49-F238E27FC236}">
                <a16:creationId xmlns:a16="http://schemas.microsoft.com/office/drawing/2014/main" id="{CE829F87-9D74-8803-FAC3-4D630C342384}"/>
              </a:ext>
            </a:extLst>
          </p:cNvPr>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22">
            <a:extLst>
              <a:ext uri="{FF2B5EF4-FFF2-40B4-BE49-F238E27FC236}">
                <a16:creationId xmlns:a16="http://schemas.microsoft.com/office/drawing/2014/main" id="{9719355A-034E-DBF6-3EFF-3B7EABFE1710}"/>
              </a:ext>
            </a:extLst>
          </p:cNvPr>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3">
            <a:extLst>
              <a:ext uri="{FF2B5EF4-FFF2-40B4-BE49-F238E27FC236}">
                <a16:creationId xmlns:a16="http://schemas.microsoft.com/office/drawing/2014/main" id="{C2059941-434D-A474-1B82-90B1CB472616}"/>
              </a:ext>
            </a:extLst>
          </p:cNvPr>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5">
            <a:extLst>
              <a:ext uri="{FF2B5EF4-FFF2-40B4-BE49-F238E27FC236}">
                <a16:creationId xmlns:a16="http://schemas.microsoft.com/office/drawing/2014/main" id="{5E3C1CCD-35C8-1F9F-0A3C-BB66079FC822}"/>
              </a:ext>
            </a:extLst>
          </p:cNvPr>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9">
            <a:extLst>
              <a:ext uri="{FF2B5EF4-FFF2-40B4-BE49-F238E27FC236}">
                <a16:creationId xmlns:a16="http://schemas.microsoft.com/office/drawing/2014/main" id="{4ADEF463-76C5-EBBB-DE18-B4EC8BA10DD3}"/>
              </a:ext>
            </a:extLst>
          </p:cNvPr>
          <p:cNvGrpSpPr/>
          <p:nvPr userDrawn="1"/>
        </p:nvGrpSpPr>
        <p:grpSpPr>
          <a:xfrm>
            <a:off x="-11225189" y="-1"/>
            <a:ext cx="11018865" cy="32918401"/>
            <a:chOff x="-11225189" y="-1"/>
            <a:chExt cx="11018865" cy="32918401"/>
          </a:xfrm>
        </p:grpSpPr>
        <p:sp>
          <p:nvSpPr>
            <p:cNvPr id="12" name="Rectangle 30">
              <a:extLst>
                <a:ext uri="{FF2B5EF4-FFF2-40B4-BE49-F238E27FC236}">
                  <a16:creationId xmlns:a16="http://schemas.microsoft.com/office/drawing/2014/main" id="{B59F1298-B413-4A9C-A93B-6CE7C00EF3D9}"/>
                </a:ext>
              </a:extLst>
            </p:cNvPr>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3" name="Straight Connector 31">
              <a:extLst>
                <a:ext uri="{FF2B5EF4-FFF2-40B4-BE49-F238E27FC236}">
                  <a16:creationId xmlns:a16="http://schemas.microsoft.com/office/drawing/2014/main" id="{0D051E48-6B1A-2741-6DDA-975DA8FBECAF}"/>
                </a:ext>
              </a:extLst>
            </p:cNvPr>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4" name="Picture 35">
              <a:extLst>
                <a:ext uri="{FF2B5EF4-FFF2-40B4-BE49-F238E27FC236}">
                  <a16:creationId xmlns:a16="http://schemas.microsoft.com/office/drawing/2014/main" id="{555B6620-5378-4A87-E971-2D6E8B5745C4}"/>
                </a:ext>
              </a:extLst>
            </p:cNvPr>
            <p:cNvPicPr>
              <a:picLocks noChangeAspect="1"/>
            </p:cNvPicPr>
            <p:nvPr userDrawn="1"/>
          </p:nvPicPr>
          <p:blipFill>
            <a:blip r:embed="rId19"/>
            <a:stretch>
              <a:fillRect/>
            </a:stretch>
          </p:blipFill>
          <p:spPr>
            <a:xfrm>
              <a:off x="-10740740" y="10261718"/>
              <a:ext cx="1597666" cy="1201935"/>
            </a:xfrm>
            <a:prstGeom prst="rect">
              <a:avLst/>
            </a:prstGeom>
          </p:spPr>
        </p:pic>
        <p:pic>
          <p:nvPicPr>
            <p:cNvPr id="15" name="Picture 36">
              <a:extLst>
                <a:ext uri="{FF2B5EF4-FFF2-40B4-BE49-F238E27FC236}">
                  <a16:creationId xmlns:a16="http://schemas.microsoft.com/office/drawing/2014/main" id="{0027A24C-BEE0-3B1B-D6A5-08DD6F7930E1}"/>
                </a:ext>
              </a:extLst>
            </p:cNvPr>
            <p:cNvPicPr>
              <a:picLocks noChangeAspect="1"/>
            </p:cNvPicPr>
            <p:nvPr userDrawn="1"/>
          </p:nvPicPr>
          <p:blipFill>
            <a:blip r:embed="rId20"/>
            <a:stretch>
              <a:fillRect/>
            </a:stretch>
          </p:blipFill>
          <p:spPr>
            <a:xfrm>
              <a:off x="-10732765" y="15696927"/>
              <a:ext cx="9986808" cy="1053596"/>
            </a:xfrm>
            <a:prstGeom prst="rect">
              <a:avLst/>
            </a:prstGeom>
          </p:spPr>
        </p:pic>
        <p:grpSp>
          <p:nvGrpSpPr>
            <p:cNvPr id="16" name="Group 37">
              <a:extLst>
                <a:ext uri="{FF2B5EF4-FFF2-40B4-BE49-F238E27FC236}">
                  <a16:creationId xmlns:a16="http://schemas.microsoft.com/office/drawing/2014/main" id="{A0782F3D-E70E-E126-7F18-2C1181C0C4A9}"/>
                </a:ext>
              </a:extLst>
            </p:cNvPr>
            <p:cNvGrpSpPr/>
            <p:nvPr userDrawn="1"/>
          </p:nvGrpSpPr>
          <p:grpSpPr>
            <a:xfrm>
              <a:off x="-9744993" y="23540957"/>
              <a:ext cx="7531182" cy="2120439"/>
              <a:chOff x="-4470427" y="11016658"/>
              <a:chExt cx="3470785" cy="974220"/>
            </a:xfrm>
          </p:grpSpPr>
          <p:grpSp>
            <p:nvGrpSpPr>
              <p:cNvPr id="22" name="Group 45">
                <a:extLst>
                  <a:ext uri="{FF2B5EF4-FFF2-40B4-BE49-F238E27FC236}">
                    <a16:creationId xmlns:a16="http://schemas.microsoft.com/office/drawing/2014/main" id="{A870555D-E38F-A6FB-3826-E1E918CA7644}"/>
                  </a:ext>
                </a:extLst>
              </p:cNvPr>
              <p:cNvGrpSpPr/>
              <p:nvPr userDrawn="1"/>
            </p:nvGrpSpPr>
            <p:grpSpPr>
              <a:xfrm>
                <a:off x="-2783495" y="11060886"/>
                <a:ext cx="624431" cy="893535"/>
                <a:chOff x="-3958697" y="11117435"/>
                <a:chExt cx="779338" cy="1280430"/>
              </a:xfrm>
            </p:grpSpPr>
            <p:pic>
              <p:nvPicPr>
                <p:cNvPr id="28" name="Picture 51">
                  <a:extLst>
                    <a:ext uri="{FF2B5EF4-FFF2-40B4-BE49-F238E27FC236}">
                      <a16:creationId xmlns:a16="http://schemas.microsoft.com/office/drawing/2014/main" id="{282FF5FD-6A5F-D99C-DB1E-5FB637F5B018}"/>
                    </a:ext>
                  </a:extLst>
                </p:cNvPr>
                <p:cNvPicPr>
                  <a:picLocks noChangeAspect="1"/>
                </p:cNvPicPr>
                <p:nvPr userDrawn="1"/>
              </p:nvPicPr>
              <p:blipFill>
                <a:blip r:embed="rId21"/>
                <a:stretch>
                  <a:fillRect/>
                </a:stretch>
              </p:blipFill>
              <p:spPr>
                <a:xfrm>
                  <a:off x="-3948160" y="11117435"/>
                  <a:ext cx="768801" cy="1090857"/>
                </a:xfrm>
                <a:prstGeom prst="rect">
                  <a:avLst/>
                </a:prstGeom>
              </p:spPr>
            </p:pic>
            <p:sp>
              <p:nvSpPr>
                <p:cNvPr id="29" name="TextBox 52">
                  <a:extLst>
                    <a:ext uri="{FF2B5EF4-FFF2-40B4-BE49-F238E27FC236}">
                      <a16:creationId xmlns:a16="http://schemas.microsoft.com/office/drawing/2014/main" id="{87FE7078-1A13-9C03-7A4F-680801720483}"/>
                    </a:ext>
                  </a:extLst>
                </p:cNvPr>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23" name="Group 46">
                <a:extLst>
                  <a:ext uri="{FF2B5EF4-FFF2-40B4-BE49-F238E27FC236}">
                    <a16:creationId xmlns:a16="http://schemas.microsoft.com/office/drawing/2014/main" id="{EC464381-8A14-4DFC-24D4-50D1B99D62B0}"/>
                  </a:ext>
                </a:extLst>
              </p:cNvPr>
              <p:cNvGrpSpPr/>
              <p:nvPr userDrawn="1"/>
            </p:nvGrpSpPr>
            <p:grpSpPr>
              <a:xfrm>
                <a:off x="-2033159" y="11060889"/>
                <a:ext cx="1033517" cy="893529"/>
                <a:chOff x="-2921738" y="11200127"/>
                <a:chExt cx="1420279" cy="1227904"/>
              </a:xfrm>
            </p:grpSpPr>
            <p:pic>
              <p:nvPicPr>
                <p:cNvPr id="26" name="Picture 49">
                  <a:extLst>
                    <a:ext uri="{FF2B5EF4-FFF2-40B4-BE49-F238E27FC236}">
                      <a16:creationId xmlns:a16="http://schemas.microsoft.com/office/drawing/2014/main" id="{2014CB0A-55F3-AC4C-030C-CED1ED858054}"/>
                    </a:ext>
                  </a:extLst>
                </p:cNvPr>
                <p:cNvPicPr>
                  <a:picLocks noChangeAspect="1"/>
                </p:cNvPicPr>
                <p:nvPr userDrawn="1"/>
              </p:nvPicPr>
              <p:blipFill>
                <a:blip r:embed="rId21"/>
                <a:stretch>
                  <a:fillRect/>
                </a:stretch>
              </p:blipFill>
              <p:spPr>
                <a:xfrm>
                  <a:off x="-2921738" y="11200127"/>
                  <a:ext cx="1420279" cy="1029694"/>
                </a:xfrm>
                <a:prstGeom prst="rect">
                  <a:avLst/>
                </a:prstGeom>
              </p:spPr>
            </p:pic>
            <p:sp>
              <p:nvSpPr>
                <p:cNvPr id="27" name="TextBox 50">
                  <a:extLst>
                    <a:ext uri="{FF2B5EF4-FFF2-40B4-BE49-F238E27FC236}">
                      <a16:creationId xmlns:a16="http://schemas.microsoft.com/office/drawing/2014/main" id="{7399C0A6-F28A-0E58-9A3E-30EEDE1837F1}"/>
                    </a:ext>
                  </a:extLst>
                </p:cNvPr>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24" name="Picture 47">
                <a:extLst>
                  <a:ext uri="{FF2B5EF4-FFF2-40B4-BE49-F238E27FC236}">
                    <a16:creationId xmlns:a16="http://schemas.microsoft.com/office/drawing/2014/main" id="{9642A760-2AA7-CE27-7E34-049115B0067C}"/>
                  </a:ext>
                </a:extLst>
              </p:cNvPr>
              <p:cNvPicPr>
                <a:picLocks noChangeAspect="1"/>
              </p:cNvPicPr>
              <p:nvPr userDrawn="1"/>
            </p:nvPicPr>
            <p:blipFill>
              <a:blip r:embed="rId22"/>
              <a:stretch>
                <a:fillRect/>
              </a:stretch>
            </p:blipFill>
            <p:spPr>
              <a:xfrm>
                <a:off x="-4470427" y="11016658"/>
                <a:ext cx="1098742" cy="847761"/>
              </a:xfrm>
              <a:prstGeom prst="rect">
                <a:avLst/>
              </a:prstGeom>
            </p:spPr>
          </p:pic>
          <p:sp>
            <p:nvSpPr>
              <p:cNvPr id="25" name="TextBox 48">
                <a:extLst>
                  <a:ext uri="{FF2B5EF4-FFF2-40B4-BE49-F238E27FC236}">
                    <a16:creationId xmlns:a16="http://schemas.microsoft.com/office/drawing/2014/main" id="{A0475CC8-6F0F-FC70-B198-BCBDEDD0CE73}"/>
                  </a:ext>
                </a:extLst>
              </p:cNvPr>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7" name="Group 38">
              <a:extLst>
                <a:ext uri="{FF2B5EF4-FFF2-40B4-BE49-F238E27FC236}">
                  <a16:creationId xmlns:a16="http://schemas.microsoft.com/office/drawing/2014/main" id="{DF414AE8-59C9-8C4F-9F62-7F5D1BC548B5}"/>
                </a:ext>
              </a:extLst>
            </p:cNvPr>
            <p:cNvGrpSpPr/>
            <p:nvPr userDrawn="1"/>
          </p:nvGrpSpPr>
          <p:grpSpPr>
            <a:xfrm>
              <a:off x="-10398793" y="27751410"/>
              <a:ext cx="9323012" cy="2453251"/>
              <a:chOff x="-4754996" y="12734136"/>
              <a:chExt cx="4296559" cy="1127128"/>
            </a:xfrm>
          </p:grpSpPr>
          <p:graphicFrame>
            <p:nvGraphicFramePr>
              <p:cNvPr id="18" name="Object 40">
                <a:extLst>
                  <a:ext uri="{FF2B5EF4-FFF2-40B4-BE49-F238E27FC236}">
                    <a16:creationId xmlns:a16="http://schemas.microsoft.com/office/drawing/2014/main" id="{93D3ECA9-A911-87A9-5EC9-A8FDF03FBDE2}"/>
                  </a:ext>
                </a:extLst>
              </p:cNvPr>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23" imgW="1828440" imgH="1117440" progId="Photoshop.Image.13">
                      <p:embed/>
                    </p:oleObj>
                  </mc:Choice>
                  <mc:Fallback>
                    <p:oleObj name="Image" r:id="rId23" imgW="1828440" imgH="1117440" progId="Photoshop.Image.13">
                      <p:embed/>
                      <p:pic>
                        <p:nvPicPr>
                          <p:cNvPr id="41" name="Object 40"/>
                          <p:cNvPicPr/>
                          <p:nvPr/>
                        </p:nvPicPr>
                        <p:blipFill>
                          <a:blip r:embed="rId24"/>
                          <a:stretch>
                            <a:fillRect/>
                          </a:stretch>
                        </p:blipFill>
                        <p:spPr>
                          <a:xfrm>
                            <a:off x="-4533347" y="12734142"/>
                            <a:ext cx="1828800" cy="1117600"/>
                          </a:xfrm>
                          <a:prstGeom prst="rect">
                            <a:avLst/>
                          </a:prstGeom>
                        </p:spPr>
                      </p:pic>
                    </p:oleObj>
                  </mc:Fallback>
                </mc:AlternateContent>
              </a:graphicData>
            </a:graphic>
          </p:graphicFrame>
          <p:graphicFrame>
            <p:nvGraphicFramePr>
              <p:cNvPr id="19" name="Object 42">
                <a:extLst>
                  <a:ext uri="{FF2B5EF4-FFF2-40B4-BE49-F238E27FC236}">
                    <a16:creationId xmlns:a16="http://schemas.microsoft.com/office/drawing/2014/main" id="{9181569F-380E-DBAB-653D-D0C297279230}"/>
                  </a:ext>
                </a:extLst>
              </p:cNvPr>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25" imgW="1828440" imgH="1117440" progId="Photoshop.Image.13">
                      <p:embed/>
                    </p:oleObj>
                  </mc:Choice>
                  <mc:Fallback>
                    <p:oleObj name="Image" r:id="rId25" imgW="1828440" imgH="1117440" progId="Photoshop.Image.13">
                      <p:embed/>
                      <p:pic>
                        <p:nvPicPr>
                          <p:cNvPr id="43" name="Object 42"/>
                          <p:cNvPicPr/>
                          <p:nvPr/>
                        </p:nvPicPr>
                        <p:blipFill>
                          <a:blip r:embed="rId26"/>
                          <a:stretch>
                            <a:fillRect/>
                          </a:stretch>
                        </p:blipFill>
                        <p:spPr>
                          <a:xfrm>
                            <a:off x="-2456641" y="12737835"/>
                            <a:ext cx="1828800" cy="1117600"/>
                          </a:xfrm>
                          <a:prstGeom prst="rect">
                            <a:avLst/>
                          </a:prstGeom>
                        </p:spPr>
                      </p:pic>
                    </p:oleObj>
                  </mc:Fallback>
                </mc:AlternateContent>
              </a:graphicData>
            </a:graphic>
          </p:graphicFrame>
          <p:sp>
            <p:nvSpPr>
              <p:cNvPr id="20" name="TextBox 43">
                <a:extLst>
                  <a:ext uri="{FF2B5EF4-FFF2-40B4-BE49-F238E27FC236}">
                    <a16:creationId xmlns:a16="http://schemas.microsoft.com/office/drawing/2014/main" id="{D8DF62D1-7956-48D7-F49A-66634E80BBB0}"/>
                  </a:ext>
                </a:extLst>
              </p:cNvPr>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21" name="TextBox 44">
                <a:extLst>
                  <a:ext uri="{FF2B5EF4-FFF2-40B4-BE49-F238E27FC236}">
                    <a16:creationId xmlns:a16="http://schemas.microsoft.com/office/drawing/2014/main" id="{99ACF709-EC20-39CF-9229-E1DE47DA149A}"/>
                  </a:ext>
                </a:extLst>
              </p:cNvPr>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30" name="Group 53">
            <a:extLst>
              <a:ext uri="{FF2B5EF4-FFF2-40B4-BE49-F238E27FC236}">
                <a16:creationId xmlns:a16="http://schemas.microsoft.com/office/drawing/2014/main" id="{96CAE566-E3C9-C559-0AF4-AE2F305637FE}"/>
              </a:ext>
            </a:extLst>
          </p:cNvPr>
          <p:cNvGrpSpPr/>
          <p:nvPr userDrawn="1"/>
        </p:nvGrpSpPr>
        <p:grpSpPr>
          <a:xfrm>
            <a:off x="44157839" y="-55065"/>
            <a:ext cx="11062139" cy="32973465"/>
            <a:chOff x="44157839" y="-55065"/>
            <a:chExt cx="11062139" cy="32973465"/>
          </a:xfrm>
        </p:grpSpPr>
        <p:sp>
          <p:nvSpPr>
            <p:cNvPr id="31" name="Rectangle 54">
              <a:extLst>
                <a:ext uri="{FF2B5EF4-FFF2-40B4-BE49-F238E27FC236}">
                  <a16:creationId xmlns:a16="http://schemas.microsoft.com/office/drawing/2014/main" id="{B83DA5EE-B1A0-062A-825F-DA3E89FA480B}"/>
                </a:ext>
              </a:extLst>
            </p:cNvPr>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32" name="Object 55">
              <a:extLst>
                <a:ext uri="{FF2B5EF4-FFF2-40B4-BE49-F238E27FC236}">
                  <a16:creationId xmlns:a16="http://schemas.microsoft.com/office/drawing/2014/main" id="{3CD9ADCB-87EC-C2C6-824C-A61684E9EF28}"/>
                </a:ext>
              </a:extLst>
            </p:cNvPr>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27" imgW="4571280" imgH="1688760" progId="Photoshop.Image.13">
                    <p:embed/>
                  </p:oleObj>
                </mc:Choice>
                <mc:Fallback>
                  <p:oleObj name="Image" r:id="rId27" imgW="4571280" imgH="1688760" progId="Photoshop.Image.13">
                    <p:embed/>
                    <p:pic>
                      <p:nvPicPr>
                        <p:cNvPr id="56" name="Object 55"/>
                        <p:cNvPicPr/>
                        <p:nvPr/>
                      </p:nvPicPr>
                      <p:blipFill>
                        <a:blip r:embed="rId28"/>
                        <a:stretch>
                          <a:fillRect/>
                        </a:stretch>
                      </p:blipFill>
                      <p:spPr>
                        <a:xfrm>
                          <a:off x="46915679" y="3349444"/>
                          <a:ext cx="5586150" cy="2063772"/>
                        </a:xfrm>
                        <a:prstGeom prst="rect">
                          <a:avLst/>
                        </a:prstGeom>
                      </p:spPr>
                    </p:pic>
                  </p:oleObj>
                </mc:Fallback>
              </mc:AlternateContent>
            </a:graphicData>
          </a:graphic>
        </p:graphicFrame>
        <p:pic>
          <p:nvPicPr>
            <p:cNvPr id="33" name="Picture 56">
              <a:extLst>
                <a:ext uri="{FF2B5EF4-FFF2-40B4-BE49-F238E27FC236}">
                  <a16:creationId xmlns:a16="http://schemas.microsoft.com/office/drawing/2014/main" id="{37A9A1FF-0B13-18D5-547E-B1B88E6CE67C}"/>
                </a:ext>
              </a:extLst>
            </p:cNvPr>
            <p:cNvPicPr>
              <a:picLocks noChangeAspect="1"/>
            </p:cNvPicPr>
            <p:nvPr userDrawn="1"/>
          </p:nvPicPr>
          <p:blipFill>
            <a:blip r:embed="rId29"/>
            <a:stretch>
              <a:fillRect/>
            </a:stretch>
          </p:blipFill>
          <p:spPr>
            <a:xfrm>
              <a:off x="44621819" y="7740040"/>
              <a:ext cx="2969584" cy="1370577"/>
            </a:xfrm>
            <a:prstGeom prst="rect">
              <a:avLst/>
            </a:prstGeom>
            <a:ln>
              <a:noFill/>
            </a:ln>
          </p:spPr>
        </p:pic>
        <p:graphicFrame>
          <p:nvGraphicFramePr>
            <p:cNvPr id="34" name="Object 57">
              <a:extLst>
                <a:ext uri="{FF2B5EF4-FFF2-40B4-BE49-F238E27FC236}">
                  <a16:creationId xmlns:a16="http://schemas.microsoft.com/office/drawing/2014/main" id="{93F4D448-B380-41E5-D602-15355C3BDA2C}"/>
                </a:ext>
              </a:extLst>
            </p:cNvPr>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30" imgW="1574280" imgH="1053720" progId="Photoshop.Image.13">
                    <p:embed/>
                  </p:oleObj>
                </mc:Choice>
                <mc:Fallback>
                  <p:oleObj name="Image" r:id="rId30" imgW="1574280" imgH="1053720" progId="Photoshop.Image.13">
                    <p:embed/>
                    <p:pic>
                      <p:nvPicPr>
                        <p:cNvPr id="58" name="Object 57"/>
                        <p:cNvPicPr/>
                        <p:nvPr/>
                      </p:nvPicPr>
                      <p:blipFill>
                        <a:blip r:embed="rId31"/>
                        <a:stretch>
                          <a:fillRect/>
                        </a:stretch>
                      </p:blipFill>
                      <p:spPr>
                        <a:xfrm>
                          <a:off x="44629619" y="12347263"/>
                          <a:ext cx="1482266" cy="992162"/>
                        </a:xfrm>
                        <a:prstGeom prst="rect">
                          <a:avLst/>
                        </a:prstGeom>
                      </p:spPr>
                    </p:pic>
                  </p:oleObj>
                </mc:Fallback>
              </mc:AlternateContent>
            </a:graphicData>
          </a:graphic>
        </p:graphicFrame>
        <p:grpSp>
          <p:nvGrpSpPr>
            <p:cNvPr id="35" name="Group 58">
              <a:extLst>
                <a:ext uri="{FF2B5EF4-FFF2-40B4-BE49-F238E27FC236}">
                  <a16:creationId xmlns:a16="http://schemas.microsoft.com/office/drawing/2014/main" id="{40205248-FA77-66A0-24D2-FE6FFDBF3ABA}"/>
                </a:ext>
              </a:extLst>
            </p:cNvPr>
            <p:cNvGrpSpPr/>
            <p:nvPr userDrawn="1"/>
          </p:nvGrpSpPr>
          <p:grpSpPr>
            <a:xfrm>
              <a:off x="44487207" y="29414560"/>
              <a:ext cx="10354213" cy="1265612"/>
              <a:chOff x="44200453" y="28362386"/>
              <a:chExt cx="9771399" cy="1090622"/>
            </a:xfrm>
          </p:grpSpPr>
          <p:sp>
            <p:nvSpPr>
              <p:cNvPr id="64" name="Rounded Rectangle 60">
                <a:extLst>
                  <a:ext uri="{FF2B5EF4-FFF2-40B4-BE49-F238E27FC236}">
                    <a16:creationId xmlns:a16="http://schemas.microsoft.com/office/drawing/2014/main" id="{869BCB50-FFD0-D4D6-B4D7-F283CE0FFB53}"/>
                  </a:ext>
                </a:extLst>
              </p:cNvPr>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32"/>
                <a:extLst>
                  <a:ext uri="{FF2B5EF4-FFF2-40B4-BE49-F238E27FC236}">
                    <a16:creationId xmlns:a16="http://schemas.microsoft.com/office/drawing/2014/main" id="{5005E9EA-6540-013D-A0AC-660416E3E548}"/>
                  </a:ext>
                </a:extLst>
              </p:cNvPr>
              <p:cNvPicPr>
                <a:picLocks noChangeAspect="1" noChangeArrowheads="1"/>
              </p:cNvPicPr>
              <p:nvPr userDrawn="1"/>
            </p:nvPicPr>
            <p:blipFill>
              <a:blip r:embed="rId33" cstate="print"/>
              <a:srcRect/>
              <a:stretch>
                <a:fillRect/>
              </a:stretch>
            </p:blipFill>
            <p:spPr bwMode="auto">
              <a:xfrm>
                <a:off x="44326393" y="28460718"/>
                <a:ext cx="914401" cy="914399"/>
              </a:xfrm>
              <a:prstGeom prst="rect">
                <a:avLst/>
              </a:prstGeom>
              <a:noFill/>
              <a:ln>
                <a:noFill/>
              </a:ln>
            </p:spPr>
          </p:pic>
          <p:sp>
            <p:nvSpPr>
              <p:cNvPr id="66" name="TextBox 62">
                <a:extLst>
                  <a:ext uri="{FF2B5EF4-FFF2-40B4-BE49-F238E27FC236}">
                    <a16:creationId xmlns:a16="http://schemas.microsoft.com/office/drawing/2014/main" id="{A930C57E-3232-31AD-3D04-0A6A21F7EC3F}"/>
                  </a:ext>
                </a:extLst>
              </p:cNvPr>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3" name="TextBox 59">
              <a:extLst>
                <a:ext uri="{FF2B5EF4-FFF2-40B4-BE49-F238E27FC236}">
                  <a16:creationId xmlns:a16="http://schemas.microsoft.com/office/drawing/2014/main" id="{32F6CB7C-27E4-4066-ABF5-72397DD8AAD7}"/>
                </a:ext>
              </a:extLst>
            </p:cNvPr>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extLst>
      <p:ext uri="{BB962C8B-B14F-4D97-AF65-F5344CB8AC3E}">
        <p14:creationId xmlns:p14="http://schemas.microsoft.com/office/powerpoint/2010/main" val="1765046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xStyles>
    <p:titleStyle>
      <a:lvl1pPr algn="l" defTabSz="2194560" rtl="0" eaLnBrk="1" latinLnBrk="0" hangingPunct="1">
        <a:spcBef>
          <a:spcPct val="0"/>
        </a:spcBef>
        <a:buNone/>
        <a:defRPr sz="1728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Font typeface="Wingdings 3" charset="2"/>
        <a:buChar char=""/>
        <a:defRPr sz="8640" kern="1200">
          <a:solidFill>
            <a:schemeClr val="tx1">
              <a:lumMod val="75000"/>
              <a:lumOff val="25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tmp"/><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descr="Diagrama&#10;&#10;Descripción generada automáticamente">
            <a:extLst>
              <a:ext uri="{FF2B5EF4-FFF2-40B4-BE49-F238E27FC236}">
                <a16:creationId xmlns:a16="http://schemas.microsoft.com/office/drawing/2014/main" id="{ACA2ABFB-4372-5340-94D8-94C0E6CDA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7634" y="6574659"/>
            <a:ext cx="10203557" cy="8620392"/>
          </a:xfrm>
          <a:prstGeom prst="rect">
            <a:avLst/>
          </a:prstGeom>
        </p:spPr>
      </p:pic>
      <p:sp>
        <p:nvSpPr>
          <p:cNvPr id="2" name="Marcador de texto 1">
            <a:extLst>
              <a:ext uri="{FF2B5EF4-FFF2-40B4-BE49-F238E27FC236}">
                <a16:creationId xmlns:a16="http://schemas.microsoft.com/office/drawing/2014/main" id="{B73E32F8-2F23-CE9D-C144-2AF420256285}"/>
              </a:ext>
            </a:extLst>
          </p:cNvPr>
          <p:cNvSpPr>
            <a:spLocks noGrp="1"/>
          </p:cNvSpPr>
          <p:nvPr>
            <p:ph type="body" sz="quarter" idx="10"/>
          </p:nvPr>
        </p:nvSpPr>
        <p:spPr>
          <a:xfrm>
            <a:off x="613127" y="7163339"/>
            <a:ext cx="10056813" cy="7909835"/>
          </a:xfrm>
        </p:spPr>
        <p:txBody>
          <a:bodyPr/>
          <a:lstStyle/>
          <a:p>
            <a:r>
              <a:rPr lang="en-GB" sz="4400" dirty="0">
                <a:latin typeface="Aptos Display" panose="020B0004020202020204" pitchFamily="34" charset="0"/>
              </a:rPr>
              <a:t>The healthcare sector faces significant challenges in data security and privacy, as seen in the 2021 cyberattack on Ireland’s Health Service (HSE). Blockchain offers a solution with its decentralised, immutable infrastructure, enhancing data security, privacy, and patient control. This project proposes a blockchain-based approach for managing healthcare data, providing a secure, transparent system where only authorized parties have access.</a:t>
            </a:r>
            <a:endParaRPr lang="en-IE" sz="4400" dirty="0">
              <a:latin typeface="Aptos Display" panose="020B0004020202020204" pitchFamily="34" charset="0"/>
            </a:endParaRPr>
          </a:p>
        </p:txBody>
      </p:sp>
      <p:sp>
        <p:nvSpPr>
          <p:cNvPr id="3" name="Marcador de texto 2">
            <a:extLst>
              <a:ext uri="{FF2B5EF4-FFF2-40B4-BE49-F238E27FC236}">
                <a16:creationId xmlns:a16="http://schemas.microsoft.com/office/drawing/2014/main" id="{EA35CC54-B544-415F-174A-8AD38AF6A0E5}"/>
              </a:ext>
            </a:extLst>
          </p:cNvPr>
          <p:cNvSpPr>
            <a:spLocks noGrp="1"/>
          </p:cNvSpPr>
          <p:nvPr>
            <p:ph type="body" sz="quarter" idx="11"/>
          </p:nvPr>
        </p:nvSpPr>
        <p:spPr>
          <a:xfrm>
            <a:off x="474013" y="5782814"/>
            <a:ext cx="10048875" cy="1015655"/>
          </a:xfrm>
        </p:spPr>
        <p:txBody>
          <a:bodyPr/>
          <a:lstStyle/>
          <a:p>
            <a:r>
              <a:rPr lang="en-IE" sz="5400" dirty="0">
                <a:latin typeface="Aptos Display" panose="020B0004020202020204" pitchFamily="34" charset="0"/>
              </a:rPr>
              <a:t>Abstract</a:t>
            </a:r>
          </a:p>
        </p:txBody>
      </p:sp>
      <p:sp>
        <p:nvSpPr>
          <p:cNvPr id="4" name="Marcador de texto 3">
            <a:extLst>
              <a:ext uri="{FF2B5EF4-FFF2-40B4-BE49-F238E27FC236}">
                <a16:creationId xmlns:a16="http://schemas.microsoft.com/office/drawing/2014/main" id="{78856D99-EC48-7F32-E0B7-EFCDC2B8EEF2}"/>
              </a:ext>
            </a:extLst>
          </p:cNvPr>
          <p:cNvSpPr>
            <a:spLocks noGrp="1"/>
          </p:cNvSpPr>
          <p:nvPr>
            <p:ph type="body" sz="quarter" idx="20"/>
          </p:nvPr>
        </p:nvSpPr>
        <p:spPr>
          <a:xfrm>
            <a:off x="1080230" y="18367864"/>
            <a:ext cx="10050462" cy="1015655"/>
          </a:xfrm>
        </p:spPr>
        <p:txBody>
          <a:bodyPr/>
          <a:lstStyle/>
          <a:p>
            <a:r>
              <a:rPr lang="en-IE" sz="5400" dirty="0">
                <a:latin typeface="Aptos Display" panose="020B0004020202020204" pitchFamily="34" charset="0"/>
              </a:rPr>
              <a:t>What Blockchain is?</a:t>
            </a:r>
          </a:p>
        </p:txBody>
      </p:sp>
      <p:sp>
        <p:nvSpPr>
          <p:cNvPr id="5" name="Marcador de texto 4">
            <a:extLst>
              <a:ext uri="{FF2B5EF4-FFF2-40B4-BE49-F238E27FC236}">
                <a16:creationId xmlns:a16="http://schemas.microsoft.com/office/drawing/2014/main" id="{DCB85CDF-63D7-370E-35EE-3EBEFF7EA150}"/>
              </a:ext>
            </a:extLst>
          </p:cNvPr>
          <p:cNvSpPr>
            <a:spLocks noGrp="1"/>
          </p:cNvSpPr>
          <p:nvPr>
            <p:ph type="body" sz="quarter" idx="21"/>
          </p:nvPr>
        </p:nvSpPr>
        <p:spPr>
          <a:xfrm>
            <a:off x="11519350" y="6910158"/>
            <a:ext cx="10048874" cy="11803209"/>
          </a:xfrm>
        </p:spPr>
        <p:txBody>
          <a:bodyPr/>
          <a:lstStyle/>
          <a:p>
            <a:r>
              <a:rPr lang="en-GB" sz="4200" b="1" dirty="0">
                <a:latin typeface="Aptos Display" panose="020B0004020202020204" pitchFamily="34" charset="0"/>
              </a:rPr>
              <a:t>Blockchain in Healthcare:</a:t>
            </a:r>
            <a:r>
              <a:rPr lang="en-GB" sz="4200" dirty="0">
                <a:latin typeface="Aptos Display" panose="020B0004020202020204" pitchFamily="34" charset="0"/>
              </a:rPr>
              <a:t> Blockchain is a distributed and immutable database that enables the secure management of critical information (Blockchain in Healthcare, 2024). In the healthcare sector, blockchain offers:</a:t>
            </a:r>
            <a:br>
              <a:rPr lang="en-GB" sz="4200" dirty="0">
                <a:latin typeface="Aptos Display" panose="020B0004020202020204" pitchFamily="34" charset="0"/>
              </a:rPr>
            </a:br>
            <a:r>
              <a:rPr lang="en-GB" sz="4200" dirty="0">
                <a:latin typeface="Aptos Display" panose="020B0004020202020204" pitchFamily="34" charset="0"/>
              </a:rPr>
              <a:t>* </a:t>
            </a:r>
            <a:r>
              <a:rPr lang="en-GB" sz="4200" b="1" dirty="0">
                <a:latin typeface="Aptos Display" panose="020B0004020202020204" pitchFamily="34" charset="0"/>
              </a:rPr>
              <a:t>Data Integrity:</a:t>
            </a:r>
            <a:r>
              <a:rPr lang="en-GB" sz="4200" dirty="0">
                <a:latin typeface="Aptos Display" panose="020B0004020202020204" pitchFamily="34" charset="0"/>
              </a:rPr>
              <a:t> Once recorded, data cannot be modified or deleted (Case Study: Blockchain in Healthcare, 2024).</a:t>
            </a:r>
            <a:br>
              <a:rPr lang="en-GB" sz="4200" dirty="0">
                <a:latin typeface="Aptos Display" panose="020B0004020202020204" pitchFamily="34" charset="0"/>
              </a:rPr>
            </a:br>
            <a:r>
              <a:rPr lang="en-GB" sz="4200" dirty="0">
                <a:latin typeface="Aptos Display" panose="020B0004020202020204" pitchFamily="34" charset="0"/>
              </a:rPr>
              <a:t>* </a:t>
            </a:r>
            <a:r>
              <a:rPr lang="en-GB" sz="4200" b="1" dirty="0">
                <a:latin typeface="Aptos Display" panose="020B0004020202020204" pitchFamily="34" charset="0"/>
              </a:rPr>
              <a:t>Privacy and Patient Control:</a:t>
            </a:r>
            <a:r>
              <a:rPr lang="en-GB" sz="4200" dirty="0">
                <a:latin typeface="Aptos Display" panose="020B0004020202020204" pitchFamily="34" charset="0"/>
              </a:rPr>
              <a:t> Patients have control over who can access their information through smart contracts (</a:t>
            </a:r>
            <a:r>
              <a:rPr lang="en-GB" sz="4200" dirty="0" err="1">
                <a:latin typeface="Aptos Display" panose="020B0004020202020204" pitchFamily="34" charset="0"/>
              </a:rPr>
              <a:t>Medinaceli</a:t>
            </a:r>
            <a:r>
              <a:rPr lang="en-GB" sz="4200" dirty="0">
                <a:latin typeface="Aptos Display" panose="020B0004020202020204" pitchFamily="34" charset="0"/>
              </a:rPr>
              <a:t>, 2024).</a:t>
            </a:r>
            <a:br>
              <a:rPr lang="en-GB" sz="4200" dirty="0">
                <a:latin typeface="Aptos Display" panose="020B0004020202020204" pitchFamily="34" charset="0"/>
              </a:rPr>
            </a:br>
            <a:r>
              <a:rPr lang="en-GB" sz="4200" dirty="0">
                <a:latin typeface="Aptos Display" panose="020B0004020202020204" pitchFamily="34" charset="0"/>
              </a:rPr>
              <a:t>* </a:t>
            </a:r>
            <a:r>
              <a:rPr lang="en-GB" sz="4200" b="1" dirty="0">
                <a:latin typeface="Aptos Display" panose="020B0004020202020204" pitchFamily="34" charset="0"/>
              </a:rPr>
              <a:t>Interoperability:</a:t>
            </a:r>
            <a:r>
              <a:rPr lang="en-GB" sz="4200" dirty="0">
                <a:latin typeface="Aptos Display" panose="020B0004020202020204" pitchFamily="34" charset="0"/>
              </a:rPr>
              <a:t> Facilitates the secure exchange of data among different healthcare entities (Blockchain in Healthcare, 2024).</a:t>
            </a:r>
          </a:p>
          <a:p>
            <a:endParaRPr lang="en-IE" dirty="0"/>
          </a:p>
        </p:txBody>
      </p:sp>
      <p:sp>
        <p:nvSpPr>
          <p:cNvPr id="6" name="Marcador de texto 5">
            <a:extLst>
              <a:ext uri="{FF2B5EF4-FFF2-40B4-BE49-F238E27FC236}">
                <a16:creationId xmlns:a16="http://schemas.microsoft.com/office/drawing/2014/main" id="{50D02C71-C641-40B3-CC5F-CC8991B547EA}"/>
              </a:ext>
            </a:extLst>
          </p:cNvPr>
          <p:cNvSpPr>
            <a:spLocks noGrp="1"/>
          </p:cNvSpPr>
          <p:nvPr>
            <p:ph type="body" sz="quarter" idx="22"/>
          </p:nvPr>
        </p:nvSpPr>
        <p:spPr>
          <a:xfrm>
            <a:off x="11310946" y="5789107"/>
            <a:ext cx="10048875" cy="1015655"/>
          </a:xfrm>
        </p:spPr>
        <p:txBody>
          <a:bodyPr/>
          <a:lstStyle/>
          <a:p>
            <a:r>
              <a:rPr lang="en-IE" sz="5400" dirty="0">
                <a:latin typeface="Aptos Display" panose="020B0004020202020204" pitchFamily="34" charset="0"/>
              </a:rPr>
              <a:t>Conceptual Frameworks</a:t>
            </a:r>
          </a:p>
        </p:txBody>
      </p:sp>
      <p:sp>
        <p:nvSpPr>
          <p:cNvPr id="7" name="Marcador de texto 6">
            <a:extLst>
              <a:ext uri="{FF2B5EF4-FFF2-40B4-BE49-F238E27FC236}">
                <a16:creationId xmlns:a16="http://schemas.microsoft.com/office/drawing/2014/main" id="{FCBFF2A7-6693-CE32-C461-D86D5F6A81A0}"/>
              </a:ext>
            </a:extLst>
          </p:cNvPr>
          <p:cNvSpPr>
            <a:spLocks noGrp="1"/>
          </p:cNvSpPr>
          <p:nvPr>
            <p:ph type="body" sz="quarter" idx="23"/>
          </p:nvPr>
        </p:nvSpPr>
        <p:spPr>
          <a:xfrm>
            <a:off x="22438436" y="18875692"/>
            <a:ext cx="10042564" cy="14880975"/>
          </a:xfrm>
        </p:spPr>
        <p:txBody>
          <a:bodyPr/>
          <a:lstStyle/>
          <a:p>
            <a:r>
              <a:rPr lang="en-GB" sz="4200" b="1" dirty="0">
                <a:latin typeface="Aptos Display" panose="020B0004020202020204" pitchFamily="34" charset="0"/>
              </a:rPr>
              <a:t>Identified Benefits:</a:t>
            </a:r>
          </a:p>
          <a:p>
            <a:pPr marL="571500" indent="-571500">
              <a:buFont typeface="Arial" panose="020B0604020202020204" pitchFamily="34" charset="0"/>
              <a:buChar char="•"/>
            </a:pPr>
            <a:r>
              <a:rPr lang="en-GB" sz="4200" b="1" dirty="0">
                <a:latin typeface="Aptos Display" panose="020B0004020202020204" pitchFamily="34" charset="0"/>
              </a:rPr>
              <a:t>Improved Security:</a:t>
            </a:r>
            <a:r>
              <a:rPr lang="en-GB" sz="4200" dirty="0">
                <a:latin typeface="Aptos Display" panose="020B0004020202020204" pitchFamily="34" charset="0"/>
              </a:rPr>
              <a:t> The decentralized infrastructure eliminates the risk of a single point of failure, as seen in the case of the HSE (Ireland Health Service Executive, 2021).</a:t>
            </a:r>
          </a:p>
          <a:p>
            <a:pPr marL="571500" indent="-571500">
              <a:buFont typeface="Arial" panose="020B0604020202020204" pitchFamily="34" charset="0"/>
              <a:buChar char="•"/>
            </a:pPr>
            <a:r>
              <a:rPr lang="en-GB" sz="4200" b="1" dirty="0">
                <a:latin typeface="Aptos Display" panose="020B0004020202020204" pitchFamily="34" charset="0"/>
              </a:rPr>
              <a:t>Transparency and Patient Control:</a:t>
            </a:r>
            <a:r>
              <a:rPr lang="en-GB" sz="4200" dirty="0">
                <a:latin typeface="Aptos Display" panose="020B0004020202020204" pitchFamily="34" charset="0"/>
              </a:rPr>
              <a:t> Every interaction with the data is recorded on the blockchain, and smart contracts allow patients to decide who has access (Blockchain in Healthcare, 2024).</a:t>
            </a:r>
          </a:p>
          <a:p>
            <a:pPr marL="571500" indent="-571500">
              <a:buFont typeface="Arial" panose="020B0604020202020204" pitchFamily="34" charset="0"/>
              <a:buChar char="•"/>
            </a:pPr>
            <a:r>
              <a:rPr lang="en-GB" sz="4200" dirty="0">
                <a:latin typeface="Aptos Display" panose="020B0004020202020204" pitchFamily="34" charset="0"/>
              </a:rPr>
              <a:t> </a:t>
            </a:r>
            <a:r>
              <a:rPr lang="en-GB" sz="4200" b="1" dirty="0">
                <a:latin typeface="Aptos Display" panose="020B0004020202020204" pitchFamily="34" charset="0"/>
              </a:rPr>
              <a:t>Attack Prevention:</a:t>
            </a:r>
            <a:r>
              <a:rPr lang="en-GB" sz="4200" dirty="0">
                <a:latin typeface="Aptos Display" panose="020B0004020202020204" pitchFamily="34" charset="0"/>
              </a:rPr>
              <a:t> By distributing information across multiple nodes, it becomes extremely difficult for attackers to compromise the system (Case Study: Blockchain in Healthcare, 2024).</a:t>
            </a:r>
          </a:p>
          <a:p>
            <a:endParaRPr lang="en-GB" sz="4000" dirty="0">
              <a:latin typeface="Aptos Display" panose="020B0004020202020204" pitchFamily="34" charset="0"/>
            </a:endParaRPr>
          </a:p>
          <a:p>
            <a:endParaRPr lang="en-IE" dirty="0"/>
          </a:p>
        </p:txBody>
      </p:sp>
      <p:sp>
        <p:nvSpPr>
          <p:cNvPr id="8" name="Marcador de texto 7">
            <a:extLst>
              <a:ext uri="{FF2B5EF4-FFF2-40B4-BE49-F238E27FC236}">
                <a16:creationId xmlns:a16="http://schemas.microsoft.com/office/drawing/2014/main" id="{C3FA3A51-324A-7A80-428F-3C25C2206A76}"/>
              </a:ext>
            </a:extLst>
          </p:cNvPr>
          <p:cNvSpPr>
            <a:spLocks noGrp="1"/>
          </p:cNvSpPr>
          <p:nvPr>
            <p:ph type="body" sz="quarter" idx="24"/>
          </p:nvPr>
        </p:nvSpPr>
        <p:spPr>
          <a:xfrm>
            <a:off x="22562792" y="17553660"/>
            <a:ext cx="10058400" cy="1015655"/>
          </a:xfrm>
        </p:spPr>
        <p:txBody>
          <a:bodyPr/>
          <a:lstStyle/>
          <a:p>
            <a:r>
              <a:rPr lang="en-IE" sz="5400" dirty="0">
                <a:latin typeface="Aptos Display" panose="020B0004020202020204" pitchFamily="34" charset="0"/>
              </a:rPr>
              <a:t>Findings</a:t>
            </a:r>
          </a:p>
        </p:txBody>
      </p:sp>
      <p:sp>
        <p:nvSpPr>
          <p:cNvPr id="9" name="Marcador de texto 8">
            <a:extLst>
              <a:ext uri="{FF2B5EF4-FFF2-40B4-BE49-F238E27FC236}">
                <a16:creationId xmlns:a16="http://schemas.microsoft.com/office/drawing/2014/main" id="{5B61B7AD-B437-62C0-A070-4417C4F82639}"/>
              </a:ext>
            </a:extLst>
          </p:cNvPr>
          <p:cNvSpPr>
            <a:spLocks noGrp="1"/>
          </p:cNvSpPr>
          <p:nvPr>
            <p:ph type="body" sz="quarter" idx="25"/>
          </p:nvPr>
        </p:nvSpPr>
        <p:spPr>
          <a:xfrm>
            <a:off x="33271691" y="16077233"/>
            <a:ext cx="10047018" cy="1015655"/>
          </a:xfrm>
        </p:spPr>
        <p:txBody>
          <a:bodyPr/>
          <a:lstStyle/>
          <a:p>
            <a:r>
              <a:rPr lang="en-IE" sz="5400" dirty="0">
                <a:latin typeface="Aptos Display" panose="020B0004020202020204" pitchFamily="34" charset="0"/>
              </a:rPr>
              <a:t>Conclusion</a:t>
            </a:r>
          </a:p>
        </p:txBody>
      </p:sp>
      <p:sp>
        <p:nvSpPr>
          <p:cNvPr id="10" name="Marcador de texto 9">
            <a:extLst>
              <a:ext uri="{FF2B5EF4-FFF2-40B4-BE49-F238E27FC236}">
                <a16:creationId xmlns:a16="http://schemas.microsoft.com/office/drawing/2014/main" id="{59B15866-8352-1CA2-1979-235615C77E46}"/>
              </a:ext>
            </a:extLst>
          </p:cNvPr>
          <p:cNvSpPr>
            <a:spLocks noGrp="1"/>
          </p:cNvSpPr>
          <p:nvPr>
            <p:ph type="body" sz="quarter" idx="26"/>
          </p:nvPr>
        </p:nvSpPr>
        <p:spPr>
          <a:xfrm>
            <a:off x="33400169" y="16899221"/>
            <a:ext cx="10047018" cy="8863943"/>
          </a:xfrm>
        </p:spPr>
        <p:txBody>
          <a:bodyPr/>
          <a:lstStyle/>
          <a:p>
            <a:r>
              <a:rPr lang="en-GB" sz="4200" dirty="0">
                <a:latin typeface="Aptos" panose="020B0004020202020204" pitchFamily="34" charset="0"/>
              </a:rPr>
              <a:t>Blockchain technology provides a powerful solution to the security and privacy issues in healthcare data management. By leveraging its decentralized, transparent infrastructure, we can reduce vulnerabilities like those seen in the 2021 HSE cyberattack. This project empowers patients by giving them full control over their data and ensures only authorized parties have access. Moving forward, blockchain adoption can lead to a safer, patient-centric healthcare ecosystem.</a:t>
            </a:r>
            <a:endParaRPr lang="en-IE" sz="4200" dirty="0">
              <a:latin typeface="Aptos" panose="020B0004020202020204" pitchFamily="34" charset="0"/>
            </a:endParaRPr>
          </a:p>
        </p:txBody>
      </p:sp>
      <p:sp>
        <p:nvSpPr>
          <p:cNvPr id="11" name="Marcador de texto 10">
            <a:extLst>
              <a:ext uri="{FF2B5EF4-FFF2-40B4-BE49-F238E27FC236}">
                <a16:creationId xmlns:a16="http://schemas.microsoft.com/office/drawing/2014/main" id="{D3B726EA-4254-56D1-3D44-C91321FDBCD4}"/>
              </a:ext>
            </a:extLst>
          </p:cNvPr>
          <p:cNvSpPr>
            <a:spLocks noGrp="1"/>
          </p:cNvSpPr>
          <p:nvPr>
            <p:ph type="body" sz="quarter" idx="27"/>
          </p:nvPr>
        </p:nvSpPr>
        <p:spPr>
          <a:xfrm>
            <a:off x="33327033" y="25436991"/>
            <a:ext cx="10047018" cy="800211"/>
          </a:xfrm>
        </p:spPr>
        <p:txBody>
          <a:bodyPr/>
          <a:lstStyle/>
          <a:p>
            <a:r>
              <a:rPr lang="en-IE" sz="4000" dirty="0">
                <a:latin typeface="Aptos Display" panose="020B0004020202020204" pitchFamily="34" charset="0"/>
              </a:rPr>
              <a:t>References</a:t>
            </a:r>
          </a:p>
        </p:txBody>
      </p:sp>
      <p:sp>
        <p:nvSpPr>
          <p:cNvPr id="12" name="Marcador de texto 11">
            <a:extLst>
              <a:ext uri="{FF2B5EF4-FFF2-40B4-BE49-F238E27FC236}">
                <a16:creationId xmlns:a16="http://schemas.microsoft.com/office/drawing/2014/main" id="{E4BA45D2-3B3D-C6D3-CD7C-99D306445A17}"/>
              </a:ext>
            </a:extLst>
          </p:cNvPr>
          <p:cNvSpPr>
            <a:spLocks noGrp="1"/>
          </p:cNvSpPr>
          <p:nvPr>
            <p:ph type="body" sz="quarter" idx="28"/>
          </p:nvPr>
        </p:nvSpPr>
        <p:spPr>
          <a:xfrm>
            <a:off x="33468273" y="26057777"/>
            <a:ext cx="10052050" cy="6452805"/>
          </a:xfrm>
        </p:spPr>
        <p:txBody>
          <a:bodyPr/>
          <a:lstStyle/>
          <a:p>
            <a:r>
              <a:rPr lang="en-IE" sz="2800" dirty="0">
                <a:latin typeface="Aptos Display" panose="020B0004020202020204" pitchFamily="34" charset="0"/>
              </a:rPr>
              <a:t>- </a:t>
            </a:r>
            <a:r>
              <a:rPr lang="en-IE" sz="2800" dirty="0" err="1">
                <a:latin typeface="Aptos Display" panose="020B0004020202020204" pitchFamily="34" charset="0"/>
              </a:rPr>
              <a:t>Medinaceli</a:t>
            </a:r>
            <a:r>
              <a:rPr lang="en-IE" sz="2800" dirty="0">
                <a:latin typeface="Aptos Display" panose="020B0004020202020204" pitchFamily="34" charset="0"/>
              </a:rPr>
              <a:t>, K., 2024. Blockchain </a:t>
            </a:r>
            <a:r>
              <a:rPr lang="en-IE" sz="2800" dirty="0" err="1">
                <a:latin typeface="Aptos Display" panose="020B0004020202020204" pitchFamily="34" charset="0"/>
              </a:rPr>
              <a:t>en</a:t>
            </a:r>
            <a:r>
              <a:rPr lang="en-IE" sz="2800" dirty="0">
                <a:latin typeface="Aptos Display" panose="020B0004020202020204" pitchFamily="34" charset="0"/>
              </a:rPr>
              <a:t> la </a:t>
            </a:r>
            <a:r>
              <a:rPr lang="en-IE" sz="2800" dirty="0" err="1">
                <a:latin typeface="Aptos Display" panose="020B0004020202020204" pitchFamily="34" charset="0"/>
              </a:rPr>
              <a:t>gestión</a:t>
            </a:r>
            <a:r>
              <a:rPr lang="en-IE" sz="2800" dirty="0">
                <a:latin typeface="Aptos Display" panose="020B0004020202020204" pitchFamily="34" charset="0"/>
              </a:rPr>
              <a:t> de </a:t>
            </a:r>
            <a:r>
              <a:rPr lang="en-IE" sz="2800" dirty="0" err="1">
                <a:latin typeface="Aptos Display" panose="020B0004020202020204" pitchFamily="34" charset="0"/>
              </a:rPr>
              <a:t>datos</a:t>
            </a:r>
            <a:r>
              <a:rPr lang="en-IE" sz="2800" dirty="0">
                <a:latin typeface="Aptos Display" panose="020B0004020202020204" pitchFamily="34" charset="0"/>
              </a:rPr>
              <a:t> </a:t>
            </a:r>
            <a:r>
              <a:rPr lang="en-IE" sz="2800" dirty="0" err="1">
                <a:latin typeface="Aptos Display" panose="020B0004020202020204" pitchFamily="34" charset="0"/>
              </a:rPr>
              <a:t>médicos</a:t>
            </a:r>
            <a:r>
              <a:rPr lang="en-IE" sz="2800" dirty="0">
                <a:latin typeface="Aptos Display" panose="020B0004020202020204" pitchFamily="34" charset="0"/>
              </a:rPr>
              <a:t>. XVII Encuentro de </a:t>
            </a:r>
            <a:r>
              <a:rPr lang="en-IE" sz="2800" dirty="0" err="1">
                <a:latin typeface="Aptos Display" panose="020B0004020202020204" pitchFamily="34" charset="0"/>
              </a:rPr>
              <a:t>Seguridad</a:t>
            </a:r>
            <a:r>
              <a:rPr lang="en-IE" sz="2800" dirty="0">
                <a:latin typeface="Aptos Display" panose="020B0004020202020204" pitchFamily="34" charset="0"/>
              </a:rPr>
              <a:t> </a:t>
            </a:r>
            <a:r>
              <a:rPr lang="en-IE" sz="2800" dirty="0" err="1">
                <a:latin typeface="Aptos Display" panose="020B0004020202020204" pitchFamily="34" charset="0"/>
              </a:rPr>
              <a:t>en</a:t>
            </a:r>
            <a:r>
              <a:rPr lang="en-IE" sz="2800" dirty="0">
                <a:latin typeface="Aptos Display" panose="020B0004020202020204" pitchFamily="34" charset="0"/>
              </a:rPr>
              <a:t> Salud. [Online] Available at: [URL if applicable].</a:t>
            </a:r>
            <a:br>
              <a:rPr lang="en-IE" sz="2800" dirty="0">
                <a:latin typeface="Aptos Display" panose="020B0004020202020204" pitchFamily="34" charset="0"/>
              </a:rPr>
            </a:br>
            <a:r>
              <a:rPr lang="en-IE" sz="2800" dirty="0">
                <a:latin typeface="Aptos Display" panose="020B0004020202020204" pitchFamily="34" charset="0"/>
              </a:rPr>
              <a:t>- </a:t>
            </a:r>
            <a:r>
              <a:rPr lang="en-GB" sz="2800" dirty="0">
                <a:latin typeface="Aptos Display" panose="020B0004020202020204" pitchFamily="34" charset="0"/>
              </a:rPr>
              <a:t>Blockchain is a digital ledger that stores a list of transactions (Lecture 1 - Introduction to Blockchain Technology, 2022).</a:t>
            </a:r>
            <a:br>
              <a:rPr lang="en-IE" sz="2800" dirty="0">
                <a:latin typeface="Aptos Display" panose="020B0004020202020204" pitchFamily="34" charset="0"/>
              </a:rPr>
            </a:br>
            <a:r>
              <a:rPr lang="en-IE" sz="2800" dirty="0">
                <a:latin typeface="Aptos Display" panose="020B0004020202020204" pitchFamily="34" charset="0"/>
              </a:rPr>
              <a:t>- Blockchain in Healthcare, 2024. Report on integrating blockchain technology in health data management. [Online] Available at: [URL if applicable].</a:t>
            </a:r>
            <a:br>
              <a:rPr lang="en-IE" sz="2800" dirty="0">
                <a:latin typeface="Aptos Display" panose="020B0004020202020204" pitchFamily="34" charset="0"/>
              </a:rPr>
            </a:br>
            <a:r>
              <a:rPr lang="en-IE" sz="2800" dirty="0">
                <a:latin typeface="Aptos Display" panose="020B0004020202020204" pitchFamily="34" charset="0"/>
              </a:rPr>
              <a:t>- Case Study: Blockchain in Healthcare, 2024. Comprehensive analysis on blockchain technology for IoMT security. [Online] Available at: [URL if applicable].</a:t>
            </a:r>
            <a:br>
              <a:rPr lang="en-IE" sz="2800" dirty="0">
                <a:latin typeface="Aptos Display" panose="020B0004020202020204" pitchFamily="34" charset="0"/>
              </a:rPr>
            </a:br>
            <a:r>
              <a:rPr lang="en-IE" sz="2800" dirty="0">
                <a:latin typeface="Aptos Display" panose="020B0004020202020204" pitchFamily="34" charset="0"/>
              </a:rPr>
              <a:t>- Ireland Health Service Executive (HSE), 2021. Ransomware Attack on HSE: Causes and Consequences. [Online] Available at: [URL if applicable].</a:t>
            </a:r>
          </a:p>
          <a:p>
            <a:endParaRPr lang="en-IE" dirty="0">
              <a:latin typeface="Aptos Display" panose="020B0004020202020204" pitchFamily="34" charset="0"/>
            </a:endParaRPr>
          </a:p>
        </p:txBody>
      </p:sp>
      <p:sp>
        <p:nvSpPr>
          <p:cNvPr id="15" name="Marcador de texto 14">
            <a:extLst>
              <a:ext uri="{FF2B5EF4-FFF2-40B4-BE49-F238E27FC236}">
                <a16:creationId xmlns:a16="http://schemas.microsoft.com/office/drawing/2014/main" id="{03E39461-79FD-DD7A-F530-46FCC01FB403}"/>
              </a:ext>
            </a:extLst>
          </p:cNvPr>
          <p:cNvSpPr>
            <a:spLocks noGrp="1"/>
          </p:cNvSpPr>
          <p:nvPr>
            <p:ph type="body" sz="quarter" idx="96"/>
          </p:nvPr>
        </p:nvSpPr>
        <p:spPr>
          <a:xfrm>
            <a:off x="613127" y="19559712"/>
            <a:ext cx="10056813" cy="6555619"/>
          </a:xfrm>
        </p:spPr>
        <p:txBody>
          <a:bodyPr/>
          <a:lstStyle/>
          <a:p>
            <a:r>
              <a:rPr lang="en-GB" sz="4400" dirty="0">
                <a:latin typeface="Aptos Display" panose="020B0004020202020204" pitchFamily="34" charset="0"/>
              </a:rPr>
              <a:t>Blockchain is a secure digital ledger that records transactions in a decentralized way. Instead of relying on a central authority, it is maintained by many computers across a network. Each transaction is verified by the network and added in a way that cannot be changed, making the system transparent and highly secure.</a:t>
            </a:r>
            <a:endParaRPr lang="en-IE" sz="4400" dirty="0">
              <a:latin typeface="Aptos Display" panose="020B0004020202020204" pitchFamily="34" charset="0"/>
            </a:endParaRPr>
          </a:p>
        </p:txBody>
      </p:sp>
      <p:sp>
        <p:nvSpPr>
          <p:cNvPr id="16" name="Marcador de texto 15">
            <a:extLst>
              <a:ext uri="{FF2B5EF4-FFF2-40B4-BE49-F238E27FC236}">
                <a16:creationId xmlns:a16="http://schemas.microsoft.com/office/drawing/2014/main" id="{E2B62B91-CA5A-8A27-3956-9074FBE2CF5C}"/>
              </a:ext>
            </a:extLst>
          </p:cNvPr>
          <p:cNvSpPr>
            <a:spLocks noGrp="1"/>
          </p:cNvSpPr>
          <p:nvPr>
            <p:ph type="body" sz="quarter" idx="150"/>
          </p:nvPr>
        </p:nvSpPr>
        <p:spPr/>
        <p:txBody>
          <a:bodyPr>
            <a:normAutofit/>
          </a:bodyPr>
          <a:lstStyle/>
          <a:p>
            <a:r>
              <a:rPr lang="en-IE" sz="5400" dirty="0">
                <a:solidFill>
                  <a:schemeClr val="accent6">
                    <a:lumMod val="75000"/>
                  </a:schemeClr>
                </a:solidFill>
              </a:rPr>
              <a:t>Proposal for a Secure and Decentralised System for Medical Information Management</a:t>
            </a:r>
          </a:p>
        </p:txBody>
      </p:sp>
      <p:sp>
        <p:nvSpPr>
          <p:cNvPr id="17" name="Marcador de texto 16">
            <a:extLst>
              <a:ext uri="{FF2B5EF4-FFF2-40B4-BE49-F238E27FC236}">
                <a16:creationId xmlns:a16="http://schemas.microsoft.com/office/drawing/2014/main" id="{5F161FC2-0454-BC62-C788-B9459153435A}"/>
              </a:ext>
            </a:extLst>
          </p:cNvPr>
          <p:cNvSpPr>
            <a:spLocks noGrp="1"/>
          </p:cNvSpPr>
          <p:nvPr>
            <p:ph type="body" sz="quarter" idx="151"/>
          </p:nvPr>
        </p:nvSpPr>
        <p:spPr/>
        <p:txBody>
          <a:bodyPr>
            <a:normAutofit fontScale="92500" lnSpcReduction="10000"/>
          </a:bodyPr>
          <a:lstStyle/>
          <a:p>
            <a:r>
              <a:rPr lang="en-IE" dirty="0">
                <a:solidFill>
                  <a:schemeClr val="accent6">
                    <a:lumMod val="75000"/>
                  </a:schemeClr>
                </a:solidFill>
                <a:latin typeface="Aptos Display" panose="020B0004020202020204" pitchFamily="34" charset="0"/>
              </a:rPr>
              <a:t>Ana Clara R. </a:t>
            </a:r>
            <a:r>
              <a:rPr lang="en-IE" dirty="0" err="1">
                <a:solidFill>
                  <a:schemeClr val="accent6">
                    <a:lumMod val="75000"/>
                  </a:schemeClr>
                </a:solidFill>
                <a:latin typeface="Aptos Display" panose="020B0004020202020204" pitchFamily="34" charset="0"/>
              </a:rPr>
              <a:t>Quilapan</a:t>
            </a:r>
            <a:r>
              <a:rPr lang="en-IE" dirty="0">
                <a:solidFill>
                  <a:schemeClr val="accent6">
                    <a:lumMod val="75000"/>
                  </a:schemeClr>
                </a:solidFill>
                <a:latin typeface="Aptos Display" panose="020B0004020202020204" pitchFamily="34" charset="0"/>
              </a:rPr>
              <a:t> – 2022475</a:t>
            </a:r>
          </a:p>
          <a:p>
            <a:endParaRPr lang="en-IE" dirty="0"/>
          </a:p>
        </p:txBody>
      </p:sp>
      <p:sp>
        <p:nvSpPr>
          <p:cNvPr id="18" name="Marcador de texto 17">
            <a:extLst>
              <a:ext uri="{FF2B5EF4-FFF2-40B4-BE49-F238E27FC236}">
                <a16:creationId xmlns:a16="http://schemas.microsoft.com/office/drawing/2014/main" id="{01643D33-79B2-0D63-E585-41F0DA61F0A4}"/>
              </a:ext>
            </a:extLst>
          </p:cNvPr>
          <p:cNvSpPr>
            <a:spLocks noGrp="1"/>
          </p:cNvSpPr>
          <p:nvPr>
            <p:ph type="body" sz="quarter" idx="153"/>
          </p:nvPr>
        </p:nvSpPr>
        <p:spPr/>
        <p:txBody>
          <a:bodyPr>
            <a:normAutofit fontScale="92500" lnSpcReduction="10000"/>
          </a:bodyPr>
          <a:lstStyle/>
          <a:p>
            <a:r>
              <a:rPr lang="en-IE" dirty="0">
                <a:solidFill>
                  <a:schemeClr val="accent6">
                    <a:lumMod val="75000"/>
                  </a:schemeClr>
                </a:solidFill>
                <a:latin typeface="Aptos Display" panose="020B0004020202020204" pitchFamily="34" charset="0"/>
              </a:rPr>
              <a:t>Blockchain in Healthcare Data Management</a:t>
            </a:r>
          </a:p>
        </p:txBody>
      </p:sp>
      <p:pic>
        <p:nvPicPr>
          <p:cNvPr id="27" name="Imagen 26" descr="Texto, Icono&#10;&#10;Descripción generada automáticamente">
            <a:extLst>
              <a:ext uri="{FF2B5EF4-FFF2-40B4-BE49-F238E27FC236}">
                <a16:creationId xmlns:a16="http://schemas.microsoft.com/office/drawing/2014/main" id="{64FD8197-252C-C9E8-9E7D-99D73F0AE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3442" y="62318"/>
            <a:ext cx="5977758" cy="1637973"/>
          </a:xfrm>
          <a:prstGeom prst="rect">
            <a:avLst/>
          </a:prstGeom>
        </p:spPr>
      </p:pic>
      <p:pic>
        <p:nvPicPr>
          <p:cNvPr id="42" name="Imagen 41" descr="Logotipo, Icono&#10;&#10;Descripción generada automáticamente">
            <a:extLst>
              <a:ext uri="{FF2B5EF4-FFF2-40B4-BE49-F238E27FC236}">
                <a16:creationId xmlns:a16="http://schemas.microsoft.com/office/drawing/2014/main" id="{ACDB4C94-04C1-9789-D262-0ED0CF5E75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0563" y="17638125"/>
            <a:ext cx="1745393" cy="1745393"/>
          </a:xfrm>
          <a:prstGeom prst="rect">
            <a:avLst/>
          </a:prstGeom>
        </p:spPr>
      </p:pic>
      <p:sp>
        <p:nvSpPr>
          <p:cNvPr id="44" name="CuadroTexto 43">
            <a:extLst>
              <a:ext uri="{FF2B5EF4-FFF2-40B4-BE49-F238E27FC236}">
                <a16:creationId xmlns:a16="http://schemas.microsoft.com/office/drawing/2014/main" id="{07505AA5-1233-960A-7F9A-B581BE5FF1DE}"/>
              </a:ext>
            </a:extLst>
          </p:cNvPr>
          <p:cNvSpPr txBox="1"/>
          <p:nvPr/>
        </p:nvSpPr>
        <p:spPr>
          <a:xfrm>
            <a:off x="12929895" y="19098047"/>
            <a:ext cx="6894525" cy="923330"/>
          </a:xfrm>
          <a:prstGeom prst="rect">
            <a:avLst/>
          </a:prstGeom>
          <a:noFill/>
        </p:spPr>
        <p:txBody>
          <a:bodyPr wrap="square" rtlCol="0">
            <a:spAutoFit/>
          </a:bodyPr>
          <a:lstStyle/>
          <a:p>
            <a:pPr algn="ctr"/>
            <a:r>
              <a:rPr lang="en-IE" sz="5400" b="1" u="sng" dirty="0">
                <a:solidFill>
                  <a:schemeClr val="accent5">
                    <a:lumMod val="50000"/>
                  </a:schemeClr>
                </a:solidFill>
                <a:latin typeface="Aptos Display" panose="020B0004020202020204" pitchFamily="34" charset="0"/>
              </a:rPr>
              <a:t>Methodology</a:t>
            </a:r>
          </a:p>
        </p:txBody>
      </p:sp>
      <p:sp>
        <p:nvSpPr>
          <p:cNvPr id="45" name="CuadroTexto 44">
            <a:extLst>
              <a:ext uri="{FF2B5EF4-FFF2-40B4-BE49-F238E27FC236}">
                <a16:creationId xmlns:a16="http://schemas.microsoft.com/office/drawing/2014/main" id="{088562BD-6BB0-9097-A3CD-456233F0F550}"/>
              </a:ext>
            </a:extLst>
          </p:cNvPr>
          <p:cNvSpPr txBox="1"/>
          <p:nvPr/>
        </p:nvSpPr>
        <p:spPr>
          <a:xfrm>
            <a:off x="11529751" y="19491633"/>
            <a:ext cx="10048873" cy="13018949"/>
          </a:xfrm>
          <a:prstGeom prst="rect">
            <a:avLst/>
          </a:prstGeom>
          <a:noFill/>
        </p:spPr>
        <p:txBody>
          <a:bodyPr wrap="square" rtlCol="0">
            <a:spAutoFit/>
          </a:bodyPr>
          <a:lstStyle/>
          <a:p>
            <a:br>
              <a:rPr lang="en-GB" sz="4000" dirty="0">
                <a:solidFill>
                  <a:schemeClr val="accent5">
                    <a:lumMod val="50000"/>
                  </a:schemeClr>
                </a:solidFill>
                <a:latin typeface="Aptos Display" panose="020B0004020202020204" pitchFamily="34" charset="0"/>
              </a:rPr>
            </a:br>
            <a:r>
              <a:rPr lang="en-GB" sz="4200" b="1" dirty="0">
                <a:solidFill>
                  <a:schemeClr val="accent5">
                    <a:lumMod val="50000"/>
                  </a:schemeClr>
                </a:solidFill>
                <a:latin typeface="Aptos Display" panose="020B0004020202020204" pitchFamily="34" charset="0"/>
              </a:rPr>
              <a:t>System Components:</a:t>
            </a:r>
            <a:endParaRPr lang="en-GB" sz="4200" dirty="0">
              <a:solidFill>
                <a:schemeClr val="accent5">
                  <a:lumMod val="50000"/>
                </a:schemeClr>
              </a:solidFill>
              <a:latin typeface="Aptos Display" panose="020B0004020202020204" pitchFamily="34" charset="0"/>
            </a:endParaRPr>
          </a:p>
          <a:p>
            <a:pPr>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IoMT (Internet of Medical Things):</a:t>
            </a:r>
            <a:r>
              <a:rPr lang="en-GB" sz="4200" dirty="0">
                <a:solidFill>
                  <a:schemeClr val="accent5">
                    <a:lumMod val="50000"/>
                  </a:schemeClr>
                </a:solidFill>
                <a:latin typeface="Aptos Display" panose="020B0004020202020204" pitchFamily="34" charset="0"/>
              </a:rPr>
              <a:t> Smart devices that monitor patients and send data to the blockchain, ensuring that it is accessible only to authorized parties (Case Study: Blockchain in Healthcare, 2024).</a:t>
            </a:r>
          </a:p>
          <a:p>
            <a:pPr>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Smart Contracts:</a:t>
            </a:r>
            <a:r>
              <a:rPr lang="en-GB" sz="4200" dirty="0">
                <a:solidFill>
                  <a:schemeClr val="accent5">
                    <a:lumMod val="50000"/>
                  </a:schemeClr>
                </a:solidFill>
                <a:latin typeface="Aptos Display" panose="020B0004020202020204" pitchFamily="34" charset="0"/>
              </a:rPr>
              <a:t> Automate access authorization and ensure that only authorized parties can view the information (</a:t>
            </a:r>
            <a:r>
              <a:rPr lang="en-GB" sz="4200" dirty="0" err="1">
                <a:solidFill>
                  <a:schemeClr val="accent5">
                    <a:lumMod val="50000"/>
                  </a:schemeClr>
                </a:solidFill>
                <a:latin typeface="Aptos Display" panose="020B0004020202020204" pitchFamily="34" charset="0"/>
              </a:rPr>
              <a:t>Medinaceli</a:t>
            </a:r>
            <a:r>
              <a:rPr lang="en-GB" sz="4200" dirty="0">
                <a:solidFill>
                  <a:schemeClr val="accent5">
                    <a:lumMod val="50000"/>
                  </a:schemeClr>
                </a:solidFill>
                <a:latin typeface="Aptos Display" panose="020B0004020202020204" pitchFamily="34" charset="0"/>
              </a:rPr>
              <a:t>, 2024).</a:t>
            </a:r>
          </a:p>
          <a:p>
            <a:pPr>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Validation Nodes:</a:t>
            </a:r>
            <a:r>
              <a:rPr lang="en-GB" sz="4200" dirty="0">
                <a:solidFill>
                  <a:schemeClr val="accent5">
                    <a:lumMod val="50000"/>
                  </a:schemeClr>
                </a:solidFill>
                <a:latin typeface="Aptos Display" panose="020B0004020202020204" pitchFamily="34" charset="0"/>
              </a:rPr>
              <a:t> Blockchain nodes play a key role by storing copies of the entire blockchain and participating in transaction validation through a consensus mechanism. This process ensures that only legitimate transactions are added to the blockchain, preventing manipulation attempts (Lecture 1 - Introduction to Blockchain Technology, 2022).</a:t>
            </a:r>
          </a:p>
          <a:p>
            <a:endParaRPr lang="en-IE" sz="4400" dirty="0">
              <a:latin typeface="Aptos Display" panose="020B0004020202020204" pitchFamily="34" charset="0"/>
            </a:endParaRPr>
          </a:p>
        </p:txBody>
      </p:sp>
      <p:sp>
        <p:nvSpPr>
          <p:cNvPr id="21" name="CuadroTexto 20">
            <a:extLst>
              <a:ext uri="{FF2B5EF4-FFF2-40B4-BE49-F238E27FC236}">
                <a16:creationId xmlns:a16="http://schemas.microsoft.com/office/drawing/2014/main" id="{D1816092-B77E-0E52-2C93-E496912266B8}"/>
              </a:ext>
            </a:extLst>
          </p:cNvPr>
          <p:cNvSpPr txBox="1"/>
          <p:nvPr/>
        </p:nvSpPr>
        <p:spPr>
          <a:xfrm>
            <a:off x="33513149" y="5982940"/>
            <a:ext cx="9962299" cy="9110186"/>
          </a:xfrm>
          <a:prstGeom prst="rect">
            <a:avLst/>
          </a:prstGeom>
          <a:noFill/>
        </p:spPr>
        <p:txBody>
          <a:bodyPr wrap="square" rtlCol="0">
            <a:spAutoFit/>
          </a:bodyPr>
          <a:lstStyle/>
          <a:p>
            <a:r>
              <a:rPr lang="en-GB" sz="4200" b="1" dirty="0">
                <a:solidFill>
                  <a:schemeClr val="accent5">
                    <a:lumMod val="50000"/>
                  </a:schemeClr>
                </a:solidFill>
                <a:latin typeface="Aptos Display" panose="020B0004020202020204" pitchFamily="34" charset="0"/>
              </a:rPr>
              <a:t>Success Examples:</a:t>
            </a:r>
          </a:p>
          <a:p>
            <a:pPr marL="571500" indent="-571500">
              <a:buFont typeface="Arial" panose="020B0604020202020204" pitchFamily="34" charset="0"/>
              <a:buChar char="•"/>
            </a:pPr>
            <a:r>
              <a:rPr lang="en-GB" sz="4200" dirty="0">
                <a:solidFill>
                  <a:schemeClr val="accent5">
                    <a:lumMod val="50000"/>
                  </a:schemeClr>
                </a:solidFill>
                <a:latin typeface="Aptos Display" panose="020B0004020202020204" pitchFamily="34" charset="0"/>
              </a:rPr>
              <a:t> </a:t>
            </a:r>
            <a:r>
              <a:rPr lang="en-GB" sz="4200" b="1" dirty="0">
                <a:solidFill>
                  <a:schemeClr val="accent5">
                    <a:lumMod val="50000"/>
                  </a:schemeClr>
                </a:solidFill>
                <a:latin typeface="Aptos Display" panose="020B0004020202020204" pitchFamily="34" charset="0"/>
              </a:rPr>
              <a:t>Estonia:</a:t>
            </a:r>
            <a:r>
              <a:rPr lang="en-GB" sz="4200" dirty="0">
                <a:solidFill>
                  <a:schemeClr val="accent5">
                    <a:lumMod val="50000"/>
                  </a:schemeClr>
                </a:solidFill>
                <a:latin typeface="Aptos Display" panose="020B0004020202020204" pitchFamily="34" charset="0"/>
              </a:rPr>
              <a:t> Since 2012, successfully implemented blockchain to protect health data securely and efficiently.</a:t>
            </a:r>
          </a:p>
          <a:p>
            <a:pPr marL="571500" indent="-571500">
              <a:buFont typeface="Arial" panose="020B0604020202020204" pitchFamily="34" charset="0"/>
              <a:buChar char="•"/>
            </a:pPr>
            <a:r>
              <a:rPr lang="en-GB" sz="4200" b="1" dirty="0">
                <a:solidFill>
                  <a:schemeClr val="accent5">
                    <a:lumMod val="50000"/>
                  </a:schemeClr>
                </a:solidFill>
                <a:latin typeface="Aptos Display" panose="020B0004020202020204" pitchFamily="34" charset="0"/>
              </a:rPr>
              <a:t>European Parliament</a:t>
            </a:r>
            <a:r>
              <a:rPr lang="en-GB" sz="4200" dirty="0">
                <a:solidFill>
                  <a:schemeClr val="accent5">
                    <a:lumMod val="50000"/>
                  </a:schemeClr>
                </a:solidFill>
                <a:latin typeface="Aptos Display" panose="020B0004020202020204" pitchFamily="34" charset="0"/>
              </a:rPr>
              <a:t>: In 2020, a draft Resolution was introduced to promote the use of distributed ledger technologies, including blockchain, to enable citizens to protect and own their health data. (European Parliament, 2020).</a:t>
            </a:r>
          </a:p>
          <a:p>
            <a:pPr marL="571500" indent="-571500">
              <a:buFont typeface="Arial" panose="020B0604020202020204" pitchFamily="34" charset="0"/>
              <a:buChar char="•"/>
            </a:pPr>
            <a:r>
              <a:rPr lang="en-GB" sz="4200" dirty="0">
                <a:solidFill>
                  <a:schemeClr val="accent5">
                    <a:lumMod val="50000"/>
                  </a:schemeClr>
                </a:solidFill>
                <a:latin typeface="Aptos Display" panose="020B0004020202020204" pitchFamily="34" charset="0"/>
              </a:rPr>
              <a:t> </a:t>
            </a:r>
            <a:r>
              <a:rPr lang="en-GB" sz="4200" b="1" dirty="0">
                <a:solidFill>
                  <a:schemeClr val="accent5">
                    <a:lumMod val="50000"/>
                  </a:schemeClr>
                </a:solidFill>
                <a:latin typeface="Aptos Display" panose="020B0004020202020204" pitchFamily="34" charset="0"/>
              </a:rPr>
              <a:t>Guard Health:</a:t>
            </a:r>
            <a:r>
              <a:rPr lang="en-GB" sz="4200" dirty="0">
                <a:solidFill>
                  <a:schemeClr val="accent5">
                    <a:lumMod val="50000"/>
                  </a:schemeClr>
                </a:solidFill>
                <a:latin typeface="Aptos Display" panose="020B0004020202020204" pitchFamily="34" charset="0"/>
              </a:rPr>
              <a:t> A blockchain-based system ensuring privacy through a blockchain consortium.</a:t>
            </a:r>
          </a:p>
          <a:p>
            <a:pPr marL="571500" indent="-571500">
              <a:buFont typeface="Arial" panose="020B0604020202020204" pitchFamily="34" charset="0"/>
              <a:buChar char="•"/>
            </a:pPr>
            <a:endParaRPr lang="en-GB" sz="4000" dirty="0">
              <a:solidFill>
                <a:schemeClr val="accent5">
                  <a:lumMod val="50000"/>
                </a:schemeClr>
              </a:solidFill>
              <a:latin typeface="Aptos Display" panose="020B0004020202020204" pitchFamily="34" charset="0"/>
            </a:endParaRPr>
          </a:p>
        </p:txBody>
      </p:sp>
      <p:pic>
        <p:nvPicPr>
          <p:cNvPr id="28" name="Imagen 27" descr="Forma&#10;&#10;Descripción generada automáticamente con confianza baja">
            <a:extLst>
              <a:ext uri="{FF2B5EF4-FFF2-40B4-BE49-F238E27FC236}">
                <a16:creationId xmlns:a16="http://schemas.microsoft.com/office/drawing/2014/main" id="{E33B9E74-36AA-3872-802A-CE09D0B97A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230" y="26237203"/>
            <a:ext cx="3483037" cy="3483037"/>
          </a:xfrm>
          <a:prstGeom prst="rect">
            <a:avLst/>
          </a:prstGeom>
        </p:spPr>
      </p:pic>
      <p:pic>
        <p:nvPicPr>
          <p:cNvPr id="31" name="Imagen 30" descr="Forma&#10;&#10;Descripción generada automáticamente con confianza baja">
            <a:extLst>
              <a:ext uri="{FF2B5EF4-FFF2-40B4-BE49-F238E27FC236}">
                <a16:creationId xmlns:a16="http://schemas.microsoft.com/office/drawing/2014/main" id="{80CF8B77-C079-0E54-F8D0-07B632880D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8118" y="26237202"/>
            <a:ext cx="3483037" cy="3483037"/>
          </a:xfrm>
          <a:prstGeom prst="rect">
            <a:avLst/>
          </a:prstGeom>
        </p:spPr>
      </p:pic>
      <p:sp>
        <p:nvSpPr>
          <p:cNvPr id="35" name="CuadroTexto 34">
            <a:extLst>
              <a:ext uri="{FF2B5EF4-FFF2-40B4-BE49-F238E27FC236}">
                <a16:creationId xmlns:a16="http://schemas.microsoft.com/office/drawing/2014/main" id="{4120B07B-B350-8153-4524-BD5BEAFAA26A}"/>
              </a:ext>
            </a:extLst>
          </p:cNvPr>
          <p:cNvSpPr txBox="1"/>
          <p:nvPr/>
        </p:nvSpPr>
        <p:spPr>
          <a:xfrm>
            <a:off x="1328219" y="30041260"/>
            <a:ext cx="3483037" cy="646331"/>
          </a:xfrm>
          <a:prstGeom prst="rect">
            <a:avLst/>
          </a:prstGeom>
          <a:noFill/>
        </p:spPr>
        <p:txBody>
          <a:bodyPr wrap="square" rtlCol="0">
            <a:spAutoFit/>
          </a:bodyPr>
          <a:lstStyle/>
          <a:p>
            <a:r>
              <a:rPr lang="en-IE" sz="3600" dirty="0">
                <a:latin typeface="+mj-lt"/>
              </a:rPr>
              <a:t>Centralised</a:t>
            </a:r>
            <a:r>
              <a:rPr lang="en-IE" sz="3600" dirty="0"/>
              <a:t> </a:t>
            </a:r>
          </a:p>
        </p:txBody>
      </p:sp>
      <p:sp>
        <p:nvSpPr>
          <p:cNvPr id="37" name="CuadroTexto 36">
            <a:extLst>
              <a:ext uri="{FF2B5EF4-FFF2-40B4-BE49-F238E27FC236}">
                <a16:creationId xmlns:a16="http://schemas.microsoft.com/office/drawing/2014/main" id="{DAF80D19-80B5-0336-B492-A5B18682492F}"/>
              </a:ext>
            </a:extLst>
          </p:cNvPr>
          <p:cNvSpPr txBox="1"/>
          <p:nvPr/>
        </p:nvSpPr>
        <p:spPr>
          <a:xfrm>
            <a:off x="5932593" y="30141814"/>
            <a:ext cx="3811747" cy="646331"/>
          </a:xfrm>
          <a:prstGeom prst="rect">
            <a:avLst/>
          </a:prstGeom>
          <a:noFill/>
        </p:spPr>
        <p:txBody>
          <a:bodyPr wrap="square" rtlCol="0">
            <a:spAutoFit/>
          </a:bodyPr>
          <a:lstStyle/>
          <a:p>
            <a:r>
              <a:rPr lang="en-IE" sz="3600" dirty="0"/>
              <a:t>Decentralised</a:t>
            </a:r>
          </a:p>
        </p:txBody>
      </p:sp>
      <p:pic>
        <p:nvPicPr>
          <p:cNvPr id="41" name="Imagen 40" descr="Forma&#10;&#10;Descripción generada automáticamente con confianza baja">
            <a:extLst>
              <a:ext uri="{FF2B5EF4-FFF2-40B4-BE49-F238E27FC236}">
                <a16:creationId xmlns:a16="http://schemas.microsoft.com/office/drawing/2014/main" id="{916A00D2-C2CB-F830-3B1B-A4163C30504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03129" y="14100634"/>
            <a:ext cx="1813324" cy="1813324"/>
          </a:xfrm>
          <a:prstGeom prst="rect">
            <a:avLst/>
          </a:prstGeom>
        </p:spPr>
      </p:pic>
      <p:pic>
        <p:nvPicPr>
          <p:cNvPr id="49" name="Imagen 48" descr="Forma&#10;&#10;Descripción generada automáticamente con confianza baja">
            <a:extLst>
              <a:ext uri="{FF2B5EF4-FFF2-40B4-BE49-F238E27FC236}">
                <a16:creationId xmlns:a16="http://schemas.microsoft.com/office/drawing/2014/main" id="{6BBE48C3-238C-612B-FEEB-4121150B359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29777" y="14155069"/>
            <a:ext cx="1813324" cy="1813324"/>
          </a:xfrm>
          <a:prstGeom prst="rect">
            <a:avLst/>
          </a:prstGeom>
        </p:spPr>
      </p:pic>
      <p:pic>
        <p:nvPicPr>
          <p:cNvPr id="51" name="Imagen 50" descr="Rectángulo&#10;&#10;Descripción generada automáticamente con confianza media">
            <a:extLst>
              <a:ext uri="{FF2B5EF4-FFF2-40B4-BE49-F238E27FC236}">
                <a16:creationId xmlns:a16="http://schemas.microsoft.com/office/drawing/2014/main" id="{773163B3-1CA1-5899-AB07-3C99C84B2B6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V="1">
            <a:off x="36916453" y="15061731"/>
            <a:ext cx="538446" cy="538446"/>
          </a:xfrm>
          <a:prstGeom prst="rect">
            <a:avLst/>
          </a:prstGeom>
        </p:spPr>
      </p:pic>
      <p:pic>
        <p:nvPicPr>
          <p:cNvPr id="53" name="Imagen 52" descr="Icono&#10;&#10;Descripción generada automáticamente">
            <a:extLst>
              <a:ext uri="{FF2B5EF4-FFF2-40B4-BE49-F238E27FC236}">
                <a16:creationId xmlns:a16="http://schemas.microsoft.com/office/drawing/2014/main" id="{BF4984E4-8EEB-78A4-38A2-73F8576A1FE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0619886" y="15092069"/>
            <a:ext cx="564869" cy="564869"/>
          </a:xfrm>
          <a:prstGeom prst="rect">
            <a:avLst/>
          </a:prstGeom>
        </p:spPr>
      </p:pic>
      <p:pic>
        <p:nvPicPr>
          <p:cNvPr id="57" name="Imagen 56" descr="Icono&#10;&#10;Descripción generada automáticamente">
            <a:extLst>
              <a:ext uri="{FF2B5EF4-FFF2-40B4-BE49-F238E27FC236}">
                <a16:creationId xmlns:a16="http://schemas.microsoft.com/office/drawing/2014/main" id="{3A5A2E9C-3B4C-5193-9852-9AB413657F3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888101" y="26180386"/>
            <a:ext cx="1331016" cy="1331016"/>
          </a:xfrm>
          <a:prstGeom prst="rect">
            <a:avLst/>
          </a:prstGeom>
        </p:spPr>
      </p:pic>
      <p:pic>
        <p:nvPicPr>
          <p:cNvPr id="59" name="Imagen 58" descr="Icono&#10;&#10;Descripción generada automáticamente">
            <a:extLst>
              <a:ext uri="{FF2B5EF4-FFF2-40B4-BE49-F238E27FC236}">
                <a16:creationId xmlns:a16="http://schemas.microsoft.com/office/drawing/2014/main" id="{9E178DC7-D6F8-220B-64E8-B065A4A5F6D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329586" y="30533842"/>
            <a:ext cx="1726790" cy="1726790"/>
          </a:xfrm>
          <a:prstGeom prst="rect">
            <a:avLst/>
          </a:prstGeom>
        </p:spPr>
      </p:pic>
      <p:pic>
        <p:nvPicPr>
          <p:cNvPr id="61" name="Imagen 60" descr="Una señal de transito azul&#10;&#10;Descripción generada automáticamente con confianza baja">
            <a:extLst>
              <a:ext uri="{FF2B5EF4-FFF2-40B4-BE49-F238E27FC236}">
                <a16:creationId xmlns:a16="http://schemas.microsoft.com/office/drawing/2014/main" id="{BF2C27F3-17C4-2D70-C1F7-6243FF6C872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0890408" y="22761527"/>
            <a:ext cx="1331016" cy="1331016"/>
          </a:xfrm>
          <a:prstGeom prst="rect">
            <a:avLst/>
          </a:prstGeom>
        </p:spPr>
      </p:pic>
      <p:pic>
        <p:nvPicPr>
          <p:cNvPr id="63" name="Imagen 62" descr="Icono&#10;&#10;Descripción generada automáticamente">
            <a:extLst>
              <a:ext uri="{FF2B5EF4-FFF2-40B4-BE49-F238E27FC236}">
                <a16:creationId xmlns:a16="http://schemas.microsoft.com/office/drawing/2014/main" id="{2798EC62-9195-B468-ACEE-0BB44B2374E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67935" y="14804626"/>
            <a:ext cx="3546857" cy="3256862"/>
          </a:xfrm>
          <a:prstGeom prst="rect">
            <a:avLst/>
          </a:prstGeom>
        </p:spPr>
      </p:pic>
    </p:spTree>
    <p:extLst>
      <p:ext uri="{BB962C8B-B14F-4D97-AF65-F5344CB8AC3E}">
        <p14:creationId xmlns:p14="http://schemas.microsoft.com/office/powerpoint/2010/main" val="2652521740"/>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6282</TotalTime>
  <Words>777</Words>
  <Application>Microsoft Office PowerPoint</Application>
  <PresentationFormat>Personalizado</PresentationFormat>
  <Paragraphs>30</Paragraphs>
  <Slides>1</Slides>
  <Notes>1</Notes>
  <HiddenSlides>0</HiddenSlides>
  <MMClips>0</MMClips>
  <ScaleCrop>false</ScaleCrop>
  <HeadingPairs>
    <vt:vector size="8" baseType="variant">
      <vt:variant>
        <vt:lpstr>Fuentes usadas</vt:lpstr>
      </vt:variant>
      <vt:variant>
        <vt:i4>8</vt:i4>
      </vt:variant>
      <vt:variant>
        <vt:lpstr>Tema</vt:lpstr>
      </vt:variant>
      <vt:variant>
        <vt:i4>4</vt:i4>
      </vt:variant>
      <vt:variant>
        <vt:lpstr>Servidores OLE incrustados</vt:lpstr>
      </vt:variant>
      <vt:variant>
        <vt:i4>1</vt:i4>
      </vt:variant>
      <vt:variant>
        <vt:lpstr>Títulos de diapositiva</vt:lpstr>
      </vt:variant>
      <vt:variant>
        <vt:i4>1</vt:i4>
      </vt:variant>
    </vt:vector>
  </HeadingPairs>
  <TitlesOfParts>
    <vt:vector size="14" baseType="lpstr">
      <vt:lpstr>Aptos</vt:lpstr>
      <vt:lpstr>Aptos Display</vt:lpstr>
      <vt:lpstr>Arial</vt:lpstr>
      <vt:lpstr>Calibri</vt:lpstr>
      <vt:lpstr>Century Gothic</vt:lpstr>
      <vt:lpstr>Times New Roman</vt:lpstr>
      <vt:lpstr>Trebuchet MS</vt:lpstr>
      <vt:lpstr>Wingdings 3</vt:lpstr>
      <vt:lpstr>36x48-Template-V2b</vt:lpstr>
      <vt:lpstr>1_Classic 3 Columns</vt:lpstr>
      <vt:lpstr>Classic - Wide Center</vt:lpstr>
      <vt:lpstr>Espiral</vt:lpstr>
      <vt:lpstr>Image</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 Rocio</cp:lastModifiedBy>
  <cp:revision>128</cp:revision>
  <dcterms:created xsi:type="dcterms:W3CDTF">2012-02-03T19:11:35Z</dcterms:created>
  <dcterms:modified xsi:type="dcterms:W3CDTF">2024-11-28T20:10:45Z</dcterms:modified>
</cp:coreProperties>
</file>