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9B3D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9B3D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9B3D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44000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428546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853165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4000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719381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719381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68618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68618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003926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88868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9B3D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44000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428546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853165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4000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719381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719381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68618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68618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003926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88868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5" y="1446530"/>
            <a:ext cx="13969365" cy="857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9B3D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5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5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4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7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7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5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6.jpg"/><Relationship Id="rId4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5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hyperlink" Target="https://pitch.com/?utm_medium=product-presentation&amp;utm_source=pdf_export&amp;utm_campaign=bottom_bar_cta&amp;utm_content=ef408c95-b3ba-4283-83c4-b379c14c7288&amp;utm_term=PDF-PPTX-lastslide" TargetMode="External"/><Relationship Id="rId4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68" y="307530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solidFill>
                  <a:srgbClr val="FFF5FF"/>
                </a:solidFill>
                <a:latin typeface="Arial"/>
                <a:cs typeface="Arial"/>
              </a:rPr>
              <a:t>COMPANY</a:t>
            </a:r>
            <a:r>
              <a:rPr dirty="0" sz="1200" spc="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5FF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400445" y="307530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solidFill>
                  <a:srgbClr val="FFF5FF"/>
                </a:solidFill>
                <a:latin typeface="Arial"/>
                <a:cs typeface="Arial"/>
              </a:rPr>
              <a:t>04</a:t>
            </a:r>
            <a:r>
              <a:rPr dirty="0" sz="1200" spc="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5FF"/>
                </a:solidFill>
                <a:latin typeface="Arial"/>
                <a:cs typeface="Arial"/>
              </a:rPr>
              <a:t>NOVEMBER</a:t>
            </a:r>
            <a:r>
              <a:rPr dirty="0" sz="1200" spc="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5FF"/>
                </a:solidFill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112" y="8424255"/>
            <a:ext cx="17569815" cy="16897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900" spc="2295">
                <a:solidFill>
                  <a:srgbClr val="FFF5FF"/>
                </a:solidFill>
              </a:rPr>
              <a:t>P</a:t>
            </a:r>
            <a:r>
              <a:rPr dirty="0" sz="10900" spc="2120">
                <a:solidFill>
                  <a:srgbClr val="FFF5FF"/>
                </a:solidFill>
              </a:rPr>
              <a:t>O</a:t>
            </a:r>
            <a:r>
              <a:rPr dirty="0" sz="10900" spc="2510">
                <a:solidFill>
                  <a:srgbClr val="FFF5FF"/>
                </a:solidFill>
              </a:rPr>
              <a:t>W</a:t>
            </a:r>
            <a:r>
              <a:rPr dirty="0" sz="10900" spc="2475">
                <a:solidFill>
                  <a:srgbClr val="FFF5FF"/>
                </a:solidFill>
              </a:rPr>
              <a:t>E</a:t>
            </a:r>
            <a:r>
              <a:rPr dirty="0" sz="10900" spc="2670">
                <a:solidFill>
                  <a:srgbClr val="FFF5FF"/>
                </a:solidFill>
              </a:rPr>
              <a:t>R</a:t>
            </a:r>
            <a:r>
              <a:rPr dirty="0" sz="10900" spc="-610">
                <a:solidFill>
                  <a:srgbClr val="FFF5FF"/>
                </a:solidFill>
              </a:rPr>
              <a:t> </a:t>
            </a:r>
            <a:r>
              <a:rPr dirty="0" sz="10900" spc="2250">
                <a:solidFill>
                  <a:srgbClr val="FFF5FF"/>
                </a:solidFill>
              </a:rPr>
              <a:t>OF</a:t>
            </a:r>
            <a:r>
              <a:rPr dirty="0" sz="10900" spc="-615">
                <a:solidFill>
                  <a:srgbClr val="FFF5FF"/>
                </a:solidFill>
              </a:rPr>
              <a:t> </a:t>
            </a:r>
            <a:r>
              <a:rPr dirty="0" sz="10900" spc="1780">
                <a:solidFill>
                  <a:srgbClr val="FFF5FF"/>
                </a:solidFill>
              </a:rPr>
              <a:t>NODE.JS</a:t>
            </a:r>
            <a:endParaRPr sz="10900"/>
          </a:p>
        </p:txBody>
      </p:sp>
      <p:pic>
        <p:nvPicPr>
          <p:cNvPr id="5" name="object 5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8000" cy="10287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3223" y="6477000"/>
            <a:ext cx="6406895" cy="16062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144000" y="29159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428546" y="5150559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53165" y="5150559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00" y="5338763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719381" y="29159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719381" y="5338763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568618" y="29159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568618" y="5338763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003926" y="5150559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13" name="object 13" descr=""/>
            <p:cNvSpPr/>
            <p:nvPr/>
          </p:nvSpPr>
          <p:spPr>
            <a:xfrm>
              <a:off x="288868" y="5150559"/>
              <a:ext cx="4000500" cy="0"/>
            </a:xfrm>
            <a:custGeom>
              <a:avLst/>
              <a:gdLst/>
              <a:ahLst/>
              <a:cxnLst/>
              <a:rect l="l" t="t" r="r" b="b"/>
              <a:pathLst>
                <a:path w="4000500" h="0">
                  <a:moveTo>
                    <a:pt x="0" y="0"/>
                  </a:moveTo>
                  <a:lnTo>
                    <a:pt x="4000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102869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394" y="9606975"/>
              <a:ext cx="771524" cy="46670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9417080" y="5359765"/>
            <a:ext cx="7778750" cy="46678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750"/>
              </a:spcBef>
            </a:pPr>
            <a:r>
              <a:rPr dirty="0" sz="5450" spc="1065">
                <a:solidFill>
                  <a:srgbClr val="9B3DC4"/>
                </a:solidFill>
                <a:latin typeface="Arial"/>
                <a:cs typeface="Arial"/>
              </a:rPr>
              <a:t>UNLOCKING</a:t>
            </a:r>
            <a:r>
              <a:rPr dirty="0" sz="5450" spc="-285">
                <a:solidFill>
                  <a:srgbClr val="9B3DC4"/>
                </a:solidFill>
                <a:latin typeface="Arial"/>
                <a:cs typeface="Arial"/>
              </a:rPr>
              <a:t> </a:t>
            </a:r>
            <a:r>
              <a:rPr dirty="0" sz="5450" spc="1015">
                <a:solidFill>
                  <a:srgbClr val="9B3DC4"/>
                </a:solidFill>
                <a:latin typeface="Arial"/>
                <a:cs typeface="Arial"/>
              </a:rPr>
              <a:t>THE </a:t>
            </a:r>
            <a:r>
              <a:rPr dirty="0" sz="5450" spc="1205">
                <a:solidFill>
                  <a:srgbClr val="9B3DC4"/>
                </a:solidFill>
                <a:latin typeface="Arial"/>
                <a:cs typeface="Arial"/>
              </a:rPr>
              <a:t>POWER</a:t>
            </a:r>
            <a:r>
              <a:rPr dirty="0" sz="5450" spc="-305">
                <a:solidFill>
                  <a:srgbClr val="9B3DC4"/>
                </a:solidFill>
                <a:latin typeface="Arial"/>
                <a:cs typeface="Arial"/>
              </a:rPr>
              <a:t> </a:t>
            </a:r>
            <a:r>
              <a:rPr dirty="0" sz="5450" spc="1125">
                <a:solidFill>
                  <a:srgbClr val="9B3DC4"/>
                </a:solidFill>
                <a:latin typeface="Arial"/>
                <a:cs typeface="Arial"/>
              </a:rPr>
              <a:t>OF</a:t>
            </a:r>
            <a:r>
              <a:rPr dirty="0" sz="5450" spc="-300">
                <a:solidFill>
                  <a:srgbClr val="9B3DC4"/>
                </a:solidFill>
                <a:latin typeface="Arial"/>
                <a:cs typeface="Arial"/>
              </a:rPr>
              <a:t> </a:t>
            </a:r>
            <a:r>
              <a:rPr dirty="0" sz="5450" spc="915">
                <a:solidFill>
                  <a:srgbClr val="9B3DC4"/>
                </a:solidFill>
                <a:latin typeface="Arial"/>
                <a:cs typeface="Arial"/>
              </a:rPr>
              <a:t>NODE. </a:t>
            </a:r>
            <a:r>
              <a:rPr dirty="0" sz="5450" spc="875">
                <a:solidFill>
                  <a:srgbClr val="9B3DC4"/>
                </a:solidFill>
                <a:latin typeface="Arial"/>
                <a:cs typeface="Arial"/>
              </a:rPr>
              <a:t>JS</a:t>
            </a:r>
            <a:r>
              <a:rPr dirty="0" sz="5450" spc="-310">
                <a:solidFill>
                  <a:srgbClr val="9B3DC4"/>
                </a:solidFill>
                <a:latin typeface="Arial"/>
                <a:cs typeface="Arial"/>
              </a:rPr>
              <a:t> </a:t>
            </a:r>
            <a:r>
              <a:rPr dirty="0" sz="5450" spc="900">
                <a:solidFill>
                  <a:srgbClr val="9B3DC4"/>
                </a:solidFill>
                <a:latin typeface="Arial"/>
                <a:cs typeface="Arial"/>
              </a:rPr>
              <a:t>TO REVOLUTIONIZE </a:t>
            </a:r>
            <a:r>
              <a:rPr dirty="0" sz="5450" spc="1420">
                <a:solidFill>
                  <a:srgbClr val="9B3DC4"/>
                </a:solidFill>
                <a:latin typeface="Arial"/>
                <a:cs typeface="Arial"/>
              </a:rPr>
              <a:t>WEB </a:t>
            </a:r>
            <a:r>
              <a:rPr dirty="0" sz="5450" spc="960">
                <a:solidFill>
                  <a:srgbClr val="9B3DC4"/>
                </a:solidFill>
                <a:latin typeface="Arial"/>
                <a:cs typeface="Arial"/>
              </a:rPr>
              <a:t>D</a:t>
            </a:r>
            <a:r>
              <a:rPr dirty="0" sz="5450" spc="950">
                <a:solidFill>
                  <a:srgbClr val="9B3DC4"/>
                </a:solidFill>
                <a:latin typeface="Arial"/>
                <a:cs typeface="Arial"/>
              </a:rPr>
              <a:t>E</a:t>
            </a:r>
            <a:r>
              <a:rPr dirty="0" sz="5450" spc="955">
                <a:solidFill>
                  <a:srgbClr val="9B3DC4"/>
                </a:solidFill>
                <a:latin typeface="Arial"/>
                <a:cs typeface="Arial"/>
              </a:rPr>
              <a:t>V</a:t>
            </a:r>
            <a:r>
              <a:rPr dirty="0" sz="5450" spc="950">
                <a:solidFill>
                  <a:srgbClr val="9B3DC4"/>
                </a:solidFill>
                <a:latin typeface="Arial"/>
                <a:cs typeface="Arial"/>
              </a:rPr>
              <a:t>E</a:t>
            </a:r>
            <a:r>
              <a:rPr dirty="0" sz="5450" spc="825">
                <a:solidFill>
                  <a:srgbClr val="9B3DC4"/>
                </a:solidFill>
                <a:latin typeface="Arial"/>
                <a:cs typeface="Arial"/>
              </a:rPr>
              <a:t>L</a:t>
            </a:r>
            <a:r>
              <a:rPr dirty="0" sz="5450" spc="955">
                <a:solidFill>
                  <a:srgbClr val="9B3DC4"/>
                </a:solidFill>
                <a:latin typeface="Arial"/>
                <a:cs typeface="Arial"/>
              </a:rPr>
              <a:t>OP</a:t>
            </a:r>
            <a:r>
              <a:rPr dirty="0" sz="5450" spc="965">
                <a:solidFill>
                  <a:srgbClr val="9B3DC4"/>
                </a:solidFill>
                <a:latin typeface="Arial"/>
                <a:cs typeface="Arial"/>
              </a:rPr>
              <a:t>M</a:t>
            </a:r>
            <a:r>
              <a:rPr dirty="0" sz="5450" spc="950">
                <a:solidFill>
                  <a:srgbClr val="9B3DC4"/>
                </a:solidFill>
                <a:latin typeface="Arial"/>
                <a:cs typeface="Arial"/>
              </a:rPr>
              <a:t>E</a:t>
            </a:r>
            <a:r>
              <a:rPr dirty="0" sz="5450" spc="960">
                <a:solidFill>
                  <a:srgbClr val="9B3DC4"/>
                </a:solidFill>
                <a:latin typeface="Arial"/>
                <a:cs typeface="Arial"/>
              </a:rPr>
              <a:t>N</a:t>
            </a:r>
            <a:r>
              <a:rPr dirty="0" sz="5450" spc="509">
                <a:solidFill>
                  <a:srgbClr val="9B3DC4"/>
                </a:solidFill>
                <a:latin typeface="Arial"/>
                <a:cs typeface="Arial"/>
              </a:rPr>
              <a:t>T</a:t>
            </a:r>
            <a:r>
              <a:rPr dirty="0" sz="5450" spc="1050">
                <a:solidFill>
                  <a:srgbClr val="9B3DC4"/>
                </a:solidFill>
                <a:latin typeface="Arial"/>
                <a:cs typeface="Arial"/>
              </a:rPr>
              <a:t>.</a:t>
            </a:r>
            <a:endParaRPr sz="54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427778" y="307531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001181" y="307531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8868" y="2857500"/>
            <a:ext cx="8573770" cy="4000500"/>
            <a:chOff x="288868" y="2857500"/>
            <a:chExt cx="8573770" cy="4000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15" y="2857500"/>
              <a:ext cx="8572499" cy="4000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9615" y="2857501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572500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8572500" y="0"/>
                  </a:lnTo>
                  <a:lnTo>
                    <a:pt x="8572500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60"/>
              <a:t>MAXIMIZING</a:t>
            </a:r>
            <a:r>
              <a:rPr dirty="0" spc="-275"/>
              <a:t> </a:t>
            </a:r>
            <a:r>
              <a:rPr dirty="0" spc="1060"/>
              <a:t>PERFORMANCE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9429292" y="2857500"/>
            <a:ext cx="8572500" cy="4000500"/>
            <a:chOff x="9429292" y="2857500"/>
            <a:chExt cx="8572500" cy="40005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9292" y="2857500"/>
              <a:ext cx="8572499" cy="40004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429292" y="2857501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572500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8572500" y="0"/>
                  </a:lnTo>
                  <a:lnTo>
                    <a:pt x="8572500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419488" y="8051042"/>
            <a:ext cx="581406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latin typeface="Arial"/>
                <a:cs typeface="Arial"/>
              </a:rPr>
              <a:t>Leverage</a:t>
            </a:r>
            <a:r>
              <a:rPr dirty="0" sz="2150" spc="3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asynchronous</a:t>
            </a:r>
            <a:r>
              <a:rPr dirty="0" sz="2150" spc="30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capabilities</a:t>
            </a:r>
            <a:r>
              <a:rPr dirty="0" sz="2150" spc="30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for</a:t>
            </a:r>
            <a:r>
              <a:rPr dirty="0" sz="2150" spc="30"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speed.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19488" y="7136467"/>
            <a:ext cx="353949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10">
                <a:latin typeface="Arial"/>
                <a:cs typeface="Arial"/>
              </a:rPr>
              <a:t>Async</a:t>
            </a:r>
            <a:r>
              <a:rPr dirty="0" sz="3550" spc="-345">
                <a:latin typeface="Arial"/>
                <a:cs typeface="Arial"/>
              </a:rPr>
              <a:t> </a:t>
            </a:r>
            <a:r>
              <a:rPr dirty="0" sz="3550" spc="-10">
                <a:latin typeface="Arial"/>
                <a:cs typeface="Arial"/>
              </a:rPr>
              <a:t>Advantage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7190" y="8051042"/>
            <a:ext cx="309308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65">
                <a:latin typeface="Arial"/>
                <a:cs typeface="Arial"/>
              </a:rPr>
              <a:t>Optimize</a:t>
            </a:r>
            <a:r>
              <a:rPr dirty="0" sz="2150" spc="-114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code</a:t>
            </a:r>
            <a:r>
              <a:rPr dirty="0" sz="2150" spc="-114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for</a:t>
            </a:r>
            <a:r>
              <a:rPr dirty="0" sz="2150" spc="-110">
                <a:latin typeface="Arial"/>
                <a:cs typeface="Arial"/>
              </a:rPr>
              <a:t> </a:t>
            </a:r>
            <a:r>
              <a:rPr dirty="0" sz="2150" spc="-20">
                <a:latin typeface="Arial"/>
                <a:cs typeface="Arial"/>
              </a:rPr>
              <a:t>Node.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7190" y="7136467"/>
            <a:ext cx="295148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65">
                <a:latin typeface="Arial"/>
                <a:cs typeface="Arial"/>
              </a:rPr>
              <a:t>Efficiency</a:t>
            </a:r>
            <a:r>
              <a:rPr dirty="0" sz="3550" spc="-330">
                <a:latin typeface="Arial"/>
                <a:cs typeface="Arial"/>
              </a:rPr>
              <a:t> </a:t>
            </a:r>
            <a:r>
              <a:rPr dirty="0" sz="3550" spc="-35">
                <a:latin typeface="Arial"/>
                <a:cs typeface="Arial"/>
              </a:rPr>
              <a:t>Tips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9668" y="307532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389526" y="307532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68" y="307530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43068" y="307530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815"/>
              <a:t>CASE</a:t>
            </a:r>
            <a:r>
              <a:rPr dirty="0" spc="-305"/>
              <a:t> </a:t>
            </a:r>
            <a:r>
              <a:rPr dirty="0" spc="750"/>
              <a:t>STUDIES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9144000" y="0"/>
            <a:ext cx="9144000" cy="5143500"/>
            <a:chOff x="9144000" y="0"/>
            <a:chExt cx="9144000" cy="51435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9143999" cy="51434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14400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4000" y="5143500"/>
                  </a:moveTo>
                  <a:lnTo>
                    <a:pt x="0" y="51435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5143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3050" y="5316537"/>
            <a:ext cx="853821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>
                <a:latin typeface="Arial"/>
                <a:cs typeface="Arial"/>
              </a:rPr>
              <a:t>Real-</a:t>
            </a:r>
            <a:r>
              <a:rPr dirty="0" sz="3550" spc="75">
                <a:latin typeface="Arial"/>
                <a:cs typeface="Arial"/>
              </a:rPr>
              <a:t>world</a:t>
            </a:r>
            <a:r>
              <a:rPr dirty="0" sz="3550" spc="-260">
                <a:latin typeface="Arial"/>
                <a:cs typeface="Arial"/>
              </a:rPr>
              <a:t> </a:t>
            </a:r>
            <a:r>
              <a:rPr dirty="0" sz="3550" spc="55">
                <a:latin typeface="Arial"/>
                <a:cs typeface="Arial"/>
              </a:rPr>
              <a:t>applications</a:t>
            </a:r>
            <a:r>
              <a:rPr dirty="0" sz="3550" spc="-260">
                <a:latin typeface="Arial"/>
                <a:cs typeface="Arial"/>
              </a:rPr>
              <a:t> </a:t>
            </a:r>
            <a:r>
              <a:rPr dirty="0" sz="3550">
                <a:latin typeface="Arial"/>
                <a:cs typeface="Arial"/>
              </a:rPr>
              <a:t>powered</a:t>
            </a:r>
            <a:r>
              <a:rPr dirty="0" sz="3550" spc="-260">
                <a:latin typeface="Arial"/>
                <a:cs typeface="Arial"/>
              </a:rPr>
              <a:t> </a:t>
            </a:r>
            <a:r>
              <a:rPr dirty="0" sz="3550" spc="80">
                <a:latin typeface="Arial"/>
                <a:cs typeface="Arial"/>
              </a:rPr>
              <a:t>by</a:t>
            </a:r>
            <a:r>
              <a:rPr dirty="0" sz="3550" spc="-260">
                <a:latin typeface="Arial"/>
                <a:cs typeface="Arial"/>
              </a:rPr>
              <a:t> </a:t>
            </a:r>
            <a:r>
              <a:rPr dirty="0" sz="3550" spc="-10">
                <a:latin typeface="Arial"/>
                <a:cs typeface="Arial"/>
              </a:rPr>
              <a:t>Node.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15038" y="5253024"/>
            <a:ext cx="7962900" cy="882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0"/>
              </a:spcBef>
            </a:pPr>
            <a:r>
              <a:rPr dirty="0" sz="2150">
                <a:latin typeface="Arial"/>
                <a:cs typeface="Arial"/>
              </a:rPr>
              <a:t>Explore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85">
                <a:latin typeface="Arial"/>
                <a:cs typeface="Arial"/>
              </a:rPr>
              <a:t>the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remarkable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120">
                <a:latin typeface="Arial"/>
                <a:cs typeface="Arial"/>
              </a:rPr>
              <a:t>impact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105">
                <a:latin typeface="Arial"/>
                <a:cs typeface="Arial"/>
              </a:rPr>
              <a:t>of</a:t>
            </a:r>
            <a:r>
              <a:rPr dirty="0" sz="2150" spc="-6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Node.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-35">
                <a:latin typeface="Arial"/>
                <a:cs typeface="Arial"/>
              </a:rPr>
              <a:t>js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65">
                <a:latin typeface="Arial"/>
                <a:cs typeface="Arial"/>
              </a:rPr>
              <a:t>through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case</a:t>
            </a:r>
            <a:r>
              <a:rPr dirty="0" sz="2150" spc="-60"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studies </a:t>
            </a:r>
            <a:r>
              <a:rPr dirty="0" sz="2150">
                <a:latin typeface="Arial"/>
                <a:cs typeface="Arial"/>
              </a:rPr>
              <a:t>showcasing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its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50">
                <a:latin typeface="Arial"/>
                <a:cs typeface="Arial"/>
              </a:rPr>
              <a:t>versatility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and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50">
                <a:latin typeface="Arial"/>
                <a:cs typeface="Arial"/>
              </a:rPr>
              <a:t>power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in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65">
                <a:latin typeface="Arial"/>
                <a:cs typeface="Arial"/>
              </a:rPr>
              <a:t>real-</a:t>
            </a:r>
            <a:r>
              <a:rPr dirty="0" sz="2150" spc="70">
                <a:latin typeface="Arial"/>
                <a:cs typeface="Arial"/>
              </a:rPr>
              <a:t>world</a:t>
            </a:r>
            <a:r>
              <a:rPr dirty="0" sz="2150" spc="-30">
                <a:latin typeface="Arial"/>
                <a:cs typeface="Arial"/>
              </a:rPr>
              <a:t> </a:t>
            </a:r>
            <a:r>
              <a:rPr dirty="0" sz="2150" spc="45">
                <a:latin typeface="Arial"/>
                <a:cs typeface="Arial"/>
              </a:rPr>
              <a:t>applications.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0" name="object 10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279966" y="5150563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 h="0">
                <a:moveTo>
                  <a:pt x="0" y="0"/>
                </a:moveTo>
                <a:lnTo>
                  <a:pt x="57245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197329" y="291594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197329" y="5338765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107851" y="291594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107851" y="5338765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5750" y="5150563"/>
            <a:ext cx="5629275" cy="0"/>
          </a:xfrm>
          <a:custGeom>
            <a:avLst/>
            <a:gdLst/>
            <a:ahLst/>
            <a:cxnLst/>
            <a:rect l="l" t="t" r="r" b="b"/>
            <a:pathLst>
              <a:path w="5629275" h="0">
                <a:moveTo>
                  <a:pt x="0" y="0"/>
                </a:moveTo>
                <a:lnTo>
                  <a:pt x="56292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2385708" y="2857502"/>
            <a:ext cx="5629275" cy="4000500"/>
            <a:chOff x="12385708" y="2857502"/>
            <a:chExt cx="5629275" cy="4000500"/>
          </a:xfrm>
        </p:grpSpPr>
        <p:sp>
          <p:nvSpPr>
            <p:cNvPr id="10" name="object 10" descr=""/>
            <p:cNvSpPr/>
            <p:nvPr/>
          </p:nvSpPr>
          <p:spPr>
            <a:xfrm>
              <a:off x="12385708" y="5150563"/>
              <a:ext cx="5629275" cy="0"/>
            </a:xfrm>
            <a:custGeom>
              <a:avLst/>
              <a:gdLst/>
              <a:ahLst/>
              <a:cxnLst/>
              <a:rect l="l" t="t" r="r" b="b"/>
              <a:pathLst>
                <a:path w="5629275" h="0">
                  <a:moveTo>
                    <a:pt x="0" y="0"/>
                  </a:moveTo>
                  <a:lnTo>
                    <a:pt x="56292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015" y="2857502"/>
              <a:ext cx="5534040" cy="400049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2466028" y="2857502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5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5534025" y="0"/>
                  </a:lnTo>
                  <a:lnTo>
                    <a:pt x="5534025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60"/>
              <a:t>SCALABILITY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289615" y="2857502"/>
            <a:ext cx="5534660" cy="4000500"/>
            <a:chOff x="289615" y="2857502"/>
            <a:chExt cx="5534660" cy="40005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615" y="2857502"/>
              <a:ext cx="5534040" cy="400049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89615" y="2857502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5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5534025" y="0"/>
                  </a:lnTo>
                  <a:lnTo>
                    <a:pt x="5534025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1393" y="8047446"/>
            <a:ext cx="439229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latin typeface="Arial"/>
                <a:cs typeface="Arial"/>
              </a:rPr>
              <a:t>E</a:t>
            </a:r>
            <a:r>
              <a:rPr dirty="0" sz="2150" spc="370">
                <a:latin typeface="Arial"/>
                <a:cs typeface="Arial"/>
              </a:rPr>
              <a:t>  </a:t>
            </a:r>
            <a:r>
              <a:rPr dirty="0" sz="2150" spc="70">
                <a:latin typeface="Arial"/>
                <a:cs typeface="Arial"/>
              </a:rPr>
              <a:t>ciently</a:t>
            </a:r>
            <a:r>
              <a:rPr dirty="0" sz="2150" spc="-135">
                <a:latin typeface="Arial"/>
                <a:cs typeface="Arial"/>
              </a:rPr>
              <a:t> </a:t>
            </a:r>
            <a:r>
              <a:rPr dirty="0" sz="2150" spc="45">
                <a:latin typeface="Arial"/>
                <a:cs typeface="Arial"/>
              </a:rPr>
              <a:t>manages</a:t>
            </a:r>
            <a:r>
              <a:rPr dirty="0" sz="2150" spc="-125">
                <a:latin typeface="Arial"/>
                <a:cs typeface="Arial"/>
              </a:rPr>
              <a:t> </a:t>
            </a:r>
            <a:r>
              <a:rPr dirty="0" sz="2150" spc="114">
                <a:latin typeface="Arial"/>
                <a:cs typeface="Arial"/>
              </a:rPr>
              <a:t>I/O</a:t>
            </a:r>
            <a:r>
              <a:rPr dirty="0" sz="2150" spc="-130">
                <a:latin typeface="Arial"/>
                <a:cs typeface="Arial"/>
              </a:rPr>
              <a:t> </a:t>
            </a:r>
            <a:r>
              <a:rPr dirty="0" sz="2150" spc="35">
                <a:latin typeface="Arial"/>
                <a:cs typeface="Arial"/>
              </a:rPr>
              <a:t>operations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61393" y="7132231"/>
            <a:ext cx="230505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>
                <a:latin typeface="Arial"/>
                <a:cs typeface="Arial"/>
              </a:rPr>
              <a:t>Event</a:t>
            </a:r>
            <a:r>
              <a:rPr dirty="0" sz="3550" spc="-345">
                <a:latin typeface="Arial"/>
                <a:cs typeface="Arial"/>
              </a:rPr>
              <a:t> </a:t>
            </a:r>
            <a:r>
              <a:rPr dirty="0" sz="3550" spc="40">
                <a:latin typeface="Arial"/>
                <a:cs typeface="Arial"/>
              </a:rPr>
              <a:t>Loop</a:t>
            </a:r>
            <a:endParaRPr sz="355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377818" y="2857502"/>
            <a:ext cx="5534660" cy="4000500"/>
            <a:chOff x="6377818" y="2857502"/>
            <a:chExt cx="5534660" cy="4000500"/>
          </a:xfrm>
        </p:grpSpPr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7818" y="2857502"/>
              <a:ext cx="5534040" cy="400049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377821" y="2857502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5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5534025" y="0"/>
                  </a:lnTo>
                  <a:lnTo>
                    <a:pt x="5534025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49603" y="8047446"/>
            <a:ext cx="497649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latin typeface="Arial"/>
                <a:cs typeface="Arial"/>
              </a:rPr>
              <a:t>Allows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70">
                <a:latin typeface="Arial"/>
                <a:cs typeface="Arial"/>
              </a:rPr>
              <a:t>multiple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45">
                <a:latin typeface="Arial"/>
                <a:cs typeface="Arial"/>
              </a:rPr>
              <a:t>operations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concurrently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49603" y="7132231"/>
            <a:ext cx="279844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135">
                <a:latin typeface="Arial"/>
                <a:cs typeface="Arial"/>
              </a:rPr>
              <a:t>Non-</a:t>
            </a:r>
            <a:r>
              <a:rPr dirty="0" sz="3550" spc="45">
                <a:latin typeface="Arial"/>
                <a:cs typeface="Arial"/>
              </a:rPr>
              <a:t>blocking</a:t>
            </a:r>
            <a:endParaRPr sz="35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437800" y="8047446"/>
            <a:ext cx="339534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latin typeface="Arial"/>
                <a:cs typeface="Arial"/>
              </a:rPr>
              <a:t>Utilizes</a:t>
            </a:r>
            <a:r>
              <a:rPr dirty="0" sz="2150" spc="-50">
                <a:latin typeface="Arial"/>
                <a:cs typeface="Arial"/>
              </a:rPr>
              <a:t> </a:t>
            </a:r>
            <a:r>
              <a:rPr dirty="0" sz="2150" spc="70">
                <a:latin typeface="Arial"/>
                <a:cs typeface="Arial"/>
              </a:rPr>
              <a:t>multiple</a:t>
            </a:r>
            <a:r>
              <a:rPr dirty="0" sz="2150" spc="-45">
                <a:latin typeface="Arial"/>
                <a:cs typeface="Arial"/>
              </a:rPr>
              <a:t> </a:t>
            </a:r>
            <a:r>
              <a:rPr dirty="0" sz="2150" spc="-30">
                <a:latin typeface="Arial"/>
                <a:cs typeface="Arial"/>
              </a:rPr>
              <a:t>CPU</a:t>
            </a:r>
            <a:r>
              <a:rPr dirty="0" sz="2150" spc="-45"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cores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437800" y="7132231"/>
            <a:ext cx="308292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10">
                <a:latin typeface="Arial"/>
                <a:cs typeface="Arial"/>
              </a:rPr>
              <a:t>Cluster</a:t>
            </a:r>
            <a:r>
              <a:rPr dirty="0" sz="3550" spc="-325">
                <a:latin typeface="Arial"/>
                <a:cs typeface="Arial"/>
              </a:rPr>
              <a:t> </a:t>
            </a:r>
            <a:r>
              <a:rPr dirty="0" sz="3550" spc="65">
                <a:latin typeface="Arial"/>
                <a:cs typeface="Arial"/>
              </a:rPr>
              <a:t>Module</a:t>
            </a:r>
            <a:endParaRPr sz="35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9668" y="307533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6389460" y="307533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 descr="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279966" y="5150560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 h="0">
                <a:moveTo>
                  <a:pt x="0" y="0"/>
                </a:moveTo>
                <a:lnTo>
                  <a:pt x="57245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197329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197329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107851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107851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5750" y="5150560"/>
            <a:ext cx="5629275" cy="0"/>
          </a:xfrm>
          <a:custGeom>
            <a:avLst/>
            <a:gdLst/>
            <a:ahLst/>
            <a:cxnLst/>
            <a:rect l="l" t="t" r="r" b="b"/>
            <a:pathLst>
              <a:path w="5629275" h="0">
                <a:moveTo>
                  <a:pt x="0" y="0"/>
                </a:moveTo>
                <a:lnTo>
                  <a:pt x="56292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2385708" y="2857500"/>
            <a:ext cx="5629275" cy="4000500"/>
            <a:chOff x="12385708" y="2857500"/>
            <a:chExt cx="5629275" cy="4000500"/>
          </a:xfrm>
        </p:grpSpPr>
        <p:sp>
          <p:nvSpPr>
            <p:cNvPr id="10" name="object 10" descr=""/>
            <p:cNvSpPr/>
            <p:nvPr/>
          </p:nvSpPr>
          <p:spPr>
            <a:xfrm>
              <a:off x="12385708" y="5150560"/>
              <a:ext cx="5629275" cy="0"/>
            </a:xfrm>
            <a:custGeom>
              <a:avLst/>
              <a:gdLst/>
              <a:ahLst/>
              <a:cxnLst/>
              <a:rect l="l" t="t" r="r" b="b"/>
              <a:pathLst>
                <a:path w="5629275" h="0">
                  <a:moveTo>
                    <a:pt x="0" y="0"/>
                  </a:moveTo>
                  <a:lnTo>
                    <a:pt x="56292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015" y="2857500"/>
              <a:ext cx="5534040" cy="40004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2466028" y="2857500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5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5534025" y="0"/>
                  </a:lnTo>
                  <a:lnTo>
                    <a:pt x="5534025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890"/>
              <a:t>VIBRANT</a:t>
            </a:r>
            <a:r>
              <a:rPr dirty="0" spc="-305"/>
              <a:t> </a:t>
            </a:r>
            <a:r>
              <a:rPr dirty="0" spc="1200"/>
              <a:t>COMMUNITY</a:t>
            </a:r>
            <a:r>
              <a:rPr dirty="0" spc="-300"/>
              <a:t> </a:t>
            </a:r>
            <a:r>
              <a:rPr dirty="0" spc="900"/>
              <a:t>SUPPORT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289615" y="2857500"/>
            <a:ext cx="5534660" cy="4000500"/>
            <a:chOff x="289615" y="2857500"/>
            <a:chExt cx="5534660" cy="400050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615" y="2857500"/>
              <a:ext cx="5534040" cy="40004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89615" y="2857500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5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5534025" y="0"/>
                  </a:lnTo>
                  <a:lnTo>
                    <a:pt x="5534025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1393" y="8047446"/>
            <a:ext cx="3700779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50">
                <a:latin typeface="Arial"/>
                <a:cs typeface="Arial"/>
              </a:rPr>
              <a:t>Active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70">
                <a:latin typeface="Arial"/>
                <a:cs typeface="Arial"/>
              </a:rPr>
              <a:t>collaboration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and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-20">
                <a:latin typeface="Arial"/>
                <a:cs typeface="Arial"/>
              </a:rPr>
              <a:t>help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61393" y="7132231"/>
            <a:ext cx="263906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10">
                <a:latin typeface="Arial"/>
                <a:cs typeface="Arial"/>
              </a:rPr>
              <a:t>Engagement</a:t>
            </a:r>
            <a:endParaRPr sz="355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377818" y="2857500"/>
            <a:ext cx="5534660" cy="4000500"/>
            <a:chOff x="6377818" y="2857500"/>
            <a:chExt cx="5534660" cy="4000500"/>
          </a:xfrm>
        </p:grpSpPr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7818" y="2857500"/>
              <a:ext cx="5534040" cy="40004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377821" y="2857500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5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5534025" y="0"/>
                  </a:lnTo>
                  <a:lnTo>
                    <a:pt x="5534025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49603" y="8047446"/>
            <a:ext cx="337629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70">
                <a:latin typeface="Arial"/>
                <a:cs typeface="Arial"/>
              </a:rPr>
              <a:t>Abundant</a:t>
            </a:r>
            <a:r>
              <a:rPr dirty="0" sz="2150" spc="-75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guides</a:t>
            </a:r>
            <a:r>
              <a:rPr dirty="0" sz="2150" spc="-75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and</a:t>
            </a:r>
            <a:r>
              <a:rPr dirty="0" sz="2150" spc="-70"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tools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49603" y="7132231"/>
            <a:ext cx="2133600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45">
                <a:latin typeface="Arial"/>
                <a:cs typeface="Arial"/>
              </a:rPr>
              <a:t>Resources</a:t>
            </a:r>
            <a:endParaRPr sz="35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437800" y="8047446"/>
            <a:ext cx="437388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45">
                <a:latin typeface="Arial"/>
                <a:cs typeface="Arial"/>
              </a:rPr>
              <a:t>Exciting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meetups</a:t>
            </a:r>
            <a:r>
              <a:rPr dirty="0" sz="2150" spc="-95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and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35">
                <a:latin typeface="Arial"/>
                <a:cs typeface="Arial"/>
              </a:rPr>
              <a:t>conferences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437800" y="7132231"/>
            <a:ext cx="138493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25">
                <a:latin typeface="Arial"/>
                <a:cs typeface="Arial"/>
              </a:rPr>
              <a:t>Events</a:t>
            </a:r>
            <a:endParaRPr sz="35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9668" y="307530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6389460" y="307530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 descr="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8868" y="2857500"/>
            <a:ext cx="8573770" cy="4000500"/>
            <a:chOff x="288868" y="2857500"/>
            <a:chExt cx="8573770" cy="4000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15" y="2857500"/>
              <a:ext cx="8572499" cy="40004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9615" y="2857500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572500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8572500" y="0"/>
                  </a:lnTo>
                  <a:lnTo>
                    <a:pt x="8572500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800"/>
              <a:t>SECURITY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9429292" y="2857500"/>
            <a:ext cx="8572500" cy="4000500"/>
            <a:chOff x="9429292" y="2857500"/>
            <a:chExt cx="8572500" cy="40005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9292" y="2857500"/>
              <a:ext cx="8572499" cy="40004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429292" y="2857500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572500" y="4000500"/>
                  </a:moveTo>
                  <a:lnTo>
                    <a:pt x="0" y="4000500"/>
                  </a:lnTo>
                  <a:lnTo>
                    <a:pt x="0" y="0"/>
                  </a:lnTo>
                  <a:lnTo>
                    <a:pt x="8572500" y="0"/>
                  </a:lnTo>
                  <a:lnTo>
                    <a:pt x="8572500" y="40005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419488" y="8051042"/>
            <a:ext cx="611060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latin typeface="Arial"/>
                <a:cs typeface="Arial"/>
              </a:rPr>
              <a:t>Regularly</a:t>
            </a:r>
            <a:r>
              <a:rPr dirty="0" sz="2150" spc="45">
                <a:latin typeface="Arial"/>
                <a:cs typeface="Arial"/>
              </a:rPr>
              <a:t> </a:t>
            </a:r>
            <a:r>
              <a:rPr dirty="0" sz="2150" spc="80">
                <a:latin typeface="Arial"/>
                <a:cs typeface="Arial"/>
              </a:rPr>
              <a:t>update</a:t>
            </a:r>
            <a:r>
              <a:rPr dirty="0" sz="2150" spc="5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dependencies</a:t>
            </a:r>
            <a:r>
              <a:rPr dirty="0" sz="2150" spc="50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and</a:t>
            </a:r>
            <a:r>
              <a:rPr dirty="0" sz="2150" spc="50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frameworks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19488" y="7136467"/>
            <a:ext cx="452437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75">
                <a:latin typeface="Arial"/>
                <a:cs typeface="Arial"/>
              </a:rPr>
              <a:t>Update</a:t>
            </a:r>
            <a:r>
              <a:rPr dirty="0" sz="3550" spc="-325">
                <a:latin typeface="Arial"/>
                <a:cs typeface="Arial"/>
              </a:rPr>
              <a:t> </a:t>
            </a:r>
            <a:r>
              <a:rPr dirty="0" sz="3550" spc="-10">
                <a:latin typeface="Arial"/>
                <a:cs typeface="Arial"/>
              </a:rPr>
              <a:t>Dependencies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7190" y="8051042"/>
            <a:ext cx="594106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85">
                <a:latin typeface="Arial"/>
                <a:cs typeface="Arial"/>
              </a:rPr>
              <a:t>Implement</a:t>
            </a:r>
            <a:r>
              <a:rPr dirty="0" sz="2150" spc="-105">
                <a:latin typeface="Arial"/>
                <a:cs typeface="Arial"/>
              </a:rPr>
              <a:t> </a:t>
            </a:r>
            <a:r>
              <a:rPr dirty="0" sz="2150" spc="85">
                <a:latin typeface="Arial"/>
                <a:cs typeface="Arial"/>
              </a:rPr>
              <a:t>authentication</a:t>
            </a:r>
            <a:r>
              <a:rPr dirty="0" sz="2150" spc="-105">
                <a:latin typeface="Arial"/>
                <a:cs typeface="Arial"/>
              </a:rPr>
              <a:t> </a:t>
            </a:r>
            <a:r>
              <a:rPr dirty="0" sz="2150" spc="75">
                <a:latin typeface="Arial"/>
                <a:cs typeface="Arial"/>
              </a:rPr>
              <a:t>and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110">
                <a:latin typeface="Arial"/>
                <a:cs typeface="Arial"/>
              </a:rPr>
              <a:t>data</a:t>
            </a:r>
            <a:r>
              <a:rPr dirty="0" sz="2150" spc="-105">
                <a:latin typeface="Arial"/>
                <a:cs typeface="Arial"/>
              </a:rPr>
              <a:t> </a:t>
            </a:r>
            <a:r>
              <a:rPr dirty="0" sz="2150" spc="55">
                <a:latin typeface="Arial"/>
                <a:cs typeface="Arial"/>
              </a:rPr>
              <a:t>encryption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7190" y="7136467"/>
            <a:ext cx="3030855" cy="568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65">
                <a:latin typeface="Arial"/>
                <a:cs typeface="Arial"/>
              </a:rPr>
              <a:t>Authentication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9668" y="307530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389526" y="307530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144000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428546" y="5150560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53165" y="5150560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00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719381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719381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568618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568618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w="0" h="4667250">
                <a:moveTo>
                  <a:pt x="0" y="0"/>
                </a:moveTo>
                <a:lnTo>
                  <a:pt x="0" y="4667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003926" y="5150560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88868" y="5150560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 h="0">
                <a:moveTo>
                  <a:pt x="0" y="0"/>
                </a:moveTo>
                <a:lnTo>
                  <a:pt x="4000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13704537" y="-520"/>
            <a:ext cx="4572000" cy="10287000"/>
            <a:chOff x="13704537" y="-520"/>
            <a:chExt cx="4572000" cy="1028700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04539" y="0"/>
              <a:ext cx="4571999" cy="1028648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3704537" y="-520"/>
              <a:ext cx="4572000" cy="10287000"/>
            </a:xfrm>
            <a:custGeom>
              <a:avLst/>
              <a:gdLst/>
              <a:ahLst/>
              <a:cxnLst/>
              <a:rect l="l" t="t" r="r" b="b"/>
              <a:pathLst>
                <a:path w="4572000" h="10287000">
                  <a:moveTo>
                    <a:pt x="4572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102870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73050" y="7645765"/>
            <a:ext cx="11210925" cy="23818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750"/>
              </a:spcBef>
            </a:pPr>
            <a:r>
              <a:rPr dirty="0" sz="5450" spc="915">
                <a:solidFill>
                  <a:srgbClr val="FFF5FF"/>
                </a:solidFill>
                <a:latin typeface="Arial"/>
                <a:cs typeface="Arial"/>
              </a:rPr>
              <a:t>REVOLUTIONIZING</a:t>
            </a:r>
            <a:r>
              <a:rPr dirty="0" sz="5450" spc="-25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5450" spc="1015">
                <a:solidFill>
                  <a:srgbClr val="FFF5FF"/>
                </a:solidFill>
                <a:latin typeface="Arial"/>
                <a:cs typeface="Arial"/>
              </a:rPr>
              <a:t>THE FUTURE</a:t>
            </a:r>
            <a:r>
              <a:rPr dirty="0" sz="5450" spc="-305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5450" spc="1275">
                <a:solidFill>
                  <a:srgbClr val="FFF5FF"/>
                </a:solidFill>
                <a:latin typeface="Arial"/>
                <a:cs typeface="Arial"/>
              </a:rPr>
              <a:t>WITH</a:t>
            </a:r>
            <a:r>
              <a:rPr dirty="0" sz="5450" spc="-30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5450" spc="1040">
                <a:solidFill>
                  <a:srgbClr val="FFF5FF"/>
                </a:solidFill>
                <a:latin typeface="Arial"/>
                <a:cs typeface="Arial"/>
              </a:rPr>
              <a:t>EMERGING </a:t>
            </a:r>
            <a:r>
              <a:rPr dirty="0" sz="5450" spc="894">
                <a:solidFill>
                  <a:srgbClr val="FFF5FF"/>
                </a:solidFill>
                <a:latin typeface="Arial"/>
                <a:cs typeface="Arial"/>
              </a:rPr>
              <a:t>NODE.JS</a:t>
            </a:r>
            <a:r>
              <a:rPr dirty="0" sz="5450" spc="-3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5450" spc="925">
                <a:solidFill>
                  <a:srgbClr val="FFF5FF"/>
                </a:solidFill>
                <a:latin typeface="Arial"/>
                <a:cs typeface="Arial"/>
              </a:rPr>
              <a:t>TRENDS</a:t>
            </a:r>
            <a:endParaRPr sz="54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9668" y="307530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solidFill>
                  <a:srgbClr val="FFF5FF"/>
                </a:solidFill>
                <a:latin typeface="Arial"/>
                <a:cs typeface="Arial"/>
              </a:rPr>
              <a:t>COMPANY</a:t>
            </a:r>
            <a:r>
              <a:rPr dirty="0" sz="1200" spc="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1200" spc="75">
                <a:solidFill>
                  <a:srgbClr val="FFF5FF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45050" y="307530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solidFill>
                  <a:srgbClr val="FFF5FF"/>
                </a:solidFill>
                <a:latin typeface="Arial"/>
                <a:cs typeface="Arial"/>
              </a:rPr>
              <a:t>04</a:t>
            </a:r>
            <a:r>
              <a:rPr dirty="0" sz="1200" spc="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FFF5FF"/>
                </a:solidFill>
                <a:latin typeface="Arial"/>
                <a:cs typeface="Arial"/>
              </a:rPr>
              <a:t>NOVEMBER</a:t>
            </a:r>
            <a:r>
              <a:rPr dirty="0" sz="1200" spc="10">
                <a:solidFill>
                  <a:srgbClr val="FFF5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5FF"/>
                </a:solidFill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9" name="object 19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394" y="9606975"/>
            <a:ext cx="771524" cy="4667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"/>
            <a:ext cx="9144000" cy="10287000"/>
            <a:chOff x="0" y="5"/>
            <a:chExt cx="9144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9143999" cy="1028699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5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9B3DC4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394" y="9606976"/>
              <a:ext cx="771524" cy="46670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7080" y="4597796"/>
            <a:ext cx="4004945" cy="8578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25"/>
              <a:t>NODE.</a:t>
            </a:r>
            <a:r>
              <a:rPr dirty="0" spc="-300"/>
              <a:t> </a:t>
            </a:r>
            <a:r>
              <a:rPr dirty="0" spc="850"/>
              <a:t>JS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7080" y="5359796"/>
            <a:ext cx="7661909" cy="46678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750"/>
              </a:spcBef>
            </a:pPr>
            <a:r>
              <a:rPr dirty="0" sz="5450" spc="865">
                <a:solidFill>
                  <a:srgbClr val="9B3DC4"/>
                </a:solidFill>
                <a:latin typeface="Arial"/>
                <a:cs typeface="Arial"/>
              </a:rPr>
              <a:t>REVOLUTIONIZES </a:t>
            </a:r>
            <a:r>
              <a:rPr dirty="0" sz="5450" spc="1420">
                <a:solidFill>
                  <a:srgbClr val="9B3DC4"/>
                </a:solidFill>
                <a:latin typeface="Arial"/>
                <a:cs typeface="Arial"/>
              </a:rPr>
              <a:t>WEB </a:t>
            </a:r>
            <a:r>
              <a:rPr dirty="0" sz="5450" spc="1050">
                <a:solidFill>
                  <a:srgbClr val="9B3DC4"/>
                </a:solidFill>
                <a:latin typeface="Arial"/>
                <a:cs typeface="Arial"/>
              </a:rPr>
              <a:t>DEVELOPMENT </a:t>
            </a:r>
            <a:r>
              <a:rPr dirty="0" sz="5450" spc="1275">
                <a:solidFill>
                  <a:srgbClr val="9B3DC4"/>
                </a:solidFill>
                <a:latin typeface="Arial"/>
                <a:cs typeface="Arial"/>
              </a:rPr>
              <a:t>WITH</a:t>
            </a:r>
            <a:r>
              <a:rPr dirty="0" sz="5450" spc="-310">
                <a:solidFill>
                  <a:srgbClr val="9B3DC4"/>
                </a:solidFill>
                <a:latin typeface="Arial"/>
                <a:cs typeface="Arial"/>
              </a:rPr>
              <a:t> </a:t>
            </a:r>
            <a:r>
              <a:rPr dirty="0" sz="5450" spc="535">
                <a:solidFill>
                  <a:srgbClr val="9B3DC4"/>
                </a:solidFill>
                <a:latin typeface="Arial"/>
                <a:cs typeface="Arial"/>
              </a:rPr>
              <a:t>ITS </a:t>
            </a:r>
            <a:r>
              <a:rPr dirty="0" sz="5450" spc="1135">
                <a:solidFill>
                  <a:srgbClr val="9B3DC4"/>
                </a:solidFill>
                <a:latin typeface="Arial"/>
                <a:cs typeface="Arial"/>
              </a:rPr>
              <a:t>POWERFUL </a:t>
            </a:r>
            <a:r>
              <a:rPr dirty="0" sz="5450" spc="630">
                <a:solidFill>
                  <a:srgbClr val="9B3DC4"/>
                </a:solidFill>
                <a:latin typeface="Arial"/>
                <a:cs typeface="Arial"/>
              </a:rPr>
              <a:t>CAPABILITIES.</a:t>
            </a:r>
            <a:endParaRPr sz="54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27778" y="307536"/>
            <a:ext cx="14020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70">
                <a:latin typeface="Arial"/>
                <a:cs typeface="Arial"/>
              </a:rPr>
              <a:t>COMPANY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75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01181" y="307536"/>
            <a:ext cx="16109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95">
                <a:latin typeface="Arial"/>
                <a:cs typeface="Arial"/>
              </a:rPr>
              <a:t>04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65">
                <a:latin typeface="Arial"/>
                <a:cs typeface="Arial"/>
              </a:rPr>
              <a:t>NOVEMBER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2024-11-04T13:45:44Z</dcterms:created>
  <dcterms:modified xsi:type="dcterms:W3CDTF">2024-11-04T13:45:44Z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2024-11-04T00:00:00Z</vt:filetime>
  </property>
  <property fmtid="{D5CDD505-2E9C-101B-9397-08002B2CF9AE}" pid="5" name="Producer">
    <vt:lpwstr>3-Heights™ PDF Optimization API 6.27.2.6 (http://www.pdf-tools.com)</vt:lpwstr>
  </property>
</Properties>
</file>