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9" r:id="rId4"/>
    <p:sldId id="264" r:id="rId5"/>
    <p:sldId id="261" r:id="rId6"/>
    <p:sldId id="260"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kenaga0605" initials="i" lastIdx="1" clrIdx="0">
    <p:extLst>
      <p:ext uri="{19B8F6BF-5375-455C-9EA6-DF929625EA0E}">
        <p15:presenceInfo xmlns:p15="http://schemas.microsoft.com/office/powerpoint/2012/main" userId="9524d6623c15e2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dcbd90b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dcbd90b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dcbd90bc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3dcbd90b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dcbd90bc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3dcbd90b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0446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3dcbd90bc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3dcbd90bc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07194" y="695243"/>
            <a:ext cx="8346517" cy="675474"/>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ja" sz="3100" dirty="0">
                <a:solidFill>
                  <a:schemeClr val="tx1"/>
                </a:solidFill>
              </a:rPr>
              <a:t>ゲームタイトル名</a:t>
            </a:r>
            <a:br>
              <a:rPr lang="en-US" altLang="ja" dirty="0">
                <a:solidFill>
                  <a:srgbClr val="C00000"/>
                </a:solidFill>
              </a:rPr>
            </a:br>
            <a:endParaRPr sz="4000" dirty="0">
              <a:solidFill>
                <a:srgbClr val="FF0000"/>
              </a:solidFill>
            </a:endParaRPr>
          </a:p>
        </p:txBody>
      </p:sp>
      <p:sp>
        <p:nvSpPr>
          <p:cNvPr id="55" name="Google Shape;55;p13"/>
          <p:cNvSpPr txBox="1">
            <a:spLocks noGrp="1"/>
          </p:cNvSpPr>
          <p:nvPr>
            <p:ph type="subTitle" idx="1"/>
          </p:nvPr>
        </p:nvSpPr>
        <p:spPr>
          <a:xfrm>
            <a:off x="311708" y="3469919"/>
            <a:ext cx="8520600" cy="792600"/>
          </a:xfrm>
          <a:prstGeom prst="rect">
            <a:avLst/>
          </a:prstGeom>
        </p:spPr>
        <p:txBody>
          <a:bodyPr spcFirstLastPara="1" wrap="square" lIns="91425" tIns="91425" rIns="91425" bIns="91425" anchor="t" anchorCtr="0">
            <a:noAutofit/>
          </a:bodyPr>
          <a:lstStyle/>
          <a:p>
            <a:pPr marL="0" lvl="0" indent="0"/>
            <a:r>
              <a:rPr lang="ja-JP" altLang="en-US" sz="2400" dirty="0">
                <a:solidFill>
                  <a:schemeClr val="tx1"/>
                </a:solidFill>
              </a:rPr>
              <a:t>ゲームジャンル　アクション、アドベンチャー、</a:t>
            </a:r>
            <a:endParaRPr lang="en-US" altLang="ja-JP" sz="2400" dirty="0">
              <a:solidFill>
                <a:schemeClr val="tx1"/>
              </a:solidFill>
            </a:endParaRPr>
          </a:p>
          <a:p>
            <a:pPr marL="0" lvl="0" indent="0"/>
            <a:r>
              <a:rPr lang="ja-JP" altLang="en-US" sz="2400" dirty="0"/>
              <a:t>シミュレーション</a:t>
            </a:r>
            <a:endParaRPr lang="en-US" altLang="ja" sz="2400" dirty="0">
              <a:solidFill>
                <a:schemeClr val="tx1"/>
              </a:solidFill>
            </a:endParaRPr>
          </a:p>
          <a:p>
            <a:pPr marL="0" lvl="0" indent="0" algn="ctr" rtl="0">
              <a:spcBef>
                <a:spcPts val="0"/>
              </a:spcBef>
              <a:spcAft>
                <a:spcPts val="0"/>
              </a:spcAft>
              <a:buNone/>
            </a:pPr>
            <a:r>
              <a:rPr lang="ja" sz="2400" dirty="0">
                <a:solidFill>
                  <a:schemeClr val="tx1"/>
                </a:solidFill>
              </a:rPr>
              <a:t>名前</a:t>
            </a:r>
            <a:r>
              <a:rPr lang="ja-JP" altLang="en-US" sz="2400" dirty="0">
                <a:solidFill>
                  <a:schemeClr val="tx1"/>
                </a:solidFill>
              </a:rPr>
              <a:t>　池永博貴</a:t>
            </a:r>
            <a:endParaRPr sz="2400" dirty="0">
              <a:solidFill>
                <a:schemeClr val="tx1"/>
              </a:solidFill>
            </a:endParaRPr>
          </a:p>
        </p:txBody>
      </p:sp>
      <p:sp>
        <p:nvSpPr>
          <p:cNvPr id="2" name="正方形/長方形 1">
            <a:extLst>
              <a:ext uri="{FF2B5EF4-FFF2-40B4-BE49-F238E27FC236}">
                <a16:creationId xmlns:a16="http://schemas.microsoft.com/office/drawing/2014/main" id="{1D38CECA-9851-4380-AAE5-E6A78CFF081C}"/>
              </a:ext>
            </a:extLst>
          </p:cNvPr>
          <p:cNvSpPr/>
          <p:nvPr/>
        </p:nvSpPr>
        <p:spPr>
          <a:xfrm>
            <a:off x="689376" y="1127829"/>
            <a:ext cx="7765248" cy="1446550"/>
          </a:xfrm>
          <a:prstGeom prst="rect">
            <a:avLst/>
          </a:prstGeom>
        </p:spPr>
        <p:txBody>
          <a:bodyPr wrap="square">
            <a:spAutoFit/>
          </a:bodyPr>
          <a:lstStyle/>
          <a:p>
            <a:r>
              <a:rPr lang="en-US" altLang="ja" sz="4400" dirty="0">
                <a:solidFill>
                  <a:srgbClr val="FF0000"/>
                </a:solidFill>
              </a:rPr>
              <a:t>SP</a:t>
            </a:r>
            <a:r>
              <a:rPr lang="ja-JP" altLang="en-US" sz="4400" dirty="0">
                <a:solidFill>
                  <a:schemeClr val="tx1"/>
                </a:solidFill>
              </a:rPr>
              <a:t>が</a:t>
            </a:r>
            <a:r>
              <a:rPr lang="ja-JP" altLang="en-US" sz="4400" dirty="0">
                <a:solidFill>
                  <a:srgbClr val="FF0000"/>
                </a:solidFill>
              </a:rPr>
              <a:t>サボ</a:t>
            </a:r>
            <a:r>
              <a:rPr lang="ja-JP" altLang="en-US" sz="4400" dirty="0">
                <a:solidFill>
                  <a:schemeClr val="tx1"/>
                </a:solidFill>
              </a:rPr>
              <a:t>って守ってくれないので</a:t>
            </a:r>
            <a:r>
              <a:rPr lang="ja-JP" altLang="en-US" sz="4400" dirty="0">
                <a:solidFill>
                  <a:srgbClr val="FF0000"/>
                </a:solidFill>
              </a:rPr>
              <a:t>大統領</a:t>
            </a:r>
            <a:r>
              <a:rPr lang="ja-JP" altLang="en-US" sz="4400" dirty="0">
                <a:solidFill>
                  <a:schemeClr val="tx1"/>
                </a:solidFill>
              </a:rPr>
              <a:t>、自分で</a:t>
            </a:r>
            <a:r>
              <a:rPr lang="ja-JP" altLang="en-US" sz="4400" dirty="0">
                <a:solidFill>
                  <a:srgbClr val="FF0000"/>
                </a:solidFill>
              </a:rPr>
              <a:t>逃げる</a:t>
            </a:r>
            <a:endParaRPr lang="ja-JP" alt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dirty="0"/>
              <a:t>１</a:t>
            </a:r>
            <a:r>
              <a:rPr lang="en-US" altLang="ja" dirty="0"/>
              <a:t>.</a:t>
            </a:r>
            <a:r>
              <a:rPr lang="ja-JP" altLang="en-US" dirty="0"/>
              <a:t>世界観</a:t>
            </a:r>
            <a:endParaRPr sz="2700"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spcAft>
                <a:spcPts val="1200"/>
              </a:spcAft>
              <a:buNone/>
            </a:pPr>
            <a:r>
              <a:rPr lang="ja-JP" altLang="en-US" dirty="0"/>
              <a:t>・プレイヤーは国民の為に争いのない国にするために大統領になった大統領を操作しありとあらゆる暗殺から逃げる</a:t>
            </a:r>
            <a:endParaRPr lang="en-US" altLang="ja-JP" dirty="0"/>
          </a:p>
          <a:p>
            <a:pPr marL="0" lvl="0" indent="0">
              <a:spcAft>
                <a:spcPts val="1200"/>
              </a:spcAft>
              <a:buNone/>
            </a:pPr>
            <a:r>
              <a:rPr lang="ja-JP" altLang="en-US" dirty="0"/>
              <a:t>・</a:t>
            </a:r>
            <a:r>
              <a:rPr lang="en-US" altLang="ja-JP" dirty="0"/>
              <a:t>SP</a:t>
            </a:r>
            <a:r>
              <a:rPr lang="ja-JP" altLang="en-US" dirty="0"/>
              <a:t>はサボって守ってはくれません</a:t>
            </a:r>
            <a:endParaRPr lang="en-US" altLang="ja-JP" dirty="0"/>
          </a:p>
          <a:p>
            <a:pPr marL="0" lvl="0" indent="0">
              <a:spcAft>
                <a:spcPts val="1200"/>
              </a:spcAft>
              <a:buNone/>
            </a:pPr>
            <a:r>
              <a:rPr lang="ja-JP" altLang="en-US" dirty="0"/>
              <a:t>・ステージをクリアする事に少しずつ次のステージは難しくしたい</a:t>
            </a:r>
            <a:endParaRPr lang="en-US" altLang="ja-JP" dirty="0"/>
          </a:p>
          <a:p>
            <a:pPr marL="0" lvl="0" indent="0">
              <a:spcAft>
                <a:spcPts val="1200"/>
              </a:spcAft>
              <a:buNone/>
            </a:pPr>
            <a:r>
              <a:rPr lang="ja-JP" altLang="en-US" dirty="0"/>
              <a:t>・ステージには銃や爆弾、戦闘機などを使用</a:t>
            </a:r>
            <a:endParaRPr lang="en-US" altLang="ja-JP" dirty="0"/>
          </a:p>
          <a:p>
            <a:pPr marL="0" lvl="0" indent="0">
              <a:spcAft>
                <a:spcPts val="1200"/>
              </a:spcAft>
              <a:buNone/>
            </a:pPr>
            <a:r>
              <a:rPr lang="ja-JP" altLang="en-US" dirty="0"/>
              <a:t>・ライフは</a:t>
            </a:r>
            <a:r>
              <a:rPr lang="en-US" altLang="ja-JP" dirty="0"/>
              <a:t>1</a:t>
            </a:r>
            <a:r>
              <a:rPr lang="ja-JP" altLang="en-US" dirty="0"/>
              <a:t>つのみ</a:t>
            </a:r>
            <a:endParaRPr lang="en-US" altLang="ja-JP" dirty="0"/>
          </a:p>
          <a:p>
            <a:pPr marL="0" lvl="0" indent="0">
              <a:spcAft>
                <a:spcPts val="1200"/>
              </a:spcAft>
              <a:buNone/>
            </a:pPr>
            <a:endParaRPr lang="en-US" altLang="ja-JP" dirty="0"/>
          </a:p>
          <a:p>
            <a:pPr marL="0" lvl="0" indent="0" algn="l" rtl="0">
              <a:spcBef>
                <a:spcPts val="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JP" altLang="en-US" dirty="0"/>
              <a:t>２</a:t>
            </a:r>
            <a:r>
              <a:rPr lang="ja" dirty="0"/>
              <a:t>．</a:t>
            </a:r>
            <a:r>
              <a:rPr lang="ja-JP" altLang="en-US" dirty="0"/>
              <a:t>ゲーム画面</a:t>
            </a:r>
            <a:endParaRPr dirty="0"/>
          </a:p>
        </p:txBody>
      </p:sp>
      <p:pic>
        <p:nvPicPr>
          <p:cNvPr id="3" name="図 2">
            <a:extLst>
              <a:ext uri="{FF2B5EF4-FFF2-40B4-BE49-F238E27FC236}">
                <a16:creationId xmlns:a16="http://schemas.microsoft.com/office/drawing/2014/main" id="{99CE8BDD-997B-4427-A327-8EB7EF3BAEE1}"/>
              </a:ext>
            </a:extLst>
          </p:cNvPr>
          <p:cNvPicPr>
            <a:picLocks noChangeAspect="1"/>
          </p:cNvPicPr>
          <p:nvPr/>
        </p:nvPicPr>
        <p:blipFill>
          <a:blip r:embed="rId3"/>
          <a:stretch>
            <a:fillRect/>
          </a:stretch>
        </p:blipFill>
        <p:spPr>
          <a:xfrm>
            <a:off x="805930" y="783287"/>
            <a:ext cx="7143751" cy="4021931"/>
          </a:xfrm>
          <a:prstGeom prst="rect">
            <a:avLst/>
          </a:prstGeom>
        </p:spPr>
      </p:pic>
      <p:sp>
        <p:nvSpPr>
          <p:cNvPr id="73" name="Google Shape;73;p16"/>
          <p:cNvSpPr txBox="1">
            <a:spLocks noGrp="1"/>
          </p:cNvSpPr>
          <p:nvPr>
            <p:ph type="body" idx="1"/>
          </p:nvPr>
        </p:nvSpPr>
        <p:spPr>
          <a:xfrm>
            <a:off x="3840713" y="2428875"/>
            <a:ext cx="788438" cy="1789955"/>
          </a:xfrm>
          <a:prstGeom prst="rect">
            <a:avLst/>
          </a:prstGeom>
        </p:spPr>
        <p:txBody>
          <a:bodyPr spcFirstLastPara="1" vert="eaVert" wrap="square" lIns="91425" tIns="91425" rIns="91425" bIns="91425" anchor="t" anchorCtr="0">
            <a:normAutofit/>
          </a:bodyPr>
          <a:lstStyle/>
          <a:p>
            <a:pPr marL="0" indent="0">
              <a:lnSpc>
                <a:spcPct val="100000"/>
              </a:lnSpc>
              <a:spcAft>
                <a:spcPts val="1200"/>
              </a:spcAft>
              <a:buNone/>
            </a:pPr>
            <a:r>
              <a:rPr lang="ja-JP" altLang="en-US" dirty="0">
                <a:solidFill>
                  <a:schemeClr val="bg1"/>
                </a:solidFill>
              </a:rPr>
              <a:t>サボり中</a:t>
            </a:r>
            <a:endParaRPr dirty="0">
              <a:solidFill>
                <a:schemeClr val="bg1"/>
              </a:solidFill>
            </a:endParaRPr>
          </a:p>
        </p:txBody>
      </p:sp>
      <p:sp>
        <p:nvSpPr>
          <p:cNvPr id="2" name="正方形/長方形 1">
            <a:extLst>
              <a:ext uri="{FF2B5EF4-FFF2-40B4-BE49-F238E27FC236}">
                <a16:creationId xmlns:a16="http://schemas.microsoft.com/office/drawing/2014/main" id="{3E4C0BB5-4AE7-4A47-BC80-BF0CBE9ED71A}"/>
              </a:ext>
            </a:extLst>
          </p:cNvPr>
          <p:cNvSpPr/>
          <p:nvPr/>
        </p:nvSpPr>
        <p:spPr>
          <a:xfrm>
            <a:off x="4622007" y="2310140"/>
            <a:ext cx="2286000" cy="646331"/>
          </a:xfrm>
          <a:prstGeom prst="rect">
            <a:avLst/>
          </a:prstGeom>
        </p:spPr>
        <p:txBody>
          <a:bodyPr wrap="square">
            <a:spAutoFit/>
          </a:bodyPr>
          <a:lstStyle/>
          <a:p>
            <a:endParaRPr lang="en-US" altLang="ja-JP" sz="3600" dirty="0">
              <a:solidFill>
                <a:schemeClr val="bg1"/>
              </a:solidFill>
            </a:endParaRPr>
          </a:p>
        </p:txBody>
      </p:sp>
      <p:sp>
        <p:nvSpPr>
          <p:cNvPr id="6" name="Google Shape;72;p16">
            <a:extLst>
              <a:ext uri="{FF2B5EF4-FFF2-40B4-BE49-F238E27FC236}">
                <a16:creationId xmlns:a16="http://schemas.microsoft.com/office/drawing/2014/main" id="{EA1B637B-B400-4E4B-A401-FA8890DAAB8C}"/>
              </a:ext>
            </a:extLst>
          </p:cNvPr>
          <p:cNvSpPr txBox="1">
            <a:spLocks/>
          </p:cNvSpPr>
          <p:nvPr/>
        </p:nvSpPr>
        <p:spPr>
          <a:xfrm>
            <a:off x="941661" y="839543"/>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ja-JP" altLang="en-US" dirty="0">
                <a:solidFill>
                  <a:schemeClr val="bg1"/>
                </a:solidFill>
              </a:rPr>
              <a:t>ステージ</a:t>
            </a:r>
            <a:r>
              <a:rPr lang="en-US" altLang="ja-JP" dirty="0">
                <a:solidFill>
                  <a:schemeClr val="bg1"/>
                </a:solidFill>
              </a:rPr>
              <a:t>1</a:t>
            </a:r>
            <a:endParaRPr lang="ja-JP" altLang="en-US" dirty="0">
              <a:solidFill>
                <a:schemeClr val="bg1"/>
              </a:solidFill>
            </a:endParaRPr>
          </a:p>
        </p:txBody>
      </p:sp>
      <p:sp>
        <p:nvSpPr>
          <p:cNvPr id="7" name="Google Shape;72;p16">
            <a:extLst>
              <a:ext uri="{FF2B5EF4-FFF2-40B4-BE49-F238E27FC236}">
                <a16:creationId xmlns:a16="http://schemas.microsoft.com/office/drawing/2014/main" id="{701AE51F-9714-4E77-9AA0-2C0FFDFBF978}"/>
              </a:ext>
            </a:extLst>
          </p:cNvPr>
          <p:cNvSpPr txBox="1">
            <a:spLocks/>
          </p:cNvSpPr>
          <p:nvPr/>
        </p:nvSpPr>
        <p:spPr>
          <a:xfrm>
            <a:off x="4321971" y="1690285"/>
            <a:ext cx="3350418" cy="646331"/>
          </a:xfrm>
          <a:prstGeom prst="rect">
            <a:avLst/>
          </a:prstGeom>
          <a:noFill/>
          <a:ln>
            <a:noFill/>
          </a:ln>
        </p:spPr>
        <p:txBody>
          <a:bodyPr spcFirstLastPara="1" wrap="square" lIns="91425" tIns="91425" rIns="91425" bIns="91425" anchor="t" anchorCtr="0">
            <a:normAutofit fontScale="6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ja-JP" altLang="en-US" dirty="0">
                <a:solidFill>
                  <a:schemeClr val="bg1"/>
                </a:solidFill>
                <a:highlight>
                  <a:srgbClr val="000000"/>
                </a:highlight>
              </a:rPr>
              <a:t>給料高くするから守ってよ</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EDD6A4E-E468-4BC0-8B73-11F28D22B024}"/>
              </a:ext>
            </a:extLst>
          </p:cNvPr>
          <p:cNvPicPr>
            <a:picLocks noChangeAspect="1"/>
          </p:cNvPicPr>
          <p:nvPr/>
        </p:nvPicPr>
        <p:blipFill>
          <a:blip r:embed="rId2"/>
          <a:stretch>
            <a:fillRect/>
          </a:stretch>
        </p:blipFill>
        <p:spPr>
          <a:xfrm>
            <a:off x="784349" y="798750"/>
            <a:ext cx="7094582" cy="3994250"/>
          </a:xfrm>
          <a:prstGeom prst="rect">
            <a:avLst/>
          </a:prstGeom>
        </p:spPr>
      </p:pic>
      <p:sp>
        <p:nvSpPr>
          <p:cNvPr id="3" name="テキスト プレースホルダー 2">
            <a:extLst>
              <a:ext uri="{FF2B5EF4-FFF2-40B4-BE49-F238E27FC236}">
                <a16:creationId xmlns:a16="http://schemas.microsoft.com/office/drawing/2014/main" id="{5DA542C5-3A59-4639-85E5-B8811588A347}"/>
              </a:ext>
            </a:extLst>
          </p:cNvPr>
          <p:cNvSpPr>
            <a:spLocks noGrp="1"/>
          </p:cNvSpPr>
          <p:nvPr>
            <p:ph type="body" idx="1"/>
          </p:nvPr>
        </p:nvSpPr>
        <p:spPr>
          <a:xfrm>
            <a:off x="3600450" y="2285400"/>
            <a:ext cx="1101778" cy="1760820"/>
          </a:xfrm>
        </p:spPr>
        <p:txBody>
          <a:bodyPr vert="eaVert">
            <a:normAutofit/>
          </a:bodyPr>
          <a:lstStyle/>
          <a:p>
            <a:pPr marL="114300" indent="0">
              <a:buNone/>
            </a:pPr>
            <a:r>
              <a:rPr kumimoji="1" lang="ja-JP" altLang="en-US" sz="2400" dirty="0">
                <a:solidFill>
                  <a:schemeClr val="bg1"/>
                </a:solidFill>
              </a:rPr>
              <a:t>サボり中</a:t>
            </a:r>
          </a:p>
        </p:txBody>
      </p:sp>
      <p:sp>
        <p:nvSpPr>
          <p:cNvPr id="2" name="タイトル 1">
            <a:extLst>
              <a:ext uri="{FF2B5EF4-FFF2-40B4-BE49-F238E27FC236}">
                <a16:creationId xmlns:a16="http://schemas.microsoft.com/office/drawing/2014/main" id="{70E2C7DF-EACD-40DE-A579-2168A90B08EA}"/>
              </a:ext>
            </a:extLst>
          </p:cNvPr>
          <p:cNvSpPr>
            <a:spLocks noGrp="1"/>
          </p:cNvSpPr>
          <p:nvPr>
            <p:ph type="title"/>
          </p:nvPr>
        </p:nvSpPr>
        <p:spPr>
          <a:xfrm>
            <a:off x="311700" y="226050"/>
            <a:ext cx="8520600" cy="572700"/>
          </a:xfrm>
        </p:spPr>
        <p:txBody>
          <a:bodyPr>
            <a:normAutofit fontScale="90000"/>
          </a:bodyPr>
          <a:lstStyle/>
          <a:p>
            <a:r>
              <a:rPr kumimoji="1" lang="en-US" altLang="ja-JP" dirty="0"/>
              <a:t>2-1. </a:t>
            </a:r>
            <a:r>
              <a:rPr kumimoji="1" lang="ja-JP" altLang="en-US" dirty="0"/>
              <a:t>ゲーム画面</a:t>
            </a:r>
          </a:p>
        </p:txBody>
      </p:sp>
      <p:sp>
        <p:nvSpPr>
          <p:cNvPr id="7" name="タイトル 1">
            <a:extLst>
              <a:ext uri="{FF2B5EF4-FFF2-40B4-BE49-F238E27FC236}">
                <a16:creationId xmlns:a16="http://schemas.microsoft.com/office/drawing/2014/main" id="{A8E8DB47-BF95-4925-A5C6-35BFC5B4A1D0}"/>
              </a:ext>
            </a:extLst>
          </p:cNvPr>
          <p:cNvSpPr txBox="1">
            <a:spLocks/>
          </p:cNvSpPr>
          <p:nvPr/>
        </p:nvSpPr>
        <p:spPr>
          <a:xfrm>
            <a:off x="788385" y="79875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kumimoji="1" lang="ja-JP" altLang="en-US" dirty="0">
                <a:solidFill>
                  <a:schemeClr val="bg1"/>
                </a:solidFill>
              </a:rPr>
              <a:t>ステージ</a:t>
            </a:r>
            <a:r>
              <a:rPr kumimoji="1" lang="en-US" altLang="ja-JP" dirty="0">
                <a:solidFill>
                  <a:schemeClr val="bg1"/>
                </a:solidFill>
              </a:rPr>
              <a:t>2</a:t>
            </a:r>
            <a:endParaRPr kumimoji="1" lang="ja-JP" altLang="en-US" dirty="0">
              <a:solidFill>
                <a:schemeClr val="bg1"/>
              </a:solidFill>
            </a:endParaRPr>
          </a:p>
        </p:txBody>
      </p:sp>
      <p:pic>
        <p:nvPicPr>
          <p:cNvPr id="8" name="図 7">
            <a:extLst>
              <a:ext uri="{FF2B5EF4-FFF2-40B4-BE49-F238E27FC236}">
                <a16:creationId xmlns:a16="http://schemas.microsoft.com/office/drawing/2014/main" id="{E827854C-A242-4F1E-90D5-64EA552CA737}"/>
              </a:ext>
            </a:extLst>
          </p:cNvPr>
          <p:cNvPicPr>
            <a:picLocks noChangeAspect="1"/>
          </p:cNvPicPr>
          <p:nvPr/>
        </p:nvPicPr>
        <p:blipFill>
          <a:blip r:embed="rId3"/>
          <a:stretch>
            <a:fillRect/>
          </a:stretch>
        </p:blipFill>
        <p:spPr>
          <a:xfrm>
            <a:off x="618057" y="2081610"/>
            <a:ext cx="2263140" cy="2263140"/>
          </a:xfrm>
          <a:prstGeom prst="rect">
            <a:avLst/>
          </a:prstGeom>
        </p:spPr>
      </p:pic>
      <p:sp>
        <p:nvSpPr>
          <p:cNvPr id="10" name="正方形/長方形 9">
            <a:extLst>
              <a:ext uri="{FF2B5EF4-FFF2-40B4-BE49-F238E27FC236}">
                <a16:creationId xmlns:a16="http://schemas.microsoft.com/office/drawing/2014/main" id="{FFC05981-25F2-499E-A219-26E5425A73F2}"/>
              </a:ext>
            </a:extLst>
          </p:cNvPr>
          <p:cNvSpPr/>
          <p:nvPr/>
        </p:nvSpPr>
        <p:spPr>
          <a:xfrm>
            <a:off x="4231124" y="1751789"/>
            <a:ext cx="3108543" cy="384721"/>
          </a:xfrm>
          <a:prstGeom prst="rect">
            <a:avLst/>
          </a:prstGeom>
        </p:spPr>
        <p:txBody>
          <a:bodyPr wrap="none">
            <a:spAutoFit/>
          </a:bodyPr>
          <a:lstStyle/>
          <a:p>
            <a:r>
              <a:rPr lang="ja-JP" altLang="en-US" sz="1900" dirty="0">
                <a:solidFill>
                  <a:schemeClr val="bg1"/>
                </a:solidFill>
                <a:highlight>
                  <a:srgbClr val="000000"/>
                </a:highlight>
              </a:rPr>
              <a:t>給料高くするから守ってよ</a:t>
            </a:r>
            <a:endParaRPr lang="en-US" altLang="ja-JP" sz="1900" dirty="0">
              <a:solidFill>
                <a:schemeClr val="bg1"/>
              </a:solidFill>
              <a:highlight>
                <a:srgbClr val="000000"/>
              </a:highlight>
            </a:endParaRPr>
          </a:p>
        </p:txBody>
      </p:sp>
      <p:pic>
        <p:nvPicPr>
          <p:cNvPr id="6" name="図 5">
            <a:extLst>
              <a:ext uri="{FF2B5EF4-FFF2-40B4-BE49-F238E27FC236}">
                <a16:creationId xmlns:a16="http://schemas.microsoft.com/office/drawing/2014/main" id="{BEE202F1-370F-4C19-9810-098473798908}"/>
              </a:ext>
            </a:extLst>
          </p:cNvPr>
          <p:cNvPicPr>
            <a:picLocks noChangeAspect="1"/>
          </p:cNvPicPr>
          <p:nvPr/>
        </p:nvPicPr>
        <p:blipFill>
          <a:blip r:embed="rId4"/>
          <a:stretch>
            <a:fillRect/>
          </a:stretch>
        </p:blipFill>
        <p:spPr>
          <a:xfrm>
            <a:off x="2170396" y="2927620"/>
            <a:ext cx="1606299" cy="1865380"/>
          </a:xfrm>
          <a:prstGeom prst="rect">
            <a:avLst/>
          </a:prstGeom>
        </p:spPr>
      </p:pic>
    </p:spTree>
    <p:extLst>
      <p:ext uri="{BB962C8B-B14F-4D97-AF65-F5344CB8AC3E}">
        <p14:creationId xmlns:p14="http://schemas.microsoft.com/office/powerpoint/2010/main" val="2329672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3" name="図 2">
            <a:extLst>
              <a:ext uri="{FF2B5EF4-FFF2-40B4-BE49-F238E27FC236}">
                <a16:creationId xmlns:a16="http://schemas.microsoft.com/office/drawing/2014/main" id="{3A7E3256-215C-4A2C-81E9-58A215D02C03}"/>
              </a:ext>
            </a:extLst>
          </p:cNvPr>
          <p:cNvPicPr>
            <a:picLocks noChangeAspect="1"/>
          </p:cNvPicPr>
          <p:nvPr/>
        </p:nvPicPr>
        <p:blipFill>
          <a:blip r:embed="rId3"/>
          <a:stretch>
            <a:fillRect/>
          </a:stretch>
        </p:blipFill>
        <p:spPr>
          <a:xfrm>
            <a:off x="1350170" y="464043"/>
            <a:ext cx="5700713" cy="2388646"/>
          </a:xfrm>
          <a:prstGeom prst="rect">
            <a:avLst/>
          </a:prstGeom>
        </p:spPr>
      </p:pic>
      <p:sp>
        <p:nvSpPr>
          <p:cNvPr id="72" name="Google Shape;72;p16"/>
          <p:cNvSpPr txBox="1">
            <a:spLocks noGrp="1"/>
          </p:cNvSpPr>
          <p:nvPr>
            <p:ph type="title"/>
          </p:nvPr>
        </p:nvSpPr>
        <p:spPr>
          <a:xfrm>
            <a:off x="311700" y="8992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JP" altLang="en-US" dirty="0"/>
              <a:t>３</a:t>
            </a:r>
            <a:r>
              <a:rPr lang="ja" dirty="0"/>
              <a:t>．</a:t>
            </a:r>
            <a:r>
              <a:rPr lang="ja-JP" altLang="en-US" dirty="0"/>
              <a:t>操作方法</a:t>
            </a:r>
            <a:endParaRPr dirty="0"/>
          </a:p>
        </p:txBody>
      </p:sp>
      <p:sp>
        <p:nvSpPr>
          <p:cNvPr id="4" name="フローチャート: 結合子 3">
            <a:extLst>
              <a:ext uri="{FF2B5EF4-FFF2-40B4-BE49-F238E27FC236}">
                <a16:creationId xmlns:a16="http://schemas.microsoft.com/office/drawing/2014/main" id="{6EA5F02E-5320-4C56-AA2E-4A5C0C53A222}"/>
              </a:ext>
            </a:extLst>
          </p:cNvPr>
          <p:cNvSpPr/>
          <p:nvPr/>
        </p:nvSpPr>
        <p:spPr>
          <a:xfrm>
            <a:off x="2161005" y="1611911"/>
            <a:ext cx="242888" cy="292894"/>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5" name="フローチャート: 結合子 4">
            <a:extLst>
              <a:ext uri="{FF2B5EF4-FFF2-40B4-BE49-F238E27FC236}">
                <a16:creationId xmlns:a16="http://schemas.microsoft.com/office/drawing/2014/main" id="{525049A5-6D68-4ECF-81EA-3DC957D9EC9D}"/>
              </a:ext>
            </a:extLst>
          </p:cNvPr>
          <p:cNvSpPr/>
          <p:nvPr/>
        </p:nvSpPr>
        <p:spPr>
          <a:xfrm>
            <a:off x="2447685" y="1249885"/>
            <a:ext cx="242888" cy="292894"/>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6" name="フローチャート: 結合子 5">
            <a:extLst>
              <a:ext uri="{FF2B5EF4-FFF2-40B4-BE49-F238E27FC236}">
                <a16:creationId xmlns:a16="http://schemas.microsoft.com/office/drawing/2014/main" id="{0BB12CEC-8FB3-4A3A-947F-7F997B16E307}"/>
              </a:ext>
            </a:extLst>
          </p:cNvPr>
          <p:cNvSpPr/>
          <p:nvPr/>
        </p:nvSpPr>
        <p:spPr>
          <a:xfrm>
            <a:off x="2536030" y="1612330"/>
            <a:ext cx="242888" cy="292894"/>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7841B5CC-82FC-4844-B407-57BECF64EC30}"/>
              </a:ext>
            </a:extLst>
          </p:cNvPr>
          <p:cNvSpPr/>
          <p:nvPr/>
        </p:nvSpPr>
        <p:spPr>
          <a:xfrm>
            <a:off x="2896813" y="1651690"/>
            <a:ext cx="242888" cy="228461"/>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8" name="フローチャート: 結合子 7">
            <a:extLst>
              <a:ext uri="{FF2B5EF4-FFF2-40B4-BE49-F238E27FC236}">
                <a16:creationId xmlns:a16="http://schemas.microsoft.com/office/drawing/2014/main" id="{E23A5490-56B3-4561-9DCB-1DB082DB74C1}"/>
              </a:ext>
            </a:extLst>
          </p:cNvPr>
          <p:cNvSpPr/>
          <p:nvPr/>
        </p:nvSpPr>
        <p:spPr>
          <a:xfrm>
            <a:off x="4336256" y="1604768"/>
            <a:ext cx="242888" cy="292893"/>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CB11CF4E-73DA-4922-B7AD-C16529CB341D}"/>
              </a:ext>
            </a:extLst>
          </p:cNvPr>
          <p:cNvSpPr/>
          <p:nvPr/>
        </p:nvSpPr>
        <p:spPr>
          <a:xfrm>
            <a:off x="3771904" y="2369722"/>
            <a:ext cx="278607" cy="271463"/>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aphicFrame>
        <p:nvGraphicFramePr>
          <p:cNvPr id="15" name="表 14">
            <a:extLst>
              <a:ext uri="{FF2B5EF4-FFF2-40B4-BE49-F238E27FC236}">
                <a16:creationId xmlns:a16="http://schemas.microsoft.com/office/drawing/2014/main" id="{592D7927-D3A5-478B-9BE1-CF81F2358526}"/>
              </a:ext>
            </a:extLst>
          </p:cNvPr>
          <p:cNvGraphicFramePr>
            <a:graphicFrameLocks noGrp="1"/>
          </p:cNvGraphicFramePr>
          <p:nvPr>
            <p:extLst>
              <p:ext uri="{D42A27DB-BD31-4B8C-83A1-F6EECF244321}">
                <p14:modId xmlns:p14="http://schemas.microsoft.com/office/powerpoint/2010/main" val="156346496"/>
              </p:ext>
            </p:extLst>
          </p:nvPr>
        </p:nvGraphicFramePr>
        <p:xfrm>
          <a:off x="1470422" y="2690810"/>
          <a:ext cx="3944541" cy="2438400"/>
        </p:xfrm>
        <a:graphic>
          <a:graphicData uri="http://schemas.openxmlformats.org/drawingml/2006/table">
            <a:tbl>
              <a:tblPr firstRow="1" bandRow="1">
                <a:tableStyleId>{5C22544A-7EE6-4342-B048-85BDC9FD1C3A}</a:tableStyleId>
              </a:tblPr>
              <a:tblGrid>
                <a:gridCol w="1994297">
                  <a:extLst>
                    <a:ext uri="{9D8B030D-6E8A-4147-A177-3AD203B41FA5}">
                      <a16:colId xmlns:a16="http://schemas.microsoft.com/office/drawing/2014/main" val="1309628761"/>
                    </a:ext>
                  </a:extLst>
                </a:gridCol>
                <a:gridCol w="1950244">
                  <a:extLst>
                    <a:ext uri="{9D8B030D-6E8A-4147-A177-3AD203B41FA5}">
                      <a16:colId xmlns:a16="http://schemas.microsoft.com/office/drawing/2014/main" val="2767480341"/>
                    </a:ext>
                  </a:extLst>
                </a:gridCol>
              </a:tblGrid>
              <a:tr h="261640">
                <a:tc>
                  <a:txBody>
                    <a:bodyPr/>
                    <a:lstStyle/>
                    <a:p>
                      <a:r>
                        <a:rPr kumimoji="1" lang="ja-JP" altLang="en-US" dirty="0"/>
                        <a:t>キー</a:t>
                      </a:r>
                    </a:p>
                  </a:txBody>
                  <a:tcPr/>
                </a:tc>
                <a:tc>
                  <a:txBody>
                    <a:bodyPr/>
                    <a:lstStyle/>
                    <a:p>
                      <a:r>
                        <a:rPr kumimoji="1" lang="ja-JP" altLang="en-US" dirty="0"/>
                        <a:t>説明</a:t>
                      </a:r>
                    </a:p>
                  </a:txBody>
                  <a:tcPr/>
                </a:tc>
                <a:extLst>
                  <a:ext uri="{0D108BD9-81ED-4DB2-BD59-A6C34878D82A}">
                    <a16:rowId xmlns:a16="http://schemas.microsoft.com/office/drawing/2014/main" val="210581534"/>
                  </a:ext>
                </a:extLst>
              </a:tr>
              <a:tr h="261640">
                <a:tc>
                  <a:txBody>
                    <a:bodyPr/>
                    <a:lstStyle/>
                    <a:p>
                      <a:r>
                        <a:rPr kumimoji="1" lang="en-US" altLang="ja-JP" dirty="0"/>
                        <a:t>A</a:t>
                      </a:r>
                      <a:endParaRPr kumimoji="1" lang="ja-JP" altLang="en-US" dirty="0"/>
                    </a:p>
                  </a:txBody>
                  <a:tcPr/>
                </a:tc>
                <a:tc>
                  <a:txBody>
                    <a:bodyPr/>
                    <a:lstStyle/>
                    <a:p>
                      <a:r>
                        <a:rPr kumimoji="1" lang="ja-JP" altLang="en-US" dirty="0"/>
                        <a:t>左に移動</a:t>
                      </a:r>
                    </a:p>
                  </a:txBody>
                  <a:tcPr/>
                </a:tc>
                <a:extLst>
                  <a:ext uri="{0D108BD9-81ED-4DB2-BD59-A6C34878D82A}">
                    <a16:rowId xmlns:a16="http://schemas.microsoft.com/office/drawing/2014/main" val="2865641096"/>
                  </a:ext>
                </a:extLst>
              </a:tr>
              <a:tr h="261640">
                <a:tc>
                  <a:txBody>
                    <a:bodyPr/>
                    <a:lstStyle/>
                    <a:p>
                      <a:r>
                        <a:rPr kumimoji="1" lang="en-US" altLang="ja-JP" dirty="0"/>
                        <a:t>D</a:t>
                      </a:r>
                      <a:endParaRPr kumimoji="1" lang="ja-JP" altLang="en-US" dirty="0"/>
                    </a:p>
                  </a:txBody>
                  <a:tcPr/>
                </a:tc>
                <a:tc>
                  <a:txBody>
                    <a:bodyPr/>
                    <a:lstStyle/>
                    <a:p>
                      <a:r>
                        <a:rPr kumimoji="1" lang="ja-JP" altLang="en-US" dirty="0"/>
                        <a:t>右に移動</a:t>
                      </a:r>
                    </a:p>
                  </a:txBody>
                  <a:tcPr/>
                </a:tc>
                <a:extLst>
                  <a:ext uri="{0D108BD9-81ED-4DB2-BD59-A6C34878D82A}">
                    <a16:rowId xmlns:a16="http://schemas.microsoft.com/office/drawing/2014/main" val="3969080420"/>
                  </a:ext>
                </a:extLst>
              </a:tr>
              <a:tr h="261640">
                <a:tc>
                  <a:txBody>
                    <a:bodyPr/>
                    <a:lstStyle/>
                    <a:p>
                      <a:r>
                        <a:rPr kumimoji="1" lang="en-US" altLang="ja-JP" dirty="0"/>
                        <a:t>W</a:t>
                      </a:r>
                      <a:endParaRPr kumimoji="1" lang="ja-JP" altLang="en-US" dirty="0"/>
                    </a:p>
                  </a:txBody>
                  <a:tcPr/>
                </a:tc>
                <a:tc>
                  <a:txBody>
                    <a:bodyPr/>
                    <a:lstStyle/>
                    <a:p>
                      <a:r>
                        <a:rPr kumimoji="1" lang="ja-JP" altLang="en-US" dirty="0"/>
                        <a:t>前に移動</a:t>
                      </a:r>
                    </a:p>
                  </a:txBody>
                  <a:tcPr/>
                </a:tc>
                <a:extLst>
                  <a:ext uri="{0D108BD9-81ED-4DB2-BD59-A6C34878D82A}">
                    <a16:rowId xmlns:a16="http://schemas.microsoft.com/office/drawing/2014/main" val="3675048831"/>
                  </a:ext>
                </a:extLst>
              </a:tr>
              <a:tr h="261640">
                <a:tc>
                  <a:txBody>
                    <a:bodyPr/>
                    <a:lstStyle/>
                    <a:p>
                      <a:r>
                        <a:rPr kumimoji="1" lang="en-US" altLang="ja-JP" dirty="0"/>
                        <a:t>S</a:t>
                      </a:r>
                      <a:endParaRPr kumimoji="1" lang="ja-JP" altLang="en-US" dirty="0"/>
                    </a:p>
                  </a:txBody>
                  <a:tcPr/>
                </a:tc>
                <a:tc>
                  <a:txBody>
                    <a:bodyPr/>
                    <a:lstStyle/>
                    <a:p>
                      <a:r>
                        <a:rPr kumimoji="1" lang="ja-JP" altLang="en-US" dirty="0"/>
                        <a:t>後ろに移動</a:t>
                      </a:r>
                    </a:p>
                  </a:txBody>
                  <a:tcPr/>
                </a:tc>
                <a:extLst>
                  <a:ext uri="{0D108BD9-81ED-4DB2-BD59-A6C34878D82A}">
                    <a16:rowId xmlns:a16="http://schemas.microsoft.com/office/drawing/2014/main" val="370621966"/>
                  </a:ext>
                </a:extLst>
              </a:tr>
              <a:tr h="261640">
                <a:tc>
                  <a:txBody>
                    <a:bodyPr/>
                    <a:lstStyle/>
                    <a:p>
                      <a:r>
                        <a:rPr kumimoji="1" lang="en-US" altLang="ja-JP" dirty="0"/>
                        <a:t>J</a:t>
                      </a:r>
                      <a:endParaRPr kumimoji="1" lang="ja-JP" altLang="en-US" dirty="0"/>
                    </a:p>
                  </a:txBody>
                  <a:tcPr/>
                </a:tc>
                <a:tc>
                  <a:txBody>
                    <a:bodyPr/>
                    <a:lstStyle/>
                    <a:p>
                      <a:r>
                        <a:rPr kumimoji="1" lang="ja-JP" altLang="en-US" dirty="0"/>
                        <a:t>ジャンプ</a:t>
                      </a:r>
                    </a:p>
                  </a:txBody>
                  <a:tcPr/>
                </a:tc>
                <a:extLst>
                  <a:ext uri="{0D108BD9-81ED-4DB2-BD59-A6C34878D82A}">
                    <a16:rowId xmlns:a16="http://schemas.microsoft.com/office/drawing/2014/main" val="4252418322"/>
                  </a:ext>
                </a:extLst>
              </a:tr>
              <a:tr h="261640">
                <a:tc>
                  <a:txBody>
                    <a:bodyPr/>
                    <a:lstStyle/>
                    <a:p>
                      <a:r>
                        <a:rPr kumimoji="1" lang="en-US" altLang="ja-JP" dirty="0"/>
                        <a:t>SPACE</a:t>
                      </a:r>
                      <a:endParaRPr kumimoji="1" lang="ja-JP" altLang="en-US" dirty="0"/>
                    </a:p>
                  </a:txBody>
                  <a:tcPr/>
                </a:tc>
                <a:tc>
                  <a:txBody>
                    <a:bodyPr/>
                    <a:lstStyle/>
                    <a:p>
                      <a:r>
                        <a:rPr kumimoji="1" lang="ja-JP" altLang="en-US" dirty="0"/>
                        <a:t>回避</a:t>
                      </a:r>
                    </a:p>
                  </a:txBody>
                  <a:tcPr/>
                </a:tc>
                <a:extLst>
                  <a:ext uri="{0D108BD9-81ED-4DB2-BD59-A6C34878D82A}">
                    <a16:rowId xmlns:a16="http://schemas.microsoft.com/office/drawing/2014/main" val="4160113661"/>
                  </a:ext>
                </a:extLst>
              </a:tr>
              <a:tr h="261640">
                <a:tc>
                  <a:txBody>
                    <a:bodyPr/>
                    <a:lstStyle/>
                    <a:p>
                      <a:r>
                        <a:rPr lang="en-US" altLang="ja-JP" sz="1400" b="1" i="0" u="none" strike="noStrike" cap="none" dirty="0">
                          <a:solidFill>
                            <a:schemeClr val="dk1"/>
                          </a:solidFill>
                          <a:effectLst/>
                          <a:latin typeface="+mn-lt"/>
                          <a:ea typeface="+mn-ea"/>
                          <a:cs typeface="+mn-cs"/>
                          <a:sym typeface="Arial"/>
                        </a:rPr>
                        <a:t>ENTER</a:t>
                      </a:r>
                      <a:endParaRPr kumimoji="1" lang="ja-JP" altLang="en-US" dirty="0"/>
                    </a:p>
                  </a:txBody>
                  <a:tcPr/>
                </a:tc>
                <a:tc>
                  <a:txBody>
                    <a:bodyPr/>
                    <a:lstStyle/>
                    <a:p>
                      <a:r>
                        <a:rPr kumimoji="1" lang="ja-JP" altLang="en-US" dirty="0"/>
                        <a:t>次へ行くかメニュー</a:t>
                      </a:r>
                    </a:p>
                  </a:txBody>
                  <a:tcPr/>
                </a:tc>
                <a:extLst>
                  <a:ext uri="{0D108BD9-81ED-4DB2-BD59-A6C34878D82A}">
                    <a16:rowId xmlns:a16="http://schemas.microsoft.com/office/drawing/2014/main" val="2698842846"/>
                  </a:ext>
                </a:extLst>
              </a:tr>
            </a:tbl>
          </a:graphicData>
        </a:graphic>
      </p:graphicFrame>
      <p:sp>
        <p:nvSpPr>
          <p:cNvPr id="16" name="フローチャート: 結合子 15">
            <a:extLst>
              <a:ext uri="{FF2B5EF4-FFF2-40B4-BE49-F238E27FC236}">
                <a16:creationId xmlns:a16="http://schemas.microsoft.com/office/drawing/2014/main" id="{5652C45A-9D11-4CBF-9BFC-7A1E0CB41320}"/>
              </a:ext>
            </a:extLst>
          </p:cNvPr>
          <p:cNvSpPr/>
          <p:nvPr/>
        </p:nvSpPr>
        <p:spPr>
          <a:xfrm>
            <a:off x="6572250" y="1450183"/>
            <a:ext cx="242888" cy="258659"/>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80581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JP" altLang="en-US" dirty="0"/>
              <a:t>４</a:t>
            </a:r>
            <a:r>
              <a:rPr lang="ja" dirty="0"/>
              <a:t>．</a:t>
            </a:r>
            <a:r>
              <a:rPr lang="ja-JP" altLang="en-US" dirty="0"/>
              <a:t>ゲームシステム</a:t>
            </a:r>
            <a:endParaRPr dirty="0"/>
          </a:p>
        </p:txBody>
      </p:sp>
      <p:pic>
        <p:nvPicPr>
          <p:cNvPr id="5" name="図 4">
            <a:extLst>
              <a:ext uri="{FF2B5EF4-FFF2-40B4-BE49-F238E27FC236}">
                <a16:creationId xmlns:a16="http://schemas.microsoft.com/office/drawing/2014/main" id="{41D8E5DF-AB88-40A4-8F74-E2073E3A7EEE}"/>
              </a:ext>
            </a:extLst>
          </p:cNvPr>
          <p:cNvPicPr>
            <a:picLocks noChangeAspect="1"/>
          </p:cNvPicPr>
          <p:nvPr/>
        </p:nvPicPr>
        <p:blipFill>
          <a:blip r:embed="rId3"/>
          <a:stretch>
            <a:fillRect/>
          </a:stretch>
        </p:blipFill>
        <p:spPr>
          <a:xfrm>
            <a:off x="5061441" y="1540168"/>
            <a:ext cx="3669052" cy="2531269"/>
          </a:xfrm>
          <a:prstGeom prst="rect">
            <a:avLst/>
          </a:prstGeom>
        </p:spPr>
      </p:pic>
      <p:sp>
        <p:nvSpPr>
          <p:cNvPr id="9" name="Google Shape;72;p16">
            <a:extLst>
              <a:ext uri="{FF2B5EF4-FFF2-40B4-BE49-F238E27FC236}">
                <a16:creationId xmlns:a16="http://schemas.microsoft.com/office/drawing/2014/main" id="{23D69C3C-6832-4AEA-96E7-76C920C1F194}"/>
              </a:ext>
            </a:extLst>
          </p:cNvPr>
          <p:cNvSpPr txBox="1">
            <a:spLocks noGrp="1"/>
          </p:cNvSpPr>
          <p:nvPr/>
        </p:nvSpPr>
        <p:spPr>
          <a:xfrm>
            <a:off x="5619506" y="941925"/>
            <a:ext cx="3124444"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ja-JP" altLang="en-US" dirty="0"/>
              <a:t>ゲームオーバー</a:t>
            </a:r>
            <a:endParaRPr dirty="0"/>
          </a:p>
        </p:txBody>
      </p:sp>
      <p:pic>
        <p:nvPicPr>
          <p:cNvPr id="4" name="図 3">
            <a:extLst>
              <a:ext uri="{FF2B5EF4-FFF2-40B4-BE49-F238E27FC236}">
                <a16:creationId xmlns:a16="http://schemas.microsoft.com/office/drawing/2014/main" id="{85319E20-9666-434C-A1B6-8573EC5E4B18}"/>
              </a:ext>
            </a:extLst>
          </p:cNvPr>
          <p:cNvPicPr>
            <a:picLocks noChangeAspect="1"/>
          </p:cNvPicPr>
          <p:nvPr/>
        </p:nvPicPr>
        <p:blipFill>
          <a:blip r:embed="rId4"/>
          <a:stretch>
            <a:fillRect/>
          </a:stretch>
        </p:blipFill>
        <p:spPr>
          <a:xfrm>
            <a:off x="311700" y="1377477"/>
            <a:ext cx="3982734" cy="2844810"/>
          </a:xfrm>
          <a:prstGeom prst="rect">
            <a:avLst/>
          </a:prstGeom>
        </p:spPr>
      </p:pic>
      <p:sp>
        <p:nvSpPr>
          <p:cNvPr id="6" name="Google Shape;72;p16">
            <a:extLst>
              <a:ext uri="{FF2B5EF4-FFF2-40B4-BE49-F238E27FC236}">
                <a16:creationId xmlns:a16="http://schemas.microsoft.com/office/drawing/2014/main" id="{963E52F4-BCC8-4D45-9766-E514DE82A4A3}"/>
              </a:ext>
            </a:extLst>
          </p:cNvPr>
          <p:cNvSpPr txBox="1">
            <a:spLocks noGrp="1"/>
          </p:cNvSpPr>
          <p:nvPr/>
        </p:nvSpPr>
        <p:spPr>
          <a:xfrm>
            <a:off x="3864769" y="2478881"/>
            <a:ext cx="1243013" cy="11966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ja-JP" altLang="en-US" sz="7200" dirty="0">
                <a:solidFill>
                  <a:schemeClr val="accent1">
                    <a:lumMod val="75000"/>
                  </a:schemeClr>
                </a:solidFill>
              </a:rPr>
              <a:t>➡</a:t>
            </a:r>
            <a:endParaRPr sz="7200" dirty="0">
              <a:solidFill>
                <a:schemeClr val="accent1">
                  <a:lumMod val="75000"/>
                </a:schemeClr>
              </a:solidFill>
            </a:endParaRPr>
          </a:p>
        </p:txBody>
      </p:sp>
      <p:sp>
        <p:nvSpPr>
          <p:cNvPr id="79" name="Google Shape;79;p17"/>
          <p:cNvSpPr txBox="1">
            <a:spLocks noGrp="1"/>
          </p:cNvSpPr>
          <p:nvPr>
            <p:ph type="body" idx="1"/>
          </p:nvPr>
        </p:nvSpPr>
        <p:spPr>
          <a:xfrm>
            <a:off x="311700" y="1114389"/>
            <a:ext cx="4240287" cy="572701"/>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ja-JP" altLang="en-US" sz="2800" dirty="0"/>
              <a:t>撃たれたりなどすると</a:t>
            </a:r>
            <a:r>
              <a:rPr lang="en-US" altLang="ja-JP" sz="2800" dirty="0"/>
              <a:t>…</a:t>
            </a:r>
            <a:endParaRPr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FC6E5E-61CE-4D88-A7CF-175724896D5B}"/>
              </a:ext>
            </a:extLst>
          </p:cNvPr>
          <p:cNvSpPr>
            <a:spLocks noGrp="1"/>
          </p:cNvSpPr>
          <p:nvPr>
            <p:ph type="title"/>
          </p:nvPr>
        </p:nvSpPr>
        <p:spPr/>
        <p:txBody>
          <a:bodyPr>
            <a:normAutofit fontScale="90000"/>
          </a:bodyPr>
          <a:lstStyle/>
          <a:p>
            <a:r>
              <a:rPr kumimoji="1" lang="en-US" altLang="ja-JP" dirty="0"/>
              <a:t>5.</a:t>
            </a:r>
            <a:r>
              <a:rPr kumimoji="1" lang="ja-JP" altLang="en-US" dirty="0"/>
              <a:t>　ゲームシステム</a:t>
            </a:r>
          </a:p>
        </p:txBody>
      </p:sp>
      <p:pic>
        <p:nvPicPr>
          <p:cNvPr id="5" name="図 4">
            <a:extLst>
              <a:ext uri="{FF2B5EF4-FFF2-40B4-BE49-F238E27FC236}">
                <a16:creationId xmlns:a16="http://schemas.microsoft.com/office/drawing/2014/main" id="{66B13341-E990-47E0-99A5-75CE8928F346}"/>
              </a:ext>
            </a:extLst>
          </p:cNvPr>
          <p:cNvPicPr>
            <a:picLocks noChangeAspect="1"/>
          </p:cNvPicPr>
          <p:nvPr/>
        </p:nvPicPr>
        <p:blipFill>
          <a:blip r:embed="rId2"/>
          <a:stretch>
            <a:fillRect/>
          </a:stretch>
        </p:blipFill>
        <p:spPr>
          <a:xfrm>
            <a:off x="1418274" y="961644"/>
            <a:ext cx="5669757" cy="4049826"/>
          </a:xfrm>
          <a:prstGeom prst="rect">
            <a:avLst/>
          </a:prstGeom>
        </p:spPr>
      </p:pic>
      <p:sp>
        <p:nvSpPr>
          <p:cNvPr id="3" name="テキスト プレースホルダー 2">
            <a:extLst>
              <a:ext uri="{FF2B5EF4-FFF2-40B4-BE49-F238E27FC236}">
                <a16:creationId xmlns:a16="http://schemas.microsoft.com/office/drawing/2014/main" id="{3F2A620D-B4A6-427A-9243-64CC981645D1}"/>
              </a:ext>
            </a:extLst>
          </p:cNvPr>
          <p:cNvSpPr>
            <a:spLocks noGrp="1"/>
          </p:cNvSpPr>
          <p:nvPr>
            <p:ph type="body" idx="1"/>
          </p:nvPr>
        </p:nvSpPr>
        <p:spPr>
          <a:xfrm>
            <a:off x="195264" y="3991243"/>
            <a:ext cx="5784055" cy="707232"/>
          </a:xfrm>
        </p:spPr>
        <p:txBody>
          <a:bodyPr>
            <a:normAutofit fontScale="62500" lnSpcReduction="20000"/>
          </a:bodyPr>
          <a:lstStyle/>
          <a:p>
            <a:pPr marL="114300" indent="0">
              <a:buNone/>
            </a:pPr>
            <a:r>
              <a:rPr kumimoji="1" lang="ja-JP" altLang="en-US" sz="2900" b="1" dirty="0"/>
              <a:t>敵などから逃げると</a:t>
            </a:r>
            <a:r>
              <a:rPr kumimoji="1" lang="en-US" altLang="ja-JP" sz="2900" b="1" dirty="0"/>
              <a:t>…</a:t>
            </a:r>
          </a:p>
          <a:p>
            <a:pPr marL="114300" indent="0">
              <a:buNone/>
            </a:pPr>
            <a:r>
              <a:rPr kumimoji="1" lang="ja-JP" altLang="en-US" sz="2900" b="1" dirty="0"/>
              <a:t>もしくは死なずにセーフティゾーンまで行けば</a:t>
            </a:r>
          </a:p>
          <a:p>
            <a:pPr marL="114300" indent="0">
              <a:buNone/>
            </a:pPr>
            <a:endParaRPr kumimoji="1" lang="ja-JP" altLang="en-US" sz="2400" dirty="0"/>
          </a:p>
        </p:txBody>
      </p:sp>
      <p:sp>
        <p:nvSpPr>
          <p:cNvPr id="8" name="Google Shape;72;p16">
            <a:extLst>
              <a:ext uri="{FF2B5EF4-FFF2-40B4-BE49-F238E27FC236}">
                <a16:creationId xmlns:a16="http://schemas.microsoft.com/office/drawing/2014/main" id="{D9B4F047-05FE-425A-9B69-FA6ABDB415DB}"/>
              </a:ext>
            </a:extLst>
          </p:cNvPr>
          <p:cNvSpPr txBox="1">
            <a:spLocks noGrp="1"/>
          </p:cNvSpPr>
          <p:nvPr/>
        </p:nvSpPr>
        <p:spPr>
          <a:xfrm>
            <a:off x="3594736" y="2813639"/>
            <a:ext cx="96321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ja-JP" altLang="en-US" sz="6600" dirty="0">
                <a:solidFill>
                  <a:schemeClr val="accent1">
                    <a:lumMod val="75000"/>
                  </a:schemeClr>
                </a:solidFill>
              </a:rPr>
              <a:t>➡</a:t>
            </a:r>
            <a:endParaRPr sz="6600" dirty="0">
              <a:solidFill>
                <a:schemeClr val="accent1">
                  <a:lumMod val="75000"/>
                </a:schemeClr>
              </a:solidFill>
            </a:endParaRPr>
          </a:p>
        </p:txBody>
      </p:sp>
      <p:sp>
        <p:nvSpPr>
          <p:cNvPr id="9" name="Google Shape;72;p16">
            <a:extLst>
              <a:ext uri="{FF2B5EF4-FFF2-40B4-BE49-F238E27FC236}">
                <a16:creationId xmlns:a16="http://schemas.microsoft.com/office/drawing/2014/main" id="{6CD93B1E-DD7B-4D6B-B5DA-97B1428C9DC0}"/>
              </a:ext>
            </a:extLst>
          </p:cNvPr>
          <p:cNvSpPr txBox="1">
            <a:spLocks noGrp="1"/>
          </p:cNvSpPr>
          <p:nvPr/>
        </p:nvSpPr>
        <p:spPr>
          <a:xfrm>
            <a:off x="5242199" y="2351765"/>
            <a:ext cx="2745826"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ja-JP" altLang="en-US" dirty="0"/>
              <a:t>ゲームクリア</a:t>
            </a:r>
            <a:endParaRPr dirty="0"/>
          </a:p>
        </p:txBody>
      </p:sp>
    </p:spTree>
    <p:extLst>
      <p:ext uri="{BB962C8B-B14F-4D97-AF65-F5344CB8AC3E}">
        <p14:creationId xmlns:p14="http://schemas.microsoft.com/office/powerpoint/2010/main" val="168061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3C9572-3F35-4E07-A767-56DF5492B13D}"/>
              </a:ext>
            </a:extLst>
          </p:cNvPr>
          <p:cNvSpPr>
            <a:spLocks noGrp="1"/>
          </p:cNvSpPr>
          <p:nvPr>
            <p:ph type="title"/>
          </p:nvPr>
        </p:nvSpPr>
        <p:spPr/>
        <p:txBody>
          <a:bodyPr>
            <a:normAutofit fontScale="90000"/>
          </a:bodyPr>
          <a:lstStyle/>
          <a:p>
            <a:r>
              <a:rPr kumimoji="1" lang="en-US" altLang="ja-JP" dirty="0"/>
              <a:t>7. </a:t>
            </a:r>
            <a:r>
              <a:rPr kumimoji="1" lang="ja-JP" altLang="en-US" dirty="0"/>
              <a:t>ゲームシステム</a:t>
            </a:r>
            <a:br>
              <a:rPr kumimoji="1" lang="en-US" altLang="ja-JP" dirty="0"/>
            </a:br>
            <a:endParaRPr kumimoji="1" lang="ja-JP" altLang="en-US" dirty="0"/>
          </a:p>
        </p:txBody>
      </p:sp>
      <p:pic>
        <p:nvPicPr>
          <p:cNvPr id="5" name="図 4">
            <a:extLst>
              <a:ext uri="{FF2B5EF4-FFF2-40B4-BE49-F238E27FC236}">
                <a16:creationId xmlns:a16="http://schemas.microsoft.com/office/drawing/2014/main" id="{B056BCC8-3E35-4638-827F-DF669EDBE76A}"/>
              </a:ext>
            </a:extLst>
          </p:cNvPr>
          <p:cNvPicPr>
            <a:picLocks noChangeAspect="1"/>
          </p:cNvPicPr>
          <p:nvPr/>
        </p:nvPicPr>
        <p:blipFill>
          <a:blip r:embed="rId2"/>
          <a:stretch>
            <a:fillRect/>
          </a:stretch>
        </p:blipFill>
        <p:spPr>
          <a:xfrm>
            <a:off x="107158" y="1655310"/>
            <a:ext cx="4793456" cy="3423897"/>
          </a:xfrm>
          <a:prstGeom prst="rect">
            <a:avLst/>
          </a:prstGeom>
        </p:spPr>
      </p:pic>
      <p:sp>
        <p:nvSpPr>
          <p:cNvPr id="3" name="テキスト プレースホルダー 2">
            <a:extLst>
              <a:ext uri="{FF2B5EF4-FFF2-40B4-BE49-F238E27FC236}">
                <a16:creationId xmlns:a16="http://schemas.microsoft.com/office/drawing/2014/main" id="{28C4D78E-21D5-4B9C-800C-FE6A72051A91}"/>
              </a:ext>
            </a:extLst>
          </p:cNvPr>
          <p:cNvSpPr>
            <a:spLocks noGrp="1"/>
          </p:cNvSpPr>
          <p:nvPr>
            <p:ph type="body" idx="1"/>
          </p:nvPr>
        </p:nvSpPr>
        <p:spPr>
          <a:xfrm>
            <a:off x="1076081" y="1345356"/>
            <a:ext cx="6624881" cy="572700"/>
          </a:xfrm>
        </p:spPr>
        <p:txBody>
          <a:bodyPr>
            <a:noAutofit/>
          </a:bodyPr>
          <a:lstStyle/>
          <a:p>
            <a:pPr marL="114300" indent="0">
              <a:buNone/>
            </a:pPr>
            <a:r>
              <a:rPr kumimoji="1" lang="ja-JP" altLang="en-US" sz="2400" dirty="0"/>
              <a:t>敵から逃げて争いのない平和な国にしよう</a:t>
            </a:r>
            <a:r>
              <a:rPr kumimoji="1" lang="en-US" altLang="ja-JP" sz="2400" dirty="0"/>
              <a:t>!</a:t>
            </a:r>
            <a:endParaRPr kumimoji="1" lang="ja-JP" altLang="en-US" sz="2400" dirty="0"/>
          </a:p>
        </p:txBody>
      </p:sp>
      <p:pic>
        <p:nvPicPr>
          <p:cNvPr id="6" name="図 5">
            <a:extLst>
              <a:ext uri="{FF2B5EF4-FFF2-40B4-BE49-F238E27FC236}">
                <a16:creationId xmlns:a16="http://schemas.microsoft.com/office/drawing/2014/main" id="{7F6A8514-CC03-4DDE-9203-0501EEC08EAD}"/>
              </a:ext>
            </a:extLst>
          </p:cNvPr>
          <p:cNvPicPr>
            <a:picLocks noChangeAspect="1"/>
          </p:cNvPicPr>
          <p:nvPr/>
        </p:nvPicPr>
        <p:blipFill>
          <a:blip r:embed="rId3"/>
          <a:stretch>
            <a:fillRect/>
          </a:stretch>
        </p:blipFill>
        <p:spPr>
          <a:xfrm>
            <a:off x="4460082" y="1978690"/>
            <a:ext cx="3990974" cy="2850695"/>
          </a:xfrm>
          <a:prstGeom prst="rect">
            <a:avLst/>
          </a:prstGeom>
        </p:spPr>
      </p:pic>
    </p:spTree>
    <p:extLst>
      <p:ext uri="{BB962C8B-B14F-4D97-AF65-F5344CB8AC3E}">
        <p14:creationId xmlns:p14="http://schemas.microsoft.com/office/powerpoint/2010/main" val="16393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201</Words>
  <Application>Microsoft Office PowerPoint</Application>
  <PresentationFormat>画面に合わせる (16:9)</PresentationFormat>
  <Paragraphs>47</Paragraphs>
  <Slides>8</Slides>
  <Notes>5</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8</vt:i4>
      </vt:variant>
    </vt:vector>
  </HeadingPairs>
  <TitlesOfParts>
    <vt:vector size="11" baseType="lpstr">
      <vt:lpstr>ＭＳ Ｐゴシック</vt:lpstr>
      <vt:lpstr>Arial</vt:lpstr>
      <vt:lpstr>Simple Light</vt:lpstr>
      <vt:lpstr>ゲームタイトル名 </vt:lpstr>
      <vt:lpstr>１.世界観</vt:lpstr>
      <vt:lpstr>２．ゲーム画面</vt:lpstr>
      <vt:lpstr>2-1. ゲーム画面</vt:lpstr>
      <vt:lpstr>３．操作方法</vt:lpstr>
      <vt:lpstr>４．ゲームシステム</vt:lpstr>
      <vt:lpstr>5.　ゲームシステム</vt:lpstr>
      <vt:lpstr>7. ゲームシステム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ゲームタイトル名</dc:title>
  <cp:lastModifiedBy>ikenaga0605</cp:lastModifiedBy>
  <cp:revision>33</cp:revision>
  <dcterms:modified xsi:type="dcterms:W3CDTF">2024-06-14T03:42:45Z</dcterms:modified>
</cp:coreProperties>
</file>