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齋藤大夢" initials="齋藤大夢" lastIdx="1" clrIdx="0">
    <p:extLst>
      <p:ext uri="{19B8F6BF-5375-455C-9EA6-DF929625EA0E}">
        <p15:presenceInfo xmlns:p15="http://schemas.microsoft.com/office/powerpoint/2012/main" userId="f3f1f040198a7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387F-552B-4006-B0F1-0DBF0740723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6802C-5F9D-47BA-8205-14E7478DB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0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09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8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11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75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03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42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94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592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67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2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34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4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1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DBD3-5463-4ACF-AD8B-16819AFFF02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841-F8CE-41DA-9776-E262D117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712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jp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56DA23-A574-426D-983D-1DC36983F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1239">
            <a:off x="6857009" y="-42210"/>
            <a:ext cx="4805080" cy="48050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6EB2735-63CE-417C-B9AC-C9D6EAF2D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323">
            <a:off x="729582" y="1332218"/>
            <a:ext cx="7300772" cy="34008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CBBAA22-1FA3-4017-922E-CCBBE704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376" y="2362942"/>
            <a:ext cx="8225118" cy="1519912"/>
          </a:xfrm>
        </p:spPr>
        <p:txBody>
          <a:bodyPr>
            <a:prstTxWarp prst="textDeflateBottom">
              <a:avLst>
                <a:gd name="adj" fmla="val 61911"/>
              </a:avLst>
            </a:prstTxWarp>
          </a:bodyPr>
          <a:lstStyle/>
          <a:p>
            <a:r>
              <a:rPr lang="en-US" altLang="ja-JP" b="0" cap="none" dirty="0">
                <a:ln w="38100">
                  <a:solidFill>
                    <a:schemeClr val="bg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 </a:t>
            </a:r>
            <a:r>
              <a:rPr lang="en-US" altLang="ja-JP" b="0" cap="none" dirty="0">
                <a:ln w="3810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Hunters</a:t>
            </a:r>
            <a:endParaRPr kumimoji="1" lang="ja-JP" altLang="en-US" b="0" cap="none" dirty="0">
              <a:ln w="38100">
                <a:solidFill>
                  <a:schemeClr val="accent5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3F5F783-7750-4F32-A76B-C6A0ACAEB3B3}"/>
              </a:ext>
            </a:extLst>
          </p:cNvPr>
          <p:cNvSpPr/>
          <p:nvPr/>
        </p:nvSpPr>
        <p:spPr>
          <a:xfrm>
            <a:off x="582705" y="4784293"/>
            <a:ext cx="11017623" cy="1488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ED3BC0-E94B-45B1-9CE3-59AEFDDBBE3E}"/>
              </a:ext>
            </a:extLst>
          </p:cNvPr>
          <p:cNvSpPr txBox="1"/>
          <p:nvPr/>
        </p:nvSpPr>
        <p:spPr>
          <a:xfrm>
            <a:off x="995080" y="4863341"/>
            <a:ext cx="6048000" cy="13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kumimoji="1" lang="en-US" altLang="ja-JP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: PC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 </a:t>
            </a:r>
            <a:r>
              <a:rPr kumimoji="1" lang="en-US" altLang="ja-JP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: </a:t>
            </a: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ハンティングアクションゲーム</a:t>
            </a:r>
            <a:endParaRPr kumimoji="1" lang="en-US" altLang="ja-JP" sz="14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プレイ人数 </a:t>
            </a:r>
            <a:r>
              <a:rPr kumimoji="1" lang="en-US" altLang="ja-JP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: 1</a:t>
            </a: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人</a:t>
            </a:r>
            <a:endParaRPr kumimoji="1" lang="en-US" altLang="ja-JP" sz="14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ターゲット </a:t>
            </a:r>
            <a:r>
              <a:rPr kumimoji="1" lang="en-US" altLang="ja-JP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: </a:t>
            </a: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アクションゲーム好きな</a:t>
            </a:r>
            <a:r>
              <a:rPr kumimoji="1" lang="en-US" altLang="ja-JP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代後半～</a:t>
            </a:r>
            <a:r>
              <a:rPr kumimoji="1" lang="en-US" altLang="ja-JP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30</a:t>
            </a: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代 男性</a:t>
            </a:r>
            <a:endParaRPr kumimoji="1" lang="en-US" altLang="ja-JP" sz="14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4FDBF8-D3FC-4360-B16F-AFDECBCDE48E}"/>
              </a:ext>
            </a:extLst>
          </p:cNvPr>
          <p:cNvSpPr txBox="1"/>
          <p:nvPr/>
        </p:nvSpPr>
        <p:spPr>
          <a:xfrm>
            <a:off x="9259549" y="6581001"/>
            <a:ext cx="346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ゲームクリエイター学科</a:t>
            </a:r>
            <a:r>
              <a:rPr kumimoji="1" lang="en-US" altLang="ja-JP" sz="1200" dirty="0"/>
              <a:t>2</a:t>
            </a:r>
            <a:r>
              <a:rPr kumimoji="1" lang="ja-JP" altLang="en-US" sz="1200" dirty="0"/>
              <a:t>年　 齋藤　大夢　</a:t>
            </a:r>
          </a:p>
        </p:txBody>
      </p:sp>
    </p:spTree>
    <p:extLst>
      <p:ext uri="{BB962C8B-B14F-4D97-AF65-F5344CB8AC3E}">
        <p14:creationId xmlns:p14="http://schemas.microsoft.com/office/powerpoint/2010/main" val="422048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E4BC184-2835-484F-8E15-48ABF950C6B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907443" y="6336266"/>
            <a:ext cx="0" cy="188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E6BE662-50C9-4671-8B76-31E921807F94}"/>
              </a:ext>
            </a:extLst>
          </p:cNvPr>
          <p:cNvCxnSpPr/>
          <p:nvPr/>
        </p:nvCxnSpPr>
        <p:spPr>
          <a:xfrm flipH="1">
            <a:off x="357983" y="3067917"/>
            <a:ext cx="3502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301120-F601-4E02-8EFD-7344BA4642CE}"/>
              </a:ext>
            </a:extLst>
          </p:cNvPr>
          <p:cNvCxnSpPr>
            <a:cxnSpLocks/>
          </p:cNvCxnSpPr>
          <p:nvPr/>
        </p:nvCxnSpPr>
        <p:spPr>
          <a:xfrm flipV="1">
            <a:off x="956827" y="2602474"/>
            <a:ext cx="271338" cy="104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E192-445E-4B51-918F-1EF4B56D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83" y="304801"/>
            <a:ext cx="2591405" cy="681318"/>
          </a:xfrm>
        </p:spPr>
        <p:txBody>
          <a:bodyPr/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8057B-DDB2-4235-8F2B-BE1C6E43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65" y="1154770"/>
            <a:ext cx="9530087" cy="11133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ja-JP" altLang="en-US" sz="3200" b="1" dirty="0">
                <a:solidFill>
                  <a:schemeClr val="accent5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闘技</a:t>
            </a:r>
            <a:r>
              <a:rPr lang="ja-JP" altLang="en-US" sz="32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を駆使して強大なモンスターを打ち倒せ！</a:t>
            </a:r>
            <a:endParaRPr lang="en-US" altLang="ja-JP" sz="3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ja-JP" altLang="en-US" sz="3200" b="1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緊張感</a:t>
            </a:r>
            <a:r>
              <a:rPr kumimoji="1" lang="ja-JP" altLang="en-US" sz="32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kumimoji="1" lang="ja-JP" altLang="en-US" sz="3200" b="1" dirty="0">
                <a:solidFill>
                  <a:schemeClr val="accent5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爽快感</a:t>
            </a:r>
            <a:r>
              <a:rPr kumimoji="1" lang="ja-JP" altLang="en-US" sz="32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のあるハンティングアクションゲーム。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33BB92-E4A9-4055-BDD4-F1F4933B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1" y="2707343"/>
            <a:ext cx="6630799" cy="3680094"/>
          </a:xfrm>
          <a:prstGeom prst="rect">
            <a:avLst/>
          </a:prstGeom>
          <a:ln w="9525" cap="sq">
            <a:solidFill>
              <a:schemeClr val="tx1"/>
            </a:solidFill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F4A7652-D65C-43DF-99A1-83CBEEF4EAEB}"/>
              </a:ext>
            </a:extLst>
          </p:cNvPr>
          <p:cNvSpPr/>
          <p:nvPr/>
        </p:nvSpPr>
        <p:spPr>
          <a:xfrm>
            <a:off x="7799293" y="2641230"/>
            <a:ext cx="3765176" cy="38833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8F98696-F0C7-4B09-B770-CDBCB273E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321" y="3067917"/>
            <a:ext cx="2724195" cy="1511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735924-EC70-4D6C-9B55-AB58147E1681}"/>
              </a:ext>
            </a:extLst>
          </p:cNvPr>
          <p:cNvSpPr txBox="1"/>
          <p:nvPr/>
        </p:nvSpPr>
        <p:spPr>
          <a:xfrm>
            <a:off x="8242886" y="4642331"/>
            <a:ext cx="363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5"/>
                </a:solidFill>
              </a:rPr>
              <a:t>闘技ゲージを消費して闘技を発動！</a:t>
            </a:r>
            <a:endParaRPr kumimoji="1" lang="en-US" altLang="ja-JP" sz="1600" b="1" dirty="0">
              <a:solidFill>
                <a:schemeClr val="accent5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94166E-D1B4-4011-9FE4-279ED0755B73}"/>
              </a:ext>
            </a:extLst>
          </p:cNvPr>
          <p:cNvSpPr txBox="1"/>
          <p:nvPr/>
        </p:nvSpPr>
        <p:spPr>
          <a:xfrm>
            <a:off x="8509902" y="5043371"/>
            <a:ext cx="272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　　モンスターを</a:t>
            </a:r>
            <a:r>
              <a:rPr kumimoji="1" lang="ja-JP" altLang="en-US" dirty="0">
                <a:solidFill>
                  <a:schemeClr val="accent5"/>
                </a:solidFill>
                <a:latin typeface="+mn-ea"/>
              </a:rPr>
              <a:t>スタン</a:t>
            </a:r>
            <a:endParaRPr kumimoji="1" lang="en-US" altLang="ja-JP" dirty="0">
              <a:solidFill>
                <a:schemeClr val="accent5"/>
              </a:solidFill>
              <a:latin typeface="+mn-ea"/>
            </a:endParaRPr>
          </a:p>
          <a:p>
            <a:r>
              <a:rPr kumimoji="1" lang="en-US" altLang="ja-JP" dirty="0">
                <a:latin typeface="+mn-ea"/>
              </a:rPr>
              <a:t>		or</a:t>
            </a:r>
          </a:p>
          <a:p>
            <a:r>
              <a:rPr kumimoji="1" lang="ja-JP" altLang="en-US" dirty="0">
                <a:latin typeface="+mn-ea"/>
              </a:rPr>
              <a:t>モンスターに</a:t>
            </a:r>
            <a:r>
              <a:rPr kumimoji="1" lang="ja-JP" altLang="en-US" dirty="0">
                <a:solidFill>
                  <a:schemeClr val="accent5"/>
                </a:solidFill>
                <a:latin typeface="+mn-ea"/>
              </a:rPr>
              <a:t>大ダメージ</a:t>
            </a:r>
            <a:endParaRPr kumimoji="1" lang="en-US" altLang="ja-JP" dirty="0">
              <a:solidFill>
                <a:schemeClr val="accent5"/>
              </a:solidFill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FDB9F0-E2D1-4ABA-934A-9576720568C3}"/>
              </a:ext>
            </a:extLst>
          </p:cNvPr>
          <p:cNvSpPr txBox="1"/>
          <p:nvPr/>
        </p:nvSpPr>
        <p:spPr>
          <a:xfrm>
            <a:off x="8180607" y="6028497"/>
            <a:ext cx="338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上手く使い分けて戦闘を有利に進めよう！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9B2E64-1F4A-4CC5-B6FF-60DBC3DF3A08}"/>
              </a:ext>
            </a:extLst>
          </p:cNvPr>
          <p:cNvSpPr txBox="1"/>
          <p:nvPr/>
        </p:nvSpPr>
        <p:spPr>
          <a:xfrm>
            <a:off x="1228164" y="2417856"/>
            <a:ext cx="106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体力ゲージ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9D166C9-C52E-44F7-8A2A-1EDBD748AE80}"/>
              </a:ext>
            </a:extLst>
          </p:cNvPr>
          <p:cNvCxnSpPr>
            <a:cxnSpLocks/>
          </p:cNvCxnSpPr>
          <p:nvPr/>
        </p:nvCxnSpPr>
        <p:spPr>
          <a:xfrm flipV="1">
            <a:off x="3819508" y="2557557"/>
            <a:ext cx="671810" cy="373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7A24C2-ECC9-4A7B-9A51-4A45283CD221}"/>
              </a:ext>
            </a:extLst>
          </p:cNvPr>
          <p:cNvSpPr txBox="1"/>
          <p:nvPr/>
        </p:nvSpPr>
        <p:spPr>
          <a:xfrm>
            <a:off x="4435130" y="2388297"/>
            <a:ext cx="132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スタミナゲージ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D6005D4-1CAF-4CCA-993A-5FE451560A30}"/>
              </a:ext>
            </a:extLst>
          </p:cNvPr>
          <p:cNvCxnSpPr/>
          <p:nvPr/>
        </p:nvCxnSpPr>
        <p:spPr>
          <a:xfrm>
            <a:off x="7162800" y="6028497"/>
            <a:ext cx="313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596B17D-6EAC-40FC-9CCB-FFA92753784E}"/>
              </a:ext>
            </a:extLst>
          </p:cNvPr>
          <p:cNvCxnSpPr/>
          <p:nvPr/>
        </p:nvCxnSpPr>
        <p:spPr>
          <a:xfrm flipV="1">
            <a:off x="7449671" y="2641230"/>
            <a:ext cx="0" cy="3387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BBDCECE-BA39-4E0B-B802-24E3CBE939CC}"/>
              </a:ext>
            </a:extLst>
          </p:cNvPr>
          <p:cNvSpPr txBox="1"/>
          <p:nvPr/>
        </p:nvSpPr>
        <p:spPr>
          <a:xfrm>
            <a:off x="7067274" y="2373225"/>
            <a:ext cx="837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アイテム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C33232B-FC85-443E-B149-3ED72D9CECAD}"/>
              </a:ext>
            </a:extLst>
          </p:cNvPr>
          <p:cNvCxnSpPr/>
          <p:nvPr/>
        </p:nvCxnSpPr>
        <p:spPr>
          <a:xfrm>
            <a:off x="357983" y="3067917"/>
            <a:ext cx="0" cy="3386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030645-ECE1-4C7D-AA01-CD19C134BAC3}"/>
              </a:ext>
            </a:extLst>
          </p:cNvPr>
          <p:cNvSpPr txBox="1"/>
          <p:nvPr/>
        </p:nvSpPr>
        <p:spPr>
          <a:xfrm>
            <a:off x="170328" y="6454588"/>
            <a:ext cx="153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闘技ゲージ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39404A3-133D-4AC8-9687-FC7B07A82C48}"/>
              </a:ext>
            </a:extLst>
          </p:cNvPr>
          <p:cNvSpPr/>
          <p:nvPr/>
        </p:nvSpPr>
        <p:spPr>
          <a:xfrm>
            <a:off x="5360894" y="5665694"/>
            <a:ext cx="1093098" cy="6705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BE7F6A-084F-4E40-82DA-78ACD46966EF}"/>
              </a:ext>
            </a:extLst>
          </p:cNvPr>
          <p:cNvSpPr txBox="1"/>
          <p:nvPr/>
        </p:nvSpPr>
        <p:spPr>
          <a:xfrm>
            <a:off x="5584489" y="6454588"/>
            <a:ext cx="64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闘技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6BD1E61-C954-47C7-B7BD-D2695B1926A3}"/>
              </a:ext>
            </a:extLst>
          </p:cNvPr>
          <p:cNvSpPr/>
          <p:nvPr/>
        </p:nvSpPr>
        <p:spPr>
          <a:xfrm>
            <a:off x="1228164" y="3146618"/>
            <a:ext cx="2474260" cy="217841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E47BEF-1351-41D8-920B-7902396D0BA4}"/>
              </a:ext>
            </a:extLst>
          </p:cNvPr>
          <p:cNvCxnSpPr>
            <a:stCxn id="42" idx="2"/>
          </p:cNvCxnSpPr>
          <p:nvPr/>
        </p:nvCxnSpPr>
        <p:spPr>
          <a:xfrm flipH="1">
            <a:off x="2429435" y="5325036"/>
            <a:ext cx="35859" cy="1199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C051B40-151F-4649-AAA2-F095D0B10696}"/>
              </a:ext>
            </a:extLst>
          </p:cNvPr>
          <p:cNvSpPr txBox="1"/>
          <p:nvPr/>
        </p:nvSpPr>
        <p:spPr>
          <a:xfrm>
            <a:off x="2253204" y="6459154"/>
            <a:ext cx="54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敵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AAC2D77-CC96-4F31-BAB4-A912E5309F4B}"/>
              </a:ext>
            </a:extLst>
          </p:cNvPr>
          <p:cNvSpPr txBox="1"/>
          <p:nvPr/>
        </p:nvSpPr>
        <p:spPr>
          <a:xfrm>
            <a:off x="7799293" y="6459329"/>
            <a:ext cx="35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操作方法はキーボードとマウス</a:t>
            </a:r>
          </a:p>
        </p:txBody>
      </p:sp>
    </p:spTree>
    <p:extLst>
      <p:ext uri="{BB962C8B-B14F-4D97-AF65-F5344CB8AC3E}">
        <p14:creationId xmlns:p14="http://schemas.microsoft.com/office/powerpoint/2010/main" val="78539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DF1D5-64EB-45DC-AB1F-7F348FC2A825}"/>
              </a:ext>
            </a:extLst>
          </p:cNvPr>
          <p:cNvSpPr/>
          <p:nvPr/>
        </p:nvSpPr>
        <p:spPr>
          <a:xfrm>
            <a:off x="801501" y="6073269"/>
            <a:ext cx="4939552" cy="623315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ln w="6350">
                <a:solidFill>
                  <a:schemeClr val="bg1"/>
                </a:solidFill>
              </a:ln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C0C23B6-49CC-42AB-8951-6753A50D9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54" y="4601358"/>
            <a:ext cx="2603686" cy="1464574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5CAA421-A126-4C94-B4BC-FEBA1568DC81}"/>
              </a:ext>
            </a:extLst>
          </p:cNvPr>
          <p:cNvSpPr/>
          <p:nvPr/>
        </p:nvSpPr>
        <p:spPr>
          <a:xfrm>
            <a:off x="1398494" y="995082"/>
            <a:ext cx="9359153" cy="1506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ED0A79-C934-468E-A869-E087D858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66" y="356439"/>
            <a:ext cx="2456934" cy="690282"/>
          </a:xfrm>
        </p:spPr>
        <p:txBody>
          <a:bodyPr/>
          <a:lstStyle/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コンセプト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71205D-E306-4E12-9AB3-25337F4577D0}"/>
              </a:ext>
            </a:extLst>
          </p:cNvPr>
          <p:cNvSpPr txBox="1"/>
          <p:nvPr/>
        </p:nvSpPr>
        <p:spPr>
          <a:xfrm>
            <a:off x="1757082" y="1211811"/>
            <a:ext cx="867783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狩猟体験の中での</a:t>
            </a:r>
            <a:r>
              <a:rPr kumimoji="1" lang="ja-JP" altLang="en-US" sz="32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戦術的アクション！</a:t>
            </a:r>
            <a:endParaRPr kumimoji="1" lang="en-US" altLang="ja-JP" sz="3200" b="1" dirty="0">
              <a:ln w="1905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kumimoji="1" lang="ja-JP" altLang="en-US" sz="32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戦いの中での</a:t>
            </a:r>
            <a:r>
              <a:rPr kumimoji="1" lang="ja-JP" altLang="en-US" sz="3200" b="1" dirty="0">
                <a:ln w="190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緊張感</a:t>
            </a:r>
            <a:r>
              <a:rPr kumimoji="1" lang="ja-JP" altLang="en-US" sz="3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と倒した時の</a:t>
            </a:r>
            <a:r>
              <a:rPr kumimoji="1" lang="ja-JP" altLang="en-US" sz="3200" b="1" dirty="0">
                <a:ln w="190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達成感！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1E5F498-C48A-488D-A38D-96B742AAA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2" y="3382781"/>
            <a:ext cx="2501153" cy="1406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FE0D17B-66FC-4C8B-8E39-91A514AB29A1}"/>
              </a:ext>
            </a:extLst>
          </p:cNvPr>
          <p:cNvSpPr/>
          <p:nvPr/>
        </p:nvSpPr>
        <p:spPr>
          <a:xfrm>
            <a:off x="3114954" y="3652302"/>
            <a:ext cx="2635624" cy="660359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最高に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latin typeface="+mj-ea"/>
                <a:ea typeface="+mj-ea"/>
              </a:rPr>
              <a:t>カッコイイ闘技！</a:t>
            </a:r>
            <a:endParaRPr kumimoji="1" lang="en-US" altLang="ja-JP" b="1" dirty="0">
              <a:ln w="6350">
                <a:solidFill>
                  <a:schemeClr val="bg1"/>
                </a:solidFill>
              </a:ln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4B732D9-BEFB-49F7-9BEA-0315A4941581}"/>
              </a:ext>
            </a:extLst>
          </p:cNvPr>
          <p:cNvSpPr/>
          <p:nvPr/>
        </p:nvSpPr>
        <p:spPr>
          <a:xfrm>
            <a:off x="793096" y="5003466"/>
            <a:ext cx="2644028" cy="660359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ln w="6350">
                <a:solidFill>
                  <a:schemeClr val="bg1"/>
                </a:solidFill>
              </a:ln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5FBE9E-0A42-4DAD-8A9B-A80A359F4669}"/>
              </a:ext>
            </a:extLst>
          </p:cNvPr>
          <p:cNvSpPr/>
          <p:nvPr/>
        </p:nvSpPr>
        <p:spPr>
          <a:xfrm>
            <a:off x="894229" y="5003466"/>
            <a:ext cx="2323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latin typeface="+mj-ea"/>
              </a:rPr>
              <a:t>3D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latin typeface="+mj-ea"/>
              </a:rPr>
              <a:t>エフェクト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latin typeface="+mj-ea"/>
              </a:rPr>
              <a:t>による</a:t>
            </a:r>
            <a:endParaRPr kumimoji="1" lang="en-US" altLang="ja-JP" b="1" dirty="0">
              <a:ln w="6350">
                <a:solidFill>
                  <a:schemeClr val="bg1"/>
                </a:solidFill>
              </a:ln>
              <a:latin typeface="+mj-ea"/>
            </a:endParaRPr>
          </a:p>
          <a:p>
            <a:pPr algn="ctr"/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latin typeface="+mj-ea"/>
              </a:rPr>
              <a:t>ド派手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latin typeface="+mj-ea"/>
              </a:rPr>
              <a:t>な演出！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C7B616-2272-4654-9DAB-C7F2FB35827C}"/>
              </a:ext>
            </a:extLst>
          </p:cNvPr>
          <p:cNvSpPr txBox="1"/>
          <p:nvPr/>
        </p:nvSpPr>
        <p:spPr>
          <a:xfrm>
            <a:off x="1155607" y="6163240"/>
            <a:ext cx="456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chemeClr val="accent5"/>
                  </a:solidFill>
                </a:ln>
              </a:rPr>
              <a:t>戦闘のカッコ良さを全力で表現！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7708E2-D1A9-4770-A199-E4CAB2C95CB6}"/>
              </a:ext>
            </a:extLst>
          </p:cNvPr>
          <p:cNvSpPr/>
          <p:nvPr/>
        </p:nvSpPr>
        <p:spPr>
          <a:xfrm>
            <a:off x="793096" y="2868655"/>
            <a:ext cx="4939553" cy="38279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B9AB697-4A19-4CA3-B91D-BD394166633C}"/>
              </a:ext>
            </a:extLst>
          </p:cNvPr>
          <p:cNvSpPr/>
          <p:nvPr/>
        </p:nvSpPr>
        <p:spPr>
          <a:xfrm>
            <a:off x="1563219" y="2538475"/>
            <a:ext cx="3747808" cy="6603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実現したいかっこよさ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929D186-1EAB-407B-B806-8DA57553EA58}"/>
              </a:ext>
            </a:extLst>
          </p:cNvPr>
          <p:cNvSpPr/>
          <p:nvPr/>
        </p:nvSpPr>
        <p:spPr>
          <a:xfrm>
            <a:off x="6358217" y="2868655"/>
            <a:ext cx="4939553" cy="38279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458E4EB-DF65-4AC7-A6DD-1CB6CC774147}"/>
              </a:ext>
            </a:extLst>
          </p:cNvPr>
          <p:cNvSpPr/>
          <p:nvPr/>
        </p:nvSpPr>
        <p:spPr>
          <a:xfrm>
            <a:off x="7009839" y="2538475"/>
            <a:ext cx="3747808" cy="6603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どのようなゲームにするか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F3F7DA28-351D-47E5-A5ED-A07A199BA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55" y="3337569"/>
            <a:ext cx="1512795" cy="1187876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765E30-4642-4CFA-817E-B613A19B4EE1}"/>
              </a:ext>
            </a:extLst>
          </p:cNvPr>
          <p:cNvSpPr/>
          <p:nvPr/>
        </p:nvSpPr>
        <p:spPr>
          <a:xfrm>
            <a:off x="8130988" y="3652301"/>
            <a:ext cx="3166782" cy="66036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latin typeface="+mj-ea"/>
                <a:ea typeface="+mj-ea"/>
              </a:rPr>
              <a:t>初心者の人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でも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latin typeface="+mj-ea"/>
                <a:ea typeface="+mj-ea"/>
              </a:rPr>
              <a:t>遊びやすい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ように難易度を選択できる！</a:t>
            </a:r>
            <a:endParaRPr kumimoji="1" lang="en-US" altLang="ja-JP" b="1" dirty="0">
              <a:ln w="635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6CCB1FC7-2DC4-4756-B3EB-8D51827C4ABC}"/>
              </a:ext>
            </a:extLst>
          </p:cNvPr>
          <p:cNvSpPr/>
          <p:nvPr/>
        </p:nvSpPr>
        <p:spPr>
          <a:xfrm rot="5400000">
            <a:off x="7411510" y="3857286"/>
            <a:ext cx="1501145" cy="2151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285DD1-2439-425C-8D9B-1198B0A8F615}"/>
              </a:ext>
            </a:extLst>
          </p:cNvPr>
          <p:cNvSpPr txBox="1"/>
          <p:nvPr/>
        </p:nvSpPr>
        <p:spPr>
          <a:xfrm>
            <a:off x="8249488" y="3204483"/>
            <a:ext cx="398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低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F0E210-A9CA-44E7-AB62-0729EB57C6F9}"/>
              </a:ext>
            </a:extLst>
          </p:cNvPr>
          <p:cNvSpPr txBox="1"/>
          <p:nvPr/>
        </p:nvSpPr>
        <p:spPr>
          <a:xfrm>
            <a:off x="8269659" y="4417688"/>
            <a:ext cx="310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高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C5786AC6-98A3-4A26-BF20-59C49C35D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722" y="4610742"/>
            <a:ext cx="2600048" cy="1462527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1A69FC0-01FD-4BAB-B84A-6E9FC389C148}"/>
              </a:ext>
            </a:extLst>
          </p:cNvPr>
          <p:cNvSpPr/>
          <p:nvPr/>
        </p:nvSpPr>
        <p:spPr>
          <a:xfrm>
            <a:off x="6369983" y="5003466"/>
            <a:ext cx="2881593" cy="66036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モンスターとの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latin typeface="+mj-ea"/>
                <a:ea typeface="+mj-ea"/>
              </a:rPr>
              <a:t>戦闘での</a:t>
            </a:r>
            <a:endParaRPr kumimoji="1" lang="en-US" altLang="ja-JP" b="1" dirty="0">
              <a:ln w="6350">
                <a:solidFill>
                  <a:schemeClr val="bg1"/>
                </a:solidFill>
              </a:ln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latin typeface="+mj-ea"/>
                <a:ea typeface="+mj-ea"/>
              </a:rPr>
              <a:t>駆け引き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を大事にする！！</a:t>
            </a:r>
            <a:endParaRPr kumimoji="1" lang="en-US" altLang="ja-JP" b="1" dirty="0">
              <a:ln w="635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A38791C-6CDD-4F5E-BF92-5ED2336028BA}"/>
              </a:ext>
            </a:extLst>
          </p:cNvPr>
          <p:cNvSpPr/>
          <p:nvPr/>
        </p:nvSpPr>
        <p:spPr>
          <a:xfrm>
            <a:off x="6366621" y="6073269"/>
            <a:ext cx="4939552" cy="623315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遊びやすく</a:t>
            </a:r>
            <a:r>
              <a:rPr kumimoji="1" lang="ja-JP" altLang="en-US" b="1" dirty="0">
                <a:ln w="6350">
                  <a:solidFill>
                    <a:srgbClr val="FFFF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男心をくすぐるかっこよさ</a:t>
            </a:r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のある</a:t>
            </a:r>
            <a:endParaRPr kumimoji="1" lang="en-US" altLang="ja-JP" b="1" dirty="0">
              <a:ln w="635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b="1" dirty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ゲームを目指す！！</a:t>
            </a:r>
            <a:endParaRPr kumimoji="1" lang="en-US" altLang="ja-JP" b="1" dirty="0">
              <a:ln w="635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206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FAFDC-2078-4332-92C8-835EA958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43" y="484094"/>
            <a:ext cx="2914134" cy="582706"/>
          </a:xfrm>
        </p:spPr>
        <p:txBody>
          <a:bodyPr/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戦闘のポイント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4E3403-1737-4A0A-A439-53DD7D7FB555}"/>
              </a:ext>
            </a:extLst>
          </p:cNvPr>
          <p:cNvSpPr/>
          <p:nvPr/>
        </p:nvSpPr>
        <p:spPr>
          <a:xfrm>
            <a:off x="1150063" y="1066800"/>
            <a:ext cx="5086792" cy="551981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4EDDAD-7EAA-4F85-9A3D-A826E7824503}"/>
              </a:ext>
            </a:extLst>
          </p:cNvPr>
          <p:cNvSpPr txBox="1"/>
          <p:nvPr/>
        </p:nvSpPr>
        <p:spPr>
          <a:xfrm>
            <a:off x="1717041" y="1362633"/>
            <a:ext cx="415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5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闘技</a:t>
            </a:r>
            <a:r>
              <a:rPr kumimoji="1" lang="ja-JP" alt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を使いこなせ！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5F16BE-F804-4413-AFEE-37706A31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09" y="1906593"/>
            <a:ext cx="2438400" cy="135331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E7AACC-D337-412C-9A2B-BD8AAD858F02}"/>
              </a:ext>
            </a:extLst>
          </p:cNvPr>
          <p:cNvSpPr txBox="1"/>
          <p:nvPr/>
        </p:nvSpPr>
        <p:spPr>
          <a:xfrm>
            <a:off x="2003310" y="2042039"/>
            <a:ext cx="1504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闘技ゲージ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646574B-A249-47A9-BC92-9FCD15950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00" y="2008964"/>
            <a:ext cx="1319235" cy="94033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14244DF-D90C-4440-AEDB-2C5FDFB2A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90" y="2036587"/>
            <a:ext cx="7522680" cy="94033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606C4D-4B4B-4AA2-8AEA-F2BF8DE8FB8D}"/>
              </a:ext>
            </a:extLst>
          </p:cNvPr>
          <p:cNvSpPr txBox="1"/>
          <p:nvPr/>
        </p:nvSpPr>
        <p:spPr>
          <a:xfrm>
            <a:off x="1255059" y="2957450"/>
            <a:ext cx="472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3175">
                  <a:noFill/>
                </a:ln>
                <a:solidFill>
                  <a:schemeClr val="accent5"/>
                </a:solidFill>
              </a:rPr>
              <a:t>敵にダメージを与える</a:t>
            </a:r>
            <a:r>
              <a:rPr kumimoji="1" lang="ja-JP" altLang="en-US" dirty="0">
                <a:ln w="3175">
                  <a:noFill/>
                </a:ln>
              </a:rPr>
              <a:t>と闘技ゲージが溜まる！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5CE3843-6BCC-469C-8EBC-9F5D0266D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9" y="3456085"/>
            <a:ext cx="1633883" cy="906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5DD43BE-EDAA-46B2-8DC6-E279BB573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72" y="3459614"/>
            <a:ext cx="1262290" cy="89974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C74A2EC-6A28-477C-98B0-CBF6731B8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3459" y="3417819"/>
            <a:ext cx="7008021" cy="880613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6F10FA-6A7C-4103-B52B-389050EF9965}"/>
              </a:ext>
            </a:extLst>
          </p:cNvPr>
          <p:cNvSpPr/>
          <p:nvPr/>
        </p:nvSpPr>
        <p:spPr>
          <a:xfrm>
            <a:off x="1567399" y="5144750"/>
            <a:ext cx="4205872" cy="572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20240C-7534-4D6D-86F6-C915001702E6}"/>
              </a:ext>
            </a:extLst>
          </p:cNvPr>
          <p:cNvSpPr txBox="1"/>
          <p:nvPr/>
        </p:nvSpPr>
        <p:spPr>
          <a:xfrm>
            <a:off x="1348509" y="4498419"/>
            <a:ext cx="458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ゲージが一定量溜まると闘技を発動できる！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r>
              <a:rPr kumimoji="1" lang="ja-JP" altLang="en-US" dirty="0"/>
              <a:t>闘技を上手く使って戦闘を有利に進めよう！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5C834A2-2652-42C7-95FF-F44D17FB6A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1" y="5144750"/>
            <a:ext cx="572538" cy="572538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F323803-B662-4FEA-B27A-3A5E31DEA99B}"/>
              </a:ext>
            </a:extLst>
          </p:cNvPr>
          <p:cNvSpPr/>
          <p:nvPr/>
        </p:nvSpPr>
        <p:spPr>
          <a:xfrm>
            <a:off x="1573376" y="5783450"/>
            <a:ext cx="4205872" cy="572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CD608369-8409-4365-9A64-DDEA02E647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1" y="5801368"/>
            <a:ext cx="572538" cy="572538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3470DDB-EAE3-4CFF-97AB-7D3C8542E27C}"/>
              </a:ext>
            </a:extLst>
          </p:cNvPr>
          <p:cNvSpPr txBox="1"/>
          <p:nvPr/>
        </p:nvSpPr>
        <p:spPr>
          <a:xfrm>
            <a:off x="2289580" y="5122187"/>
            <a:ext cx="361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闘技・拳</a:t>
            </a:r>
            <a:endParaRPr kumimoji="1" lang="en-US" altLang="ja-JP" sz="1100" b="1" dirty="0">
              <a:solidFill>
                <a:schemeClr val="bg1"/>
              </a:solidFill>
            </a:endParaRPr>
          </a:p>
          <a:p>
            <a:r>
              <a:rPr kumimoji="1" lang="ja-JP" altLang="en-US" sz="1050" b="1" dirty="0">
                <a:solidFill>
                  <a:srgbClr val="FFFF00"/>
                </a:solidFill>
              </a:rPr>
              <a:t>頭部に当たると確定で怯む</a:t>
            </a:r>
            <a:r>
              <a:rPr kumimoji="1" lang="ja-JP" altLang="en-US" sz="1050" b="1" dirty="0"/>
              <a:t>。頭部以外の場所は数回当てれば怯む。隙が多く</a:t>
            </a:r>
            <a:r>
              <a:rPr kumimoji="1" lang="ja-JP" altLang="en-US" sz="1050" b="1" dirty="0">
                <a:solidFill>
                  <a:srgbClr val="FFFF00"/>
                </a:solidFill>
              </a:rPr>
              <a:t>空振りすると大きな隙になるので注意！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84FA7A-625C-4AA6-9CD5-FC0879CAC67A}"/>
              </a:ext>
            </a:extLst>
          </p:cNvPr>
          <p:cNvSpPr txBox="1"/>
          <p:nvPr/>
        </p:nvSpPr>
        <p:spPr>
          <a:xfrm>
            <a:off x="2255639" y="5773124"/>
            <a:ext cx="3616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闘技・斬</a:t>
            </a:r>
            <a:endParaRPr kumimoji="1" lang="en-US" altLang="ja-JP" sz="1100" b="1" dirty="0">
              <a:solidFill>
                <a:schemeClr val="bg1"/>
              </a:solidFill>
            </a:endParaRPr>
          </a:p>
          <a:p>
            <a:r>
              <a:rPr kumimoji="1" lang="ja-JP" altLang="en-US" sz="1100" b="1" dirty="0"/>
              <a:t>連続で相手を斬りつける。</a:t>
            </a:r>
            <a:r>
              <a:rPr kumimoji="1" lang="ja-JP" altLang="en-US" sz="1100" b="1" dirty="0">
                <a:solidFill>
                  <a:srgbClr val="FFFF00"/>
                </a:solidFill>
              </a:rPr>
              <a:t>通常攻撃よりも威力が高く結構強い。</a:t>
            </a:r>
            <a:r>
              <a:rPr kumimoji="1" lang="ja-JP" altLang="en-US" sz="1100" b="1" dirty="0"/>
              <a:t>エフェクトが派手。</a:t>
            </a:r>
            <a:endParaRPr kumimoji="1" lang="en-US" altLang="ja-JP" sz="1100" b="1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7121364-E757-4E88-BE42-069E80839D16}"/>
              </a:ext>
            </a:extLst>
          </p:cNvPr>
          <p:cNvSpPr/>
          <p:nvPr/>
        </p:nvSpPr>
        <p:spPr>
          <a:xfrm>
            <a:off x="6546404" y="1228199"/>
            <a:ext cx="5195727" cy="255711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0DC363-632B-432A-BA48-34962AF8F37E}"/>
              </a:ext>
            </a:extLst>
          </p:cNvPr>
          <p:cNvSpPr txBox="1"/>
          <p:nvPr/>
        </p:nvSpPr>
        <p:spPr>
          <a:xfrm>
            <a:off x="7063882" y="1390885"/>
            <a:ext cx="338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敵の</a:t>
            </a:r>
            <a:r>
              <a:rPr kumimoji="1" lang="ja-JP" altLang="en-US" sz="3200" b="1" dirty="0">
                <a:solidFill>
                  <a:schemeClr val="accent5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大技</a:t>
            </a:r>
            <a:r>
              <a:rPr kumimoji="1" lang="ja-JP" altLang="en-US" sz="3200" b="1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に注意！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78F6B76-9AC2-4A9C-B98C-FE0583B8E3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839" y="2038401"/>
            <a:ext cx="1496436" cy="149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28097E7-62C8-46F3-8089-50BE39DF6F5D}"/>
              </a:ext>
            </a:extLst>
          </p:cNvPr>
          <p:cNvSpPr txBox="1"/>
          <p:nvPr/>
        </p:nvSpPr>
        <p:spPr>
          <a:xfrm>
            <a:off x="8691413" y="2081317"/>
            <a:ext cx="2733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敵の体力が半分以下</a:t>
            </a:r>
            <a:r>
              <a:rPr kumimoji="1" lang="ja-JP" altLang="en-US" b="1" dirty="0"/>
              <a:t>になると</a:t>
            </a:r>
            <a:r>
              <a:rPr kumimoji="1" lang="ja-JP" altLang="en-US" b="1" dirty="0">
                <a:solidFill>
                  <a:schemeClr val="accent5"/>
                </a:solidFill>
              </a:rPr>
              <a:t>大技</a:t>
            </a:r>
            <a:r>
              <a:rPr kumimoji="1" lang="ja-JP" altLang="en-US" b="1" dirty="0"/>
              <a:t>を撃ってくるぞ！</a:t>
            </a:r>
            <a:endParaRPr kumimoji="1" lang="en-US" altLang="ja-JP" dirty="0"/>
          </a:p>
          <a:p>
            <a:r>
              <a:rPr kumimoji="1" lang="ja-JP" altLang="en-US" b="1" dirty="0"/>
              <a:t>被弾すれば</a:t>
            </a:r>
            <a:r>
              <a:rPr kumimoji="1" lang="ja-JP" altLang="en-US" b="1" dirty="0">
                <a:solidFill>
                  <a:schemeClr val="accent5"/>
                </a:solidFill>
              </a:rPr>
              <a:t>一発で瀕死</a:t>
            </a:r>
            <a:r>
              <a:rPr kumimoji="1" lang="ja-JP" altLang="en-US" b="1" dirty="0"/>
              <a:t>になるかも</a:t>
            </a:r>
            <a:r>
              <a:rPr kumimoji="1" lang="en-US" altLang="ja-JP" b="1" dirty="0"/>
              <a:t>…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0A888DD-FB45-4000-AE4E-0F17D956143F}"/>
              </a:ext>
            </a:extLst>
          </p:cNvPr>
          <p:cNvSpPr txBox="1"/>
          <p:nvPr/>
        </p:nvSpPr>
        <p:spPr>
          <a:xfrm>
            <a:off x="8723423" y="3151800"/>
            <a:ext cx="250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全力で逃げよう</a:t>
            </a:r>
            <a:r>
              <a:rPr kumimoji="1" lang="en-US" altLang="ja-JP" sz="2400" b="1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endParaRPr kumimoji="1" lang="ja-JP" altLang="en-US" sz="2400" b="1" dirty="0">
              <a:solidFill>
                <a:srgbClr val="FF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DB90396-8006-4344-A7F2-90F2C14AB528}"/>
              </a:ext>
            </a:extLst>
          </p:cNvPr>
          <p:cNvSpPr/>
          <p:nvPr/>
        </p:nvSpPr>
        <p:spPr>
          <a:xfrm>
            <a:off x="6554484" y="3866195"/>
            <a:ext cx="5195727" cy="255711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7A39D77-C3E1-40B8-8F6B-D655739BA867}"/>
              </a:ext>
            </a:extLst>
          </p:cNvPr>
          <p:cNvSpPr txBox="1"/>
          <p:nvPr/>
        </p:nvSpPr>
        <p:spPr>
          <a:xfrm>
            <a:off x="7063882" y="4036193"/>
            <a:ext cx="363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最後の</a:t>
            </a:r>
            <a:r>
              <a:rPr kumimoji="1" lang="ja-JP" altLang="en-US" sz="3600" b="1" dirty="0">
                <a:solidFill>
                  <a:schemeClr val="accent5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切り札</a:t>
            </a: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EB26C28D-F24A-47AC-AA64-2578D7E11D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745" y="4661723"/>
            <a:ext cx="1545529" cy="1610784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DA804F5-84DB-429A-BFEA-ADC024C0D9BE}"/>
              </a:ext>
            </a:extLst>
          </p:cNvPr>
          <p:cNvSpPr txBox="1"/>
          <p:nvPr/>
        </p:nvSpPr>
        <p:spPr>
          <a:xfrm>
            <a:off x="7040211" y="4755096"/>
            <a:ext cx="2953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戦闘時に</a:t>
            </a:r>
            <a:r>
              <a:rPr kumimoji="1" lang="ja-JP" altLang="en-US" dirty="0">
                <a:solidFill>
                  <a:srgbClr val="FFFF00"/>
                </a:solidFill>
              </a:rPr>
              <a:t>一つだけ</a:t>
            </a:r>
            <a:r>
              <a:rPr kumimoji="1" lang="ja-JP" altLang="en-US" dirty="0"/>
              <a:t>所持している　　　を消費することで</a:t>
            </a:r>
            <a:endParaRPr kumimoji="1" lang="en-US" altLang="ja-JP" dirty="0"/>
          </a:p>
          <a:p>
            <a:r>
              <a:rPr kumimoji="1" lang="ja-JP" altLang="en-US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一定期間パワーアップ！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93E7C75-5D3C-46A2-A344-5867E4D15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26" y="4980139"/>
            <a:ext cx="1180153" cy="446885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2E00D01-C5A1-4DEE-8AEF-C8991DF3727A}"/>
              </a:ext>
            </a:extLst>
          </p:cNvPr>
          <p:cNvSpPr txBox="1"/>
          <p:nvPr/>
        </p:nvSpPr>
        <p:spPr>
          <a:xfrm>
            <a:off x="7040211" y="5597022"/>
            <a:ext cx="307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</a:rPr>
              <a:t>バフの詳細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・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攻撃力アップ</a:t>
            </a:r>
            <a:r>
              <a:rPr kumimoji="1" lang="ja-JP" altLang="en-US" sz="1200" b="1" dirty="0"/>
              <a:t>　・</a:t>
            </a:r>
            <a:r>
              <a:rPr kumimoji="1" lang="ja-JP" altLang="en-US" sz="1200" b="1" dirty="0">
                <a:solidFill>
                  <a:srgbClr val="0070C0"/>
                </a:solidFill>
              </a:rPr>
              <a:t>防御力アップ</a:t>
            </a:r>
            <a:endParaRPr kumimoji="1" lang="en-US" altLang="ja-JP" sz="1200" b="1" dirty="0">
              <a:solidFill>
                <a:srgbClr val="0070C0"/>
              </a:solidFill>
            </a:endParaRPr>
          </a:p>
          <a:p>
            <a:r>
              <a:rPr kumimoji="1" lang="ja-JP" altLang="en-US" sz="1200" b="1" dirty="0"/>
              <a:t>・闘技ゲージの蓄積量アップ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・アイテム使用時</a:t>
            </a:r>
            <a:r>
              <a:rPr kumimoji="1" lang="en-US" altLang="ja-JP" sz="1200" dirty="0">
                <a:solidFill>
                  <a:srgbClr val="00B050"/>
                </a:solidFill>
              </a:rPr>
              <a:t>HP</a:t>
            </a:r>
            <a:r>
              <a:rPr kumimoji="1" lang="ja-JP" altLang="en-US" sz="1200" b="1" dirty="0">
                <a:solidFill>
                  <a:srgbClr val="00B050"/>
                </a:solidFill>
              </a:rPr>
              <a:t>全回復</a:t>
            </a:r>
            <a:endParaRPr kumimoji="1" lang="en-US" altLang="ja-JP" sz="1200" b="1" dirty="0">
              <a:solidFill>
                <a:srgbClr val="00B05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0BA097-BA2B-449E-A59F-1FE3B740C133}"/>
              </a:ext>
            </a:extLst>
          </p:cNvPr>
          <p:cNvSpPr txBox="1"/>
          <p:nvPr/>
        </p:nvSpPr>
        <p:spPr>
          <a:xfrm>
            <a:off x="2224840" y="6323843"/>
            <a:ext cx="3927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闘技については変更の可能性があるので注意</a:t>
            </a:r>
          </a:p>
        </p:txBody>
      </p:sp>
    </p:spTree>
    <p:extLst>
      <p:ext uri="{BB962C8B-B14F-4D97-AF65-F5344CB8AC3E}">
        <p14:creationId xmlns:p14="http://schemas.microsoft.com/office/powerpoint/2010/main" val="2634863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1169</TotalTime>
  <Words>380</Words>
  <Application>Microsoft Office PowerPoint</Application>
  <PresentationFormat>ワイド画面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BIZ UDP明朝 Medium</vt:lpstr>
      <vt:lpstr>HGP行書体</vt:lpstr>
      <vt:lpstr>ＭＳ Ｐゴシック</vt:lpstr>
      <vt:lpstr>游ゴシック</vt:lpstr>
      <vt:lpstr>Algerian</vt:lpstr>
      <vt:lpstr>Arial</vt:lpstr>
      <vt:lpstr>Bookman Old Style</vt:lpstr>
      <vt:lpstr>Rockwell</vt:lpstr>
      <vt:lpstr>Damask</vt:lpstr>
      <vt:lpstr> Hunters</vt:lpstr>
      <vt:lpstr>ゲーム内容</vt:lpstr>
      <vt:lpstr>コンセプト</vt:lpstr>
      <vt:lpstr>戦闘のポイント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齋藤大夢</dc:creator>
  <cp:lastModifiedBy>齋藤大夢</cp:lastModifiedBy>
  <cp:revision>43</cp:revision>
  <dcterms:created xsi:type="dcterms:W3CDTF">2023-08-07T14:03:53Z</dcterms:created>
  <dcterms:modified xsi:type="dcterms:W3CDTF">2023-09-19T02:44:16Z</dcterms:modified>
</cp:coreProperties>
</file>