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59" r:id="rId8"/>
    <p:sldId id="267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14" y="-84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2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5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2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1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3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9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0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3748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8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github.com/jinwoo1225/SnakeGameWithSmart4412" TargetMode="External" /><Relationship Id="rId3" Type="http://schemas.openxmlformats.org/officeDocument/2006/relationships/hyperlink" Target="https://syki66.github.io/blog/2020/06/15/H-smart4412TKU.html" TargetMode="External" /><Relationship Id="rId4" Type="http://schemas.openxmlformats.org/officeDocument/2006/relationships/hyperlink" Target="https://www.urbanbrush.net/downloads/%EB%91%90%EB%8D%94%EC%A7%80%EA%B2%8C%EC%9E%84-%EC%9D%BC%EB%9F%AC%EC%8A%A4%ED%8A%B8-ai-%EB%AC%B4%EB%A3%8C%EB%8B%A4%EC%9A%B4%EB%A1%9C%EB%93%9C-free-mole-game-vector/" TargetMode="External" /><Relationship Id="rId5" Type="http://schemas.openxmlformats.org/officeDocument/2006/relationships/hyperlink" Target="https://webisfree.com/2016-01-25/%5b%EB%AA%A8%EB%B0%94%EC%9D%BC%EA%B2%8C%EC%9E%84%5d-%ED%94%BC%EC%95%84%EB%85%B8-%ED%83%80%EC%9D%BC2-%EA%B2%8C%EC%9E%84%EC%86%8C%EA%B0%9C-%EB%B0%8F-%EC%A0%84%EB%9E%B5" TargetMode="External" /><Relationship Id="rId6" Type="http://schemas.openxmlformats.org/officeDocument/2006/relationships/hyperlink" Target="https://slidesplayer.org/slide/14109337/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f3f3f3"/>
            </a:gs>
            <a:gs pos="100000">
              <a:srgbClr val="e2e5de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27584" y="2060848"/>
            <a:ext cx="7632848" cy="165618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907704" y="4869160"/>
            <a:ext cx="547260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22074" y="2564904"/>
            <a:ext cx="7294342" cy="6240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IoT </a:t>
            </a:r>
            <a:r>
              <a:rPr lang="ko-KR" altLang="en-US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프로그래밍 프로젝트 계획 발표</a:t>
            </a:r>
            <a:endParaRPr lang="ko-KR" altLang="en-US" sz="35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9346" y="4153938"/>
            <a:ext cx="2665308" cy="6432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두더지 타일</a:t>
            </a:r>
            <a:endParaRPr lang="ko-KR" altLang="en-US" sz="3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3293604" y="5085184"/>
            <a:ext cx="2556791" cy="999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2017250043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정유성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2016415024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이지환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2017250044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정재현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88640"/>
            <a:ext cx="1126564" cy="6381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  <a:endParaRPr lang="ko-KR" altLang="en-US" sz="3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900174"/>
            <a:ext cx="102573" cy="59578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1475656" y="1357318"/>
            <a:ext cx="6408712" cy="648072"/>
            <a:chOff x="1403648" y="2085782"/>
            <a:chExt cx="6408712" cy="648072"/>
          </a:xfrm>
        </p:grpSpPr>
        <p:grpSp>
          <p:nvGrpSpPr>
            <p:cNvPr id="7" name="그룹 6"/>
            <p:cNvGrpSpPr/>
            <p:nvPr/>
          </p:nvGrpSpPr>
          <p:grpSpPr>
            <a:xfrm rot="0">
              <a:off x="1403648" y="2085782"/>
              <a:ext cx="6408712" cy="648072"/>
              <a:chOff x="1331640" y="2132856"/>
              <a:chExt cx="6408712" cy="64807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331640" y="2132856"/>
                <a:ext cx="6408712" cy="6480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902460" y="2132856"/>
                <a:ext cx="77252" cy="648072"/>
              </a:xfrm>
              <a:prstGeom prst="rect">
                <a:avLst/>
              </a:prstGeom>
              <a:solidFill>
                <a:srgbClr val="fbfbfb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509404" y="2148208"/>
              <a:ext cx="39305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4595" y="2148208"/>
              <a:ext cx="4154187" cy="5119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기존 프로젝트 조사 내용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1475656" y="2271283"/>
            <a:ext cx="6408712" cy="648072"/>
            <a:chOff x="1403648" y="2085782"/>
            <a:chExt cx="6408712" cy="648072"/>
          </a:xfrm>
        </p:grpSpPr>
        <p:grpSp>
          <p:nvGrpSpPr>
            <p:cNvPr id="15" name="그룹 14"/>
            <p:cNvGrpSpPr/>
            <p:nvPr/>
          </p:nvGrpSpPr>
          <p:grpSpPr>
            <a:xfrm rot="0">
              <a:off x="1403648" y="2085782"/>
              <a:ext cx="6408712" cy="648072"/>
              <a:chOff x="1331640" y="2132856"/>
              <a:chExt cx="6408712" cy="648072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331640" y="2132856"/>
                <a:ext cx="6408712" cy="6480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902460" y="2132856"/>
                <a:ext cx="77252" cy="648072"/>
              </a:xfrm>
              <a:prstGeom prst="rect">
                <a:avLst/>
              </a:prstGeom>
              <a:solidFill>
                <a:srgbClr val="fbfbfb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509404" y="2148208"/>
              <a:ext cx="39305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4595" y="2148208"/>
              <a:ext cx="2839737" cy="5123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계획한 프로젝트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1475656" y="3185247"/>
            <a:ext cx="6408712" cy="648072"/>
            <a:chOff x="1403648" y="2085782"/>
            <a:chExt cx="6408712" cy="648072"/>
          </a:xfrm>
        </p:grpSpPr>
        <p:grpSp>
          <p:nvGrpSpPr>
            <p:cNvPr id="21" name="그룹 20"/>
            <p:cNvGrpSpPr/>
            <p:nvPr/>
          </p:nvGrpSpPr>
          <p:grpSpPr>
            <a:xfrm rot="0">
              <a:off x="1403648" y="2085782"/>
              <a:ext cx="6408712" cy="648072"/>
              <a:chOff x="1331640" y="2132856"/>
              <a:chExt cx="6408712" cy="64807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331640" y="2132856"/>
                <a:ext cx="6408712" cy="6480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902460" y="2132856"/>
                <a:ext cx="77252" cy="648072"/>
              </a:xfrm>
              <a:prstGeom prst="rect">
                <a:avLst/>
              </a:prstGeom>
              <a:solidFill>
                <a:srgbClr val="fbfbfb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509404" y="2148208"/>
              <a:ext cx="39305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94595" y="2148208"/>
              <a:ext cx="4478037" cy="5127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>
                <a:buClr>
                  <a:schemeClr val="tx1">
                    <a:lumMod val="65000"/>
                    <a:lumOff val="35000"/>
                  </a:schemeClr>
                </a:buClr>
                <a:buFont typeface="Arial"/>
                <a:buNone/>
                <a:defRPr/>
              </a:pPr>
              <a:r>
                <a:rPr lang="ko-KR" altLang="en-US" sz="2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기존 게임과의 차이·차별성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1475656" y="4099211"/>
            <a:ext cx="6408712" cy="648072"/>
            <a:chOff x="1403648" y="2085782"/>
            <a:chExt cx="6408712" cy="648072"/>
          </a:xfrm>
        </p:grpSpPr>
        <p:grpSp>
          <p:nvGrpSpPr>
            <p:cNvPr id="27" name="그룹 26"/>
            <p:cNvGrpSpPr/>
            <p:nvPr/>
          </p:nvGrpSpPr>
          <p:grpSpPr>
            <a:xfrm rot="0">
              <a:off x="1403648" y="2085782"/>
              <a:ext cx="6408712" cy="648072"/>
              <a:chOff x="1331640" y="2132856"/>
              <a:chExt cx="6408712" cy="648072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331640" y="2132856"/>
                <a:ext cx="6408712" cy="6480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902460" y="2132856"/>
                <a:ext cx="77252" cy="648072"/>
              </a:xfrm>
              <a:prstGeom prst="rect">
                <a:avLst/>
              </a:prstGeom>
              <a:solidFill>
                <a:srgbClr val="fbfbfb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509404" y="2148208"/>
              <a:ext cx="39305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94595" y="2148208"/>
              <a:ext cx="1639587" cy="5132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참고문헌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1115616" y="1052736"/>
            <a:ext cx="691276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9612" y="332656"/>
            <a:ext cx="6984776" cy="694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 기존 프로젝트 조사 내용</a:t>
            </a:r>
            <a:endParaRPr lang="ko-KR" altLang="en-US" sz="4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30474" y="1623210"/>
            <a:ext cx="6897910" cy="4614101"/>
          </a:xfrm>
          <a:prstGeom prst="rect">
            <a:avLst/>
          </a:prstGeom>
          <a:solidFill>
            <a:schemeClr val="tx1">
              <a:lumMod val="65000"/>
              <a:lumOff val="3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anchor="t"/>
          <a:lstStyle/>
          <a:p>
            <a:pPr lvl="0">
              <a:defRPr/>
            </a:pPr>
            <a:endParaRPr lang="en-US" altLang="ko-KR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snake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게임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8x8 dot matirx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snake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가 자신의 꼬리와 벽에 부딪히지 않고 먹이를 찾아 이동하며 점수를 획득하는 게임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가위바위보 및 베팅 게임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배팅금액을 설정한 후 가위바위보 게임을 진행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가위바위보를 승리할 경우 배팅금액을 획득하고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가위바위보를 패배할 경우 배팅금액을 회수당하는 시스템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이후 모인 금액을 현금으로 전환하는 내용의 게임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1115616" y="1052736"/>
            <a:ext cx="691276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9612" y="1448614"/>
            <a:ext cx="5148572" cy="39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두더지 타일 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두더지 게임 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피아노 타일 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36071" y="2132856"/>
            <a:ext cx="1800225" cy="3203972"/>
          </a:xfrm>
          <a:prstGeom prst="rect">
            <a:avLst/>
          </a:prstGeom>
        </p:spPr>
      </p:pic>
      <p:sp>
        <p:nvSpPr>
          <p:cNvPr id="49" name="TextBox 41"/>
          <p:cNvSpPr txBox="1"/>
          <p:nvPr/>
        </p:nvSpPr>
        <p:spPr>
          <a:xfrm>
            <a:off x="1232012" y="485056"/>
            <a:ext cx="6984776" cy="694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 계획한 프로젝트</a:t>
            </a:r>
            <a:endParaRPr lang="ko-KR" altLang="en-US" sz="4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rcRect b="7190"/>
          <a:stretch>
            <a:fillRect/>
          </a:stretch>
        </p:blipFill>
        <p:spPr>
          <a:xfrm>
            <a:off x="1439619" y="2420888"/>
            <a:ext cx="2520315" cy="2481506"/>
          </a:xfrm>
          <a:prstGeom prst="rect">
            <a:avLst/>
          </a:prstGeom>
        </p:spPr>
      </p:pic>
      <p:sp>
        <p:nvSpPr>
          <p:cNvPr id="51" name=""/>
          <p:cNvSpPr/>
          <p:nvPr/>
        </p:nvSpPr>
        <p:spPr>
          <a:xfrm>
            <a:off x="4427984" y="3429000"/>
            <a:ext cx="360040" cy="360040"/>
          </a:xfrm>
          <a:prstGeom prst="plus">
            <a:avLst>
              <a:gd name="adj" fmla="val 2500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1115616" y="1052736"/>
            <a:ext cx="691276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9612" y="332656"/>
            <a:ext cx="6984776" cy="694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 계획한 프로젝트</a:t>
            </a:r>
            <a:endParaRPr lang="ko-KR" altLang="en-US" sz="4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3045" y="1623211"/>
            <a:ext cx="6897910" cy="4614101"/>
          </a:xfrm>
          <a:prstGeom prst="rect">
            <a:avLst/>
          </a:prstGeom>
          <a:solidFill>
            <a:schemeClr val="tx1">
              <a:lumMod val="65000"/>
              <a:lumOff val="3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anchor="t"/>
          <a:lstStyle/>
          <a:p>
            <a:pPr lvl="0"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두더지 타일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두더지 게임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피아노 타일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57040" lvl="0" indent="-257040"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/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dot matrix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이용해 지속적으로 깜빡이는 불빛에 맞춰 해당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  위치에 상응하는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Swtich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를 눌러 진행하는 방식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/>
            </a:pP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57040" lvl="0" indent="-257040"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/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8x8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dot matrix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중 최외각을 제외한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6x6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크기의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matrix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에서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  두더지 한마리의 크기를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2x2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크기로 하는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3x3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필드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4" name=""/>
          <p:cNvPicPr/>
          <p:nvPr/>
        </p:nvPicPr>
        <p:blipFill rotWithShape="1">
          <a:blip r:embed="rId2"/>
          <a:srcRect l="5630" t="28600" r="53600" b="40820"/>
          <a:stretch>
            <a:fillRect/>
          </a:stretch>
        </p:blipFill>
        <p:spPr>
          <a:xfrm>
            <a:off x="2267744" y="3789040"/>
            <a:ext cx="4608512" cy="1944216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46" name=""/>
          <p:cNvCxnSpPr/>
          <p:nvPr/>
        </p:nvCxnSpPr>
        <p:spPr>
          <a:xfrm rot="16200000">
            <a:off x="5904148" y="5769260"/>
            <a:ext cx="21602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>
            <a:stCxn id="48" idx="0"/>
          </p:cNvCxnSpPr>
          <p:nvPr/>
        </p:nvCxnSpPr>
        <p:spPr>
          <a:xfrm rot="16200000">
            <a:off x="3023828" y="5409220"/>
            <a:ext cx="93610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1"/>
          <p:cNvSpPr txBox="1"/>
          <p:nvPr/>
        </p:nvSpPr>
        <p:spPr>
          <a:xfrm>
            <a:off x="2915816" y="5877272"/>
            <a:ext cx="1152128" cy="293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dot matrix</a:t>
            </a:r>
            <a:endParaRPr lang="en-US" altLang="ko-KR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1"/>
          <p:cNvSpPr txBox="1"/>
          <p:nvPr/>
        </p:nvSpPr>
        <p:spPr>
          <a:xfrm>
            <a:off x="5436096" y="5877272"/>
            <a:ext cx="1152128" cy="293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swtich</a:t>
            </a:r>
            <a:endParaRPr lang="en-US" altLang="ko-KR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1115616" y="1052736"/>
            <a:ext cx="691276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9612" y="332656"/>
            <a:ext cx="6984776" cy="694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 계획한 프로젝트</a:t>
            </a:r>
            <a:endParaRPr lang="ko-KR" altLang="en-US" sz="4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3045" y="1623211"/>
            <a:ext cx="6897910" cy="4614101"/>
          </a:xfrm>
          <a:prstGeom prst="rect">
            <a:avLst/>
          </a:prstGeom>
          <a:solidFill>
            <a:schemeClr val="tx1">
              <a:lumMod val="65000"/>
              <a:lumOff val="3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anchor="t"/>
          <a:lstStyle/>
          <a:p>
            <a:pPr lvl="0"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두더지 타일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두더지 게임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피아노 타일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57040" lvl="0" indent="-257040"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/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CLCD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진행도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점수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) or (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스코어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맞춘 개수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등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  게임에 대한 전반적인 내용 출력 예정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/>
            </a:pP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57040" lvl="0" indent="-257040"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/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언어 또는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언어 사용 예정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/>
            </a:pP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4" name=""/>
          <p:cNvPicPr/>
          <p:nvPr/>
        </p:nvPicPr>
        <p:blipFill rotWithShape="1">
          <a:blip r:embed="rId2"/>
          <a:srcRect l="5630" t="28600" r="53600" b="40820"/>
          <a:stretch>
            <a:fillRect/>
          </a:stretch>
        </p:blipFill>
        <p:spPr>
          <a:xfrm>
            <a:off x="2267744" y="3789040"/>
            <a:ext cx="4608512" cy="1944216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46" name=""/>
          <p:cNvCxnSpPr/>
          <p:nvPr/>
        </p:nvCxnSpPr>
        <p:spPr>
          <a:xfrm rot="16200000">
            <a:off x="5148064" y="5013176"/>
            <a:ext cx="172819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1"/>
          <p:cNvSpPr txBox="1"/>
          <p:nvPr/>
        </p:nvSpPr>
        <p:spPr>
          <a:xfrm>
            <a:off x="5436096" y="5877272"/>
            <a:ext cx="1152128" cy="293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CLCD</a:t>
            </a:r>
            <a:endParaRPr lang="en-US" altLang="ko-KR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683543" y="1628775"/>
            <a:ext cx="1980247" cy="1980247"/>
          </a:xfrm>
          <a:prstGeom prst="ellipse">
            <a:avLst/>
          </a:prstGeom>
          <a:solidFill>
            <a:srgbClr val="b9b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 b="1">
                <a:solidFill>
                  <a:schemeClr val="bg1"/>
                </a:solidFill>
              </a:rPr>
              <a:t>두더지게임 </a:t>
            </a:r>
            <a:endParaRPr lang="ko-KR" altLang="en-US" sz="1900" b="1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1900" b="1">
                <a:solidFill>
                  <a:schemeClr val="bg1"/>
                </a:solidFill>
              </a:rPr>
              <a:t>측면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47536" y="4257064"/>
            <a:ext cx="1980247" cy="1980247"/>
          </a:xfrm>
          <a:prstGeom prst="ellipse">
            <a:avLst/>
          </a:prstGeom>
          <a:solidFill>
            <a:srgbClr val="b9b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 b="1">
                <a:solidFill>
                  <a:schemeClr val="bg1"/>
                </a:solidFill>
              </a:rPr>
              <a:t>피아노 타일 게임 측면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1115616" y="1052736"/>
            <a:ext cx="691276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9612" y="332656"/>
            <a:ext cx="6984776" cy="694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/>
            </a:pP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 기존 게임과의 차이·차별성</a:t>
            </a:r>
            <a:endParaRPr lang="ko-KR" altLang="en-US" sz="4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1"/>
          <p:cNvSpPr txBox="1"/>
          <p:nvPr/>
        </p:nvSpPr>
        <p:spPr>
          <a:xfrm>
            <a:off x="2987824" y="2060848"/>
            <a:ext cx="5832648" cy="1461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200" lvl="0" indent="-571200"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/>
            </a:pPr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</a:rPr>
              <a:t>두더지를 잡을수록 두더지가 </a:t>
            </a:r>
            <a:endParaRPr lang="ko-KR" altLang="en-US" sz="3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/>
            </a:pPr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</a:rPr>
              <a:t>    생성되고 숨는 속도가 점점</a:t>
            </a:r>
            <a:endParaRPr lang="ko-KR" altLang="en-US" sz="3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/>
            </a:pPr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</a:rPr>
              <a:t>    빨라짐</a:t>
            </a:r>
            <a:endParaRPr lang="ko-KR" altLang="en-US" sz="3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1"/>
          <p:cNvSpPr txBox="1"/>
          <p:nvPr/>
        </p:nvSpPr>
        <p:spPr>
          <a:xfrm>
            <a:off x="3059832" y="4733568"/>
            <a:ext cx="5832648" cy="145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200" lvl="0" indent="-571200"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/>
            </a:pPr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</a:rPr>
              <a:t>두더지의 색상에 따라 점수가 두배가 되거나 마이너스 되는 효과 구현</a:t>
            </a:r>
            <a:endParaRPr lang="ko-KR" altLang="en-US" sz="3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1115616" y="1052736"/>
            <a:ext cx="691276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9612" y="332656"/>
            <a:ext cx="6984776" cy="694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 참고문헌</a:t>
            </a:r>
            <a:endParaRPr lang="ko-KR" altLang="en-US" sz="4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30474" y="1623210"/>
            <a:ext cx="6897910" cy="4614101"/>
          </a:xfrm>
          <a:prstGeom prst="rect">
            <a:avLst/>
          </a:prstGeom>
          <a:solidFill>
            <a:schemeClr val="tx1">
              <a:lumMod val="65000"/>
              <a:lumOff val="3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anchor="t"/>
          <a:lstStyle/>
          <a:p>
            <a:pPr lvl="0">
              <a:defRPr/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snake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게임 출처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300" b="1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https://github.com/jinwoo1225/SnakeGameWithSmart4412</a:t>
            </a:r>
            <a:endParaRPr lang="en-US" altLang="ko-KR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가위바위보 베팅게임 출처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300" b="1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https://syki66.github.io/blog/2020/06/15/H-smart4412TKU.html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두더지 게임 사진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300" b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https://www.urbanbrush.net/downloads/%EB%91%90%EB%8D%94%EC%A7%80%EA%B2%8C%EC%9E%84-%EC%9D%BC%EB%9F%AC%EC%8A%A4%ED%8A%B8-ai-%EB%AC%B4%EB%A3%8C%EB%8B%A4%EC%9A%B4%EB%A1%9C%EB%93%9C-free-mole-game-vector/</a:t>
            </a:r>
            <a:endParaRPr lang="en-US" altLang="ko-KR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피아노 타일 게임 사진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300" b="1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https://webisfree.com/2016-01-25/[%EB%AA%A8%EB%B0%94%EC%9D%BC%EA%B2%8C%EC%9E%84]-%ED%94%BC%EC%95%84%EB%85%B8-%ED%83%80%EC%9D%BC2-%EA%B2%8C%EC%9E%84%EC%86%8C%EA%B0%9C-%EB%B0%8F-%EC%A0%84%EB%9E%B5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H-Smart4412TKU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FPGA Board 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사진</a:t>
            </a:r>
            <a:endParaRPr lang="ko-KR" altLang="en-US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300" b="1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https://slidesplayer.org/slide/14109337/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3F3F3"/>
            </a:gs>
            <a:gs pos="100000">
              <a:srgbClr val="E2E5D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9612" y="2967335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203</ep:Words>
  <ep:PresentationFormat>화면 슬라이드 쇼(4:3)</ep:PresentationFormat>
  <ep:Paragraphs>50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2017-07-23T04:50:19.000</dcterms:created>
  <dc:creator>SeongJae</dc:creator>
  <cp:lastModifiedBy>YS</cp:lastModifiedBy>
  <dcterms:modified xsi:type="dcterms:W3CDTF">2022-05-16T14:26:42.591</dcterms:modified>
  <cp:revision>26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