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ebas Neue"/>
      <p:regular r:id="rId19"/>
    </p:embeddedFont>
    <p:embeddedFont>
      <p:font typeface="IBM Plex Sans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Condensed-regular.fntdata"/><Relationship Id="rId11" Type="http://schemas.openxmlformats.org/officeDocument/2006/relationships/slide" Target="slides/slide5.xml"/><Relationship Id="rId22" Type="http://schemas.openxmlformats.org/officeDocument/2006/relationships/font" Target="fonts/IBMPlexSansCondensed-italic.fntdata"/><Relationship Id="rId10" Type="http://schemas.openxmlformats.org/officeDocument/2006/relationships/slide" Target="slides/slide4.xml"/><Relationship Id="rId21" Type="http://schemas.openxmlformats.org/officeDocument/2006/relationships/font" Target="fonts/IBMPlexSansCondensed-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IBMPlexSans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BebasNeu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54cdf49b_5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54cdf49b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6b6ac6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6b6ac68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b6ac683c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6b6ac68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454cdf49b_1_1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454cdf49b_1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54cdf49b_1_1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54cdf49b_1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54cdf49b_1_28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54cdf49b_1_2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54cdf49b_1_1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54cdf49b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54cdf49b_5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54cdf49b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d8279d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d8279d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54cdf49b_5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54cdf49b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54cdf49b_1_1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54cdf49b_1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b6ac6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b6ac6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56" name="Shape 56"/>
        <p:cNvGrpSpPr/>
        <p:nvPr/>
      </p:nvGrpSpPr>
      <p:grpSpPr>
        <a:xfrm>
          <a:off x="0" y="0"/>
          <a:ext cx="0" cy="0"/>
          <a:chOff x="0" y="0"/>
          <a:chExt cx="0" cy="0"/>
        </a:xfrm>
      </p:grpSpPr>
      <p:sp>
        <p:nvSpPr>
          <p:cNvPr id="57" name="Google Shape;57;p15"/>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8" name="Google Shape;58;p15"/>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59" name="Shape 59"/>
        <p:cNvGrpSpPr/>
        <p:nvPr/>
      </p:nvGrpSpPr>
      <p:grpSpPr>
        <a:xfrm>
          <a:off x="0" y="0"/>
          <a:ext cx="0" cy="0"/>
          <a:chOff x="0" y="0"/>
          <a:chExt cx="0" cy="0"/>
        </a:xfrm>
      </p:grpSpPr>
      <p:sp>
        <p:nvSpPr>
          <p:cNvPr id="60" name="Google Shape;60;p16"/>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61" name="Google Shape;61;p16"/>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62" name="Google Shape;62;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63" name="Shape 63"/>
        <p:cNvGrpSpPr/>
        <p:nvPr/>
      </p:nvGrpSpPr>
      <p:grpSpPr>
        <a:xfrm>
          <a:off x="0" y="0"/>
          <a:ext cx="0" cy="0"/>
          <a:chOff x="0" y="0"/>
          <a:chExt cx="0" cy="0"/>
        </a:xfrm>
      </p:grpSpPr>
      <p:sp>
        <p:nvSpPr>
          <p:cNvPr id="64" name="Google Shape;64;p1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5" name="Google Shape;65;p17"/>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66" name="Google Shape;66;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 name="Google Shape;69;p18"/>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0" name="Google Shape;70;p18"/>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1" name="Google Shape;71;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72" name="Shape 72"/>
        <p:cNvGrpSpPr/>
        <p:nvPr/>
      </p:nvGrpSpPr>
      <p:grpSpPr>
        <a:xfrm>
          <a:off x="0" y="0"/>
          <a:ext cx="0" cy="0"/>
          <a:chOff x="0" y="0"/>
          <a:chExt cx="0" cy="0"/>
        </a:xfrm>
      </p:grpSpPr>
      <p:sp>
        <p:nvSpPr>
          <p:cNvPr id="73" name="Google Shape;73;p19"/>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4" name="Google Shape;74;p19"/>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5" name="Google Shape;75;p19"/>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6" name="Google Shape;76;p19"/>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7" name="Google Shape;77;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 name="Google Shape;80;p2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81" name="Shape 81"/>
        <p:cNvGrpSpPr/>
        <p:nvPr/>
      </p:nvGrpSpPr>
      <p:grpSpPr>
        <a:xfrm>
          <a:off x="0" y="0"/>
          <a:ext cx="0" cy="0"/>
          <a:chOff x="0" y="0"/>
          <a:chExt cx="0" cy="0"/>
        </a:xfrm>
      </p:grpSpPr>
      <p:sp>
        <p:nvSpPr>
          <p:cNvPr id="82" name="Google Shape;82;p21"/>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83" name="Google Shape;83;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84" name="Shape 84"/>
        <p:cNvGrpSpPr/>
        <p:nvPr/>
      </p:nvGrpSpPr>
      <p:grpSpPr>
        <a:xfrm>
          <a:off x="0" y="0"/>
          <a:ext cx="0" cy="0"/>
          <a:chOff x="0" y="0"/>
          <a:chExt cx="0" cy="0"/>
        </a:xfrm>
      </p:grpSpPr>
      <p:sp>
        <p:nvSpPr>
          <p:cNvPr id="85" name="Google Shape;85;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52" name="Google Shape;52;p13"/>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53" name="Google Shape;53;p13"/>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ph idx="4294967295" type="ctrTitle"/>
          </p:nvPr>
        </p:nvSpPr>
        <p:spPr>
          <a:xfrm>
            <a:off x="855300" y="2107425"/>
            <a:ext cx="3411600" cy="9372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100"/>
              <a:t>MEMORIES</a:t>
            </a:r>
            <a:endParaRPr sz="7100"/>
          </a:p>
        </p:txBody>
      </p:sp>
      <p:sp>
        <p:nvSpPr>
          <p:cNvPr id="91" name="Google Shape;91;p23"/>
          <p:cNvSpPr txBox="1"/>
          <p:nvPr>
            <p:ph idx="4294967295" type="subTitle"/>
          </p:nvPr>
        </p:nvSpPr>
        <p:spPr>
          <a:xfrm>
            <a:off x="855300" y="3027150"/>
            <a:ext cx="4630200" cy="15672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2200">
                <a:solidFill>
                  <a:schemeClr val="lt1"/>
                </a:solidFill>
                <a:latin typeface="Bebas Neue"/>
                <a:ea typeface="Bebas Neue"/>
                <a:cs typeface="Bebas Neue"/>
                <a:sym typeface="Bebas Neue"/>
              </a:rPr>
              <a:t>Alunos: </a:t>
            </a:r>
            <a:r>
              <a:rPr lang="en" sz="2200">
                <a:solidFill>
                  <a:srgbClr val="F1C232"/>
                </a:solidFill>
                <a:latin typeface="Bebas Neue"/>
                <a:ea typeface="Bebas Neue"/>
                <a:cs typeface="Bebas Neue"/>
                <a:sym typeface="Bebas Neue"/>
              </a:rPr>
              <a:t>Alberto </a:t>
            </a:r>
            <a:r>
              <a:rPr lang="en" sz="2200">
                <a:solidFill>
                  <a:schemeClr val="lt1"/>
                </a:solidFill>
                <a:latin typeface="Bebas Neue"/>
                <a:ea typeface="Bebas Neue"/>
                <a:cs typeface="Bebas Neue"/>
                <a:sym typeface="Bebas Neue"/>
              </a:rPr>
              <a:t>Rocha Miranda,  </a:t>
            </a:r>
            <a:r>
              <a:rPr lang="en" sz="2200">
                <a:solidFill>
                  <a:srgbClr val="F1C232"/>
                </a:solidFill>
                <a:latin typeface="Bebas Neue"/>
                <a:ea typeface="Bebas Neue"/>
                <a:cs typeface="Bebas Neue"/>
                <a:sym typeface="Bebas Neue"/>
              </a:rPr>
              <a:t>Erik </a:t>
            </a:r>
            <a:r>
              <a:rPr lang="en" sz="2200">
                <a:solidFill>
                  <a:schemeClr val="lt1"/>
                </a:solidFill>
                <a:latin typeface="Bebas Neue"/>
                <a:ea typeface="Bebas Neue"/>
                <a:cs typeface="Bebas Neue"/>
                <a:sym typeface="Bebas Neue"/>
              </a:rPr>
              <a:t>Bonn Freundt, </a:t>
            </a:r>
            <a:r>
              <a:rPr lang="en" sz="2200">
                <a:solidFill>
                  <a:srgbClr val="F1C232"/>
                </a:solidFill>
                <a:latin typeface="Bebas Neue"/>
                <a:ea typeface="Bebas Neue"/>
                <a:cs typeface="Bebas Neue"/>
                <a:sym typeface="Bebas Neue"/>
              </a:rPr>
              <a:t>Fernando </a:t>
            </a:r>
            <a:r>
              <a:rPr lang="en" sz="2200">
                <a:solidFill>
                  <a:schemeClr val="lt1"/>
                </a:solidFill>
                <a:latin typeface="Bebas Neue"/>
                <a:ea typeface="Bebas Neue"/>
                <a:cs typeface="Bebas Neue"/>
                <a:sym typeface="Bebas Neue"/>
              </a:rPr>
              <a:t>Tavares Bertholdo, </a:t>
            </a:r>
            <a:r>
              <a:rPr lang="en" sz="2200">
                <a:solidFill>
                  <a:srgbClr val="F1C232"/>
                </a:solidFill>
                <a:latin typeface="Bebas Neue"/>
                <a:ea typeface="Bebas Neue"/>
                <a:cs typeface="Bebas Neue"/>
                <a:sym typeface="Bebas Neue"/>
              </a:rPr>
              <a:t>Gustavo </a:t>
            </a:r>
            <a:r>
              <a:rPr lang="en" sz="2200">
                <a:solidFill>
                  <a:schemeClr val="lt1"/>
                </a:solidFill>
                <a:latin typeface="Bebas Neue"/>
                <a:ea typeface="Bebas Neue"/>
                <a:cs typeface="Bebas Neue"/>
                <a:sym typeface="Bebas Neue"/>
              </a:rPr>
              <a:t>Ferreira de Oliveira, </a:t>
            </a:r>
            <a:r>
              <a:rPr lang="en" sz="2200">
                <a:solidFill>
                  <a:srgbClr val="F6B26B"/>
                </a:solidFill>
                <a:latin typeface="Bebas Neue"/>
                <a:ea typeface="Bebas Neue"/>
                <a:cs typeface="Bebas Neue"/>
                <a:sym typeface="Bebas Neue"/>
              </a:rPr>
              <a:t>Luiz </a:t>
            </a:r>
            <a:r>
              <a:rPr lang="en" sz="2200">
                <a:solidFill>
                  <a:schemeClr val="lt1"/>
                </a:solidFill>
                <a:latin typeface="Bebas Neue"/>
                <a:ea typeface="Bebas Neue"/>
                <a:cs typeface="Bebas Neue"/>
                <a:sym typeface="Bebas Neue"/>
              </a:rPr>
              <a:t>Felipe Kama Alencar, </a:t>
            </a:r>
            <a:r>
              <a:rPr lang="en" sz="2200">
                <a:solidFill>
                  <a:srgbClr val="F1C232"/>
                </a:solidFill>
                <a:latin typeface="Bebas Neue"/>
                <a:ea typeface="Bebas Neue"/>
                <a:cs typeface="Bebas Neue"/>
                <a:sym typeface="Bebas Neue"/>
              </a:rPr>
              <a:t>Mariana </a:t>
            </a:r>
            <a:r>
              <a:rPr lang="en" sz="2200">
                <a:solidFill>
                  <a:schemeClr val="lt1"/>
                </a:solidFill>
                <a:latin typeface="Bebas Neue"/>
                <a:ea typeface="Bebas Neue"/>
                <a:cs typeface="Bebas Neue"/>
                <a:sym typeface="Bebas Neue"/>
              </a:rPr>
              <a:t>Lema e </a:t>
            </a:r>
            <a:r>
              <a:rPr lang="en" sz="2200">
                <a:solidFill>
                  <a:srgbClr val="F1C232"/>
                </a:solidFill>
                <a:latin typeface="Bebas Neue"/>
                <a:ea typeface="Bebas Neue"/>
                <a:cs typeface="Bebas Neue"/>
                <a:sym typeface="Bebas Neue"/>
              </a:rPr>
              <a:t>Rafael </a:t>
            </a:r>
            <a:r>
              <a:rPr lang="en" sz="2200">
                <a:solidFill>
                  <a:schemeClr val="lt1"/>
                </a:solidFill>
                <a:latin typeface="Bebas Neue"/>
                <a:ea typeface="Bebas Neue"/>
                <a:cs typeface="Bebas Neue"/>
                <a:sym typeface="Bebas Neue"/>
              </a:rPr>
              <a:t>Alves Cabral</a:t>
            </a:r>
            <a:endParaRPr sz="2000">
              <a:solidFill>
                <a:schemeClr val="accent1"/>
              </a:solidFill>
            </a:endParaRPr>
          </a:p>
        </p:txBody>
      </p:sp>
      <p:pic>
        <p:nvPicPr>
          <p:cNvPr id="92" name="Google Shape;92;p23"/>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93" name="Google Shape;93;p23"/>
          <p:cNvPicPr preferRelativeResize="0"/>
          <p:nvPr/>
        </p:nvPicPr>
        <p:blipFill rotWithShape="1">
          <a:blip r:embed="rId4">
            <a:alphaModFix/>
          </a:blip>
          <a:srcRect b="40940" l="0" r="0" t="0"/>
          <a:stretch/>
        </p:blipFill>
        <p:spPr>
          <a:xfrm>
            <a:off x="4370250" y="-334200"/>
            <a:ext cx="2126200" cy="1255750"/>
          </a:xfrm>
          <a:prstGeom prst="rect">
            <a:avLst/>
          </a:prstGeom>
          <a:noFill/>
          <a:ln>
            <a:noFill/>
          </a:ln>
        </p:spPr>
      </p:pic>
      <p:pic>
        <p:nvPicPr>
          <p:cNvPr id="94" name="Google Shape;94;p23"/>
          <p:cNvPicPr preferRelativeResize="0"/>
          <p:nvPr/>
        </p:nvPicPr>
        <p:blipFill>
          <a:blip r:embed="rId5">
            <a:alphaModFix/>
          </a:blip>
          <a:stretch>
            <a:fillRect/>
          </a:stretch>
        </p:blipFill>
        <p:spPr>
          <a:xfrm>
            <a:off x="855300" y="515100"/>
            <a:ext cx="4112125" cy="170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61" name="Google Shape;161;p32"/>
          <p:cNvPicPr preferRelativeResize="0"/>
          <p:nvPr/>
        </p:nvPicPr>
        <p:blipFill>
          <a:blip r:embed="rId3">
            <a:alphaModFix/>
          </a:blip>
          <a:stretch>
            <a:fillRect/>
          </a:stretch>
        </p:blipFill>
        <p:spPr>
          <a:xfrm>
            <a:off x="403550" y="0"/>
            <a:ext cx="3052250" cy="3682599"/>
          </a:xfrm>
          <a:prstGeom prst="rect">
            <a:avLst/>
          </a:prstGeom>
          <a:noFill/>
          <a:ln>
            <a:noFill/>
          </a:ln>
        </p:spPr>
      </p:pic>
      <p:pic>
        <p:nvPicPr>
          <p:cNvPr id="162" name="Google Shape;162;p32"/>
          <p:cNvPicPr preferRelativeResize="0"/>
          <p:nvPr/>
        </p:nvPicPr>
        <p:blipFill>
          <a:blip r:embed="rId4">
            <a:alphaModFix/>
          </a:blip>
          <a:stretch>
            <a:fillRect/>
          </a:stretch>
        </p:blipFill>
        <p:spPr>
          <a:xfrm>
            <a:off x="4962675" y="0"/>
            <a:ext cx="3990475" cy="5143501"/>
          </a:xfrm>
          <a:prstGeom prst="rect">
            <a:avLst/>
          </a:prstGeom>
          <a:noFill/>
          <a:ln>
            <a:noFill/>
          </a:ln>
        </p:spPr>
      </p:pic>
      <p:pic>
        <p:nvPicPr>
          <p:cNvPr id="163" name="Google Shape;163;p32"/>
          <p:cNvPicPr preferRelativeResize="0"/>
          <p:nvPr/>
        </p:nvPicPr>
        <p:blipFill>
          <a:blip r:embed="rId3">
            <a:alphaModFix/>
          </a:blip>
          <a:stretch>
            <a:fillRect/>
          </a:stretch>
        </p:blipFill>
        <p:spPr>
          <a:xfrm>
            <a:off x="147898" y="0"/>
            <a:ext cx="4062405"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67" name="Shape 167"/>
        <p:cNvGrpSpPr/>
        <p:nvPr/>
      </p:nvGrpSpPr>
      <p:grpSpPr>
        <a:xfrm>
          <a:off x="0" y="0"/>
          <a:ext cx="0" cy="0"/>
          <a:chOff x="0" y="0"/>
          <a:chExt cx="0" cy="0"/>
        </a:xfrm>
      </p:grpSpPr>
      <p:sp>
        <p:nvSpPr>
          <p:cNvPr id="168" name="Google Shape;168;p3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69" name="Google Shape;169;p33"/>
          <p:cNvGrpSpPr/>
          <p:nvPr/>
        </p:nvGrpSpPr>
        <p:grpSpPr>
          <a:xfrm>
            <a:off x="6397688" y="1238675"/>
            <a:ext cx="2840226" cy="3645025"/>
            <a:chOff x="5864288" y="1238675"/>
            <a:chExt cx="2840226" cy="3645025"/>
          </a:xfrm>
        </p:grpSpPr>
        <p:pic>
          <p:nvPicPr>
            <p:cNvPr id="170" name="Google Shape;170;p33"/>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087476" y="1833431"/>
              <a:ext cx="241950" cy="170793"/>
            </a:xfrm>
            <a:prstGeom prst="rect">
              <a:avLst/>
            </a:prstGeom>
            <a:noFill/>
            <a:ln>
              <a:noFill/>
            </a:ln>
          </p:spPr>
        </p:pic>
      </p:grpSp>
      <p:sp>
        <p:nvSpPr>
          <p:cNvPr id="172" name="Google Shape;172;p33"/>
          <p:cNvSpPr txBox="1"/>
          <p:nvPr/>
        </p:nvSpPr>
        <p:spPr>
          <a:xfrm>
            <a:off x="328450" y="1612475"/>
            <a:ext cx="5770500" cy="2301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solidFill>
                  <a:schemeClr val="dk1"/>
                </a:solidFill>
                <a:latin typeface="IBM Plex Sans Condensed"/>
                <a:ea typeface="IBM Plex Sans Condensed"/>
                <a:cs typeface="IBM Plex Sans Condensed"/>
                <a:sym typeface="IBM Plex Sans Condensed"/>
              </a:rPr>
              <a:t>Eu, como jogador, posso entregar todos os 3 fragmentos coletados ao sábio para aprender com ele sobre diversidade.</a:t>
            </a:r>
            <a:endParaRPr sz="1500">
              <a:solidFill>
                <a:schemeClr val="dk1"/>
              </a:solidFill>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0"/>
              </a:spcAft>
              <a:buNone/>
            </a:pPr>
            <a:r>
              <a:rPr lang="en" sz="1500">
                <a:latin typeface="IBM Plex Sans Condensed"/>
                <a:ea typeface="IBM Plex Sans Condensed"/>
                <a:cs typeface="IBM Plex Sans Condensed"/>
                <a:sym typeface="IBM Plex Sans Condensed"/>
              </a:rPr>
              <a:t>Eu, como vilão, preciso atrapalhar o progresso da personagem principal para que a história completa não seja descoberta.</a:t>
            </a:r>
            <a:endParaRPr sz="1500">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600"/>
              </a:spcAft>
              <a:buNone/>
            </a:pPr>
            <a:r>
              <a:rPr lang="en" sz="1500">
                <a:latin typeface="IBM Plex Sans Condensed"/>
                <a:ea typeface="IBM Plex Sans Condensed"/>
                <a:cs typeface="IBM Plex Sans Condensed"/>
                <a:sym typeface="IBM Plex Sans Condensed"/>
              </a:rPr>
              <a:t>Eu, como jogador, preciso encontrar um morador local para ouvir uma história sobre diversidade.  </a:t>
            </a:r>
            <a:endParaRPr sz="1500">
              <a:latin typeface="IBM Plex Sans Condensed"/>
              <a:ea typeface="IBM Plex Sans Condensed"/>
              <a:cs typeface="IBM Plex Sans Condensed"/>
              <a:sym typeface="IBM Plex Sans Condensed"/>
            </a:endParaRPr>
          </a:p>
        </p:txBody>
      </p:sp>
      <p:sp>
        <p:nvSpPr>
          <p:cNvPr id="173" name="Google Shape;173;p33"/>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Game Stories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77" name="Shape 177"/>
        <p:cNvGrpSpPr/>
        <p:nvPr/>
      </p:nvGrpSpPr>
      <p:grpSpPr>
        <a:xfrm>
          <a:off x="0" y="0"/>
          <a:ext cx="0" cy="0"/>
          <a:chOff x="0" y="0"/>
          <a:chExt cx="0" cy="0"/>
        </a:xfrm>
      </p:grpSpPr>
      <p:sp>
        <p:nvSpPr>
          <p:cNvPr id="178" name="Google Shape;178;p34"/>
          <p:cNvSpPr txBox="1"/>
          <p:nvPr>
            <p:ph type="title"/>
          </p:nvPr>
        </p:nvSpPr>
        <p:spPr>
          <a:xfrm>
            <a:off x="454350" y="2105850"/>
            <a:ext cx="7473300" cy="93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000"/>
              <a:t>Obrigado!</a:t>
            </a:r>
            <a:endParaRPr sz="7000"/>
          </a:p>
        </p:txBody>
      </p:sp>
      <p:sp>
        <p:nvSpPr>
          <p:cNvPr id="179" name="Google Shape;179;p3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80" name="Google Shape;180;p34"/>
          <p:cNvGrpSpPr/>
          <p:nvPr/>
        </p:nvGrpSpPr>
        <p:grpSpPr>
          <a:xfrm>
            <a:off x="6397688" y="1238675"/>
            <a:ext cx="2840226" cy="3645025"/>
            <a:chOff x="5864288" y="1238675"/>
            <a:chExt cx="2840226" cy="3645025"/>
          </a:xfrm>
        </p:grpSpPr>
        <p:pic>
          <p:nvPicPr>
            <p:cNvPr id="181" name="Google Shape;181;p34"/>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83" name="Google Shape;183;p34"/>
          <p:cNvPicPr preferRelativeResize="0"/>
          <p:nvPr/>
        </p:nvPicPr>
        <p:blipFill>
          <a:blip r:embed="rId5">
            <a:alphaModFix/>
          </a:blip>
          <a:stretch>
            <a:fillRect/>
          </a:stretch>
        </p:blipFill>
        <p:spPr>
          <a:xfrm>
            <a:off x="2765075" y="1208439"/>
            <a:ext cx="2904825" cy="3705499"/>
          </a:xfrm>
          <a:prstGeom prst="rect">
            <a:avLst/>
          </a:prstGeom>
          <a:noFill/>
          <a:ln>
            <a:noFill/>
          </a:ln>
        </p:spPr>
      </p:pic>
      <p:pic>
        <p:nvPicPr>
          <p:cNvPr id="184" name="Google Shape;184;p34"/>
          <p:cNvPicPr preferRelativeResize="0"/>
          <p:nvPr/>
        </p:nvPicPr>
        <p:blipFill>
          <a:blip r:embed="rId6">
            <a:alphaModFix/>
          </a:blip>
          <a:stretch>
            <a:fillRect/>
          </a:stretch>
        </p:blipFill>
        <p:spPr>
          <a:xfrm>
            <a:off x="4785363" y="1420843"/>
            <a:ext cx="2617500" cy="3493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100" name="Google Shape;100;p2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101" name="Google Shape;101;p24"/>
          <p:cNvSpPr txBox="1"/>
          <p:nvPr>
            <p:ph type="ctrTitle"/>
          </p:nvPr>
        </p:nvSpPr>
        <p:spPr>
          <a:xfrm>
            <a:off x="779100" y="1517501"/>
            <a:ext cx="4960500" cy="82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 breve recap </a:t>
            </a:r>
            <a:endParaRPr/>
          </a:p>
        </p:txBody>
      </p:sp>
      <p:sp>
        <p:nvSpPr>
          <p:cNvPr id="102" name="Google Shape;102;p24"/>
          <p:cNvSpPr txBox="1"/>
          <p:nvPr>
            <p:ph idx="1" type="subTitle"/>
          </p:nvPr>
        </p:nvSpPr>
        <p:spPr>
          <a:xfrm>
            <a:off x="779100" y="3242350"/>
            <a:ext cx="5106600" cy="13440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a:t>O jogo sendo desenvolvido se chama “memories” e conta a jornada de uma alma aprende lições de diversidade vivendo memórias de outras pessoas</a:t>
            </a:r>
            <a:endParaRPr/>
          </a:p>
        </p:txBody>
      </p:sp>
      <p:sp>
        <p:nvSpPr>
          <p:cNvPr id="103" name="Google Shape;103;p24"/>
          <p:cNvSpPr/>
          <p:nvPr/>
        </p:nvSpPr>
        <p:spPr>
          <a:xfrm>
            <a:off x="6378700" y="771000"/>
            <a:ext cx="1221023" cy="247000"/>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Memories?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07" name="Shape 107"/>
        <p:cNvGrpSpPr/>
        <p:nvPr/>
      </p:nvGrpSpPr>
      <p:grpSpPr>
        <a:xfrm>
          <a:off x="0" y="0"/>
          <a:ext cx="0" cy="0"/>
          <a:chOff x="0" y="0"/>
          <a:chExt cx="0" cy="0"/>
        </a:xfrm>
      </p:grpSpPr>
      <p:sp>
        <p:nvSpPr>
          <p:cNvPr id="108" name="Google Shape;108;p25"/>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O</a:t>
            </a:r>
            <a:r>
              <a:rPr lang="en"/>
              <a:t> personagem principal tem     o dever de percorrer o mapa   em busca de fragmentos de uma grande história que ele vai aos poucos descobrir . </a:t>
            </a:r>
            <a:endParaRPr/>
          </a:p>
        </p:txBody>
      </p:sp>
      <p:pic>
        <p:nvPicPr>
          <p:cNvPr id="109" name="Google Shape;109;p25"/>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idx="4294967295" type="ctrTitle"/>
          </p:nvPr>
        </p:nvSpPr>
        <p:spPr>
          <a:xfrm>
            <a:off x="855300" y="570200"/>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t>O que foi feito</a:t>
            </a:r>
            <a:endParaRPr sz="9600"/>
          </a:p>
        </p:txBody>
      </p:sp>
      <p:sp>
        <p:nvSpPr>
          <p:cNvPr id="115" name="Google Shape;115;p26"/>
          <p:cNvSpPr txBox="1"/>
          <p:nvPr>
            <p:ph idx="4294967295" type="subTitle"/>
          </p:nvPr>
        </p:nvSpPr>
        <p:spPr>
          <a:xfrm>
            <a:off x="855300" y="1730002"/>
            <a:ext cx="7433400" cy="377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chemeClr val="accent1"/>
                </a:solidFill>
              </a:rPr>
              <a:t>Agora </a:t>
            </a:r>
            <a:r>
              <a:rPr lang="en" sz="2000">
                <a:solidFill>
                  <a:schemeClr val="accent1"/>
                </a:solidFill>
              </a:rPr>
              <a:t>apresentamos</a:t>
            </a:r>
            <a:r>
              <a:rPr lang="en" sz="2000">
                <a:solidFill>
                  <a:schemeClr val="accent1"/>
                </a:solidFill>
              </a:rPr>
              <a:t> as mudanças feitas no jogo nessas duas semanas</a:t>
            </a:r>
            <a:endParaRPr sz="2000">
              <a:solidFill>
                <a:schemeClr val="accent1"/>
              </a:solidFill>
            </a:endParaRPr>
          </a:p>
        </p:txBody>
      </p:sp>
      <p:grpSp>
        <p:nvGrpSpPr>
          <p:cNvPr id="116" name="Google Shape;116;p26"/>
          <p:cNvGrpSpPr/>
          <p:nvPr/>
        </p:nvGrpSpPr>
        <p:grpSpPr>
          <a:xfrm>
            <a:off x="2850725" y="2453498"/>
            <a:ext cx="3442550" cy="2690001"/>
            <a:chOff x="5503605" y="983607"/>
            <a:chExt cx="3588232" cy="2803836"/>
          </a:xfrm>
        </p:grpSpPr>
        <p:pic>
          <p:nvPicPr>
            <p:cNvPr id="117" name="Google Shape;117;p26"/>
            <p:cNvPicPr preferRelativeResize="0"/>
            <p:nvPr/>
          </p:nvPicPr>
          <p:blipFill rotWithShape="1">
            <a:blip r:embed="rId3">
              <a:alphaModFix/>
            </a:blip>
            <a:srcRect b="41934" l="0" r="0" t="0"/>
            <a:stretch/>
          </p:blipFill>
          <p:spPr>
            <a:xfrm>
              <a:off x="5503605" y="983607"/>
              <a:ext cx="3588232" cy="2803836"/>
            </a:xfrm>
            <a:prstGeom prst="rect">
              <a:avLst/>
            </a:prstGeom>
            <a:noFill/>
            <a:ln>
              <a:noFill/>
            </a:ln>
          </p:spPr>
        </p:pic>
        <p:pic>
          <p:nvPicPr>
            <p:cNvPr id="118" name="Google Shape;118;p26"/>
            <p:cNvPicPr preferRelativeResize="0"/>
            <p:nvPr/>
          </p:nvPicPr>
          <p:blipFill>
            <a:blip r:embed="rId4">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22" name="Shape 122"/>
        <p:cNvGrpSpPr/>
        <p:nvPr/>
      </p:nvGrpSpPr>
      <p:grpSpPr>
        <a:xfrm>
          <a:off x="0" y="0"/>
          <a:ext cx="0" cy="0"/>
          <a:chOff x="0" y="0"/>
          <a:chExt cx="0" cy="0"/>
        </a:xfrm>
      </p:grpSpPr>
      <p:sp>
        <p:nvSpPr>
          <p:cNvPr id="123" name="Google Shape;123;p27"/>
          <p:cNvSpPr txBox="1"/>
          <p:nvPr>
            <p:ph idx="1" type="body"/>
          </p:nvPr>
        </p:nvSpPr>
        <p:spPr>
          <a:xfrm>
            <a:off x="3522300" y="1353950"/>
            <a:ext cx="5172300" cy="3418200"/>
          </a:xfrm>
          <a:prstGeom prst="rect">
            <a:avLst/>
          </a:prstGeom>
        </p:spPr>
        <p:txBody>
          <a:bodyPr anchorCtr="0" anchor="t" bIns="0" lIns="0" spcFirstLastPara="1" rIns="0" wrap="square" tIns="0">
            <a:noAutofit/>
          </a:bodyPr>
          <a:lstStyle/>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sprites para fases  de igualdade racial , etarismo , PCD e lgbtqia+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Reestruturação</a:t>
            </a:r>
            <a:r>
              <a:rPr b="1" lang="en" sz="1500">
                <a:solidFill>
                  <a:srgbClr val="000000"/>
                </a:solidFill>
              </a:rPr>
              <a:t> do mapa inicial com sprites modificados</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O primeiro personagem que terá sua história contada</a:t>
            </a:r>
            <a:r>
              <a:rPr b="1" lang="en" sz="1500">
                <a:solidFill>
                  <a:srgbClr val="000000"/>
                </a:solidFill>
              </a:rPr>
              <a:t> foi adicionada ao mapa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um modo de adicionar </a:t>
            </a:r>
            <a:r>
              <a:rPr b="1" lang="en" sz="1500">
                <a:solidFill>
                  <a:srgbClr val="000000"/>
                </a:solidFill>
              </a:rPr>
              <a:t>diálogo</a:t>
            </a:r>
            <a:r>
              <a:rPr b="1" lang="en" sz="1500">
                <a:solidFill>
                  <a:srgbClr val="000000"/>
                </a:solidFill>
              </a:rPr>
              <a:t> na tela e formas do jogador interagir com essa história</a:t>
            </a:r>
            <a:endParaRPr b="1" sz="1500">
              <a:solidFill>
                <a:srgbClr val="000000"/>
              </a:solidFill>
            </a:endParaRPr>
          </a:p>
        </p:txBody>
      </p:sp>
      <p:sp>
        <p:nvSpPr>
          <p:cNvPr id="124" name="Google Shape;124;p27"/>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Novas features adicionadas ao game</a:t>
            </a:r>
            <a:endParaRPr/>
          </a:p>
        </p:txBody>
      </p:sp>
      <p:pic>
        <p:nvPicPr>
          <p:cNvPr id="125" name="Google Shape;125;p27"/>
          <p:cNvPicPr preferRelativeResize="0"/>
          <p:nvPr/>
        </p:nvPicPr>
        <p:blipFill>
          <a:blip r:embed="rId3">
            <a:alphaModFix/>
          </a:blip>
          <a:stretch>
            <a:fillRect/>
          </a:stretch>
        </p:blipFill>
        <p:spPr>
          <a:xfrm flipH="1">
            <a:off x="303977" y="1156111"/>
            <a:ext cx="2904825" cy="370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775350" y="703725"/>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Personas</a:t>
            </a:r>
            <a:endParaRPr/>
          </a:p>
        </p:txBody>
      </p:sp>
      <p:sp>
        <p:nvSpPr>
          <p:cNvPr id="131" name="Google Shape;131;p28"/>
          <p:cNvSpPr txBox="1"/>
          <p:nvPr/>
        </p:nvSpPr>
        <p:spPr>
          <a:xfrm>
            <a:off x="775350" y="1245225"/>
            <a:ext cx="7337400" cy="33402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João desde muito cedo foi apaixonado por videogames, mesmo agora com 33 anos sua paixão, mesmo tendo pouco tempo graças ao seu longo trabalho de gerente da fábrica da ambev em SP, ele sempre que arranja um tempo e loja online para jogar com seus colegas virtuais no MMO RPG World of Warcraft .</a:t>
            </a:r>
            <a:endParaRPr b="1" sz="1500">
              <a:solidFill>
                <a:schemeClr val="lt1"/>
              </a:solidFill>
              <a:latin typeface="IBM Plex Sans Condensed"/>
              <a:ea typeface="IBM Plex Sans Condensed"/>
              <a:cs typeface="IBM Plex Sans Condensed"/>
              <a:sym typeface="IBM Plex Sans Condensed"/>
            </a:endParaRPr>
          </a:p>
          <a:p>
            <a:pPr indent="0" lvl="0" marL="457200" rtl="0" algn="just">
              <a:lnSpc>
                <a:spcPct val="150000"/>
              </a:lnSpc>
              <a:spcBef>
                <a:spcPts val="600"/>
              </a:spcBef>
              <a:spcAft>
                <a:spcPts val="0"/>
              </a:spcAft>
              <a:buNone/>
            </a:pPr>
            <a:r>
              <a:t/>
            </a:r>
            <a:endParaRPr b="1" sz="1500">
              <a:solidFill>
                <a:schemeClr val="lt1"/>
              </a:solidFill>
              <a:latin typeface="IBM Plex Sans Condensed"/>
              <a:ea typeface="IBM Plex Sans Condensed"/>
              <a:cs typeface="IBM Plex Sans Condensed"/>
              <a:sym typeface="IBM Plex Sans Condensed"/>
            </a:endParaRPr>
          </a:p>
          <a:p>
            <a:pPr indent="-323850" lvl="0" marL="457200" rtl="0" algn="just">
              <a:lnSpc>
                <a:spcPct val="150000"/>
              </a:lnSpc>
              <a:spcBef>
                <a:spcPts val="60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Felipe é um estagiário de 22 anos na Ambev, mesmo sendo um milenium Felipe nunca teve uma grande afinidade por jogos em geral, porém esse fato muda para jogos com temas que o atraem, principalmente os que abordam temas sociais. Contudo, na maior parte do seu tempo livre ele opta por ler um bom livro.</a:t>
            </a:r>
            <a:endParaRPr b="1" sz="1600">
              <a:latin typeface="IBM Plex Sans Condensed"/>
              <a:ea typeface="IBM Plex Sans Condensed"/>
              <a:cs typeface="IBM Plex Sans Condensed"/>
              <a:sym typeface="IBM Plex Sans Condensed"/>
            </a:endParaRPr>
          </a:p>
        </p:txBody>
      </p:sp>
      <p:pic>
        <p:nvPicPr>
          <p:cNvPr id="132" name="Google Shape;132;p28"/>
          <p:cNvPicPr preferRelativeResize="0"/>
          <p:nvPr/>
        </p:nvPicPr>
        <p:blipFill>
          <a:blip r:embed="rId3">
            <a:alphaModFix/>
          </a:blip>
          <a:stretch>
            <a:fillRect/>
          </a:stretch>
        </p:blipFill>
        <p:spPr>
          <a:xfrm>
            <a:off x="0" y="-926975"/>
            <a:ext cx="9143999" cy="617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136" name="Shape 136"/>
        <p:cNvGrpSpPr/>
        <p:nvPr/>
      </p:nvGrpSpPr>
      <p:grpSpPr>
        <a:xfrm>
          <a:off x="0" y="0"/>
          <a:ext cx="0" cy="0"/>
          <a:chOff x="0" y="0"/>
          <a:chExt cx="0" cy="0"/>
        </a:xfrm>
      </p:grpSpPr>
      <p:sp>
        <p:nvSpPr>
          <p:cNvPr id="137" name="Google Shape;137;p29"/>
          <p:cNvSpPr txBox="1"/>
          <p:nvPr>
            <p:ph idx="1" type="body"/>
          </p:nvPr>
        </p:nvSpPr>
        <p:spPr>
          <a:xfrm>
            <a:off x="779100" y="1211550"/>
            <a:ext cx="5131200" cy="3418200"/>
          </a:xfrm>
          <a:prstGeom prst="rect">
            <a:avLst/>
          </a:prstGeom>
        </p:spPr>
        <p:txBody>
          <a:bodyPr anchorCtr="0" anchor="t" bIns="0" lIns="0" spcFirstLastPara="1" rIns="0" wrap="square" tIns="0">
            <a:noAutofit/>
          </a:bodyPr>
          <a:lstStyle/>
          <a:p>
            <a:pPr indent="0" lvl="0" marL="0" rtl="0" algn="just">
              <a:lnSpc>
                <a:spcPct val="130000"/>
              </a:lnSpc>
              <a:spcBef>
                <a:spcPts val="600"/>
              </a:spcBef>
              <a:spcAft>
                <a:spcPts val="0"/>
              </a:spcAft>
              <a:buNone/>
            </a:pPr>
            <a:r>
              <a:t/>
            </a:r>
            <a:endParaRPr b="1" sz="1500"/>
          </a:p>
          <a:p>
            <a:pPr indent="0" lvl="0" marL="457200" rtl="0" algn="just">
              <a:lnSpc>
                <a:spcPct val="130000"/>
              </a:lnSpc>
              <a:spcBef>
                <a:spcPts val="600"/>
              </a:spcBef>
              <a:spcAft>
                <a:spcPts val="0"/>
              </a:spcAft>
              <a:buNone/>
            </a:pPr>
            <a:r>
              <a:t/>
            </a:r>
            <a:endParaRPr b="1" sz="1300"/>
          </a:p>
        </p:txBody>
      </p:sp>
      <p:sp>
        <p:nvSpPr>
          <p:cNvPr id="138" name="Google Shape;138;p29"/>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DIFERENCIAIS </a:t>
            </a:r>
            <a:r>
              <a:rPr lang="en"/>
              <a:t>do Jogo</a:t>
            </a:r>
            <a:endParaRPr/>
          </a:p>
        </p:txBody>
      </p:sp>
      <p:pic>
        <p:nvPicPr>
          <p:cNvPr id="139" name="Google Shape;139;p29"/>
          <p:cNvPicPr preferRelativeResize="0"/>
          <p:nvPr/>
        </p:nvPicPr>
        <p:blipFill>
          <a:blip r:embed="rId3">
            <a:alphaModFix/>
          </a:blip>
          <a:stretch>
            <a:fillRect/>
          </a:stretch>
        </p:blipFill>
        <p:spPr>
          <a:xfrm>
            <a:off x="-221000" y="-116800"/>
            <a:ext cx="9355144" cy="526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419650" y="1201550"/>
            <a:ext cx="5367600" cy="3865800"/>
          </a:xfrm>
          <a:prstGeom prst="rect">
            <a:avLst/>
          </a:prstGeom>
        </p:spPr>
        <p:txBody>
          <a:bodyPr anchorCtr="0" anchor="t" bIns="0" lIns="0" spcFirstLastPara="1" rIns="0" wrap="square" tIns="0">
            <a:noAutofit/>
          </a:bodyPr>
          <a:lstStyle/>
          <a:p>
            <a:pPr indent="-323850" lvl="0" marL="457200" rtl="0" algn="just">
              <a:lnSpc>
                <a:spcPct val="130000"/>
              </a:lnSpc>
              <a:spcBef>
                <a:spcPts val="0"/>
              </a:spcBef>
              <a:spcAft>
                <a:spcPts val="0"/>
              </a:spcAft>
              <a:buSzPts val="1500"/>
              <a:buChar char="-"/>
            </a:pPr>
            <a:r>
              <a:rPr b="1" lang="en" sz="1500"/>
              <a:t>Expandir o conceito das fases e criar o protótipo do primeiro level</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Implementar a primeira fase do jogo</a:t>
            </a:r>
            <a:endParaRPr b="1" sz="1500"/>
          </a:p>
          <a:p>
            <a:pPr indent="0" lvl="0" marL="457200" rtl="0" algn="just">
              <a:lnSpc>
                <a:spcPct val="130000"/>
              </a:lnSpc>
              <a:spcBef>
                <a:spcPts val="0"/>
              </a:spcBef>
              <a:spcAft>
                <a:spcPts val="0"/>
              </a:spcAft>
              <a:buNone/>
            </a:pPr>
            <a:r>
              <a:t/>
            </a:r>
            <a:endParaRPr b="1" sz="1500"/>
          </a:p>
          <a:p>
            <a:pPr indent="-323850" lvl="0" marL="457200" rtl="0" algn="just">
              <a:lnSpc>
                <a:spcPct val="130000"/>
              </a:lnSpc>
              <a:spcBef>
                <a:spcPts val="0"/>
              </a:spcBef>
              <a:spcAft>
                <a:spcPts val="0"/>
              </a:spcAft>
              <a:buSzPts val="1500"/>
              <a:buChar char="-"/>
            </a:pPr>
            <a:r>
              <a:rPr b="1" lang="en" sz="1500"/>
              <a:t>Criar mais sprites (inimigos ,aliados  background, etc)</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Criar menu</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Encontrar soundtracks para as fases  </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Adicionar sound efects as ações do jogo</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sz="2300"/>
          </a:p>
          <a:p>
            <a:pPr indent="0" lvl="0" marL="0" rtl="0" algn="just">
              <a:lnSpc>
                <a:spcPct val="130000"/>
              </a:lnSpc>
              <a:spcBef>
                <a:spcPts val="0"/>
              </a:spcBef>
              <a:spcAft>
                <a:spcPts val="0"/>
              </a:spcAft>
              <a:buNone/>
            </a:pPr>
            <a:r>
              <a:rPr lang="en" sz="2300"/>
              <a:t> </a:t>
            </a:r>
            <a:endParaRPr sz="2300"/>
          </a:p>
          <a:p>
            <a:pPr indent="0" lvl="0" marL="0" rtl="0" algn="just">
              <a:lnSpc>
                <a:spcPct val="130000"/>
              </a:lnSpc>
              <a:spcBef>
                <a:spcPts val="0"/>
              </a:spcBef>
              <a:spcAft>
                <a:spcPts val="0"/>
              </a:spcAft>
              <a:buNone/>
            </a:pPr>
            <a:r>
              <a:t/>
            </a:r>
            <a:endParaRPr/>
          </a:p>
        </p:txBody>
      </p:sp>
      <p:grpSp>
        <p:nvGrpSpPr>
          <p:cNvPr id="145" name="Google Shape;145;p30"/>
          <p:cNvGrpSpPr/>
          <p:nvPr/>
        </p:nvGrpSpPr>
        <p:grpSpPr>
          <a:xfrm>
            <a:off x="370413" y="1201550"/>
            <a:ext cx="2840226" cy="3645025"/>
            <a:chOff x="5864288" y="1238675"/>
            <a:chExt cx="2840226" cy="3645025"/>
          </a:xfrm>
        </p:grpSpPr>
        <p:pic>
          <p:nvPicPr>
            <p:cNvPr id="146" name="Google Shape;146;p30"/>
            <p:cNvPicPr preferRelativeResize="0"/>
            <p:nvPr/>
          </p:nvPicPr>
          <p:blipFill>
            <a:blip r:embed="rId3">
              <a:alphaModFix/>
            </a:blip>
            <a:stretch>
              <a:fillRect/>
            </a:stretch>
          </p:blipFill>
          <p:spPr>
            <a:xfrm flipH="1">
              <a:off x="5864288" y="1238675"/>
              <a:ext cx="2840226" cy="3645025"/>
            </a:xfrm>
            <a:prstGeom prst="rect">
              <a:avLst/>
            </a:prstGeom>
            <a:noFill/>
            <a:ln>
              <a:noFill/>
            </a:ln>
          </p:spPr>
        </p:pic>
        <p:pic>
          <p:nvPicPr>
            <p:cNvPr id="147" name="Google Shape;147;p30"/>
            <p:cNvPicPr preferRelativeResize="0"/>
            <p:nvPr/>
          </p:nvPicPr>
          <p:blipFill>
            <a:blip r:embed="rId4">
              <a:alphaModFix/>
            </a:blip>
            <a:stretch>
              <a:fillRect/>
            </a:stretch>
          </p:blipFill>
          <p:spPr>
            <a:xfrm rot="-923972">
              <a:off x="7239876" y="1833431"/>
              <a:ext cx="241950" cy="170793"/>
            </a:xfrm>
            <a:prstGeom prst="rect">
              <a:avLst/>
            </a:prstGeom>
            <a:noFill/>
            <a:ln>
              <a:noFill/>
            </a:ln>
          </p:spPr>
        </p:pic>
      </p:grpSp>
      <p:sp>
        <p:nvSpPr>
          <p:cNvPr id="148" name="Google Shape;148;p30"/>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Próximos passos</a:t>
            </a:r>
            <a:endParaRPr/>
          </a:p>
        </p:txBody>
      </p:sp>
      <p:pic>
        <p:nvPicPr>
          <p:cNvPr id="149" name="Google Shape;149;p30"/>
          <p:cNvPicPr preferRelativeResize="0"/>
          <p:nvPr/>
        </p:nvPicPr>
        <p:blipFill>
          <a:blip r:embed="rId5">
            <a:alphaModFix/>
          </a:blip>
          <a:stretch>
            <a:fillRect/>
          </a:stretch>
        </p:blipFill>
        <p:spPr>
          <a:xfrm rot="941920">
            <a:off x="1688041" y="2336469"/>
            <a:ext cx="402353" cy="39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775350" y="2776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Fluxograma</a:t>
            </a:r>
            <a:endParaRPr/>
          </a:p>
        </p:txBody>
      </p:sp>
      <p:pic>
        <p:nvPicPr>
          <p:cNvPr id="155" name="Google Shape;155;p31"/>
          <p:cNvPicPr preferRelativeResize="0"/>
          <p:nvPr/>
        </p:nvPicPr>
        <p:blipFill>
          <a:blip r:embed="rId3">
            <a:alphaModFix/>
          </a:blip>
          <a:stretch>
            <a:fillRect/>
          </a:stretch>
        </p:blipFill>
        <p:spPr>
          <a:xfrm>
            <a:off x="775350" y="787825"/>
            <a:ext cx="7337976" cy="435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