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oto Sans Medium"/>
      <p:regular r:id="rId18"/>
      <p:bold r:id="rId19"/>
      <p:italic r:id="rId20"/>
      <p:boldItalic r:id="rId21"/>
    </p:embeddedFont>
    <p:embeddedFont>
      <p:font typeface="Noto Sans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omaz Barboza"/>
  <p:cmAuthor clrIdx="1" id="1" initials="" lastIdx="2" name="Julia State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Medium-italic.fntdata"/><Relationship Id="rId22" Type="http://schemas.openxmlformats.org/officeDocument/2006/relationships/font" Target="fonts/NotoSans-regular.fntdata"/><Relationship Id="rId21" Type="http://schemas.openxmlformats.org/officeDocument/2006/relationships/font" Target="fonts/NotoSansMedium-boldItalic.fntdata"/><Relationship Id="rId24" Type="http://schemas.openxmlformats.org/officeDocument/2006/relationships/font" Target="fonts/NotoSans-italic.fntdata"/><Relationship Id="rId23" Type="http://schemas.openxmlformats.org/officeDocument/2006/relationships/font" Target="fonts/No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NotoSans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otoSansMedium-bold.fntdata"/><Relationship Id="rId18" Type="http://schemas.openxmlformats.org/officeDocument/2006/relationships/font" Target="fonts/NotoSansMedium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7T20:56:45.149">
    <p:pos x="6000" y="0"/>
    <p:text>Está de acordo com o que foi pedido? @julia.stateri@prof.inteli.edu.br
_Reassigned to Julia Stateri_</p:text>
  </p:cm>
  <p:cm authorId="1" idx="1" dt="2022-11-17T20:56:45.149">
    <p:pos x="6000" y="0"/>
    <p:text>Algumas observações:
- Seria melhor se ao menos algumas das cores fossem as do manual de marca da própria MRV. Para manter uma certa comunicação com a Identidade Visual deles.
- Tipografia, a mesma coisa. Vocês até podem trabalhar com a fonte Averta, que é a indicada pela MRV, se quiserem. Ou com a que escolheram, desde que ela tenha coerência com a Identidade Visual original. É necessário ter como alternativa uma fonte Web Safe (ou trabalhem apenas com a Web Safe, se preferirem). Como a solução será um site, é uma preocupação importante e que afeta até mesmo a indexação em sites de busca, já que influencia a validação do site segundo a W3C (https://www.w3schools.com/cssref/css_websafe_fonts.php).
- Das cores apresentadas, quais as aplicações? Quais as cores alerta, perigo, sucesso, cor primária, secundária?
- Vocês têm exemplos de aplicação da tipografia em diferentes pesos nas telas? Quais as fontes de títulos, de texto corrido, de mensagens de alerta?
- Quais os exemplos de aplicação dos ícones em tela para podermos avaliar consistência de padrões e coerência de tamanhos?</p:text>
  </p:cm>
  <p:cm authorId="1" idx="2" dt="2022-11-17T20:57:17.150">
    <p:pos x="6000" y="100"/>
    <p:text>Algumas observações:
- Seria melhor se ao menos algumas das cores fossem as do manual de marca da própria MRV. Para manter uma certa comunicação com a Identidade Visual deles.
- Tipografia, a mesma coisa. Vocês até podem trabalhar com a fonte Averta, que é a indicada pela MRV, se quiserem. Ou com a que escolheram, desde que ela tenha coerência com a Identidade Visual original. É necessário ter como alternativa uma fonte Web Safe (ou trabalhem apenas com a Web Safe, se preferirem). Como a solução será um site, é uma preocupação importante e que afeta até mesmo a indexação em sites de busca, já que influencia a validação do site segundo a W3C (https://www.w3schools.com/cssref/css_websafe_fonts.php).
- Das cores apresentadas, quais as aplicações? Quais as cores alerta, perigo, sucesso, cor primária, secundária?
- Vocês têm exemplos de aplicação da tipografia em diferentes pesos nas telas? Quais as fontes de títulos, de texto corrido, de mensagens de alerta?
- Quais os exemplos de aplicação dos ícones em tela para podermos avaliar consistência de padrões e coerência de tamanhos?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a8a3b2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aa8a3b2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aa8a3b26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aa8a3b26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fc4e7a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fc4e7a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d5ce1c7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d5ce1c7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fc4e7a1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fc4e7a1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fc4e7a1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fc4e7a1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ab4dae1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ab4dae1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b4dae1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b4dae1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a8a3b266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a8a3b266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fc4e7a1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fc4e7a1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73175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Apollon </a:t>
            </a:r>
            <a:r>
              <a:rPr b="1"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Style Guide</a:t>
            </a:r>
            <a:endParaRPr b="1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10700" y="336375"/>
            <a:ext cx="1722600" cy="1699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850" y="168325"/>
            <a:ext cx="2272299" cy="20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6757625" y="1606650"/>
            <a:ext cx="2325000" cy="1930200"/>
          </a:xfrm>
          <a:prstGeom prst="rect">
            <a:avLst/>
          </a:prstGeom>
          <a:solidFill>
            <a:srgbClr val="4281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92725" y="1180475"/>
            <a:ext cx="6336000" cy="3469200"/>
          </a:xfrm>
          <a:prstGeom prst="rect">
            <a:avLst/>
          </a:prstGeom>
          <a:solidFill>
            <a:srgbClr val="4281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497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Exemplo de aplicação dos ícones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24494" l="45687" r="0" t="0"/>
          <a:stretch/>
        </p:blipFill>
        <p:spPr>
          <a:xfrm>
            <a:off x="6914850" y="1758675"/>
            <a:ext cx="2023200" cy="1626150"/>
          </a:xfrm>
          <a:prstGeom prst="rect">
            <a:avLst/>
          </a:prstGeom>
          <a:noFill/>
          <a:ln cap="flat" cmpd="sng" w="38100">
            <a:solidFill>
              <a:srgbClr val="2D734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7813"/>
            <a:ext cx="6067425" cy="3148838"/>
          </a:xfrm>
          <a:prstGeom prst="rect">
            <a:avLst/>
          </a:prstGeom>
          <a:noFill/>
          <a:ln cap="flat" cmpd="sng" w="38100">
            <a:solidFill>
              <a:srgbClr val="2D73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2"/>
          <p:cNvSpPr/>
          <p:nvPr/>
        </p:nvSpPr>
        <p:spPr>
          <a:xfrm>
            <a:off x="5830075" y="1156400"/>
            <a:ext cx="698700" cy="698700"/>
          </a:xfrm>
          <a:prstGeom prst="ellipse">
            <a:avLst/>
          </a:prstGeom>
          <a:noFill/>
          <a:ln cap="flat" cmpd="sng" w="76200">
            <a:solidFill>
              <a:srgbClr val="85A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2"/>
          <p:cNvCxnSpPr>
            <a:stCxn id="205" idx="6"/>
            <a:endCxn id="203" idx="0"/>
          </p:cNvCxnSpPr>
          <p:nvPr/>
        </p:nvCxnSpPr>
        <p:spPr>
          <a:xfrm>
            <a:off x="6528775" y="1505750"/>
            <a:ext cx="1397700" cy="252900"/>
          </a:xfrm>
          <a:prstGeom prst="straightConnector1">
            <a:avLst/>
          </a:prstGeom>
          <a:noFill/>
          <a:ln cap="flat" cmpd="sng" w="38100">
            <a:solidFill>
              <a:srgbClr val="789E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2"/>
          <p:cNvCxnSpPr>
            <a:stCxn id="205" idx="4"/>
          </p:cNvCxnSpPr>
          <p:nvPr/>
        </p:nvCxnSpPr>
        <p:spPr>
          <a:xfrm>
            <a:off x="6179425" y="1855100"/>
            <a:ext cx="710700" cy="1517700"/>
          </a:xfrm>
          <a:prstGeom prst="straightConnector1">
            <a:avLst/>
          </a:prstGeom>
          <a:noFill/>
          <a:ln cap="flat" cmpd="sng" w="38100">
            <a:solidFill>
              <a:srgbClr val="789E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>
            <a:stCxn id="205" idx="3"/>
          </p:cNvCxnSpPr>
          <p:nvPr/>
        </p:nvCxnSpPr>
        <p:spPr>
          <a:xfrm flipH="1">
            <a:off x="5649497" y="1752778"/>
            <a:ext cx="282900" cy="331200"/>
          </a:xfrm>
          <a:prstGeom prst="straightConnector1">
            <a:avLst/>
          </a:prstGeom>
          <a:noFill/>
          <a:ln cap="flat" cmpd="sng" w="114300">
            <a:solidFill>
              <a:srgbClr val="85A7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6757625" y="1606650"/>
            <a:ext cx="2325000" cy="1930200"/>
          </a:xfrm>
          <a:prstGeom prst="rect">
            <a:avLst/>
          </a:prstGeom>
          <a:solidFill>
            <a:srgbClr val="4281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192725" y="1180475"/>
            <a:ext cx="6336000" cy="3469200"/>
          </a:xfrm>
          <a:prstGeom prst="rect">
            <a:avLst/>
          </a:prstGeom>
          <a:solidFill>
            <a:srgbClr val="4281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311700" y="44497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Exemplo de aplicação dos ícones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18652" r="0" t="0"/>
          <a:stretch/>
        </p:blipFill>
        <p:spPr>
          <a:xfrm>
            <a:off x="6914850" y="1758675"/>
            <a:ext cx="2023199" cy="1626150"/>
          </a:xfrm>
          <a:prstGeom prst="rect">
            <a:avLst/>
          </a:prstGeom>
          <a:noFill/>
          <a:ln cap="flat" cmpd="sng" w="38100">
            <a:solidFill>
              <a:srgbClr val="2D734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475" r="475" t="0"/>
          <a:stretch/>
        </p:blipFill>
        <p:spPr>
          <a:xfrm>
            <a:off x="311700" y="1327813"/>
            <a:ext cx="6067424" cy="3148838"/>
          </a:xfrm>
          <a:prstGeom prst="rect">
            <a:avLst/>
          </a:prstGeom>
          <a:noFill/>
          <a:ln cap="flat" cmpd="sng" w="38100">
            <a:solidFill>
              <a:srgbClr val="2D73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3"/>
          <p:cNvSpPr/>
          <p:nvPr/>
        </p:nvSpPr>
        <p:spPr>
          <a:xfrm>
            <a:off x="5830075" y="1156400"/>
            <a:ext cx="698700" cy="698700"/>
          </a:xfrm>
          <a:prstGeom prst="ellipse">
            <a:avLst/>
          </a:prstGeom>
          <a:noFill/>
          <a:ln cap="flat" cmpd="sng" w="76200">
            <a:solidFill>
              <a:srgbClr val="85A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3"/>
          <p:cNvCxnSpPr>
            <a:stCxn id="218" idx="6"/>
            <a:endCxn id="216" idx="0"/>
          </p:cNvCxnSpPr>
          <p:nvPr/>
        </p:nvCxnSpPr>
        <p:spPr>
          <a:xfrm>
            <a:off x="6528775" y="1505750"/>
            <a:ext cx="1397700" cy="252900"/>
          </a:xfrm>
          <a:prstGeom prst="straightConnector1">
            <a:avLst/>
          </a:prstGeom>
          <a:noFill/>
          <a:ln cap="flat" cmpd="sng" w="38100">
            <a:solidFill>
              <a:srgbClr val="789E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3"/>
          <p:cNvCxnSpPr>
            <a:stCxn id="218" idx="4"/>
          </p:cNvCxnSpPr>
          <p:nvPr/>
        </p:nvCxnSpPr>
        <p:spPr>
          <a:xfrm>
            <a:off x="6179425" y="1855100"/>
            <a:ext cx="710700" cy="1517700"/>
          </a:xfrm>
          <a:prstGeom prst="straightConnector1">
            <a:avLst/>
          </a:prstGeom>
          <a:noFill/>
          <a:ln cap="flat" cmpd="sng" w="38100">
            <a:solidFill>
              <a:srgbClr val="789E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3"/>
          <p:cNvCxnSpPr>
            <a:stCxn id="218" idx="3"/>
          </p:cNvCxnSpPr>
          <p:nvPr/>
        </p:nvCxnSpPr>
        <p:spPr>
          <a:xfrm flipH="1">
            <a:off x="5649497" y="1752778"/>
            <a:ext cx="282900" cy="331200"/>
          </a:xfrm>
          <a:prstGeom prst="straightConnector1">
            <a:avLst/>
          </a:prstGeom>
          <a:noFill/>
          <a:ln cap="flat" cmpd="sng" w="114300">
            <a:solidFill>
              <a:srgbClr val="85A7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0450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Cores</a:t>
            </a:r>
            <a:endParaRPr sz="262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43913" y="1006363"/>
            <a:ext cx="1662300" cy="1207800"/>
          </a:xfrm>
          <a:prstGeom prst="rect">
            <a:avLst/>
          </a:prstGeom>
          <a:solidFill>
            <a:srgbClr val="93B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184588" y="18870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93b1cb</a:t>
            </a:r>
            <a:endParaRPr sz="1100"/>
          </a:p>
        </p:txBody>
      </p:sp>
      <p:sp>
        <p:nvSpPr>
          <p:cNvPr id="64" name="Google Shape;64;p14"/>
          <p:cNvSpPr/>
          <p:nvPr/>
        </p:nvSpPr>
        <p:spPr>
          <a:xfrm>
            <a:off x="343913" y="2214163"/>
            <a:ext cx="1662300" cy="1207800"/>
          </a:xfrm>
          <a:prstGeom prst="rect">
            <a:avLst/>
          </a:prstGeom>
          <a:solidFill>
            <a:srgbClr val="85A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84588" y="30948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85a7c5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43913" y="3421963"/>
            <a:ext cx="1662300" cy="1207800"/>
          </a:xfrm>
          <a:prstGeom prst="rect">
            <a:avLst/>
          </a:prstGeom>
          <a:solidFill>
            <a:srgbClr val="789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84588" y="43026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789ebf</a:t>
            </a:r>
            <a:endParaRPr sz="1100"/>
          </a:p>
        </p:txBody>
      </p:sp>
      <p:sp>
        <p:nvSpPr>
          <p:cNvPr id="68" name="Google Shape;68;p14"/>
          <p:cNvSpPr/>
          <p:nvPr/>
        </p:nvSpPr>
        <p:spPr>
          <a:xfrm>
            <a:off x="2006213" y="1006363"/>
            <a:ext cx="1662300" cy="1207800"/>
          </a:xfrm>
          <a:prstGeom prst="rect">
            <a:avLst/>
          </a:prstGeom>
          <a:solidFill>
            <a:srgbClr val="568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846888" y="18870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568f6a</a:t>
            </a:r>
            <a:endParaRPr sz="1100"/>
          </a:p>
        </p:txBody>
      </p:sp>
      <p:sp>
        <p:nvSpPr>
          <p:cNvPr id="70" name="Google Shape;70;p14"/>
          <p:cNvSpPr/>
          <p:nvPr/>
        </p:nvSpPr>
        <p:spPr>
          <a:xfrm>
            <a:off x="2006213" y="2214163"/>
            <a:ext cx="1662300" cy="1207800"/>
          </a:xfrm>
          <a:prstGeom prst="rect">
            <a:avLst/>
          </a:prstGeom>
          <a:solidFill>
            <a:srgbClr val="4281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46888" y="30948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428157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2006213" y="3421963"/>
            <a:ext cx="1662300" cy="1207800"/>
          </a:xfrm>
          <a:prstGeom prst="rect">
            <a:avLst/>
          </a:prstGeom>
          <a:solidFill>
            <a:srgbClr val="006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846888" y="43026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006b3f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3668513" y="1006363"/>
            <a:ext cx="1662300" cy="1207800"/>
          </a:xfrm>
          <a:prstGeom prst="rect">
            <a:avLst/>
          </a:prstGeom>
          <a:solidFill>
            <a:srgbClr val="8FE0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509188" y="18870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8fe094</a:t>
            </a:r>
            <a:endParaRPr sz="1100"/>
          </a:p>
        </p:txBody>
      </p:sp>
      <p:sp>
        <p:nvSpPr>
          <p:cNvPr id="76" name="Google Shape;76;p14"/>
          <p:cNvSpPr/>
          <p:nvPr/>
        </p:nvSpPr>
        <p:spPr>
          <a:xfrm>
            <a:off x="3668513" y="2214163"/>
            <a:ext cx="1662300" cy="1207800"/>
          </a:xfrm>
          <a:prstGeom prst="rect">
            <a:avLst/>
          </a:prstGeom>
          <a:solidFill>
            <a:srgbClr val="81DC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509188" y="30948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81dc87</a:t>
            </a:r>
            <a:endParaRPr sz="1100"/>
          </a:p>
        </p:txBody>
      </p:sp>
      <p:sp>
        <p:nvSpPr>
          <p:cNvPr id="78" name="Google Shape;78;p14"/>
          <p:cNvSpPr/>
          <p:nvPr/>
        </p:nvSpPr>
        <p:spPr>
          <a:xfrm>
            <a:off x="3668513" y="3421963"/>
            <a:ext cx="1662300" cy="1207800"/>
          </a:xfrm>
          <a:prstGeom prst="rect">
            <a:avLst/>
          </a:prstGeom>
          <a:solidFill>
            <a:srgbClr val="73D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509188" y="43026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73d97a</a:t>
            </a:r>
            <a:endParaRPr sz="1100"/>
          </a:p>
        </p:txBody>
      </p:sp>
      <p:sp>
        <p:nvSpPr>
          <p:cNvPr id="80" name="Google Shape;80;p14"/>
          <p:cNvSpPr/>
          <p:nvPr/>
        </p:nvSpPr>
        <p:spPr>
          <a:xfrm>
            <a:off x="5330813" y="2214163"/>
            <a:ext cx="1662300" cy="1207800"/>
          </a:xfrm>
          <a:prstGeom prst="rect">
            <a:avLst/>
          </a:prstGeom>
          <a:solidFill>
            <a:srgbClr val="FFBE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171488" y="30948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ffbe2f</a:t>
            </a:r>
            <a:endParaRPr sz="1100"/>
          </a:p>
        </p:txBody>
      </p:sp>
      <p:sp>
        <p:nvSpPr>
          <p:cNvPr id="82" name="Google Shape;82;p14"/>
          <p:cNvSpPr/>
          <p:nvPr/>
        </p:nvSpPr>
        <p:spPr>
          <a:xfrm>
            <a:off x="5330813" y="3421963"/>
            <a:ext cx="1662300" cy="1207800"/>
          </a:xfrm>
          <a:prstGeom prst="rect">
            <a:avLst/>
          </a:prstGeom>
          <a:solidFill>
            <a:srgbClr val="FFB7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171488" y="43026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ffb719</a:t>
            </a:r>
            <a:endParaRPr sz="1100"/>
          </a:p>
        </p:txBody>
      </p:sp>
      <p:sp>
        <p:nvSpPr>
          <p:cNvPr id="84" name="Google Shape;84;p14"/>
          <p:cNvSpPr/>
          <p:nvPr/>
        </p:nvSpPr>
        <p:spPr>
          <a:xfrm>
            <a:off x="6993113" y="2214163"/>
            <a:ext cx="1662300" cy="1207800"/>
          </a:xfrm>
          <a:prstGeom prst="rect">
            <a:avLst/>
          </a:prstGeom>
          <a:solidFill>
            <a:srgbClr val="FF9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7833788" y="30948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ff9638</a:t>
            </a:r>
            <a:endParaRPr sz="1100"/>
          </a:p>
        </p:txBody>
      </p:sp>
      <p:sp>
        <p:nvSpPr>
          <p:cNvPr id="86" name="Google Shape;86;p14"/>
          <p:cNvSpPr/>
          <p:nvPr/>
        </p:nvSpPr>
        <p:spPr>
          <a:xfrm>
            <a:off x="6993113" y="3421963"/>
            <a:ext cx="1662300" cy="1207800"/>
          </a:xfrm>
          <a:prstGeom prst="rect">
            <a:avLst/>
          </a:prstGeom>
          <a:solidFill>
            <a:srgbClr val="FF8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7833788" y="43026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ff8b22</a:t>
            </a:r>
            <a:endParaRPr sz="1100"/>
          </a:p>
        </p:txBody>
      </p:sp>
      <p:sp>
        <p:nvSpPr>
          <p:cNvPr id="88" name="Google Shape;88;p14"/>
          <p:cNvSpPr/>
          <p:nvPr/>
        </p:nvSpPr>
        <p:spPr>
          <a:xfrm>
            <a:off x="5330813" y="1006363"/>
            <a:ext cx="1662300" cy="604500"/>
          </a:xfrm>
          <a:prstGeom prst="rect">
            <a:avLst/>
          </a:prstGeom>
          <a:solidFill>
            <a:srgbClr val="FFD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6171488" y="1311846"/>
            <a:ext cx="966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ffd375</a:t>
            </a:r>
            <a:endParaRPr sz="1100"/>
          </a:p>
        </p:txBody>
      </p:sp>
      <p:sp>
        <p:nvSpPr>
          <p:cNvPr id="90" name="Google Shape;90;p14"/>
          <p:cNvSpPr/>
          <p:nvPr/>
        </p:nvSpPr>
        <p:spPr>
          <a:xfrm>
            <a:off x="5330813" y="1610863"/>
            <a:ext cx="1662300" cy="604500"/>
          </a:xfrm>
          <a:prstGeom prst="rect">
            <a:avLst/>
          </a:prstGeom>
          <a:solidFill>
            <a:srgbClr val="FFC5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171488" y="1916346"/>
            <a:ext cx="966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ffc546</a:t>
            </a:r>
            <a:endParaRPr sz="1100"/>
          </a:p>
        </p:txBody>
      </p:sp>
      <p:sp>
        <p:nvSpPr>
          <p:cNvPr id="92" name="Google Shape;92;p14"/>
          <p:cNvSpPr/>
          <p:nvPr/>
        </p:nvSpPr>
        <p:spPr>
          <a:xfrm>
            <a:off x="6993113" y="1005763"/>
            <a:ext cx="1662300" cy="604500"/>
          </a:xfrm>
          <a:prstGeom prst="rect">
            <a:avLst/>
          </a:prstGeom>
          <a:solidFill>
            <a:srgbClr val="FFB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833788" y="1311246"/>
            <a:ext cx="966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ffb97a</a:t>
            </a:r>
            <a:endParaRPr sz="1100"/>
          </a:p>
        </p:txBody>
      </p:sp>
      <p:sp>
        <p:nvSpPr>
          <p:cNvPr id="94" name="Google Shape;94;p14"/>
          <p:cNvSpPr/>
          <p:nvPr/>
        </p:nvSpPr>
        <p:spPr>
          <a:xfrm>
            <a:off x="6993113" y="1610263"/>
            <a:ext cx="1662300" cy="604500"/>
          </a:xfrm>
          <a:prstGeom prst="rect">
            <a:avLst/>
          </a:prstGeom>
          <a:solidFill>
            <a:srgbClr val="FFA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833788" y="1915746"/>
            <a:ext cx="966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ffa24e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110450"/>
            <a:ext cx="85206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Cores</a:t>
            </a:r>
            <a:endParaRPr sz="262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46913" y="949563"/>
            <a:ext cx="1662300" cy="1207800"/>
          </a:xfrm>
          <a:prstGeom prst="rect">
            <a:avLst/>
          </a:prstGeom>
          <a:solidFill>
            <a:srgbClr val="568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287588" y="18302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568f6a</a:t>
            </a:r>
            <a:endParaRPr sz="1100"/>
          </a:p>
        </p:txBody>
      </p:sp>
      <p:sp>
        <p:nvSpPr>
          <p:cNvPr id="103" name="Google Shape;103;p15"/>
          <p:cNvSpPr/>
          <p:nvPr/>
        </p:nvSpPr>
        <p:spPr>
          <a:xfrm>
            <a:off x="2109213" y="949563"/>
            <a:ext cx="1662300" cy="1207800"/>
          </a:xfrm>
          <a:prstGeom prst="rect">
            <a:avLst/>
          </a:prstGeom>
          <a:solidFill>
            <a:srgbClr val="8FE0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949888" y="18302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8fe094</a:t>
            </a:r>
            <a:endParaRPr sz="1100"/>
          </a:p>
        </p:txBody>
      </p:sp>
      <p:sp>
        <p:nvSpPr>
          <p:cNvPr id="105" name="Google Shape;105;p15"/>
          <p:cNvSpPr/>
          <p:nvPr/>
        </p:nvSpPr>
        <p:spPr>
          <a:xfrm>
            <a:off x="3771513" y="949563"/>
            <a:ext cx="1662300" cy="1207800"/>
          </a:xfrm>
          <a:prstGeom prst="rect">
            <a:avLst/>
          </a:prstGeom>
          <a:solidFill>
            <a:srgbClr val="FFA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4612188" y="18302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>
                <a:solidFill>
                  <a:schemeClr val="dk1"/>
                </a:solidFill>
              </a:rPr>
              <a:t>ffa24e</a:t>
            </a:r>
            <a:endParaRPr sz="1100"/>
          </a:p>
        </p:txBody>
      </p:sp>
      <p:sp>
        <p:nvSpPr>
          <p:cNvPr id="107" name="Google Shape;107;p15"/>
          <p:cNvSpPr txBox="1"/>
          <p:nvPr/>
        </p:nvSpPr>
        <p:spPr>
          <a:xfrm>
            <a:off x="6207025" y="1353375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Cores Primárias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46913" y="2286613"/>
            <a:ext cx="1662300" cy="1207800"/>
          </a:xfrm>
          <a:prstGeom prst="rect">
            <a:avLst/>
          </a:prstGeom>
          <a:solidFill>
            <a:srgbClr val="FFB9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287588" y="316732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>
                <a:solidFill>
                  <a:schemeClr val="dk1"/>
                </a:solidFill>
              </a:rPr>
              <a:t>ffb97a</a:t>
            </a:r>
            <a:endParaRPr sz="1100"/>
          </a:p>
        </p:txBody>
      </p:sp>
      <p:sp>
        <p:nvSpPr>
          <p:cNvPr id="110" name="Google Shape;110;p15"/>
          <p:cNvSpPr/>
          <p:nvPr/>
        </p:nvSpPr>
        <p:spPr>
          <a:xfrm>
            <a:off x="2109213" y="2286613"/>
            <a:ext cx="1662300" cy="1207800"/>
          </a:xfrm>
          <a:prstGeom prst="rect">
            <a:avLst/>
          </a:prstGeom>
          <a:solidFill>
            <a:srgbClr val="006B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949888" y="316732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006b3f</a:t>
            </a:r>
            <a:endParaRPr sz="1100"/>
          </a:p>
        </p:txBody>
      </p:sp>
      <p:sp>
        <p:nvSpPr>
          <p:cNvPr id="112" name="Google Shape;112;p15"/>
          <p:cNvSpPr/>
          <p:nvPr/>
        </p:nvSpPr>
        <p:spPr>
          <a:xfrm>
            <a:off x="3753988" y="2286613"/>
            <a:ext cx="1662300" cy="1207800"/>
          </a:xfrm>
          <a:prstGeom prst="rect">
            <a:avLst/>
          </a:prstGeom>
          <a:solidFill>
            <a:srgbClr val="85A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594663" y="316732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85a7c5</a:t>
            </a:r>
            <a:endParaRPr sz="1100"/>
          </a:p>
        </p:txBody>
      </p:sp>
      <p:sp>
        <p:nvSpPr>
          <p:cNvPr id="114" name="Google Shape;114;p15"/>
          <p:cNvSpPr txBox="1"/>
          <p:nvPr/>
        </p:nvSpPr>
        <p:spPr>
          <a:xfrm>
            <a:off x="6207025" y="2690425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Cores Secundárias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109213" y="3623663"/>
            <a:ext cx="1662300" cy="1207800"/>
          </a:xfrm>
          <a:prstGeom prst="rect">
            <a:avLst/>
          </a:prstGeom>
          <a:solidFill>
            <a:srgbClr val="BF3A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949888" y="45043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bf3a15</a:t>
            </a:r>
            <a:endParaRPr sz="1100"/>
          </a:p>
        </p:txBody>
      </p:sp>
      <p:sp>
        <p:nvSpPr>
          <p:cNvPr id="117" name="Google Shape;117;p15"/>
          <p:cNvSpPr txBox="1"/>
          <p:nvPr/>
        </p:nvSpPr>
        <p:spPr>
          <a:xfrm>
            <a:off x="6207025" y="4027475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Cores de Feedback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46913" y="3623663"/>
            <a:ext cx="1662300" cy="1207800"/>
          </a:xfrm>
          <a:prstGeom prst="rect">
            <a:avLst/>
          </a:prstGeom>
          <a:solidFill>
            <a:srgbClr val="81DC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287588" y="45043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</a:t>
            </a:r>
            <a:r>
              <a:rPr lang="pt-BR" sz="1100"/>
              <a:t>81dc87</a:t>
            </a:r>
            <a:endParaRPr sz="1100"/>
          </a:p>
        </p:txBody>
      </p:sp>
      <p:sp>
        <p:nvSpPr>
          <p:cNvPr id="120" name="Google Shape;120;p15"/>
          <p:cNvSpPr txBox="1"/>
          <p:nvPr/>
        </p:nvSpPr>
        <p:spPr>
          <a:xfrm>
            <a:off x="794913" y="40274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Sucesso</a:t>
            </a:r>
            <a:endParaRPr sz="1100"/>
          </a:p>
        </p:txBody>
      </p:sp>
      <p:sp>
        <p:nvSpPr>
          <p:cNvPr id="121" name="Google Shape;121;p15"/>
          <p:cNvSpPr txBox="1"/>
          <p:nvPr/>
        </p:nvSpPr>
        <p:spPr>
          <a:xfrm>
            <a:off x="2457213" y="4027475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5094100" y="1186700"/>
            <a:ext cx="33093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93875" y="1186700"/>
            <a:ext cx="33093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Tipografia Principal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768975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Aa</a:t>
            </a:r>
            <a:endParaRPr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24175" y="1878800"/>
            <a:ext cx="3248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ABCDEFGHIJKLMNOPQRSTUVWXYZ</a:t>
            </a:r>
            <a:endParaRPr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abcdefghijklmnopqrtsuvwxyz</a:t>
            </a:r>
            <a:endParaRPr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1234567890</a:t>
            </a:r>
            <a:endParaRPr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269200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Aa</a:t>
            </a:r>
            <a:endParaRPr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124400" y="1878800"/>
            <a:ext cx="3248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ABCDEFGHIJKLMNOPQRSTUVWXYZ</a:t>
            </a:r>
            <a:endParaRPr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abcdefghijklmnopqrtsuvwxyz</a:t>
            </a:r>
            <a:endParaRPr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1234567890</a:t>
            </a:r>
            <a:endParaRPr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02525" y="4141400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Noto Sans Regular</a:t>
            </a:r>
            <a:endParaRPr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702750" y="4141400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Noto Sans Italic</a:t>
            </a:r>
            <a:endParaRPr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5094100" y="1186700"/>
            <a:ext cx="33093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93875" y="1186700"/>
            <a:ext cx="33093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Tipografia Principal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768975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Aa</a:t>
            </a:r>
            <a:endParaRPr b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93225" y="1878800"/>
            <a:ext cx="351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ABCDEFGHIJKLMNOPQRSTUVWXYZ</a:t>
            </a:r>
            <a:endParaRPr b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abcdefghijklmnopqrtsuvwxyz</a:t>
            </a:r>
            <a:endParaRPr b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1234567890</a:t>
            </a:r>
            <a:endParaRPr b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269200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Aa</a:t>
            </a:r>
            <a:endParaRPr b="1"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124400" y="1878800"/>
            <a:ext cx="3248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ABCDEFGHIJKLMNOPQRSTUVWXYZ</a:t>
            </a:r>
            <a:endParaRPr b="1"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abcdefghijklmnopqrtsuvwxyz</a:t>
            </a:r>
            <a:endParaRPr b="1"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1234567890</a:t>
            </a:r>
            <a:endParaRPr b="1" i="1" sz="27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02525" y="4141400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Noto Sans Bold</a:t>
            </a:r>
            <a:endParaRPr b="1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702750" y="4141400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Noto Sans Bold Italic</a:t>
            </a:r>
            <a:endParaRPr b="1" i="1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493225" y="1262900"/>
            <a:ext cx="35106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094100" y="1262900"/>
            <a:ext cx="33093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311700" y="29257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Tipografia Alternativa 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(Web Safe)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768975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93225" y="1878800"/>
            <a:ext cx="351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ABCDEFGHIJKLMNOPQRSTUVWXYZ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abcdefghijklmnopqrtsuvwxyz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1234567890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269200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</a:t>
            </a:r>
            <a:endParaRPr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124400" y="1878800"/>
            <a:ext cx="3248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ABCDEFGHIJKLMNOPQRSTUVWXYZ</a:t>
            </a:r>
            <a:endParaRPr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abcdefghijklmnopqrtsuvwxyz</a:t>
            </a:r>
            <a:endParaRPr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1234567890</a:t>
            </a:r>
            <a:endParaRPr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02525" y="4141400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Lato Normal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702750" y="4393075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Lato </a:t>
            </a:r>
            <a:r>
              <a:rPr i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Italic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5094100" y="1262900"/>
            <a:ext cx="33093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493225" y="1262900"/>
            <a:ext cx="3510600" cy="36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29257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Tipografia Alternativa 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(Web Safe)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768975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Aa</a:t>
            </a:r>
            <a:endParaRPr b="1" sz="27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93225" y="1878800"/>
            <a:ext cx="3510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ABCDEFGHIJKLMNOPQRSTUVWXYZ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abcdefghijklmnopqrtsuvwxyz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1234567890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269200" y="1378275"/>
            <a:ext cx="95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</a:t>
            </a:r>
            <a:endParaRPr b="1"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124400" y="1878800"/>
            <a:ext cx="3248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ABCDEFGHIJKLMNOPQRSTUVWXYZ</a:t>
            </a:r>
            <a:endParaRPr b="1"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abcdefghijklmnopqrtsuvwxyz</a:t>
            </a:r>
            <a:endParaRPr b="1"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1234567890</a:t>
            </a:r>
            <a:endParaRPr b="1" i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02525" y="4141400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Lato Bold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702750" y="4393075"/>
            <a:ext cx="40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Lato</a:t>
            </a:r>
            <a:r>
              <a:rPr b="1" i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Bold Italic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181675" y="2188125"/>
            <a:ext cx="1257300" cy="80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1577700" y="1083825"/>
            <a:ext cx="7055400" cy="3823500"/>
          </a:xfrm>
          <a:prstGeom prst="rect">
            <a:avLst/>
          </a:prstGeom>
          <a:solidFill>
            <a:srgbClr val="4281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4449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Exemplo de aplicação da tipografia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475" r="475" t="0"/>
          <a:stretch/>
        </p:blipFill>
        <p:spPr>
          <a:xfrm>
            <a:off x="1696675" y="1231177"/>
            <a:ext cx="6818325" cy="3538525"/>
          </a:xfrm>
          <a:prstGeom prst="rect">
            <a:avLst/>
          </a:prstGeom>
          <a:noFill/>
          <a:ln cap="flat" cmpd="sng" w="38100">
            <a:solidFill>
              <a:srgbClr val="2D734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0"/>
          <p:cNvSpPr/>
          <p:nvPr/>
        </p:nvSpPr>
        <p:spPr>
          <a:xfrm>
            <a:off x="4015500" y="1728825"/>
            <a:ext cx="2179800" cy="333000"/>
          </a:xfrm>
          <a:prstGeom prst="rect">
            <a:avLst/>
          </a:prstGeom>
          <a:noFill/>
          <a:ln cap="flat" cmpd="sng" w="38100">
            <a:solidFill>
              <a:srgbClr val="85A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463500" y="2412375"/>
            <a:ext cx="1331700" cy="333000"/>
          </a:xfrm>
          <a:prstGeom prst="rect">
            <a:avLst/>
          </a:prstGeom>
          <a:noFill/>
          <a:ln cap="flat" cmpd="sng" w="38100">
            <a:solidFill>
              <a:srgbClr val="85A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768275" y="1231175"/>
            <a:ext cx="934200" cy="272100"/>
          </a:xfrm>
          <a:prstGeom prst="rect">
            <a:avLst/>
          </a:prstGeom>
          <a:noFill/>
          <a:ln cap="flat" cmpd="sng" w="38100">
            <a:solidFill>
              <a:srgbClr val="85A7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204025" y="2263950"/>
            <a:ext cx="11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Noto Sans Regular</a:t>
            </a:r>
            <a:endParaRPr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6" name="Google Shape;186;p20"/>
          <p:cNvCxnSpPr>
            <a:endCxn id="184" idx="1"/>
          </p:cNvCxnSpPr>
          <p:nvPr/>
        </p:nvCxnSpPr>
        <p:spPr>
          <a:xfrm flipH="1" rot="10800000">
            <a:off x="805275" y="1367225"/>
            <a:ext cx="963000" cy="898500"/>
          </a:xfrm>
          <a:prstGeom prst="straightConnector1">
            <a:avLst/>
          </a:prstGeom>
          <a:noFill/>
          <a:ln cap="flat" cmpd="sng" w="38100">
            <a:solidFill>
              <a:srgbClr val="85A7C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stCxn id="185" idx="3"/>
            <a:endCxn id="182" idx="1"/>
          </p:cNvCxnSpPr>
          <p:nvPr/>
        </p:nvCxnSpPr>
        <p:spPr>
          <a:xfrm flipH="1" rot="10800000">
            <a:off x="1385125" y="1895250"/>
            <a:ext cx="2630400" cy="676500"/>
          </a:xfrm>
          <a:prstGeom prst="straightConnector1">
            <a:avLst/>
          </a:prstGeom>
          <a:noFill/>
          <a:ln cap="flat" cmpd="sng" w="38100">
            <a:solidFill>
              <a:srgbClr val="85A7C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>
            <a:stCxn id="185" idx="3"/>
            <a:endCxn id="183" idx="1"/>
          </p:cNvCxnSpPr>
          <p:nvPr/>
        </p:nvCxnSpPr>
        <p:spPr>
          <a:xfrm>
            <a:off x="1385125" y="2571750"/>
            <a:ext cx="3078300" cy="7200"/>
          </a:xfrm>
          <a:prstGeom prst="straightConnector1">
            <a:avLst/>
          </a:prstGeom>
          <a:noFill/>
          <a:ln cap="flat" cmpd="sng" w="38100">
            <a:solidFill>
              <a:srgbClr val="85A7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74747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6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Ícones</a:t>
            </a:r>
            <a:endParaRPr sz="26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5" y="972300"/>
            <a:ext cx="746694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6313025" y="4719575"/>
            <a:ext cx="21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https://fontawesome.com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