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
      <p:font typeface="PT Sans Narrow"/>
      <p:regular r:id="rId46"/>
      <p:bold r:id="rId47"/>
    </p:embeddedFont>
    <p:embeddedFont>
      <p:font typeface="Lato"/>
      <p:regular r:id="rId48"/>
      <p:bold r:id="rId49"/>
      <p:italic r:id="rId50"/>
      <p:boldItalic r:id="rId51"/>
    </p:embeddedFont>
    <p:embeddedFont>
      <p:font typeface="Comfortaa"/>
      <p:regular r:id="rId52"/>
      <p:bold r:id="rId53"/>
    </p:embeddedFon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PTSansNarrow-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PTSansNarrow-bold.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Comfortaa-bold.fntdata"/><Relationship Id="rId52" Type="http://schemas.openxmlformats.org/officeDocument/2006/relationships/font" Target="fonts/Comfortaa-regular.fntdata"/><Relationship Id="rId11" Type="http://schemas.openxmlformats.org/officeDocument/2006/relationships/slide" Target="slides/slide6.xml"/><Relationship Id="rId55" Type="http://schemas.openxmlformats.org/officeDocument/2006/relationships/font" Target="fonts/OpenSans-bold.fntdata"/><Relationship Id="rId10" Type="http://schemas.openxmlformats.org/officeDocument/2006/relationships/slide" Target="slides/slide5.xml"/><Relationship Id="rId54" Type="http://schemas.openxmlformats.org/officeDocument/2006/relationships/font" Target="fonts/OpenSans-regular.fntdata"/><Relationship Id="rId13" Type="http://schemas.openxmlformats.org/officeDocument/2006/relationships/slide" Target="slides/slide8.xml"/><Relationship Id="rId57" Type="http://schemas.openxmlformats.org/officeDocument/2006/relationships/font" Target="fonts/OpenSans-boldItalic.fntdata"/><Relationship Id="rId12" Type="http://schemas.openxmlformats.org/officeDocument/2006/relationships/slide" Target="slides/slide7.xml"/><Relationship Id="rId56"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Nome criativo 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15079f1d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15079f1d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1bb4354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1bb4354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15079f1d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15079f1d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434"/>
                </a:solidFill>
                <a:highlight>
                  <a:srgbClr val="FFFFFF"/>
                </a:highlight>
                <a:latin typeface="Roboto"/>
                <a:ea typeface="Roboto"/>
                <a:cs typeface="Roboto"/>
                <a:sym typeface="Roboto"/>
              </a:rPr>
              <a:t>The decision tree algorithm works based on the decision on the conditions of the features. Nodes are the conditions or tests on an attribute, branch represents the outcome of the tests, and leaf nodes are the decisions based on the conditions.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1bb4354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1bb4354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434"/>
                </a:solidFill>
                <a:highlight>
                  <a:srgbClr val="FFFFFF"/>
                </a:highlight>
                <a:latin typeface="Roboto"/>
                <a:ea typeface="Roboto"/>
                <a:cs typeface="Roboto"/>
                <a:sym typeface="Roboto"/>
              </a:rPr>
              <a:t>The decision tree algorithm works based on the decision on the conditions of the features. Nodes are the conditions or tests on an attribute, branch represents the outcome of the tests, and leaf nodes are the decisions based on the conditions.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104a7ac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104a7ac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434"/>
                </a:solidFill>
                <a:highlight>
                  <a:srgbClr val="FFFFFF"/>
                </a:highlight>
                <a:latin typeface="Roboto"/>
                <a:ea typeface="Roboto"/>
                <a:cs typeface="Roboto"/>
                <a:sym typeface="Roboto"/>
              </a:rPr>
              <a:t>The decision tree algorithm works based on the decision on the conditions of the features. Nodes are the conditions or tests on an attribute, branch represents the outcome of the tests, and leaf nodes are the decisions based on the conditions.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104a7ac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104a7ac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434"/>
                </a:solidFill>
                <a:highlight>
                  <a:srgbClr val="FFFFFF"/>
                </a:highlight>
                <a:latin typeface="Roboto"/>
                <a:ea typeface="Roboto"/>
                <a:cs typeface="Roboto"/>
                <a:sym typeface="Roboto"/>
              </a:rPr>
              <a:t>The decision tree algorithm works based on the decision on the conditions of the features. Nodes are the conditions or tests on an attribute, branch represents the outcome of the tests, and leaf nodes are the decisions based on the conditions.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61bb43545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61bb43545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1bb43545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1bb43545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61bb43545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61bb43545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61bb43545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61bb43545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93434"/>
                </a:solidFill>
                <a:highlight>
                  <a:srgbClr val="FFFFFF"/>
                </a:highlight>
                <a:latin typeface="Roboto"/>
                <a:ea typeface="Roboto"/>
                <a:cs typeface="Roboto"/>
                <a:sym typeface="Roboto"/>
              </a:rPr>
              <a:t>The decision tree algorithm works based on the decision on the conditions of the features. Nodes are the conditions or tests on an attribute, branch represents the outcome of the tests, and leaf nodes are the decisions based on the conditions.</a:t>
            </a:r>
            <a:endParaRPr sz="1350">
              <a:solidFill>
                <a:srgbClr val="393434"/>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393434"/>
                </a:solidFill>
                <a:highlight>
                  <a:srgbClr val="FFFFFF"/>
                </a:highlight>
                <a:latin typeface="Roboto"/>
                <a:ea typeface="Roboto"/>
                <a:cs typeface="Roboto"/>
                <a:sym typeface="Roboto"/>
              </a:rPr>
              <a:t>A partir das variaveis, q possuem alta relevancia a partir do desafio proposto serao utilizadas nas meticas no cruzamento para</a:t>
            </a:r>
            <a:endParaRPr sz="1350">
              <a:solidFill>
                <a:srgbClr val="393434"/>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0b0b1c92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0b0b1c92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615079f1d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615079f1d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15079f1d2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15079f1d2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2001a6e9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2001a6e9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62001a6e9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62001a6e9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1bb43545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61bb43545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615079f1d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615079f1d2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ea21614f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ea21614f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62001a6e9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62001a6e9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2001a6e9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2001a6e9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5ea21614f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5ea21614f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Destacar que é uma metodologia de uso comercial, não só cientifica.</a:t>
            </a:r>
            <a:endParaRPr/>
          </a:p>
          <a:p>
            <a:pPr indent="0" lvl="0" marL="0" rtl="0" algn="l">
              <a:spcBef>
                <a:spcPts val="0"/>
              </a:spcBef>
              <a:spcAft>
                <a:spcPts val="0"/>
              </a:spcAft>
              <a:buNone/>
            </a:pPr>
            <a:r>
              <a:rPr lang="en"/>
              <a:t>Nos utilizamos esas metodologias e ferramentas pra alcançar os resultados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ea21614f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ea21614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ea21614f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ea21614f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Nomear as colunas mais importantes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615079f1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615079f1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Nomear as colunas mais importantes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615079f1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615079f1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Nomear as colunas mais importantes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5ea21614f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5ea21614f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615079f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615079f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62001a6e9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62001a6e9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5ea21614f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5ea21614f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ea21614f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ea21614f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ea21614f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ea21614f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ea21614f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ea21614f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2001a6e9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62001a6e9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ea21614f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ea21614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2001a6e9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2001a6e9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rot="10800000">
            <a:off x="3480025" y="3764450"/>
            <a:ext cx="5663974" cy="1416000"/>
          </a:xfrm>
          <a:prstGeom prst="rect">
            <a:avLst/>
          </a:prstGeom>
          <a:noFill/>
          <a:ln>
            <a:noFill/>
          </a:ln>
        </p:spPr>
      </p:pic>
      <p:pic>
        <p:nvPicPr>
          <p:cNvPr id="67" name="Google Shape;67;p13"/>
          <p:cNvPicPr preferRelativeResize="0"/>
          <p:nvPr/>
        </p:nvPicPr>
        <p:blipFill>
          <a:blip r:embed="rId3">
            <a:alphaModFix/>
          </a:blip>
          <a:stretch>
            <a:fillRect/>
          </a:stretch>
        </p:blipFill>
        <p:spPr>
          <a:xfrm>
            <a:off x="0" y="3764450"/>
            <a:ext cx="5663974" cy="1416000"/>
          </a:xfrm>
          <a:prstGeom prst="rect">
            <a:avLst/>
          </a:prstGeom>
          <a:noFill/>
          <a:ln>
            <a:noFill/>
          </a:ln>
        </p:spPr>
      </p:pic>
      <p:sp>
        <p:nvSpPr>
          <p:cNvPr id="68" name="Google Shape;68;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740">
                <a:solidFill>
                  <a:srgbClr val="1C4587"/>
                </a:solidFill>
              </a:rPr>
              <a:t>Projeto de</a:t>
            </a:r>
            <a:endParaRPr sz="3740">
              <a:solidFill>
                <a:srgbClr val="1C4587"/>
              </a:solidFill>
            </a:endParaRPr>
          </a:p>
          <a:p>
            <a:pPr indent="0" lvl="0" marL="0" rtl="0" algn="l">
              <a:spcBef>
                <a:spcPts val="0"/>
              </a:spcBef>
              <a:spcAft>
                <a:spcPts val="0"/>
              </a:spcAft>
              <a:buSzPts val="990"/>
              <a:buNone/>
            </a:pPr>
            <a:r>
              <a:rPr lang="en" sz="3740">
                <a:solidFill>
                  <a:srgbClr val="1C4587"/>
                </a:solidFill>
              </a:rPr>
              <a:t>Construção de lógica preditiva </a:t>
            </a:r>
            <a:endParaRPr sz="5360"/>
          </a:p>
        </p:txBody>
      </p:sp>
      <p:pic>
        <p:nvPicPr>
          <p:cNvPr id="69" name="Google Shape;69;p13"/>
          <p:cNvPicPr preferRelativeResize="0"/>
          <p:nvPr/>
        </p:nvPicPr>
        <p:blipFill>
          <a:blip r:embed="rId3">
            <a:alphaModFix/>
          </a:blip>
          <a:stretch>
            <a:fillRect/>
          </a:stretch>
        </p:blipFill>
        <p:spPr>
          <a:xfrm>
            <a:off x="3327625" y="3764450"/>
            <a:ext cx="5663974" cy="1416000"/>
          </a:xfrm>
          <a:prstGeom prst="rect">
            <a:avLst/>
          </a:prstGeom>
          <a:noFill/>
          <a:ln>
            <a:noFill/>
          </a:ln>
        </p:spPr>
      </p:pic>
      <p:sp>
        <p:nvSpPr>
          <p:cNvPr id="70" name="Google Shape;70;p13"/>
          <p:cNvSpPr/>
          <p:nvPr/>
        </p:nvSpPr>
        <p:spPr>
          <a:xfrm>
            <a:off x="1004150" y="2875875"/>
            <a:ext cx="1479900" cy="1416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004150" y="977000"/>
            <a:ext cx="7136700" cy="216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929450" y="3119450"/>
            <a:ext cx="659700" cy="1257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type="ctrTitle"/>
          </p:nvPr>
        </p:nvSpPr>
        <p:spPr>
          <a:xfrm>
            <a:off x="953100" y="4032664"/>
            <a:ext cx="7136700" cy="102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sz="3600">
                <a:solidFill>
                  <a:schemeClr val="lt1"/>
                </a:solidFill>
              </a:rPr>
              <a:t>Módulo 3 - G3-Dev</a:t>
            </a:r>
            <a:r>
              <a:rPr b="0" lang="en" sz="3600">
                <a:solidFill>
                  <a:srgbClr val="1C4587"/>
                </a:solidFill>
              </a:rPr>
              <a:t> </a:t>
            </a:r>
            <a:endParaRPr b="0"/>
          </a:p>
        </p:txBody>
      </p:sp>
      <p:pic>
        <p:nvPicPr>
          <p:cNvPr id="74" name="Google Shape;74;p13"/>
          <p:cNvPicPr preferRelativeResize="0"/>
          <p:nvPr/>
        </p:nvPicPr>
        <p:blipFill>
          <a:blip r:embed="rId4">
            <a:alphaModFix/>
          </a:blip>
          <a:stretch>
            <a:fillRect/>
          </a:stretch>
        </p:blipFill>
        <p:spPr>
          <a:xfrm>
            <a:off x="1084837" y="2924613"/>
            <a:ext cx="1318525" cy="131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162" name="Google Shape;162;p22"/>
          <p:cNvSpPr txBox="1"/>
          <p:nvPr>
            <p:ph idx="1" type="body"/>
          </p:nvPr>
        </p:nvSpPr>
        <p:spPr>
          <a:xfrm>
            <a:off x="371975"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Nosso modelo escolhido :</a:t>
            </a:r>
            <a:endParaRPr/>
          </a:p>
          <a:p>
            <a:pPr indent="-374650" lvl="1" marL="914400" rtl="0" algn="l">
              <a:spcBef>
                <a:spcPts val="0"/>
              </a:spcBef>
              <a:spcAft>
                <a:spcPts val="0"/>
              </a:spcAft>
              <a:buSzPts val="2300"/>
              <a:buChar char="○"/>
            </a:pPr>
            <a:r>
              <a:rPr b="1" lang="en" sz="2300">
                <a:solidFill>
                  <a:srgbClr val="38761D"/>
                </a:solidFill>
              </a:rPr>
              <a:t>Random For</a:t>
            </a:r>
            <a:r>
              <a:rPr b="1" lang="en" sz="2300">
                <a:solidFill>
                  <a:srgbClr val="38761D"/>
                </a:solidFill>
              </a:rPr>
              <a:t>est</a:t>
            </a:r>
            <a:r>
              <a:rPr lang="en" sz="2300"/>
              <a:t>.</a:t>
            </a:r>
            <a:endParaRPr sz="2300"/>
          </a:p>
          <a:p>
            <a:pPr indent="0" lvl="0" marL="914400" rtl="0" algn="l">
              <a:spcBef>
                <a:spcPts val="1200"/>
              </a:spcBef>
              <a:spcAft>
                <a:spcPts val="1200"/>
              </a:spcAft>
              <a:buNone/>
            </a:pPr>
            <a:r>
              <a:t/>
            </a:r>
            <a:endParaRPr sz="2300"/>
          </a:p>
        </p:txBody>
      </p:sp>
      <p:pic>
        <p:nvPicPr>
          <p:cNvPr id="163" name="Google Shape;163;p22"/>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164" name="Google Shape;164;p22"/>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170" name="Google Shape;170;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Nosso modelo escolhido :</a:t>
            </a:r>
            <a:endParaRPr/>
          </a:p>
          <a:p>
            <a:pPr indent="-374650" lvl="1" marL="914400" rtl="0" algn="l">
              <a:spcBef>
                <a:spcPts val="0"/>
              </a:spcBef>
              <a:spcAft>
                <a:spcPts val="0"/>
              </a:spcAft>
              <a:buSzPts val="2300"/>
              <a:buChar char="○"/>
            </a:pPr>
            <a:r>
              <a:rPr b="1" lang="en" sz="2300">
                <a:solidFill>
                  <a:srgbClr val="38761D"/>
                </a:solidFill>
              </a:rPr>
              <a:t>Random Forest</a:t>
            </a:r>
            <a:r>
              <a:rPr lang="en" sz="2300"/>
              <a:t>.</a:t>
            </a:r>
            <a:endParaRPr sz="2300"/>
          </a:p>
          <a:p>
            <a:pPr indent="0" lvl="0" marL="914400" rtl="0" algn="l">
              <a:spcBef>
                <a:spcPts val="1200"/>
              </a:spcBef>
              <a:spcAft>
                <a:spcPts val="1200"/>
              </a:spcAft>
              <a:buNone/>
            </a:pPr>
            <a:br>
              <a:rPr lang="en" sz="2300"/>
            </a:br>
            <a:r>
              <a:rPr lang="en" sz="2300"/>
              <a:t>Mas para entender melhor…</a:t>
            </a:r>
            <a:endParaRPr sz="2300"/>
          </a:p>
        </p:txBody>
      </p:sp>
      <p:pic>
        <p:nvPicPr>
          <p:cNvPr id="171" name="Google Shape;171;p23"/>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172" name="Google Shape;172;p23"/>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178" name="Google Shape;17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Árvore de Decisão</a:t>
            </a:r>
            <a:endParaRPr b="1"/>
          </a:p>
          <a:p>
            <a:pPr indent="-342900" lvl="0" marL="457200" rtl="0" algn="l">
              <a:spcBef>
                <a:spcPts val="1200"/>
              </a:spcBef>
              <a:spcAft>
                <a:spcPts val="0"/>
              </a:spcAft>
              <a:buSzPts val="1800"/>
              <a:buChar char="●"/>
            </a:pPr>
            <a:r>
              <a:rPr lang="en"/>
              <a:t>Modelo em que o Random Forest é composto por várias árvores;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Algoritmo que funciona no ganho de informação.</a:t>
            </a:r>
            <a:endParaRPr/>
          </a:p>
        </p:txBody>
      </p:sp>
      <p:pic>
        <p:nvPicPr>
          <p:cNvPr id="179" name="Google Shape;179;p24"/>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180" name="Google Shape;180;p24"/>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186" name="Google Shape;18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Árvore de Decisão</a:t>
            </a:r>
            <a:endParaRPr/>
          </a:p>
          <a:p>
            <a:pPr indent="-342900" lvl="0" marL="457200" rtl="0" algn="l">
              <a:spcBef>
                <a:spcPts val="1200"/>
              </a:spcBef>
              <a:spcAft>
                <a:spcPts val="0"/>
              </a:spcAft>
              <a:buSzPts val="1800"/>
              <a:buChar char="●"/>
            </a:pPr>
            <a:r>
              <a:t/>
            </a:r>
            <a:endParaRPr/>
          </a:p>
        </p:txBody>
      </p:sp>
      <p:sp>
        <p:nvSpPr>
          <p:cNvPr id="187" name="Google Shape;187;p25"/>
          <p:cNvSpPr/>
          <p:nvPr/>
        </p:nvSpPr>
        <p:spPr>
          <a:xfrm>
            <a:off x="4715550" y="382350"/>
            <a:ext cx="1826700" cy="540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Raiz</a:t>
            </a:r>
            <a:endParaRPr/>
          </a:p>
        </p:txBody>
      </p:sp>
      <p:cxnSp>
        <p:nvCxnSpPr>
          <p:cNvPr id="188" name="Google Shape;188;p25"/>
          <p:cNvCxnSpPr>
            <a:stCxn id="187" idx="3"/>
          </p:cNvCxnSpPr>
          <p:nvPr/>
        </p:nvCxnSpPr>
        <p:spPr>
          <a:xfrm flipH="1">
            <a:off x="3674464" y="844037"/>
            <a:ext cx="1308600" cy="5079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5"/>
          <p:cNvCxnSpPr>
            <a:stCxn id="187" idx="5"/>
          </p:cNvCxnSpPr>
          <p:nvPr/>
        </p:nvCxnSpPr>
        <p:spPr>
          <a:xfrm>
            <a:off x="6274736" y="844037"/>
            <a:ext cx="432000" cy="4299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5"/>
          <p:cNvSpPr/>
          <p:nvPr/>
        </p:nvSpPr>
        <p:spPr>
          <a:xfrm>
            <a:off x="2603050" y="1392700"/>
            <a:ext cx="17349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a:t>
            </a:r>
            <a:endParaRPr/>
          </a:p>
        </p:txBody>
      </p:sp>
      <p:sp>
        <p:nvSpPr>
          <p:cNvPr id="191" name="Google Shape;191;p25"/>
          <p:cNvSpPr/>
          <p:nvPr/>
        </p:nvSpPr>
        <p:spPr>
          <a:xfrm>
            <a:off x="6274725" y="1249775"/>
            <a:ext cx="17349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2</a:t>
            </a:r>
            <a:endParaRPr/>
          </a:p>
        </p:txBody>
      </p:sp>
      <p:cxnSp>
        <p:nvCxnSpPr>
          <p:cNvPr id="192" name="Google Shape;192;p25"/>
          <p:cNvCxnSpPr>
            <a:stCxn id="190" idx="3"/>
          </p:cNvCxnSpPr>
          <p:nvPr/>
        </p:nvCxnSpPr>
        <p:spPr>
          <a:xfrm flipH="1">
            <a:off x="2378620" y="2108148"/>
            <a:ext cx="478500" cy="5805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5"/>
          <p:cNvCxnSpPr>
            <a:stCxn id="190" idx="4"/>
          </p:cNvCxnSpPr>
          <p:nvPr/>
        </p:nvCxnSpPr>
        <p:spPr>
          <a:xfrm>
            <a:off x="3470500" y="2230900"/>
            <a:ext cx="30600" cy="6621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5"/>
          <p:cNvCxnSpPr>
            <a:stCxn id="191" idx="4"/>
          </p:cNvCxnSpPr>
          <p:nvPr/>
        </p:nvCxnSpPr>
        <p:spPr>
          <a:xfrm>
            <a:off x="7142175" y="2087975"/>
            <a:ext cx="96900" cy="6126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5"/>
          <p:cNvCxnSpPr>
            <a:stCxn id="191" idx="3"/>
          </p:cNvCxnSpPr>
          <p:nvPr/>
        </p:nvCxnSpPr>
        <p:spPr>
          <a:xfrm flipH="1">
            <a:off x="6147195" y="1965223"/>
            <a:ext cx="381600" cy="5925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5"/>
          <p:cNvSpPr/>
          <p:nvPr/>
        </p:nvSpPr>
        <p:spPr>
          <a:xfrm>
            <a:off x="311700" y="3731200"/>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197" name="Google Shape;197;p25"/>
          <p:cNvSpPr/>
          <p:nvPr/>
        </p:nvSpPr>
        <p:spPr>
          <a:xfrm>
            <a:off x="1433625" y="3935425"/>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198" name="Google Shape;198;p25"/>
          <p:cNvSpPr/>
          <p:nvPr/>
        </p:nvSpPr>
        <p:spPr>
          <a:xfrm>
            <a:off x="5631775" y="2557725"/>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199" name="Google Shape;199;p25"/>
          <p:cNvSpPr/>
          <p:nvPr/>
        </p:nvSpPr>
        <p:spPr>
          <a:xfrm>
            <a:off x="6762525" y="2663725"/>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00" name="Google Shape;200;p25"/>
          <p:cNvSpPr/>
          <p:nvPr/>
        </p:nvSpPr>
        <p:spPr>
          <a:xfrm>
            <a:off x="1086525" y="2700575"/>
            <a:ext cx="18267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1.1</a:t>
            </a:r>
            <a:endParaRPr/>
          </a:p>
        </p:txBody>
      </p:sp>
      <p:sp>
        <p:nvSpPr>
          <p:cNvPr id="201" name="Google Shape;201;p25"/>
          <p:cNvSpPr/>
          <p:nvPr/>
        </p:nvSpPr>
        <p:spPr>
          <a:xfrm>
            <a:off x="3033775" y="2893000"/>
            <a:ext cx="18267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1.2</a:t>
            </a:r>
            <a:endParaRPr/>
          </a:p>
        </p:txBody>
      </p:sp>
      <p:cxnSp>
        <p:nvCxnSpPr>
          <p:cNvPr id="202" name="Google Shape;202;p25"/>
          <p:cNvCxnSpPr>
            <a:endCxn id="196" idx="0"/>
          </p:cNvCxnSpPr>
          <p:nvPr/>
        </p:nvCxnSpPr>
        <p:spPr>
          <a:xfrm flipH="1">
            <a:off x="739800" y="3455800"/>
            <a:ext cx="596400" cy="2754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5"/>
          <p:cNvCxnSpPr>
            <a:stCxn id="200" idx="4"/>
            <a:endCxn id="197" idx="0"/>
          </p:cNvCxnSpPr>
          <p:nvPr/>
        </p:nvCxnSpPr>
        <p:spPr>
          <a:xfrm flipH="1">
            <a:off x="1861875" y="3538775"/>
            <a:ext cx="138000" cy="3966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5"/>
          <p:cNvSpPr/>
          <p:nvPr/>
        </p:nvSpPr>
        <p:spPr>
          <a:xfrm>
            <a:off x="2963450" y="4239100"/>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05" name="Google Shape;205;p25"/>
          <p:cNvSpPr/>
          <p:nvPr/>
        </p:nvSpPr>
        <p:spPr>
          <a:xfrm>
            <a:off x="4572000" y="4175250"/>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cxnSp>
        <p:nvCxnSpPr>
          <p:cNvPr id="206" name="Google Shape;206;p25"/>
          <p:cNvCxnSpPr>
            <a:stCxn id="201" idx="3"/>
            <a:endCxn id="204" idx="0"/>
          </p:cNvCxnSpPr>
          <p:nvPr/>
        </p:nvCxnSpPr>
        <p:spPr>
          <a:xfrm>
            <a:off x="3301289" y="3608448"/>
            <a:ext cx="90300" cy="6306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5"/>
          <p:cNvCxnSpPr>
            <a:stCxn id="201" idx="5"/>
            <a:endCxn id="205" idx="0"/>
          </p:cNvCxnSpPr>
          <p:nvPr/>
        </p:nvCxnSpPr>
        <p:spPr>
          <a:xfrm>
            <a:off x="4592961" y="3608448"/>
            <a:ext cx="407100" cy="566700"/>
          </a:xfrm>
          <a:prstGeom prst="straightConnector1">
            <a:avLst/>
          </a:prstGeom>
          <a:noFill/>
          <a:ln cap="flat" cmpd="sng" w="9525">
            <a:solidFill>
              <a:schemeClr val="dk2"/>
            </a:solidFill>
            <a:prstDash val="solid"/>
            <a:round/>
            <a:headEnd len="med" w="med" type="none"/>
            <a:tailEnd len="med" w="med" type="triangle"/>
          </a:ln>
        </p:spPr>
      </p:cxnSp>
      <p:pic>
        <p:nvPicPr>
          <p:cNvPr id="208" name="Google Shape;208;p25"/>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214" name="Google Shape;214;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Árvore de Decisão</a:t>
            </a:r>
            <a:endParaRPr/>
          </a:p>
          <a:p>
            <a:pPr indent="-342900" lvl="0" marL="457200" rtl="0" algn="l">
              <a:spcBef>
                <a:spcPts val="1200"/>
              </a:spcBef>
              <a:spcAft>
                <a:spcPts val="0"/>
              </a:spcAft>
              <a:buSzPts val="1800"/>
              <a:buChar char="●"/>
            </a:pPr>
            <a:r>
              <a:t/>
            </a:r>
            <a:endParaRPr/>
          </a:p>
        </p:txBody>
      </p:sp>
      <p:sp>
        <p:nvSpPr>
          <p:cNvPr id="215" name="Google Shape;215;p26"/>
          <p:cNvSpPr/>
          <p:nvPr/>
        </p:nvSpPr>
        <p:spPr>
          <a:xfrm>
            <a:off x="4715550" y="382350"/>
            <a:ext cx="1826700" cy="540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Raiz</a:t>
            </a:r>
            <a:endParaRPr/>
          </a:p>
        </p:txBody>
      </p:sp>
      <p:cxnSp>
        <p:nvCxnSpPr>
          <p:cNvPr id="216" name="Google Shape;216;p26"/>
          <p:cNvCxnSpPr>
            <a:stCxn id="215" idx="3"/>
          </p:cNvCxnSpPr>
          <p:nvPr/>
        </p:nvCxnSpPr>
        <p:spPr>
          <a:xfrm flipH="1">
            <a:off x="3674464" y="844037"/>
            <a:ext cx="1308600" cy="5079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6"/>
          <p:cNvCxnSpPr>
            <a:stCxn id="215" idx="5"/>
          </p:cNvCxnSpPr>
          <p:nvPr/>
        </p:nvCxnSpPr>
        <p:spPr>
          <a:xfrm>
            <a:off x="6274736" y="844037"/>
            <a:ext cx="432000" cy="4299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6"/>
          <p:cNvSpPr/>
          <p:nvPr/>
        </p:nvSpPr>
        <p:spPr>
          <a:xfrm>
            <a:off x="2603050" y="1392700"/>
            <a:ext cx="17349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a:t>
            </a:r>
            <a:endParaRPr/>
          </a:p>
        </p:txBody>
      </p:sp>
      <p:sp>
        <p:nvSpPr>
          <p:cNvPr id="219" name="Google Shape;219;p26"/>
          <p:cNvSpPr/>
          <p:nvPr/>
        </p:nvSpPr>
        <p:spPr>
          <a:xfrm>
            <a:off x="6274725" y="1249775"/>
            <a:ext cx="17349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2</a:t>
            </a:r>
            <a:endParaRPr/>
          </a:p>
        </p:txBody>
      </p:sp>
      <p:cxnSp>
        <p:nvCxnSpPr>
          <p:cNvPr id="220" name="Google Shape;220;p26"/>
          <p:cNvCxnSpPr>
            <a:stCxn id="218" idx="3"/>
          </p:cNvCxnSpPr>
          <p:nvPr/>
        </p:nvCxnSpPr>
        <p:spPr>
          <a:xfrm flipH="1">
            <a:off x="2378620" y="2108148"/>
            <a:ext cx="478500" cy="5805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6"/>
          <p:cNvCxnSpPr>
            <a:stCxn id="218" idx="4"/>
          </p:cNvCxnSpPr>
          <p:nvPr/>
        </p:nvCxnSpPr>
        <p:spPr>
          <a:xfrm>
            <a:off x="3470500" y="2230900"/>
            <a:ext cx="30600" cy="6621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6"/>
          <p:cNvCxnSpPr>
            <a:stCxn id="219" idx="4"/>
          </p:cNvCxnSpPr>
          <p:nvPr/>
        </p:nvCxnSpPr>
        <p:spPr>
          <a:xfrm>
            <a:off x="7142175" y="2087975"/>
            <a:ext cx="96900" cy="6126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6"/>
          <p:cNvCxnSpPr>
            <a:stCxn id="219" idx="3"/>
          </p:cNvCxnSpPr>
          <p:nvPr/>
        </p:nvCxnSpPr>
        <p:spPr>
          <a:xfrm flipH="1">
            <a:off x="6147195" y="1965223"/>
            <a:ext cx="381600" cy="5925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6"/>
          <p:cNvSpPr/>
          <p:nvPr/>
        </p:nvSpPr>
        <p:spPr>
          <a:xfrm>
            <a:off x="311700" y="3731200"/>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25" name="Google Shape;225;p26"/>
          <p:cNvSpPr/>
          <p:nvPr/>
        </p:nvSpPr>
        <p:spPr>
          <a:xfrm>
            <a:off x="1433625" y="3935425"/>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26" name="Google Shape;226;p26"/>
          <p:cNvSpPr/>
          <p:nvPr/>
        </p:nvSpPr>
        <p:spPr>
          <a:xfrm>
            <a:off x="5631775" y="2557725"/>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27" name="Google Shape;227;p26"/>
          <p:cNvSpPr/>
          <p:nvPr/>
        </p:nvSpPr>
        <p:spPr>
          <a:xfrm>
            <a:off x="6762525" y="2663725"/>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28" name="Google Shape;228;p26"/>
          <p:cNvSpPr/>
          <p:nvPr/>
        </p:nvSpPr>
        <p:spPr>
          <a:xfrm>
            <a:off x="1086525" y="2700575"/>
            <a:ext cx="18267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1.1</a:t>
            </a:r>
            <a:endParaRPr/>
          </a:p>
        </p:txBody>
      </p:sp>
      <p:sp>
        <p:nvSpPr>
          <p:cNvPr id="229" name="Google Shape;229;p26"/>
          <p:cNvSpPr/>
          <p:nvPr/>
        </p:nvSpPr>
        <p:spPr>
          <a:xfrm>
            <a:off x="3033775" y="2893000"/>
            <a:ext cx="18267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1.2</a:t>
            </a:r>
            <a:endParaRPr/>
          </a:p>
        </p:txBody>
      </p:sp>
      <p:cxnSp>
        <p:nvCxnSpPr>
          <p:cNvPr id="230" name="Google Shape;230;p26"/>
          <p:cNvCxnSpPr>
            <a:endCxn id="224" idx="0"/>
          </p:cNvCxnSpPr>
          <p:nvPr/>
        </p:nvCxnSpPr>
        <p:spPr>
          <a:xfrm flipH="1">
            <a:off x="739800" y="3455800"/>
            <a:ext cx="596400" cy="2754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6"/>
          <p:cNvCxnSpPr>
            <a:stCxn id="228" idx="4"/>
            <a:endCxn id="225" idx="0"/>
          </p:cNvCxnSpPr>
          <p:nvPr/>
        </p:nvCxnSpPr>
        <p:spPr>
          <a:xfrm flipH="1">
            <a:off x="1861875" y="3538775"/>
            <a:ext cx="138000" cy="3966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6"/>
          <p:cNvSpPr/>
          <p:nvPr/>
        </p:nvSpPr>
        <p:spPr>
          <a:xfrm>
            <a:off x="2963450" y="4239100"/>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33" name="Google Shape;233;p26"/>
          <p:cNvSpPr/>
          <p:nvPr/>
        </p:nvSpPr>
        <p:spPr>
          <a:xfrm>
            <a:off x="4572000" y="4175250"/>
            <a:ext cx="856200" cy="50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cxnSp>
        <p:nvCxnSpPr>
          <p:cNvPr id="234" name="Google Shape;234;p26"/>
          <p:cNvCxnSpPr>
            <a:stCxn id="229" idx="3"/>
            <a:endCxn id="232" idx="0"/>
          </p:cNvCxnSpPr>
          <p:nvPr/>
        </p:nvCxnSpPr>
        <p:spPr>
          <a:xfrm>
            <a:off x="3301289" y="3608448"/>
            <a:ext cx="90300" cy="6306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6"/>
          <p:cNvCxnSpPr>
            <a:stCxn id="229" idx="5"/>
            <a:endCxn id="233" idx="0"/>
          </p:cNvCxnSpPr>
          <p:nvPr/>
        </p:nvCxnSpPr>
        <p:spPr>
          <a:xfrm>
            <a:off x="4592961" y="3608448"/>
            <a:ext cx="407100" cy="5667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26"/>
          <p:cNvSpPr/>
          <p:nvPr/>
        </p:nvSpPr>
        <p:spPr>
          <a:xfrm flipH="1">
            <a:off x="6970950" y="233700"/>
            <a:ext cx="1180500" cy="838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Teste</a:t>
            </a:r>
            <a:endParaRPr/>
          </a:p>
        </p:txBody>
      </p:sp>
      <p:pic>
        <p:nvPicPr>
          <p:cNvPr id="237" name="Google Shape;237;p26"/>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sp>
        <p:nvSpPr>
          <p:cNvPr id="238" name="Google Shape;238;p26"/>
          <p:cNvSpPr/>
          <p:nvPr/>
        </p:nvSpPr>
        <p:spPr>
          <a:xfrm flipH="1">
            <a:off x="4561800" y="1504325"/>
            <a:ext cx="1180500" cy="838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Teste</a:t>
            </a:r>
            <a:endParaRPr/>
          </a:p>
        </p:txBody>
      </p:sp>
      <p:sp>
        <p:nvSpPr>
          <p:cNvPr id="239" name="Google Shape;239;p26"/>
          <p:cNvSpPr/>
          <p:nvPr/>
        </p:nvSpPr>
        <p:spPr>
          <a:xfrm flipH="1">
            <a:off x="8071750" y="1197475"/>
            <a:ext cx="1180500" cy="838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Teste</a:t>
            </a:r>
            <a:endParaRPr/>
          </a:p>
        </p:txBody>
      </p:sp>
      <p:sp>
        <p:nvSpPr>
          <p:cNvPr id="240" name="Google Shape;240;p26"/>
          <p:cNvSpPr/>
          <p:nvPr/>
        </p:nvSpPr>
        <p:spPr>
          <a:xfrm flipH="1">
            <a:off x="4981025" y="2947388"/>
            <a:ext cx="1180500" cy="838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246" name="Google Shape;246;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Árvore de Decisão</a:t>
            </a:r>
            <a:endParaRPr/>
          </a:p>
          <a:p>
            <a:pPr indent="-342900" lvl="0" marL="457200" rtl="0" algn="l">
              <a:spcBef>
                <a:spcPts val="1200"/>
              </a:spcBef>
              <a:spcAft>
                <a:spcPts val="0"/>
              </a:spcAft>
              <a:buSzPts val="1800"/>
              <a:buChar char="●"/>
            </a:pPr>
            <a:r>
              <a:t/>
            </a:r>
            <a:endParaRPr/>
          </a:p>
        </p:txBody>
      </p:sp>
      <p:sp>
        <p:nvSpPr>
          <p:cNvPr id="247" name="Google Shape;247;p27"/>
          <p:cNvSpPr/>
          <p:nvPr/>
        </p:nvSpPr>
        <p:spPr>
          <a:xfrm>
            <a:off x="4715550" y="382350"/>
            <a:ext cx="1826700" cy="540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Raiz</a:t>
            </a:r>
            <a:endParaRPr/>
          </a:p>
        </p:txBody>
      </p:sp>
      <p:cxnSp>
        <p:nvCxnSpPr>
          <p:cNvPr id="248" name="Google Shape;248;p27"/>
          <p:cNvCxnSpPr>
            <a:stCxn id="247" idx="3"/>
          </p:cNvCxnSpPr>
          <p:nvPr/>
        </p:nvCxnSpPr>
        <p:spPr>
          <a:xfrm flipH="1">
            <a:off x="3674464" y="844037"/>
            <a:ext cx="1308600" cy="5079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27"/>
          <p:cNvCxnSpPr>
            <a:stCxn id="247" idx="5"/>
          </p:cNvCxnSpPr>
          <p:nvPr/>
        </p:nvCxnSpPr>
        <p:spPr>
          <a:xfrm>
            <a:off x="6274736" y="844037"/>
            <a:ext cx="432000" cy="4299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7"/>
          <p:cNvSpPr/>
          <p:nvPr/>
        </p:nvSpPr>
        <p:spPr>
          <a:xfrm>
            <a:off x="2603050" y="1392700"/>
            <a:ext cx="17349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a:t>
            </a:r>
            <a:endParaRPr/>
          </a:p>
        </p:txBody>
      </p:sp>
      <p:sp>
        <p:nvSpPr>
          <p:cNvPr id="251" name="Google Shape;251;p27"/>
          <p:cNvSpPr/>
          <p:nvPr/>
        </p:nvSpPr>
        <p:spPr>
          <a:xfrm>
            <a:off x="6274725" y="1249775"/>
            <a:ext cx="17349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2</a:t>
            </a:r>
            <a:endParaRPr/>
          </a:p>
        </p:txBody>
      </p:sp>
      <p:cxnSp>
        <p:nvCxnSpPr>
          <p:cNvPr id="252" name="Google Shape;252;p27"/>
          <p:cNvCxnSpPr>
            <a:stCxn id="250" idx="3"/>
          </p:cNvCxnSpPr>
          <p:nvPr/>
        </p:nvCxnSpPr>
        <p:spPr>
          <a:xfrm flipH="1">
            <a:off x="2378620" y="2108148"/>
            <a:ext cx="478500" cy="5805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7"/>
          <p:cNvCxnSpPr>
            <a:stCxn id="250" idx="4"/>
          </p:cNvCxnSpPr>
          <p:nvPr/>
        </p:nvCxnSpPr>
        <p:spPr>
          <a:xfrm>
            <a:off x="3470500" y="2230900"/>
            <a:ext cx="30600" cy="6621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27"/>
          <p:cNvCxnSpPr>
            <a:stCxn id="251" idx="4"/>
          </p:cNvCxnSpPr>
          <p:nvPr/>
        </p:nvCxnSpPr>
        <p:spPr>
          <a:xfrm>
            <a:off x="7142175" y="2087975"/>
            <a:ext cx="96900" cy="6126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7"/>
          <p:cNvCxnSpPr>
            <a:stCxn id="251" idx="3"/>
          </p:cNvCxnSpPr>
          <p:nvPr/>
        </p:nvCxnSpPr>
        <p:spPr>
          <a:xfrm flipH="1">
            <a:off x="6147195" y="1965223"/>
            <a:ext cx="381600" cy="59250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27"/>
          <p:cNvSpPr/>
          <p:nvPr/>
        </p:nvSpPr>
        <p:spPr>
          <a:xfrm>
            <a:off x="311700" y="3731200"/>
            <a:ext cx="856200" cy="507900"/>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57" name="Google Shape;257;p27"/>
          <p:cNvSpPr/>
          <p:nvPr/>
        </p:nvSpPr>
        <p:spPr>
          <a:xfrm>
            <a:off x="1433625" y="3935425"/>
            <a:ext cx="856200" cy="507900"/>
          </a:xfrm>
          <a:prstGeom prst="rect">
            <a:avLst/>
          </a:prstGeom>
          <a:solidFill>
            <a:schemeClr val="lt1"/>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58" name="Google Shape;258;p27"/>
          <p:cNvSpPr/>
          <p:nvPr/>
        </p:nvSpPr>
        <p:spPr>
          <a:xfrm>
            <a:off x="5631775" y="2557725"/>
            <a:ext cx="856200" cy="507900"/>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59" name="Google Shape;259;p27"/>
          <p:cNvSpPr/>
          <p:nvPr/>
        </p:nvSpPr>
        <p:spPr>
          <a:xfrm>
            <a:off x="6762525" y="2663725"/>
            <a:ext cx="856200" cy="507900"/>
          </a:xfrm>
          <a:prstGeom prst="rect">
            <a:avLst/>
          </a:prstGeom>
          <a:solidFill>
            <a:schemeClr val="lt1"/>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60" name="Google Shape;260;p27"/>
          <p:cNvSpPr/>
          <p:nvPr/>
        </p:nvSpPr>
        <p:spPr>
          <a:xfrm>
            <a:off x="1086525" y="2700575"/>
            <a:ext cx="18267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1.1</a:t>
            </a:r>
            <a:endParaRPr/>
          </a:p>
        </p:txBody>
      </p:sp>
      <p:sp>
        <p:nvSpPr>
          <p:cNvPr id="261" name="Google Shape;261;p27"/>
          <p:cNvSpPr/>
          <p:nvPr/>
        </p:nvSpPr>
        <p:spPr>
          <a:xfrm>
            <a:off x="3033775" y="2893000"/>
            <a:ext cx="1826700" cy="838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Condição 1.2</a:t>
            </a:r>
            <a:endParaRPr/>
          </a:p>
        </p:txBody>
      </p:sp>
      <p:cxnSp>
        <p:nvCxnSpPr>
          <p:cNvPr id="262" name="Google Shape;262;p27"/>
          <p:cNvCxnSpPr>
            <a:endCxn id="256" idx="0"/>
          </p:cNvCxnSpPr>
          <p:nvPr/>
        </p:nvCxnSpPr>
        <p:spPr>
          <a:xfrm flipH="1">
            <a:off x="739800" y="3455800"/>
            <a:ext cx="596400" cy="2754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27"/>
          <p:cNvCxnSpPr>
            <a:stCxn id="260" idx="4"/>
            <a:endCxn id="257" idx="0"/>
          </p:cNvCxnSpPr>
          <p:nvPr/>
        </p:nvCxnSpPr>
        <p:spPr>
          <a:xfrm flipH="1">
            <a:off x="1861875" y="3538775"/>
            <a:ext cx="138000" cy="3966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27"/>
          <p:cNvSpPr/>
          <p:nvPr/>
        </p:nvSpPr>
        <p:spPr>
          <a:xfrm>
            <a:off x="2963450" y="4239100"/>
            <a:ext cx="856200" cy="507900"/>
          </a:xfrm>
          <a:prstGeom prst="rect">
            <a:avLst/>
          </a:prstGeom>
          <a:solidFill>
            <a:schemeClr val="lt1"/>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sp>
        <p:nvSpPr>
          <p:cNvPr id="265" name="Google Shape;265;p27"/>
          <p:cNvSpPr/>
          <p:nvPr/>
        </p:nvSpPr>
        <p:spPr>
          <a:xfrm>
            <a:off x="4572000" y="4175250"/>
            <a:ext cx="856200" cy="507900"/>
          </a:xfrm>
          <a:prstGeom prst="rect">
            <a:avLst/>
          </a:prstGeom>
          <a:solidFill>
            <a:schemeClr val="lt1"/>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Folha</a:t>
            </a:r>
            <a:endParaRPr/>
          </a:p>
        </p:txBody>
      </p:sp>
      <p:cxnSp>
        <p:nvCxnSpPr>
          <p:cNvPr id="266" name="Google Shape;266;p27"/>
          <p:cNvCxnSpPr>
            <a:stCxn id="261" idx="3"/>
            <a:endCxn id="264" idx="0"/>
          </p:cNvCxnSpPr>
          <p:nvPr/>
        </p:nvCxnSpPr>
        <p:spPr>
          <a:xfrm>
            <a:off x="3301289" y="3608448"/>
            <a:ext cx="90300" cy="6306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7"/>
          <p:cNvCxnSpPr>
            <a:stCxn id="261" idx="5"/>
            <a:endCxn id="265" idx="0"/>
          </p:cNvCxnSpPr>
          <p:nvPr/>
        </p:nvCxnSpPr>
        <p:spPr>
          <a:xfrm>
            <a:off x="4592961" y="3608448"/>
            <a:ext cx="407100" cy="5667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27"/>
          <p:cNvSpPr/>
          <p:nvPr/>
        </p:nvSpPr>
        <p:spPr>
          <a:xfrm>
            <a:off x="-301000" y="3550700"/>
            <a:ext cx="6248100" cy="1357200"/>
          </a:xfrm>
          <a:prstGeom prst="ellipse">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6037575" y="3958075"/>
            <a:ext cx="1104600" cy="5667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Decisões (predição)</a:t>
            </a:r>
            <a:endParaRPr/>
          </a:p>
        </p:txBody>
      </p:sp>
      <p:pic>
        <p:nvPicPr>
          <p:cNvPr id="270" name="Google Shape;270;p27"/>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271" name="Google Shape;271;p27"/>
          <p:cNvPicPr preferRelativeResize="0"/>
          <p:nvPr/>
        </p:nvPicPr>
        <p:blipFill>
          <a:blip r:embed="rId4">
            <a:alphaModFix/>
          </a:blip>
          <a:stretch>
            <a:fillRect/>
          </a:stretch>
        </p:blipFill>
        <p:spPr>
          <a:xfrm>
            <a:off x="7808671" y="189598"/>
            <a:ext cx="1257300" cy="83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277" name="Google Shape;27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761D"/>
              </a:buClr>
              <a:buSzPts val="1800"/>
              <a:buChar char="●"/>
            </a:pPr>
            <a:r>
              <a:rPr lang="en">
                <a:solidFill>
                  <a:srgbClr val="38761D"/>
                </a:solidFill>
              </a:rPr>
              <a:t>Random Forest;</a:t>
            </a:r>
            <a:endParaRPr>
              <a:solidFill>
                <a:srgbClr val="38761D"/>
              </a:solidFill>
            </a:endParaRPr>
          </a:p>
          <a:p>
            <a:pPr indent="0" lvl="0" marL="457200" rtl="0" algn="l">
              <a:spcBef>
                <a:spcPts val="1200"/>
              </a:spcBef>
              <a:spcAft>
                <a:spcPts val="1200"/>
              </a:spcAft>
              <a:buNone/>
            </a:pPr>
            <a:r>
              <a:t/>
            </a:r>
            <a:endParaRPr sz="2300"/>
          </a:p>
        </p:txBody>
      </p:sp>
      <p:sp>
        <p:nvSpPr>
          <p:cNvPr id="278" name="Google Shape;278;p28"/>
          <p:cNvSpPr/>
          <p:nvPr/>
        </p:nvSpPr>
        <p:spPr>
          <a:xfrm>
            <a:off x="1081800" y="1857375"/>
            <a:ext cx="2684100" cy="239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592150" y="23676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3091525" y="2264925"/>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856125" y="30500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1375675" y="3855600"/>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1446425" y="3273200"/>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4989775" y="1927900"/>
            <a:ext cx="2684100" cy="239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6153150" y="24952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6815200" y="26891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7080475" y="30500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5293850" y="3702600"/>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5783025" y="3926125"/>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txBox="1"/>
          <p:nvPr/>
        </p:nvSpPr>
        <p:spPr>
          <a:xfrm>
            <a:off x="1725150" y="4378875"/>
            <a:ext cx="139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Conjunto de features A</a:t>
            </a:r>
            <a:endParaRPr>
              <a:latin typeface="Open Sans"/>
              <a:ea typeface="Open Sans"/>
              <a:cs typeface="Open Sans"/>
              <a:sym typeface="Open Sans"/>
            </a:endParaRPr>
          </a:p>
        </p:txBody>
      </p:sp>
      <p:sp>
        <p:nvSpPr>
          <p:cNvPr id="291" name="Google Shape;291;p28"/>
          <p:cNvSpPr txBox="1"/>
          <p:nvPr/>
        </p:nvSpPr>
        <p:spPr>
          <a:xfrm>
            <a:off x="5633125" y="4378875"/>
            <a:ext cx="139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Conjunto de features </a:t>
            </a:r>
            <a:r>
              <a:rPr lang="en">
                <a:latin typeface="Open Sans"/>
                <a:ea typeface="Open Sans"/>
                <a:cs typeface="Open Sans"/>
                <a:sym typeface="Open Sans"/>
              </a:rPr>
              <a:t>B</a:t>
            </a:r>
            <a:endParaRPr>
              <a:latin typeface="Open Sans"/>
              <a:ea typeface="Open Sans"/>
              <a:cs typeface="Open Sans"/>
              <a:sym typeface="Open Sans"/>
            </a:endParaRPr>
          </a:p>
        </p:txBody>
      </p:sp>
      <p:pic>
        <p:nvPicPr>
          <p:cNvPr id="292" name="Google Shape;292;p28"/>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293" name="Google Shape;293;p28"/>
          <p:cNvPicPr preferRelativeResize="0"/>
          <p:nvPr/>
        </p:nvPicPr>
        <p:blipFill>
          <a:blip r:embed="rId4">
            <a:alphaModFix/>
          </a:blip>
          <a:stretch>
            <a:fillRect/>
          </a:stretch>
        </p:blipFill>
        <p:spPr>
          <a:xfrm>
            <a:off x="7808671" y="189598"/>
            <a:ext cx="1257300" cy="83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299" name="Google Shape;299;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761D"/>
              </a:buClr>
              <a:buSzPts val="1800"/>
              <a:buChar char="●"/>
            </a:pPr>
            <a:r>
              <a:rPr lang="en">
                <a:solidFill>
                  <a:srgbClr val="38761D"/>
                </a:solidFill>
              </a:rPr>
              <a:t>Random Forest;</a:t>
            </a:r>
            <a:endParaRPr>
              <a:solidFill>
                <a:srgbClr val="38761D"/>
              </a:solidFill>
            </a:endParaRPr>
          </a:p>
          <a:p>
            <a:pPr indent="0" lvl="0" marL="457200" rtl="0" algn="l">
              <a:spcBef>
                <a:spcPts val="1200"/>
              </a:spcBef>
              <a:spcAft>
                <a:spcPts val="1200"/>
              </a:spcAft>
              <a:buNone/>
            </a:pPr>
            <a:r>
              <a:t/>
            </a:r>
            <a:endParaRPr sz="2300"/>
          </a:p>
        </p:txBody>
      </p:sp>
      <p:sp>
        <p:nvSpPr>
          <p:cNvPr id="300" name="Google Shape;300;p29"/>
          <p:cNvSpPr/>
          <p:nvPr/>
        </p:nvSpPr>
        <p:spPr>
          <a:xfrm>
            <a:off x="1081800" y="1857375"/>
            <a:ext cx="2684100" cy="239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2592150" y="23676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3091525" y="2264925"/>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2856125" y="30500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1375675" y="3855600"/>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1446425" y="3273200"/>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4989775" y="1927900"/>
            <a:ext cx="2684100" cy="239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6153150" y="24952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6815200" y="26891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7080475" y="3050050"/>
            <a:ext cx="153000" cy="153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5293850" y="3702600"/>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5783025" y="3926125"/>
            <a:ext cx="153000" cy="153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txBox="1"/>
          <p:nvPr/>
        </p:nvSpPr>
        <p:spPr>
          <a:xfrm>
            <a:off x="1725150" y="4378875"/>
            <a:ext cx="139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Conjunto de features </a:t>
            </a:r>
            <a:r>
              <a:rPr lang="en">
                <a:latin typeface="Open Sans"/>
                <a:ea typeface="Open Sans"/>
                <a:cs typeface="Open Sans"/>
                <a:sym typeface="Open Sans"/>
              </a:rPr>
              <a:t>A</a:t>
            </a:r>
            <a:endParaRPr>
              <a:latin typeface="Open Sans"/>
              <a:ea typeface="Open Sans"/>
              <a:cs typeface="Open Sans"/>
              <a:sym typeface="Open Sans"/>
            </a:endParaRPr>
          </a:p>
        </p:txBody>
      </p:sp>
      <p:sp>
        <p:nvSpPr>
          <p:cNvPr id="313" name="Google Shape;313;p29"/>
          <p:cNvSpPr txBox="1"/>
          <p:nvPr/>
        </p:nvSpPr>
        <p:spPr>
          <a:xfrm>
            <a:off x="5633125" y="4378875"/>
            <a:ext cx="139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Conjunto de features </a:t>
            </a:r>
            <a:r>
              <a:rPr lang="en">
                <a:latin typeface="Open Sans"/>
                <a:ea typeface="Open Sans"/>
                <a:cs typeface="Open Sans"/>
                <a:sym typeface="Open Sans"/>
              </a:rPr>
              <a:t>B</a:t>
            </a:r>
            <a:endParaRPr>
              <a:latin typeface="Open Sans"/>
              <a:ea typeface="Open Sans"/>
              <a:cs typeface="Open Sans"/>
              <a:sym typeface="Open Sans"/>
            </a:endParaRPr>
          </a:p>
        </p:txBody>
      </p:sp>
      <p:cxnSp>
        <p:nvCxnSpPr>
          <p:cNvPr id="314" name="Google Shape;314;p29"/>
          <p:cNvCxnSpPr/>
          <p:nvPr/>
        </p:nvCxnSpPr>
        <p:spPr>
          <a:xfrm>
            <a:off x="2194150" y="1857375"/>
            <a:ext cx="0" cy="2449200"/>
          </a:xfrm>
          <a:prstGeom prst="straightConnector1">
            <a:avLst/>
          </a:prstGeom>
          <a:noFill/>
          <a:ln cap="flat" cmpd="sng" w="38100">
            <a:solidFill>
              <a:schemeClr val="dk2"/>
            </a:solidFill>
            <a:prstDash val="solid"/>
            <a:round/>
            <a:headEnd len="med" w="med" type="none"/>
            <a:tailEnd len="med" w="med" type="none"/>
          </a:ln>
        </p:spPr>
      </p:cxnSp>
      <p:cxnSp>
        <p:nvCxnSpPr>
          <p:cNvPr id="315" name="Google Shape;315;p29"/>
          <p:cNvCxnSpPr/>
          <p:nvPr/>
        </p:nvCxnSpPr>
        <p:spPr>
          <a:xfrm flipH="1">
            <a:off x="5000600" y="3436750"/>
            <a:ext cx="2674500" cy="12600"/>
          </a:xfrm>
          <a:prstGeom prst="straightConnector1">
            <a:avLst/>
          </a:prstGeom>
          <a:noFill/>
          <a:ln cap="flat" cmpd="sng" w="38100">
            <a:solidFill>
              <a:schemeClr val="dk2"/>
            </a:solidFill>
            <a:prstDash val="solid"/>
            <a:round/>
            <a:headEnd len="med" w="med" type="none"/>
            <a:tailEnd len="med" w="med" type="none"/>
          </a:ln>
        </p:spPr>
      </p:cxnSp>
      <p:sp>
        <p:nvSpPr>
          <p:cNvPr id="316" name="Google Shape;316;p29"/>
          <p:cNvSpPr txBox="1"/>
          <p:nvPr/>
        </p:nvSpPr>
        <p:spPr>
          <a:xfrm>
            <a:off x="1806345" y="1508923"/>
            <a:ext cx="11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Árvore 1</a:t>
            </a:r>
            <a:endParaRPr>
              <a:latin typeface="Open Sans"/>
              <a:ea typeface="Open Sans"/>
              <a:cs typeface="Open Sans"/>
              <a:sym typeface="Open Sans"/>
            </a:endParaRPr>
          </a:p>
        </p:txBody>
      </p:sp>
      <p:sp>
        <p:nvSpPr>
          <p:cNvPr id="317" name="Google Shape;317;p29"/>
          <p:cNvSpPr txBox="1"/>
          <p:nvPr/>
        </p:nvSpPr>
        <p:spPr>
          <a:xfrm>
            <a:off x="7700095" y="3203048"/>
            <a:ext cx="11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Árvore 2</a:t>
            </a:r>
            <a:endParaRPr>
              <a:latin typeface="Open Sans"/>
              <a:ea typeface="Open Sans"/>
              <a:cs typeface="Open Sans"/>
              <a:sym typeface="Open Sans"/>
            </a:endParaRPr>
          </a:p>
        </p:txBody>
      </p:sp>
      <p:pic>
        <p:nvPicPr>
          <p:cNvPr id="318" name="Google Shape;318;p29"/>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319" name="Google Shape;319;p29"/>
          <p:cNvPicPr preferRelativeResize="0"/>
          <p:nvPr/>
        </p:nvPicPr>
        <p:blipFill>
          <a:blip r:embed="rId4">
            <a:alphaModFix/>
          </a:blip>
          <a:stretch>
            <a:fillRect/>
          </a:stretch>
        </p:blipFill>
        <p:spPr>
          <a:xfrm>
            <a:off x="7808671" y="189598"/>
            <a:ext cx="1257300" cy="83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325" name="Google Shape;325;p30"/>
          <p:cNvSpPr/>
          <p:nvPr/>
        </p:nvSpPr>
        <p:spPr>
          <a:xfrm>
            <a:off x="2847325" y="1694075"/>
            <a:ext cx="2684100" cy="239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2847325" y="1694075"/>
            <a:ext cx="2684100" cy="15348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3959675" y="1693950"/>
            <a:ext cx="1566900" cy="23973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2852125" y="3241400"/>
            <a:ext cx="1107600" cy="838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txBox="1"/>
          <p:nvPr/>
        </p:nvSpPr>
        <p:spPr>
          <a:xfrm>
            <a:off x="3490675" y="4215575"/>
            <a:ext cx="24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Resultado Final</a:t>
            </a:r>
            <a:endParaRPr>
              <a:latin typeface="Open Sans"/>
              <a:ea typeface="Open Sans"/>
              <a:cs typeface="Open Sans"/>
              <a:sym typeface="Open Sans"/>
            </a:endParaRPr>
          </a:p>
        </p:txBody>
      </p:sp>
      <p:cxnSp>
        <p:nvCxnSpPr>
          <p:cNvPr id="330" name="Google Shape;330;p30"/>
          <p:cNvCxnSpPr/>
          <p:nvPr/>
        </p:nvCxnSpPr>
        <p:spPr>
          <a:xfrm>
            <a:off x="3959675" y="1694075"/>
            <a:ext cx="0" cy="2377800"/>
          </a:xfrm>
          <a:prstGeom prst="straightConnector1">
            <a:avLst/>
          </a:prstGeom>
          <a:noFill/>
          <a:ln cap="flat" cmpd="sng" w="38100">
            <a:solidFill>
              <a:schemeClr val="dk2"/>
            </a:solidFill>
            <a:prstDash val="solid"/>
            <a:round/>
            <a:headEnd len="med" w="med" type="none"/>
            <a:tailEnd len="med" w="med" type="none"/>
          </a:ln>
        </p:spPr>
      </p:cxnSp>
      <p:cxnSp>
        <p:nvCxnSpPr>
          <p:cNvPr id="331" name="Google Shape;331;p30"/>
          <p:cNvCxnSpPr/>
          <p:nvPr/>
        </p:nvCxnSpPr>
        <p:spPr>
          <a:xfrm flipH="1">
            <a:off x="2852125" y="3228800"/>
            <a:ext cx="2674500" cy="12600"/>
          </a:xfrm>
          <a:prstGeom prst="straightConnector1">
            <a:avLst/>
          </a:prstGeom>
          <a:noFill/>
          <a:ln cap="flat" cmpd="sng" w="38100">
            <a:solidFill>
              <a:schemeClr val="dk2"/>
            </a:solidFill>
            <a:prstDash val="solid"/>
            <a:round/>
            <a:headEnd len="med" w="med" type="none"/>
            <a:tailEnd len="med" w="med" type="none"/>
          </a:ln>
        </p:spPr>
      </p:cxnSp>
      <p:sp>
        <p:nvSpPr>
          <p:cNvPr id="332" name="Google Shape;332;p30"/>
          <p:cNvSpPr txBox="1"/>
          <p:nvPr/>
        </p:nvSpPr>
        <p:spPr>
          <a:xfrm>
            <a:off x="3571870" y="1345623"/>
            <a:ext cx="11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Árvore 1</a:t>
            </a:r>
            <a:endParaRPr>
              <a:latin typeface="Open Sans"/>
              <a:ea typeface="Open Sans"/>
              <a:cs typeface="Open Sans"/>
              <a:sym typeface="Open Sans"/>
            </a:endParaRPr>
          </a:p>
        </p:txBody>
      </p:sp>
      <p:sp>
        <p:nvSpPr>
          <p:cNvPr id="333" name="Google Shape;333;p30"/>
          <p:cNvSpPr txBox="1"/>
          <p:nvPr/>
        </p:nvSpPr>
        <p:spPr>
          <a:xfrm>
            <a:off x="5577370" y="3034998"/>
            <a:ext cx="11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Árvore 2</a:t>
            </a:r>
            <a:endParaRPr>
              <a:latin typeface="Open Sans"/>
              <a:ea typeface="Open Sans"/>
              <a:cs typeface="Open Sans"/>
              <a:sym typeface="Open Sans"/>
            </a:endParaRPr>
          </a:p>
        </p:txBody>
      </p:sp>
      <p:pic>
        <p:nvPicPr>
          <p:cNvPr id="334" name="Google Shape;334;p30"/>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335" name="Google Shape;335;p30"/>
          <p:cNvPicPr preferRelativeResize="0"/>
          <p:nvPr/>
        </p:nvPicPr>
        <p:blipFill>
          <a:blip r:embed="rId4">
            <a:alphaModFix/>
          </a:blip>
          <a:stretch>
            <a:fillRect/>
          </a:stretch>
        </p:blipFill>
        <p:spPr>
          <a:xfrm>
            <a:off x="7808671" y="189598"/>
            <a:ext cx="1257300" cy="83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Modelagem e Predição</a:t>
            </a:r>
            <a:endParaRPr/>
          </a:p>
        </p:txBody>
      </p:sp>
      <p:sp>
        <p:nvSpPr>
          <p:cNvPr id="341" name="Google Shape;34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Variáveis escolhidas</a:t>
            </a:r>
            <a:r>
              <a:rPr lang="en"/>
              <a:t>:</a:t>
            </a:r>
            <a:endParaRPr/>
          </a:p>
          <a:p>
            <a:pPr indent="-317500" lvl="1" marL="914400" rtl="0" algn="l">
              <a:spcBef>
                <a:spcPts val="0"/>
              </a:spcBef>
              <a:spcAft>
                <a:spcPts val="0"/>
              </a:spcAft>
              <a:buSzPts val="1400"/>
              <a:buChar char="○"/>
            </a:pPr>
            <a:r>
              <a:rPr lang="en"/>
              <a:t>Salário;</a:t>
            </a:r>
            <a:endParaRPr/>
          </a:p>
          <a:p>
            <a:pPr indent="-317500" lvl="1" marL="914400" rtl="0" algn="l">
              <a:spcBef>
                <a:spcPts val="0"/>
              </a:spcBef>
              <a:spcAft>
                <a:spcPts val="0"/>
              </a:spcAft>
              <a:buSzPts val="1400"/>
              <a:buChar char="○"/>
            </a:pPr>
            <a:r>
              <a:rPr lang="en"/>
              <a:t>Gênero;</a:t>
            </a:r>
            <a:endParaRPr/>
          </a:p>
          <a:p>
            <a:pPr indent="-317500" lvl="1" marL="914400" rtl="0" algn="l">
              <a:spcBef>
                <a:spcPts val="0"/>
              </a:spcBef>
              <a:spcAft>
                <a:spcPts val="0"/>
              </a:spcAft>
              <a:buSzPts val="1400"/>
              <a:buChar char="○"/>
            </a:pPr>
            <a:r>
              <a:rPr lang="en"/>
              <a:t>Período na empresa;</a:t>
            </a:r>
            <a:endParaRPr/>
          </a:p>
          <a:p>
            <a:pPr indent="-317500" lvl="1" marL="914400" rtl="0" algn="l">
              <a:spcBef>
                <a:spcPts val="0"/>
              </a:spcBef>
              <a:spcAft>
                <a:spcPts val="0"/>
              </a:spcAft>
              <a:buSzPts val="1400"/>
              <a:buChar char="○"/>
            </a:pPr>
            <a:r>
              <a:rPr lang="en"/>
              <a:t>Cargo atual;</a:t>
            </a:r>
            <a:endParaRPr/>
          </a:p>
          <a:p>
            <a:pPr indent="-317500" lvl="1" marL="914400" rtl="0" algn="l">
              <a:spcBef>
                <a:spcPts val="0"/>
              </a:spcBef>
              <a:spcAft>
                <a:spcPts val="0"/>
              </a:spcAft>
              <a:buSzPts val="1400"/>
              <a:buChar char="○"/>
            </a:pPr>
            <a:r>
              <a:rPr lang="en"/>
              <a:t>Área atual;</a:t>
            </a:r>
            <a:endParaRPr/>
          </a:p>
          <a:p>
            <a:pPr indent="-317500" lvl="1" marL="914400" rtl="0" algn="l">
              <a:spcBef>
                <a:spcPts val="0"/>
              </a:spcBef>
              <a:spcAft>
                <a:spcPts val="0"/>
              </a:spcAft>
              <a:buSzPts val="1400"/>
              <a:buChar char="○"/>
            </a:pPr>
            <a:r>
              <a:rPr lang="en"/>
              <a:t>Score do ambiente de trabalho da área;</a:t>
            </a:r>
            <a:endParaRPr/>
          </a:p>
          <a:p>
            <a:pPr indent="-317500" lvl="1" marL="914400" rtl="0" algn="l">
              <a:spcBef>
                <a:spcPts val="0"/>
              </a:spcBef>
              <a:spcAft>
                <a:spcPts val="0"/>
              </a:spcAft>
              <a:buSzPts val="1400"/>
              <a:buChar char="○"/>
            </a:pPr>
            <a:r>
              <a:rPr lang="en"/>
              <a:t>Tempo médio de promoções;</a:t>
            </a:r>
            <a:endParaRPr/>
          </a:p>
          <a:p>
            <a:pPr indent="-317500" lvl="1" marL="914400" rtl="0" algn="l">
              <a:spcBef>
                <a:spcPts val="0"/>
              </a:spcBef>
              <a:spcAft>
                <a:spcPts val="0"/>
              </a:spcAft>
              <a:buSzPts val="1400"/>
              <a:buChar char="○"/>
            </a:pPr>
            <a:r>
              <a:rPr lang="en"/>
              <a:t>Estado civíl;</a:t>
            </a:r>
            <a:endParaRPr/>
          </a:p>
          <a:p>
            <a:pPr indent="-317500" lvl="1" marL="914400" rtl="0" algn="l">
              <a:spcBef>
                <a:spcPts val="0"/>
              </a:spcBef>
              <a:spcAft>
                <a:spcPts val="0"/>
              </a:spcAft>
              <a:buSzPts val="1400"/>
              <a:buChar char="○"/>
            </a:pPr>
            <a:r>
              <a:rPr lang="en"/>
              <a:t>Estado.</a:t>
            </a:r>
            <a:endParaRPr/>
          </a:p>
        </p:txBody>
      </p:sp>
      <p:pic>
        <p:nvPicPr>
          <p:cNvPr id="342" name="Google Shape;342;p31"/>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343" name="Google Shape;343;p31"/>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p:nvPr/>
        </p:nvSpPr>
        <p:spPr>
          <a:xfrm>
            <a:off x="0" y="2623325"/>
            <a:ext cx="9144000" cy="25740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type="title"/>
          </p:nvPr>
        </p:nvSpPr>
        <p:spPr>
          <a:xfrm>
            <a:off x="158625" y="0"/>
            <a:ext cx="8571300" cy="129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600">
                <a:solidFill>
                  <a:srgbClr val="3D85C6"/>
                </a:solidFill>
              </a:rPr>
              <a:t>A equipe G3-Dev:</a:t>
            </a:r>
            <a:endParaRPr sz="4600">
              <a:solidFill>
                <a:srgbClr val="3D85C6"/>
              </a:solidFill>
            </a:endParaRPr>
          </a:p>
        </p:txBody>
      </p:sp>
      <p:sp>
        <p:nvSpPr>
          <p:cNvPr id="81" name="Google Shape;81;p14"/>
          <p:cNvSpPr txBox="1"/>
          <p:nvPr>
            <p:ph idx="4294967295" type="subTitle"/>
          </p:nvPr>
        </p:nvSpPr>
        <p:spPr>
          <a:xfrm>
            <a:off x="376650" y="2673575"/>
            <a:ext cx="6522000" cy="2140500"/>
          </a:xfrm>
          <a:prstGeom prst="rect">
            <a:avLst/>
          </a:prstGeom>
        </p:spPr>
        <p:txBody>
          <a:bodyPr anchorCtr="0" anchor="t" bIns="91425" lIns="91425" spcFirstLastPara="1" rIns="91425" wrap="square" tIns="91425">
            <a:normAutofit/>
          </a:bodyPr>
          <a:lstStyle/>
          <a:p>
            <a:pPr indent="0" lvl="0" marL="0" rtl="0" algn="l">
              <a:lnSpc>
                <a:spcPct val="50000"/>
              </a:lnSpc>
              <a:spcBef>
                <a:spcPts val="0"/>
              </a:spcBef>
              <a:spcAft>
                <a:spcPts val="0"/>
              </a:spcAft>
              <a:buNone/>
            </a:pPr>
            <a:r>
              <a:rPr b="1" lang="en" sz="2300">
                <a:solidFill>
                  <a:schemeClr val="lt1"/>
                </a:solidFill>
              </a:rPr>
              <a:t>Alan </a:t>
            </a:r>
            <a:r>
              <a:rPr lang="en" sz="2100">
                <a:solidFill>
                  <a:schemeClr val="lt1"/>
                </a:solidFill>
              </a:rPr>
              <a:t>Rozensztajn Schipper;</a:t>
            </a:r>
            <a:endParaRPr sz="2100">
              <a:solidFill>
                <a:schemeClr val="lt1"/>
              </a:solidFill>
            </a:endParaRPr>
          </a:p>
          <a:p>
            <a:pPr indent="0" lvl="0" marL="0" rtl="0" algn="l">
              <a:lnSpc>
                <a:spcPct val="50000"/>
              </a:lnSpc>
              <a:spcBef>
                <a:spcPts val="1200"/>
              </a:spcBef>
              <a:spcAft>
                <a:spcPts val="0"/>
              </a:spcAft>
              <a:buNone/>
            </a:pPr>
            <a:r>
              <a:rPr b="1" lang="en" sz="2300">
                <a:solidFill>
                  <a:schemeClr val="lt1"/>
                </a:solidFill>
              </a:rPr>
              <a:t>Beny </a:t>
            </a:r>
            <a:r>
              <a:rPr lang="en" sz="2100">
                <a:solidFill>
                  <a:schemeClr val="lt1"/>
                </a:solidFill>
              </a:rPr>
              <a:t>Frid;</a:t>
            </a:r>
            <a:endParaRPr sz="2100">
              <a:solidFill>
                <a:schemeClr val="lt1"/>
              </a:solidFill>
            </a:endParaRPr>
          </a:p>
          <a:p>
            <a:pPr indent="0" lvl="0" marL="0" rtl="0" algn="l">
              <a:lnSpc>
                <a:spcPct val="50000"/>
              </a:lnSpc>
              <a:spcBef>
                <a:spcPts val="1200"/>
              </a:spcBef>
              <a:spcAft>
                <a:spcPts val="0"/>
              </a:spcAft>
              <a:buNone/>
            </a:pPr>
            <a:r>
              <a:rPr b="1" lang="en" sz="2300">
                <a:solidFill>
                  <a:schemeClr val="lt1"/>
                </a:solidFill>
              </a:rPr>
              <a:t>Felipe </a:t>
            </a:r>
            <a:r>
              <a:rPr lang="en" sz="2100">
                <a:solidFill>
                  <a:schemeClr val="lt1"/>
                </a:solidFill>
              </a:rPr>
              <a:t>Gomes Rodrigues dos Santos;</a:t>
            </a:r>
            <a:endParaRPr sz="2100">
              <a:solidFill>
                <a:schemeClr val="lt1"/>
              </a:solidFill>
            </a:endParaRPr>
          </a:p>
          <a:p>
            <a:pPr indent="0" lvl="0" marL="0" rtl="0" algn="l">
              <a:lnSpc>
                <a:spcPct val="50000"/>
              </a:lnSpc>
              <a:spcBef>
                <a:spcPts val="1200"/>
              </a:spcBef>
              <a:spcAft>
                <a:spcPts val="0"/>
              </a:spcAft>
              <a:buNone/>
            </a:pPr>
            <a:r>
              <a:rPr b="1" lang="en" sz="2300">
                <a:solidFill>
                  <a:schemeClr val="lt1"/>
                </a:solidFill>
              </a:rPr>
              <a:t>Gustavo </a:t>
            </a:r>
            <a:r>
              <a:rPr lang="en" sz="2100">
                <a:solidFill>
                  <a:schemeClr val="lt1"/>
                </a:solidFill>
              </a:rPr>
              <a:t>Monteiro;</a:t>
            </a:r>
            <a:endParaRPr sz="2100">
              <a:solidFill>
                <a:schemeClr val="lt1"/>
              </a:solidFill>
            </a:endParaRPr>
          </a:p>
          <a:p>
            <a:pPr indent="0" lvl="0" marL="0" rtl="0" algn="l">
              <a:lnSpc>
                <a:spcPct val="50000"/>
              </a:lnSpc>
              <a:spcBef>
                <a:spcPts val="1200"/>
              </a:spcBef>
              <a:spcAft>
                <a:spcPts val="0"/>
              </a:spcAft>
              <a:buNone/>
            </a:pPr>
            <a:r>
              <a:rPr b="1" lang="en" sz="2300">
                <a:solidFill>
                  <a:schemeClr val="lt1"/>
                </a:solidFill>
              </a:rPr>
              <a:t>Mateus </a:t>
            </a:r>
            <a:r>
              <a:rPr lang="en" sz="2100">
                <a:solidFill>
                  <a:schemeClr val="lt1"/>
                </a:solidFill>
              </a:rPr>
              <a:t>Guimarães Coelho Neves e,</a:t>
            </a:r>
            <a:endParaRPr sz="2100">
              <a:solidFill>
                <a:schemeClr val="lt1"/>
              </a:solidFill>
            </a:endParaRPr>
          </a:p>
          <a:p>
            <a:pPr indent="0" lvl="0" marL="0" rtl="0" algn="l">
              <a:lnSpc>
                <a:spcPct val="50000"/>
              </a:lnSpc>
              <a:spcBef>
                <a:spcPts val="1200"/>
              </a:spcBef>
              <a:spcAft>
                <a:spcPts val="1200"/>
              </a:spcAft>
              <a:buNone/>
            </a:pPr>
            <a:r>
              <a:rPr b="1" lang="en" sz="2300">
                <a:solidFill>
                  <a:schemeClr val="lt1"/>
                </a:solidFill>
              </a:rPr>
              <a:t>Stefano </a:t>
            </a:r>
            <a:r>
              <a:rPr lang="en" sz="2100">
                <a:solidFill>
                  <a:schemeClr val="lt1"/>
                </a:solidFill>
              </a:rPr>
              <a:t>Matiotta Tinelli.</a:t>
            </a:r>
            <a:endParaRPr sz="2100">
              <a:solidFill>
                <a:schemeClr val="lt1"/>
              </a:solidFill>
            </a:endParaRPr>
          </a:p>
        </p:txBody>
      </p:sp>
      <p:sp>
        <p:nvSpPr>
          <p:cNvPr id="82" name="Google Shape;82;p14"/>
          <p:cNvSpPr/>
          <p:nvPr/>
        </p:nvSpPr>
        <p:spPr>
          <a:xfrm>
            <a:off x="305899" y="1208755"/>
            <a:ext cx="1366200" cy="1307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1746908" y="1208755"/>
            <a:ext cx="1366200" cy="1307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187917" y="1208755"/>
            <a:ext cx="1366200" cy="1307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628926" y="1208755"/>
            <a:ext cx="1366200" cy="1307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6069935" y="1208755"/>
            <a:ext cx="1366200" cy="1307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7510944" y="1208755"/>
            <a:ext cx="1366200" cy="1307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4"/>
          <p:cNvPicPr preferRelativeResize="0"/>
          <p:nvPr/>
        </p:nvPicPr>
        <p:blipFill>
          <a:blip r:embed="rId3">
            <a:alphaModFix/>
          </a:blip>
          <a:stretch>
            <a:fillRect/>
          </a:stretch>
        </p:blipFill>
        <p:spPr>
          <a:xfrm>
            <a:off x="6290926" y="3031650"/>
            <a:ext cx="1817575" cy="1227825"/>
          </a:xfrm>
          <a:prstGeom prst="rect">
            <a:avLst/>
          </a:prstGeom>
          <a:noFill/>
          <a:ln>
            <a:noFill/>
          </a:ln>
        </p:spPr>
      </p:pic>
      <p:pic>
        <p:nvPicPr>
          <p:cNvPr id="89" name="Google Shape;89;p14"/>
          <p:cNvPicPr preferRelativeResize="0"/>
          <p:nvPr/>
        </p:nvPicPr>
        <p:blipFill>
          <a:blip r:embed="rId4">
            <a:alphaModFix/>
          </a:blip>
          <a:stretch>
            <a:fillRect/>
          </a:stretch>
        </p:blipFill>
        <p:spPr>
          <a:xfrm>
            <a:off x="376648" y="1202851"/>
            <a:ext cx="1224715" cy="1319200"/>
          </a:xfrm>
          <a:prstGeom prst="rect">
            <a:avLst/>
          </a:prstGeom>
          <a:noFill/>
          <a:ln>
            <a:noFill/>
          </a:ln>
        </p:spPr>
      </p:pic>
      <p:pic>
        <p:nvPicPr>
          <p:cNvPr id="90" name="Google Shape;90;p14"/>
          <p:cNvPicPr preferRelativeResize="0"/>
          <p:nvPr/>
        </p:nvPicPr>
        <p:blipFill>
          <a:blip r:embed="rId5">
            <a:alphaModFix/>
          </a:blip>
          <a:stretch>
            <a:fillRect/>
          </a:stretch>
        </p:blipFill>
        <p:spPr>
          <a:xfrm>
            <a:off x="1817641" y="1211126"/>
            <a:ext cx="1224725" cy="1302639"/>
          </a:xfrm>
          <a:prstGeom prst="rect">
            <a:avLst/>
          </a:prstGeom>
          <a:noFill/>
          <a:ln>
            <a:noFill/>
          </a:ln>
        </p:spPr>
      </p:pic>
      <p:pic>
        <p:nvPicPr>
          <p:cNvPr id="91" name="Google Shape;91;p14"/>
          <p:cNvPicPr preferRelativeResize="0"/>
          <p:nvPr/>
        </p:nvPicPr>
        <p:blipFill>
          <a:blip r:embed="rId6">
            <a:alphaModFix/>
          </a:blip>
          <a:stretch>
            <a:fillRect/>
          </a:stretch>
        </p:blipFill>
        <p:spPr>
          <a:xfrm>
            <a:off x="3293785" y="1212600"/>
            <a:ext cx="1176150" cy="1297800"/>
          </a:xfrm>
          <a:prstGeom prst="rect">
            <a:avLst/>
          </a:prstGeom>
          <a:noFill/>
          <a:ln>
            <a:noFill/>
          </a:ln>
        </p:spPr>
      </p:pic>
      <p:pic>
        <p:nvPicPr>
          <p:cNvPr id="92" name="Google Shape;92;p14"/>
          <p:cNvPicPr preferRelativeResize="0"/>
          <p:nvPr/>
        </p:nvPicPr>
        <p:blipFill>
          <a:blip r:embed="rId7">
            <a:alphaModFix/>
          </a:blip>
          <a:stretch>
            <a:fillRect/>
          </a:stretch>
        </p:blipFill>
        <p:spPr>
          <a:xfrm>
            <a:off x="4721325" y="1192200"/>
            <a:ext cx="1224725" cy="1326525"/>
          </a:xfrm>
          <a:prstGeom prst="rect">
            <a:avLst/>
          </a:prstGeom>
          <a:noFill/>
          <a:ln>
            <a:noFill/>
          </a:ln>
        </p:spPr>
      </p:pic>
      <p:pic>
        <p:nvPicPr>
          <p:cNvPr id="93" name="Google Shape;93;p14"/>
          <p:cNvPicPr preferRelativeResize="0"/>
          <p:nvPr/>
        </p:nvPicPr>
        <p:blipFill>
          <a:blip r:embed="rId8">
            <a:alphaModFix/>
          </a:blip>
          <a:stretch>
            <a:fillRect/>
          </a:stretch>
        </p:blipFill>
        <p:spPr>
          <a:xfrm>
            <a:off x="6154122" y="1212597"/>
            <a:ext cx="1224725" cy="1313803"/>
          </a:xfrm>
          <a:prstGeom prst="rect">
            <a:avLst/>
          </a:prstGeom>
          <a:noFill/>
          <a:ln>
            <a:noFill/>
          </a:ln>
        </p:spPr>
      </p:pic>
      <p:pic>
        <p:nvPicPr>
          <p:cNvPr id="94" name="Google Shape;94;p14"/>
          <p:cNvPicPr preferRelativeResize="0"/>
          <p:nvPr/>
        </p:nvPicPr>
        <p:blipFill>
          <a:blip r:embed="rId9">
            <a:alphaModFix/>
          </a:blip>
          <a:stretch>
            <a:fillRect/>
          </a:stretch>
        </p:blipFill>
        <p:spPr>
          <a:xfrm>
            <a:off x="7622304" y="1212600"/>
            <a:ext cx="1118997" cy="130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Resultados Obtidos</a:t>
            </a:r>
            <a:endParaRPr/>
          </a:p>
        </p:txBody>
      </p:sp>
      <p:sp>
        <p:nvSpPr>
          <p:cNvPr id="349" name="Google Shape;349;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Métricas de avaliação:</a:t>
            </a:r>
            <a:endParaRPr/>
          </a:p>
          <a:p>
            <a:pPr indent="-317500" lvl="1" marL="914400" rtl="0" algn="l">
              <a:spcBef>
                <a:spcPts val="0"/>
              </a:spcBef>
              <a:spcAft>
                <a:spcPts val="0"/>
              </a:spcAft>
              <a:buSzPts val="1400"/>
              <a:buChar char="○"/>
            </a:pPr>
            <a:r>
              <a:rPr lang="en"/>
              <a:t>Matriz de confusão;</a:t>
            </a:r>
            <a:endParaRPr/>
          </a:p>
          <a:p>
            <a:pPr indent="-317500" lvl="1" marL="914400" rtl="0" algn="l">
              <a:spcBef>
                <a:spcPts val="0"/>
              </a:spcBef>
              <a:spcAft>
                <a:spcPts val="0"/>
              </a:spcAft>
              <a:buSzPts val="1400"/>
              <a:buChar char="○"/>
            </a:pPr>
            <a:r>
              <a:rPr lang="en"/>
              <a:t>Acurácia;</a:t>
            </a:r>
            <a:endParaRPr/>
          </a:p>
          <a:p>
            <a:pPr indent="-317500" lvl="1" marL="914400" rtl="0" algn="l">
              <a:spcBef>
                <a:spcPts val="0"/>
              </a:spcBef>
              <a:spcAft>
                <a:spcPts val="0"/>
              </a:spcAft>
              <a:buSzPts val="1400"/>
              <a:buChar char="○"/>
            </a:pPr>
            <a:r>
              <a:rPr lang="en"/>
              <a:t>Precisão;</a:t>
            </a:r>
            <a:endParaRPr/>
          </a:p>
          <a:p>
            <a:pPr indent="-317500" lvl="1" marL="914400" rtl="0" algn="l">
              <a:spcBef>
                <a:spcPts val="0"/>
              </a:spcBef>
              <a:spcAft>
                <a:spcPts val="0"/>
              </a:spcAft>
              <a:buSzPts val="1400"/>
              <a:buChar char="○"/>
            </a:pPr>
            <a:r>
              <a:rPr lang="en"/>
              <a:t>Revocação;</a:t>
            </a:r>
            <a:endParaRPr/>
          </a:p>
          <a:p>
            <a:pPr indent="-317500" lvl="1" marL="914400" rtl="0" algn="l">
              <a:spcBef>
                <a:spcPts val="0"/>
              </a:spcBef>
              <a:spcAft>
                <a:spcPts val="0"/>
              </a:spcAft>
              <a:buSzPts val="1400"/>
              <a:buChar char="○"/>
            </a:pPr>
            <a:r>
              <a:rPr lang="en"/>
              <a:t>F1 Score.</a:t>
            </a:r>
            <a:endParaRPr/>
          </a:p>
          <a:p>
            <a:pPr indent="0" lvl="0" marL="0" rtl="0" algn="l">
              <a:spcBef>
                <a:spcPts val="1200"/>
              </a:spcBef>
              <a:spcAft>
                <a:spcPts val="1200"/>
              </a:spcAft>
              <a:buNone/>
            </a:pPr>
            <a:r>
              <a:t/>
            </a:r>
            <a:endParaRPr/>
          </a:p>
        </p:txBody>
      </p:sp>
      <p:pic>
        <p:nvPicPr>
          <p:cNvPr id="350" name="Google Shape;350;p32"/>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351" name="Google Shape;351;p32"/>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Resultados Obtidos</a:t>
            </a:r>
            <a:endParaRPr/>
          </a:p>
        </p:txBody>
      </p:sp>
      <p:sp>
        <p:nvSpPr>
          <p:cNvPr id="357" name="Google Shape;35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Métricas de avaliação:</a:t>
            </a:r>
            <a:endParaRPr/>
          </a:p>
          <a:p>
            <a:pPr indent="-317500" lvl="1" marL="914400" rtl="0" algn="l">
              <a:spcBef>
                <a:spcPts val="0"/>
              </a:spcBef>
              <a:spcAft>
                <a:spcPts val="0"/>
              </a:spcAft>
              <a:buSzPts val="1400"/>
              <a:buChar char="○"/>
            </a:pPr>
            <a:r>
              <a:rPr lang="en"/>
              <a:t>Matriz de confusão;</a:t>
            </a:r>
            <a:endParaRPr/>
          </a:p>
          <a:p>
            <a:pPr indent="-317500" lvl="1" marL="914400" rtl="0" algn="l">
              <a:spcBef>
                <a:spcPts val="0"/>
              </a:spcBef>
              <a:spcAft>
                <a:spcPts val="0"/>
              </a:spcAft>
              <a:buSzPts val="1400"/>
              <a:buChar char="○"/>
            </a:pPr>
            <a:r>
              <a:rPr lang="en"/>
              <a:t>Acurácia;</a:t>
            </a:r>
            <a:endParaRPr/>
          </a:p>
          <a:p>
            <a:pPr indent="-317500" lvl="1" marL="914400" rtl="0" algn="l">
              <a:spcBef>
                <a:spcPts val="0"/>
              </a:spcBef>
              <a:spcAft>
                <a:spcPts val="0"/>
              </a:spcAft>
              <a:buSzPts val="1400"/>
              <a:buChar char="○"/>
            </a:pPr>
            <a:r>
              <a:rPr lang="en"/>
              <a:t>Precisão;</a:t>
            </a:r>
            <a:endParaRPr/>
          </a:p>
          <a:p>
            <a:pPr indent="-317500" lvl="1" marL="914400" rtl="0" algn="l">
              <a:spcBef>
                <a:spcPts val="0"/>
              </a:spcBef>
              <a:spcAft>
                <a:spcPts val="0"/>
              </a:spcAft>
              <a:buSzPts val="1400"/>
              <a:buChar char="○"/>
            </a:pPr>
            <a:r>
              <a:rPr lang="en"/>
              <a:t>Revocação;</a:t>
            </a:r>
            <a:endParaRPr/>
          </a:p>
          <a:p>
            <a:pPr indent="-317500" lvl="1" marL="914400" rtl="0" algn="l">
              <a:spcBef>
                <a:spcPts val="0"/>
              </a:spcBef>
              <a:spcAft>
                <a:spcPts val="0"/>
              </a:spcAft>
              <a:buSzPts val="1400"/>
              <a:buChar char="○"/>
            </a:pPr>
            <a:r>
              <a:rPr lang="en"/>
              <a:t>F1 Score.</a:t>
            </a:r>
            <a:endParaRPr/>
          </a:p>
        </p:txBody>
      </p:sp>
      <p:pic>
        <p:nvPicPr>
          <p:cNvPr id="358" name="Google Shape;358;p33"/>
          <p:cNvPicPr preferRelativeResize="0"/>
          <p:nvPr/>
        </p:nvPicPr>
        <p:blipFill rotWithShape="1">
          <a:blip r:embed="rId3">
            <a:alphaModFix/>
          </a:blip>
          <a:srcRect b="0" l="0" r="13591" t="0"/>
          <a:stretch/>
        </p:blipFill>
        <p:spPr>
          <a:xfrm>
            <a:off x="5121075" y="581650"/>
            <a:ext cx="3342175" cy="3224900"/>
          </a:xfrm>
          <a:prstGeom prst="rect">
            <a:avLst/>
          </a:prstGeom>
          <a:noFill/>
          <a:ln>
            <a:noFill/>
          </a:ln>
        </p:spPr>
      </p:pic>
      <p:pic>
        <p:nvPicPr>
          <p:cNvPr id="359" name="Google Shape;359;p33"/>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360" name="Google Shape;360;p33"/>
          <p:cNvPicPr preferRelativeResize="0"/>
          <p:nvPr/>
        </p:nvPicPr>
        <p:blipFill>
          <a:blip r:embed="rId5">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Resultados Obtidos</a:t>
            </a:r>
            <a:endParaRPr/>
          </a:p>
        </p:txBody>
      </p:sp>
      <p:sp>
        <p:nvSpPr>
          <p:cNvPr id="366" name="Google Shape;366;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Métricas de avaliação:</a:t>
            </a:r>
            <a:endParaRPr/>
          </a:p>
          <a:p>
            <a:pPr indent="-317500" lvl="1" marL="914400" rtl="0" algn="l">
              <a:spcBef>
                <a:spcPts val="0"/>
              </a:spcBef>
              <a:spcAft>
                <a:spcPts val="0"/>
              </a:spcAft>
              <a:buSzPts val="1400"/>
              <a:buChar char="○"/>
            </a:pPr>
            <a:r>
              <a:rPr lang="en"/>
              <a:t>Matriz de confusão;</a:t>
            </a:r>
            <a:endParaRPr/>
          </a:p>
          <a:p>
            <a:pPr indent="-317500" lvl="1" marL="914400" rtl="0" algn="l">
              <a:spcBef>
                <a:spcPts val="0"/>
              </a:spcBef>
              <a:spcAft>
                <a:spcPts val="0"/>
              </a:spcAft>
              <a:buSzPts val="1400"/>
              <a:buChar char="○"/>
            </a:pPr>
            <a:r>
              <a:rPr lang="en"/>
              <a:t>Acurácia;</a:t>
            </a:r>
            <a:endParaRPr/>
          </a:p>
          <a:p>
            <a:pPr indent="-317500" lvl="1" marL="914400" rtl="0" algn="l">
              <a:spcBef>
                <a:spcPts val="0"/>
              </a:spcBef>
              <a:spcAft>
                <a:spcPts val="0"/>
              </a:spcAft>
              <a:buSzPts val="1400"/>
              <a:buChar char="○"/>
            </a:pPr>
            <a:r>
              <a:rPr lang="en"/>
              <a:t>Precisão;</a:t>
            </a:r>
            <a:endParaRPr/>
          </a:p>
          <a:p>
            <a:pPr indent="-317500" lvl="1" marL="914400" rtl="0" algn="l">
              <a:spcBef>
                <a:spcPts val="0"/>
              </a:spcBef>
              <a:spcAft>
                <a:spcPts val="0"/>
              </a:spcAft>
              <a:buSzPts val="1400"/>
              <a:buChar char="○"/>
            </a:pPr>
            <a:r>
              <a:rPr lang="en"/>
              <a:t>Revocação;</a:t>
            </a:r>
            <a:endParaRPr/>
          </a:p>
          <a:p>
            <a:pPr indent="-317500" lvl="1" marL="914400" rtl="0" algn="l">
              <a:spcBef>
                <a:spcPts val="0"/>
              </a:spcBef>
              <a:spcAft>
                <a:spcPts val="0"/>
              </a:spcAft>
              <a:buSzPts val="1400"/>
              <a:buChar char="○"/>
            </a:pPr>
            <a:r>
              <a:rPr lang="en"/>
              <a:t>F1 Score.</a:t>
            </a:r>
            <a:endParaRPr/>
          </a:p>
        </p:txBody>
      </p:sp>
      <p:pic>
        <p:nvPicPr>
          <p:cNvPr id="367" name="Google Shape;367;p34"/>
          <p:cNvPicPr preferRelativeResize="0"/>
          <p:nvPr/>
        </p:nvPicPr>
        <p:blipFill rotWithShape="1">
          <a:blip r:embed="rId3">
            <a:alphaModFix/>
          </a:blip>
          <a:srcRect b="0" l="0" r="13591" t="0"/>
          <a:stretch/>
        </p:blipFill>
        <p:spPr>
          <a:xfrm>
            <a:off x="5121075" y="581650"/>
            <a:ext cx="3342175" cy="3224900"/>
          </a:xfrm>
          <a:prstGeom prst="rect">
            <a:avLst/>
          </a:prstGeom>
          <a:noFill/>
          <a:ln>
            <a:noFill/>
          </a:ln>
        </p:spPr>
      </p:pic>
      <p:pic>
        <p:nvPicPr>
          <p:cNvPr id="368" name="Google Shape;368;p34"/>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369" name="Google Shape;369;p34"/>
          <p:cNvPicPr preferRelativeResize="0"/>
          <p:nvPr/>
        </p:nvPicPr>
        <p:blipFill>
          <a:blip r:embed="rId5">
            <a:alphaModFix/>
          </a:blip>
          <a:stretch>
            <a:fillRect/>
          </a:stretch>
        </p:blipFill>
        <p:spPr>
          <a:xfrm>
            <a:off x="112259" y="4261523"/>
            <a:ext cx="1257300" cy="838200"/>
          </a:xfrm>
          <a:prstGeom prst="rect">
            <a:avLst/>
          </a:prstGeom>
          <a:noFill/>
          <a:ln>
            <a:noFill/>
          </a:ln>
        </p:spPr>
      </p:pic>
      <p:sp>
        <p:nvSpPr>
          <p:cNvPr id="370" name="Google Shape;370;p34"/>
          <p:cNvSpPr/>
          <p:nvPr/>
        </p:nvSpPr>
        <p:spPr>
          <a:xfrm>
            <a:off x="5235350" y="796025"/>
            <a:ext cx="3704700" cy="1034100"/>
          </a:xfrm>
          <a:prstGeom prst="rightArrow">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5235350" y="2167625"/>
            <a:ext cx="3704700" cy="1034100"/>
          </a:xfrm>
          <a:prstGeom prst="rightArrow">
            <a:avLst>
              <a:gd fmla="val 50000" name="adj1"/>
              <a:gd fmla="val 50000" name="adj2"/>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Resultados Obtidos</a:t>
            </a:r>
            <a:endParaRPr/>
          </a:p>
        </p:txBody>
      </p:sp>
      <p:sp>
        <p:nvSpPr>
          <p:cNvPr id="377" name="Google Shape;377;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Métricas de avaliação:</a:t>
            </a:r>
            <a:endParaRPr/>
          </a:p>
          <a:p>
            <a:pPr indent="-317500" lvl="1" marL="914400" rtl="0" algn="l">
              <a:spcBef>
                <a:spcPts val="0"/>
              </a:spcBef>
              <a:spcAft>
                <a:spcPts val="0"/>
              </a:spcAft>
              <a:buSzPts val="1400"/>
              <a:buChar char="○"/>
            </a:pPr>
            <a:r>
              <a:rPr lang="en"/>
              <a:t>Matriz de confusão;</a:t>
            </a:r>
            <a:endParaRPr/>
          </a:p>
          <a:p>
            <a:pPr indent="-317500" lvl="1" marL="914400" rtl="0" algn="l">
              <a:spcBef>
                <a:spcPts val="0"/>
              </a:spcBef>
              <a:spcAft>
                <a:spcPts val="0"/>
              </a:spcAft>
              <a:buSzPts val="1400"/>
              <a:buChar char="○"/>
            </a:pPr>
            <a:r>
              <a:rPr lang="en"/>
              <a:t>Acurácia;</a:t>
            </a:r>
            <a:endParaRPr/>
          </a:p>
          <a:p>
            <a:pPr indent="-317500" lvl="1" marL="914400" rtl="0" algn="l">
              <a:spcBef>
                <a:spcPts val="0"/>
              </a:spcBef>
              <a:spcAft>
                <a:spcPts val="0"/>
              </a:spcAft>
              <a:buSzPts val="1400"/>
              <a:buChar char="○"/>
            </a:pPr>
            <a:r>
              <a:rPr lang="en"/>
              <a:t>Precisão;</a:t>
            </a:r>
            <a:endParaRPr/>
          </a:p>
          <a:p>
            <a:pPr indent="-317500" lvl="1" marL="914400" rtl="0" algn="l">
              <a:spcBef>
                <a:spcPts val="0"/>
              </a:spcBef>
              <a:spcAft>
                <a:spcPts val="0"/>
              </a:spcAft>
              <a:buSzPts val="1400"/>
              <a:buChar char="○"/>
            </a:pPr>
            <a:r>
              <a:rPr lang="en"/>
              <a:t>Revocação;</a:t>
            </a:r>
            <a:endParaRPr/>
          </a:p>
          <a:p>
            <a:pPr indent="-317500" lvl="1" marL="914400" rtl="0" algn="l">
              <a:spcBef>
                <a:spcPts val="0"/>
              </a:spcBef>
              <a:spcAft>
                <a:spcPts val="0"/>
              </a:spcAft>
              <a:buSzPts val="1400"/>
              <a:buChar char="○"/>
            </a:pPr>
            <a:r>
              <a:rPr lang="en"/>
              <a:t>F1 Score.</a:t>
            </a:r>
            <a:endParaRPr/>
          </a:p>
        </p:txBody>
      </p:sp>
      <p:pic>
        <p:nvPicPr>
          <p:cNvPr id="378" name="Google Shape;378;p35"/>
          <p:cNvPicPr preferRelativeResize="0"/>
          <p:nvPr/>
        </p:nvPicPr>
        <p:blipFill rotWithShape="1">
          <a:blip r:embed="rId3">
            <a:alphaModFix/>
          </a:blip>
          <a:srcRect b="0" l="0" r="13591" t="0"/>
          <a:stretch/>
        </p:blipFill>
        <p:spPr>
          <a:xfrm>
            <a:off x="5121075" y="581650"/>
            <a:ext cx="3342175" cy="3224900"/>
          </a:xfrm>
          <a:prstGeom prst="rect">
            <a:avLst/>
          </a:prstGeom>
          <a:noFill/>
          <a:ln>
            <a:noFill/>
          </a:ln>
        </p:spPr>
      </p:pic>
      <p:pic>
        <p:nvPicPr>
          <p:cNvPr id="379" name="Google Shape;379;p35"/>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380" name="Google Shape;380;p35"/>
          <p:cNvPicPr preferRelativeResize="0"/>
          <p:nvPr/>
        </p:nvPicPr>
        <p:blipFill>
          <a:blip r:embed="rId5">
            <a:alphaModFix/>
          </a:blip>
          <a:stretch>
            <a:fillRect/>
          </a:stretch>
        </p:blipFill>
        <p:spPr>
          <a:xfrm>
            <a:off x="112259" y="4261523"/>
            <a:ext cx="1257300" cy="838200"/>
          </a:xfrm>
          <a:prstGeom prst="rect">
            <a:avLst/>
          </a:prstGeom>
          <a:noFill/>
          <a:ln>
            <a:noFill/>
          </a:ln>
        </p:spPr>
      </p:pic>
      <p:sp>
        <p:nvSpPr>
          <p:cNvPr id="381" name="Google Shape;381;p35"/>
          <p:cNvSpPr/>
          <p:nvPr/>
        </p:nvSpPr>
        <p:spPr>
          <a:xfrm rot="-5400000">
            <a:off x="4459750" y="1335300"/>
            <a:ext cx="3704700" cy="1034100"/>
          </a:xfrm>
          <a:prstGeom prst="rightArrow">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rot="-5400000">
            <a:off x="5837475" y="1335300"/>
            <a:ext cx="3704700" cy="1034100"/>
          </a:xfrm>
          <a:prstGeom prst="rightArrow">
            <a:avLst>
              <a:gd fmla="val 50000" name="adj1"/>
              <a:gd fmla="val 50000" name="adj2"/>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Resultados Obtidos</a:t>
            </a:r>
            <a:endParaRPr/>
          </a:p>
        </p:txBody>
      </p:sp>
      <p:sp>
        <p:nvSpPr>
          <p:cNvPr id="388" name="Google Shape;388;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Métricas de avaliação:</a:t>
            </a:r>
            <a:endParaRPr/>
          </a:p>
          <a:p>
            <a:pPr indent="-317500" lvl="1" marL="914400" rtl="0" algn="l">
              <a:spcBef>
                <a:spcPts val="0"/>
              </a:spcBef>
              <a:spcAft>
                <a:spcPts val="0"/>
              </a:spcAft>
              <a:buSzPts val="1400"/>
              <a:buChar char="○"/>
            </a:pPr>
            <a:r>
              <a:rPr lang="en"/>
              <a:t>Matriz de confusão;</a:t>
            </a:r>
            <a:endParaRPr/>
          </a:p>
          <a:p>
            <a:pPr indent="-317500" lvl="1" marL="914400" rtl="0" algn="l">
              <a:spcBef>
                <a:spcPts val="0"/>
              </a:spcBef>
              <a:spcAft>
                <a:spcPts val="0"/>
              </a:spcAft>
              <a:buSzPts val="1400"/>
              <a:buChar char="○"/>
            </a:pPr>
            <a:r>
              <a:rPr lang="en"/>
              <a:t>Acurácia;</a:t>
            </a:r>
            <a:endParaRPr/>
          </a:p>
          <a:p>
            <a:pPr indent="-317500" lvl="1" marL="914400" rtl="0" algn="l">
              <a:spcBef>
                <a:spcPts val="0"/>
              </a:spcBef>
              <a:spcAft>
                <a:spcPts val="0"/>
              </a:spcAft>
              <a:buSzPts val="1400"/>
              <a:buChar char="○"/>
            </a:pPr>
            <a:r>
              <a:rPr lang="en"/>
              <a:t>Precisão;</a:t>
            </a:r>
            <a:endParaRPr/>
          </a:p>
          <a:p>
            <a:pPr indent="-317500" lvl="1" marL="914400" rtl="0" algn="l">
              <a:spcBef>
                <a:spcPts val="0"/>
              </a:spcBef>
              <a:spcAft>
                <a:spcPts val="0"/>
              </a:spcAft>
              <a:buSzPts val="1400"/>
              <a:buChar char="○"/>
            </a:pPr>
            <a:r>
              <a:rPr lang="en"/>
              <a:t>Revocação;</a:t>
            </a:r>
            <a:endParaRPr/>
          </a:p>
          <a:p>
            <a:pPr indent="-317500" lvl="1" marL="914400" rtl="0" algn="l">
              <a:spcBef>
                <a:spcPts val="0"/>
              </a:spcBef>
              <a:spcAft>
                <a:spcPts val="0"/>
              </a:spcAft>
              <a:buSzPts val="1400"/>
              <a:buChar char="○"/>
            </a:pPr>
            <a:r>
              <a:rPr lang="en"/>
              <a:t>F1 Score.</a:t>
            </a:r>
            <a:endParaRPr/>
          </a:p>
        </p:txBody>
      </p:sp>
      <p:pic>
        <p:nvPicPr>
          <p:cNvPr id="389" name="Google Shape;389;p36"/>
          <p:cNvPicPr preferRelativeResize="0"/>
          <p:nvPr/>
        </p:nvPicPr>
        <p:blipFill rotWithShape="1">
          <a:blip r:embed="rId3">
            <a:alphaModFix/>
          </a:blip>
          <a:srcRect b="0" l="0" r="13591" t="0"/>
          <a:stretch/>
        </p:blipFill>
        <p:spPr>
          <a:xfrm>
            <a:off x="5121075" y="581650"/>
            <a:ext cx="3342175" cy="3224900"/>
          </a:xfrm>
          <a:prstGeom prst="rect">
            <a:avLst/>
          </a:prstGeom>
          <a:noFill/>
          <a:ln>
            <a:noFill/>
          </a:ln>
        </p:spPr>
      </p:pic>
      <p:sp>
        <p:nvSpPr>
          <p:cNvPr id="390" name="Google Shape;390;p36"/>
          <p:cNvSpPr/>
          <p:nvPr/>
        </p:nvSpPr>
        <p:spPr>
          <a:xfrm>
            <a:off x="5691250" y="654650"/>
            <a:ext cx="1309200" cy="1341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Funcionários </a:t>
            </a:r>
            <a:r>
              <a:rPr b="1" lang="en" u="sng">
                <a:solidFill>
                  <a:schemeClr val="lt1"/>
                </a:solidFill>
              </a:rPr>
              <a:t>Desligados</a:t>
            </a:r>
            <a:endParaRPr b="1" u="sng">
              <a:solidFill>
                <a:schemeClr val="lt1"/>
              </a:solidFill>
            </a:endParaRPr>
          </a:p>
        </p:txBody>
      </p:sp>
      <p:sp>
        <p:nvSpPr>
          <p:cNvPr id="391" name="Google Shape;391;p36"/>
          <p:cNvSpPr/>
          <p:nvPr/>
        </p:nvSpPr>
        <p:spPr>
          <a:xfrm>
            <a:off x="7032127" y="2003896"/>
            <a:ext cx="1309200" cy="13410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Funcionários </a:t>
            </a:r>
            <a:r>
              <a:rPr b="1" lang="en" u="sng">
                <a:solidFill>
                  <a:schemeClr val="lt1"/>
                </a:solidFill>
              </a:rPr>
              <a:t>Ativos</a:t>
            </a:r>
            <a:endParaRPr b="1" u="sng">
              <a:solidFill>
                <a:schemeClr val="lt1"/>
              </a:solidFill>
            </a:endParaRPr>
          </a:p>
        </p:txBody>
      </p:sp>
      <p:sp>
        <p:nvSpPr>
          <p:cNvPr id="392" name="Google Shape;392;p36"/>
          <p:cNvSpPr/>
          <p:nvPr/>
        </p:nvSpPr>
        <p:spPr>
          <a:xfrm>
            <a:off x="5680693" y="2003896"/>
            <a:ext cx="1309200" cy="1341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Funcionários </a:t>
            </a:r>
            <a:r>
              <a:rPr b="1" lang="en" u="sng"/>
              <a:t>Ativos</a:t>
            </a:r>
            <a:endParaRPr b="1" u="sng"/>
          </a:p>
          <a:p>
            <a:pPr indent="0" lvl="0" marL="0" rtl="0" algn="l">
              <a:spcBef>
                <a:spcPts val="0"/>
              </a:spcBef>
              <a:spcAft>
                <a:spcPts val="0"/>
              </a:spcAft>
              <a:buNone/>
            </a:pPr>
            <a:r>
              <a:rPr lang="en"/>
              <a:t>preditos como </a:t>
            </a:r>
            <a:r>
              <a:rPr lang="en" u="sng"/>
              <a:t>desligados</a:t>
            </a:r>
            <a:endParaRPr u="sng"/>
          </a:p>
        </p:txBody>
      </p:sp>
      <p:sp>
        <p:nvSpPr>
          <p:cNvPr id="393" name="Google Shape;393;p36"/>
          <p:cNvSpPr/>
          <p:nvPr/>
        </p:nvSpPr>
        <p:spPr>
          <a:xfrm>
            <a:off x="7021550" y="665200"/>
            <a:ext cx="1309200" cy="1341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Funcionários </a:t>
            </a:r>
            <a:r>
              <a:rPr b="1" lang="en" u="sng"/>
              <a:t>Desligados</a:t>
            </a:r>
            <a:endParaRPr b="1" u="sng"/>
          </a:p>
          <a:p>
            <a:pPr indent="0" lvl="0" marL="0" rtl="0" algn="l">
              <a:spcBef>
                <a:spcPts val="0"/>
              </a:spcBef>
              <a:spcAft>
                <a:spcPts val="0"/>
              </a:spcAft>
              <a:buNone/>
            </a:pPr>
            <a:r>
              <a:rPr lang="en"/>
              <a:t>preditos como </a:t>
            </a:r>
            <a:r>
              <a:rPr lang="en" u="sng"/>
              <a:t>ativos</a:t>
            </a:r>
            <a:endParaRPr u="sng"/>
          </a:p>
        </p:txBody>
      </p:sp>
      <p:sp>
        <p:nvSpPr>
          <p:cNvPr id="394" name="Google Shape;394;p36"/>
          <p:cNvSpPr/>
          <p:nvPr/>
        </p:nvSpPr>
        <p:spPr>
          <a:xfrm>
            <a:off x="6439425" y="654650"/>
            <a:ext cx="470100" cy="470100"/>
          </a:xfrm>
          <a:prstGeom prst="donut">
            <a:avLst>
              <a:gd fmla="val 25000" name="adj"/>
            </a:avLst>
          </a:prstGeom>
          <a:solidFill>
            <a:srgbClr val="00FF00"/>
          </a:solidFill>
          <a:ln cap="flat" cmpd="sng" w="9525">
            <a:solidFill>
              <a:srgbClr val="39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7860650" y="1959050"/>
            <a:ext cx="470100" cy="470100"/>
          </a:xfrm>
          <a:prstGeom prst="donut">
            <a:avLst>
              <a:gd fmla="val 25000" name="adj"/>
            </a:avLst>
          </a:prstGeom>
          <a:solidFill>
            <a:srgbClr val="00FF00"/>
          </a:solidFill>
          <a:ln cap="flat" cmpd="sng" w="9525">
            <a:solidFill>
              <a:srgbClr val="39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rot="2700000">
            <a:off x="6568994" y="2051489"/>
            <a:ext cx="446326" cy="446326"/>
          </a:xfrm>
          <a:prstGeom prst="plus">
            <a:avLst>
              <a:gd fmla="val 41661" name="adj"/>
            </a:avLst>
          </a:prstGeom>
          <a:solidFill>
            <a:srgbClr val="FF0000"/>
          </a:solidFill>
          <a:ln cap="flat" cmpd="sng" w="9525">
            <a:solidFill>
              <a:srgbClr val="39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rot="2700000">
            <a:off x="7872544" y="747089"/>
            <a:ext cx="446326" cy="446326"/>
          </a:xfrm>
          <a:prstGeom prst="plus">
            <a:avLst>
              <a:gd fmla="val 41661" name="adj"/>
            </a:avLst>
          </a:prstGeom>
          <a:solidFill>
            <a:srgbClr val="FF0000"/>
          </a:solidFill>
          <a:ln cap="flat" cmpd="sng" w="9525">
            <a:solidFill>
              <a:srgbClr val="3934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6"/>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399" name="Google Shape;399;p36"/>
          <p:cNvPicPr preferRelativeResize="0"/>
          <p:nvPr/>
        </p:nvPicPr>
        <p:blipFill>
          <a:blip r:embed="rId5">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Resultados Obtidos</a:t>
            </a:r>
            <a:endParaRPr/>
          </a:p>
        </p:txBody>
      </p:sp>
      <p:sp>
        <p:nvSpPr>
          <p:cNvPr id="405" name="Google Shape;405;p37"/>
          <p:cNvSpPr txBox="1"/>
          <p:nvPr>
            <p:ph idx="1" type="body"/>
          </p:nvPr>
        </p:nvSpPr>
        <p:spPr>
          <a:xfrm>
            <a:off x="311700" y="1266325"/>
            <a:ext cx="4709400" cy="3979200"/>
          </a:xfrm>
          <a:prstGeom prst="rect">
            <a:avLst/>
          </a:prstGeom>
          <a:noFill/>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Métricas de avaliação:</a:t>
            </a:r>
            <a:endParaRPr/>
          </a:p>
          <a:p>
            <a:pPr indent="-317500" lvl="1" marL="914400" rtl="0" algn="l">
              <a:spcBef>
                <a:spcPts val="0"/>
              </a:spcBef>
              <a:spcAft>
                <a:spcPts val="0"/>
              </a:spcAft>
              <a:buSzPts val="1400"/>
              <a:buChar char="○"/>
            </a:pPr>
            <a:r>
              <a:rPr lang="en"/>
              <a:t>Matriz de confusão;</a:t>
            </a:r>
            <a:endParaRPr/>
          </a:p>
          <a:p>
            <a:pPr indent="-317500" lvl="1" marL="914400" rtl="0" algn="l">
              <a:spcBef>
                <a:spcPts val="0"/>
              </a:spcBef>
              <a:spcAft>
                <a:spcPts val="0"/>
              </a:spcAft>
              <a:buSzPts val="1400"/>
              <a:buChar char="○"/>
            </a:pPr>
            <a:r>
              <a:rPr lang="en"/>
              <a:t>Acurácia;</a:t>
            </a:r>
            <a:endParaRPr/>
          </a:p>
          <a:p>
            <a:pPr indent="-317500" lvl="1" marL="914400" rtl="0" algn="l">
              <a:spcBef>
                <a:spcPts val="0"/>
              </a:spcBef>
              <a:spcAft>
                <a:spcPts val="0"/>
              </a:spcAft>
              <a:buSzPts val="1400"/>
              <a:buChar char="○"/>
            </a:pPr>
            <a:r>
              <a:rPr lang="en"/>
              <a:t>Precisão;</a:t>
            </a:r>
            <a:endParaRPr/>
          </a:p>
          <a:p>
            <a:pPr indent="-317500" lvl="1" marL="914400" rtl="0" algn="l">
              <a:spcBef>
                <a:spcPts val="0"/>
              </a:spcBef>
              <a:spcAft>
                <a:spcPts val="0"/>
              </a:spcAft>
              <a:buSzPts val="1400"/>
              <a:buChar char="○"/>
            </a:pPr>
            <a:r>
              <a:rPr lang="en"/>
              <a:t>Revocação;</a:t>
            </a:r>
            <a:endParaRPr/>
          </a:p>
          <a:p>
            <a:pPr indent="-317500" lvl="1" marL="914400" rtl="0" algn="l">
              <a:spcBef>
                <a:spcPts val="0"/>
              </a:spcBef>
              <a:spcAft>
                <a:spcPts val="0"/>
              </a:spcAft>
              <a:buSzPts val="1400"/>
              <a:buChar char="○"/>
            </a:pPr>
            <a:r>
              <a:rPr lang="en"/>
              <a:t>F1 Score</a:t>
            </a:r>
            <a:r>
              <a:rPr b="1" lang="en"/>
              <a:t>.</a:t>
            </a:r>
            <a:endParaRPr b="1"/>
          </a:p>
          <a:p>
            <a:pPr indent="0" lvl="0" marL="0" rtl="0" algn="l">
              <a:lnSpc>
                <a:spcPct val="150000"/>
              </a:lnSpc>
              <a:spcBef>
                <a:spcPts val="1200"/>
              </a:spcBef>
              <a:spcAft>
                <a:spcPts val="0"/>
              </a:spcAft>
              <a:buNone/>
            </a:pPr>
            <a:r>
              <a:rPr b="1" lang="en" sz="1300">
                <a:solidFill>
                  <a:srgbClr val="595959"/>
                </a:solidFill>
                <a:latin typeface="Lato"/>
                <a:ea typeface="Lato"/>
                <a:cs typeface="Lato"/>
                <a:sym typeface="Lato"/>
              </a:rPr>
              <a:t>Acurácia</a:t>
            </a:r>
            <a:r>
              <a:rPr lang="en" sz="1300">
                <a:solidFill>
                  <a:srgbClr val="595959"/>
                </a:solidFill>
                <a:latin typeface="Lato"/>
                <a:ea typeface="Lato"/>
                <a:cs typeface="Lato"/>
                <a:sym typeface="Lato"/>
              </a:rPr>
              <a:t>: Todos os acertos pelo total.</a:t>
            </a:r>
            <a:endParaRPr sz="1300">
              <a:solidFill>
                <a:srgbClr val="595959"/>
              </a:solidFill>
              <a:latin typeface="Lato"/>
              <a:ea typeface="Lato"/>
              <a:cs typeface="Lato"/>
              <a:sym typeface="Lato"/>
            </a:endParaRPr>
          </a:p>
          <a:p>
            <a:pPr indent="0" lvl="0" marL="0" rtl="0" algn="l">
              <a:lnSpc>
                <a:spcPct val="150000"/>
              </a:lnSpc>
              <a:spcBef>
                <a:spcPts val="1200"/>
              </a:spcBef>
              <a:spcAft>
                <a:spcPts val="0"/>
              </a:spcAft>
              <a:buNone/>
            </a:pPr>
            <a:r>
              <a:rPr b="1" lang="en" sz="1300">
                <a:solidFill>
                  <a:srgbClr val="595959"/>
                </a:solidFill>
                <a:latin typeface="Lato"/>
                <a:ea typeface="Lato"/>
                <a:cs typeface="Lato"/>
                <a:sym typeface="Lato"/>
              </a:rPr>
              <a:t>Revocação</a:t>
            </a:r>
            <a:r>
              <a:rPr lang="en" sz="1300">
                <a:solidFill>
                  <a:srgbClr val="595959"/>
                </a:solidFill>
                <a:latin typeface="Lato"/>
                <a:ea typeface="Lato"/>
                <a:cs typeface="Lato"/>
                <a:sym typeface="Lato"/>
              </a:rPr>
              <a:t>: Identifica a relação entre verdadeiro positivo com falso negativo (minimizar falso negativo)</a:t>
            </a:r>
            <a:endParaRPr sz="1300">
              <a:solidFill>
                <a:srgbClr val="595959"/>
              </a:solidFill>
              <a:latin typeface="Lato"/>
              <a:ea typeface="Lato"/>
              <a:cs typeface="Lato"/>
              <a:sym typeface="Lato"/>
            </a:endParaRPr>
          </a:p>
          <a:p>
            <a:pPr indent="0" lvl="0" marL="0" rtl="0" algn="l">
              <a:lnSpc>
                <a:spcPct val="150000"/>
              </a:lnSpc>
              <a:spcBef>
                <a:spcPts val="1200"/>
              </a:spcBef>
              <a:spcAft>
                <a:spcPts val="0"/>
              </a:spcAft>
              <a:buNone/>
            </a:pPr>
            <a:r>
              <a:rPr b="1" lang="en" sz="1300">
                <a:solidFill>
                  <a:srgbClr val="595959"/>
                </a:solidFill>
                <a:latin typeface="Lato"/>
                <a:ea typeface="Lato"/>
                <a:cs typeface="Lato"/>
                <a:sym typeface="Lato"/>
              </a:rPr>
              <a:t>Precisão</a:t>
            </a:r>
            <a:r>
              <a:rPr lang="en" sz="1300">
                <a:solidFill>
                  <a:srgbClr val="595959"/>
                </a:solidFill>
                <a:latin typeface="Lato"/>
                <a:ea typeface="Lato"/>
                <a:cs typeface="Lato"/>
                <a:sym typeface="Lato"/>
              </a:rPr>
              <a:t>: Relação entre positivos verdadeiros e falsos positivos. (minimizar falsos positivos)</a:t>
            </a:r>
            <a:endParaRPr sz="1300">
              <a:solidFill>
                <a:srgbClr val="595959"/>
              </a:solidFill>
              <a:latin typeface="Lato"/>
              <a:ea typeface="Lato"/>
              <a:cs typeface="Lato"/>
              <a:sym typeface="Lato"/>
            </a:endParaRPr>
          </a:p>
          <a:p>
            <a:pPr indent="0" lvl="0" marL="0" rtl="0" algn="l">
              <a:lnSpc>
                <a:spcPct val="150000"/>
              </a:lnSpc>
              <a:spcBef>
                <a:spcPts val="1200"/>
              </a:spcBef>
              <a:spcAft>
                <a:spcPts val="1200"/>
              </a:spcAft>
              <a:buNone/>
            </a:pPr>
            <a:r>
              <a:rPr b="1" lang="en" sz="1300">
                <a:solidFill>
                  <a:srgbClr val="595959"/>
                </a:solidFill>
                <a:latin typeface="Lato"/>
                <a:ea typeface="Lato"/>
                <a:cs typeface="Lato"/>
                <a:sym typeface="Lato"/>
              </a:rPr>
              <a:t>F1_Score</a:t>
            </a:r>
            <a:r>
              <a:rPr lang="en" sz="1300">
                <a:solidFill>
                  <a:srgbClr val="595959"/>
                </a:solidFill>
                <a:latin typeface="Lato"/>
                <a:ea typeface="Lato"/>
                <a:cs typeface="Lato"/>
                <a:sym typeface="Lato"/>
              </a:rPr>
              <a:t>: </a:t>
            </a:r>
            <a:r>
              <a:rPr lang="en" sz="1250">
                <a:solidFill>
                  <a:srgbClr val="555555"/>
                </a:solidFill>
                <a:highlight>
                  <a:schemeClr val="lt1"/>
                </a:highlight>
                <a:latin typeface="Roboto"/>
                <a:ea typeface="Roboto"/>
                <a:cs typeface="Roboto"/>
                <a:sym typeface="Roboto"/>
              </a:rPr>
              <a:t>Média harmônica entre precisão e revocação</a:t>
            </a:r>
            <a:r>
              <a:rPr lang="en" sz="1300">
                <a:solidFill>
                  <a:srgbClr val="595959"/>
                </a:solidFill>
                <a:latin typeface="Lato"/>
                <a:ea typeface="Lato"/>
                <a:cs typeface="Lato"/>
                <a:sym typeface="Lato"/>
              </a:rPr>
              <a:t> (</a:t>
            </a:r>
            <a:r>
              <a:rPr lang="en" sz="1250">
                <a:solidFill>
                  <a:srgbClr val="555555"/>
                </a:solidFill>
                <a:highlight>
                  <a:schemeClr val="lt1"/>
                </a:highlight>
                <a:latin typeface="Roboto"/>
                <a:ea typeface="Roboto"/>
                <a:cs typeface="Roboto"/>
                <a:sym typeface="Roboto"/>
              </a:rPr>
              <a:t>confiabilidade da acurácia</a:t>
            </a:r>
            <a:r>
              <a:rPr lang="en" sz="1300">
                <a:solidFill>
                  <a:srgbClr val="595959"/>
                </a:solidFill>
                <a:latin typeface="Lato"/>
                <a:ea typeface="Lato"/>
                <a:cs typeface="Lato"/>
                <a:sym typeface="Lato"/>
              </a:rPr>
              <a:t>)</a:t>
            </a:r>
            <a:endParaRPr b="1" sz="1700"/>
          </a:p>
        </p:txBody>
      </p:sp>
      <p:pic>
        <p:nvPicPr>
          <p:cNvPr id="406" name="Google Shape;406;p37"/>
          <p:cNvPicPr preferRelativeResize="0"/>
          <p:nvPr/>
        </p:nvPicPr>
        <p:blipFill rotWithShape="1">
          <a:blip r:embed="rId3">
            <a:alphaModFix/>
          </a:blip>
          <a:srcRect b="0" l="0" r="13591" t="0"/>
          <a:stretch/>
        </p:blipFill>
        <p:spPr>
          <a:xfrm>
            <a:off x="5121075" y="581650"/>
            <a:ext cx="3342175" cy="3224900"/>
          </a:xfrm>
          <a:prstGeom prst="rect">
            <a:avLst/>
          </a:prstGeom>
          <a:noFill/>
          <a:ln>
            <a:noFill/>
          </a:ln>
        </p:spPr>
      </p:pic>
      <p:pic>
        <p:nvPicPr>
          <p:cNvPr id="407" name="Google Shape;407;p37"/>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Resultados Obtidos</a:t>
            </a:r>
            <a:endParaRPr>
              <a:solidFill>
                <a:srgbClr val="274E13"/>
              </a:solidFill>
            </a:endParaRPr>
          </a:p>
        </p:txBody>
      </p:sp>
      <p:sp>
        <p:nvSpPr>
          <p:cNvPr id="413" name="Google Shape;413;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Random Forest</a:t>
            </a:r>
            <a:endParaRPr b="1">
              <a:solidFill>
                <a:srgbClr val="38761D"/>
              </a:solidFill>
            </a:endParaRPr>
          </a:p>
          <a:p>
            <a:pPr indent="-342900" lvl="0" marL="457200" rtl="0" algn="l">
              <a:spcBef>
                <a:spcPts val="1200"/>
              </a:spcBef>
              <a:spcAft>
                <a:spcPts val="0"/>
              </a:spcAft>
              <a:buSzPts val="1800"/>
              <a:buChar char="●"/>
            </a:pPr>
            <a:r>
              <a:rPr lang="en"/>
              <a:t>Acurácia:  83%;</a:t>
            </a:r>
            <a:endParaRPr/>
          </a:p>
          <a:p>
            <a:pPr indent="-342900" lvl="0" marL="457200" rtl="0" algn="l">
              <a:spcBef>
                <a:spcPts val="0"/>
              </a:spcBef>
              <a:spcAft>
                <a:spcPts val="0"/>
              </a:spcAft>
              <a:buSzPts val="1800"/>
              <a:buChar char="●"/>
            </a:pPr>
            <a:r>
              <a:rPr lang="en"/>
              <a:t>Revocação:  85%;</a:t>
            </a:r>
            <a:endParaRPr/>
          </a:p>
          <a:p>
            <a:pPr indent="-342900" lvl="0" marL="457200" rtl="0" algn="l">
              <a:spcBef>
                <a:spcPts val="0"/>
              </a:spcBef>
              <a:spcAft>
                <a:spcPts val="0"/>
              </a:spcAft>
              <a:buSzPts val="1800"/>
              <a:buChar char="●"/>
            </a:pPr>
            <a:r>
              <a:rPr lang="en"/>
              <a:t>Precisão:  83%;</a:t>
            </a:r>
            <a:endParaRPr/>
          </a:p>
          <a:p>
            <a:pPr indent="-342900" lvl="0" marL="457200" rtl="0" algn="l">
              <a:spcBef>
                <a:spcPts val="0"/>
              </a:spcBef>
              <a:spcAft>
                <a:spcPts val="0"/>
              </a:spcAft>
              <a:buSzPts val="1800"/>
              <a:buChar char="●"/>
            </a:pPr>
            <a:r>
              <a:rPr lang="en"/>
              <a:t>F1 Score:  84%.</a:t>
            </a:r>
            <a:endParaRPr/>
          </a:p>
        </p:txBody>
      </p:sp>
      <p:pic>
        <p:nvPicPr>
          <p:cNvPr id="414" name="Google Shape;414;p38"/>
          <p:cNvPicPr preferRelativeResize="0"/>
          <p:nvPr/>
        </p:nvPicPr>
        <p:blipFill>
          <a:blip r:embed="rId3">
            <a:alphaModFix/>
          </a:blip>
          <a:stretch>
            <a:fillRect/>
          </a:stretch>
        </p:blipFill>
        <p:spPr>
          <a:xfrm>
            <a:off x="4639675" y="630000"/>
            <a:ext cx="4126725" cy="3421525"/>
          </a:xfrm>
          <a:prstGeom prst="rect">
            <a:avLst/>
          </a:prstGeom>
          <a:noFill/>
          <a:ln>
            <a:noFill/>
          </a:ln>
        </p:spPr>
      </p:pic>
      <p:pic>
        <p:nvPicPr>
          <p:cNvPr id="415" name="Google Shape;415;p38"/>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416" name="Google Shape;416;p38"/>
          <p:cNvPicPr preferRelativeResize="0"/>
          <p:nvPr/>
        </p:nvPicPr>
        <p:blipFill>
          <a:blip r:embed="rId5">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Resultados Obtidos</a:t>
            </a:r>
            <a:endParaRPr>
              <a:solidFill>
                <a:srgbClr val="274E13"/>
              </a:solidFill>
            </a:endParaRPr>
          </a:p>
        </p:txBody>
      </p:sp>
      <p:sp>
        <p:nvSpPr>
          <p:cNvPr id="422" name="Google Shape;422;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Random Forest</a:t>
            </a:r>
            <a:endParaRPr b="1">
              <a:solidFill>
                <a:srgbClr val="38761D"/>
              </a:solidFill>
            </a:endParaRPr>
          </a:p>
          <a:p>
            <a:pPr indent="-342900" lvl="0" marL="457200" rtl="0" algn="l">
              <a:spcBef>
                <a:spcPts val="1200"/>
              </a:spcBef>
              <a:spcAft>
                <a:spcPts val="0"/>
              </a:spcAft>
              <a:buSzPts val="1800"/>
              <a:buChar char="●"/>
            </a:pPr>
            <a:r>
              <a:rPr lang="en"/>
              <a:t>Acurácia:  83%;</a:t>
            </a:r>
            <a:endParaRPr/>
          </a:p>
          <a:p>
            <a:pPr indent="-342900" lvl="0" marL="457200" rtl="0" algn="l">
              <a:spcBef>
                <a:spcPts val="0"/>
              </a:spcBef>
              <a:spcAft>
                <a:spcPts val="0"/>
              </a:spcAft>
              <a:buSzPts val="1800"/>
              <a:buChar char="●"/>
            </a:pPr>
            <a:r>
              <a:rPr lang="en"/>
              <a:t>Revocação:  85%;</a:t>
            </a:r>
            <a:endParaRPr/>
          </a:p>
          <a:p>
            <a:pPr indent="-342900" lvl="0" marL="457200" rtl="0" algn="l">
              <a:spcBef>
                <a:spcPts val="0"/>
              </a:spcBef>
              <a:spcAft>
                <a:spcPts val="0"/>
              </a:spcAft>
              <a:buSzPts val="1800"/>
              <a:buChar char="●"/>
            </a:pPr>
            <a:r>
              <a:rPr lang="en"/>
              <a:t>Precisão:  83%;</a:t>
            </a:r>
            <a:endParaRPr/>
          </a:p>
          <a:p>
            <a:pPr indent="-342900" lvl="0" marL="457200" rtl="0" algn="l">
              <a:spcBef>
                <a:spcPts val="0"/>
              </a:spcBef>
              <a:spcAft>
                <a:spcPts val="0"/>
              </a:spcAft>
              <a:buSzPts val="1800"/>
              <a:buChar char="●"/>
            </a:pPr>
            <a:r>
              <a:rPr lang="en"/>
              <a:t>F1 Score:  84%.</a:t>
            </a:r>
            <a:endParaRPr/>
          </a:p>
        </p:txBody>
      </p:sp>
      <p:pic>
        <p:nvPicPr>
          <p:cNvPr id="423" name="Google Shape;423;p39"/>
          <p:cNvPicPr preferRelativeResize="0"/>
          <p:nvPr/>
        </p:nvPicPr>
        <p:blipFill>
          <a:blip r:embed="rId3">
            <a:alphaModFix/>
          </a:blip>
          <a:stretch>
            <a:fillRect/>
          </a:stretch>
        </p:blipFill>
        <p:spPr>
          <a:xfrm>
            <a:off x="4639675" y="630000"/>
            <a:ext cx="4126725" cy="3421525"/>
          </a:xfrm>
          <a:prstGeom prst="rect">
            <a:avLst/>
          </a:prstGeom>
          <a:noFill/>
          <a:ln>
            <a:noFill/>
          </a:ln>
        </p:spPr>
      </p:pic>
      <p:pic>
        <p:nvPicPr>
          <p:cNvPr id="424" name="Google Shape;424;p39"/>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425" name="Google Shape;425;p39"/>
          <p:cNvPicPr preferRelativeResize="0"/>
          <p:nvPr/>
        </p:nvPicPr>
        <p:blipFill>
          <a:blip r:embed="rId5">
            <a:alphaModFix/>
          </a:blip>
          <a:stretch>
            <a:fillRect/>
          </a:stretch>
        </p:blipFill>
        <p:spPr>
          <a:xfrm>
            <a:off x="112259" y="4261523"/>
            <a:ext cx="1257300" cy="838200"/>
          </a:xfrm>
          <a:prstGeom prst="rect">
            <a:avLst/>
          </a:prstGeom>
          <a:noFill/>
          <a:ln>
            <a:noFill/>
          </a:ln>
        </p:spPr>
      </p:pic>
      <p:sp>
        <p:nvSpPr>
          <p:cNvPr id="426" name="Google Shape;426;p39"/>
          <p:cNvSpPr txBox="1"/>
          <p:nvPr/>
        </p:nvSpPr>
        <p:spPr>
          <a:xfrm>
            <a:off x="1836950" y="3460825"/>
            <a:ext cx="3010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Open Sans"/>
                <a:ea typeface="Open Sans"/>
                <a:cs typeface="Open Sans"/>
                <a:sym typeface="Open Sans"/>
              </a:rPr>
              <a:t>114 dados (funcionários) </a:t>
            </a:r>
            <a:r>
              <a:rPr lang="en" sz="2000">
                <a:latin typeface="Open Sans"/>
                <a:ea typeface="Open Sans"/>
                <a:cs typeface="Open Sans"/>
                <a:sym typeface="Open Sans"/>
              </a:rPr>
              <a:t>n</a:t>
            </a:r>
            <a:r>
              <a:rPr lang="en" sz="2000">
                <a:latin typeface="Open Sans"/>
                <a:ea typeface="Open Sans"/>
                <a:cs typeface="Open Sans"/>
                <a:sym typeface="Open Sans"/>
              </a:rPr>
              <a:t>o </a:t>
            </a:r>
            <a:r>
              <a:rPr b="1" lang="en" sz="2000">
                <a:latin typeface="Open Sans"/>
                <a:ea typeface="Open Sans"/>
                <a:cs typeface="Open Sans"/>
                <a:sym typeface="Open Sans"/>
              </a:rPr>
              <a:t>total da amostra</a:t>
            </a:r>
            <a:endParaRPr b="1" sz="20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274E13"/>
                </a:solidFill>
              </a:rPr>
              <a:t>Resultados Obtidos</a:t>
            </a:r>
            <a:endParaRPr>
              <a:solidFill>
                <a:srgbClr val="274E13"/>
              </a:solidFill>
            </a:endParaRPr>
          </a:p>
        </p:txBody>
      </p:sp>
      <p:sp>
        <p:nvSpPr>
          <p:cNvPr id="432" name="Google Shape;43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Random Forest</a:t>
            </a:r>
            <a:endParaRPr b="1">
              <a:solidFill>
                <a:srgbClr val="38761D"/>
              </a:solidFill>
            </a:endParaRPr>
          </a:p>
          <a:p>
            <a:pPr indent="-342900" lvl="0" marL="457200" rtl="0" algn="l">
              <a:spcBef>
                <a:spcPts val="1200"/>
              </a:spcBef>
              <a:spcAft>
                <a:spcPts val="0"/>
              </a:spcAft>
              <a:buSzPts val="1800"/>
              <a:buChar char="●"/>
            </a:pPr>
            <a:r>
              <a:rPr lang="en"/>
              <a:t>Acurácia:  83%;</a:t>
            </a:r>
            <a:endParaRPr/>
          </a:p>
          <a:p>
            <a:pPr indent="-342900" lvl="0" marL="457200" rtl="0" algn="l">
              <a:spcBef>
                <a:spcPts val="0"/>
              </a:spcBef>
              <a:spcAft>
                <a:spcPts val="0"/>
              </a:spcAft>
              <a:buSzPts val="1800"/>
              <a:buChar char="●"/>
            </a:pPr>
            <a:r>
              <a:rPr lang="en"/>
              <a:t>Revocação:  85%;</a:t>
            </a:r>
            <a:endParaRPr/>
          </a:p>
          <a:p>
            <a:pPr indent="-342900" lvl="0" marL="457200" rtl="0" algn="l">
              <a:spcBef>
                <a:spcPts val="0"/>
              </a:spcBef>
              <a:spcAft>
                <a:spcPts val="0"/>
              </a:spcAft>
              <a:buSzPts val="1800"/>
              <a:buChar char="●"/>
            </a:pPr>
            <a:r>
              <a:rPr lang="en"/>
              <a:t>Precisão:  83%;</a:t>
            </a:r>
            <a:endParaRPr/>
          </a:p>
          <a:p>
            <a:pPr indent="-342900" lvl="0" marL="457200" rtl="0" algn="l">
              <a:spcBef>
                <a:spcPts val="0"/>
              </a:spcBef>
              <a:spcAft>
                <a:spcPts val="0"/>
              </a:spcAft>
              <a:buSzPts val="1800"/>
              <a:buChar char="●"/>
            </a:pPr>
            <a:r>
              <a:rPr lang="en"/>
              <a:t>F1 Score:  84%.</a:t>
            </a:r>
            <a:endParaRPr/>
          </a:p>
        </p:txBody>
      </p:sp>
      <p:pic>
        <p:nvPicPr>
          <p:cNvPr id="433" name="Google Shape;433;p40"/>
          <p:cNvPicPr preferRelativeResize="0"/>
          <p:nvPr/>
        </p:nvPicPr>
        <p:blipFill>
          <a:blip r:embed="rId3">
            <a:alphaModFix/>
          </a:blip>
          <a:stretch>
            <a:fillRect/>
          </a:stretch>
        </p:blipFill>
        <p:spPr>
          <a:xfrm>
            <a:off x="4639675" y="630000"/>
            <a:ext cx="4126725" cy="3421525"/>
          </a:xfrm>
          <a:prstGeom prst="rect">
            <a:avLst/>
          </a:prstGeom>
          <a:noFill/>
          <a:ln>
            <a:noFill/>
          </a:ln>
        </p:spPr>
      </p:pic>
      <p:pic>
        <p:nvPicPr>
          <p:cNvPr id="434" name="Google Shape;434;p40"/>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435" name="Google Shape;435;p40"/>
          <p:cNvPicPr preferRelativeResize="0"/>
          <p:nvPr/>
        </p:nvPicPr>
        <p:blipFill>
          <a:blip r:embed="rId5">
            <a:alphaModFix/>
          </a:blip>
          <a:stretch>
            <a:fillRect/>
          </a:stretch>
        </p:blipFill>
        <p:spPr>
          <a:xfrm>
            <a:off x="112259" y="4261523"/>
            <a:ext cx="1257300" cy="838200"/>
          </a:xfrm>
          <a:prstGeom prst="rect">
            <a:avLst/>
          </a:prstGeom>
          <a:noFill/>
          <a:ln>
            <a:noFill/>
          </a:ln>
        </p:spPr>
      </p:pic>
      <p:sp>
        <p:nvSpPr>
          <p:cNvPr id="436" name="Google Shape;436;p40"/>
          <p:cNvSpPr txBox="1"/>
          <p:nvPr/>
        </p:nvSpPr>
        <p:spPr>
          <a:xfrm>
            <a:off x="1836950" y="3460825"/>
            <a:ext cx="3010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Open Sans"/>
                <a:ea typeface="Open Sans"/>
                <a:cs typeface="Open Sans"/>
                <a:sym typeface="Open Sans"/>
              </a:rPr>
              <a:t>114 dados (funcionários) no </a:t>
            </a:r>
            <a:r>
              <a:rPr b="1" lang="en" sz="2000">
                <a:latin typeface="Open Sans"/>
                <a:ea typeface="Open Sans"/>
                <a:cs typeface="Open Sans"/>
                <a:sym typeface="Open Sans"/>
              </a:rPr>
              <a:t>total da amostra</a:t>
            </a:r>
            <a:endParaRPr b="1" sz="2000">
              <a:latin typeface="Open Sans"/>
              <a:ea typeface="Open Sans"/>
              <a:cs typeface="Open Sans"/>
              <a:sym typeface="Open Sans"/>
            </a:endParaRPr>
          </a:p>
        </p:txBody>
      </p:sp>
      <p:sp>
        <p:nvSpPr>
          <p:cNvPr id="437" name="Google Shape;437;p40"/>
          <p:cNvSpPr txBox="1"/>
          <p:nvPr/>
        </p:nvSpPr>
        <p:spPr>
          <a:xfrm>
            <a:off x="5429250" y="240000"/>
            <a:ext cx="3219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pen Sans"/>
                <a:ea typeface="Open Sans"/>
                <a:cs typeface="Open Sans"/>
                <a:sym typeface="Open Sans"/>
              </a:rPr>
              <a:t>55 funcionários </a:t>
            </a:r>
            <a:r>
              <a:rPr b="1" lang="en" sz="1700">
                <a:latin typeface="Open Sans"/>
                <a:ea typeface="Open Sans"/>
                <a:cs typeface="Open Sans"/>
                <a:sym typeface="Open Sans"/>
              </a:rPr>
              <a:t>desligados</a:t>
            </a:r>
            <a:endParaRPr b="1" sz="1700">
              <a:latin typeface="Open Sans"/>
              <a:ea typeface="Open Sans"/>
              <a:cs typeface="Open Sans"/>
              <a:sym typeface="Open Sans"/>
            </a:endParaRPr>
          </a:p>
        </p:txBody>
      </p:sp>
      <p:sp>
        <p:nvSpPr>
          <p:cNvPr id="438" name="Google Shape;438;p40"/>
          <p:cNvSpPr txBox="1"/>
          <p:nvPr/>
        </p:nvSpPr>
        <p:spPr>
          <a:xfrm>
            <a:off x="5612925" y="4051525"/>
            <a:ext cx="3347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Open Sans"/>
                <a:ea typeface="Open Sans"/>
                <a:cs typeface="Open Sans"/>
                <a:sym typeface="Open Sans"/>
              </a:rPr>
              <a:t>59 funcionários </a:t>
            </a:r>
            <a:r>
              <a:rPr b="1" lang="en" sz="1700">
                <a:latin typeface="Open Sans"/>
                <a:ea typeface="Open Sans"/>
                <a:cs typeface="Open Sans"/>
                <a:sym typeface="Open Sans"/>
              </a:rPr>
              <a:t>ativos</a:t>
            </a:r>
            <a:endParaRPr b="1" sz="17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Metodologias e Ferramentas</a:t>
            </a:r>
            <a:endParaRPr>
              <a:solidFill>
                <a:srgbClr val="3D85C6"/>
              </a:solidFill>
            </a:endParaRPr>
          </a:p>
          <a:p>
            <a:pPr indent="0" lvl="0" marL="0" rtl="0" algn="l">
              <a:spcBef>
                <a:spcPts val="0"/>
              </a:spcBef>
              <a:spcAft>
                <a:spcPts val="0"/>
              </a:spcAft>
              <a:buNone/>
            </a:pPr>
            <a:r>
              <a:t/>
            </a:r>
            <a:endParaRPr/>
          </a:p>
        </p:txBody>
      </p:sp>
      <p:sp>
        <p:nvSpPr>
          <p:cNvPr id="444" name="Google Shape;444;p41"/>
          <p:cNvSpPr txBox="1"/>
          <p:nvPr>
            <p:ph idx="1" type="body"/>
          </p:nvPr>
        </p:nvSpPr>
        <p:spPr>
          <a:xfrm>
            <a:off x="311700" y="1266325"/>
            <a:ext cx="3382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Metodologia CRISP-DM</a:t>
            </a:r>
            <a:endParaRPr/>
          </a:p>
        </p:txBody>
      </p:sp>
      <p:pic>
        <p:nvPicPr>
          <p:cNvPr id="445" name="Google Shape;445;p41"/>
          <p:cNvPicPr preferRelativeResize="0"/>
          <p:nvPr/>
        </p:nvPicPr>
        <p:blipFill rotWithShape="1">
          <a:blip r:embed="rId3">
            <a:alphaModFix/>
          </a:blip>
          <a:srcRect b="0" l="20037" r="19718" t="0"/>
          <a:stretch/>
        </p:blipFill>
        <p:spPr>
          <a:xfrm>
            <a:off x="244950" y="1674400"/>
            <a:ext cx="3694325" cy="3408875"/>
          </a:xfrm>
          <a:prstGeom prst="rect">
            <a:avLst/>
          </a:prstGeom>
          <a:noFill/>
          <a:ln>
            <a:noFill/>
          </a:ln>
        </p:spPr>
      </p:pic>
      <p:sp>
        <p:nvSpPr>
          <p:cNvPr id="446" name="Google Shape;446;p41"/>
          <p:cNvSpPr txBox="1"/>
          <p:nvPr>
            <p:ph idx="1" type="body"/>
          </p:nvPr>
        </p:nvSpPr>
        <p:spPr>
          <a:xfrm>
            <a:off x="4199275" y="1266325"/>
            <a:ext cx="47814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Ferramentas para desenvolvimento;</a:t>
            </a:r>
            <a:endParaRPr/>
          </a:p>
        </p:txBody>
      </p:sp>
      <p:pic>
        <p:nvPicPr>
          <p:cNvPr id="447" name="Google Shape;447;p41"/>
          <p:cNvPicPr preferRelativeResize="0"/>
          <p:nvPr/>
        </p:nvPicPr>
        <p:blipFill>
          <a:blip r:embed="rId4">
            <a:alphaModFix/>
          </a:blip>
          <a:stretch>
            <a:fillRect/>
          </a:stretch>
        </p:blipFill>
        <p:spPr>
          <a:xfrm>
            <a:off x="4572003" y="1873950"/>
            <a:ext cx="3216450" cy="3009750"/>
          </a:xfrm>
          <a:prstGeom prst="rect">
            <a:avLst/>
          </a:prstGeom>
          <a:noFill/>
          <a:ln>
            <a:noFill/>
          </a:ln>
        </p:spPr>
      </p:pic>
      <p:pic>
        <p:nvPicPr>
          <p:cNvPr id="448" name="Google Shape;448;p41"/>
          <p:cNvPicPr preferRelativeResize="0"/>
          <p:nvPr/>
        </p:nvPicPr>
        <p:blipFill rotWithShape="1">
          <a:blip r:embed="rId5">
            <a:alphaModFix/>
          </a:blip>
          <a:srcRect b="19894" l="0" r="0" t="19040"/>
          <a:stretch/>
        </p:blipFill>
        <p:spPr>
          <a:xfrm>
            <a:off x="7751014" y="4204600"/>
            <a:ext cx="1372575" cy="838200"/>
          </a:xfrm>
          <a:prstGeom prst="rect">
            <a:avLst/>
          </a:prstGeom>
          <a:noFill/>
          <a:ln>
            <a:noFill/>
          </a:ln>
        </p:spPr>
      </p:pic>
      <p:pic>
        <p:nvPicPr>
          <p:cNvPr id="449" name="Google Shape;449;p41"/>
          <p:cNvPicPr preferRelativeResize="0"/>
          <p:nvPr/>
        </p:nvPicPr>
        <p:blipFill>
          <a:blip r:embed="rId6">
            <a:alphaModFix/>
          </a:blip>
          <a:stretch>
            <a:fillRect/>
          </a:stretch>
        </p:blipFill>
        <p:spPr>
          <a:xfrm>
            <a:off x="7808671" y="189598"/>
            <a:ext cx="1257300" cy="83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Objetivos da Apresentação</a:t>
            </a:r>
            <a:endParaRPr>
              <a:solidFill>
                <a:srgbClr val="3D85C6"/>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t/>
            </a:r>
            <a:endParaRPr>
              <a:solidFill>
                <a:srgbClr val="3D85C6"/>
              </a:solidFill>
            </a:endParaRPr>
          </a:p>
        </p:txBody>
      </p:sp>
      <p:sp>
        <p:nvSpPr>
          <p:cNvPr id="100" name="Google Shape;10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Empresa Everymind e os desafios;</a:t>
            </a:r>
            <a:endParaRPr/>
          </a:p>
          <a:p>
            <a:pPr indent="-342900" lvl="0" marL="457200" rtl="0" algn="l">
              <a:lnSpc>
                <a:spcPct val="150000"/>
              </a:lnSpc>
              <a:spcBef>
                <a:spcPts val="0"/>
              </a:spcBef>
              <a:spcAft>
                <a:spcPts val="0"/>
              </a:spcAft>
              <a:buSzPts val="1800"/>
              <a:buAutoNum type="arabicPeriod"/>
            </a:pPr>
            <a:r>
              <a:rPr lang="en"/>
              <a:t>Modelagem e predição;</a:t>
            </a:r>
            <a:endParaRPr/>
          </a:p>
          <a:p>
            <a:pPr indent="-342900" lvl="0" marL="457200" rtl="0" algn="l">
              <a:lnSpc>
                <a:spcPct val="150000"/>
              </a:lnSpc>
              <a:spcBef>
                <a:spcPts val="0"/>
              </a:spcBef>
              <a:spcAft>
                <a:spcPts val="0"/>
              </a:spcAft>
              <a:buSzPts val="1800"/>
              <a:buAutoNum type="arabicPeriod"/>
            </a:pPr>
            <a:r>
              <a:rPr lang="en"/>
              <a:t>Resultados obtidos;</a:t>
            </a:r>
            <a:endParaRPr/>
          </a:p>
          <a:p>
            <a:pPr indent="-342900" lvl="0" marL="457200" rtl="0" algn="l">
              <a:lnSpc>
                <a:spcPct val="150000"/>
              </a:lnSpc>
              <a:spcBef>
                <a:spcPts val="0"/>
              </a:spcBef>
              <a:spcAft>
                <a:spcPts val="0"/>
              </a:spcAft>
              <a:buSzPts val="1800"/>
              <a:buAutoNum type="arabicPeriod"/>
            </a:pPr>
            <a:r>
              <a:rPr lang="en"/>
              <a:t>Metodologias, dados e processamento</a:t>
            </a:r>
            <a:r>
              <a:rPr lang="en"/>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Dados que foram fornecidos</a:t>
            </a:r>
            <a:endParaRPr>
              <a:solidFill>
                <a:srgbClr val="3D85C6"/>
              </a:solidFill>
            </a:endParaRPr>
          </a:p>
          <a:p>
            <a:pPr indent="0" lvl="0" marL="0" rtl="0" algn="l">
              <a:spcBef>
                <a:spcPts val="0"/>
              </a:spcBef>
              <a:spcAft>
                <a:spcPts val="0"/>
              </a:spcAft>
              <a:buNone/>
            </a:pPr>
            <a:r>
              <a:t/>
            </a:r>
            <a:endParaRPr/>
          </a:p>
        </p:txBody>
      </p:sp>
      <p:sp>
        <p:nvSpPr>
          <p:cNvPr id="455" name="Google Shape;455;p42"/>
          <p:cNvSpPr txBox="1"/>
          <p:nvPr>
            <p:ph idx="1" type="body"/>
          </p:nvPr>
        </p:nvSpPr>
        <p:spPr>
          <a:xfrm>
            <a:off x="671250" y="1276525"/>
            <a:ext cx="7801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
            </a:r>
            <a:r>
              <a:rPr lang="en"/>
              <a:t>ocumento .XLSX com três tabelas principais:</a:t>
            </a:r>
            <a:endParaRPr/>
          </a:p>
          <a:p>
            <a:pPr indent="-342900" lvl="0" marL="457200" rtl="0" algn="l">
              <a:spcBef>
                <a:spcPts val="1200"/>
              </a:spcBef>
              <a:spcAft>
                <a:spcPts val="0"/>
              </a:spcAft>
              <a:buSzPts val="1800"/>
              <a:buChar char="●"/>
            </a:pPr>
            <a:r>
              <a:rPr lang="en"/>
              <a:t>Tabela 1 – Everymind</a:t>
            </a:r>
            <a:endParaRPr/>
          </a:p>
          <a:p>
            <a:pPr indent="-317500" lvl="1" marL="914400" rtl="0" algn="l">
              <a:spcBef>
                <a:spcPts val="0"/>
              </a:spcBef>
              <a:spcAft>
                <a:spcPts val="0"/>
              </a:spcAft>
              <a:buSzPts val="1400"/>
              <a:buChar char="○"/>
            </a:pPr>
            <a:r>
              <a:rPr lang="en" sz="1100">
                <a:solidFill>
                  <a:srgbClr val="000000"/>
                </a:solidFill>
                <a:latin typeface="Arial"/>
                <a:ea typeface="Arial"/>
                <a:cs typeface="Arial"/>
                <a:sym typeface="Arial"/>
              </a:rPr>
              <a:t>Matrícula, Nome Completo</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Dt Admissão</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Dt Saida, Tipo Saída, Cargo, Salário Mês</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Dt Nascimento</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Etnia</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Estado Civil, Escolaridade</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Estado, Cidade</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Área</a:t>
            </a:r>
            <a:r>
              <a:rPr lang="en" sz="1100">
                <a:solidFill>
                  <a:srgbClr val="666666"/>
                </a:solidFill>
                <a:latin typeface="Arial"/>
                <a:ea typeface="Arial"/>
                <a:cs typeface="Arial"/>
                <a:sym typeface="Arial"/>
              </a:rPr>
              <a:t>, </a:t>
            </a:r>
            <a:r>
              <a:rPr lang="en" sz="1100">
                <a:solidFill>
                  <a:srgbClr val="000000"/>
                </a:solidFill>
                <a:latin typeface="Arial"/>
                <a:ea typeface="Arial"/>
                <a:cs typeface="Arial"/>
                <a:sym typeface="Arial"/>
              </a:rPr>
              <a:t>Idade</a:t>
            </a:r>
            <a:r>
              <a:rPr lang="en" sz="1100">
                <a:solidFill>
                  <a:srgbClr val="666666"/>
                </a:solidFill>
                <a:latin typeface="Arial"/>
                <a:ea typeface="Arial"/>
                <a:cs typeface="Arial"/>
                <a:sym typeface="Arial"/>
              </a:rPr>
              <a:t>.</a:t>
            </a:r>
            <a:endParaRPr/>
          </a:p>
          <a:p>
            <a:pPr indent="-342900" lvl="0" marL="457200" rtl="0" algn="l">
              <a:spcBef>
                <a:spcPts val="0"/>
              </a:spcBef>
              <a:spcAft>
                <a:spcPts val="0"/>
              </a:spcAft>
              <a:buSzPts val="1800"/>
              <a:buChar char="●"/>
            </a:pPr>
            <a:r>
              <a:rPr lang="en"/>
              <a:t>Tabela 2 - Reconhecimento</a:t>
            </a:r>
            <a:endParaRPr/>
          </a:p>
          <a:p>
            <a:pPr indent="-317500" lvl="1" marL="914400" rtl="0" algn="l">
              <a:spcBef>
                <a:spcPts val="0"/>
              </a:spcBef>
              <a:spcAft>
                <a:spcPts val="0"/>
              </a:spcAft>
              <a:buSzPts val="1400"/>
              <a:buChar char="○"/>
            </a:pPr>
            <a:r>
              <a:rPr lang="en" sz="1100">
                <a:solidFill>
                  <a:srgbClr val="000000"/>
                </a:solidFill>
                <a:latin typeface="Arial"/>
                <a:ea typeface="Arial"/>
                <a:cs typeface="Arial"/>
                <a:sym typeface="Arial"/>
              </a:rPr>
              <a:t>Matrícula, Codinome, Situação, Dt Admissão, Dt Vigência, Novo Cargo, Novo Salário, Motivo, Alterou Função</a:t>
            </a:r>
            <a:endParaRPr/>
          </a:p>
          <a:p>
            <a:pPr indent="-342900" lvl="0" marL="457200" rtl="0" algn="l">
              <a:spcBef>
                <a:spcPts val="0"/>
              </a:spcBef>
              <a:spcAft>
                <a:spcPts val="0"/>
              </a:spcAft>
              <a:buSzPts val="1800"/>
              <a:buChar char="●"/>
            </a:pPr>
            <a:r>
              <a:rPr lang="en"/>
              <a:t>Tabela 3 -  Ambiente de Trabalho 27.07</a:t>
            </a:r>
            <a:endParaRPr/>
          </a:p>
          <a:p>
            <a:pPr indent="-317500" lvl="1" marL="914400" rtl="0" algn="l">
              <a:spcBef>
                <a:spcPts val="0"/>
              </a:spcBef>
              <a:spcAft>
                <a:spcPts val="0"/>
              </a:spcAft>
              <a:buSzPts val="1400"/>
              <a:buChar char="○"/>
            </a:pPr>
            <a:r>
              <a:rPr lang="en" sz="1100">
                <a:solidFill>
                  <a:srgbClr val="000000"/>
                </a:solidFill>
                <a:latin typeface="Arial"/>
                <a:ea typeface="Arial"/>
                <a:cs typeface="Arial"/>
                <a:sym typeface="Arial"/>
              </a:rPr>
              <a:t>Divisão, Pilar, Pontuação, Fator, Pontuação², Pergunta, Pulou, Muito Insatisfeito, Insatisfeito, Neutro, Satisfeito, Muito Satisfeito, Taxa de Confiabilidade</a:t>
            </a:r>
            <a:endParaRPr/>
          </a:p>
        </p:txBody>
      </p:sp>
      <p:pic>
        <p:nvPicPr>
          <p:cNvPr id="456" name="Google Shape;456;p42"/>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457" name="Google Shape;457;p42"/>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Dados que foram fornecidos</a:t>
            </a:r>
            <a:endParaRPr>
              <a:solidFill>
                <a:srgbClr val="3D85C6"/>
              </a:solidFill>
            </a:endParaRPr>
          </a:p>
          <a:p>
            <a:pPr indent="0" lvl="0" marL="0" rtl="0" algn="l">
              <a:spcBef>
                <a:spcPts val="0"/>
              </a:spcBef>
              <a:spcAft>
                <a:spcPts val="0"/>
              </a:spcAft>
              <a:buNone/>
            </a:pPr>
            <a:r>
              <a:t/>
            </a:r>
            <a:endParaRPr/>
          </a:p>
        </p:txBody>
      </p:sp>
      <p:sp>
        <p:nvSpPr>
          <p:cNvPr id="463" name="Google Shape;463;p43"/>
          <p:cNvSpPr txBox="1"/>
          <p:nvPr>
            <p:ph idx="1" type="body"/>
          </p:nvPr>
        </p:nvSpPr>
        <p:spPr>
          <a:xfrm>
            <a:off x="5997450" y="3463325"/>
            <a:ext cx="2935500" cy="11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Gráfico sobre a quantidade de saídas em relação ao tempo total de empresa (em anos).</a:t>
            </a:r>
            <a:endParaRPr/>
          </a:p>
        </p:txBody>
      </p:sp>
      <p:pic>
        <p:nvPicPr>
          <p:cNvPr id="464" name="Google Shape;464;p43"/>
          <p:cNvPicPr preferRelativeResize="0"/>
          <p:nvPr/>
        </p:nvPicPr>
        <p:blipFill>
          <a:blip r:embed="rId3">
            <a:alphaModFix/>
          </a:blip>
          <a:stretch>
            <a:fillRect/>
          </a:stretch>
        </p:blipFill>
        <p:spPr>
          <a:xfrm>
            <a:off x="505603" y="1276525"/>
            <a:ext cx="5402374" cy="3443375"/>
          </a:xfrm>
          <a:prstGeom prst="rect">
            <a:avLst/>
          </a:prstGeom>
          <a:noFill/>
          <a:ln cap="flat" cmpd="sng" w="9525">
            <a:solidFill>
              <a:srgbClr val="000000"/>
            </a:solidFill>
            <a:prstDash val="solid"/>
            <a:round/>
            <a:headEnd len="sm" w="sm" type="none"/>
            <a:tailEnd len="sm" w="sm" type="none"/>
          </a:ln>
        </p:spPr>
      </p:pic>
      <p:pic>
        <p:nvPicPr>
          <p:cNvPr id="465" name="Google Shape;465;p43"/>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466" name="Google Shape;466;p43"/>
          <p:cNvPicPr preferRelativeResize="0"/>
          <p:nvPr/>
        </p:nvPicPr>
        <p:blipFill>
          <a:blip r:embed="rId5">
            <a:alphaModFix/>
          </a:blip>
          <a:stretch>
            <a:fillRect/>
          </a:stretch>
        </p:blipFill>
        <p:spPr>
          <a:xfrm>
            <a:off x="7808671" y="189598"/>
            <a:ext cx="1257300" cy="83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Dados que foram fornecidos</a:t>
            </a:r>
            <a:endParaRPr>
              <a:solidFill>
                <a:srgbClr val="3D85C6"/>
              </a:solidFill>
            </a:endParaRPr>
          </a:p>
          <a:p>
            <a:pPr indent="0" lvl="0" marL="0" rtl="0" algn="l">
              <a:spcBef>
                <a:spcPts val="0"/>
              </a:spcBef>
              <a:spcAft>
                <a:spcPts val="0"/>
              </a:spcAft>
              <a:buNone/>
            </a:pPr>
            <a:r>
              <a:t/>
            </a:r>
            <a:endParaRPr/>
          </a:p>
        </p:txBody>
      </p:sp>
      <p:sp>
        <p:nvSpPr>
          <p:cNvPr id="472" name="Google Shape;472;p44"/>
          <p:cNvSpPr txBox="1"/>
          <p:nvPr>
            <p:ph idx="1" type="body"/>
          </p:nvPr>
        </p:nvSpPr>
        <p:spPr>
          <a:xfrm>
            <a:off x="2819225" y="3547800"/>
            <a:ext cx="2650200" cy="111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Gráfico sobre a quantidade de funcionários ativos (1) em relação à quantidade de funcionários desligados (0).</a:t>
            </a:r>
            <a:endParaRPr/>
          </a:p>
        </p:txBody>
      </p:sp>
      <p:pic>
        <p:nvPicPr>
          <p:cNvPr id="473" name="Google Shape;473;p44"/>
          <p:cNvPicPr preferRelativeResize="0"/>
          <p:nvPr/>
        </p:nvPicPr>
        <p:blipFill>
          <a:blip r:embed="rId3">
            <a:alphaModFix/>
          </a:blip>
          <a:stretch>
            <a:fillRect/>
          </a:stretch>
        </p:blipFill>
        <p:spPr>
          <a:xfrm>
            <a:off x="658073" y="1090225"/>
            <a:ext cx="2035525" cy="3696926"/>
          </a:xfrm>
          <a:prstGeom prst="rect">
            <a:avLst/>
          </a:prstGeom>
          <a:noFill/>
          <a:ln>
            <a:noFill/>
          </a:ln>
        </p:spPr>
      </p:pic>
      <p:sp>
        <p:nvSpPr>
          <p:cNvPr id="474" name="Google Shape;474;p44"/>
          <p:cNvSpPr/>
          <p:nvPr/>
        </p:nvSpPr>
        <p:spPr>
          <a:xfrm>
            <a:off x="1267075" y="1199150"/>
            <a:ext cx="1066500" cy="27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4"/>
          <p:cNvSpPr/>
          <p:nvPr/>
        </p:nvSpPr>
        <p:spPr>
          <a:xfrm>
            <a:off x="2777000" y="1372650"/>
            <a:ext cx="2164500" cy="46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Legenda:</a:t>
            </a:r>
            <a:endParaRPr/>
          </a:p>
          <a:p>
            <a:pPr indent="0" lvl="0" marL="0" rtl="0" algn="l">
              <a:spcBef>
                <a:spcPts val="0"/>
              </a:spcBef>
              <a:spcAft>
                <a:spcPts val="0"/>
              </a:spcAft>
              <a:buNone/>
            </a:pPr>
            <a:r>
              <a:rPr lang="en"/>
              <a:t>0 Funcionário desligado</a:t>
            </a:r>
            <a:endParaRPr/>
          </a:p>
          <a:p>
            <a:pPr indent="0" lvl="0" marL="0" rtl="0" algn="l">
              <a:spcBef>
                <a:spcPts val="0"/>
              </a:spcBef>
              <a:spcAft>
                <a:spcPts val="0"/>
              </a:spcAft>
              <a:buNone/>
            </a:pPr>
            <a:r>
              <a:rPr lang="en"/>
              <a:t>1 Funcionário ativo</a:t>
            </a:r>
            <a:endParaRPr/>
          </a:p>
          <a:p>
            <a:pPr indent="0" lvl="0" marL="0" rtl="0" algn="l">
              <a:spcBef>
                <a:spcPts val="0"/>
              </a:spcBef>
              <a:spcAft>
                <a:spcPts val="0"/>
              </a:spcAft>
              <a:buNone/>
            </a:pPr>
            <a:r>
              <a:t/>
            </a:r>
            <a:endParaRPr/>
          </a:p>
        </p:txBody>
      </p:sp>
      <p:pic>
        <p:nvPicPr>
          <p:cNvPr id="476" name="Google Shape;476;p44"/>
          <p:cNvPicPr preferRelativeResize="0"/>
          <p:nvPr/>
        </p:nvPicPr>
        <p:blipFill rotWithShape="1">
          <a:blip r:embed="rId4">
            <a:alphaModFix/>
          </a:blip>
          <a:srcRect b="19894" l="0" r="0" t="19040"/>
          <a:stretch/>
        </p:blipFill>
        <p:spPr>
          <a:xfrm>
            <a:off x="7751014" y="4204600"/>
            <a:ext cx="1372575" cy="838200"/>
          </a:xfrm>
          <a:prstGeom prst="rect">
            <a:avLst/>
          </a:prstGeom>
          <a:noFill/>
          <a:ln>
            <a:noFill/>
          </a:ln>
        </p:spPr>
      </p:pic>
      <p:pic>
        <p:nvPicPr>
          <p:cNvPr id="477" name="Google Shape;477;p44"/>
          <p:cNvPicPr preferRelativeResize="0"/>
          <p:nvPr/>
        </p:nvPicPr>
        <p:blipFill>
          <a:blip r:embed="rId5">
            <a:alphaModFix/>
          </a:blip>
          <a:stretch>
            <a:fillRect/>
          </a:stretch>
        </p:blipFill>
        <p:spPr>
          <a:xfrm>
            <a:off x="7808671" y="189598"/>
            <a:ext cx="1257300" cy="83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Preparação e processamento</a:t>
            </a:r>
            <a:endParaRPr>
              <a:solidFill>
                <a:srgbClr val="3D85C6"/>
              </a:solidFill>
            </a:endParaRPr>
          </a:p>
          <a:p>
            <a:pPr indent="0" lvl="0" marL="0" rtl="0" algn="l">
              <a:spcBef>
                <a:spcPts val="0"/>
              </a:spcBef>
              <a:spcAft>
                <a:spcPts val="0"/>
              </a:spcAft>
              <a:buNone/>
            </a:pPr>
            <a:r>
              <a:t/>
            </a:r>
            <a:endParaRPr/>
          </a:p>
        </p:txBody>
      </p:sp>
      <p:sp>
        <p:nvSpPr>
          <p:cNvPr id="483" name="Google Shape;483;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Normalização, padronização dos dados;</a:t>
            </a:r>
            <a:endParaRPr sz="2000"/>
          </a:p>
          <a:p>
            <a:pPr indent="-355600" lvl="0" marL="457200" rtl="0" algn="l">
              <a:spcBef>
                <a:spcPts val="0"/>
              </a:spcBef>
              <a:spcAft>
                <a:spcPts val="0"/>
              </a:spcAft>
              <a:buSzPts val="2000"/>
              <a:buChar char="●"/>
            </a:pPr>
            <a:r>
              <a:rPr lang="en" sz="2000"/>
              <a:t>Limpeza e adaptação dos valores;</a:t>
            </a:r>
            <a:endParaRPr sz="2000"/>
          </a:p>
          <a:p>
            <a:pPr indent="-355600" lvl="0" marL="457200" rtl="0" algn="l">
              <a:spcBef>
                <a:spcPts val="0"/>
              </a:spcBef>
              <a:spcAft>
                <a:spcPts val="0"/>
              </a:spcAft>
              <a:buSzPts val="2000"/>
              <a:buChar char="●"/>
            </a:pPr>
            <a:r>
              <a:rPr lang="en" sz="2000"/>
              <a:t>Alterações e mudanças que possibilitem a interpretação da máquina;</a:t>
            </a:r>
            <a:endParaRPr sz="2000"/>
          </a:p>
          <a:p>
            <a:pPr indent="-355600" lvl="0" marL="457200" rtl="0" algn="l">
              <a:spcBef>
                <a:spcPts val="0"/>
              </a:spcBef>
              <a:spcAft>
                <a:spcPts val="0"/>
              </a:spcAft>
              <a:buSzPts val="2000"/>
              <a:buChar char="●"/>
            </a:pPr>
            <a:r>
              <a:rPr lang="en" sz="2000"/>
              <a:t>Tomando cuidado com o viés.</a:t>
            </a:r>
            <a:endParaRPr sz="2000"/>
          </a:p>
          <a:p>
            <a:pPr indent="-342900" lvl="0" marL="457200" rtl="0" algn="l">
              <a:spcBef>
                <a:spcPts val="0"/>
              </a:spcBef>
              <a:spcAft>
                <a:spcPts val="0"/>
              </a:spcAft>
              <a:buSzPts val="1800"/>
              <a:buChar char="●"/>
            </a:pPr>
            <a:r>
              <a:rPr lang="en"/>
              <a:t>Hiperparâmetro de ajuste:</a:t>
            </a:r>
            <a:endParaRPr/>
          </a:p>
          <a:p>
            <a:pPr indent="-317500" lvl="1" marL="914400" rtl="0" algn="l">
              <a:spcBef>
                <a:spcPts val="0"/>
              </a:spcBef>
              <a:spcAft>
                <a:spcPts val="0"/>
              </a:spcAft>
              <a:buSzPts val="1400"/>
              <a:buChar char="○"/>
            </a:pPr>
            <a:r>
              <a:rPr lang="en"/>
              <a:t>Random Search.</a:t>
            </a:r>
            <a:endParaRPr/>
          </a:p>
          <a:p>
            <a:pPr indent="-317500" lvl="2" marL="1371600" rtl="0" algn="l">
              <a:spcBef>
                <a:spcPts val="0"/>
              </a:spcBef>
              <a:spcAft>
                <a:spcPts val="0"/>
              </a:spcAft>
              <a:buSzPts val="1400"/>
              <a:buChar char="■"/>
            </a:pPr>
            <a:r>
              <a:rPr lang="en"/>
              <a:t>Configuração de forma automática usando um algoritmo de base aleatória.</a:t>
            </a:r>
            <a:endParaRPr sz="2000"/>
          </a:p>
        </p:txBody>
      </p:sp>
      <p:pic>
        <p:nvPicPr>
          <p:cNvPr id="484" name="Google Shape;484;p45"/>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485" name="Google Shape;485;p45"/>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Preparação e processamento</a:t>
            </a:r>
            <a:endParaRPr>
              <a:solidFill>
                <a:srgbClr val="3D85C6"/>
              </a:solidFill>
            </a:endParaRPr>
          </a:p>
          <a:p>
            <a:pPr indent="0" lvl="0" marL="0" rtl="0" algn="l">
              <a:spcBef>
                <a:spcPts val="0"/>
              </a:spcBef>
              <a:spcAft>
                <a:spcPts val="0"/>
              </a:spcAft>
              <a:buNone/>
            </a:pPr>
            <a:r>
              <a:t/>
            </a:r>
            <a:endParaRPr/>
          </a:p>
        </p:txBody>
      </p:sp>
      <p:sp>
        <p:nvSpPr>
          <p:cNvPr id="491" name="Google Shape;491;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Limpeza dos dados:</a:t>
            </a:r>
            <a:endParaRPr/>
          </a:p>
          <a:p>
            <a:pPr indent="-317500" lvl="1" marL="914400" rtl="0" algn="l">
              <a:spcBef>
                <a:spcPts val="0"/>
              </a:spcBef>
              <a:spcAft>
                <a:spcPts val="0"/>
              </a:spcAft>
              <a:buSzPts val="1400"/>
              <a:buChar char="○"/>
            </a:pPr>
            <a:r>
              <a:rPr lang="en"/>
              <a:t>Eliminar espaços;</a:t>
            </a:r>
            <a:endParaRPr/>
          </a:p>
          <a:p>
            <a:pPr indent="-317500" lvl="1" marL="914400" rtl="0" algn="l">
              <a:spcBef>
                <a:spcPts val="0"/>
              </a:spcBef>
              <a:spcAft>
                <a:spcPts val="0"/>
              </a:spcAft>
              <a:buSzPts val="1400"/>
              <a:buChar char="○"/>
            </a:pPr>
            <a:r>
              <a:rPr lang="en"/>
              <a:t>Simplificar valores;</a:t>
            </a:r>
            <a:endParaRPr/>
          </a:p>
          <a:p>
            <a:pPr indent="-342900" lvl="0" marL="457200" rtl="0" algn="l">
              <a:spcBef>
                <a:spcPts val="0"/>
              </a:spcBef>
              <a:spcAft>
                <a:spcPts val="0"/>
              </a:spcAft>
              <a:buSzPts val="1800"/>
              <a:buChar char="●"/>
            </a:pPr>
            <a:r>
              <a:rPr lang="en"/>
              <a:t>Adição e Derivação de dados:</a:t>
            </a:r>
            <a:endParaRPr/>
          </a:p>
          <a:p>
            <a:pPr indent="-317500" lvl="1" marL="914400" rtl="0" algn="l">
              <a:spcBef>
                <a:spcPts val="0"/>
              </a:spcBef>
              <a:spcAft>
                <a:spcPts val="0"/>
              </a:spcAft>
              <a:buSzPts val="1400"/>
              <a:buChar char="○"/>
            </a:pPr>
            <a:r>
              <a:rPr lang="en"/>
              <a:t>Nova coluna de tempo ativo na empresa;</a:t>
            </a:r>
            <a:endParaRPr/>
          </a:p>
          <a:p>
            <a:pPr indent="-317500" lvl="1" marL="914400" rtl="0" algn="l">
              <a:spcBef>
                <a:spcPts val="0"/>
              </a:spcBef>
              <a:spcAft>
                <a:spcPts val="0"/>
              </a:spcAft>
              <a:buSzPts val="1400"/>
              <a:buChar char="○"/>
            </a:pPr>
            <a:r>
              <a:rPr lang="en"/>
              <a:t>Situação atual do funcionário (</a:t>
            </a:r>
            <a:r>
              <a:rPr i="1" lang="en"/>
              <a:t>TARGET</a:t>
            </a:r>
            <a:r>
              <a:rPr lang="en"/>
              <a:t>);</a:t>
            </a:r>
            <a:endParaRPr/>
          </a:p>
          <a:p>
            <a:pPr indent="-317500" lvl="1" marL="914400" rtl="0" algn="l">
              <a:spcBef>
                <a:spcPts val="0"/>
              </a:spcBef>
              <a:spcAft>
                <a:spcPts val="0"/>
              </a:spcAft>
              <a:buSzPts val="1400"/>
              <a:buChar char="○"/>
            </a:pPr>
            <a:r>
              <a:rPr i="1" lang="en"/>
              <a:t>Oversampling </a:t>
            </a:r>
            <a:r>
              <a:rPr lang="en"/>
              <a:t>dos dados para balanceamento;</a:t>
            </a:r>
            <a:endParaRPr/>
          </a:p>
          <a:p>
            <a:pPr indent="-317500" lvl="1" marL="914400" rtl="0" algn="l">
              <a:spcBef>
                <a:spcPts val="0"/>
              </a:spcBef>
              <a:spcAft>
                <a:spcPts val="0"/>
              </a:spcAft>
              <a:buSzPts val="1400"/>
              <a:buChar char="○"/>
            </a:pPr>
            <a:r>
              <a:rPr lang="en"/>
              <a:t>Normalização a partir de um </a:t>
            </a:r>
            <a:r>
              <a:rPr i="1" lang="en"/>
              <a:t>scaler</a:t>
            </a:r>
            <a:r>
              <a:rPr lang="en"/>
              <a:t>;</a:t>
            </a:r>
            <a:endParaRPr/>
          </a:p>
          <a:p>
            <a:pPr indent="-317500" lvl="1" marL="914400" rtl="0" algn="l">
              <a:spcBef>
                <a:spcPts val="0"/>
              </a:spcBef>
              <a:spcAft>
                <a:spcPts val="0"/>
              </a:spcAft>
              <a:buSzPts val="1400"/>
              <a:buChar char="○"/>
            </a:pPr>
            <a:r>
              <a:rPr lang="en"/>
              <a:t>Adição de “</a:t>
            </a:r>
            <a:r>
              <a:rPr i="1" lang="en"/>
              <a:t>dummies</a:t>
            </a:r>
            <a:r>
              <a:rPr lang="en"/>
              <a:t>” para evitar viés de dados;</a:t>
            </a:r>
            <a:endParaRPr/>
          </a:p>
          <a:p>
            <a:pPr indent="-342900" lvl="0" marL="457200" rtl="0" algn="l">
              <a:spcBef>
                <a:spcPts val="0"/>
              </a:spcBef>
              <a:spcAft>
                <a:spcPts val="0"/>
              </a:spcAft>
              <a:buSzPts val="1800"/>
              <a:buChar char="●"/>
            </a:pPr>
            <a:r>
              <a:rPr lang="en"/>
              <a:t>Integração de tabelas:</a:t>
            </a:r>
            <a:endParaRPr/>
          </a:p>
          <a:p>
            <a:pPr indent="-317500" lvl="1" marL="914400" rtl="0" algn="l">
              <a:spcBef>
                <a:spcPts val="0"/>
              </a:spcBef>
              <a:spcAft>
                <a:spcPts val="0"/>
              </a:spcAft>
              <a:buSzPts val="1400"/>
              <a:buChar char="○"/>
            </a:pPr>
            <a:r>
              <a:rPr lang="en"/>
              <a:t>Tabela “Reconhecimento”;</a:t>
            </a:r>
            <a:endParaRPr/>
          </a:p>
          <a:p>
            <a:pPr indent="-317500" lvl="1" marL="914400" rtl="0" algn="l">
              <a:spcBef>
                <a:spcPts val="0"/>
              </a:spcBef>
              <a:spcAft>
                <a:spcPts val="0"/>
              </a:spcAft>
              <a:buSzPts val="1400"/>
              <a:buChar char="○"/>
            </a:pPr>
            <a:r>
              <a:rPr lang="en"/>
              <a:t>Tabela “Ambiente de trabalho 27.07”</a:t>
            </a:r>
            <a:endParaRPr/>
          </a:p>
        </p:txBody>
      </p:sp>
      <p:pic>
        <p:nvPicPr>
          <p:cNvPr id="492" name="Google Shape;492;p46"/>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493" name="Google Shape;493;p46"/>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Preparação e processamento</a:t>
            </a:r>
            <a:endParaRPr>
              <a:solidFill>
                <a:srgbClr val="3D85C6"/>
              </a:solidFill>
            </a:endParaRPr>
          </a:p>
          <a:p>
            <a:pPr indent="0" lvl="0" marL="0" rtl="0" algn="l">
              <a:spcBef>
                <a:spcPts val="0"/>
              </a:spcBef>
              <a:spcAft>
                <a:spcPts val="0"/>
              </a:spcAft>
              <a:buNone/>
            </a:pPr>
            <a:r>
              <a:t/>
            </a:r>
            <a:endParaRPr/>
          </a:p>
        </p:txBody>
      </p:sp>
      <p:sp>
        <p:nvSpPr>
          <p:cNvPr id="499" name="Google Shape;499;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Limpeza dos dados:</a:t>
            </a:r>
            <a:endParaRPr/>
          </a:p>
          <a:p>
            <a:pPr indent="-317500" lvl="1" marL="914400" rtl="0" algn="l">
              <a:spcBef>
                <a:spcPts val="0"/>
              </a:spcBef>
              <a:spcAft>
                <a:spcPts val="0"/>
              </a:spcAft>
              <a:buSzPts val="1400"/>
              <a:buChar char="○"/>
            </a:pPr>
            <a:r>
              <a:rPr lang="en"/>
              <a:t>Eliminar espaços;</a:t>
            </a:r>
            <a:endParaRPr/>
          </a:p>
          <a:p>
            <a:pPr indent="-317500" lvl="1" marL="914400" rtl="0" algn="l">
              <a:spcBef>
                <a:spcPts val="0"/>
              </a:spcBef>
              <a:spcAft>
                <a:spcPts val="0"/>
              </a:spcAft>
              <a:buSzPts val="1400"/>
              <a:buChar char="○"/>
            </a:pPr>
            <a:r>
              <a:rPr lang="en"/>
              <a:t>Simplificar valores;</a:t>
            </a:r>
            <a:endParaRPr/>
          </a:p>
          <a:p>
            <a:pPr indent="-342900" lvl="0" marL="457200" rtl="0" algn="l">
              <a:spcBef>
                <a:spcPts val="0"/>
              </a:spcBef>
              <a:spcAft>
                <a:spcPts val="0"/>
              </a:spcAft>
              <a:buSzPts val="1800"/>
              <a:buChar char="●"/>
            </a:pPr>
            <a:r>
              <a:rPr lang="en"/>
              <a:t>Adição e Derivação de dados:</a:t>
            </a:r>
            <a:endParaRPr/>
          </a:p>
          <a:p>
            <a:pPr indent="-317500" lvl="1" marL="914400" rtl="0" algn="l">
              <a:spcBef>
                <a:spcPts val="0"/>
              </a:spcBef>
              <a:spcAft>
                <a:spcPts val="0"/>
              </a:spcAft>
              <a:buSzPts val="1400"/>
              <a:buChar char="○"/>
            </a:pPr>
            <a:r>
              <a:rPr lang="en"/>
              <a:t>Nova coluna de tempo ativo na empresa;</a:t>
            </a:r>
            <a:endParaRPr/>
          </a:p>
          <a:p>
            <a:pPr indent="-317500" lvl="1" marL="914400" rtl="0" algn="l">
              <a:spcBef>
                <a:spcPts val="0"/>
              </a:spcBef>
              <a:spcAft>
                <a:spcPts val="0"/>
              </a:spcAft>
              <a:buSzPts val="1400"/>
              <a:buChar char="○"/>
            </a:pPr>
            <a:r>
              <a:rPr lang="en"/>
              <a:t>Situação atual do funcionário (</a:t>
            </a:r>
            <a:r>
              <a:rPr i="1" lang="en"/>
              <a:t>TARGET</a:t>
            </a:r>
            <a:r>
              <a:rPr lang="en"/>
              <a:t>);</a:t>
            </a:r>
            <a:endParaRPr/>
          </a:p>
          <a:p>
            <a:pPr indent="-317500" lvl="1" marL="914400" rtl="0" algn="l">
              <a:spcBef>
                <a:spcPts val="0"/>
              </a:spcBef>
              <a:spcAft>
                <a:spcPts val="0"/>
              </a:spcAft>
              <a:buSzPts val="1400"/>
              <a:buChar char="○"/>
            </a:pPr>
            <a:r>
              <a:rPr i="1" lang="en"/>
              <a:t>Oversampling </a:t>
            </a:r>
            <a:r>
              <a:rPr lang="en"/>
              <a:t>dos dados para balanceamento;</a:t>
            </a:r>
            <a:endParaRPr/>
          </a:p>
          <a:p>
            <a:pPr indent="-317500" lvl="1" marL="914400" rtl="0" algn="l">
              <a:spcBef>
                <a:spcPts val="0"/>
              </a:spcBef>
              <a:spcAft>
                <a:spcPts val="0"/>
              </a:spcAft>
              <a:buSzPts val="1400"/>
              <a:buChar char="○"/>
            </a:pPr>
            <a:r>
              <a:rPr lang="en"/>
              <a:t>Normalização a partir de um </a:t>
            </a:r>
            <a:r>
              <a:rPr i="1" lang="en"/>
              <a:t>scaler</a:t>
            </a:r>
            <a:r>
              <a:rPr lang="en"/>
              <a:t>;</a:t>
            </a:r>
            <a:endParaRPr/>
          </a:p>
          <a:p>
            <a:pPr indent="-317500" lvl="1" marL="914400" rtl="0" algn="l">
              <a:spcBef>
                <a:spcPts val="0"/>
              </a:spcBef>
              <a:spcAft>
                <a:spcPts val="0"/>
              </a:spcAft>
              <a:buSzPts val="1400"/>
              <a:buChar char="○"/>
            </a:pPr>
            <a:r>
              <a:rPr lang="en"/>
              <a:t>Adição de “</a:t>
            </a:r>
            <a:r>
              <a:rPr i="1" lang="en"/>
              <a:t>dummies</a:t>
            </a:r>
            <a:r>
              <a:rPr lang="en"/>
              <a:t>” para evitar viés de dados;</a:t>
            </a:r>
            <a:endParaRPr/>
          </a:p>
          <a:p>
            <a:pPr indent="-342900" lvl="0" marL="457200" rtl="0" algn="l">
              <a:spcBef>
                <a:spcPts val="0"/>
              </a:spcBef>
              <a:spcAft>
                <a:spcPts val="0"/>
              </a:spcAft>
              <a:buSzPts val="1800"/>
              <a:buChar char="●"/>
            </a:pPr>
            <a:r>
              <a:rPr lang="en"/>
              <a:t>Integração de tabelas:</a:t>
            </a:r>
            <a:endParaRPr/>
          </a:p>
          <a:p>
            <a:pPr indent="-317500" lvl="1" marL="914400" rtl="0" algn="l">
              <a:spcBef>
                <a:spcPts val="0"/>
              </a:spcBef>
              <a:spcAft>
                <a:spcPts val="0"/>
              </a:spcAft>
              <a:buSzPts val="1400"/>
              <a:buChar char="○"/>
            </a:pPr>
            <a:r>
              <a:rPr lang="en"/>
              <a:t>Tabela “Reconhecimento”;</a:t>
            </a:r>
            <a:endParaRPr/>
          </a:p>
          <a:p>
            <a:pPr indent="-317500" lvl="1" marL="914400" rtl="0" algn="l">
              <a:spcBef>
                <a:spcPts val="0"/>
              </a:spcBef>
              <a:spcAft>
                <a:spcPts val="0"/>
              </a:spcAft>
              <a:buSzPts val="1400"/>
              <a:buChar char="○"/>
            </a:pPr>
            <a:r>
              <a:rPr lang="en"/>
              <a:t>Tabela “Ambiente de trabalho 27.07”</a:t>
            </a:r>
            <a:endParaRPr/>
          </a:p>
        </p:txBody>
      </p:sp>
      <p:pic>
        <p:nvPicPr>
          <p:cNvPr id="500" name="Google Shape;500;p47"/>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501" name="Google Shape;501;p47"/>
          <p:cNvPicPr preferRelativeResize="0"/>
          <p:nvPr/>
        </p:nvPicPr>
        <p:blipFill>
          <a:blip r:embed="rId4">
            <a:alphaModFix/>
          </a:blip>
          <a:stretch>
            <a:fillRect/>
          </a:stretch>
        </p:blipFill>
        <p:spPr>
          <a:xfrm>
            <a:off x="112259" y="4261523"/>
            <a:ext cx="1257300" cy="838200"/>
          </a:xfrm>
          <a:prstGeom prst="rect">
            <a:avLst/>
          </a:prstGeom>
          <a:noFill/>
          <a:ln>
            <a:noFill/>
          </a:ln>
        </p:spPr>
      </p:pic>
      <p:sp>
        <p:nvSpPr>
          <p:cNvPr id="502" name="Google Shape;502;p47"/>
          <p:cNvSpPr/>
          <p:nvPr/>
        </p:nvSpPr>
        <p:spPr>
          <a:xfrm>
            <a:off x="5087100" y="1266325"/>
            <a:ext cx="3745200" cy="1071600"/>
          </a:xfrm>
          <a:prstGeom prst="rect">
            <a:avLst/>
          </a:prstGeom>
          <a:solidFill>
            <a:srgbClr val="1C4587"/>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lt1"/>
                </a:solidFill>
              </a:rPr>
              <a:t>Vamos conhecer a  </a:t>
            </a:r>
            <a:r>
              <a:rPr b="1" lang="en" sz="3000">
                <a:solidFill>
                  <a:schemeClr val="dk1"/>
                </a:solidFill>
                <a:latin typeface="Comfortaa"/>
                <a:ea typeface="Comfortaa"/>
                <a:cs typeface="Comfortaa"/>
                <a:sym typeface="Comfortaa"/>
              </a:rPr>
              <a:t>Emily </a:t>
            </a:r>
            <a:r>
              <a:rPr lang="en" sz="1700">
                <a:solidFill>
                  <a:schemeClr val="lt1"/>
                </a:solidFill>
              </a:rPr>
              <a:t>? </a:t>
            </a:r>
            <a:endParaRPr sz="17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Muito Obrigado!</a:t>
            </a:r>
            <a:endParaRPr/>
          </a:p>
        </p:txBody>
      </p:sp>
      <p:sp>
        <p:nvSpPr>
          <p:cNvPr id="508" name="Google Shape;508;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509" name="Google Shape;509;p48"/>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510" name="Google Shape;510;p48"/>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Empresa: Everymind</a:t>
            </a:r>
            <a:endParaRPr>
              <a:solidFill>
                <a:srgbClr val="3D85C6"/>
              </a:solidFill>
            </a:endParaRPr>
          </a:p>
          <a:p>
            <a:pPr indent="0" lvl="0" marL="0" rtl="0" algn="l">
              <a:spcBef>
                <a:spcPts val="0"/>
              </a:spcBef>
              <a:spcAft>
                <a:spcPts val="0"/>
              </a:spcAft>
              <a:buNone/>
            </a:pPr>
            <a:r>
              <a:t/>
            </a:r>
            <a:endParaRPr/>
          </a:p>
        </p:txBody>
      </p:sp>
      <p:sp>
        <p:nvSpPr>
          <p:cNvPr id="106" name="Google Shape;10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Fundada em 2014;</a:t>
            </a:r>
            <a:endParaRPr/>
          </a:p>
          <a:p>
            <a:pPr indent="-342900" lvl="0" marL="457200" rtl="0" algn="l">
              <a:lnSpc>
                <a:spcPct val="150000"/>
              </a:lnSpc>
              <a:spcBef>
                <a:spcPts val="0"/>
              </a:spcBef>
              <a:spcAft>
                <a:spcPts val="0"/>
              </a:spcAft>
              <a:buSzPts val="1800"/>
              <a:buChar char="●"/>
            </a:pPr>
            <a:r>
              <a:rPr lang="en"/>
              <a:t>Mais de 250 funcionários;</a:t>
            </a:r>
            <a:endParaRPr/>
          </a:p>
          <a:p>
            <a:pPr indent="-342900" lvl="0" marL="457200" rtl="0" algn="l">
              <a:lnSpc>
                <a:spcPct val="150000"/>
              </a:lnSpc>
              <a:spcBef>
                <a:spcPts val="0"/>
              </a:spcBef>
              <a:spcAft>
                <a:spcPts val="0"/>
              </a:spcAft>
              <a:buSzPts val="1800"/>
              <a:buChar char="●"/>
            </a:pPr>
            <a:r>
              <a:rPr lang="en"/>
              <a:t>Construção, desenvolvimento e implementação de projetos;</a:t>
            </a:r>
            <a:endParaRPr/>
          </a:p>
          <a:p>
            <a:pPr indent="-342900" lvl="0" marL="457200" rtl="0" algn="l">
              <a:lnSpc>
                <a:spcPct val="150000"/>
              </a:lnSpc>
              <a:spcBef>
                <a:spcPts val="0"/>
              </a:spcBef>
              <a:spcAft>
                <a:spcPts val="0"/>
              </a:spcAft>
              <a:buSzPts val="1800"/>
              <a:buChar char="●"/>
            </a:pPr>
            <a:r>
              <a:rPr lang="en"/>
              <a:t>CRM, ERP, e especialização em produtos e soluções Salesforce.</a:t>
            </a:r>
            <a:endParaRPr/>
          </a:p>
        </p:txBody>
      </p:sp>
      <p:pic>
        <p:nvPicPr>
          <p:cNvPr id="107" name="Google Shape;107;p16"/>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108" name="Google Shape;108;p16"/>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Desafios</a:t>
            </a:r>
            <a:endParaRPr>
              <a:solidFill>
                <a:srgbClr val="3D85C6"/>
              </a:solidFill>
            </a:endParaRPr>
          </a:p>
          <a:p>
            <a:pPr indent="0" lvl="0" marL="0" rtl="0" algn="l">
              <a:spcBef>
                <a:spcPts val="0"/>
              </a:spcBef>
              <a:spcAft>
                <a:spcPts val="0"/>
              </a:spcAft>
              <a:buNone/>
            </a:pPr>
            <a:r>
              <a:t/>
            </a:r>
            <a:endParaRPr/>
          </a:p>
        </p:txBody>
      </p:sp>
      <p:sp>
        <p:nvSpPr>
          <p:cNvPr id="114" name="Google Shape;11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Alta procura de profissionais de TI pelas empresas;</a:t>
            </a:r>
            <a:endParaRPr/>
          </a:p>
          <a:p>
            <a:pPr indent="-342900" lvl="0" marL="457200" rtl="0" algn="l">
              <a:lnSpc>
                <a:spcPct val="150000"/>
              </a:lnSpc>
              <a:spcBef>
                <a:spcPts val="0"/>
              </a:spcBef>
              <a:spcAft>
                <a:spcPts val="0"/>
              </a:spcAft>
              <a:buSzPts val="1800"/>
              <a:buChar char="●"/>
            </a:pPr>
            <a:r>
              <a:rPr lang="en"/>
              <a:t>Grande rotatividade (</a:t>
            </a:r>
            <a:r>
              <a:rPr i="1" lang="en"/>
              <a:t>turnover</a:t>
            </a:r>
            <a:r>
              <a:rPr lang="en"/>
              <a:t>).</a:t>
            </a:r>
            <a:endParaRPr/>
          </a:p>
        </p:txBody>
      </p:sp>
      <p:pic>
        <p:nvPicPr>
          <p:cNvPr id="115" name="Google Shape;115;p17"/>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116" name="Google Shape;116;p17"/>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181125" y="193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Desafios</a:t>
            </a:r>
            <a:endParaRPr>
              <a:solidFill>
                <a:srgbClr val="3D85C6"/>
              </a:solidFill>
            </a:endParaRPr>
          </a:p>
          <a:p>
            <a:pPr indent="0" lvl="0" marL="0" rtl="0" algn="l">
              <a:spcBef>
                <a:spcPts val="0"/>
              </a:spcBef>
              <a:spcAft>
                <a:spcPts val="0"/>
              </a:spcAft>
              <a:buNone/>
            </a:pPr>
            <a:r>
              <a:t/>
            </a:r>
            <a:endParaRPr/>
          </a:p>
        </p:txBody>
      </p:sp>
      <p:sp>
        <p:nvSpPr>
          <p:cNvPr id="122" name="Google Shape;122;p18"/>
          <p:cNvSpPr txBox="1"/>
          <p:nvPr>
            <p:ph idx="1" type="body"/>
          </p:nvPr>
        </p:nvSpPr>
        <p:spPr>
          <a:xfrm>
            <a:off x="311700" y="79417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Alta procura de profissionais de TI </a:t>
            </a:r>
            <a:r>
              <a:rPr lang="en"/>
              <a:t>pelas empresas</a:t>
            </a:r>
            <a:r>
              <a:rPr lang="en"/>
              <a:t>;</a:t>
            </a:r>
            <a:endParaRPr/>
          </a:p>
          <a:p>
            <a:pPr indent="-342900" lvl="0" marL="457200" rtl="0" algn="l">
              <a:lnSpc>
                <a:spcPct val="150000"/>
              </a:lnSpc>
              <a:spcBef>
                <a:spcPts val="0"/>
              </a:spcBef>
              <a:spcAft>
                <a:spcPts val="0"/>
              </a:spcAft>
              <a:buSzPts val="1800"/>
              <a:buChar char="●"/>
            </a:pPr>
            <a:r>
              <a:rPr lang="en"/>
              <a:t>Grande rotatividade </a:t>
            </a:r>
            <a:r>
              <a:rPr lang="en"/>
              <a:t>(</a:t>
            </a:r>
            <a:r>
              <a:rPr i="1" lang="en"/>
              <a:t>turnover</a:t>
            </a:r>
            <a:r>
              <a:rPr lang="en"/>
              <a:t>).</a:t>
            </a:r>
            <a:endParaRPr/>
          </a:p>
          <a:p>
            <a:pPr indent="0" lvl="0" marL="457200" rtl="0" algn="l">
              <a:lnSpc>
                <a:spcPct val="150000"/>
              </a:lnSpc>
              <a:spcBef>
                <a:spcPts val="1200"/>
              </a:spcBef>
              <a:spcAft>
                <a:spcPts val="0"/>
              </a:spcAft>
              <a:buNone/>
            </a:pPr>
            <a:r>
              <a:rPr b="1" lang="en"/>
              <a:t>Ainda que:</a:t>
            </a:r>
            <a:endParaRPr b="1"/>
          </a:p>
          <a:p>
            <a:pPr indent="0" lvl="0" marL="0" rtl="0" algn="l">
              <a:spcBef>
                <a:spcPts val="1200"/>
              </a:spcBef>
              <a:spcAft>
                <a:spcPts val="1200"/>
              </a:spcAft>
              <a:buNone/>
            </a:pPr>
            <a:r>
              <a:t/>
            </a:r>
            <a:endParaRPr/>
          </a:p>
        </p:txBody>
      </p:sp>
      <p:pic>
        <p:nvPicPr>
          <p:cNvPr id="123" name="Google Shape;123;p18"/>
          <p:cNvPicPr preferRelativeResize="0"/>
          <p:nvPr/>
        </p:nvPicPr>
        <p:blipFill>
          <a:blip r:embed="rId3">
            <a:alphaModFix/>
          </a:blip>
          <a:stretch>
            <a:fillRect/>
          </a:stretch>
        </p:blipFill>
        <p:spPr>
          <a:xfrm>
            <a:off x="893200" y="2106850"/>
            <a:ext cx="1232875" cy="1990025"/>
          </a:xfrm>
          <a:prstGeom prst="rect">
            <a:avLst/>
          </a:prstGeom>
          <a:noFill/>
          <a:ln>
            <a:noFill/>
          </a:ln>
        </p:spPr>
      </p:pic>
      <p:pic>
        <p:nvPicPr>
          <p:cNvPr id="124" name="Google Shape;124;p18"/>
          <p:cNvPicPr preferRelativeResize="0"/>
          <p:nvPr/>
        </p:nvPicPr>
        <p:blipFill>
          <a:blip r:embed="rId4">
            <a:alphaModFix/>
          </a:blip>
          <a:stretch>
            <a:fillRect/>
          </a:stretch>
        </p:blipFill>
        <p:spPr>
          <a:xfrm>
            <a:off x="2564857" y="2018219"/>
            <a:ext cx="3532825" cy="2592849"/>
          </a:xfrm>
          <a:prstGeom prst="rect">
            <a:avLst/>
          </a:prstGeom>
          <a:noFill/>
          <a:ln>
            <a:noFill/>
          </a:ln>
        </p:spPr>
      </p:pic>
      <p:sp>
        <p:nvSpPr>
          <p:cNvPr id="125" name="Google Shape;125;p18"/>
          <p:cNvSpPr txBox="1"/>
          <p:nvPr/>
        </p:nvSpPr>
        <p:spPr>
          <a:xfrm>
            <a:off x="2564850" y="4460400"/>
            <a:ext cx="3874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Fonte: Site Glassdoor</a:t>
            </a:r>
            <a:endParaRPr sz="1200">
              <a:latin typeface="Open Sans"/>
              <a:ea typeface="Open Sans"/>
              <a:cs typeface="Open Sans"/>
              <a:sym typeface="Open Sans"/>
            </a:endParaRPr>
          </a:p>
        </p:txBody>
      </p:sp>
      <p:pic>
        <p:nvPicPr>
          <p:cNvPr id="126" name="Google Shape;126;p18"/>
          <p:cNvPicPr preferRelativeResize="0"/>
          <p:nvPr/>
        </p:nvPicPr>
        <p:blipFill rotWithShape="1">
          <a:blip r:embed="rId5">
            <a:alphaModFix/>
          </a:blip>
          <a:srcRect b="19894" l="0" r="0" t="19040"/>
          <a:stretch/>
        </p:blipFill>
        <p:spPr>
          <a:xfrm>
            <a:off x="7751014" y="4204600"/>
            <a:ext cx="1372575" cy="838200"/>
          </a:xfrm>
          <a:prstGeom prst="rect">
            <a:avLst/>
          </a:prstGeom>
          <a:noFill/>
          <a:ln>
            <a:noFill/>
          </a:ln>
        </p:spPr>
      </p:pic>
      <p:pic>
        <p:nvPicPr>
          <p:cNvPr id="127" name="Google Shape;127;p18"/>
          <p:cNvPicPr preferRelativeResize="0"/>
          <p:nvPr/>
        </p:nvPicPr>
        <p:blipFill>
          <a:blip r:embed="rId6">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81125" y="193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Desafios</a:t>
            </a:r>
            <a:endParaRPr>
              <a:solidFill>
                <a:srgbClr val="3D85C6"/>
              </a:solidFill>
            </a:endParaRPr>
          </a:p>
          <a:p>
            <a:pPr indent="0" lvl="0" marL="0" rtl="0" algn="l">
              <a:spcBef>
                <a:spcPts val="0"/>
              </a:spcBef>
              <a:spcAft>
                <a:spcPts val="0"/>
              </a:spcAft>
              <a:buNone/>
            </a:pPr>
            <a:r>
              <a:t/>
            </a:r>
            <a:endParaRPr/>
          </a:p>
        </p:txBody>
      </p:sp>
      <p:sp>
        <p:nvSpPr>
          <p:cNvPr id="133" name="Google Shape;133;p19"/>
          <p:cNvSpPr txBox="1"/>
          <p:nvPr>
            <p:ph idx="1" type="body"/>
          </p:nvPr>
        </p:nvSpPr>
        <p:spPr>
          <a:xfrm>
            <a:off x="311700" y="79417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Alta procura de profissionais de TI pelas empresas;</a:t>
            </a:r>
            <a:endParaRPr/>
          </a:p>
          <a:p>
            <a:pPr indent="-342900" lvl="0" marL="457200" rtl="0" algn="l">
              <a:lnSpc>
                <a:spcPct val="150000"/>
              </a:lnSpc>
              <a:spcBef>
                <a:spcPts val="0"/>
              </a:spcBef>
              <a:spcAft>
                <a:spcPts val="0"/>
              </a:spcAft>
              <a:buSzPts val="1800"/>
              <a:buChar char="●"/>
            </a:pPr>
            <a:r>
              <a:rPr lang="en"/>
              <a:t>Grande rotatividade (</a:t>
            </a:r>
            <a:r>
              <a:rPr i="1" lang="en"/>
              <a:t>turnover</a:t>
            </a:r>
            <a:r>
              <a:rPr lang="en"/>
              <a:t>).</a:t>
            </a:r>
            <a:endParaRPr/>
          </a:p>
          <a:p>
            <a:pPr indent="0" lvl="0" marL="457200" rtl="0" algn="l">
              <a:lnSpc>
                <a:spcPct val="150000"/>
              </a:lnSpc>
              <a:spcBef>
                <a:spcPts val="1200"/>
              </a:spcBef>
              <a:spcAft>
                <a:spcPts val="0"/>
              </a:spcAft>
              <a:buNone/>
            </a:pPr>
            <a:r>
              <a:rPr b="1" lang="en"/>
              <a:t>Ainda que:</a:t>
            </a:r>
            <a:endParaRPr b="1"/>
          </a:p>
          <a:p>
            <a:pPr indent="0" lvl="0" marL="0" rtl="0" algn="l">
              <a:spcBef>
                <a:spcPts val="1200"/>
              </a:spcBef>
              <a:spcAft>
                <a:spcPts val="1200"/>
              </a:spcAft>
              <a:buNone/>
            </a:pPr>
            <a:r>
              <a:t/>
            </a:r>
            <a:endParaRPr/>
          </a:p>
        </p:txBody>
      </p:sp>
      <p:pic>
        <p:nvPicPr>
          <p:cNvPr id="134" name="Google Shape;134;p19"/>
          <p:cNvPicPr preferRelativeResize="0"/>
          <p:nvPr/>
        </p:nvPicPr>
        <p:blipFill>
          <a:blip r:embed="rId3">
            <a:alphaModFix/>
          </a:blip>
          <a:stretch>
            <a:fillRect/>
          </a:stretch>
        </p:blipFill>
        <p:spPr>
          <a:xfrm>
            <a:off x="893200" y="2106850"/>
            <a:ext cx="1232875" cy="1990025"/>
          </a:xfrm>
          <a:prstGeom prst="rect">
            <a:avLst/>
          </a:prstGeom>
          <a:noFill/>
          <a:ln>
            <a:noFill/>
          </a:ln>
        </p:spPr>
      </p:pic>
      <p:pic>
        <p:nvPicPr>
          <p:cNvPr id="135" name="Google Shape;135;p19"/>
          <p:cNvPicPr preferRelativeResize="0"/>
          <p:nvPr/>
        </p:nvPicPr>
        <p:blipFill>
          <a:blip r:embed="rId4">
            <a:alphaModFix/>
          </a:blip>
          <a:stretch>
            <a:fillRect/>
          </a:stretch>
        </p:blipFill>
        <p:spPr>
          <a:xfrm>
            <a:off x="2564857" y="2018219"/>
            <a:ext cx="3532825" cy="2592849"/>
          </a:xfrm>
          <a:prstGeom prst="rect">
            <a:avLst/>
          </a:prstGeom>
          <a:noFill/>
          <a:ln>
            <a:noFill/>
          </a:ln>
        </p:spPr>
      </p:pic>
      <p:sp>
        <p:nvSpPr>
          <p:cNvPr id="136" name="Google Shape;136;p19"/>
          <p:cNvSpPr txBox="1"/>
          <p:nvPr/>
        </p:nvSpPr>
        <p:spPr>
          <a:xfrm>
            <a:off x="2564850" y="4460400"/>
            <a:ext cx="3874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Fonte: Site Glassdoor</a:t>
            </a:r>
            <a:endParaRPr sz="1200">
              <a:latin typeface="Open Sans"/>
              <a:ea typeface="Open Sans"/>
              <a:cs typeface="Open Sans"/>
              <a:sym typeface="Open Sans"/>
            </a:endParaRPr>
          </a:p>
        </p:txBody>
      </p:sp>
      <p:pic>
        <p:nvPicPr>
          <p:cNvPr id="137" name="Google Shape;137;p19"/>
          <p:cNvPicPr preferRelativeResize="0"/>
          <p:nvPr/>
        </p:nvPicPr>
        <p:blipFill rotWithShape="1">
          <a:blip r:embed="rId5">
            <a:alphaModFix/>
          </a:blip>
          <a:srcRect b="19894" l="0" r="0" t="19040"/>
          <a:stretch/>
        </p:blipFill>
        <p:spPr>
          <a:xfrm>
            <a:off x="7751014" y="4204600"/>
            <a:ext cx="1372575" cy="838200"/>
          </a:xfrm>
          <a:prstGeom prst="rect">
            <a:avLst/>
          </a:prstGeom>
          <a:noFill/>
          <a:ln>
            <a:noFill/>
          </a:ln>
        </p:spPr>
      </p:pic>
      <p:pic>
        <p:nvPicPr>
          <p:cNvPr id="138" name="Google Shape;138;p19"/>
          <p:cNvPicPr preferRelativeResize="0"/>
          <p:nvPr/>
        </p:nvPicPr>
        <p:blipFill>
          <a:blip r:embed="rId6">
            <a:alphaModFix/>
          </a:blip>
          <a:stretch>
            <a:fillRect/>
          </a:stretch>
        </p:blipFill>
        <p:spPr>
          <a:xfrm>
            <a:off x="112259" y="4261523"/>
            <a:ext cx="1257300" cy="838200"/>
          </a:xfrm>
          <a:prstGeom prst="rect">
            <a:avLst/>
          </a:prstGeom>
          <a:noFill/>
          <a:ln>
            <a:noFill/>
          </a:ln>
        </p:spPr>
      </p:pic>
      <p:sp>
        <p:nvSpPr>
          <p:cNvPr id="139" name="Google Shape;139;p19"/>
          <p:cNvSpPr txBox="1"/>
          <p:nvPr/>
        </p:nvSpPr>
        <p:spPr>
          <a:xfrm>
            <a:off x="6980475" y="2966050"/>
            <a:ext cx="1938900" cy="8313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Ainda sofre da alta rotatividade desse tipo de profissional</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Desafios</a:t>
            </a:r>
            <a:endParaRPr>
              <a:solidFill>
                <a:srgbClr val="3D85C6"/>
              </a:solidFill>
            </a:endParaRPr>
          </a:p>
          <a:p>
            <a:pPr indent="0" lvl="0" marL="0" rtl="0" algn="l">
              <a:spcBef>
                <a:spcPts val="0"/>
              </a:spcBef>
              <a:spcAft>
                <a:spcPts val="0"/>
              </a:spcAft>
              <a:buNone/>
            </a:pPr>
            <a:r>
              <a:t/>
            </a:r>
            <a:endParaRPr/>
          </a:p>
        </p:txBody>
      </p:sp>
      <p:sp>
        <p:nvSpPr>
          <p:cNvPr id="145" name="Google Shape;14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Alta procura de profissionais de TI pelas empresas;</a:t>
            </a:r>
            <a:endParaRPr/>
          </a:p>
          <a:p>
            <a:pPr indent="-342900" lvl="0" marL="457200" rtl="0" algn="l">
              <a:spcBef>
                <a:spcPts val="0"/>
              </a:spcBef>
              <a:spcAft>
                <a:spcPts val="0"/>
              </a:spcAft>
              <a:buSzPts val="1800"/>
              <a:buChar char="●"/>
            </a:pPr>
            <a:r>
              <a:rPr lang="en"/>
              <a:t>Grande rotatividade </a:t>
            </a:r>
            <a:r>
              <a:rPr lang="en"/>
              <a:t>(</a:t>
            </a:r>
            <a:r>
              <a:rPr i="1" lang="en"/>
              <a:t>turnover</a:t>
            </a:r>
            <a:r>
              <a:rPr lang="en"/>
              <a:t>)</a:t>
            </a:r>
            <a:r>
              <a:rPr lang="en"/>
              <a:t>;</a:t>
            </a:r>
            <a:endParaRPr/>
          </a:p>
          <a:p>
            <a:pPr indent="0" lvl="0" marL="457200" rtl="0" algn="l">
              <a:spcBef>
                <a:spcPts val="1200"/>
              </a:spcBef>
              <a:spcAft>
                <a:spcPts val="0"/>
              </a:spcAft>
              <a:buNone/>
            </a:pPr>
            <a:r>
              <a:t/>
            </a:r>
            <a:endParaRPr sz="800"/>
          </a:p>
          <a:p>
            <a:pPr indent="-342900" lvl="0" marL="457200" rtl="0" algn="l">
              <a:spcBef>
                <a:spcPts val="1200"/>
              </a:spcBef>
              <a:spcAft>
                <a:spcPts val="0"/>
              </a:spcAft>
              <a:buSzPts val="1800"/>
              <a:buChar char="●"/>
            </a:pPr>
            <a:r>
              <a:rPr lang="en"/>
              <a:t>Isso resulta em:</a:t>
            </a:r>
            <a:endParaRPr/>
          </a:p>
          <a:p>
            <a:pPr indent="-317500" lvl="1" marL="914400" rtl="0" algn="l">
              <a:spcBef>
                <a:spcPts val="0"/>
              </a:spcBef>
              <a:spcAft>
                <a:spcPts val="0"/>
              </a:spcAft>
              <a:buSzPts val="1400"/>
              <a:buChar char="○"/>
            </a:pPr>
            <a:r>
              <a:rPr lang="en"/>
              <a:t>Perda de talentos;</a:t>
            </a:r>
            <a:endParaRPr/>
          </a:p>
          <a:p>
            <a:pPr indent="-317500" lvl="1" marL="914400" rtl="0" algn="l">
              <a:spcBef>
                <a:spcPts val="0"/>
              </a:spcBef>
              <a:spcAft>
                <a:spcPts val="0"/>
              </a:spcAft>
              <a:buSzPts val="1400"/>
              <a:buChar char="○"/>
            </a:pPr>
            <a:r>
              <a:rPr lang="en"/>
              <a:t>Gastos com treinamento;</a:t>
            </a:r>
            <a:endParaRPr/>
          </a:p>
          <a:p>
            <a:pPr indent="-317500" lvl="1" marL="914400" rtl="0" algn="l">
              <a:spcBef>
                <a:spcPts val="0"/>
              </a:spcBef>
              <a:spcAft>
                <a:spcPts val="0"/>
              </a:spcAft>
              <a:buSzPts val="1400"/>
              <a:buChar char="○"/>
            </a:pPr>
            <a:r>
              <a:rPr lang="en"/>
              <a:t>Entre outros problemas…</a:t>
            </a:r>
            <a:endParaRPr/>
          </a:p>
        </p:txBody>
      </p:sp>
      <p:pic>
        <p:nvPicPr>
          <p:cNvPr id="146" name="Google Shape;146;p20"/>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147" name="Google Shape;147;p20"/>
          <p:cNvPicPr preferRelativeResize="0"/>
          <p:nvPr/>
        </p:nvPicPr>
        <p:blipFill>
          <a:blip r:embed="rId4">
            <a:alphaModFix/>
          </a:blip>
          <a:stretch>
            <a:fillRect/>
          </a:stretch>
        </p:blipFill>
        <p:spPr>
          <a:xfrm>
            <a:off x="112259" y="4261523"/>
            <a:ext cx="1257300" cy="83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D85C6"/>
                </a:solidFill>
              </a:rPr>
              <a:t>Desafios</a:t>
            </a:r>
            <a:endParaRPr>
              <a:solidFill>
                <a:srgbClr val="3D85C6"/>
              </a:solidFill>
            </a:endParaRPr>
          </a:p>
          <a:p>
            <a:pPr indent="0" lvl="0" marL="0" rtl="0" algn="l">
              <a:spcBef>
                <a:spcPts val="0"/>
              </a:spcBef>
              <a:spcAft>
                <a:spcPts val="0"/>
              </a:spcAft>
              <a:buNone/>
            </a:pPr>
            <a:r>
              <a:t/>
            </a:r>
            <a:endParaRPr/>
          </a:p>
        </p:txBody>
      </p:sp>
      <p:sp>
        <p:nvSpPr>
          <p:cNvPr id="153" name="Google Shape;15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Alta procura de profissionais de TI pelas empresas;</a:t>
            </a:r>
            <a:endParaRPr/>
          </a:p>
          <a:p>
            <a:pPr indent="-342900" lvl="0" marL="457200" rtl="0" algn="l">
              <a:spcBef>
                <a:spcPts val="0"/>
              </a:spcBef>
              <a:spcAft>
                <a:spcPts val="0"/>
              </a:spcAft>
              <a:buSzPts val="1800"/>
              <a:buChar char="●"/>
            </a:pPr>
            <a:r>
              <a:rPr lang="en"/>
              <a:t>Grande rotatividade (</a:t>
            </a:r>
            <a:r>
              <a:rPr i="1" lang="en"/>
              <a:t>turnover</a:t>
            </a:r>
            <a:r>
              <a:rPr lang="en"/>
              <a:t>);</a:t>
            </a:r>
            <a:endParaRPr/>
          </a:p>
          <a:p>
            <a:pPr indent="0" lvl="0" marL="457200" rtl="0" algn="l">
              <a:spcBef>
                <a:spcPts val="1200"/>
              </a:spcBef>
              <a:spcAft>
                <a:spcPts val="0"/>
              </a:spcAft>
              <a:buNone/>
            </a:pPr>
            <a:r>
              <a:t/>
            </a:r>
            <a:endParaRPr sz="800"/>
          </a:p>
          <a:p>
            <a:pPr indent="-342900" lvl="0" marL="457200" rtl="0" algn="l">
              <a:spcBef>
                <a:spcPts val="1200"/>
              </a:spcBef>
              <a:spcAft>
                <a:spcPts val="0"/>
              </a:spcAft>
              <a:buSzPts val="1800"/>
              <a:buChar char="●"/>
            </a:pPr>
            <a:r>
              <a:rPr lang="en"/>
              <a:t>Isso resulta em:</a:t>
            </a:r>
            <a:endParaRPr/>
          </a:p>
          <a:p>
            <a:pPr indent="-317500" lvl="1" marL="914400" rtl="0" algn="l">
              <a:spcBef>
                <a:spcPts val="0"/>
              </a:spcBef>
              <a:spcAft>
                <a:spcPts val="0"/>
              </a:spcAft>
              <a:buSzPts val="1400"/>
              <a:buChar char="○"/>
            </a:pPr>
            <a:r>
              <a:rPr lang="en"/>
              <a:t>Perda de talentos;</a:t>
            </a:r>
            <a:endParaRPr/>
          </a:p>
          <a:p>
            <a:pPr indent="-317500" lvl="1" marL="914400" rtl="0" algn="l">
              <a:spcBef>
                <a:spcPts val="0"/>
              </a:spcBef>
              <a:spcAft>
                <a:spcPts val="0"/>
              </a:spcAft>
              <a:buSzPts val="1400"/>
              <a:buChar char="○"/>
            </a:pPr>
            <a:r>
              <a:rPr lang="en"/>
              <a:t>Gastos com treinamento;</a:t>
            </a:r>
            <a:endParaRPr/>
          </a:p>
          <a:p>
            <a:pPr indent="-317500" lvl="1" marL="914400" rtl="0" algn="l">
              <a:spcBef>
                <a:spcPts val="0"/>
              </a:spcBef>
              <a:spcAft>
                <a:spcPts val="0"/>
              </a:spcAft>
              <a:buSzPts val="1400"/>
              <a:buChar char="○"/>
            </a:pPr>
            <a:r>
              <a:rPr lang="en"/>
              <a:t>Entre outros problemas…</a:t>
            </a:r>
            <a:endParaRPr/>
          </a:p>
        </p:txBody>
      </p:sp>
      <p:pic>
        <p:nvPicPr>
          <p:cNvPr id="154" name="Google Shape;154;p21"/>
          <p:cNvPicPr preferRelativeResize="0"/>
          <p:nvPr/>
        </p:nvPicPr>
        <p:blipFill rotWithShape="1">
          <a:blip r:embed="rId3">
            <a:alphaModFix/>
          </a:blip>
          <a:srcRect b="19894" l="0" r="0" t="19040"/>
          <a:stretch/>
        </p:blipFill>
        <p:spPr>
          <a:xfrm>
            <a:off x="7751014" y="4204600"/>
            <a:ext cx="1372575" cy="838200"/>
          </a:xfrm>
          <a:prstGeom prst="rect">
            <a:avLst/>
          </a:prstGeom>
          <a:noFill/>
          <a:ln>
            <a:noFill/>
          </a:ln>
        </p:spPr>
      </p:pic>
      <p:pic>
        <p:nvPicPr>
          <p:cNvPr id="155" name="Google Shape;155;p21"/>
          <p:cNvPicPr preferRelativeResize="0"/>
          <p:nvPr/>
        </p:nvPicPr>
        <p:blipFill>
          <a:blip r:embed="rId4">
            <a:alphaModFix/>
          </a:blip>
          <a:stretch>
            <a:fillRect/>
          </a:stretch>
        </p:blipFill>
        <p:spPr>
          <a:xfrm>
            <a:off x="112259" y="4261523"/>
            <a:ext cx="1257300" cy="838200"/>
          </a:xfrm>
          <a:prstGeom prst="rect">
            <a:avLst/>
          </a:prstGeom>
          <a:noFill/>
          <a:ln>
            <a:noFill/>
          </a:ln>
        </p:spPr>
      </p:pic>
      <p:sp>
        <p:nvSpPr>
          <p:cNvPr id="156" name="Google Shape;156;p21"/>
          <p:cNvSpPr txBox="1"/>
          <p:nvPr/>
        </p:nvSpPr>
        <p:spPr>
          <a:xfrm>
            <a:off x="6719738" y="2658800"/>
            <a:ext cx="2082000" cy="923400"/>
          </a:xfrm>
          <a:prstGeom prst="rect">
            <a:avLst/>
          </a:prstGeom>
          <a:noFill/>
          <a:ln cap="flat" cmpd="sng" w="38100">
            <a:solidFill>
              <a:srgbClr val="3D85C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Open Sans"/>
                <a:ea typeface="Open Sans"/>
                <a:cs typeface="Open Sans"/>
                <a:sym typeface="Open Sans"/>
              </a:rPr>
              <a:t>E é aqui que entramos!</a:t>
            </a:r>
            <a:endParaRPr sz="24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