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D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8B74A-BC1A-41E9-946F-3829FE29714E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309B0-C69F-419F-943D-CB8A4EB96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1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309B0-C69F-419F-943D-CB8A4EB965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72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A68B-8034-53AE-FFD7-AA2D117A9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0DD2DC-4431-FD73-2330-5350129DB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5A8DA5-EF4F-1319-7658-B5D28F60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A6915B-6ABD-807F-7596-0416C215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295CC-9E2C-9B94-F220-9A47CA4C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4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9C5C-BC8C-D5C0-BC33-F9484802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FB155F-6E94-E201-2569-9B27A1843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77CE8-CBDC-7E9D-D039-01B37D00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16895-14C8-73E8-8B59-820CF37C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5E40C-220D-531B-F900-F0D32F05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87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C80CEC-079E-24C4-9C85-45C4DE717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9A1651-286A-45B1-7DE4-44329A36F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EBDAE6-85D7-203C-7F7B-C4CA449D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1A45A1-01BE-C755-72BB-4FC58C07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7901E-D35E-C5E4-AC73-4081015C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78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356B3-0B46-A05B-040E-55F284EB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50384-1B06-5622-25AE-C2A4E54C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3A4E41-AC5B-EADB-61DE-11808306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E1355-30A4-21DD-8D30-8D7FA611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6F4C1-5B0B-FA14-B17B-82DE05AC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72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DA81-E142-D294-DEA0-F7A3A030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07BDBA-BF9F-7B36-60E3-14931945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E5B330-1910-8753-A694-874FBBEA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EF8A6C-EC91-9A20-2560-DC33E7AF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B6506-5B0A-D9D4-366F-4B796270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4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90F03-C608-5817-587D-4FA8AC27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4AE198-AA79-265A-8E4D-A7006F83C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86F733-9BC1-4946-8F0F-C55AB39D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5A863-8CAA-048B-BECF-FB48D297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B155E4-E71A-C902-224E-6475A16E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499D26-6EDA-C6EE-A5D1-6CE7F965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3C70F-30E1-5074-38AF-35007563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FDD8C1-4276-D7F0-90F3-7EDF4184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D21413-BDB9-5610-BF3A-22861B7AC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81E2F1-4960-1606-D0D2-467FCBA0A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468973-3529-BB0D-B00E-9B89A2E45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59534D-9DF1-DCFA-2321-A792F05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98EA78-C32D-42AF-4D63-A928F7EB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BD5C82-57DA-BB7E-C569-58E551CD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60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77035-947F-932E-4B40-75534EF8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CD2E2F-04BA-1002-486E-9EE28919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32274C1-8537-49C8-B007-8D9887B7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2D0C16-3F41-9732-7A4D-818B7FE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3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695BEC-E600-EC42-EEC9-256884E6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D60989-3FAD-C331-63BA-E96BE15D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7AF979-160B-2D0E-F8D8-5789D639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74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2156F-D32E-9CCE-56E3-BF6B56E8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B91B8-1C36-C8AF-15B2-B79BDE887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2678FE-D5ED-0731-4166-0C4AB95EF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E5C7C-CBE1-3AD6-A5CB-C890752B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55158C-37E2-CF69-958D-CEB0490B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1A7DDD-1049-3BE9-4BE0-518D302A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0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C75B6-A099-2D9A-8DE2-60D038CA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D8987D-DA94-35F7-71DE-F9F2F175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0957BA-C026-E8B7-E626-2E3E603F6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2892D2-85D4-9166-EC62-0F86FE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33EB3-4560-030B-9575-243ED71D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A9BC06-CB70-92C4-D567-D349F320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1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C7C496-764C-335E-F149-DF42B95D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307DC1-4857-1F53-F00F-D5F746783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7B4DA3-CF1D-23F2-CB0E-C0F38093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5EC0-E46A-4382-9FC1-10C79DEB3AE0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033C83-4265-31D5-EB16-755E119C0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99D782-7B08-D087-21A3-F44030100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86628-6776-405E-80F5-DD6BDF32DC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38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06060-BA1E-F294-7B91-145BBD588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4B84E-8FB1-1841-9B1F-352FA9307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EC0617-13F5-A80B-13F1-AAA63856D25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903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4273959C-D411-31DD-E1F6-08A9BAE0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5395"/>
            <a:ext cx="12192000" cy="3187211"/>
          </a:xfrm>
          <a:prstGeom prst="rect">
            <a:avLst/>
          </a:prstGeom>
        </p:spPr>
      </p:pic>
      <p:sp>
        <p:nvSpPr>
          <p:cNvPr id="4" name="Corda 3">
            <a:extLst>
              <a:ext uri="{FF2B5EF4-FFF2-40B4-BE49-F238E27FC236}">
                <a16:creationId xmlns:a16="http://schemas.microsoft.com/office/drawing/2014/main" id="{6D67E0FF-B715-F7F3-5ED5-3ED9331E22D6}"/>
              </a:ext>
            </a:extLst>
          </p:cNvPr>
          <p:cNvSpPr/>
          <p:nvPr/>
        </p:nvSpPr>
        <p:spPr>
          <a:xfrm>
            <a:off x="10297160" y="-1335723"/>
            <a:ext cx="3789680" cy="4033520"/>
          </a:xfrm>
          <a:prstGeom prst="chord">
            <a:avLst/>
          </a:prstGeom>
          <a:solidFill>
            <a:srgbClr val="7A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C53A04-4227-0D95-DCCD-B93E6546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2714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36A70D3-1C4A-568B-BE6B-336AD2D79AE8}"/>
              </a:ext>
            </a:extLst>
          </p:cNvPr>
          <p:cNvSpPr txBox="1"/>
          <p:nvPr/>
        </p:nvSpPr>
        <p:spPr>
          <a:xfrm>
            <a:off x="863600" y="2376607"/>
            <a:ext cx="9461500" cy="2281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Carência de informações do tempo de entrega de ativos indoor;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Ausência de análises estatísticas sobre a produtividade os colaboradores;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70B5B319-73C6-37D7-9C07-775FD0CC467E}"/>
              </a:ext>
            </a:extLst>
          </p:cNvPr>
          <p:cNvSpPr/>
          <p:nvPr/>
        </p:nvSpPr>
        <p:spPr>
          <a:xfrm rot="9778554">
            <a:off x="-1259840" y="5464055"/>
            <a:ext cx="3789680" cy="4033520"/>
          </a:xfrm>
          <a:prstGeom prst="chord">
            <a:avLst/>
          </a:prstGeom>
          <a:solidFill>
            <a:srgbClr val="7A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571FEA1-E4C4-B9A9-B086-5FC165A3BB61}"/>
              </a:ext>
            </a:extLst>
          </p:cNvPr>
          <p:cNvGrpSpPr/>
          <p:nvPr/>
        </p:nvGrpSpPr>
        <p:grpSpPr>
          <a:xfrm>
            <a:off x="10006113" y="6318582"/>
            <a:ext cx="2118164" cy="457900"/>
            <a:chOff x="9355873" y="6115382"/>
            <a:chExt cx="2118164" cy="457900"/>
          </a:xfrm>
        </p:grpSpPr>
        <p:pic>
          <p:nvPicPr>
            <p:cNvPr id="18" name="Imagem 1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D9D8BD94-DF47-BA92-59CF-BC1DD51FD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4" t="37071" r="45547" b="30161"/>
            <a:stretch/>
          </p:blipFill>
          <p:spPr>
            <a:xfrm>
              <a:off x="9355873" y="6195885"/>
              <a:ext cx="1044500" cy="367592"/>
            </a:xfrm>
            <a:prstGeom prst="rect">
              <a:avLst/>
            </a:prstGeom>
          </p:spPr>
        </p:pic>
        <p:pic>
          <p:nvPicPr>
            <p:cNvPr id="19" name="Imagem 18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736D154B-94EE-1355-FEFD-D1A903C7E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42" t="31209" r="6660" b="30827"/>
            <a:stretch/>
          </p:blipFill>
          <p:spPr>
            <a:xfrm>
              <a:off x="10508733" y="6115382"/>
              <a:ext cx="965304" cy="42587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80845D-BD20-FB8F-EA17-9D687088135A}"/>
                </a:ext>
              </a:extLst>
            </p:cNvPr>
            <p:cNvSpPr txBox="1"/>
            <p:nvPr/>
          </p:nvSpPr>
          <p:spPr>
            <a:xfrm>
              <a:off x="10328275" y="6203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6AEB295-1C10-E522-2227-0070AFE4EBF3}"/>
              </a:ext>
            </a:extLst>
          </p:cNvPr>
          <p:cNvGrpSpPr/>
          <p:nvPr/>
        </p:nvGrpSpPr>
        <p:grpSpPr>
          <a:xfrm>
            <a:off x="306766" y="342900"/>
            <a:ext cx="4495800" cy="1178335"/>
            <a:chOff x="0" y="0"/>
            <a:chExt cx="4495800" cy="1178335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D3382EE-BADF-080C-209A-EE7749A5F44F}"/>
                </a:ext>
              </a:extLst>
            </p:cNvPr>
            <p:cNvSpPr/>
            <p:nvPr/>
          </p:nvSpPr>
          <p:spPr>
            <a:xfrm>
              <a:off x="152400" y="0"/>
              <a:ext cx="4343400" cy="1178335"/>
            </a:xfrm>
            <a:prstGeom prst="rect">
              <a:avLst/>
            </a:prstGeom>
            <a:solidFill>
              <a:srgbClr val="7AD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88C341A-9D1F-2C3C-8600-F3DCE0C667E4}"/>
                </a:ext>
              </a:extLst>
            </p:cNvPr>
            <p:cNvSpPr/>
            <p:nvPr/>
          </p:nvSpPr>
          <p:spPr>
            <a:xfrm>
              <a:off x="0" y="0"/>
              <a:ext cx="4343400" cy="96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800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rda 7">
            <a:extLst>
              <a:ext uri="{FF2B5EF4-FFF2-40B4-BE49-F238E27FC236}">
                <a16:creationId xmlns:a16="http://schemas.microsoft.com/office/drawing/2014/main" id="{70B5B319-73C6-37D7-9C07-775FD0CC467E}"/>
              </a:ext>
            </a:extLst>
          </p:cNvPr>
          <p:cNvSpPr/>
          <p:nvPr/>
        </p:nvSpPr>
        <p:spPr>
          <a:xfrm rot="9778554">
            <a:off x="-1259840" y="5464055"/>
            <a:ext cx="3789680" cy="4033520"/>
          </a:xfrm>
          <a:prstGeom prst="chord">
            <a:avLst/>
          </a:prstGeom>
          <a:solidFill>
            <a:srgbClr val="7A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571FEA1-E4C4-B9A9-B086-5FC165A3BB61}"/>
              </a:ext>
            </a:extLst>
          </p:cNvPr>
          <p:cNvGrpSpPr/>
          <p:nvPr/>
        </p:nvGrpSpPr>
        <p:grpSpPr>
          <a:xfrm>
            <a:off x="10006113" y="6318582"/>
            <a:ext cx="2118164" cy="457900"/>
            <a:chOff x="9355873" y="6115382"/>
            <a:chExt cx="2118164" cy="457900"/>
          </a:xfrm>
        </p:grpSpPr>
        <p:pic>
          <p:nvPicPr>
            <p:cNvPr id="18" name="Imagem 1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D9D8BD94-DF47-BA92-59CF-BC1DD51FD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4" t="37071" r="45547" b="30161"/>
            <a:stretch/>
          </p:blipFill>
          <p:spPr>
            <a:xfrm>
              <a:off x="9355873" y="6195885"/>
              <a:ext cx="1044500" cy="367592"/>
            </a:xfrm>
            <a:prstGeom prst="rect">
              <a:avLst/>
            </a:prstGeom>
          </p:spPr>
        </p:pic>
        <p:pic>
          <p:nvPicPr>
            <p:cNvPr id="19" name="Imagem 18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736D154B-94EE-1355-FEFD-D1A903C7E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42" t="31209" r="6660" b="30827"/>
            <a:stretch/>
          </p:blipFill>
          <p:spPr>
            <a:xfrm>
              <a:off x="10508733" y="6115382"/>
              <a:ext cx="965304" cy="42587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80845D-BD20-FB8F-EA17-9D687088135A}"/>
                </a:ext>
              </a:extLst>
            </p:cNvPr>
            <p:cNvSpPr txBox="1"/>
            <p:nvPr/>
          </p:nvSpPr>
          <p:spPr>
            <a:xfrm>
              <a:off x="10328275" y="6203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6AEB295-1C10-E522-2227-0070AFE4EBF3}"/>
              </a:ext>
            </a:extLst>
          </p:cNvPr>
          <p:cNvGrpSpPr/>
          <p:nvPr/>
        </p:nvGrpSpPr>
        <p:grpSpPr>
          <a:xfrm>
            <a:off x="306766" y="342900"/>
            <a:ext cx="4495800" cy="1178335"/>
            <a:chOff x="0" y="0"/>
            <a:chExt cx="4495800" cy="1178335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D3382EE-BADF-080C-209A-EE7749A5F44F}"/>
                </a:ext>
              </a:extLst>
            </p:cNvPr>
            <p:cNvSpPr/>
            <p:nvPr/>
          </p:nvSpPr>
          <p:spPr>
            <a:xfrm>
              <a:off x="152400" y="0"/>
              <a:ext cx="4343400" cy="1178335"/>
            </a:xfrm>
            <a:prstGeom prst="rect">
              <a:avLst/>
            </a:prstGeom>
            <a:solidFill>
              <a:srgbClr val="7AD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88C341A-9D1F-2C3C-8600-F3DCE0C667E4}"/>
                </a:ext>
              </a:extLst>
            </p:cNvPr>
            <p:cNvSpPr/>
            <p:nvPr/>
          </p:nvSpPr>
          <p:spPr>
            <a:xfrm>
              <a:off x="0" y="0"/>
              <a:ext cx="4343400" cy="96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PERSONAS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D50837-6CA6-F7B4-F968-5A4258A9DF71}"/>
              </a:ext>
            </a:extLst>
          </p:cNvPr>
          <p:cNvGrpSpPr/>
          <p:nvPr/>
        </p:nvGrpSpPr>
        <p:grpSpPr>
          <a:xfrm>
            <a:off x="8841483" y="1716022"/>
            <a:ext cx="2678414" cy="3425955"/>
            <a:chOff x="9055100" y="1860334"/>
            <a:chExt cx="2678414" cy="3425955"/>
          </a:xfrm>
        </p:grpSpPr>
        <p:pic>
          <p:nvPicPr>
            <p:cNvPr id="3" name="Imagem 2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33A25DD-1AE1-BA92-2AC0-C02D871EE0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53" t="8704" r="27944" b="21667"/>
            <a:stretch/>
          </p:blipFill>
          <p:spPr>
            <a:xfrm>
              <a:off x="9055100" y="1860334"/>
              <a:ext cx="2678414" cy="3137332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7E3D458F-8B76-C462-2ED0-6B8918EFD031}"/>
                </a:ext>
              </a:extLst>
            </p:cNvPr>
            <p:cNvSpPr txBox="1"/>
            <p:nvPr/>
          </p:nvSpPr>
          <p:spPr>
            <a:xfrm>
              <a:off x="9361131" y="4886179"/>
              <a:ext cx="20663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/>
                <a:t>Edvaldo Braga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81D95A-7DA3-580C-69AB-9ADF4E0D0F69}"/>
              </a:ext>
            </a:extLst>
          </p:cNvPr>
          <p:cNvSpPr txBox="1"/>
          <p:nvPr/>
        </p:nvSpPr>
        <p:spPr>
          <a:xfrm>
            <a:off x="823887" y="2194497"/>
            <a:ext cx="8447113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500" b="0" i="0" u="none" strike="noStrike" dirty="0">
                <a:solidFill>
                  <a:srgbClr val="000000"/>
                </a:solidFill>
                <a:effectLst/>
              </a:rPr>
              <a:t> Ausência de informações sobre as atividades dos colaboradores;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500" b="0" i="0" u="none" strike="noStrike" dirty="0">
                <a:solidFill>
                  <a:srgbClr val="000000"/>
                </a:solidFill>
                <a:effectLst/>
              </a:rPr>
              <a:t> Ausência de dados como: fila de carros, tempo de estimativa de entrega, condutor e indicadores de produtividade.</a:t>
            </a:r>
            <a:endParaRPr lang="pt-BR" sz="25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F102CAD-F662-0AA2-5C26-5E04743C1396}"/>
              </a:ext>
            </a:extLst>
          </p:cNvPr>
          <p:cNvSpPr txBox="1"/>
          <p:nvPr/>
        </p:nvSpPr>
        <p:spPr>
          <a:xfrm>
            <a:off x="363803" y="1308100"/>
            <a:ext cx="1160198" cy="8863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3000" b="1" i="0" u="none" strike="noStrike" dirty="0">
                <a:solidFill>
                  <a:srgbClr val="000000"/>
                </a:solidFill>
                <a:effectLst/>
                <a:latin typeface="YAD7QhG2T6o 0"/>
              </a:rPr>
              <a:t>Dores</a:t>
            </a:r>
            <a:endParaRPr lang="pt-BR" sz="3000" dirty="0">
              <a:solidFill>
                <a:srgbClr val="000000"/>
              </a:solidFill>
              <a:effectLst/>
              <a:latin typeface="YAD7QhG2T6o 0"/>
            </a:endParaRPr>
          </a:p>
        </p:txBody>
      </p:sp>
    </p:spTree>
    <p:extLst>
      <p:ext uri="{BB962C8B-B14F-4D97-AF65-F5344CB8AC3E}">
        <p14:creationId xmlns:p14="http://schemas.microsoft.com/office/powerpoint/2010/main" val="223094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536A70D3-1C4A-568B-BE6B-336AD2D79AE8}"/>
              </a:ext>
            </a:extLst>
          </p:cNvPr>
          <p:cNvSpPr txBox="1"/>
          <p:nvPr/>
        </p:nvSpPr>
        <p:spPr>
          <a:xfrm>
            <a:off x="2423885" y="1845611"/>
            <a:ext cx="7344229" cy="17523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Hardware e Software de precisão que calcula a estimativa de tempo de entrega entre o ativo e seu dono.</a:t>
            </a:r>
          </a:p>
        </p:txBody>
      </p:sp>
      <p:sp>
        <p:nvSpPr>
          <p:cNvPr id="8" name="Corda 7">
            <a:extLst>
              <a:ext uri="{FF2B5EF4-FFF2-40B4-BE49-F238E27FC236}">
                <a16:creationId xmlns:a16="http://schemas.microsoft.com/office/drawing/2014/main" id="{70B5B319-73C6-37D7-9C07-775FD0CC467E}"/>
              </a:ext>
            </a:extLst>
          </p:cNvPr>
          <p:cNvSpPr/>
          <p:nvPr/>
        </p:nvSpPr>
        <p:spPr>
          <a:xfrm rot="9778554">
            <a:off x="-1259840" y="5464055"/>
            <a:ext cx="3789680" cy="4033520"/>
          </a:xfrm>
          <a:prstGeom prst="chord">
            <a:avLst/>
          </a:prstGeom>
          <a:solidFill>
            <a:srgbClr val="7A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571FEA1-E4C4-B9A9-B086-5FC165A3BB61}"/>
              </a:ext>
            </a:extLst>
          </p:cNvPr>
          <p:cNvGrpSpPr/>
          <p:nvPr/>
        </p:nvGrpSpPr>
        <p:grpSpPr>
          <a:xfrm>
            <a:off x="10006113" y="6318582"/>
            <a:ext cx="2118164" cy="457900"/>
            <a:chOff x="9355873" y="6115382"/>
            <a:chExt cx="2118164" cy="457900"/>
          </a:xfrm>
        </p:grpSpPr>
        <p:pic>
          <p:nvPicPr>
            <p:cNvPr id="18" name="Imagem 1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D9D8BD94-DF47-BA92-59CF-BC1DD51FD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4" t="37071" r="45547" b="30161"/>
            <a:stretch/>
          </p:blipFill>
          <p:spPr>
            <a:xfrm>
              <a:off x="9355873" y="6195885"/>
              <a:ext cx="1044500" cy="367592"/>
            </a:xfrm>
            <a:prstGeom prst="rect">
              <a:avLst/>
            </a:prstGeom>
          </p:spPr>
        </p:pic>
        <p:pic>
          <p:nvPicPr>
            <p:cNvPr id="19" name="Imagem 18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736D154B-94EE-1355-FEFD-D1A903C7E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42" t="31209" r="6660" b="30827"/>
            <a:stretch/>
          </p:blipFill>
          <p:spPr>
            <a:xfrm>
              <a:off x="10508733" y="6115382"/>
              <a:ext cx="965304" cy="42587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80845D-BD20-FB8F-EA17-9D687088135A}"/>
                </a:ext>
              </a:extLst>
            </p:cNvPr>
            <p:cNvSpPr txBox="1"/>
            <p:nvPr/>
          </p:nvSpPr>
          <p:spPr>
            <a:xfrm>
              <a:off x="10328275" y="6203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6AEB295-1C10-E522-2227-0070AFE4EBF3}"/>
              </a:ext>
            </a:extLst>
          </p:cNvPr>
          <p:cNvGrpSpPr/>
          <p:nvPr/>
        </p:nvGrpSpPr>
        <p:grpSpPr>
          <a:xfrm>
            <a:off x="306766" y="342900"/>
            <a:ext cx="4495800" cy="1178335"/>
            <a:chOff x="0" y="0"/>
            <a:chExt cx="4495800" cy="1178335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D3382EE-BADF-080C-209A-EE7749A5F44F}"/>
                </a:ext>
              </a:extLst>
            </p:cNvPr>
            <p:cNvSpPr/>
            <p:nvPr/>
          </p:nvSpPr>
          <p:spPr>
            <a:xfrm>
              <a:off x="152400" y="0"/>
              <a:ext cx="4343400" cy="1178335"/>
            </a:xfrm>
            <a:prstGeom prst="rect">
              <a:avLst/>
            </a:prstGeom>
            <a:solidFill>
              <a:srgbClr val="7AD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88C341A-9D1F-2C3C-8600-F3DCE0C667E4}"/>
                </a:ext>
              </a:extLst>
            </p:cNvPr>
            <p:cNvSpPr/>
            <p:nvPr/>
          </p:nvSpPr>
          <p:spPr>
            <a:xfrm>
              <a:off x="0" y="0"/>
              <a:ext cx="4343400" cy="96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SOLUÇÃO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5D2C959-464D-16B4-74CF-78A301BA2552}"/>
              </a:ext>
            </a:extLst>
          </p:cNvPr>
          <p:cNvGrpSpPr/>
          <p:nvPr/>
        </p:nvGrpSpPr>
        <p:grpSpPr>
          <a:xfrm>
            <a:off x="852867" y="3923158"/>
            <a:ext cx="2184400" cy="749300"/>
            <a:chOff x="1206500" y="3810000"/>
            <a:chExt cx="2184400" cy="749300"/>
          </a:xfrm>
        </p:grpSpPr>
        <p:sp>
          <p:nvSpPr>
            <p:cNvPr id="11" name="Seta: Pentágono 10">
              <a:extLst>
                <a:ext uri="{FF2B5EF4-FFF2-40B4-BE49-F238E27FC236}">
                  <a16:creationId xmlns:a16="http://schemas.microsoft.com/office/drawing/2014/main" id="{92591601-B66F-1553-BCEC-CD393FD9435B}"/>
                </a:ext>
              </a:extLst>
            </p:cNvPr>
            <p:cNvSpPr/>
            <p:nvPr/>
          </p:nvSpPr>
          <p:spPr>
            <a:xfrm>
              <a:off x="1206500" y="3810000"/>
              <a:ext cx="2184400" cy="749300"/>
            </a:xfrm>
            <a:prstGeom prst="homePlate">
              <a:avLst>
                <a:gd name="adj" fmla="val 53390"/>
              </a:avLst>
            </a:prstGeom>
            <a:noFill/>
            <a:ln>
              <a:solidFill>
                <a:srgbClr val="7AD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1D18857-6AA3-3A4A-BF04-C35815449438}"/>
                </a:ext>
              </a:extLst>
            </p:cNvPr>
            <p:cNvSpPr txBox="1"/>
            <p:nvPr/>
          </p:nvSpPr>
          <p:spPr>
            <a:xfrm>
              <a:off x="1280283" y="3907651"/>
              <a:ext cx="17569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latin typeface="Arial" panose="020B0604020202020204" pitchFamily="34" charset="0"/>
                  <a:cs typeface="Arial" panose="020B0604020202020204" pitchFamily="34" charset="0"/>
                </a:rPr>
                <a:t>Dashboard de produtividade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397B306-D7AD-B3F3-00E8-397D97C5491B}"/>
              </a:ext>
            </a:extLst>
          </p:cNvPr>
          <p:cNvGrpSpPr/>
          <p:nvPr/>
        </p:nvGrpSpPr>
        <p:grpSpPr>
          <a:xfrm>
            <a:off x="3557966" y="4223656"/>
            <a:ext cx="2184400" cy="749300"/>
            <a:chOff x="3708400" y="4184650"/>
            <a:chExt cx="2184400" cy="749300"/>
          </a:xfrm>
        </p:grpSpPr>
        <p:sp>
          <p:nvSpPr>
            <p:cNvPr id="12" name="Seta: Pentágono 11">
              <a:extLst>
                <a:ext uri="{FF2B5EF4-FFF2-40B4-BE49-F238E27FC236}">
                  <a16:creationId xmlns:a16="http://schemas.microsoft.com/office/drawing/2014/main" id="{BA2E5450-E8DE-16E0-C196-2AA879CF2284}"/>
                </a:ext>
              </a:extLst>
            </p:cNvPr>
            <p:cNvSpPr/>
            <p:nvPr/>
          </p:nvSpPr>
          <p:spPr>
            <a:xfrm>
              <a:off x="3708400" y="4184650"/>
              <a:ext cx="2184400" cy="749300"/>
            </a:xfrm>
            <a:prstGeom prst="homePlate">
              <a:avLst/>
            </a:prstGeom>
            <a:noFill/>
            <a:ln>
              <a:solidFill>
                <a:srgbClr val="7AD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A877393-96E9-18F0-97FC-E5A840F526D6}"/>
                </a:ext>
              </a:extLst>
            </p:cNvPr>
            <p:cNvSpPr txBox="1"/>
            <p:nvPr/>
          </p:nvSpPr>
          <p:spPr>
            <a:xfrm>
              <a:off x="3731317" y="4282301"/>
              <a:ext cx="18500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latin typeface="Arial" panose="020B0604020202020204" pitchFamily="34" charset="0"/>
                  <a:cs typeface="Arial" panose="020B0604020202020204" pitchFamily="34" charset="0"/>
                </a:rPr>
                <a:t>Assertividade no tempo de espera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509EA89-FD1C-9BAF-D898-9CD5A67956C7}"/>
              </a:ext>
            </a:extLst>
          </p:cNvPr>
          <p:cNvGrpSpPr/>
          <p:nvPr/>
        </p:nvGrpSpPr>
        <p:grpSpPr>
          <a:xfrm>
            <a:off x="6263065" y="4598306"/>
            <a:ext cx="2184400" cy="749300"/>
            <a:chOff x="6299202" y="4559300"/>
            <a:chExt cx="2184400" cy="749300"/>
          </a:xfrm>
        </p:grpSpPr>
        <p:sp>
          <p:nvSpPr>
            <p:cNvPr id="13" name="Seta: Pentágono 12">
              <a:extLst>
                <a:ext uri="{FF2B5EF4-FFF2-40B4-BE49-F238E27FC236}">
                  <a16:creationId xmlns:a16="http://schemas.microsoft.com/office/drawing/2014/main" id="{F71DC857-7B9D-7F37-4F48-B6FE76EB0608}"/>
                </a:ext>
              </a:extLst>
            </p:cNvPr>
            <p:cNvSpPr/>
            <p:nvPr/>
          </p:nvSpPr>
          <p:spPr>
            <a:xfrm>
              <a:off x="6299202" y="4559300"/>
              <a:ext cx="2184400" cy="749300"/>
            </a:xfrm>
            <a:prstGeom prst="homePlate">
              <a:avLst/>
            </a:prstGeom>
            <a:noFill/>
            <a:ln>
              <a:solidFill>
                <a:srgbClr val="7AD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A021E57-D3EE-1FBE-DBE3-2478EA85CDEE}"/>
                </a:ext>
              </a:extLst>
            </p:cNvPr>
            <p:cNvSpPr txBox="1"/>
            <p:nvPr/>
          </p:nvSpPr>
          <p:spPr>
            <a:xfrm>
              <a:off x="6299202" y="4656951"/>
              <a:ext cx="2032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latin typeface="Arial" panose="020B0604020202020204" pitchFamily="34" charset="0"/>
                  <a:cs typeface="Arial" panose="020B0604020202020204" pitchFamily="34" charset="0"/>
                </a:rPr>
                <a:t>Melhor controle entre veículo e manobrista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9FFDB83B-CA13-CF8C-7276-0ED72478A541}"/>
              </a:ext>
            </a:extLst>
          </p:cNvPr>
          <p:cNvGrpSpPr/>
          <p:nvPr/>
        </p:nvGrpSpPr>
        <p:grpSpPr>
          <a:xfrm>
            <a:off x="8968164" y="4972956"/>
            <a:ext cx="2184400" cy="749300"/>
            <a:chOff x="8866213" y="4933950"/>
            <a:chExt cx="2184400" cy="749300"/>
          </a:xfrm>
        </p:grpSpPr>
        <p:sp>
          <p:nvSpPr>
            <p:cNvPr id="14" name="Seta: Pentágono 13">
              <a:extLst>
                <a:ext uri="{FF2B5EF4-FFF2-40B4-BE49-F238E27FC236}">
                  <a16:creationId xmlns:a16="http://schemas.microsoft.com/office/drawing/2014/main" id="{8EA6B600-0120-D6D4-B7AB-5030148BA630}"/>
                </a:ext>
              </a:extLst>
            </p:cNvPr>
            <p:cNvSpPr/>
            <p:nvPr/>
          </p:nvSpPr>
          <p:spPr>
            <a:xfrm>
              <a:off x="8866213" y="4933950"/>
              <a:ext cx="2184400" cy="749300"/>
            </a:xfrm>
            <a:prstGeom prst="homePlate">
              <a:avLst/>
            </a:prstGeom>
            <a:noFill/>
            <a:ln>
              <a:solidFill>
                <a:srgbClr val="7AD9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961B0CC-7AD4-D163-008B-3E6AE68D6BD6}"/>
                </a:ext>
              </a:extLst>
            </p:cNvPr>
            <p:cNvSpPr txBox="1"/>
            <p:nvPr/>
          </p:nvSpPr>
          <p:spPr>
            <a:xfrm>
              <a:off x="8866213" y="5031601"/>
              <a:ext cx="20049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500" dirty="0">
                  <a:latin typeface="Arial" panose="020B0604020202020204" pitchFamily="34" charset="0"/>
                  <a:cs typeface="Arial" panose="020B0604020202020204" pitchFamily="34" charset="0"/>
                </a:rPr>
                <a:t>Maior confiabilidade dos clientes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142BB11-D064-12B6-B799-403914426E9C}"/>
              </a:ext>
            </a:extLst>
          </p:cNvPr>
          <p:cNvSpPr txBox="1"/>
          <p:nvPr/>
        </p:nvSpPr>
        <p:spPr>
          <a:xfrm>
            <a:off x="2423886" y="1885044"/>
            <a:ext cx="7239302" cy="20159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pt-B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Ganhos</a:t>
            </a:r>
          </a:p>
          <a:p>
            <a:pPr algn="ctr"/>
            <a:endParaRPr lang="pt-B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rda 7">
            <a:extLst>
              <a:ext uri="{FF2B5EF4-FFF2-40B4-BE49-F238E27FC236}">
                <a16:creationId xmlns:a16="http://schemas.microsoft.com/office/drawing/2014/main" id="{70B5B319-73C6-37D7-9C07-775FD0CC467E}"/>
              </a:ext>
            </a:extLst>
          </p:cNvPr>
          <p:cNvSpPr/>
          <p:nvPr/>
        </p:nvSpPr>
        <p:spPr>
          <a:xfrm rot="9778554">
            <a:off x="-1259840" y="5464055"/>
            <a:ext cx="3789680" cy="4033520"/>
          </a:xfrm>
          <a:prstGeom prst="chord">
            <a:avLst/>
          </a:prstGeom>
          <a:solidFill>
            <a:srgbClr val="7A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571FEA1-E4C4-B9A9-B086-5FC165A3BB61}"/>
              </a:ext>
            </a:extLst>
          </p:cNvPr>
          <p:cNvGrpSpPr/>
          <p:nvPr/>
        </p:nvGrpSpPr>
        <p:grpSpPr>
          <a:xfrm>
            <a:off x="10006113" y="6318582"/>
            <a:ext cx="2118164" cy="457900"/>
            <a:chOff x="9355873" y="6115382"/>
            <a:chExt cx="2118164" cy="457900"/>
          </a:xfrm>
        </p:grpSpPr>
        <p:pic>
          <p:nvPicPr>
            <p:cNvPr id="18" name="Imagem 1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D9D8BD94-DF47-BA92-59CF-BC1DD51FD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4" t="37071" r="45547" b="30161"/>
            <a:stretch/>
          </p:blipFill>
          <p:spPr>
            <a:xfrm>
              <a:off x="9355873" y="6195885"/>
              <a:ext cx="1044500" cy="367592"/>
            </a:xfrm>
            <a:prstGeom prst="rect">
              <a:avLst/>
            </a:prstGeom>
          </p:spPr>
        </p:pic>
        <p:pic>
          <p:nvPicPr>
            <p:cNvPr id="19" name="Imagem 18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736D154B-94EE-1355-FEFD-D1A903C7E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42" t="31209" r="6660" b="30827"/>
            <a:stretch/>
          </p:blipFill>
          <p:spPr>
            <a:xfrm>
              <a:off x="10508733" y="6115382"/>
              <a:ext cx="965304" cy="42587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80845D-BD20-FB8F-EA17-9D687088135A}"/>
                </a:ext>
              </a:extLst>
            </p:cNvPr>
            <p:cNvSpPr txBox="1"/>
            <p:nvPr/>
          </p:nvSpPr>
          <p:spPr>
            <a:xfrm>
              <a:off x="10328275" y="6203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6AEB295-1C10-E522-2227-0070AFE4EBF3}"/>
              </a:ext>
            </a:extLst>
          </p:cNvPr>
          <p:cNvGrpSpPr/>
          <p:nvPr/>
        </p:nvGrpSpPr>
        <p:grpSpPr>
          <a:xfrm>
            <a:off x="306766" y="342900"/>
            <a:ext cx="4495800" cy="1178335"/>
            <a:chOff x="0" y="0"/>
            <a:chExt cx="4495800" cy="1178335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D3382EE-BADF-080C-209A-EE7749A5F44F}"/>
                </a:ext>
              </a:extLst>
            </p:cNvPr>
            <p:cNvSpPr/>
            <p:nvPr/>
          </p:nvSpPr>
          <p:spPr>
            <a:xfrm>
              <a:off x="152400" y="0"/>
              <a:ext cx="4343400" cy="1178335"/>
            </a:xfrm>
            <a:prstGeom prst="rect">
              <a:avLst/>
            </a:prstGeom>
            <a:solidFill>
              <a:srgbClr val="7AD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88C341A-9D1F-2C3C-8600-F3DCE0C667E4}"/>
                </a:ext>
              </a:extLst>
            </p:cNvPr>
            <p:cNvSpPr/>
            <p:nvPr/>
          </p:nvSpPr>
          <p:spPr>
            <a:xfrm>
              <a:off x="0" y="0"/>
              <a:ext cx="4343400" cy="96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PRODUTO</a:t>
              </a: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8475FF-8FD7-2D0B-6EAF-34ECF3A782A0}"/>
              </a:ext>
            </a:extLst>
          </p:cNvPr>
          <p:cNvSpPr txBox="1"/>
          <p:nvPr/>
        </p:nvSpPr>
        <p:spPr>
          <a:xfrm>
            <a:off x="1161294" y="2073728"/>
            <a:ext cx="21771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Arial" panose="020B0604020202020204" pitchFamily="34" charset="0"/>
                <a:cs typeface="Arial" panose="020B0604020202020204" pitchFamily="34" charset="0"/>
              </a:rPr>
              <a:t>ESTARAGIL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01BB8A-0A49-02E0-F7E5-DE6117EC5F35}"/>
              </a:ext>
            </a:extLst>
          </p:cNvPr>
          <p:cNvSpPr txBox="1"/>
          <p:nvPr/>
        </p:nvSpPr>
        <p:spPr>
          <a:xfrm>
            <a:off x="1121228" y="2729466"/>
            <a:ext cx="5377544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000" dirty="0"/>
              <a:t>Plataforma que permite administrar os colaboradores dos estacionamentos da </a:t>
            </a:r>
            <a:r>
              <a:rPr lang="pt-BR" sz="2000" dirty="0" err="1"/>
              <a:t>Estapar</a:t>
            </a:r>
            <a:r>
              <a:rPr lang="pt-B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60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rda 7">
            <a:extLst>
              <a:ext uri="{FF2B5EF4-FFF2-40B4-BE49-F238E27FC236}">
                <a16:creationId xmlns:a16="http://schemas.microsoft.com/office/drawing/2014/main" id="{70B5B319-73C6-37D7-9C07-775FD0CC467E}"/>
              </a:ext>
            </a:extLst>
          </p:cNvPr>
          <p:cNvSpPr/>
          <p:nvPr/>
        </p:nvSpPr>
        <p:spPr>
          <a:xfrm rot="9778554">
            <a:off x="-1259840" y="5464055"/>
            <a:ext cx="3789680" cy="4033520"/>
          </a:xfrm>
          <a:prstGeom prst="chord">
            <a:avLst/>
          </a:prstGeom>
          <a:solidFill>
            <a:srgbClr val="7AD9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571FEA1-E4C4-B9A9-B086-5FC165A3BB61}"/>
              </a:ext>
            </a:extLst>
          </p:cNvPr>
          <p:cNvGrpSpPr/>
          <p:nvPr/>
        </p:nvGrpSpPr>
        <p:grpSpPr>
          <a:xfrm>
            <a:off x="10006113" y="6318582"/>
            <a:ext cx="2118164" cy="457900"/>
            <a:chOff x="9355873" y="6115382"/>
            <a:chExt cx="2118164" cy="457900"/>
          </a:xfrm>
        </p:grpSpPr>
        <p:pic>
          <p:nvPicPr>
            <p:cNvPr id="18" name="Imagem 17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D9D8BD94-DF47-BA92-59CF-BC1DD51FD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44" t="37071" r="45547" b="30161"/>
            <a:stretch/>
          </p:blipFill>
          <p:spPr>
            <a:xfrm>
              <a:off x="9355873" y="6195885"/>
              <a:ext cx="1044500" cy="367592"/>
            </a:xfrm>
            <a:prstGeom prst="rect">
              <a:avLst/>
            </a:prstGeom>
          </p:spPr>
        </p:pic>
        <p:pic>
          <p:nvPicPr>
            <p:cNvPr id="19" name="Imagem 18" descr="Texto&#10;&#10;Descrição gerada automaticamente com confiança média">
              <a:extLst>
                <a:ext uri="{FF2B5EF4-FFF2-40B4-BE49-F238E27FC236}">
                  <a16:creationId xmlns:a16="http://schemas.microsoft.com/office/drawing/2014/main" id="{736D154B-94EE-1355-FEFD-D1A903C7E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742" t="31209" r="6660" b="30827"/>
            <a:stretch/>
          </p:blipFill>
          <p:spPr>
            <a:xfrm>
              <a:off x="10508733" y="6115382"/>
              <a:ext cx="965304" cy="42587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680845D-BD20-FB8F-EA17-9D687088135A}"/>
                </a:ext>
              </a:extLst>
            </p:cNvPr>
            <p:cNvSpPr txBox="1"/>
            <p:nvPr/>
          </p:nvSpPr>
          <p:spPr>
            <a:xfrm>
              <a:off x="10328275" y="6203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6AEB295-1C10-E522-2227-0070AFE4EBF3}"/>
              </a:ext>
            </a:extLst>
          </p:cNvPr>
          <p:cNvGrpSpPr/>
          <p:nvPr/>
        </p:nvGrpSpPr>
        <p:grpSpPr>
          <a:xfrm>
            <a:off x="306766" y="342900"/>
            <a:ext cx="4495800" cy="1178335"/>
            <a:chOff x="0" y="0"/>
            <a:chExt cx="4495800" cy="1178335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8D3382EE-BADF-080C-209A-EE7749A5F44F}"/>
                </a:ext>
              </a:extLst>
            </p:cNvPr>
            <p:cNvSpPr/>
            <p:nvPr/>
          </p:nvSpPr>
          <p:spPr>
            <a:xfrm>
              <a:off x="152400" y="0"/>
              <a:ext cx="4343400" cy="1178335"/>
            </a:xfrm>
            <a:prstGeom prst="rect">
              <a:avLst/>
            </a:prstGeom>
            <a:solidFill>
              <a:srgbClr val="7AD9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D88C341A-9D1F-2C3C-8600-F3DCE0C667E4}"/>
                </a:ext>
              </a:extLst>
            </p:cNvPr>
            <p:cNvSpPr/>
            <p:nvPr/>
          </p:nvSpPr>
          <p:spPr>
            <a:xfrm>
              <a:off x="0" y="0"/>
              <a:ext cx="4343400" cy="965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FUNCIONAMENTO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057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120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YAD7QhG2T6o 0</vt:lpstr>
      <vt:lpstr>Tema do Office</vt:lpstr>
      <vt:lpstr>Apresentação do PowerPoint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Dayllan Souza</dc:creator>
  <cp:lastModifiedBy>Dayllan Souza</cp:lastModifiedBy>
  <cp:revision>1</cp:revision>
  <dcterms:created xsi:type="dcterms:W3CDTF">2022-12-15T11:41:15Z</dcterms:created>
  <dcterms:modified xsi:type="dcterms:W3CDTF">2022-12-15T13:21:34Z</dcterms:modified>
</cp:coreProperties>
</file>