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78" r:id="rId3"/>
    <p:sldId id="279" r:id="rId4"/>
    <p:sldId id="280" r:id="rId5"/>
    <p:sldId id="281" r:id="rId6"/>
    <p:sldId id="291" r:id="rId7"/>
    <p:sldId id="282" r:id="rId8"/>
    <p:sldId id="283" r:id="rId9"/>
    <p:sldId id="277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A7"/>
    <a:srgbClr val="FDFDFD"/>
    <a:srgbClr val="004176"/>
    <a:srgbClr val="7C7C7C"/>
    <a:srgbClr val="FFD815"/>
    <a:srgbClr val="F2F2F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5" autoAdjust="0"/>
    <p:restoredTop sz="70546" autoAdjust="0"/>
  </p:normalViewPr>
  <p:slideViewPr>
    <p:cSldViewPr snapToGrid="0">
      <p:cViewPr>
        <p:scale>
          <a:sx n="66" d="100"/>
          <a:sy n="66" d="100"/>
        </p:scale>
        <p:origin x="1536" y="-2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73D3F"/>
                </a:solidFill>
                <a:effectLst/>
                <a:latin typeface="Lora" panose="020B0604020202020204" pitchFamily="2" charset="0"/>
              </a:rPr>
              <a:t> </a:t>
            </a:r>
            <a:r>
              <a:rPr lang="zh-CN" altLang="en-US" b="1" i="0" dirty="0">
                <a:solidFill>
                  <a:srgbClr val="373D3F"/>
                </a:solidFill>
                <a:effectLst/>
                <a:latin typeface="Lora" panose="020B0604020202020204" pitchFamily="2" charset="0"/>
              </a:rPr>
              <a:t>我们可以将缓存组织为独立存储体的集合，以支持同时访问，而不是将缓存视为单个内存块。 这里也使用了用于促进并行访问和增加主存储器带宽的相同概念。</a:t>
            </a:r>
            <a:r>
              <a:rPr lang="en-US" altLang="zh-CN" b="0" i="0" dirty="0">
                <a:solidFill>
                  <a:srgbClr val="373D3F"/>
                </a:solidFill>
                <a:effectLst/>
                <a:latin typeface="Lora" panose="020B0604020202020204" pitchFamily="2" charset="0"/>
              </a:rPr>
              <a:t>Instead of treating the cache as a single block of memory, we can organize the cache as a collection of independent banks to support simultaneous access. The same concept that was used to facilitate parallel access and increased bandwidth in main memories is used here also.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996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dram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17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只有当地址分布在多个分区时，分区才支持同时访问。 地址到存储体的映射会影响内存系统的行为。 将访问分散到多个块的一种简单方法是顺序交错，如图 </a:t>
            </a:r>
            <a:r>
              <a:rPr lang="en-US" altLang="zh-CN" dirty="0"/>
              <a:t>29.2 </a:t>
            </a:r>
            <a:r>
              <a:rPr lang="zh-CN" altLang="en-US" dirty="0"/>
              <a:t>所示。 该图显示了使用块寻址的四路交错高速缓存组。 块 </a:t>
            </a:r>
            <a:r>
              <a:rPr lang="en-US" altLang="zh-CN" dirty="0"/>
              <a:t>0 </a:t>
            </a:r>
            <a:r>
              <a:rPr lang="zh-CN" altLang="en-US" dirty="0"/>
              <a:t>在银行 </a:t>
            </a:r>
            <a:r>
              <a:rPr lang="en-US" altLang="zh-CN" dirty="0"/>
              <a:t>0 </a:t>
            </a:r>
            <a:r>
              <a:rPr lang="zh-CN" altLang="en-US" dirty="0"/>
              <a:t>中，块 </a:t>
            </a:r>
            <a:r>
              <a:rPr lang="en-US" altLang="zh-CN" dirty="0"/>
              <a:t>1 </a:t>
            </a:r>
            <a:r>
              <a:rPr lang="zh-CN" altLang="en-US" dirty="0"/>
              <a:t>在银行 </a:t>
            </a:r>
            <a:r>
              <a:rPr lang="en-US" altLang="zh-CN" dirty="0"/>
              <a:t>1 </a:t>
            </a:r>
            <a:r>
              <a:rPr lang="zh-CN" altLang="en-US" dirty="0"/>
              <a:t>中，块 </a:t>
            </a:r>
            <a:r>
              <a:rPr lang="en-US" altLang="zh-CN" dirty="0"/>
              <a:t>2 </a:t>
            </a:r>
            <a:r>
              <a:rPr lang="zh-CN" altLang="en-US" dirty="0"/>
              <a:t>在银行 </a:t>
            </a:r>
            <a:r>
              <a:rPr lang="en-US" altLang="zh-CN" dirty="0"/>
              <a:t>2 </a:t>
            </a:r>
            <a:r>
              <a:rPr lang="zh-CN" altLang="en-US" dirty="0"/>
              <a:t>中，块 </a:t>
            </a:r>
            <a:r>
              <a:rPr lang="en-US" altLang="zh-CN" dirty="0"/>
              <a:t>3 </a:t>
            </a:r>
            <a:r>
              <a:rPr lang="zh-CN" altLang="en-US" dirty="0"/>
              <a:t>在银行 </a:t>
            </a:r>
            <a:r>
              <a:rPr lang="en-US" altLang="zh-CN" dirty="0"/>
              <a:t>3 </a:t>
            </a:r>
            <a:r>
              <a:rPr lang="zh-CN" altLang="en-US" dirty="0"/>
              <a:t>中。现在，块 </a:t>
            </a:r>
            <a:r>
              <a:rPr lang="en-US" altLang="zh-CN" dirty="0"/>
              <a:t>4 </a:t>
            </a:r>
            <a:r>
              <a:rPr lang="zh-CN" altLang="en-US" dirty="0"/>
              <a:t>在银行 </a:t>
            </a:r>
            <a:r>
              <a:rPr lang="en-US" altLang="zh-CN" dirty="0"/>
              <a:t>0 </a:t>
            </a:r>
            <a:r>
              <a:rPr lang="zh-CN" altLang="en-US" dirty="0"/>
              <a:t>中，依此类推。 块 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8 </a:t>
            </a:r>
            <a:r>
              <a:rPr lang="zh-CN" altLang="en-US" dirty="0"/>
              <a:t>和 </a:t>
            </a:r>
            <a:r>
              <a:rPr lang="en-US" altLang="zh-CN" dirty="0"/>
              <a:t>12 </a:t>
            </a:r>
            <a:r>
              <a:rPr lang="zh-CN" altLang="en-US" dirty="0"/>
              <a:t>映射到存储库 </a:t>
            </a:r>
            <a:r>
              <a:rPr lang="en-US" altLang="zh-CN" dirty="0"/>
              <a:t>0</a:t>
            </a:r>
            <a:r>
              <a:rPr lang="zh-CN" altLang="en-US" dirty="0"/>
              <a:t>，块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13 </a:t>
            </a:r>
            <a:r>
              <a:rPr lang="zh-CN" altLang="en-US" dirty="0"/>
              <a:t>映射到块 </a:t>
            </a:r>
            <a:r>
              <a:rPr lang="en-US" altLang="zh-CN" dirty="0"/>
              <a:t>1</a:t>
            </a:r>
            <a:r>
              <a:rPr lang="zh-CN" altLang="en-US" dirty="0"/>
              <a:t>，依此类推。 因此，块号 </a:t>
            </a:r>
            <a:r>
              <a:rPr lang="en-US" altLang="zh-CN" dirty="0"/>
              <a:t>mod </a:t>
            </a:r>
            <a:r>
              <a:rPr lang="zh-CN" altLang="en-US" dirty="0"/>
              <a:t>银行数决定银行号。 假设每个块有 </a:t>
            </a:r>
            <a:r>
              <a:rPr lang="en-US" altLang="zh-CN" dirty="0"/>
              <a:t>64 </a:t>
            </a:r>
            <a:r>
              <a:rPr lang="zh-CN" altLang="en-US" dirty="0"/>
              <a:t>个字节，这些地址中的每一个都将乘以 </a:t>
            </a:r>
            <a:r>
              <a:rPr lang="en-US" altLang="zh-CN" dirty="0"/>
              <a:t>64 </a:t>
            </a:r>
            <a:r>
              <a:rPr lang="zh-CN" altLang="en-US" dirty="0"/>
              <a:t>以获得字节寻址。 多个银行也有助于降低功耗。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34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讲述</a:t>
            </a:r>
            <a:r>
              <a:rPr lang="en-US" altLang="zh-CN" dirty="0"/>
              <a:t>bandwidth</a:t>
            </a:r>
            <a:r>
              <a:rPr lang="zh-CN" altLang="en-US" dirty="0"/>
              <a:t>的理念，还有相对于</a:t>
            </a:r>
            <a:r>
              <a:rPr lang="en-US" altLang="zh-CN" dirty="0"/>
              <a:t>90</a:t>
            </a:r>
            <a:r>
              <a:rPr lang="zh-CN" altLang="en-US" dirty="0"/>
              <a:t>年代的缓存与主存之间的关系存在较大不同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9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3BF1-1F79-4000-807B-6827F352B93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369B-F710-4CE9-A0B8-9F511945C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157595" y="353060"/>
            <a:ext cx="5913120" cy="5999480"/>
            <a:chOff x="1295511" y="1384930"/>
            <a:chExt cx="4015043" cy="4073566"/>
          </a:xfrm>
          <a:blipFill dpi="0" rotWithShape="1">
            <a:blip r:embed="rId3">
              <a:alphaModFix amt="23000"/>
            </a:blip>
            <a:srcRect/>
            <a:tile tx="0" ty="0" sx="100000" sy="100000" flip="none" algn="tl"/>
          </a:blipFill>
        </p:grpSpPr>
        <p:sp>
          <p:nvSpPr>
            <p:cNvPr id="5" name="椭圆 4"/>
            <p:cNvSpPr/>
            <p:nvPr/>
          </p:nvSpPr>
          <p:spPr>
            <a:xfrm>
              <a:off x="2970313" y="2646146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440438" y="3027324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372764" y="3149064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560697" y="2984358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259614" y="3084635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653075" y="3365686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720748" y="3593409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468319" y="3479547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426571" y="3682563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976353" y="3796703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773336" y="3945762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841008" y="3661080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044025" y="3436580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77941" y="3658138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64130" y="3866271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980868" y="4027960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628047" y="3501029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299630" y="3298013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367302" y="2891980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646212" y="3232101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456457" y="2985267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044025" y="2985267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307671" y="2883060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841007" y="2870496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440872" y="2669110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926122" y="2418274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965677" y="1915051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147983" y="2079758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291207" y="1673879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434430" y="1581986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635460" y="1725209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439135" y="1958017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2635460" y="2232679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791392" y="1427896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080592" y="1652396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304023" y="1672572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390462" y="1892297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364357" y="1384930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458047" y="1695362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234169" y="2015308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246912" y="2307636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970313" y="2264669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2684998" y="2684947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2320814" y="2660814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169748" y="3127581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371905" y="3323093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3592314" y="2896026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364356" y="2706430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981815" y="2669110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914142" y="2372485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62135" y="1672571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912407" y="1793192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612348" y="2079758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523193" y="1888461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480227" y="2485946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437036" y="2824308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477093" y="2912153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5086054" y="3018694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267588" y="3196290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199916" y="3659538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156949" y="3816652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4477093" y="3571925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4922569" y="4185826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996899" y="4048855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199916" y="3968321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135466" y="4364911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4658537" y="4377442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964440" y="4616454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23407" y="5082724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320175" y="4808286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226860" y="4364910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520059" y="4150703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182950" y="4113988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4117159" y="4516114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3738565" y="4702304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3621597" y="4593355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3345302" y="4362011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3526467" y="5038006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2943458" y="5415530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2405087" y="5214319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99264" y="5113323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83603" y="4723661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2631021" y="4764920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2269724" y="4473148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2673988" y="4245425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1707097" y="4266908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2086359" y="4494631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987159" y="4933596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2698762" y="4594971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3167854" y="4579293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2923539" y="4380770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2652504" y="3863471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383994" y="3795169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3686856" y="4319045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3740151" y="3723117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4117159" y="3515183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4483050" y="3107660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4898116" y="3232101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4701504" y="2901857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3828018" y="2789612"/>
              <a:ext cx="86124" cy="86124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849501" y="3867691"/>
              <a:ext cx="86124" cy="86124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2748330" y="4724668"/>
              <a:ext cx="86124" cy="86124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2248049" y="3710711"/>
              <a:ext cx="86124" cy="86124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19473" y="3084423"/>
              <a:ext cx="86124" cy="86124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1816302" y="3107564"/>
              <a:ext cx="86124" cy="86124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456361" y="4136756"/>
              <a:ext cx="86124" cy="86124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2391652" y="3950075"/>
              <a:ext cx="86124" cy="86124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255652" y="4070926"/>
              <a:ext cx="86124" cy="86124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126685" y="4933596"/>
              <a:ext cx="86124" cy="86124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2194973" y="5033758"/>
              <a:ext cx="86124" cy="86124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4679924" y="4722162"/>
              <a:ext cx="86124" cy="86124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4919598" y="3721055"/>
              <a:ext cx="86124" cy="86124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4008635" y="3048807"/>
              <a:ext cx="86124" cy="86124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3805102" y="3258451"/>
              <a:ext cx="86124" cy="86124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3527672" y="3098450"/>
              <a:ext cx="86124" cy="86124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4298596" y="2880278"/>
              <a:ext cx="86124" cy="86124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5124549" y="2641885"/>
              <a:ext cx="86124" cy="86124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4051697" y="1624952"/>
              <a:ext cx="86124" cy="86124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764925" y="1853109"/>
              <a:ext cx="86124" cy="86124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105106" y="1470862"/>
              <a:ext cx="86124" cy="86124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600017" y="1419775"/>
              <a:ext cx="86124" cy="86124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2684902" y="2393967"/>
              <a:ext cx="86124" cy="86124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2446739" y="2579782"/>
              <a:ext cx="86124" cy="86124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190950" y="3910753"/>
              <a:ext cx="47085" cy="47085"/>
            </a:xfrm>
            <a:prstGeom prst="rect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387629" y="4420408"/>
              <a:ext cx="47085" cy="47085"/>
            </a:xfrm>
            <a:prstGeom prst="rect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520907" y="4449605"/>
              <a:ext cx="47085" cy="47085"/>
            </a:xfrm>
            <a:prstGeom prst="rect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1295511" y="3766083"/>
              <a:ext cx="47085" cy="47085"/>
            </a:xfrm>
            <a:prstGeom prst="rect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2444776" y="3170146"/>
              <a:ext cx="47085" cy="47085"/>
            </a:xfrm>
            <a:prstGeom prst="rect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2129325" y="2509665"/>
              <a:ext cx="47085" cy="47085"/>
            </a:xfrm>
            <a:prstGeom prst="rect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171430" y="2268966"/>
              <a:ext cx="47085" cy="47085"/>
            </a:xfrm>
            <a:prstGeom prst="rect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2771026" y="2075639"/>
              <a:ext cx="47085" cy="47085"/>
            </a:xfrm>
            <a:prstGeom prst="rect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3436318" y="2368366"/>
              <a:ext cx="47085" cy="47085"/>
            </a:xfrm>
            <a:prstGeom prst="rect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3483404" y="2581608"/>
              <a:ext cx="47085" cy="47085"/>
            </a:xfrm>
            <a:prstGeom prst="rect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3892563" y="2147585"/>
              <a:ext cx="47085" cy="47085"/>
            </a:xfrm>
            <a:prstGeom prst="rect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3970325" y="1955418"/>
              <a:ext cx="81373" cy="81372"/>
            </a:xfrm>
            <a:prstGeom prst="rect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4430007" y="2171128"/>
              <a:ext cx="47085" cy="47085"/>
            </a:xfrm>
            <a:prstGeom prst="rect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4382922" y="2372484"/>
              <a:ext cx="45898" cy="45898"/>
            </a:xfrm>
            <a:prstGeom prst="rect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5003133" y="3107660"/>
              <a:ext cx="45898" cy="45898"/>
            </a:xfrm>
            <a:prstGeom prst="rect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4876671" y="3492234"/>
              <a:ext cx="45898" cy="45898"/>
            </a:xfrm>
            <a:prstGeom prst="rect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4718720" y="3337909"/>
              <a:ext cx="45898" cy="45898"/>
            </a:xfrm>
            <a:prstGeom prst="rect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204433" y="3229169"/>
              <a:ext cx="45898" cy="45898"/>
            </a:xfrm>
            <a:prstGeom prst="rect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3641613" y="3446335"/>
              <a:ext cx="45898" cy="45898"/>
            </a:xfrm>
            <a:prstGeom prst="rect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052964" y="3970764"/>
              <a:ext cx="45898" cy="45898"/>
            </a:xfrm>
            <a:prstGeom prst="rect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3802265" y="4188709"/>
              <a:ext cx="45898" cy="45898"/>
            </a:xfrm>
            <a:prstGeom prst="rect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4020323" y="5079791"/>
              <a:ext cx="45898" cy="45898"/>
            </a:xfrm>
            <a:prstGeom prst="rect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2834454" y="4904516"/>
              <a:ext cx="45898" cy="45898"/>
            </a:xfrm>
            <a:prstGeom prst="rect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3023576" y="5107553"/>
              <a:ext cx="45898" cy="45898"/>
            </a:xfrm>
            <a:prstGeom prst="rect">
              <a:avLst/>
            </a:prstGeom>
            <a:grpFill/>
            <a:ln w="1270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691717" y="4036199"/>
              <a:ext cx="45898" cy="45898"/>
            </a:xfrm>
            <a:prstGeom prst="rect">
              <a:avLst/>
            </a:prstGeom>
            <a:grpFill/>
            <a:ln w="1270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585123" y="4064133"/>
              <a:ext cx="45898" cy="45898"/>
            </a:xfrm>
            <a:prstGeom prst="rect">
              <a:avLst/>
            </a:prstGeom>
            <a:grpFill/>
            <a:ln w="1270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1300970" y="3966854"/>
              <a:ext cx="45898" cy="45898"/>
            </a:xfrm>
            <a:prstGeom prst="rect">
              <a:avLst/>
            </a:prstGeom>
            <a:grpFill/>
            <a:ln w="1270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772213" y="3032167"/>
              <a:ext cx="45898" cy="45898"/>
            </a:xfrm>
            <a:prstGeom prst="rect">
              <a:avLst/>
            </a:prstGeom>
            <a:grpFill/>
            <a:ln w="1270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1484061" y="3345355"/>
              <a:ext cx="45898" cy="45898"/>
            </a:xfrm>
            <a:prstGeom prst="rect">
              <a:avLst/>
            </a:prstGeom>
            <a:grpFill/>
            <a:ln w="1270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2940526" y="2525824"/>
              <a:ext cx="45898" cy="45898"/>
            </a:xfrm>
            <a:prstGeom prst="rect">
              <a:avLst/>
            </a:prstGeom>
            <a:grpFill/>
            <a:ln w="1270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3846665" y="2548773"/>
              <a:ext cx="45898" cy="45898"/>
            </a:xfrm>
            <a:prstGeom prst="rect">
              <a:avLst/>
            </a:prstGeom>
            <a:grpFill/>
            <a:ln w="1270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5101600" y="2809724"/>
              <a:ext cx="45898" cy="45898"/>
            </a:xfrm>
            <a:prstGeom prst="rect">
              <a:avLst/>
            </a:prstGeom>
            <a:grpFill/>
            <a:ln w="1270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0" name="直接连接符 159"/>
            <p:cNvCxnSpPr>
              <a:stCxn id="73" idx="7"/>
              <a:endCxn id="115" idx="4"/>
            </p:cNvCxnSpPr>
            <p:nvPr/>
          </p:nvCxnSpPr>
          <p:spPr>
            <a:xfrm flipV="1">
              <a:off x="4560081" y="4808286"/>
              <a:ext cx="162905" cy="280730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>
              <a:endCxn id="74" idx="1"/>
            </p:cNvCxnSpPr>
            <p:nvPr/>
          </p:nvCxnSpPr>
          <p:spPr>
            <a:xfrm>
              <a:off x="4248342" y="4407877"/>
              <a:ext cx="78125" cy="406701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75" idx="5"/>
              <a:endCxn id="115" idx="1"/>
            </p:cNvCxnSpPr>
            <p:nvPr/>
          </p:nvCxnSpPr>
          <p:spPr>
            <a:xfrm>
              <a:off x="4263534" y="4401584"/>
              <a:ext cx="429003" cy="333191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>
              <a:stCxn id="75" idx="7"/>
              <a:endCxn id="76" idx="2"/>
            </p:cNvCxnSpPr>
            <p:nvPr/>
          </p:nvCxnSpPr>
          <p:spPr>
            <a:xfrm flipV="1">
              <a:off x="4263534" y="4172186"/>
              <a:ext cx="256525" cy="199015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71" idx="6"/>
              <a:endCxn id="70" idx="6"/>
            </p:cNvCxnSpPr>
            <p:nvPr/>
          </p:nvCxnSpPr>
          <p:spPr>
            <a:xfrm flipV="1">
              <a:off x="4701504" y="4386394"/>
              <a:ext cx="476928" cy="12531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69" idx="4"/>
              <a:endCxn id="70" idx="7"/>
            </p:cNvCxnSpPr>
            <p:nvPr/>
          </p:nvCxnSpPr>
          <p:spPr>
            <a:xfrm flipH="1">
              <a:off x="5172140" y="4011287"/>
              <a:ext cx="49259" cy="359915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16" idx="4"/>
              <a:endCxn id="67" idx="0"/>
            </p:cNvCxnSpPr>
            <p:nvPr/>
          </p:nvCxnSpPr>
          <p:spPr>
            <a:xfrm flipH="1">
              <a:off x="4944053" y="3807179"/>
              <a:ext cx="18608" cy="378646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endCxn id="116" idx="2"/>
            </p:cNvCxnSpPr>
            <p:nvPr/>
          </p:nvCxnSpPr>
          <p:spPr>
            <a:xfrm>
              <a:off x="4520059" y="3593409"/>
              <a:ext cx="399540" cy="170709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116" idx="6"/>
              <a:endCxn id="64" idx="2"/>
            </p:cNvCxnSpPr>
            <p:nvPr/>
          </p:nvCxnSpPr>
          <p:spPr>
            <a:xfrm flipV="1">
              <a:off x="5005722" y="3681021"/>
              <a:ext cx="194193" cy="83096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116" idx="7"/>
              <a:endCxn id="63" idx="3"/>
            </p:cNvCxnSpPr>
            <p:nvPr/>
          </p:nvCxnSpPr>
          <p:spPr>
            <a:xfrm flipV="1">
              <a:off x="4993110" y="3232964"/>
              <a:ext cx="280770" cy="500704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103" idx="4"/>
            </p:cNvCxnSpPr>
            <p:nvPr/>
          </p:nvCxnSpPr>
          <p:spPr>
            <a:xfrm>
              <a:off x="4722987" y="2944823"/>
              <a:ext cx="175129" cy="284346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103" idx="7"/>
              <a:endCxn id="121" idx="3"/>
            </p:cNvCxnSpPr>
            <p:nvPr/>
          </p:nvCxnSpPr>
          <p:spPr>
            <a:xfrm flipV="1">
              <a:off x="4738178" y="2715396"/>
              <a:ext cx="398984" cy="192752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22" idx="4"/>
            </p:cNvCxnSpPr>
            <p:nvPr/>
          </p:nvCxnSpPr>
          <p:spPr>
            <a:xfrm>
              <a:off x="4094759" y="1711076"/>
              <a:ext cx="175067" cy="992704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椭圆 172"/>
            <p:cNvSpPr/>
            <p:nvPr/>
          </p:nvSpPr>
          <p:spPr>
            <a:xfrm>
              <a:off x="4255630" y="2682296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4" name="直接连接符 173"/>
            <p:cNvCxnSpPr>
              <a:stCxn id="173" idx="7"/>
              <a:endCxn id="59" idx="3"/>
            </p:cNvCxnSpPr>
            <p:nvPr/>
          </p:nvCxnSpPr>
          <p:spPr>
            <a:xfrm flipV="1">
              <a:off x="4292304" y="2522621"/>
              <a:ext cx="194215" cy="165968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>
              <a:stCxn id="122" idx="5"/>
              <a:endCxn id="57" idx="1"/>
            </p:cNvCxnSpPr>
            <p:nvPr/>
          </p:nvCxnSpPr>
          <p:spPr>
            <a:xfrm>
              <a:off x="4125209" y="1698463"/>
              <a:ext cx="493431" cy="387586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>
              <a:stCxn id="123" idx="4"/>
              <a:endCxn id="51" idx="7"/>
            </p:cNvCxnSpPr>
            <p:nvPr/>
          </p:nvCxnSpPr>
          <p:spPr>
            <a:xfrm flipH="1">
              <a:off x="3628988" y="1939233"/>
              <a:ext cx="178999" cy="963085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stCxn id="52" idx="5"/>
              <a:endCxn id="51" idx="2"/>
            </p:cNvCxnSpPr>
            <p:nvPr/>
          </p:nvCxnSpPr>
          <p:spPr>
            <a:xfrm>
              <a:off x="3401030" y="2743104"/>
              <a:ext cx="191284" cy="174405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45" idx="7"/>
            </p:cNvCxnSpPr>
            <p:nvPr/>
          </p:nvCxnSpPr>
          <p:spPr>
            <a:xfrm flipV="1">
              <a:off x="3283586" y="1909944"/>
              <a:ext cx="497945" cy="403984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>
              <a:stCxn id="41" idx="6"/>
              <a:endCxn id="123" idx="1"/>
            </p:cNvCxnSpPr>
            <p:nvPr/>
          </p:nvCxnSpPr>
          <p:spPr>
            <a:xfrm flipV="1">
              <a:off x="3433429" y="1865722"/>
              <a:ext cx="344109" cy="48059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43" idx="7"/>
              <a:endCxn id="125" idx="3"/>
            </p:cNvCxnSpPr>
            <p:nvPr/>
          </p:nvCxnSpPr>
          <p:spPr>
            <a:xfrm flipV="1">
              <a:off x="3494722" y="1493286"/>
              <a:ext cx="117909" cy="208368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>
              <a:stCxn id="42" idx="6"/>
              <a:endCxn id="125" idx="1"/>
            </p:cNvCxnSpPr>
            <p:nvPr/>
          </p:nvCxnSpPr>
          <p:spPr>
            <a:xfrm>
              <a:off x="3407323" y="1406414"/>
              <a:ext cx="205307" cy="25974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>
              <a:stCxn id="38" idx="3"/>
              <a:endCxn id="35" idx="7"/>
            </p:cNvCxnSpPr>
            <p:nvPr/>
          </p:nvCxnSpPr>
          <p:spPr>
            <a:xfrm flipH="1">
              <a:off x="2672134" y="1464570"/>
              <a:ext cx="125549" cy="266931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34" idx="5"/>
              <a:endCxn id="35" idx="1"/>
            </p:cNvCxnSpPr>
            <p:nvPr/>
          </p:nvCxnSpPr>
          <p:spPr>
            <a:xfrm>
              <a:off x="2471104" y="1618660"/>
              <a:ext cx="170648" cy="112841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endCxn id="39" idx="3"/>
            </p:cNvCxnSpPr>
            <p:nvPr/>
          </p:nvCxnSpPr>
          <p:spPr>
            <a:xfrm flipV="1">
              <a:off x="2678426" y="1689070"/>
              <a:ext cx="408457" cy="49258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>
              <a:stCxn id="31" idx="6"/>
              <a:endCxn id="35" idx="2"/>
            </p:cNvCxnSpPr>
            <p:nvPr/>
          </p:nvCxnSpPr>
          <p:spPr>
            <a:xfrm flipV="1">
              <a:off x="2008643" y="1746693"/>
              <a:ext cx="626817" cy="189842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31" idx="7"/>
              <a:endCxn id="33" idx="2"/>
            </p:cNvCxnSpPr>
            <p:nvPr/>
          </p:nvCxnSpPr>
          <p:spPr>
            <a:xfrm flipV="1">
              <a:off x="2002351" y="1695363"/>
              <a:ext cx="288856" cy="225981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35" idx="4"/>
              <a:endCxn id="36" idx="7"/>
            </p:cNvCxnSpPr>
            <p:nvPr/>
          </p:nvCxnSpPr>
          <p:spPr>
            <a:xfrm flipH="1">
              <a:off x="2475810" y="1768176"/>
              <a:ext cx="181134" cy="196134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endCxn id="37" idx="0"/>
            </p:cNvCxnSpPr>
            <p:nvPr/>
          </p:nvCxnSpPr>
          <p:spPr>
            <a:xfrm>
              <a:off x="2656944" y="1768176"/>
              <a:ext cx="0" cy="464503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stCxn id="44" idx="4"/>
              <a:endCxn id="45" idx="0"/>
            </p:cNvCxnSpPr>
            <p:nvPr/>
          </p:nvCxnSpPr>
          <p:spPr>
            <a:xfrm>
              <a:off x="3255653" y="2058274"/>
              <a:ext cx="12743" cy="249361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椭圆 189"/>
            <p:cNvSpPr/>
            <p:nvPr/>
          </p:nvSpPr>
          <p:spPr>
            <a:xfrm>
              <a:off x="2328031" y="2437029"/>
              <a:ext cx="42966" cy="42966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1" name="直接连接符 190"/>
            <p:cNvCxnSpPr>
              <a:stCxn id="190" idx="7"/>
              <a:endCxn id="37" idx="3"/>
            </p:cNvCxnSpPr>
            <p:nvPr/>
          </p:nvCxnSpPr>
          <p:spPr>
            <a:xfrm flipV="1">
              <a:off x="2364705" y="2269353"/>
              <a:ext cx="277047" cy="173968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endCxn id="45" idx="2"/>
            </p:cNvCxnSpPr>
            <p:nvPr/>
          </p:nvCxnSpPr>
          <p:spPr>
            <a:xfrm>
              <a:off x="3013279" y="2286152"/>
              <a:ext cx="233632" cy="42967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45" idx="4"/>
              <a:endCxn id="49" idx="0"/>
            </p:cNvCxnSpPr>
            <p:nvPr/>
          </p:nvCxnSpPr>
          <p:spPr>
            <a:xfrm flipH="1">
              <a:off x="3191231" y="2350602"/>
              <a:ext cx="77164" cy="776979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47" idx="5"/>
              <a:endCxn id="49" idx="1"/>
            </p:cNvCxnSpPr>
            <p:nvPr/>
          </p:nvCxnSpPr>
          <p:spPr>
            <a:xfrm>
              <a:off x="2721672" y="2721622"/>
              <a:ext cx="454367" cy="412251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stCxn id="28" idx="4"/>
              <a:endCxn id="109" idx="0"/>
            </p:cNvCxnSpPr>
            <p:nvPr/>
          </p:nvCxnSpPr>
          <p:spPr>
            <a:xfrm flipH="1">
              <a:off x="1859364" y="2913462"/>
              <a:ext cx="3127" cy="194102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>
              <a:stCxn id="29" idx="5"/>
              <a:endCxn id="109" idx="1"/>
            </p:cNvCxnSpPr>
            <p:nvPr/>
          </p:nvCxnSpPr>
          <p:spPr>
            <a:xfrm>
              <a:off x="1477546" y="2705784"/>
              <a:ext cx="351369" cy="414393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stCxn id="25" idx="5"/>
              <a:endCxn id="24" idx="2"/>
            </p:cNvCxnSpPr>
            <p:nvPr/>
          </p:nvCxnSpPr>
          <p:spPr>
            <a:xfrm>
              <a:off x="1493132" y="3021941"/>
              <a:ext cx="153080" cy="231644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>
              <a:stCxn id="24" idx="6"/>
              <a:endCxn id="109" idx="2"/>
            </p:cNvCxnSpPr>
            <p:nvPr/>
          </p:nvCxnSpPr>
          <p:spPr>
            <a:xfrm flipV="1">
              <a:off x="1689178" y="3150626"/>
              <a:ext cx="127124" cy="102958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>
              <a:stCxn id="21" idx="7"/>
              <a:endCxn id="109" idx="3"/>
            </p:cNvCxnSpPr>
            <p:nvPr/>
          </p:nvCxnSpPr>
          <p:spPr>
            <a:xfrm flipV="1">
              <a:off x="1664721" y="3181076"/>
              <a:ext cx="164194" cy="326246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>
              <a:stCxn id="109" idx="4"/>
              <a:endCxn id="14" idx="0"/>
            </p:cNvCxnSpPr>
            <p:nvPr/>
          </p:nvCxnSpPr>
          <p:spPr>
            <a:xfrm>
              <a:off x="1859364" y="3193688"/>
              <a:ext cx="138472" cy="603015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>
              <a:endCxn id="27" idx="2"/>
            </p:cNvCxnSpPr>
            <p:nvPr/>
          </p:nvCxnSpPr>
          <p:spPr>
            <a:xfrm>
              <a:off x="1883974" y="2891980"/>
              <a:ext cx="423697" cy="12564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>
              <a:stCxn id="30" idx="5"/>
              <a:endCxn id="27" idx="1"/>
            </p:cNvCxnSpPr>
            <p:nvPr/>
          </p:nvCxnSpPr>
          <p:spPr>
            <a:xfrm>
              <a:off x="1962796" y="2454948"/>
              <a:ext cx="351167" cy="434404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>
              <a:stCxn id="31" idx="4"/>
            </p:cNvCxnSpPr>
            <p:nvPr/>
          </p:nvCxnSpPr>
          <p:spPr>
            <a:xfrm flipH="1">
              <a:off x="1947605" y="1958017"/>
              <a:ext cx="39556" cy="457433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>
              <a:stCxn id="31" idx="5"/>
              <a:endCxn id="32" idx="1"/>
            </p:cNvCxnSpPr>
            <p:nvPr/>
          </p:nvCxnSpPr>
          <p:spPr>
            <a:xfrm>
              <a:off x="2002351" y="1951726"/>
              <a:ext cx="151924" cy="134324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>
              <a:stCxn id="109" idx="5"/>
              <a:endCxn id="10" idx="2"/>
            </p:cNvCxnSpPr>
            <p:nvPr/>
          </p:nvCxnSpPr>
          <p:spPr>
            <a:xfrm>
              <a:off x="1889813" y="3181076"/>
              <a:ext cx="763262" cy="206094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>
              <a:stCxn id="109" idx="5"/>
              <a:endCxn id="17" idx="0"/>
            </p:cNvCxnSpPr>
            <p:nvPr/>
          </p:nvCxnSpPr>
          <p:spPr>
            <a:xfrm>
              <a:off x="1889813" y="3181076"/>
              <a:ext cx="175695" cy="255505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>
              <a:stCxn id="22" idx="4"/>
              <a:endCxn id="110" idx="1"/>
            </p:cNvCxnSpPr>
            <p:nvPr/>
          </p:nvCxnSpPr>
          <p:spPr>
            <a:xfrm>
              <a:off x="1321114" y="3340980"/>
              <a:ext cx="147861" cy="808390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>
              <a:stCxn id="18" idx="4"/>
              <a:endCxn id="110" idx="0"/>
            </p:cNvCxnSpPr>
            <p:nvPr/>
          </p:nvCxnSpPr>
          <p:spPr>
            <a:xfrm flipH="1">
              <a:off x="1499423" y="3701104"/>
              <a:ext cx="1" cy="435652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>
              <a:stCxn id="19" idx="3"/>
              <a:endCxn id="110" idx="7"/>
            </p:cNvCxnSpPr>
            <p:nvPr/>
          </p:nvCxnSpPr>
          <p:spPr>
            <a:xfrm flipH="1">
              <a:off x="1529873" y="3902946"/>
              <a:ext cx="140549" cy="246424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>
              <a:stCxn id="110" idx="6"/>
              <a:endCxn id="20" idx="3"/>
            </p:cNvCxnSpPr>
            <p:nvPr/>
          </p:nvCxnSpPr>
          <p:spPr>
            <a:xfrm flipV="1">
              <a:off x="1542485" y="4064634"/>
              <a:ext cx="444674" cy="115184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>
              <a:stCxn id="110" idx="5"/>
              <a:endCxn id="90" idx="2"/>
            </p:cNvCxnSpPr>
            <p:nvPr/>
          </p:nvCxnSpPr>
          <p:spPr>
            <a:xfrm>
              <a:off x="1529873" y="4210268"/>
              <a:ext cx="177224" cy="78124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>
              <a:stCxn id="91" idx="4"/>
              <a:endCxn id="114" idx="0"/>
            </p:cNvCxnSpPr>
            <p:nvPr/>
          </p:nvCxnSpPr>
          <p:spPr>
            <a:xfrm>
              <a:off x="2107842" y="4537597"/>
              <a:ext cx="130193" cy="496161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88" idx="5"/>
              <a:endCxn id="86" idx="0"/>
            </p:cNvCxnSpPr>
            <p:nvPr/>
          </p:nvCxnSpPr>
          <p:spPr>
            <a:xfrm>
              <a:off x="2306398" y="4509822"/>
              <a:ext cx="98689" cy="213838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>
              <a:stCxn id="86" idx="7"/>
              <a:endCxn id="89" idx="3"/>
            </p:cNvCxnSpPr>
            <p:nvPr/>
          </p:nvCxnSpPr>
          <p:spPr>
            <a:xfrm flipV="1">
              <a:off x="2420278" y="4282099"/>
              <a:ext cx="260002" cy="447853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86" idx="6"/>
              <a:endCxn id="87" idx="2"/>
            </p:cNvCxnSpPr>
            <p:nvPr/>
          </p:nvCxnSpPr>
          <p:spPr>
            <a:xfrm>
              <a:off x="2426570" y="4745144"/>
              <a:ext cx="204452" cy="41260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endCxn id="84" idx="0"/>
            </p:cNvCxnSpPr>
            <p:nvPr/>
          </p:nvCxnSpPr>
          <p:spPr>
            <a:xfrm>
              <a:off x="2411171" y="4767730"/>
              <a:ext cx="15399" cy="446589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86" idx="5"/>
              <a:endCxn id="85" idx="1"/>
            </p:cNvCxnSpPr>
            <p:nvPr/>
          </p:nvCxnSpPr>
          <p:spPr>
            <a:xfrm>
              <a:off x="2420278" y="4760335"/>
              <a:ext cx="285278" cy="359280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84" idx="6"/>
              <a:endCxn id="83" idx="2"/>
            </p:cNvCxnSpPr>
            <p:nvPr/>
          </p:nvCxnSpPr>
          <p:spPr>
            <a:xfrm>
              <a:off x="2448053" y="5235803"/>
              <a:ext cx="495405" cy="201211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93" idx="6"/>
              <a:endCxn id="94" idx="2"/>
            </p:cNvCxnSpPr>
            <p:nvPr/>
          </p:nvCxnSpPr>
          <p:spPr>
            <a:xfrm flipV="1">
              <a:off x="2741728" y="4600777"/>
              <a:ext cx="426125" cy="15678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81" idx="5"/>
              <a:endCxn id="80" idx="1"/>
            </p:cNvCxnSpPr>
            <p:nvPr/>
          </p:nvCxnSpPr>
          <p:spPr>
            <a:xfrm>
              <a:off x="3381976" y="4398686"/>
              <a:ext cx="245912" cy="200961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113" idx="7"/>
              <a:endCxn id="80" idx="3"/>
            </p:cNvCxnSpPr>
            <p:nvPr/>
          </p:nvCxnSpPr>
          <p:spPr>
            <a:xfrm flipV="1">
              <a:off x="3200197" y="4630030"/>
              <a:ext cx="427692" cy="316179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>
              <a:stCxn id="80" idx="4"/>
              <a:endCxn id="82" idx="0"/>
            </p:cNvCxnSpPr>
            <p:nvPr/>
          </p:nvCxnSpPr>
          <p:spPr>
            <a:xfrm flipH="1">
              <a:off x="3547950" y="4636321"/>
              <a:ext cx="95130" cy="401684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椭圆 222"/>
            <p:cNvSpPr/>
            <p:nvPr/>
          </p:nvSpPr>
          <p:spPr>
            <a:xfrm>
              <a:off x="2884189" y="3935296"/>
              <a:ext cx="86124" cy="86124"/>
            </a:xfrm>
            <a:prstGeom prst="ellips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4" name="直接连接符 223"/>
            <p:cNvCxnSpPr>
              <a:stCxn id="96" idx="6"/>
              <a:endCxn id="223" idx="2"/>
            </p:cNvCxnSpPr>
            <p:nvPr/>
          </p:nvCxnSpPr>
          <p:spPr>
            <a:xfrm>
              <a:off x="2695470" y="3884954"/>
              <a:ext cx="188719" cy="93404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>
              <a:stCxn id="223" idx="4"/>
              <a:endCxn id="95" idx="0"/>
            </p:cNvCxnSpPr>
            <p:nvPr/>
          </p:nvCxnSpPr>
          <p:spPr>
            <a:xfrm>
              <a:off x="2927251" y="4021420"/>
              <a:ext cx="17771" cy="359350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223" idx="6"/>
              <a:endCxn id="97" idx="2"/>
            </p:cNvCxnSpPr>
            <p:nvPr/>
          </p:nvCxnSpPr>
          <p:spPr>
            <a:xfrm flipV="1">
              <a:off x="2970313" y="3816652"/>
              <a:ext cx="413681" cy="161706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>
              <a:stCxn id="12" idx="5"/>
              <a:endCxn id="223" idx="1"/>
            </p:cNvCxnSpPr>
            <p:nvPr/>
          </p:nvCxnSpPr>
          <p:spPr>
            <a:xfrm>
              <a:off x="2504993" y="3516221"/>
              <a:ext cx="391809" cy="431688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>
              <a:stCxn id="50" idx="6"/>
              <a:endCxn id="118" idx="2"/>
            </p:cNvCxnSpPr>
            <p:nvPr/>
          </p:nvCxnSpPr>
          <p:spPr>
            <a:xfrm flipV="1">
              <a:off x="3414872" y="3301513"/>
              <a:ext cx="390230" cy="43063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118" idx="4"/>
              <a:endCxn id="99" idx="7"/>
            </p:cNvCxnSpPr>
            <p:nvPr/>
          </p:nvCxnSpPr>
          <p:spPr>
            <a:xfrm flipH="1">
              <a:off x="3776825" y="3344575"/>
              <a:ext cx="71338" cy="384834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>
              <a:stCxn id="117" idx="4"/>
              <a:endCxn id="100" idx="0"/>
            </p:cNvCxnSpPr>
            <p:nvPr/>
          </p:nvCxnSpPr>
          <p:spPr>
            <a:xfrm>
              <a:off x="4051697" y="3134931"/>
              <a:ext cx="86945" cy="380252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>
              <a:stCxn id="117" idx="6"/>
              <a:endCxn id="101" idx="3"/>
            </p:cNvCxnSpPr>
            <p:nvPr/>
          </p:nvCxnSpPr>
          <p:spPr>
            <a:xfrm>
              <a:off x="4094759" y="3091869"/>
              <a:ext cx="394582" cy="52466"/>
            </a:xfrm>
            <a:prstGeom prst="line">
              <a:avLst/>
            </a:prstGeom>
            <a:grpFill/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Freeform 34"/>
            <p:cNvSpPr>
              <a:spLocks noEditPoints="1"/>
            </p:cNvSpPr>
            <p:nvPr/>
          </p:nvSpPr>
          <p:spPr bwMode="auto">
            <a:xfrm>
              <a:off x="3867786" y="4631608"/>
              <a:ext cx="268544" cy="270037"/>
            </a:xfrm>
            <a:custGeom>
              <a:avLst/>
              <a:gdLst>
                <a:gd name="T0" fmla="*/ 180 w 199"/>
                <a:gd name="T1" fmla="*/ 80 h 199"/>
                <a:gd name="T2" fmla="*/ 118 w 199"/>
                <a:gd name="T3" fmla="*/ 19 h 199"/>
                <a:gd name="T4" fmla="*/ 137 w 199"/>
                <a:gd name="T5" fmla="*/ 0 h 199"/>
                <a:gd name="T6" fmla="*/ 199 w 199"/>
                <a:gd name="T7" fmla="*/ 62 h 199"/>
                <a:gd name="T8" fmla="*/ 180 w 199"/>
                <a:gd name="T9" fmla="*/ 80 h 199"/>
                <a:gd name="T10" fmla="*/ 162 w 199"/>
                <a:gd name="T11" fmla="*/ 98 h 199"/>
                <a:gd name="T12" fmla="*/ 160 w 199"/>
                <a:gd name="T13" fmla="*/ 99 h 199"/>
                <a:gd name="T14" fmla="*/ 149 w 199"/>
                <a:gd name="T15" fmla="*/ 99 h 199"/>
                <a:gd name="T16" fmla="*/ 137 w 199"/>
                <a:gd name="T17" fmla="*/ 99 h 199"/>
                <a:gd name="T18" fmla="*/ 124 w 199"/>
                <a:gd name="T19" fmla="*/ 149 h 199"/>
                <a:gd name="T20" fmla="*/ 25 w 199"/>
                <a:gd name="T21" fmla="*/ 199 h 199"/>
                <a:gd name="T22" fmla="*/ 13 w 199"/>
                <a:gd name="T23" fmla="*/ 199 h 199"/>
                <a:gd name="T24" fmla="*/ 52 w 199"/>
                <a:gd name="T25" fmla="*/ 159 h 199"/>
                <a:gd name="T26" fmla="*/ 62 w 199"/>
                <a:gd name="T27" fmla="*/ 161 h 199"/>
                <a:gd name="T28" fmla="*/ 87 w 199"/>
                <a:gd name="T29" fmla="*/ 137 h 199"/>
                <a:gd name="T30" fmla="*/ 62 w 199"/>
                <a:gd name="T31" fmla="*/ 112 h 199"/>
                <a:gd name="T32" fmla="*/ 37 w 199"/>
                <a:gd name="T33" fmla="*/ 137 h 199"/>
                <a:gd name="T34" fmla="*/ 40 w 199"/>
                <a:gd name="T35" fmla="*/ 147 h 199"/>
                <a:gd name="T36" fmla="*/ 0 w 199"/>
                <a:gd name="T37" fmla="*/ 186 h 199"/>
                <a:gd name="T38" fmla="*/ 0 w 199"/>
                <a:gd name="T39" fmla="*/ 174 h 199"/>
                <a:gd name="T40" fmla="*/ 50 w 199"/>
                <a:gd name="T41" fmla="*/ 75 h 199"/>
                <a:gd name="T42" fmla="*/ 100 w 199"/>
                <a:gd name="T43" fmla="*/ 62 h 199"/>
                <a:gd name="T44" fmla="*/ 100 w 199"/>
                <a:gd name="T45" fmla="*/ 50 h 199"/>
                <a:gd name="T46" fmla="*/ 100 w 199"/>
                <a:gd name="T47" fmla="*/ 38 h 199"/>
                <a:gd name="T48" fmla="*/ 100 w 199"/>
                <a:gd name="T49" fmla="*/ 37 h 199"/>
                <a:gd name="T50" fmla="*/ 106 w 199"/>
                <a:gd name="T51" fmla="*/ 31 h 199"/>
                <a:gd name="T52" fmla="*/ 167 w 199"/>
                <a:gd name="T53" fmla="*/ 93 h 199"/>
                <a:gd name="T54" fmla="*/ 162 w 199"/>
                <a:gd name="T55" fmla="*/ 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199">
                  <a:moveTo>
                    <a:pt x="180" y="80"/>
                  </a:moveTo>
                  <a:cubicBezTo>
                    <a:pt x="118" y="19"/>
                    <a:pt x="118" y="19"/>
                    <a:pt x="118" y="19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99" y="62"/>
                    <a:pt x="199" y="62"/>
                    <a:pt x="199" y="62"/>
                  </a:cubicBezTo>
                  <a:lnTo>
                    <a:pt x="180" y="80"/>
                  </a:lnTo>
                  <a:close/>
                  <a:moveTo>
                    <a:pt x="162" y="98"/>
                  </a:moveTo>
                  <a:cubicBezTo>
                    <a:pt x="161" y="99"/>
                    <a:pt x="161" y="99"/>
                    <a:pt x="160" y="99"/>
                  </a:cubicBezTo>
                  <a:cubicBezTo>
                    <a:pt x="149" y="99"/>
                    <a:pt x="149" y="99"/>
                    <a:pt x="149" y="99"/>
                  </a:cubicBezTo>
                  <a:cubicBezTo>
                    <a:pt x="137" y="99"/>
                    <a:pt x="137" y="99"/>
                    <a:pt x="137" y="99"/>
                  </a:cubicBezTo>
                  <a:cubicBezTo>
                    <a:pt x="124" y="149"/>
                    <a:pt x="124" y="149"/>
                    <a:pt x="124" y="149"/>
                  </a:cubicBezTo>
                  <a:cubicBezTo>
                    <a:pt x="25" y="199"/>
                    <a:pt x="25" y="199"/>
                    <a:pt x="25" y="199"/>
                  </a:cubicBezTo>
                  <a:cubicBezTo>
                    <a:pt x="13" y="199"/>
                    <a:pt x="13" y="199"/>
                    <a:pt x="13" y="199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5" y="161"/>
                    <a:pt x="59" y="161"/>
                    <a:pt x="62" y="161"/>
                  </a:cubicBezTo>
                  <a:cubicBezTo>
                    <a:pt x="76" y="161"/>
                    <a:pt x="87" y="150"/>
                    <a:pt x="87" y="137"/>
                  </a:cubicBezTo>
                  <a:cubicBezTo>
                    <a:pt x="87" y="123"/>
                    <a:pt x="76" y="112"/>
                    <a:pt x="62" y="112"/>
                  </a:cubicBezTo>
                  <a:cubicBezTo>
                    <a:pt x="49" y="112"/>
                    <a:pt x="37" y="123"/>
                    <a:pt x="37" y="137"/>
                  </a:cubicBezTo>
                  <a:cubicBezTo>
                    <a:pt x="37" y="140"/>
                    <a:pt x="38" y="144"/>
                    <a:pt x="40" y="147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67" y="93"/>
                    <a:pt x="167" y="93"/>
                    <a:pt x="167" y="93"/>
                  </a:cubicBezTo>
                  <a:lnTo>
                    <a:pt x="162" y="98"/>
                  </a:lnTo>
                  <a:close/>
                </a:path>
              </a:pathLst>
            </a:custGeom>
            <a:grpFill/>
            <a:ln>
              <a:solidFill>
                <a:schemeClr val="accent1">
                  <a:alpha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66"/>
            <p:cNvSpPr>
              <a:spLocks noEditPoints="1"/>
            </p:cNvSpPr>
            <p:nvPr/>
          </p:nvSpPr>
          <p:spPr bwMode="auto">
            <a:xfrm>
              <a:off x="2944495" y="3315893"/>
              <a:ext cx="270037" cy="23721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alpha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6"/>
            <p:cNvSpPr>
              <a:spLocks noEditPoints="1"/>
            </p:cNvSpPr>
            <p:nvPr/>
          </p:nvSpPr>
          <p:spPr bwMode="auto">
            <a:xfrm>
              <a:off x="4265281" y="3733419"/>
              <a:ext cx="241690" cy="268544"/>
            </a:xfrm>
            <a:custGeom>
              <a:avLst/>
              <a:gdLst>
                <a:gd name="T0" fmla="*/ 147 w 179"/>
                <a:gd name="T1" fmla="*/ 117 h 199"/>
                <a:gd name="T2" fmla="*/ 147 w 179"/>
                <a:gd name="T3" fmla="*/ 61 h 199"/>
                <a:gd name="T4" fmla="*/ 179 w 179"/>
                <a:gd name="T5" fmla="*/ 66 h 199"/>
                <a:gd name="T6" fmla="*/ 179 w 179"/>
                <a:gd name="T7" fmla="*/ 112 h 199"/>
                <a:gd name="T8" fmla="*/ 147 w 179"/>
                <a:gd name="T9" fmla="*/ 117 h 199"/>
                <a:gd name="T10" fmla="*/ 23 w 179"/>
                <a:gd name="T11" fmla="*/ 35 h 199"/>
                <a:gd name="T12" fmla="*/ 23 w 179"/>
                <a:gd name="T13" fmla="*/ 199 h 199"/>
                <a:gd name="T14" fmla="*/ 11 w 179"/>
                <a:gd name="T15" fmla="*/ 199 h 199"/>
                <a:gd name="T16" fmla="*/ 11 w 179"/>
                <a:gd name="T17" fmla="*/ 35 h 199"/>
                <a:gd name="T18" fmla="*/ 0 w 179"/>
                <a:gd name="T19" fmla="*/ 18 h 199"/>
                <a:gd name="T20" fmla="*/ 18 w 179"/>
                <a:gd name="T21" fmla="*/ 0 h 199"/>
                <a:gd name="T22" fmla="*/ 36 w 179"/>
                <a:gd name="T23" fmla="*/ 18 h 199"/>
                <a:gd name="T24" fmla="*/ 23 w 179"/>
                <a:gd name="T25" fmla="*/ 35 h 199"/>
                <a:gd name="T26" fmla="*/ 67 w 179"/>
                <a:gd name="T27" fmla="*/ 130 h 199"/>
                <a:gd name="T28" fmla="*/ 31 w 179"/>
                <a:gd name="T29" fmla="*/ 135 h 199"/>
                <a:gd name="T30" fmla="*/ 31 w 179"/>
                <a:gd name="T31" fmla="*/ 43 h 199"/>
                <a:gd name="T32" fmla="*/ 67 w 179"/>
                <a:gd name="T33" fmla="*/ 49 h 199"/>
                <a:gd name="T34" fmla="*/ 67 w 179"/>
                <a:gd name="T35" fmla="*/ 130 h 199"/>
                <a:gd name="T36" fmla="*/ 91 w 179"/>
                <a:gd name="T37" fmla="*/ 52 h 199"/>
                <a:gd name="T38" fmla="*/ 123 w 179"/>
                <a:gd name="T39" fmla="*/ 57 h 199"/>
                <a:gd name="T40" fmla="*/ 123 w 179"/>
                <a:gd name="T41" fmla="*/ 121 h 199"/>
                <a:gd name="T42" fmla="*/ 91 w 179"/>
                <a:gd name="T43" fmla="*/ 126 h 199"/>
                <a:gd name="T44" fmla="*/ 91 w 179"/>
                <a:gd name="T45" fmla="*/ 5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9" h="199">
                  <a:moveTo>
                    <a:pt x="147" y="117"/>
                  </a:moveTo>
                  <a:cubicBezTo>
                    <a:pt x="147" y="61"/>
                    <a:pt x="147" y="61"/>
                    <a:pt x="147" y="61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79" y="112"/>
                    <a:pt x="179" y="112"/>
                    <a:pt x="179" y="112"/>
                  </a:cubicBezTo>
                  <a:lnTo>
                    <a:pt x="147" y="117"/>
                  </a:lnTo>
                  <a:close/>
                  <a:moveTo>
                    <a:pt x="23" y="35"/>
                  </a:moveTo>
                  <a:cubicBezTo>
                    <a:pt x="23" y="199"/>
                    <a:pt x="23" y="199"/>
                    <a:pt x="23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5" y="32"/>
                    <a:pt x="0" y="25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6"/>
                    <a:pt x="31" y="33"/>
                    <a:pt x="23" y="35"/>
                  </a:cubicBezTo>
                  <a:close/>
                  <a:moveTo>
                    <a:pt x="67" y="130"/>
                  </a:moveTo>
                  <a:cubicBezTo>
                    <a:pt x="31" y="135"/>
                    <a:pt x="31" y="135"/>
                    <a:pt x="31" y="13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130"/>
                  </a:lnTo>
                  <a:close/>
                  <a:moveTo>
                    <a:pt x="91" y="52"/>
                  </a:moveTo>
                  <a:cubicBezTo>
                    <a:pt x="123" y="57"/>
                    <a:pt x="123" y="57"/>
                    <a:pt x="123" y="57"/>
                  </a:cubicBezTo>
                  <a:cubicBezTo>
                    <a:pt x="123" y="121"/>
                    <a:pt x="123" y="121"/>
                    <a:pt x="123" y="121"/>
                  </a:cubicBezTo>
                  <a:cubicBezTo>
                    <a:pt x="91" y="126"/>
                    <a:pt x="91" y="126"/>
                    <a:pt x="91" y="126"/>
                  </a:cubicBezTo>
                  <a:lnTo>
                    <a:pt x="91" y="52"/>
                  </a:lnTo>
                  <a:close/>
                </a:path>
              </a:pathLst>
            </a:custGeom>
            <a:grpFill/>
            <a:ln>
              <a:solidFill>
                <a:schemeClr val="accent1">
                  <a:alpha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43"/>
            <p:cNvSpPr>
              <a:spLocks noEditPoints="1"/>
            </p:cNvSpPr>
            <p:nvPr/>
          </p:nvSpPr>
          <p:spPr bwMode="auto">
            <a:xfrm>
              <a:off x="1744999" y="4588078"/>
              <a:ext cx="268544" cy="241690"/>
            </a:xfrm>
            <a:custGeom>
              <a:avLst/>
              <a:gdLst>
                <a:gd name="T0" fmla="*/ 180 w 198"/>
                <a:gd name="T1" fmla="*/ 73 h 179"/>
                <a:gd name="T2" fmla="*/ 18 w 198"/>
                <a:gd name="T3" fmla="*/ 73 h 179"/>
                <a:gd name="T4" fmla="*/ 0 w 198"/>
                <a:gd name="T5" fmla="*/ 55 h 179"/>
                <a:gd name="T6" fmla="*/ 198 w 198"/>
                <a:gd name="T7" fmla="*/ 55 h 179"/>
                <a:gd name="T8" fmla="*/ 180 w 198"/>
                <a:gd name="T9" fmla="*/ 73 h 179"/>
                <a:gd name="T10" fmla="*/ 171 w 198"/>
                <a:gd name="T11" fmla="*/ 82 h 179"/>
                <a:gd name="T12" fmla="*/ 153 w 198"/>
                <a:gd name="T13" fmla="*/ 100 h 179"/>
                <a:gd name="T14" fmla="*/ 45 w 198"/>
                <a:gd name="T15" fmla="*/ 100 h 179"/>
                <a:gd name="T16" fmla="*/ 27 w 198"/>
                <a:gd name="T17" fmla="*/ 82 h 179"/>
                <a:gd name="T18" fmla="*/ 171 w 198"/>
                <a:gd name="T19" fmla="*/ 82 h 179"/>
                <a:gd name="T20" fmla="*/ 144 w 198"/>
                <a:gd name="T21" fmla="*/ 109 h 179"/>
                <a:gd name="T22" fmla="*/ 126 w 198"/>
                <a:gd name="T23" fmla="*/ 127 h 179"/>
                <a:gd name="T24" fmla="*/ 72 w 198"/>
                <a:gd name="T25" fmla="*/ 127 h 179"/>
                <a:gd name="T26" fmla="*/ 54 w 198"/>
                <a:gd name="T27" fmla="*/ 109 h 179"/>
                <a:gd name="T28" fmla="*/ 144 w 198"/>
                <a:gd name="T29" fmla="*/ 109 h 179"/>
                <a:gd name="T30" fmla="*/ 99 w 198"/>
                <a:gd name="T31" fmla="*/ 129 h 179"/>
                <a:gd name="T32" fmla="*/ 124 w 198"/>
                <a:gd name="T33" fmla="*/ 154 h 179"/>
                <a:gd name="T34" fmla="*/ 99 w 198"/>
                <a:gd name="T35" fmla="*/ 179 h 179"/>
                <a:gd name="T36" fmla="*/ 73 w 198"/>
                <a:gd name="T37" fmla="*/ 154 h 179"/>
                <a:gd name="T38" fmla="*/ 99 w 198"/>
                <a:gd name="T39" fmla="*/ 12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179">
                  <a:moveTo>
                    <a:pt x="180" y="73"/>
                  </a:moveTo>
                  <a:cubicBezTo>
                    <a:pt x="135" y="28"/>
                    <a:pt x="63" y="28"/>
                    <a:pt x="18" y="7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5" y="0"/>
                    <a:pt x="143" y="0"/>
                    <a:pt x="198" y="55"/>
                  </a:cubicBezTo>
                  <a:lnTo>
                    <a:pt x="180" y="73"/>
                  </a:lnTo>
                  <a:close/>
                  <a:moveTo>
                    <a:pt x="171" y="82"/>
                  </a:moveTo>
                  <a:cubicBezTo>
                    <a:pt x="153" y="100"/>
                    <a:pt x="153" y="100"/>
                    <a:pt x="153" y="100"/>
                  </a:cubicBezTo>
                  <a:cubicBezTo>
                    <a:pt x="123" y="70"/>
                    <a:pt x="75" y="70"/>
                    <a:pt x="45" y="100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67" y="42"/>
                    <a:pt x="131" y="42"/>
                    <a:pt x="171" y="82"/>
                  </a:cubicBezTo>
                  <a:close/>
                  <a:moveTo>
                    <a:pt x="144" y="109"/>
                  </a:moveTo>
                  <a:cubicBezTo>
                    <a:pt x="126" y="127"/>
                    <a:pt x="126" y="127"/>
                    <a:pt x="126" y="127"/>
                  </a:cubicBezTo>
                  <a:cubicBezTo>
                    <a:pt x="111" y="112"/>
                    <a:pt x="87" y="112"/>
                    <a:pt x="72" y="127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79" y="84"/>
                    <a:pt x="119" y="84"/>
                    <a:pt x="144" y="109"/>
                  </a:cubicBezTo>
                  <a:close/>
                  <a:moveTo>
                    <a:pt x="99" y="129"/>
                  </a:moveTo>
                  <a:cubicBezTo>
                    <a:pt x="113" y="129"/>
                    <a:pt x="124" y="140"/>
                    <a:pt x="124" y="154"/>
                  </a:cubicBezTo>
                  <a:cubicBezTo>
                    <a:pt x="124" y="168"/>
                    <a:pt x="113" y="179"/>
                    <a:pt x="99" y="179"/>
                  </a:cubicBezTo>
                  <a:cubicBezTo>
                    <a:pt x="85" y="179"/>
                    <a:pt x="73" y="168"/>
                    <a:pt x="73" y="154"/>
                  </a:cubicBezTo>
                  <a:cubicBezTo>
                    <a:pt x="73" y="140"/>
                    <a:pt x="85" y="129"/>
                    <a:pt x="99" y="129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alpha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39"/>
            <p:cNvSpPr>
              <a:spLocks noEditPoints="1"/>
            </p:cNvSpPr>
            <p:nvPr/>
          </p:nvSpPr>
          <p:spPr bwMode="auto">
            <a:xfrm>
              <a:off x="1527877" y="2325282"/>
              <a:ext cx="259593" cy="253625"/>
            </a:xfrm>
            <a:custGeom>
              <a:avLst/>
              <a:gdLst>
                <a:gd name="T0" fmla="*/ 123 w 192"/>
                <a:gd name="T1" fmla="*/ 175 h 188"/>
                <a:gd name="T2" fmla="*/ 123 w 192"/>
                <a:gd name="T3" fmla="*/ 148 h 188"/>
                <a:gd name="T4" fmla="*/ 68 w 192"/>
                <a:gd name="T5" fmla="*/ 149 h 188"/>
                <a:gd name="T6" fmla="*/ 68 w 192"/>
                <a:gd name="T7" fmla="*/ 176 h 188"/>
                <a:gd name="T8" fmla="*/ 56 w 192"/>
                <a:gd name="T9" fmla="*/ 182 h 188"/>
                <a:gd name="T10" fmla="*/ 60 w 192"/>
                <a:gd name="T11" fmla="*/ 188 h 188"/>
                <a:gd name="T12" fmla="*/ 130 w 192"/>
                <a:gd name="T13" fmla="*/ 188 h 188"/>
                <a:gd name="T14" fmla="*/ 135 w 192"/>
                <a:gd name="T15" fmla="*/ 183 h 188"/>
                <a:gd name="T16" fmla="*/ 123 w 192"/>
                <a:gd name="T17" fmla="*/ 175 h 188"/>
                <a:gd name="T18" fmla="*/ 173 w 192"/>
                <a:gd name="T19" fmla="*/ 0 h 188"/>
                <a:gd name="T20" fmla="*/ 18 w 192"/>
                <a:gd name="T21" fmla="*/ 0 h 188"/>
                <a:gd name="T22" fmla="*/ 0 w 192"/>
                <a:gd name="T23" fmla="*/ 19 h 188"/>
                <a:gd name="T24" fmla="*/ 0 w 192"/>
                <a:gd name="T25" fmla="*/ 126 h 188"/>
                <a:gd name="T26" fmla="*/ 18 w 192"/>
                <a:gd name="T27" fmla="*/ 144 h 188"/>
                <a:gd name="T28" fmla="*/ 173 w 192"/>
                <a:gd name="T29" fmla="*/ 144 h 188"/>
                <a:gd name="T30" fmla="*/ 192 w 192"/>
                <a:gd name="T31" fmla="*/ 126 h 188"/>
                <a:gd name="T32" fmla="*/ 192 w 192"/>
                <a:gd name="T33" fmla="*/ 19 h 188"/>
                <a:gd name="T34" fmla="*/ 173 w 192"/>
                <a:gd name="T35" fmla="*/ 0 h 188"/>
                <a:gd name="T36" fmla="*/ 180 w 192"/>
                <a:gd name="T37" fmla="*/ 100 h 188"/>
                <a:gd name="T38" fmla="*/ 167 w 192"/>
                <a:gd name="T39" fmla="*/ 112 h 188"/>
                <a:gd name="T40" fmla="*/ 24 w 192"/>
                <a:gd name="T41" fmla="*/ 112 h 188"/>
                <a:gd name="T42" fmla="*/ 11 w 192"/>
                <a:gd name="T43" fmla="*/ 100 h 188"/>
                <a:gd name="T44" fmla="*/ 11 w 192"/>
                <a:gd name="T45" fmla="*/ 25 h 188"/>
                <a:gd name="T46" fmla="*/ 24 w 192"/>
                <a:gd name="T47" fmla="*/ 12 h 188"/>
                <a:gd name="T48" fmla="*/ 167 w 192"/>
                <a:gd name="T49" fmla="*/ 12 h 188"/>
                <a:gd name="T50" fmla="*/ 180 w 192"/>
                <a:gd name="T51" fmla="*/ 25 h 188"/>
                <a:gd name="T52" fmla="*/ 180 w 192"/>
                <a:gd name="T53" fmla="*/ 10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88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grpFill/>
            <a:ln>
              <a:solidFill>
                <a:schemeClr val="accent1">
                  <a:alpha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54"/>
            <p:cNvSpPr>
              <a:spLocks noEditPoints="1"/>
            </p:cNvSpPr>
            <p:nvPr/>
          </p:nvSpPr>
          <p:spPr bwMode="auto">
            <a:xfrm>
              <a:off x="4760280" y="2207983"/>
              <a:ext cx="258102" cy="256609"/>
            </a:xfrm>
            <a:custGeom>
              <a:avLst/>
              <a:gdLst>
                <a:gd name="T0" fmla="*/ 0 w 191"/>
                <a:gd name="T1" fmla="*/ 95 h 190"/>
                <a:gd name="T2" fmla="*/ 2 w 191"/>
                <a:gd name="T3" fmla="*/ 78 h 190"/>
                <a:gd name="T4" fmla="*/ 96 w 191"/>
                <a:gd name="T5" fmla="*/ 0 h 190"/>
                <a:gd name="T6" fmla="*/ 96 w 191"/>
                <a:gd name="T7" fmla="*/ 190 h 190"/>
                <a:gd name="T8" fmla="*/ 146 w 191"/>
                <a:gd name="T9" fmla="*/ 72 h 190"/>
                <a:gd name="T10" fmla="*/ 175 w 191"/>
                <a:gd name="T11" fmla="*/ 66 h 190"/>
                <a:gd name="T12" fmla="*/ 139 w 191"/>
                <a:gd name="T13" fmla="*/ 55 h 190"/>
                <a:gd name="T14" fmla="*/ 154 w 191"/>
                <a:gd name="T15" fmla="*/ 34 h 190"/>
                <a:gd name="T16" fmla="*/ 82 w 191"/>
                <a:gd name="T17" fmla="*/ 34 h 190"/>
                <a:gd name="T18" fmla="*/ 106 w 191"/>
                <a:gd name="T19" fmla="*/ 51 h 190"/>
                <a:gd name="T20" fmla="*/ 81 w 191"/>
                <a:gd name="T21" fmla="*/ 43 h 190"/>
                <a:gd name="T22" fmla="*/ 66 w 191"/>
                <a:gd name="T23" fmla="*/ 45 h 190"/>
                <a:gd name="T24" fmla="*/ 36 w 191"/>
                <a:gd name="T25" fmla="*/ 96 h 190"/>
                <a:gd name="T26" fmla="*/ 47 w 191"/>
                <a:gd name="T27" fmla="*/ 107 h 190"/>
                <a:gd name="T28" fmla="*/ 59 w 191"/>
                <a:gd name="T29" fmla="*/ 104 h 190"/>
                <a:gd name="T30" fmla="*/ 101 w 191"/>
                <a:gd name="T31" fmla="*/ 87 h 190"/>
                <a:gd name="T32" fmla="*/ 69 w 191"/>
                <a:gd name="T33" fmla="*/ 115 h 190"/>
                <a:gd name="T34" fmla="*/ 108 w 191"/>
                <a:gd name="T35" fmla="*/ 93 h 190"/>
                <a:gd name="T36" fmla="*/ 110 w 191"/>
                <a:gd name="T37" fmla="*/ 124 h 190"/>
                <a:gd name="T38" fmla="*/ 141 w 191"/>
                <a:gd name="T39" fmla="*/ 117 h 190"/>
                <a:gd name="T40" fmla="*/ 140 w 191"/>
                <a:gd name="T41" fmla="*/ 87 h 190"/>
                <a:gd name="T42" fmla="*/ 157 w 191"/>
                <a:gd name="T43" fmla="*/ 123 h 190"/>
                <a:gd name="T44" fmla="*/ 181 w 191"/>
                <a:gd name="T45" fmla="*/ 95 h 190"/>
                <a:gd name="T46" fmla="*/ 145 w 191"/>
                <a:gd name="T47" fmla="*/ 75 h 190"/>
                <a:gd name="T48" fmla="*/ 30 w 191"/>
                <a:gd name="T49" fmla="*/ 106 h 190"/>
                <a:gd name="T50" fmla="*/ 26 w 191"/>
                <a:gd name="T51" fmla="*/ 107 h 190"/>
                <a:gd name="T52" fmla="*/ 28 w 191"/>
                <a:gd name="T53" fmla="*/ 146 h 190"/>
                <a:gd name="T54" fmla="*/ 43 w 191"/>
                <a:gd name="T55" fmla="*/ 116 h 190"/>
                <a:gd name="T56" fmla="*/ 119 w 191"/>
                <a:gd name="T57" fmla="*/ 166 h 190"/>
                <a:gd name="T58" fmla="*/ 118 w 191"/>
                <a:gd name="T59" fmla="*/ 177 h 190"/>
                <a:gd name="T60" fmla="*/ 143 w 191"/>
                <a:gd name="T61" fmla="*/ 142 h 190"/>
                <a:gd name="T62" fmla="*/ 110 w 191"/>
                <a:gd name="T63" fmla="*/ 131 h 190"/>
                <a:gd name="T64" fmla="*/ 119 w 191"/>
                <a:gd name="T65" fmla="*/ 166 h 190"/>
                <a:gd name="T66" fmla="*/ 159 w 191"/>
                <a:gd name="T67" fmla="*/ 129 h 190"/>
                <a:gd name="T68" fmla="*/ 151 w 191"/>
                <a:gd name="T69" fmla="*/ 141 h 190"/>
                <a:gd name="T70" fmla="*/ 175 w 191"/>
                <a:gd name="T71" fmla="*/ 126 h 190"/>
                <a:gd name="T72" fmla="*/ 112 w 191"/>
                <a:gd name="T73" fmla="*/ 178 h 190"/>
                <a:gd name="T74" fmla="*/ 110 w 191"/>
                <a:gd name="T75" fmla="*/ 173 h 190"/>
                <a:gd name="T76" fmla="*/ 107 w 191"/>
                <a:gd name="T77" fmla="*/ 160 h 190"/>
                <a:gd name="T78" fmla="*/ 67 w 191"/>
                <a:gd name="T79" fmla="*/ 123 h 190"/>
                <a:gd name="T80" fmla="*/ 48 w 191"/>
                <a:gd name="T81" fmla="*/ 127 h 190"/>
                <a:gd name="T82" fmla="*/ 96 w 191"/>
                <a:gd name="T83" fmla="*/ 180 h 190"/>
                <a:gd name="T84" fmla="*/ 19 w 191"/>
                <a:gd name="T85" fmla="*/ 104 h 190"/>
                <a:gd name="T86" fmla="*/ 11 w 191"/>
                <a:gd name="T87" fmla="*/ 92 h 190"/>
                <a:gd name="T88" fmla="*/ 15 w 191"/>
                <a:gd name="T89" fmla="*/ 121 h 190"/>
                <a:gd name="T90" fmla="*/ 18 w 191"/>
                <a:gd name="T91" fmla="*/ 90 h 190"/>
                <a:gd name="T92" fmla="*/ 26 w 191"/>
                <a:gd name="T93" fmla="*/ 86 h 190"/>
                <a:gd name="T94" fmla="*/ 62 w 191"/>
                <a:gd name="T95" fmla="*/ 37 h 190"/>
                <a:gd name="T96" fmla="*/ 42 w 191"/>
                <a:gd name="T97" fmla="*/ 29 h 190"/>
                <a:gd name="T98" fmla="*/ 49 w 191"/>
                <a:gd name="T99" fmla="*/ 24 h 190"/>
                <a:gd name="T100" fmla="*/ 72 w 191"/>
                <a:gd name="T101" fmla="*/ 27 h 190"/>
                <a:gd name="T102" fmla="*/ 121 w 191"/>
                <a:gd name="T103" fmla="*/ 14 h 190"/>
                <a:gd name="T104" fmla="*/ 49 w 191"/>
                <a:gd name="T105" fmla="*/ 24 h 190"/>
                <a:gd name="T106" fmla="*/ 102 w 191"/>
                <a:gd name="T107" fmla="*/ 71 h 190"/>
                <a:gd name="T108" fmla="*/ 138 w 191"/>
                <a:gd name="T109" fmla="*/ 71 h 190"/>
                <a:gd name="T110" fmla="*/ 120 w 191"/>
                <a:gd name="T111" fmla="*/ 60 h 190"/>
                <a:gd name="T112" fmla="*/ 120 w 191"/>
                <a:gd name="T113" fmla="*/ 83 h 190"/>
                <a:gd name="T114" fmla="*/ 120 w 191"/>
                <a:gd name="T115" fmla="*/ 60 h 190"/>
                <a:gd name="T116" fmla="*/ 115 w 191"/>
                <a:gd name="T117" fmla="*/ 71 h 190"/>
                <a:gd name="T118" fmla="*/ 126 w 191"/>
                <a:gd name="T119" fmla="*/ 7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19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alpha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45"/>
            <p:cNvSpPr>
              <a:spLocks noEditPoints="1"/>
            </p:cNvSpPr>
            <p:nvPr/>
          </p:nvSpPr>
          <p:spPr bwMode="auto">
            <a:xfrm>
              <a:off x="2970637" y="1829144"/>
              <a:ext cx="162619" cy="270037"/>
            </a:xfrm>
            <a:custGeom>
              <a:avLst/>
              <a:gdLst>
                <a:gd name="T0" fmla="*/ 76 w 109"/>
                <a:gd name="T1" fmla="*/ 127 h 181"/>
                <a:gd name="T2" fmla="*/ 65 w 109"/>
                <a:gd name="T3" fmla="*/ 116 h 181"/>
                <a:gd name="T4" fmla="*/ 76 w 109"/>
                <a:gd name="T5" fmla="*/ 105 h 181"/>
                <a:gd name="T6" fmla="*/ 98 w 109"/>
                <a:gd name="T7" fmla="*/ 94 h 181"/>
                <a:gd name="T8" fmla="*/ 109 w 109"/>
                <a:gd name="T9" fmla="*/ 105 h 181"/>
                <a:gd name="T10" fmla="*/ 76 w 109"/>
                <a:gd name="T11" fmla="*/ 116 h 181"/>
                <a:gd name="T12" fmla="*/ 87 w 109"/>
                <a:gd name="T13" fmla="*/ 149 h 181"/>
                <a:gd name="T14" fmla="*/ 76 w 109"/>
                <a:gd name="T15" fmla="*/ 138 h 181"/>
                <a:gd name="T16" fmla="*/ 87 w 109"/>
                <a:gd name="T17" fmla="*/ 127 h 181"/>
                <a:gd name="T18" fmla="*/ 98 w 109"/>
                <a:gd name="T19" fmla="*/ 159 h 181"/>
                <a:gd name="T20" fmla="*/ 87 w 109"/>
                <a:gd name="T21" fmla="*/ 170 h 181"/>
                <a:gd name="T22" fmla="*/ 87 w 109"/>
                <a:gd name="T23" fmla="*/ 149 h 181"/>
                <a:gd name="T24" fmla="*/ 98 w 109"/>
                <a:gd name="T25" fmla="*/ 159 h 181"/>
                <a:gd name="T26" fmla="*/ 65 w 109"/>
                <a:gd name="T27" fmla="*/ 181 h 181"/>
                <a:gd name="T28" fmla="*/ 76 w 109"/>
                <a:gd name="T29" fmla="*/ 170 h 181"/>
                <a:gd name="T30" fmla="*/ 87 w 109"/>
                <a:gd name="T31" fmla="*/ 181 h 181"/>
                <a:gd name="T32" fmla="*/ 54 w 109"/>
                <a:gd name="T33" fmla="*/ 159 h 181"/>
                <a:gd name="T34" fmla="*/ 65 w 109"/>
                <a:gd name="T35" fmla="*/ 149 h 181"/>
                <a:gd name="T36" fmla="*/ 65 w 109"/>
                <a:gd name="T37" fmla="*/ 170 h 181"/>
                <a:gd name="T38" fmla="*/ 54 w 109"/>
                <a:gd name="T39" fmla="*/ 159 h 181"/>
                <a:gd name="T40" fmla="*/ 44 w 109"/>
                <a:gd name="T41" fmla="*/ 127 h 181"/>
                <a:gd name="T42" fmla="*/ 54 w 109"/>
                <a:gd name="T43" fmla="*/ 138 h 181"/>
                <a:gd name="T44" fmla="*/ 44 w 109"/>
                <a:gd name="T45" fmla="*/ 149 h 181"/>
                <a:gd name="T46" fmla="*/ 22 w 109"/>
                <a:gd name="T47" fmla="*/ 138 h 181"/>
                <a:gd name="T48" fmla="*/ 11 w 109"/>
                <a:gd name="T49" fmla="*/ 149 h 181"/>
                <a:gd name="T50" fmla="*/ 0 w 109"/>
                <a:gd name="T51" fmla="*/ 159 h 181"/>
                <a:gd name="T52" fmla="*/ 11 w 109"/>
                <a:gd name="T53" fmla="*/ 0 h 181"/>
                <a:gd name="T54" fmla="*/ 22 w 109"/>
                <a:gd name="T55" fmla="*/ 7 h 181"/>
                <a:gd name="T56" fmla="*/ 11 w 109"/>
                <a:gd name="T57" fmla="*/ 17 h 181"/>
                <a:gd name="T58" fmla="*/ 22 w 109"/>
                <a:gd name="T59" fmla="*/ 138 h 181"/>
                <a:gd name="T60" fmla="*/ 33 w 109"/>
                <a:gd name="T61" fmla="*/ 127 h 181"/>
                <a:gd name="T62" fmla="*/ 22 w 109"/>
                <a:gd name="T63" fmla="*/ 138 h 181"/>
                <a:gd name="T64" fmla="*/ 22 w 109"/>
                <a:gd name="T65" fmla="*/ 28 h 181"/>
                <a:gd name="T66" fmla="*/ 33 w 109"/>
                <a:gd name="T67" fmla="*/ 17 h 181"/>
                <a:gd name="T68" fmla="*/ 44 w 109"/>
                <a:gd name="T69" fmla="*/ 39 h 181"/>
                <a:gd name="T70" fmla="*/ 33 w 109"/>
                <a:gd name="T71" fmla="*/ 28 h 181"/>
                <a:gd name="T72" fmla="*/ 44 w 109"/>
                <a:gd name="T73" fmla="*/ 39 h 181"/>
                <a:gd name="T74" fmla="*/ 44 w 109"/>
                <a:gd name="T75" fmla="*/ 116 h 181"/>
                <a:gd name="T76" fmla="*/ 33 w 109"/>
                <a:gd name="T77" fmla="*/ 127 h 181"/>
                <a:gd name="T78" fmla="*/ 87 w 109"/>
                <a:gd name="T79" fmla="*/ 83 h 181"/>
                <a:gd name="T80" fmla="*/ 98 w 109"/>
                <a:gd name="T81" fmla="*/ 94 h 181"/>
                <a:gd name="T82" fmla="*/ 87 w 109"/>
                <a:gd name="T83" fmla="*/ 83 h 181"/>
                <a:gd name="T84" fmla="*/ 87 w 109"/>
                <a:gd name="T85" fmla="*/ 73 h 181"/>
                <a:gd name="T86" fmla="*/ 76 w 109"/>
                <a:gd name="T87" fmla="*/ 83 h 181"/>
                <a:gd name="T88" fmla="*/ 65 w 109"/>
                <a:gd name="T89" fmla="*/ 62 h 181"/>
                <a:gd name="T90" fmla="*/ 76 w 109"/>
                <a:gd name="T91" fmla="*/ 73 h 181"/>
                <a:gd name="T92" fmla="*/ 65 w 109"/>
                <a:gd name="T93" fmla="*/ 62 h 181"/>
                <a:gd name="T94" fmla="*/ 44 w 109"/>
                <a:gd name="T95" fmla="*/ 51 h 181"/>
                <a:gd name="T96" fmla="*/ 54 w 109"/>
                <a:gd name="T97" fmla="*/ 40 h 181"/>
                <a:gd name="T98" fmla="*/ 65 w 109"/>
                <a:gd name="T99" fmla="*/ 51 h 181"/>
                <a:gd name="T100" fmla="*/ 54 w 109"/>
                <a:gd name="T101" fmla="*/ 6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" h="181">
                  <a:moveTo>
                    <a:pt x="76" y="116"/>
                  </a:moveTo>
                  <a:lnTo>
                    <a:pt x="76" y="127"/>
                  </a:lnTo>
                  <a:lnTo>
                    <a:pt x="65" y="127"/>
                  </a:lnTo>
                  <a:lnTo>
                    <a:pt x="65" y="116"/>
                  </a:lnTo>
                  <a:lnTo>
                    <a:pt x="65" y="105"/>
                  </a:lnTo>
                  <a:lnTo>
                    <a:pt x="76" y="105"/>
                  </a:lnTo>
                  <a:lnTo>
                    <a:pt x="98" y="105"/>
                  </a:lnTo>
                  <a:lnTo>
                    <a:pt x="98" y="94"/>
                  </a:lnTo>
                  <a:lnTo>
                    <a:pt x="109" y="94"/>
                  </a:lnTo>
                  <a:lnTo>
                    <a:pt x="109" y="105"/>
                  </a:lnTo>
                  <a:lnTo>
                    <a:pt x="109" y="116"/>
                  </a:lnTo>
                  <a:lnTo>
                    <a:pt x="76" y="116"/>
                  </a:lnTo>
                  <a:close/>
                  <a:moveTo>
                    <a:pt x="87" y="138"/>
                  </a:moveTo>
                  <a:lnTo>
                    <a:pt x="87" y="149"/>
                  </a:lnTo>
                  <a:lnTo>
                    <a:pt x="76" y="149"/>
                  </a:lnTo>
                  <a:lnTo>
                    <a:pt x="76" y="138"/>
                  </a:lnTo>
                  <a:lnTo>
                    <a:pt x="76" y="127"/>
                  </a:lnTo>
                  <a:lnTo>
                    <a:pt x="87" y="127"/>
                  </a:lnTo>
                  <a:lnTo>
                    <a:pt x="87" y="138"/>
                  </a:lnTo>
                  <a:close/>
                  <a:moveTo>
                    <a:pt x="98" y="159"/>
                  </a:moveTo>
                  <a:lnTo>
                    <a:pt x="98" y="170"/>
                  </a:lnTo>
                  <a:lnTo>
                    <a:pt x="87" y="170"/>
                  </a:lnTo>
                  <a:lnTo>
                    <a:pt x="87" y="159"/>
                  </a:lnTo>
                  <a:lnTo>
                    <a:pt x="87" y="149"/>
                  </a:lnTo>
                  <a:lnTo>
                    <a:pt x="98" y="149"/>
                  </a:lnTo>
                  <a:lnTo>
                    <a:pt x="98" y="159"/>
                  </a:lnTo>
                  <a:close/>
                  <a:moveTo>
                    <a:pt x="76" y="181"/>
                  </a:moveTo>
                  <a:lnTo>
                    <a:pt x="65" y="181"/>
                  </a:lnTo>
                  <a:lnTo>
                    <a:pt x="65" y="170"/>
                  </a:lnTo>
                  <a:lnTo>
                    <a:pt x="76" y="170"/>
                  </a:lnTo>
                  <a:lnTo>
                    <a:pt x="87" y="170"/>
                  </a:lnTo>
                  <a:lnTo>
                    <a:pt x="87" y="181"/>
                  </a:lnTo>
                  <a:lnTo>
                    <a:pt x="76" y="181"/>
                  </a:lnTo>
                  <a:close/>
                  <a:moveTo>
                    <a:pt x="54" y="159"/>
                  </a:moveTo>
                  <a:lnTo>
                    <a:pt x="54" y="149"/>
                  </a:lnTo>
                  <a:lnTo>
                    <a:pt x="65" y="149"/>
                  </a:lnTo>
                  <a:lnTo>
                    <a:pt x="65" y="159"/>
                  </a:lnTo>
                  <a:lnTo>
                    <a:pt x="65" y="170"/>
                  </a:lnTo>
                  <a:lnTo>
                    <a:pt x="54" y="170"/>
                  </a:lnTo>
                  <a:lnTo>
                    <a:pt x="54" y="159"/>
                  </a:lnTo>
                  <a:close/>
                  <a:moveTo>
                    <a:pt x="44" y="138"/>
                  </a:moveTo>
                  <a:lnTo>
                    <a:pt x="44" y="127"/>
                  </a:lnTo>
                  <a:lnTo>
                    <a:pt x="54" y="127"/>
                  </a:lnTo>
                  <a:lnTo>
                    <a:pt x="54" y="138"/>
                  </a:lnTo>
                  <a:lnTo>
                    <a:pt x="54" y="149"/>
                  </a:lnTo>
                  <a:lnTo>
                    <a:pt x="44" y="149"/>
                  </a:lnTo>
                  <a:lnTo>
                    <a:pt x="44" y="138"/>
                  </a:lnTo>
                  <a:close/>
                  <a:moveTo>
                    <a:pt x="22" y="138"/>
                  </a:moveTo>
                  <a:lnTo>
                    <a:pt x="22" y="149"/>
                  </a:lnTo>
                  <a:lnTo>
                    <a:pt x="11" y="149"/>
                  </a:lnTo>
                  <a:lnTo>
                    <a:pt x="11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22" y="7"/>
                  </a:lnTo>
                  <a:lnTo>
                    <a:pt x="22" y="17"/>
                  </a:lnTo>
                  <a:lnTo>
                    <a:pt x="11" y="17"/>
                  </a:lnTo>
                  <a:lnTo>
                    <a:pt x="11" y="138"/>
                  </a:lnTo>
                  <a:lnTo>
                    <a:pt x="22" y="138"/>
                  </a:lnTo>
                  <a:lnTo>
                    <a:pt x="22" y="127"/>
                  </a:lnTo>
                  <a:lnTo>
                    <a:pt x="33" y="127"/>
                  </a:lnTo>
                  <a:lnTo>
                    <a:pt x="33" y="138"/>
                  </a:lnTo>
                  <a:lnTo>
                    <a:pt x="22" y="138"/>
                  </a:lnTo>
                  <a:close/>
                  <a:moveTo>
                    <a:pt x="33" y="28"/>
                  </a:moveTo>
                  <a:lnTo>
                    <a:pt x="22" y="28"/>
                  </a:lnTo>
                  <a:lnTo>
                    <a:pt x="22" y="17"/>
                  </a:lnTo>
                  <a:lnTo>
                    <a:pt x="33" y="17"/>
                  </a:lnTo>
                  <a:lnTo>
                    <a:pt x="33" y="28"/>
                  </a:lnTo>
                  <a:close/>
                  <a:moveTo>
                    <a:pt x="44" y="39"/>
                  </a:moveTo>
                  <a:lnTo>
                    <a:pt x="33" y="39"/>
                  </a:lnTo>
                  <a:lnTo>
                    <a:pt x="33" y="28"/>
                  </a:lnTo>
                  <a:lnTo>
                    <a:pt x="44" y="28"/>
                  </a:lnTo>
                  <a:lnTo>
                    <a:pt x="44" y="39"/>
                  </a:lnTo>
                  <a:close/>
                  <a:moveTo>
                    <a:pt x="33" y="116"/>
                  </a:moveTo>
                  <a:lnTo>
                    <a:pt x="44" y="116"/>
                  </a:lnTo>
                  <a:lnTo>
                    <a:pt x="44" y="127"/>
                  </a:lnTo>
                  <a:lnTo>
                    <a:pt x="33" y="127"/>
                  </a:lnTo>
                  <a:lnTo>
                    <a:pt x="33" y="116"/>
                  </a:lnTo>
                  <a:close/>
                  <a:moveTo>
                    <a:pt x="87" y="83"/>
                  </a:moveTo>
                  <a:lnTo>
                    <a:pt x="98" y="83"/>
                  </a:lnTo>
                  <a:lnTo>
                    <a:pt x="98" y="94"/>
                  </a:lnTo>
                  <a:lnTo>
                    <a:pt x="87" y="94"/>
                  </a:lnTo>
                  <a:lnTo>
                    <a:pt x="87" y="83"/>
                  </a:lnTo>
                  <a:close/>
                  <a:moveTo>
                    <a:pt x="76" y="73"/>
                  </a:moveTo>
                  <a:lnTo>
                    <a:pt x="87" y="73"/>
                  </a:lnTo>
                  <a:lnTo>
                    <a:pt x="87" y="83"/>
                  </a:lnTo>
                  <a:lnTo>
                    <a:pt x="76" y="83"/>
                  </a:lnTo>
                  <a:lnTo>
                    <a:pt x="76" y="73"/>
                  </a:lnTo>
                  <a:close/>
                  <a:moveTo>
                    <a:pt x="65" y="62"/>
                  </a:moveTo>
                  <a:lnTo>
                    <a:pt x="76" y="62"/>
                  </a:lnTo>
                  <a:lnTo>
                    <a:pt x="76" y="73"/>
                  </a:lnTo>
                  <a:lnTo>
                    <a:pt x="65" y="73"/>
                  </a:lnTo>
                  <a:lnTo>
                    <a:pt x="65" y="62"/>
                  </a:lnTo>
                  <a:close/>
                  <a:moveTo>
                    <a:pt x="54" y="51"/>
                  </a:moveTo>
                  <a:lnTo>
                    <a:pt x="44" y="51"/>
                  </a:lnTo>
                  <a:lnTo>
                    <a:pt x="44" y="40"/>
                  </a:lnTo>
                  <a:lnTo>
                    <a:pt x="54" y="40"/>
                  </a:lnTo>
                  <a:lnTo>
                    <a:pt x="54" y="51"/>
                  </a:lnTo>
                  <a:lnTo>
                    <a:pt x="65" y="51"/>
                  </a:lnTo>
                  <a:lnTo>
                    <a:pt x="65" y="62"/>
                  </a:lnTo>
                  <a:lnTo>
                    <a:pt x="54" y="62"/>
                  </a:lnTo>
                  <a:lnTo>
                    <a:pt x="54" y="51"/>
                  </a:lnTo>
                  <a:close/>
                </a:path>
              </a:pathLst>
            </a:custGeom>
            <a:grpFill/>
            <a:ln>
              <a:solidFill>
                <a:schemeClr val="accent1">
                  <a:alpha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9" name="TextBox 42"/>
          <p:cNvSpPr txBox="1"/>
          <p:nvPr/>
        </p:nvSpPr>
        <p:spPr>
          <a:xfrm>
            <a:off x="595306" y="2915023"/>
            <a:ext cx="11087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spc="3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 Banked Caches For Increasing Cache Bandwidth</a:t>
            </a:r>
            <a:endParaRPr lang="zh-CN" altLang="en-US" sz="54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54138" y="2967975"/>
            <a:ext cx="5761439" cy="0"/>
            <a:chOff x="743958" y="3475975"/>
            <a:chExt cx="5761439" cy="0"/>
          </a:xfrm>
        </p:grpSpPr>
        <p:cxnSp>
          <p:nvCxnSpPr>
            <p:cNvPr id="241" name="直接连接符 240"/>
            <p:cNvCxnSpPr/>
            <p:nvPr/>
          </p:nvCxnSpPr>
          <p:spPr>
            <a:xfrm flipH="1">
              <a:off x="1547400" y="3475975"/>
              <a:ext cx="495799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 flipH="1" flipV="1">
              <a:off x="743958" y="3475975"/>
              <a:ext cx="14126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组合 244"/>
          <p:cNvGrpSpPr/>
          <p:nvPr/>
        </p:nvGrpSpPr>
        <p:grpSpPr>
          <a:xfrm flipV="1">
            <a:off x="3406889" y="4661393"/>
            <a:ext cx="5776149" cy="0"/>
            <a:chOff x="1170147" y="2641879"/>
            <a:chExt cx="7973853" cy="0"/>
          </a:xfrm>
        </p:grpSpPr>
        <p:cxnSp>
          <p:nvCxnSpPr>
            <p:cNvPr id="246" name="直接连接符 245"/>
            <p:cNvCxnSpPr/>
            <p:nvPr/>
          </p:nvCxnSpPr>
          <p:spPr>
            <a:xfrm flipV="1">
              <a:off x="1170147" y="2641879"/>
              <a:ext cx="6864719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2" name="文本框 261"/>
          <p:cNvSpPr txBox="1"/>
          <p:nvPr/>
        </p:nvSpPr>
        <p:spPr>
          <a:xfrm>
            <a:off x="741153" y="1272851"/>
            <a:ext cx="4142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0" name="图片 239" descr="校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6229" y="5263161"/>
            <a:ext cx="1105846" cy="11026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72BBA-BF9C-45DC-8247-AF2F19AB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Multiple Banks?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D6FBF-3A7C-4DAB-852B-F269B66D7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Multiple Banks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break a single SDRAM into multi banks;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	they can operate independently;</a:t>
            </a:r>
            <a:endParaRPr lang="en-US" altLang="zh-CN" b="1" dirty="0"/>
          </a:p>
          <a:p>
            <a:pPr eaLnBrk="1" hangingPunct="1"/>
            <a:r>
              <a:rPr lang="en-US" altLang="zh-CN" dirty="0"/>
              <a:t>Provide some of the advantages of interleaving</a:t>
            </a:r>
          </a:p>
          <a:p>
            <a:pPr eaLnBrk="1" hangingPunct="1"/>
            <a:r>
              <a:rPr lang="en-US" altLang="zh-CN" dirty="0"/>
              <a:t>Help with power management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39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F26B8-2618-4A1B-A86A-BA2CD2AF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Multiple Banks?</a:t>
            </a: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4E77176-FA74-4B6B-A3EC-2230800CE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35116"/>
            <a:ext cx="10515600" cy="373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8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E4CD9-41C7-499D-B6E3-2210EAFB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Multiple Banks?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A42CFFB-B749-4FB8-BA65-6216E5B70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2157" y="1948722"/>
            <a:ext cx="8814292" cy="175528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9533F6-AFE3-48E2-A4A4-F863260D7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156" y="3704004"/>
            <a:ext cx="8814293" cy="215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4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90D525-AEDA-4CBA-B38F-D8012171F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现代缓存系统中，地址的高低位都可以用来选择缓存分区，原因如下：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数组（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Array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）拥有着相同的高位地址，如果此时利用高位地址来选择分区，那么数组中连续的元素都会放在同一个分区，从而损伤了性能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结构数组（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Array of Struct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）中相同的元素拥有着一样的低位地址，如果此时利用低位地址来选择分区，那么结构数组中相同的元素都会放在同一个分区，连续访问时也会造成性能的下降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所以，在现代的处理器设计中，分区缓存（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Banked Cache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）都会有一个路由装置（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Router/Crossbar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），交替着选择是用地址的高位还是低位，来选取缓存分区，并且确保了每一条流水线都可以访问所有的分区。</a:t>
            </a:r>
          </a:p>
          <a:p>
            <a:pPr algn="l"/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65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AB56D-2860-4933-8C75-6F3B7A15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it benefit for cache bandwidth?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69E87-9CA8-4A21-B1CA-DC64AC42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altLang="zh-CN" b="0" i="0" dirty="0">
                <a:solidFill>
                  <a:srgbClr val="282829"/>
                </a:solidFill>
                <a:effectLst/>
                <a:latin typeface="-apple-system"/>
              </a:rPr>
              <a:t>A multi-bank cache just stripes data into multiple memory module, for example, striping one word (4 bytes) across 4 modules. When you read data from multi-bank cache, you can read it in parallel (read one byte from 4 banks at the same time, instead of 4 bytes from one bank sequentially). The result is that the hit time is reduced.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75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21F9A-C2B1-46BD-B977-BD313811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Something about Cache Bandwidth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C0226-7409-45C1-83E0-116CC2319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但分区缓存也不是万能的，它为硬件带来了新的挑战：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因为需要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Router/Crossbar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，所以在设计上会增加难度，系统的功耗和延迟都会增加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分区冲突（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Bank Conflict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）和使用不均匀（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Uneven Utilization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）的现象依旧存在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79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2A372-CA6E-49E1-B253-E84FAA137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Something about Cache Bandwidth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643382-A6A9-48F9-819F-21111C65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近些年</a:t>
            </a:r>
            <a:r>
              <a:rPr lang="en-US" altLang="zh-CN" dirty="0"/>
              <a:t>L1 Cache</a:t>
            </a:r>
            <a:r>
              <a:rPr lang="zh-CN" altLang="en-US" dirty="0"/>
              <a:t>与主存储器容量间的比值不但没有缩小而是越来越大。</a:t>
            </a:r>
            <a:r>
              <a:rPr lang="en-US" altLang="zh-CN" dirty="0"/>
              <a:t>L1 Cache</a:t>
            </a:r>
            <a:r>
              <a:rPr lang="zh-CN" altLang="en-US" dirty="0"/>
              <a:t>的大小已经很少发生质的变化了，从</a:t>
            </a:r>
            <a:r>
              <a:rPr lang="en-US" altLang="zh-CN" dirty="0"/>
              <a:t>Pentium</a:t>
            </a:r>
            <a:r>
              <a:rPr lang="zh-CN" altLang="en-US" dirty="0"/>
              <a:t>的</a:t>
            </a:r>
            <a:r>
              <a:rPr lang="en-US" altLang="zh-CN" dirty="0"/>
              <a:t>16/32KB L1 Cache</a:t>
            </a:r>
            <a:r>
              <a:rPr lang="zh-CN" altLang="en-US" dirty="0"/>
              <a:t>到</a:t>
            </a:r>
            <a:r>
              <a:rPr lang="en-US" altLang="zh-CN" dirty="0"/>
              <a:t>Alder Lake</a:t>
            </a:r>
            <a:r>
              <a:rPr lang="zh-CN" altLang="en-US" dirty="0"/>
              <a:t>的</a:t>
            </a:r>
            <a:r>
              <a:rPr lang="en-US" altLang="zh-CN" dirty="0"/>
              <a:t>80KB L1 Cache</a:t>
            </a:r>
            <a:r>
              <a:rPr lang="zh-CN" altLang="en-US" dirty="0"/>
              <a:t>，</a:t>
            </a:r>
            <a:r>
              <a:rPr lang="en-US" altLang="zh-CN" dirty="0"/>
              <a:t>Intel</a:t>
            </a:r>
            <a:r>
              <a:rPr lang="zh-CN" altLang="en-US" dirty="0"/>
              <a:t>用了足足二十多年的时间。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在这二十多年中，主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储存器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容量何止扩大了两千倍。相同的故事也发生在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L3 Cache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中。</a:t>
            </a:r>
            <a:endParaRPr lang="zh-CN" altLang="en-US" dirty="0"/>
          </a:p>
          <a:p>
            <a:pPr marL="0" indent="0" algn="l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22773A-A1DA-4643-8B37-1524BA4DB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403" y="3955399"/>
            <a:ext cx="4269997" cy="25374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CA6150-1CFA-4E06-8973-723469A0D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163" y="4001294"/>
            <a:ext cx="5512637" cy="234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4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589129" y="1519004"/>
            <a:ext cx="3514299" cy="3565522"/>
            <a:chOff x="1295511" y="1384930"/>
            <a:chExt cx="4015043" cy="4073566"/>
          </a:xfrm>
        </p:grpSpPr>
        <p:sp>
          <p:nvSpPr>
            <p:cNvPr id="5" name="椭圆 4"/>
            <p:cNvSpPr/>
            <p:nvPr/>
          </p:nvSpPr>
          <p:spPr>
            <a:xfrm>
              <a:off x="2970313" y="26461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440438" y="30273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372764" y="314906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560697" y="29843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259614" y="308463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653075" y="33656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720748" y="35934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468319" y="34795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426571" y="368256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976353" y="3796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773336" y="39457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841008" y="36610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044025" y="34365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77941" y="36581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64130" y="38662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980868" y="40279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628047" y="3501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299630" y="329801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367302" y="28919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646212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456457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044025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307671" y="28830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841007" y="28704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440872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926122" y="241827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965677" y="191505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147983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291207" y="16738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434430" y="15819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635460" y="17252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439135" y="19580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2635460" y="22326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791392" y="14278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080592" y="16523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304023" y="167257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390462" y="189229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364357" y="13849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458047" y="16953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234169" y="2015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246912" y="230763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970313" y="22646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2684998" y="26849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2320814" y="26608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169748" y="312758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371905" y="33230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3592314" y="28960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364356" y="27064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981815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914142" y="237248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62135" y="16725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912407" y="179319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612348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523193" y="18884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480227" y="24859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437036" y="2824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477093" y="291215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5086054" y="301869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267588" y="319629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199916" y="36595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156949" y="381665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4477093" y="35719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4922569" y="41858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996899" y="40488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199916" y="396832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135466" y="43649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4658537" y="437744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964440" y="461645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23407" y="50827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320175" y="48082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226860" y="43649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520059" y="4150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182950" y="411398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4117159" y="45161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3738565" y="470230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3621597" y="45933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3345302" y="43620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3526467" y="503800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2943458" y="54155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2405087" y="521431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99264" y="511332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83603" y="47236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2631021" y="476492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2269724" y="447314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2673988" y="42454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1707097" y="42669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2086359" y="449463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987159" y="49335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2698762" y="45949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3167854" y="45792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2923539" y="438077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2652504" y="38634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383994" y="37951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3686856" y="431904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3740151" y="37231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4117159" y="351518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4483050" y="31076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4898116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4701504" y="290185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3828018" y="278961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849501" y="386769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2748330" y="472466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2248049" y="371071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19473" y="3084423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1816302" y="3107564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456361" y="413675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2391652" y="39500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255652" y="407092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126685" y="49335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2194973" y="503375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4679924" y="47221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4919598" y="372105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4008635" y="304880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3805102" y="325845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3527672" y="3098450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4298596" y="288027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5124549" y="264188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4051697" y="162495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764925" y="1853109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105106" y="14708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600017" y="14197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2684902" y="239396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2446739" y="257978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190950" y="391075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387629" y="44204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520907" y="444960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1295511" y="376608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2444776" y="317014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2129325" y="250966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171430" y="22689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2771026" y="2075639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3436318" y="23683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3483404" y="25816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3892563" y="214758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3970325" y="1955418"/>
              <a:ext cx="81373" cy="81372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4430007" y="217112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4382922" y="237248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5003133" y="3107660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4876671" y="349223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4718720" y="33379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204433" y="322916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3641613" y="3446335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052964" y="397076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3802265" y="41887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4020323" y="5079791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2834454" y="4904516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3023576" y="510755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691717" y="4036199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585123" y="406413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1300970" y="396685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772213" y="3032167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1484061" y="3345355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2940526" y="25258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3846665" y="254877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5101600" y="28097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0" name="直接连接符 159"/>
            <p:cNvCxnSpPr>
              <a:stCxn id="73" idx="7"/>
              <a:endCxn id="115" idx="4"/>
            </p:cNvCxnSpPr>
            <p:nvPr/>
          </p:nvCxnSpPr>
          <p:spPr>
            <a:xfrm flipV="1">
              <a:off x="4560081" y="4808286"/>
              <a:ext cx="162905" cy="28073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>
              <a:endCxn id="74" idx="1"/>
            </p:cNvCxnSpPr>
            <p:nvPr/>
          </p:nvCxnSpPr>
          <p:spPr>
            <a:xfrm>
              <a:off x="4248342" y="4407877"/>
              <a:ext cx="78125" cy="40670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75" idx="5"/>
              <a:endCxn id="115" idx="1"/>
            </p:cNvCxnSpPr>
            <p:nvPr/>
          </p:nvCxnSpPr>
          <p:spPr>
            <a:xfrm>
              <a:off x="4263534" y="4401584"/>
              <a:ext cx="429003" cy="33319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>
              <a:stCxn id="75" idx="7"/>
              <a:endCxn id="76" idx="2"/>
            </p:cNvCxnSpPr>
            <p:nvPr/>
          </p:nvCxnSpPr>
          <p:spPr>
            <a:xfrm flipV="1">
              <a:off x="4263534" y="4172186"/>
              <a:ext cx="256525" cy="199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71" idx="6"/>
              <a:endCxn id="70" idx="6"/>
            </p:cNvCxnSpPr>
            <p:nvPr/>
          </p:nvCxnSpPr>
          <p:spPr>
            <a:xfrm flipV="1">
              <a:off x="4701504" y="4386394"/>
              <a:ext cx="476928" cy="125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69" idx="4"/>
              <a:endCxn id="70" idx="7"/>
            </p:cNvCxnSpPr>
            <p:nvPr/>
          </p:nvCxnSpPr>
          <p:spPr>
            <a:xfrm flipH="1">
              <a:off x="5172140" y="4011287"/>
              <a:ext cx="49259" cy="3599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16" idx="4"/>
              <a:endCxn id="67" idx="0"/>
            </p:cNvCxnSpPr>
            <p:nvPr/>
          </p:nvCxnSpPr>
          <p:spPr>
            <a:xfrm flipH="1">
              <a:off x="4944053" y="3807179"/>
              <a:ext cx="18608" cy="3786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endCxn id="116" idx="2"/>
            </p:cNvCxnSpPr>
            <p:nvPr/>
          </p:nvCxnSpPr>
          <p:spPr>
            <a:xfrm>
              <a:off x="4520059" y="3593409"/>
              <a:ext cx="399540" cy="17070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116" idx="6"/>
              <a:endCxn id="64" idx="2"/>
            </p:cNvCxnSpPr>
            <p:nvPr/>
          </p:nvCxnSpPr>
          <p:spPr>
            <a:xfrm flipV="1">
              <a:off x="5005722" y="3681021"/>
              <a:ext cx="194193" cy="8309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116" idx="7"/>
              <a:endCxn id="63" idx="3"/>
            </p:cNvCxnSpPr>
            <p:nvPr/>
          </p:nvCxnSpPr>
          <p:spPr>
            <a:xfrm flipV="1">
              <a:off x="4993110" y="3232964"/>
              <a:ext cx="280770" cy="500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103" idx="4"/>
            </p:cNvCxnSpPr>
            <p:nvPr/>
          </p:nvCxnSpPr>
          <p:spPr>
            <a:xfrm>
              <a:off x="4722987" y="2944823"/>
              <a:ext cx="175129" cy="2843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103" idx="7"/>
              <a:endCxn id="121" idx="3"/>
            </p:cNvCxnSpPr>
            <p:nvPr/>
          </p:nvCxnSpPr>
          <p:spPr>
            <a:xfrm flipV="1">
              <a:off x="4738178" y="2715396"/>
              <a:ext cx="398984" cy="1927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22" idx="4"/>
            </p:cNvCxnSpPr>
            <p:nvPr/>
          </p:nvCxnSpPr>
          <p:spPr>
            <a:xfrm>
              <a:off x="4094759" y="1711076"/>
              <a:ext cx="175067" cy="992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椭圆 172"/>
            <p:cNvSpPr/>
            <p:nvPr/>
          </p:nvSpPr>
          <p:spPr>
            <a:xfrm>
              <a:off x="4255630" y="26822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4" name="直接连接符 173"/>
            <p:cNvCxnSpPr>
              <a:stCxn id="173" idx="7"/>
              <a:endCxn id="59" idx="3"/>
            </p:cNvCxnSpPr>
            <p:nvPr/>
          </p:nvCxnSpPr>
          <p:spPr>
            <a:xfrm flipV="1">
              <a:off x="4292304" y="2522621"/>
              <a:ext cx="194215" cy="165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>
              <a:stCxn id="122" idx="5"/>
              <a:endCxn id="57" idx="1"/>
            </p:cNvCxnSpPr>
            <p:nvPr/>
          </p:nvCxnSpPr>
          <p:spPr>
            <a:xfrm>
              <a:off x="4125209" y="1698463"/>
              <a:ext cx="493431" cy="38758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>
              <a:stCxn id="123" idx="4"/>
              <a:endCxn id="51" idx="7"/>
            </p:cNvCxnSpPr>
            <p:nvPr/>
          </p:nvCxnSpPr>
          <p:spPr>
            <a:xfrm flipH="1">
              <a:off x="3628988" y="1939233"/>
              <a:ext cx="178999" cy="96308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stCxn id="52" idx="5"/>
              <a:endCxn id="51" idx="2"/>
            </p:cNvCxnSpPr>
            <p:nvPr/>
          </p:nvCxnSpPr>
          <p:spPr>
            <a:xfrm>
              <a:off x="3401030" y="2743104"/>
              <a:ext cx="191284" cy="1744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45" idx="7"/>
            </p:cNvCxnSpPr>
            <p:nvPr/>
          </p:nvCxnSpPr>
          <p:spPr>
            <a:xfrm flipV="1">
              <a:off x="3283586" y="1909944"/>
              <a:ext cx="497945" cy="4039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>
              <a:stCxn id="41" idx="6"/>
              <a:endCxn id="123" idx="1"/>
            </p:cNvCxnSpPr>
            <p:nvPr/>
          </p:nvCxnSpPr>
          <p:spPr>
            <a:xfrm flipV="1">
              <a:off x="3433429" y="1865722"/>
              <a:ext cx="344109" cy="4805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43" idx="7"/>
              <a:endCxn id="125" idx="3"/>
            </p:cNvCxnSpPr>
            <p:nvPr/>
          </p:nvCxnSpPr>
          <p:spPr>
            <a:xfrm flipV="1">
              <a:off x="3494722" y="1493286"/>
              <a:ext cx="117909" cy="2083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>
              <a:stCxn id="42" idx="6"/>
              <a:endCxn id="125" idx="1"/>
            </p:cNvCxnSpPr>
            <p:nvPr/>
          </p:nvCxnSpPr>
          <p:spPr>
            <a:xfrm>
              <a:off x="3407323" y="1406414"/>
              <a:ext cx="205307" cy="2597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>
              <a:stCxn id="38" idx="3"/>
              <a:endCxn id="35" idx="7"/>
            </p:cNvCxnSpPr>
            <p:nvPr/>
          </p:nvCxnSpPr>
          <p:spPr>
            <a:xfrm flipH="1">
              <a:off x="2672134" y="1464570"/>
              <a:ext cx="125549" cy="2669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34" idx="5"/>
              <a:endCxn id="35" idx="1"/>
            </p:cNvCxnSpPr>
            <p:nvPr/>
          </p:nvCxnSpPr>
          <p:spPr>
            <a:xfrm>
              <a:off x="2471104" y="1618660"/>
              <a:ext cx="170648" cy="11284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endCxn id="39" idx="3"/>
            </p:cNvCxnSpPr>
            <p:nvPr/>
          </p:nvCxnSpPr>
          <p:spPr>
            <a:xfrm flipV="1">
              <a:off x="2678426" y="1689070"/>
              <a:ext cx="408457" cy="492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>
              <a:stCxn id="31" idx="6"/>
              <a:endCxn id="35" idx="2"/>
            </p:cNvCxnSpPr>
            <p:nvPr/>
          </p:nvCxnSpPr>
          <p:spPr>
            <a:xfrm flipV="1">
              <a:off x="2008643" y="1746693"/>
              <a:ext cx="626817" cy="18984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31" idx="7"/>
              <a:endCxn id="33" idx="2"/>
            </p:cNvCxnSpPr>
            <p:nvPr/>
          </p:nvCxnSpPr>
          <p:spPr>
            <a:xfrm flipV="1">
              <a:off x="2002351" y="1695363"/>
              <a:ext cx="288856" cy="22598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35" idx="4"/>
              <a:endCxn id="36" idx="7"/>
            </p:cNvCxnSpPr>
            <p:nvPr/>
          </p:nvCxnSpPr>
          <p:spPr>
            <a:xfrm flipH="1">
              <a:off x="2475810" y="1768176"/>
              <a:ext cx="181134" cy="1961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endCxn id="37" idx="0"/>
            </p:cNvCxnSpPr>
            <p:nvPr/>
          </p:nvCxnSpPr>
          <p:spPr>
            <a:xfrm>
              <a:off x="2656944" y="1768176"/>
              <a:ext cx="0" cy="46450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stCxn id="44" idx="4"/>
              <a:endCxn id="45" idx="0"/>
            </p:cNvCxnSpPr>
            <p:nvPr/>
          </p:nvCxnSpPr>
          <p:spPr>
            <a:xfrm>
              <a:off x="3255653" y="2058274"/>
              <a:ext cx="12743" cy="2493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椭圆 189"/>
            <p:cNvSpPr/>
            <p:nvPr/>
          </p:nvSpPr>
          <p:spPr>
            <a:xfrm>
              <a:off x="2328031" y="2437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1" name="直接连接符 190"/>
            <p:cNvCxnSpPr>
              <a:stCxn id="190" idx="7"/>
              <a:endCxn id="37" idx="3"/>
            </p:cNvCxnSpPr>
            <p:nvPr/>
          </p:nvCxnSpPr>
          <p:spPr>
            <a:xfrm flipV="1">
              <a:off x="2364705" y="2269353"/>
              <a:ext cx="277047" cy="173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endCxn id="45" idx="2"/>
            </p:cNvCxnSpPr>
            <p:nvPr/>
          </p:nvCxnSpPr>
          <p:spPr>
            <a:xfrm>
              <a:off x="3013279" y="2286152"/>
              <a:ext cx="233632" cy="42967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45" idx="4"/>
              <a:endCxn id="49" idx="0"/>
            </p:cNvCxnSpPr>
            <p:nvPr/>
          </p:nvCxnSpPr>
          <p:spPr>
            <a:xfrm flipH="1">
              <a:off x="3191231" y="2350602"/>
              <a:ext cx="77164" cy="7769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47" idx="5"/>
              <a:endCxn id="49" idx="1"/>
            </p:cNvCxnSpPr>
            <p:nvPr/>
          </p:nvCxnSpPr>
          <p:spPr>
            <a:xfrm>
              <a:off x="2721672" y="2721622"/>
              <a:ext cx="454367" cy="41225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stCxn id="28" idx="4"/>
              <a:endCxn id="109" idx="0"/>
            </p:cNvCxnSpPr>
            <p:nvPr/>
          </p:nvCxnSpPr>
          <p:spPr>
            <a:xfrm flipH="1">
              <a:off x="1859364" y="2913462"/>
              <a:ext cx="3127" cy="19410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>
              <a:stCxn id="29" idx="5"/>
              <a:endCxn id="109" idx="1"/>
            </p:cNvCxnSpPr>
            <p:nvPr/>
          </p:nvCxnSpPr>
          <p:spPr>
            <a:xfrm>
              <a:off x="1477546" y="2705784"/>
              <a:ext cx="351369" cy="41439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stCxn id="25" idx="5"/>
              <a:endCxn id="24" idx="2"/>
            </p:cNvCxnSpPr>
            <p:nvPr/>
          </p:nvCxnSpPr>
          <p:spPr>
            <a:xfrm>
              <a:off x="1493132" y="3021941"/>
              <a:ext cx="153080" cy="23164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>
              <a:stCxn id="24" idx="6"/>
              <a:endCxn id="109" idx="2"/>
            </p:cNvCxnSpPr>
            <p:nvPr/>
          </p:nvCxnSpPr>
          <p:spPr>
            <a:xfrm flipV="1">
              <a:off x="1689178" y="3150626"/>
              <a:ext cx="127124" cy="1029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>
              <a:stCxn id="21" idx="7"/>
              <a:endCxn id="109" idx="3"/>
            </p:cNvCxnSpPr>
            <p:nvPr/>
          </p:nvCxnSpPr>
          <p:spPr>
            <a:xfrm flipV="1">
              <a:off x="1664721" y="3181076"/>
              <a:ext cx="164194" cy="3262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>
              <a:stCxn id="109" idx="4"/>
              <a:endCxn id="14" idx="0"/>
            </p:cNvCxnSpPr>
            <p:nvPr/>
          </p:nvCxnSpPr>
          <p:spPr>
            <a:xfrm>
              <a:off x="1859364" y="3193688"/>
              <a:ext cx="138472" cy="603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>
              <a:endCxn id="27" idx="2"/>
            </p:cNvCxnSpPr>
            <p:nvPr/>
          </p:nvCxnSpPr>
          <p:spPr>
            <a:xfrm>
              <a:off x="1883974" y="2891980"/>
              <a:ext cx="423697" cy="1256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>
              <a:stCxn id="30" idx="5"/>
              <a:endCxn id="27" idx="1"/>
            </p:cNvCxnSpPr>
            <p:nvPr/>
          </p:nvCxnSpPr>
          <p:spPr>
            <a:xfrm>
              <a:off x="1962796" y="2454948"/>
              <a:ext cx="351167" cy="434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>
              <a:stCxn id="31" idx="4"/>
            </p:cNvCxnSpPr>
            <p:nvPr/>
          </p:nvCxnSpPr>
          <p:spPr>
            <a:xfrm flipH="1">
              <a:off x="1947605" y="1958017"/>
              <a:ext cx="39556" cy="45743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>
              <a:stCxn id="31" idx="5"/>
              <a:endCxn id="32" idx="1"/>
            </p:cNvCxnSpPr>
            <p:nvPr/>
          </p:nvCxnSpPr>
          <p:spPr>
            <a:xfrm>
              <a:off x="2002351" y="1951726"/>
              <a:ext cx="151924" cy="1343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>
              <a:stCxn id="109" idx="5"/>
              <a:endCxn id="10" idx="2"/>
            </p:cNvCxnSpPr>
            <p:nvPr/>
          </p:nvCxnSpPr>
          <p:spPr>
            <a:xfrm>
              <a:off x="1889813" y="3181076"/>
              <a:ext cx="763262" cy="20609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>
              <a:stCxn id="109" idx="5"/>
              <a:endCxn id="17" idx="0"/>
            </p:cNvCxnSpPr>
            <p:nvPr/>
          </p:nvCxnSpPr>
          <p:spPr>
            <a:xfrm>
              <a:off x="1889813" y="3181076"/>
              <a:ext cx="175695" cy="2555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>
              <a:stCxn id="22" idx="4"/>
              <a:endCxn id="110" idx="1"/>
            </p:cNvCxnSpPr>
            <p:nvPr/>
          </p:nvCxnSpPr>
          <p:spPr>
            <a:xfrm>
              <a:off x="1321114" y="3340980"/>
              <a:ext cx="147861" cy="80839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>
              <a:stCxn id="18" idx="4"/>
              <a:endCxn id="110" idx="0"/>
            </p:cNvCxnSpPr>
            <p:nvPr/>
          </p:nvCxnSpPr>
          <p:spPr>
            <a:xfrm flipH="1">
              <a:off x="1499423" y="3701104"/>
              <a:ext cx="1" cy="4356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>
              <a:stCxn id="19" idx="3"/>
              <a:endCxn id="110" idx="7"/>
            </p:cNvCxnSpPr>
            <p:nvPr/>
          </p:nvCxnSpPr>
          <p:spPr>
            <a:xfrm flipH="1">
              <a:off x="1529873" y="3902946"/>
              <a:ext cx="140549" cy="2464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>
              <a:stCxn id="110" idx="6"/>
              <a:endCxn id="20" idx="3"/>
            </p:cNvCxnSpPr>
            <p:nvPr/>
          </p:nvCxnSpPr>
          <p:spPr>
            <a:xfrm flipV="1">
              <a:off x="1542485" y="4064634"/>
              <a:ext cx="444674" cy="1151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>
              <a:stCxn id="110" idx="5"/>
              <a:endCxn id="90" idx="2"/>
            </p:cNvCxnSpPr>
            <p:nvPr/>
          </p:nvCxnSpPr>
          <p:spPr>
            <a:xfrm>
              <a:off x="1529873" y="4210268"/>
              <a:ext cx="177224" cy="781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>
              <a:stCxn id="91" idx="4"/>
              <a:endCxn id="114" idx="0"/>
            </p:cNvCxnSpPr>
            <p:nvPr/>
          </p:nvCxnSpPr>
          <p:spPr>
            <a:xfrm>
              <a:off x="2107842" y="4537597"/>
              <a:ext cx="130193" cy="4961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88" idx="5"/>
              <a:endCxn id="86" idx="0"/>
            </p:cNvCxnSpPr>
            <p:nvPr/>
          </p:nvCxnSpPr>
          <p:spPr>
            <a:xfrm>
              <a:off x="2306398" y="4509822"/>
              <a:ext cx="98689" cy="21383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>
              <a:stCxn id="86" idx="7"/>
              <a:endCxn id="89" idx="3"/>
            </p:cNvCxnSpPr>
            <p:nvPr/>
          </p:nvCxnSpPr>
          <p:spPr>
            <a:xfrm flipV="1">
              <a:off x="2420278" y="4282099"/>
              <a:ext cx="260002" cy="44785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86" idx="6"/>
              <a:endCxn id="87" idx="2"/>
            </p:cNvCxnSpPr>
            <p:nvPr/>
          </p:nvCxnSpPr>
          <p:spPr>
            <a:xfrm>
              <a:off x="2426570" y="4745144"/>
              <a:ext cx="204452" cy="4126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endCxn id="84" idx="0"/>
            </p:cNvCxnSpPr>
            <p:nvPr/>
          </p:nvCxnSpPr>
          <p:spPr>
            <a:xfrm>
              <a:off x="2411171" y="4767730"/>
              <a:ext cx="15399" cy="44658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86" idx="5"/>
              <a:endCxn id="85" idx="1"/>
            </p:cNvCxnSpPr>
            <p:nvPr/>
          </p:nvCxnSpPr>
          <p:spPr>
            <a:xfrm>
              <a:off x="2420278" y="4760335"/>
              <a:ext cx="285278" cy="35928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84" idx="6"/>
              <a:endCxn id="83" idx="2"/>
            </p:cNvCxnSpPr>
            <p:nvPr/>
          </p:nvCxnSpPr>
          <p:spPr>
            <a:xfrm>
              <a:off x="2448053" y="5235803"/>
              <a:ext cx="495405" cy="20121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93" idx="6"/>
              <a:endCxn id="94" idx="2"/>
            </p:cNvCxnSpPr>
            <p:nvPr/>
          </p:nvCxnSpPr>
          <p:spPr>
            <a:xfrm flipV="1">
              <a:off x="2741728" y="4600777"/>
              <a:ext cx="426125" cy="1567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81" idx="5"/>
              <a:endCxn id="80" idx="1"/>
            </p:cNvCxnSpPr>
            <p:nvPr/>
          </p:nvCxnSpPr>
          <p:spPr>
            <a:xfrm>
              <a:off x="3381976" y="4398686"/>
              <a:ext cx="245912" cy="2009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113" idx="7"/>
              <a:endCxn id="80" idx="3"/>
            </p:cNvCxnSpPr>
            <p:nvPr/>
          </p:nvCxnSpPr>
          <p:spPr>
            <a:xfrm flipV="1">
              <a:off x="3200197" y="4630030"/>
              <a:ext cx="427692" cy="3161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>
              <a:stCxn id="80" idx="4"/>
              <a:endCxn id="82" idx="0"/>
            </p:cNvCxnSpPr>
            <p:nvPr/>
          </p:nvCxnSpPr>
          <p:spPr>
            <a:xfrm flipH="1">
              <a:off x="3547950" y="4636321"/>
              <a:ext cx="95130" cy="4016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椭圆 222"/>
            <p:cNvSpPr/>
            <p:nvPr/>
          </p:nvSpPr>
          <p:spPr>
            <a:xfrm>
              <a:off x="2884189" y="39352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4" name="直接连接符 223"/>
            <p:cNvCxnSpPr>
              <a:stCxn id="96" idx="6"/>
              <a:endCxn id="223" idx="2"/>
            </p:cNvCxnSpPr>
            <p:nvPr/>
          </p:nvCxnSpPr>
          <p:spPr>
            <a:xfrm>
              <a:off x="2695470" y="3884954"/>
              <a:ext cx="188719" cy="93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>
              <a:stCxn id="223" idx="4"/>
              <a:endCxn id="95" idx="0"/>
            </p:cNvCxnSpPr>
            <p:nvPr/>
          </p:nvCxnSpPr>
          <p:spPr>
            <a:xfrm>
              <a:off x="2927251" y="4021420"/>
              <a:ext cx="17771" cy="35935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223" idx="6"/>
              <a:endCxn id="97" idx="2"/>
            </p:cNvCxnSpPr>
            <p:nvPr/>
          </p:nvCxnSpPr>
          <p:spPr>
            <a:xfrm flipV="1">
              <a:off x="2970313" y="3816652"/>
              <a:ext cx="413681" cy="16170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>
              <a:stCxn id="12" idx="5"/>
              <a:endCxn id="223" idx="1"/>
            </p:cNvCxnSpPr>
            <p:nvPr/>
          </p:nvCxnSpPr>
          <p:spPr>
            <a:xfrm>
              <a:off x="2504993" y="3516221"/>
              <a:ext cx="391809" cy="43168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>
              <a:stCxn id="50" idx="6"/>
              <a:endCxn id="118" idx="2"/>
            </p:cNvCxnSpPr>
            <p:nvPr/>
          </p:nvCxnSpPr>
          <p:spPr>
            <a:xfrm flipV="1">
              <a:off x="3414872" y="3301513"/>
              <a:ext cx="390230" cy="4306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118" idx="4"/>
              <a:endCxn id="99" idx="7"/>
            </p:cNvCxnSpPr>
            <p:nvPr/>
          </p:nvCxnSpPr>
          <p:spPr>
            <a:xfrm flipH="1">
              <a:off x="3776825" y="3344575"/>
              <a:ext cx="71338" cy="3848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>
              <a:stCxn id="117" idx="4"/>
              <a:endCxn id="100" idx="0"/>
            </p:cNvCxnSpPr>
            <p:nvPr/>
          </p:nvCxnSpPr>
          <p:spPr>
            <a:xfrm>
              <a:off x="4051697" y="3134931"/>
              <a:ext cx="86945" cy="3802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>
              <a:stCxn id="117" idx="6"/>
              <a:endCxn id="101" idx="3"/>
            </p:cNvCxnSpPr>
            <p:nvPr/>
          </p:nvCxnSpPr>
          <p:spPr>
            <a:xfrm>
              <a:off x="4094759" y="3091869"/>
              <a:ext cx="394582" cy="5246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Freeform 34"/>
            <p:cNvSpPr>
              <a:spLocks noEditPoints="1"/>
            </p:cNvSpPr>
            <p:nvPr/>
          </p:nvSpPr>
          <p:spPr bwMode="auto">
            <a:xfrm>
              <a:off x="3867786" y="4631608"/>
              <a:ext cx="268544" cy="270037"/>
            </a:xfrm>
            <a:custGeom>
              <a:avLst/>
              <a:gdLst>
                <a:gd name="T0" fmla="*/ 180 w 199"/>
                <a:gd name="T1" fmla="*/ 80 h 199"/>
                <a:gd name="T2" fmla="*/ 118 w 199"/>
                <a:gd name="T3" fmla="*/ 19 h 199"/>
                <a:gd name="T4" fmla="*/ 137 w 199"/>
                <a:gd name="T5" fmla="*/ 0 h 199"/>
                <a:gd name="T6" fmla="*/ 199 w 199"/>
                <a:gd name="T7" fmla="*/ 62 h 199"/>
                <a:gd name="T8" fmla="*/ 180 w 199"/>
                <a:gd name="T9" fmla="*/ 80 h 199"/>
                <a:gd name="T10" fmla="*/ 162 w 199"/>
                <a:gd name="T11" fmla="*/ 98 h 199"/>
                <a:gd name="T12" fmla="*/ 160 w 199"/>
                <a:gd name="T13" fmla="*/ 99 h 199"/>
                <a:gd name="T14" fmla="*/ 149 w 199"/>
                <a:gd name="T15" fmla="*/ 99 h 199"/>
                <a:gd name="T16" fmla="*/ 137 w 199"/>
                <a:gd name="T17" fmla="*/ 99 h 199"/>
                <a:gd name="T18" fmla="*/ 124 w 199"/>
                <a:gd name="T19" fmla="*/ 149 h 199"/>
                <a:gd name="T20" fmla="*/ 25 w 199"/>
                <a:gd name="T21" fmla="*/ 199 h 199"/>
                <a:gd name="T22" fmla="*/ 13 w 199"/>
                <a:gd name="T23" fmla="*/ 199 h 199"/>
                <a:gd name="T24" fmla="*/ 52 w 199"/>
                <a:gd name="T25" fmla="*/ 159 h 199"/>
                <a:gd name="T26" fmla="*/ 62 w 199"/>
                <a:gd name="T27" fmla="*/ 161 h 199"/>
                <a:gd name="T28" fmla="*/ 87 w 199"/>
                <a:gd name="T29" fmla="*/ 137 h 199"/>
                <a:gd name="T30" fmla="*/ 62 w 199"/>
                <a:gd name="T31" fmla="*/ 112 h 199"/>
                <a:gd name="T32" fmla="*/ 37 w 199"/>
                <a:gd name="T33" fmla="*/ 137 h 199"/>
                <a:gd name="T34" fmla="*/ 40 w 199"/>
                <a:gd name="T35" fmla="*/ 147 h 199"/>
                <a:gd name="T36" fmla="*/ 0 w 199"/>
                <a:gd name="T37" fmla="*/ 186 h 199"/>
                <a:gd name="T38" fmla="*/ 0 w 199"/>
                <a:gd name="T39" fmla="*/ 174 h 199"/>
                <a:gd name="T40" fmla="*/ 50 w 199"/>
                <a:gd name="T41" fmla="*/ 75 h 199"/>
                <a:gd name="T42" fmla="*/ 100 w 199"/>
                <a:gd name="T43" fmla="*/ 62 h 199"/>
                <a:gd name="T44" fmla="*/ 100 w 199"/>
                <a:gd name="T45" fmla="*/ 50 h 199"/>
                <a:gd name="T46" fmla="*/ 100 w 199"/>
                <a:gd name="T47" fmla="*/ 38 h 199"/>
                <a:gd name="T48" fmla="*/ 100 w 199"/>
                <a:gd name="T49" fmla="*/ 37 h 199"/>
                <a:gd name="T50" fmla="*/ 106 w 199"/>
                <a:gd name="T51" fmla="*/ 31 h 199"/>
                <a:gd name="T52" fmla="*/ 167 w 199"/>
                <a:gd name="T53" fmla="*/ 93 h 199"/>
                <a:gd name="T54" fmla="*/ 162 w 199"/>
                <a:gd name="T55" fmla="*/ 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199">
                  <a:moveTo>
                    <a:pt x="180" y="80"/>
                  </a:moveTo>
                  <a:cubicBezTo>
                    <a:pt x="118" y="19"/>
                    <a:pt x="118" y="19"/>
                    <a:pt x="118" y="19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99" y="62"/>
                    <a:pt x="199" y="62"/>
                    <a:pt x="199" y="62"/>
                  </a:cubicBezTo>
                  <a:lnTo>
                    <a:pt x="180" y="80"/>
                  </a:lnTo>
                  <a:close/>
                  <a:moveTo>
                    <a:pt x="162" y="98"/>
                  </a:moveTo>
                  <a:cubicBezTo>
                    <a:pt x="161" y="99"/>
                    <a:pt x="161" y="99"/>
                    <a:pt x="160" y="99"/>
                  </a:cubicBezTo>
                  <a:cubicBezTo>
                    <a:pt x="149" y="99"/>
                    <a:pt x="149" y="99"/>
                    <a:pt x="149" y="99"/>
                  </a:cubicBezTo>
                  <a:cubicBezTo>
                    <a:pt x="137" y="99"/>
                    <a:pt x="137" y="99"/>
                    <a:pt x="137" y="99"/>
                  </a:cubicBezTo>
                  <a:cubicBezTo>
                    <a:pt x="124" y="149"/>
                    <a:pt x="124" y="149"/>
                    <a:pt x="124" y="149"/>
                  </a:cubicBezTo>
                  <a:cubicBezTo>
                    <a:pt x="25" y="199"/>
                    <a:pt x="25" y="199"/>
                    <a:pt x="25" y="199"/>
                  </a:cubicBezTo>
                  <a:cubicBezTo>
                    <a:pt x="13" y="199"/>
                    <a:pt x="13" y="199"/>
                    <a:pt x="13" y="199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5" y="161"/>
                    <a:pt x="59" y="161"/>
                    <a:pt x="62" y="161"/>
                  </a:cubicBezTo>
                  <a:cubicBezTo>
                    <a:pt x="76" y="161"/>
                    <a:pt x="87" y="150"/>
                    <a:pt x="87" y="137"/>
                  </a:cubicBezTo>
                  <a:cubicBezTo>
                    <a:pt x="87" y="123"/>
                    <a:pt x="76" y="112"/>
                    <a:pt x="62" y="112"/>
                  </a:cubicBezTo>
                  <a:cubicBezTo>
                    <a:pt x="49" y="112"/>
                    <a:pt x="37" y="123"/>
                    <a:pt x="37" y="137"/>
                  </a:cubicBezTo>
                  <a:cubicBezTo>
                    <a:pt x="37" y="140"/>
                    <a:pt x="38" y="144"/>
                    <a:pt x="40" y="147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67" y="93"/>
                    <a:pt x="167" y="93"/>
                    <a:pt x="167" y="93"/>
                  </a:cubicBezTo>
                  <a:lnTo>
                    <a:pt x="162" y="9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66"/>
            <p:cNvSpPr>
              <a:spLocks noEditPoints="1"/>
            </p:cNvSpPr>
            <p:nvPr/>
          </p:nvSpPr>
          <p:spPr bwMode="auto">
            <a:xfrm>
              <a:off x="2944495" y="3315893"/>
              <a:ext cx="270037" cy="23721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6"/>
            <p:cNvSpPr>
              <a:spLocks noEditPoints="1"/>
            </p:cNvSpPr>
            <p:nvPr/>
          </p:nvSpPr>
          <p:spPr bwMode="auto">
            <a:xfrm>
              <a:off x="4265281" y="3733419"/>
              <a:ext cx="241690" cy="268544"/>
            </a:xfrm>
            <a:custGeom>
              <a:avLst/>
              <a:gdLst>
                <a:gd name="T0" fmla="*/ 147 w 179"/>
                <a:gd name="T1" fmla="*/ 117 h 199"/>
                <a:gd name="T2" fmla="*/ 147 w 179"/>
                <a:gd name="T3" fmla="*/ 61 h 199"/>
                <a:gd name="T4" fmla="*/ 179 w 179"/>
                <a:gd name="T5" fmla="*/ 66 h 199"/>
                <a:gd name="T6" fmla="*/ 179 w 179"/>
                <a:gd name="T7" fmla="*/ 112 h 199"/>
                <a:gd name="T8" fmla="*/ 147 w 179"/>
                <a:gd name="T9" fmla="*/ 117 h 199"/>
                <a:gd name="T10" fmla="*/ 23 w 179"/>
                <a:gd name="T11" fmla="*/ 35 h 199"/>
                <a:gd name="T12" fmla="*/ 23 w 179"/>
                <a:gd name="T13" fmla="*/ 199 h 199"/>
                <a:gd name="T14" fmla="*/ 11 w 179"/>
                <a:gd name="T15" fmla="*/ 199 h 199"/>
                <a:gd name="T16" fmla="*/ 11 w 179"/>
                <a:gd name="T17" fmla="*/ 35 h 199"/>
                <a:gd name="T18" fmla="*/ 0 w 179"/>
                <a:gd name="T19" fmla="*/ 18 h 199"/>
                <a:gd name="T20" fmla="*/ 18 w 179"/>
                <a:gd name="T21" fmla="*/ 0 h 199"/>
                <a:gd name="T22" fmla="*/ 36 w 179"/>
                <a:gd name="T23" fmla="*/ 18 h 199"/>
                <a:gd name="T24" fmla="*/ 23 w 179"/>
                <a:gd name="T25" fmla="*/ 35 h 199"/>
                <a:gd name="T26" fmla="*/ 67 w 179"/>
                <a:gd name="T27" fmla="*/ 130 h 199"/>
                <a:gd name="T28" fmla="*/ 31 w 179"/>
                <a:gd name="T29" fmla="*/ 135 h 199"/>
                <a:gd name="T30" fmla="*/ 31 w 179"/>
                <a:gd name="T31" fmla="*/ 43 h 199"/>
                <a:gd name="T32" fmla="*/ 67 w 179"/>
                <a:gd name="T33" fmla="*/ 49 h 199"/>
                <a:gd name="T34" fmla="*/ 67 w 179"/>
                <a:gd name="T35" fmla="*/ 130 h 199"/>
                <a:gd name="T36" fmla="*/ 91 w 179"/>
                <a:gd name="T37" fmla="*/ 52 h 199"/>
                <a:gd name="T38" fmla="*/ 123 w 179"/>
                <a:gd name="T39" fmla="*/ 57 h 199"/>
                <a:gd name="T40" fmla="*/ 123 w 179"/>
                <a:gd name="T41" fmla="*/ 121 h 199"/>
                <a:gd name="T42" fmla="*/ 91 w 179"/>
                <a:gd name="T43" fmla="*/ 126 h 199"/>
                <a:gd name="T44" fmla="*/ 91 w 179"/>
                <a:gd name="T45" fmla="*/ 5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9" h="199">
                  <a:moveTo>
                    <a:pt x="147" y="117"/>
                  </a:moveTo>
                  <a:cubicBezTo>
                    <a:pt x="147" y="61"/>
                    <a:pt x="147" y="61"/>
                    <a:pt x="147" y="61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79" y="112"/>
                    <a:pt x="179" y="112"/>
                    <a:pt x="179" y="112"/>
                  </a:cubicBezTo>
                  <a:lnTo>
                    <a:pt x="147" y="117"/>
                  </a:lnTo>
                  <a:close/>
                  <a:moveTo>
                    <a:pt x="23" y="35"/>
                  </a:moveTo>
                  <a:cubicBezTo>
                    <a:pt x="23" y="199"/>
                    <a:pt x="23" y="199"/>
                    <a:pt x="23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5" y="32"/>
                    <a:pt x="0" y="25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6"/>
                    <a:pt x="31" y="33"/>
                    <a:pt x="23" y="35"/>
                  </a:cubicBezTo>
                  <a:close/>
                  <a:moveTo>
                    <a:pt x="67" y="130"/>
                  </a:moveTo>
                  <a:cubicBezTo>
                    <a:pt x="31" y="135"/>
                    <a:pt x="31" y="135"/>
                    <a:pt x="31" y="13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130"/>
                  </a:lnTo>
                  <a:close/>
                  <a:moveTo>
                    <a:pt x="91" y="52"/>
                  </a:moveTo>
                  <a:cubicBezTo>
                    <a:pt x="123" y="57"/>
                    <a:pt x="123" y="57"/>
                    <a:pt x="123" y="57"/>
                  </a:cubicBezTo>
                  <a:cubicBezTo>
                    <a:pt x="123" y="121"/>
                    <a:pt x="123" y="121"/>
                    <a:pt x="123" y="121"/>
                  </a:cubicBezTo>
                  <a:cubicBezTo>
                    <a:pt x="91" y="126"/>
                    <a:pt x="91" y="126"/>
                    <a:pt x="91" y="126"/>
                  </a:cubicBezTo>
                  <a:lnTo>
                    <a:pt x="91" y="5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43"/>
            <p:cNvSpPr>
              <a:spLocks noEditPoints="1"/>
            </p:cNvSpPr>
            <p:nvPr/>
          </p:nvSpPr>
          <p:spPr bwMode="auto">
            <a:xfrm>
              <a:off x="1744999" y="4588078"/>
              <a:ext cx="268544" cy="241690"/>
            </a:xfrm>
            <a:custGeom>
              <a:avLst/>
              <a:gdLst>
                <a:gd name="T0" fmla="*/ 180 w 198"/>
                <a:gd name="T1" fmla="*/ 73 h 179"/>
                <a:gd name="T2" fmla="*/ 18 w 198"/>
                <a:gd name="T3" fmla="*/ 73 h 179"/>
                <a:gd name="T4" fmla="*/ 0 w 198"/>
                <a:gd name="T5" fmla="*/ 55 h 179"/>
                <a:gd name="T6" fmla="*/ 198 w 198"/>
                <a:gd name="T7" fmla="*/ 55 h 179"/>
                <a:gd name="T8" fmla="*/ 180 w 198"/>
                <a:gd name="T9" fmla="*/ 73 h 179"/>
                <a:gd name="T10" fmla="*/ 171 w 198"/>
                <a:gd name="T11" fmla="*/ 82 h 179"/>
                <a:gd name="T12" fmla="*/ 153 w 198"/>
                <a:gd name="T13" fmla="*/ 100 h 179"/>
                <a:gd name="T14" fmla="*/ 45 w 198"/>
                <a:gd name="T15" fmla="*/ 100 h 179"/>
                <a:gd name="T16" fmla="*/ 27 w 198"/>
                <a:gd name="T17" fmla="*/ 82 h 179"/>
                <a:gd name="T18" fmla="*/ 171 w 198"/>
                <a:gd name="T19" fmla="*/ 82 h 179"/>
                <a:gd name="T20" fmla="*/ 144 w 198"/>
                <a:gd name="T21" fmla="*/ 109 h 179"/>
                <a:gd name="T22" fmla="*/ 126 w 198"/>
                <a:gd name="T23" fmla="*/ 127 h 179"/>
                <a:gd name="T24" fmla="*/ 72 w 198"/>
                <a:gd name="T25" fmla="*/ 127 h 179"/>
                <a:gd name="T26" fmla="*/ 54 w 198"/>
                <a:gd name="T27" fmla="*/ 109 h 179"/>
                <a:gd name="T28" fmla="*/ 144 w 198"/>
                <a:gd name="T29" fmla="*/ 109 h 179"/>
                <a:gd name="T30" fmla="*/ 99 w 198"/>
                <a:gd name="T31" fmla="*/ 129 h 179"/>
                <a:gd name="T32" fmla="*/ 124 w 198"/>
                <a:gd name="T33" fmla="*/ 154 h 179"/>
                <a:gd name="T34" fmla="*/ 99 w 198"/>
                <a:gd name="T35" fmla="*/ 179 h 179"/>
                <a:gd name="T36" fmla="*/ 73 w 198"/>
                <a:gd name="T37" fmla="*/ 154 h 179"/>
                <a:gd name="T38" fmla="*/ 99 w 198"/>
                <a:gd name="T39" fmla="*/ 12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179">
                  <a:moveTo>
                    <a:pt x="180" y="73"/>
                  </a:moveTo>
                  <a:cubicBezTo>
                    <a:pt x="135" y="28"/>
                    <a:pt x="63" y="28"/>
                    <a:pt x="18" y="7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5" y="0"/>
                    <a:pt x="143" y="0"/>
                    <a:pt x="198" y="55"/>
                  </a:cubicBezTo>
                  <a:lnTo>
                    <a:pt x="180" y="73"/>
                  </a:lnTo>
                  <a:close/>
                  <a:moveTo>
                    <a:pt x="171" y="82"/>
                  </a:moveTo>
                  <a:cubicBezTo>
                    <a:pt x="153" y="100"/>
                    <a:pt x="153" y="100"/>
                    <a:pt x="153" y="100"/>
                  </a:cubicBezTo>
                  <a:cubicBezTo>
                    <a:pt x="123" y="70"/>
                    <a:pt x="75" y="70"/>
                    <a:pt x="45" y="100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67" y="42"/>
                    <a:pt x="131" y="42"/>
                    <a:pt x="171" y="82"/>
                  </a:cubicBezTo>
                  <a:close/>
                  <a:moveTo>
                    <a:pt x="144" y="109"/>
                  </a:moveTo>
                  <a:cubicBezTo>
                    <a:pt x="126" y="127"/>
                    <a:pt x="126" y="127"/>
                    <a:pt x="126" y="127"/>
                  </a:cubicBezTo>
                  <a:cubicBezTo>
                    <a:pt x="111" y="112"/>
                    <a:pt x="87" y="112"/>
                    <a:pt x="72" y="127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79" y="84"/>
                    <a:pt x="119" y="84"/>
                    <a:pt x="144" y="109"/>
                  </a:cubicBezTo>
                  <a:close/>
                  <a:moveTo>
                    <a:pt x="99" y="129"/>
                  </a:moveTo>
                  <a:cubicBezTo>
                    <a:pt x="113" y="129"/>
                    <a:pt x="124" y="140"/>
                    <a:pt x="124" y="154"/>
                  </a:cubicBezTo>
                  <a:cubicBezTo>
                    <a:pt x="124" y="168"/>
                    <a:pt x="113" y="179"/>
                    <a:pt x="99" y="179"/>
                  </a:cubicBezTo>
                  <a:cubicBezTo>
                    <a:pt x="85" y="179"/>
                    <a:pt x="73" y="168"/>
                    <a:pt x="73" y="154"/>
                  </a:cubicBezTo>
                  <a:cubicBezTo>
                    <a:pt x="73" y="140"/>
                    <a:pt x="85" y="129"/>
                    <a:pt x="99" y="12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39"/>
            <p:cNvSpPr>
              <a:spLocks noEditPoints="1"/>
            </p:cNvSpPr>
            <p:nvPr/>
          </p:nvSpPr>
          <p:spPr bwMode="auto">
            <a:xfrm>
              <a:off x="1527877" y="2325282"/>
              <a:ext cx="259593" cy="253625"/>
            </a:xfrm>
            <a:custGeom>
              <a:avLst/>
              <a:gdLst>
                <a:gd name="T0" fmla="*/ 123 w 192"/>
                <a:gd name="T1" fmla="*/ 175 h 188"/>
                <a:gd name="T2" fmla="*/ 123 w 192"/>
                <a:gd name="T3" fmla="*/ 148 h 188"/>
                <a:gd name="T4" fmla="*/ 68 w 192"/>
                <a:gd name="T5" fmla="*/ 149 h 188"/>
                <a:gd name="T6" fmla="*/ 68 w 192"/>
                <a:gd name="T7" fmla="*/ 176 h 188"/>
                <a:gd name="T8" fmla="*/ 56 w 192"/>
                <a:gd name="T9" fmla="*/ 182 h 188"/>
                <a:gd name="T10" fmla="*/ 60 w 192"/>
                <a:gd name="T11" fmla="*/ 188 h 188"/>
                <a:gd name="T12" fmla="*/ 130 w 192"/>
                <a:gd name="T13" fmla="*/ 188 h 188"/>
                <a:gd name="T14" fmla="*/ 135 w 192"/>
                <a:gd name="T15" fmla="*/ 183 h 188"/>
                <a:gd name="T16" fmla="*/ 123 w 192"/>
                <a:gd name="T17" fmla="*/ 175 h 188"/>
                <a:gd name="T18" fmla="*/ 173 w 192"/>
                <a:gd name="T19" fmla="*/ 0 h 188"/>
                <a:gd name="T20" fmla="*/ 18 w 192"/>
                <a:gd name="T21" fmla="*/ 0 h 188"/>
                <a:gd name="T22" fmla="*/ 0 w 192"/>
                <a:gd name="T23" fmla="*/ 19 h 188"/>
                <a:gd name="T24" fmla="*/ 0 w 192"/>
                <a:gd name="T25" fmla="*/ 126 h 188"/>
                <a:gd name="T26" fmla="*/ 18 w 192"/>
                <a:gd name="T27" fmla="*/ 144 h 188"/>
                <a:gd name="T28" fmla="*/ 173 w 192"/>
                <a:gd name="T29" fmla="*/ 144 h 188"/>
                <a:gd name="T30" fmla="*/ 192 w 192"/>
                <a:gd name="T31" fmla="*/ 126 h 188"/>
                <a:gd name="T32" fmla="*/ 192 w 192"/>
                <a:gd name="T33" fmla="*/ 19 h 188"/>
                <a:gd name="T34" fmla="*/ 173 w 192"/>
                <a:gd name="T35" fmla="*/ 0 h 188"/>
                <a:gd name="T36" fmla="*/ 180 w 192"/>
                <a:gd name="T37" fmla="*/ 100 h 188"/>
                <a:gd name="T38" fmla="*/ 167 w 192"/>
                <a:gd name="T39" fmla="*/ 112 h 188"/>
                <a:gd name="T40" fmla="*/ 24 w 192"/>
                <a:gd name="T41" fmla="*/ 112 h 188"/>
                <a:gd name="T42" fmla="*/ 11 w 192"/>
                <a:gd name="T43" fmla="*/ 100 h 188"/>
                <a:gd name="T44" fmla="*/ 11 w 192"/>
                <a:gd name="T45" fmla="*/ 25 h 188"/>
                <a:gd name="T46" fmla="*/ 24 w 192"/>
                <a:gd name="T47" fmla="*/ 12 h 188"/>
                <a:gd name="T48" fmla="*/ 167 w 192"/>
                <a:gd name="T49" fmla="*/ 12 h 188"/>
                <a:gd name="T50" fmla="*/ 180 w 192"/>
                <a:gd name="T51" fmla="*/ 25 h 188"/>
                <a:gd name="T52" fmla="*/ 180 w 192"/>
                <a:gd name="T53" fmla="*/ 10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88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54"/>
            <p:cNvSpPr>
              <a:spLocks noEditPoints="1"/>
            </p:cNvSpPr>
            <p:nvPr/>
          </p:nvSpPr>
          <p:spPr bwMode="auto">
            <a:xfrm>
              <a:off x="4760280" y="2207983"/>
              <a:ext cx="258102" cy="256609"/>
            </a:xfrm>
            <a:custGeom>
              <a:avLst/>
              <a:gdLst>
                <a:gd name="T0" fmla="*/ 0 w 191"/>
                <a:gd name="T1" fmla="*/ 95 h 190"/>
                <a:gd name="T2" fmla="*/ 2 w 191"/>
                <a:gd name="T3" fmla="*/ 78 h 190"/>
                <a:gd name="T4" fmla="*/ 96 w 191"/>
                <a:gd name="T5" fmla="*/ 0 h 190"/>
                <a:gd name="T6" fmla="*/ 96 w 191"/>
                <a:gd name="T7" fmla="*/ 190 h 190"/>
                <a:gd name="T8" fmla="*/ 146 w 191"/>
                <a:gd name="T9" fmla="*/ 72 h 190"/>
                <a:gd name="T10" fmla="*/ 175 w 191"/>
                <a:gd name="T11" fmla="*/ 66 h 190"/>
                <a:gd name="T12" fmla="*/ 139 w 191"/>
                <a:gd name="T13" fmla="*/ 55 h 190"/>
                <a:gd name="T14" fmla="*/ 154 w 191"/>
                <a:gd name="T15" fmla="*/ 34 h 190"/>
                <a:gd name="T16" fmla="*/ 82 w 191"/>
                <a:gd name="T17" fmla="*/ 34 h 190"/>
                <a:gd name="T18" fmla="*/ 106 w 191"/>
                <a:gd name="T19" fmla="*/ 51 h 190"/>
                <a:gd name="T20" fmla="*/ 81 w 191"/>
                <a:gd name="T21" fmla="*/ 43 h 190"/>
                <a:gd name="T22" fmla="*/ 66 w 191"/>
                <a:gd name="T23" fmla="*/ 45 h 190"/>
                <a:gd name="T24" fmla="*/ 36 w 191"/>
                <a:gd name="T25" fmla="*/ 96 h 190"/>
                <a:gd name="T26" fmla="*/ 47 w 191"/>
                <a:gd name="T27" fmla="*/ 107 h 190"/>
                <a:gd name="T28" fmla="*/ 59 w 191"/>
                <a:gd name="T29" fmla="*/ 104 h 190"/>
                <a:gd name="T30" fmla="*/ 101 w 191"/>
                <a:gd name="T31" fmla="*/ 87 h 190"/>
                <a:gd name="T32" fmla="*/ 69 w 191"/>
                <a:gd name="T33" fmla="*/ 115 h 190"/>
                <a:gd name="T34" fmla="*/ 108 w 191"/>
                <a:gd name="T35" fmla="*/ 93 h 190"/>
                <a:gd name="T36" fmla="*/ 110 w 191"/>
                <a:gd name="T37" fmla="*/ 124 h 190"/>
                <a:gd name="T38" fmla="*/ 141 w 191"/>
                <a:gd name="T39" fmla="*/ 117 h 190"/>
                <a:gd name="T40" fmla="*/ 140 w 191"/>
                <a:gd name="T41" fmla="*/ 87 h 190"/>
                <a:gd name="T42" fmla="*/ 157 w 191"/>
                <a:gd name="T43" fmla="*/ 123 h 190"/>
                <a:gd name="T44" fmla="*/ 181 w 191"/>
                <a:gd name="T45" fmla="*/ 95 h 190"/>
                <a:gd name="T46" fmla="*/ 145 w 191"/>
                <a:gd name="T47" fmla="*/ 75 h 190"/>
                <a:gd name="T48" fmla="*/ 30 w 191"/>
                <a:gd name="T49" fmla="*/ 106 h 190"/>
                <a:gd name="T50" fmla="*/ 26 w 191"/>
                <a:gd name="T51" fmla="*/ 107 h 190"/>
                <a:gd name="T52" fmla="*/ 28 w 191"/>
                <a:gd name="T53" fmla="*/ 146 h 190"/>
                <a:gd name="T54" fmla="*/ 43 w 191"/>
                <a:gd name="T55" fmla="*/ 116 h 190"/>
                <a:gd name="T56" fmla="*/ 119 w 191"/>
                <a:gd name="T57" fmla="*/ 166 h 190"/>
                <a:gd name="T58" fmla="*/ 118 w 191"/>
                <a:gd name="T59" fmla="*/ 177 h 190"/>
                <a:gd name="T60" fmla="*/ 143 w 191"/>
                <a:gd name="T61" fmla="*/ 142 h 190"/>
                <a:gd name="T62" fmla="*/ 110 w 191"/>
                <a:gd name="T63" fmla="*/ 131 h 190"/>
                <a:gd name="T64" fmla="*/ 119 w 191"/>
                <a:gd name="T65" fmla="*/ 166 h 190"/>
                <a:gd name="T66" fmla="*/ 159 w 191"/>
                <a:gd name="T67" fmla="*/ 129 h 190"/>
                <a:gd name="T68" fmla="*/ 151 w 191"/>
                <a:gd name="T69" fmla="*/ 141 h 190"/>
                <a:gd name="T70" fmla="*/ 175 w 191"/>
                <a:gd name="T71" fmla="*/ 126 h 190"/>
                <a:gd name="T72" fmla="*/ 112 w 191"/>
                <a:gd name="T73" fmla="*/ 178 h 190"/>
                <a:gd name="T74" fmla="*/ 110 w 191"/>
                <a:gd name="T75" fmla="*/ 173 h 190"/>
                <a:gd name="T76" fmla="*/ 107 w 191"/>
                <a:gd name="T77" fmla="*/ 160 h 190"/>
                <a:gd name="T78" fmla="*/ 67 w 191"/>
                <a:gd name="T79" fmla="*/ 123 h 190"/>
                <a:gd name="T80" fmla="*/ 48 w 191"/>
                <a:gd name="T81" fmla="*/ 127 h 190"/>
                <a:gd name="T82" fmla="*/ 96 w 191"/>
                <a:gd name="T83" fmla="*/ 180 h 190"/>
                <a:gd name="T84" fmla="*/ 19 w 191"/>
                <a:gd name="T85" fmla="*/ 104 h 190"/>
                <a:gd name="T86" fmla="*/ 11 w 191"/>
                <a:gd name="T87" fmla="*/ 92 h 190"/>
                <a:gd name="T88" fmla="*/ 15 w 191"/>
                <a:gd name="T89" fmla="*/ 121 h 190"/>
                <a:gd name="T90" fmla="*/ 18 w 191"/>
                <a:gd name="T91" fmla="*/ 90 h 190"/>
                <a:gd name="T92" fmla="*/ 26 w 191"/>
                <a:gd name="T93" fmla="*/ 86 h 190"/>
                <a:gd name="T94" fmla="*/ 62 w 191"/>
                <a:gd name="T95" fmla="*/ 37 h 190"/>
                <a:gd name="T96" fmla="*/ 42 w 191"/>
                <a:gd name="T97" fmla="*/ 29 h 190"/>
                <a:gd name="T98" fmla="*/ 49 w 191"/>
                <a:gd name="T99" fmla="*/ 24 h 190"/>
                <a:gd name="T100" fmla="*/ 72 w 191"/>
                <a:gd name="T101" fmla="*/ 27 h 190"/>
                <a:gd name="T102" fmla="*/ 121 w 191"/>
                <a:gd name="T103" fmla="*/ 14 h 190"/>
                <a:gd name="T104" fmla="*/ 49 w 191"/>
                <a:gd name="T105" fmla="*/ 24 h 190"/>
                <a:gd name="T106" fmla="*/ 102 w 191"/>
                <a:gd name="T107" fmla="*/ 71 h 190"/>
                <a:gd name="T108" fmla="*/ 138 w 191"/>
                <a:gd name="T109" fmla="*/ 71 h 190"/>
                <a:gd name="T110" fmla="*/ 120 w 191"/>
                <a:gd name="T111" fmla="*/ 60 h 190"/>
                <a:gd name="T112" fmla="*/ 120 w 191"/>
                <a:gd name="T113" fmla="*/ 83 h 190"/>
                <a:gd name="T114" fmla="*/ 120 w 191"/>
                <a:gd name="T115" fmla="*/ 60 h 190"/>
                <a:gd name="T116" fmla="*/ 115 w 191"/>
                <a:gd name="T117" fmla="*/ 71 h 190"/>
                <a:gd name="T118" fmla="*/ 126 w 191"/>
                <a:gd name="T119" fmla="*/ 7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19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45"/>
            <p:cNvSpPr>
              <a:spLocks noEditPoints="1"/>
            </p:cNvSpPr>
            <p:nvPr/>
          </p:nvSpPr>
          <p:spPr bwMode="auto">
            <a:xfrm>
              <a:off x="2970637" y="1829144"/>
              <a:ext cx="162619" cy="270037"/>
            </a:xfrm>
            <a:custGeom>
              <a:avLst/>
              <a:gdLst>
                <a:gd name="T0" fmla="*/ 76 w 109"/>
                <a:gd name="T1" fmla="*/ 127 h 181"/>
                <a:gd name="T2" fmla="*/ 65 w 109"/>
                <a:gd name="T3" fmla="*/ 116 h 181"/>
                <a:gd name="T4" fmla="*/ 76 w 109"/>
                <a:gd name="T5" fmla="*/ 105 h 181"/>
                <a:gd name="T6" fmla="*/ 98 w 109"/>
                <a:gd name="T7" fmla="*/ 94 h 181"/>
                <a:gd name="T8" fmla="*/ 109 w 109"/>
                <a:gd name="T9" fmla="*/ 105 h 181"/>
                <a:gd name="T10" fmla="*/ 76 w 109"/>
                <a:gd name="T11" fmla="*/ 116 h 181"/>
                <a:gd name="T12" fmla="*/ 87 w 109"/>
                <a:gd name="T13" fmla="*/ 149 h 181"/>
                <a:gd name="T14" fmla="*/ 76 w 109"/>
                <a:gd name="T15" fmla="*/ 138 h 181"/>
                <a:gd name="T16" fmla="*/ 87 w 109"/>
                <a:gd name="T17" fmla="*/ 127 h 181"/>
                <a:gd name="T18" fmla="*/ 98 w 109"/>
                <a:gd name="T19" fmla="*/ 159 h 181"/>
                <a:gd name="T20" fmla="*/ 87 w 109"/>
                <a:gd name="T21" fmla="*/ 170 h 181"/>
                <a:gd name="T22" fmla="*/ 87 w 109"/>
                <a:gd name="T23" fmla="*/ 149 h 181"/>
                <a:gd name="T24" fmla="*/ 98 w 109"/>
                <a:gd name="T25" fmla="*/ 159 h 181"/>
                <a:gd name="T26" fmla="*/ 65 w 109"/>
                <a:gd name="T27" fmla="*/ 181 h 181"/>
                <a:gd name="T28" fmla="*/ 76 w 109"/>
                <a:gd name="T29" fmla="*/ 170 h 181"/>
                <a:gd name="T30" fmla="*/ 87 w 109"/>
                <a:gd name="T31" fmla="*/ 181 h 181"/>
                <a:gd name="T32" fmla="*/ 54 w 109"/>
                <a:gd name="T33" fmla="*/ 159 h 181"/>
                <a:gd name="T34" fmla="*/ 65 w 109"/>
                <a:gd name="T35" fmla="*/ 149 h 181"/>
                <a:gd name="T36" fmla="*/ 65 w 109"/>
                <a:gd name="T37" fmla="*/ 170 h 181"/>
                <a:gd name="T38" fmla="*/ 54 w 109"/>
                <a:gd name="T39" fmla="*/ 159 h 181"/>
                <a:gd name="T40" fmla="*/ 44 w 109"/>
                <a:gd name="T41" fmla="*/ 127 h 181"/>
                <a:gd name="T42" fmla="*/ 54 w 109"/>
                <a:gd name="T43" fmla="*/ 138 h 181"/>
                <a:gd name="T44" fmla="*/ 44 w 109"/>
                <a:gd name="T45" fmla="*/ 149 h 181"/>
                <a:gd name="T46" fmla="*/ 22 w 109"/>
                <a:gd name="T47" fmla="*/ 138 h 181"/>
                <a:gd name="T48" fmla="*/ 11 w 109"/>
                <a:gd name="T49" fmla="*/ 149 h 181"/>
                <a:gd name="T50" fmla="*/ 0 w 109"/>
                <a:gd name="T51" fmla="*/ 159 h 181"/>
                <a:gd name="T52" fmla="*/ 11 w 109"/>
                <a:gd name="T53" fmla="*/ 0 h 181"/>
                <a:gd name="T54" fmla="*/ 22 w 109"/>
                <a:gd name="T55" fmla="*/ 7 h 181"/>
                <a:gd name="T56" fmla="*/ 11 w 109"/>
                <a:gd name="T57" fmla="*/ 17 h 181"/>
                <a:gd name="T58" fmla="*/ 22 w 109"/>
                <a:gd name="T59" fmla="*/ 138 h 181"/>
                <a:gd name="T60" fmla="*/ 33 w 109"/>
                <a:gd name="T61" fmla="*/ 127 h 181"/>
                <a:gd name="T62" fmla="*/ 22 w 109"/>
                <a:gd name="T63" fmla="*/ 138 h 181"/>
                <a:gd name="T64" fmla="*/ 22 w 109"/>
                <a:gd name="T65" fmla="*/ 28 h 181"/>
                <a:gd name="T66" fmla="*/ 33 w 109"/>
                <a:gd name="T67" fmla="*/ 17 h 181"/>
                <a:gd name="T68" fmla="*/ 44 w 109"/>
                <a:gd name="T69" fmla="*/ 39 h 181"/>
                <a:gd name="T70" fmla="*/ 33 w 109"/>
                <a:gd name="T71" fmla="*/ 28 h 181"/>
                <a:gd name="T72" fmla="*/ 44 w 109"/>
                <a:gd name="T73" fmla="*/ 39 h 181"/>
                <a:gd name="T74" fmla="*/ 44 w 109"/>
                <a:gd name="T75" fmla="*/ 116 h 181"/>
                <a:gd name="T76" fmla="*/ 33 w 109"/>
                <a:gd name="T77" fmla="*/ 127 h 181"/>
                <a:gd name="T78" fmla="*/ 87 w 109"/>
                <a:gd name="T79" fmla="*/ 83 h 181"/>
                <a:gd name="T80" fmla="*/ 98 w 109"/>
                <a:gd name="T81" fmla="*/ 94 h 181"/>
                <a:gd name="T82" fmla="*/ 87 w 109"/>
                <a:gd name="T83" fmla="*/ 83 h 181"/>
                <a:gd name="T84" fmla="*/ 87 w 109"/>
                <a:gd name="T85" fmla="*/ 73 h 181"/>
                <a:gd name="T86" fmla="*/ 76 w 109"/>
                <a:gd name="T87" fmla="*/ 83 h 181"/>
                <a:gd name="T88" fmla="*/ 65 w 109"/>
                <a:gd name="T89" fmla="*/ 62 h 181"/>
                <a:gd name="T90" fmla="*/ 76 w 109"/>
                <a:gd name="T91" fmla="*/ 73 h 181"/>
                <a:gd name="T92" fmla="*/ 65 w 109"/>
                <a:gd name="T93" fmla="*/ 62 h 181"/>
                <a:gd name="T94" fmla="*/ 44 w 109"/>
                <a:gd name="T95" fmla="*/ 51 h 181"/>
                <a:gd name="T96" fmla="*/ 54 w 109"/>
                <a:gd name="T97" fmla="*/ 40 h 181"/>
                <a:gd name="T98" fmla="*/ 65 w 109"/>
                <a:gd name="T99" fmla="*/ 51 h 181"/>
                <a:gd name="T100" fmla="*/ 54 w 109"/>
                <a:gd name="T101" fmla="*/ 6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" h="181">
                  <a:moveTo>
                    <a:pt x="76" y="116"/>
                  </a:moveTo>
                  <a:lnTo>
                    <a:pt x="76" y="127"/>
                  </a:lnTo>
                  <a:lnTo>
                    <a:pt x="65" y="127"/>
                  </a:lnTo>
                  <a:lnTo>
                    <a:pt x="65" y="116"/>
                  </a:lnTo>
                  <a:lnTo>
                    <a:pt x="65" y="105"/>
                  </a:lnTo>
                  <a:lnTo>
                    <a:pt x="76" y="105"/>
                  </a:lnTo>
                  <a:lnTo>
                    <a:pt x="98" y="105"/>
                  </a:lnTo>
                  <a:lnTo>
                    <a:pt x="98" y="94"/>
                  </a:lnTo>
                  <a:lnTo>
                    <a:pt x="109" y="94"/>
                  </a:lnTo>
                  <a:lnTo>
                    <a:pt x="109" y="105"/>
                  </a:lnTo>
                  <a:lnTo>
                    <a:pt x="109" y="116"/>
                  </a:lnTo>
                  <a:lnTo>
                    <a:pt x="76" y="116"/>
                  </a:lnTo>
                  <a:close/>
                  <a:moveTo>
                    <a:pt x="87" y="138"/>
                  </a:moveTo>
                  <a:lnTo>
                    <a:pt x="87" y="149"/>
                  </a:lnTo>
                  <a:lnTo>
                    <a:pt x="76" y="149"/>
                  </a:lnTo>
                  <a:lnTo>
                    <a:pt x="76" y="138"/>
                  </a:lnTo>
                  <a:lnTo>
                    <a:pt x="76" y="127"/>
                  </a:lnTo>
                  <a:lnTo>
                    <a:pt x="87" y="127"/>
                  </a:lnTo>
                  <a:lnTo>
                    <a:pt x="87" y="138"/>
                  </a:lnTo>
                  <a:close/>
                  <a:moveTo>
                    <a:pt x="98" y="159"/>
                  </a:moveTo>
                  <a:lnTo>
                    <a:pt x="98" y="170"/>
                  </a:lnTo>
                  <a:lnTo>
                    <a:pt x="87" y="170"/>
                  </a:lnTo>
                  <a:lnTo>
                    <a:pt x="87" y="159"/>
                  </a:lnTo>
                  <a:lnTo>
                    <a:pt x="87" y="149"/>
                  </a:lnTo>
                  <a:lnTo>
                    <a:pt x="98" y="149"/>
                  </a:lnTo>
                  <a:lnTo>
                    <a:pt x="98" y="159"/>
                  </a:lnTo>
                  <a:close/>
                  <a:moveTo>
                    <a:pt x="76" y="181"/>
                  </a:moveTo>
                  <a:lnTo>
                    <a:pt x="65" y="181"/>
                  </a:lnTo>
                  <a:lnTo>
                    <a:pt x="65" y="170"/>
                  </a:lnTo>
                  <a:lnTo>
                    <a:pt x="76" y="170"/>
                  </a:lnTo>
                  <a:lnTo>
                    <a:pt x="87" y="170"/>
                  </a:lnTo>
                  <a:lnTo>
                    <a:pt x="87" y="181"/>
                  </a:lnTo>
                  <a:lnTo>
                    <a:pt x="76" y="181"/>
                  </a:lnTo>
                  <a:close/>
                  <a:moveTo>
                    <a:pt x="54" y="159"/>
                  </a:moveTo>
                  <a:lnTo>
                    <a:pt x="54" y="149"/>
                  </a:lnTo>
                  <a:lnTo>
                    <a:pt x="65" y="149"/>
                  </a:lnTo>
                  <a:lnTo>
                    <a:pt x="65" y="159"/>
                  </a:lnTo>
                  <a:lnTo>
                    <a:pt x="65" y="170"/>
                  </a:lnTo>
                  <a:lnTo>
                    <a:pt x="54" y="170"/>
                  </a:lnTo>
                  <a:lnTo>
                    <a:pt x="54" y="159"/>
                  </a:lnTo>
                  <a:close/>
                  <a:moveTo>
                    <a:pt x="44" y="138"/>
                  </a:moveTo>
                  <a:lnTo>
                    <a:pt x="44" y="127"/>
                  </a:lnTo>
                  <a:lnTo>
                    <a:pt x="54" y="127"/>
                  </a:lnTo>
                  <a:lnTo>
                    <a:pt x="54" y="138"/>
                  </a:lnTo>
                  <a:lnTo>
                    <a:pt x="54" y="149"/>
                  </a:lnTo>
                  <a:lnTo>
                    <a:pt x="44" y="149"/>
                  </a:lnTo>
                  <a:lnTo>
                    <a:pt x="44" y="138"/>
                  </a:lnTo>
                  <a:close/>
                  <a:moveTo>
                    <a:pt x="22" y="138"/>
                  </a:moveTo>
                  <a:lnTo>
                    <a:pt x="22" y="149"/>
                  </a:lnTo>
                  <a:lnTo>
                    <a:pt x="11" y="149"/>
                  </a:lnTo>
                  <a:lnTo>
                    <a:pt x="11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22" y="7"/>
                  </a:lnTo>
                  <a:lnTo>
                    <a:pt x="22" y="17"/>
                  </a:lnTo>
                  <a:lnTo>
                    <a:pt x="11" y="17"/>
                  </a:lnTo>
                  <a:lnTo>
                    <a:pt x="11" y="138"/>
                  </a:lnTo>
                  <a:lnTo>
                    <a:pt x="22" y="138"/>
                  </a:lnTo>
                  <a:lnTo>
                    <a:pt x="22" y="127"/>
                  </a:lnTo>
                  <a:lnTo>
                    <a:pt x="33" y="127"/>
                  </a:lnTo>
                  <a:lnTo>
                    <a:pt x="33" y="138"/>
                  </a:lnTo>
                  <a:lnTo>
                    <a:pt x="22" y="138"/>
                  </a:lnTo>
                  <a:close/>
                  <a:moveTo>
                    <a:pt x="33" y="28"/>
                  </a:moveTo>
                  <a:lnTo>
                    <a:pt x="22" y="28"/>
                  </a:lnTo>
                  <a:lnTo>
                    <a:pt x="22" y="17"/>
                  </a:lnTo>
                  <a:lnTo>
                    <a:pt x="33" y="17"/>
                  </a:lnTo>
                  <a:lnTo>
                    <a:pt x="33" y="28"/>
                  </a:lnTo>
                  <a:close/>
                  <a:moveTo>
                    <a:pt x="44" y="39"/>
                  </a:moveTo>
                  <a:lnTo>
                    <a:pt x="33" y="39"/>
                  </a:lnTo>
                  <a:lnTo>
                    <a:pt x="33" y="28"/>
                  </a:lnTo>
                  <a:lnTo>
                    <a:pt x="44" y="28"/>
                  </a:lnTo>
                  <a:lnTo>
                    <a:pt x="44" y="39"/>
                  </a:lnTo>
                  <a:close/>
                  <a:moveTo>
                    <a:pt x="33" y="116"/>
                  </a:moveTo>
                  <a:lnTo>
                    <a:pt x="44" y="116"/>
                  </a:lnTo>
                  <a:lnTo>
                    <a:pt x="44" y="127"/>
                  </a:lnTo>
                  <a:lnTo>
                    <a:pt x="33" y="127"/>
                  </a:lnTo>
                  <a:lnTo>
                    <a:pt x="33" y="116"/>
                  </a:lnTo>
                  <a:close/>
                  <a:moveTo>
                    <a:pt x="87" y="83"/>
                  </a:moveTo>
                  <a:lnTo>
                    <a:pt x="98" y="83"/>
                  </a:lnTo>
                  <a:lnTo>
                    <a:pt x="98" y="94"/>
                  </a:lnTo>
                  <a:lnTo>
                    <a:pt x="87" y="94"/>
                  </a:lnTo>
                  <a:lnTo>
                    <a:pt x="87" y="83"/>
                  </a:lnTo>
                  <a:close/>
                  <a:moveTo>
                    <a:pt x="76" y="73"/>
                  </a:moveTo>
                  <a:lnTo>
                    <a:pt x="87" y="73"/>
                  </a:lnTo>
                  <a:lnTo>
                    <a:pt x="87" y="83"/>
                  </a:lnTo>
                  <a:lnTo>
                    <a:pt x="76" y="83"/>
                  </a:lnTo>
                  <a:lnTo>
                    <a:pt x="76" y="73"/>
                  </a:lnTo>
                  <a:close/>
                  <a:moveTo>
                    <a:pt x="65" y="62"/>
                  </a:moveTo>
                  <a:lnTo>
                    <a:pt x="76" y="62"/>
                  </a:lnTo>
                  <a:lnTo>
                    <a:pt x="76" y="73"/>
                  </a:lnTo>
                  <a:lnTo>
                    <a:pt x="65" y="73"/>
                  </a:lnTo>
                  <a:lnTo>
                    <a:pt x="65" y="62"/>
                  </a:lnTo>
                  <a:close/>
                  <a:moveTo>
                    <a:pt x="54" y="51"/>
                  </a:moveTo>
                  <a:lnTo>
                    <a:pt x="44" y="51"/>
                  </a:lnTo>
                  <a:lnTo>
                    <a:pt x="44" y="40"/>
                  </a:lnTo>
                  <a:lnTo>
                    <a:pt x="54" y="40"/>
                  </a:lnTo>
                  <a:lnTo>
                    <a:pt x="54" y="51"/>
                  </a:lnTo>
                  <a:lnTo>
                    <a:pt x="65" y="51"/>
                  </a:lnTo>
                  <a:lnTo>
                    <a:pt x="65" y="62"/>
                  </a:lnTo>
                  <a:lnTo>
                    <a:pt x="54" y="62"/>
                  </a:lnTo>
                  <a:lnTo>
                    <a:pt x="54" y="5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9" name="TextBox 42"/>
          <p:cNvSpPr txBox="1"/>
          <p:nvPr/>
        </p:nvSpPr>
        <p:spPr>
          <a:xfrm>
            <a:off x="881156" y="2785242"/>
            <a:ext cx="627541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spc="3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感谢聆听及指导！</a:t>
            </a:r>
            <a:endParaRPr lang="en-US" altLang="zh-CN" sz="54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54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54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54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b="1" spc="3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终于结束了（逃）</a:t>
            </a:r>
            <a:endParaRPr lang="zh-CN" altLang="zh-CN" sz="10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0" name="组合 239"/>
          <p:cNvGrpSpPr/>
          <p:nvPr/>
        </p:nvGrpSpPr>
        <p:grpSpPr>
          <a:xfrm flipH="1" flipV="1">
            <a:off x="961464" y="2676534"/>
            <a:ext cx="5761439" cy="0"/>
            <a:chOff x="1190453" y="2641879"/>
            <a:chExt cx="7953547" cy="0"/>
          </a:xfrm>
        </p:grpSpPr>
        <p:cxnSp>
          <p:nvCxnSpPr>
            <p:cNvPr id="241" name="直接连接符 240"/>
            <p:cNvCxnSpPr/>
            <p:nvPr/>
          </p:nvCxnSpPr>
          <p:spPr>
            <a:xfrm flipV="1">
              <a:off x="1190453" y="2641879"/>
              <a:ext cx="6844412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组合 243"/>
          <p:cNvGrpSpPr/>
          <p:nvPr/>
        </p:nvGrpSpPr>
        <p:grpSpPr>
          <a:xfrm flipV="1">
            <a:off x="961464" y="3747766"/>
            <a:ext cx="5776149" cy="0"/>
            <a:chOff x="1170147" y="2641879"/>
            <a:chExt cx="7973853" cy="0"/>
          </a:xfrm>
        </p:grpSpPr>
        <p:cxnSp>
          <p:nvCxnSpPr>
            <p:cNvPr id="245" name="直接连接符 244"/>
            <p:cNvCxnSpPr/>
            <p:nvPr/>
          </p:nvCxnSpPr>
          <p:spPr>
            <a:xfrm flipV="1">
              <a:off x="1170147" y="2641879"/>
              <a:ext cx="6864719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文本框 1"/>
          <p:cNvSpPr>
            <a:spLocks noChangeArrowheads="1"/>
          </p:cNvSpPr>
          <p:nvPr/>
        </p:nvSpPr>
        <p:spPr bwMode="auto">
          <a:xfrm>
            <a:off x="881156" y="2207149"/>
            <a:ext cx="2451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SRTP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立项答辩</a:t>
            </a:r>
          </a:p>
        </p:txBody>
      </p:sp>
      <p:sp>
        <p:nvSpPr>
          <p:cNvPr id="249" name="文本框 248"/>
          <p:cNvSpPr txBox="1"/>
          <p:nvPr/>
        </p:nvSpPr>
        <p:spPr>
          <a:xfrm>
            <a:off x="892879" y="3911150"/>
            <a:ext cx="477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</a:p>
        </p:txBody>
      </p:sp>
      <p:sp>
        <p:nvSpPr>
          <p:cNvPr id="250" name="文本框 249"/>
          <p:cNvSpPr txBox="1"/>
          <p:nvPr/>
        </p:nvSpPr>
        <p:spPr>
          <a:xfrm>
            <a:off x="881156" y="4285085"/>
            <a:ext cx="382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答辩人：张云策 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086b78b5-a332-4b20-aea8-d426ff3f5909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748</Words>
  <Application>Microsoft Office PowerPoint</Application>
  <PresentationFormat>宽屏</PresentationFormat>
  <Paragraphs>39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-apple-system</vt:lpstr>
      <vt:lpstr>微软雅黑</vt:lpstr>
      <vt:lpstr>Arial</vt:lpstr>
      <vt:lpstr>Calibri</vt:lpstr>
      <vt:lpstr>Calibri Light</vt:lpstr>
      <vt:lpstr>Lora</vt:lpstr>
      <vt:lpstr>Office 主题</vt:lpstr>
      <vt:lpstr>PowerPoint 演示文稿</vt:lpstr>
      <vt:lpstr>What is Multiple Banks?</vt:lpstr>
      <vt:lpstr>What is Multiple Banks?</vt:lpstr>
      <vt:lpstr>What is Multiple Banks?</vt:lpstr>
      <vt:lpstr>PowerPoint 演示文稿</vt:lpstr>
      <vt:lpstr>Why it benefit for cache bandwidth?</vt:lpstr>
      <vt:lpstr>Something about Cache Bandwidth</vt:lpstr>
      <vt:lpstr>Something about Cache Bandwidth</vt:lpstr>
      <vt:lpstr>PowerPoint 演示文稿</vt:lpstr>
    </vt:vector>
  </TitlesOfParts>
  <Company>基础架构处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</dc:creator>
  <cp:lastModifiedBy>Zhang_yc</cp:lastModifiedBy>
  <cp:revision>215</cp:revision>
  <dcterms:created xsi:type="dcterms:W3CDTF">2017-05-22T03:54:00Z</dcterms:created>
  <dcterms:modified xsi:type="dcterms:W3CDTF">2022-03-29T06:32:14Z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