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387" r:id="rId4"/>
    <p:sldId id="258" r:id="rId5"/>
    <p:sldId id="259" r:id="rId6"/>
    <p:sldId id="388" r:id="rId7"/>
    <p:sldId id="389" r:id="rId8"/>
    <p:sldId id="390" r:id="rId9"/>
    <p:sldId id="391" r:id="rId10"/>
    <p:sldId id="392" r:id="rId11"/>
    <p:sldId id="393" r:id="rId12"/>
    <p:sldId id="263" r:id="rId13"/>
    <p:sldId id="264" r:id="rId14"/>
    <p:sldId id="265" r:id="rId15"/>
    <p:sldId id="266" r:id="rId16"/>
    <p:sldId id="270" r:id="rId17"/>
    <p:sldId id="394" r:id="rId18"/>
    <p:sldId id="271" r:id="rId19"/>
    <p:sldId id="272" r:id="rId20"/>
    <p:sldId id="273" r:id="rId21"/>
    <p:sldId id="274" r:id="rId22"/>
    <p:sldId id="395" r:id="rId23"/>
    <p:sldId id="275" r:id="rId24"/>
    <p:sldId id="277" r:id="rId25"/>
    <p:sldId id="278" r:id="rId26"/>
    <p:sldId id="279" r:id="rId27"/>
    <p:sldId id="280" r:id="rId28"/>
    <p:sldId id="281" r:id="rId29"/>
    <p:sldId id="397" r:id="rId30"/>
    <p:sldId id="398" r:id="rId31"/>
    <p:sldId id="367" r:id="rId32"/>
    <p:sldId id="368" r:id="rId33"/>
    <p:sldId id="369" r:id="rId34"/>
    <p:sldId id="370" r:id="rId35"/>
    <p:sldId id="286" r:id="rId36"/>
    <p:sldId id="287" r:id="rId37"/>
    <p:sldId id="399" r:id="rId38"/>
    <p:sldId id="400" r:id="rId39"/>
    <p:sldId id="371" r:id="rId40"/>
    <p:sldId id="372" r:id="rId41"/>
    <p:sldId id="373" r:id="rId42"/>
    <p:sldId id="374" r:id="rId43"/>
    <p:sldId id="401" r:id="rId44"/>
    <p:sldId id="409" r:id="rId45"/>
    <p:sldId id="410" r:id="rId46"/>
    <p:sldId id="293" r:id="rId47"/>
    <p:sldId id="402" r:id="rId48"/>
    <p:sldId id="403" r:id="rId49"/>
    <p:sldId id="404" r:id="rId50"/>
    <p:sldId id="411" r:id="rId51"/>
    <p:sldId id="407" r:id="rId52"/>
    <p:sldId id="408" r:id="rId53"/>
    <p:sldId id="412" r:id="rId54"/>
    <p:sldId id="413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 snapToGrid="0">
      <p:cViewPr varScale="1">
        <p:scale>
          <a:sx n="127" d="100"/>
          <a:sy n="127" d="100"/>
        </p:scale>
        <p:origin x="-67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zh-CN" alt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8FDCE77-C734-47D7-8C7B-6D66D6BBF5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40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4344585E-74B8-462D-8ED1-9F9C29A446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33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4712D1E-A2D5-472B-BE4F-0753DBED0C6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03BC48E-86F9-4EAF-8731-6D88B13DEBAE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094B4A92-887C-4875-9604-297EB4192662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9BE045E-36F4-44F7-A02C-3AF2EA3BCC40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3DD345E-FE11-4798-9EED-EC10048BFAC9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EF5533D-A7EC-4158-AC7F-5DF945A42654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BF6D543-8C91-4A41-A3B2-A9972DDEC7F0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94E8C33-8D36-4062-A86D-47893D38B438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30E31A9-FCFF-4940-B534-7230AF074E0B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C6E9DDD-A534-4DA4-A22A-AC8A9A9EA9BE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2E3C3C2-9FDE-4FDF-BAA7-BC7B9883B0D2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BCC65A99-E985-4167-81AA-2563EF80FC60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18E9132-7AB5-47B2-9598-BA8FF57279EC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04BF43A-6089-4578-84FB-1852320D6045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9007197-A355-4759-8380-2EAEB411013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B537851-974F-46FD-A12D-99636132129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52FFE99F-9FA1-48ED-92C3-57CA0CDAB638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FABE8411-D791-481F-B6C1-E481708A8DBC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6796B1A-9791-4A9C-B837-4EEAFCEA437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E85EBDC8-4508-4DF4-BE56-D956E48D9685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5A51870-BFAB-4177-99B6-0C2AF4C875FC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Freeform 1026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7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61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06181" name="Rectangle 10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6182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6183" name="Rectangle 10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F2CE929-CA7D-490D-BD22-4C1910488527}" type="slidenum">
              <a:rPr lang="zh-CN" altLang="en-US"/>
              <a:pPr/>
              <a:t>‹#›</a:t>
            </a:fld>
            <a:endParaRPr lang="en-US" altLang="zh-CN"/>
          </a:p>
        </p:txBody>
      </p:sp>
      <p:graphicFrame>
        <p:nvGraphicFramePr>
          <p:cNvPr id="306184" name="Rectangle 103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7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103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23ED4-2CFF-4895-8776-0354A449D5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94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9525"/>
            <a:ext cx="20193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9525"/>
            <a:ext cx="59055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B3A499-DAF3-407F-9D4A-3F711C4248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76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9525"/>
            <a:ext cx="8077200" cy="591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2DED48-6CF1-456C-AA81-C036368668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3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817BAC-CA87-40F8-8CCD-09A54CAF77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6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465AC6-7B97-4949-9F22-52D69699A8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9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2475" y="104775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2975" y="104775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395FE3-DECE-4444-A279-9BC2F6420B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17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86C728-AB37-471E-B7D4-47622B2409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8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909CEA-08C3-475E-9AFF-ECE608EBE7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1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87CCD-D465-4AEF-AEF6-B1DF26D95E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0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E95742-A6F9-44AC-8900-20D7474DBB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17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6F1C4F-DF18-42AA-A4D9-F44F9E2DB0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97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fld id="{EA99637F-8387-4DC4-BF7A-2C655E8F9E8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515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516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5163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30516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5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5167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30516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6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0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517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5173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5174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30517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7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30517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0518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30518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0518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5186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305187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8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51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305190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5192" name="Text Box 40"/>
          <p:cNvSpPr txBox="1">
            <a:spLocks noChangeArrowheads="1"/>
          </p:cNvSpPr>
          <p:nvPr/>
        </p:nvSpPr>
        <p:spPr bwMode="auto">
          <a:xfrm>
            <a:off x="5988050" y="6613525"/>
            <a:ext cx="2967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 Bo Zhou</a:t>
            </a:r>
          </a:p>
        </p:txBody>
      </p:sp>
      <p:sp>
        <p:nvSpPr>
          <p:cNvPr id="305193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967DC66E-04D9-40E2-8A5D-7FCBB41D3706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05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95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519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763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" pitchFamily="2" charset="2"/>
        <a:buChar char="Ø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 2" pitchFamily="18" charset="2"/>
        <a:buChar char="ê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7562" y="158387"/>
            <a:ext cx="7389629" cy="6096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Indexing </a:t>
            </a:r>
            <a:r>
              <a:rPr lang="en-US" altLang="zh-CN" dirty="0">
                <a:ea typeface="宋体" charset="-122"/>
              </a:rPr>
              <a:t>and Hashing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8094" y="1424732"/>
            <a:ext cx="6214435" cy="355131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Basic Concepts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Ordered Indices 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B+-Tree Index Files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Static </a:t>
            </a:r>
            <a:r>
              <a:rPr lang="en-US" altLang="zh-CN" dirty="0" smtClean="0">
                <a:ea typeface="宋体" charset="-122"/>
              </a:rPr>
              <a:t>Hashing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Dynamic Hashing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Secondary Indices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5140325"/>
            <a:ext cx="7661275" cy="1189038"/>
          </a:xfrm>
        </p:spPr>
        <p:txBody>
          <a:bodyPr/>
          <a:lstStyle/>
          <a:p>
            <a:r>
              <a:rPr lang="en-US" altLang="en-US" sz="2000" dirty="0" smtClean="0"/>
              <a:t>Index record points to a bucket that contains pointers to all the actual records with that particular search-key value.</a:t>
            </a:r>
          </a:p>
          <a:p>
            <a:r>
              <a:rPr lang="en-US" altLang="en-US" sz="2000" dirty="0" smtClean="0"/>
              <a:t>Secondary indices </a:t>
            </a:r>
            <a:r>
              <a:rPr lang="en-US" altLang="en-US" sz="2000" dirty="0" smtClean="0">
                <a:solidFill>
                  <a:srgbClr val="C00000"/>
                </a:solidFill>
              </a:rPr>
              <a:t>have to be dense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08213" y="4602163"/>
            <a:ext cx="4489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Secondary index on </a:t>
            </a:r>
            <a:r>
              <a:rPr kumimoji="0" lang="en-US" altLang="en-US" b="1" i="1"/>
              <a:t>salary </a:t>
            </a:r>
            <a:r>
              <a:rPr kumimoji="0" lang="en-US" altLang="en-US" b="1"/>
              <a:t>field of </a:t>
            </a:r>
            <a:r>
              <a:rPr kumimoji="0" lang="en-US" altLang="en-US" b="1" i="1"/>
              <a:t>instructor</a:t>
            </a:r>
            <a:endParaRPr kumimoji="0" lang="en-US" altLang="en-US" b="1"/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4700"/>
            <a:ext cx="7924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690037" y="2694781"/>
            <a:ext cx="382772" cy="62257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13712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Primary and Secondary Indices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2475" y="1360969"/>
            <a:ext cx="7848600" cy="4636576"/>
          </a:xfrm>
        </p:spPr>
        <p:txBody>
          <a:bodyPr/>
          <a:lstStyle/>
          <a:p>
            <a:r>
              <a:rPr lang="en-US" altLang="en-US" sz="2000" dirty="0" smtClean="0"/>
              <a:t>Indices offer substantial benefits when searching for records.</a:t>
            </a:r>
          </a:p>
          <a:p>
            <a:r>
              <a:rPr lang="en-US" altLang="en-US" sz="2000" dirty="0" smtClean="0"/>
              <a:t>BUT: Updating indices imposes overhead on database modification --when a file is modified, every index on the file must be updated</a:t>
            </a:r>
            <a:endParaRPr lang="en-US" altLang="en-US" dirty="0"/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Sequential scan using primary index is efficient, but a sequential scan using a secondary index is expensive 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Each record access may fetch a new block from disk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Block fetch requires about 5 to 10 milliseconds, versus about 100 nanoseconds for memory access</a:t>
            </a:r>
          </a:p>
        </p:txBody>
      </p:sp>
    </p:spTree>
    <p:extLst>
      <p:ext uri="{BB962C8B-B14F-4D97-AF65-F5344CB8AC3E}">
        <p14:creationId xmlns:p14="http://schemas.microsoft.com/office/powerpoint/2010/main" val="21756479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Multilevel Index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If primary index does not fit in memory, access becomes expensive.</a:t>
            </a:r>
          </a:p>
          <a:p>
            <a:r>
              <a:rPr lang="en-US" altLang="zh-CN">
                <a:ea typeface="宋体" charset="-122"/>
              </a:rPr>
              <a:t>To reduce number of disk accesses to index records, treat primary index kept on disk as a sequential file and construct a sparse index on it.</a:t>
            </a:r>
          </a:p>
          <a:p>
            <a:pPr lvl="1"/>
            <a:r>
              <a:rPr lang="en-US" altLang="zh-CN">
                <a:ea typeface="宋体" charset="-122"/>
              </a:rPr>
              <a:t>outer index – a sparse index of primary index</a:t>
            </a:r>
          </a:p>
          <a:p>
            <a:pPr lvl="1"/>
            <a:r>
              <a:rPr lang="en-US" altLang="zh-CN">
                <a:ea typeface="宋体" charset="-122"/>
              </a:rPr>
              <a:t>inner index – the primary index file</a:t>
            </a:r>
          </a:p>
          <a:p>
            <a:r>
              <a:rPr lang="en-US" altLang="zh-CN">
                <a:ea typeface="宋体" charset="-122"/>
              </a:rPr>
              <a:t>If even outer index is too large to fit in main memory, yet another level of index can be created, and so on.</a:t>
            </a:r>
          </a:p>
          <a:p>
            <a:r>
              <a:rPr lang="en-US" altLang="zh-CN">
                <a:ea typeface="宋体" charset="-122"/>
              </a:rPr>
              <a:t>Indices at all levels must be updated on insertion or deletion from the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305" y="53165"/>
            <a:ext cx="8077200" cy="436563"/>
          </a:xfr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Multilevel Index (Cont.)</a:t>
            </a:r>
          </a:p>
        </p:txBody>
      </p:sp>
      <p:pic>
        <p:nvPicPr>
          <p:cNvPr id="24474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1595" r="17464" b="1276"/>
          <a:stretch>
            <a:fillRect/>
          </a:stretch>
        </p:blipFill>
        <p:spPr bwMode="auto">
          <a:xfrm>
            <a:off x="1977656" y="838777"/>
            <a:ext cx="5185366" cy="584980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Index Update:  Deletion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If deleted record was the only record in the file with its particular search-key value, the search-key is deleted from the index also.</a:t>
            </a:r>
          </a:p>
          <a:p>
            <a:r>
              <a:rPr lang="en-US" altLang="zh-CN">
                <a:ea typeface="宋体" charset="-122"/>
              </a:rPr>
              <a:t>Single-level index deletion:</a:t>
            </a:r>
          </a:p>
          <a:p>
            <a:pPr lvl="1"/>
            <a:r>
              <a:rPr lang="en-US" altLang="zh-CN">
                <a:ea typeface="宋体" charset="-122"/>
              </a:rPr>
              <a:t>Dense indices – deletion of search-key is similar to file record deletion.</a:t>
            </a:r>
          </a:p>
          <a:p>
            <a:pPr lvl="1"/>
            <a:r>
              <a:rPr lang="en-US" altLang="zh-CN">
                <a:ea typeface="宋体" charset="-122"/>
              </a:rPr>
              <a:t>Sparse indices – if an entry for the search key exists in the index, it is deleted by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replacing the entry in the index with the next search-key value</a:t>
            </a:r>
            <a:r>
              <a:rPr lang="en-US" altLang="zh-CN">
                <a:ea typeface="宋体" charset="-122"/>
              </a:rPr>
              <a:t> in the file (in search-key order).  If the next search-key value already has an index entry, the entry is deleted instead of being replaced.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Index Update:  Insertion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Single-level index insertion:</a:t>
            </a:r>
          </a:p>
          <a:p>
            <a:pPr lvl="1"/>
            <a:r>
              <a:rPr lang="en-US" altLang="zh-CN">
                <a:ea typeface="宋体" charset="-122"/>
              </a:rPr>
              <a:t>Perform a lookup using the search-key value appearing in the record to be inserted.</a:t>
            </a:r>
          </a:p>
          <a:p>
            <a:pPr lvl="1"/>
            <a:r>
              <a:rPr lang="en-US" altLang="zh-CN">
                <a:ea typeface="宋体" charset="-122"/>
              </a:rPr>
              <a:t>Dense indices – if the search-key value does not appear in the index, insert it.</a:t>
            </a:r>
          </a:p>
          <a:p>
            <a:pPr lvl="1"/>
            <a:r>
              <a:rPr lang="en-US" altLang="zh-CN">
                <a:ea typeface="宋体" charset="-122"/>
              </a:rPr>
              <a:t>Sparse indices – if index stores an entry for each block of the file, no change needs to be made to the index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unless a new block is created.</a:t>
            </a:r>
            <a:r>
              <a:rPr lang="en-US" altLang="zh-CN">
                <a:ea typeface="宋体" charset="-122"/>
              </a:rPr>
              <a:t>  In this case, the first search-key value appearing in the new block is inserted into the index.</a:t>
            </a:r>
          </a:p>
          <a:p>
            <a:r>
              <a:rPr lang="en-US" altLang="zh-CN">
                <a:ea typeface="宋体" charset="-122"/>
              </a:rPr>
              <a:t>Multilevel insertion (as well as deletion) algorithms are simple extensions of the single-level algorithms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Index Files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49" y="1643063"/>
            <a:ext cx="7956265" cy="426085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Disadvantage of indexed-sequential files: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performance </a:t>
            </a:r>
            <a:r>
              <a:rPr lang="en-US" altLang="zh-CN" dirty="0">
                <a:ea typeface="宋体" charset="-122"/>
              </a:rPr>
              <a:t>degrades as file grows, since many overflow blocks get created. 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Periodic </a:t>
            </a:r>
            <a:r>
              <a:rPr lang="en-US" altLang="zh-CN" dirty="0">
                <a:ea typeface="宋体" charset="-122"/>
              </a:rPr>
              <a:t>reorganization of entire file is required.</a:t>
            </a:r>
          </a:p>
          <a:p>
            <a:r>
              <a:rPr lang="en-US" altLang="zh-CN" dirty="0">
                <a:ea typeface="宋体" charset="-122"/>
              </a:rPr>
              <a:t>Advantage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index files: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automatically reorganizes itself with small, local, changes, in the face of insertions and deletions.  </a:t>
            </a:r>
            <a:endParaRPr lang="en-US" altLang="zh-CN" dirty="0" smtClean="0">
              <a:solidFill>
                <a:schemeClr val="tx2"/>
              </a:solidFill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Reorganization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of entire file is not required to maintain performance.</a:t>
            </a:r>
          </a:p>
          <a:p>
            <a:r>
              <a:rPr lang="en-US" altLang="zh-CN" dirty="0">
                <a:ea typeface="宋体" charset="-122"/>
              </a:rPr>
              <a:t>Disadvantage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-trees: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extra </a:t>
            </a:r>
            <a:r>
              <a:rPr lang="en-US" altLang="zh-CN" dirty="0">
                <a:ea typeface="宋体" charset="-122"/>
              </a:rPr>
              <a:t>insertion and deletion overhead, space overhead.</a:t>
            </a:r>
          </a:p>
          <a:p>
            <a:r>
              <a:rPr lang="en-US" altLang="zh-CN" dirty="0">
                <a:ea typeface="宋体" charset="-122"/>
              </a:rPr>
              <a:t>Advantages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-trees outweigh disadvantages, and they are used extensively.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484188" y="1058863"/>
            <a:ext cx="694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ea typeface="宋体" charset="-122"/>
              </a:rPr>
              <a:t>B</a:t>
            </a:r>
            <a:r>
              <a:rPr lang="en-US" altLang="zh-CN" sz="2000" baseline="30000">
                <a:ea typeface="宋体" charset="-122"/>
              </a:rPr>
              <a:t>+</a:t>
            </a:r>
            <a:r>
              <a:rPr lang="en-US" altLang="zh-CN" sz="2000">
                <a:ea typeface="宋体" charset="-122"/>
              </a:rPr>
              <a:t>-tree indices are an alternative to indexed-sequential files.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宋体" charset="-122"/>
              </a:rPr>
              <a:t>Example of B+-Tree</a:t>
            </a: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168400"/>
            <a:ext cx="844391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1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Index Files (Cont.)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762125"/>
            <a:ext cx="7246938" cy="424497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All paths from root to leaf are of the same length</a:t>
            </a:r>
          </a:p>
          <a:p>
            <a:r>
              <a:rPr lang="en-US" altLang="zh-CN">
                <a:ea typeface="宋体" charset="-122"/>
              </a:rPr>
              <a:t>Each node that is not a root or a leaf has between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/2 </a:t>
            </a:r>
            <a:r>
              <a:rPr lang="en-US" altLang="zh-CN">
                <a:ea typeface="宋体" charset="-122"/>
              </a:rPr>
              <a:t>and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 children.</a:t>
            </a:r>
          </a:p>
          <a:p>
            <a:r>
              <a:rPr lang="en-US" altLang="zh-CN">
                <a:ea typeface="宋体" charset="-122"/>
              </a:rPr>
              <a:t>A leaf node has between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>
                <a:ea typeface="宋体" charset="-122"/>
              </a:rPr>
              <a:t>(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–1)/2 </a:t>
            </a:r>
            <a:r>
              <a:rPr lang="en-US" altLang="zh-CN">
                <a:ea typeface="宋体" charset="-122"/>
                <a:sym typeface="Symbol" pitchFamily="18" charset="2"/>
              </a:rPr>
              <a:t>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 values</a:t>
            </a:r>
          </a:p>
          <a:p>
            <a:r>
              <a:rPr lang="en-US" altLang="zh-CN">
                <a:ea typeface="宋体" charset="-122"/>
              </a:rPr>
              <a:t>Special cases: </a:t>
            </a:r>
          </a:p>
          <a:p>
            <a:pPr lvl="1"/>
            <a:r>
              <a:rPr lang="en-US" altLang="zh-CN">
                <a:ea typeface="宋体" charset="-122"/>
              </a:rPr>
              <a:t>If the root is not a leaf, it has at least 2 children.</a:t>
            </a:r>
          </a:p>
          <a:p>
            <a:pPr lvl="1"/>
            <a:r>
              <a:rPr lang="en-US" altLang="zh-CN">
                <a:ea typeface="宋体" charset="-122"/>
              </a:rPr>
              <a:t>If the root is a leaf (that is, there are no other nodes in the tree), it can have between 0 and (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–1) values.</a:t>
            </a:r>
          </a:p>
          <a:p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i="1">
                <a:ea typeface="宋体" charset="-122"/>
              </a:rPr>
              <a:t>n stands for: numbers of points in a node.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76238" y="1290638"/>
            <a:ext cx="685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A B</a:t>
            </a:r>
            <a:r>
              <a:rPr lang="en-US" altLang="zh-CN" sz="2000" baseline="30000">
                <a:ea typeface="宋体" charset="-122"/>
              </a:rPr>
              <a:t>+</a:t>
            </a:r>
            <a:r>
              <a:rPr lang="en-US" altLang="zh-CN" sz="2000">
                <a:ea typeface="宋体" charset="-122"/>
              </a:rPr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Node Structure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Typical node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/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/>
            </a:r>
            <a:br>
              <a:rPr lang="en-US" altLang="zh-CN">
                <a:ea typeface="宋体" charset="-122"/>
              </a:rPr>
            </a:br>
            <a:endParaRPr lang="en-US" altLang="zh-CN">
              <a:ea typeface="宋体" charset="-122"/>
            </a:endParaRPr>
          </a:p>
          <a:p>
            <a:pPr lvl="1"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P</a:t>
            </a:r>
            <a:r>
              <a:rPr lang="en-US" altLang="zh-CN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The search-keys in a node are ordered </a:t>
            </a: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		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1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2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3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. . .</a:t>
            </a:r>
            <a:r>
              <a:rPr lang="en-US" altLang="zh-CN" baseline="-25000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i="1" baseline="-25000">
                <a:ea typeface="宋体" charset="-122"/>
              </a:rPr>
              <a:t>n–</a:t>
            </a:r>
            <a:r>
              <a:rPr lang="en-US" altLang="zh-CN" baseline="-250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zh-CN" altLang="en-US">
              <a:ea typeface="宋体" charset="-122"/>
            </a:endParaRPr>
          </a:p>
        </p:txBody>
      </p:sp>
      <p:pic>
        <p:nvPicPr>
          <p:cNvPr id="2529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678" r="1897" b="43678"/>
          <a:stretch>
            <a:fillRect/>
          </a:stretch>
        </p:blipFill>
        <p:spPr bwMode="auto">
          <a:xfrm>
            <a:off x="1282700" y="1562100"/>
            <a:ext cx="6937375" cy="6810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Basic Concepts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876448"/>
            <a:ext cx="7699375" cy="48864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Many queries references only a small proportion of the records in a relation.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E.g.  Find all instructors in the Physics department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Indexing </a:t>
            </a:r>
            <a:r>
              <a:rPr lang="en-US" altLang="zh-CN" dirty="0">
                <a:ea typeface="宋体" charset="-122"/>
              </a:rPr>
              <a:t>mechanisms </a:t>
            </a:r>
            <a:r>
              <a:rPr lang="en-US" altLang="zh-CN" dirty="0" smtClean="0">
                <a:ea typeface="宋体" charset="-122"/>
              </a:rPr>
              <a:t>are introduced in database system to </a:t>
            </a:r>
            <a:r>
              <a:rPr lang="en-US" altLang="zh-CN" dirty="0">
                <a:ea typeface="宋体" charset="-122"/>
              </a:rPr>
              <a:t>speed up access to desired data.</a:t>
            </a:r>
          </a:p>
          <a:p>
            <a:pPr lvl="1"/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Search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Key</a:t>
            </a:r>
            <a:r>
              <a:rPr lang="en-US" altLang="zh-CN" dirty="0">
                <a:ea typeface="宋体" charset="-122"/>
              </a:rPr>
              <a:t> - attribute to set of attributes used to look up records in a file.</a:t>
            </a:r>
          </a:p>
          <a:p>
            <a:pPr lvl="1"/>
            <a:r>
              <a:rPr lang="en-US" altLang="zh-CN" dirty="0">
                <a:ea typeface="宋体" charset="-122"/>
              </a:rPr>
              <a:t>An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Index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file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consists of records (called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index entries</a:t>
            </a:r>
            <a:r>
              <a:rPr lang="en-US" altLang="zh-CN" dirty="0">
                <a:ea typeface="宋体" charset="-122"/>
              </a:rPr>
              <a:t>) of the </a:t>
            </a:r>
            <a:r>
              <a:rPr lang="en-US" altLang="zh-CN" dirty="0" smtClean="0">
                <a:ea typeface="宋体" charset="-122"/>
              </a:rPr>
              <a:t>form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Index files are typically much smaller than the original file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945385" y="4246562"/>
            <a:ext cx="2659063" cy="384176"/>
            <a:chOff x="3044825" y="3025774"/>
            <a:chExt cx="2659063" cy="384176"/>
          </a:xfrm>
        </p:grpSpPr>
        <p:sp>
          <p:nvSpPr>
            <p:cNvPr id="237572" name="Rectangle 4"/>
            <p:cNvSpPr>
              <a:spLocks noChangeArrowheads="1"/>
            </p:cNvSpPr>
            <p:nvPr/>
          </p:nvSpPr>
          <p:spPr bwMode="auto">
            <a:xfrm>
              <a:off x="3044825" y="3025775"/>
              <a:ext cx="1506538" cy="3841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search-key</a:t>
              </a:r>
            </a:p>
          </p:txBody>
        </p:sp>
        <p:sp>
          <p:nvSpPr>
            <p:cNvPr id="237573" name="Rectangle 5"/>
            <p:cNvSpPr>
              <a:spLocks noChangeArrowheads="1"/>
            </p:cNvSpPr>
            <p:nvPr/>
          </p:nvSpPr>
          <p:spPr bwMode="auto">
            <a:xfrm>
              <a:off x="4519613" y="3025774"/>
              <a:ext cx="1184275" cy="3841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pointer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Leaf Nodes in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948868"/>
            <a:ext cx="7848600" cy="25384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For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= 1, 2, . . ., </a:t>
            </a:r>
            <a:r>
              <a:rPr lang="en-US" altLang="zh-CN" i="1" dirty="0">
                <a:ea typeface="宋体" charset="-122"/>
              </a:rPr>
              <a:t>n–</a:t>
            </a:r>
            <a:r>
              <a:rPr lang="en-US" altLang="zh-CN" dirty="0">
                <a:ea typeface="宋体" charset="-122"/>
              </a:rPr>
              <a:t>1, pointer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either points to a file record with search-key value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or to a bucket of pointers to file records, each record having search-key value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. 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Only need bucket structure if search-key does not form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unique key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dirty="0">
                <a:ea typeface="宋体" charset="-122"/>
              </a:rPr>
              <a:t>If </a:t>
            </a:r>
            <a:r>
              <a:rPr lang="en-US" altLang="zh-CN" i="1" dirty="0">
                <a:ea typeface="宋体" charset="-122"/>
              </a:rPr>
              <a:t>L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err="1">
                <a:ea typeface="宋体" charset="-122"/>
              </a:rPr>
              <a:t>L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dirty="0">
                <a:ea typeface="宋体" charset="-122"/>
              </a:rPr>
              <a:t> are leaf nodes and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&lt; </a:t>
            </a:r>
            <a:r>
              <a:rPr lang="en-US" altLang="zh-CN" i="1" dirty="0">
                <a:ea typeface="宋体" charset="-122"/>
              </a:rPr>
              <a:t>j, L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’s search-key values are less than </a:t>
            </a:r>
            <a:r>
              <a:rPr lang="en-US" altLang="zh-CN" i="1" dirty="0" err="1">
                <a:ea typeface="宋体" charset="-122"/>
              </a:rPr>
              <a:t>L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dirty="0" err="1">
                <a:ea typeface="宋体" charset="-122"/>
              </a:rPr>
              <a:t>’s</a:t>
            </a:r>
            <a:r>
              <a:rPr lang="en-US" altLang="zh-CN" dirty="0">
                <a:ea typeface="宋体" charset="-122"/>
              </a:rPr>
              <a:t> search-key values</a:t>
            </a:r>
          </a:p>
          <a:p>
            <a:r>
              <a:rPr lang="en-US" altLang="zh-CN" i="1" dirty="0" err="1">
                <a:ea typeface="宋体" charset="-122"/>
              </a:rPr>
              <a:t>P</a:t>
            </a:r>
            <a:r>
              <a:rPr lang="en-US" altLang="zh-CN" i="1" baseline="-25000" dirty="0" err="1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points to next leaf node in search-key order</a:t>
            </a:r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66" y="3430586"/>
            <a:ext cx="7504113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Non-Leaf Nodes in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047750"/>
            <a:ext cx="7435493" cy="3098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Non leaf nodes form a multi-level sparse index on the leaf nodes.  For a non-leaf node with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pointers:</a:t>
            </a:r>
          </a:p>
          <a:p>
            <a:pPr lvl="1"/>
            <a:r>
              <a:rPr lang="en-US" altLang="zh-CN" dirty="0">
                <a:ea typeface="宋体" charset="-122"/>
              </a:rPr>
              <a:t>All the search-keys in the subtree to which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 points are less than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baseline="-25000" dirty="0">
                <a:ea typeface="宋体" charset="-122"/>
              </a:rPr>
              <a:t>1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dirty="0">
                <a:ea typeface="宋体" charset="-122"/>
              </a:rPr>
              <a:t>2 </a:t>
            </a:r>
            <a:r>
              <a:rPr lang="en-US" altLang="zh-CN" dirty="0"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n </a:t>
            </a:r>
            <a:r>
              <a:rPr lang="en-US" altLang="zh-CN" dirty="0">
                <a:ea typeface="宋体" charset="-122"/>
                <a:sym typeface="Symbol" pitchFamily="18" charset="2"/>
              </a:rPr>
              <a:t>– 1, all the search-keys in the subtree to which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P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ea typeface="宋体" charset="-122"/>
                <a:sym typeface="Symbol" pitchFamily="18" charset="2"/>
              </a:rPr>
              <a:t> points have values greater than or equal to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dirty="0">
                <a:ea typeface="宋体" charset="-122"/>
                <a:sym typeface="Symbol" pitchFamily="18" charset="2"/>
              </a:rPr>
              <a:t> and less than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j</a:t>
            </a:r>
            <a:endParaRPr lang="en-US" altLang="zh-CN" i="1" baseline="-25000" dirty="0">
              <a:ea typeface="宋体" charset="-122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i="1" dirty="0">
                <a:ea typeface="宋体" charset="-122"/>
                <a:sym typeface="Symbol" pitchFamily="18" charset="2"/>
              </a:rPr>
              <a:t>				[K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, 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All the search-keys in the subtree to which </a:t>
            </a:r>
            <a:r>
              <a:rPr lang="en-US" altLang="en-US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P</a:t>
            </a:r>
            <a:r>
              <a:rPr lang="en-US" altLang="en-US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points have values greater than or equal to </a:t>
            </a:r>
            <a:r>
              <a:rPr lang="en-US" altLang="en-US" i="1" dirty="0" err="1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K</a:t>
            </a:r>
            <a:r>
              <a:rPr lang="en-US" altLang="en-US" i="1" baseline="-25000" dirty="0" err="1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baseline="-25000" dirty="0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–1</a:t>
            </a:r>
            <a:endParaRPr lang="en-US" altLang="en-US" baseline="-25000" dirty="0">
              <a:solidFill>
                <a:srgbClr val="000000"/>
              </a:solidFill>
              <a:ea typeface="ＭＳ Ｐゴシック" pitchFamily="34" charset="-128"/>
              <a:sym typeface="Symbol" pitchFamily="18" charset="2"/>
            </a:endParaRPr>
          </a:p>
        </p:txBody>
      </p:sp>
      <p:pic>
        <p:nvPicPr>
          <p:cNvPr id="346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53" y="4565725"/>
            <a:ext cx="6308333" cy="48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3960813"/>
            <a:ext cx="6724650" cy="2035175"/>
          </a:xfrm>
        </p:spPr>
        <p:txBody>
          <a:bodyPr/>
          <a:lstStyle/>
          <a:p>
            <a:r>
              <a:rPr lang="en-US" altLang="en-US" sz="2000" dirty="0" smtClean="0"/>
              <a:t>Leaf nodes must have between 3 and 5 values </a:t>
            </a:r>
            <a:br>
              <a:rPr lang="en-US" altLang="en-US" sz="2000" dirty="0" smtClean="0"/>
            </a:b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(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–1)/2 and </a:t>
            </a:r>
            <a:r>
              <a:rPr lang="en-US" altLang="en-US" sz="2000" i="1" dirty="0" smtClean="0">
                <a:sym typeface="Symbol" pitchFamily="18" charset="2"/>
              </a:rPr>
              <a:t>n </a:t>
            </a:r>
            <a:r>
              <a:rPr lang="en-US" altLang="en-US" sz="2000" dirty="0" smtClean="0">
                <a:sym typeface="Symbol" pitchFamily="18" charset="2"/>
              </a:rPr>
              <a:t>–1, with 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 = 6).</a:t>
            </a:r>
          </a:p>
          <a:p>
            <a:r>
              <a:rPr lang="en-US" altLang="en-US" sz="2000" dirty="0" smtClean="0">
                <a:sym typeface="Symbol" pitchFamily="18" charset="2"/>
              </a:rPr>
              <a:t>Non-leaf nodes other than root must have between 3 and 6 children </a:t>
            </a: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(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/2 and </a:t>
            </a:r>
            <a:r>
              <a:rPr lang="en-US" altLang="en-US" sz="2000" i="1" dirty="0" smtClean="0">
                <a:sym typeface="Symbol" pitchFamily="18" charset="2"/>
              </a:rPr>
              <a:t>n </a:t>
            </a:r>
            <a:r>
              <a:rPr lang="en-US" altLang="en-US" sz="2000" dirty="0" smtClean="0">
                <a:sym typeface="Symbol" pitchFamily="18" charset="2"/>
              </a:rPr>
              <a:t>with 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 =6).</a:t>
            </a:r>
          </a:p>
          <a:p>
            <a:r>
              <a:rPr lang="en-US" altLang="en-US" sz="2000" dirty="0" smtClean="0">
                <a:sym typeface="Symbol" pitchFamily="18" charset="2"/>
              </a:rPr>
              <a:t>Root must have at least 2 children.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06688" y="3379788"/>
            <a:ext cx="331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for </a:t>
            </a:r>
            <a:r>
              <a:rPr lang="en-US" altLang="en-US" sz="1800" i="1"/>
              <a:t>instructor </a:t>
            </a:r>
            <a:r>
              <a:rPr lang="en-US" altLang="en-US" sz="1800"/>
              <a:t>file (</a:t>
            </a:r>
            <a:r>
              <a:rPr lang="en-US" altLang="en-US" sz="1800" i="1"/>
              <a:t>n</a:t>
            </a:r>
            <a:r>
              <a:rPr lang="en-US" altLang="en-US" sz="1800"/>
              <a:t> = 6)</a:t>
            </a: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60655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9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of a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2943225" y="4413250"/>
            <a:ext cx="317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for </a:t>
            </a:r>
            <a:r>
              <a:rPr lang="en-US" altLang="zh-CN" i="1">
                <a:ea typeface="宋体" charset="-122"/>
              </a:rPr>
              <a:t>account</a:t>
            </a:r>
            <a:r>
              <a:rPr lang="en-US" altLang="zh-CN">
                <a:ea typeface="宋体" charset="-122"/>
              </a:rPr>
              <a:t> file (</a:t>
            </a:r>
            <a:r>
              <a:rPr lang="en-US" altLang="zh-CN" i="1">
                <a:ea typeface="宋体" charset="-122"/>
              </a:rPr>
              <a:t>n = </a:t>
            </a:r>
            <a:r>
              <a:rPr lang="en-US" altLang="zh-CN">
                <a:ea typeface="宋体" charset="-122"/>
              </a:rPr>
              <a:t>3)</a:t>
            </a:r>
          </a:p>
        </p:txBody>
      </p:sp>
      <p:pic>
        <p:nvPicPr>
          <p:cNvPr id="2560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29016" r="1619" b="29736"/>
          <a:stretch>
            <a:fillRect/>
          </a:stretch>
        </p:blipFill>
        <p:spPr bwMode="auto">
          <a:xfrm>
            <a:off x="660400" y="1473200"/>
            <a:ext cx="8053388" cy="2565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Observations about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Since the inter-node connections are done by pointers, “logically” close blocks need not be “physically” close.</a:t>
            </a:r>
          </a:p>
          <a:p>
            <a:r>
              <a:rPr lang="en-US" altLang="zh-CN">
                <a:ea typeface="宋体" charset="-122"/>
              </a:rPr>
              <a:t>The non-leaf levels of the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form a hierarchy of sparse indices.</a:t>
            </a:r>
          </a:p>
          <a:p>
            <a:r>
              <a:rPr lang="en-US" altLang="zh-CN">
                <a:ea typeface="宋体" charset="-122"/>
              </a:rPr>
              <a:t>The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contains a relatively small number of levels (logarithmic in the size of the main file), thus searches can be conducted efficiently.</a:t>
            </a:r>
          </a:p>
          <a:p>
            <a:r>
              <a:rPr lang="en-US" altLang="zh-CN">
                <a:ea typeface="宋体" charset="-122"/>
              </a:rPr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Queries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893" y="953758"/>
            <a:ext cx="8165805" cy="3533184"/>
          </a:xfrm>
        </p:spPr>
        <p:txBody>
          <a:bodyPr/>
          <a:lstStyle/>
          <a:p>
            <a:pPr marL="381000" indent="-381000"/>
            <a:r>
              <a:rPr lang="en-US" altLang="zh-CN" dirty="0">
                <a:ea typeface="宋体" charset="-122"/>
              </a:rPr>
              <a:t>Find all records with a search-key value of </a:t>
            </a:r>
            <a:r>
              <a:rPr lang="en-US" altLang="zh-CN" i="1" dirty="0">
                <a:ea typeface="宋体" charset="-122"/>
              </a:rPr>
              <a:t>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Start with the root node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Examine the node for the smallest </a:t>
            </a:r>
            <a:r>
              <a:rPr lang="en-US" altLang="zh-CN" dirty="0" smtClean="0">
                <a:ea typeface="宋体" charset="-122"/>
              </a:rPr>
              <a:t>number j that </a:t>
            </a:r>
            <a:r>
              <a:rPr lang="en-US" altLang="zh-CN" i="1" dirty="0" smtClean="0">
                <a:ea typeface="宋体" charset="-122"/>
              </a:rPr>
              <a:t>K</a:t>
            </a:r>
            <a:r>
              <a:rPr lang="en-US" altLang="zh-CN" i="1" baseline="-25000" dirty="0" smtClean="0">
                <a:ea typeface="宋体" charset="-122"/>
              </a:rPr>
              <a:t>j-1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&lt; </a:t>
            </a:r>
            <a:r>
              <a:rPr lang="en-US" altLang="zh-CN" i="1" dirty="0" smtClean="0">
                <a:ea typeface="宋体" charset="-122"/>
              </a:rPr>
              <a:t>k </a:t>
            </a:r>
            <a:r>
              <a:rPr lang="en-US" altLang="zh-CN" i="1" dirty="0">
                <a:ea typeface="宋体" charset="-122"/>
              </a:rPr>
              <a:t>&lt;= </a:t>
            </a:r>
            <a:r>
              <a:rPr lang="en-US" altLang="zh-CN" i="1" dirty="0" err="1">
                <a:ea typeface="宋体" charset="-122"/>
              </a:rPr>
              <a:t>K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i="1" dirty="0">
                <a:ea typeface="宋体" charset="-122"/>
              </a:rPr>
              <a:t> .</a:t>
            </a:r>
            <a:endParaRPr lang="en-US" altLang="zh-CN" dirty="0">
              <a:ea typeface="宋体" charset="-122"/>
            </a:endParaRP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If such </a:t>
            </a:r>
            <a:r>
              <a:rPr lang="en-US" altLang="zh-CN" i="1" dirty="0" err="1" smtClean="0">
                <a:ea typeface="宋体" charset="-122"/>
              </a:rPr>
              <a:t>K</a:t>
            </a:r>
            <a:r>
              <a:rPr lang="en-US" altLang="zh-CN" i="1" baseline="-25000" dirty="0" err="1" smtClean="0">
                <a:ea typeface="宋体" charset="-122"/>
              </a:rPr>
              <a:t>j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exists, if </a:t>
            </a:r>
            <a:r>
              <a:rPr lang="en-US" altLang="zh-CN" i="1" dirty="0">
                <a:ea typeface="宋体" charset="-122"/>
              </a:rPr>
              <a:t>k </a:t>
            </a:r>
            <a:r>
              <a:rPr lang="en-US" altLang="zh-CN" i="1" dirty="0" smtClean="0">
                <a:ea typeface="宋体" charset="-122"/>
              </a:rPr>
              <a:t>&lt; </a:t>
            </a:r>
            <a:r>
              <a:rPr lang="en-US" altLang="zh-CN" i="1" dirty="0" err="1">
                <a:ea typeface="宋体" charset="-122"/>
              </a:rPr>
              <a:t>K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then N = </a:t>
            </a:r>
            <a:r>
              <a:rPr lang="en-US" altLang="zh-CN" i="1" dirty="0" err="1" smtClean="0">
                <a:ea typeface="宋体" charset="-122"/>
              </a:rPr>
              <a:t>P</a:t>
            </a:r>
            <a:r>
              <a:rPr lang="en-US" altLang="zh-CN" baseline="-25000" dirty="0" err="1" smtClean="0">
                <a:ea typeface="宋体" charset="-122"/>
              </a:rPr>
              <a:t>j</a:t>
            </a:r>
            <a:r>
              <a:rPr lang="en-US" altLang="zh-CN" baseline="-25000" dirty="0" smtClean="0"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</a:rPr>
              <a:t>else N =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baseline="-25000" dirty="0" smtClean="0">
                <a:ea typeface="宋体" charset="-122"/>
              </a:rPr>
              <a:t>j+1</a:t>
            </a:r>
            <a:endParaRPr lang="en-US" altLang="zh-CN" dirty="0">
              <a:ea typeface="宋体" charset="-122"/>
            </a:endParaRP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Otherwise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m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dirty="0">
                <a:ea typeface="宋体" charset="-122"/>
                <a:sym typeface="Symbol" pitchFamily="18" charset="2"/>
              </a:rPr>
              <a:t>, where there are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m</a:t>
            </a:r>
            <a:r>
              <a:rPr lang="en-US" altLang="zh-CN" dirty="0">
                <a:ea typeface="宋体" charset="-122"/>
                <a:sym typeface="Symbol" pitchFamily="18" charset="2"/>
              </a:rPr>
              <a:t> pointers in the node.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Then N=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P</a:t>
            </a:r>
            <a:r>
              <a:rPr lang="en-US" altLang="zh-CN" i="1" baseline="-25000" dirty="0" smtClean="0">
                <a:ea typeface="宋体" charset="-122"/>
                <a:sym typeface="Symbol" pitchFamily="18" charset="2"/>
              </a:rPr>
              <a:t>m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 Follow point N to </a:t>
            </a:r>
            <a:r>
              <a:rPr lang="en-US" altLang="zh-CN" dirty="0">
                <a:ea typeface="宋体" charset="-122"/>
                <a:sym typeface="Symbol" pitchFamily="18" charset="2"/>
              </a:rPr>
              <a:t>the child node.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If the node reached by following the pointer above is not a leaf node, repeat the above procedure on the node, and follow the corresponding pointer.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Eventually reach a leaf node.  If for some </a:t>
            </a:r>
            <a:r>
              <a:rPr lang="en-US" altLang="zh-CN" sz="1600" i="1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, key </a:t>
            </a:r>
            <a:r>
              <a:rPr lang="en-US" altLang="zh-CN" sz="1600" i="1" dirty="0">
                <a:ea typeface="宋体" charset="-122"/>
              </a:rPr>
              <a:t>K</a:t>
            </a:r>
            <a:r>
              <a:rPr lang="en-US" altLang="zh-CN" sz="1600" i="1" baseline="-25000" dirty="0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 = </a:t>
            </a:r>
            <a:r>
              <a:rPr lang="en-US" altLang="zh-CN" sz="1600" dirty="0">
                <a:ea typeface="宋体" charset="-122"/>
              </a:rPr>
              <a:t>k  follow pointer </a:t>
            </a:r>
            <a:r>
              <a:rPr lang="en-US" altLang="zh-CN" sz="1600" i="1" dirty="0">
                <a:ea typeface="宋体" charset="-122"/>
              </a:rPr>
              <a:t>P</a:t>
            </a:r>
            <a:r>
              <a:rPr lang="en-US" altLang="zh-CN" sz="1600" i="1" baseline="-25000" dirty="0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  </a:t>
            </a:r>
            <a:r>
              <a:rPr lang="en-US" altLang="zh-CN" sz="1600" dirty="0">
                <a:ea typeface="宋体" charset="-122"/>
              </a:rPr>
              <a:t>to the desired record or bucket.  Else no record with search-key value </a:t>
            </a:r>
            <a:r>
              <a:rPr lang="en-US" altLang="zh-CN" sz="1600" i="1" dirty="0">
                <a:ea typeface="宋体" charset="-122"/>
              </a:rPr>
              <a:t>k</a:t>
            </a:r>
            <a:r>
              <a:rPr lang="en-US" altLang="zh-CN" sz="1600" dirty="0">
                <a:ea typeface="宋体" charset="-122"/>
              </a:rPr>
              <a:t> exists.</a:t>
            </a:r>
          </a:p>
        </p:txBody>
      </p:sp>
      <p:pic>
        <p:nvPicPr>
          <p:cNvPr id="347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8" y="4368912"/>
            <a:ext cx="8797925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Queries on B</a:t>
            </a:r>
            <a:r>
              <a:rPr lang="en-US" altLang="zh-CN" baseline="30000">
                <a:ea typeface="宋体" charset="-122"/>
              </a:rPr>
              <a:t>+-</a:t>
            </a:r>
            <a:r>
              <a:rPr lang="en-US" altLang="zh-CN">
                <a:ea typeface="宋体" charset="-122"/>
              </a:rPr>
              <a:t>Trees (Cont.)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949325"/>
            <a:ext cx="6956425" cy="50736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In processing a query, a path is traversed in the tree from the root to some leaf node.</a:t>
            </a:r>
          </a:p>
          <a:p>
            <a:r>
              <a:rPr lang="en-US" altLang="zh-CN">
                <a:ea typeface="宋体" charset="-122"/>
              </a:rPr>
              <a:t>If there are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 search-key values in the file, the path is no longer than </a:t>
            </a:r>
            <a:r>
              <a:rPr lang="en-US" altLang="zh-CN">
                <a:ea typeface="宋体" charset="-122"/>
                <a:sym typeface="Symbol" pitchFamily="18" charset="2"/>
              </a:rPr>
              <a:t> log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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n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/2</a:t>
            </a:r>
            <a:r>
              <a:rPr lang="en-US" altLang="zh-CN">
                <a:ea typeface="宋体" charset="-122"/>
                <a:sym typeface="Symbol" pitchFamily="18" charset="2"/>
              </a:rPr>
              <a:t>(</a:t>
            </a:r>
            <a:r>
              <a:rPr lang="en-US" altLang="zh-CN" i="1">
                <a:ea typeface="宋体" charset="-122"/>
                <a:sym typeface="Symbol" pitchFamily="18" charset="2"/>
              </a:rPr>
              <a:t>K</a:t>
            </a:r>
            <a:r>
              <a:rPr lang="en-US" altLang="zh-CN">
                <a:ea typeface="宋体" charset="-122"/>
                <a:sym typeface="Symbol" pitchFamily="18" charset="2"/>
              </a:rPr>
              <a:t>).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A node is generally the same size as a disk block, typically 4 kilobytes, and 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 is typically around 100 (40 bytes per index entry).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With 1 million search key values and 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 = 100, at most </a:t>
            </a:r>
            <a:r>
              <a:rPr lang="en-US" altLang="zh-CN" i="1">
                <a:ea typeface="宋体" charset="-122"/>
                <a:sym typeface="Symbol" pitchFamily="18" charset="2"/>
              </a:rPr>
              <a:t/>
            </a:r>
            <a:br>
              <a:rPr lang="en-US" altLang="zh-CN" i="1">
                <a:ea typeface="宋体" charset="-122"/>
                <a:sym typeface="Symbol" pitchFamily="18" charset="2"/>
              </a:rPr>
            </a:br>
            <a:r>
              <a:rPr lang="en-US" altLang="zh-CN" i="1">
                <a:ea typeface="宋体" charset="-122"/>
                <a:sym typeface="Symbol" pitchFamily="18" charset="2"/>
              </a:rPr>
              <a:t>log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50</a:t>
            </a:r>
            <a:r>
              <a:rPr lang="en-US" altLang="zh-CN">
                <a:ea typeface="宋体" charset="-122"/>
                <a:sym typeface="Symbol" pitchFamily="18" charset="2"/>
              </a:rPr>
              <a:t>(1,000,000) = 4 nodes are accessed in a lookup.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Contrast this with a balanced binary free with 1 million search key values — around 20 nodes are accessed in a lookup</a:t>
            </a:r>
          </a:p>
          <a:p>
            <a:pPr lvl="1"/>
            <a:r>
              <a:rPr lang="en-US" altLang="zh-CN">
                <a:ea typeface="宋体" charset="-122"/>
              </a:rPr>
              <a:t>above difference is significant since every node access may need a disk I/O, costing around 20 milliseconds!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Insertion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Find the leaf node in which the search-key value would appear</a:t>
            </a:r>
          </a:p>
          <a:p>
            <a:r>
              <a:rPr lang="en-US" altLang="zh-CN">
                <a:ea typeface="宋体" charset="-122"/>
              </a:rPr>
              <a:t>If the search-key value is already there in the leaf node, record is added to file and if necessary a pointer is inserted into the bucket.</a:t>
            </a:r>
          </a:p>
          <a:p>
            <a:r>
              <a:rPr lang="en-US" altLang="zh-CN">
                <a:ea typeface="宋体" charset="-122"/>
              </a:rPr>
              <a:t>If the search-key value is not there, then add the record to the main file and create a bucket if necessary.  Then:</a:t>
            </a:r>
          </a:p>
          <a:p>
            <a:pPr lvl="1"/>
            <a:r>
              <a:rPr lang="en-US" altLang="zh-CN">
                <a:ea typeface="宋体" charset="-122"/>
              </a:rPr>
              <a:t>If there is room in the leaf node, insert (key-value, pointer) pair in the leaf node</a:t>
            </a:r>
          </a:p>
          <a:p>
            <a:pPr lvl="1"/>
            <a:r>
              <a:rPr lang="en-US" altLang="zh-CN">
                <a:ea typeface="宋体" charset="-122"/>
              </a:rPr>
              <a:t>Otherwise, split the node (along with the new (key-value, pointer) entry) as discussed in the next slide.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Insertion (Cont.)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1346" y="973319"/>
            <a:ext cx="7848600" cy="360931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Splitting a node:</a:t>
            </a:r>
          </a:p>
          <a:p>
            <a:pPr lvl="1"/>
            <a:r>
              <a:rPr lang="en-US" altLang="zh-CN" dirty="0">
                <a:ea typeface="宋体" charset="-122"/>
              </a:rPr>
              <a:t>take the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(search-key value, pointer) pairs (including the one being inserted) in sorted order.  Place the first </a:t>
            </a:r>
            <a:r>
              <a:rPr lang="en-US" altLang="zh-CN" dirty="0">
                <a:ea typeface="宋体" charset="-122"/>
                <a:sym typeface="Symbol" pitchFamily="18" charset="2"/>
              </a:rPr>
              <a:t>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n</a:t>
            </a:r>
            <a:r>
              <a:rPr lang="en-US" altLang="zh-CN" dirty="0">
                <a:ea typeface="宋体" charset="-122"/>
                <a:sym typeface="Symbol" pitchFamily="18" charset="2"/>
              </a:rPr>
              <a:t>/2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 in the original node, and the rest in a new node.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let the new node be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p,</a:t>
            </a:r>
            <a:r>
              <a:rPr lang="en-US" altLang="zh-CN" dirty="0">
                <a:ea typeface="宋体" charset="-122"/>
                <a:sym typeface="Symbol" pitchFamily="18" charset="2"/>
              </a:rPr>
              <a:t> and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let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k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 be the least key value in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.  </a:t>
            </a:r>
            <a:r>
              <a:rPr lang="en-US" altLang="zh-CN" dirty="0">
                <a:ea typeface="宋体" charset="-122"/>
                <a:sym typeface="Symbol" pitchFamily="18" charset="2"/>
              </a:rPr>
              <a:t>Insert 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k,p</a:t>
            </a:r>
            <a:r>
              <a:rPr lang="en-US" altLang="zh-CN" dirty="0">
                <a:ea typeface="宋体" charset="-122"/>
                <a:sym typeface="Symbol" pitchFamily="18" charset="2"/>
              </a:rPr>
              <a:t>) in the parent of the node being split. 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dirty="0">
                <a:ea typeface="宋体" charset="-122"/>
                <a:sym typeface="Symbol" pitchFamily="18" charset="2"/>
              </a:rPr>
              <a:t>the parent is full, split it and propagate the split further up.</a:t>
            </a:r>
          </a:p>
          <a:p>
            <a:r>
              <a:rPr lang="en-US" altLang="zh-CN" dirty="0">
                <a:ea typeface="宋体" charset="-122"/>
              </a:rPr>
              <a:t>The splitting of nodes proceeds upwards till a node that is not full is found.  In the worst case the root node may be split increasing the height of the tree by 1. </a:t>
            </a:r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28" y="4687963"/>
            <a:ext cx="746283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2952" y="550519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Result of splitting node containing Brandt, </a:t>
            </a:r>
            <a:r>
              <a:rPr lang="en-US" altLang="en-US" dirty="0" err="1"/>
              <a:t>Califieri</a:t>
            </a:r>
            <a:r>
              <a:rPr lang="en-US" altLang="en-US" dirty="0"/>
              <a:t> and Crick on inserting Adams</a:t>
            </a:r>
          </a:p>
          <a:p>
            <a:r>
              <a:rPr lang="en-US" altLang="en-US" dirty="0"/>
              <a:t>Next step: insert entry with (</a:t>
            </a:r>
            <a:r>
              <a:rPr lang="en-US" altLang="en-US" dirty="0" err="1"/>
              <a:t>Califieri,pointer</a:t>
            </a:r>
            <a:r>
              <a:rPr lang="en-US" altLang="en-US" dirty="0"/>
              <a:t>-to-new-node) into parent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before and after insertion of “Adams”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9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811042" y="1078989"/>
            <a:ext cx="5890216" cy="3421063"/>
            <a:chOff x="1539068" y="990209"/>
            <a:chExt cx="5890216" cy="3421063"/>
          </a:xfrm>
        </p:grpSpPr>
        <p:sp>
          <p:nvSpPr>
            <p:cNvPr id="382981" name="AutoShape 5"/>
            <p:cNvSpPr>
              <a:spLocks noChangeArrowheads="1"/>
            </p:cNvSpPr>
            <p:nvPr/>
          </p:nvSpPr>
          <p:spPr bwMode="auto">
            <a:xfrm>
              <a:off x="5919572" y="990209"/>
              <a:ext cx="1509712" cy="322103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Data File</a:t>
              </a:r>
            </a:p>
          </p:txBody>
        </p:sp>
        <p:sp>
          <p:nvSpPr>
            <p:cNvPr id="382983" name="AutoShape 7"/>
            <p:cNvSpPr>
              <a:spLocks noChangeArrowheads="1"/>
            </p:cNvSpPr>
            <p:nvPr/>
          </p:nvSpPr>
          <p:spPr bwMode="auto">
            <a:xfrm rot="16200000">
              <a:off x="2884908" y="2009266"/>
              <a:ext cx="2107966" cy="114617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Index</a:t>
              </a:r>
            </a:p>
            <a:p>
              <a:pPr algn="ctr"/>
              <a:r>
                <a:rPr lang="en-US" altLang="zh-CN">
                  <a:ea typeface="宋体" charset="-122"/>
                </a:rPr>
                <a:t>File</a:t>
              </a:r>
            </a:p>
          </p:txBody>
        </p:sp>
        <p:cxnSp>
          <p:nvCxnSpPr>
            <p:cNvPr id="382985" name="AutoShape 9"/>
            <p:cNvCxnSpPr>
              <a:cxnSpLocks noChangeShapeType="1"/>
            </p:cNvCxnSpPr>
            <p:nvPr/>
          </p:nvCxnSpPr>
          <p:spPr bwMode="auto">
            <a:xfrm>
              <a:off x="4511979" y="1793803"/>
              <a:ext cx="1407593" cy="5381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6" name="AutoShape 10"/>
            <p:cNvCxnSpPr>
              <a:cxnSpLocks noChangeShapeType="1"/>
            </p:cNvCxnSpPr>
            <p:nvPr/>
          </p:nvCxnSpPr>
          <p:spPr bwMode="auto">
            <a:xfrm>
              <a:off x="4511979" y="2576793"/>
              <a:ext cx="1407593" cy="94258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7" name="AutoShape 11"/>
            <p:cNvCxnSpPr>
              <a:cxnSpLocks noChangeShapeType="1"/>
            </p:cNvCxnSpPr>
            <p:nvPr/>
          </p:nvCxnSpPr>
          <p:spPr bwMode="auto">
            <a:xfrm flipV="1">
              <a:off x="4511979" y="1127051"/>
              <a:ext cx="1407593" cy="11544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8" name="AutoShape 12"/>
            <p:cNvCxnSpPr>
              <a:cxnSpLocks noChangeShapeType="1"/>
            </p:cNvCxnSpPr>
            <p:nvPr/>
          </p:nvCxnSpPr>
          <p:spPr bwMode="auto">
            <a:xfrm>
              <a:off x="4511979" y="2883184"/>
              <a:ext cx="1407593" cy="127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9" name="AutoShape 13"/>
            <p:cNvCxnSpPr>
              <a:cxnSpLocks noChangeShapeType="1"/>
              <a:stCxn id="382983" idx="2"/>
            </p:cNvCxnSpPr>
            <p:nvPr/>
          </p:nvCxnSpPr>
          <p:spPr bwMode="auto">
            <a:xfrm>
              <a:off x="4511979" y="3636337"/>
              <a:ext cx="1407593" cy="36150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2990" name="AutoShape 14"/>
            <p:cNvSpPr>
              <a:spLocks noChangeArrowheads="1"/>
            </p:cNvSpPr>
            <p:nvPr/>
          </p:nvSpPr>
          <p:spPr bwMode="auto">
            <a:xfrm>
              <a:off x="1539068" y="2281522"/>
              <a:ext cx="1730375" cy="601662"/>
            </a:xfrm>
            <a:prstGeom prst="rightArrow">
              <a:avLst>
                <a:gd name="adj1" fmla="val 50000"/>
                <a:gd name="adj2" fmla="val 719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>
                  <a:ea typeface="宋体" charset="-122"/>
                </a:rPr>
                <a:t>Search key</a:t>
              </a:r>
            </a:p>
          </p:txBody>
        </p:sp>
        <p:sp>
          <p:nvSpPr>
            <p:cNvPr id="382991" name="AutoShape 15"/>
            <p:cNvSpPr>
              <a:spLocks noChangeArrowheads="1"/>
            </p:cNvSpPr>
            <p:nvPr/>
          </p:nvSpPr>
          <p:spPr bwMode="auto">
            <a:xfrm>
              <a:off x="3646791" y="3809610"/>
              <a:ext cx="1730375" cy="601662"/>
            </a:xfrm>
            <a:prstGeom prst="rightArrow">
              <a:avLst>
                <a:gd name="adj1" fmla="val 32328"/>
                <a:gd name="adj2" fmla="val 719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ea typeface="宋体" charset="-122"/>
                </a:rPr>
                <a:t>Record Location</a:t>
              </a: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906462" y="4715222"/>
            <a:ext cx="7812236" cy="17706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Wingdings 2" pitchFamily="18" charset="2"/>
              <a:buChar char="ê"/>
              <a:defRPr kumimoji="1" sz="16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 smtClean="0">
                <a:ea typeface="宋体" charset="-122"/>
              </a:rPr>
              <a:t>Two basic kinds of indices:</a:t>
            </a:r>
          </a:p>
          <a:p>
            <a:pPr lvl="1"/>
            <a:r>
              <a:rPr lang="en-US" altLang="zh-CN" b="1" kern="0" dirty="0" smtClean="0">
                <a:ea typeface="宋体" charset="-122"/>
              </a:rPr>
              <a:t>Ordered indices:  </a:t>
            </a:r>
            <a:r>
              <a:rPr lang="en-US" altLang="zh-CN" kern="0" dirty="0" smtClean="0">
                <a:ea typeface="宋体" charset="-122"/>
              </a:rPr>
              <a:t>search keys are stored in sorted order</a:t>
            </a:r>
          </a:p>
          <a:p>
            <a:pPr lvl="1"/>
            <a:r>
              <a:rPr lang="en-US" altLang="zh-CN" b="1" kern="0" dirty="0" smtClean="0">
                <a:ea typeface="宋体" charset="-122"/>
              </a:rPr>
              <a:t>Hash indices:</a:t>
            </a:r>
            <a:r>
              <a:rPr lang="en-US" altLang="zh-CN" kern="0" dirty="0" smtClean="0">
                <a:ea typeface="宋体" charset="-122"/>
              </a:rPr>
              <a:t>  search keys are distributed uniformly across “buckets” using a “hash function”. </a:t>
            </a:r>
            <a:endParaRPr lang="en-US" altLang="zh-CN" kern="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B+-Tree  Insertion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 dirty="0" smtClean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369093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2154238" y="5921375"/>
            <a:ext cx="488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before and after insertion of “Lamport”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3785191" y="3444949"/>
            <a:ext cx="777284" cy="139286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8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Insert Algorithm</a:t>
            </a:r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328613" y="749300"/>
            <a:ext cx="8815387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bpt_insert</a:t>
            </a:r>
            <a:r>
              <a:rPr lang="en-US" altLang="zh-CN" dirty="0">
                <a:ea typeface="宋体" charset="-122"/>
              </a:rPr>
              <a:t>(value V, point P)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检索</a:t>
            </a:r>
            <a:r>
              <a:rPr lang="en-US" altLang="zh-CN" dirty="0">
                <a:ea typeface="宋体" charset="-122"/>
              </a:rPr>
              <a:t>B+</a:t>
            </a:r>
            <a:r>
              <a:rPr lang="zh-CN" altLang="en-US" dirty="0">
                <a:ea typeface="宋体" charset="-122"/>
              </a:rPr>
              <a:t>树，找到应该包含值</a:t>
            </a:r>
            <a:r>
              <a:rPr lang="en-US" altLang="zh-CN" dirty="0">
                <a:ea typeface="宋体" charset="-122"/>
              </a:rPr>
              <a:t>V</a:t>
            </a:r>
            <a:r>
              <a:rPr lang="zh-CN" altLang="en-US" dirty="0">
                <a:ea typeface="宋体" charset="-122"/>
              </a:rPr>
              <a:t>的叶节点</a:t>
            </a:r>
            <a:r>
              <a:rPr lang="en-US" altLang="zh-CN" dirty="0">
                <a:ea typeface="宋体" charset="-122"/>
              </a:rPr>
              <a:t>L;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insert_entry</a:t>
            </a:r>
            <a:r>
              <a:rPr lang="en-US" altLang="zh-CN" dirty="0">
                <a:ea typeface="宋体" charset="-122"/>
              </a:rPr>
              <a:t>(L,V,P);</a:t>
            </a:r>
          </a:p>
          <a:p>
            <a:r>
              <a:rPr lang="en-US" altLang="zh-CN" dirty="0">
                <a:ea typeface="宋体" charset="-122"/>
              </a:rPr>
              <a:t>end procedure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insert_entry</a:t>
            </a:r>
            <a:r>
              <a:rPr lang="en-US" altLang="zh-CN" dirty="0">
                <a:ea typeface="宋体" charset="-122"/>
              </a:rPr>
              <a:t>(node </a:t>
            </a:r>
            <a:r>
              <a:rPr lang="en-US" altLang="zh-CN" dirty="0" err="1">
                <a:ea typeface="宋体" charset="-122"/>
              </a:rPr>
              <a:t>L,value</a:t>
            </a:r>
            <a:r>
              <a:rPr lang="en-US" altLang="zh-CN" dirty="0">
                <a:ea typeface="宋体" charset="-122"/>
              </a:rPr>
              <a:t> V, point P)</a:t>
            </a:r>
          </a:p>
          <a:p>
            <a:r>
              <a:rPr lang="en-US" altLang="zh-CN" dirty="0">
                <a:ea typeface="宋体" charset="-122"/>
              </a:rPr>
              <a:t>	if( L </a:t>
            </a:r>
            <a:r>
              <a:rPr lang="zh-CN" altLang="en-US" dirty="0">
                <a:ea typeface="宋体" charset="-122"/>
              </a:rPr>
              <a:t>有空间插入 </a:t>
            </a:r>
            <a:r>
              <a:rPr lang="en-US" altLang="zh-CN" dirty="0">
                <a:ea typeface="宋体" charset="-122"/>
              </a:rPr>
              <a:t>(V, P)) then 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将 </a:t>
            </a:r>
            <a:r>
              <a:rPr lang="en-US" altLang="zh-CN" dirty="0">
                <a:ea typeface="宋体" charset="-122"/>
              </a:rPr>
              <a:t>(V, P) </a:t>
            </a:r>
            <a:r>
              <a:rPr lang="zh-CN" altLang="en-US" dirty="0">
                <a:ea typeface="宋体" charset="-122"/>
              </a:rPr>
              <a:t>插入 </a:t>
            </a:r>
            <a:r>
              <a:rPr lang="en-US" altLang="zh-CN" dirty="0">
                <a:ea typeface="宋体" charset="-122"/>
              </a:rPr>
              <a:t>L;</a:t>
            </a:r>
          </a:p>
          <a:p>
            <a:r>
              <a:rPr lang="en-US" altLang="zh-CN" dirty="0">
                <a:ea typeface="宋体" charset="-122"/>
              </a:rPr>
              <a:t>	else   	</a:t>
            </a:r>
          </a:p>
          <a:p>
            <a:r>
              <a:rPr lang="en-US" altLang="zh-CN" dirty="0">
                <a:ea typeface="宋体" charset="-122"/>
              </a:rPr>
              <a:t>	/* step1:  </a:t>
            </a:r>
            <a:r>
              <a:rPr lang="zh-CN" altLang="en-US" dirty="0">
                <a:ea typeface="宋体" charset="-122"/>
              </a:rPr>
              <a:t>分裂 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创建新的节点 </a:t>
            </a:r>
            <a:r>
              <a:rPr lang="en-US" altLang="zh-CN" dirty="0">
                <a:ea typeface="宋体" charset="-122"/>
              </a:rPr>
              <a:t>L';</a:t>
            </a:r>
          </a:p>
          <a:p>
            <a:r>
              <a:rPr lang="en-US" altLang="zh-CN" dirty="0">
                <a:ea typeface="宋体" charset="-122"/>
              </a:rPr>
              <a:t>	if ( L </a:t>
            </a:r>
            <a:r>
              <a:rPr lang="zh-CN" altLang="en-US" dirty="0">
                <a:ea typeface="宋体" charset="-122"/>
              </a:rPr>
              <a:t>是叶节点 </a:t>
            </a:r>
            <a:r>
              <a:rPr lang="en-US" altLang="zh-CN" dirty="0">
                <a:ea typeface="宋体" charset="-122"/>
              </a:rPr>
              <a:t>) then 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设 </a:t>
            </a:r>
            <a:r>
              <a:rPr lang="en-US" altLang="zh-CN" dirty="0">
                <a:ea typeface="宋体" charset="-122"/>
              </a:rPr>
              <a:t>K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,K</a:t>
            </a:r>
            <a:r>
              <a:rPr lang="en-US" altLang="zh-CN" sz="11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,...., 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P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是在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中插入</a:t>
            </a:r>
            <a:r>
              <a:rPr lang="en-US" altLang="zh-CN" dirty="0">
                <a:ea typeface="宋体" charset="-122"/>
              </a:rPr>
              <a:t>(V, P)</a:t>
            </a:r>
            <a:r>
              <a:rPr lang="zh-CN" altLang="en-US" dirty="0">
                <a:ea typeface="宋体" charset="-122"/>
              </a:rPr>
              <a:t>以后的序列</a:t>
            </a:r>
            <a:r>
              <a:rPr lang="en-US" altLang="zh-CN" dirty="0">
                <a:ea typeface="宋体" charset="-122"/>
              </a:rPr>
              <a:t>LL</a:t>
            </a:r>
          </a:p>
          <a:p>
            <a:r>
              <a:rPr lang="en-US" altLang="zh-CN" dirty="0">
                <a:ea typeface="宋体" charset="-122"/>
              </a:rPr>
              <a:t>		m = n/2;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将序列</a:t>
            </a:r>
            <a:r>
              <a:rPr lang="en-US" altLang="zh-CN" dirty="0">
                <a:ea typeface="宋体" charset="-122"/>
              </a:rPr>
              <a:t>LL</a:t>
            </a:r>
            <a:r>
              <a:rPr lang="zh-CN" altLang="en-US" dirty="0">
                <a:ea typeface="宋体" charset="-122"/>
              </a:rPr>
              <a:t>中的</a:t>
            </a:r>
            <a:r>
              <a:rPr lang="en-US" altLang="zh-CN" dirty="0">
                <a:ea typeface="宋体" charset="-122"/>
              </a:rPr>
              <a:t>K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,...,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sz="1100" dirty="0" err="1">
                <a:ea typeface="宋体" charset="-122"/>
              </a:rPr>
              <a:t>m</a:t>
            </a:r>
            <a:r>
              <a:rPr lang="en-US" altLang="zh-CN" dirty="0" err="1">
                <a:ea typeface="宋体" charset="-122"/>
              </a:rPr>
              <a:t>,P</a:t>
            </a:r>
            <a:r>
              <a:rPr lang="en-US" altLang="zh-CN" sz="1100" dirty="0" err="1">
                <a:ea typeface="宋体" charset="-122"/>
              </a:rPr>
              <a:t>m</a:t>
            </a:r>
            <a:r>
              <a:rPr lang="zh-CN" altLang="en-US" dirty="0">
                <a:ea typeface="宋体" charset="-122"/>
              </a:rPr>
              <a:t>保留在节点</a:t>
            </a:r>
            <a:r>
              <a:rPr lang="en-US" altLang="zh-CN" dirty="0">
                <a:ea typeface="宋体" charset="-122"/>
              </a:rPr>
              <a:t>L</a:t>
            </a:r>
            <a:r>
              <a:rPr lang="en-US" altLang="zh-CN" dirty="0" smtClean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dirty="0" smtClean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K</a:t>
            </a:r>
            <a:r>
              <a:rPr lang="en-US" altLang="zh-CN" sz="1100" dirty="0">
                <a:ea typeface="宋体" charset="-122"/>
              </a:rPr>
              <a:t>m+1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m+1</a:t>
            </a:r>
            <a:r>
              <a:rPr lang="en-US" altLang="zh-CN" dirty="0">
                <a:ea typeface="宋体" charset="-122"/>
              </a:rPr>
              <a:t>,...,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en-US" altLang="zh-CN" dirty="0" err="1">
                <a:ea typeface="宋体" charset="-122"/>
              </a:rPr>
              <a:t>,P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移到新节点</a:t>
            </a:r>
            <a:r>
              <a:rPr lang="en-US" altLang="zh-CN" dirty="0">
                <a:ea typeface="宋体" charset="-122"/>
              </a:rPr>
              <a:t>K';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V' = K</a:t>
            </a:r>
            <a:r>
              <a:rPr lang="en-US" altLang="zh-CN" sz="1100" dirty="0">
                <a:solidFill>
                  <a:srgbClr val="FF0000"/>
                </a:solidFill>
                <a:ea typeface="宋体" charset="-122"/>
              </a:rPr>
              <a:t>m+1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L'.next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dirty="0" err="1">
                <a:ea typeface="宋体" charset="-122"/>
              </a:rPr>
              <a:t>L.next</a:t>
            </a:r>
            <a:r>
              <a:rPr lang="en-US" altLang="zh-CN" dirty="0">
                <a:ea typeface="宋体" charset="-122"/>
              </a:rPr>
              <a:t>;  /* </a:t>
            </a:r>
            <a:r>
              <a:rPr lang="zh-CN" altLang="en-US" dirty="0">
                <a:ea typeface="宋体" charset="-122"/>
              </a:rPr>
              <a:t>建立叶节点的邻接指针*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L.next</a:t>
            </a:r>
            <a:r>
              <a:rPr lang="en-US" altLang="zh-CN" dirty="0">
                <a:ea typeface="宋体" charset="-122"/>
              </a:rPr>
              <a:t> = L';</a:t>
            </a:r>
          </a:p>
          <a:p>
            <a:r>
              <a:rPr lang="en-US" altLang="zh-CN" dirty="0">
                <a:ea typeface="宋体" charset="-122"/>
              </a:rPr>
              <a:t>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Algorithm (cont.)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28613" y="749300"/>
            <a:ext cx="8815387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</a:rPr>
              <a:t>	else /* L </a:t>
            </a:r>
            <a:r>
              <a:rPr lang="zh-CN" altLang="en-US" dirty="0">
                <a:ea typeface="宋体" charset="-122"/>
              </a:rPr>
              <a:t>不是叶节点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设 </a:t>
            </a:r>
            <a:r>
              <a:rPr lang="en-US" altLang="zh-CN" dirty="0">
                <a:ea typeface="宋体" charset="-122"/>
              </a:rPr>
              <a:t>P</a:t>
            </a:r>
            <a:r>
              <a:rPr lang="en-US" altLang="zh-CN" sz="1100" dirty="0"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,K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,K</a:t>
            </a:r>
            <a:r>
              <a:rPr lang="en-US" altLang="zh-CN" sz="11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,...., 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P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是在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中插入</a:t>
            </a:r>
            <a:r>
              <a:rPr lang="en-US" altLang="zh-CN" dirty="0">
                <a:ea typeface="宋体" charset="-122"/>
              </a:rPr>
              <a:t>(V, P)</a:t>
            </a:r>
            <a:r>
              <a:rPr lang="zh-CN" altLang="en-US" dirty="0">
                <a:ea typeface="宋体" charset="-122"/>
              </a:rPr>
              <a:t>以后的序列</a:t>
            </a:r>
            <a:r>
              <a:rPr lang="en-US" altLang="zh-CN" dirty="0">
                <a:ea typeface="宋体" charset="-122"/>
              </a:rPr>
              <a:t>LL</a:t>
            </a:r>
          </a:p>
          <a:p>
            <a:r>
              <a:rPr lang="en-US" altLang="zh-CN" dirty="0">
                <a:ea typeface="宋体" charset="-122"/>
              </a:rPr>
              <a:t>		m = n/2;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将序列</a:t>
            </a:r>
            <a:r>
              <a:rPr lang="en-US" altLang="zh-CN" dirty="0">
                <a:ea typeface="宋体" charset="-122"/>
              </a:rPr>
              <a:t>LL</a:t>
            </a:r>
            <a:r>
              <a:rPr lang="zh-CN" altLang="en-US" dirty="0">
                <a:ea typeface="宋体" charset="-122"/>
              </a:rPr>
              <a:t>中的</a:t>
            </a:r>
            <a:r>
              <a:rPr lang="en-US" altLang="zh-CN" dirty="0">
                <a:ea typeface="宋体" charset="-122"/>
              </a:rPr>
              <a:t>P</a:t>
            </a:r>
            <a:r>
              <a:rPr lang="en-US" altLang="zh-CN" sz="1100" dirty="0"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,K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,...,K</a:t>
            </a:r>
            <a:r>
              <a:rPr lang="en-US" altLang="zh-CN" sz="1100" dirty="0">
                <a:ea typeface="宋体" charset="-122"/>
              </a:rPr>
              <a:t>m-1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m-1</a:t>
            </a:r>
            <a:r>
              <a:rPr lang="zh-CN" altLang="en-US" dirty="0">
                <a:ea typeface="宋体" charset="-122"/>
              </a:rPr>
              <a:t>保留在节点</a:t>
            </a:r>
            <a:r>
              <a:rPr lang="en-US" altLang="zh-CN" dirty="0">
                <a:ea typeface="宋体" charset="-122"/>
              </a:rPr>
              <a:t>L;</a:t>
            </a:r>
            <a:r>
              <a:rPr lang="zh-CN" altLang="en-US" dirty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P</a:t>
            </a:r>
            <a:r>
              <a:rPr lang="en-US" altLang="zh-CN" sz="1100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,K</a:t>
            </a:r>
            <a:r>
              <a:rPr lang="en-US" altLang="zh-CN" sz="1100" dirty="0">
                <a:ea typeface="宋体" charset="-122"/>
              </a:rPr>
              <a:t>m+1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m+1</a:t>
            </a:r>
            <a:r>
              <a:rPr lang="en-US" altLang="zh-CN" dirty="0">
                <a:ea typeface="宋体" charset="-122"/>
              </a:rPr>
              <a:t>,...,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en-US" altLang="zh-CN" dirty="0" err="1">
                <a:ea typeface="宋体" charset="-122"/>
              </a:rPr>
              <a:t>,P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移到新节点</a:t>
            </a:r>
            <a:r>
              <a:rPr lang="en-US" altLang="zh-CN" dirty="0">
                <a:ea typeface="宋体" charset="-122"/>
              </a:rPr>
              <a:t>K';</a:t>
            </a:r>
          </a:p>
          <a:p>
            <a:r>
              <a:rPr lang="en-US" altLang="zh-CN" dirty="0">
                <a:ea typeface="宋体" charset="-122"/>
              </a:rPr>
              <a:t>			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/*  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注意：序列中的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1100" dirty="0">
                <a:solidFill>
                  <a:srgbClr val="FF0000"/>
                </a:solidFill>
                <a:ea typeface="宋体" charset="-122"/>
              </a:rPr>
              <a:t>m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被删去  *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/</a:t>
            </a:r>
            <a:r>
              <a:rPr lang="en-US" altLang="zh-CN" dirty="0">
                <a:ea typeface="宋体" charset="-122"/>
              </a:rPr>
              <a:t>  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V' = K</a:t>
            </a:r>
            <a:r>
              <a:rPr lang="en-US" altLang="zh-CN" sz="1100" dirty="0">
                <a:solidFill>
                  <a:srgbClr val="FF0000"/>
                </a:solidFill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/* step2: </a:t>
            </a:r>
            <a:r>
              <a:rPr lang="zh-CN" altLang="en-US" dirty="0">
                <a:ea typeface="宋体" charset="-122"/>
              </a:rPr>
              <a:t>插入上级节点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if ( L</a:t>
            </a:r>
            <a:r>
              <a:rPr lang="zh-CN" altLang="en-US" dirty="0">
                <a:ea typeface="宋体" charset="-122"/>
              </a:rPr>
              <a:t>不是根节点 </a:t>
            </a:r>
            <a:r>
              <a:rPr lang="en-US" altLang="zh-CN" dirty="0">
                <a:ea typeface="宋体" charset="-122"/>
              </a:rPr>
              <a:t>) then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insert_entry</a:t>
            </a:r>
            <a:r>
              <a:rPr lang="en-US" altLang="zh-CN" dirty="0">
                <a:ea typeface="宋体" charset="-122"/>
              </a:rPr>
              <a:t>(parent(L),V',L');  /* </a:t>
            </a:r>
            <a:r>
              <a:rPr lang="zh-CN" altLang="en-US" dirty="0">
                <a:ea typeface="宋体" charset="-122"/>
              </a:rPr>
              <a:t>递归调用 *</a:t>
            </a:r>
            <a:r>
              <a:rPr lang="en-US" altLang="zh-CN" dirty="0">
                <a:ea typeface="宋体" charset="-122"/>
              </a:rPr>
              <a:t>/		</a:t>
            </a:r>
          </a:p>
          <a:p>
            <a:r>
              <a:rPr lang="en-US" altLang="zh-CN" dirty="0">
                <a:ea typeface="宋体" charset="-122"/>
              </a:rPr>
              <a:t>	else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创建新的节点</a:t>
            </a:r>
            <a:r>
              <a:rPr lang="en-US" altLang="zh-CN" dirty="0">
                <a:ea typeface="宋体" charset="-122"/>
              </a:rPr>
              <a:t>R,</a:t>
            </a:r>
            <a:r>
              <a:rPr lang="zh-CN" altLang="en-US" dirty="0">
                <a:ea typeface="宋体" charset="-122"/>
              </a:rPr>
              <a:t>其中包含：</a:t>
            </a:r>
            <a:r>
              <a:rPr lang="en-US" altLang="zh-CN" dirty="0">
                <a:ea typeface="宋体" charset="-122"/>
              </a:rPr>
              <a:t>L, V', L'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节点</a:t>
            </a:r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成为新的根节点；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endif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end of procedure;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Insert examples</a:t>
            </a:r>
          </a:p>
        </p:txBody>
      </p:sp>
      <p:grpSp>
        <p:nvGrpSpPr>
          <p:cNvPr id="360536" name="Group 88"/>
          <p:cNvGrpSpPr>
            <a:grpSpLocks/>
          </p:cNvGrpSpPr>
          <p:nvPr/>
        </p:nvGrpSpPr>
        <p:grpSpPr bwMode="auto">
          <a:xfrm>
            <a:off x="1276350" y="1947863"/>
            <a:ext cx="6813550" cy="2846387"/>
            <a:chOff x="895" y="1218"/>
            <a:chExt cx="3488" cy="1144"/>
          </a:xfrm>
        </p:grpSpPr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959" y="1450"/>
              <a:ext cx="2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1543" y="1458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58" name="AutoShape 10"/>
            <p:cNvSpPr>
              <a:spLocks noChangeArrowheads="1"/>
            </p:cNvSpPr>
            <p:nvPr/>
          </p:nvSpPr>
          <p:spPr bwMode="auto">
            <a:xfrm>
              <a:off x="1327" y="150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2351" y="1466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2,5,9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0" name="AutoShape 12"/>
            <p:cNvSpPr>
              <a:spLocks noChangeArrowheads="1"/>
            </p:cNvSpPr>
            <p:nvPr/>
          </p:nvSpPr>
          <p:spPr bwMode="auto">
            <a:xfrm>
              <a:off x="2063" y="1498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1" name="AutoShape 13"/>
            <p:cNvSpPr>
              <a:spLocks noChangeArrowheads="1"/>
            </p:cNvSpPr>
            <p:nvPr/>
          </p:nvSpPr>
          <p:spPr bwMode="auto">
            <a:xfrm>
              <a:off x="2831" y="150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2" name="AutoShape 14"/>
            <p:cNvSpPr>
              <a:spLocks noChangeArrowheads="1"/>
            </p:cNvSpPr>
            <p:nvPr/>
          </p:nvSpPr>
          <p:spPr bwMode="auto">
            <a:xfrm>
              <a:off x="895" y="2018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3" name="AutoShape 15"/>
            <p:cNvSpPr>
              <a:spLocks noChangeArrowheads="1"/>
            </p:cNvSpPr>
            <p:nvPr/>
          </p:nvSpPr>
          <p:spPr bwMode="auto">
            <a:xfrm>
              <a:off x="2039" y="202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3103" y="1514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3583" y="1506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3351" y="1218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 flipH="1">
              <a:off x="3295" y="1370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8" name="Line 20"/>
            <p:cNvSpPr>
              <a:spLocks noChangeShapeType="1"/>
            </p:cNvSpPr>
            <p:nvPr/>
          </p:nvSpPr>
          <p:spPr bwMode="auto">
            <a:xfrm>
              <a:off x="3607" y="1378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9" name="Rectangle 21"/>
            <p:cNvSpPr>
              <a:spLocks noChangeArrowheads="1"/>
            </p:cNvSpPr>
            <p:nvPr/>
          </p:nvSpPr>
          <p:spPr bwMode="auto">
            <a:xfrm>
              <a:off x="1111" y="2170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1591" y="2162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1" name="Rectangle 23"/>
            <p:cNvSpPr>
              <a:spLocks noChangeArrowheads="1"/>
            </p:cNvSpPr>
            <p:nvPr/>
          </p:nvSpPr>
          <p:spPr bwMode="auto">
            <a:xfrm>
              <a:off x="1359" y="1874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 flipH="1">
              <a:off x="1303" y="2026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>
              <a:off x="1615" y="2034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2271" y="2210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2751" y="2202"/>
              <a:ext cx="40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6" name="Rectangle 28"/>
            <p:cNvSpPr>
              <a:spLocks noChangeArrowheads="1"/>
            </p:cNvSpPr>
            <p:nvPr/>
          </p:nvSpPr>
          <p:spPr bwMode="auto">
            <a:xfrm>
              <a:off x="2519" y="1914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 flipH="1">
              <a:off x="2463" y="2066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8" name="Line 30"/>
            <p:cNvSpPr>
              <a:spLocks noChangeShapeType="1"/>
            </p:cNvSpPr>
            <p:nvPr/>
          </p:nvSpPr>
          <p:spPr bwMode="auto">
            <a:xfrm>
              <a:off x="2775" y="2074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9" name="Rectangle 31"/>
            <p:cNvSpPr>
              <a:spLocks noChangeArrowheads="1"/>
            </p:cNvSpPr>
            <p:nvPr/>
          </p:nvSpPr>
          <p:spPr bwMode="auto">
            <a:xfrm>
              <a:off x="3351" y="2194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0" name="Rectangle 32"/>
            <p:cNvSpPr>
              <a:spLocks noChangeArrowheads="1"/>
            </p:cNvSpPr>
            <p:nvPr/>
          </p:nvSpPr>
          <p:spPr bwMode="auto">
            <a:xfrm>
              <a:off x="3807" y="2194"/>
              <a:ext cx="304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1" name="Rectangle 33"/>
            <p:cNvSpPr>
              <a:spLocks noChangeArrowheads="1"/>
            </p:cNvSpPr>
            <p:nvPr/>
          </p:nvSpPr>
          <p:spPr bwMode="auto">
            <a:xfrm>
              <a:off x="3767" y="1850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2" name="Line 34"/>
            <p:cNvSpPr>
              <a:spLocks noChangeShapeType="1"/>
            </p:cNvSpPr>
            <p:nvPr/>
          </p:nvSpPr>
          <p:spPr bwMode="auto">
            <a:xfrm flipH="1">
              <a:off x="3543" y="1994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3" name="Line 35"/>
            <p:cNvSpPr>
              <a:spLocks noChangeShapeType="1"/>
            </p:cNvSpPr>
            <p:nvPr/>
          </p:nvSpPr>
          <p:spPr bwMode="auto">
            <a:xfrm>
              <a:off x="3887" y="2002"/>
              <a:ext cx="80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4" name="Rectangle 36"/>
            <p:cNvSpPr>
              <a:spLocks noChangeArrowheads="1"/>
            </p:cNvSpPr>
            <p:nvPr/>
          </p:nvSpPr>
          <p:spPr bwMode="auto">
            <a:xfrm>
              <a:off x="4175" y="2178"/>
              <a:ext cx="20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5" name="Line 37"/>
            <p:cNvSpPr>
              <a:spLocks noChangeShapeType="1"/>
            </p:cNvSpPr>
            <p:nvPr/>
          </p:nvSpPr>
          <p:spPr bwMode="auto">
            <a:xfrm>
              <a:off x="4063" y="2010"/>
              <a:ext cx="208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7" name="AutoShape 39"/>
            <p:cNvSpPr>
              <a:spLocks noChangeArrowheads="1"/>
            </p:cNvSpPr>
            <p:nvPr/>
          </p:nvSpPr>
          <p:spPr bwMode="auto">
            <a:xfrm>
              <a:off x="3191" y="2042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0535" name="Text Box 87"/>
          <p:cNvSpPr txBox="1">
            <a:spLocks noChangeArrowheads="1"/>
          </p:cNvSpPr>
          <p:nvPr/>
        </p:nvSpPr>
        <p:spPr bwMode="auto">
          <a:xfrm>
            <a:off x="838200" y="1011238"/>
            <a:ext cx="805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Insert following numbers to a B+ tree (n=3): </a:t>
            </a:r>
          </a:p>
          <a:p>
            <a:r>
              <a:rPr lang="en-US" altLang="zh-CN" sz="2000">
                <a:ea typeface="宋体" charset="-122"/>
              </a:rPr>
              <a:t>                  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9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5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10</a:t>
            </a:r>
            <a:r>
              <a:rPr lang="zh-CN" altLang="en-US">
                <a:ea typeface="宋体" charset="-122"/>
              </a:rPr>
              <a:t>，  </a:t>
            </a:r>
            <a:r>
              <a:rPr lang="en-US" altLang="zh-CN">
                <a:ea typeface="宋体" charset="-122"/>
              </a:rPr>
              <a:t>11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7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4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Insert examples (cont.)</a:t>
            </a:r>
            <a:endParaRPr lang="zh-CN" altLang="en-US">
              <a:ea typeface="宋体" charset="-122"/>
            </a:endParaRPr>
          </a:p>
        </p:txBody>
      </p:sp>
      <p:grpSp>
        <p:nvGrpSpPr>
          <p:cNvPr id="362550" name="Group 54"/>
          <p:cNvGrpSpPr>
            <a:grpSpLocks/>
          </p:cNvGrpSpPr>
          <p:nvPr/>
        </p:nvGrpSpPr>
        <p:grpSpPr bwMode="auto">
          <a:xfrm>
            <a:off x="876300" y="1439863"/>
            <a:ext cx="7426325" cy="3608387"/>
            <a:chOff x="552" y="907"/>
            <a:chExt cx="4678" cy="2273"/>
          </a:xfrm>
        </p:grpSpPr>
        <p:sp>
          <p:nvSpPr>
            <p:cNvPr id="362501" name="AutoShape 5"/>
            <p:cNvSpPr>
              <a:spLocks noChangeArrowheads="1"/>
            </p:cNvSpPr>
            <p:nvPr/>
          </p:nvSpPr>
          <p:spPr bwMode="auto">
            <a:xfrm>
              <a:off x="2412" y="1216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756" y="1477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1369" y="1477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316" y="984"/>
              <a:ext cx="387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5" name="Line 9"/>
            <p:cNvSpPr>
              <a:spLocks noChangeShapeType="1"/>
            </p:cNvSpPr>
            <p:nvPr/>
          </p:nvSpPr>
          <p:spPr bwMode="auto">
            <a:xfrm flipH="1">
              <a:off x="1014" y="1191"/>
              <a:ext cx="323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6" name="Line 10"/>
            <p:cNvSpPr>
              <a:spLocks noChangeShapeType="1"/>
            </p:cNvSpPr>
            <p:nvPr/>
          </p:nvSpPr>
          <p:spPr bwMode="auto">
            <a:xfrm>
              <a:off x="1477" y="1202"/>
              <a:ext cx="107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1885" y="1477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>
              <a:off x="1713" y="1214"/>
              <a:ext cx="269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9" name="AutoShape 13"/>
            <p:cNvSpPr>
              <a:spLocks noChangeArrowheads="1"/>
            </p:cNvSpPr>
            <p:nvPr/>
          </p:nvSpPr>
          <p:spPr bwMode="auto">
            <a:xfrm>
              <a:off x="552" y="1317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2703" y="148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3918" y="1480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563" y="907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7,9,11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H="1">
              <a:off x="2961" y="1113"/>
              <a:ext cx="591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3972" y="1113"/>
              <a:ext cx="161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4434" y="1480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6" name="Line 20"/>
            <p:cNvSpPr>
              <a:spLocks noChangeShapeType="1"/>
            </p:cNvSpPr>
            <p:nvPr/>
          </p:nvSpPr>
          <p:spPr bwMode="auto">
            <a:xfrm>
              <a:off x="4079" y="1102"/>
              <a:ext cx="452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3294" y="148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8" name="Line 22"/>
            <p:cNvSpPr>
              <a:spLocks noChangeShapeType="1"/>
            </p:cNvSpPr>
            <p:nvPr/>
          </p:nvSpPr>
          <p:spPr bwMode="auto">
            <a:xfrm flipH="1">
              <a:off x="3542" y="1136"/>
              <a:ext cx="182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9" name="AutoShape 23"/>
            <p:cNvSpPr>
              <a:spLocks noChangeArrowheads="1"/>
            </p:cNvSpPr>
            <p:nvPr/>
          </p:nvSpPr>
          <p:spPr bwMode="auto">
            <a:xfrm>
              <a:off x="606" y="2332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0" name="Rectangle 24"/>
            <p:cNvSpPr>
              <a:spLocks noChangeArrowheads="1"/>
            </p:cNvSpPr>
            <p:nvPr/>
          </p:nvSpPr>
          <p:spPr bwMode="auto">
            <a:xfrm>
              <a:off x="971" y="2951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1" name="Rectangle 25"/>
            <p:cNvSpPr>
              <a:spLocks noChangeArrowheads="1"/>
            </p:cNvSpPr>
            <p:nvPr/>
          </p:nvSpPr>
          <p:spPr bwMode="auto">
            <a:xfrm>
              <a:off x="2187" y="2951"/>
              <a:ext cx="40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2" name="Rectangle 26"/>
            <p:cNvSpPr>
              <a:spLocks noChangeArrowheads="1"/>
            </p:cNvSpPr>
            <p:nvPr/>
          </p:nvSpPr>
          <p:spPr bwMode="auto">
            <a:xfrm>
              <a:off x="1359" y="2366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3" name="Line 27"/>
            <p:cNvSpPr>
              <a:spLocks noChangeShapeType="1"/>
            </p:cNvSpPr>
            <p:nvPr/>
          </p:nvSpPr>
          <p:spPr bwMode="auto">
            <a:xfrm flipH="1">
              <a:off x="1230" y="2573"/>
              <a:ext cx="225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4" name="Line 28"/>
            <p:cNvSpPr>
              <a:spLocks noChangeShapeType="1"/>
            </p:cNvSpPr>
            <p:nvPr/>
          </p:nvSpPr>
          <p:spPr bwMode="auto">
            <a:xfrm>
              <a:off x="2240" y="2584"/>
              <a:ext cx="86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5" name="Rectangle 29"/>
            <p:cNvSpPr>
              <a:spLocks noChangeArrowheads="1"/>
            </p:cNvSpPr>
            <p:nvPr/>
          </p:nvSpPr>
          <p:spPr bwMode="auto">
            <a:xfrm>
              <a:off x="2703" y="2951"/>
              <a:ext cx="27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>
              <a:off x="2563" y="2561"/>
              <a:ext cx="237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7" name="Rectangle 31"/>
            <p:cNvSpPr>
              <a:spLocks noChangeArrowheads="1"/>
            </p:cNvSpPr>
            <p:nvPr/>
          </p:nvSpPr>
          <p:spPr bwMode="auto">
            <a:xfrm>
              <a:off x="1563" y="2951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8" name="Line 32"/>
            <p:cNvSpPr>
              <a:spLocks noChangeShapeType="1"/>
            </p:cNvSpPr>
            <p:nvPr/>
          </p:nvSpPr>
          <p:spPr bwMode="auto">
            <a:xfrm>
              <a:off x="1735" y="2584"/>
              <a:ext cx="75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9" name="Rectangle 33"/>
            <p:cNvSpPr>
              <a:spLocks noChangeArrowheads="1"/>
            </p:cNvSpPr>
            <p:nvPr/>
          </p:nvSpPr>
          <p:spPr bwMode="auto">
            <a:xfrm>
              <a:off x="2122" y="2355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0" name="Rectangle 34"/>
            <p:cNvSpPr>
              <a:spLocks noChangeArrowheads="1"/>
            </p:cNvSpPr>
            <p:nvPr/>
          </p:nvSpPr>
          <p:spPr bwMode="auto">
            <a:xfrm>
              <a:off x="1789" y="1885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1" name="Line 35"/>
            <p:cNvSpPr>
              <a:spLocks noChangeShapeType="1"/>
            </p:cNvSpPr>
            <p:nvPr/>
          </p:nvSpPr>
          <p:spPr bwMode="auto">
            <a:xfrm flipH="1">
              <a:off x="1627" y="2103"/>
              <a:ext cx="345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2" name="Line 36"/>
            <p:cNvSpPr>
              <a:spLocks noChangeShapeType="1"/>
            </p:cNvSpPr>
            <p:nvPr/>
          </p:nvSpPr>
          <p:spPr bwMode="auto">
            <a:xfrm>
              <a:off x="2176" y="2103"/>
              <a:ext cx="258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3" name="Rectangle 37"/>
            <p:cNvSpPr>
              <a:spLocks noChangeArrowheads="1"/>
            </p:cNvSpPr>
            <p:nvPr/>
          </p:nvSpPr>
          <p:spPr bwMode="auto">
            <a:xfrm>
              <a:off x="3219" y="2962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4" name="Rectangle 38"/>
            <p:cNvSpPr>
              <a:spLocks noChangeArrowheads="1"/>
            </p:cNvSpPr>
            <p:nvPr/>
          </p:nvSpPr>
          <p:spPr bwMode="auto">
            <a:xfrm>
              <a:off x="4434" y="2962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5" name="Rectangle 39"/>
            <p:cNvSpPr>
              <a:spLocks noChangeArrowheads="1"/>
            </p:cNvSpPr>
            <p:nvPr/>
          </p:nvSpPr>
          <p:spPr bwMode="auto">
            <a:xfrm>
              <a:off x="3606" y="2378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6" name="Line 40"/>
            <p:cNvSpPr>
              <a:spLocks noChangeShapeType="1"/>
            </p:cNvSpPr>
            <p:nvPr/>
          </p:nvSpPr>
          <p:spPr bwMode="auto">
            <a:xfrm flipH="1">
              <a:off x="3477" y="2584"/>
              <a:ext cx="226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7" name="Line 41"/>
            <p:cNvSpPr>
              <a:spLocks noChangeShapeType="1"/>
            </p:cNvSpPr>
            <p:nvPr/>
          </p:nvSpPr>
          <p:spPr bwMode="auto">
            <a:xfrm>
              <a:off x="4488" y="2596"/>
              <a:ext cx="86" cy="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8" name="Rectangle 42"/>
            <p:cNvSpPr>
              <a:spLocks noChangeArrowheads="1"/>
            </p:cNvSpPr>
            <p:nvPr/>
          </p:nvSpPr>
          <p:spPr bwMode="auto">
            <a:xfrm>
              <a:off x="4950" y="2962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9" name="Line 43"/>
            <p:cNvSpPr>
              <a:spLocks noChangeShapeType="1"/>
            </p:cNvSpPr>
            <p:nvPr/>
          </p:nvSpPr>
          <p:spPr bwMode="auto">
            <a:xfrm>
              <a:off x="4811" y="2573"/>
              <a:ext cx="236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0" name="Rectangle 44"/>
            <p:cNvSpPr>
              <a:spLocks noChangeArrowheads="1"/>
            </p:cNvSpPr>
            <p:nvPr/>
          </p:nvSpPr>
          <p:spPr bwMode="auto">
            <a:xfrm>
              <a:off x="4112" y="2962"/>
              <a:ext cx="247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1" name="Line 45"/>
            <p:cNvSpPr>
              <a:spLocks noChangeShapeType="1"/>
            </p:cNvSpPr>
            <p:nvPr/>
          </p:nvSpPr>
          <p:spPr bwMode="auto">
            <a:xfrm>
              <a:off x="3832" y="2584"/>
              <a:ext cx="75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2" name="Rectangle 46"/>
            <p:cNvSpPr>
              <a:spLocks noChangeArrowheads="1"/>
            </p:cNvSpPr>
            <p:nvPr/>
          </p:nvSpPr>
          <p:spPr bwMode="auto">
            <a:xfrm>
              <a:off x="4370" y="2366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3" name="Rectangle 47"/>
            <p:cNvSpPr>
              <a:spLocks noChangeArrowheads="1"/>
            </p:cNvSpPr>
            <p:nvPr/>
          </p:nvSpPr>
          <p:spPr bwMode="auto">
            <a:xfrm>
              <a:off x="4036" y="1897"/>
              <a:ext cx="549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4" name="Line 48"/>
            <p:cNvSpPr>
              <a:spLocks noChangeShapeType="1"/>
            </p:cNvSpPr>
            <p:nvPr/>
          </p:nvSpPr>
          <p:spPr bwMode="auto">
            <a:xfrm flipH="1">
              <a:off x="3875" y="2114"/>
              <a:ext cx="344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5" name="Line 49"/>
            <p:cNvSpPr>
              <a:spLocks noChangeShapeType="1"/>
            </p:cNvSpPr>
            <p:nvPr/>
          </p:nvSpPr>
          <p:spPr bwMode="auto">
            <a:xfrm>
              <a:off x="4423" y="2114"/>
              <a:ext cx="259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6" name="Rectangle 50"/>
            <p:cNvSpPr>
              <a:spLocks noChangeArrowheads="1"/>
            </p:cNvSpPr>
            <p:nvPr/>
          </p:nvSpPr>
          <p:spPr bwMode="auto">
            <a:xfrm>
              <a:off x="3704" y="2962"/>
              <a:ext cx="395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7" name="AutoShape 51"/>
            <p:cNvSpPr>
              <a:spLocks noChangeArrowheads="1"/>
            </p:cNvSpPr>
            <p:nvPr/>
          </p:nvSpPr>
          <p:spPr bwMode="auto">
            <a:xfrm>
              <a:off x="3047" y="2355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8" name="Line 52"/>
            <p:cNvSpPr>
              <a:spLocks noChangeShapeType="1"/>
            </p:cNvSpPr>
            <p:nvPr/>
          </p:nvSpPr>
          <p:spPr bwMode="auto">
            <a:xfrm>
              <a:off x="4047" y="2596"/>
              <a:ext cx="215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Deletion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50925"/>
            <a:ext cx="672465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Find the record to be deleted, and remove it from the main file and from the bucket (if present)</a:t>
            </a:r>
          </a:p>
          <a:p>
            <a:r>
              <a:rPr lang="en-US" altLang="zh-CN">
                <a:ea typeface="宋体" charset="-122"/>
              </a:rPr>
              <a:t>Remove (search-key value, pointer) from the leaf node if there is no bucket or if the bucket has become empty</a:t>
            </a:r>
          </a:p>
          <a:p>
            <a:r>
              <a:rPr lang="en-US" altLang="zh-CN">
                <a:ea typeface="宋体" charset="-122"/>
              </a:rPr>
              <a:t>If the node has too few entries due to the removal, and the entries in the node and a sibling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can</a:t>
            </a:r>
            <a:r>
              <a:rPr lang="en-US" altLang="zh-CN">
                <a:ea typeface="宋体" charset="-122"/>
              </a:rPr>
              <a:t> fit into a single node, then </a:t>
            </a:r>
          </a:p>
          <a:p>
            <a:pPr lvl="1"/>
            <a:r>
              <a:rPr lang="en-US" altLang="zh-CN">
                <a:ea typeface="宋体" charset="-122"/>
              </a:rPr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zh-CN">
                <a:ea typeface="宋体" charset="-122"/>
              </a:rPr>
              <a:t>Delete the pair (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i="1" baseline="-25000">
                <a:ea typeface="宋体" charset="-122"/>
              </a:rPr>
              <a:t>i–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, </a:t>
            </a:r>
            <a:r>
              <a:rPr lang="en-US" altLang="zh-CN" i="1">
                <a:ea typeface="宋体" charset="-122"/>
              </a:rPr>
              <a:t>P</a:t>
            </a:r>
            <a:r>
              <a:rPr lang="en-US" altLang="zh-CN" i="1" baseline="-25000">
                <a:ea typeface="宋体" charset="-122"/>
              </a:rPr>
              <a:t>i</a:t>
            </a:r>
            <a:r>
              <a:rPr lang="en-US" altLang="zh-CN" i="1">
                <a:ea typeface="宋体" charset="-122"/>
              </a:rPr>
              <a:t>),</a:t>
            </a:r>
            <a:r>
              <a:rPr lang="en-US" altLang="zh-CN">
                <a:ea typeface="宋体" charset="-122"/>
              </a:rPr>
              <a:t> where </a:t>
            </a:r>
            <a:r>
              <a:rPr lang="en-US" altLang="zh-CN" i="1">
                <a:ea typeface="宋体" charset="-122"/>
              </a:rPr>
              <a:t>P</a:t>
            </a:r>
            <a:r>
              <a:rPr lang="en-US" altLang="zh-CN" i="1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Deletion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Otherwise, if the node has too few entries due to the removal, and the entries in the node and a sibling can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NOT </a:t>
            </a:r>
            <a:r>
              <a:rPr lang="en-US" altLang="zh-CN">
                <a:ea typeface="宋体" charset="-122"/>
              </a:rPr>
              <a:t>fit into a single node, then</a:t>
            </a:r>
          </a:p>
          <a:p>
            <a:pPr lvl="1"/>
            <a:r>
              <a:rPr lang="en-US" altLang="zh-CN">
                <a:ea typeface="宋体" charset="-122"/>
              </a:rPr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zh-CN">
                <a:ea typeface="宋体" charset="-122"/>
              </a:rPr>
              <a:t>Update the corresponding search-key value in the parent of the node.</a:t>
            </a:r>
          </a:p>
          <a:p>
            <a:r>
              <a:rPr lang="en-US" altLang="zh-CN">
                <a:ea typeface="宋体" charset="-122"/>
              </a:rPr>
              <a:t>The node deletions may cascade upwards till a node which has 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 i="1">
                <a:ea typeface="宋体" charset="-122"/>
                <a:sym typeface="Symbol" pitchFamily="18" charset="2"/>
              </a:rPr>
              <a:t>n/2 </a:t>
            </a:r>
            <a:r>
              <a:rPr lang="en-US" altLang="zh-CN">
                <a:ea typeface="宋体" charset="-122"/>
                <a:sym typeface="Symbol" pitchFamily="18" charset="2"/>
              </a:rPr>
              <a:t> or more pointers is found.  If the root node has only one pointer after deletion, it is deleted and the sole child becomes the root. 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Examples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Deletion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 smtClean="0"/>
              <a:t>Deleting “Srinivasan” causes merging of under-full leaves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54000" y="3203575"/>
            <a:ext cx="396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Before and after deleting “Srinivasan”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3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Examples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Deletion (Cont.)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03325" y="3930650"/>
            <a:ext cx="666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Deletion of “Singh” and “Wu” from result of previous example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047750"/>
            <a:ext cx="825658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595313" y="458628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Leaf containing Singh and Wu became underfull, and borrowed a value Kim from its left sibling</a:t>
            </a:r>
          </a:p>
          <a:p>
            <a:r>
              <a:rPr lang="en-US" altLang="en-US" sz="1800"/>
              <a:t>Search-key value in the parent changes as a result</a:t>
            </a:r>
          </a:p>
        </p:txBody>
      </p:sp>
    </p:spTree>
    <p:extLst>
      <p:ext uri="{BB962C8B-B14F-4D97-AF65-F5344CB8AC3E}">
        <p14:creationId xmlns:p14="http://schemas.microsoft.com/office/powerpoint/2010/main" val="18687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Delete Algorithm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328613" y="749300"/>
            <a:ext cx="881538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bpt_delete</a:t>
            </a:r>
            <a:r>
              <a:rPr lang="en-US" altLang="zh-CN" dirty="0">
                <a:ea typeface="宋体" charset="-122"/>
              </a:rPr>
              <a:t>(value V, point P)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检索</a:t>
            </a:r>
            <a:r>
              <a:rPr lang="en-US" altLang="zh-CN" dirty="0">
                <a:ea typeface="宋体" charset="-122"/>
              </a:rPr>
              <a:t>B+</a:t>
            </a:r>
            <a:r>
              <a:rPr lang="zh-CN" altLang="en-US" dirty="0">
                <a:ea typeface="宋体" charset="-122"/>
              </a:rPr>
              <a:t>树，找到包含值</a:t>
            </a:r>
            <a:r>
              <a:rPr lang="en-US" altLang="zh-CN" dirty="0">
                <a:ea typeface="宋体" charset="-122"/>
              </a:rPr>
              <a:t>(V,P)</a:t>
            </a:r>
            <a:r>
              <a:rPr lang="zh-CN" altLang="en-US" dirty="0">
                <a:ea typeface="宋体" charset="-122"/>
              </a:rPr>
              <a:t>的叶节点</a:t>
            </a:r>
            <a:r>
              <a:rPr lang="en-US" altLang="zh-CN" dirty="0">
                <a:ea typeface="宋体" charset="-122"/>
              </a:rPr>
              <a:t>L; 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delete_entry</a:t>
            </a:r>
            <a:r>
              <a:rPr lang="en-US" altLang="zh-CN" dirty="0">
                <a:ea typeface="宋体" charset="-122"/>
              </a:rPr>
              <a:t>(L,V,P);</a:t>
            </a:r>
          </a:p>
          <a:p>
            <a:r>
              <a:rPr lang="en-US" altLang="zh-CN" dirty="0">
                <a:ea typeface="宋体" charset="-122"/>
              </a:rPr>
              <a:t>end procedure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delete_entry</a:t>
            </a:r>
            <a:r>
              <a:rPr lang="en-US" altLang="zh-CN" dirty="0">
                <a:ea typeface="宋体" charset="-122"/>
              </a:rPr>
              <a:t>(node </a:t>
            </a:r>
            <a:r>
              <a:rPr lang="en-US" altLang="zh-CN" dirty="0" err="1">
                <a:ea typeface="宋体" charset="-122"/>
              </a:rPr>
              <a:t>L,value</a:t>
            </a:r>
            <a:r>
              <a:rPr lang="en-US" altLang="zh-CN" dirty="0">
                <a:ea typeface="宋体" charset="-122"/>
              </a:rPr>
              <a:t> V, point P)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从节点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中删除</a:t>
            </a:r>
            <a:r>
              <a:rPr lang="en-US" altLang="zh-CN" dirty="0">
                <a:ea typeface="宋体" charset="-122"/>
              </a:rPr>
              <a:t>(V,P);</a:t>
            </a:r>
          </a:p>
          <a:p>
            <a:r>
              <a:rPr lang="en-US" altLang="zh-CN" dirty="0">
                <a:ea typeface="宋体" charset="-122"/>
              </a:rPr>
              <a:t>	if( L</a:t>
            </a:r>
            <a:r>
              <a:rPr lang="zh-CN" altLang="en-US" dirty="0">
                <a:ea typeface="宋体" charset="-122"/>
              </a:rPr>
              <a:t>是根节点并且只剩下一个子节点</a:t>
            </a:r>
            <a:r>
              <a:rPr lang="en-US" altLang="zh-CN" dirty="0">
                <a:ea typeface="宋体" charset="-122"/>
              </a:rPr>
              <a:t>) then 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</a:t>
            </a:r>
            <a:r>
              <a:rPr lang="zh-CN" altLang="en-US" dirty="0" smtClean="0">
                <a:ea typeface="宋体" charset="-122"/>
              </a:rPr>
              <a:t>将</a:t>
            </a:r>
            <a:r>
              <a:rPr lang="zh-CN" altLang="en-US" dirty="0">
                <a:ea typeface="宋体" charset="-122"/>
              </a:rPr>
              <a:t>索引的根节点置为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的唯一子节点后成功返回；</a:t>
            </a:r>
          </a:p>
          <a:p>
            <a:r>
              <a:rPr lang="zh-CN" altLang="en-US" dirty="0">
                <a:ea typeface="宋体" charset="-122"/>
              </a:rPr>
              <a:t>	</a:t>
            </a:r>
            <a:r>
              <a:rPr lang="en-US" altLang="zh-CN" dirty="0" err="1" smtClean="0">
                <a:ea typeface="宋体" charset="-122"/>
              </a:rPr>
              <a:t>endif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if 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节点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中的空闲空间低于</a:t>
            </a:r>
            <a:r>
              <a:rPr lang="en-US" altLang="zh-CN" dirty="0">
                <a:ea typeface="宋体" charset="-122"/>
              </a:rPr>
              <a:t>B+</a:t>
            </a:r>
            <a:r>
              <a:rPr lang="zh-CN" altLang="en-US" dirty="0">
                <a:ea typeface="宋体" charset="-122"/>
              </a:rPr>
              <a:t>树规定的最小值</a:t>
            </a:r>
            <a:r>
              <a:rPr lang="en-US" altLang="zh-CN" dirty="0">
                <a:ea typeface="宋体" charset="-122"/>
              </a:rPr>
              <a:t>) then /*  </a:t>
            </a:r>
            <a:r>
              <a:rPr lang="zh-CN" altLang="en-US" dirty="0">
                <a:ea typeface="宋体" charset="-122"/>
              </a:rPr>
              <a:t>需要合并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</a:t>
            </a:r>
            <a:r>
              <a:rPr lang="zh-CN" altLang="en-US" dirty="0" smtClean="0">
                <a:ea typeface="宋体" charset="-122"/>
              </a:rPr>
              <a:t>通过</a:t>
            </a:r>
            <a:r>
              <a:rPr lang="en-US" altLang="zh-CN" dirty="0">
                <a:ea typeface="宋体" charset="-122"/>
              </a:rPr>
              <a:t>parent(L)</a:t>
            </a:r>
            <a:r>
              <a:rPr lang="zh-CN" altLang="en-US" dirty="0">
                <a:ea typeface="宋体" charset="-122"/>
              </a:rPr>
              <a:t>获得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为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在同一层次上的前一个或者是后一个节点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</a:t>
            </a:r>
            <a:r>
              <a:rPr lang="zh-CN" altLang="en-US" dirty="0" smtClean="0">
                <a:ea typeface="宋体" charset="-122"/>
              </a:rPr>
              <a:t>设</a:t>
            </a:r>
            <a:r>
              <a:rPr lang="en-US" altLang="zh-CN" dirty="0">
                <a:ea typeface="宋体" charset="-122"/>
              </a:rPr>
              <a:t>V'</a:t>
            </a:r>
            <a:r>
              <a:rPr lang="zh-CN" altLang="en-US" dirty="0">
                <a:ea typeface="宋体" charset="-122"/>
              </a:rPr>
              <a:t>是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parent(L)</a:t>
            </a:r>
            <a:r>
              <a:rPr lang="zh-CN" altLang="en-US" dirty="0">
                <a:ea typeface="宋体" charset="-122"/>
              </a:rPr>
              <a:t>中的分隔索引值；</a:t>
            </a:r>
          </a:p>
          <a:p>
            <a:r>
              <a:rPr lang="zh-CN" altLang="en-US" dirty="0">
                <a:ea typeface="宋体" charset="-122"/>
              </a:rPr>
              <a:t>	</a:t>
            </a:r>
            <a:r>
              <a:rPr lang="zh-CN" altLang="en-US" dirty="0" smtClean="0">
                <a:ea typeface="宋体" charset="-122"/>
              </a:rPr>
              <a:t>     </a:t>
            </a:r>
            <a:r>
              <a:rPr lang="en-US" altLang="zh-CN" dirty="0" smtClean="0">
                <a:ea typeface="宋体" charset="-122"/>
              </a:rPr>
              <a:t>if </a:t>
            </a:r>
            <a:r>
              <a:rPr lang="en-US" altLang="zh-CN" dirty="0">
                <a:ea typeface="宋体" charset="-122"/>
              </a:rPr>
              <a:t>( L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中的内容可以在一个节点中存放 </a:t>
            </a:r>
            <a:r>
              <a:rPr lang="en-US" altLang="zh-CN" dirty="0">
                <a:ea typeface="宋体" charset="-122"/>
              </a:rPr>
              <a:t>) then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</a:t>
            </a:r>
            <a:r>
              <a:rPr lang="zh-CN" altLang="en-US" dirty="0" smtClean="0">
                <a:ea typeface="宋体" charset="-122"/>
              </a:rPr>
              <a:t>将</a:t>
            </a:r>
            <a:r>
              <a:rPr lang="zh-CN" altLang="en-US" dirty="0">
                <a:ea typeface="宋体" charset="-122"/>
              </a:rPr>
              <a:t>所有有效数据存放在两个节点中的前一个节点；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</a:t>
            </a:r>
            <a:r>
              <a:rPr lang="zh-CN" altLang="en-US" dirty="0" smtClean="0">
                <a:ea typeface="宋体" charset="-122"/>
              </a:rPr>
              <a:t>物理</a:t>
            </a:r>
            <a:r>
              <a:rPr lang="zh-CN" altLang="en-US" dirty="0">
                <a:ea typeface="宋体" charset="-122"/>
              </a:rPr>
              <a:t>删除后一个节点；</a:t>
            </a:r>
          </a:p>
          <a:p>
            <a:r>
              <a:rPr lang="zh-CN" altLang="en-US" dirty="0">
                <a:ea typeface="宋体" charset="-122"/>
              </a:rPr>
              <a:t>	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en-US" altLang="zh-CN" dirty="0" err="1" smtClean="0">
                <a:ea typeface="宋体" charset="-122"/>
              </a:rPr>
              <a:t>delete_entry</a:t>
            </a:r>
            <a:r>
              <a:rPr lang="en-US" altLang="zh-CN" dirty="0" smtClean="0">
                <a:ea typeface="宋体" charset="-122"/>
              </a:rPr>
              <a:t>(parent(L</a:t>
            </a:r>
            <a:r>
              <a:rPr lang="en-US" altLang="zh-CN" dirty="0">
                <a:ea typeface="宋体" charset="-122"/>
              </a:rPr>
              <a:t>),V',</a:t>
            </a:r>
            <a:r>
              <a:rPr lang="zh-CN" altLang="en-US" dirty="0">
                <a:ea typeface="宋体" charset="-122"/>
              </a:rPr>
              <a:t>后一个节点的指针</a:t>
            </a:r>
            <a:r>
              <a:rPr lang="en-US" altLang="zh-CN" dirty="0">
                <a:ea typeface="宋体" charset="-122"/>
              </a:rPr>
              <a:t>);  /* </a:t>
            </a:r>
            <a:r>
              <a:rPr lang="zh-CN" altLang="en-US" dirty="0">
                <a:ea typeface="宋体" charset="-122"/>
              </a:rPr>
              <a:t>递归调用 *</a:t>
            </a:r>
            <a:r>
              <a:rPr lang="en-US" altLang="zh-CN" dirty="0">
                <a:ea typeface="宋体" charset="-122"/>
              </a:rPr>
              <a:t>/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4589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Index Evaluation Metrics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374" y="1111548"/>
            <a:ext cx="7657877" cy="4364222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Access types supported efficiently.  E.g., </a:t>
            </a:r>
          </a:p>
          <a:p>
            <a:pPr lvl="1"/>
            <a:r>
              <a:rPr lang="en-US" altLang="zh-CN" dirty="0">
                <a:ea typeface="宋体" charset="-122"/>
              </a:rPr>
              <a:t>records with a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specified value</a:t>
            </a:r>
            <a:r>
              <a:rPr lang="en-US" altLang="zh-CN" dirty="0">
                <a:ea typeface="宋体" charset="-122"/>
              </a:rPr>
              <a:t> in the attribute</a:t>
            </a:r>
          </a:p>
          <a:p>
            <a:pPr lvl="1"/>
            <a:r>
              <a:rPr lang="en-US" altLang="zh-CN" dirty="0">
                <a:ea typeface="宋体" charset="-122"/>
              </a:rPr>
              <a:t>or records with an attribute value falling in a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specified range</a:t>
            </a:r>
            <a:r>
              <a:rPr lang="en-US" altLang="zh-CN" dirty="0">
                <a:ea typeface="宋体" charset="-122"/>
              </a:rPr>
              <a:t> of values.</a:t>
            </a:r>
          </a:p>
          <a:p>
            <a:r>
              <a:rPr lang="en-US" altLang="zh-CN" dirty="0">
                <a:ea typeface="宋体" charset="-122"/>
              </a:rPr>
              <a:t>Efficiency</a:t>
            </a:r>
          </a:p>
          <a:p>
            <a:pPr lvl="1"/>
            <a:r>
              <a:rPr lang="en-US" altLang="zh-CN" dirty="0">
                <a:ea typeface="宋体" charset="-122"/>
              </a:rPr>
              <a:t>Access time</a:t>
            </a:r>
          </a:p>
          <a:p>
            <a:r>
              <a:rPr lang="en-US" altLang="zh-CN" dirty="0">
                <a:ea typeface="宋体" charset="-122"/>
              </a:rPr>
              <a:t>Maintenance cost</a:t>
            </a:r>
          </a:p>
          <a:p>
            <a:pPr lvl="1"/>
            <a:r>
              <a:rPr lang="en-US" altLang="zh-CN" dirty="0">
                <a:ea typeface="宋体" charset="-122"/>
              </a:rPr>
              <a:t>Insertion time</a:t>
            </a:r>
          </a:p>
          <a:p>
            <a:pPr lvl="1"/>
            <a:r>
              <a:rPr lang="en-US" altLang="zh-CN" dirty="0">
                <a:ea typeface="宋体" charset="-122"/>
              </a:rPr>
              <a:t>Deletion time</a:t>
            </a:r>
          </a:p>
          <a:p>
            <a:r>
              <a:rPr lang="en-US" altLang="zh-CN" dirty="0">
                <a:ea typeface="宋体" charset="-122"/>
              </a:rPr>
              <a:t>Space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Delete Algorithm (cont.)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456204" y="1132072"/>
            <a:ext cx="79966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</a:t>
            </a:r>
            <a:r>
              <a:rPr lang="en-US" altLang="zh-CN" dirty="0" err="1" smtClean="0">
                <a:ea typeface="宋体" charset="-122"/>
              </a:rPr>
              <a:t>elseif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/*  </a:t>
            </a:r>
            <a:r>
              <a:rPr lang="zh-CN" altLang="en-US" dirty="0">
                <a:ea typeface="宋体" charset="-122"/>
              </a:rPr>
              <a:t>需要重新分配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中的内容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if </a:t>
            </a:r>
            <a:r>
              <a:rPr lang="en-US" altLang="zh-CN" dirty="0">
                <a:ea typeface="宋体" charset="-122"/>
              </a:rPr>
              <a:t>(L’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的前面</a:t>
            </a:r>
            <a:r>
              <a:rPr lang="en-US" altLang="zh-CN" dirty="0">
                <a:ea typeface="宋体" charset="-122"/>
              </a:rPr>
              <a:t>) then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     </a:t>
            </a:r>
            <a:r>
              <a:rPr lang="zh-CN" altLang="en-US" dirty="0" smtClean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中的最后一个指针移到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中； </a:t>
            </a:r>
          </a:p>
          <a:p>
            <a:r>
              <a:rPr lang="en-US" altLang="zh-CN" dirty="0" smtClean="0">
                <a:ea typeface="宋体" charset="-122"/>
              </a:rPr>
              <a:t>	                /* </a:t>
            </a:r>
            <a:r>
              <a:rPr lang="zh-CN" altLang="en-US" dirty="0">
                <a:ea typeface="宋体" charset="-122"/>
              </a:rPr>
              <a:t>需要增加的键值对于中间节点是</a:t>
            </a:r>
            <a:r>
              <a:rPr lang="en-US" altLang="zh-CN" dirty="0">
                <a:ea typeface="宋体" charset="-122"/>
              </a:rPr>
              <a:t>V’;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                               </a:t>
            </a:r>
            <a:r>
              <a:rPr lang="zh-CN" altLang="en-US" dirty="0" smtClean="0">
                <a:ea typeface="宋体" charset="-122"/>
              </a:rPr>
              <a:t>对于</a:t>
            </a:r>
            <a:r>
              <a:rPr lang="zh-CN" altLang="en-US" dirty="0">
                <a:ea typeface="宋体" charset="-122"/>
              </a:rPr>
              <a:t>页节点则是原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中的最后一个键值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 smtClean="0">
                <a:ea typeface="宋体" charset="-122"/>
              </a:rPr>
              <a:t>	               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中原来最后的一个键值替换</a:t>
            </a:r>
            <a:r>
              <a:rPr lang="en-US" altLang="zh-CN" dirty="0">
                <a:ea typeface="宋体" charset="-122"/>
              </a:rPr>
              <a:t>Parent(L)</a:t>
            </a:r>
            <a:r>
              <a:rPr lang="zh-CN" altLang="en-US" dirty="0">
                <a:ea typeface="宋体" charset="-122"/>
              </a:rPr>
              <a:t>中的键值</a:t>
            </a:r>
            <a:r>
              <a:rPr lang="en-US" altLang="zh-CN" dirty="0">
                <a:ea typeface="宋体" charset="-122"/>
              </a:rPr>
              <a:t>V’;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else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中的第一个指针移到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</a:t>
            </a:r>
            <a:r>
              <a:rPr lang="zh-CN" altLang="en-US" dirty="0" smtClean="0">
                <a:ea typeface="宋体" charset="-122"/>
              </a:rPr>
              <a:t>；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                /* </a:t>
            </a:r>
            <a:r>
              <a:rPr lang="zh-CN" altLang="en-US" dirty="0">
                <a:ea typeface="宋体" charset="-122"/>
              </a:rPr>
              <a:t>需要增加的键值对于中间节点是</a:t>
            </a:r>
            <a:r>
              <a:rPr lang="en-US" altLang="zh-CN" dirty="0">
                <a:ea typeface="宋体" charset="-122"/>
              </a:rPr>
              <a:t>V’; </a:t>
            </a:r>
          </a:p>
          <a:p>
            <a:r>
              <a:rPr lang="en-US" altLang="zh-CN" dirty="0">
                <a:ea typeface="宋体" charset="-122"/>
              </a:rPr>
              <a:t>                                       </a:t>
            </a:r>
            <a:r>
              <a:rPr lang="zh-CN" altLang="en-US" dirty="0">
                <a:ea typeface="宋体" charset="-122"/>
              </a:rPr>
              <a:t>对于页节点则是原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</a:t>
            </a:r>
            <a:r>
              <a:rPr lang="zh-CN" altLang="en-US" dirty="0" smtClean="0">
                <a:ea typeface="宋体" charset="-122"/>
              </a:rPr>
              <a:t>的第一个</a:t>
            </a:r>
            <a:r>
              <a:rPr lang="zh-CN" altLang="en-US" dirty="0">
                <a:ea typeface="宋体" charset="-122"/>
              </a:rPr>
              <a:t>键值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zh-CN" altLang="en-US" dirty="0" smtClean="0">
                <a:ea typeface="宋体" charset="-122"/>
              </a:rPr>
              <a:t>		 用</a:t>
            </a:r>
            <a:r>
              <a:rPr lang="en-US" altLang="zh-CN" dirty="0" smtClean="0">
                <a:ea typeface="宋体" charset="-122"/>
              </a:rPr>
              <a:t>L’</a:t>
            </a:r>
            <a:r>
              <a:rPr lang="zh-CN" altLang="en-US" dirty="0" smtClean="0">
                <a:ea typeface="宋体" charset="-122"/>
              </a:rPr>
              <a:t>中原来第一个键值替换</a:t>
            </a:r>
            <a:r>
              <a:rPr lang="en-US" altLang="zh-CN" dirty="0" smtClean="0">
                <a:ea typeface="宋体" charset="-122"/>
              </a:rPr>
              <a:t>Parent(L)</a:t>
            </a:r>
            <a:r>
              <a:rPr lang="zh-CN" altLang="en-US" dirty="0" smtClean="0">
                <a:ea typeface="宋体" charset="-122"/>
              </a:rPr>
              <a:t>中的键值</a:t>
            </a:r>
            <a:r>
              <a:rPr lang="en-US" altLang="zh-CN" dirty="0" smtClean="0">
                <a:ea typeface="宋体" charset="-122"/>
              </a:rPr>
              <a:t>V’;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</a:t>
            </a:r>
            <a:r>
              <a:rPr lang="en-US" altLang="zh-CN" dirty="0" err="1" smtClean="0">
                <a:ea typeface="宋体" charset="-122"/>
              </a:rPr>
              <a:t>endif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 </a:t>
            </a:r>
            <a:r>
              <a:rPr lang="en-US" altLang="zh-CN" dirty="0" smtClean="0">
                <a:ea typeface="宋体" charset="-122"/>
              </a:rPr>
              <a:t>    </a:t>
            </a:r>
            <a:r>
              <a:rPr lang="en-US" altLang="zh-CN" dirty="0" err="1" smtClean="0">
                <a:ea typeface="宋体" charset="-122"/>
              </a:rPr>
              <a:t>endif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 smtClean="0">
                <a:ea typeface="宋体" charset="-122"/>
              </a:rPr>
              <a:t>endif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>
                <a:ea typeface="宋体" charset="-122"/>
              </a:rPr>
              <a:t>/* </a:t>
            </a:r>
            <a:r>
              <a:rPr lang="zh-CN" altLang="en-US" dirty="0">
                <a:ea typeface="宋体" charset="-122"/>
              </a:rPr>
              <a:t>合并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end procedure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Delete examples</a:t>
            </a:r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838200" y="1011238"/>
            <a:ext cx="8059738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Delete following numbers from a B+ tree (n=3): </a:t>
            </a:r>
          </a:p>
          <a:p>
            <a:r>
              <a:rPr lang="en-US" altLang="zh-CN">
                <a:ea typeface="宋体" charset="-122"/>
              </a:rPr>
              <a:t>                                      11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4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7</a:t>
            </a:r>
          </a:p>
        </p:txBody>
      </p:sp>
      <p:grpSp>
        <p:nvGrpSpPr>
          <p:cNvPr id="366628" name="Group 36"/>
          <p:cNvGrpSpPr>
            <a:grpSpLocks/>
          </p:cNvGrpSpPr>
          <p:nvPr/>
        </p:nvGrpSpPr>
        <p:grpSpPr bwMode="auto">
          <a:xfrm>
            <a:off x="754063" y="1925638"/>
            <a:ext cx="7964487" cy="4271962"/>
            <a:chOff x="1597" y="8564"/>
            <a:chExt cx="8380" cy="5380"/>
          </a:xfrm>
        </p:grpSpPr>
        <p:sp>
          <p:nvSpPr>
            <p:cNvPr id="366629" name="Rectangle 37"/>
            <p:cNvSpPr>
              <a:spLocks noChangeArrowheads="1"/>
            </p:cNvSpPr>
            <p:nvPr/>
          </p:nvSpPr>
          <p:spPr bwMode="auto">
            <a:xfrm>
              <a:off x="1597" y="104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0" name="Rectangle 38"/>
            <p:cNvSpPr>
              <a:spLocks noChangeArrowheads="1"/>
            </p:cNvSpPr>
            <p:nvPr/>
          </p:nvSpPr>
          <p:spPr bwMode="auto">
            <a:xfrm>
              <a:off x="3857" y="104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1" name="Rectangle 39"/>
            <p:cNvSpPr>
              <a:spLocks noChangeArrowheads="1"/>
            </p:cNvSpPr>
            <p:nvPr/>
          </p:nvSpPr>
          <p:spPr bwMode="auto">
            <a:xfrm>
              <a:off x="2317" y="942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2" name="Line 40"/>
            <p:cNvSpPr>
              <a:spLocks noChangeShapeType="1"/>
            </p:cNvSpPr>
            <p:nvPr/>
          </p:nvSpPr>
          <p:spPr bwMode="auto">
            <a:xfrm flipH="1">
              <a:off x="2077" y="978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3" name="Line 41"/>
            <p:cNvSpPr>
              <a:spLocks noChangeShapeType="1"/>
            </p:cNvSpPr>
            <p:nvPr/>
          </p:nvSpPr>
          <p:spPr bwMode="auto">
            <a:xfrm>
              <a:off x="3957" y="980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4" name="Rectangle 42"/>
            <p:cNvSpPr>
              <a:spLocks noChangeArrowheads="1"/>
            </p:cNvSpPr>
            <p:nvPr/>
          </p:nvSpPr>
          <p:spPr bwMode="auto">
            <a:xfrm>
              <a:off x="4817" y="10444"/>
              <a:ext cx="5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5" name="Line 43"/>
            <p:cNvSpPr>
              <a:spLocks noChangeShapeType="1"/>
            </p:cNvSpPr>
            <p:nvPr/>
          </p:nvSpPr>
          <p:spPr bwMode="auto">
            <a:xfrm>
              <a:off x="4557" y="9764"/>
              <a:ext cx="44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6" name="Rectangle 44"/>
            <p:cNvSpPr>
              <a:spLocks noChangeArrowheads="1"/>
            </p:cNvSpPr>
            <p:nvPr/>
          </p:nvSpPr>
          <p:spPr bwMode="auto">
            <a:xfrm>
              <a:off x="3257" y="104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6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366637" name="Line 45"/>
            <p:cNvSpPr>
              <a:spLocks noChangeShapeType="1"/>
            </p:cNvSpPr>
            <p:nvPr/>
          </p:nvSpPr>
          <p:spPr bwMode="auto">
            <a:xfrm>
              <a:off x="2737" y="978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8" name="Rectangle 46"/>
            <p:cNvSpPr>
              <a:spLocks noChangeArrowheads="1"/>
            </p:cNvSpPr>
            <p:nvPr/>
          </p:nvSpPr>
          <p:spPr bwMode="auto">
            <a:xfrm>
              <a:off x="3737" y="94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9" name="Rectangle 47"/>
            <p:cNvSpPr>
              <a:spLocks noChangeArrowheads="1"/>
            </p:cNvSpPr>
            <p:nvPr/>
          </p:nvSpPr>
          <p:spPr bwMode="auto">
            <a:xfrm>
              <a:off x="3117" y="85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0" name="Line 48"/>
            <p:cNvSpPr>
              <a:spLocks noChangeShapeType="1"/>
            </p:cNvSpPr>
            <p:nvPr/>
          </p:nvSpPr>
          <p:spPr bwMode="auto">
            <a:xfrm flipH="1">
              <a:off x="2817" y="896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1" name="Line 49"/>
            <p:cNvSpPr>
              <a:spLocks noChangeShapeType="1"/>
            </p:cNvSpPr>
            <p:nvPr/>
          </p:nvSpPr>
          <p:spPr bwMode="auto">
            <a:xfrm>
              <a:off x="3837" y="896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2" name="Rectangle 50"/>
            <p:cNvSpPr>
              <a:spLocks noChangeArrowheads="1"/>
            </p:cNvSpPr>
            <p:nvPr/>
          </p:nvSpPr>
          <p:spPr bwMode="auto">
            <a:xfrm>
              <a:off x="2637" y="104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3" name="Line 51"/>
            <p:cNvSpPr>
              <a:spLocks noChangeShapeType="1"/>
            </p:cNvSpPr>
            <p:nvPr/>
          </p:nvSpPr>
          <p:spPr bwMode="auto">
            <a:xfrm>
              <a:off x="3137" y="980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4" name="AutoShape 52"/>
            <p:cNvSpPr>
              <a:spLocks noChangeArrowheads="1"/>
            </p:cNvSpPr>
            <p:nvPr/>
          </p:nvSpPr>
          <p:spPr bwMode="auto">
            <a:xfrm>
              <a:off x="5997" y="970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5" name="Rectangle 53"/>
            <p:cNvSpPr>
              <a:spLocks noChangeArrowheads="1"/>
            </p:cNvSpPr>
            <p:nvPr/>
          </p:nvSpPr>
          <p:spPr bwMode="auto">
            <a:xfrm>
              <a:off x="6237" y="104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6" name="Rectangle 54"/>
            <p:cNvSpPr>
              <a:spLocks noChangeArrowheads="1"/>
            </p:cNvSpPr>
            <p:nvPr/>
          </p:nvSpPr>
          <p:spPr bwMode="auto">
            <a:xfrm>
              <a:off x="8497" y="104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7" name="Rectangle 55"/>
            <p:cNvSpPr>
              <a:spLocks noChangeArrowheads="1"/>
            </p:cNvSpPr>
            <p:nvPr/>
          </p:nvSpPr>
          <p:spPr bwMode="auto">
            <a:xfrm>
              <a:off x="6957" y="94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8" name="Line 56"/>
            <p:cNvSpPr>
              <a:spLocks noChangeShapeType="1"/>
            </p:cNvSpPr>
            <p:nvPr/>
          </p:nvSpPr>
          <p:spPr bwMode="auto">
            <a:xfrm flipH="1">
              <a:off x="6717" y="976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9" name="Line 57"/>
            <p:cNvSpPr>
              <a:spLocks noChangeShapeType="1"/>
            </p:cNvSpPr>
            <p:nvPr/>
          </p:nvSpPr>
          <p:spPr bwMode="auto">
            <a:xfrm>
              <a:off x="8597" y="978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0" name="Rectangle 58"/>
            <p:cNvSpPr>
              <a:spLocks noChangeArrowheads="1"/>
            </p:cNvSpPr>
            <p:nvPr/>
          </p:nvSpPr>
          <p:spPr bwMode="auto">
            <a:xfrm>
              <a:off x="9457" y="10424"/>
              <a:ext cx="5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9197" y="9744"/>
              <a:ext cx="44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2" name="Rectangle 60"/>
            <p:cNvSpPr>
              <a:spLocks noChangeArrowheads="1"/>
            </p:cNvSpPr>
            <p:nvPr/>
          </p:nvSpPr>
          <p:spPr bwMode="auto">
            <a:xfrm>
              <a:off x="7897" y="104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7377" y="976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4" name="Rectangle 62"/>
            <p:cNvSpPr>
              <a:spLocks noChangeArrowheads="1"/>
            </p:cNvSpPr>
            <p:nvPr/>
          </p:nvSpPr>
          <p:spPr bwMode="auto">
            <a:xfrm>
              <a:off x="8357" y="936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5" name="Rectangle 63"/>
            <p:cNvSpPr>
              <a:spLocks noChangeArrowheads="1"/>
            </p:cNvSpPr>
            <p:nvPr/>
          </p:nvSpPr>
          <p:spPr bwMode="auto">
            <a:xfrm>
              <a:off x="7757" y="856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 flipH="1">
              <a:off x="7457" y="894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>
              <a:off x="8477" y="894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8" name="Rectangle 66"/>
            <p:cNvSpPr>
              <a:spLocks noChangeArrowheads="1"/>
            </p:cNvSpPr>
            <p:nvPr/>
          </p:nvSpPr>
          <p:spPr bwMode="auto">
            <a:xfrm>
              <a:off x="7277" y="104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9" name="Line 67"/>
            <p:cNvSpPr>
              <a:spLocks noChangeShapeType="1"/>
            </p:cNvSpPr>
            <p:nvPr/>
          </p:nvSpPr>
          <p:spPr bwMode="auto">
            <a:xfrm>
              <a:off x="7777" y="978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0" name="Rectangle 68"/>
            <p:cNvSpPr>
              <a:spLocks noChangeArrowheads="1"/>
            </p:cNvSpPr>
            <p:nvPr/>
          </p:nvSpPr>
          <p:spPr bwMode="auto">
            <a:xfrm>
              <a:off x="1837" y="1356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1" name="Rectangle 69"/>
            <p:cNvSpPr>
              <a:spLocks noChangeArrowheads="1"/>
            </p:cNvSpPr>
            <p:nvPr/>
          </p:nvSpPr>
          <p:spPr bwMode="auto">
            <a:xfrm>
              <a:off x="4097" y="1356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2" name="Rectangle 70"/>
            <p:cNvSpPr>
              <a:spLocks noChangeArrowheads="1"/>
            </p:cNvSpPr>
            <p:nvPr/>
          </p:nvSpPr>
          <p:spPr bwMode="auto">
            <a:xfrm>
              <a:off x="2557" y="1254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3" name="Line 71"/>
            <p:cNvSpPr>
              <a:spLocks noChangeShapeType="1"/>
            </p:cNvSpPr>
            <p:nvPr/>
          </p:nvSpPr>
          <p:spPr bwMode="auto">
            <a:xfrm flipH="1">
              <a:off x="2317" y="1290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4" name="Line 72"/>
            <p:cNvSpPr>
              <a:spLocks noChangeShapeType="1"/>
            </p:cNvSpPr>
            <p:nvPr/>
          </p:nvSpPr>
          <p:spPr bwMode="auto">
            <a:xfrm>
              <a:off x="4197" y="1292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5" name="Rectangle 73"/>
            <p:cNvSpPr>
              <a:spLocks noChangeArrowheads="1"/>
            </p:cNvSpPr>
            <p:nvPr/>
          </p:nvSpPr>
          <p:spPr bwMode="auto">
            <a:xfrm>
              <a:off x="3497" y="1356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6" name="Line 74"/>
            <p:cNvSpPr>
              <a:spLocks noChangeShapeType="1"/>
            </p:cNvSpPr>
            <p:nvPr/>
          </p:nvSpPr>
          <p:spPr bwMode="auto">
            <a:xfrm>
              <a:off x="2977" y="1290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7" name="Rectangle 75"/>
            <p:cNvSpPr>
              <a:spLocks noChangeArrowheads="1"/>
            </p:cNvSpPr>
            <p:nvPr/>
          </p:nvSpPr>
          <p:spPr bwMode="auto">
            <a:xfrm>
              <a:off x="3957" y="125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6668" name="Rectangle 76"/>
            <p:cNvSpPr>
              <a:spLocks noChangeArrowheads="1"/>
            </p:cNvSpPr>
            <p:nvPr/>
          </p:nvSpPr>
          <p:spPr bwMode="auto">
            <a:xfrm>
              <a:off x="3357" y="117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9" name="Line 77"/>
            <p:cNvSpPr>
              <a:spLocks noChangeShapeType="1"/>
            </p:cNvSpPr>
            <p:nvPr/>
          </p:nvSpPr>
          <p:spPr bwMode="auto">
            <a:xfrm flipH="1">
              <a:off x="3057" y="1208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0" name="Line 78"/>
            <p:cNvSpPr>
              <a:spLocks noChangeShapeType="1"/>
            </p:cNvSpPr>
            <p:nvPr/>
          </p:nvSpPr>
          <p:spPr bwMode="auto">
            <a:xfrm>
              <a:off x="4077" y="1208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1" name="Rectangle 79"/>
            <p:cNvSpPr>
              <a:spLocks noChangeArrowheads="1"/>
            </p:cNvSpPr>
            <p:nvPr/>
          </p:nvSpPr>
          <p:spPr bwMode="auto">
            <a:xfrm>
              <a:off x="2877" y="1356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2" name="Line 80"/>
            <p:cNvSpPr>
              <a:spLocks noChangeShapeType="1"/>
            </p:cNvSpPr>
            <p:nvPr/>
          </p:nvSpPr>
          <p:spPr bwMode="auto">
            <a:xfrm>
              <a:off x="3377" y="1292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3" name="AutoShape 81"/>
            <p:cNvSpPr>
              <a:spLocks noChangeArrowheads="1"/>
            </p:cNvSpPr>
            <p:nvPr/>
          </p:nvSpPr>
          <p:spPr bwMode="auto">
            <a:xfrm>
              <a:off x="1837" y="1232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4" name="Rectangle 82"/>
            <p:cNvSpPr>
              <a:spLocks noChangeArrowheads="1"/>
            </p:cNvSpPr>
            <p:nvPr/>
          </p:nvSpPr>
          <p:spPr bwMode="auto">
            <a:xfrm>
              <a:off x="5617" y="135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5" name="Rectangle 83"/>
            <p:cNvSpPr>
              <a:spLocks noChangeArrowheads="1"/>
            </p:cNvSpPr>
            <p:nvPr/>
          </p:nvSpPr>
          <p:spPr bwMode="auto">
            <a:xfrm>
              <a:off x="8357" y="135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6" name="Rectangle 84"/>
            <p:cNvSpPr>
              <a:spLocks noChangeArrowheads="1"/>
            </p:cNvSpPr>
            <p:nvPr/>
          </p:nvSpPr>
          <p:spPr bwMode="auto">
            <a:xfrm>
              <a:off x="6337" y="1252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7" name="Line 85"/>
            <p:cNvSpPr>
              <a:spLocks noChangeShapeType="1"/>
            </p:cNvSpPr>
            <p:nvPr/>
          </p:nvSpPr>
          <p:spPr bwMode="auto">
            <a:xfrm flipH="1">
              <a:off x="6097" y="1288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8" name="Line 86"/>
            <p:cNvSpPr>
              <a:spLocks noChangeShapeType="1"/>
            </p:cNvSpPr>
            <p:nvPr/>
          </p:nvSpPr>
          <p:spPr bwMode="auto">
            <a:xfrm>
              <a:off x="8417" y="1286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9" name="Rectangle 87"/>
            <p:cNvSpPr>
              <a:spLocks noChangeArrowheads="1"/>
            </p:cNvSpPr>
            <p:nvPr/>
          </p:nvSpPr>
          <p:spPr bwMode="auto">
            <a:xfrm>
              <a:off x="7757" y="135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0" name="Line 88"/>
            <p:cNvSpPr>
              <a:spLocks noChangeShapeType="1"/>
            </p:cNvSpPr>
            <p:nvPr/>
          </p:nvSpPr>
          <p:spPr bwMode="auto">
            <a:xfrm>
              <a:off x="6897" y="12904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1" name="Rectangle 89"/>
            <p:cNvSpPr>
              <a:spLocks noChangeArrowheads="1"/>
            </p:cNvSpPr>
            <p:nvPr/>
          </p:nvSpPr>
          <p:spPr bwMode="auto">
            <a:xfrm>
              <a:off x="7737" y="124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2" name="Rectangle 90"/>
            <p:cNvSpPr>
              <a:spLocks noChangeArrowheads="1"/>
            </p:cNvSpPr>
            <p:nvPr/>
          </p:nvSpPr>
          <p:spPr bwMode="auto">
            <a:xfrm>
              <a:off x="7137" y="116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3" name="Line 91"/>
            <p:cNvSpPr>
              <a:spLocks noChangeShapeType="1"/>
            </p:cNvSpPr>
            <p:nvPr/>
          </p:nvSpPr>
          <p:spPr bwMode="auto">
            <a:xfrm flipH="1">
              <a:off x="6837" y="1206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4" name="Line 92"/>
            <p:cNvSpPr>
              <a:spLocks noChangeShapeType="1"/>
            </p:cNvSpPr>
            <p:nvPr/>
          </p:nvSpPr>
          <p:spPr bwMode="auto">
            <a:xfrm>
              <a:off x="7857" y="1206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5" name="Rectangle 93"/>
            <p:cNvSpPr>
              <a:spLocks noChangeArrowheads="1"/>
            </p:cNvSpPr>
            <p:nvPr/>
          </p:nvSpPr>
          <p:spPr bwMode="auto">
            <a:xfrm>
              <a:off x="6657" y="135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6" name="Line 94"/>
            <p:cNvSpPr>
              <a:spLocks noChangeShapeType="1"/>
            </p:cNvSpPr>
            <p:nvPr/>
          </p:nvSpPr>
          <p:spPr bwMode="auto">
            <a:xfrm flipH="1">
              <a:off x="7897" y="12864"/>
              <a:ext cx="8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7" name="AutoShape 95"/>
            <p:cNvSpPr>
              <a:spLocks noChangeArrowheads="1"/>
            </p:cNvSpPr>
            <p:nvPr/>
          </p:nvSpPr>
          <p:spPr bwMode="auto">
            <a:xfrm>
              <a:off x="5617" y="1230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Delete examples (cont.)</a:t>
            </a:r>
            <a:endParaRPr lang="zh-CN" altLang="en-US">
              <a:ea typeface="宋体" charset="-122"/>
            </a:endParaRPr>
          </a:p>
        </p:txBody>
      </p:sp>
      <p:grpSp>
        <p:nvGrpSpPr>
          <p:cNvPr id="367755" name="Group 139"/>
          <p:cNvGrpSpPr>
            <a:grpSpLocks/>
          </p:cNvGrpSpPr>
          <p:nvPr/>
        </p:nvGrpSpPr>
        <p:grpSpPr bwMode="auto">
          <a:xfrm>
            <a:off x="396875" y="885825"/>
            <a:ext cx="8529638" cy="5340350"/>
            <a:chOff x="735" y="696"/>
            <a:chExt cx="4842" cy="2998"/>
          </a:xfrm>
        </p:grpSpPr>
        <p:sp>
          <p:nvSpPr>
            <p:cNvPr id="367669" name="Rectangle 53"/>
            <p:cNvSpPr>
              <a:spLocks noChangeArrowheads="1"/>
            </p:cNvSpPr>
            <p:nvPr/>
          </p:nvSpPr>
          <p:spPr bwMode="auto">
            <a:xfrm>
              <a:off x="776" y="1440"/>
              <a:ext cx="394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0" name="Rectangle 54"/>
            <p:cNvSpPr>
              <a:spLocks noChangeArrowheads="1"/>
            </p:cNvSpPr>
            <p:nvPr/>
          </p:nvSpPr>
          <p:spPr bwMode="auto">
            <a:xfrm>
              <a:off x="2194" y="143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1" name="Rectangle 55"/>
            <p:cNvSpPr>
              <a:spLocks noChangeArrowheads="1"/>
            </p:cNvSpPr>
            <p:nvPr/>
          </p:nvSpPr>
          <p:spPr bwMode="auto">
            <a:xfrm>
              <a:off x="1149" y="1032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2" name="Line 56"/>
            <p:cNvSpPr>
              <a:spLocks noChangeShapeType="1"/>
            </p:cNvSpPr>
            <p:nvPr/>
          </p:nvSpPr>
          <p:spPr bwMode="auto">
            <a:xfrm flipH="1">
              <a:off x="1025" y="1176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3" name="Line 57"/>
            <p:cNvSpPr>
              <a:spLocks noChangeShapeType="1"/>
            </p:cNvSpPr>
            <p:nvPr/>
          </p:nvSpPr>
          <p:spPr bwMode="auto">
            <a:xfrm>
              <a:off x="2225" y="1168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4" name="Rectangle 58"/>
            <p:cNvSpPr>
              <a:spLocks noChangeArrowheads="1"/>
            </p:cNvSpPr>
            <p:nvPr/>
          </p:nvSpPr>
          <p:spPr bwMode="auto">
            <a:xfrm>
              <a:off x="1883" y="143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5" name="Line 59"/>
            <p:cNvSpPr>
              <a:spLocks noChangeShapeType="1"/>
            </p:cNvSpPr>
            <p:nvPr/>
          </p:nvSpPr>
          <p:spPr bwMode="auto">
            <a:xfrm>
              <a:off x="1439" y="1184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6" name="Rectangle 60"/>
            <p:cNvSpPr>
              <a:spLocks noChangeArrowheads="1"/>
            </p:cNvSpPr>
            <p:nvPr/>
          </p:nvSpPr>
          <p:spPr bwMode="auto">
            <a:xfrm>
              <a:off x="1873" y="1016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7" name="Rectangle 61"/>
            <p:cNvSpPr>
              <a:spLocks noChangeArrowheads="1"/>
            </p:cNvSpPr>
            <p:nvPr/>
          </p:nvSpPr>
          <p:spPr bwMode="auto">
            <a:xfrm>
              <a:off x="1563" y="696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 flipH="1">
              <a:off x="1408" y="848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935" y="848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0" name="Rectangle 64"/>
            <p:cNvSpPr>
              <a:spLocks noChangeArrowheads="1"/>
            </p:cNvSpPr>
            <p:nvPr/>
          </p:nvSpPr>
          <p:spPr bwMode="auto">
            <a:xfrm>
              <a:off x="1314" y="1440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956" y="1168"/>
              <a:ext cx="41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2" name="AutoShape 66"/>
            <p:cNvSpPr>
              <a:spLocks noChangeArrowheads="1"/>
            </p:cNvSpPr>
            <p:nvPr/>
          </p:nvSpPr>
          <p:spPr bwMode="auto">
            <a:xfrm>
              <a:off x="776" y="944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3" name="Rectangle 67"/>
            <p:cNvSpPr>
              <a:spLocks noChangeArrowheads="1"/>
            </p:cNvSpPr>
            <p:nvPr/>
          </p:nvSpPr>
          <p:spPr bwMode="auto">
            <a:xfrm>
              <a:off x="3063" y="147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4" name="Rectangle 68"/>
            <p:cNvSpPr>
              <a:spLocks noChangeArrowheads="1"/>
            </p:cNvSpPr>
            <p:nvPr/>
          </p:nvSpPr>
          <p:spPr bwMode="auto">
            <a:xfrm>
              <a:off x="4480" y="146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5" name="Rectangle 69"/>
            <p:cNvSpPr>
              <a:spLocks noChangeArrowheads="1"/>
            </p:cNvSpPr>
            <p:nvPr/>
          </p:nvSpPr>
          <p:spPr bwMode="auto">
            <a:xfrm>
              <a:off x="3435" y="106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6" name="Line 70"/>
            <p:cNvSpPr>
              <a:spLocks noChangeShapeType="1"/>
            </p:cNvSpPr>
            <p:nvPr/>
          </p:nvSpPr>
          <p:spPr bwMode="auto">
            <a:xfrm flipH="1">
              <a:off x="3311" y="1208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7" name="Line 71"/>
            <p:cNvSpPr>
              <a:spLocks noChangeShapeType="1"/>
            </p:cNvSpPr>
            <p:nvPr/>
          </p:nvSpPr>
          <p:spPr bwMode="auto">
            <a:xfrm>
              <a:off x="4511" y="1200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8" name="Rectangle 72"/>
            <p:cNvSpPr>
              <a:spLocks noChangeArrowheads="1"/>
            </p:cNvSpPr>
            <p:nvPr/>
          </p:nvSpPr>
          <p:spPr bwMode="auto">
            <a:xfrm>
              <a:off x="4170" y="146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9" name="Line 73"/>
            <p:cNvSpPr>
              <a:spLocks noChangeShapeType="1"/>
            </p:cNvSpPr>
            <p:nvPr/>
          </p:nvSpPr>
          <p:spPr bwMode="auto">
            <a:xfrm>
              <a:off x="3725" y="121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0" name="Rectangle 74"/>
            <p:cNvSpPr>
              <a:spLocks noChangeArrowheads="1"/>
            </p:cNvSpPr>
            <p:nvPr/>
          </p:nvSpPr>
          <p:spPr bwMode="auto">
            <a:xfrm>
              <a:off x="4160" y="1048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1" name="Rectangle 75"/>
            <p:cNvSpPr>
              <a:spLocks noChangeArrowheads="1"/>
            </p:cNvSpPr>
            <p:nvPr/>
          </p:nvSpPr>
          <p:spPr bwMode="auto">
            <a:xfrm>
              <a:off x="3849" y="72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2" name="Line 76"/>
            <p:cNvSpPr>
              <a:spLocks noChangeShapeType="1"/>
            </p:cNvSpPr>
            <p:nvPr/>
          </p:nvSpPr>
          <p:spPr bwMode="auto">
            <a:xfrm flipH="1">
              <a:off x="3694" y="88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3" name="Line 77"/>
            <p:cNvSpPr>
              <a:spLocks noChangeShapeType="1"/>
            </p:cNvSpPr>
            <p:nvPr/>
          </p:nvSpPr>
          <p:spPr bwMode="auto">
            <a:xfrm>
              <a:off x="4222" y="88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4" name="Rectangle 78"/>
            <p:cNvSpPr>
              <a:spLocks noChangeArrowheads="1"/>
            </p:cNvSpPr>
            <p:nvPr/>
          </p:nvSpPr>
          <p:spPr bwMode="auto">
            <a:xfrm>
              <a:off x="3601" y="147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5" name="Line 79"/>
            <p:cNvSpPr>
              <a:spLocks noChangeShapeType="1"/>
            </p:cNvSpPr>
            <p:nvPr/>
          </p:nvSpPr>
          <p:spPr bwMode="auto">
            <a:xfrm flipH="1">
              <a:off x="4242" y="120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6" name="AutoShape 80"/>
            <p:cNvSpPr>
              <a:spLocks noChangeArrowheads="1"/>
            </p:cNvSpPr>
            <p:nvPr/>
          </p:nvSpPr>
          <p:spPr bwMode="auto">
            <a:xfrm>
              <a:off x="3063" y="97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7" name="Rectangle 81"/>
            <p:cNvSpPr>
              <a:spLocks noChangeArrowheads="1"/>
            </p:cNvSpPr>
            <p:nvPr/>
          </p:nvSpPr>
          <p:spPr bwMode="auto">
            <a:xfrm>
              <a:off x="787" y="252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8" name="Rectangle 82"/>
            <p:cNvSpPr>
              <a:spLocks noChangeArrowheads="1"/>
            </p:cNvSpPr>
            <p:nvPr/>
          </p:nvSpPr>
          <p:spPr bwMode="auto">
            <a:xfrm>
              <a:off x="2204" y="251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9" name="Rectangle 83"/>
            <p:cNvSpPr>
              <a:spLocks noChangeArrowheads="1"/>
            </p:cNvSpPr>
            <p:nvPr/>
          </p:nvSpPr>
          <p:spPr bwMode="auto">
            <a:xfrm>
              <a:off x="1159" y="211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0" name="Line 84"/>
            <p:cNvSpPr>
              <a:spLocks noChangeShapeType="1"/>
            </p:cNvSpPr>
            <p:nvPr/>
          </p:nvSpPr>
          <p:spPr bwMode="auto">
            <a:xfrm flipH="1">
              <a:off x="1035" y="2258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1" name="Line 85"/>
            <p:cNvSpPr>
              <a:spLocks noChangeShapeType="1"/>
            </p:cNvSpPr>
            <p:nvPr/>
          </p:nvSpPr>
          <p:spPr bwMode="auto">
            <a:xfrm>
              <a:off x="2235" y="2250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2" name="Rectangle 86"/>
            <p:cNvSpPr>
              <a:spLocks noChangeArrowheads="1"/>
            </p:cNvSpPr>
            <p:nvPr/>
          </p:nvSpPr>
          <p:spPr bwMode="auto">
            <a:xfrm>
              <a:off x="1894" y="251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7703" name="Line 87"/>
            <p:cNvSpPr>
              <a:spLocks noChangeShapeType="1"/>
            </p:cNvSpPr>
            <p:nvPr/>
          </p:nvSpPr>
          <p:spPr bwMode="auto">
            <a:xfrm>
              <a:off x="1449" y="226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4" name="Rectangle 88"/>
            <p:cNvSpPr>
              <a:spLocks noChangeArrowheads="1"/>
            </p:cNvSpPr>
            <p:nvPr/>
          </p:nvSpPr>
          <p:spPr bwMode="auto">
            <a:xfrm>
              <a:off x="1883" y="20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5" name="Rectangle 89"/>
            <p:cNvSpPr>
              <a:spLocks noChangeArrowheads="1"/>
            </p:cNvSpPr>
            <p:nvPr/>
          </p:nvSpPr>
          <p:spPr bwMode="auto">
            <a:xfrm>
              <a:off x="1573" y="177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6" name="Line 90"/>
            <p:cNvSpPr>
              <a:spLocks noChangeShapeType="1"/>
            </p:cNvSpPr>
            <p:nvPr/>
          </p:nvSpPr>
          <p:spPr bwMode="auto">
            <a:xfrm flipH="1">
              <a:off x="1418" y="193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7" name="Line 91"/>
            <p:cNvSpPr>
              <a:spLocks noChangeShapeType="1"/>
            </p:cNvSpPr>
            <p:nvPr/>
          </p:nvSpPr>
          <p:spPr bwMode="auto">
            <a:xfrm>
              <a:off x="1946" y="193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8" name="Rectangle 92"/>
            <p:cNvSpPr>
              <a:spLocks noChangeArrowheads="1"/>
            </p:cNvSpPr>
            <p:nvPr/>
          </p:nvSpPr>
          <p:spPr bwMode="auto">
            <a:xfrm>
              <a:off x="1325" y="252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9" name="Line 93"/>
            <p:cNvSpPr>
              <a:spLocks noChangeShapeType="1"/>
            </p:cNvSpPr>
            <p:nvPr/>
          </p:nvSpPr>
          <p:spPr bwMode="auto">
            <a:xfrm flipH="1">
              <a:off x="1966" y="225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0" name="AutoShape 94"/>
            <p:cNvSpPr>
              <a:spLocks noChangeArrowheads="1"/>
            </p:cNvSpPr>
            <p:nvPr/>
          </p:nvSpPr>
          <p:spPr bwMode="auto">
            <a:xfrm>
              <a:off x="787" y="202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1" name="Rectangle 95"/>
            <p:cNvSpPr>
              <a:spLocks noChangeArrowheads="1"/>
            </p:cNvSpPr>
            <p:nvPr/>
          </p:nvSpPr>
          <p:spPr bwMode="auto">
            <a:xfrm>
              <a:off x="3011" y="2538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2" name="Rectangle 96"/>
            <p:cNvSpPr>
              <a:spLocks noChangeArrowheads="1"/>
            </p:cNvSpPr>
            <p:nvPr/>
          </p:nvSpPr>
          <p:spPr bwMode="auto">
            <a:xfrm>
              <a:off x="4429" y="2530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3" name="Rectangle 97"/>
            <p:cNvSpPr>
              <a:spLocks noChangeArrowheads="1"/>
            </p:cNvSpPr>
            <p:nvPr/>
          </p:nvSpPr>
          <p:spPr bwMode="auto">
            <a:xfrm>
              <a:off x="3384" y="2130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4" name="Line 98"/>
            <p:cNvSpPr>
              <a:spLocks noChangeShapeType="1"/>
            </p:cNvSpPr>
            <p:nvPr/>
          </p:nvSpPr>
          <p:spPr bwMode="auto">
            <a:xfrm flipH="1">
              <a:off x="3259" y="2274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5" name="Line 99"/>
            <p:cNvSpPr>
              <a:spLocks noChangeShapeType="1"/>
            </p:cNvSpPr>
            <p:nvPr/>
          </p:nvSpPr>
          <p:spPr bwMode="auto">
            <a:xfrm>
              <a:off x="4460" y="2266"/>
              <a:ext cx="82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6" name="Rectangle 100"/>
            <p:cNvSpPr>
              <a:spLocks noChangeArrowheads="1"/>
            </p:cNvSpPr>
            <p:nvPr/>
          </p:nvSpPr>
          <p:spPr bwMode="auto">
            <a:xfrm>
              <a:off x="3994" y="2530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7" name="Line 101"/>
            <p:cNvSpPr>
              <a:spLocks noChangeShapeType="1"/>
            </p:cNvSpPr>
            <p:nvPr/>
          </p:nvSpPr>
          <p:spPr bwMode="auto">
            <a:xfrm>
              <a:off x="3673" y="2282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8" name="Rectangle 102"/>
            <p:cNvSpPr>
              <a:spLocks noChangeArrowheads="1"/>
            </p:cNvSpPr>
            <p:nvPr/>
          </p:nvSpPr>
          <p:spPr bwMode="auto">
            <a:xfrm>
              <a:off x="4108" y="211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9" name="Rectangle 103"/>
            <p:cNvSpPr>
              <a:spLocks noChangeArrowheads="1"/>
            </p:cNvSpPr>
            <p:nvPr/>
          </p:nvSpPr>
          <p:spPr bwMode="auto">
            <a:xfrm>
              <a:off x="3797" y="179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0" name="Line 104"/>
            <p:cNvSpPr>
              <a:spLocks noChangeShapeType="1"/>
            </p:cNvSpPr>
            <p:nvPr/>
          </p:nvSpPr>
          <p:spPr bwMode="auto">
            <a:xfrm flipH="1">
              <a:off x="3642" y="1946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1" name="Line 105"/>
            <p:cNvSpPr>
              <a:spLocks noChangeShapeType="1"/>
            </p:cNvSpPr>
            <p:nvPr/>
          </p:nvSpPr>
          <p:spPr bwMode="auto">
            <a:xfrm>
              <a:off x="4170" y="1946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2" name="Rectangle 106"/>
            <p:cNvSpPr>
              <a:spLocks noChangeArrowheads="1"/>
            </p:cNvSpPr>
            <p:nvPr/>
          </p:nvSpPr>
          <p:spPr bwMode="auto">
            <a:xfrm>
              <a:off x="3549" y="2538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3" name="Line 107"/>
            <p:cNvSpPr>
              <a:spLocks noChangeShapeType="1"/>
            </p:cNvSpPr>
            <p:nvPr/>
          </p:nvSpPr>
          <p:spPr bwMode="auto">
            <a:xfrm flipH="1">
              <a:off x="4191" y="2266"/>
              <a:ext cx="41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4" name="AutoShape 108"/>
            <p:cNvSpPr>
              <a:spLocks noChangeArrowheads="1"/>
            </p:cNvSpPr>
            <p:nvPr/>
          </p:nvSpPr>
          <p:spPr bwMode="auto">
            <a:xfrm>
              <a:off x="2825" y="202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5" name="Rectangle 109"/>
            <p:cNvSpPr>
              <a:spLocks noChangeArrowheads="1"/>
            </p:cNvSpPr>
            <p:nvPr/>
          </p:nvSpPr>
          <p:spPr bwMode="auto">
            <a:xfrm>
              <a:off x="735" y="354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6" name="Rectangle 110"/>
            <p:cNvSpPr>
              <a:spLocks noChangeArrowheads="1"/>
            </p:cNvSpPr>
            <p:nvPr/>
          </p:nvSpPr>
          <p:spPr bwMode="auto">
            <a:xfrm>
              <a:off x="1076" y="313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7" name="Line 111"/>
            <p:cNvSpPr>
              <a:spLocks noChangeShapeType="1"/>
            </p:cNvSpPr>
            <p:nvPr/>
          </p:nvSpPr>
          <p:spPr bwMode="auto">
            <a:xfrm flipH="1">
              <a:off x="952" y="3278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8" name="Rectangle 112"/>
            <p:cNvSpPr>
              <a:spLocks noChangeArrowheads="1"/>
            </p:cNvSpPr>
            <p:nvPr/>
          </p:nvSpPr>
          <p:spPr bwMode="auto">
            <a:xfrm>
              <a:off x="1687" y="3534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9" name="Line 113"/>
            <p:cNvSpPr>
              <a:spLocks noChangeShapeType="1"/>
            </p:cNvSpPr>
            <p:nvPr/>
          </p:nvSpPr>
          <p:spPr bwMode="auto">
            <a:xfrm>
              <a:off x="1366" y="328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0" name="Rectangle 114"/>
            <p:cNvSpPr>
              <a:spLocks noChangeArrowheads="1"/>
            </p:cNvSpPr>
            <p:nvPr/>
          </p:nvSpPr>
          <p:spPr bwMode="auto">
            <a:xfrm>
              <a:off x="1801" y="3118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7731" name="Rectangle 115"/>
            <p:cNvSpPr>
              <a:spLocks noChangeArrowheads="1"/>
            </p:cNvSpPr>
            <p:nvPr/>
          </p:nvSpPr>
          <p:spPr bwMode="auto">
            <a:xfrm>
              <a:off x="1490" y="27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2" name="Line 116"/>
            <p:cNvSpPr>
              <a:spLocks noChangeShapeType="1"/>
            </p:cNvSpPr>
            <p:nvPr/>
          </p:nvSpPr>
          <p:spPr bwMode="auto">
            <a:xfrm flipH="1">
              <a:off x="1335" y="295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3" name="Line 117"/>
            <p:cNvSpPr>
              <a:spLocks noChangeShapeType="1"/>
            </p:cNvSpPr>
            <p:nvPr/>
          </p:nvSpPr>
          <p:spPr bwMode="auto">
            <a:xfrm>
              <a:off x="1863" y="295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4" name="Rectangle 118"/>
            <p:cNvSpPr>
              <a:spLocks noChangeArrowheads="1"/>
            </p:cNvSpPr>
            <p:nvPr/>
          </p:nvSpPr>
          <p:spPr bwMode="auto">
            <a:xfrm>
              <a:off x="1242" y="354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5" name="Line 119"/>
            <p:cNvSpPr>
              <a:spLocks noChangeShapeType="1"/>
            </p:cNvSpPr>
            <p:nvPr/>
          </p:nvSpPr>
          <p:spPr bwMode="auto">
            <a:xfrm flipH="1">
              <a:off x="1883" y="327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6" name="AutoShape 120"/>
            <p:cNvSpPr>
              <a:spLocks noChangeArrowheads="1"/>
            </p:cNvSpPr>
            <p:nvPr/>
          </p:nvSpPr>
          <p:spPr bwMode="auto">
            <a:xfrm>
              <a:off x="745" y="3030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7" name="Rectangle 121"/>
            <p:cNvSpPr>
              <a:spLocks noChangeArrowheads="1"/>
            </p:cNvSpPr>
            <p:nvPr/>
          </p:nvSpPr>
          <p:spPr bwMode="auto">
            <a:xfrm>
              <a:off x="2680" y="354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8" name="Rectangle 122"/>
            <p:cNvSpPr>
              <a:spLocks noChangeArrowheads="1"/>
            </p:cNvSpPr>
            <p:nvPr/>
          </p:nvSpPr>
          <p:spPr bwMode="auto">
            <a:xfrm>
              <a:off x="3053" y="3134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9" name="Line 123"/>
            <p:cNvSpPr>
              <a:spLocks noChangeShapeType="1"/>
            </p:cNvSpPr>
            <p:nvPr/>
          </p:nvSpPr>
          <p:spPr bwMode="auto">
            <a:xfrm flipH="1">
              <a:off x="2928" y="3278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0" name="Rectangle 124"/>
            <p:cNvSpPr>
              <a:spLocks noChangeArrowheads="1"/>
            </p:cNvSpPr>
            <p:nvPr/>
          </p:nvSpPr>
          <p:spPr bwMode="auto">
            <a:xfrm>
              <a:off x="3663" y="3534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1" name="Line 125"/>
            <p:cNvSpPr>
              <a:spLocks noChangeShapeType="1"/>
            </p:cNvSpPr>
            <p:nvPr/>
          </p:nvSpPr>
          <p:spPr bwMode="auto">
            <a:xfrm>
              <a:off x="3342" y="328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2" name="Rectangle 126"/>
            <p:cNvSpPr>
              <a:spLocks noChangeArrowheads="1"/>
            </p:cNvSpPr>
            <p:nvPr/>
          </p:nvSpPr>
          <p:spPr bwMode="auto">
            <a:xfrm>
              <a:off x="3466" y="27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3" name="Line 127"/>
            <p:cNvSpPr>
              <a:spLocks noChangeShapeType="1"/>
            </p:cNvSpPr>
            <p:nvPr/>
          </p:nvSpPr>
          <p:spPr bwMode="auto">
            <a:xfrm flipH="1">
              <a:off x="3311" y="295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4" name="Rectangle 128"/>
            <p:cNvSpPr>
              <a:spLocks noChangeArrowheads="1"/>
            </p:cNvSpPr>
            <p:nvPr/>
          </p:nvSpPr>
          <p:spPr bwMode="auto">
            <a:xfrm>
              <a:off x="3218" y="354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5" name="Line 129"/>
            <p:cNvSpPr>
              <a:spLocks noChangeShapeType="1"/>
            </p:cNvSpPr>
            <p:nvPr/>
          </p:nvSpPr>
          <p:spPr bwMode="auto">
            <a:xfrm>
              <a:off x="3466" y="3278"/>
              <a:ext cx="394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6" name="AutoShape 130"/>
            <p:cNvSpPr>
              <a:spLocks noChangeArrowheads="1"/>
            </p:cNvSpPr>
            <p:nvPr/>
          </p:nvSpPr>
          <p:spPr bwMode="auto">
            <a:xfrm>
              <a:off x="2608" y="3142"/>
              <a:ext cx="176" cy="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7" name="Rectangle 131"/>
            <p:cNvSpPr>
              <a:spLocks noChangeArrowheads="1"/>
            </p:cNvSpPr>
            <p:nvPr/>
          </p:nvSpPr>
          <p:spPr bwMode="auto">
            <a:xfrm>
              <a:off x="4232" y="345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8" name="Rectangle 132"/>
            <p:cNvSpPr>
              <a:spLocks noChangeArrowheads="1"/>
            </p:cNvSpPr>
            <p:nvPr/>
          </p:nvSpPr>
          <p:spPr bwMode="auto">
            <a:xfrm>
              <a:off x="4604" y="3046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9" name="Line 133"/>
            <p:cNvSpPr>
              <a:spLocks noChangeShapeType="1"/>
            </p:cNvSpPr>
            <p:nvPr/>
          </p:nvSpPr>
          <p:spPr bwMode="auto">
            <a:xfrm flipH="1">
              <a:off x="4480" y="3190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0" name="Rectangle 134"/>
            <p:cNvSpPr>
              <a:spLocks noChangeArrowheads="1"/>
            </p:cNvSpPr>
            <p:nvPr/>
          </p:nvSpPr>
          <p:spPr bwMode="auto">
            <a:xfrm>
              <a:off x="5215" y="3446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51" name="Line 135"/>
            <p:cNvSpPr>
              <a:spLocks noChangeShapeType="1"/>
            </p:cNvSpPr>
            <p:nvPr/>
          </p:nvSpPr>
          <p:spPr bwMode="auto">
            <a:xfrm>
              <a:off x="4894" y="3198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2" name="Rectangle 136"/>
            <p:cNvSpPr>
              <a:spLocks noChangeArrowheads="1"/>
            </p:cNvSpPr>
            <p:nvPr/>
          </p:nvSpPr>
          <p:spPr bwMode="auto">
            <a:xfrm>
              <a:off x="4770" y="345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53" name="Line 137"/>
            <p:cNvSpPr>
              <a:spLocks noChangeShapeType="1"/>
            </p:cNvSpPr>
            <p:nvPr/>
          </p:nvSpPr>
          <p:spPr bwMode="auto">
            <a:xfrm>
              <a:off x="5018" y="3190"/>
              <a:ext cx="393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4" name="AutoShape 138"/>
            <p:cNvSpPr>
              <a:spLocks noChangeArrowheads="1"/>
            </p:cNvSpPr>
            <p:nvPr/>
          </p:nvSpPr>
          <p:spPr bwMode="auto">
            <a:xfrm>
              <a:off x="4160" y="3134"/>
              <a:ext cx="175" cy="88"/>
            </a:xfrm>
            <a:prstGeom prst="rightArrow">
              <a:avLst>
                <a:gd name="adj1" fmla="val 50000"/>
                <a:gd name="adj2" fmla="val 497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Non-Unique Search Keys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913" y="1093788"/>
            <a:ext cx="7905750" cy="4903787"/>
          </a:xfrm>
        </p:spPr>
        <p:txBody>
          <a:bodyPr/>
          <a:lstStyle/>
          <a:p>
            <a:r>
              <a:rPr lang="en-US" altLang="en-US" sz="2000" dirty="0" smtClean="0"/>
              <a:t>Alternatives to scheme described earlier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List of tuple pointers </a:t>
            </a:r>
            <a:r>
              <a:rPr lang="en-US" altLang="en-US" sz="2000" dirty="0" smtClean="0">
                <a:ea typeface="ＭＳ Ｐゴシック" pitchFamily="34" charset="-128"/>
              </a:rPr>
              <a:t>with each key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Extra code to handle long lists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Deletion of a tuple can be expensive if there are many duplicates on search key (why?)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Low space overhead, no extra cost for queries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Make search key unique by adding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a record-identifier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Extra storage overhead for keys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Simpler code for insertion/deletion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Widely used</a:t>
            </a:r>
          </a:p>
          <a:p>
            <a:pPr lvl="1"/>
            <a:endParaRPr lang="en-US" altLang="en-US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Indexing Strings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/>
              <a:t>Variable length strings as keys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Variable </a:t>
            </a:r>
            <a:r>
              <a:rPr lang="en-US" altLang="en-US" sz="2000" dirty="0" smtClean="0">
                <a:ea typeface="ＭＳ Ｐゴシック" pitchFamily="34" charset="-128"/>
              </a:rPr>
              <a:t>fan out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Use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space utilization </a:t>
            </a:r>
            <a:r>
              <a:rPr lang="en-US" altLang="en-US" sz="2000" dirty="0" smtClean="0">
                <a:ea typeface="ＭＳ Ｐゴシック" pitchFamily="34" charset="-128"/>
              </a:rPr>
              <a:t>as criterion for splitting, not number of pointers</a:t>
            </a:r>
          </a:p>
          <a:p>
            <a:r>
              <a:rPr lang="en-US" altLang="en-US" sz="2000" b="1" dirty="0" smtClean="0">
                <a:solidFill>
                  <a:srgbClr val="3366CC"/>
                </a:solidFill>
              </a:rPr>
              <a:t>Prefix compression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Key values at internal nodes can be prefixes of full key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Keep enough characters to distinguish entries in the subtrees separated by the key value</a:t>
            </a:r>
          </a:p>
          <a:p>
            <a:pPr lvl="3"/>
            <a:r>
              <a:rPr lang="en-US" altLang="en-US" sz="2000" dirty="0" smtClean="0">
                <a:ea typeface="ＭＳ Ｐゴシック" pitchFamily="34" charset="-128"/>
              </a:rPr>
              <a:t>E.g. “Silas” and “</a:t>
            </a:r>
            <a:r>
              <a:rPr lang="en-US" altLang="en-US" sz="2000" dirty="0" err="1" smtClean="0">
                <a:ea typeface="ＭＳ Ｐゴシック" pitchFamily="34" charset="-128"/>
              </a:rPr>
              <a:t>Silberschatz</a:t>
            </a:r>
            <a:r>
              <a:rPr lang="en-US" altLang="en-US" sz="2000" dirty="0" smtClean="0">
                <a:ea typeface="ＭＳ Ｐゴシック" pitchFamily="34" charset="-128"/>
              </a:rPr>
              <a:t>” can be separated by “</a:t>
            </a:r>
            <a:r>
              <a:rPr lang="en-US" altLang="en-US" sz="2000" dirty="0" err="1" smtClean="0">
                <a:ea typeface="ＭＳ Ｐゴシック" pitchFamily="34" charset="-128"/>
              </a:rPr>
              <a:t>Silb</a:t>
            </a:r>
            <a:r>
              <a:rPr lang="en-US" altLang="en-US" sz="2000" dirty="0" smtClean="0">
                <a:ea typeface="ＭＳ Ｐゴシック" pitchFamily="34" charset="-128"/>
              </a:rPr>
              <a:t>”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Keys in leaf node can be compressed by sharing common prefixes</a:t>
            </a:r>
          </a:p>
        </p:txBody>
      </p:sp>
    </p:spTree>
    <p:extLst>
      <p:ext uri="{BB962C8B-B14F-4D97-AF65-F5344CB8AC3E}">
        <p14:creationId xmlns:p14="http://schemas.microsoft.com/office/powerpoint/2010/main" val="303231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205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B-Tree Index </a:t>
            </a:r>
            <a:r>
              <a:rPr lang="en-US" dirty="0" smtClean="0">
                <a:ea typeface="+mj-ea"/>
              </a:rPr>
              <a:t>File</a:t>
            </a:r>
            <a:endParaRPr lang="en-US" dirty="0">
              <a:ea typeface="+mj-ea"/>
            </a:endParaRPr>
          </a:p>
        </p:txBody>
      </p:sp>
      <p:sp>
        <p:nvSpPr>
          <p:cNvPr id="14339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390525" y="3702893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 smtClean="0"/>
              <a:t>B-tree (above) and B+-tree (below) on same data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166366"/>
            <a:ext cx="837229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388938" y="4310691"/>
            <a:ext cx="837229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2211572" y="1510393"/>
            <a:ext cx="4540102" cy="701179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Static Hashing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38" y="1136650"/>
            <a:ext cx="7620000" cy="4998336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disadvantage of sequential file organization and index structure require extra storage and overhead of indexing.</a:t>
            </a:r>
          </a:p>
          <a:p>
            <a:r>
              <a:rPr lang="en-US" altLang="zh-CN" dirty="0" smtClean="0">
                <a:ea typeface="宋体" charset="-122"/>
              </a:rPr>
              <a:t>File organization based on the technique of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hashing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bucket</a:t>
            </a:r>
            <a:r>
              <a:rPr lang="en-US" altLang="zh-CN" dirty="0">
                <a:ea typeface="宋体" charset="-122"/>
              </a:rPr>
              <a:t> is a unit of storage containing one or more records (a bucket is typically a disk block). </a:t>
            </a:r>
          </a:p>
          <a:p>
            <a:pPr lvl="1"/>
            <a:r>
              <a:rPr lang="en-US" altLang="zh-CN" dirty="0">
                <a:ea typeface="宋体" charset="-122"/>
              </a:rPr>
              <a:t>In a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hash file organization</a:t>
            </a:r>
            <a:r>
              <a:rPr lang="en-US" altLang="zh-CN" dirty="0">
                <a:ea typeface="宋体" charset="-122"/>
              </a:rPr>
              <a:t> we obtain the bucket of a record directly from its search-key value using a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hash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function.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Hash function </a:t>
            </a:r>
            <a:r>
              <a:rPr lang="en-US" altLang="zh-CN" i="1" dirty="0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 is a function from the set of all search-key values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to the set of all bucket addresses </a:t>
            </a:r>
            <a:r>
              <a:rPr lang="en-US" altLang="zh-CN" i="1" dirty="0">
                <a:ea typeface="宋体" charset="-122"/>
              </a:rPr>
              <a:t>B.</a:t>
            </a:r>
          </a:p>
          <a:p>
            <a:pPr lvl="1"/>
            <a:r>
              <a:rPr lang="en-US" altLang="zh-CN" dirty="0">
                <a:ea typeface="宋体" charset="-122"/>
              </a:rPr>
              <a:t>Hash function is used to locate records for access, insertion as well as deletion.</a:t>
            </a:r>
          </a:p>
          <a:p>
            <a:r>
              <a:rPr lang="en-US" altLang="zh-CN" dirty="0">
                <a:ea typeface="宋体" charset="-122"/>
              </a:rPr>
              <a:t>Records with different search-key values may be mapped to the same bucket; thus entire bucket has to be searched sequentially to locate a record.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0975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File Organization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296964"/>
            <a:ext cx="7466012" cy="3051213"/>
          </a:xfrm>
        </p:spPr>
        <p:txBody>
          <a:bodyPr/>
          <a:lstStyle/>
          <a:p>
            <a:r>
              <a:rPr lang="en-US" altLang="en-US" dirty="0" smtClean="0"/>
              <a:t>There are 10 buckets,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The binary representation of the </a:t>
            </a:r>
            <a:r>
              <a:rPr lang="en-US" altLang="en-US" i="1" dirty="0" err="1" smtClean="0"/>
              <a:t>i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character is assumed to be the integer </a:t>
            </a:r>
            <a:r>
              <a:rPr lang="en-US" altLang="en-US" i="1" dirty="0" err="1" smtClean="0"/>
              <a:t>i</a:t>
            </a:r>
            <a:r>
              <a:rPr lang="en-US" altLang="en-US" i="1" dirty="0" smtClean="0"/>
              <a:t>.</a:t>
            </a:r>
            <a:endParaRPr lang="en-US" altLang="en-US" dirty="0" smtClean="0"/>
          </a:p>
          <a:p>
            <a:pPr>
              <a:spcBef>
                <a:spcPts val="1800"/>
              </a:spcBef>
            </a:pPr>
            <a:r>
              <a:rPr lang="en-US" altLang="en-US" dirty="0" smtClean="0"/>
              <a:t>The hash function returns the sum of the binary representations of the characters modulo 10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E.g. h(Music) = 1        h(History) = 2  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        h(Physics) =  3   h(Elec. Eng.) = 3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04419" y="1212950"/>
            <a:ext cx="6978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smtClean="0"/>
              <a:t>Hash </a:t>
            </a:r>
            <a:r>
              <a:rPr lang="en-US" altLang="en-US" sz="2000" dirty="0"/>
              <a:t>file organization of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file,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  using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/>
              <a:t>as </a:t>
            </a:r>
            <a:r>
              <a:rPr lang="en-US" altLang="en-US" sz="2000" dirty="0" smtClean="0"/>
              <a:t>key </a:t>
            </a:r>
            <a:r>
              <a:rPr lang="en-US" altLang="en-US" sz="2000" dirty="0"/>
              <a:t>(See figure in next slide.)</a:t>
            </a:r>
          </a:p>
        </p:txBody>
      </p:sp>
    </p:spTree>
    <p:extLst>
      <p:ext uri="{BB962C8B-B14F-4D97-AF65-F5344CB8AC3E}">
        <p14:creationId xmlns:p14="http://schemas.microsoft.com/office/powerpoint/2010/main" val="40350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File Organization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5856288"/>
            <a:ext cx="7383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Hash file organization of </a:t>
            </a:r>
            <a:r>
              <a:rPr lang="en-US" altLang="en-US" sz="2000" i="1"/>
              <a:t>instructor</a:t>
            </a:r>
            <a:r>
              <a:rPr lang="en-US" altLang="en-US" sz="2000"/>
              <a:t> file, using </a:t>
            </a:r>
            <a:r>
              <a:rPr lang="en-US" altLang="en-US" sz="2000" i="1"/>
              <a:t>dept_name </a:t>
            </a:r>
            <a:r>
              <a:rPr lang="en-US" altLang="en-US" sz="2000"/>
              <a:t>as key (see previous slide for details).</a:t>
            </a:r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784225"/>
            <a:ext cx="6197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9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Hash Functions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561715" cy="4884737"/>
          </a:xfrm>
        </p:spPr>
        <p:txBody>
          <a:bodyPr/>
          <a:lstStyle/>
          <a:p>
            <a:r>
              <a:rPr lang="en-US" altLang="en-US" dirty="0" smtClean="0"/>
              <a:t>Worst hash function maps all search-key values to the same bucket; this makes access time proportional to the number of search-key values in the file.</a:t>
            </a:r>
          </a:p>
          <a:p>
            <a:pPr lvl="1"/>
            <a:r>
              <a:rPr lang="en-US" altLang="en-US" dirty="0" smtClean="0"/>
              <a:t>An ideal hash function is </a:t>
            </a:r>
            <a:r>
              <a:rPr lang="en-US" altLang="en-US" b="1" dirty="0" smtClean="0">
                <a:solidFill>
                  <a:srgbClr val="FF0000"/>
                </a:solidFill>
              </a:rPr>
              <a:t>uniform</a:t>
            </a:r>
            <a:r>
              <a:rPr lang="en-US" altLang="en-US" i="1" dirty="0" smtClean="0"/>
              <a:t>,</a:t>
            </a:r>
            <a:r>
              <a:rPr lang="en-US" altLang="en-US" dirty="0" smtClean="0"/>
              <a:t> i.e., each bucket is assigned the same number of </a:t>
            </a:r>
            <a:r>
              <a:rPr lang="en-US" altLang="en-US" dirty="0" smtClean="0">
                <a:solidFill>
                  <a:srgbClr val="FF0000"/>
                </a:solidFill>
              </a:rPr>
              <a:t>search-key values </a:t>
            </a:r>
            <a:r>
              <a:rPr lang="en-US" altLang="en-US" dirty="0" smtClean="0"/>
              <a:t>from the set of </a:t>
            </a:r>
            <a:r>
              <a:rPr lang="en-US" altLang="en-US" i="1" dirty="0" smtClean="0"/>
              <a:t>all</a:t>
            </a:r>
            <a:r>
              <a:rPr lang="en-US" altLang="en-US" dirty="0" smtClean="0"/>
              <a:t> possible values.</a:t>
            </a:r>
          </a:p>
          <a:p>
            <a:pPr lvl="1"/>
            <a:r>
              <a:rPr lang="en-US" altLang="en-US" dirty="0" smtClean="0"/>
              <a:t>Ideal hash function is </a:t>
            </a:r>
            <a:r>
              <a:rPr lang="en-US" altLang="en-US" b="1" dirty="0" smtClean="0">
                <a:solidFill>
                  <a:srgbClr val="FF0000"/>
                </a:solidFill>
              </a:rPr>
              <a:t>random</a:t>
            </a:r>
            <a:r>
              <a:rPr lang="en-US" altLang="en-US" dirty="0" smtClean="0"/>
              <a:t>, so each bucket will have the </a:t>
            </a:r>
            <a:r>
              <a:rPr lang="en-US" altLang="en-US" dirty="0" smtClean="0">
                <a:solidFill>
                  <a:srgbClr val="FF0000"/>
                </a:solidFill>
              </a:rPr>
              <a:t>roughly same </a:t>
            </a:r>
            <a:r>
              <a:rPr lang="en-US" altLang="en-US" dirty="0" smtClean="0">
                <a:solidFill>
                  <a:srgbClr val="FF0000"/>
                </a:solidFill>
              </a:rPr>
              <a:t>number of records </a:t>
            </a:r>
            <a:r>
              <a:rPr lang="en-US" altLang="en-US" dirty="0" smtClean="0"/>
              <a:t>assigned to it irrespective of the </a:t>
            </a:r>
            <a:r>
              <a:rPr lang="en-US" altLang="en-US" i="1" dirty="0" smtClean="0"/>
              <a:t>actual distribution</a:t>
            </a:r>
            <a:r>
              <a:rPr lang="en-US" altLang="en-US" dirty="0" smtClean="0"/>
              <a:t> of search-key values in the file.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Typical hash functions perform computation on the internal binary representation of the search-key.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For example, for a string search-key, the binary representations of all the characters in the string could be added and the sum modulo the number of buckets could be returned. </a:t>
            </a:r>
          </a:p>
        </p:txBody>
      </p:sp>
    </p:spTree>
    <p:extLst>
      <p:ext uri="{BB962C8B-B14F-4D97-AF65-F5344CB8AC3E}">
        <p14:creationId xmlns:p14="http://schemas.microsoft.com/office/powerpoint/2010/main" val="31088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Ordered Indices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23975"/>
            <a:ext cx="7848600" cy="4876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In an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ordered index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dirty="0">
                <a:ea typeface="宋体" charset="-122"/>
              </a:rPr>
              <a:t>index entries are stored sorted on the search key value. 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Primary index</a:t>
            </a:r>
            <a:r>
              <a:rPr lang="en-US" altLang="zh-CN" b="1" dirty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in a sequentially ordered file, the index whose search key specifies the sequential order of the file.</a:t>
            </a:r>
          </a:p>
          <a:p>
            <a:pPr lvl="1"/>
            <a:r>
              <a:rPr lang="en-US" altLang="zh-CN" dirty="0">
                <a:ea typeface="宋体" charset="-122"/>
              </a:rPr>
              <a:t>Also called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clustering index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The search key of a primary index is usually but not necessarily the primary key.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Secondary index</a:t>
            </a:r>
            <a:r>
              <a:rPr lang="en-US" altLang="zh-CN" dirty="0">
                <a:ea typeface="宋体" charset="-122"/>
              </a:rPr>
              <a:t>: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an index whose search key specifies an order different from the sequential order of the file.  Also called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non-clustering index</a:t>
            </a:r>
            <a:r>
              <a:rPr lang="en-US" altLang="zh-CN" b="1" dirty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Index-sequential file</a:t>
            </a:r>
            <a:r>
              <a:rPr lang="en-US" altLang="zh-CN" b="1" dirty="0">
                <a:ea typeface="宋体" charset="-122"/>
              </a:rPr>
              <a:t>:</a:t>
            </a:r>
            <a:r>
              <a:rPr lang="en-US" altLang="zh-CN" dirty="0">
                <a:ea typeface="宋体" charset="-122"/>
              </a:rPr>
              <a:t> ordered sequential file with a primary index.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79413" y="955675"/>
            <a:ext cx="498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Indexing techniques evaluated on basis of: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Handling of Bucket Overflows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062493"/>
            <a:ext cx="7910058" cy="5664878"/>
          </a:xfrm>
        </p:spPr>
        <p:txBody>
          <a:bodyPr/>
          <a:lstStyle/>
          <a:p>
            <a:r>
              <a:rPr lang="en-US" altLang="en-US" dirty="0" smtClean="0"/>
              <a:t>Bucket overflow can occur because of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Insufficient buckets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Skew in distribution of records.  This can occur due to two reasons: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multiple records have same search-key value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chosen hash function produces non-uniform distribution of key values</a:t>
            </a:r>
          </a:p>
          <a:p>
            <a:r>
              <a:rPr lang="en-US" altLang="en-US" dirty="0" smtClean="0"/>
              <a:t>Although the probability of bucket overflow can be reduced, it cannot be eliminated; it is handled by using </a:t>
            </a:r>
            <a:r>
              <a:rPr lang="en-US" altLang="en-US" b="1" i="1" dirty="0" smtClean="0">
                <a:solidFill>
                  <a:srgbClr val="3366CC"/>
                </a:solidFill>
              </a:rPr>
              <a:t>overflow buckets</a:t>
            </a:r>
            <a:r>
              <a:rPr lang="en-US" altLang="en-US" b="1" i="1" dirty="0" smtClean="0"/>
              <a:t>.</a:t>
            </a:r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smtClean="0"/>
              <a:t>Rehashing</a:t>
            </a:r>
            <a:endParaRPr lang="en-US" altLang="en-US" dirty="0"/>
          </a:p>
          <a:p>
            <a:pPr marL="0" indent="0">
              <a:buNone/>
            </a:pPr>
            <a:endParaRPr lang="en-US" altLang="en-US" b="1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14" y="3735005"/>
            <a:ext cx="3734254" cy="240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8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Hash Indices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Hashing can be used not only for file organization, but also for index-structure creation.  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rgbClr val="3366CC"/>
                </a:solidFill>
              </a:rPr>
              <a:t>hash index</a:t>
            </a:r>
            <a:r>
              <a:rPr lang="en-US" altLang="en-US" dirty="0" smtClean="0"/>
              <a:t> organizes the search keys, with their associated record pointers, into a hash file structure.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Strictly speaking, hash indices are always secondary indices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if the file itself is organized using hashing, a separate primary hash index on it using the same search-key is unnecessary. 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However, we use the term hash index to refer to both secondary index structures and hash organized files. </a:t>
            </a:r>
          </a:p>
        </p:txBody>
      </p:sp>
    </p:spTree>
    <p:extLst>
      <p:ext uri="{BB962C8B-B14F-4D97-AF65-F5344CB8AC3E}">
        <p14:creationId xmlns:p14="http://schemas.microsoft.com/office/powerpoint/2010/main" val="11416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Index</a:t>
            </a:r>
          </a:p>
        </p:txBody>
      </p:sp>
      <p:pic>
        <p:nvPicPr>
          <p:cNvPr id="634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765550" y="5497513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hash index on </a:t>
            </a:r>
            <a:r>
              <a:rPr lang="en-US" altLang="en-US" sz="2000" i="1"/>
              <a:t>instructor, </a:t>
            </a:r>
            <a:r>
              <a:rPr lang="en-US" altLang="en-US" sz="2000"/>
              <a:t> on attribute </a:t>
            </a:r>
            <a:r>
              <a:rPr lang="en-US" altLang="en-US" sz="2000" i="1"/>
              <a:t>ID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3412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Dynamic Hashing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011694"/>
            <a:ext cx="7785100" cy="5422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Good for database that grows and shrinks in size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Allows the hash function to be modified dynamically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CC"/>
                </a:solidFill>
              </a:rPr>
              <a:t>Extendable hashing</a:t>
            </a:r>
            <a:r>
              <a:rPr lang="en-US" altLang="en-US" dirty="0" smtClean="0"/>
              <a:t> – one form of dynamic hashing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Hash function generates values over a large range — typically </a:t>
            </a:r>
            <a:r>
              <a:rPr lang="en-US" altLang="en-US" i="1" dirty="0" smtClean="0">
                <a:ea typeface="ＭＳ Ｐゴシック" pitchFamily="34" charset="-128"/>
              </a:rPr>
              <a:t>b</a:t>
            </a:r>
            <a:r>
              <a:rPr lang="en-US" altLang="en-US" dirty="0" smtClean="0">
                <a:ea typeface="ＭＳ Ｐゴシック" pitchFamily="34" charset="-128"/>
              </a:rPr>
              <a:t>-bit integers, with </a:t>
            </a:r>
            <a:r>
              <a:rPr lang="en-US" altLang="en-US" i="1" dirty="0" smtClean="0">
                <a:ea typeface="ＭＳ Ｐゴシック" pitchFamily="34" charset="-128"/>
              </a:rPr>
              <a:t>b</a:t>
            </a:r>
            <a:r>
              <a:rPr lang="en-US" altLang="en-US" dirty="0" smtClean="0">
                <a:ea typeface="ＭＳ Ｐゴシック" pitchFamily="34" charset="-128"/>
              </a:rPr>
              <a:t> = 32.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At any time use only a prefix of the hash function to index into a table of bucket addresses.  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Let the length of the prefix be </a:t>
            </a:r>
            <a:r>
              <a:rPr lang="en-US" altLang="en-US" i="1" dirty="0" err="1" smtClean="0">
                <a:ea typeface="ＭＳ Ｐゴシック" pitchFamily="34" charset="-128"/>
              </a:rPr>
              <a:t>i</a:t>
            </a:r>
            <a:r>
              <a:rPr lang="en-US" altLang="en-US" dirty="0" smtClean="0">
                <a:ea typeface="ＭＳ Ｐゴシック" pitchFamily="34" charset="-128"/>
              </a:rPr>
              <a:t> bits,  0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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 32. 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Bucket address table size = 2</a:t>
            </a:r>
            <a:r>
              <a:rPr lang="en-US" altLang="en-US" sz="2400" baseline="30000" dirty="0" smtClean="0">
                <a:ea typeface="ＭＳ Ｐゴシック" pitchFamily="34" charset="-128"/>
                <a:sym typeface="Symbol" pitchFamily="18" charset="2"/>
              </a:rPr>
              <a:t>i.</a:t>
            </a:r>
            <a:r>
              <a:rPr lang="en-US" altLang="en-US" sz="2400" dirty="0" smtClean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Initially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= 0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Value of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grows and shrinks as the size of the database grows and shrinks.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Multiple entries in the bucket address table may point to a bucket (why?)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Thus, a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ctual number of buckets is &lt; 2</a:t>
            </a:r>
            <a:r>
              <a:rPr lang="en-US" altLang="en-US" sz="2400" i="1" baseline="30000" dirty="0" smtClean="0">
                <a:ea typeface="ＭＳ Ｐゴシック" pitchFamily="34" charset="-128"/>
                <a:sym typeface="Symbol" pitchFamily="18" charset="2"/>
              </a:rPr>
              <a:t>i</a:t>
            </a:r>
            <a:endParaRPr lang="en-US" altLang="en-US" dirty="0" smtClean="0">
              <a:ea typeface="ＭＳ Ｐゴシック" pitchFamily="34" charset="-128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The number of buckets also changes dynamically due to coalescing and splitting of buckets. </a:t>
            </a:r>
          </a:p>
        </p:txBody>
      </p:sp>
    </p:spTree>
    <p:extLst>
      <p:ext uri="{BB962C8B-B14F-4D97-AF65-F5344CB8AC3E}">
        <p14:creationId xmlns:p14="http://schemas.microsoft.com/office/powerpoint/2010/main" val="21855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General Extendable Hash Structure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75620" y="5842659"/>
            <a:ext cx="599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In this structure, </a:t>
            </a:r>
            <a:r>
              <a:rPr lang="en-US" altLang="en-US" sz="1800" i="1" dirty="0"/>
              <a:t>i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= </a:t>
            </a:r>
            <a:r>
              <a:rPr lang="en-US" altLang="en-US" sz="1800" i="1" dirty="0"/>
              <a:t>i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=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, whereas </a:t>
            </a:r>
            <a:r>
              <a:rPr lang="en-US" altLang="en-US" sz="1800" i="1" dirty="0"/>
              <a:t>i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=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– </a:t>
            </a:r>
            <a:r>
              <a:rPr lang="en-US" altLang="en-US" sz="1800" dirty="0" smtClean="0"/>
              <a:t>1</a:t>
            </a:r>
            <a:endParaRPr lang="en-US" altLang="en-US" sz="1800" dirty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037999"/>
            <a:ext cx="5635625" cy="463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42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Dense Index Files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C00000"/>
                </a:solidFill>
              </a:rPr>
              <a:t>Dense index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/>
              <a:t>— Index record appears for </a:t>
            </a:r>
            <a:r>
              <a:rPr lang="en-US" altLang="en-US" sz="2000" dirty="0" smtClean="0">
                <a:solidFill>
                  <a:srgbClr val="C00000"/>
                </a:solidFill>
              </a:rPr>
              <a:t>every</a:t>
            </a:r>
            <a:r>
              <a:rPr lang="en-US" altLang="en-US" sz="2000" dirty="0" smtClean="0"/>
              <a:t> search-key value in the file. </a:t>
            </a:r>
          </a:p>
          <a:p>
            <a:pPr lvl="1"/>
            <a:r>
              <a:rPr lang="en-US" altLang="en-US" sz="1800" dirty="0" smtClean="0"/>
              <a:t>E.g. index on </a:t>
            </a:r>
            <a:r>
              <a:rPr lang="en-US" altLang="en-US" sz="1800" i="1" dirty="0" smtClean="0"/>
              <a:t>ID</a:t>
            </a:r>
            <a:r>
              <a:rPr lang="en-US" altLang="en-US" sz="1800" dirty="0" smtClean="0"/>
              <a:t> attribute of </a:t>
            </a:r>
            <a:r>
              <a:rPr lang="en-US" altLang="en-US" sz="1800" i="1" dirty="0" smtClean="0"/>
              <a:t>instructor</a:t>
            </a:r>
            <a:r>
              <a:rPr lang="en-US" altLang="en-US" sz="1800" dirty="0" smtClean="0"/>
              <a:t> relation 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25" y="2522274"/>
            <a:ext cx="7223705" cy="350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4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Dense Index Files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sz="2000" dirty="0" smtClean="0"/>
              <a:t>Dense index on </a:t>
            </a:r>
            <a:r>
              <a:rPr lang="en-US" altLang="en-US" sz="2000" i="1" dirty="0" err="1" smtClean="0"/>
              <a:t>dept_name</a:t>
            </a:r>
            <a:r>
              <a:rPr lang="en-US" altLang="en-US" sz="2000" dirty="0" smtClean="0"/>
              <a:t>, with </a:t>
            </a:r>
            <a:r>
              <a:rPr lang="en-US" altLang="en-US" sz="2000" i="1" dirty="0" smtClean="0"/>
              <a:t>instructor </a:t>
            </a:r>
            <a:r>
              <a:rPr lang="en-US" altLang="en-US" sz="2000" dirty="0" smtClean="0"/>
              <a:t>file </a:t>
            </a:r>
            <a:r>
              <a:rPr lang="en-US" altLang="en-US" sz="2000" dirty="0" smtClean="0">
                <a:solidFill>
                  <a:srgbClr val="C00000"/>
                </a:solidFill>
              </a:rPr>
              <a:t>sorted on </a:t>
            </a:r>
            <a:r>
              <a:rPr lang="en-US" altLang="en-US" sz="2000" i="1" dirty="0" err="1" smtClean="0"/>
              <a:t>dept_name</a:t>
            </a:r>
            <a:endParaRPr lang="en-US" altLang="en-US" sz="2000" dirty="0" smtClean="0"/>
          </a:p>
        </p:txBody>
      </p:sp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41" y="2321960"/>
            <a:ext cx="7293586" cy="303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Sparse Index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70500"/>
            <a:ext cx="7733711" cy="249555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Sparse Index</a:t>
            </a:r>
            <a:r>
              <a:rPr lang="en-US" altLang="en-US" dirty="0" smtClean="0"/>
              <a:t>:  contains index records for only some search-key values.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Applicable when records are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itchFamily="34" charset="-128"/>
              </a:rPr>
              <a:t>sequentially ordered </a:t>
            </a:r>
            <a:r>
              <a:rPr lang="en-US" altLang="en-US" dirty="0" smtClean="0">
                <a:ea typeface="ＭＳ Ｐゴシック" pitchFamily="34" charset="-128"/>
              </a:rPr>
              <a:t>on search-key</a:t>
            </a:r>
          </a:p>
          <a:p>
            <a:r>
              <a:rPr lang="en-US" altLang="en-US" dirty="0" smtClean="0"/>
              <a:t>To locate a record with search-key value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we: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Find index record with largest search-key value &lt; </a:t>
            </a:r>
            <a:r>
              <a:rPr lang="en-US" altLang="en-US" i="1" dirty="0" smtClean="0">
                <a:ea typeface="ＭＳ Ｐゴシック" pitchFamily="34" charset="-128"/>
              </a:rPr>
              <a:t>K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Search file sequentially starting at the record to which the index record points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36" y="3678148"/>
            <a:ext cx="6575311" cy="302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7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Sparse Index Files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Compared to dense indices: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Less space and less maintenance overhead for insertions and deletions.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Generally slower than dense index for locating records.</a:t>
            </a:r>
          </a:p>
          <a:p>
            <a:r>
              <a:rPr lang="en-US" altLang="en-US" b="1" dirty="0" smtClean="0"/>
              <a:t>Good tradeoff</a:t>
            </a:r>
            <a:r>
              <a:rPr lang="en-US" altLang="en-US" dirty="0" smtClean="0"/>
              <a:t>: sparse index with an index entry for every block in file, to locate the block containing the record. Less block to be accessed. </a:t>
            </a:r>
          </a:p>
        </p:txBody>
      </p:sp>
      <p:grpSp>
        <p:nvGrpSpPr>
          <p:cNvPr id="11268" name="Group 8"/>
          <p:cNvGrpSpPr>
            <a:grpSpLocks/>
          </p:cNvGrpSpPr>
          <p:nvPr/>
        </p:nvGrpSpPr>
        <p:grpSpPr bwMode="auto">
          <a:xfrm>
            <a:off x="3009900" y="3481600"/>
            <a:ext cx="3024188" cy="2862262"/>
            <a:chOff x="3486" y="2060"/>
            <a:chExt cx="1905" cy="1803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5" b="53145"/>
            <a:stretch>
              <a:fillRect/>
            </a:stretch>
          </p:blipFill>
          <p:spPr bwMode="auto">
            <a:xfrm>
              <a:off x="3517" y="2060"/>
              <a:ext cx="1874" cy="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 useBgFill="1"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486" y="2999"/>
              <a:ext cx="794" cy="864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 useBgFill="1"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562" y="3360"/>
              <a:ext cx="1046" cy="461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7884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rgbClr val="000000"/>
          </a:solidFill>
          <a:prstDash val="sysDot"/>
          <a:miter lim="800000"/>
          <a:headEnd/>
          <a:tailEnd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21811</TotalTime>
  <Words>3330</Words>
  <Application>Microsoft Office PowerPoint</Application>
  <PresentationFormat>全屏显示(4:3)</PresentationFormat>
  <Paragraphs>477</Paragraphs>
  <Slides>54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db-book</vt:lpstr>
      <vt:lpstr>Clip</vt:lpstr>
      <vt:lpstr>Indexing and Hashing</vt:lpstr>
      <vt:lpstr>Basic Concepts</vt:lpstr>
      <vt:lpstr>PowerPoint 演示文稿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Primary and Secondary Indices</vt:lpstr>
      <vt:lpstr>Multilevel Index</vt:lpstr>
      <vt:lpstr>Multilevel Index (Cont.)</vt:lpstr>
      <vt:lpstr>Index Update:  Deletion</vt:lpstr>
      <vt:lpstr>Index Update:  Insertion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Example of a B+-tree</vt:lpstr>
      <vt:lpstr>Observations about B+-trees</vt:lpstr>
      <vt:lpstr>Queries on B+-Trees</vt:lpstr>
      <vt:lpstr>Queries on B+-Trees (Cont.)</vt:lpstr>
      <vt:lpstr>Updates on B+-Trees:  Insertion</vt:lpstr>
      <vt:lpstr>Updates on B+-Trees:  Insertion (Cont.)</vt:lpstr>
      <vt:lpstr>B+-Tree  Insertion</vt:lpstr>
      <vt:lpstr>B+-Tree  Insertion</vt:lpstr>
      <vt:lpstr>Insert Algorithm</vt:lpstr>
      <vt:lpstr>Insert Algorithm (cont.)</vt:lpstr>
      <vt:lpstr>More Insert examples</vt:lpstr>
      <vt:lpstr>More Insert examples (cont.)</vt:lpstr>
      <vt:lpstr>Updates on B+-Trees: Deletion</vt:lpstr>
      <vt:lpstr>Updates on B+-Trees:  Deletion</vt:lpstr>
      <vt:lpstr>Examples of B+-Tree Deletion</vt:lpstr>
      <vt:lpstr>Examples of B+-Tree Deletion (Cont.)</vt:lpstr>
      <vt:lpstr>Delete Algorithm</vt:lpstr>
      <vt:lpstr>Delete Algorithm (cont.)</vt:lpstr>
      <vt:lpstr>More Delete examples</vt:lpstr>
      <vt:lpstr>More Delete examples (cont.)</vt:lpstr>
      <vt:lpstr>Non-Unique Search Keys</vt:lpstr>
      <vt:lpstr>Indexing Strings</vt:lpstr>
      <vt:lpstr>B-Tree Index File</vt:lpstr>
      <vt:lpstr>Static Hashing</vt:lpstr>
      <vt:lpstr>Example of Hash File Organization</vt:lpstr>
      <vt:lpstr>Example of Hash File Organization </vt:lpstr>
      <vt:lpstr>Hash Functions</vt:lpstr>
      <vt:lpstr>Handling of Bucket Overflows</vt:lpstr>
      <vt:lpstr>Hash Indices</vt:lpstr>
      <vt:lpstr>Example of Hash Index</vt:lpstr>
      <vt:lpstr>Dynamic Hashing</vt:lpstr>
      <vt:lpstr>General Extendable Hash Structure 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12:  Indexing and Hashing</dc:title>
  <dc:creator>Marilyn Turnamian;Bo Zhou</dc:creator>
  <cp:lastModifiedBy>Zhou Bo</cp:lastModifiedBy>
  <cp:revision>343</cp:revision>
  <cp:lastPrinted>1999-06-28T19:27:31Z</cp:lastPrinted>
  <dcterms:created xsi:type="dcterms:W3CDTF">2000-02-23T18:58:38Z</dcterms:created>
  <dcterms:modified xsi:type="dcterms:W3CDTF">2021-05-16T03:14:21Z</dcterms:modified>
</cp:coreProperties>
</file>