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355" r:id="rId6"/>
    <p:sldId id="262" r:id="rId7"/>
    <p:sldId id="333" r:id="rId8"/>
    <p:sldId id="356" r:id="rId9"/>
    <p:sldId id="263" r:id="rId10"/>
    <p:sldId id="340" r:id="rId11"/>
    <p:sldId id="341" r:id="rId12"/>
    <p:sldId id="342" r:id="rId13"/>
    <p:sldId id="343" r:id="rId14"/>
    <p:sldId id="344" r:id="rId15"/>
    <p:sldId id="275" r:id="rId16"/>
    <p:sldId id="277" r:id="rId17"/>
    <p:sldId id="276" r:id="rId18"/>
    <p:sldId id="278" r:id="rId19"/>
    <p:sldId id="334" r:id="rId20"/>
    <p:sldId id="345" r:id="rId21"/>
    <p:sldId id="346" r:id="rId22"/>
    <p:sldId id="279" r:id="rId23"/>
    <p:sldId id="284" r:id="rId24"/>
    <p:sldId id="285" r:id="rId25"/>
    <p:sldId id="286" r:id="rId26"/>
    <p:sldId id="290" r:id="rId27"/>
    <p:sldId id="335" r:id="rId28"/>
    <p:sldId id="287" r:id="rId29"/>
    <p:sldId id="347" r:id="rId30"/>
    <p:sldId id="288" r:id="rId31"/>
    <p:sldId id="289" r:id="rId32"/>
    <p:sldId id="291" r:id="rId33"/>
    <p:sldId id="293" r:id="rId34"/>
    <p:sldId id="294" r:id="rId35"/>
    <p:sldId id="295" r:id="rId36"/>
    <p:sldId id="348" r:id="rId37"/>
    <p:sldId id="296" r:id="rId38"/>
    <p:sldId id="349" r:id="rId39"/>
    <p:sldId id="350" r:id="rId40"/>
    <p:sldId id="299" r:id="rId41"/>
    <p:sldId id="301" r:id="rId42"/>
    <p:sldId id="302" r:id="rId43"/>
    <p:sldId id="303" r:id="rId44"/>
    <p:sldId id="304" r:id="rId45"/>
    <p:sldId id="351" r:id="rId46"/>
    <p:sldId id="352" r:id="rId47"/>
    <p:sldId id="357" r:id="rId48"/>
    <p:sldId id="353" r:id="rId49"/>
    <p:sldId id="354" r:id="rId50"/>
    <p:sldId id="336" r:id="rId5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49" autoAdjust="0"/>
    <p:restoredTop sz="94590" autoAdjust="0"/>
  </p:normalViewPr>
  <p:slideViewPr>
    <p:cSldViewPr snapToGrid="0">
      <p:cViewPr varScale="1">
        <p:scale>
          <a:sx n="84" d="100"/>
          <a:sy n="84" d="100"/>
        </p:scale>
        <p:origin x="-84" y="-9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0"/>
            <a:r>
              <a:rPr lang="en-US" altLang="zh-CN" smtClean="0"/>
              <a:t>Second level</a:t>
            </a:r>
          </a:p>
          <a:p>
            <a:pPr lvl="0"/>
            <a:r>
              <a:rPr lang="en-US" altLang="zh-CN" smtClean="0"/>
              <a:t>Third level</a:t>
            </a:r>
          </a:p>
          <a:p>
            <a:pPr lvl="0"/>
            <a:r>
              <a:rPr lang="en-US" altLang="zh-CN" smtClean="0"/>
              <a:t>Fourth level</a:t>
            </a:r>
          </a:p>
          <a:p>
            <a:pPr lvl="0"/>
            <a:r>
              <a:rPr lang="en-US" altLang="zh-CN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DDFD8989-94F3-4968-963A-04E7193628C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24686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xmlns="" id="{4B95BF98-7E43-4891-90E1-9BAA59B9C3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30171" indent="-280835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23340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572677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22013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471349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20685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370021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19357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C56A9B6-8725-447A-9321-4854013A78C1}" type="slidenum">
              <a:rPr lang="en-US" altLang="en-US" sz="1300"/>
              <a:pPr>
                <a:spcBef>
                  <a:spcPct val="0"/>
                </a:spcBef>
              </a:pPr>
              <a:t>5</a:t>
            </a:fld>
            <a:endParaRPr lang="en-US" altLang="en-US" sz="13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xmlns="" id="{FDC555F4-958C-4FD7-9960-339F2A0591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xmlns="" id="{EB175AFF-3A9E-4C16-BE72-C67C1E34A7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D8989-94F3-4968-963A-04E7193628C9}" type="slidenum">
              <a:rPr lang="zh-CN" altLang="en-US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4696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171" indent="-280835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3340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2677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2013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1349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0685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0021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357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25CCE15-AABA-47E6-B173-5253D1138B37}" type="slidenum">
              <a:rPr lang="en-US" altLang="zh-CN" sz="1300"/>
              <a:pPr>
                <a:spcBef>
                  <a:spcPct val="0"/>
                </a:spcBef>
              </a:pPr>
              <a:t>36</a:t>
            </a:fld>
            <a:endParaRPr lang="en-US" altLang="zh-CN" sz="13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171" indent="-280835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3340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2677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2013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1349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0685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0021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357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F04B6CC-ABD0-4557-8C48-CBE7CE48DD3E}" type="slidenum">
              <a:rPr lang="en-US" altLang="zh-CN" sz="1300"/>
              <a:pPr>
                <a:spcBef>
                  <a:spcPct val="0"/>
                </a:spcBef>
              </a:pPr>
              <a:t>38</a:t>
            </a:fld>
            <a:endParaRPr lang="en-US" altLang="zh-CN" sz="13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171" indent="-280835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3340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2677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2013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1349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0685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0021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357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86BF545-F3B9-4E4B-BBA4-55528AFD3ADC}" type="slidenum">
              <a:rPr lang="en-US" altLang="zh-CN" sz="1300"/>
              <a:pPr>
                <a:spcBef>
                  <a:spcPct val="0"/>
                </a:spcBef>
              </a:pPr>
              <a:t>39</a:t>
            </a:fld>
            <a:endParaRPr lang="en-US" altLang="zh-CN" sz="13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171" indent="-280835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3340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2677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2013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1349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0685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0021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357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B386C79-7090-412D-9E0A-3289614C90B9}" type="slidenum">
              <a:rPr lang="en-US" altLang="zh-CN" sz="1300"/>
              <a:pPr>
                <a:spcBef>
                  <a:spcPct val="0"/>
                </a:spcBef>
              </a:pPr>
              <a:t>45</a:t>
            </a:fld>
            <a:endParaRPr lang="en-US" altLang="zh-CN" sz="13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171" indent="-280835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3340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2677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2013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1349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0685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0021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357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7742AAE-3E27-43B7-8BCF-381B7C0157A6}" type="slidenum">
              <a:rPr lang="en-US" altLang="zh-CN" sz="1300"/>
              <a:pPr>
                <a:spcBef>
                  <a:spcPct val="0"/>
                </a:spcBef>
              </a:pPr>
              <a:t>46</a:t>
            </a:fld>
            <a:endParaRPr lang="en-US" altLang="zh-CN" sz="13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="" xmlns:a16="http://schemas.microsoft.com/office/drawing/2014/main" id="{411A0C94-7116-4D9F-B032-0B7D5CAEFD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30171" indent="-280835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23340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572677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22013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471349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20685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370021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19357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A087AEF-BCD3-4E14-90AC-36F21F61B7CD}" type="slidenum">
              <a:rPr lang="en-US" altLang="en-US" sz="1300"/>
              <a:pPr>
                <a:spcBef>
                  <a:spcPct val="0"/>
                </a:spcBef>
              </a:pPr>
              <a:t>47</a:t>
            </a:fld>
            <a:endParaRPr lang="en-US" altLang="en-US" sz="1300"/>
          </a:p>
        </p:txBody>
      </p:sp>
      <p:sp>
        <p:nvSpPr>
          <p:cNvPr id="105475" name="Rectangle 2">
            <a:extLst>
              <a:ext uri="{FF2B5EF4-FFF2-40B4-BE49-F238E27FC236}">
                <a16:creationId xmlns="" xmlns:a16="http://schemas.microsoft.com/office/drawing/2014/main" id="{5A1EACEC-D3BA-440B-B162-960DEBF63F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="" xmlns:a16="http://schemas.microsoft.com/office/drawing/2014/main" id="{65FC041A-1CDA-4E0D-899C-36B41A2D1B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171" indent="-280835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3340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2677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2013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1349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0685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0021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357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E4FE4AA-C44F-498E-8145-54BEBD61A4A6}" type="slidenum">
              <a:rPr lang="en-US" altLang="zh-CN" sz="1300"/>
              <a:pPr>
                <a:spcBef>
                  <a:spcPct val="0"/>
                </a:spcBef>
              </a:pPr>
              <a:t>48</a:t>
            </a:fld>
            <a:endParaRPr lang="en-US" altLang="zh-CN" sz="13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171" indent="-280835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3340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2677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2013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1349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0685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0021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357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DEB0D13-494F-4C48-A761-2B2EF24DD0D4}" type="slidenum">
              <a:rPr lang="en-US" altLang="zh-CN" sz="1300"/>
              <a:pPr>
                <a:spcBef>
                  <a:spcPct val="0"/>
                </a:spcBef>
              </a:pPr>
              <a:t>49</a:t>
            </a:fld>
            <a:endParaRPr lang="en-US" altLang="zh-CN" sz="13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0475767B-9ABA-4B49-8062-05A5AF6C4C83}" type="slidenum">
              <a:rPr lang="en-US" altLang="zh-CN" sz="1300">
                <a:latin typeface="Times New Roman" pitchFamily="18" charset="0"/>
              </a:rPr>
              <a:pPr/>
              <a:t>10</a:t>
            </a:fld>
            <a:endParaRPr lang="en-US" altLang="zh-CN" sz="1300">
              <a:latin typeface="Times New Roman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 txBox="1">
            <a:spLocks noGrp="1" noChangeArrowheads="1"/>
          </p:cNvSpPr>
          <p:nvPr/>
        </p:nvSpPr>
        <p:spPr bwMode="auto">
          <a:xfrm>
            <a:off x="3886408" y="8687425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 anchor="b"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r"/>
            <a:fld id="{ACE55CE1-32EA-4754-9252-248066ECEED8}" type="slidenum">
              <a:rPr lang="en-US" altLang="zh-CN" sz="1300">
                <a:latin typeface="Times New Roman" pitchFamily="18" charset="0"/>
              </a:rPr>
              <a:pPr algn="r"/>
              <a:t>11</a:t>
            </a:fld>
            <a:endParaRPr lang="en-US" altLang="zh-CN" sz="1300">
              <a:latin typeface="Times New Roman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AFB7CE05-1B41-4EEF-9711-E0F8525BCF52}" type="slidenum">
              <a:rPr lang="en-US" altLang="zh-CN" sz="1300">
                <a:latin typeface="Times New Roman" pitchFamily="18" charset="0"/>
              </a:rPr>
              <a:pPr/>
              <a:t>12</a:t>
            </a:fld>
            <a:endParaRPr lang="en-US" altLang="zh-CN" sz="1300">
              <a:latin typeface="Times New Roman" pitchFamily="18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3AE4F9BE-1134-460D-A933-B48EADAE2A3B}" type="slidenum">
              <a:rPr lang="en-US" altLang="zh-CN" sz="1300">
                <a:latin typeface="Times New Roman" pitchFamily="18" charset="0"/>
              </a:rPr>
              <a:pPr/>
              <a:t>13</a:t>
            </a:fld>
            <a:endParaRPr lang="en-US" altLang="zh-CN" sz="1300"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39C68553-E009-45E4-930E-08FE20EF48C1}" type="slidenum">
              <a:rPr lang="en-US" altLang="zh-CN" sz="1300">
                <a:latin typeface="Times New Roman" pitchFamily="18" charset="0"/>
              </a:rPr>
              <a:pPr/>
              <a:t>14</a:t>
            </a:fld>
            <a:endParaRPr lang="en-US" altLang="zh-CN" sz="1300">
              <a:latin typeface="Times New Roman" pitchFamily="18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25407E77-17A6-4A62-A214-A99265C49659}" type="slidenum">
              <a:rPr lang="en-US" altLang="zh-CN" sz="1300">
                <a:latin typeface="Times New Roman" pitchFamily="18" charset="0"/>
              </a:rPr>
              <a:pPr/>
              <a:t>20</a:t>
            </a:fld>
            <a:endParaRPr lang="en-US" altLang="zh-CN" sz="1300">
              <a:latin typeface="Times New Roman" pitchFamily="18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A1420A12-4EF8-4E78-BC7C-D62B173A62DC}" type="slidenum">
              <a:rPr lang="en-US" altLang="zh-CN" sz="1300">
                <a:latin typeface="Times New Roman" pitchFamily="18" charset="0"/>
              </a:rPr>
              <a:pPr/>
              <a:t>21</a:t>
            </a:fld>
            <a:endParaRPr lang="en-US" altLang="zh-CN" sz="1300">
              <a:latin typeface="Times New Roman" pitchFamily="18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171" indent="-280835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3340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2677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2013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1349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0685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0021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357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A00265C-883C-4537-ACEB-A18FB8E28092}" type="slidenum">
              <a:rPr lang="en-US" altLang="zh-CN" sz="1300"/>
              <a:pPr>
                <a:spcBef>
                  <a:spcPct val="0"/>
                </a:spcBef>
              </a:pPr>
              <a:t>29</a:t>
            </a:fld>
            <a:endParaRPr lang="en-US" altLang="zh-CN" sz="13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6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>
              <a:gd name="T0" fmla="*/ 163 w 4128"/>
              <a:gd name="T1" fmla="*/ 200 h 479"/>
              <a:gd name="T2" fmla="*/ 4128 w 4128"/>
              <a:gd name="T3" fmla="*/ 200 h 479"/>
              <a:gd name="T4" fmla="*/ 4128 w 4128"/>
              <a:gd name="T5" fmla="*/ 429 h 479"/>
              <a:gd name="T6" fmla="*/ 0 w 4128"/>
              <a:gd name="T7" fmla="*/ 441 h 479"/>
              <a:gd name="T8" fmla="*/ 163 w 4128"/>
              <a:gd name="T9" fmla="*/ 200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386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386053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860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38605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0EF43A4A-5A11-483B-8E05-F51F34E80A5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EFCEE9-EF93-4D9D-9A0A-348800B91DB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588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200025"/>
            <a:ext cx="20193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2450" y="200025"/>
            <a:ext cx="59055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73141A-66C6-409E-9FE0-2E4CFDD3585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3461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2" y="1102497"/>
            <a:ext cx="8014277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42D457B-4574-44A7-82F5-364A95AA25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C1BFAE-C44B-49AE-8C45-A7AABAAB5FE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17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C112C6-2C8C-4CB2-991A-743EF7D0C6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388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317126F-BB31-4137-A5B5-5F03E54E3A6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2979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15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3282C8-7C3B-4F31-BE4A-61B45718A81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702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C5FB0A-08E0-4AFA-92EC-79D3ADB8817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1624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1947F66-FEA7-4296-B9C1-B91C12DDB6C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74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E98530-AFF9-47CF-A0AC-3B91FBCE150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505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C01798-8E8F-4AD1-902F-E9868486522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384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926C5C-0D51-41A6-BEFF-452653D42CE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7039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76078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ChangeArrowheads="1"/>
          </p:cNvSpPr>
          <p:nvPr/>
        </p:nvSpPr>
        <p:spPr bwMode="auto">
          <a:xfrm>
            <a:off x="0" y="-152400"/>
            <a:ext cx="9144000" cy="1314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114425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385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3850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fld id="{524BCBE4-FA7C-4B42-B96B-2F1DBEE2451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385030" name="Oval 6"/>
          <p:cNvSpPr>
            <a:spLocks noChangeArrowheads="1"/>
          </p:cNvSpPr>
          <p:nvPr/>
        </p:nvSpPr>
        <p:spPr bwMode="ltGray">
          <a:xfrm>
            <a:off x="142875" y="0"/>
            <a:ext cx="838200" cy="78105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70196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5031" name="Freeform 7"/>
          <p:cNvSpPr>
            <a:spLocks/>
          </p:cNvSpPr>
          <p:nvPr/>
        </p:nvSpPr>
        <p:spPr bwMode="auto">
          <a:xfrm>
            <a:off x="31750" y="338138"/>
            <a:ext cx="390525" cy="149225"/>
          </a:xfrm>
          <a:custGeom>
            <a:avLst/>
            <a:gdLst>
              <a:gd name="T0" fmla="*/ 7 w 246"/>
              <a:gd name="T1" fmla="*/ 52 h 94"/>
              <a:gd name="T2" fmla="*/ 22 w 246"/>
              <a:gd name="T3" fmla="*/ 48 h 94"/>
              <a:gd name="T4" fmla="*/ 38 w 246"/>
              <a:gd name="T5" fmla="*/ 48 h 94"/>
              <a:gd name="T6" fmla="*/ 53 w 246"/>
              <a:gd name="T7" fmla="*/ 50 h 94"/>
              <a:gd name="T8" fmla="*/ 69 w 246"/>
              <a:gd name="T9" fmla="*/ 54 h 94"/>
              <a:gd name="T10" fmla="*/ 84 w 246"/>
              <a:gd name="T11" fmla="*/ 59 h 94"/>
              <a:gd name="T12" fmla="*/ 99 w 246"/>
              <a:gd name="T13" fmla="*/ 65 h 94"/>
              <a:gd name="T14" fmla="*/ 113 w 246"/>
              <a:gd name="T15" fmla="*/ 72 h 94"/>
              <a:gd name="T16" fmla="*/ 124 w 246"/>
              <a:gd name="T17" fmla="*/ 66 h 94"/>
              <a:gd name="T18" fmla="*/ 136 w 246"/>
              <a:gd name="T19" fmla="*/ 48 h 94"/>
              <a:gd name="T20" fmla="*/ 150 w 246"/>
              <a:gd name="T21" fmla="*/ 35 h 94"/>
              <a:gd name="T22" fmla="*/ 166 w 246"/>
              <a:gd name="T23" fmla="*/ 24 h 94"/>
              <a:gd name="T24" fmla="*/ 183 w 246"/>
              <a:gd name="T25" fmla="*/ 16 h 94"/>
              <a:gd name="T26" fmla="*/ 201 w 246"/>
              <a:gd name="T27" fmla="*/ 9 h 94"/>
              <a:gd name="T28" fmla="*/ 219 w 246"/>
              <a:gd name="T29" fmla="*/ 5 h 94"/>
              <a:gd name="T30" fmla="*/ 237 w 246"/>
              <a:gd name="T31" fmla="*/ 1 h 94"/>
              <a:gd name="T32" fmla="*/ 237 w 246"/>
              <a:gd name="T33" fmla="*/ 3 h 94"/>
              <a:gd name="T34" fmla="*/ 222 w 246"/>
              <a:gd name="T35" fmla="*/ 11 h 94"/>
              <a:gd name="T36" fmla="*/ 207 w 246"/>
              <a:gd name="T37" fmla="*/ 19 h 94"/>
              <a:gd name="T38" fmla="*/ 191 w 246"/>
              <a:gd name="T39" fmla="*/ 28 h 94"/>
              <a:gd name="T40" fmla="*/ 177 w 246"/>
              <a:gd name="T41" fmla="*/ 39 h 94"/>
              <a:gd name="T42" fmla="*/ 163 w 246"/>
              <a:gd name="T43" fmla="*/ 51 h 94"/>
              <a:gd name="T44" fmla="*/ 152 w 246"/>
              <a:gd name="T45" fmla="*/ 64 h 94"/>
              <a:gd name="T46" fmla="*/ 142 w 246"/>
              <a:gd name="T47" fmla="*/ 79 h 94"/>
              <a:gd name="T48" fmla="*/ 135 w 246"/>
              <a:gd name="T49" fmla="*/ 90 h 94"/>
              <a:gd name="T50" fmla="*/ 130 w 246"/>
              <a:gd name="T51" fmla="*/ 93 h 94"/>
              <a:gd name="T52" fmla="*/ 123 w 246"/>
              <a:gd name="T53" fmla="*/ 90 h 94"/>
              <a:gd name="T54" fmla="*/ 116 w 246"/>
              <a:gd name="T55" fmla="*/ 87 h 94"/>
              <a:gd name="T56" fmla="*/ 107 w 246"/>
              <a:gd name="T57" fmla="*/ 84 h 94"/>
              <a:gd name="T58" fmla="*/ 93 w 246"/>
              <a:gd name="T59" fmla="*/ 78 h 94"/>
              <a:gd name="T60" fmla="*/ 79 w 246"/>
              <a:gd name="T61" fmla="*/ 71 h 94"/>
              <a:gd name="T62" fmla="*/ 63 w 246"/>
              <a:gd name="T63" fmla="*/ 64 h 94"/>
              <a:gd name="T64" fmla="*/ 47 w 246"/>
              <a:gd name="T65" fmla="*/ 58 h 94"/>
              <a:gd name="T66" fmla="*/ 31 w 246"/>
              <a:gd name="T67" fmla="*/ 54 h 94"/>
              <a:gd name="T68" fmla="*/ 17 w 246"/>
              <a:gd name="T69" fmla="*/ 52 h 94"/>
              <a:gd name="T70" fmla="*/ 5 w 246"/>
              <a:gd name="T71" fmla="*/ 5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32" name="Freeform 8"/>
          <p:cNvSpPr>
            <a:spLocks/>
          </p:cNvSpPr>
          <p:nvPr/>
        </p:nvSpPr>
        <p:spPr bwMode="auto">
          <a:xfrm>
            <a:off x="619125" y="638175"/>
            <a:ext cx="468313" cy="177800"/>
          </a:xfrm>
          <a:custGeom>
            <a:avLst/>
            <a:gdLst>
              <a:gd name="T0" fmla="*/ 8 w 295"/>
              <a:gd name="T1" fmla="*/ 62 h 112"/>
              <a:gd name="T2" fmla="*/ 26 w 295"/>
              <a:gd name="T3" fmla="*/ 57 h 112"/>
              <a:gd name="T4" fmla="*/ 45 w 295"/>
              <a:gd name="T5" fmla="*/ 57 h 112"/>
              <a:gd name="T6" fmla="*/ 63 w 295"/>
              <a:gd name="T7" fmla="*/ 59 h 112"/>
              <a:gd name="T8" fmla="*/ 82 w 295"/>
              <a:gd name="T9" fmla="*/ 64 h 112"/>
              <a:gd name="T10" fmla="*/ 100 w 295"/>
              <a:gd name="T11" fmla="*/ 70 h 112"/>
              <a:gd name="T12" fmla="*/ 118 w 295"/>
              <a:gd name="T13" fmla="*/ 77 h 112"/>
              <a:gd name="T14" fmla="*/ 135 w 295"/>
              <a:gd name="T15" fmla="*/ 85 h 112"/>
              <a:gd name="T16" fmla="*/ 148 w 295"/>
              <a:gd name="T17" fmla="*/ 78 h 112"/>
              <a:gd name="T18" fmla="*/ 163 w 295"/>
              <a:gd name="T19" fmla="*/ 57 h 112"/>
              <a:gd name="T20" fmla="*/ 180 w 295"/>
              <a:gd name="T21" fmla="*/ 41 h 112"/>
              <a:gd name="T22" fmla="*/ 199 w 295"/>
              <a:gd name="T23" fmla="*/ 28 h 112"/>
              <a:gd name="T24" fmla="*/ 219 w 295"/>
              <a:gd name="T25" fmla="*/ 19 h 112"/>
              <a:gd name="T26" fmla="*/ 241 w 295"/>
              <a:gd name="T27" fmla="*/ 10 h 112"/>
              <a:gd name="T28" fmla="*/ 262 w 295"/>
              <a:gd name="T29" fmla="*/ 5 h 112"/>
              <a:gd name="T30" fmla="*/ 284 w 295"/>
              <a:gd name="T31" fmla="*/ 1 h 112"/>
              <a:gd name="T32" fmla="*/ 284 w 295"/>
              <a:gd name="T33" fmla="*/ 3 h 112"/>
              <a:gd name="T34" fmla="*/ 266 w 295"/>
              <a:gd name="T35" fmla="*/ 13 h 112"/>
              <a:gd name="T36" fmla="*/ 248 w 295"/>
              <a:gd name="T37" fmla="*/ 22 h 112"/>
              <a:gd name="T38" fmla="*/ 229 w 295"/>
              <a:gd name="T39" fmla="*/ 33 h 112"/>
              <a:gd name="T40" fmla="*/ 212 w 295"/>
              <a:gd name="T41" fmla="*/ 46 h 112"/>
              <a:gd name="T42" fmla="*/ 195 w 295"/>
              <a:gd name="T43" fmla="*/ 60 h 112"/>
              <a:gd name="T44" fmla="*/ 182 w 295"/>
              <a:gd name="T45" fmla="*/ 76 h 112"/>
              <a:gd name="T46" fmla="*/ 170 w 295"/>
              <a:gd name="T47" fmla="*/ 94 h 112"/>
              <a:gd name="T48" fmla="*/ 162 w 295"/>
              <a:gd name="T49" fmla="*/ 107 h 112"/>
              <a:gd name="T50" fmla="*/ 156 w 295"/>
              <a:gd name="T51" fmla="*/ 111 h 112"/>
              <a:gd name="T52" fmla="*/ 147 w 295"/>
              <a:gd name="T53" fmla="*/ 107 h 112"/>
              <a:gd name="T54" fmla="*/ 139 w 295"/>
              <a:gd name="T55" fmla="*/ 103 h 112"/>
              <a:gd name="T56" fmla="*/ 128 w 295"/>
              <a:gd name="T57" fmla="*/ 100 h 112"/>
              <a:gd name="T58" fmla="*/ 111 w 295"/>
              <a:gd name="T59" fmla="*/ 93 h 112"/>
              <a:gd name="T60" fmla="*/ 94 w 295"/>
              <a:gd name="T61" fmla="*/ 84 h 112"/>
              <a:gd name="T62" fmla="*/ 75 w 295"/>
              <a:gd name="T63" fmla="*/ 76 h 112"/>
              <a:gd name="T64" fmla="*/ 56 w 295"/>
              <a:gd name="T65" fmla="*/ 69 h 112"/>
              <a:gd name="T66" fmla="*/ 37 w 295"/>
              <a:gd name="T67" fmla="*/ 64 h 112"/>
              <a:gd name="T68" fmla="*/ 20 w 295"/>
              <a:gd name="T69" fmla="*/ 62 h 112"/>
              <a:gd name="T70" fmla="*/ 6 w 295"/>
              <a:gd name="T71" fmla="*/ 63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33" name="Freeform 9"/>
          <p:cNvSpPr>
            <a:spLocks/>
          </p:cNvSpPr>
          <p:nvPr/>
        </p:nvSpPr>
        <p:spPr bwMode="auto">
          <a:xfrm>
            <a:off x="7515225" y="6257925"/>
            <a:ext cx="1524000" cy="533400"/>
          </a:xfrm>
          <a:custGeom>
            <a:avLst/>
            <a:gdLst>
              <a:gd name="T0" fmla="*/ 285 w 1453"/>
              <a:gd name="T1" fmla="*/ 7 h 374"/>
              <a:gd name="T2" fmla="*/ 234 w 1453"/>
              <a:gd name="T3" fmla="*/ 15 h 374"/>
              <a:gd name="T4" fmla="*/ 184 w 1453"/>
              <a:gd name="T5" fmla="*/ 52 h 374"/>
              <a:gd name="T6" fmla="*/ 133 w 1453"/>
              <a:gd name="T7" fmla="*/ 82 h 374"/>
              <a:gd name="T8" fmla="*/ 83 w 1453"/>
              <a:gd name="T9" fmla="*/ 89 h 374"/>
              <a:gd name="T10" fmla="*/ 34 w 1453"/>
              <a:gd name="T11" fmla="*/ 104 h 374"/>
              <a:gd name="T12" fmla="*/ 0 w 1453"/>
              <a:gd name="T13" fmla="*/ 141 h 374"/>
              <a:gd name="T14" fmla="*/ 0 w 1453"/>
              <a:gd name="T15" fmla="*/ 186 h 374"/>
              <a:gd name="T16" fmla="*/ 17 w 1453"/>
              <a:gd name="T17" fmla="*/ 231 h 374"/>
              <a:gd name="T18" fmla="*/ 66 w 1453"/>
              <a:gd name="T19" fmla="*/ 238 h 374"/>
              <a:gd name="T20" fmla="*/ 117 w 1453"/>
              <a:gd name="T21" fmla="*/ 223 h 374"/>
              <a:gd name="T22" fmla="*/ 159 w 1453"/>
              <a:gd name="T23" fmla="*/ 238 h 374"/>
              <a:gd name="T24" fmla="*/ 201 w 1453"/>
              <a:gd name="T25" fmla="*/ 283 h 374"/>
              <a:gd name="T26" fmla="*/ 251 w 1453"/>
              <a:gd name="T27" fmla="*/ 313 h 374"/>
              <a:gd name="T28" fmla="*/ 310 w 1453"/>
              <a:gd name="T29" fmla="*/ 313 h 374"/>
              <a:gd name="T30" fmla="*/ 361 w 1453"/>
              <a:gd name="T31" fmla="*/ 305 h 374"/>
              <a:gd name="T32" fmla="*/ 411 w 1453"/>
              <a:gd name="T33" fmla="*/ 328 h 374"/>
              <a:gd name="T34" fmla="*/ 461 w 1453"/>
              <a:gd name="T35" fmla="*/ 357 h 374"/>
              <a:gd name="T36" fmla="*/ 536 w 1453"/>
              <a:gd name="T37" fmla="*/ 365 h 374"/>
              <a:gd name="T38" fmla="*/ 654 w 1453"/>
              <a:gd name="T39" fmla="*/ 365 h 374"/>
              <a:gd name="T40" fmla="*/ 704 w 1453"/>
              <a:gd name="T41" fmla="*/ 357 h 374"/>
              <a:gd name="T42" fmla="*/ 755 w 1453"/>
              <a:gd name="T43" fmla="*/ 350 h 374"/>
              <a:gd name="T44" fmla="*/ 805 w 1453"/>
              <a:gd name="T45" fmla="*/ 335 h 374"/>
              <a:gd name="T46" fmla="*/ 855 w 1453"/>
              <a:gd name="T47" fmla="*/ 328 h 374"/>
              <a:gd name="T48" fmla="*/ 906 w 1453"/>
              <a:gd name="T49" fmla="*/ 335 h 374"/>
              <a:gd name="T50" fmla="*/ 956 w 1453"/>
              <a:gd name="T51" fmla="*/ 350 h 374"/>
              <a:gd name="T52" fmla="*/ 1040 w 1453"/>
              <a:gd name="T53" fmla="*/ 365 h 374"/>
              <a:gd name="T54" fmla="*/ 1133 w 1453"/>
              <a:gd name="T55" fmla="*/ 365 h 374"/>
              <a:gd name="T56" fmla="*/ 1217 w 1453"/>
              <a:gd name="T57" fmla="*/ 357 h 374"/>
              <a:gd name="T58" fmla="*/ 1267 w 1453"/>
              <a:gd name="T59" fmla="*/ 328 h 374"/>
              <a:gd name="T60" fmla="*/ 1325 w 1453"/>
              <a:gd name="T61" fmla="*/ 298 h 374"/>
              <a:gd name="T62" fmla="*/ 1376 w 1453"/>
              <a:gd name="T63" fmla="*/ 283 h 374"/>
              <a:gd name="T64" fmla="*/ 1426 w 1453"/>
              <a:gd name="T65" fmla="*/ 275 h 374"/>
              <a:gd name="T66" fmla="*/ 1443 w 1453"/>
              <a:gd name="T67" fmla="*/ 254 h 374"/>
              <a:gd name="T68" fmla="*/ 1417 w 1453"/>
              <a:gd name="T69" fmla="*/ 208 h 374"/>
              <a:gd name="T70" fmla="*/ 1443 w 1453"/>
              <a:gd name="T71" fmla="*/ 164 h 374"/>
              <a:gd name="T72" fmla="*/ 1443 w 1453"/>
              <a:gd name="T73" fmla="*/ 119 h 374"/>
              <a:gd name="T74" fmla="*/ 1400 w 1453"/>
              <a:gd name="T75" fmla="*/ 82 h 374"/>
              <a:gd name="T76" fmla="*/ 1351 w 1453"/>
              <a:gd name="T77" fmla="*/ 82 h 374"/>
              <a:gd name="T78" fmla="*/ 1301 w 1453"/>
              <a:gd name="T79" fmla="*/ 82 h 374"/>
              <a:gd name="T80" fmla="*/ 1250 w 1453"/>
              <a:gd name="T81" fmla="*/ 74 h 374"/>
              <a:gd name="T82" fmla="*/ 1200 w 1453"/>
              <a:gd name="T83" fmla="*/ 67 h 374"/>
              <a:gd name="T84" fmla="*/ 1150 w 1453"/>
              <a:gd name="T85" fmla="*/ 74 h 374"/>
              <a:gd name="T86" fmla="*/ 1107 w 1453"/>
              <a:gd name="T87" fmla="*/ 59 h 374"/>
              <a:gd name="T88" fmla="*/ 1057 w 1453"/>
              <a:gd name="T89" fmla="*/ 30 h 374"/>
              <a:gd name="T90" fmla="*/ 1006 w 1453"/>
              <a:gd name="T91" fmla="*/ 22 h 374"/>
              <a:gd name="T92" fmla="*/ 948 w 1453"/>
              <a:gd name="T93" fmla="*/ 7 h 374"/>
              <a:gd name="T94" fmla="*/ 898 w 1453"/>
              <a:gd name="T95" fmla="*/ 22 h 374"/>
              <a:gd name="T96" fmla="*/ 847 w 1453"/>
              <a:gd name="T97" fmla="*/ 30 h 374"/>
              <a:gd name="T98" fmla="*/ 797 w 1453"/>
              <a:gd name="T99" fmla="*/ 30 h 374"/>
              <a:gd name="T100" fmla="*/ 747 w 1453"/>
              <a:gd name="T101" fmla="*/ 22 h 374"/>
              <a:gd name="T102" fmla="*/ 696 w 1453"/>
              <a:gd name="T103" fmla="*/ 7 h 374"/>
              <a:gd name="T104" fmla="*/ 646 w 1453"/>
              <a:gd name="T105" fmla="*/ 7 h 374"/>
              <a:gd name="T106" fmla="*/ 596 w 1453"/>
              <a:gd name="T107" fmla="*/ 22 h 374"/>
              <a:gd name="T108" fmla="*/ 545 w 1453"/>
              <a:gd name="T109" fmla="*/ 30 h 374"/>
              <a:gd name="T110" fmla="*/ 486 w 1453"/>
              <a:gd name="T111" fmla="*/ 7 h 374"/>
              <a:gd name="T112" fmla="*/ 436 w 1453"/>
              <a:gd name="T113" fmla="*/ 0 h 374"/>
              <a:gd name="T114" fmla="*/ 385 w 1453"/>
              <a:gd name="T115" fmla="*/ 0 h 374"/>
              <a:gd name="T116" fmla="*/ 319 w 1453"/>
              <a:gd name="T117" fmla="*/ 12 h 374"/>
              <a:gd name="T118" fmla="*/ 268 w 1453"/>
              <a:gd name="T119" fmla="*/ 59 h 374"/>
              <a:gd name="T120" fmla="*/ 234 w 1453"/>
              <a:gd name="T121" fmla="*/ 74 h 374"/>
              <a:gd name="T122" fmla="*/ 217 w 1453"/>
              <a:gd name="T123" fmla="*/ 57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453" h="374">
                <a:moveTo>
                  <a:pt x="319" y="12"/>
                </a:moveTo>
                <a:lnTo>
                  <a:pt x="285" y="7"/>
                </a:lnTo>
                <a:lnTo>
                  <a:pt x="260" y="7"/>
                </a:lnTo>
                <a:lnTo>
                  <a:pt x="234" y="15"/>
                </a:lnTo>
                <a:lnTo>
                  <a:pt x="209" y="37"/>
                </a:lnTo>
                <a:lnTo>
                  <a:pt x="184" y="52"/>
                </a:lnTo>
                <a:lnTo>
                  <a:pt x="159" y="67"/>
                </a:lnTo>
                <a:lnTo>
                  <a:pt x="133" y="82"/>
                </a:lnTo>
                <a:lnTo>
                  <a:pt x="109" y="89"/>
                </a:lnTo>
                <a:lnTo>
                  <a:pt x="83" y="89"/>
                </a:lnTo>
                <a:lnTo>
                  <a:pt x="58" y="89"/>
                </a:lnTo>
                <a:lnTo>
                  <a:pt x="34" y="104"/>
                </a:lnTo>
                <a:lnTo>
                  <a:pt x="8" y="119"/>
                </a:lnTo>
                <a:lnTo>
                  <a:pt x="0" y="141"/>
                </a:lnTo>
                <a:lnTo>
                  <a:pt x="0" y="164"/>
                </a:lnTo>
                <a:lnTo>
                  <a:pt x="0" y="186"/>
                </a:lnTo>
                <a:lnTo>
                  <a:pt x="8" y="208"/>
                </a:lnTo>
                <a:lnTo>
                  <a:pt x="17" y="231"/>
                </a:lnTo>
                <a:lnTo>
                  <a:pt x="42" y="231"/>
                </a:lnTo>
                <a:lnTo>
                  <a:pt x="66" y="238"/>
                </a:lnTo>
                <a:lnTo>
                  <a:pt x="92" y="238"/>
                </a:lnTo>
                <a:lnTo>
                  <a:pt x="117" y="223"/>
                </a:lnTo>
                <a:lnTo>
                  <a:pt x="142" y="216"/>
                </a:lnTo>
                <a:lnTo>
                  <a:pt x="159" y="238"/>
                </a:lnTo>
                <a:lnTo>
                  <a:pt x="176" y="261"/>
                </a:lnTo>
                <a:lnTo>
                  <a:pt x="201" y="283"/>
                </a:lnTo>
                <a:lnTo>
                  <a:pt x="226" y="298"/>
                </a:lnTo>
                <a:lnTo>
                  <a:pt x="251" y="313"/>
                </a:lnTo>
                <a:lnTo>
                  <a:pt x="285" y="321"/>
                </a:lnTo>
                <a:lnTo>
                  <a:pt x="310" y="313"/>
                </a:lnTo>
                <a:lnTo>
                  <a:pt x="335" y="305"/>
                </a:lnTo>
                <a:lnTo>
                  <a:pt x="361" y="305"/>
                </a:lnTo>
                <a:lnTo>
                  <a:pt x="385" y="313"/>
                </a:lnTo>
                <a:lnTo>
                  <a:pt x="411" y="328"/>
                </a:lnTo>
                <a:lnTo>
                  <a:pt x="436" y="335"/>
                </a:lnTo>
                <a:lnTo>
                  <a:pt x="461" y="357"/>
                </a:lnTo>
                <a:lnTo>
                  <a:pt x="486" y="365"/>
                </a:lnTo>
                <a:lnTo>
                  <a:pt x="536" y="365"/>
                </a:lnTo>
                <a:lnTo>
                  <a:pt x="587" y="365"/>
                </a:lnTo>
                <a:lnTo>
                  <a:pt x="654" y="365"/>
                </a:lnTo>
                <a:lnTo>
                  <a:pt x="680" y="365"/>
                </a:lnTo>
                <a:lnTo>
                  <a:pt x="704" y="357"/>
                </a:lnTo>
                <a:lnTo>
                  <a:pt x="730" y="357"/>
                </a:lnTo>
                <a:lnTo>
                  <a:pt x="755" y="350"/>
                </a:lnTo>
                <a:lnTo>
                  <a:pt x="780" y="342"/>
                </a:lnTo>
                <a:lnTo>
                  <a:pt x="805" y="335"/>
                </a:lnTo>
                <a:lnTo>
                  <a:pt x="831" y="328"/>
                </a:lnTo>
                <a:lnTo>
                  <a:pt x="855" y="328"/>
                </a:lnTo>
                <a:lnTo>
                  <a:pt x="881" y="335"/>
                </a:lnTo>
                <a:lnTo>
                  <a:pt x="906" y="335"/>
                </a:lnTo>
                <a:lnTo>
                  <a:pt x="931" y="342"/>
                </a:lnTo>
                <a:lnTo>
                  <a:pt x="956" y="350"/>
                </a:lnTo>
                <a:lnTo>
                  <a:pt x="990" y="365"/>
                </a:lnTo>
                <a:lnTo>
                  <a:pt x="1040" y="365"/>
                </a:lnTo>
                <a:lnTo>
                  <a:pt x="1107" y="373"/>
                </a:lnTo>
                <a:lnTo>
                  <a:pt x="1133" y="365"/>
                </a:lnTo>
                <a:lnTo>
                  <a:pt x="1183" y="365"/>
                </a:lnTo>
                <a:lnTo>
                  <a:pt x="1217" y="357"/>
                </a:lnTo>
                <a:lnTo>
                  <a:pt x="1241" y="335"/>
                </a:lnTo>
                <a:lnTo>
                  <a:pt x="1267" y="328"/>
                </a:lnTo>
                <a:lnTo>
                  <a:pt x="1301" y="313"/>
                </a:lnTo>
                <a:lnTo>
                  <a:pt x="1325" y="298"/>
                </a:lnTo>
                <a:lnTo>
                  <a:pt x="1351" y="290"/>
                </a:lnTo>
                <a:lnTo>
                  <a:pt x="1376" y="283"/>
                </a:lnTo>
                <a:lnTo>
                  <a:pt x="1400" y="275"/>
                </a:lnTo>
                <a:lnTo>
                  <a:pt x="1426" y="275"/>
                </a:lnTo>
                <a:lnTo>
                  <a:pt x="1452" y="275"/>
                </a:lnTo>
                <a:lnTo>
                  <a:pt x="1443" y="254"/>
                </a:lnTo>
                <a:lnTo>
                  <a:pt x="1426" y="231"/>
                </a:lnTo>
                <a:lnTo>
                  <a:pt x="1417" y="208"/>
                </a:lnTo>
                <a:lnTo>
                  <a:pt x="1426" y="186"/>
                </a:lnTo>
                <a:lnTo>
                  <a:pt x="1443" y="164"/>
                </a:lnTo>
                <a:lnTo>
                  <a:pt x="1452" y="141"/>
                </a:lnTo>
                <a:lnTo>
                  <a:pt x="1443" y="119"/>
                </a:lnTo>
                <a:lnTo>
                  <a:pt x="1426" y="97"/>
                </a:lnTo>
                <a:lnTo>
                  <a:pt x="1400" y="82"/>
                </a:lnTo>
                <a:lnTo>
                  <a:pt x="1376" y="82"/>
                </a:lnTo>
                <a:lnTo>
                  <a:pt x="1351" y="82"/>
                </a:lnTo>
                <a:lnTo>
                  <a:pt x="1325" y="82"/>
                </a:lnTo>
                <a:lnTo>
                  <a:pt x="1301" y="82"/>
                </a:lnTo>
                <a:lnTo>
                  <a:pt x="1275" y="82"/>
                </a:lnTo>
                <a:lnTo>
                  <a:pt x="1250" y="74"/>
                </a:lnTo>
                <a:lnTo>
                  <a:pt x="1225" y="67"/>
                </a:lnTo>
                <a:lnTo>
                  <a:pt x="1200" y="67"/>
                </a:lnTo>
                <a:lnTo>
                  <a:pt x="1174" y="67"/>
                </a:lnTo>
                <a:lnTo>
                  <a:pt x="1150" y="74"/>
                </a:lnTo>
                <a:lnTo>
                  <a:pt x="1124" y="82"/>
                </a:lnTo>
                <a:lnTo>
                  <a:pt x="1107" y="59"/>
                </a:lnTo>
                <a:lnTo>
                  <a:pt x="1082" y="45"/>
                </a:lnTo>
                <a:lnTo>
                  <a:pt x="1057" y="30"/>
                </a:lnTo>
                <a:lnTo>
                  <a:pt x="1032" y="30"/>
                </a:lnTo>
                <a:lnTo>
                  <a:pt x="1006" y="22"/>
                </a:lnTo>
                <a:lnTo>
                  <a:pt x="973" y="15"/>
                </a:lnTo>
                <a:lnTo>
                  <a:pt x="948" y="7"/>
                </a:lnTo>
                <a:lnTo>
                  <a:pt x="922" y="7"/>
                </a:lnTo>
                <a:lnTo>
                  <a:pt x="898" y="22"/>
                </a:lnTo>
                <a:lnTo>
                  <a:pt x="872" y="30"/>
                </a:lnTo>
                <a:lnTo>
                  <a:pt x="847" y="30"/>
                </a:lnTo>
                <a:lnTo>
                  <a:pt x="822" y="30"/>
                </a:lnTo>
                <a:lnTo>
                  <a:pt x="797" y="30"/>
                </a:lnTo>
                <a:lnTo>
                  <a:pt x="771" y="30"/>
                </a:lnTo>
                <a:lnTo>
                  <a:pt x="747" y="22"/>
                </a:lnTo>
                <a:lnTo>
                  <a:pt x="721" y="15"/>
                </a:lnTo>
                <a:lnTo>
                  <a:pt x="696" y="7"/>
                </a:lnTo>
                <a:lnTo>
                  <a:pt x="671" y="7"/>
                </a:lnTo>
                <a:lnTo>
                  <a:pt x="646" y="7"/>
                </a:lnTo>
                <a:lnTo>
                  <a:pt x="620" y="7"/>
                </a:lnTo>
                <a:lnTo>
                  <a:pt x="596" y="22"/>
                </a:lnTo>
                <a:lnTo>
                  <a:pt x="570" y="30"/>
                </a:lnTo>
                <a:lnTo>
                  <a:pt x="545" y="30"/>
                </a:lnTo>
                <a:lnTo>
                  <a:pt x="520" y="22"/>
                </a:lnTo>
                <a:lnTo>
                  <a:pt x="486" y="7"/>
                </a:lnTo>
                <a:lnTo>
                  <a:pt x="461" y="7"/>
                </a:lnTo>
                <a:lnTo>
                  <a:pt x="436" y="0"/>
                </a:lnTo>
                <a:lnTo>
                  <a:pt x="411" y="0"/>
                </a:lnTo>
                <a:lnTo>
                  <a:pt x="385" y="0"/>
                </a:lnTo>
                <a:lnTo>
                  <a:pt x="361" y="7"/>
                </a:lnTo>
                <a:lnTo>
                  <a:pt x="319" y="12"/>
                </a:lnTo>
                <a:lnTo>
                  <a:pt x="293" y="45"/>
                </a:lnTo>
                <a:lnTo>
                  <a:pt x="268" y="59"/>
                </a:lnTo>
                <a:lnTo>
                  <a:pt x="260" y="82"/>
                </a:lnTo>
                <a:lnTo>
                  <a:pt x="234" y="74"/>
                </a:lnTo>
                <a:lnTo>
                  <a:pt x="209" y="67"/>
                </a:lnTo>
                <a:lnTo>
                  <a:pt x="217" y="57"/>
                </a:lnTo>
              </a:path>
            </a:pathLst>
          </a:custGeom>
          <a:gradFill rotWithShape="0">
            <a:gsLst>
              <a:gs pos="0">
                <a:srgbClr val="CC9900">
                  <a:gamma/>
                  <a:tint val="20392"/>
                  <a:invGamma/>
                </a:srgbClr>
              </a:gs>
              <a:gs pos="100000">
                <a:srgbClr val="CC9900"/>
              </a:gs>
            </a:gsLst>
            <a:lin ang="5400000" scaled="1"/>
          </a:gradFill>
          <a:ln w="12700" cap="rnd" cmpd="sng">
            <a:solidFill>
              <a:srgbClr val="996633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85034" name="Group 10"/>
          <p:cNvGrpSpPr>
            <a:grpSpLocks/>
          </p:cNvGrpSpPr>
          <p:nvPr/>
        </p:nvGrpSpPr>
        <p:grpSpPr bwMode="auto">
          <a:xfrm>
            <a:off x="7620000" y="5076825"/>
            <a:ext cx="1371600" cy="1600200"/>
            <a:chOff x="0" y="3182"/>
            <a:chExt cx="808" cy="998"/>
          </a:xfrm>
        </p:grpSpPr>
        <p:grpSp>
          <p:nvGrpSpPr>
            <p:cNvPr id="385035" name="Group 11"/>
            <p:cNvGrpSpPr>
              <a:grpSpLocks/>
            </p:cNvGrpSpPr>
            <p:nvPr/>
          </p:nvGrpSpPr>
          <p:grpSpPr bwMode="auto">
            <a:xfrm>
              <a:off x="0" y="3182"/>
              <a:ext cx="506" cy="927"/>
              <a:chOff x="1685" y="1023"/>
              <a:chExt cx="506" cy="927"/>
            </a:xfrm>
          </p:grpSpPr>
          <p:sp>
            <p:nvSpPr>
              <p:cNvPr id="385036" name="Freeform 12"/>
              <p:cNvSpPr>
                <a:spLocks/>
              </p:cNvSpPr>
              <p:nvPr/>
            </p:nvSpPr>
            <p:spPr bwMode="ltGray">
              <a:xfrm>
                <a:off x="1733" y="1329"/>
                <a:ext cx="76" cy="621"/>
              </a:xfrm>
              <a:custGeom>
                <a:avLst/>
                <a:gdLst>
                  <a:gd name="T0" fmla="*/ 0 w 76"/>
                  <a:gd name="T1" fmla="*/ 54 h 621"/>
                  <a:gd name="T2" fmla="*/ 11 w 76"/>
                  <a:gd name="T3" fmla="*/ 269 h 621"/>
                  <a:gd name="T4" fmla="*/ 22 w 76"/>
                  <a:gd name="T5" fmla="*/ 442 h 621"/>
                  <a:gd name="T6" fmla="*/ 30 w 76"/>
                  <a:gd name="T7" fmla="*/ 570 h 621"/>
                  <a:gd name="T8" fmla="*/ 28 w 76"/>
                  <a:gd name="T9" fmla="*/ 620 h 621"/>
                  <a:gd name="T10" fmla="*/ 44 w 76"/>
                  <a:gd name="T11" fmla="*/ 620 h 621"/>
                  <a:gd name="T12" fmla="*/ 49 w 76"/>
                  <a:gd name="T13" fmla="*/ 546 h 621"/>
                  <a:gd name="T14" fmla="*/ 52 w 76"/>
                  <a:gd name="T15" fmla="*/ 434 h 621"/>
                  <a:gd name="T16" fmla="*/ 58 w 76"/>
                  <a:gd name="T17" fmla="*/ 329 h 621"/>
                  <a:gd name="T18" fmla="*/ 61 w 76"/>
                  <a:gd name="T19" fmla="*/ 250 h 621"/>
                  <a:gd name="T20" fmla="*/ 67 w 76"/>
                  <a:gd name="T21" fmla="*/ 135 h 621"/>
                  <a:gd name="T22" fmla="*/ 75 w 76"/>
                  <a:gd name="T23" fmla="*/ 36 h 621"/>
                  <a:gd name="T24" fmla="*/ 70 w 76"/>
                  <a:gd name="T25" fmla="*/ 11 h 621"/>
                  <a:gd name="T26" fmla="*/ 62 w 76"/>
                  <a:gd name="T27" fmla="*/ 0 h 621"/>
                  <a:gd name="T28" fmla="*/ 53 w 76"/>
                  <a:gd name="T29" fmla="*/ 121 h 621"/>
                  <a:gd name="T30" fmla="*/ 45 w 76"/>
                  <a:gd name="T31" fmla="*/ 224 h 621"/>
                  <a:gd name="T32" fmla="*/ 43 w 76"/>
                  <a:gd name="T33" fmla="*/ 305 h 621"/>
                  <a:gd name="T34" fmla="*/ 40 w 76"/>
                  <a:gd name="T35" fmla="*/ 390 h 621"/>
                  <a:gd name="T36" fmla="*/ 34 w 76"/>
                  <a:gd name="T37" fmla="*/ 475 h 621"/>
                  <a:gd name="T38" fmla="*/ 25 w 76"/>
                  <a:gd name="T39" fmla="*/ 327 h 621"/>
                  <a:gd name="T40" fmla="*/ 15 w 76"/>
                  <a:gd name="T41" fmla="*/ 187 h 621"/>
                  <a:gd name="T42" fmla="*/ 0 w 76"/>
                  <a:gd name="T43" fmla="*/ 54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6" h="621">
                    <a:moveTo>
                      <a:pt x="0" y="54"/>
                    </a:moveTo>
                    <a:lnTo>
                      <a:pt x="11" y="269"/>
                    </a:lnTo>
                    <a:lnTo>
                      <a:pt x="22" y="442"/>
                    </a:lnTo>
                    <a:lnTo>
                      <a:pt x="30" y="570"/>
                    </a:lnTo>
                    <a:lnTo>
                      <a:pt x="28" y="620"/>
                    </a:lnTo>
                    <a:lnTo>
                      <a:pt x="44" y="620"/>
                    </a:lnTo>
                    <a:lnTo>
                      <a:pt x="49" y="546"/>
                    </a:lnTo>
                    <a:lnTo>
                      <a:pt x="52" y="434"/>
                    </a:lnTo>
                    <a:lnTo>
                      <a:pt x="58" y="329"/>
                    </a:lnTo>
                    <a:lnTo>
                      <a:pt x="61" y="250"/>
                    </a:lnTo>
                    <a:lnTo>
                      <a:pt x="67" y="135"/>
                    </a:lnTo>
                    <a:lnTo>
                      <a:pt x="75" y="36"/>
                    </a:lnTo>
                    <a:lnTo>
                      <a:pt x="70" y="11"/>
                    </a:lnTo>
                    <a:lnTo>
                      <a:pt x="62" y="0"/>
                    </a:lnTo>
                    <a:lnTo>
                      <a:pt x="53" y="121"/>
                    </a:lnTo>
                    <a:lnTo>
                      <a:pt x="45" y="224"/>
                    </a:lnTo>
                    <a:lnTo>
                      <a:pt x="43" y="305"/>
                    </a:lnTo>
                    <a:lnTo>
                      <a:pt x="40" y="390"/>
                    </a:lnTo>
                    <a:lnTo>
                      <a:pt x="34" y="475"/>
                    </a:lnTo>
                    <a:lnTo>
                      <a:pt x="25" y="327"/>
                    </a:lnTo>
                    <a:lnTo>
                      <a:pt x="15" y="187"/>
                    </a:lnTo>
                    <a:lnTo>
                      <a:pt x="0" y="54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5037" name="Freeform 13"/>
              <p:cNvSpPr>
                <a:spLocks/>
              </p:cNvSpPr>
              <p:nvPr/>
            </p:nvSpPr>
            <p:spPr bwMode="ltGray">
              <a:xfrm>
                <a:off x="1790" y="1583"/>
                <a:ext cx="120" cy="349"/>
              </a:xfrm>
              <a:custGeom>
                <a:avLst/>
                <a:gdLst>
                  <a:gd name="T0" fmla="*/ 0 w 120"/>
                  <a:gd name="T1" fmla="*/ 161 h 349"/>
                  <a:gd name="T2" fmla="*/ 10 w 120"/>
                  <a:gd name="T3" fmla="*/ 232 h 349"/>
                  <a:gd name="T4" fmla="*/ 20 w 120"/>
                  <a:gd name="T5" fmla="*/ 289 h 349"/>
                  <a:gd name="T6" fmla="*/ 26 w 120"/>
                  <a:gd name="T7" fmla="*/ 331 h 349"/>
                  <a:gd name="T8" fmla="*/ 25 w 120"/>
                  <a:gd name="T9" fmla="*/ 348 h 349"/>
                  <a:gd name="T10" fmla="*/ 39 w 120"/>
                  <a:gd name="T11" fmla="*/ 348 h 349"/>
                  <a:gd name="T12" fmla="*/ 43 w 120"/>
                  <a:gd name="T13" fmla="*/ 323 h 349"/>
                  <a:gd name="T14" fmla="*/ 45 w 120"/>
                  <a:gd name="T15" fmla="*/ 286 h 349"/>
                  <a:gd name="T16" fmla="*/ 51 w 120"/>
                  <a:gd name="T17" fmla="*/ 252 h 349"/>
                  <a:gd name="T18" fmla="*/ 54 w 120"/>
                  <a:gd name="T19" fmla="*/ 226 h 349"/>
                  <a:gd name="T20" fmla="*/ 59 w 120"/>
                  <a:gd name="T21" fmla="*/ 188 h 349"/>
                  <a:gd name="T22" fmla="*/ 66 w 120"/>
                  <a:gd name="T23" fmla="*/ 156 h 349"/>
                  <a:gd name="T24" fmla="*/ 71 w 120"/>
                  <a:gd name="T25" fmla="*/ 127 h 349"/>
                  <a:gd name="T26" fmla="*/ 77 w 120"/>
                  <a:gd name="T27" fmla="*/ 96 h 349"/>
                  <a:gd name="T28" fmla="*/ 86 w 120"/>
                  <a:gd name="T29" fmla="*/ 66 h 349"/>
                  <a:gd name="T30" fmla="*/ 96 w 120"/>
                  <a:gd name="T31" fmla="*/ 40 h 349"/>
                  <a:gd name="T32" fmla="*/ 113 w 120"/>
                  <a:gd name="T33" fmla="*/ 15 h 349"/>
                  <a:gd name="T34" fmla="*/ 119 w 120"/>
                  <a:gd name="T35" fmla="*/ 5 h 349"/>
                  <a:gd name="T36" fmla="*/ 112 w 120"/>
                  <a:gd name="T37" fmla="*/ 0 h 349"/>
                  <a:gd name="T38" fmla="*/ 101 w 120"/>
                  <a:gd name="T39" fmla="*/ 10 h 349"/>
                  <a:gd name="T40" fmla="*/ 86 w 120"/>
                  <a:gd name="T41" fmla="*/ 33 h 349"/>
                  <a:gd name="T42" fmla="*/ 75 w 120"/>
                  <a:gd name="T43" fmla="*/ 57 h 349"/>
                  <a:gd name="T44" fmla="*/ 66 w 120"/>
                  <a:gd name="T45" fmla="*/ 81 h 349"/>
                  <a:gd name="T46" fmla="*/ 60 w 120"/>
                  <a:gd name="T47" fmla="*/ 113 h 349"/>
                  <a:gd name="T48" fmla="*/ 55 w 120"/>
                  <a:gd name="T49" fmla="*/ 144 h 349"/>
                  <a:gd name="T50" fmla="*/ 47 w 120"/>
                  <a:gd name="T51" fmla="*/ 184 h 349"/>
                  <a:gd name="T52" fmla="*/ 40 w 120"/>
                  <a:gd name="T53" fmla="*/ 217 h 349"/>
                  <a:gd name="T54" fmla="*/ 37 w 120"/>
                  <a:gd name="T55" fmla="*/ 244 h 349"/>
                  <a:gd name="T56" fmla="*/ 36 w 120"/>
                  <a:gd name="T57" fmla="*/ 272 h 349"/>
                  <a:gd name="T58" fmla="*/ 30 w 120"/>
                  <a:gd name="T59" fmla="*/ 300 h 349"/>
                  <a:gd name="T60" fmla="*/ 22 w 120"/>
                  <a:gd name="T61" fmla="*/ 251 h 349"/>
                  <a:gd name="T62" fmla="*/ 13 w 120"/>
                  <a:gd name="T63" fmla="*/ 205 h 349"/>
                  <a:gd name="T64" fmla="*/ 0 w 120"/>
                  <a:gd name="T65" fmla="*/ 161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0" h="349">
                    <a:moveTo>
                      <a:pt x="0" y="161"/>
                    </a:moveTo>
                    <a:lnTo>
                      <a:pt x="10" y="232"/>
                    </a:lnTo>
                    <a:lnTo>
                      <a:pt x="20" y="289"/>
                    </a:lnTo>
                    <a:lnTo>
                      <a:pt x="26" y="331"/>
                    </a:lnTo>
                    <a:lnTo>
                      <a:pt x="25" y="348"/>
                    </a:lnTo>
                    <a:lnTo>
                      <a:pt x="39" y="348"/>
                    </a:lnTo>
                    <a:lnTo>
                      <a:pt x="43" y="323"/>
                    </a:lnTo>
                    <a:lnTo>
                      <a:pt x="45" y="286"/>
                    </a:lnTo>
                    <a:lnTo>
                      <a:pt x="51" y="252"/>
                    </a:lnTo>
                    <a:lnTo>
                      <a:pt x="54" y="226"/>
                    </a:lnTo>
                    <a:lnTo>
                      <a:pt x="59" y="188"/>
                    </a:lnTo>
                    <a:lnTo>
                      <a:pt x="66" y="156"/>
                    </a:lnTo>
                    <a:lnTo>
                      <a:pt x="71" y="127"/>
                    </a:lnTo>
                    <a:lnTo>
                      <a:pt x="77" y="96"/>
                    </a:lnTo>
                    <a:lnTo>
                      <a:pt x="86" y="66"/>
                    </a:lnTo>
                    <a:lnTo>
                      <a:pt x="96" y="40"/>
                    </a:lnTo>
                    <a:lnTo>
                      <a:pt x="113" y="15"/>
                    </a:lnTo>
                    <a:lnTo>
                      <a:pt x="119" y="5"/>
                    </a:lnTo>
                    <a:lnTo>
                      <a:pt x="112" y="0"/>
                    </a:lnTo>
                    <a:lnTo>
                      <a:pt x="101" y="10"/>
                    </a:lnTo>
                    <a:lnTo>
                      <a:pt x="86" y="33"/>
                    </a:lnTo>
                    <a:lnTo>
                      <a:pt x="75" y="57"/>
                    </a:lnTo>
                    <a:lnTo>
                      <a:pt x="66" y="81"/>
                    </a:lnTo>
                    <a:lnTo>
                      <a:pt x="60" y="113"/>
                    </a:lnTo>
                    <a:lnTo>
                      <a:pt x="55" y="144"/>
                    </a:lnTo>
                    <a:lnTo>
                      <a:pt x="47" y="184"/>
                    </a:lnTo>
                    <a:lnTo>
                      <a:pt x="40" y="217"/>
                    </a:lnTo>
                    <a:lnTo>
                      <a:pt x="37" y="244"/>
                    </a:lnTo>
                    <a:lnTo>
                      <a:pt x="36" y="272"/>
                    </a:lnTo>
                    <a:lnTo>
                      <a:pt x="30" y="300"/>
                    </a:lnTo>
                    <a:lnTo>
                      <a:pt x="22" y="251"/>
                    </a:lnTo>
                    <a:lnTo>
                      <a:pt x="13" y="205"/>
                    </a:lnTo>
                    <a:lnTo>
                      <a:pt x="0" y="161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5038" name="Freeform 14"/>
              <p:cNvSpPr>
                <a:spLocks/>
              </p:cNvSpPr>
              <p:nvPr/>
            </p:nvSpPr>
            <p:spPr bwMode="ltGray">
              <a:xfrm>
                <a:off x="1685" y="1239"/>
                <a:ext cx="266" cy="391"/>
              </a:xfrm>
              <a:custGeom>
                <a:avLst/>
                <a:gdLst>
                  <a:gd name="T0" fmla="*/ 107 w 266"/>
                  <a:gd name="T1" fmla="*/ 123 h 391"/>
                  <a:gd name="T2" fmla="*/ 116 w 266"/>
                  <a:gd name="T3" fmla="*/ 135 h 391"/>
                  <a:gd name="T4" fmla="*/ 163 w 266"/>
                  <a:gd name="T5" fmla="*/ 114 h 391"/>
                  <a:gd name="T6" fmla="*/ 211 w 266"/>
                  <a:gd name="T7" fmla="*/ 81 h 391"/>
                  <a:gd name="T8" fmla="*/ 233 w 266"/>
                  <a:gd name="T9" fmla="*/ 46 h 391"/>
                  <a:gd name="T10" fmla="*/ 220 w 266"/>
                  <a:gd name="T11" fmla="*/ 76 h 391"/>
                  <a:gd name="T12" fmla="*/ 183 w 266"/>
                  <a:gd name="T13" fmla="*/ 109 h 391"/>
                  <a:gd name="T14" fmla="*/ 142 w 266"/>
                  <a:gd name="T15" fmla="*/ 138 h 391"/>
                  <a:gd name="T16" fmla="*/ 102 w 266"/>
                  <a:gd name="T17" fmla="*/ 159 h 391"/>
                  <a:gd name="T18" fmla="*/ 119 w 266"/>
                  <a:gd name="T19" fmla="*/ 178 h 391"/>
                  <a:gd name="T20" fmla="*/ 155 w 266"/>
                  <a:gd name="T21" fmla="*/ 180 h 391"/>
                  <a:gd name="T22" fmla="*/ 202 w 266"/>
                  <a:gd name="T23" fmla="*/ 187 h 391"/>
                  <a:gd name="T24" fmla="*/ 239 w 266"/>
                  <a:gd name="T25" fmla="*/ 204 h 391"/>
                  <a:gd name="T26" fmla="*/ 251 w 266"/>
                  <a:gd name="T27" fmla="*/ 215 h 391"/>
                  <a:gd name="T28" fmla="*/ 213 w 266"/>
                  <a:gd name="T29" fmla="*/ 204 h 391"/>
                  <a:gd name="T30" fmla="*/ 162 w 266"/>
                  <a:gd name="T31" fmla="*/ 198 h 391"/>
                  <a:gd name="T32" fmla="*/ 114 w 266"/>
                  <a:gd name="T33" fmla="*/ 195 h 391"/>
                  <a:gd name="T34" fmla="*/ 88 w 266"/>
                  <a:gd name="T35" fmla="*/ 203 h 391"/>
                  <a:gd name="T36" fmla="*/ 93 w 266"/>
                  <a:gd name="T37" fmla="*/ 248 h 391"/>
                  <a:gd name="T38" fmla="*/ 93 w 266"/>
                  <a:gd name="T39" fmla="*/ 307 h 391"/>
                  <a:gd name="T40" fmla="*/ 77 w 266"/>
                  <a:gd name="T41" fmla="*/ 354 h 391"/>
                  <a:gd name="T42" fmla="*/ 46 w 266"/>
                  <a:gd name="T43" fmla="*/ 390 h 391"/>
                  <a:gd name="T44" fmla="*/ 50 w 266"/>
                  <a:gd name="T45" fmla="*/ 346 h 391"/>
                  <a:gd name="T46" fmla="*/ 61 w 266"/>
                  <a:gd name="T47" fmla="*/ 299 h 391"/>
                  <a:gd name="T48" fmla="*/ 67 w 266"/>
                  <a:gd name="T49" fmla="*/ 238 h 391"/>
                  <a:gd name="T50" fmla="*/ 64 w 266"/>
                  <a:gd name="T51" fmla="*/ 198 h 391"/>
                  <a:gd name="T52" fmla="*/ 48 w 266"/>
                  <a:gd name="T53" fmla="*/ 221 h 391"/>
                  <a:gd name="T54" fmla="*/ 39 w 266"/>
                  <a:gd name="T55" fmla="*/ 273 h 391"/>
                  <a:gd name="T56" fmla="*/ 32 w 266"/>
                  <a:gd name="T57" fmla="*/ 325 h 391"/>
                  <a:gd name="T58" fmla="*/ 10 w 266"/>
                  <a:gd name="T59" fmla="*/ 364 h 391"/>
                  <a:gd name="T60" fmla="*/ 2 w 266"/>
                  <a:gd name="T61" fmla="*/ 364 h 391"/>
                  <a:gd name="T62" fmla="*/ 2 w 266"/>
                  <a:gd name="T63" fmla="*/ 324 h 391"/>
                  <a:gd name="T64" fmla="*/ 17 w 266"/>
                  <a:gd name="T65" fmla="*/ 287 h 391"/>
                  <a:gd name="T66" fmla="*/ 34 w 266"/>
                  <a:gd name="T67" fmla="*/ 239 h 391"/>
                  <a:gd name="T68" fmla="*/ 42 w 266"/>
                  <a:gd name="T69" fmla="*/ 204 h 391"/>
                  <a:gd name="T70" fmla="*/ 26 w 266"/>
                  <a:gd name="T71" fmla="*/ 182 h 391"/>
                  <a:gd name="T72" fmla="*/ 2 w 266"/>
                  <a:gd name="T73" fmla="*/ 184 h 391"/>
                  <a:gd name="T74" fmla="*/ 2 w 266"/>
                  <a:gd name="T75" fmla="*/ 184 h 391"/>
                  <a:gd name="T76" fmla="*/ 2 w 266"/>
                  <a:gd name="T77" fmla="*/ 184 h 391"/>
                  <a:gd name="T78" fmla="*/ 2 w 266"/>
                  <a:gd name="T79" fmla="*/ 184 h 391"/>
                  <a:gd name="T80" fmla="*/ 2 w 266"/>
                  <a:gd name="T81" fmla="*/ 184 h 391"/>
                  <a:gd name="T82" fmla="*/ 2 w 266"/>
                  <a:gd name="T83" fmla="*/ 184 h 391"/>
                  <a:gd name="T84" fmla="*/ 13 w 266"/>
                  <a:gd name="T85" fmla="*/ 161 h 391"/>
                  <a:gd name="T86" fmla="*/ 13 w 266"/>
                  <a:gd name="T87" fmla="*/ 138 h 391"/>
                  <a:gd name="T88" fmla="*/ 2 w 266"/>
                  <a:gd name="T89" fmla="*/ 105 h 391"/>
                  <a:gd name="T90" fmla="*/ 2 w 266"/>
                  <a:gd name="T91" fmla="*/ 105 h 391"/>
                  <a:gd name="T92" fmla="*/ 2 w 266"/>
                  <a:gd name="T93" fmla="*/ 105 h 391"/>
                  <a:gd name="T94" fmla="*/ 2 w 266"/>
                  <a:gd name="T95" fmla="*/ 105 h 391"/>
                  <a:gd name="T96" fmla="*/ 24 w 266"/>
                  <a:gd name="T97" fmla="*/ 122 h 391"/>
                  <a:gd name="T98" fmla="*/ 53 w 266"/>
                  <a:gd name="T99" fmla="*/ 157 h 391"/>
                  <a:gd name="T100" fmla="*/ 55 w 266"/>
                  <a:gd name="T101" fmla="*/ 130 h 391"/>
                  <a:gd name="T102" fmla="*/ 24 w 266"/>
                  <a:gd name="T103" fmla="*/ 91 h 391"/>
                  <a:gd name="T104" fmla="*/ 2 w 266"/>
                  <a:gd name="T105" fmla="*/ 65 h 391"/>
                  <a:gd name="T106" fmla="*/ 2 w 266"/>
                  <a:gd name="T107" fmla="*/ 65 h 391"/>
                  <a:gd name="T108" fmla="*/ 2 w 266"/>
                  <a:gd name="T109" fmla="*/ 48 h 391"/>
                  <a:gd name="T110" fmla="*/ 30 w 266"/>
                  <a:gd name="T111" fmla="*/ 87 h 391"/>
                  <a:gd name="T112" fmla="*/ 61 w 266"/>
                  <a:gd name="T113" fmla="*/ 138 h 391"/>
                  <a:gd name="T114" fmla="*/ 80 w 266"/>
                  <a:gd name="T115" fmla="*/ 127 h 391"/>
                  <a:gd name="T116" fmla="*/ 106 w 266"/>
                  <a:gd name="T117" fmla="*/ 87 h 391"/>
                  <a:gd name="T118" fmla="*/ 139 w 266"/>
                  <a:gd name="T119" fmla="*/ 39 h 391"/>
                  <a:gd name="T120" fmla="*/ 165 w 266"/>
                  <a:gd name="T121" fmla="*/ 6 h 391"/>
                  <a:gd name="T122" fmla="*/ 163 w 266"/>
                  <a:gd name="T123" fmla="*/ 29 h 391"/>
                  <a:gd name="T124" fmla="*/ 137 w 266"/>
                  <a:gd name="T125" fmla="*/ 7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66" h="391">
                    <a:moveTo>
                      <a:pt x="124" y="95"/>
                    </a:moveTo>
                    <a:lnTo>
                      <a:pt x="119" y="101"/>
                    </a:lnTo>
                    <a:lnTo>
                      <a:pt x="115" y="108"/>
                    </a:lnTo>
                    <a:lnTo>
                      <a:pt x="111" y="115"/>
                    </a:lnTo>
                    <a:lnTo>
                      <a:pt x="107" y="123"/>
                    </a:lnTo>
                    <a:lnTo>
                      <a:pt x="104" y="129"/>
                    </a:lnTo>
                    <a:lnTo>
                      <a:pt x="102" y="136"/>
                    </a:lnTo>
                    <a:lnTo>
                      <a:pt x="100" y="142"/>
                    </a:lnTo>
                    <a:lnTo>
                      <a:pt x="107" y="138"/>
                    </a:lnTo>
                    <a:lnTo>
                      <a:pt x="116" y="135"/>
                    </a:lnTo>
                    <a:lnTo>
                      <a:pt x="125" y="131"/>
                    </a:lnTo>
                    <a:lnTo>
                      <a:pt x="134" y="127"/>
                    </a:lnTo>
                    <a:lnTo>
                      <a:pt x="144" y="124"/>
                    </a:lnTo>
                    <a:lnTo>
                      <a:pt x="154" y="119"/>
                    </a:lnTo>
                    <a:lnTo>
                      <a:pt x="163" y="114"/>
                    </a:lnTo>
                    <a:lnTo>
                      <a:pt x="175" y="107"/>
                    </a:lnTo>
                    <a:lnTo>
                      <a:pt x="184" y="101"/>
                    </a:lnTo>
                    <a:lnTo>
                      <a:pt x="195" y="93"/>
                    </a:lnTo>
                    <a:lnTo>
                      <a:pt x="203" y="89"/>
                    </a:lnTo>
                    <a:lnTo>
                      <a:pt x="211" y="81"/>
                    </a:lnTo>
                    <a:lnTo>
                      <a:pt x="218" y="75"/>
                    </a:lnTo>
                    <a:lnTo>
                      <a:pt x="224" y="66"/>
                    </a:lnTo>
                    <a:lnTo>
                      <a:pt x="227" y="59"/>
                    </a:lnTo>
                    <a:lnTo>
                      <a:pt x="230" y="51"/>
                    </a:lnTo>
                    <a:lnTo>
                      <a:pt x="233" y="46"/>
                    </a:lnTo>
                    <a:lnTo>
                      <a:pt x="233" y="52"/>
                    </a:lnTo>
                    <a:lnTo>
                      <a:pt x="233" y="56"/>
                    </a:lnTo>
                    <a:lnTo>
                      <a:pt x="231" y="61"/>
                    </a:lnTo>
                    <a:lnTo>
                      <a:pt x="227" y="67"/>
                    </a:lnTo>
                    <a:lnTo>
                      <a:pt x="220" y="76"/>
                    </a:lnTo>
                    <a:lnTo>
                      <a:pt x="217" y="83"/>
                    </a:lnTo>
                    <a:lnTo>
                      <a:pt x="210" y="88"/>
                    </a:lnTo>
                    <a:lnTo>
                      <a:pt x="202" y="94"/>
                    </a:lnTo>
                    <a:lnTo>
                      <a:pt x="192" y="101"/>
                    </a:lnTo>
                    <a:lnTo>
                      <a:pt x="183" y="109"/>
                    </a:lnTo>
                    <a:lnTo>
                      <a:pt x="173" y="116"/>
                    </a:lnTo>
                    <a:lnTo>
                      <a:pt x="167" y="122"/>
                    </a:lnTo>
                    <a:lnTo>
                      <a:pt x="159" y="129"/>
                    </a:lnTo>
                    <a:lnTo>
                      <a:pt x="151" y="133"/>
                    </a:lnTo>
                    <a:lnTo>
                      <a:pt x="142" y="138"/>
                    </a:lnTo>
                    <a:lnTo>
                      <a:pt x="133" y="143"/>
                    </a:lnTo>
                    <a:lnTo>
                      <a:pt x="125" y="148"/>
                    </a:lnTo>
                    <a:lnTo>
                      <a:pt x="118" y="152"/>
                    </a:lnTo>
                    <a:lnTo>
                      <a:pt x="109" y="156"/>
                    </a:lnTo>
                    <a:lnTo>
                      <a:pt x="102" y="159"/>
                    </a:lnTo>
                    <a:lnTo>
                      <a:pt x="100" y="161"/>
                    </a:lnTo>
                    <a:lnTo>
                      <a:pt x="102" y="165"/>
                    </a:lnTo>
                    <a:lnTo>
                      <a:pt x="106" y="170"/>
                    </a:lnTo>
                    <a:lnTo>
                      <a:pt x="110" y="176"/>
                    </a:lnTo>
                    <a:lnTo>
                      <a:pt x="119" y="178"/>
                    </a:lnTo>
                    <a:lnTo>
                      <a:pt x="125" y="178"/>
                    </a:lnTo>
                    <a:lnTo>
                      <a:pt x="135" y="180"/>
                    </a:lnTo>
                    <a:lnTo>
                      <a:pt x="144" y="180"/>
                    </a:lnTo>
                    <a:lnTo>
                      <a:pt x="144" y="180"/>
                    </a:lnTo>
                    <a:lnTo>
                      <a:pt x="155" y="180"/>
                    </a:lnTo>
                    <a:lnTo>
                      <a:pt x="165" y="182"/>
                    </a:lnTo>
                    <a:lnTo>
                      <a:pt x="175" y="182"/>
                    </a:lnTo>
                    <a:lnTo>
                      <a:pt x="185" y="184"/>
                    </a:lnTo>
                    <a:lnTo>
                      <a:pt x="193" y="185"/>
                    </a:lnTo>
                    <a:lnTo>
                      <a:pt x="202" y="187"/>
                    </a:lnTo>
                    <a:lnTo>
                      <a:pt x="208" y="189"/>
                    </a:lnTo>
                    <a:lnTo>
                      <a:pt x="215" y="193"/>
                    </a:lnTo>
                    <a:lnTo>
                      <a:pt x="221" y="196"/>
                    </a:lnTo>
                    <a:lnTo>
                      <a:pt x="229" y="200"/>
                    </a:lnTo>
                    <a:lnTo>
                      <a:pt x="239" y="204"/>
                    </a:lnTo>
                    <a:lnTo>
                      <a:pt x="249" y="208"/>
                    </a:lnTo>
                    <a:lnTo>
                      <a:pt x="256" y="211"/>
                    </a:lnTo>
                    <a:lnTo>
                      <a:pt x="265" y="214"/>
                    </a:lnTo>
                    <a:lnTo>
                      <a:pt x="258" y="215"/>
                    </a:lnTo>
                    <a:lnTo>
                      <a:pt x="251" y="215"/>
                    </a:lnTo>
                    <a:lnTo>
                      <a:pt x="244" y="213"/>
                    </a:lnTo>
                    <a:lnTo>
                      <a:pt x="236" y="211"/>
                    </a:lnTo>
                    <a:lnTo>
                      <a:pt x="226" y="207"/>
                    </a:lnTo>
                    <a:lnTo>
                      <a:pt x="219" y="206"/>
                    </a:lnTo>
                    <a:lnTo>
                      <a:pt x="213" y="204"/>
                    </a:lnTo>
                    <a:lnTo>
                      <a:pt x="204" y="202"/>
                    </a:lnTo>
                    <a:lnTo>
                      <a:pt x="195" y="201"/>
                    </a:lnTo>
                    <a:lnTo>
                      <a:pt x="184" y="200"/>
                    </a:lnTo>
                    <a:lnTo>
                      <a:pt x="173" y="199"/>
                    </a:lnTo>
                    <a:lnTo>
                      <a:pt x="162" y="198"/>
                    </a:lnTo>
                    <a:lnTo>
                      <a:pt x="152" y="198"/>
                    </a:lnTo>
                    <a:lnTo>
                      <a:pt x="142" y="198"/>
                    </a:lnTo>
                    <a:lnTo>
                      <a:pt x="134" y="197"/>
                    </a:lnTo>
                    <a:lnTo>
                      <a:pt x="124" y="197"/>
                    </a:lnTo>
                    <a:lnTo>
                      <a:pt x="114" y="195"/>
                    </a:lnTo>
                    <a:lnTo>
                      <a:pt x="102" y="192"/>
                    </a:lnTo>
                    <a:lnTo>
                      <a:pt x="92" y="189"/>
                    </a:lnTo>
                    <a:lnTo>
                      <a:pt x="80" y="188"/>
                    </a:lnTo>
                    <a:lnTo>
                      <a:pt x="84" y="195"/>
                    </a:lnTo>
                    <a:lnTo>
                      <a:pt x="88" y="203"/>
                    </a:lnTo>
                    <a:lnTo>
                      <a:pt x="93" y="215"/>
                    </a:lnTo>
                    <a:lnTo>
                      <a:pt x="94" y="223"/>
                    </a:lnTo>
                    <a:lnTo>
                      <a:pt x="95" y="233"/>
                    </a:lnTo>
                    <a:lnTo>
                      <a:pt x="94" y="241"/>
                    </a:lnTo>
                    <a:lnTo>
                      <a:pt x="93" y="248"/>
                    </a:lnTo>
                    <a:lnTo>
                      <a:pt x="93" y="259"/>
                    </a:lnTo>
                    <a:lnTo>
                      <a:pt x="92" y="273"/>
                    </a:lnTo>
                    <a:lnTo>
                      <a:pt x="92" y="285"/>
                    </a:lnTo>
                    <a:lnTo>
                      <a:pt x="93" y="297"/>
                    </a:lnTo>
                    <a:lnTo>
                      <a:pt x="93" y="307"/>
                    </a:lnTo>
                    <a:lnTo>
                      <a:pt x="92" y="316"/>
                    </a:lnTo>
                    <a:lnTo>
                      <a:pt x="89" y="326"/>
                    </a:lnTo>
                    <a:lnTo>
                      <a:pt x="85" y="338"/>
                    </a:lnTo>
                    <a:lnTo>
                      <a:pt x="82" y="346"/>
                    </a:lnTo>
                    <a:lnTo>
                      <a:pt x="77" y="354"/>
                    </a:lnTo>
                    <a:lnTo>
                      <a:pt x="73" y="363"/>
                    </a:lnTo>
                    <a:lnTo>
                      <a:pt x="69" y="369"/>
                    </a:lnTo>
                    <a:lnTo>
                      <a:pt x="62" y="376"/>
                    </a:lnTo>
                    <a:lnTo>
                      <a:pt x="53" y="382"/>
                    </a:lnTo>
                    <a:lnTo>
                      <a:pt x="46" y="390"/>
                    </a:lnTo>
                    <a:lnTo>
                      <a:pt x="45" y="382"/>
                    </a:lnTo>
                    <a:lnTo>
                      <a:pt x="46" y="372"/>
                    </a:lnTo>
                    <a:lnTo>
                      <a:pt x="47" y="362"/>
                    </a:lnTo>
                    <a:lnTo>
                      <a:pt x="48" y="353"/>
                    </a:lnTo>
                    <a:lnTo>
                      <a:pt x="50" y="346"/>
                    </a:lnTo>
                    <a:lnTo>
                      <a:pt x="53" y="337"/>
                    </a:lnTo>
                    <a:lnTo>
                      <a:pt x="56" y="328"/>
                    </a:lnTo>
                    <a:lnTo>
                      <a:pt x="58" y="320"/>
                    </a:lnTo>
                    <a:lnTo>
                      <a:pt x="59" y="313"/>
                    </a:lnTo>
                    <a:lnTo>
                      <a:pt x="61" y="299"/>
                    </a:lnTo>
                    <a:lnTo>
                      <a:pt x="62" y="285"/>
                    </a:lnTo>
                    <a:lnTo>
                      <a:pt x="63" y="273"/>
                    </a:lnTo>
                    <a:lnTo>
                      <a:pt x="65" y="260"/>
                    </a:lnTo>
                    <a:lnTo>
                      <a:pt x="67" y="247"/>
                    </a:lnTo>
                    <a:lnTo>
                      <a:pt x="67" y="238"/>
                    </a:lnTo>
                    <a:lnTo>
                      <a:pt x="67" y="231"/>
                    </a:lnTo>
                    <a:lnTo>
                      <a:pt x="68" y="222"/>
                    </a:lnTo>
                    <a:lnTo>
                      <a:pt x="67" y="212"/>
                    </a:lnTo>
                    <a:lnTo>
                      <a:pt x="66" y="206"/>
                    </a:lnTo>
                    <a:lnTo>
                      <a:pt x="64" y="198"/>
                    </a:lnTo>
                    <a:lnTo>
                      <a:pt x="62" y="187"/>
                    </a:lnTo>
                    <a:lnTo>
                      <a:pt x="58" y="195"/>
                    </a:lnTo>
                    <a:lnTo>
                      <a:pt x="54" y="203"/>
                    </a:lnTo>
                    <a:lnTo>
                      <a:pt x="50" y="212"/>
                    </a:lnTo>
                    <a:lnTo>
                      <a:pt x="48" y="221"/>
                    </a:lnTo>
                    <a:lnTo>
                      <a:pt x="46" y="232"/>
                    </a:lnTo>
                    <a:lnTo>
                      <a:pt x="44" y="239"/>
                    </a:lnTo>
                    <a:lnTo>
                      <a:pt x="43" y="249"/>
                    </a:lnTo>
                    <a:lnTo>
                      <a:pt x="41" y="260"/>
                    </a:lnTo>
                    <a:lnTo>
                      <a:pt x="39" y="273"/>
                    </a:lnTo>
                    <a:lnTo>
                      <a:pt x="38" y="283"/>
                    </a:lnTo>
                    <a:lnTo>
                      <a:pt x="37" y="295"/>
                    </a:lnTo>
                    <a:lnTo>
                      <a:pt x="36" y="305"/>
                    </a:lnTo>
                    <a:lnTo>
                      <a:pt x="33" y="315"/>
                    </a:lnTo>
                    <a:lnTo>
                      <a:pt x="32" y="325"/>
                    </a:lnTo>
                    <a:lnTo>
                      <a:pt x="30" y="333"/>
                    </a:lnTo>
                    <a:lnTo>
                      <a:pt x="26" y="340"/>
                    </a:lnTo>
                    <a:lnTo>
                      <a:pt x="21" y="348"/>
                    </a:lnTo>
                    <a:lnTo>
                      <a:pt x="15" y="356"/>
                    </a:lnTo>
                    <a:lnTo>
                      <a:pt x="10" y="364"/>
                    </a:lnTo>
                    <a:lnTo>
                      <a:pt x="5" y="368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24"/>
                    </a:lnTo>
                    <a:lnTo>
                      <a:pt x="2" y="324"/>
                    </a:lnTo>
                    <a:lnTo>
                      <a:pt x="5" y="316"/>
                    </a:lnTo>
                    <a:lnTo>
                      <a:pt x="9" y="306"/>
                    </a:lnTo>
                    <a:lnTo>
                      <a:pt x="13" y="297"/>
                    </a:lnTo>
                    <a:lnTo>
                      <a:pt x="17" y="287"/>
                    </a:lnTo>
                    <a:lnTo>
                      <a:pt x="21" y="278"/>
                    </a:lnTo>
                    <a:lnTo>
                      <a:pt x="25" y="268"/>
                    </a:lnTo>
                    <a:lnTo>
                      <a:pt x="28" y="259"/>
                    </a:lnTo>
                    <a:lnTo>
                      <a:pt x="31" y="249"/>
                    </a:lnTo>
                    <a:lnTo>
                      <a:pt x="34" y="239"/>
                    </a:lnTo>
                    <a:lnTo>
                      <a:pt x="36" y="233"/>
                    </a:lnTo>
                    <a:lnTo>
                      <a:pt x="38" y="225"/>
                    </a:lnTo>
                    <a:lnTo>
                      <a:pt x="41" y="216"/>
                    </a:lnTo>
                    <a:lnTo>
                      <a:pt x="44" y="210"/>
                    </a:lnTo>
                    <a:lnTo>
                      <a:pt x="42" y="204"/>
                    </a:lnTo>
                    <a:lnTo>
                      <a:pt x="41" y="197"/>
                    </a:lnTo>
                    <a:lnTo>
                      <a:pt x="42" y="192"/>
                    </a:lnTo>
                    <a:lnTo>
                      <a:pt x="43" y="185"/>
                    </a:lnTo>
                    <a:lnTo>
                      <a:pt x="36" y="184"/>
                    </a:lnTo>
                    <a:lnTo>
                      <a:pt x="26" y="182"/>
                    </a:lnTo>
                    <a:lnTo>
                      <a:pt x="18" y="187"/>
                    </a:lnTo>
                    <a:lnTo>
                      <a:pt x="11" y="191"/>
                    </a:lnTo>
                    <a:lnTo>
                      <a:pt x="3" y="195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5" y="164"/>
                    </a:lnTo>
                    <a:lnTo>
                      <a:pt x="13" y="161"/>
                    </a:lnTo>
                    <a:lnTo>
                      <a:pt x="15" y="156"/>
                    </a:lnTo>
                    <a:lnTo>
                      <a:pt x="17" y="151"/>
                    </a:lnTo>
                    <a:lnTo>
                      <a:pt x="19" y="146"/>
                    </a:lnTo>
                    <a:lnTo>
                      <a:pt x="18" y="144"/>
                    </a:lnTo>
                    <a:lnTo>
                      <a:pt x="13" y="138"/>
                    </a:lnTo>
                    <a:lnTo>
                      <a:pt x="6" y="132"/>
                    </a:lnTo>
                    <a:lnTo>
                      <a:pt x="0" y="125"/>
                    </a:lnTo>
                    <a:lnTo>
                      <a:pt x="2" y="124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1" y="103"/>
                    </a:lnTo>
                    <a:lnTo>
                      <a:pt x="11" y="110"/>
                    </a:lnTo>
                    <a:lnTo>
                      <a:pt x="19" y="117"/>
                    </a:lnTo>
                    <a:lnTo>
                      <a:pt x="24" y="122"/>
                    </a:lnTo>
                    <a:lnTo>
                      <a:pt x="28" y="128"/>
                    </a:lnTo>
                    <a:lnTo>
                      <a:pt x="35" y="137"/>
                    </a:lnTo>
                    <a:lnTo>
                      <a:pt x="40" y="143"/>
                    </a:lnTo>
                    <a:lnTo>
                      <a:pt x="46" y="150"/>
                    </a:lnTo>
                    <a:lnTo>
                      <a:pt x="53" y="157"/>
                    </a:lnTo>
                    <a:lnTo>
                      <a:pt x="55" y="155"/>
                    </a:lnTo>
                    <a:lnTo>
                      <a:pt x="59" y="148"/>
                    </a:lnTo>
                    <a:lnTo>
                      <a:pt x="62" y="143"/>
                    </a:lnTo>
                    <a:lnTo>
                      <a:pt x="60" y="138"/>
                    </a:lnTo>
                    <a:lnTo>
                      <a:pt x="55" y="130"/>
                    </a:lnTo>
                    <a:lnTo>
                      <a:pt x="51" y="123"/>
                    </a:lnTo>
                    <a:lnTo>
                      <a:pt x="46" y="115"/>
                    </a:lnTo>
                    <a:lnTo>
                      <a:pt x="40" y="109"/>
                    </a:lnTo>
                    <a:lnTo>
                      <a:pt x="31" y="100"/>
                    </a:lnTo>
                    <a:lnTo>
                      <a:pt x="24" y="91"/>
                    </a:lnTo>
                    <a:lnTo>
                      <a:pt x="17" y="84"/>
                    </a:lnTo>
                    <a:lnTo>
                      <a:pt x="12" y="78"/>
                    </a:lnTo>
                    <a:lnTo>
                      <a:pt x="6" y="70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2" y="53"/>
                    </a:lnTo>
                    <a:lnTo>
                      <a:pt x="2" y="48"/>
                    </a:lnTo>
                    <a:lnTo>
                      <a:pt x="4" y="55"/>
                    </a:lnTo>
                    <a:lnTo>
                      <a:pt x="11" y="63"/>
                    </a:lnTo>
                    <a:lnTo>
                      <a:pt x="17" y="70"/>
                    </a:lnTo>
                    <a:lnTo>
                      <a:pt x="25" y="80"/>
                    </a:lnTo>
                    <a:lnTo>
                      <a:pt x="30" y="87"/>
                    </a:lnTo>
                    <a:lnTo>
                      <a:pt x="37" y="95"/>
                    </a:lnTo>
                    <a:lnTo>
                      <a:pt x="43" y="106"/>
                    </a:lnTo>
                    <a:lnTo>
                      <a:pt x="48" y="115"/>
                    </a:lnTo>
                    <a:lnTo>
                      <a:pt x="54" y="124"/>
                    </a:lnTo>
                    <a:lnTo>
                      <a:pt x="61" y="138"/>
                    </a:lnTo>
                    <a:lnTo>
                      <a:pt x="64" y="146"/>
                    </a:lnTo>
                    <a:lnTo>
                      <a:pt x="66" y="151"/>
                    </a:lnTo>
                    <a:lnTo>
                      <a:pt x="70" y="143"/>
                    </a:lnTo>
                    <a:lnTo>
                      <a:pt x="75" y="135"/>
                    </a:lnTo>
                    <a:lnTo>
                      <a:pt x="80" y="127"/>
                    </a:lnTo>
                    <a:lnTo>
                      <a:pt x="85" y="118"/>
                    </a:lnTo>
                    <a:lnTo>
                      <a:pt x="90" y="110"/>
                    </a:lnTo>
                    <a:lnTo>
                      <a:pt x="94" y="103"/>
                    </a:lnTo>
                    <a:lnTo>
                      <a:pt x="100" y="96"/>
                    </a:lnTo>
                    <a:lnTo>
                      <a:pt x="106" y="87"/>
                    </a:lnTo>
                    <a:lnTo>
                      <a:pt x="113" y="78"/>
                    </a:lnTo>
                    <a:lnTo>
                      <a:pt x="120" y="68"/>
                    </a:lnTo>
                    <a:lnTo>
                      <a:pt x="127" y="58"/>
                    </a:lnTo>
                    <a:lnTo>
                      <a:pt x="132" y="50"/>
                    </a:lnTo>
                    <a:lnTo>
                      <a:pt x="139" y="39"/>
                    </a:lnTo>
                    <a:lnTo>
                      <a:pt x="144" y="33"/>
                    </a:lnTo>
                    <a:lnTo>
                      <a:pt x="150" y="26"/>
                    </a:lnTo>
                    <a:lnTo>
                      <a:pt x="156" y="21"/>
                    </a:lnTo>
                    <a:lnTo>
                      <a:pt x="161" y="15"/>
                    </a:lnTo>
                    <a:lnTo>
                      <a:pt x="165" y="6"/>
                    </a:lnTo>
                    <a:lnTo>
                      <a:pt x="170" y="0"/>
                    </a:lnTo>
                    <a:lnTo>
                      <a:pt x="169" y="5"/>
                    </a:lnTo>
                    <a:lnTo>
                      <a:pt x="168" y="13"/>
                    </a:lnTo>
                    <a:lnTo>
                      <a:pt x="166" y="21"/>
                    </a:lnTo>
                    <a:lnTo>
                      <a:pt x="163" y="29"/>
                    </a:lnTo>
                    <a:lnTo>
                      <a:pt x="159" y="37"/>
                    </a:lnTo>
                    <a:lnTo>
                      <a:pt x="153" y="47"/>
                    </a:lnTo>
                    <a:lnTo>
                      <a:pt x="148" y="56"/>
                    </a:lnTo>
                    <a:lnTo>
                      <a:pt x="143" y="67"/>
                    </a:lnTo>
                    <a:lnTo>
                      <a:pt x="137" y="76"/>
                    </a:lnTo>
                    <a:lnTo>
                      <a:pt x="130" y="87"/>
                    </a:lnTo>
                    <a:lnTo>
                      <a:pt x="124" y="9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85039" name="Group 15"/>
              <p:cNvGrpSpPr>
                <a:grpSpLocks/>
              </p:cNvGrpSpPr>
              <p:nvPr/>
            </p:nvGrpSpPr>
            <p:grpSpPr bwMode="auto">
              <a:xfrm>
                <a:off x="1707" y="1466"/>
                <a:ext cx="484" cy="368"/>
                <a:chOff x="1707" y="1466"/>
                <a:chExt cx="484" cy="368"/>
              </a:xfrm>
            </p:grpSpPr>
            <p:sp>
              <p:nvSpPr>
                <p:cNvPr id="385040" name="Freeform 16"/>
                <p:cNvSpPr>
                  <a:spLocks/>
                </p:cNvSpPr>
                <p:nvPr/>
              </p:nvSpPr>
              <p:spPr bwMode="ltGray">
                <a:xfrm>
                  <a:off x="1751" y="1466"/>
                  <a:ext cx="440" cy="342"/>
                </a:xfrm>
                <a:custGeom>
                  <a:avLst/>
                  <a:gdLst>
                    <a:gd name="T0" fmla="*/ 167 w 440"/>
                    <a:gd name="T1" fmla="*/ 42 h 342"/>
                    <a:gd name="T2" fmla="*/ 202 w 440"/>
                    <a:gd name="T3" fmla="*/ 14 h 342"/>
                    <a:gd name="T4" fmla="*/ 245 w 440"/>
                    <a:gd name="T5" fmla="*/ 3 h 342"/>
                    <a:gd name="T6" fmla="*/ 292 w 440"/>
                    <a:gd name="T7" fmla="*/ 2 h 342"/>
                    <a:gd name="T8" fmla="*/ 304 w 440"/>
                    <a:gd name="T9" fmla="*/ 7 h 342"/>
                    <a:gd name="T10" fmla="*/ 272 w 440"/>
                    <a:gd name="T11" fmla="*/ 15 h 342"/>
                    <a:gd name="T12" fmla="*/ 236 w 440"/>
                    <a:gd name="T13" fmla="*/ 26 h 342"/>
                    <a:gd name="T14" fmla="*/ 195 w 440"/>
                    <a:gd name="T15" fmla="*/ 55 h 342"/>
                    <a:gd name="T16" fmla="*/ 191 w 440"/>
                    <a:gd name="T17" fmla="*/ 94 h 342"/>
                    <a:gd name="T18" fmla="*/ 252 w 440"/>
                    <a:gd name="T19" fmla="*/ 70 h 342"/>
                    <a:gd name="T20" fmla="*/ 301 w 440"/>
                    <a:gd name="T21" fmla="*/ 67 h 342"/>
                    <a:gd name="T22" fmla="*/ 354 w 440"/>
                    <a:gd name="T23" fmla="*/ 72 h 342"/>
                    <a:gd name="T24" fmla="*/ 416 w 440"/>
                    <a:gd name="T25" fmla="*/ 79 h 342"/>
                    <a:gd name="T26" fmla="*/ 417 w 440"/>
                    <a:gd name="T27" fmla="*/ 80 h 342"/>
                    <a:gd name="T28" fmla="*/ 357 w 440"/>
                    <a:gd name="T29" fmla="*/ 83 h 342"/>
                    <a:gd name="T30" fmla="*/ 302 w 440"/>
                    <a:gd name="T31" fmla="*/ 84 h 342"/>
                    <a:gd name="T32" fmla="*/ 254 w 440"/>
                    <a:gd name="T33" fmla="*/ 90 h 342"/>
                    <a:gd name="T34" fmla="*/ 200 w 440"/>
                    <a:gd name="T35" fmla="*/ 103 h 342"/>
                    <a:gd name="T36" fmla="*/ 222 w 440"/>
                    <a:gd name="T37" fmla="*/ 123 h 342"/>
                    <a:gd name="T38" fmla="*/ 238 w 440"/>
                    <a:gd name="T39" fmla="*/ 142 h 342"/>
                    <a:gd name="T40" fmla="*/ 184 w 440"/>
                    <a:gd name="T41" fmla="*/ 125 h 342"/>
                    <a:gd name="T42" fmla="*/ 173 w 440"/>
                    <a:gd name="T43" fmla="*/ 136 h 342"/>
                    <a:gd name="T44" fmla="*/ 232 w 440"/>
                    <a:gd name="T45" fmla="*/ 145 h 342"/>
                    <a:gd name="T46" fmla="*/ 282 w 440"/>
                    <a:gd name="T47" fmla="*/ 157 h 342"/>
                    <a:gd name="T48" fmla="*/ 321 w 440"/>
                    <a:gd name="T49" fmla="*/ 190 h 342"/>
                    <a:gd name="T50" fmla="*/ 351 w 440"/>
                    <a:gd name="T51" fmla="*/ 234 h 342"/>
                    <a:gd name="T52" fmla="*/ 344 w 440"/>
                    <a:gd name="T53" fmla="*/ 242 h 342"/>
                    <a:gd name="T54" fmla="*/ 304 w 440"/>
                    <a:gd name="T55" fmla="*/ 214 h 342"/>
                    <a:gd name="T56" fmla="*/ 259 w 440"/>
                    <a:gd name="T57" fmla="*/ 183 h 342"/>
                    <a:gd name="T58" fmla="*/ 211 w 440"/>
                    <a:gd name="T59" fmla="*/ 162 h 342"/>
                    <a:gd name="T60" fmla="*/ 180 w 440"/>
                    <a:gd name="T61" fmla="*/ 155 h 342"/>
                    <a:gd name="T62" fmla="*/ 206 w 440"/>
                    <a:gd name="T63" fmla="*/ 189 h 342"/>
                    <a:gd name="T64" fmla="*/ 238 w 440"/>
                    <a:gd name="T65" fmla="*/ 234 h 342"/>
                    <a:gd name="T66" fmla="*/ 256 w 440"/>
                    <a:gd name="T67" fmla="*/ 275 h 342"/>
                    <a:gd name="T68" fmla="*/ 255 w 440"/>
                    <a:gd name="T69" fmla="*/ 313 h 342"/>
                    <a:gd name="T70" fmla="*/ 232 w 440"/>
                    <a:gd name="T71" fmla="*/ 271 h 342"/>
                    <a:gd name="T72" fmla="*/ 208 w 440"/>
                    <a:gd name="T73" fmla="*/ 226 h 342"/>
                    <a:gd name="T74" fmla="*/ 181 w 440"/>
                    <a:gd name="T75" fmla="*/ 185 h 342"/>
                    <a:gd name="T76" fmla="*/ 157 w 440"/>
                    <a:gd name="T77" fmla="*/ 149 h 342"/>
                    <a:gd name="T78" fmla="*/ 115 w 440"/>
                    <a:gd name="T79" fmla="*/ 170 h 342"/>
                    <a:gd name="T80" fmla="*/ 80 w 440"/>
                    <a:gd name="T81" fmla="*/ 221 h 342"/>
                    <a:gd name="T82" fmla="*/ 51 w 440"/>
                    <a:gd name="T83" fmla="*/ 273 h 342"/>
                    <a:gd name="T84" fmla="*/ 18 w 440"/>
                    <a:gd name="T85" fmla="*/ 321 h 342"/>
                    <a:gd name="T86" fmla="*/ 8 w 440"/>
                    <a:gd name="T87" fmla="*/ 315 h 342"/>
                    <a:gd name="T88" fmla="*/ 47 w 440"/>
                    <a:gd name="T89" fmla="*/ 255 h 342"/>
                    <a:gd name="T90" fmla="*/ 82 w 440"/>
                    <a:gd name="T91" fmla="*/ 208 h 342"/>
                    <a:gd name="T92" fmla="*/ 112 w 440"/>
                    <a:gd name="T93" fmla="*/ 162 h 342"/>
                    <a:gd name="T94" fmla="*/ 139 w 440"/>
                    <a:gd name="T95" fmla="*/ 126 h 342"/>
                    <a:gd name="T96" fmla="*/ 99 w 440"/>
                    <a:gd name="T97" fmla="*/ 83 h 342"/>
                    <a:gd name="T98" fmla="*/ 43 w 440"/>
                    <a:gd name="T99" fmla="*/ 60 h 342"/>
                    <a:gd name="T100" fmla="*/ 20 w 440"/>
                    <a:gd name="T101" fmla="*/ 47 h 342"/>
                    <a:gd name="T102" fmla="*/ 63 w 440"/>
                    <a:gd name="T103" fmla="*/ 61 h 342"/>
                    <a:gd name="T104" fmla="*/ 122 w 440"/>
                    <a:gd name="T105" fmla="*/ 90 h 3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440" h="342">
                      <a:moveTo>
                        <a:pt x="138" y="87"/>
                      </a:moveTo>
                      <a:lnTo>
                        <a:pt x="141" y="78"/>
                      </a:lnTo>
                      <a:lnTo>
                        <a:pt x="146" y="69"/>
                      </a:lnTo>
                      <a:lnTo>
                        <a:pt x="153" y="59"/>
                      </a:lnTo>
                      <a:lnTo>
                        <a:pt x="160" y="51"/>
                      </a:lnTo>
                      <a:lnTo>
                        <a:pt x="167" y="42"/>
                      </a:lnTo>
                      <a:lnTo>
                        <a:pt x="172" y="36"/>
                      </a:lnTo>
                      <a:lnTo>
                        <a:pt x="178" y="31"/>
                      </a:lnTo>
                      <a:lnTo>
                        <a:pt x="184" y="26"/>
                      </a:lnTo>
                      <a:lnTo>
                        <a:pt x="190" y="21"/>
                      </a:lnTo>
                      <a:lnTo>
                        <a:pt x="196" y="17"/>
                      </a:lnTo>
                      <a:lnTo>
                        <a:pt x="202" y="14"/>
                      </a:lnTo>
                      <a:lnTo>
                        <a:pt x="208" y="11"/>
                      </a:lnTo>
                      <a:lnTo>
                        <a:pt x="215" y="8"/>
                      </a:lnTo>
                      <a:lnTo>
                        <a:pt x="222" y="7"/>
                      </a:lnTo>
                      <a:lnTo>
                        <a:pt x="230" y="5"/>
                      </a:lnTo>
                      <a:lnTo>
                        <a:pt x="237" y="3"/>
                      </a:lnTo>
                      <a:lnTo>
                        <a:pt x="245" y="3"/>
                      </a:lnTo>
                      <a:lnTo>
                        <a:pt x="252" y="2"/>
                      </a:lnTo>
                      <a:lnTo>
                        <a:pt x="260" y="2"/>
                      </a:lnTo>
                      <a:lnTo>
                        <a:pt x="270" y="1"/>
                      </a:lnTo>
                      <a:lnTo>
                        <a:pt x="278" y="2"/>
                      </a:lnTo>
                      <a:lnTo>
                        <a:pt x="285" y="2"/>
                      </a:lnTo>
                      <a:lnTo>
                        <a:pt x="292" y="2"/>
                      </a:lnTo>
                      <a:lnTo>
                        <a:pt x="299" y="2"/>
                      </a:lnTo>
                      <a:lnTo>
                        <a:pt x="307" y="1"/>
                      </a:lnTo>
                      <a:lnTo>
                        <a:pt x="314" y="0"/>
                      </a:lnTo>
                      <a:lnTo>
                        <a:pt x="310" y="2"/>
                      </a:lnTo>
                      <a:lnTo>
                        <a:pt x="307" y="4"/>
                      </a:lnTo>
                      <a:lnTo>
                        <a:pt x="304" y="7"/>
                      </a:lnTo>
                      <a:lnTo>
                        <a:pt x="301" y="10"/>
                      </a:lnTo>
                      <a:lnTo>
                        <a:pt x="295" y="10"/>
                      </a:lnTo>
                      <a:lnTo>
                        <a:pt x="288" y="11"/>
                      </a:lnTo>
                      <a:lnTo>
                        <a:pt x="284" y="12"/>
                      </a:lnTo>
                      <a:lnTo>
                        <a:pt x="278" y="13"/>
                      </a:lnTo>
                      <a:lnTo>
                        <a:pt x="272" y="15"/>
                      </a:lnTo>
                      <a:lnTo>
                        <a:pt x="266" y="16"/>
                      </a:lnTo>
                      <a:lnTo>
                        <a:pt x="260" y="17"/>
                      </a:lnTo>
                      <a:lnTo>
                        <a:pt x="254" y="19"/>
                      </a:lnTo>
                      <a:lnTo>
                        <a:pt x="248" y="21"/>
                      </a:lnTo>
                      <a:lnTo>
                        <a:pt x="241" y="23"/>
                      </a:lnTo>
                      <a:lnTo>
                        <a:pt x="236" y="26"/>
                      </a:lnTo>
                      <a:lnTo>
                        <a:pt x="229" y="29"/>
                      </a:lnTo>
                      <a:lnTo>
                        <a:pt x="222" y="32"/>
                      </a:lnTo>
                      <a:lnTo>
                        <a:pt x="215" y="36"/>
                      </a:lnTo>
                      <a:lnTo>
                        <a:pt x="208" y="41"/>
                      </a:lnTo>
                      <a:lnTo>
                        <a:pt x="201" y="47"/>
                      </a:lnTo>
                      <a:lnTo>
                        <a:pt x="195" y="55"/>
                      </a:lnTo>
                      <a:lnTo>
                        <a:pt x="189" y="64"/>
                      </a:lnTo>
                      <a:lnTo>
                        <a:pt x="181" y="77"/>
                      </a:lnTo>
                      <a:lnTo>
                        <a:pt x="175" y="90"/>
                      </a:lnTo>
                      <a:lnTo>
                        <a:pt x="167" y="106"/>
                      </a:lnTo>
                      <a:lnTo>
                        <a:pt x="180" y="99"/>
                      </a:lnTo>
                      <a:lnTo>
                        <a:pt x="191" y="94"/>
                      </a:lnTo>
                      <a:lnTo>
                        <a:pt x="206" y="86"/>
                      </a:lnTo>
                      <a:lnTo>
                        <a:pt x="222" y="78"/>
                      </a:lnTo>
                      <a:lnTo>
                        <a:pt x="229" y="77"/>
                      </a:lnTo>
                      <a:lnTo>
                        <a:pt x="236" y="74"/>
                      </a:lnTo>
                      <a:lnTo>
                        <a:pt x="243" y="72"/>
                      </a:lnTo>
                      <a:lnTo>
                        <a:pt x="252" y="70"/>
                      </a:lnTo>
                      <a:lnTo>
                        <a:pt x="261" y="68"/>
                      </a:lnTo>
                      <a:lnTo>
                        <a:pt x="269" y="68"/>
                      </a:lnTo>
                      <a:lnTo>
                        <a:pt x="275" y="67"/>
                      </a:lnTo>
                      <a:lnTo>
                        <a:pt x="285" y="66"/>
                      </a:lnTo>
                      <a:lnTo>
                        <a:pt x="294" y="66"/>
                      </a:lnTo>
                      <a:lnTo>
                        <a:pt x="301" y="67"/>
                      </a:lnTo>
                      <a:lnTo>
                        <a:pt x="311" y="68"/>
                      </a:lnTo>
                      <a:lnTo>
                        <a:pt x="319" y="69"/>
                      </a:lnTo>
                      <a:lnTo>
                        <a:pt x="328" y="69"/>
                      </a:lnTo>
                      <a:lnTo>
                        <a:pt x="336" y="70"/>
                      </a:lnTo>
                      <a:lnTo>
                        <a:pt x="345" y="71"/>
                      </a:lnTo>
                      <a:lnTo>
                        <a:pt x="354" y="72"/>
                      </a:lnTo>
                      <a:lnTo>
                        <a:pt x="363" y="73"/>
                      </a:lnTo>
                      <a:lnTo>
                        <a:pt x="371" y="74"/>
                      </a:lnTo>
                      <a:lnTo>
                        <a:pt x="381" y="75"/>
                      </a:lnTo>
                      <a:lnTo>
                        <a:pt x="392" y="76"/>
                      </a:lnTo>
                      <a:lnTo>
                        <a:pt x="401" y="77"/>
                      </a:lnTo>
                      <a:lnTo>
                        <a:pt x="416" y="79"/>
                      </a:lnTo>
                      <a:lnTo>
                        <a:pt x="421" y="79"/>
                      </a:lnTo>
                      <a:lnTo>
                        <a:pt x="425" y="79"/>
                      </a:lnTo>
                      <a:lnTo>
                        <a:pt x="430" y="81"/>
                      </a:lnTo>
                      <a:lnTo>
                        <a:pt x="439" y="84"/>
                      </a:lnTo>
                      <a:lnTo>
                        <a:pt x="424" y="81"/>
                      </a:lnTo>
                      <a:lnTo>
                        <a:pt x="417" y="80"/>
                      </a:lnTo>
                      <a:lnTo>
                        <a:pt x="411" y="80"/>
                      </a:lnTo>
                      <a:lnTo>
                        <a:pt x="397" y="81"/>
                      </a:lnTo>
                      <a:lnTo>
                        <a:pt x="388" y="82"/>
                      </a:lnTo>
                      <a:lnTo>
                        <a:pt x="377" y="82"/>
                      </a:lnTo>
                      <a:lnTo>
                        <a:pt x="367" y="82"/>
                      </a:lnTo>
                      <a:lnTo>
                        <a:pt x="357" y="83"/>
                      </a:lnTo>
                      <a:lnTo>
                        <a:pt x="348" y="83"/>
                      </a:lnTo>
                      <a:lnTo>
                        <a:pt x="340" y="82"/>
                      </a:lnTo>
                      <a:lnTo>
                        <a:pt x="330" y="82"/>
                      </a:lnTo>
                      <a:lnTo>
                        <a:pt x="319" y="82"/>
                      </a:lnTo>
                      <a:lnTo>
                        <a:pt x="310" y="83"/>
                      </a:lnTo>
                      <a:lnTo>
                        <a:pt x="302" y="84"/>
                      </a:lnTo>
                      <a:lnTo>
                        <a:pt x="292" y="84"/>
                      </a:lnTo>
                      <a:lnTo>
                        <a:pt x="285" y="84"/>
                      </a:lnTo>
                      <a:lnTo>
                        <a:pt x="276" y="85"/>
                      </a:lnTo>
                      <a:lnTo>
                        <a:pt x="269" y="87"/>
                      </a:lnTo>
                      <a:lnTo>
                        <a:pt x="261" y="88"/>
                      </a:lnTo>
                      <a:lnTo>
                        <a:pt x="254" y="90"/>
                      </a:lnTo>
                      <a:lnTo>
                        <a:pt x="246" y="92"/>
                      </a:lnTo>
                      <a:lnTo>
                        <a:pt x="238" y="94"/>
                      </a:lnTo>
                      <a:lnTo>
                        <a:pt x="229" y="96"/>
                      </a:lnTo>
                      <a:lnTo>
                        <a:pt x="222" y="98"/>
                      </a:lnTo>
                      <a:lnTo>
                        <a:pt x="208" y="102"/>
                      </a:lnTo>
                      <a:lnTo>
                        <a:pt x="200" y="103"/>
                      </a:lnTo>
                      <a:lnTo>
                        <a:pt x="189" y="108"/>
                      </a:lnTo>
                      <a:lnTo>
                        <a:pt x="172" y="115"/>
                      </a:lnTo>
                      <a:lnTo>
                        <a:pt x="189" y="117"/>
                      </a:lnTo>
                      <a:lnTo>
                        <a:pt x="209" y="118"/>
                      </a:lnTo>
                      <a:lnTo>
                        <a:pt x="213" y="118"/>
                      </a:lnTo>
                      <a:lnTo>
                        <a:pt x="222" y="123"/>
                      </a:lnTo>
                      <a:lnTo>
                        <a:pt x="228" y="126"/>
                      </a:lnTo>
                      <a:lnTo>
                        <a:pt x="234" y="129"/>
                      </a:lnTo>
                      <a:lnTo>
                        <a:pt x="235" y="131"/>
                      </a:lnTo>
                      <a:lnTo>
                        <a:pt x="238" y="137"/>
                      </a:lnTo>
                      <a:lnTo>
                        <a:pt x="245" y="146"/>
                      </a:lnTo>
                      <a:lnTo>
                        <a:pt x="238" y="142"/>
                      </a:lnTo>
                      <a:lnTo>
                        <a:pt x="229" y="137"/>
                      </a:lnTo>
                      <a:lnTo>
                        <a:pt x="222" y="135"/>
                      </a:lnTo>
                      <a:lnTo>
                        <a:pt x="209" y="132"/>
                      </a:lnTo>
                      <a:lnTo>
                        <a:pt x="199" y="129"/>
                      </a:lnTo>
                      <a:lnTo>
                        <a:pt x="189" y="126"/>
                      </a:lnTo>
                      <a:lnTo>
                        <a:pt x="184" y="125"/>
                      </a:lnTo>
                      <a:lnTo>
                        <a:pt x="172" y="126"/>
                      </a:lnTo>
                      <a:lnTo>
                        <a:pt x="165" y="127"/>
                      </a:lnTo>
                      <a:lnTo>
                        <a:pt x="155" y="129"/>
                      </a:lnTo>
                      <a:lnTo>
                        <a:pt x="160" y="131"/>
                      </a:lnTo>
                      <a:lnTo>
                        <a:pt x="166" y="132"/>
                      </a:lnTo>
                      <a:lnTo>
                        <a:pt x="173" y="136"/>
                      </a:lnTo>
                      <a:lnTo>
                        <a:pt x="181" y="135"/>
                      </a:lnTo>
                      <a:lnTo>
                        <a:pt x="195" y="136"/>
                      </a:lnTo>
                      <a:lnTo>
                        <a:pt x="203" y="137"/>
                      </a:lnTo>
                      <a:lnTo>
                        <a:pt x="215" y="140"/>
                      </a:lnTo>
                      <a:lnTo>
                        <a:pt x="222" y="143"/>
                      </a:lnTo>
                      <a:lnTo>
                        <a:pt x="232" y="145"/>
                      </a:lnTo>
                      <a:lnTo>
                        <a:pt x="242" y="148"/>
                      </a:lnTo>
                      <a:lnTo>
                        <a:pt x="251" y="151"/>
                      </a:lnTo>
                      <a:lnTo>
                        <a:pt x="259" y="152"/>
                      </a:lnTo>
                      <a:lnTo>
                        <a:pt x="266" y="153"/>
                      </a:lnTo>
                      <a:lnTo>
                        <a:pt x="273" y="155"/>
                      </a:lnTo>
                      <a:lnTo>
                        <a:pt x="282" y="157"/>
                      </a:lnTo>
                      <a:lnTo>
                        <a:pt x="291" y="161"/>
                      </a:lnTo>
                      <a:lnTo>
                        <a:pt x="299" y="165"/>
                      </a:lnTo>
                      <a:lnTo>
                        <a:pt x="303" y="169"/>
                      </a:lnTo>
                      <a:lnTo>
                        <a:pt x="309" y="175"/>
                      </a:lnTo>
                      <a:lnTo>
                        <a:pt x="316" y="183"/>
                      </a:lnTo>
                      <a:lnTo>
                        <a:pt x="321" y="190"/>
                      </a:lnTo>
                      <a:lnTo>
                        <a:pt x="326" y="197"/>
                      </a:lnTo>
                      <a:lnTo>
                        <a:pt x="331" y="204"/>
                      </a:lnTo>
                      <a:lnTo>
                        <a:pt x="335" y="212"/>
                      </a:lnTo>
                      <a:lnTo>
                        <a:pt x="340" y="218"/>
                      </a:lnTo>
                      <a:lnTo>
                        <a:pt x="345" y="226"/>
                      </a:lnTo>
                      <a:lnTo>
                        <a:pt x="351" y="234"/>
                      </a:lnTo>
                      <a:lnTo>
                        <a:pt x="356" y="243"/>
                      </a:lnTo>
                      <a:lnTo>
                        <a:pt x="361" y="250"/>
                      </a:lnTo>
                      <a:lnTo>
                        <a:pt x="368" y="258"/>
                      </a:lnTo>
                      <a:lnTo>
                        <a:pt x="359" y="251"/>
                      </a:lnTo>
                      <a:lnTo>
                        <a:pt x="353" y="247"/>
                      </a:lnTo>
                      <a:lnTo>
                        <a:pt x="344" y="242"/>
                      </a:lnTo>
                      <a:lnTo>
                        <a:pt x="336" y="236"/>
                      </a:lnTo>
                      <a:lnTo>
                        <a:pt x="330" y="231"/>
                      </a:lnTo>
                      <a:lnTo>
                        <a:pt x="323" y="226"/>
                      </a:lnTo>
                      <a:lnTo>
                        <a:pt x="317" y="222"/>
                      </a:lnTo>
                      <a:lnTo>
                        <a:pt x="311" y="218"/>
                      </a:lnTo>
                      <a:lnTo>
                        <a:pt x="304" y="214"/>
                      </a:lnTo>
                      <a:lnTo>
                        <a:pt x="297" y="210"/>
                      </a:lnTo>
                      <a:lnTo>
                        <a:pt x="291" y="205"/>
                      </a:lnTo>
                      <a:lnTo>
                        <a:pt x="284" y="200"/>
                      </a:lnTo>
                      <a:lnTo>
                        <a:pt x="275" y="195"/>
                      </a:lnTo>
                      <a:lnTo>
                        <a:pt x="267" y="189"/>
                      </a:lnTo>
                      <a:lnTo>
                        <a:pt x="259" y="183"/>
                      </a:lnTo>
                      <a:lnTo>
                        <a:pt x="252" y="179"/>
                      </a:lnTo>
                      <a:lnTo>
                        <a:pt x="245" y="174"/>
                      </a:lnTo>
                      <a:lnTo>
                        <a:pt x="237" y="170"/>
                      </a:lnTo>
                      <a:lnTo>
                        <a:pt x="229" y="167"/>
                      </a:lnTo>
                      <a:lnTo>
                        <a:pt x="222" y="165"/>
                      </a:lnTo>
                      <a:lnTo>
                        <a:pt x="211" y="162"/>
                      </a:lnTo>
                      <a:lnTo>
                        <a:pt x="201" y="159"/>
                      </a:lnTo>
                      <a:lnTo>
                        <a:pt x="194" y="157"/>
                      </a:lnTo>
                      <a:lnTo>
                        <a:pt x="186" y="155"/>
                      </a:lnTo>
                      <a:lnTo>
                        <a:pt x="175" y="149"/>
                      </a:lnTo>
                      <a:lnTo>
                        <a:pt x="163" y="144"/>
                      </a:lnTo>
                      <a:lnTo>
                        <a:pt x="180" y="155"/>
                      </a:lnTo>
                      <a:lnTo>
                        <a:pt x="182" y="157"/>
                      </a:lnTo>
                      <a:lnTo>
                        <a:pt x="186" y="162"/>
                      </a:lnTo>
                      <a:lnTo>
                        <a:pt x="190" y="168"/>
                      </a:lnTo>
                      <a:lnTo>
                        <a:pt x="195" y="175"/>
                      </a:lnTo>
                      <a:lnTo>
                        <a:pt x="201" y="182"/>
                      </a:lnTo>
                      <a:lnTo>
                        <a:pt x="206" y="189"/>
                      </a:lnTo>
                      <a:lnTo>
                        <a:pt x="212" y="197"/>
                      </a:lnTo>
                      <a:lnTo>
                        <a:pt x="217" y="204"/>
                      </a:lnTo>
                      <a:lnTo>
                        <a:pt x="222" y="210"/>
                      </a:lnTo>
                      <a:lnTo>
                        <a:pt x="227" y="217"/>
                      </a:lnTo>
                      <a:lnTo>
                        <a:pt x="233" y="227"/>
                      </a:lnTo>
                      <a:lnTo>
                        <a:pt x="238" y="234"/>
                      </a:lnTo>
                      <a:lnTo>
                        <a:pt x="242" y="241"/>
                      </a:lnTo>
                      <a:lnTo>
                        <a:pt x="246" y="248"/>
                      </a:lnTo>
                      <a:lnTo>
                        <a:pt x="250" y="255"/>
                      </a:lnTo>
                      <a:lnTo>
                        <a:pt x="252" y="262"/>
                      </a:lnTo>
                      <a:lnTo>
                        <a:pt x="254" y="267"/>
                      </a:lnTo>
                      <a:lnTo>
                        <a:pt x="256" y="275"/>
                      </a:lnTo>
                      <a:lnTo>
                        <a:pt x="257" y="285"/>
                      </a:lnTo>
                      <a:lnTo>
                        <a:pt x="258" y="294"/>
                      </a:lnTo>
                      <a:lnTo>
                        <a:pt x="259" y="304"/>
                      </a:lnTo>
                      <a:lnTo>
                        <a:pt x="261" y="313"/>
                      </a:lnTo>
                      <a:lnTo>
                        <a:pt x="262" y="323"/>
                      </a:lnTo>
                      <a:lnTo>
                        <a:pt x="255" y="313"/>
                      </a:lnTo>
                      <a:lnTo>
                        <a:pt x="249" y="307"/>
                      </a:lnTo>
                      <a:lnTo>
                        <a:pt x="245" y="300"/>
                      </a:lnTo>
                      <a:lnTo>
                        <a:pt x="241" y="295"/>
                      </a:lnTo>
                      <a:lnTo>
                        <a:pt x="238" y="288"/>
                      </a:lnTo>
                      <a:lnTo>
                        <a:pt x="236" y="280"/>
                      </a:lnTo>
                      <a:lnTo>
                        <a:pt x="232" y="271"/>
                      </a:lnTo>
                      <a:lnTo>
                        <a:pt x="228" y="263"/>
                      </a:lnTo>
                      <a:lnTo>
                        <a:pt x="224" y="254"/>
                      </a:lnTo>
                      <a:lnTo>
                        <a:pt x="221" y="246"/>
                      </a:lnTo>
                      <a:lnTo>
                        <a:pt x="217" y="238"/>
                      </a:lnTo>
                      <a:lnTo>
                        <a:pt x="212" y="232"/>
                      </a:lnTo>
                      <a:lnTo>
                        <a:pt x="208" y="226"/>
                      </a:lnTo>
                      <a:lnTo>
                        <a:pt x="202" y="218"/>
                      </a:lnTo>
                      <a:lnTo>
                        <a:pt x="196" y="211"/>
                      </a:lnTo>
                      <a:lnTo>
                        <a:pt x="191" y="205"/>
                      </a:lnTo>
                      <a:lnTo>
                        <a:pt x="186" y="199"/>
                      </a:lnTo>
                      <a:lnTo>
                        <a:pt x="185" y="194"/>
                      </a:lnTo>
                      <a:lnTo>
                        <a:pt x="181" y="185"/>
                      </a:lnTo>
                      <a:lnTo>
                        <a:pt x="177" y="179"/>
                      </a:lnTo>
                      <a:lnTo>
                        <a:pt x="174" y="171"/>
                      </a:lnTo>
                      <a:lnTo>
                        <a:pt x="172" y="169"/>
                      </a:lnTo>
                      <a:lnTo>
                        <a:pt x="165" y="162"/>
                      </a:lnTo>
                      <a:lnTo>
                        <a:pt x="161" y="155"/>
                      </a:lnTo>
                      <a:lnTo>
                        <a:pt x="157" y="149"/>
                      </a:lnTo>
                      <a:lnTo>
                        <a:pt x="153" y="143"/>
                      </a:lnTo>
                      <a:lnTo>
                        <a:pt x="145" y="146"/>
                      </a:lnTo>
                      <a:lnTo>
                        <a:pt x="137" y="151"/>
                      </a:lnTo>
                      <a:lnTo>
                        <a:pt x="129" y="158"/>
                      </a:lnTo>
                      <a:lnTo>
                        <a:pt x="121" y="164"/>
                      </a:lnTo>
                      <a:lnTo>
                        <a:pt x="115" y="170"/>
                      </a:lnTo>
                      <a:lnTo>
                        <a:pt x="110" y="176"/>
                      </a:lnTo>
                      <a:lnTo>
                        <a:pt x="104" y="185"/>
                      </a:lnTo>
                      <a:lnTo>
                        <a:pt x="97" y="195"/>
                      </a:lnTo>
                      <a:lnTo>
                        <a:pt x="92" y="203"/>
                      </a:lnTo>
                      <a:lnTo>
                        <a:pt x="85" y="212"/>
                      </a:lnTo>
                      <a:lnTo>
                        <a:pt x="80" y="221"/>
                      </a:lnTo>
                      <a:lnTo>
                        <a:pt x="76" y="229"/>
                      </a:lnTo>
                      <a:lnTo>
                        <a:pt x="71" y="237"/>
                      </a:lnTo>
                      <a:lnTo>
                        <a:pt x="67" y="245"/>
                      </a:lnTo>
                      <a:lnTo>
                        <a:pt x="62" y="254"/>
                      </a:lnTo>
                      <a:lnTo>
                        <a:pt x="58" y="263"/>
                      </a:lnTo>
                      <a:lnTo>
                        <a:pt x="51" y="273"/>
                      </a:lnTo>
                      <a:lnTo>
                        <a:pt x="45" y="283"/>
                      </a:lnTo>
                      <a:lnTo>
                        <a:pt x="38" y="294"/>
                      </a:lnTo>
                      <a:lnTo>
                        <a:pt x="33" y="303"/>
                      </a:lnTo>
                      <a:lnTo>
                        <a:pt x="28" y="309"/>
                      </a:lnTo>
                      <a:lnTo>
                        <a:pt x="24" y="315"/>
                      </a:lnTo>
                      <a:lnTo>
                        <a:pt x="18" y="321"/>
                      </a:lnTo>
                      <a:lnTo>
                        <a:pt x="13" y="327"/>
                      </a:lnTo>
                      <a:lnTo>
                        <a:pt x="7" y="333"/>
                      </a:lnTo>
                      <a:lnTo>
                        <a:pt x="0" y="341"/>
                      </a:lnTo>
                      <a:lnTo>
                        <a:pt x="2" y="331"/>
                      </a:lnTo>
                      <a:lnTo>
                        <a:pt x="5" y="324"/>
                      </a:lnTo>
                      <a:lnTo>
                        <a:pt x="8" y="315"/>
                      </a:lnTo>
                      <a:lnTo>
                        <a:pt x="13" y="309"/>
                      </a:lnTo>
                      <a:lnTo>
                        <a:pt x="20" y="298"/>
                      </a:lnTo>
                      <a:lnTo>
                        <a:pt x="27" y="287"/>
                      </a:lnTo>
                      <a:lnTo>
                        <a:pt x="35" y="275"/>
                      </a:lnTo>
                      <a:lnTo>
                        <a:pt x="41" y="265"/>
                      </a:lnTo>
                      <a:lnTo>
                        <a:pt x="47" y="255"/>
                      </a:lnTo>
                      <a:lnTo>
                        <a:pt x="54" y="246"/>
                      </a:lnTo>
                      <a:lnTo>
                        <a:pt x="59" y="238"/>
                      </a:lnTo>
                      <a:lnTo>
                        <a:pt x="64" y="231"/>
                      </a:lnTo>
                      <a:lnTo>
                        <a:pt x="69" y="224"/>
                      </a:lnTo>
                      <a:lnTo>
                        <a:pt x="76" y="216"/>
                      </a:lnTo>
                      <a:lnTo>
                        <a:pt x="82" y="208"/>
                      </a:lnTo>
                      <a:lnTo>
                        <a:pt x="88" y="199"/>
                      </a:lnTo>
                      <a:lnTo>
                        <a:pt x="95" y="190"/>
                      </a:lnTo>
                      <a:lnTo>
                        <a:pt x="100" y="183"/>
                      </a:lnTo>
                      <a:lnTo>
                        <a:pt x="105" y="175"/>
                      </a:lnTo>
                      <a:lnTo>
                        <a:pt x="110" y="167"/>
                      </a:lnTo>
                      <a:lnTo>
                        <a:pt x="112" y="162"/>
                      </a:lnTo>
                      <a:lnTo>
                        <a:pt x="114" y="156"/>
                      </a:lnTo>
                      <a:lnTo>
                        <a:pt x="118" y="151"/>
                      </a:lnTo>
                      <a:lnTo>
                        <a:pt x="122" y="145"/>
                      </a:lnTo>
                      <a:lnTo>
                        <a:pt x="129" y="138"/>
                      </a:lnTo>
                      <a:lnTo>
                        <a:pt x="134" y="131"/>
                      </a:lnTo>
                      <a:lnTo>
                        <a:pt x="139" y="126"/>
                      </a:lnTo>
                      <a:lnTo>
                        <a:pt x="143" y="119"/>
                      </a:lnTo>
                      <a:lnTo>
                        <a:pt x="141" y="114"/>
                      </a:lnTo>
                      <a:lnTo>
                        <a:pt x="139" y="106"/>
                      </a:lnTo>
                      <a:lnTo>
                        <a:pt x="127" y="102"/>
                      </a:lnTo>
                      <a:lnTo>
                        <a:pt x="113" y="92"/>
                      </a:lnTo>
                      <a:lnTo>
                        <a:pt x="99" y="83"/>
                      </a:lnTo>
                      <a:lnTo>
                        <a:pt x="92" y="78"/>
                      </a:lnTo>
                      <a:lnTo>
                        <a:pt x="86" y="74"/>
                      </a:lnTo>
                      <a:lnTo>
                        <a:pt x="75" y="70"/>
                      </a:lnTo>
                      <a:lnTo>
                        <a:pt x="64" y="66"/>
                      </a:lnTo>
                      <a:lnTo>
                        <a:pt x="52" y="63"/>
                      </a:lnTo>
                      <a:lnTo>
                        <a:pt x="43" y="60"/>
                      </a:lnTo>
                      <a:lnTo>
                        <a:pt x="33" y="56"/>
                      </a:lnTo>
                      <a:lnTo>
                        <a:pt x="24" y="53"/>
                      </a:lnTo>
                      <a:lnTo>
                        <a:pt x="15" y="51"/>
                      </a:lnTo>
                      <a:lnTo>
                        <a:pt x="8" y="49"/>
                      </a:lnTo>
                      <a:lnTo>
                        <a:pt x="15" y="49"/>
                      </a:lnTo>
                      <a:lnTo>
                        <a:pt x="20" y="47"/>
                      </a:lnTo>
                      <a:lnTo>
                        <a:pt x="25" y="47"/>
                      </a:lnTo>
                      <a:lnTo>
                        <a:pt x="29" y="46"/>
                      </a:lnTo>
                      <a:lnTo>
                        <a:pt x="34" y="47"/>
                      </a:lnTo>
                      <a:lnTo>
                        <a:pt x="45" y="51"/>
                      </a:lnTo>
                      <a:lnTo>
                        <a:pt x="53" y="56"/>
                      </a:lnTo>
                      <a:lnTo>
                        <a:pt x="63" y="61"/>
                      </a:lnTo>
                      <a:lnTo>
                        <a:pt x="72" y="66"/>
                      </a:lnTo>
                      <a:lnTo>
                        <a:pt x="84" y="71"/>
                      </a:lnTo>
                      <a:lnTo>
                        <a:pt x="93" y="77"/>
                      </a:lnTo>
                      <a:lnTo>
                        <a:pt x="101" y="81"/>
                      </a:lnTo>
                      <a:lnTo>
                        <a:pt x="115" y="88"/>
                      </a:lnTo>
                      <a:lnTo>
                        <a:pt x="122" y="90"/>
                      </a:lnTo>
                      <a:lnTo>
                        <a:pt x="128" y="89"/>
                      </a:lnTo>
                      <a:lnTo>
                        <a:pt x="133" y="88"/>
                      </a:lnTo>
                      <a:lnTo>
                        <a:pt x="138" y="87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5041" name="Freeform 17"/>
                <p:cNvSpPr>
                  <a:spLocks/>
                </p:cNvSpPr>
                <p:nvPr/>
              </p:nvSpPr>
              <p:spPr bwMode="ltGray">
                <a:xfrm>
                  <a:off x="1900" y="1641"/>
                  <a:ext cx="39" cy="193"/>
                </a:xfrm>
                <a:custGeom>
                  <a:avLst/>
                  <a:gdLst>
                    <a:gd name="T0" fmla="*/ 20 w 39"/>
                    <a:gd name="T1" fmla="*/ 0 h 193"/>
                    <a:gd name="T2" fmla="*/ 25 w 39"/>
                    <a:gd name="T3" fmla="*/ 9 h 193"/>
                    <a:gd name="T4" fmla="*/ 28 w 39"/>
                    <a:gd name="T5" fmla="*/ 15 h 193"/>
                    <a:gd name="T6" fmla="*/ 34 w 39"/>
                    <a:gd name="T7" fmla="*/ 24 h 193"/>
                    <a:gd name="T8" fmla="*/ 36 w 39"/>
                    <a:gd name="T9" fmla="*/ 33 h 193"/>
                    <a:gd name="T10" fmla="*/ 37 w 39"/>
                    <a:gd name="T11" fmla="*/ 43 h 193"/>
                    <a:gd name="T12" fmla="*/ 37 w 39"/>
                    <a:gd name="T13" fmla="*/ 56 h 193"/>
                    <a:gd name="T14" fmla="*/ 38 w 39"/>
                    <a:gd name="T15" fmla="*/ 64 h 193"/>
                    <a:gd name="T16" fmla="*/ 37 w 39"/>
                    <a:gd name="T17" fmla="*/ 75 h 193"/>
                    <a:gd name="T18" fmla="*/ 36 w 39"/>
                    <a:gd name="T19" fmla="*/ 86 h 193"/>
                    <a:gd name="T20" fmla="*/ 34 w 39"/>
                    <a:gd name="T21" fmla="*/ 97 h 193"/>
                    <a:gd name="T22" fmla="*/ 31 w 39"/>
                    <a:gd name="T23" fmla="*/ 113 h 193"/>
                    <a:gd name="T24" fmla="*/ 29 w 39"/>
                    <a:gd name="T25" fmla="*/ 122 h 193"/>
                    <a:gd name="T26" fmla="*/ 24 w 39"/>
                    <a:gd name="T27" fmla="*/ 132 h 193"/>
                    <a:gd name="T28" fmla="*/ 18 w 39"/>
                    <a:gd name="T29" fmla="*/ 144 h 193"/>
                    <a:gd name="T30" fmla="*/ 12 w 39"/>
                    <a:gd name="T31" fmla="*/ 155 h 193"/>
                    <a:gd name="T32" fmla="*/ 7 w 39"/>
                    <a:gd name="T33" fmla="*/ 165 h 193"/>
                    <a:gd name="T34" fmla="*/ 3 w 39"/>
                    <a:gd name="T35" fmla="*/ 174 h 193"/>
                    <a:gd name="T36" fmla="*/ 0 w 39"/>
                    <a:gd name="T37" fmla="*/ 192 h 193"/>
                    <a:gd name="T38" fmla="*/ 1 w 39"/>
                    <a:gd name="T39" fmla="*/ 174 h 193"/>
                    <a:gd name="T40" fmla="*/ 3 w 39"/>
                    <a:gd name="T41" fmla="*/ 162 h 193"/>
                    <a:gd name="T42" fmla="*/ 4 w 39"/>
                    <a:gd name="T43" fmla="*/ 151 h 193"/>
                    <a:gd name="T44" fmla="*/ 5 w 39"/>
                    <a:gd name="T45" fmla="*/ 139 h 193"/>
                    <a:gd name="T46" fmla="*/ 7 w 39"/>
                    <a:gd name="T47" fmla="*/ 124 h 193"/>
                    <a:gd name="T48" fmla="*/ 10 w 39"/>
                    <a:gd name="T49" fmla="*/ 113 h 193"/>
                    <a:gd name="T50" fmla="*/ 12 w 39"/>
                    <a:gd name="T51" fmla="*/ 102 h 193"/>
                    <a:gd name="T52" fmla="*/ 15 w 39"/>
                    <a:gd name="T53" fmla="*/ 93 h 193"/>
                    <a:gd name="T54" fmla="*/ 18 w 39"/>
                    <a:gd name="T55" fmla="*/ 82 h 193"/>
                    <a:gd name="T56" fmla="*/ 20 w 39"/>
                    <a:gd name="T57" fmla="*/ 72 h 193"/>
                    <a:gd name="T58" fmla="*/ 22 w 39"/>
                    <a:gd name="T59" fmla="*/ 61 h 193"/>
                    <a:gd name="T60" fmla="*/ 23 w 39"/>
                    <a:gd name="T61" fmla="*/ 52 h 193"/>
                    <a:gd name="T62" fmla="*/ 24 w 39"/>
                    <a:gd name="T63" fmla="*/ 41 h 193"/>
                    <a:gd name="T64" fmla="*/ 24 w 39"/>
                    <a:gd name="T65" fmla="*/ 30 h 193"/>
                    <a:gd name="T66" fmla="*/ 24 w 39"/>
                    <a:gd name="T67" fmla="*/ 15 h 193"/>
                    <a:gd name="T68" fmla="*/ 22 w 39"/>
                    <a:gd name="T69" fmla="*/ 8 h 193"/>
                    <a:gd name="T70" fmla="*/ 20 w 39"/>
                    <a:gd name="T71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9" h="193">
                      <a:moveTo>
                        <a:pt x="20" y="0"/>
                      </a:moveTo>
                      <a:lnTo>
                        <a:pt x="25" y="9"/>
                      </a:lnTo>
                      <a:lnTo>
                        <a:pt x="28" y="15"/>
                      </a:lnTo>
                      <a:lnTo>
                        <a:pt x="34" y="24"/>
                      </a:lnTo>
                      <a:lnTo>
                        <a:pt x="36" y="33"/>
                      </a:lnTo>
                      <a:lnTo>
                        <a:pt x="37" y="43"/>
                      </a:lnTo>
                      <a:lnTo>
                        <a:pt x="37" y="56"/>
                      </a:lnTo>
                      <a:lnTo>
                        <a:pt x="38" y="64"/>
                      </a:lnTo>
                      <a:lnTo>
                        <a:pt x="37" y="75"/>
                      </a:lnTo>
                      <a:lnTo>
                        <a:pt x="36" y="86"/>
                      </a:lnTo>
                      <a:lnTo>
                        <a:pt x="34" y="97"/>
                      </a:lnTo>
                      <a:lnTo>
                        <a:pt x="31" y="113"/>
                      </a:lnTo>
                      <a:lnTo>
                        <a:pt x="29" y="122"/>
                      </a:lnTo>
                      <a:lnTo>
                        <a:pt x="24" y="132"/>
                      </a:lnTo>
                      <a:lnTo>
                        <a:pt x="18" y="144"/>
                      </a:lnTo>
                      <a:lnTo>
                        <a:pt x="12" y="155"/>
                      </a:lnTo>
                      <a:lnTo>
                        <a:pt x="7" y="165"/>
                      </a:lnTo>
                      <a:lnTo>
                        <a:pt x="3" y="174"/>
                      </a:lnTo>
                      <a:lnTo>
                        <a:pt x="0" y="192"/>
                      </a:lnTo>
                      <a:lnTo>
                        <a:pt x="1" y="174"/>
                      </a:lnTo>
                      <a:lnTo>
                        <a:pt x="3" y="162"/>
                      </a:lnTo>
                      <a:lnTo>
                        <a:pt x="4" y="151"/>
                      </a:lnTo>
                      <a:lnTo>
                        <a:pt x="5" y="139"/>
                      </a:lnTo>
                      <a:lnTo>
                        <a:pt x="7" y="124"/>
                      </a:lnTo>
                      <a:lnTo>
                        <a:pt x="10" y="113"/>
                      </a:lnTo>
                      <a:lnTo>
                        <a:pt x="12" y="102"/>
                      </a:lnTo>
                      <a:lnTo>
                        <a:pt x="15" y="93"/>
                      </a:lnTo>
                      <a:lnTo>
                        <a:pt x="18" y="82"/>
                      </a:lnTo>
                      <a:lnTo>
                        <a:pt x="20" y="72"/>
                      </a:lnTo>
                      <a:lnTo>
                        <a:pt x="22" y="61"/>
                      </a:lnTo>
                      <a:lnTo>
                        <a:pt x="23" y="52"/>
                      </a:lnTo>
                      <a:lnTo>
                        <a:pt x="24" y="41"/>
                      </a:lnTo>
                      <a:lnTo>
                        <a:pt x="24" y="30"/>
                      </a:lnTo>
                      <a:lnTo>
                        <a:pt x="24" y="15"/>
                      </a:lnTo>
                      <a:lnTo>
                        <a:pt x="22" y="8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5042" name="Freeform 18"/>
                <p:cNvSpPr>
                  <a:spLocks/>
                </p:cNvSpPr>
                <p:nvPr/>
              </p:nvSpPr>
              <p:spPr bwMode="ltGray">
                <a:xfrm>
                  <a:off x="1716" y="1535"/>
                  <a:ext cx="171" cy="50"/>
                </a:xfrm>
                <a:custGeom>
                  <a:avLst/>
                  <a:gdLst>
                    <a:gd name="T0" fmla="*/ 170 w 171"/>
                    <a:gd name="T1" fmla="*/ 49 h 50"/>
                    <a:gd name="T2" fmla="*/ 167 w 171"/>
                    <a:gd name="T3" fmla="*/ 40 h 50"/>
                    <a:gd name="T4" fmla="*/ 163 w 171"/>
                    <a:gd name="T5" fmla="*/ 33 h 50"/>
                    <a:gd name="T6" fmla="*/ 160 w 171"/>
                    <a:gd name="T7" fmla="*/ 31 h 50"/>
                    <a:gd name="T8" fmla="*/ 153 w 171"/>
                    <a:gd name="T9" fmla="*/ 29 h 50"/>
                    <a:gd name="T10" fmla="*/ 147 w 171"/>
                    <a:gd name="T11" fmla="*/ 27 h 50"/>
                    <a:gd name="T12" fmla="*/ 140 w 171"/>
                    <a:gd name="T13" fmla="*/ 29 h 50"/>
                    <a:gd name="T14" fmla="*/ 132 w 171"/>
                    <a:gd name="T15" fmla="*/ 30 h 50"/>
                    <a:gd name="T16" fmla="*/ 123 w 171"/>
                    <a:gd name="T17" fmla="*/ 27 h 50"/>
                    <a:gd name="T18" fmla="*/ 111 w 171"/>
                    <a:gd name="T19" fmla="*/ 22 h 50"/>
                    <a:gd name="T20" fmla="*/ 100 w 171"/>
                    <a:gd name="T21" fmla="*/ 18 h 50"/>
                    <a:gd name="T22" fmla="*/ 92 w 171"/>
                    <a:gd name="T23" fmla="*/ 16 h 50"/>
                    <a:gd name="T24" fmla="*/ 80 w 171"/>
                    <a:gd name="T25" fmla="*/ 12 h 50"/>
                    <a:gd name="T26" fmla="*/ 67 w 171"/>
                    <a:gd name="T27" fmla="*/ 8 h 50"/>
                    <a:gd name="T28" fmla="*/ 55 w 171"/>
                    <a:gd name="T29" fmla="*/ 5 h 50"/>
                    <a:gd name="T30" fmla="*/ 42 w 171"/>
                    <a:gd name="T31" fmla="*/ 1 h 50"/>
                    <a:gd name="T32" fmla="*/ 28 w 171"/>
                    <a:gd name="T33" fmla="*/ 1 h 50"/>
                    <a:gd name="T34" fmla="*/ 15 w 171"/>
                    <a:gd name="T35" fmla="*/ 0 h 50"/>
                    <a:gd name="T36" fmla="*/ 12 w 171"/>
                    <a:gd name="T37" fmla="*/ 1 h 50"/>
                    <a:gd name="T38" fmla="*/ 7 w 171"/>
                    <a:gd name="T39" fmla="*/ 4 h 50"/>
                    <a:gd name="T40" fmla="*/ 3 w 171"/>
                    <a:gd name="T41" fmla="*/ 7 h 50"/>
                    <a:gd name="T42" fmla="*/ 0 w 171"/>
                    <a:gd name="T43" fmla="*/ 11 h 50"/>
                    <a:gd name="T44" fmla="*/ 5 w 171"/>
                    <a:gd name="T45" fmla="*/ 11 h 50"/>
                    <a:gd name="T46" fmla="*/ 12 w 171"/>
                    <a:gd name="T47" fmla="*/ 12 h 50"/>
                    <a:gd name="T48" fmla="*/ 19 w 171"/>
                    <a:gd name="T49" fmla="*/ 12 h 50"/>
                    <a:gd name="T50" fmla="*/ 23 w 171"/>
                    <a:gd name="T51" fmla="*/ 11 h 50"/>
                    <a:gd name="T52" fmla="*/ 30 w 171"/>
                    <a:gd name="T53" fmla="*/ 11 h 50"/>
                    <a:gd name="T54" fmla="*/ 39 w 171"/>
                    <a:gd name="T55" fmla="*/ 11 h 50"/>
                    <a:gd name="T56" fmla="*/ 51 w 171"/>
                    <a:gd name="T57" fmla="*/ 11 h 50"/>
                    <a:gd name="T58" fmla="*/ 61 w 171"/>
                    <a:gd name="T59" fmla="*/ 12 h 50"/>
                    <a:gd name="T60" fmla="*/ 71 w 171"/>
                    <a:gd name="T61" fmla="*/ 14 h 50"/>
                    <a:gd name="T62" fmla="*/ 81 w 171"/>
                    <a:gd name="T63" fmla="*/ 15 h 50"/>
                    <a:gd name="T64" fmla="*/ 91 w 171"/>
                    <a:gd name="T65" fmla="*/ 16 h 50"/>
                    <a:gd name="T66" fmla="*/ 99 w 171"/>
                    <a:gd name="T67" fmla="*/ 19 h 50"/>
                    <a:gd name="T68" fmla="*/ 108 w 171"/>
                    <a:gd name="T69" fmla="*/ 23 h 50"/>
                    <a:gd name="T70" fmla="*/ 116 w 171"/>
                    <a:gd name="T71" fmla="*/ 27 h 50"/>
                    <a:gd name="T72" fmla="*/ 125 w 171"/>
                    <a:gd name="T73" fmla="*/ 31 h 50"/>
                    <a:gd name="T74" fmla="*/ 129 w 171"/>
                    <a:gd name="T75" fmla="*/ 32 h 50"/>
                    <a:gd name="T76" fmla="*/ 134 w 171"/>
                    <a:gd name="T77" fmla="*/ 31 h 50"/>
                    <a:gd name="T78" fmla="*/ 140 w 171"/>
                    <a:gd name="T79" fmla="*/ 34 h 50"/>
                    <a:gd name="T80" fmla="*/ 146 w 171"/>
                    <a:gd name="T81" fmla="*/ 37 h 50"/>
                    <a:gd name="T82" fmla="*/ 152 w 171"/>
                    <a:gd name="T83" fmla="*/ 40 h 50"/>
                    <a:gd name="T84" fmla="*/ 161 w 171"/>
                    <a:gd name="T85" fmla="*/ 44 h 50"/>
                    <a:gd name="T86" fmla="*/ 167 w 171"/>
                    <a:gd name="T87" fmla="*/ 46 h 50"/>
                    <a:gd name="T88" fmla="*/ 170 w 171"/>
                    <a:gd name="T89" fmla="*/ 49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71" h="50">
                      <a:moveTo>
                        <a:pt x="170" y="49"/>
                      </a:moveTo>
                      <a:lnTo>
                        <a:pt x="167" y="40"/>
                      </a:lnTo>
                      <a:lnTo>
                        <a:pt x="163" y="33"/>
                      </a:lnTo>
                      <a:lnTo>
                        <a:pt x="160" y="31"/>
                      </a:lnTo>
                      <a:lnTo>
                        <a:pt x="153" y="29"/>
                      </a:lnTo>
                      <a:lnTo>
                        <a:pt x="147" y="27"/>
                      </a:lnTo>
                      <a:lnTo>
                        <a:pt x="140" y="29"/>
                      </a:lnTo>
                      <a:lnTo>
                        <a:pt x="132" y="30"/>
                      </a:lnTo>
                      <a:lnTo>
                        <a:pt x="123" y="27"/>
                      </a:lnTo>
                      <a:lnTo>
                        <a:pt x="111" y="22"/>
                      </a:lnTo>
                      <a:lnTo>
                        <a:pt x="100" y="18"/>
                      </a:lnTo>
                      <a:lnTo>
                        <a:pt x="92" y="16"/>
                      </a:lnTo>
                      <a:lnTo>
                        <a:pt x="80" y="12"/>
                      </a:lnTo>
                      <a:lnTo>
                        <a:pt x="67" y="8"/>
                      </a:lnTo>
                      <a:lnTo>
                        <a:pt x="55" y="5"/>
                      </a:lnTo>
                      <a:lnTo>
                        <a:pt x="42" y="1"/>
                      </a:lnTo>
                      <a:lnTo>
                        <a:pt x="28" y="1"/>
                      </a:lnTo>
                      <a:lnTo>
                        <a:pt x="15" y="0"/>
                      </a:lnTo>
                      <a:lnTo>
                        <a:pt x="12" y="1"/>
                      </a:lnTo>
                      <a:lnTo>
                        <a:pt x="7" y="4"/>
                      </a:lnTo>
                      <a:lnTo>
                        <a:pt x="3" y="7"/>
                      </a:lnTo>
                      <a:lnTo>
                        <a:pt x="0" y="11"/>
                      </a:lnTo>
                      <a:lnTo>
                        <a:pt x="5" y="11"/>
                      </a:lnTo>
                      <a:lnTo>
                        <a:pt x="12" y="12"/>
                      </a:lnTo>
                      <a:lnTo>
                        <a:pt x="19" y="12"/>
                      </a:lnTo>
                      <a:lnTo>
                        <a:pt x="23" y="11"/>
                      </a:lnTo>
                      <a:lnTo>
                        <a:pt x="30" y="11"/>
                      </a:lnTo>
                      <a:lnTo>
                        <a:pt x="39" y="11"/>
                      </a:lnTo>
                      <a:lnTo>
                        <a:pt x="51" y="11"/>
                      </a:lnTo>
                      <a:lnTo>
                        <a:pt x="61" y="12"/>
                      </a:lnTo>
                      <a:lnTo>
                        <a:pt x="71" y="14"/>
                      </a:lnTo>
                      <a:lnTo>
                        <a:pt x="81" y="15"/>
                      </a:lnTo>
                      <a:lnTo>
                        <a:pt x="91" y="16"/>
                      </a:lnTo>
                      <a:lnTo>
                        <a:pt x="99" y="19"/>
                      </a:lnTo>
                      <a:lnTo>
                        <a:pt x="108" y="23"/>
                      </a:lnTo>
                      <a:lnTo>
                        <a:pt x="116" y="27"/>
                      </a:lnTo>
                      <a:lnTo>
                        <a:pt x="125" y="31"/>
                      </a:lnTo>
                      <a:lnTo>
                        <a:pt x="129" y="32"/>
                      </a:lnTo>
                      <a:lnTo>
                        <a:pt x="134" y="31"/>
                      </a:lnTo>
                      <a:lnTo>
                        <a:pt x="140" y="34"/>
                      </a:lnTo>
                      <a:lnTo>
                        <a:pt x="146" y="37"/>
                      </a:lnTo>
                      <a:lnTo>
                        <a:pt x="152" y="40"/>
                      </a:lnTo>
                      <a:lnTo>
                        <a:pt x="161" y="44"/>
                      </a:lnTo>
                      <a:lnTo>
                        <a:pt x="167" y="46"/>
                      </a:lnTo>
                      <a:lnTo>
                        <a:pt x="170" y="4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5043" name="Freeform 19"/>
                <p:cNvSpPr>
                  <a:spLocks/>
                </p:cNvSpPr>
                <p:nvPr/>
              </p:nvSpPr>
              <p:spPr bwMode="ltGray">
                <a:xfrm>
                  <a:off x="1707" y="1563"/>
                  <a:ext cx="177" cy="21"/>
                </a:xfrm>
                <a:custGeom>
                  <a:avLst/>
                  <a:gdLst>
                    <a:gd name="T0" fmla="*/ 176 w 177"/>
                    <a:gd name="T1" fmla="*/ 20 h 21"/>
                    <a:gd name="T2" fmla="*/ 171 w 177"/>
                    <a:gd name="T3" fmla="*/ 18 h 21"/>
                    <a:gd name="T4" fmla="*/ 166 w 177"/>
                    <a:gd name="T5" fmla="*/ 16 h 21"/>
                    <a:gd name="T6" fmla="*/ 161 w 177"/>
                    <a:gd name="T7" fmla="*/ 13 h 21"/>
                    <a:gd name="T8" fmla="*/ 155 w 177"/>
                    <a:gd name="T9" fmla="*/ 12 h 21"/>
                    <a:gd name="T10" fmla="*/ 149 w 177"/>
                    <a:gd name="T11" fmla="*/ 10 h 21"/>
                    <a:gd name="T12" fmla="*/ 141 w 177"/>
                    <a:gd name="T13" fmla="*/ 6 h 21"/>
                    <a:gd name="T14" fmla="*/ 134 w 177"/>
                    <a:gd name="T15" fmla="*/ 3 h 21"/>
                    <a:gd name="T16" fmla="*/ 128 w 177"/>
                    <a:gd name="T17" fmla="*/ 2 h 21"/>
                    <a:gd name="T18" fmla="*/ 120 w 177"/>
                    <a:gd name="T19" fmla="*/ 3 h 21"/>
                    <a:gd name="T20" fmla="*/ 110 w 177"/>
                    <a:gd name="T21" fmla="*/ 5 h 21"/>
                    <a:gd name="T22" fmla="*/ 106 w 177"/>
                    <a:gd name="T23" fmla="*/ 5 h 21"/>
                    <a:gd name="T24" fmla="*/ 93 w 177"/>
                    <a:gd name="T25" fmla="*/ 3 h 21"/>
                    <a:gd name="T26" fmla="*/ 78 w 177"/>
                    <a:gd name="T27" fmla="*/ 1 h 21"/>
                    <a:gd name="T28" fmla="*/ 69 w 177"/>
                    <a:gd name="T29" fmla="*/ 0 h 21"/>
                    <a:gd name="T30" fmla="*/ 57 w 177"/>
                    <a:gd name="T31" fmla="*/ 0 h 21"/>
                    <a:gd name="T32" fmla="*/ 44 w 177"/>
                    <a:gd name="T33" fmla="*/ 0 h 21"/>
                    <a:gd name="T34" fmla="*/ 36 w 177"/>
                    <a:gd name="T35" fmla="*/ 1 h 21"/>
                    <a:gd name="T36" fmla="*/ 27 w 177"/>
                    <a:gd name="T37" fmla="*/ 2 h 21"/>
                    <a:gd name="T38" fmla="*/ 18 w 177"/>
                    <a:gd name="T39" fmla="*/ 3 h 21"/>
                    <a:gd name="T40" fmla="*/ 9 w 177"/>
                    <a:gd name="T41" fmla="*/ 4 h 21"/>
                    <a:gd name="T42" fmla="*/ 8 w 177"/>
                    <a:gd name="T43" fmla="*/ 8 h 21"/>
                    <a:gd name="T44" fmla="*/ 7 w 177"/>
                    <a:gd name="T45" fmla="*/ 11 h 21"/>
                    <a:gd name="T46" fmla="*/ 4 w 177"/>
                    <a:gd name="T47" fmla="*/ 15 h 21"/>
                    <a:gd name="T48" fmla="*/ 0 w 177"/>
                    <a:gd name="T49" fmla="*/ 17 h 21"/>
                    <a:gd name="T50" fmla="*/ 7 w 177"/>
                    <a:gd name="T51" fmla="*/ 16 h 21"/>
                    <a:gd name="T52" fmla="*/ 15 w 177"/>
                    <a:gd name="T53" fmla="*/ 14 h 21"/>
                    <a:gd name="T54" fmla="*/ 22 w 177"/>
                    <a:gd name="T55" fmla="*/ 12 h 21"/>
                    <a:gd name="T56" fmla="*/ 29 w 177"/>
                    <a:gd name="T57" fmla="*/ 11 h 21"/>
                    <a:gd name="T58" fmla="*/ 37 w 177"/>
                    <a:gd name="T59" fmla="*/ 10 h 21"/>
                    <a:gd name="T60" fmla="*/ 50 w 177"/>
                    <a:gd name="T61" fmla="*/ 10 h 21"/>
                    <a:gd name="T62" fmla="*/ 63 w 177"/>
                    <a:gd name="T63" fmla="*/ 8 h 21"/>
                    <a:gd name="T64" fmla="*/ 79 w 177"/>
                    <a:gd name="T65" fmla="*/ 8 h 21"/>
                    <a:gd name="T66" fmla="*/ 94 w 177"/>
                    <a:gd name="T67" fmla="*/ 7 h 21"/>
                    <a:gd name="T68" fmla="*/ 108 w 177"/>
                    <a:gd name="T69" fmla="*/ 6 h 21"/>
                    <a:gd name="T70" fmla="*/ 120 w 177"/>
                    <a:gd name="T71" fmla="*/ 7 h 21"/>
                    <a:gd name="T72" fmla="*/ 129 w 177"/>
                    <a:gd name="T73" fmla="*/ 10 h 21"/>
                    <a:gd name="T74" fmla="*/ 138 w 177"/>
                    <a:gd name="T75" fmla="*/ 12 h 21"/>
                    <a:gd name="T76" fmla="*/ 148 w 177"/>
                    <a:gd name="T77" fmla="*/ 14 h 21"/>
                    <a:gd name="T78" fmla="*/ 159 w 177"/>
                    <a:gd name="T79" fmla="*/ 17 h 21"/>
                    <a:gd name="T80" fmla="*/ 167 w 177"/>
                    <a:gd name="T81" fmla="*/ 18 h 21"/>
                    <a:gd name="T82" fmla="*/ 176 w 177"/>
                    <a:gd name="T83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77" h="21">
                      <a:moveTo>
                        <a:pt x="176" y="20"/>
                      </a:moveTo>
                      <a:lnTo>
                        <a:pt x="171" y="18"/>
                      </a:lnTo>
                      <a:lnTo>
                        <a:pt x="166" y="16"/>
                      </a:lnTo>
                      <a:lnTo>
                        <a:pt x="161" y="13"/>
                      </a:lnTo>
                      <a:lnTo>
                        <a:pt x="155" y="12"/>
                      </a:lnTo>
                      <a:lnTo>
                        <a:pt x="149" y="10"/>
                      </a:lnTo>
                      <a:lnTo>
                        <a:pt x="141" y="6"/>
                      </a:lnTo>
                      <a:lnTo>
                        <a:pt x="134" y="3"/>
                      </a:lnTo>
                      <a:lnTo>
                        <a:pt x="128" y="2"/>
                      </a:lnTo>
                      <a:lnTo>
                        <a:pt x="120" y="3"/>
                      </a:lnTo>
                      <a:lnTo>
                        <a:pt x="110" y="5"/>
                      </a:lnTo>
                      <a:lnTo>
                        <a:pt x="106" y="5"/>
                      </a:lnTo>
                      <a:lnTo>
                        <a:pt x="93" y="3"/>
                      </a:lnTo>
                      <a:lnTo>
                        <a:pt x="78" y="1"/>
                      </a:lnTo>
                      <a:lnTo>
                        <a:pt x="69" y="0"/>
                      </a:lnTo>
                      <a:lnTo>
                        <a:pt x="57" y="0"/>
                      </a:lnTo>
                      <a:lnTo>
                        <a:pt x="44" y="0"/>
                      </a:lnTo>
                      <a:lnTo>
                        <a:pt x="36" y="1"/>
                      </a:lnTo>
                      <a:lnTo>
                        <a:pt x="27" y="2"/>
                      </a:lnTo>
                      <a:lnTo>
                        <a:pt x="18" y="3"/>
                      </a:lnTo>
                      <a:lnTo>
                        <a:pt x="9" y="4"/>
                      </a:lnTo>
                      <a:lnTo>
                        <a:pt x="8" y="8"/>
                      </a:lnTo>
                      <a:lnTo>
                        <a:pt x="7" y="11"/>
                      </a:lnTo>
                      <a:lnTo>
                        <a:pt x="4" y="15"/>
                      </a:lnTo>
                      <a:lnTo>
                        <a:pt x="0" y="17"/>
                      </a:lnTo>
                      <a:lnTo>
                        <a:pt x="7" y="16"/>
                      </a:lnTo>
                      <a:lnTo>
                        <a:pt x="15" y="14"/>
                      </a:lnTo>
                      <a:lnTo>
                        <a:pt x="22" y="12"/>
                      </a:lnTo>
                      <a:lnTo>
                        <a:pt x="29" y="11"/>
                      </a:lnTo>
                      <a:lnTo>
                        <a:pt x="37" y="10"/>
                      </a:lnTo>
                      <a:lnTo>
                        <a:pt x="50" y="10"/>
                      </a:lnTo>
                      <a:lnTo>
                        <a:pt x="63" y="8"/>
                      </a:lnTo>
                      <a:lnTo>
                        <a:pt x="79" y="8"/>
                      </a:lnTo>
                      <a:lnTo>
                        <a:pt x="94" y="7"/>
                      </a:lnTo>
                      <a:lnTo>
                        <a:pt x="108" y="6"/>
                      </a:lnTo>
                      <a:lnTo>
                        <a:pt x="120" y="7"/>
                      </a:lnTo>
                      <a:lnTo>
                        <a:pt x="129" y="10"/>
                      </a:lnTo>
                      <a:lnTo>
                        <a:pt x="138" y="12"/>
                      </a:lnTo>
                      <a:lnTo>
                        <a:pt x="148" y="14"/>
                      </a:lnTo>
                      <a:lnTo>
                        <a:pt x="159" y="17"/>
                      </a:lnTo>
                      <a:lnTo>
                        <a:pt x="167" y="18"/>
                      </a:lnTo>
                      <a:lnTo>
                        <a:pt x="176" y="2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85044" name="Freeform 20"/>
              <p:cNvSpPr>
                <a:spLocks/>
              </p:cNvSpPr>
              <p:nvPr/>
            </p:nvSpPr>
            <p:spPr bwMode="ltGray">
              <a:xfrm>
                <a:off x="1691" y="1023"/>
                <a:ext cx="261" cy="374"/>
              </a:xfrm>
              <a:custGeom>
                <a:avLst/>
                <a:gdLst>
                  <a:gd name="T0" fmla="*/ 82 w 261"/>
                  <a:gd name="T1" fmla="*/ 162 h 374"/>
                  <a:gd name="T2" fmla="*/ 90 w 261"/>
                  <a:gd name="T3" fmla="*/ 154 h 374"/>
                  <a:gd name="T4" fmla="*/ 76 w 261"/>
                  <a:gd name="T5" fmla="*/ 104 h 374"/>
                  <a:gd name="T6" fmla="*/ 54 w 261"/>
                  <a:gd name="T7" fmla="*/ 56 h 374"/>
                  <a:gd name="T8" fmla="*/ 31 w 261"/>
                  <a:gd name="T9" fmla="*/ 33 h 374"/>
                  <a:gd name="T10" fmla="*/ 51 w 261"/>
                  <a:gd name="T11" fmla="*/ 45 h 374"/>
                  <a:gd name="T12" fmla="*/ 72 w 261"/>
                  <a:gd name="T13" fmla="*/ 84 h 374"/>
                  <a:gd name="T14" fmla="*/ 92 w 261"/>
                  <a:gd name="T15" fmla="*/ 126 h 374"/>
                  <a:gd name="T16" fmla="*/ 106 w 261"/>
                  <a:gd name="T17" fmla="*/ 168 h 374"/>
                  <a:gd name="T18" fmla="*/ 118 w 261"/>
                  <a:gd name="T19" fmla="*/ 150 h 374"/>
                  <a:gd name="T20" fmla="*/ 121 w 261"/>
                  <a:gd name="T21" fmla="*/ 114 h 374"/>
                  <a:gd name="T22" fmla="*/ 125 w 261"/>
                  <a:gd name="T23" fmla="*/ 65 h 374"/>
                  <a:gd name="T24" fmla="*/ 136 w 261"/>
                  <a:gd name="T25" fmla="*/ 26 h 374"/>
                  <a:gd name="T26" fmla="*/ 143 w 261"/>
                  <a:gd name="T27" fmla="*/ 12 h 374"/>
                  <a:gd name="T28" fmla="*/ 136 w 261"/>
                  <a:gd name="T29" fmla="*/ 53 h 374"/>
                  <a:gd name="T30" fmla="*/ 132 w 261"/>
                  <a:gd name="T31" fmla="*/ 106 h 374"/>
                  <a:gd name="T32" fmla="*/ 130 w 261"/>
                  <a:gd name="T33" fmla="*/ 155 h 374"/>
                  <a:gd name="T34" fmla="*/ 136 w 261"/>
                  <a:gd name="T35" fmla="*/ 183 h 374"/>
                  <a:gd name="T36" fmla="*/ 166 w 261"/>
                  <a:gd name="T37" fmla="*/ 177 h 374"/>
                  <a:gd name="T38" fmla="*/ 205 w 261"/>
                  <a:gd name="T39" fmla="*/ 178 h 374"/>
                  <a:gd name="T40" fmla="*/ 236 w 261"/>
                  <a:gd name="T41" fmla="*/ 193 h 374"/>
                  <a:gd name="T42" fmla="*/ 260 w 261"/>
                  <a:gd name="T43" fmla="*/ 227 h 374"/>
                  <a:gd name="T44" fmla="*/ 231 w 261"/>
                  <a:gd name="T45" fmla="*/ 222 h 374"/>
                  <a:gd name="T46" fmla="*/ 200 w 261"/>
                  <a:gd name="T47" fmla="*/ 211 h 374"/>
                  <a:gd name="T48" fmla="*/ 159 w 261"/>
                  <a:gd name="T49" fmla="*/ 204 h 374"/>
                  <a:gd name="T50" fmla="*/ 132 w 261"/>
                  <a:gd name="T51" fmla="*/ 208 h 374"/>
                  <a:gd name="T52" fmla="*/ 147 w 261"/>
                  <a:gd name="T53" fmla="*/ 224 h 374"/>
                  <a:gd name="T54" fmla="*/ 182 w 261"/>
                  <a:gd name="T55" fmla="*/ 233 h 374"/>
                  <a:gd name="T56" fmla="*/ 217 w 261"/>
                  <a:gd name="T57" fmla="*/ 240 h 374"/>
                  <a:gd name="T58" fmla="*/ 243 w 261"/>
                  <a:gd name="T59" fmla="*/ 264 h 374"/>
                  <a:gd name="T60" fmla="*/ 256 w 261"/>
                  <a:gd name="T61" fmla="*/ 297 h 374"/>
                  <a:gd name="T62" fmla="*/ 224 w 261"/>
                  <a:gd name="T63" fmla="*/ 277 h 374"/>
                  <a:gd name="T64" fmla="*/ 191 w 261"/>
                  <a:gd name="T65" fmla="*/ 256 h 374"/>
                  <a:gd name="T66" fmla="*/ 160 w 261"/>
                  <a:gd name="T67" fmla="*/ 238 h 374"/>
                  <a:gd name="T68" fmla="*/ 136 w 261"/>
                  <a:gd name="T69" fmla="*/ 230 h 374"/>
                  <a:gd name="T70" fmla="*/ 121 w 261"/>
                  <a:gd name="T71" fmla="*/ 246 h 374"/>
                  <a:gd name="T72" fmla="*/ 135 w 261"/>
                  <a:gd name="T73" fmla="*/ 290 h 374"/>
                  <a:gd name="T74" fmla="*/ 145 w 261"/>
                  <a:gd name="T75" fmla="*/ 342 h 374"/>
                  <a:gd name="T76" fmla="*/ 127 w 261"/>
                  <a:gd name="T77" fmla="*/ 346 h 374"/>
                  <a:gd name="T78" fmla="*/ 116 w 261"/>
                  <a:gd name="T79" fmla="*/ 290 h 374"/>
                  <a:gd name="T80" fmla="*/ 101 w 261"/>
                  <a:gd name="T81" fmla="*/ 256 h 374"/>
                  <a:gd name="T82" fmla="*/ 83 w 261"/>
                  <a:gd name="T83" fmla="*/ 274 h 374"/>
                  <a:gd name="T84" fmla="*/ 64 w 261"/>
                  <a:gd name="T85" fmla="*/ 309 h 374"/>
                  <a:gd name="T86" fmla="*/ 44 w 261"/>
                  <a:gd name="T87" fmla="*/ 360 h 374"/>
                  <a:gd name="T88" fmla="*/ 51 w 261"/>
                  <a:gd name="T89" fmla="*/ 314 h 374"/>
                  <a:gd name="T90" fmla="*/ 69 w 261"/>
                  <a:gd name="T91" fmla="*/ 272 h 374"/>
                  <a:gd name="T92" fmla="*/ 91 w 261"/>
                  <a:gd name="T93" fmla="*/ 238 h 374"/>
                  <a:gd name="T94" fmla="*/ 99 w 261"/>
                  <a:gd name="T95" fmla="*/ 212 h 374"/>
                  <a:gd name="T96" fmla="*/ 77 w 261"/>
                  <a:gd name="T97" fmla="*/ 226 h 374"/>
                  <a:gd name="T98" fmla="*/ 52 w 261"/>
                  <a:gd name="T99" fmla="*/ 261 h 374"/>
                  <a:gd name="T100" fmla="*/ 28 w 261"/>
                  <a:gd name="T101" fmla="*/ 301 h 374"/>
                  <a:gd name="T102" fmla="*/ 24 w 261"/>
                  <a:gd name="T103" fmla="*/ 288 h 374"/>
                  <a:gd name="T104" fmla="*/ 42 w 261"/>
                  <a:gd name="T105" fmla="*/ 262 h 374"/>
                  <a:gd name="T106" fmla="*/ 71 w 261"/>
                  <a:gd name="T107" fmla="*/ 229 h 374"/>
                  <a:gd name="T108" fmla="*/ 101 w 261"/>
                  <a:gd name="T109" fmla="*/ 206 h 374"/>
                  <a:gd name="T110" fmla="*/ 73 w 261"/>
                  <a:gd name="T111" fmla="*/ 180 h 374"/>
                  <a:gd name="T112" fmla="*/ 46 w 261"/>
                  <a:gd name="T113" fmla="*/ 148 h 374"/>
                  <a:gd name="T114" fmla="*/ 17 w 261"/>
                  <a:gd name="T115" fmla="*/ 118 h 374"/>
                  <a:gd name="T116" fmla="*/ 3 w 261"/>
                  <a:gd name="T117" fmla="*/ 98 h 374"/>
                  <a:gd name="T118" fmla="*/ 32 w 261"/>
                  <a:gd name="T119" fmla="*/ 115 h 374"/>
                  <a:gd name="T120" fmla="*/ 64 w 261"/>
                  <a:gd name="T121" fmla="*/ 145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61" h="374">
                    <a:moveTo>
                      <a:pt x="64" y="145"/>
                    </a:moveTo>
                    <a:lnTo>
                      <a:pt x="68" y="150"/>
                    </a:lnTo>
                    <a:lnTo>
                      <a:pt x="72" y="154"/>
                    </a:lnTo>
                    <a:lnTo>
                      <a:pt x="77" y="157"/>
                    </a:lnTo>
                    <a:lnTo>
                      <a:pt x="82" y="162"/>
                    </a:lnTo>
                    <a:lnTo>
                      <a:pt x="86" y="165"/>
                    </a:lnTo>
                    <a:lnTo>
                      <a:pt x="91" y="168"/>
                    </a:lnTo>
                    <a:lnTo>
                      <a:pt x="94" y="170"/>
                    </a:lnTo>
                    <a:lnTo>
                      <a:pt x="92" y="162"/>
                    </a:lnTo>
                    <a:lnTo>
                      <a:pt x="90" y="154"/>
                    </a:lnTo>
                    <a:lnTo>
                      <a:pt x="87" y="143"/>
                    </a:lnTo>
                    <a:lnTo>
                      <a:pt x="85" y="134"/>
                    </a:lnTo>
                    <a:lnTo>
                      <a:pt x="82" y="124"/>
                    </a:lnTo>
                    <a:lnTo>
                      <a:pt x="80" y="114"/>
                    </a:lnTo>
                    <a:lnTo>
                      <a:pt x="76" y="104"/>
                    </a:lnTo>
                    <a:lnTo>
                      <a:pt x="72" y="93"/>
                    </a:lnTo>
                    <a:lnTo>
                      <a:pt x="68" y="84"/>
                    </a:lnTo>
                    <a:lnTo>
                      <a:pt x="63" y="71"/>
                    </a:lnTo>
                    <a:lnTo>
                      <a:pt x="59" y="63"/>
                    </a:lnTo>
                    <a:lnTo>
                      <a:pt x="54" y="56"/>
                    </a:lnTo>
                    <a:lnTo>
                      <a:pt x="50" y="48"/>
                    </a:lnTo>
                    <a:lnTo>
                      <a:pt x="44" y="42"/>
                    </a:lnTo>
                    <a:lnTo>
                      <a:pt x="39" y="38"/>
                    </a:lnTo>
                    <a:lnTo>
                      <a:pt x="34" y="35"/>
                    </a:lnTo>
                    <a:lnTo>
                      <a:pt x="31" y="33"/>
                    </a:lnTo>
                    <a:lnTo>
                      <a:pt x="35" y="32"/>
                    </a:lnTo>
                    <a:lnTo>
                      <a:pt x="37" y="33"/>
                    </a:lnTo>
                    <a:lnTo>
                      <a:pt x="41" y="34"/>
                    </a:lnTo>
                    <a:lnTo>
                      <a:pt x="45" y="39"/>
                    </a:lnTo>
                    <a:lnTo>
                      <a:pt x="51" y="45"/>
                    </a:lnTo>
                    <a:lnTo>
                      <a:pt x="55" y="50"/>
                    </a:lnTo>
                    <a:lnTo>
                      <a:pt x="58" y="56"/>
                    </a:lnTo>
                    <a:lnTo>
                      <a:pt x="63" y="64"/>
                    </a:lnTo>
                    <a:lnTo>
                      <a:pt x="68" y="75"/>
                    </a:lnTo>
                    <a:lnTo>
                      <a:pt x="72" y="84"/>
                    </a:lnTo>
                    <a:lnTo>
                      <a:pt x="77" y="94"/>
                    </a:lnTo>
                    <a:lnTo>
                      <a:pt x="81" y="101"/>
                    </a:lnTo>
                    <a:lnTo>
                      <a:pt x="86" y="109"/>
                    </a:lnTo>
                    <a:lnTo>
                      <a:pt x="89" y="117"/>
                    </a:lnTo>
                    <a:lnTo>
                      <a:pt x="92" y="126"/>
                    </a:lnTo>
                    <a:lnTo>
                      <a:pt x="95" y="135"/>
                    </a:lnTo>
                    <a:lnTo>
                      <a:pt x="99" y="143"/>
                    </a:lnTo>
                    <a:lnTo>
                      <a:pt x="101" y="151"/>
                    </a:lnTo>
                    <a:lnTo>
                      <a:pt x="104" y="161"/>
                    </a:lnTo>
                    <a:lnTo>
                      <a:pt x="106" y="168"/>
                    </a:lnTo>
                    <a:lnTo>
                      <a:pt x="107" y="171"/>
                    </a:lnTo>
                    <a:lnTo>
                      <a:pt x="110" y="168"/>
                    </a:lnTo>
                    <a:lnTo>
                      <a:pt x="113" y="164"/>
                    </a:lnTo>
                    <a:lnTo>
                      <a:pt x="117" y="159"/>
                    </a:lnTo>
                    <a:lnTo>
                      <a:pt x="118" y="150"/>
                    </a:lnTo>
                    <a:lnTo>
                      <a:pt x="119" y="143"/>
                    </a:lnTo>
                    <a:lnTo>
                      <a:pt x="120" y="133"/>
                    </a:lnTo>
                    <a:lnTo>
                      <a:pt x="121" y="124"/>
                    </a:lnTo>
                    <a:lnTo>
                      <a:pt x="120" y="124"/>
                    </a:lnTo>
                    <a:lnTo>
                      <a:pt x="121" y="114"/>
                    </a:lnTo>
                    <a:lnTo>
                      <a:pt x="121" y="103"/>
                    </a:lnTo>
                    <a:lnTo>
                      <a:pt x="122" y="92"/>
                    </a:lnTo>
                    <a:lnTo>
                      <a:pt x="122" y="82"/>
                    </a:lnTo>
                    <a:lnTo>
                      <a:pt x="123" y="75"/>
                    </a:lnTo>
                    <a:lnTo>
                      <a:pt x="125" y="65"/>
                    </a:lnTo>
                    <a:lnTo>
                      <a:pt x="127" y="58"/>
                    </a:lnTo>
                    <a:lnTo>
                      <a:pt x="128" y="50"/>
                    </a:lnTo>
                    <a:lnTo>
                      <a:pt x="131" y="44"/>
                    </a:lnTo>
                    <a:lnTo>
                      <a:pt x="133" y="36"/>
                    </a:lnTo>
                    <a:lnTo>
                      <a:pt x="136" y="26"/>
                    </a:lnTo>
                    <a:lnTo>
                      <a:pt x="139" y="16"/>
                    </a:lnTo>
                    <a:lnTo>
                      <a:pt x="140" y="7"/>
                    </a:lnTo>
                    <a:lnTo>
                      <a:pt x="143" y="0"/>
                    </a:lnTo>
                    <a:lnTo>
                      <a:pt x="144" y="6"/>
                    </a:lnTo>
                    <a:lnTo>
                      <a:pt x="143" y="12"/>
                    </a:lnTo>
                    <a:lnTo>
                      <a:pt x="142" y="21"/>
                    </a:lnTo>
                    <a:lnTo>
                      <a:pt x="140" y="28"/>
                    </a:lnTo>
                    <a:lnTo>
                      <a:pt x="138" y="40"/>
                    </a:lnTo>
                    <a:lnTo>
                      <a:pt x="137" y="47"/>
                    </a:lnTo>
                    <a:lnTo>
                      <a:pt x="136" y="53"/>
                    </a:lnTo>
                    <a:lnTo>
                      <a:pt x="135" y="62"/>
                    </a:lnTo>
                    <a:lnTo>
                      <a:pt x="134" y="72"/>
                    </a:lnTo>
                    <a:lnTo>
                      <a:pt x="134" y="83"/>
                    </a:lnTo>
                    <a:lnTo>
                      <a:pt x="133" y="94"/>
                    </a:lnTo>
                    <a:lnTo>
                      <a:pt x="132" y="106"/>
                    </a:lnTo>
                    <a:lnTo>
                      <a:pt x="132" y="116"/>
                    </a:lnTo>
                    <a:lnTo>
                      <a:pt x="132" y="126"/>
                    </a:lnTo>
                    <a:lnTo>
                      <a:pt x="131" y="134"/>
                    </a:lnTo>
                    <a:lnTo>
                      <a:pt x="131" y="145"/>
                    </a:lnTo>
                    <a:lnTo>
                      <a:pt x="130" y="155"/>
                    </a:lnTo>
                    <a:lnTo>
                      <a:pt x="128" y="168"/>
                    </a:lnTo>
                    <a:lnTo>
                      <a:pt x="127" y="178"/>
                    </a:lnTo>
                    <a:lnTo>
                      <a:pt x="125" y="190"/>
                    </a:lnTo>
                    <a:lnTo>
                      <a:pt x="130" y="187"/>
                    </a:lnTo>
                    <a:lnTo>
                      <a:pt x="136" y="183"/>
                    </a:lnTo>
                    <a:lnTo>
                      <a:pt x="143" y="178"/>
                    </a:lnTo>
                    <a:lnTo>
                      <a:pt x="149" y="176"/>
                    </a:lnTo>
                    <a:lnTo>
                      <a:pt x="156" y="176"/>
                    </a:lnTo>
                    <a:lnTo>
                      <a:pt x="160" y="176"/>
                    </a:lnTo>
                    <a:lnTo>
                      <a:pt x="166" y="177"/>
                    </a:lnTo>
                    <a:lnTo>
                      <a:pt x="173" y="178"/>
                    </a:lnTo>
                    <a:lnTo>
                      <a:pt x="182" y="179"/>
                    </a:lnTo>
                    <a:lnTo>
                      <a:pt x="190" y="178"/>
                    </a:lnTo>
                    <a:lnTo>
                      <a:pt x="198" y="178"/>
                    </a:lnTo>
                    <a:lnTo>
                      <a:pt x="205" y="178"/>
                    </a:lnTo>
                    <a:lnTo>
                      <a:pt x="211" y="179"/>
                    </a:lnTo>
                    <a:lnTo>
                      <a:pt x="217" y="182"/>
                    </a:lnTo>
                    <a:lnTo>
                      <a:pt x="225" y="185"/>
                    </a:lnTo>
                    <a:lnTo>
                      <a:pt x="231" y="189"/>
                    </a:lnTo>
                    <a:lnTo>
                      <a:pt x="236" y="193"/>
                    </a:lnTo>
                    <a:lnTo>
                      <a:pt x="242" y="199"/>
                    </a:lnTo>
                    <a:lnTo>
                      <a:pt x="245" y="202"/>
                    </a:lnTo>
                    <a:lnTo>
                      <a:pt x="251" y="210"/>
                    </a:lnTo>
                    <a:lnTo>
                      <a:pt x="255" y="218"/>
                    </a:lnTo>
                    <a:lnTo>
                      <a:pt x="260" y="227"/>
                    </a:lnTo>
                    <a:lnTo>
                      <a:pt x="254" y="227"/>
                    </a:lnTo>
                    <a:lnTo>
                      <a:pt x="248" y="226"/>
                    </a:lnTo>
                    <a:lnTo>
                      <a:pt x="241" y="224"/>
                    </a:lnTo>
                    <a:lnTo>
                      <a:pt x="235" y="224"/>
                    </a:lnTo>
                    <a:lnTo>
                      <a:pt x="231" y="222"/>
                    </a:lnTo>
                    <a:lnTo>
                      <a:pt x="224" y="218"/>
                    </a:lnTo>
                    <a:lnTo>
                      <a:pt x="218" y="216"/>
                    </a:lnTo>
                    <a:lnTo>
                      <a:pt x="213" y="213"/>
                    </a:lnTo>
                    <a:lnTo>
                      <a:pt x="209" y="212"/>
                    </a:lnTo>
                    <a:lnTo>
                      <a:pt x="200" y="211"/>
                    </a:lnTo>
                    <a:lnTo>
                      <a:pt x="190" y="210"/>
                    </a:lnTo>
                    <a:lnTo>
                      <a:pt x="182" y="208"/>
                    </a:lnTo>
                    <a:lnTo>
                      <a:pt x="173" y="206"/>
                    </a:lnTo>
                    <a:lnTo>
                      <a:pt x="165" y="205"/>
                    </a:lnTo>
                    <a:lnTo>
                      <a:pt x="159" y="204"/>
                    </a:lnTo>
                    <a:lnTo>
                      <a:pt x="154" y="204"/>
                    </a:lnTo>
                    <a:lnTo>
                      <a:pt x="148" y="203"/>
                    </a:lnTo>
                    <a:lnTo>
                      <a:pt x="142" y="204"/>
                    </a:lnTo>
                    <a:lnTo>
                      <a:pt x="137" y="205"/>
                    </a:lnTo>
                    <a:lnTo>
                      <a:pt x="132" y="208"/>
                    </a:lnTo>
                    <a:lnTo>
                      <a:pt x="125" y="210"/>
                    </a:lnTo>
                    <a:lnTo>
                      <a:pt x="130" y="213"/>
                    </a:lnTo>
                    <a:lnTo>
                      <a:pt x="136" y="217"/>
                    </a:lnTo>
                    <a:lnTo>
                      <a:pt x="141" y="222"/>
                    </a:lnTo>
                    <a:lnTo>
                      <a:pt x="147" y="224"/>
                    </a:lnTo>
                    <a:lnTo>
                      <a:pt x="154" y="227"/>
                    </a:lnTo>
                    <a:lnTo>
                      <a:pt x="160" y="229"/>
                    </a:lnTo>
                    <a:lnTo>
                      <a:pt x="166" y="229"/>
                    </a:lnTo>
                    <a:lnTo>
                      <a:pt x="173" y="231"/>
                    </a:lnTo>
                    <a:lnTo>
                      <a:pt x="182" y="233"/>
                    </a:lnTo>
                    <a:lnTo>
                      <a:pt x="189" y="235"/>
                    </a:lnTo>
                    <a:lnTo>
                      <a:pt x="197" y="235"/>
                    </a:lnTo>
                    <a:lnTo>
                      <a:pt x="203" y="237"/>
                    </a:lnTo>
                    <a:lnTo>
                      <a:pt x="210" y="239"/>
                    </a:lnTo>
                    <a:lnTo>
                      <a:pt x="217" y="240"/>
                    </a:lnTo>
                    <a:lnTo>
                      <a:pt x="222" y="243"/>
                    </a:lnTo>
                    <a:lnTo>
                      <a:pt x="227" y="247"/>
                    </a:lnTo>
                    <a:lnTo>
                      <a:pt x="232" y="252"/>
                    </a:lnTo>
                    <a:lnTo>
                      <a:pt x="238" y="257"/>
                    </a:lnTo>
                    <a:lnTo>
                      <a:pt x="243" y="264"/>
                    </a:lnTo>
                    <a:lnTo>
                      <a:pt x="245" y="268"/>
                    </a:lnTo>
                    <a:lnTo>
                      <a:pt x="248" y="275"/>
                    </a:lnTo>
                    <a:lnTo>
                      <a:pt x="250" y="283"/>
                    </a:lnTo>
                    <a:lnTo>
                      <a:pt x="253" y="291"/>
                    </a:lnTo>
                    <a:lnTo>
                      <a:pt x="256" y="297"/>
                    </a:lnTo>
                    <a:lnTo>
                      <a:pt x="250" y="293"/>
                    </a:lnTo>
                    <a:lnTo>
                      <a:pt x="243" y="289"/>
                    </a:lnTo>
                    <a:lnTo>
                      <a:pt x="238" y="286"/>
                    </a:lnTo>
                    <a:lnTo>
                      <a:pt x="231" y="281"/>
                    </a:lnTo>
                    <a:lnTo>
                      <a:pt x="224" y="277"/>
                    </a:lnTo>
                    <a:lnTo>
                      <a:pt x="218" y="273"/>
                    </a:lnTo>
                    <a:lnTo>
                      <a:pt x="211" y="269"/>
                    </a:lnTo>
                    <a:lnTo>
                      <a:pt x="204" y="264"/>
                    </a:lnTo>
                    <a:lnTo>
                      <a:pt x="198" y="260"/>
                    </a:lnTo>
                    <a:lnTo>
                      <a:pt x="191" y="256"/>
                    </a:lnTo>
                    <a:lnTo>
                      <a:pt x="186" y="252"/>
                    </a:lnTo>
                    <a:lnTo>
                      <a:pt x="179" y="248"/>
                    </a:lnTo>
                    <a:lnTo>
                      <a:pt x="173" y="245"/>
                    </a:lnTo>
                    <a:lnTo>
                      <a:pt x="166" y="241"/>
                    </a:lnTo>
                    <a:lnTo>
                      <a:pt x="160" y="238"/>
                    </a:lnTo>
                    <a:lnTo>
                      <a:pt x="155" y="237"/>
                    </a:lnTo>
                    <a:lnTo>
                      <a:pt x="150" y="234"/>
                    </a:lnTo>
                    <a:lnTo>
                      <a:pt x="144" y="231"/>
                    </a:lnTo>
                    <a:lnTo>
                      <a:pt x="140" y="229"/>
                    </a:lnTo>
                    <a:lnTo>
                      <a:pt x="136" y="230"/>
                    </a:lnTo>
                    <a:lnTo>
                      <a:pt x="131" y="231"/>
                    </a:lnTo>
                    <a:lnTo>
                      <a:pt x="128" y="231"/>
                    </a:lnTo>
                    <a:lnTo>
                      <a:pt x="123" y="229"/>
                    </a:lnTo>
                    <a:lnTo>
                      <a:pt x="123" y="237"/>
                    </a:lnTo>
                    <a:lnTo>
                      <a:pt x="121" y="246"/>
                    </a:lnTo>
                    <a:lnTo>
                      <a:pt x="124" y="254"/>
                    </a:lnTo>
                    <a:lnTo>
                      <a:pt x="127" y="263"/>
                    </a:lnTo>
                    <a:lnTo>
                      <a:pt x="130" y="271"/>
                    </a:lnTo>
                    <a:lnTo>
                      <a:pt x="132" y="280"/>
                    </a:lnTo>
                    <a:lnTo>
                      <a:pt x="135" y="290"/>
                    </a:lnTo>
                    <a:lnTo>
                      <a:pt x="138" y="302"/>
                    </a:lnTo>
                    <a:lnTo>
                      <a:pt x="139" y="311"/>
                    </a:lnTo>
                    <a:lnTo>
                      <a:pt x="142" y="321"/>
                    </a:lnTo>
                    <a:lnTo>
                      <a:pt x="143" y="330"/>
                    </a:lnTo>
                    <a:lnTo>
                      <a:pt x="145" y="342"/>
                    </a:lnTo>
                    <a:lnTo>
                      <a:pt x="148" y="355"/>
                    </a:lnTo>
                    <a:lnTo>
                      <a:pt x="150" y="373"/>
                    </a:lnTo>
                    <a:lnTo>
                      <a:pt x="130" y="373"/>
                    </a:lnTo>
                    <a:lnTo>
                      <a:pt x="128" y="357"/>
                    </a:lnTo>
                    <a:lnTo>
                      <a:pt x="127" y="346"/>
                    </a:lnTo>
                    <a:lnTo>
                      <a:pt x="124" y="332"/>
                    </a:lnTo>
                    <a:lnTo>
                      <a:pt x="122" y="319"/>
                    </a:lnTo>
                    <a:lnTo>
                      <a:pt x="120" y="308"/>
                    </a:lnTo>
                    <a:lnTo>
                      <a:pt x="118" y="298"/>
                    </a:lnTo>
                    <a:lnTo>
                      <a:pt x="116" y="290"/>
                    </a:lnTo>
                    <a:lnTo>
                      <a:pt x="113" y="279"/>
                    </a:lnTo>
                    <a:lnTo>
                      <a:pt x="109" y="269"/>
                    </a:lnTo>
                    <a:lnTo>
                      <a:pt x="107" y="260"/>
                    </a:lnTo>
                    <a:lnTo>
                      <a:pt x="104" y="258"/>
                    </a:lnTo>
                    <a:lnTo>
                      <a:pt x="101" y="256"/>
                    </a:lnTo>
                    <a:lnTo>
                      <a:pt x="98" y="254"/>
                    </a:lnTo>
                    <a:lnTo>
                      <a:pt x="96" y="255"/>
                    </a:lnTo>
                    <a:lnTo>
                      <a:pt x="93" y="260"/>
                    </a:lnTo>
                    <a:lnTo>
                      <a:pt x="87" y="268"/>
                    </a:lnTo>
                    <a:lnTo>
                      <a:pt x="83" y="274"/>
                    </a:lnTo>
                    <a:lnTo>
                      <a:pt x="79" y="280"/>
                    </a:lnTo>
                    <a:lnTo>
                      <a:pt x="76" y="288"/>
                    </a:lnTo>
                    <a:lnTo>
                      <a:pt x="72" y="293"/>
                    </a:lnTo>
                    <a:lnTo>
                      <a:pt x="68" y="301"/>
                    </a:lnTo>
                    <a:lnTo>
                      <a:pt x="64" y="309"/>
                    </a:lnTo>
                    <a:lnTo>
                      <a:pt x="61" y="318"/>
                    </a:lnTo>
                    <a:lnTo>
                      <a:pt x="57" y="327"/>
                    </a:lnTo>
                    <a:lnTo>
                      <a:pt x="53" y="337"/>
                    </a:lnTo>
                    <a:lnTo>
                      <a:pt x="49" y="348"/>
                    </a:lnTo>
                    <a:lnTo>
                      <a:pt x="44" y="360"/>
                    </a:lnTo>
                    <a:lnTo>
                      <a:pt x="46" y="346"/>
                    </a:lnTo>
                    <a:lnTo>
                      <a:pt x="47" y="336"/>
                    </a:lnTo>
                    <a:lnTo>
                      <a:pt x="48" y="325"/>
                    </a:lnTo>
                    <a:lnTo>
                      <a:pt x="50" y="319"/>
                    </a:lnTo>
                    <a:lnTo>
                      <a:pt x="51" y="314"/>
                    </a:lnTo>
                    <a:lnTo>
                      <a:pt x="54" y="305"/>
                    </a:lnTo>
                    <a:lnTo>
                      <a:pt x="57" y="295"/>
                    </a:lnTo>
                    <a:lnTo>
                      <a:pt x="59" y="288"/>
                    </a:lnTo>
                    <a:lnTo>
                      <a:pt x="64" y="280"/>
                    </a:lnTo>
                    <a:lnTo>
                      <a:pt x="69" y="272"/>
                    </a:lnTo>
                    <a:lnTo>
                      <a:pt x="73" y="263"/>
                    </a:lnTo>
                    <a:lnTo>
                      <a:pt x="78" y="254"/>
                    </a:lnTo>
                    <a:lnTo>
                      <a:pt x="81" y="249"/>
                    </a:lnTo>
                    <a:lnTo>
                      <a:pt x="86" y="244"/>
                    </a:lnTo>
                    <a:lnTo>
                      <a:pt x="91" y="238"/>
                    </a:lnTo>
                    <a:lnTo>
                      <a:pt x="95" y="232"/>
                    </a:lnTo>
                    <a:lnTo>
                      <a:pt x="100" y="226"/>
                    </a:lnTo>
                    <a:lnTo>
                      <a:pt x="105" y="218"/>
                    </a:lnTo>
                    <a:lnTo>
                      <a:pt x="103" y="216"/>
                    </a:lnTo>
                    <a:lnTo>
                      <a:pt x="99" y="212"/>
                    </a:lnTo>
                    <a:lnTo>
                      <a:pt x="96" y="210"/>
                    </a:lnTo>
                    <a:lnTo>
                      <a:pt x="93" y="211"/>
                    </a:lnTo>
                    <a:lnTo>
                      <a:pt x="87" y="216"/>
                    </a:lnTo>
                    <a:lnTo>
                      <a:pt x="82" y="221"/>
                    </a:lnTo>
                    <a:lnTo>
                      <a:pt x="77" y="226"/>
                    </a:lnTo>
                    <a:lnTo>
                      <a:pt x="72" y="232"/>
                    </a:lnTo>
                    <a:lnTo>
                      <a:pt x="67" y="241"/>
                    </a:lnTo>
                    <a:lnTo>
                      <a:pt x="61" y="249"/>
                    </a:lnTo>
                    <a:lnTo>
                      <a:pt x="56" y="255"/>
                    </a:lnTo>
                    <a:lnTo>
                      <a:pt x="52" y="261"/>
                    </a:lnTo>
                    <a:lnTo>
                      <a:pt x="47" y="268"/>
                    </a:lnTo>
                    <a:lnTo>
                      <a:pt x="42" y="276"/>
                    </a:lnTo>
                    <a:lnTo>
                      <a:pt x="38" y="284"/>
                    </a:lnTo>
                    <a:lnTo>
                      <a:pt x="33" y="293"/>
                    </a:lnTo>
                    <a:lnTo>
                      <a:pt x="28" y="301"/>
                    </a:lnTo>
                    <a:lnTo>
                      <a:pt x="24" y="310"/>
                    </a:lnTo>
                    <a:lnTo>
                      <a:pt x="18" y="321"/>
                    </a:lnTo>
                    <a:lnTo>
                      <a:pt x="21" y="307"/>
                    </a:lnTo>
                    <a:lnTo>
                      <a:pt x="22" y="297"/>
                    </a:lnTo>
                    <a:lnTo>
                      <a:pt x="24" y="288"/>
                    </a:lnTo>
                    <a:lnTo>
                      <a:pt x="25" y="286"/>
                    </a:lnTo>
                    <a:lnTo>
                      <a:pt x="28" y="281"/>
                    </a:lnTo>
                    <a:lnTo>
                      <a:pt x="32" y="275"/>
                    </a:lnTo>
                    <a:lnTo>
                      <a:pt x="37" y="269"/>
                    </a:lnTo>
                    <a:lnTo>
                      <a:pt x="42" y="262"/>
                    </a:lnTo>
                    <a:lnTo>
                      <a:pt x="47" y="256"/>
                    </a:lnTo>
                    <a:lnTo>
                      <a:pt x="54" y="248"/>
                    </a:lnTo>
                    <a:lnTo>
                      <a:pt x="58" y="243"/>
                    </a:lnTo>
                    <a:lnTo>
                      <a:pt x="64" y="236"/>
                    </a:lnTo>
                    <a:lnTo>
                      <a:pt x="71" y="229"/>
                    </a:lnTo>
                    <a:lnTo>
                      <a:pt x="77" y="224"/>
                    </a:lnTo>
                    <a:lnTo>
                      <a:pt x="83" y="218"/>
                    </a:lnTo>
                    <a:lnTo>
                      <a:pt x="93" y="210"/>
                    </a:lnTo>
                    <a:lnTo>
                      <a:pt x="98" y="208"/>
                    </a:lnTo>
                    <a:lnTo>
                      <a:pt x="101" y="206"/>
                    </a:lnTo>
                    <a:lnTo>
                      <a:pt x="95" y="202"/>
                    </a:lnTo>
                    <a:lnTo>
                      <a:pt x="90" y="196"/>
                    </a:lnTo>
                    <a:lnTo>
                      <a:pt x="84" y="190"/>
                    </a:lnTo>
                    <a:lnTo>
                      <a:pt x="79" y="185"/>
                    </a:lnTo>
                    <a:lnTo>
                      <a:pt x="73" y="180"/>
                    </a:lnTo>
                    <a:lnTo>
                      <a:pt x="69" y="176"/>
                    </a:lnTo>
                    <a:lnTo>
                      <a:pt x="65" y="170"/>
                    </a:lnTo>
                    <a:lnTo>
                      <a:pt x="58" y="163"/>
                    </a:lnTo>
                    <a:lnTo>
                      <a:pt x="52" y="156"/>
                    </a:lnTo>
                    <a:lnTo>
                      <a:pt x="46" y="148"/>
                    </a:lnTo>
                    <a:lnTo>
                      <a:pt x="39" y="141"/>
                    </a:lnTo>
                    <a:lnTo>
                      <a:pt x="33" y="136"/>
                    </a:lnTo>
                    <a:lnTo>
                      <a:pt x="26" y="129"/>
                    </a:lnTo>
                    <a:lnTo>
                      <a:pt x="22" y="125"/>
                    </a:lnTo>
                    <a:lnTo>
                      <a:pt x="17" y="118"/>
                    </a:lnTo>
                    <a:lnTo>
                      <a:pt x="14" y="112"/>
                    </a:lnTo>
                    <a:lnTo>
                      <a:pt x="10" y="108"/>
                    </a:lnTo>
                    <a:lnTo>
                      <a:pt x="4" y="102"/>
                    </a:lnTo>
                    <a:lnTo>
                      <a:pt x="0" y="98"/>
                    </a:lnTo>
                    <a:lnTo>
                      <a:pt x="3" y="98"/>
                    </a:lnTo>
                    <a:lnTo>
                      <a:pt x="9" y="100"/>
                    </a:lnTo>
                    <a:lnTo>
                      <a:pt x="14" y="101"/>
                    </a:lnTo>
                    <a:lnTo>
                      <a:pt x="20" y="104"/>
                    </a:lnTo>
                    <a:lnTo>
                      <a:pt x="25" y="109"/>
                    </a:lnTo>
                    <a:lnTo>
                      <a:pt x="32" y="115"/>
                    </a:lnTo>
                    <a:lnTo>
                      <a:pt x="38" y="120"/>
                    </a:lnTo>
                    <a:lnTo>
                      <a:pt x="45" y="125"/>
                    </a:lnTo>
                    <a:lnTo>
                      <a:pt x="51" y="132"/>
                    </a:lnTo>
                    <a:lnTo>
                      <a:pt x="58" y="139"/>
                    </a:lnTo>
                    <a:lnTo>
                      <a:pt x="64" y="14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85045" name="Group 21"/>
            <p:cNvGrpSpPr>
              <a:grpSpLocks/>
            </p:cNvGrpSpPr>
            <p:nvPr/>
          </p:nvGrpSpPr>
          <p:grpSpPr bwMode="auto">
            <a:xfrm>
              <a:off x="300" y="3360"/>
              <a:ext cx="508" cy="820"/>
              <a:chOff x="1985" y="1201"/>
              <a:chExt cx="508" cy="820"/>
            </a:xfrm>
          </p:grpSpPr>
          <p:grpSp>
            <p:nvGrpSpPr>
              <p:cNvPr id="385046" name="Group 22"/>
              <p:cNvGrpSpPr>
                <a:grpSpLocks/>
              </p:cNvGrpSpPr>
              <p:nvPr/>
            </p:nvGrpSpPr>
            <p:grpSpPr bwMode="auto">
              <a:xfrm>
                <a:off x="2247" y="1201"/>
                <a:ext cx="246" cy="810"/>
                <a:chOff x="2247" y="1201"/>
                <a:chExt cx="246" cy="810"/>
              </a:xfrm>
            </p:grpSpPr>
            <p:sp>
              <p:nvSpPr>
                <p:cNvPr id="385047" name="Freeform 23"/>
                <p:cNvSpPr>
                  <a:spLocks/>
                </p:cNvSpPr>
                <p:nvPr/>
              </p:nvSpPr>
              <p:spPr bwMode="ltGray">
                <a:xfrm>
                  <a:off x="2392" y="1373"/>
                  <a:ext cx="92" cy="638"/>
                </a:xfrm>
                <a:custGeom>
                  <a:avLst/>
                  <a:gdLst>
                    <a:gd name="T0" fmla="*/ 91 w 92"/>
                    <a:gd name="T1" fmla="*/ 296 h 638"/>
                    <a:gd name="T2" fmla="*/ 83 w 92"/>
                    <a:gd name="T3" fmla="*/ 425 h 638"/>
                    <a:gd name="T4" fmla="*/ 75 w 92"/>
                    <a:gd name="T5" fmla="*/ 529 h 638"/>
                    <a:gd name="T6" fmla="*/ 70 w 92"/>
                    <a:gd name="T7" fmla="*/ 606 h 638"/>
                    <a:gd name="T8" fmla="*/ 71 w 92"/>
                    <a:gd name="T9" fmla="*/ 637 h 638"/>
                    <a:gd name="T10" fmla="*/ 60 w 92"/>
                    <a:gd name="T11" fmla="*/ 637 h 638"/>
                    <a:gd name="T12" fmla="*/ 57 w 92"/>
                    <a:gd name="T13" fmla="*/ 592 h 638"/>
                    <a:gd name="T14" fmla="*/ 55 w 92"/>
                    <a:gd name="T15" fmla="*/ 524 h 638"/>
                    <a:gd name="T16" fmla="*/ 51 w 92"/>
                    <a:gd name="T17" fmla="*/ 461 h 638"/>
                    <a:gd name="T18" fmla="*/ 49 w 92"/>
                    <a:gd name="T19" fmla="*/ 414 h 638"/>
                    <a:gd name="T20" fmla="*/ 45 w 92"/>
                    <a:gd name="T21" fmla="*/ 345 h 638"/>
                    <a:gd name="T22" fmla="*/ 40 w 92"/>
                    <a:gd name="T23" fmla="*/ 285 h 638"/>
                    <a:gd name="T24" fmla="*/ 35 w 92"/>
                    <a:gd name="T25" fmla="*/ 233 h 638"/>
                    <a:gd name="T26" fmla="*/ 31 w 92"/>
                    <a:gd name="T27" fmla="*/ 177 h 638"/>
                    <a:gd name="T28" fmla="*/ 24 w 92"/>
                    <a:gd name="T29" fmla="*/ 121 h 638"/>
                    <a:gd name="T30" fmla="*/ 17 w 92"/>
                    <a:gd name="T31" fmla="*/ 74 h 638"/>
                    <a:gd name="T32" fmla="*/ 4 w 92"/>
                    <a:gd name="T33" fmla="*/ 28 h 638"/>
                    <a:gd name="T34" fmla="*/ 0 w 92"/>
                    <a:gd name="T35" fmla="*/ 10 h 638"/>
                    <a:gd name="T36" fmla="*/ 5 w 92"/>
                    <a:gd name="T37" fmla="*/ 0 h 638"/>
                    <a:gd name="T38" fmla="*/ 13 w 92"/>
                    <a:gd name="T39" fmla="*/ 18 h 638"/>
                    <a:gd name="T40" fmla="*/ 24 w 92"/>
                    <a:gd name="T41" fmla="*/ 61 h 638"/>
                    <a:gd name="T42" fmla="*/ 33 w 92"/>
                    <a:gd name="T43" fmla="*/ 104 h 638"/>
                    <a:gd name="T44" fmla="*/ 40 w 92"/>
                    <a:gd name="T45" fmla="*/ 150 h 638"/>
                    <a:gd name="T46" fmla="*/ 44 w 92"/>
                    <a:gd name="T47" fmla="*/ 208 h 638"/>
                    <a:gd name="T48" fmla="*/ 48 w 92"/>
                    <a:gd name="T49" fmla="*/ 263 h 638"/>
                    <a:gd name="T50" fmla="*/ 55 w 92"/>
                    <a:gd name="T51" fmla="*/ 337 h 638"/>
                    <a:gd name="T52" fmla="*/ 59 w 92"/>
                    <a:gd name="T53" fmla="*/ 398 h 638"/>
                    <a:gd name="T54" fmla="*/ 61 w 92"/>
                    <a:gd name="T55" fmla="*/ 447 h 638"/>
                    <a:gd name="T56" fmla="*/ 63 w 92"/>
                    <a:gd name="T57" fmla="*/ 498 h 638"/>
                    <a:gd name="T58" fmla="*/ 68 w 92"/>
                    <a:gd name="T59" fmla="*/ 550 h 638"/>
                    <a:gd name="T60" fmla="*/ 73 w 92"/>
                    <a:gd name="T61" fmla="*/ 460 h 638"/>
                    <a:gd name="T62" fmla="*/ 80 w 92"/>
                    <a:gd name="T63" fmla="*/ 376 h 638"/>
                    <a:gd name="T64" fmla="*/ 91 w 92"/>
                    <a:gd name="T65" fmla="*/ 296 h 6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92" h="638">
                      <a:moveTo>
                        <a:pt x="91" y="296"/>
                      </a:moveTo>
                      <a:lnTo>
                        <a:pt x="83" y="425"/>
                      </a:lnTo>
                      <a:lnTo>
                        <a:pt x="75" y="529"/>
                      </a:lnTo>
                      <a:lnTo>
                        <a:pt x="70" y="606"/>
                      </a:lnTo>
                      <a:lnTo>
                        <a:pt x="71" y="637"/>
                      </a:lnTo>
                      <a:lnTo>
                        <a:pt x="60" y="637"/>
                      </a:lnTo>
                      <a:lnTo>
                        <a:pt x="57" y="592"/>
                      </a:lnTo>
                      <a:lnTo>
                        <a:pt x="55" y="524"/>
                      </a:lnTo>
                      <a:lnTo>
                        <a:pt x="51" y="461"/>
                      </a:lnTo>
                      <a:lnTo>
                        <a:pt x="49" y="414"/>
                      </a:lnTo>
                      <a:lnTo>
                        <a:pt x="45" y="345"/>
                      </a:lnTo>
                      <a:lnTo>
                        <a:pt x="40" y="285"/>
                      </a:lnTo>
                      <a:lnTo>
                        <a:pt x="35" y="233"/>
                      </a:lnTo>
                      <a:lnTo>
                        <a:pt x="31" y="177"/>
                      </a:lnTo>
                      <a:lnTo>
                        <a:pt x="24" y="121"/>
                      </a:lnTo>
                      <a:lnTo>
                        <a:pt x="17" y="74"/>
                      </a:lnTo>
                      <a:lnTo>
                        <a:pt x="4" y="28"/>
                      </a:lnTo>
                      <a:lnTo>
                        <a:pt x="0" y="10"/>
                      </a:lnTo>
                      <a:lnTo>
                        <a:pt x="5" y="0"/>
                      </a:lnTo>
                      <a:lnTo>
                        <a:pt x="13" y="18"/>
                      </a:lnTo>
                      <a:lnTo>
                        <a:pt x="24" y="61"/>
                      </a:lnTo>
                      <a:lnTo>
                        <a:pt x="33" y="104"/>
                      </a:lnTo>
                      <a:lnTo>
                        <a:pt x="40" y="150"/>
                      </a:lnTo>
                      <a:lnTo>
                        <a:pt x="44" y="208"/>
                      </a:lnTo>
                      <a:lnTo>
                        <a:pt x="48" y="263"/>
                      </a:lnTo>
                      <a:lnTo>
                        <a:pt x="55" y="337"/>
                      </a:lnTo>
                      <a:lnTo>
                        <a:pt x="59" y="398"/>
                      </a:lnTo>
                      <a:lnTo>
                        <a:pt x="61" y="447"/>
                      </a:lnTo>
                      <a:lnTo>
                        <a:pt x="63" y="498"/>
                      </a:lnTo>
                      <a:lnTo>
                        <a:pt x="68" y="550"/>
                      </a:lnTo>
                      <a:lnTo>
                        <a:pt x="73" y="460"/>
                      </a:lnTo>
                      <a:lnTo>
                        <a:pt x="80" y="376"/>
                      </a:lnTo>
                      <a:lnTo>
                        <a:pt x="91" y="296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5048" name="Freeform 24"/>
                <p:cNvSpPr>
                  <a:spLocks/>
                </p:cNvSpPr>
                <p:nvPr/>
              </p:nvSpPr>
              <p:spPr bwMode="ltGray">
                <a:xfrm>
                  <a:off x="2247" y="1201"/>
                  <a:ext cx="246" cy="466"/>
                </a:xfrm>
                <a:custGeom>
                  <a:avLst/>
                  <a:gdLst>
                    <a:gd name="T0" fmla="*/ 136 w 246"/>
                    <a:gd name="T1" fmla="*/ 67 h 466"/>
                    <a:gd name="T2" fmla="*/ 105 w 246"/>
                    <a:gd name="T3" fmla="*/ 12 h 466"/>
                    <a:gd name="T4" fmla="*/ 55 w 246"/>
                    <a:gd name="T5" fmla="*/ 1 h 466"/>
                    <a:gd name="T6" fmla="*/ 58 w 246"/>
                    <a:gd name="T7" fmla="*/ 12 h 466"/>
                    <a:gd name="T8" fmla="*/ 96 w 246"/>
                    <a:gd name="T9" fmla="*/ 39 h 466"/>
                    <a:gd name="T10" fmla="*/ 130 w 246"/>
                    <a:gd name="T11" fmla="*/ 134 h 466"/>
                    <a:gd name="T12" fmla="*/ 73 w 246"/>
                    <a:gd name="T13" fmla="*/ 85 h 466"/>
                    <a:gd name="T14" fmla="*/ 32 w 246"/>
                    <a:gd name="T15" fmla="*/ 75 h 466"/>
                    <a:gd name="T16" fmla="*/ 7 w 246"/>
                    <a:gd name="T17" fmla="*/ 103 h 466"/>
                    <a:gd name="T18" fmla="*/ 38 w 246"/>
                    <a:gd name="T19" fmla="*/ 103 h 466"/>
                    <a:gd name="T20" fmla="*/ 108 w 246"/>
                    <a:gd name="T21" fmla="*/ 129 h 466"/>
                    <a:gd name="T22" fmla="*/ 104 w 246"/>
                    <a:gd name="T23" fmla="*/ 146 h 466"/>
                    <a:gd name="T24" fmla="*/ 92 w 246"/>
                    <a:gd name="T25" fmla="*/ 171 h 466"/>
                    <a:gd name="T26" fmla="*/ 126 w 246"/>
                    <a:gd name="T27" fmla="*/ 170 h 466"/>
                    <a:gd name="T28" fmla="*/ 69 w 246"/>
                    <a:gd name="T29" fmla="*/ 193 h 466"/>
                    <a:gd name="T30" fmla="*/ 37 w 246"/>
                    <a:gd name="T31" fmla="*/ 233 h 466"/>
                    <a:gd name="T32" fmla="*/ 6 w 246"/>
                    <a:gd name="T33" fmla="*/ 325 h 466"/>
                    <a:gd name="T34" fmla="*/ 72 w 246"/>
                    <a:gd name="T35" fmla="*/ 231 h 466"/>
                    <a:gd name="T36" fmla="*/ 118 w 246"/>
                    <a:gd name="T37" fmla="*/ 194 h 466"/>
                    <a:gd name="T38" fmla="*/ 94 w 246"/>
                    <a:gd name="T39" fmla="*/ 269 h 466"/>
                    <a:gd name="T40" fmla="*/ 76 w 246"/>
                    <a:gd name="T41" fmla="*/ 338 h 466"/>
                    <a:gd name="T42" fmla="*/ 71 w 246"/>
                    <a:gd name="T43" fmla="*/ 408 h 466"/>
                    <a:gd name="T44" fmla="*/ 98 w 246"/>
                    <a:gd name="T45" fmla="*/ 303 h 466"/>
                    <a:gd name="T46" fmla="*/ 124 w 246"/>
                    <a:gd name="T47" fmla="*/ 236 h 466"/>
                    <a:gd name="T48" fmla="*/ 125 w 246"/>
                    <a:gd name="T49" fmla="*/ 214 h 466"/>
                    <a:gd name="T50" fmla="*/ 118 w 246"/>
                    <a:gd name="T51" fmla="*/ 323 h 466"/>
                    <a:gd name="T52" fmla="*/ 138 w 246"/>
                    <a:gd name="T53" fmla="*/ 439 h 466"/>
                    <a:gd name="T54" fmla="*/ 128 w 246"/>
                    <a:gd name="T55" fmla="*/ 313 h 466"/>
                    <a:gd name="T56" fmla="*/ 127 w 246"/>
                    <a:gd name="T57" fmla="*/ 223 h 466"/>
                    <a:gd name="T58" fmla="*/ 147 w 246"/>
                    <a:gd name="T59" fmla="*/ 189 h 466"/>
                    <a:gd name="T60" fmla="*/ 188 w 246"/>
                    <a:gd name="T61" fmla="*/ 298 h 466"/>
                    <a:gd name="T62" fmla="*/ 223 w 246"/>
                    <a:gd name="T63" fmla="*/ 411 h 466"/>
                    <a:gd name="T64" fmla="*/ 193 w 246"/>
                    <a:gd name="T65" fmla="*/ 292 h 466"/>
                    <a:gd name="T66" fmla="*/ 160 w 246"/>
                    <a:gd name="T67" fmla="*/ 190 h 466"/>
                    <a:gd name="T68" fmla="*/ 164 w 246"/>
                    <a:gd name="T69" fmla="*/ 121 h 466"/>
                    <a:gd name="T70" fmla="*/ 194 w 246"/>
                    <a:gd name="T71" fmla="*/ 130 h 466"/>
                    <a:gd name="T72" fmla="*/ 240 w 246"/>
                    <a:gd name="T73" fmla="*/ 125 h 466"/>
                    <a:gd name="T74" fmla="*/ 216 w 246"/>
                    <a:gd name="T75" fmla="*/ 122 h 466"/>
                    <a:gd name="T76" fmla="*/ 163 w 246"/>
                    <a:gd name="T77" fmla="*/ 144 h 466"/>
                    <a:gd name="T78" fmla="*/ 194 w 246"/>
                    <a:gd name="T79" fmla="*/ 109 h 466"/>
                    <a:gd name="T80" fmla="*/ 244 w 246"/>
                    <a:gd name="T81" fmla="*/ 101 h 466"/>
                    <a:gd name="T82" fmla="*/ 229 w 246"/>
                    <a:gd name="T83" fmla="*/ 88 h 466"/>
                    <a:gd name="T84" fmla="*/ 163 w 246"/>
                    <a:gd name="T85" fmla="*/ 138 h 466"/>
                    <a:gd name="T86" fmla="*/ 172 w 246"/>
                    <a:gd name="T87" fmla="*/ 99 h 466"/>
                    <a:gd name="T88" fmla="*/ 226 w 246"/>
                    <a:gd name="T89" fmla="*/ 61 h 466"/>
                    <a:gd name="T90" fmla="*/ 188 w 246"/>
                    <a:gd name="T91" fmla="*/ 82 h 466"/>
                    <a:gd name="T92" fmla="*/ 147 w 246"/>
                    <a:gd name="T93" fmla="*/ 109 h 4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246" h="466">
                      <a:moveTo>
                        <a:pt x="147" y="109"/>
                      </a:moveTo>
                      <a:lnTo>
                        <a:pt x="143" y="88"/>
                      </a:lnTo>
                      <a:lnTo>
                        <a:pt x="136" y="67"/>
                      </a:lnTo>
                      <a:lnTo>
                        <a:pt x="127" y="44"/>
                      </a:lnTo>
                      <a:lnTo>
                        <a:pt x="117" y="27"/>
                      </a:lnTo>
                      <a:lnTo>
                        <a:pt x="105" y="12"/>
                      </a:lnTo>
                      <a:lnTo>
                        <a:pt x="89" y="5"/>
                      </a:lnTo>
                      <a:lnTo>
                        <a:pt x="69" y="0"/>
                      </a:lnTo>
                      <a:lnTo>
                        <a:pt x="55" y="1"/>
                      </a:lnTo>
                      <a:lnTo>
                        <a:pt x="39" y="0"/>
                      </a:lnTo>
                      <a:lnTo>
                        <a:pt x="49" y="11"/>
                      </a:lnTo>
                      <a:lnTo>
                        <a:pt x="58" y="12"/>
                      </a:lnTo>
                      <a:lnTo>
                        <a:pt x="69" y="19"/>
                      </a:lnTo>
                      <a:lnTo>
                        <a:pt x="80" y="25"/>
                      </a:lnTo>
                      <a:lnTo>
                        <a:pt x="96" y="39"/>
                      </a:lnTo>
                      <a:lnTo>
                        <a:pt x="109" y="58"/>
                      </a:lnTo>
                      <a:lnTo>
                        <a:pt x="118" y="82"/>
                      </a:lnTo>
                      <a:lnTo>
                        <a:pt x="130" y="134"/>
                      </a:lnTo>
                      <a:lnTo>
                        <a:pt x="96" y="99"/>
                      </a:lnTo>
                      <a:lnTo>
                        <a:pt x="85" y="91"/>
                      </a:lnTo>
                      <a:lnTo>
                        <a:pt x="73" y="85"/>
                      </a:lnTo>
                      <a:lnTo>
                        <a:pt x="61" y="83"/>
                      </a:lnTo>
                      <a:lnTo>
                        <a:pt x="54" y="80"/>
                      </a:lnTo>
                      <a:lnTo>
                        <a:pt x="32" y="75"/>
                      </a:lnTo>
                      <a:lnTo>
                        <a:pt x="0" y="72"/>
                      </a:lnTo>
                      <a:lnTo>
                        <a:pt x="0" y="103"/>
                      </a:lnTo>
                      <a:lnTo>
                        <a:pt x="7" y="103"/>
                      </a:lnTo>
                      <a:lnTo>
                        <a:pt x="17" y="104"/>
                      </a:lnTo>
                      <a:lnTo>
                        <a:pt x="29" y="103"/>
                      </a:lnTo>
                      <a:lnTo>
                        <a:pt x="38" y="103"/>
                      </a:lnTo>
                      <a:lnTo>
                        <a:pt x="62" y="107"/>
                      </a:lnTo>
                      <a:lnTo>
                        <a:pt x="72" y="111"/>
                      </a:lnTo>
                      <a:lnTo>
                        <a:pt x="108" y="129"/>
                      </a:lnTo>
                      <a:lnTo>
                        <a:pt x="127" y="144"/>
                      </a:lnTo>
                      <a:lnTo>
                        <a:pt x="113" y="146"/>
                      </a:lnTo>
                      <a:lnTo>
                        <a:pt x="104" y="146"/>
                      </a:lnTo>
                      <a:lnTo>
                        <a:pt x="89" y="161"/>
                      </a:lnTo>
                      <a:lnTo>
                        <a:pt x="82" y="183"/>
                      </a:lnTo>
                      <a:lnTo>
                        <a:pt x="92" y="171"/>
                      </a:lnTo>
                      <a:lnTo>
                        <a:pt x="120" y="155"/>
                      </a:lnTo>
                      <a:lnTo>
                        <a:pt x="137" y="162"/>
                      </a:lnTo>
                      <a:lnTo>
                        <a:pt x="126" y="170"/>
                      </a:lnTo>
                      <a:lnTo>
                        <a:pt x="113" y="171"/>
                      </a:lnTo>
                      <a:lnTo>
                        <a:pt x="79" y="189"/>
                      </a:lnTo>
                      <a:lnTo>
                        <a:pt x="69" y="193"/>
                      </a:lnTo>
                      <a:lnTo>
                        <a:pt x="57" y="199"/>
                      </a:lnTo>
                      <a:lnTo>
                        <a:pt x="48" y="209"/>
                      </a:lnTo>
                      <a:lnTo>
                        <a:pt x="37" y="233"/>
                      </a:lnTo>
                      <a:lnTo>
                        <a:pt x="31" y="251"/>
                      </a:lnTo>
                      <a:lnTo>
                        <a:pt x="13" y="310"/>
                      </a:lnTo>
                      <a:lnTo>
                        <a:pt x="6" y="325"/>
                      </a:lnTo>
                      <a:lnTo>
                        <a:pt x="36" y="281"/>
                      </a:lnTo>
                      <a:lnTo>
                        <a:pt x="50" y="265"/>
                      </a:lnTo>
                      <a:lnTo>
                        <a:pt x="72" y="231"/>
                      </a:lnTo>
                      <a:lnTo>
                        <a:pt x="83" y="218"/>
                      </a:lnTo>
                      <a:lnTo>
                        <a:pt x="92" y="209"/>
                      </a:lnTo>
                      <a:lnTo>
                        <a:pt x="118" y="194"/>
                      </a:lnTo>
                      <a:lnTo>
                        <a:pt x="132" y="181"/>
                      </a:lnTo>
                      <a:lnTo>
                        <a:pt x="121" y="195"/>
                      </a:lnTo>
                      <a:lnTo>
                        <a:pt x="94" y="269"/>
                      </a:lnTo>
                      <a:lnTo>
                        <a:pt x="84" y="302"/>
                      </a:lnTo>
                      <a:lnTo>
                        <a:pt x="79" y="320"/>
                      </a:lnTo>
                      <a:lnTo>
                        <a:pt x="76" y="338"/>
                      </a:lnTo>
                      <a:lnTo>
                        <a:pt x="75" y="359"/>
                      </a:lnTo>
                      <a:lnTo>
                        <a:pt x="74" y="375"/>
                      </a:lnTo>
                      <a:lnTo>
                        <a:pt x="71" y="408"/>
                      </a:lnTo>
                      <a:lnTo>
                        <a:pt x="84" y="375"/>
                      </a:lnTo>
                      <a:lnTo>
                        <a:pt x="92" y="330"/>
                      </a:lnTo>
                      <a:lnTo>
                        <a:pt x="98" y="303"/>
                      </a:lnTo>
                      <a:lnTo>
                        <a:pt x="104" y="286"/>
                      </a:lnTo>
                      <a:lnTo>
                        <a:pt x="118" y="252"/>
                      </a:lnTo>
                      <a:lnTo>
                        <a:pt x="124" y="236"/>
                      </a:lnTo>
                      <a:lnTo>
                        <a:pt x="128" y="216"/>
                      </a:lnTo>
                      <a:lnTo>
                        <a:pt x="137" y="188"/>
                      </a:lnTo>
                      <a:lnTo>
                        <a:pt x="125" y="214"/>
                      </a:lnTo>
                      <a:lnTo>
                        <a:pt x="119" y="243"/>
                      </a:lnTo>
                      <a:lnTo>
                        <a:pt x="117" y="302"/>
                      </a:lnTo>
                      <a:lnTo>
                        <a:pt x="118" y="323"/>
                      </a:lnTo>
                      <a:lnTo>
                        <a:pt x="120" y="362"/>
                      </a:lnTo>
                      <a:lnTo>
                        <a:pt x="123" y="377"/>
                      </a:lnTo>
                      <a:lnTo>
                        <a:pt x="138" y="439"/>
                      </a:lnTo>
                      <a:lnTo>
                        <a:pt x="141" y="465"/>
                      </a:lnTo>
                      <a:lnTo>
                        <a:pt x="137" y="379"/>
                      </a:lnTo>
                      <a:lnTo>
                        <a:pt x="128" y="313"/>
                      </a:lnTo>
                      <a:lnTo>
                        <a:pt x="126" y="291"/>
                      </a:lnTo>
                      <a:lnTo>
                        <a:pt x="125" y="238"/>
                      </a:lnTo>
                      <a:lnTo>
                        <a:pt x="127" y="223"/>
                      </a:lnTo>
                      <a:lnTo>
                        <a:pt x="133" y="196"/>
                      </a:lnTo>
                      <a:lnTo>
                        <a:pt x="138" y="179"/>
                      </a:lnTo>
                      <a:lnTo>
                        <a:pt x="147" y="189"/>
                      </a:lnTo>
                      <a:lnTo>
                        <a:pt x="161" y="212"/>
                      </a:lnTo>
                      <a:lnTo>
                        <a:pt x="177" y="259"/>
                      </a:lnTo>
                      <a:lnTo>
                        <a:pt x="188" y="298"/>
                      </a:lnTo>
                      <a:lnTo>
                        <a:pt x="197" y="333"/>
                      </a:lnTo>
                      <a:lnTo>
                        <a:pt x="213" y="384"/>
                      </a:lnTo>
                      <a:lnTo>
                        <a:pt x="223" y="411"/>
                      </a:lnTo>
                      <a:lnTo>
                        <a:pt x="232" y="429"/>
                      </a:lnTo>
                      <a:lnTo>
                        <a:pt x="228" y="403"/>
                      </a:lnTo>
                      <a:lnTo>
                        <a:pt x="193" y="292"/>
                      </a:lnTo>
                      <a:lnTo>
                        <a:pt x="171" y="232"/>
                      </a:lnTo>
                      <a:lnTo>
                        <a:pt x="165" y="210"/>
                      </a:lnTo>
                      <a:lnTo>
                        <a:pt x="160" y="190"/>
                      </a:lnTo>
                      <a:lnTo>
                        <a:pt x="144" y="150"/>
                      </a:lnTo>
                      <a:lnTo>
                        <a:pt x="147" y="132"/>
                      </a:lnTo>
                      <a:lnTo>
                        <a:pt x="164" y="121"/>
                      </a:lnTo>
                      <a:lnTo>
                        <a:pt x="172" y="125"/>
                      </a:lnTo>
                      <a:lnTo>
                        <a:pt x="183" y="126"/>
                      </a:lnTo>
                      <a:lnTo>
                        <a:pt x="194" y="130"/>
                      </a:lnTo>
                      <a:lnTo>
                        <a:pt x="239" y="136"/>
                      </a:lnTo>
                      <a:lnTo>
                        <a:pt x="236" y="136"/>
                      </a:lnTo>
                      <a:lnTo>
                        <a:pt x="240" y="125"/>
                      </a:lnTo>
                      <a:lnTo>
                        <a:pt x="242" y="125"/>
                      </a:lnTo>
                      <a:lnTo>
                        <a:pt x="230" y="122"/>
                      </a:lnTo>
                      <a:lnTo>
                        <a:pt x="216" y="122"/>
                      </a:lnTo>
                      <a:lnTo>
                        <a:pt x="199" y="127"/>
                      </a:lnTo>
                      <a:lnTo>
                        <a:pt x="180" y="135"/>
                      </a:lnTo>
                      <a:lnTo>
                        <a:pt x="163" y="144"/>
                      </a:lnTo>
                      <a:lnTo>
                        <a:pt x="150" y="149"/>
                      </a:lnTo>
                      <a:lnTo>
                        <a:pt x="168" y="129"/>
                      </a:lnTo>
                      <a:lnTo>
                        <a:pt x="194" y="109"/>
                      </a:lnTo>
                      <a:lnTo>
                        <a:pt x="220" y="100"/>
                      </a:lnTo>
                      <a:lnTo>
                        <a:pt x="232" y="100"/>
                      </a:lnTo>
                      <a:lnTo>
                        <a:pt x="244" y="101"/>
                      </a:lnTo>
                      <a:lnTo>
                        <a:pt x="239" y="101"/>
                      </a:lnTo>
                      <a:lnTo>
                        <a:pt x="245" y="85"/>
                      </a:lnTo>
                      <a:lnTo>
                        <a:pt x="229" y="88"/>
                      </a:lnTo>
                      <a:lnTo>
                        <a:pt x="212" y="97"/>
                      </a:lnTo>
                      <a:lnTo>
                        <a:pt x="193" y="111"/>
                      </a:lnTo>
                      <a:lnTo>
                        <a:pt x="163" y="138"/>
                      </a:lnTo>
                      <a:lnTo>
                        <a:pt x="150" y="149"/>
                      </a:lnTo>
                      <a:lnTo>
                        <a:pt x="157" y="114"/>
                      </a:lnTo>
                      <a:lnTo>
                        <a:pt x="172" y="99"/>
                      </a:lnTo>
                      <a:lnTo>
                        <a:pt x="190" y="85"/>
                      </a:lnTo>
                      <a:lnTo>
                        <a:pt x="214" y="67"/>
                      </a:lnTo>
                      <a:lnTo>
                        <a:pt x="226" y="61"/>
                      </a:lnTo>
                      <a:lnTo>
                        <a:pt x="212" y="57"/>
                      </a:lnTo>
                      <a:lnTo>
                        <a:pt x="200" y="67"/>
                      </a:lnTo>
                      <a:lnTo>
                        <a:pt x="188" y="82"/>
                      </a:lnTo>
                      <a:lnTo>
                        <a:pt x="178" y="93"/>
                      </a:lnTo>
                      <a:lnTo>
                        <a:pt x="163" y="115"/>
                      </a:lnTo>
                      <a:lnTo>
                        <a:pt x="147" y="10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5049" name="Group 25"/>
              <p:cNvGrpSpPr>
                <a:grpSpLocks/>
              </p:cNvGrpSpPr>
              <p:nvPr/>
            </p:nvGrpSpPr>
            <p:grpSpPr bwMode="auto">
              <a:xfrm>
                <a:off x="1985" y="1419"/>
                <a:ext cx="465" cy="602"/>
                <a:chOff x="1985" y="1419"/>
                <a:chExt cx="465" cy="602"/>
              </a:xfrm>
            </p:grpSpPr>
            <p:sp>
              <p:nvSpPr>
                <p:cNvPr id="385050" name="Freeform 26"/>
                <p:cNvSpPr>
                  <a:spLocks/>
                </p:cNvSpPr>
                <p:nvPr/>
              </p:nvSpPr>
              <p:spPr bwMode="ltGray">
                <a:xfrm>
                  <a:off x="2164" y="1525"/>
                  <a:ext cx="130" cy="496"/>
                </a:xfrm>
                <a:custGeom>
                  <a:avLst/>
                  <a:gdLst>
                    <a:gd name="T0" fmla="*/ 129 w 130"/>
                    <a:gd name="T1" fmla="*/ 230 h 496"/>
                    <a:gd name="T2" fmla="*/ 118 w 130"/>
                    <a:gd name="T3" fmla="*/ 330 h 496"/>
                    <a:gd name="T4" fmla="*/ 107 w 130"/>
                    <a:gd name="T5" fmla="*/ 411 h 496"/>
                    <a:gd name="T6" fmla="*/ 100 w 130"/>
                    <a:gd name="T7" fmla="*/ 471 h 496"/>
                    <a:gd name="T8" fmla="*/ 101 w 130"/>
                    <a:gd name="T9" fmla="*/ 495 h 496"/>
                    <a:gd name="T10" fmla="*/ 86 w 130"/>
                    <a:gd name="T11" fmla="*/ 495 h 496"/>
                    <a:gd name="T12" fmla="*/ 81 w 130"/>
                    <a:gd name="T13" fmla="*/ 460 h 496"/>
                    <a:gd name="T14" fmla="*/ 79 w 130"/>
                    <a:gd name="T15" fmla="*/ 408 h 496"/>
                    <a:gd name="T16" fmla="*/ 73 w 130"/>
                    <a:gd name="T17" fmla="*/ 358 h 496"/>
                    <a:gd name="T18" fmla="*/ 70 w 130"/>
                    <a:gd name="T19" fmla="*/ 321 h 496"/>
                    <a:gd name="T20" fmla="*/ 64 w 130"/>
                    <a:gd name="T21" fmla="*/ 268 h 496"/>
                    <a:gd name="T22" fmla="*/ 56 w 130"/>
                    <a:gd name="T23" fmla="*/ 222 h 496"/>
                    <a:gd name="T24" fmla="*/ 51 w 130"/>
                    <a:gd name="T25" fmla="*/ 181 h 496"/>
                    <a:gd name="T26" fmla="*/ 45 w 130"/>
                    <a:gd name="T27" fmla="*/ 137 h 496"/>
                    <a:gd name="T28" fmla="*/ 35 w 130"/>
                    <a:gd name="T29" fmla="*/ 94 h 496"/>
                    <a:gd name="T30" fmla="*/ 24 w 130"/>
                    <a:gd name="T31" fmla="*/ 57 h 496"/>
                    <a:gd name="T32" fmla="*/ 6 w 130"/>
                    <a:gd name="T33" fmla="*/ 21 h 496"/>
                    <a:gd name="T34" fmla="*/ 0 w 130"/>
                    <a:gd name="T35" fmla="*/ 8 h 496"/>
                    <a:gd name="T36" fmla="*/ 7 w 130"/>
                    <a:gd name="T37" fmla="*/ 0 h 496"/>
                    <a:gd name="T38" fmla="*/ 19 w 130"/>
                    <a:gd name="T39" fmla="*/ 14 h 496"/>
                    <a:gd name="T40" fmla="*/ 35 w 130"/>
                    <a:gd name="T41" fmla="*/ 47 h 496"/>
                    <a:gd name="T42" fmla="*/ 47 w 130"/>
                    <a:gd name="T43" fmla="*/ 81 h 496"/>
                    <a:gd name="T44" fmla="*/ 56 w 130"/>
                    <a:gd name="T45" fmla="*/ 116 h 496"/>
                    <a:gd name="T46" fmla="*/ 63 w 130"/>
                    <a:gd name="T47" fmla="*/ 161 h 496"/>
                    <a:gd name="T48" fmla="*/ 69 w 130"/>
                    <a:gd name="T49" fmla="*/ 204 h 496"/>
                    <a:gd name="T50" fmla="*/ 77 w 130"/>
                    <a:gd name="T51" fmla="*/ 262 h 496"/>
                    <a:gd name="T52" fmla="*/ 84 w 130"/>
                    <a:gd name="T53" fmla="*/ 309 h 496"/>
                    <a:gd name="T54" fmla="*/ 87 w 130"/>
                    <a:gd name="T55" fmla="*/ 347 h 496"/>
                    <a:gd name="T56" fmla="*/ 90 w 130"/>
                    <a:gd name="T57" fmla="*/ 386 h 496"/>
                    <a:gd name="T58" fmla="*/ 96 w 130"/>
                    <a:gd name="T59" fmla="*/ 427 h 496"/>
                    <a:gd name="T60" fmla="*/ 104 w 130"/>
                    <a:gd name="T61" fmla="*/ 357 h 496"/>
                    <a:gd name="T62" fmla="*/ 114 w 130"/>
                    <a:gd name="T63" fmla="*/ 292 h 496"/>
                    <a:gd name="T64" fmla="*/ 129 w 130"/>
                    <a:gd name="T65" fmla="*/ 230 h 4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30" h="496">
                      <a:moveTo>
                        <a:pt x="129" y="230"/>
                      </a:moveTo>
                      <a:lnTo>
                        <a:pt x="118" y="330"/>
                      </a:lnTo>
                      <a:lnTo>
                        <a:pt x="107" y="411"/>
                      </a:lnTo>
                      <a:lnTo>
                        <a:pt x="100" y="471"/>
                      </a:lnTo>
                      <a:lnTo>
                        <a:pt x="101" y="495"/>
                      </a:lnTo>
                      <a:lnTo>
                        <a:pt x="86" y="495"/>
                      </a:lnTo>
                      <a:lnTo>
                        <a:pt x="81" y="460"/>
                      </a:lnTo>
                      <a:lnTo>
                        <a:pt x="79" y="408"/>
                      </a:lnTo>
                      <a:lnTo>
                        <a:pt x="73" y="358"/>
                      </a:lnTo>
                      <a:lnTo>
                        <a:pt x="70" y="321"/>
                      </a:lnTo>
                      <a:lnTo>
                        <a:pt x="64" y="268"/>
                      </a:lnTo>
                      <a:lnTo>
                        <a:pt x="56" y="222"/>
                      </a:lnTo>
                      <a:lnTo>
                        <a:pt x="51" y="181"/>
                      </a:lnTo>
                      <a:lnTo>
                        <a:pt x="45" y="137"/>
                      </a:lnTo>
                      <a:lnTo>
                        <a:pt x="35" y="94"/>
                      </a:lnTo>
                      <a:lnTo>
                        <a:pt x="24" y="57"/>
                      </a:lnTo>
                      <a:lnTo>
                        <a:pt x="6" y="21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19" y="14"/>
                      </a:lnTo>
                      <a:lnTo>
                        <a:pt x="35" y="47"/>
                      </a:lnTo>
                      <a:lnTo>
                        <a:pt x="47" y="81"/>
                      </a:lnTo>
                      <a:lnTo>
                        <a:pt x="56" y="116"/>
                      </a:lnTo>
                      <a:lnTo>
                        <a:pt x="63" y="161"/>
                      </a:lnTo>
                      <a:lnTo>
                        <a:pt x="69" y="204"/>
                      </a:lnTo>
                      <a:lnTo>
                        <a:pt x="77" y="262"/>
                      </a:lnTo>
                      <a:lnTo>
                        <a:pt x="84" y="309"/>
                      </a:lnTo>
                      <a:lnTo>
                        <a:pt x="87" y="347"/>
                      </a:lnTo>
                      <a:lnTo>
                        <a:pt x="90" y="386"/>
                      </a:lnTo>
                      <a:lnTo>
                        <a:pt x="96" y="427"/>
                      </a:lnTo>
                      <a:lnTo>
                        <a:pt x="104" y="357"/>
                      </a:lnTo>
                      <a:lnTo>
                        <a:pt x="114" y="292"/>
                      </a:lnTo>
                      <a:lnTo>
                        <a:pt x="129" y="230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5051" name="Freeform 27"/>
                <p:cNvSpPr>
                  <a:spLocks/>
                </p:cNvSpPr>
                <p:nvPr/>
              </p:nvSpPr>
              <p:spPr bwMode="ltGray">
                <a:xfrm>
                  <a:off x="2204" y="1606"/>
                  <a:ext cx="229" cy="358"/>
                </a:xfrm>
                <a:custGeom>
                  <a:avLst/>
                  <a:gdLst>
                    <a:gd name="T0" fmla="*/ 60 w 229"/>
                    <a:gd name="T1" fmla="*/ 58 h 358"/>
                    <a:gd name="T2" fmla="*/ 67 w 229"/>
                    <a:gd name="T3" fmla="*/ 44 h 358"/>
                    <a:gd name="T4" fmla="*/ 64 w 229"/>
                    <a:gd name="T5" fmla="*/ 5 h 358"/>
                    <a:gd name="T6" fmla="*/ 64 w 229"/>
                    <a:gd name="T7" fmla="*/ 5 h 358"/>
                    <a:gd name="T8" fmla="*/ 64 w 229"/>
                    <a:gd name="T9" fmla="*/ 5 h 358"/>
                    <a:gd name="T10" fmla="*/ 64 w 229"/>
                    <a:gd name="T11" fmla="*/ 5 h 358"/>
                    <a:gd name="T12" fmla="*/ 64 w 229"/>
                    <a:gd name="T13" fmla="*/ 5 h 358"/>
                    <a:gd name="T14" fmla="*/ 70 w 229"/>
                    <a:gd name="T15" fmla="*/ 2 h 358"/>
                    <a:gd name="T16" fmla="*/ 82 w 229"/>
                    <a:gd name="T17" fmla="*/ 66 h 358"/>
                    <a:gd name="T18" fmla="*/ 94 w 229"/>
                    <a:gd name="T19" fmla="*/ 39 h 358"/>
                    <a:gd name="T20" fmla="*/ 101 w 229"/>
                    <a:gd name="T21" fmla="*/ 5 h 358"/>
                    <a:gd name="T22" fmla="*/ 104 w 229"/>
                    <a:gd name="T23" fmla="*/ 5 h 358"/>
                    <a:gd name="T24" fmla="*/ 103 w 229"/>
                    <a:gd name="T25" fmla="*/ 5 h 358"/>
                    <a:gd name="T26" fmla="*/ 104 w 229"/>
                    <a:gd name="T27" fmla="*/ 5 h 358"/>
                    <a:gd name="T28" fmla="*/ 102 w 229"/>
                    <a:gd name="T29" fmla="*/ 5 h 358"/>
                    <a:gd name="T30" fmla="*/ 103 w 229"/>
                    <a:gd name="T31" fmla="*/ 5 h 358"/>
                    <a:gd name="T32" fmla="*/ 105 w 229"/>
                    <a:gd name="T33" fmla="*/ 47 h 358"/>
                    <a:gd name="T34" fmla="*/ 111 w 229"/>
                    <a:gd name="T35" fmla="*/ 88 h 358"/>
                    <a:gd name="T36" fmla="*/ 139 w 229"/>
                    <a:gd name="T37" fmla="*/ 79 h 358"/>
                    <a:gd name="T38" fmla="*/ 176 w 229"/>
                    <a:gd name="T39" fmla="*/ 81 h 358"/>
                    <a:gd name="T40" fmla="*/ 205 w 229"/>
                    <a:gd name="T41" fmla="*/ 104 h 358"/>
                    <a:gd name="T42" fmla="*/ 228 w 229"/>
                    <a:gd name="T43" fmla="*/ 155 h 358"/>
                    <a:gd name="T44" fmla="*/ 200 w 229"/>
                    <a:gd name="T45" fmla="*/ 147 h 358"/>
                    <a:gd name="T46" fmla="*/ 171 w 229"/>
                    <a:gd name="T47" fmla="*/ 131 h 358"/>
                    <a:gd name="T48" fmla="*/ 132 w 229"/>
                    <a:gd name="T49" fmla="*/ 121 h 358"/>
                    <a:gd name="T50" fmla="*/ 107 w 229"/>
                    <a:gd name="T51" fmla="*/ 125 h 358"/>
                    <a:gd name="T52" fmla="*/ 122 w 229"/>
                    <a:gd name="T53" fmla="*/ 150 h 358"/>
                    <a:gd name="T54" fmla="*/ 154 w 229"/>
                    <a:gd name="T55" fmla="*/ 165 h 358"/>
                    <a:gd name="T56" fmla="*/ 187 w 229"/>
                    <a:gd name="T57" fmla="*/ 175 h 358"/>
                    <a:gd name="T58" fmla="*/ 212 w 229"/>
                    <a:gd name="T59" fmla="*/ 212 h 358"/>
                    <a:gd name="T60" fmla="*/ 224 w 229"/>
                    <a:gd name="T61" fmla="*/ 262 h 358"/>
                    <a:gd name="T62" fmla="*/ 194 w 229"/>
                    <a:gd name="T63" fmla="*/ 231 h 358"/>
                    <a:gd name="T64" fmla="*/ 163 w 229"/>
                    <a:gd name="T65" fmla="*/ 199 h 358"/>
                    <a:gd name="T66" fmla="*/ 133 w 229"/>
                    <a:gd name="T67" fmla="*/ 172 h 358"/>
                    <a:gd name="T68" fmla="*/ 111 w 229"/>
                    <a:gd name="T69" fmla="*/ 159 h 358"/>
                    <a:gd name="T70" fmla="*/ 97 w 229"/>
                    <a:gd name="T71" fmla="*/ 185 h 358"/>
                    <a:gd name="T72" fmla="*/ 115 w 229"/>
                    <a:gd name="T73" fmla="*/ 245 h 358"/>
                    <a:gd name="T74" fmla="*/ 132 w 229"/>
                    <a:gd name="T75" fmla="*/ 312 h 358"/>
                    <a:gd name="T76" fmla="*/ 114 w 229"/>
                    <a:gd name="T77" fmla="*/ 328 h 358"/>
                    <a:gd name="T78" fmla="*/ 95 w 229"/>
                    <a:gd name="T79" fmla="*/ 236 h 358"/>
                    <a:gd name="T80" fmla="*/ 78 w 229"/>
                    <a:gd name="T81" fmla="*/ 179 h 358"/>
                    <a:gd name="T82" fmla="*/ 73 w 229"/>
                    <a:gd name="T83" fmla="*/ 197 h 358"/>
                    <a:gd name="T84" fmla="*/ 74 w 229"/>
                    <a:gd name="T85" fmla="*/ 186 h 358"/>
                    <a:gd name="T86" fmla="*/ 70 w 229"/>
                    <a:gd name="T87" fmla="*/ 206 h 358"/>
                    <a:gd name="T88" fmla="*/ 51 w 229"/>
                    <a:gd name="T89" fmla="*/ 257 h 358"/>
                    <a:gd name="T90" fmla="*/ 32 w 229"/>
                    <a:gd name="T91" fmla="*/ 322 h 358"/>
                    <a:gd name="T92" fmla="*/ 28 w 229"/>
                    <a:gd name="T93" fmla="*/ 304 h 358"/>
                    <a:gd name="T94" fmla="*/ 38 w 229"/>
                    <a:gd name="T95" fmla="*/ 249 h 358"/>
                    <a:gd name="T96" fmla="*/ 59 w 229"/>
                    <a:gd name="T97" fmla="*/ 189 h 358"/>
                    <a:gd name="T98" fmla="*/ 82 w 229"/>
                    <a:gd name="T99" fmla="*/ 143 h 358"/>
                    <a:gd name="T100" fmla="*/ 65 w 229"/>
                    <a:gd name="T101" fmla="*/ 139 h 358"/>
                    <a:gd name="T102" fmla="*/ 40 w 229"/>
                    <a:gd name="T103" fmla="*/ 189 h 358"/>
                    <a:gd name="T104" fmla="*/ 18 w 229"/>
                    <a:gd name="T105" fmla="*/ 243 h 358"/>
                    <a:gd name="T106" fmla="*/ 2 w 229"/>
                    <a:gd name="T107" fmla="*/ 278 h 358"/>
                    <a:gd name="T108" fmla="*/ 13 w 229"/>
                    <a:gd name="T109" fmla="*/ 229 h 358"/>
                    <a:gd name="T110" fmla="*/ 37 w 229"/>
                    <a:gd name="T111" fmla="*/ 179 h 358"/>
                    <a:gd name="T112" fmla="*/ 70 w 229"/>
                    <a:gd name="T113" fmla="*/ 130 h 358"/>
                    <a:gd name="T114" fmla="*/ 62 w 229"/>
                    <a:gd name="T115" fmla="*/ 99 h 358"/>
                    <a:gd name="T116" fmla="*/ 37 w 229"/>
                    <a:gd name="T117" fmla="*/ 59 h 358"/>
                    <a:gd name="T118" fmla="*/ 11 w 229"/>
                    <a:gd name="T119" fmla="*/ 12 h 358"/>
                    <a:gd name="T120" fmla="*/ 14 w 229"/>
                    <a:gd name="T121" fmla="*/ 5 h 358"/>
                    <a:gd name="T122" fmla="*/ 27 w 229"/>
                    <a:gd name="T123" fmla="*/ 5 h 358"/>
                    <a:gd name="T124" fmla="*/ 31 w 229"/>
                    <a:gd name="T125" fmla="*/ 10 h 3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29" h="358">
                      <a:moveTo>
                        <a:pt x="43" y="31"/>
                      </a:moveTo>
                      <a:lnTo>
                        <a:pt x="47" y="39"/>
                      </a:lnTo>
                      <a:lnTo>
                        <a:pt x="51" y="44"/>
                      </a:lnTo>
                      <a:lnTo>
                        <a:pt x="55" y="51"/>
                      </a:lnTo>
                      <a:lnTo>
                        <a:pt x="60" y="58"/>
                      </a:lnTo>
                      <a:lnTo>
                        <a:pt x="64" y="63"/>
                      </a:lnTo>
                      <a:lnTo>
                        <a:pt x="68" y="66"/>
                      </a:lnTo>
                      <a:lnTo>
                        <a:pt x="72" y="69"/>
                      </a:lnTo>
                      <a:lnTo>
                        <a:pt x="70" y="58"/>
                      </a:lnTo>
                      <a:lnTo>
                        <a:pt x="67" y="44"/>
                      </a:lnTo>
                      <a:lnTo>
                        <a:pt x="65" y="30"/>
                      </a:lnTo>
                      <a:lnTo>
                        <a:pt x="63" y="1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9" y="5"/>
                      </a:lnTo>
                      <a:lnTo>
                        <a:pt x="70" y="5"/>
                      </a:lnTo>
                      <a:lnTo>
                        <a:pt x="70" y="2"/>
                      </a:lnTo>
                      <a:lnTo>
                        <a:pt x="73" y="16"/>
                      </a:lnTo>
                      <a:lnTo>
                        <a:pt x="76" y="30"/>
                      </a:lnTo>
                      <a:lnTo>
                        <a:pt x="78" y="41"/>
                      </a:lnTo>
                      <a:lnTo>
                        <a:pt x="81" y="56"/>
                      </a:lnTo>
                      <a:lnTo>
                        <a:pt x="82" y="66"/>
                      </a:lnTo>
                      <a:lnTo>
                        <a:pt x="84" y="71"/>
                      </a:lnTo>
                      <a:lnTo>
                        <a:pt x="87" y="66"/>
                      </a:lnTo>
                      <a:lnTo>
                        <a:pt x="89" y="59"/>
                      </a:lnTo>
                      <a:lnTo>
                        <a:pt x="93" y="52"/>
                      </a:lnTo>
                      <a:lnTo>
                        <a:pt x="94" y="39"/>
                      </a:lnTo>
                      <a:lnTo>
                        <a:pt x="95" y="30"/>
                      </a:lnTo>
                      <a:lnTo>
                        <a:pt x="96" y="14"/>
                      </a:lnTo>
                      <a:lnTo>
                        <a:pt x="96" y="0"/>
                      </a:lnTo>
                      <a:lnTo>
                        <a:pt x="96" y="0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5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3" y="5"/>
                      </a:lnTo>
                      <a:lnTo>
                        <a:pt x="105" y="5"/>
                      </a:lnTo>
                      <a:lnTo>
                        <a:pt x="103" y="5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2" y="5"/>
                      </a:lnTo>
                      <a:lnTo>
                        <a:pt x="101" y="5"/>
                      </a:lnTo>
                      <a:lnTo>
                        <a:pt x="104" y="5"/>
                      </a:lnTo>
                      <a:lnTo>
                        <a:pt x="103" y="5"/>
                      </a:lnTo>
                      <a:lnTo>
                        <a:pt x="100" y="5"/>
                      </a:lnTo>
                      <a:lnTo>
                        <a:pt x="101" y="5"/>
                      </a:lnTo>
                      <a:lnTo>
                        <a:pt x="103" y="5"/>
                      </a:lnTo>
                      <a:lnTo>
                        <a:pt x="102" y="5"/>
                      </a:lnTo>
                      <a:lnTo>
                        <a:pt x="104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7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7" y="2"/>
                      </a:lnTo>
                      <a:lnTo>
                        <a:pt x="107" y="15"/>
                      </a:lnTo>
                      <a:lnTo>
                        <a:pt x="106" y="31"/>
                      </a:lnTo>
                      <a:lnTo>
                        <a:pt x="105" y="47"/>
                      </a:lnTo>
                      <a:lnTo>
                        <a:pt x="103" y="66"/>
                      </a:lnTo>
                      <a:lnTo>
                        <a:pt x="102" y="83"/>
                      </a:lnTo>
                      <a:lnTo>
                        <a:pt x="101" y="100"/>
                      </a:lnTo>
                      <a:lnTo>
                        <a:pt x="105" y="95"/>
                      </a:lnTo>
                      <a:lnTo>
                        <a:pt x="111" y="88"/>
                      </a:lnTo>
                      <a:lnTo>
                        <a:pt x="118" y="80"/>
                      </a:lnTo>
                      <a:lnTo>
                        <a:pt x="123" y="78"/>
                      </a:lnTo>
                      <a:lnTo>
                        <a:pt x="129" y="76"/>
                      </a:lnTo>
                      <a:lnTo>
                        <a:pt x="134" y="79"/>
                      </a:lnTo>
                      <a:lnTo>
                        <a:pt x="139" y="79"/>
                      </a:lnTo>
                      <a:lnTo>
                        <a:pt x="146" y="81"/>
                      </a:lnTo>
                      <a:lnTo>
                        <a:pt x="154" y="83"/>
                      </a:lnTo>
                      <a:lnTo>
                        <a:pt x="162" y="83"/>
                      </a:lnTo>
                      <a:lnTo>
                        <a:pt x="169" y="81"/>
                      </a:lnTo>
                      <a:lnTo>
                        <a:pt x="176" y="81"/>
                      </a:lnTo>
                      <a:lnTo>
                        <a:pt x="182" y="83"/>
                      </a:lnTo>
                      <a:lnTo>
                        <a:pt x="188" y="88"/>
                      </a:lnTo>
                      <a:lnTo>
                        <a:pt x="195" y="93"/>
                      </a:lnTo>
                      <a:lnTo>
                        <a:pt x="200" y="98"/>
                      </a:lnTo>
                      <a:lnTo>
                        <a:pt x="205" y="104"/>
                      </a:lnTo>
                      <a:lnTo>
                        <a:pt x="211" y="112"/>
                      </a:lnTo>
                      <a:lnTo>
                        <a:pt x="214" y="117"/>
                      </a:lnTo>
                      <a:lnTo>
                        <a:pt x="220" y="129"/>
                      </a:lnTo>
                      <a:lnTo>
                        <a:pt x="223" y="142"/>
                      </a:lnTo>
                      <a:lnTo>
                        <a:pt x="228" y="155"/>
                      </a:lnTo>
                      <a:lnTo>
                        <a:pt x="223" y="156"/>
                      </a:lnTo>
                      <a:lnTo>
                        <a:pt x="217" y="154"/>
                      </a:lnTo>
                      <a:lnTo>
                        <a:pt x="210" y="152"/>
                      </a:lnTo>
                      <a:lnTo>
                        <a:pt x="205" y="150"/>
                      </a:lnTo>
                      <a:lnTo>
                        <a:pt x="200" y="147"/>
                      </a:lnTo>
                      <a:lnTo>
                        <a:pt x="195" y="143"/>
                      </a:lnTo>
                      <a:lnTo>
                        <a:pt x="189" y="138"/>
                      </a:lnTo>
                      <a:lnTo>
                        <a:pt x="184" y="135"/>
                      </a:lnTo>
                      <a:lnTo>
                        <a:pt x="179" y="133"/>
                      </a:lnTo>
                      <a:lnTo>
                        <a:pt x="171" y="131"/>
                      </a:lnTo>
                      <a:lnTo>
                        <a:pt x="162" y="129"/>
                      </a:lnTo>
                      <a:lnTo>
                        <a:pt x="154" y="126"/>
                      </a:lnTo>
                      <a:lnTo>
                        <a:pt x="146" y="124"/>
                      </a:lnTo>
                      <a:lnTo>
                        <a:pt x="138" y="122"/>
                      </a:lnTo>
                      <a:lnTo>
                        <a:pt x="132" y="121"/>
                      </a:lnTo>
                      <a:lnTo>
                        <a:pt x="128" y="120"/>
                      </a:lnTo>
                      <a:lnTo>
                        <a:pt x="122" y="120"/>
                      </a:lnTo>
                      <a:lnTo>
                        <a:pt x="116" y="121"/>
                      </a:lnTo>
                      <a:lnTo>
                        <a:pt x="112" y="122"/>
                      </a:lnTo>
                      <a:lnTo>
                        <a:pt x="107" y="125"/>
                      </a:lnTo>
                      <a:lnTo>
                        <a:pt x="100" y="129"/>
                      </a:lnTo>
                      <a:lnTo>
                        <a:pt x="105" y="135"/>
                      </a:lnTo>
                      <a:lnTo>
                        <a:pt x="111" y="140"/>
                      </a:lnTo>
                      <a:lnTo>
                        <a:pt x="116" y="147"/>
                      </a:lnTo>
                      <a:lnTo>
                        <a:pt x="122" y="150"/>
                      </a:lnTo>
                      <a:lnTo>
                        <a:pt x="129" y="155"/>
                      </a:lnTo>
                      <a:lnTo>
                        <a:pt x="133" y="158"/>
                      </a:lnTo>
                      <a:lnTo>
                        <a:pt x="139" y="159"/>
                      </a:lnTo>
                      <a:lnTo>
                        <a:pt x="147" y="162"/>
                      </a:lnTo>
                      <a:lnTo>
                        <a:pt x="154" y="165"/>
                      </a:lnTo>
                      <a:lnTo>
                        <a:pt x="161" y="167"/>
                      </a:lnTo>
                      <a:lnTo>
                        <a:pt x="168" y="169"/>
                      </a:lnTo>
                      <a:lnTo>
                        <a:pt x="174" y="170"/>
                      </a:lnTo>
                      <a:lnTo>
                        <a:pt x="181" y="174"/>
                      </a:lnTo>
                      <a:lnTo>
                        <a:pt x="187" y="175"/>
                      </a:lnTo>
                      <a:lnTo>
                        <a:pt x="191" y="179"/>
                      </a:lnTo>
                      <a:lnTo>
                        <a:pt x="197" y="186"/>
                      </a:lnTo>
                      <a:lnTo>
                        <a:pt x="202" y="193"/>
                      </a:lnTo>
                      <a:lnTo>
                        <a:pt x="206" y="202"/>
                      </a:lnTo>
                      <a:lnTo>
                        <a:pt x="212" y="212"/>
                      </a:lnTo>
                      <a:lnTo>
                        <a:pt x="214" y="218"/>
                      </a:lnTo>
                      <a:lnTo>
                        <a:pt x="217" y="229"/>
                      </a:lnTo>
                      <a:lnTo>
                        <a:pt x="219" y="240"/>
                      </a:lnTo>
                      <a:lnTo>
                        <a:pt x="221" y="253"/>
                      </a:lnTo>
                      <a:lnTo>
                        <a:pt x="224" y="262"/>
                      </a:lnTo>
                      <a:lnTo>
                        <a:pt x="219" y="257"/>
                      </a:lnTo>
                      <a:lnTo>
                        <a:pt x="212" y="250"/>
                      </a:lnTo>
                      <a:lnTo>
                        <a:pt x="206" y="245"/>
                      </a:lnTo>
                      <a:lnTo>
                        <a:pt x="200" y="238"/>
                      </a:lnTo>
                      <a:lnTo>
                        <a:pt x="194" y="231"/>
                      </a:lnTo>
                      <a:lnTo>
                        <a:pt x="188" y="226"/>
                      </a:lnTo>
                      <a:lnTo>
                        <a:pt x="182" y="219"/>
                      </a:lnTo>
                      <a:lnTo>
                        <a:pt x="176" y="213"/>
                      </a:lnTo>
                      <a:lnTo>
                        <a:pt x="169" y="206"/>
                      </a:lnTo>
                      <a:lnTo>
                        <a:pt x="163" y="199"/>
                      </a:lnTo>
                      <a:lnTo>
                        <a:pt x="158" y="194"/>
                      </a:lnTo>
                      <a:lnTo>
                        <a:pt x="151" y="187"/>
                      </a:lnTo>
                      <a:lnTo>
                        <a:pt x="145" y="182"/>
                      </a:lnTo>
                      <a:lnTo>
                        <a:pt x="139" y="177"/>
                      </a:lnTo>
                      <a:lnTo>
                        <a:pt x="133" y="172"/>
                      </a:lnTo>
                      <a:lnTo>
                        <a:pt x="129" y="170"/>
                      </a:lnTo>
                      <a:lnTo>
                        <a:pt x="125" y="166"/>
                      </a:lnTo>
                      <a:lnTo>
                        <a:pt x="119" y="162"/>
                      </a:lnTo>
                      <a:lnTo>
                        <a:pt x="115" y="158"/>
                      </a:lnTo>
                      <a:lnTo>
                        <a:pt x="111" y="159"/>
                      </a:lnTo>
                      <a:lnTo>
                        <a:pt x="107" y="162"/>
                      </a:lnTo>
                      <a:lnTo>
                        <a:pt x="103" y="161"/>
                      </a:lnTo>
                      <a:lnTo>
                        <a:pt x="99" y="158"/>
                      </a:lnTo>
                      <a:lnTo>
                        <a:pt x="98" y="170"/>
                      </a:lnTo>
                      <a:lnTo>
                        <a:pt x="97" y="185"/>
                      </a:lnTo>
                      <a:lnTo>
                        <a:pt x="100" y="197"/>
                      </a:lnTo>
                      <a:lnTo>
                        <a:pt x="102" y="211"/>
                      </a:lnTo>
                      <a:lnTo>
                        <a:pt x="107" y="220"/>
                      </a:lnTo>
                      <a:lnTo>
                        <a:pt x="111" y="231"/>
                      </a:lnTo>
                      <a:lnTo>
                        <a:pt x="115" y="245"/>
                      </a:lnTo>
                      <a:lnTo>
                        <a:pt x="119" y="259"/>
                      </a:lnTo>
                      <a:lnTo>
                        <a:pt x="123" y="268"/>
                      </a:lnTo>
                      <a:lnTo>
                        <a:pt x="127" y="278"/>
                      </a:lnTo>
                      <a:lnTo>
                        <a:pt x="131" y="297"/>
                      </a:lnTo>
                      <a:lnTo>
                        <a:pt x="132" y="312"/>
                      </a:lnTo>
                      <a:lnTo>
                        <a:pt x="135" y="331"/>
                      </a:lnTo>
                      <a:lnTo>
                        <a:pt x="138" y="349"/>
                      </a:lnTo>
                      <a:lnTo>
                        <a:pt x="125" y="349"/>
                      </a:lnTo>
                      <a:lnTo>
                        <a:pt x="122" y="349"/>
                      </a:lnTo>
                      <a:lnTo>
                        <a:pt x="114" y="328"/>
                      </a:lnTo>
                      <a:lnTo>
                        <a:pt x="108" y="307"/>
                      </a:lnTo>
                      <a:lnTo>
                        <a:pt x="103" y="290"/>
                      </a:lnTo>
                      <a:lnTo>
                        <a:pt x="100" y="273"/>
                      </a:lnTo>
                      <a:lnTo>
                        <a:pt x="98" y="255"/>
                      </a:lnTo>
                      <a:lnTo>
                        <a:pt x="95" y="236"/>
                      </a:lnTo>
                      <a:lnTo>
                        <a:pt x="90" y="209"/>
                      </a:lnTo>
                      <a:lnTo>
                        <a:pt x="87" y="200"/>
                      </a:lnTo>
                      <a:lnTo>
                        <a:pt x="84" y="184"/>
                      </a:lnTo>
                      <a:lnTo>
                        <a:pt x="81" y="177"/>
                      </a:lnTo>
                      <a:lnTo>
                        <a:pt x="78" y="179"/>
                      </a:lnTo>
                      <a:lnTo>
                        <a:pt x="75" y="181"/>
                      </a:lnTo>
                      <a:lnTo>
                        <a:pt x="74" y="191"/>
                      </a:lnTo>
                      <a:lnTo>
                        <a:pt x="74" y="186"/>
                      </a:lnTo>
                      <a:lnTo>
                        <a:pt x="74" y="192"/>
                      </a:lnTo>
                      <a:lnTo>
                        <a:pt x="73" y="197"/>
                      </a:lnTo>
                      <a:lnTo>
                        <a:pt x="72" y="198"/>
                      </a:lnTo>
                      <a:lnTo>
                        <a:pt x="74" y="197"/>
                      </a:lnTo>
                      <a:lnTo>
                        <a:pt x="73" y="194"/>
                      </a:lnTo>
                      <a:lnTo>
                        <a:pt x="74" y="189"/>
                      </a:lnTo>
                      <a:lnTo>
                        <a:pt x="74" y="186"/>
                      </a:lnTo>
                      <a:lnTo>
                        <a:pt x="74" y="187"/>
                      </a:lnTo>
                      <a:lnTo>
                        <a:pt x="74" y="192"/>
                      </a:lnTo>
                      <a:lnTo>
                        <a:pt x="75" y="197"/>
                      </a:lnTo>
                      <a:lnTo>
                        <a:pt x="73" y="198"/>
                      </a:lnTo>
                      <a:lnTo>
                        <a:pt x="70" y="206"/>
                      </a:lnTo>
                      <a:lnTo>
                        <a:pt x="65" y="218"/>
                      </a:lnTo>
                      <a:lnTo>
                        <a:pt x="61" y="227"/>
                      </a:lnTo>
                      <a:lnTo>
                        <a:pt x="58" y="236"/>
                      </a:lnTo>
                      <a:lnTo>
                        <a:pt x="54" y="248"/>
                      </a:lnTo>
                      <a:lnTo>
                        <a:pt x="51" y="257"/>
                      </a:lnTo>
                      <a:lnTo>
                        <a:pt x="47" y="268"/>
                      </a:lnTo>
                      <a:lnTo>
                        <a:pt x="43" y="280"/>
                      </a:lnTo>
                      <a:lnTo>
                        <a:pt x="40" y="293"/>
                      </a:lnTo>
                      <a:lnTo>
                        <a:pt x="36" y="307"/>
                      </a:lnTo>
                      <a:lnTo>
                        <a:pt x="32" y="322"/>
                      </a:lnTo>
                      <a:lnTo>
                        <a:pt x="29" y="339"/>
                      </a:lnTo>
                      <a:lnTo>
                        <a:pt x="24" y="357"/>
                      </a:lnTo>
                      <a:lnTo>
                        <a:pt x="26" y="335"/>
                      </a:lnTo>
                      <a:lnTo>
                        <a:pt x="27" y="321"/>
                      </a:lnTo>
                      <a:lnTo>
                        <a:pt x="28" y="304"/>
                      </a:lnTo>
                      <a:lnTo>
                        <a:pt x="29" y="295"/>
                      </a:lnTo>
                      <a:lnTo>
                        <a:pt x="31" y="287"/>
                      </a:lnTo>
                      <a:lnTo>
                        <a:pt x="33" y="273"/>
                      </a:lnTo>
                      <a:lnTo>
                        <a:pt x="36" y="260"/>
                      </a:lnTo>
                      <a:lnTo>
                        <a:pt x="38" y="249"/>
                      </a:lnTo>
                      <a:lnTo>
                        <a:pt x="43" y="236"/>
                      </a:lnTo>
                      <a:lnTo>
                        <a:pt x="47" y="224"/>
                      </a:lnTo>
                      <a:lnTo>
                        <a:pt x="52" y="211"/>
                      </a:lnTo>
                      <a:lnTo>
                        <a:pt x="56" y="197"/>
                      </a:lnTo>
                      <a:lnTo>
                        <a:pt x="59" y="189"/>
                      </a:lnTo>
                      <a:lnTo>
                        <a:pt x="63" y="181"/>
                      </a:lnTo>
                      <a:lnTo>
                        <a:pt x="68" y="172"/>
                      </a:lnTo>
                      <a:lnTo>
                        <a:pt x="73" y="164"/>
                      </a:lnTo>
                      <a:lnTo>
                        <a:pt x="77" y="154"/>
                      </a:lnTo>
                      <a:lnTo>
                        <a:pt x="82" y="143"/>
                      </a:lnTo>
                      <a:lnTo>
                        <a:pt x="80" y="139"/>
                      </a:lnTo>
                      <a:lnTo>
                        <a:pt x="76" y="133"/>
                      </a:lnTo>
                      <a:lnTo>
                        <a:pt x="73" y="129"/>
                      </a:lnTo>
                      <a:lnTo>
                        <a:pt x="70" y="132"/>
                      </a:lnTo>
                      <a:lnTo>
                        <a:pt x="65" y="139"/>
                      </a:lnTo>
                      <a:lnTo>
                        <a:pt x="60" y="147"/>
                      </a:lnTo>
                      <a:lnTo>
                        <a:pt x="55" y="154"/>
                      </a:lnTo>
                      <a:lnTo>
                        <a:pt x="51" y="164"/>
                      </a:lnTo>
                      <a:lnTo>
                        <a:pt x="45" y="177"/>
                      </a:lnTo>
                      <a:lnTo>
                        <a:pt x="40" y="189"/>
                      </a:lnTo>
                      <a:lnTo>
                        <a:pt x="36" y="199"/>
                      </a:lnTo>
                      <a:lnTo>
                        <a:pt x="31" y="207"/>
                      </a:lnTo>
                      <a:lnTo>
                        <a:pt x="27" y="218"/>
                      </a:lnTo>
                      <a:lnTo>
                        <a:pt x="22" y="230"/>
                      </a:lnTo>
                      <a:lnTo>
                        <a:pt x="18" y="243"/>
                      </a:lnTo>
                      <a:lnTo>
                        <a:pt x="14" y="255"/>
                      </a:lnTo>
                      <a:lnTo>
                        <a:pt x="9" y="268"/>
                      </a:lnTo>
                      <a:lnTo>
                        <a:pt x="5" y="282"/>
                      </a:lnTo>
                      <a:lnTo>
                        <a:pt x="0" y="298"/>
                      </a:lnTo>
                      <a:lnTo>
                        <a:pt x="2" y="278"/>
                      </a:lnTo>
                      <a:lnTo>
                        <a:pt x="4" y="262"/>
                      </a:lnTo>
                      <a:lnTo>
                        <a:pt x="5" y="248"/>
                      </a:lnTo>
                      <a:lnTo>
                        <a:pt x="6" y="244"/>
                      </a:lnTo>
                      <a:lnTo>
                        <a:pt x="9" y="238"/>
                      </a:lnTo>
                      <a:lnTo>
                        <a:pt x="13" y="229"/>
                      </a:lnTo>
                      <a:lnTo>
                        <a:pt x="17" y="219"/>
                      </a:lnTo>
                      <a:lnTo>
                        <a:pt x="22" y="209"/>
                      </a:lnTo>
                      <a:lnTo>
                        <a:pt x="27" y="199"/>
                      </a:lnTo>
                      <a:lnTo>
                        <a:pt x="33" y="187"/>
                      </a:lnTo>
                      <a:lnTo>
                        <a:pt x="37" y="179"/>
                      </a:lnTo>
                      <a:lnTo>
                        <a:pt x="43" y="170"/>
                      </a:lnTo>
                      <a:lnTo>
                        <a:pt x="49" y="159"/>
                      </a:lnTo>
                      <a:lnTo>
                        <a:pt x="55" y="149"/>
                      </a:lnTo>
                      <a:lnTo>
                        <a:pt x="60" y="142"/>
                      </a:lnTo>
                      <a:lnTo>
                        <a:pt x="70" y="130"/>
                      </a:lnTo>
                      <a:lnTo>
                        <a:pt x="75" y="125"/>
                      </a:lnTo>
                      <a:lnTo>
                        <a:pt x="78" y="123"/>
                      </a:lnTo>
                      <a:lnTo>
                        <a:pt x="73" y="117"/>
                      </a:lnTo>
                      <a:lnTo>
                        <a:pt x="67" y="108"/>
                      </a:lnTo>
                      <a:lnTo>
                        <a:pt x="62" y="99"/>
                      </a:lnTo>
                      <a:lnTo>
                        <a:pt x="57" y="92"/>
                      </a:lnTo>
                      <a:lnTo>
                        <a:pt x="52" y="85"/>
                      </a:lnTo>
                      <a:lnTo>
                        <a:pt x="47" y="78"/>
                      </a:lnTo>
                      <a:lnTo>
                        <a:pt x="43" y="71"/>
                      </a:lnTo>
                      <a:lnTo>
                        <a:pt x="37" y="59"/>
                      </a:lnTo>
                      <a:lnTo>
                        <a:pt x="32" y="48"/>
                      </a:lnTo>
                      <a:lnTo>
                        <a:pt x="26" y="38"/>
                      </a:lnTo>
                      <a:lnTo>
                        <a:pt x="19" y="26"/>
                      </a:lnTo>
                      <a:lnTo>
                        <a:pt x="14" y="19"/>
                      </a:lnTo>
                      <a:lnTo>
                        <a:pt x="11" y="12"/>
                      </a:lnTo>
                      <a:lnTo>
                        <a:pt x="7" y="4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31" y="10"/>
                      </a:lnTo>
                      <a:lnTo>
                        <a:pt x="37" y="22"/>
                      </a:lnTo>
                      <a:lnTo>
                        <a:pt x="43" y="31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85052" name="Group 28"/>
                <p:cNvGrpSpPr>
                  <a:grpSpLocks/>
                </p:cNvGrpSpPr>
                <p:nvPr/>
              </p:nvGrpSpPr>
              <p:grpSpPr bwMode="auto">
                <a:xfrm>
                  <a:off x="1985" y="1419"/>
                  <a:ext cx="465" cy="349"/>
                  <a:chOff x="1985" y="1419"/>
                  <a:chExt cx="465" cy="349"/>
                </a:xfrm>
              </p:grpSpPr>
              <p:sp>
                <p:nvSpPr>
                  <p:cNvPr id="385053" name="Freeform 29"/>
                  <p:cNvSpPr>
                    <a:spLocks/>
                  </p:cNvSpPr>
                  <p:nvPr/>
                </p:nvSpPr>
                <p:spPr bwMode="ltGray">
                  <a:xfrm>
                    <a:off x="2030" y="1419"/>
                    <a:ext cx="420" cy="326"/>
                  </a:xfrm>
                  <a:custGeom>
                    <a:avLst/>
                    <a:gdLst>
                      <a:gd name="T0" fmla="*/ 159 w 420"/>
                      <a:gd name="T1" fmla="*/ 41 h 326"/>
                      <a:gd name="T2" fmla="*/ 193 w 420"/>
                      <a:gd name="T3" fmla="*/ 13 h 326"/>
                      <a:gd name="T4" fmla="*/ 233 w 420"/>
                      <a:gd name="T5" fmla="*/ 2 h 326"/>
                      <a:gd name="T6" fmla="*/ 279 w 420"/>
                      <a:gd name="T7" fmla="*/ 2 h 326"/>
                      <a:gd name="T8" fmla="*/ 290 w 420"/>
                      <a:gd name="T9" fmla="*/ 6 h 326"/>
                      <a:gd name="T10" fmla="*/ 260 w 420"/>
                      <a:gd name="T11" fmla="*/ 14 h 326"/>
                      <a:gd name="T12" fmla="*/ 225 w 420"/>
                      <a:gd name="T13" fmla="*/ 25 h 326"/>
                      <a:gd name="T14" fmla="*/ 186 w 420"/>
                      <a:gd name="T15" fmla="*/ 52 h 326"/>
                      <a:gd name="T16" fmla="*/ 183 w 420"/>
                      <a:gd name="T17" fmla="*/ 89 h 326"/>
                      <a:gd name="T18" fmla="*/ 240 w 420"/>
                      <a:gd name="T19" fmla="*/ 66 h 326"/>
                      <a:gd name="T20" fmla="*/ 288 w 420"/>
                      <a:gd name="T21" fmla="*/ 64 h 326"/>
                      <a:gd name="T22" fmla="*/ 338 w 420"/>
                      <a:gd name="T23" fmla="*/ 69 h 326"/>
                      <a:gd name="T24" fmla="*/ 397 w 420"/>
                      <a:gd name="T25" fmla="*/ 75 h 326"/>
                      <a:gd name="T26" fmla="*/ 398 w 420"/>
                      <a:gd name="T27" fmla="*/ 76 h 326"/>
                      <a:gd name="T28" fmla="*/ 341 w 420"/>
                      <a:gd name="T29" fmla="*/ 79 h 326"/>
                      <a:gd name="T30" fmla="*/ 288 w 420"/>
                      <a:gd name="T31" fmla="*/ 80 h 326"/>
                      <a:gd name="T32" fmla="*/ 242 w 420"/>
                      <a:gd name="T33" fmla="*/ 86 h 326"/>
                      <a:gd name="T34" fmla="*/ 191 w 420"/>
                      <a:gd name="T35" fmla="*/ 98 h 326"/>
                      <a:gd name="T36" fmla="*/ 212 w 420"/>
                      <a:gd name="T37" fmla="*/ 118 h 326"/>
                      <a:gd name="T38" fmla="*/ 227 w 420"/>
                      <a:gd name="T39" fmla="*/ 136 h 326"/>
                      <a:gd name="T40" fmla="*/ 175 w 420"/>
                      <a:gd name="T41" fmla="*/ 119 h 326"/>
                      <a:gd name="T42" fmla="*/ 165 w 420"/>
                      <a:gd name="T43" fmla="*/ 129 h 326"/>
                      <a:gd name="T44" fmla="*/ 221 w 420"/>
                      <a:gd name="T45" fmla="*/ 138 h 326"/>
                      <a:gd name="T46" fmla="*/ 269 w 420"/>
                      <a:gd name="T47" fmla="*/ 150 h 326"/>
                      <a:gd name="T48" fmla="*/ 306 w 420"/>
                      <a:gd name="T49" fmla="*/ 181 h 326"/>
                      <a:gd name="T50" fmla="*/ 335 w 420"/>
                      <a:gd name="T51" fmla="*/ 223 h 326"/>
                      <a:gd name="T52" fmla="*/ 329 w 420"/>
                      <a:gd name="T53" fmla="*/ 231 h 326"/>
                      <a:gd name="T54" fmla="*/ 290 w 420"/>
                      <a:gd name="T55" fmla="*/ 204 h 326"/>
                      <a:gd name="T56" fmla="*/ 248 w 420"/>
                      <a:gd name="T57" fmla="*/ 174 h 326"/>
                      <a:gd name="T58" fmla="*/ 202 w 420"/>
                      <a:gd name="T59" fmla="*/ 154 h 326"/>
                      <a:gd name="T60" fmla="*/ 173 w 420"/>
                      <a:gd name="T61" fmla="*/ 148 h 326"/>
                      <a:gd name="T62" fmla="*/ 196 w 420"/>
                      <a:gd name="T63" fmla="*/ 181 h 326"/>
                      <a:gd name="T64" fmla="*/ 227 w 420"/>
                      <a:gd name="T65" fmla="*/ 223 h 326"/>
                      <a:gd name="T66" fmla="*/ 244 w 420"/>
                      <a:gd name="T67" fmla="*/ 262 h 326"/>
                      <a:gd name="T68" fmla="*/ 243 w 420"/>
                      <a:gd name="T69" fmla="*/ 299 h 326"/>
                      <a:gd name="T70" fmla="*/ 222 w 420"/>
                      <a:gd name="T71" fmla="*/ 259 h 326"/>
                      <a:gd name="T72" fmla="*/ 199 w 420"/>
                      <a:gd name="T73" fmla="*/ 215 h 326"/>
                      <a:gd name="T74" fmla="*/ 173 w 420"/>
                      <a:gd name="T75" fmla="*/ 177 h 326"/>
                      <a:gd name="T76" fmla="*/ 150 w 420"/>
                      <a:gd name="T77" fmla="*/ 142 h 326"/>
                      <a:gd name="T78" fmla="*/ 109 w 420"/>
                      <a:gd name="T79" fmla="*/ 162 h 326"/>
                      <a:gd name="T80" fmla="*/ 77 w 420"/>
                      <a:gd name="T81" fmla="*/ 210 h 326"/>
                      <a:gd name="T82" fmla="*/ 49 w 420"/>
                      <a:gd name="T83" fmla="*/ 260 h 326"/>
                      <a:gd name="T84" fmla="*/ 18 w 420"/>
                      <a:gd name="T85" fmla="*/ 306 h 326"/>
                      <a:gd name="T86" fmla="*/ 8 w 420"/>
                      <a:gd name="T87" fmla="*/ 301 h 326"/>
                      <a:gd name="T88" fmla="*/ 45 w 420"/>
                      <a:gd name="T89" fmla="*/ 243 h 326"/>
                      <a:gd name="T90" fmla="*/ 78 w 420"/>
                      <a:gd name="T91" fmla="*/ 198 h 326"/>
                      <a:gd name="T92" fmla="*/ 107 w 420"/>
                      <a:gd name="T93" fmla="*/ 154 h 326"/>
                      <a:gd name="T94" fmla="*/ 132 w 420"/>
                      <a:gd name="T95" fmla="*/ 120 h 326"/>
                      <a:gd name="T96" fmla="*/ 95 w 420"/>
                      <a:gd name="T97" fmla="*/ 79 h 326"/>
                      <a:gd name="T98" fmla="*/ 42 w 420"/>
                      <a:gd name="T99" fmla="*/ 57 h 326"/>
                      <a:gd name="T100" fmla="*/ 19 w 420"/>
                      <a:gd name="T101" fmla="*/ 45 h 326"/>
                      <a:gd name="T102" fmla="*/ 60 w 420"/>
                      <a:gd name="T103" fmla="*/ 58 h 326"/>
                      <a:gd name="T104" fmla="*/ 116 w 420"/>
                      <a:gd name="T105" fmla="*/ 86 h 3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420" h="326">
                        <a:moveTo>
                          <a:pt x="132" y="83"/>
                        </a:moveTo>
                        <a:lnTo>
                          <a:pt x="135" y="74"/>
                        </a:lnTo>
                        <a:lnTo>
                          <a:pt x="140" y="65"/>
                        </a:lnTo>
                        <a:lnTo>
                          <a:pt x="146" y="57"/>
                        </a:lnTo>
                        <a:lnTo>
                          <a:pt x="152" y="48"/>
                        </a:lnTo>
                        <a:lnTo>
                          <a:pt x="159" y="41"/>
                        </a:lnTo>
                        <a:lnTo>
                          <a:pt x="164" y="34"/>
                        </a:lnTo>
                        <a:lnTo>
                          <a:pt x="170" y="29"/>
                        </a:lnTo>
                        <a:lnTo>
                          <a:pt x="176" y="25"/>
                        </a:lnTo>
                        <a:lnTo>
                          <a:pt x="181" y="20"/>
                        </a:lnTo>
                        <a:lnTo>
                          <a:pt x="187" y="17"/>
                        </a:lnTo>
                        <a:lnTo>
                          <a:pt x="193" y="13"/>
                        </a:lnTo>
                        <a:lnTo>
                          <a:pt x="199" y="10"/>
                        </a:lnTo>
                        <a:lnTo>
                          <a:pt x="204" y="8"/>
                        </a:lnTo>
                        <a:lnTo>
                          <a:pt x="212" y="6"/>
                        </a:lnTo>
                        <a:lnTo>
                          <a:pt x="220" y="5"/>
                        </a:lnTo>
                        <a:lnTo>
                          <a:pt x="226" y="3"/>
                        </a:lnTo>
                        <a:lnTo>
                          <a:pt x="233" y="2"/>
                        </a:lnTo>
                        <a:lnTo>
                          <a:pt x="241" y="2"/>
                        </a:lnTo>
                        <a:lnTo>
                          <a:pt x="248" y="1"/>
                        </a:lnTo>
                        <a:lnTo>
                          <a:pt x="258" y="1"/>
                        </a:lnTo>
                        <a:lnTo>
                          <a:pt x="265" y="1"/>
                        </a:lnTo>
                        <a:lnTo>
                          <a:pt x="272" y="2"/>
                        </a:lnTo>
                        <a:lnTo>
                          <a:pt x="279" y="2"/>
                        </a:lnTo>
                        <a:lnTo>
                          <a:pt x="285" y="1"/>
                        </a:lnTo>
                        <a:lnTo>
                          <a:pt x="293" y="1"/>
                        </a:lnTo>
                        <a:lnTo>
                          <a:pt x="300" y="0"/>
                        </a:lnTo>
                        <a:lnTo>
                          <a:pt x="296" y="2"/>
                        </a:lnTo>
                        <a:lnTo>
                          <a:pt x="293" y="3"/>
                        </a:lnTo>
                        <a:lnTo>
                          <a:pt x="290" y="6"/>
                        </a:lnTo>
                        <a:lnTo>
                          <a:pt x="287" y="10"/>
                        </a:lnTo>
                        <a:lnTo>
                          <a:pt x="281" y="10"/>
                        </a:lnTo>
                        <a:lnTo>
                          <a:pt x="275" y="10"/>
                        </a:lnTo>
                        <a:lnTo>
                          <a:pt x="270" y="11"/>
                        </a:lnTo>
                        <a:lnTo>
                          <a:pt x="265" y="12"/>
                        </a:lnTo>
                        <a:lnTo>
                          <a:pt x="260" y="14"/>
                        </a:lnTo>
                        <a:lnTo>
                          <a:pt x="254" y="15"/>
                        </a:lnTo>
                        <a:lnTo>
                          <a:pt x="248" y="17"/>
                        </a:lnTo>
                        <a:lnTo>
                          <a:pt x="242" y="19"/>
                        </a:lnTo>
                        <a:lnTo>
                          <a:pt x="236" y="20"/>
                        </a:lnTo>
                        <a:lnTo>
                          <a:pt x="231" y="22"/>
                        </a:lnTo>
                        <a:lnTo>
                          <a:pt x="225" y="25"/>
                        </a:lnTo>
                        <a:lnTo>
                          <a:pt x="218" y="28"/>
                        </a:lnTo>
                        <a:lnTo>
                          <a:pt x="212" y="31"/>
                        </a:lnTo>
                        <a:lnTo>
                          <a:pt x="205" y="35"/>
                        </a:lnTo>
                        <a:lnTo>
                          <a:pt x="199" y="39"/>
                        </a:lnTo>
                        <a:lnTo>
                          <a:pt x="192" y="45"/>
                        </a:lnTo>
                        <a:lnTo>
                          <a:pt x="186" y="52"/>
                        </a:lnTo>
                        <a:lnTo>
                          <a:pt x="180" y="61"/>
                        </a:lnTo>
                        <a:lnTo>
                          <a:pt x="173" y="73"/>
                        </a:lnTo>
                        <a:lnTo>
                          <a:pt x="167" y="86"/>
                        </a:lnTo>
                        <a:lnTo>
                          <a:pt x="159" y="101"/>
                        </a:lnTo>
                        <a:lnTo>
                          <a:pt x="172" y="95"/>
                        </a:lnTo>
                        <a:lnTo>
                          <a:pt x="183" y="89"/>
                        </a:lnTo>
                        <a:lnTo>
                          <a:pt x="197" y="82"/>
                        </a:lnTo>
                        <a:lnTo>
                          <a:pt x="212" y="75"/>
                        </a:lnTo>
                        <a:lnTo>
                          <a:pt x="218" y="73"/>
                        </a:lnTo>
                        <a:lnTo>
                          <a:pt x="225" y="70"/>
                        </a:lnTo>
                        <a:lnTo>
                          <a:pt x="232" y="69"/>
                        </a:lnTo>
                        <a:lnTo>
                          <a:pt x="240" y="66"/>
                        </a:lnTo>
                        <a:lnTo>
                          <a:pt x="249" y="65"/>
                        </a:lnTo>
                        <a:lnTo>
                          <a:pt x="256" y="64"/>
                        </a:lnTo>
                        <a:lnTo>
                          <a:pt x="263" y="64"/>
                        </a:lnTo>
                        <a:lnTo>
                          <a:pt x="272" y="63"/>
                        </a:lnTo>
                        <a:lnTo>
                          <a:pt x="281" y="64"/>
                        </a:lnTo>
                        <a:lnTo>
                          <a:pt x="288" y="64"/>
                        </a:lnTo>
                        <a:lnTo>
                          <a:pt x="297" y="65"/>
                        </a:lnTo>
                        <a:lnTo>
                          <a:pt x="305" y="65"/>
                        </a:lnTo>
                        <a:lnTo>
                          <a:pt x="313" y="66"/>
                        </a:lnTo>
                        <a:lnTo>
                          <a:pt x="321" y="67"/>
                        </a:lnTo>
                        <a:lnTo>
                          <a:pt x="329" y="68"/>
                        </a:lnTo>
                        <a:lnTo>
                          <a:pt x="338" y="69"/>
                        </a:lnTo>
                        <a:lnTo>
                          <a:pt x="346" y="69"/>
                        </a:lnTo>
                        <a:lnTo>
                          <a:pt x="354" y="70"/>
                        </a:lnTo>
                        <a:lnTo>
                          <a:pt x="364" y="71"/>
                        </a:lnTo>
                        <a:lnTo>
                          <a:pt x="374" y="72"/>
                        </a:lnTo>
                        <a:lnTo>
                          <a:pt x="383" y="74"/>
                        </a:lnTo>
                        <a:lnTo>
                          <a:pt x="397" y="75"/>
                        </a:lnTo>
                        <a:lnTo>
                          <a:pt x="402" y="75"/>
                        </a:lnTo>
                        <a:lnTo>
                          <a:pt x="406" y="75"/>
                        </a:lnTo>
                        <a:lnTo>
                          <a:pt x="411" y="77"/>
                        </a:lnTo>
                        <a:lnTo>
                          <a:pt x="419" y="80"/>
                        </a:lnTo>
                        <a:lnTo>
                          <a:pt x="404" y="77"/>
                        </a:lnTo>
                        <a:lnTo>
                          <a:pt x="398" y="76"/>
                        </a:lnTo>
                        <a:lnTo>
                          <a:pt x="392" y="76"/>
                        </a:lnTo>
                        <a:lnTo>
                          <a:pt x="379" y="77"/>
                        </a:lnTo>
                        <a:lnTo>
                          <a:pt x="370" y="78"/>
                        </a:lnTo>
                        <a:lnTo>
                          <a:pt x="360" y="78"/>
                        </a:lnTo>
                        <a:lnTo>
                          <a:pt x="350" y="78"/>
                        </a:lnTo>
                        <a:lnTo>
                          <a:pt x="341" y="79"/>
                        </a:lnTo>
                        <a:lnTo>
                          <a:pt x="332" y="79"/>
                        </a:lnTo>
                        <a:lnTo>
                          <a:pt x="325" y="78"/>
                        </a:lnTo>
                        <a:lnTo>
                          <a:pt x="315" y="78"/>
                        </a:lnTo>
                        <a:lnTo>
                          <a:pt x="305" y="78"/>
                        </a:lnTo>
                        <a:lnTo>
                          <a:pt x="296" y="79"/>
                        </a:lnTo>
                        <a:lnTo>
                          <a:pt x="288" y="80"/>
                        </a:lnTo>
                        <a:lnTo>
                          <a:pt x="279" y="80"/>
                        </a:lnTo>
                        <a:lnTo>
                          <a:pt x="272" y="80"/>
                        </a:lnTo>
                        <a:lnTo>
                          <a:pt x="264" y="81"/>
                        </a:lnTo>
                        <a:lnTo>
                          <a:pt x="256" y="83"/>
                        </a:lnTo>
                        <a:lnTo>
                          <a:pt x="249" y="84"/>
                        </a:lnTo>
                        <a:lnTo>
                          <a:pt x="242" y="86"/>
                        </a:lnTo>
                        <a:lnTo>
                          <a:pt x="235" y="87"/>
                        </a:lnTo>
                        <a:lnTo>
                          <a:pt x="227" y="89"/>
                        </a:lnTo>
                        <a:lnTo>
                          <a:pt x="219" y="92"/>
                        </a:lnTo>
                        <a:lnTo>
                          <a:pt x="212" y="93"/>
                        </a:lnTo>
                        <a:lnTo>
                          <a:pt x="199" y="97"/>
                        </a:lnTo>
                        <a:lnTo>
                          <a:pt x="191" y="98"/>
                        </a:lnTo>
                        <a:lnTo>
                          <a:pt x="180" y="104"/>
                        </a:lnTo>
                        <a:lnTo>
                          <a:pt x="164" y="109"/>
                        </a:lnTo>
                        <a:lnTo>
                          <a:pt x="180" y="111"/>
                        </a:lnTo>
                        <a:lnTo>
                          <a:pt x="199" y="112"/>
                        </a:lnTo>
                        <a:lnTo>
                          <a:pt x="203" y="113"/>
                        </a:lnTo>
                        <a:lnTo>
                          <a:pt x="212" y="118"/>
                        </a:lnTo>
                        <a:lnTo>
                          <a:pt x="217" y="120"/>
                        </a:lnTo>
                        <a:lnTo>
                          <a:pt x="223" y="123"/>
                        </a:lnTo>
                        <a:lnTo>
                          <a:pt x="224" y="125"/>
                        </a:lnTo>
                        <a:lnTo>
                          <a:pt x="227" y="130"/>
                        </a:lnTo>
                        <a:lnTo>
                          <a:pt x="233" y="140"/>
                        </a:lnTo>
                        <a:lnTo>
                          <a:pt x="227" y="136"/>
                        </a:lnTo>
                        <a:lnTo>
                          <a:pt x="219" y="131"/>
                        </a:lnTo>
                        <a:lnTo>
                          <a:pt x="212" y="129"/>
                        </a:lnTo>
                        <a:lnTo>
                          <a:pt x="199" y="125"/>
                        </a:lnTo>
                        <a:lnTo>
                          <a:pt x="190" y="123"/>
                        </a:lnTo>
                        <a:lnTo>
                          <a:pt x="180" y="120"/>
                        </a:lnTo>
                        <a:lnTo>
                          <a:pt x="175" y="119"/>
                        </a:lnTo>
                        <a:lnTo>
                          <a:pt x="165" y="120"/>
                        </a:lnTo>
                        <a:lnTo>
                          <a:pt x="158" y="122"/>
                        </a:lnTo>
                        <a:lnTo>
                          <a:pt x="148" y="123"/>
                        </a:lnTo>
                        <a:lnTo>
                          <a:pt x="153" y="125"/>
                        </a:lnTo>
                        <a:lnTo>
                          <a:pt x="158" y="127"/>
                        </a:lnTo>
                        <a:lnTo>
                          <a:pt x="165" y="129"/>
                        </a:lnTo>
                        <a:lnTo>
                          <a:pt x="173" y="129"/>
                        </a:lnTo>
                        <a:lnTo>
                          <a:pt x="186" y="129"/>
                        </a:lnTo>
                        <a:lnTo>
                          <a:pt x="194" y="131"/>
                        </a:lnTo>
                        <a:lnTo>
                          <a:pt x="204" y="133"/>
                        </a:lnTo>
                        <a:lnTo>
                          <a:pt x="212" y="136"/>
                        </a:lnTo>
                        <a:lnTo>
                          <a:pt x="221" y="138"/>
                        </a:lnTo>
                        <a:lnTo>
                          <a:pt x="231" y="141"/>
                        </a:lnTo>
                        <a:lnTo>
                          <a:pt x="240" y="143"/>
                        </a:lnTo>
                        <a:lnTo>
                          <a:pt x="248" y="145"/>
                        </a:lnTo>
                        <a:lnTo>
                          <a:pt x="254" y="146"/>
                        </a:lnTo>
                        <a:lnTo>
                          <a:pt x="261" y="148"/>
                        </a:lnTo>
                        <a:lnTo>
                          <a:pt x="269" y="150"/>
                        </a:lnTo>
                        <a:lnTo>
                          <a:pt x="277" y="154"/>
                        </a:lnTo>
                        <a:lnTo>
                          <a:pt x="285" y="158"/>
                        </a:lnTo>
                        <a:lnTo>
                          <a:pt x="289" y="160"/>
                        </a:lnTo>
                        <a:lnTo>
                          <a:pt x="295" y="167"/>
                        </a:lnTo>
                        <a:lnTo>
                          <a:pt x="302" y="174"/>
                        </a:lnTo>
                        <a:lnTo>
                          <a:pt x="306" y="181"/>
                        </a:lnTo>
                        <a:lnTo>
                          <a:pt x="311" y="188"/>
                        </a:lnTo>
                        <a:lnTo>
                          <a:pt x="316" y="195"/>
                        </a:lnTo>
                        <a:lnTo>
                          <a:pt x="320" y="202"/>
                        </a:lnTo>
                        <a:lnTo>
                          <a:pt x="325" y="208"/>
                        </a:lnTo>
                        <a:lnTo>
                          <a:pt x="329" y="215"/>
                        </a:lnTo>
                        <a:lnTo>
                          <a:pt x="335" y="223"/>
                        </a:lnTo>
                        <a:lnTo>
                          <a:pt x="339" y="232"/>
                        </a:lnTo>
                        <a:lnTo>
                          <a:pt x="345" y="238"/>
                        </a:lnTo>
                        <a:lnTo>
                          <a:pt x="351" y="246"/>
                        </a:lnTo>
                        <a:lnTo>
                          <a:pt x="343" y="240"/>
                        </a:lnTo>
                        <a:lnTo>
                          <a:pt x="337" y="236"/>
                        </a:lnTo>
                        <a:lnTo>
                          <a:pt x="329" y="231"/>
                        </a:lnTo>
                        <a:lnTo>
                          <a:pt x="321" y="225"/>
                        </a:lnTo>
                        <a:lnTo>
                          <a:pt x="315" y="220"/>
                        </a:lnTo>
                        <a:lnTo>
                          <a:pt x="309" y="215"/>
                        </a:lnTo>
                        <a:lnTo>
                          <a:pt x="303" y="212"/>
                        </a:lnTo>
                        <a:lnTo>
                          <a:pt x="297" y="208"/>
                        </a:lnTo>
                        <a:lnTo>
                          <a:pt x="290" y="204"/>
                        </a:lnTo>
                        <a:lnTo>
                          <a:pt x="284" y="200"/>
                        </a:lnTo>
                        <a:lnTo>
                          <a:pt x="278" y="196"/>
                        </a:lnTo>
                        <a:lnTo>
                          <a:pt x="271" y="191"/>
                        </a:lnTo>
                        <a:lnTo>
                          <a:pt x="263" y="186"/>
                        </a:lnTo>
                        <a:lnTo>
                          <a:pt x="255" y="179"/>
                        </a:lnTo>
                        <a:lnTo>
                          <a:pt x="248" y="174"/>
                        </a:lnTo>
                        <a:lnTo>
                          <a:pt x="241" y="170"/>
                        </a:lnTo>
                        <a:lnTo>
                          <a:pt x="234" y="166"/>
                        </a:lnTo>
                        <a:lnTo>
                          <a:pt x="226" y="162"/>
                        </a:lnTo>
                        <a:lnTo>
                          <a:pt x="219" y="159"/>
                        </a:lnTo>
                        <a:lnTo>
                          <a:pt x="212" y="157"/>
                        </a:lnTo>
                        <a:lnTo>
                          <a:pt x="202" y="154"/>
                        </a:lnTo>
                        <a:lnTo>
                          <a:pt x="192" y="151"/>
                        </a:lnTo>
                        <a:lnTo>
                          <a:pt x="185" y="150"/>
                        </a:lnTo>
                        <a:lnTo>
                          <a:pt x="178" y="147"/>
                        </a:lnTo>
                        <a:lnTo>
                          <a:pt x="167" y="142"/>
                        </a:lnTo>
                        <a:lnTo>
                          <a:pt x="156" y="137"/>
                        </a:lnTo>
                        <a:lnTo>
                          <a:pt x="173" y="148"/>
                        </a:lnTo>
                        <a:lnTo>
                          <a:pt x="174" y="150"/>
                        </a:lnTo>
                        <a:lnTo>
                          <a:pt x="178" y="155"/>
                        </a:lnTo>
                        <a:lnTo>
                          <a:pt x="182" y="160"/>
                        </a:lnTo>
                        <a:lnTo>
                          <a:pt x="187" y="167"/>
                        </a:lnTo>
                        <a:lnTo>
                          <a:pt x="192" y="173"/>
                        </a:lnTo>
                        <a:lnTo>
                          <a:pt x="196" y="181"/>
                        </a:lnTo>
                        <a:lnTo>
                          <a:pt x="202" y="188"/>
                        </a:lnTo>
                        <a:lnTo>
                          <a:pt x="207" y="194"/>
                        </a:lnTo>
                        <a:lnTo>
                          <a:pt x="212" y="200"/>
                        </a:lnTo>
                        <a:lnTo>
                          <a:pt x="216" y="207"/>
                        </a:lnTo>
                        <a:lnTo>
                          <a:pt x="223" y="216"/>
                        </a:lnTo>
                        <a:lnTo>
                          <a:pt x="227" y="223"/>
                        </a:lnTo>
                        <a:lnTo>
                          <a:pt x="231" y="229"/>
                        </a:lnTo>
                        <a:lnTo>
                          <a:pt x="235" y="236"/>
                        </a:lnTo>
                        <a:lnTo>
                          <a:pt x="238" y="243"/>
                        </a:lnTo>
                        <a:lnTo>
                          <a:pt x="241" y="250"/>
                        </a:lnTo>
                        <a:lnTo>
                          <a:pt x="243" y="255"/>
                        </a:lnTo>
                        <a:lnTo>
                          <a:pt x="244" y="262"/>
                        </a:lnTo>
                        <a:lnTo>
                          <a:pt x="245" y="272"/>
                        </a:lnTo>
                        <a:lnTo>
                          <a:pt x="246" y="281"/>
                        </a:lnTo>
                        <a:lnTo>
                          <a:pt x="247" y="290"/>
                        </a:lnTo>
                        <a:lnTo>
                          <a:pt x="249" y="299"/>
                        </a:lnTo>
                        <a:lnTo>
                          <a:pt x="250" y="308"/>
                        </a:lnTo>
                        <a:lnTo>
                          <a:pt x="243" y="299"/>
                        </a:lnTo>
                        <a:lnTo>
                          <a:pt x="238" y="292"/>
                        </a:lnTo>
                        <a:lnTo>
                          <a:pt x="233" y="286"/>
                        </a:lnTo>
                        <a:lnTo>
                          <a:pt x="231" y="281"/>
                        </a:lnTo>
                        <a:lnTo>
                          <a:pt x="227" y="274"/>
                        </a:lnTo>
                        <a:lnTo>
                          <a:pt x="225" y="267"/>
                        </a:lnTo>
                        <a:lnTo>
                          <a:pt x="222" y="259"/>
                        </a:lnTo>
                        <a:lnTo>
                          <a:pt x="218" y="251"/>
                        </a:lnTo>
                        <a:lnTo>
                          <a:pt x="214" y="242"/>
                        </a:lnTo>
                        <a:lnTo>
                          <a:pt x="211" y="235"/>
                        </a:lnTo>
                        <a:lnTo>
                          <a:pt x="207" y="227"/>
                        </a:lnTo>
                        <a:lnTo>
                          <a:pt x="202" y="220"/>
                        </a:lnTo>
                        <a:lnTo>
                          <a:pt x="199" y="215"/>
                        </a:lnTo>
                        <a:lnTo>
                          <a:pt x="193" y="208"/>
                        </a:lnTo>
                        <a:lnTo>
                          <a:pt x="187" y="201"/>
                        </a:lnTo>
                        <a:lnTo>
                          <a:pt x="182" y="196"/>
                        </a:lnTo>
                        <a:lnTo>
                          <a:pt x="177" y="190"/>
                        </a:lnTo>
                        <a:lnTo>
                          <a:pt x="176" y="184"/>
                        </a:lnTo>
                        <a:lnTo>
                          <a:pt x="173" y="177"/>
                        </a:lnTo>
                        <a:lnTo>
                          <a:pt x="169" y="170"/>
                        </a:lnTo>
                        <a:lnTo>
                          <a:pt x="166" y="163"/>
                        </a:lnTo>
                        <a:lnTo>
                          <a:pt x="164" y="161"/>
                        </a:lnTo>
                        <a:lnTo>
                          <a:pt x="158" y="154"/>
                        </a:lnTo>
                        <a:lnTo>
                          <a:pt x="154" y="148"/>
                        </a:lnTo>
                        <a:lnTo>
                          <a:pt x="150" y="142"/>
                        </a:lnTo>
                        <a:lnTo>
                          <a:pt x="145" y="136"/>
                        </a:lnTo>
                        <a:lnTo>
                          <a:pt x="138" y="140"/>
                        </a:lnTo>
                        <a:lnTo>
                          <a:pt x="131" y="144"/>
                        </a:lnTo>
                        <a:lnTo>
                          <a:pt x="123" y="151"/>
                        </a:lnTo>
                        <a:lnTo>
                          <a:pt x="115" y="156"/>
                        </a:lnTo>
                        <a:lnTo>
                          <a:pt x="109" y="162"/>
                        </a:lnTo>
                        <a:lnTo>
                          <a:pt x="105" y="168"/>
                        </a:lnTo>
                        <a:lnTo>
                          <a:pt x="99" y="176"/>
                        </a:lnTo>
                        <a:lnTo>
                          <a:pt x="93" y="186"/>
                        </a:lnTo>
                        <a:lnTo>
                          <a:pt x="87" y="193"/>
                        </a:lnTo>
                        <a:lnTo>
                          <a:pt x="81" y="202"/>
                        </a:lnTo>
                        <a:lnTo>
                          <a:pt x="77" y="210"/>
                        </a:lnTo>
                        <a:lnTo>
                          <a:pt x="72" y="218"/>
                        </a:lnTo>
                        <a:lnTo>
                          <a:pt x="67" y="226"/>
                        </a:lnTo>
                        <a:lnTo>
                          <a:pt x="64" y="233"/>
                        </a:lnTo>
                        <a:lnTo>
                          <a:pt x="59" y="242"/>
                        </a:lnTo>
                        <a:lnTo>
                          <a:pt x="55" y="250"/>
                        </a:lnTo>
                        <a:lnTo>
                          <a:pt x="49" y="260"/>
                        </a:lnTo>
                        <a:lnTo>
                          <a:pt x="43" y="269"/>
                        </a:lnTo>
                        <a:lnTo>
                          <a:pt x="37" y="280"/>
                        </a:lnTo>
                        <a:lnTo>
                          <a:pt x="31" y="289"/>
                        </a:lnTo>
                        <a:lnTo>
                          <a:pt x="27" y="294"/>
                        </a:lnTo>
                        <a:lnTo>
                          <a:pt x="22" y="300"/>
                        </a:lnTo>
                        <a:lnTo>
                          <a:pt x="18" y="306"/>
                        </a:lnTo>
                        <a:lnTo>
                          <a:pt x="12" y="312"/>
                        </a:lnTo>
                        <a:lnTo>
                          <a:pt x="7" y="317"/>
                        </a:lnTo>
                        <a:lnTo>
                          <a:pt x="0" y="325"/>
                        </a:lnTo>
                        <a:lnTo>
                          <a:pt x="2" y="316"/>
                        </a:lnTo>
                        <a:lnTo>
                          <a:pt x="4" y="309"/>
                        </a:lnTo>
                        <a:lnTo>
                          <a:pt x="8" y="301"/>
                        </a:lnTo>
                        <a:lnTo>
                          <a:pt x="12" y="294"/>
                        </a:lnTo>
                        <a:lnTo>
                          <a:pt x="19" y="284"/>
                        </a:lnTo>
                        <a:lnTo>
                          <a:pt x="26" y="274"/>
                        </a:lnTo>
                        <a:lnTo>
                          <a:pt x="33" y="262"/>
                        </a:lnTo>
                        <a:lnTo>
                          <a:pt x="39" y="253"/>
                        </a:lnTo>
                        <a:lnTo>
                          <a:pt x="45" y="243"/>
                        </a:lnTo>
                        <a:lnTo>
                          <a:pt x="51" y="235"/>
                        </a:lnTo>
                        <a:lnTo>
                          <a:pt x="56" y="227"/>
                        </a:lnTo>
                        <a:lnTo>
                          <a:pt x="61" y="220"/>
                        </a:lnTo>
                        <a:lnTo>
                          <a:pt x="66" y="214"/>
                        </a:lnTo>
                        <a:lnTo>
                          <a:pt x="72" y="206"/>
                        </a:lnTo>
                        <a:lnTo>
                          <a:pt x="78" y="198"/>
                        </a:lnTo>
                        <a:lnTo>
                          <a:pt x="84" y="190"/>
                        </a:lnTo>
                        <a:lnTo>
                          <a:pt x="90" y="181"/>
                        </a:lnTo>
                        <a:lnTo>
                          <a:pt x="95" y="174"/>
                        </a:lnTo>
                        <a:lnTo>
                          <a:pt x="101" y="166"/>
                        </a:lnTo>
                        <a:lnTo>
                          <a:pt x="104" y="160"/>
                        </a:lnTo>
                        <a:lnTo>
                          <a:pt x="107" y="154"/>
                        </a:lnTo>
                        <a:lnTo>
                          <a:pt x="109" y="149"/>
                        </a:lnTo>
                        <a:lnTo>
                          <a:pt x="112" y="143"/>
                        </a:lnTo>
                        <a:lnTo>
                          <a:pt x="116" y="138"/>
                        </a:lnTo>
                        <a:lnTo>
                          <a:pt x="122" y="131"/>
                        </a:lnTo>
                        <a:lnTo>
                          <a:pt x="128" y="125"/>
                        </a:lnTo>
                        <a:lnTo>
                          <a:pt x="132" y="120"/>
                        </a:lnTo>
                        <a:lnTo>
                          <a:pt x="137" y="114"/>
                        </a:lnTo>
                        <a:lnTo>
                          <a:pt x="135" y="109"/>
                        </a:lnTo>
                        <a:lnTo>
                          <a:pt x="133" y="101"/>
                        </a:lnTo>
                        <a:lnTo>
                          <a:pt x="121" y="97"/>
                        </a:lnTo>
                        <a:lnTo>
                          <a:pt x="108" y="88"/>
                        </a:lnTo>
                        <a:lnTo>
                          <a:pt x="95" y="79"/>
                        </a:lnTo>
                        <a:lnTo>
                          <a:pt x="87" y="74"/>
                        </a:lnTo>
                        <a:lnTo>
                          <a:pt x="81" y="71"/>
                        </a:lnTo>
                        <a:lnTo>
                          <a:pt x="71" y="66"/>
                        </a:lnTo>
                        <a:lnTo>
                          <a:pt x="61" y="63"/>
                        </a:lnTo>
                        <a:lnTo>
                          <a:pt x="50" y="60"/>
                        </a:lnTo>
                        <a:lnTo>
                          <a:pt x="42" y="57"/>
                        </a:lnTo>
                        <a:lnTo>
                          <a:pt x="32" y="53"/>
                        </a:lnTo>
                        <a:lnTo>
                          <a:pt x="23" y="51"/>
                        </a:lnTo>
                        <a:lnTo>
                          <a:pt x="14" y="49"/>
                        </a:lnTo>
                        <a:lnTo>
                          <a:pt x="7" y="47"/>
                        </a:lnTo>
                        <a:lnTo>
                          <a:pt x="14" y="46"/>
                        </a:lnTo>
                        <a:lnTo>
                          <a:pt x="19" y="45"/>
                        </a:lnTo>
                        <a:lnTo>
                          <a:pt x="23" y="44"/>
                        </a:lnTo>
                        <a:lnTo>
                          <a:pt x="28" y="44"/>
                        </a:lnTo>
                        <a:lnTo>
                          <a:pt x="33" y="44"/>
                        </a:lnTo>
                        <a:lnTo>
                          <a:pt x="43" y="49"/>
                        </a:lnTo>
                        <a:lnTo>
                          <a:pt x="51" y="53"/>
                        </a:lnTo>
                        <a:lnTo>
                          <a:pt x="60" y="58"/>
                        </a:lnTo>
                        <a:lnTo>
                          <a:pt x="69" y="63"/>
                        </a:lnTo>
                        <a:lnTo>
                          <a:pt x="79" y="68"/>
                        </a:lnTo>
                        <a:lnTo>
                          <a:pt x="89" y="74"/>
                        </a:lnTo>
                        <a:lnTo>
                          <a:pt x="96" y="77"/>
                        </a:lnTo>
                        <a:lnTo>
                          <a:pt x="109" y="84"/>
                        </a:lnTo>
                        <a:lnTo>
                          <a:pt x="116" y="86"/>
                        </a:lnTo>
                        <a:lnTo>
                          <a:pt x="122" y="85"/>
                        </a:lnTo>
                        <a:lnTo>
                          <a:pt x="127" y="84"/>
                        </a:lnTo>
                        <a:lnTo>
                          <a:pt x="132" y="83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5054" name="Freeform 30"/>
                  <p:cNvSpPr>
                    <a:spLocks/>
                  </p:cNvSpPr>
                  <p:nvPr/>
                </p:nvSpPr>
                <p:spPr bwMode="ltGray">
                  <a:xfrm>
                    <a:off x="2175" y="1587"/>
                    <a:ext cx="38" cy="181"/>
                  </a:xfrm>
                  <a:custGeom>
                    <a:avLst/>
                    <a:gdLst>
                      <a:gd name="T0" fmla="*/ 20 w 38"/>
                      <a:gd name="T1" fmla="*/ 0 h 181"/>
                      <a:gd name="T2" fmla="*/ 24 w 38"/>
                      <a:gd name="T3" fmla="*/ 8 h 181"/>
                      <a:gd name="T4" fmla="*/ 27 w 38"/>
                      <a:gd name="T5" fmla="*/ 14 h 181"/>
                      <a:gd name="T6" fmla="*/ 33 w 38"/>
                      <a:gd name="T7" fmla="*/ 22 h 181"/>
                      <a:gd name="T8" fmla="*/ 35 w 38"/>
                      <a:gd name="T9" fmla="*/ 30 h 181"/>
                      <a:gd name="T10" fmla="*/ 36 w 38"/>
                      <a:gd name="T11" fmla="*/ 41 h 181"/>
                      <a:gd name="T12" fmla="*/ 36 w 38"/>
                      <a:gd name="T13" fmla="*/ 53 h 181"/>
                      <a:gd name="T14" fmla="*/ 37 w 38"/>
                      <a:gd name="T15" fmla="*/ 61 h 181"/>
                      <a:gd name="T16" fmla="*/ 36 w 38"/>
                      <a:gd name="T17" fmla="*/ 70 h 181"/>
                      <a:gd name="T18" fmla="*/ 35 w 38"/>
                      <a:gd name="T19" fmla="*/ 81 h 181"/>
                      <a:gd name="T20" fmla="*/ 33 w 38"/>
                      <a:gd name="T21" fmla="*/ 91 h 181"/>
                      <a:gd name="T22" fmla="*/ 30 w 38"/>
                      <a:gd name="T23" fmla="*/ 106 h 181"/>
                      <a:gd name="T24" fmla="*/ 28 w 38"/>
                      <a:gd name="T25" fmla="*/ 114 h 181"/>
                      <a:gd name="T26" fmla="*/ 23 w 38"/>
                      <a:gd name="T27" fmla="*/ 124 h 181"/>
                      <a:gd name="T28" fmla="*/ 17 w 38"/>
                      <a:gd name="T29" fmla="*/ 135 h 181"/>
                      <a:gd name="T30" fmla="*/ 12 w 38"/>
                      <a:gd name="T31" fmla="*/ 145 h 181"/>
                      <a:gd name="T32" fmla="*/ 7 w 38"/>
                      <a:gd name="T33" fmla="*/ 155 h 181"/>
                      <a:gd name="T34" fmla="*/ 3 w 38"/>
                      <a:gd name="T35" fmla="*/ 163 h 181"/>
                      <a:gd name="T36" fmla="*/ 0 w 38"/>
                      <a:gd name="T37" fmla="*/ 180 h 181"/>
                      <a:gd name="T38" fmla="*/ 1 w 38"/>
                      <a:gd name="T39" fmla="*/ 163 h 181"/>
                      <a:gd name="T40" fmla="*/ 3 w 38"/>
                      <a:gd name="T41" fmla="*/ 152 h 181"/>
                      <a:gd name="T42" fmla="*/ 4 w 38"/>
                      <a:gd name="T43" fmla="*/ 141 h 181"/>
                      <a:gd name="T44" fmla="*/ 5 w 38"/>
                      <a:gd name="T45" fmla="*/ 130 h 181"/>
                      <a:gd name="T46" fmla="*/ 7 w 38"/>
                      <a:gd name="T47" fmla="*/ 116 h 181"/>
                      <a:gd name="T48" fmla="*/ 9 w 38"/>
                      <a:gd name="T49" fmla="*/ 106 h 181"/>
                      <a:gd name="T50" fmla="*/ 12 w 38"/>
                      <a:gd name="T51" fmla="*/ 96 h 181"/>
                      <a:gd name="T52" fmla="*/ 15 w 38"/>
                      <a:gd name="T53" fmla="*/ 87 h 181"/>
                      <a:gd name="T54" fmla="*/ 17 w 38"/>
                      <a:gd name="T55" fmla="*/ 77 h 181"/>
                      <a:gd name="T56" fmla="*/ 20 w 38"/>
                      <a:gd name="T57" fmla="*/ 67 h 181"/>
                      <a:gd name="T58" fmla="*/ 21 w 38"/>
                      <a:gd name="T59" fmla="*/ 57 h 181"/>
                      <a:gd name="T60" fmla="*/ 22 w 38"/>
                      <a:gd name="T61" fmla="*/ 49 h 181"/>
                      <a:gd name="T62" fmla="*/ 23 w 38"/>
                      <a:gd name="T63" fmla="*/ 39 h 181"/>
                      <a:gd name="T64" fmla="*/ 23 w 38"/>
                      <a:gd name="T65" fmla="*/ 28 h 181"/>
                      <a:gd name="T66" fmla="*/ 23 w 38"/>
                      <a:gd name="T67" fmla="*/ 14 h 181"/>
                      <a:gd name="T68" fmla="*/ 22 w 38"/>
                      <a:gd name="T69" fmla="*/ 8 h 181"/>
                      <a:gd name="T70" fmla="*/ 20 w 38"/>
                      <a:gd name="T71" fmla="*/ 0 h 1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</a:cxnLst>
                    <a:rect l="0" t="0" r="r" b="b"/>
                    <a:pathLst>
                      <a:path w="38" h="181">
                        <a:moveTo>
                          <a:pt x="20" y="0"/>
                        </a:moveTo>
                        <a:lnTo>
                          <a:pt x="24" y="8"/>
                        </a:lnTo>
                        <a:lnTo>
                          <a:pt x="27" y="14"/>
                        </a:lnTo>
                        <a:lnTo>
                          <a:pt x="33" y="22"/>
                        </a:lnTo>
                        <a:lnTo>
                          <a:pt x="35" y="30"/>
                        </a:lnTo>
                        <a:lnTo>
                          <a:pt x="36" y="41"/>
                        </a:lnTo>
                        <a:lnTo>
                          <a:pt x="36" y="53"/>
                        </a:lnTo>
                        <a:lnTo>
                          <a:pt x="37" y="61"/>
                        </a:lnTo>
                        <a:lnTo>
                          <a:pt x="36" y="70"/>
                        </a:lnTo>
                        <a:lnTo>
                          <a:pt x="35" y="81"/>
                        </a:lnTo>
                        <a:lnTo>
                          <a:pt x="33" y="91"/>
                        </a:lnTo>
                        <a:lnTo>
                          <a:pt x="30" y="106"/>
                        </a:lnTo>
                        <a:lnTo>
                          <a:pt x="28" y="114"/>
                        </a:lnTo>
                        <a:lnTo>
                          <a:pt x="23" y="124"/>
                        </a:lnTo>
                        <a:lnTo>
                          <a:pt x="17" y="135"/>
                        </a:lnTo>
                        <a:lnTo>
                          <a:pt x="12" y="145"/>
                        </a:lnTo>
                        <a:lnTo>
                          <a:pt x="7" y="155"/>
                        </a:lnTo>
                        <a:lnTo>
                          <a:pt x="3" y="163"/>
                        </a:lnTo>
                        <a:lnTo>
                          <a:pt x="0" y="180"/>
                        </a:lnTo>
                        <a:lnTo>
                          <a:pt x="1" y="163"/>
                        </a:lnTo>
                        <a:lnTo>
                          <a:pt x="3" y="152"/>
                        </a:lnTo>
                        <a:lnTo>
                          <a:pt x="4" y="141"/>
                        </a:lnTo>
                        <a:lnTo>
                          <a:pt x="5" y="130"/>
                        </a:lnTo>
                        <a:lnTo>
                          <a:pt x="7" y="116"/>
                        </a:lnTo>
                        <a:lnTo>
                          <a:pt x="9" y="106"/>
                        </a:lnTo>
                        <a:lnTo>
                          <a:pt x="12" y="96"/>
                        </a:lnTo>
                        <a:lnTo>
                          <a:pt x="15" y="87"/>
                        </a:lnTo>
                        <a:lnTo>
                          <a:pt x="17" y="77"/>
                        </a:lnTo>
                        <a:lnTo>
                          <a:pt x="20" y="67"/>
                        </a:lnTo>
                        <a:lnTo>
                          <a:pt x="21" y="57"/>
                        </a:lnTo>
                        <a:lnTo>
                          <a:pt x="22" y="49"/>
                        </a:lnTo>
                        <a:lnTo>
                          <a:pt x="23" y="39"/>
                        </a:lnTo>
                        <a:lnTo>
                          <a:pt x="23" y="28"/>
                        </a:lnTo>
                        <a:lnTo>
                          <a:pt x="23" y="14"/>
                        </a:lnTo>
                        <a:lnTo>
                          <a:pt x="22" y="8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5055" name="Freeform 31"/>
                  <p:cNvSpPr>
                    <a:spLocks/>
                  </p:cNvSpPr>
                  <p:nvPr/>
                </p:nvSpPr>
                <p:spPr bwMode="ltGray">
                  <a:xfrm>
                    <a:off x="1991" y="1486"/>
                    <a:ext cx="168" cy="48"/>
                  </a:xfrm>
                  <a:custGeom>
                    <a:avLst/>
                    <a:gdLst>
                      <a:gd name="T0" fmla="*/ 167 w 168"/>
                      <a:gd name="T1" fmla="*/ 47 h 48"/>
                      <a:gd name="T2" fmla="*/ 164 w 168"/>
                      <a:gd name="T3" fmla="*/ 38 h 48"/>
                      <a:gd name="T4" fmla="*/ 160 w 168"/>
                      <a:gd name="T5" fmla="*/ 31 h 48"/>
                      <a:gd name="T6" fmla="*/ 157 w 168"/>
                      <a:gd name="T7" fmla="*/ 30 h 48"/>
                      <a:gd name="T8" fmla="*/ 150 w 168"/>
                      <a:gd name="T9" fmla="*/ 28 h 48"/>
                      <a:gd name="T10" fmla="*/ 144 w 168"/>
                      <a:gd name="T11" fmla="*/ 26 h 48"/>
                      <a:gd name="T12" fmla="*/ 137 w 168"/>
                      <a:gd name="T13" fmla="*/ 28 h 48"/>
                      <a:gd name="T14" fmla="*/ 130 w 168"/>
                      <a:gd name="T15" fmla="*/ 29 h 48"/>
                      <a:gd name="T16" fmla="*/ 121 w 168"/>
                      <a:gd name="T17" fmla="*/ 25 h 48"/>
                      <a:gd name="T18" fmla="*/ 109 w 168"/>
                      <a:gd name="T19" fmla="*/ 21 h 48"/>
                      <a:gd name="T20" fmla="*/ 98 w 168"/>
                      <a:gd name="T21" fmla="*/ 17 h 48"/>
                      <a:gd name="T22" fmla="*/ 91 w 168"/>
                      <a:gd name="T23" fmla="*/ 15 h 48"/>
                      <a:gd name="T24" fmla="*/ 78 w 168"/>
                      <a:gd name="T25" fmla="*/ 12 h 48"/>
                      <a:gd name="T26" fmla="*/ 66 w 168"/>
                      <a:gd name="T27" fmla="*/ 8 h 48"/>
                      <a:gd name="T28" fmla="*/ 54 w 168"/>
                      <a:gd name="T29" fmla="*/ 4 h 48"/>
                      <a:gd name="T30" fmla="*/ 41 w 168"/>
                      <a:gd name="T31" fmla="*/ 1 h 48"/>
                      <a:gd name="T32" fmla="*/ 28 w 168"/>
                      <a:gd name="T33" fmla="*/ 0 h 48"/>
                      <a:gd name="T34" fmla="*/ 15 w 168"/>
                      <a:gd name="T35" fmla="*/ 0 h 48"/>
                      <a:gd name="T36" fmla="*/ 12 w 168"/>
                      <a:gd name="T37" fmla="*/ 1 h 48"/>
                      <a:gd name="T38" fmla="*/ 7 w 168"/>
                      <a:gd name="T39" fmla="*/ 4 h 48"/>
                      <a:gd name="T40" fmla="*/ 3 w 168"/>
                      <a:gd name="T41" fmla="*/ 7 h 48"/>
                      <a:gd name="T42" fmla="*/ 0 w 168"/>
                      <a:gd name="T43" fmla="*/ 10 h 48"/>
                      <a:gd name="T44" fmla="*/ 5 w 168"/>
                      <a:gd name="T45" fmla="*/ 10 h 48"/>
                      <a:gd name="T46" fmla="*/ 12 w 168"/>
                      <a:gd name="T47" fmla="*/ 11 h 48"/>
                      <a:gd name="T48" fmla="*/ 18 w 168"/>
                      <a:gd name="T49" fmla="*/ 12 h 48"/>
                      <a:gd name="T50" fmla="*/ 23 w 168"/>
                      <a:gd name="T51" fmla="*/ 11 h 48"/>
                      <a:gd name="T52" fmla="*/ 29 w 168"/>
                      <a:gd name="T53" fmla="*/ 10 h 48"/>
                      <a:gd name="T54" fmla="*/ 38 w 168"/>
                      <a:gd name="T55" fmla="*/ 10 h 48"/>
                      <a:gd name="T56" fmla="*/ 50 w 168"/>
                      <a:gd name="T57" fmla="*/ 10 h 48"/>
                      <a:gd name="T58" fmla="*/ 60 w 168"/>
                      <a:gd name="T59" fmla="*/ 12 h 48"/>
                      <a:gd name="T60" fmla="*/ 70 w 168"/>
                      <a:gd name="T61" fmla="*/ 13 h 48"/>
                      <a:gd name="T62" fmla="*/ 79 w 168"/>
                      <a:gd name="T63" fmla="*/ 15 h 48"/>
                      <a:gd name="T64" fmla="*/ 89 w 168"/>
                      <a:gd name="T65" fmla="*/ 16 h 48"/>
                      <a:gd name="T66" fmla="*/ 98 w 168"/>
                      <a:gd name="T67" fmla="*/ 18 h 48"/>
                      <a:gd name="T68" fmla="*/ 106 w 168"/>
                      <a:gd name="T69" fmla="*/ 22 h 48"/>
                      <a:gd name="T70" fmla="*/ 114 w 168"/>
                      <a:gd name="T71" fmla="*/ 26 h 48"/>
                      <a:gd name="T72" fmla="*/ 123 w 168"/>
                      <a:gd name="T73" fmla="*/ 30 h 48"/>
                      <a:gd name="T74" fmla="*/ 127 w 168"/>
                      <a:gd name="T75" fmla="*/ 30 h 48"/>
                      <a:gd name="T76" fmla="*/ 131 w 168"/>
                      <a:gd name="T77" fmla="*/ 30 h 48"/>
                      <a:gd name="T78" fmla="*/ 137 w 168"/>
                      <a:gd name="T79" fmla="*/ 33 h 48"/>
                      <a:gd name="T80" fmla="*/ 144 w 168"/>
                      <a:gd name="T81" fmla="*/ 36 h 48"/>
                      <a:gd name="T82" fmla="*/ 150 w 168"/>
                      <a:gd name="T83" fmla="*/ 38 h 48"/>
                      <a:gd name="T84" fmla="*/ 158 w 168"/>
                      <a:gd name="T85" fmla="*/ 42 h 48"/>
                      <a:gd name="T86" fmla="*/ 164 w 168"/>
                      <a:gd name="T87" fmla="*/ 45 h 48"/>
                      <a:gd name="T88" fmla="*/ 167 w 168"/>
                      <a:gd name="T89" fmla="*/ 47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168" h="48">
                        <a:moveTo>
                          <a:pt x="167" y="47"/>
                        </a:moveTo>
                        <a:lnTo>
                          <a:pt x="164" y="38"/>
                        </a:lnTo>
                        <a:lnTo>
                          <a:pt x="160" y="31"/>
                        </a:lnTo>
                        <a:lnTo>
                          <a:pt x="157" y="30"/>
                        </a:lnTo>
                        <a:lnTo>
                          <a:pt x="150" y="28"/>
                        </a:lnTo>
                        <a:lnTo>
                          <a:pt x="144" y="26"/>
                        </a:lnTo>
                        <a:lnTo>
                          <a:pt x="137" y="28"/>
                        </a:lnTo>
                        <a:lnTo>
                          <a:pt x="130" y="29"/>
                        </a:lnTo>
                        <a:lnTo>
                          <a:pt x="121" y="25"/>
                        </a:lnTo>
                        <a:lnTo>
                          <a:pt x="109" y="21"/>
                        </a:lnTo>
                        <a:lnTo>
                          <a:pt x="98" y="17"/>
                        </a:lnTo>
                        <a:lnTo>
                          <a:pt x="91" y="15"/>
                        </a:lnTo>
                        <a:lnTo>
                          <a:pt x="78" y="12"/>
                        </a:lnTo>
                        <a:lnTo>
                          <a:pt x="66" y="8"/>
                        </a:lnTo>
                        <a:lnTo>
                          <a:pt x="54" y="4"/>
                        </a:lnTo>
                        <a:lnTo>
                          <a:pt x="41" y="1"/>
                        </a:lnTo>
                        <a:lnTo>
                          <a:pt x="28" y="0"/>
                        </a:lnTo>
                        <a:lnTo>
                          <a:pt x="15" y="0"/>
                        </a:lnTo>
                        <a:lnTo>
                          <a:pt x="12" y="1"/>
                        </a:lnTo>
                        <a:lnTo>
                          <a:pt x="7" y="4"/>
                        </a:lnTo>
                        <a:lnTo>
                          <a:pt x="3" y="7"/>
                        </a:lnTo>
                        <a:lnTo>
                          <a:pt x="0" y="10"/>
                        </a:lnTo>
                        <a:lnTo>
                          <a:pt x="5" y="10"/>
                        </a:lnTo>
                        <a:lnTo>
                          <a:pt x="12" y="11"/>
                        </a:lnTo>
                        <a:lnTo>
                          <a:pt x="18" y="12"/>
                        </a:lnTo>
                        <a:lnTo>
                          <a:pt x="23" y="11"/>
                        </a:lnTo>
                        <a:lnTo>
                          <a:pt x="29" y="10"/>
                        </a:lnTo>
                        <a:lnTo>
                          <a:pt x="38" y="10"/>
                        </a:lnTo>
                        <a:lnTo>
                          <a:pt x="50" y="10"/>
                        </a:lnTo>
                        <a:lnTo>
                          <a:pt x="60" y="12"/>
                        </a:lnTo>
                        <a:lnTo>
                          <a:pt x="70" y="13"/>
                        </a:lnTo>
                        <a:lnTo>
                          <a:pt x="79" y="15"/>
                        </a:lnTo>
                        <a:lnTo>
                          <a:pt x="89" y="16"/>
                        </a:lnTo>
                        <a:lnTo>
                          <a:pt x="98" y="18"/>
                        </a:lnTo>
                        <a:lnTo>
                          <a:pt x="106" y="22"/>
                        </a:lnTo>
                        <a:lnTo>
                          <a:pt x="114" y="26"/>
                        </a:lnTo>
                        <a:lnTo>
                          <a:pt x="123" y="30"/>
                        </a:lnTo>
                        <a:lnTo>
                          <a:pt x="127" y="30"/>
                        </a:lnTo>
                        <a:lnTo>
                          <a:pt x="131" y="30"/>
                        </a:lnTo>
                        <a:lnTo>
                          <a:pt x="137" y="33"/>
                        </a:lnTo>
                        <a:lnTo>
                          <a:pt x="144" y="36"/>
                        </a:lnTo>
                        <a:lnTo>
                          <a:pt x="150" y="38"/>
                        </a:lnTo>
                        <a:lnTo>
                          <a:pt x="158" y="42"/>
                        </a:lnTo>
                        <a:lnTo>
                          <a:pt x="164" y="45"/>
                        </a:lnTo>
                        <a:lnTo>
                          <a:pt x="167" y="47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5056" name="Freeform 32"/>
                  <p:cNvSpPr>
                    <a:spLocks/>
                  </p:cNvSpPr>
                  <p:nvPr/>
                </p:nvSpPr>
                <p:spPr bwMode="ltGray">
                  <a:xfrm>
                    <a:off x="1985" y="1514"/>
                    <a:ext cx="173" cy="20"/>
                  </a:xfrm>
                  <a:custGeom>
                    <a:avLst/>
                    <a:gdLst>
                      <a:gd name="T0" fmla="*/ 172 w 173"/>
                      <a:gd name="T1" fmla="*/ 19 h 20"/>
                      <a:gd name="T2" fmla="*/ 167 w 173"/>
                      <a:gd name="T3" fmla="*/ 17 h 20"/>
                      <a:gd name="T4" fmla="*/ 163 w 173"/>
                      <a:gd name="T5" fmla="*/ 15 h 20"/>
                      <a:gd name="T6" fmla="*/ 157 w 173"/>
                      <a:gd name="T7" fmla="*/ 13 h 20"/>
                      <a:gd name="T8" fmla="*/ 152 w 173"/>
                      <a:gd name="T9" fmla="*/ 11 h 20"/>
                      <a:gd name="T10" fmla="*/ 146 w 173"/>
                      <a:gd name="T11" fmla="*/ 9 h 20"/>
                      <a:gd name="T12" fmla="*/ 138 w 173"/>
                      <a:gd name="T13" fmla="*/ 6 h 20"/>
                      <a:gd name="T14" fmla="*/ 131 w 173"/>
                      <a:gd name="T15" fmla="*/ 2 h 20"/>
                      <a:gd name="T16" fmla="*/ 125 w 173"/>
                      <a:gd name="T17" fmla="*/ 2 h 20"/>
                      <a:gd name="T18" fmla="*/ 118 w 173"/>
                      <a:gd name="T19" fmla="*/ 3 h 20"/>
                      <a:gd name="T20" fmla="*/ 108 w 173"/>
                      <a:gd name="T21" fmla="*/ 5 h 20"/>
                      <a:gd name="T22" fmla="*/ 103 w 173"/>
                      <a:gd name="T23" fmla="*/ 5 h 20"/>
                      <a:gd name="T24" fmla="*/ 91 w 173"/>
                      <a:gd name="T25" fmla="*/ 3 h 20"/>
                      <a:gd name="T26" fmla="*/ 77 w 173"/>
                      <a:gd name="T27" fmla="*/ 1 h 20"/>
                      <a:gd name="T28" fmla="*/ 67 w 173"/>
                      <a:gd name="T29" fmla="*/ 0 h 20"/>
                      <a:gd name="T30" fmla="*/ 55 w 173"/>
                      <a:gd name="T31" fmla="*/ 0 h 20"/>
                      <a:gd name="T32" fmla="*/ 43 w 173"/>
                      <a:gd name="T33" fmla="*/ 0 h 20"/>
                      <a:gd name="T34" fmla="*/ 35 w 173"/>
                      <a:gd name="T35" fmla="*/ 1 h 20"/>
                      <a:gd name="T36" fmla="*/ 26 w 173"/>
                      <a:gd name="T37" fmla="*/ 2 h 20"/>
                      <a:gd name="T38" fmla="*/ 18 w 173"/>
                      <a:gd name="T39" fmla="*/ 3 h 20"/>
                      <a:gd name="T40" fmla="*/ 9 w 173"/>
                      <a:gd name="T41" fmla="*/ 4 h 20"/>
                      <a:gd name="T42" fmla="*/ 8 w 173"/>
                      <a:gd name="T43" fmla="*/ 8 h 20"/>
                      <a:gd name="T44" fmla="*/ 6 w 173"/>
                      <a:gd name="T45" fmla="*/ 11 h 20"/>
                      <a:gd name="T46" fmla="*/ 4 w 173"/>
                      <a:gd name="T47" fmla="*/ 14 h 20"/>
                      <a:gd name="T48" fmla="*/ 0 w 173"/>
                      <a:gd name="T49" fmla="*/ 16 h 20"/>
                      <a:gd name="T50" fmla="*/ 7 w 173"/>
                      <a:gd name="T51" fmla="*/ 15 h 20"/>
                      <a:gd name="T52" fmla="*/ 15 w 173"/>
                      <a:gd name="T53" fmla="*/ 13 h 20"/>
                      <a:gd name="T54" fmla="*/ 21 w 173"/>
                      <a:gd name="T55" fmla="*/ 12 h 20"/>
                      <a:gd name="T56" fmla="*/ 29 w 173"/>
                      <a:gd name="T57" fmla="*/ 11 h 20"/>
                      <a:gd name="T58" fmla="*/ 36 w 173"/>
                      <a:gd name="T59" fmla="*/ 10 h 20"/>
                      <a:gd name="T60" fmla="*/ 49 w 173"/>
                      <a:gd name="T61" fmla="*/ 9 h 20"/>
                      <a:gd name="T62" fmla="*/ 62 w 173"/>
                      <a:gd name="T63" fmla="*/ 8 h 20"/>
                      <a:gd name="T64" fmla="*/ 77 w 173"/>
                      <a:gd name="T65" fmla="*/ 7 h 20"/>
                      <a:gd name="T66" fmla="*/ 92 w 173"/>
                      <a:gd name="T67" fmla="*/ 6 h 20"/>
                      <a:gd name="T68" fmla="*/ 106 w 173"/>
                      <a:gd name="T69" fmla="*/ 6 h 20"/>
                      <a:gd name="T70" fmla="*/ 118 w 173"/>
                      <a:gd name="T71" fmla="*/ 7 h 20"/>
                      <a:gd name="T72" fmla="*/ 126 w 173"/>
                      <a:gd name="T73" fmla="*/ 9 h 20"/>
                      <a:gd name="T74" fmla="*/ 135 w 173"/>
                      <a:gd name="T75" fmla="*/ 11 h 20"/>
                      <a:gd name="T76" fmla="*/ 145 w 173"/>
                      <a:gd name="T77" fmla="*/ 13 h 20"/>
                      <a:gd name="T78" fmla="*/ 155 w 173"/>
                      <a:gd name="T79" fmla="*/ 16 h 20"/>
                      <a:gd name="T80" fmla="*/ 163 w 173"/>
                      <a:gd name="T81" fmla="*/ 17 h 20"/>
                      <a:gd name="T82" fmla="*/ 172 w 173"/>
                      <a:gd name="T83" fmla="*/ 19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73" h="20">
                        <a:moveTo>
                          <a:pt x="172" y="19"/>
                        </a:moveTo>
                        <a:lnTo>
                          <a:pt x="167" y="17"/>
                        </a:lnTo>
                        <a:lnTo>
                          <a:pt x="163" y="15"/>
                        </a:lnTo>
                        <a:lnTo>
                          <a:pt x="157" y="13"/>
                        </a:lnTo>
                        <a:lnTo>
                          <a:pt x="152" y="11"/>
                        </a:lnTo>
                        <a:lnTo>
                          <a:pt x="146" y="9"/>
                        </a:lnTo>
                        <a:lnTo>
                          <a:pt x="138" y="6"/>
                        </a:lnTo>
                        <a:lnTo>
                          <a:pt x="131" y="2"/>
                        </a:lnTo>
                        <a:lnTo>
                          <a:pt x="125" y="2"/>
                        </a:lnTo>
                        <a:lnTo>
                          <a:pt x="118" y="3"/>
                        </a:lnTo>
                        <a:lnTo>
                          <a:pt x="108" y="5"/>
                        </a:lnTo>
                        <a:lnTo>
                          <a:pt x="103" y="5"/>
                        </a:lnTo>
                        <a:lnTo>
                          <a:pt x="91" y="3"/>
                        </a:lnTo>
                        <a:lnTo>
                          <a:pt x="77" y="1"/>
                        </a:lnTo>
                        <a:lnTo>
                          <a:pt x="67" y="0"/>
                        </a:lnTo>
                        <a:lnTo>
                          <a:pt x="55" y="0"/>
                        </a:lnTo>
                        <a:lnTo>
                          <a:pt x="43" y="0"/>
                        </a:lnTo>
                        <a:lnTo>
                          <a:pt x="35" y="1"/>
                        </a:lnTo>
                        <a:lnTo>
                          <a:pt x="26" y="2"/>
                        </a:lnTo>
                        <a:lnTo>
                          <a:pt x="18" y="3"/>
                        </a:lnTo>
                        <a:lnTo>
                          <a:pt x="9" y="4"/>
                        </a:lnTo>
                        <a:lnTo>
                          <a:pt x="8" y="8"/>
                        </a:lnTo>
                        <a:lnTo>
                          <a:pt x="6" y="11"/>
                        </a:lnTo>
                        <a:lnTo>
                          <a:pt x="4" y="14"/>
                        </a:lnTo>
                        <a:lnTo>
                          <a:pt x="0" y="16"/>
                        </a:lnTo>
                        <a:lnTo>
                          <a:pt x="7" y="15"/>
                        </a:lnTo>
                        <a:lnTo>
                          <a:pt x="15" y="13"/>
                        </a:lnTo>
                        <a:lnTo>
                          <a:pt x="21" y="12"/>
                        </a:lnTo>
                        <a:lnTo>
                          <a:pt x="29" y="11"/>
                        </a:lnTo>
                        <a:lnTo>
                          <a:pt x="36" y="10"/>
                        </a:lnTo>
                        <a:lnTo>
                          <a:pt x="49" y="9"/>
                        </a:lnTo>
                        <a:lnTo>
                          <a:pt x="62" y="8"/>
                        </a:lnTo>
                        <a:lnTo>
                          <a:pt x="77" y="7"/>
                        </a:lnTo>
                        <a:lnTo>
                          <a:pt x="92" y="6"/>
                        </a:lnTo>
                        <a:lnTo>
                          <a:pt x="106" y="6"/>
                        </a:lnTo>
                        <a:lnTo>
                          <a:pt x="118" y="7"/>
                        </a:lnTo>
                        <a:lnTo>
                          <a:pt x="126" y="9"/>
                        </a:lnTo>
                        <a:lnTo>
                          <a:pt x="135" y="11"/>
                        </a:lnTo>
                        <a:lnTo>
                          <a:pt x="145" y="13"/>
                        </a:lnTo>
                        <a:lnTo>
                          <a:pt x="155" y="16"/>
                        </a:lnTo>
                        <a:lnTo>
                          <a:pt x="163" y="17"/>
                        </a:lnTo>
                        <a:lnTo>
                          <a:pt x="172" y="19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385057" name="Group 33"/>
          <p:cNvGrpSpPr>
            <a:grpSpLocks/>
          </p:cNvGrpSpPr>
          <p:nvPr/>
        </p:nvGrpSpPr>
        <p:grpSpPr bwMode="auto">
          <a:xfrm>
            <a:off x="7934325" y="6124575"/>
            <a:ext cx="322263" cy="420688"/>
            <a:chOff x="112" y="4288"/>
            <a:chExt cx="439" cy="478"/>
          </a:xfrm>
        </p:grpSpPr>
        <p:grpSp>
          <p:nvGrpSpPr>
            <p:cNvPr id="385058" name="Group 34"/>
            <p:cNvGrpSpPr>
              <a:grpSpLocks/>
            </p:cNvGrpSpPr>
            <p:nvPr/>
          </p:nvGrpSpPr>
          <p:grpSpPr bwMode="auto">
            <a:xfrm>
              <a:off x="259" y="4288"/>
              <a:ext cx="148" cy="478"/>
              <a:chOff x="259" y="4288"/>
              <a:chExt cx="148" cy="478"/>
            </a:xfrm>
          </p:grpSpPr>
          <p:sp>
            <p:nvSpPr>
              <p:cNvPr id="385059" name="Freeform 35"/>
              <p:cNvSpPr>
                <a:spLocks/>
              </p:cNvSpPr>
              <p:nvPr/>
            </p:nvSpPr>
            <p:spPr bwMode="auto">
              <a:xfrm>
                <a:off x="260" y="4288"/>
                <a:ext cx="147" cy="478"/>
              </a:xfrm>
              <a:custGeom>
                <a:avLst/>
                <a:gdLst>
                  <a:gd name="T0" fmla="*/ 49 w 147"/>
                  <a:gd name="T1" fmla="*/ 188 h 478"/>
                  <a:gd name="T2" fmla="*/ 131 w 147"/>
                  <a:gd name="T3" fmla="*/ 472 h 478"/>
                  <a:gd name="T4" fmla="*/ 135 w 147"/>
                  <a:gd name="T5" fmla="*/ 475 h 478"/>
                  <a:gd name="T6" fmla="*/ 139 w 147"/>
                  <a:gd name="T7" fmla="*/ 477 h 478"/>
                  <a:gd name="T8" fmla="*/ 142 w 147"/>
                  <a:gd name="T9" fmla="*/ 475 h 478"/>
                  <a:gd name="T10" fmla="*/ 144 w 147"/>
                  <a:gd name="T11" fmla="*/ 472 h 478"/>
                  <a:gd name="T12" fmla="*/ 146 w 147"/>
                  <a:gd name="T13" fmla="*/ 468 h 478"/>
                  <a:gd name="T14" fmla="*/ 146 w 147"/>
                  <a:gd name="T15" fmla="*/ 463 h 478"/>
                  <a:gd name="T16" fmla="*/ 143 w 147"/>
                  <a:gd name="T17" fmla="*/ 455 h 478"/>
                  <a:gd name="T18" fmla="*/ 61 w 147"/>
                  <a:gd name="T19" fmla="*/ 176 h 478"/>
                  <a:gd name="T20" fmla="*/ 9 w 147"/>
                  <a:gd name="T21" fmla="*/ 5 h 478"/>
                  <a:gd name="T22" fmla="*/ 6 w 147"/>
                  <a:gd name="T23" fmla="*/ 2 h 478"/>
                  <a:gd name="T24" fmla="*/ 4 w 147"/>
                  <a:gd name="T25" fmla="*/ 1 h 478"/>
                  <a:gd name="T26" fmla="*/ 1 w 147"/>
                  <a:gd name="T27" fmla="*/ 0 h 478"/>
                  <a:gd name="T28" fmla="*/ 0 w 147"/>
                  <a:gd name="T29" fmla="*/ 2 h 478"/>
                  <a:gd name="T30" fmla="*/ 0 w 147"/>
                  <a:gd name="T31" fmla="*/ 6 h 478"/>
                  <a:gd name="T32" fmla="*/ 0 w 147"/>
                  <a:gd name="T33" fmla="*/ 10 h 478"/>
                  <a:gd name="T34" fmla="*/ 49 w 147"/>
                  <a:gd name="T35" fmla="*/ 188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7" h="478">
                    <a:moveTo>
                      <a:pt x="49" y="188"/>
                    </a:moveTo>
                    <a:lnTo>
                      <a:pt x="131" y="472"/>
                    </a:lnTo>
                    <a:lnTo>
                      <a:pt x="135" y="475"/>
                    </a:lnTo>
                    <a:lnTo>
                      <a:pt x="139" y="477"/>
                    </a:lnTo>
                    <a:lnTo>
                      <a:pt x="142" y="475"/>
                    </a:lnTo>
                    <a:lnTo>
                      <a:pt x="144" y="472"/>
                    </a:lnTo>
                    <a:lnTo>
                      <a:pt x="146" y="468"/>
                    </a:lnTo>
                    <a:lnTo>
                      <a:pt x="146" y="463"/>
                    </a:lnTo>
                    <a:lnTo>
                      <a:pt x="143" y="455"/>
                    </a:lnTo>
                    <a:lnTo>
                      <a:pt x="61" y="176"/>
                    </a:lnTo>
                    <a:lnTo>
                      <a:pt x="9" y="5"/>
                    </a:lnTo>
                    <a:lnTo>
                      <a:pt x="6" y="2"/>
                    </a:lnTo>
                    <a:lnTo>
                      <a:pt x="4" y="1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9" y="188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5060" name="Freeform 36"/>
              <p:cNvSpPr>
                <a:spLocks/>
              </p:cNvSpPr>
              <p:nvPr/>
            </p:nvSpPr>
            <p:spPr bwMode="auto">
              <a:xfrm>
                <a:off x="259" y="4289"/>
                <a:ext cx="146" cy="477"/>
              </a:xfrm>
              <a:custGeom>
                <a:avLst/>
                <a:gdLst>
                  <a:gd name="T0" fmla="*/ 50 w 146"/>
                  <a:gd name="T1" fmla="*/ 186 h 477"/>
                  <a:gd name="T2" fmla="*/ 131 w 146"/>
                  <a:gd name="T3" fmla="*/ 471 h 477"/>
                  <a:gd name="T4" fmla="*/ 133 w 146"/>
                  <a:gd name="T5" fmla="*/ 474 h 477"/>
                  <a:gd name="T6" fmla="*/ 138 w 146"/>
                  <a:gd name="T7" fmla="*/ 476 h 477"/>
                  <a:gd name="T8" fmla="*/ 141 w 146"/>
                  <a:gd name="T9" fmla="*/ 474 h 477"/>
                  <a:gd name="T10" fmla="*/ 144 w 146"/>
                  <a:gd name="T11" fmla="*/ 473 h 477"/>
                  <a:gd name="T12" fmla="*/ 145 w 146"/>
                  <a:gd name="T13" fmla="*/ 467 h 477"/>
                  <a:gd name="T14" fmla="*/ 145 w 146"/>
                  <a:gd name="T15" fmla="*/ 462 h 477"/>
                  <a:gd name="T16" fmla="*/ 143 w 146"/>
                  <a:gd name="T17" fmla="*/ 454 h 477"/>
                  <a:gd name="T18" fmla="*/ 61 w 146"/>
                  <a:gd name="T19" fmla="*/ 174 h 477"/>
                  <a:gd name="T20" fmla="*/ 9 w 146"/>
                  <a:gd name="T21" fmla="*/ 4 h 477"/>
                  <a:gd name="T22" fmla="*/ 6 w 146"/>
                  <a:gd name="T23" fmla="*/ 2 h 477"/>
                  <a:gd name="T24" fmla="*/ 4 w 146"/>
                  <a:gd name="T25" fmla="*/ 0 h 477"/>
                  <a:gd name="T26" fmla="*/ 2 w 146"/>
                  <a:gd name="T27" fmla="*/ 0 h 477"/>
                  <a:gd name="T28" fmla="*/ 1 w 146"/>
                  <a:gd name="T29" fmla="*/ 2 h 477"/>
                  <a:gd name="T30" fmla="*/ 0 w 146"/>
                  <a:gd name="T31" fmla="*/ 5 h 477"/>
                  <a:gd name="T32" fmla="*/ 0 w 146"/>
                  <a:gd name="T33" fmla="*/ 9 h 477"/>
                  <a:gd name="T34" fmla="*/ 50 w 146"/>
                  <a:gd name="T35" fmla="*/ 186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6" h="477">
                    <a:moveTo>
                      <a:pt x="50" y="186"/>
                    </a:moveTo>
                    <a:lnTo>
                      <a:pt x="131" y="471"/>
                    </a:lnTo>
                    <a:lnTo>
                      <a:pt x="133" y="474"/>
                    </a:lnTo>
                    <a:lnTo>
                      <a:pt x="138" y="476"/>
                    </a:lnTo>
                    <a:lnTo>
                      <a:pt x="141" y="474"/>
                    </a:lnTo>
                    <a:lnTo>
                      <a:pt x="144" y="473"/>
                    </a:lnTo>
                    <a:lnTo>
                      <a:pt x="145" y="467"/>
                    </a:lnTo>
                    <a:lnTo>
                      <a:pt x="145" y="462"/>
                    </a:lnTo>
                    <a:lnTo>
                      <a:pt x="143" y="454"/>
                    </a:lnTo>
                    <a:lnTo>
                      <a:pt x="61" y="174"/>
                    </a:lnTo>
                    <a:lnTo>
                      <a:pt x="9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50" y="186"/>
                    </a:lnTo>
                  </a:path>
                </a:pathLst>
              </a:custGeom>
              <a:solidFill>
                <a:srgbClr val="9F9F9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85061" name="Group 37"/>
            <p:cNvGrpSpPr>
              <a:grpSpLocks/>
            </p:cNvGrpSpPr>
            <p:nvPr/>
          </p:nvGrpSpPr>
          <p:grpSpPr bwMode="auto">
            <a:xfrm>
              <a:off x="112" y="4295"/>
              <a:ext cx="439" cy="321"/>
              <a:chOff x="112" y="4295"/>
              <a:chExt cx="439" cy="321"/>
            </a:xfrm>
          </p:grpSpPr>
          <p:sp>
            <p:nvSpPr>
              <p:cNvPr id="385062" name="Freeform 38"/>
              <p:cNvSpPr>
                <a:spLocks/>
              </p:cNvSpPr>
              <p:nvPr/>
            </p:nvSpPr>
            <p:spPr bwMode="auto">
              <a:xfrm>
                <a:off x="191" y="4304"/>
                <a:ext cx="273" cy="276"/>
              </a:xfrm>
              <a:custGeom>
                <a:avLst/>
                <a:gdLst>
                  <a:gd name="T0" fmla="*/ 43 w 273"/>
                  <a:gd name="T1" fmla="*/ 32 h 276"/>
                  <a:gd name="T2" fmla="*/ 69 w 273"/>
                  <a:gd name="T3" fmla="*/ 13 h 276"/>
                  <a:gd name="T4" fmla="*/ 92 w 273"/>
                  <a:gd name="T5" fmla="*/ 4 h 276"/>
                  <a:gd name="T6" fmla="*/ 123 w 273"/>
                  <a:gd name="T7" fmla="*/ 0 h 276"/>
                  <a:gd name="T8" fmla="*/ 154 w 273"/>
                  <a:gd name="T9" fmla="*/ 9 h 276"/>
                  <a:gd name="T10" fmla="*/ 194 w 273"/>
                  <a:gd name="T11" fmla="*/ 36 h 276"/>
                  <a:gd name="T12" fmla="*/ 232 w 273"/>
                  <a:gd name="T13" fmla="*/ 75 h 276"/>
                  <a:gd name="T14" fmla="*/ 265 w 273"/>
                  <a:gd name="T15" fmla="*/ 128 h 276"/>
                  <a:gd name="T16" fmla="*/ 268 w 273"/>
                  <a:gd name="T17" fmla="*/ 156 h 276"/>
                  <a:gd name="T18" fmla="*/ 261 w 273"/>
                  <a:gd name="T19" fmla="*/ 146 h 276"/>
                  <a:gd name="T20" fmla="*/ 253 w 273"/>
                  <a:gd name="T21" fmla="*/ 138 h 276"/>
                  <a:gd name="T22" fmla="*/ 242 w 273"/>
                  <a:gd name="T23" fmla="*/ 133 h 276"/>
                  <a:gd name="T24" fmla="*/ 232 w 273"/>
                  <a:gd name="T25" fmla="*/ 132 h 276"/>
                  <a:gd name="T26" fmla="*/ 220 w 273"/>
                  <a:gd name="T27" fmla="*/ 133 h 276"/>
                  <a:gd name="T28" fmla="*/ 209 w 273"/>
                  <a:gd name="T29" fmla="*/ 137 h 276"/>
                  <a:gd name="T30" fmla="*/ 201 w 273"/>
                  <a:gd name="T31" fmla="*/ 144 h 276"/>
                  <a:gd name="T32" fmla="*/ 193 w 273"/>
                  <a:gd name="T33" fmla="*/ 155 h 276"/>
                  <a:gd name="T34" fmla="*/ 187 w 273"/>
                  <a:gd name="T35" fmla="*/ 167 h 276"/>
                  <a:gd name="T36" fmla="*/ 184 w 273"/>
                  <a:gd name="T37" fmla="*/ 181 h 276"/>
                  <a:gd name="T38" fmla="*/ 186 w 273"/>
                  <a:gd name="T39" fmla="*/ 196 h 276"/>
                  <a:gd name="T40" fmla="*/ 166 w 273"/>
                  <a:gd name="T41" fmla="*/ 150 h 276"/>
                  <a:gd name="T42" fmla="*/ 99 w 273"/>
                  <a:gd name="T43" fmla="*/ 225 h 276"/>
                  <a:gd name="T44" fmla="*/ 99 w 273"/>
                  <a:gd name="T45" fmla="*/ 231 h 276"/>
                  <a:gd name="T46" fmla="*/ 92 w 273"/>
                  <a:gd name="T47" fmla="*/ 221 h 276"/>
                  <a:gd name="T48" fmla="*/ 83 w 273"/>
                  <a:gd name="T49" fmla="*/ 212 h 276"/>
                  <a:gd name="T50" fmla="*/ 73 w 273"/>
                  <a:gd name="T51" fmla="*/ 207 h 276"/>
                  <a:gd name="T52" fmla="*/ 63 w 273"/>
                  <a:gd name="T53" fmla="*/ 204 h 276"/>
                  <a:gd name="T54" fmla="*/ 53 w 273"/>
                  <a:gd name="T55" fmla="*/ 206 h 276"/>
                  <a:gd name="T56" fmla="*/ 43 w 273"/>
                  <a:gd name="T57" fmla="*/ 208 h 276"/>
                  <a:gd name="T58" fmla="*/ 33 w 273"/>
                  <a:gd name="T59" fmla="*/ 214 h 276"/>
                  <a:gd name="T60" fmla="*/ 25 w 273"/>
                  <a:gd name="T61" fmla="*/ 222 h 276"/>
                  <a:gd name="T62" fmla="*/ 19 w 273"/>
                  <a:gd name="T63" fmla="*/ 231 h 276"/>
                  <a:gd name="T64" fmla="*/ 15 w 273"/>
                  <a:gd name="T65" fmla="*/ 243 h 276"/>
                  <a:gd name="T66" fmla="*/ 14 w 273"/>
                  <a:gd name="T67" fmla="*/ 258 h 276"/>
                  <a:gd name="T68" fmla="*/ 17 w 273"/>
                  <a:gd name="T69" fmla="*/ 275 h 276"/>
                  <a:gd name="T70" fmla="*/ 3 w 273"/>
                  <a:gd name="T71" fmla="*/ 229 h 276"/>
                  <a:gd name="T72" fmla="*/ 0 w 273"/>
                  <a:gd name="T73" fmla="*/ 173 h 276"/>
                  <a:gd name="T74" fmla="*/ 4 w 273"/>
                  <a:gd name="T75" fmla="*/ 119 h 276"/>
                  <a:gd name="T76" fmla="*/ 30 w 273"/>
                  <a:gd name="T77" fmla="*/ 48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3" h="276">
                    <a:moveTo>
                      <a:pt x="30" y="48"/>
                    </a:moveTo>
                    <a:lnTo>
                      <a:pt x="43" y="32"/>
                    </a:lnTo>
                    <a:lnTo>
                      <a:pt x="55" y="21"/>
                    </a:lnTo>
                    <a:lnTo>
                      <a:pt x="69" y="13"/>
                    </a:lnTo>
                    <a:lnTo>
                      <a:pt x="78" y="8"/>
                    </a:lnTo>
                    <a:lnTo>
                      <a:pt x="92" y="4"/>
                    </a:lnTo>
                    <a:lnTo>
                      <a:pt x="108" y="0"/>
                    </a:lnTo>
                    <a:lnTo>
                      <a:pt x="123" y="0"/>
                    </a:lnTo>
                    <a:lnTo>
                      <a:pt x="144" y="4"/>
                    </a:lnTo>
                    <a:lnTo>
                      <a:pt x="154" y="9"/>
                    </a:lnTo>
                    <a:lnTo>
                      <a:pt x="173" y="20"/>
                    </a:lnTo>
                    <a:lnTo>
                      <a:pt x="194" y="36"/>
                    </a:lnTo>
                    <a:lnTo>
                      <a:pt x="213" y="55"/>
                    </a:lnTo>
                    <a:lnTo>
                      <a:pt x="232" y="75"/>
                    </a:lnTo>
                    <a:lnTo>
                      <a:pt x="247" y="105"/>
                    </a:lnTo>
                    <a:lnTo>
                      <a:pt x="265" y="128"/>
                    </a:lnTo>
                    <a:lnTo>
                      <a:pt x="272" y="165"/>
                    </a:lnTo>
                    <a:lnTo>
                      <a:pt x="268" y="156"/>
                    </a:lnTo>
                    <a:lnTo>
                      <a:pt x="265" y="150"/>
                    </a:lnTo>
                    <a:lnTo>
                      <a:pt x="261" y="146"/>
                    </a:lnTo>
                    <a:lnTo>
                      <a:pt x="256" y="142"/>
                    </a:lnTo>
                    <a:lnTo>
                      <a:pt x="253" y="138"/>
                    </a:lnTo>
                    <a:lnTo>
                      <a:pt x="247" y="136"/>
                    </a:lnTo>
                    <a:lnTo>
                      <a:pt x="242" y="133"/>
                    </a:lnTo>
                    <a:lnTo>
                      <a:pt x="237" y="132"/>
                    </a:lnTo>
                    <a:lnTo>
                      <a:pt x="232" y="132"/>
                    </a:lnTo>
                    <a:lnTo>
                      <a:pt x="226" y="132"/>
                    </a:lnTo>
                    <a:lnTo>
                      <a:pt x="220" y="133"/>
                    </a:lnTo>
                    <a:lnTo>
                      <a:pt x="215" y="134"/>
                    </a:lnTo>
                    <a:lnTo>
                      <a:pt x="209" y="137"/>
                    </a:lnTo>
                    <a:lnTo>
                      <a:pt x="205" y="141"/>
                    </a:lnTo>
                    <a:lnTo>
                      <a:pt x="201" y="144"/>
                    </a:lnTo>
                    <a:lnTo>
                      <a:pt x="196" y="149"/>
                    </a:lnTo>
                    <a:lnTo>
                      <a:pt x="193" y="155"/>
                    </a:lnTo>
                    <a:lnTo>
                      <a:pt x="190" y="161"/>
                    </a:lnTo>
                    <a:lnTo>
                      <a:pt x="187" y="167"/>
                    </a:lnTo>
                    <a:lnTo>
                      <a:pt x="186" y="175"/>
                    </a:lnTo>
                    <a:lnTo>
                      <a:pt x="184" y="181"/>
                    </a:lnTo>
                    <a:lnTo>
                      <a:pt x="185" y="190"/>
                    </a:lnTo>
                    <a:lnTo>
                      <a:pt x="186" y="196"/>
                    </a:lnTo>
                    <a:lnTo>
                      <a:pt x="187" y="203"/>
                    </a:lnTo>
                    <a:lnTo>
                      <a:pt x="166" y="150"/>
                    </a:lnTo>
                    <a:lnTo>
                      <a:pt x="98" y="175"/>
                    </a:lnTo>
                    <a:lnTo>
                      <a:pt x="99" y="225"/>
                    </a:lnTo>
                    <a:lnTo>
                      <a:pt x="102" y="239"/>
                    </a:lnTo>
                    <a:lnTo>
                      <a:pt x="99" y="231"/>
                    </a:lnTo>
                    <a:lnTo>
                      <a:pt x="96" y="226"/>
                    </a:lnTo>
                    <a:lnTo>
                      <a:pt x="92" y="221"/>
                    </a:lnTo>
                    <a:lnTo>
                      <a:pt x="87" y="217"/>
                    </a:lnTo>
                    <a:lnTo>
                      <a:pt x="83" y="212"/>
                    </a:lnTo>
                    <a:lnTo>
                      <a:pt x="78" y="210"/>
                    </a:lnTo>
                    <a:lnTo>
                      <a:pt x="73" y="207"/>
                    </a:lnTo>
                    <a:lnTo>
                      <a:pt x="68" y="206"/>
                    </a:lnTo>
                    <a:lnTo>
                      <a:pt x="63" y="204"/>
                    </a:lnTo>
                    <a:lnTo>
                      <a:pt x="58" y="204"/>
                    </a:lnTo>
                    <a:lnTo>
                      <a:pt x="53" y="206"/>
                    </a:lnTo>
                    <a:lnTo>
                      <a:pt x="48" y="206"/>
                    </a:lnTo>
                    <a:lnTo>
                      <a:pt x="43" y="208"/>
                    </a:lnTo>
                    <a:lnTo>
                      <a:pt x="38" y="211"/>
                    </a:lnTo>
                    <a:lnTo>
                      <a:pt x="33" y="214"/>
                    </a:lnTo>
                    <a:lnTo>
                      <a:pt x="28" y="218"/>
                    </a:lnTo>
                    <a:lnTo>
                      <a:pt x="25" y="222"/>
                    </a:lnTo>
                    <a:lnTo>
                      <a:pt x="22" y="226"/>
                    </a:lnTo>
                    <a:lnTo>
                      <a:pt x="19" y="231"/>
                    </a:lnTo>
                    <a:lnTo>
                      <a:pt x="17" y="238"/>
                    </a:lnTo>
                    <a:lnTo>
                      <a:pt x="15" y="243"/>
                    </a:lnTo>
                    <a:lnTo>
                      <a:pt x="14" y="252"/>
                    </a:lnTo>
                    <a:lnTo>
                      <a:pt x="14" y="258"/>
                    </a:lnTo>
                    <a:lnTo>
                      <a:pt x="15" y="264"/>
                    </a:lnTo>
                    <a:lnTo>
                      <a:pt x="17" y="275"/>
                    </a:lnTo>
                    <a:lnTo>
                      <a:pt x="12" y="262"/>
                    </a:lnTo>
                    <a:lnTo>
                      <a:pt x="3" y="229"/>
                    </a:lnTo>
                    <a:lnTo>
                      <a:pt x="2" y="207"/>
                    </a:lnTo>
                    <a:lnTo>
                      <a:pt x="0" y="173"/>
                    </a:lnTo>
                    <a:lnTo>
                      <a:pt x="0" y="144"/>
                    </a:lnTo>
                    <a:lnTo>
                      <a:pt x="4" y="119"/>
                    </a:lnTo>
                    <a:lnTo>
                      <a:pt x="11" y="84"/>
                    </a:lnTo>
                    <a:lnTo>
                      <a:pt x="30" y="4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5063" name="Freeform 39"/>
              <p:cNvSpPr>
                <a:spLocks/>
              </p:cNvSpPr>
              <p:nvPr/>
            </p:nvSpPr>
            <p:spPr bwMode="auto">
              <a:xfrm>
                <a:off x="112" y="4295"/>
                <a:ext cx="439" cy="321"/>
              </a:xfrm>
              <a:custGeom>
                <a:avLst/>
                <a:gdLst>
                  <a:gd name="T0" fmla="*/ 146 w 439"/>
                  <a:gd name="T1" fmla="*/ 22 h 321"/>
                  <a:gd name="T2" fmla="*/ 113 w 439"/>
                  <a:gd name="T3" fmla="*/ 43 h 321"/>
                  <a:gd name="T4" fmla="*/ 83 w 439"/>
                  <a:gd name="T5" fmla="*/ 67 h 321"/>
                  <a:gd name="T6" fmla="*/ 57 w 439"/>
                  <a:gd name="T7" fmla="*/ 96 h 321"/>
                  <a:gd name="T8" fmla="*/ 31 w 439"/>
                  <a:gd name="T9" fmla="*/ 134 h 321"/>
                  <a:gd name="T10" fmla="*/ 12 w 439"/>
                  <a:gd name="T11" fmla="*/ 177 h 321"/>
                  <a:gd name="T12" fmla="*/ 1 w 439"/>
                  <a:gd name="T13" fmla="*/ 227 h 321"/>
                  <a:gd name="T14" fmla="*/ 0 w 439"/>
                  <a:gd name="T15" fmla="*/ 278 h 321"/>
                  <a:gd name="T16" fmla="*/ 9 w 439"/>
                  <a:gd name="T17" fmla="*/ 320 h 321"/>
                  <a:gd name="T18" fmla="*/ 10 w 439"/>
                  <a:gd name="T19" fmla="*/ 282 h 321"/>
                  <a:gd name="T20" fmla="*/ 29 w 439"/>
                  <a:gd name="T21" fmla="*/ 258 h 321"/>
                  <a:gd name="T22" fmla="*/ 55 w 439"/>
                  <a:gd name="T23" fmla="*/ 250 h 321"/>
                  <a:gd name="T24" fmla="*/ 81 w 439"/>
                  <a:gd name="T25" fmla="*/ 260 h 321"/>
                  <a:gd name="T26" fmla="*/ 94 w 439"/>
                  <a:gd name="T27" fmla="*/ 276 h 321"/>
                  <a:gd name="T28" fmla="*/ 84 w 439"/>
                  <a:gd name="T29" fmla="*/ 229 h 321"/>
                  <a:gd name="T30" fmla="*/ 81 w 439"/>
                  <a:gd name="T31" fmla="*/ 178 h 321"/>
                  <a:gd name="T32" fmla="*/ 85 w 439"/>
                  <a:gd name="T33" fmla="*/ 129 h 321"/>
                  <a:gd name="T34" fmla="*/ 96 w 439"/>
                  <a:gd name="T35" fmla="*/ 91 h 321"/>
                  <a:gd name="T36" fmla="*/ 113 w 439"/>
                  <a:gd name="T37" fmla="*/ 57 h 321"/>
                  <a:gd name="T38" fmla="*/ 138 w 439"/>
                  <a:gd name="T39" fmla="*/ 30 h 321"/>
                  <a:gd name="T40" fmla="*/ 149 w 439"/>
                  <a:gd name="T41" fmla="*/ 30 h 321"/>
                  <a:gd name="T42" fmla="*/ 146 w 439"/>
                  <a:gd name="T43" fmla="*/ 71 h 321"/>
                  <a:gd name="T44" fmla="*/ 150 w 439"/>
                  <a:gd name="T45" fmla="*/ 116 h 321"/>
                  <a:gd name="T46" fmla="*/ 161 w 439"/>
                  <a:gd name="T47" fmla="*/ 172 h 321"/>
                  <a:gd name="T48" fmla="*/ 174 w 439"/>
                  <a:gd name="T49" fmla="*/ 220 h 321"/>
                  <a:gd name="T50" fmla="*/ 179 w 439"/>
                  <a:gd name="T51" fmla="*/ 231 h 321"/>
                  <a:gd name="T52" fmla="*/ 189 w 439"/>
                  <a:gd name="T53" fmla="*/ 196 h 321"/>
                  <a:gd name="T54" fmla="*/ 217 w 439"/>
                  <a:gd name="T55" fmla="*/ 178 h 321"/>
                  <a:gd name="T56" fmla="*/ 247 w 439"/>
                  <a:gd name="T57" fmla="*/ 184 h 321"/>
                  <a:gd name="T58" fmla="*/ 262 w 439"/>
                  <a:gd name="T59" fmla="*/ 198 h 321"/>
                  <a:gd name="T60" fmla="*/ 248 w 439"/>
                  <a:gd name="T61" fmla="*/ 158 h 321"/>
                  <a:gd name="T62" fmla="*/ 231 w 439"/>
                  <a:gd name="T63" fmla="*/ 115 h 321"/>
                  <a:gd name="T64" fmla="*/ 211 w 439"/>
                  <a:gd name="T65" fmla="*/ 75 h 321"/>
                  <a:gd name="T66" fmla="*/ 192 w 439"/>
                  <a:gd name="T67" fmla="*/ 44 h 321"/>
                  <a:gd name="T68" fmla="*/ 170 w 439"/>
                  <a:gd name="T69" fmla="*/ 20 h 321"/>
                  <a:gd name="T70" fmla="*/ 183 w 439"/>
                  <a:gd name="T71" fmla="*/ 12 h 321"/>
                  <a:gd name="T72" fmla="*/ 217 w 439"/>
                  <a:gd name="T73" fmla="*/ 14 h 321"/>
                  <a:gd name="T74" fmla="*/ 251 w 439"/>
                  <a:gd name="T75" fmla="*/ 30 h 321"/>
                  <a:gd name="T76" fmla="*/ 278 w 439"/>
                  <a:gd name="T77" fmla="*/ 52 h 321"/>
                  <a:gd name="T78" fmla="*/ 303 w 439"/>
                  <a:gd name="T79" fmla="*/ 80 h 321"/>
                  <a:gd name="T80" fmla="*/ 324 w 439"/>
                  <a:gd name="T81" fmla="*/ 112 h 321"/>
                  <a:gd name="T82" fmla="*/ 341 w 439"/>
                  <a:gd name="T83" fmla="*/ 149 h 321"/>
                  <a:gd name="T84" fmla="*/ 350 w 439"/>
                  <a:gd name="T85" fmla="*/ 157 h 321"/>
                  <a:gd name="T86" fmla="*/ 360 w 439"/>
                  <a:gd name="T87" fmla="*/ 125 h 321"/>
                  <a:gd name="T88" fmla="*/ 383 w 439"/>
                  <a:gd name="T89" fmla="*/ 106 h 321"/>
                  <a:gd name="T90" fmla="*/ 407 w 439"/>
                  <a:gd name="T91" fmla="*/ 106 h 321"/>
                  <a:gd name="T92" fmla="*/ 430 w 439"/>
                  <a:gd name="T93" fmla="*/ 125 h 321"/>
                  <a:gd name="T94" fmla="*/ 430 w 439"/>
                  <a:gd name="T95" fmla="*/ 116 h 321"/>
                  <a:gd name="T96" fmla="*/ 411 w 439"/>
                  <a:gd name="T97" fmla="*/ 83 h 321"/>
                  <a:gd name="T98" fmla="*/ 387 w 439"/>
                  <a:gd name="T99" fmla="*/ 53 h 321"/>
                  <a:gd name="T100" fmla="*/ 356 w 439"/>
                  <a:gd name="T101" fmla="*/ 29 h 321"/>
                  <a:gd name="T102" fmla="*/ 324 w 439"/>
                  <a:gd name="T103" fmla="*/ 13 h 321"/>
                  <a:gd name="T104" fmla="*/ 291 w 439"/>
                  <a:gd name="T105" fmla="*/ 4 h 321"/>
                  <a:gd name="T106" fmla="*/ 256 w 439"/>
                  <a:gd name="T107" fmla="*/ 0 h 321"/>
                  <a:gd name="T108" fmla="*/ 217 w 439"/>
                  <a:gd name="T109" fmla="*/ 1 h 321"/>
                  <a:gd name="T110" fmla="*/ 180 w 439"/>
                  <a:gd name="T111" fmla="*/ 9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39" h="321">
                    <a:moveTo>
                      <a:pt x="172" y="12"/>
                    </a:moveTo>
                    <a:lnTo>
                      <a:pt x="162" y="16"/>
                    </a:lnTo>
                    <a:lnTo>
                      <a:pt x="157" y="17"/>
                    </a:lnTo>
                    <a:lnTo>
                      <a:pt x="152" y="20"/>
                    </a:lnTo>
                    <a:lnTo>
                      <a:pt x="146" y="22"/>
                    </a:lnTo>
                    <a:lnTo>
                      <a:pt x="138" y="26"/>
                    </a:lnTo>
                    <a:lnTo>
                      <a:pt x="132" y="30"/>
                    </a:lnTo>
                    <a:lnTo>
                      <a:pt x="126" y="33"/>
                    </a:lnTo>
                    <a:lnTo>
                      <a:pt x="119" y="38"/>
                    </a:lnTo>
                    <a:lnTo>
                      <a:pt x="113" y="43"/>
                    </a:lnTo>
                    <a:lnTo>
                      <a:pt x="107" y="47"/>
                    </a:lnTo>
                    <a:lnTo>
                      <a:pt x="101" y="52"/>
                    </a:lnTo>
                    <a:lnTo>
                      <a:pt x="94" y="57"/>
                    </a:lnTo>
                    <a:lnTo>
                      <a:pt x="88" y="61"/>
                    </a:lnTo>
                    <a:lnTo>
                      <a:pt x="83" y="67"/>
                    </a:lnTo>
                    <a:lnTo>
                      <a:pt x="77" y="72"/>
                    </a:lnTo>
                    <a:lnTo>
                      <a:pt x="72" y="79"/>
                    </a:lnTo>
                    <a:lnTo>
                      <a:pt x="66" y="84"/>
                    </a:lnTo>
                    <a:lnTo>
                      <a:pt x="61" y="90"/>
                    </a:lnTo>
                    <a:lnTo>
                      <a:pt x="57" y="96"/>
                    </a:lnTo>
                    <a:lnTo>
                      <a:pt x="51" y="103"/>
                    </a:lnTo>
                    <a:lnTo>
                      <a:pt x="46" y="110"/>
                    </a:lnTo>
                    <a:lnTo>
                      <a:pt x="41" y="118"/>
                    </a:lnTo>
                    <a:lnTo>
                      <a:pt x="36" y="126"/>
                    </a:lnTo>
                    <a:lnTo>
                      <a:pt x="31" y="134"/>
                    </a:lnTo>
                    <a:lnTo>
                      <a:pt x="27" y="141"/>
                    </a:lnTo>
                    <a:lnTo>
                      <a:pt x="23" y="150"/>
                    </a:lnTo>
                    <a:lnTo>
                      <a:pt x="18" y="160"/>
                    </a:lnTo>
                    <a:lnTo>
                      <a:pt x="15" y="169"/>
                    </a:lnTo>
                    <a:lnTo>
                      <a:pt x="12" y="177"/>
                    </a:lnTo>
                    <a:lnTo>
                      <a:pt x="9" y="186"/>
                    </a:lnTo>
                    <a:lnTo>
                      <a:pt x="6" y="196"/>
                    </a:lnTo>
                    <a:lnTo>
                      <a:pt x="4" y="207"/>
                    </a:lnTo>
                    <a:lnTo>
                      <a:pt x="3" y="216"/>
                    </a:lnTo>
                    <a:lnTo>
                      <a:pt x="1" y="227"/>
                    </a:lnTo>
                    <a:lnTo>
                      <a:pt x="0" y="239"/>
                    </a:lnTo>
                    <a:lnTo>
                      <a:pt x="0" y="250"/>
                    </a:lnTo>
                    <a:lnTo>
                      <a:pt x="0" y="260"/>
                    </a:lnTo>
                    <a:lnTo>
                      <a:pt x="0" y="270"/>
                    </a:lnTo>
                    <a:lnTo>
                      <a:pt x="0" y="278"/>
                    </a:lnTo>
                    <a:lnTo>
                      <a:pt x="1" y="286"/>
                    </a:lnTo>
                    <a:lnTo>
                      <a:pt x="3" y="294"/>
                    </a:lnTo>
                    <a:lnTo>
                      <a:pt x="4" y="302"/>
                    </a:lnTo>
                    <a:lnTo>
                      <a:pt x="6" y="310"/>
                    </a:lnTo>
                    <a:lnTo>
                      <a:pt x="9" y="320"/>
                    </a:lnTo>
                    <a:lnTo>
                      <a:pt x="7" y="310"/>
                    </a:lnTo>
                    <a:lnTo>
                      <a:pt x="7" y="302"/>
                    </a:lnTo>
                    <a:lnTo>
                      <a:pt x="7" y="295"/>
                    </a:lnTo>
                    <a:lnTo>
                      <a:pt x="9" y="289"/>
                    </a:lnTo>
                    <a:lnTo>
                      <a:pt x="10" y="282"/>
                    </a:lnTo>
                    <a:lnTo>
                      <a:pt x="13" y="276"/>
                    </a:lnTo>
                    <a:lnTo>
                      <a:pt x="16" y="271"/>
                    </a:lnTo>
                    <a:lnTo>
                      <a:pt x="21" y="264"/>
                    </a:lnTo>
                    <a:lnTo>
                      <a:pt x="25" y="260"/>
                    </a:lnTo>
                    <a:lnTo>
                      <a:pt x="29" y="258"/>
                    </a:lnTo>
                    <a:lnTo>
                      <a:pt x="33" y="255"/>
                    </a:lnTo>
                    <a:lnTo>
                      <a:pt x="39" y="252"/>
                    </a:lnTo>
                    <a:lnTo>
                      <a:pt x="45" y="251"/>
                    </a:lnTo>
                    <a:lnTo>
                      <a:pt x="50" y="250"/>
                    </a:lnTo>
                    <a:lnTo>
                      <a:pt x="55" y="250"/>
                    </a:lnTo>
                    <a:lnTo>
                      <a:pt x="60" y="251"/>
                    </a:lnTo>
                    <a:lnTo>
                      <a:pt x="66" y="252"/>
                    </a:lnTo>
                    <a:lnTo>
                      <a:pt x="72" y="255"/>
                    </a:lnTo>
                    <a:lnTo>
                      <a:pt x="75" y="258"/>
                    </a:lnTo>
                    <a:lnTo>
                      <a:pt x="81" y="260"/>
                    </a:lnTo>
                    <a:lnTo>
                      <a:pt x="85" y="266"/>
                    </a:lnTo>
                    <a:lnTo>
                      <a:pt x="89" y="271"/>
                    </a:lnTo>
                    <a:lnTo>
                      <a:pt x="93" y="278"/>
                    </a:lnTo>
                    <a:lnTo>
                      <a:pt x="96" y="285"/>
                    </a:lnTo>
                    <a:lnTo>
                      <a:pt x="94" y="276"/>
                    </a:lnTo>
                    <a:lnTo>
                      <a:pt x="92" y="268"/>
                    </a:lnTo>
                    <a:lnTo>
                      <a:pt x="89" y="259"/>
                    </a:lnTo>
                    <a:lnTo>
                      <a:pt x="87" y="248"/>
                    </a:lnTo>
                    <a:lnTo>
                      <a:pt x="86" y="239"/>
                    </a:lnTo>
                    <a:lnTo>
                      <a:pt x="84" y="229"/>
                    </a:lnTo>
                    <a:lnTo>
                      <a:pt x="83" y="220"/>
                    </a:lnTo>
                    <a:lnTo>
                      <a:pt x="82" y="211"/>
                    </a:lnTo>
                    <a:lnTo>
                      <a:pt x="81" y="200"/>
                    </a:lnTo>
                    <a:lnTo>
                      <a:pt x="81" y="189"/>
                    </a:lnTo>
                    <a:lnTo>
                      <a:pt x="81" y="178"/>
                    </a:lnTo>
                    <a:lnTo>
                      <a:pt x="81" y="166"/>
                    </a:lnTo>
                    <a:lnTo>
                      <a:pt x="82" y="155"/>
                    </a:lnTo>
                    <a:lnTo>
                      <a:pt x="83" y="147"/>
                    </a:lnTo>
                    <a:lnTo>
                      <a:pt x="84" y="138"/>
                    </a:lnTo>
                    <a:lnTo>
                      <a:pt x="85" y="129"/>
                    </a:lnTo>
                    <a:lnTo>
                      <a:pt x="87" y="119"/>
                    </a:lnTo>
                    <a:lnTo>
                      <a:pt x="90" y="111"/>
                    </a:lnTo>
                    <a:lnTo>
                      <a:pt x="92" y="103"/>
                    </a:lnTo>
                    <a:lnTo>
                      <a:pt x="93" y="96"/>
                    </a:lnTo>
                    <a:lnTo>
                      <a:pt x="96" y="91"/>
                    </a:lnTo>
                    <a:lnTo>
                      <a:pt x="99" y="86"/>
                    </a:lnTo>
                    <a:lnTo>
                      <a:pt x="102" y="77"/>
                    </a:lnTo>
                    <a:lnTo>
                      <a:pt x="105" y="69"/>
                    </a:lnTo>
                    <a:lnTo>
                      <a:pt x="109" y="63"/>
                    </a:lnTo>
                    <a:lnTo>
                      <a:pt x="113" y="57"/>
                    </a:lnTo>
                    <a:lnTo>
                      <a:pt x="117" y="52"/>
                    </a:lnTo>
                    <a:lnTo>
                      <a:pt x="123" y="45"/>
                    </a:lnTo>
                    <a:lnTo>
                      <a:pt x="127" y="40"/>
                    </a:lnTo>
                    <a:lnTo>
                      <a:pt x="132" y="34"/>
                    </a:lnTo>
                    <a:lnTo>
                      <a:pt x="138" y="30"/>
                    </a:lnTo>
                    <a:lnTo>
                      <a:pt x="144" y="26"/>
                    </a:lnTo>
                    <a:lnTo>
                      <a:pt x="150" y="22"/>
                    </a:lnTo>
                    <a:lnTo>
                      <a:pt x="154" y="21"/>
                    </a:lnTo>
                    <a:lnTo>
                      <a:pt x="151" y="25"/>
                    </a:lnTo>
                    <a:lnTo>
                      <a:pt x="149" y="30"/>
                    </a:lnTo>
                    <a:lnTo>
                      <a:pt x="147" y="38"/>
                    </a:lnTo>
                    <a:lnTo>
                      <a:pt x="147" y="47"/>
                    </a:lnTo>
                    <a:lnTo>
                      <a:pt x="146" y="53"/>
                    </a:lnTo>
                    <a:lnTo>
                      <a:pt x="146" y="63"/>
                    </a:lnTo>
                    <a:lnTo>
                      <a:pt x="146" y="71"/>
                    </a:lnTo>
                    <a:lnTo>
                      <a:pt x="146" y="77"/>
                    </a:lnTo>
                    <a:lnTo>
                      <a:pt x="147" y="87"/>
                    </a:lnTo>
                    <a:lnTo>
                      <a:pt x="147" y="98"/>
                    </a:lnTo>
                    <a:lnTo>
                      <a:pt x="149" y="107"/>
                    </a:lnTo>
                    <a:lnTo>
                      <a:pt x="150" y="116"/>
                    </a:lnTo>
                    <a:lnTo>
                      <a:pt x="152" y="129"/>
                    </a:lnTo>
                    <a:lnTo>
                      <a:pt x="154" y="139"/>
                    </a:lnTo>
                    <a:lnTo>
                      <a:pt x="156" y="151"/>
                    </a:lnTo>
                    <a:lnTo>
                      <a:pt x="159" y="162"/>
                    </a:lnTo>
                    <a:lnTo>
                      <a:pt x="161" y="172"/>
                    </a:lnTo>
                    <a:lnTo>
                      <a:pt x="163" y="181"/>
                    </a:lnTo>
                    <a:lnTo>
                      <a:pt x="165" y="190"/>
                    </a:lnTo>
                    <a:lnTo>
                      <a:pt x="168" y="200"/>
                    </a:lnTo>
                    <a:lnTo>
                      <a:pt x="171" y="209"/>
                    </a:lnTo>
                    <a:lnTo>
                      <a:pt x="174" y="220"/>
                    </a:lnTo>
                    <a:lnTo>
                      <a:pt x="176" y="229"/>
                    </a:lnTo>
                    <a:lnTo>
                      <a:pt x="178" y="237"/>
                    </a:lnTo>
                    <a:lnTo>
                      <a:pt x="181" y="248"/>
                    </a:lnTo>
                    <a:lnTo>
                      <a:pt x="180" y="240"/>
                    </a:lnTo>
                    <a:lnTo>
                      <a:pt x="179" y="231"/>
                    </a:lnTo>
                    <a:lnTo>
                      <a:pt x="180" y="223"/>
                    </a:lnTo>
                    <a:lnTo>
                      <a:pt x="180" y="216"/>
                    </a:lnTo>
                    <a:lnTo>
                      <a:pt x="183" y="209"/>
                    </a:lnTo>
                    <a:lnTo>
                      <a:pt x="186" y="203"/>
                    </a:lnTo>
                    <a:lnTo>
                      <a:pt x="189" y="196"/>
                    </a:lnTo>
                    <a:lnTo>
                      <a:pt x="193" y="190"/>
                    </a:lnTo>
                    <a:lnTo>
                      <a:pt x="198" y="186"/>
                    </a:lnTo>
                    <a:lnTo>
                      <a:pt x="204" y="182"/>
                    </a:lnTo>
                    <a:lnTo>
                      <a:pt x="210" y="178"/>
                    </a:lnTo>
                    <a:lnTo>
                      <a:pt x="217" y="178"/>
                    </a:lnTo>
                    <a:lnTo>
                      <a:pt x="223" y="177"/>
                    </a:lnTo>
                    <a:lnTo>
                      <a:pt x="230" y="177"/>
                    </a:lnTo>
                    <a:lnTo>
                      <a:pt x="236" y="178"/>
                    </a:lnTo>
                    <a:lnTo>
                      <a:pt x="243" y="181"/>
                    </a:lnTo>
                    <a:lnTo>
                      <a:pt x="247" y="184"/>
                    </a:lnTo>
                    <a:lnTo>
                      <a:pt x="252" y="188"/>
                    </a:lnTo>
                    <a:lnTo>
                      <a:pt x="256" y="193"/>
                    </a:lnTo>
                    <a:lnTo>
                      <a:pt x="261" y="198"/>
                    </a:lnTo>
                    <a:lnTo>
                      <a:pt x="267" y="212"/>
                    </a:lnTo>
                    <a:lnTo>
                      <a:pt x="262" y="198"/>
                    </a:lnTo>
                    <a:lnTo>
                      <a:pt x="259" y="190"/>
                    </a:lnTo>
                    <a:lnTo>
                      <a:pt x="257" y="184"/>
                    </a:lnTo>
                    <a:lnTo>
                      <a:pt x="255" y="176"/>
                    </a:lnTo>
                    <a:lnTo>
                      <a:pt x="252" y="168"/>
                    </a:lnTo>
                    <a:lnTo>
                      <a:pt x="248" y="158"/>
                    </a:lnTo>
                    <a:lnTo>
                      <a:pt x="244" y="149"/>
                    </a:lnTo>
                    <a:lnTo>
                      <a:pt x="241" y="139"/>
                    </a:lnTo>
                    <a:lnTo>
                      <a:pt x="238" y="131"/>
                    </a:lnTo>
                    <a:lnTo>
                      <a:pt x="234" y="123"/>
                    </a:lnTo>
                    <a:lnTo>
                      <a:pt x="231" y="115"/>
                    </a:lnTo>
                    <a:lnTo>
                      <a:pt x="227" y="106"/>
                    </a:lnTo>
                    <a:lnTo>
                      <a:pt x="222" y="98"/>
                    </a:lnTo>
                    <a:lnTo>
                      <a:pt x="219" y="90"/>
                    </a:lnTo>
                    <a:lnTo>
                      <a:pt x="215" y="83"/>
                    </a:lnTo>
                    <a:lnTo>
                      <a:pt x="211" y="75"/>
                    </a:lnTo>
                    <a:lnTo>
                      <a:pt x="207" y="68"/>
                    </a:lnTo>
                    <a:lnTo>
                      <a:pt x="204" y="61"/>
                    </a:lnTo>
                    <a:lnTo>
                      <a:pt x="201" y="55"/>
                    </a:lnTo>
                    <a:lnTo>
                      <a:pt x="196" y="49"/>
                    </a:lnTo>
                    <a:lnTo>
                      <a:pt x="192" y="44"/>
                    </a:lnTo>
                    <a:lnTo>
                      <a:pt x="188" y="37"/>
                    </a:lnTo>
                    <a:lnTo>
                      <a:pt x="184" y="32"/>
                    </a:lnTo>
                    <a:lnTo>
                      <a:pt x="180" y="28"/>
                    </a:lnTo>
                    <a:lnTo>
                      <a:pt x="175" y="24"/>
                    </a:lnTo>
                    <a:lnTo>
                      <a:pt x="170" y="20"/>
                    </a:lnTo>
                    <a:lnTo>
                      <a:pt x="165" y="18"/>
                    </a:lnTo>
                    <a:lnTo>
                      <a:pt x="161" y="17"/>
                    </a:lnTo>
                    <a:lnTo>
                      <a:pt x="169" y="14"/>
                    </a:lnTo>
                    <a:lnTo>
                      <a:pt x="176" y="13"/>
                    </a:lnTo>
                    <a:lnTo>
                      <a:pt x="183" y="12"/>
                    </a:lnTo>
                    <a:lnTo>
                      <a:pt x="190" y="12"/>
                    </a:lnTo>
                    <a:lnTo>
                      <a:pt x="198" y="12"/>
                    </a:lnTo>
                    <a:lnTo>
                      <a:pt x="205" y="12"/>
                    </a:lnTo>
                    <a:lnTo>
                      <a:pt x="211" y="13"/>
                    </a:lnTo>
                    <a:lnTo>
                      <a:pt x="217" y="14"/>
                    </a:lnTo>
                    <a:lnTo>
                      <a:pt x="224" y="17"/>
                    </a:lnTo>
                    <a:lnTo>
                      <a:pt x="231" y="20"/>
                    </a:lnTo>
                    <a:lnTo>
                      <a:pt x="238" y="24"/>
                    </a:lnTo>
                    <a:lnTo>
                      <a:pt x="245" y="26"/>
                    </a:lnTo>
                    <a:lnTo>
                      <a:pt x="251" y="30"/>
                    </a:lnTo>
                    <a:lnTo>
                      <a:pt x="256" y="33"/>
                    </a:lnTo>
                    <a:lnTo>
                      <a:pt x="261" y="37"/>
                    </a:lnTo>
                    <a:lnTo>
                      <a:pt x="267" y="43"/>
                    </a:lnTo>
                    <a:lnTo>
                      <a:pt x="273" y="47"/>
                    </a:lnTo>
                    <a:lnTo>
                      <a:pt x="278" y="52"/>
                    </a:lnTo>
                    <a:lnTo>
                      <a:pt x="284" y="57"/>
                    </a:lnTo>
                    <a:lnTo>
                      <a:pt x="289" y="63"/>
                    </a:lnTo>
                    <a:lnTo>
                      <a:pt x="294" y="68"/>
                    </a:lnTo>
                    <a:lnTo>
                      <a:pt x="298" y="73"/>
                    </a:lnTo>
                    <a:lnTo>
                      <a:pt x="303" y="80"/>
                    </a:lnTo>
                    <a:lnTo>
                      <a:pt x="308" y="87"/>
                    </a:lnTo>
                    <a:lnTo>
                      <a:pt x="312" y="92"/>
                    </a:lnTo>
                    <a:lnTo>
                      <a:pt x="315" y="99"/>
                    </a:lnTo>
                    <a:lnTo>
                      <a:pt x="320" y="106"/>
                    </a:lnTo>
                    <a:lnTo>
                      <a:pt x="324" y="112"/>
                    </a:lnTo>
                    <a:lnTo>
                      <a:pt x="327" y="119"/>
                    </a:lnTo>
                    <a:lnTo>
                      <a:pt x="331" y="126"/>
                    </a:lnTo>
                    <a:lnTo>
                      <a:pt x="335" y="134"/>
                    </a:lnTo>
                    <a:lnTo>
                      <a:pt x="338" y="141"/>
                    </a:lnTo>
                    <a:lnTo>
                      <a:pt x="341" y="149"/>
                    </a:lnTo>
                    <a:lnTo>
                      <a:pt x="345" y="157"/>
                    </a:lnTo>
                    <a:lnTo>
                      <a:pt x="348" y="165"/>
                    </a:lnTo>
                    <a:lnTo>
                      <a:pt x="351" y="176"/>
                    </a:lnTo>
                    <a:lnTo>
                      <a:pt x="350" y="164"/>
                    </a:lnTo>
                    <a:lnTo>
                      <a:pt x="350" y="157"/>
                    </a:lnTo>
                    <a:lnTo>
                      <a:pt x="350" y="149"/>
                    </a:lnTo>
                    <a:lnTo>
                      <a:pt x="351" y="142"/>
                    </a:lnTo>
                    <a:lnTo>
                      <a:pt x="354" y="135"/>
                    </a:lnTo>
                    <a:lnTo>
                      <a:pt x="356" y="130"/>
                    </a:lnTo>
                    <a:lnTo>
                      <a:pt x="360" y="125"/>
                    </a:lnTo>
                    <a:lnTo>
                      <a:pt x="364" y="119"/>
                    </a:lnTo>
                    <a:lnTo>
                      <a:pt x="369" y="114"/>
                    </a:lnTo>
                    <a:lnTo>
                      <a:pt x="374" y="111"/>
                    </a:lnTo>
                    <a:lnTo>
                      <a:pt x="378" y="108"/>
                    </a:lnTo>
                    <a:lnTo>
                      <a:pt x="383" y="106"/>
                    </a:lnTo>
                    <a:lnTo>
                      <a:pt x="388" y="104"/>
                    </a:lnTo>
                    <a:lnTo>
                      <a:pt x="393" y="103"/>
                    </a:lnTo>
                    <a:lnTo>
                      <a:pt x="398" y="103"/>
                    </a:lnTo>
                    <a:lnTo>
                      <a:pt x="402" y="104"/>
                    </a:lnTo>
                    <a:lnTo>
                      <a:pt x="407" y="106"/>
                    </a:lnTo>
                    <a:lnTo>
                      <a:pt x="412" y="108"/>
                    </a:lnTo>
                    <a:lnTo>
                      <a:pt x="417" y="111"/>
                    </a:lnTo>
                    <a:lnTo>
                      <a:pt x="422" y="114"/>
                    </a:lnTo>
                    <a:lnTo>
                      <a:pt x="426" y="119"/>
                    </a:lnTo>
                    <a:lnTo>
                      <a:pt x="430" y="125"/>
                    </a:lnTo>
                    <a:lnTo>
                      <a:pt x="434" y="130"/>
                    </a:lnTo>
                    <a:lnTo>
                      <a:pt x="438" y="137"/>
                    </a:lnTo>
                    <a:lnTo>
                      <a:pt x="435" y="129"/>
                    </a:lnTo>
                    <a:lnTo>
                      <a:pt x="432" y="123"/>
                    </a:lnTo>
                    <a:lnTo>
                      <a:pt x="430" y="116"/>
                    </a:lnTo>
                    <a:lnTo>
                      <a:pt x="427" y="110"/>
                    </a:lnTo>
                    <a:lnTo>
                      <a:pt x="423" y="103"/>
                    </a:lnTo>
                    <a:lnTo>
                      <a:pt x="420" y="95"/>
                    </a:lnTo>
                    <a:lnTo>
                      <a:pt x="415" y="88"/>
                    </a:lnTo>
                    <a:lnTo>
                      <a:pt x="411" y="83"/>
                    </a:lnTo>
                    <a:lnTo>
                      <a:pt x="407" y="76"/>
                    </a:lnTo>
                    <a:lnTo>
                      <a:pt x="402" y="69"/>
                    </a:lnTo>
                    <a:lnTo>
                      <a:pt x="396" y="64"/>
                    </a:lnTo>
                    <a:lnTo>
                      <a:pt x="392" y="59"/>
                    </a:lnTo>
                    <a:lnTo>
                      <a:pt x="387" y="53"/>
                    </a:lnTo>
                    <a:lnTo>
                      <a:pt x="381" y="48"/>
                    </a:lnTo>
                    <a:lnTo>
                      <a:pt x="375" y="43"/>
                    </a:lnTo>
                    <a:lnTo>
                      <a:pt x="369" y="38"/>
                    </a:lnTo>
                    <a:lnTo>
                      <a:pt x="362" y="33"/>
                    </a:lnTo>
                    <a:lnTo>
                      <a:pt x="356" y="29"/>
                    </a:lnTo>
                    <a:lnTo>
                      <a:pt x="350" y="26"/>
                    </a:lnTo>
                    <a:lnTo>
                      <a:pt x="343" y="22"/>
                    </a:lnTo>
                    <a:lnTo>
                      <a:pt x="337" y="20"/>
                    </a:lnTo>
                    <a:lnTo>
                      <a:pt x="330" y="16"/>
                    </a:lnTo>
                    <a:lnTo>
                      <a:pt x="324" y="13"/>
                    </a:lnTo>
                    <a:lnTo>
                      <a:pt x="317" y="10"/>
                    </a:lnTo>
                    <a:lnTo>
                      <a:pt x="310" y="9"/>
                    </a:lnTo>
                    <a:lnTo>
                      <a:pt x="304" y="6"/>
                    </a:lnTo>
                    <a:lnTo>
                      <a:pt x="297" y="5"/>
                    </a:lnTo>
                    <a:lnTo>
                      <a:pt x="291" y="4"/>
                    </a:lnTo>
                    <a:lnTo>
                      <a:pt x="285" y="2"/>
                    </a:lnTo>
                    <a:lnTo>
                      <a:pt x="279" y="1"/>
                    </a:lnTo>
                    <a:lnTo>
                      <a:pt x="270" y="0"/>
                    </a:lnTo>
                    <a:lnTo>
                      <a:pt x="263" y="0"/>
                    </a:lnTo>
                    <a:lnTo>
                      <a:pt x="256" y="0"/>
                    </a:lnTo>
                    <a:lnTo>
                      <a:pt x="249" y="0"/>
                    </a:lnTo>
                    <a:lnTo>
                      <a:pt x="240" y="0"/>
                    </a:lnTo>
                    <a:lnTo>
                      <a:pt x="232" y="0"/>
                    </a:lnTo>
                    <a:lnTo>
                      <a:pt x="225" y="0"/>
                    </a:lnTo>
                    <a:lnTo>
                      <a:pt x="217" y="1"/>
                    </a:lnTo>
                    <a:lnTo>
                      <a:pt x="209" y="2"/>
                    </a:lnTo>
                    <a:lnTo>
                      <a:pt x="203" y="4"/>
                    </a:lnTo>
                    <a:lnTo>
                      <a:pt x="196" y="5"/>
                    </a:lnTo>
                    <a:lnTo>
                      <a:pt x="189" y="8"/>
                    </a:lnTo>
                    <a:lnTo>
                      <a:pt x="180" y="9"/>
                    </a:lnTo>
                    <a:lnTo>
                      <a:pt x="172" y="12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85064" name="Text Box 40"/>
          <p:cNvSpPr txBox="1">
            <a:spLocks noChangeArrowheads="1"/>
          </p:cNvSpPr>
          <p:nvPr/>
        </p:nvSpPr>
        <p:spPr bwMode="auto">
          <a:xfrm>
            <a:off x="6011863" y="6613525"/>
            <a:ext cx="29321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000" b="1">
                <a:solidFill>
                  <a:schemeClr val="tx2"/>
                </a:solidFill>
                <a:ea typeface="宋体" charset="-122"/>
              </a:rPr>
              <a:t>©Silberschatz, Korth and Sudarshan,Bo Zhou</a:t>
            </a:r>
          </a:p>
        </p:txBody>
      </p:sp>
      <p:sp>
        <p:nvSpPr>
          <p:cNvPr id="385065" name="Text Box 41"/>
          <p:cNvSpPr txBox="1">
            <a:spLocks noChangeArrowheads="1"/>
          </p:cNvSpPr>
          <p:nvPr/>
        </p:nvSpPr>
        <p:spPr bwMode="auto">
          <a:xfrm>
            <a:off x="4532883" y="6613525"/>
            <a:ext cx="34176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fld id="{17FC0184-AAB9-4BEB-923C-7D70910CD812}" type="slidenum">
              <a:rPr lang="en-US" altLang="zh-CN" sz="1000" b="1" smtClean="0">
                <a:solidFill>
                  <a:schemeClr val="tx2"/>
                </a:solidFill>
                <a:ea typeface="宋体" charset="-122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zh-CN" sz="1000" b="1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385066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552450" y="200025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85067" name="Text Box 43"/>
          <p:cNvSpPr txBox="1">
            <a:spLocks noChangeArrowheads="1"/>
          </p:cNvSpPr>
          <p:nvPr/>
        </p:nvSpPr>
        <p:spPr bwMode="auto">
          <a:xfrm>
            <a:off x="0" y="6613525"/>
            <a:ext cx="127631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000" b="1" dirty="0">
                <a:solidFill>
                  <a:schemeClr val="tx2"/>
                </a:solidFill>
                <a:ea typeface="宋体" charset="-122"/>
              </a:rPr>
              <a:t>Database </a:t>
            </a:r>
            <a:r>
              <a:rPr lang="en-US" altLang="zh-CN" sz="1000" b="1" dirty="0" smtClean="0">
                <a:solidFill>
                  <a:schemeClr val="tx2"/>
                </a:solidFill>
                <a:ea typeface="宋体" charset="-122"/>
              </a:rPr>
              <a:t>System</a:t>
            </a:r>
            <a:endParaRPr lang="en-US" altLang="zh-CN" sz="1000" b="1" dirty="0">
              <a:solidFill>
                <a:schemeClr val="tx2"/>
              </a:solidFill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05000"/>
        <a:buFont typeface="Monotype Sorts" pitchFamily="2" charset="2"/>
        <a:buChar char="H"/>
        <a:defRPr kumimoji="1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0099"/>
        </a:buClr>
        <a:buSzPct val="85000"/>
        <a:buFont typeface="Monotype Sorts" pitchFamily="2" charset="2"/>
        <a:buChar char="4"/>
        <a:defRPr kumimoji="1" sz="16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16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emf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Query </a:t>
            </a:r>
            <a:r>
              <a:rPr lang="en-US" altLang="zh-CN" dirty="0">
                <a:ea typeface="宋体" charset="-122"/>
              </a:rPr>
              <a:t>Processing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1449388"/>
            <a:ext cx="6724650" cy="41148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Overview </a:t>
            </a:r>
          </a:p>
          <a:p>
            <a:r>
              <a:rPr lang="en-US" altLang="zh-CN">
                <a:ea typeface="宋体" charset="-122"/>
              </a:rPr>
              <a:t>Measures of Query Cost</a:t>
            </a:r>
          </a:p>
          <a:p>
            <a:r>
              <a:rPr lang="en-US" altLang="zh-CN">
                <a:ea typeface="宋体" charset="-122"/>
              </a:rPr>
              <a:t>Selection Operation </a:t>
            </a:r>
          </a:p>
          <a:p>
            <a:r>
              <a:rPr lang="en-US" altLang="zh-CN">
                <a:ea typeface="宋体" charset="-122"/>
              </a:rPr>
              <a:t>Sorting </a:t>
            </a:r>
          </a:p>
          <a:p>
            <a:r>
              <a:rPr lang="en-US" altLang="zh-CN">
                <a:ea typeface="宋体" charset="-122"/>
              </a:rPr>
              <a:t>Join Operation </a:t>
            </a:r>
          </a:p>
          <a:p>
            <a:r>
              <a:rPr lang="en-US" altLang="zh-CN">
                <a:ea typeface="宋体" charset="-122"/>
              </a:rPr>
              <a:t>Other Operations</a:t>
            </a:r>
          </a:p>
          <a:p>
            <a:r>
              <a:rPr lang="en-US" altLang="zh-CN">
                <a:ea typeface="宋体" charset="-122"/>
              </a:rPr>
              <a:t>Evaluation of Expressions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Selections Using Indices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3" y="1165225"/>
            <a:ext cx="7835900" cy="5421313"/>
          </a:xfrm>
        </p:spPr>
        <p:txBody>
          <a:bodyPr/>
          <a:lstStyle/>
          <a:p>
            <a:r>
              <a:rPr lang="en-US" altLang="zh-CN" sz="2000" b="1" dirty="0" smtClean="0">
                <a:solidFill>
                  <a:srgbClr val="FF0000"/>
                </a:solidFill>
                <a:ea typeface="ＭＳ Ｐゴシック" pitchFamily="34" charset="-128"/>
              </a:rPr>
              <a:t>Index scan</a:t>
            </a:r>
            <a:r>
              <a:rPr lang="en-US" altLang="zh-CN" sz="2000" b="1" dirty="0" smtClean="0">
                <a:ea typeface="ＭＳ Ｐゴシック" pitchFamily="34" charset="-128"/>
              </a:rPr>
              <a:t> </a:t>
            </a:r>
            <a:r>
              <a:rPr lang="en-US" altLang="zh-CN" sz="2000" dirty="0" smtClean="0">
                <a:ea typeface="ＭＳ Ｐゴシック" pitchFamily="34" charset="-128"/>
              </a:rPr>
              <a:t>– search algorithms that use an index</a:t>
            </a:r>
          </a:p>
          <a:p>
            <a:pPr lvl="1"/>
            <a:r>
              <a:rPr lang="en-US" altLang="zh-CN" sz="2000" dirty="0" smtClean="0">
                <a:ea typeface="ＭＳ Ｐゴシック" pitchFamily="34" charset="-128"/>
              </a:rPr>
              <a:t>selection condition must be on search-key of index.</a:t>
            </a:r>
          </a:p>
          <a:p>
            <a:r>
              <a:rPr lang="en-US" altLang="zh-CN" sz="1800" b="1" dirty="0" smtClean="0">
                <a:ea typeface="ＭＳ Ｐゴシック" pitchFamily="34" charset="-128"/>
              </a:rPr>
              <a:t>A2 </a:t>
            </a:r>
            <a:r>
              <a:rPr lang="en-US" altLang="zh-CN" sz="1800" dirty="0" smtClean="0">
                <a:ea typeface="ＭＳ Ｐゴシック" pitchFamily="34" charset="-128"/>
              </a:rPr>
              <a:t>(</a:t>
            </a:r>
            <a:r>
              <a:rPr lang="en-US" altLang="zh-CN" sz="1800" b="1" dirty="0" smtClean="0">
                <a:solidFill>
                  <a:srgbClr val="3366CC"/>
                </a:solidFill>
                <a:ea typeface="ＭＳ Ｐゴシック" pitchFamily="34" charset="-128"/>
              </a:rPr>
              <a:t>clustering index, equality on key</a:t>
            </a:r>
            <a:r>
              <a:rPr lang="en-US" altLang="zh-CN" sz="1800" dirty="0" smtClean="0">
                <a:ea typeface="ＭＳ Ｐゴシック" pitchFamily="34" charset="-128"/>
              </a:rPr>
              <a:t>).  Retrieve a single record that satisfies the corresponding equality condition  </a:t>
            </a:r>
          </a:p>
          <a:p>
            <a:pPr lvl="1"/>
            <a:r>
              <a:rPr lang="en-US" altLang="zh-CN" i="1" dirty="0" smtClean="0">
                <a:ea typeface="ＭＳ Ｐゴシック" pitchFamily="34" charset="-128"/>
              </a:rPr>
              <a:t>Cost</a:t>
            </a:r>
            <a:r>
              <a:rPr lang="en-US" altLang="zh-CN" dirty="0" smtClean="0">
                <a:ea typeface="ＭＳ Ｐゴシック" pitchFamily="34" charset="-128"/>
              </a:rPr>
              <a:t> = (</a:t>
            </a:r>
            <a:r>
              <a:rPr lang="en-US" altLang="zh-CN" i="1" dirty="0" smtClean="0">
                <a:ea typeface="ＭＳ Ｐゴシック" pitchFamily="34" charset="-128"/>
              </a:rPr>
              <a:t>h</a:t>
            </a:r>
            <a:r>
              <a:rPr lang="en-US" altLang="zh-CN" i="1" baseline="-25000" dirty="0" smtClean="0">
                <a:ea typeface="ＭＳ Ｐゴシック" pitchFamily="34" charset="-128"/>
              </a:rPr>
              <a:t>i</a:t>
            </a:r>
            <a:r>
              <a:rPr lang="en-US" altLang="zh-CN" i="1" dirty="0" smtClean="0">
                <a:ea typeface="ＭＳ Ｐゴシック" pitchFamily="34" charset="-128"/>
              </a:rPr>
              <a:t> </a:t>
            </a:r>
            <a:r>
              <a:rPr lang="en-US" altLang="zh-CN" dirty="0" smtClean="0">
                <a:ea typeface="ＭＳ Ｐゴシック" pitchFamily="34" charset="-128"/>
              </a:rPr>
              <a:t>+ 1) * </a:t>
            </a:r>
            <a:r>
              <a:rPr lang="en-US" altLang="zh-CN" dirty="0" smtClean="0">
                <a:ea typeface="ＭＳ Ｐゴシック" pitchFamily="34" charset="-128"/>
                <a:sym typeface="Symbol" pitchFamily="18" charset="2"/>
              </a:rPr>
              <a:t>(</a:t>
            </a:r>
            <a:r>
              <a:rPr lang="en-US" altLang="zh-CN" i="1" dirty="0" err="1" smtClean="0">
                <a:ea typeface="ＭＳ Ｐゴシック" pitchFamily="34" charset="-128"/>
                <a:sym typeface="Symbol" pitchFamily="18" charset="2"/>
              </a:rPr>
              <a:t>t</a:t>
            </a:r>
            <a:r>
              <a:rPr lang="en-US" altLang="zh-CN" i="1" baseline="-25000" dirty="0" err="1" smtClean="0">
                <a:ea typeface="ＭＳ Ｐゴシック" pitchFamily="34" charset="-128"/>
                <a:sym typeface="Symbol" pitchFamily="18" charset="2"/>
              </a:rPr>
              <a:t>T</a:t>
            </a:r>
            <a:r>
              <a:rPr lang="en-US" altLang="zh-CN" dirty="0" smtClean="0">
                <a:ea typeface="ＭＳ Ｐゴシック" pitchFamily="34" charset="-128"/>
                <a:sym typeface="Symbol" pitchFamily="18" charset="2"/>
              </a:rPr>
              <a:t> + </a:t>
            </a:r>
            <a:r>
              <a:rPr lang="en-US" altLang="zh-CN" i="1" dirty="0" err="1" smtClean="0">
                <a:ea typeface="ＭＳ Ｐゴシック" pitchFamily="34" charset="-128"/>
                <a:sym typeface="Symbol" pitchFamily="18" charset="2"/>
              </a:rPr>
              <a:t>t</a:t>
            </a:r>
            <a:r>
              <a:rPr lang="en-US" altLang="zh-CN" i="1" baseline="-25000" dirty="0" err="1" smtClean="0">
                <a:ea typeface="ＭＳ Ｐゴシック" pitchFamily="34" charset="-128"/>
                <a:sym typeface="Symbol" pitchFamily="18" charset="2"/>
              </a:rPr>
              <a:t>S</a:t>
            </a:r>
            <a:r>
              <a:rPr lang="en-US" altLang="zh-CN" dirty="0" smtClean="0">
                <a:ea typeface="ＭＳ Ｐゴシック" pitchFamily="34" charset="-128"/>
                <a:sym typeface="Symbol" pitchFamily="18" charset="2"/>
              </a:rPr>
              <a:t>)</a:t>
            </a:r>
            <a:endParaRPr lang="en-US" altLang="zh-CN" dirty="0" smtClean="0">
              <a:ea typeface="ＭＳ Ｐゴシック" pitchFamily="34" charset="-128"/>
            </a:endParaRPr>
          </a:p>
          <a:p>
            <a:r>
              <a:rPr lang="en-US" altLang="zh-CN" sz="1800" b="1" dirty="0" smtClean="0">
                <a:ea typeface="ＭＳ Ｐゴシック" pitchFamily="34" charset="-128"/>
              </a:rPr>
              <a:t>A3 </a:t>
            </a:r>
            <a:r>
              <a:rPr lang="en-US" altLang="zh-CN" sz="1800" dirty="0" smtClean="0">
                <a:ea typeface="ＭＳ Ｐゴシック" pitchFamily="34" charset="-128"/>
              </a:rPr>
              <a:t>(</a:t>
            </a:r>
            <a:r>
              <a:rPr lang="en-US" altLang="zh-CN" sz="1800" b="1" dirty="0" smtClean="0">
                <a:solidFill>
                  <a:srgbClr val="3366CC"/>
                </a:solidFill>
                <a:ea typeface="ＭＳ Ｐゴシック" pitchFamily="34" charset="-128"/>
              </a:rPr>
              <a:t>clustering index, equality on </a:t>
            </a:r>
            <a:r>
              <a:rPr lang="en-US" altLang="zh-CN" sz="1800" b="1" dirty="0" err="1" smtClean="0">
                <a:solidFill>
                  <a:srgbClr val="3366CC"/>
                </a:solidFill>
                <a:ea typeface="ＭＳ Ｐゴシック" pitchFamily="34" charset="-128"/>
              </a:rPr>
              <a:t>nonkey</a:t>
            </a:r>
            <a:r>
              <a:rPr lang="en-US" altLang="zh-CN" sz="1800" dirty="0" smtClean="0">
                <a:ea typeface="ＭＳ Ｐゴシック" pitchFamily="34" charset="-128"/>
              </a:rPr>
              <a:t>)</a:t>
            </a:r>
            <a:r>
              <a:rPr lang="en-US" altLang="zh-CN" sz="1800" i="1" dirty="0" smtClean="0">
                <a:ea typeface="ＭＳ Ｐゴシック" pitchFamily="34" charset="-128"/>
              </a:rPr>
              <a:t> </a:t>
            </a:r>
            <a:r>
              <a:rPr lang="en-US" altLang="zh-CN" sz="1800" dirty="0" smtClean="0">
                <a:ea typeface="ＭＳ Ｐゴシック" pitchFamily="34" charset="-128"/>
              </a:rPr>
              <a:t>Retrieve multiple records. </a:t>
            </a:r>
          </a:p>
          <a:p>
            <a:pPr lvl="1"/>
            <a:r>
              <a:rPr lang="en-US" altLang="zh-CN" dirty="0" smtClean="0">
                <a:ea typeface="ＭＳ Ｐゴシック" pitchFamily="34" charset="-128"/>
              </a:rPr>
              <a:t>Records will be on consecutive blocks (</a:t>
            </a:r>
            <a:r>
              <a:rPr lang="en-US" altLang="zh-CN" i="1" dirty="0" smtClean="0">
                <a:ea typeface="ＭＳ Ｐゴシック" pitchFamily="34" charset="-128"/>
              </a:rPr>
              <a:t>due to primary index</a:t>
            </a:r>
            <a:r>
              <a:rPr lang="en-US" altLang="zh-CN" dirty="0" smtClean="0">
                <a:ea typeface="ＭＳ Ｐゴシック" pitchFamily="34" charset="-128"/>
              </a:rPr>
              <a:t>)</a:t>
            </a:r>
          </a:p>
          <a:p>
            <a:pPr lvl="2"/>
            <a:r>
              <a:rPr lang="en-US" altLang="zh-CN" sz="1800" dirty="0" smtClean="0">
                <a:ea typeface="ＭＳ Ｐゴシック" pitchFamily="34" charset="-128"/>
              </a:rPr>
              <a:t>Let b = number of blocks containing matching records</a:t>
            </a:r>
          </a:p>
          <a:p>
            <a:pPr lvl="1"/>
            <a:r>
              <a:rPr lang="en-US" altLang="zh-CN" i="1" dirty="0" smtClean="0">
                <a:ea typeface="ＭＳ Ｐゴシック" pitchFamily="34" charset="-128"/>
              </a:rPr>
              <a:t>Cost</a:t>
            </a:r>
            <a:r>
              <a:rPr lang="en-US" altLang="zh-CN" dirty="0" smtClean="0">
                <a:ea typeface="ＭＳ Ｐゴシック" pitchFamily="34" charset="-128"/>
              </a:rPr>
              <a:t> = </a:t>
            </a:r>
            <a:r>
              <a:rPr lang="en-US" altLang="zh-CN" i="1" dirty="0" smtClean="0">
                <a:ea typeface="ＭＳ Ｐゴシック" pitchFamily="34" charset="-128"/>
              </a:rPr>
              <a:t>h</a:t>
            </a:r>
            <a:r>
              <a:rPr lang="en-US" altLang="zh-CN" i="1" baseline="-25000" dirty="0" smtClean="0">
                <a:ea typeface="ＭＳ Ｐゴシック" pitchFamily="34" charset="-128"/>
              </a:rPr>
              <a:t>i</a:t>
            </a:r>
            <a:r>
              <a:rPr lang="en-US" altLang="zh-CN" i="1" dirty="0" smtClean="0">
                <a:ea typeface="ＭＳ Ｐゴシック" pitchFamily="34" charset="-128"/>
              </a:rPr>
              <a:t> * </a:t>
            </a:r>
            <a:r>
              <a:rPr lang="en-US" altLang="zh-CN" dirty="0" smtClean="0">
                <a:ea typeface="ＭＳ Ｐゴシック" pitchFamily="34" charset="-128"/>
                <a:sym typeface="Symbol" pitchFamily="18" charset="2"/>
              </a:rPr>
              <a:t>(</a:t>
            </a:r>
            <a:r>
              <a:rPr lang="en-US" altLang="zh-CN" i="1" dirty="0" err="1" smtClean="0">
                <a:ea typeface="ＭＳ Ｐゴシック" pitchFamily="34" charset="-128"/>
                <a:sym typeface="Symbol" pitchFamily="18" charset="2"/>
              </a:rPr>
              <a:t>t</a:t>
            </a:r>
            <a:r>
              <a:rPr lang="en-US" altLang="zh-CN" i="1" baseline="-25000" dirty="0" err="1" smtClean="0">
                <a:ea typeface="ＭＳ Ｐゴシック" pitchFamily="34" charset="-128"/>
                <a:sym typeface="Symbol" pitchFamily="18" charset="2"/>
              </a:rPr>
              <a:t>T</a:t>
            </a:r>
            <a:r>
              <a:rPr lang="en-US" altLang="zh-CN" dirty="0" smtClean="0">
                <a:ea typeface="ＭＳ Ｐゴシック" pitchFamily="34" charset="-128"/>
                <a:sym typeface="Symbol" pitchFamily="18" charset="2"/>
              </a:rPr>
              <a:t> + </a:t>
            </a:r>
            <a:r>
              <a:rPr lang="en-US" altLang="zh-CN" i="1" dirty="0" err="1" smtClean="0">
                <a:ea typeface="ＭＳ Ｐゴシック" pitchFamily="34" charset="-128"/>
                <a:sym typeface="Symbol" pitchFamily="18" charset="2"/>
              </a:rPr>
              <a:t>t</a:t>
            </a:r>
            <a:r>
              <a:rPr lang="en-US" altLang="zh-CN" i="1" baseline="-25000" dirty="0" err="1" smtClean="0">
                <a:ea typeface="ＭＳ Ｐゴシック" pitchFamily="34" charset="-128"/>
                <a:sym typeface="Symbol" pitchFamily="18" charset="2"/>
              </a:rPr>
              <a:t>S</a:t>
            </a:r>
            <a:r>
              <a:rPr lang="en-US" altLang="zh-CN" dirty="0" smtClean="0">
                <a:ea typeface="ＭＳ Ｐゴシック" pitchFamily="34" charset="-128"/>
                <a:sym typeface="Symbol" pitchFamily="18" charset="2"/>
              </a:rPr>
              <a:t>)</a:t>
            </a:r>
            <a:r>
              <a:rPr lang="en-US" altLang="zh-CN" i="1" dirty="0" smtClean="0">
                <a:ea typeface="ＭＳ Ｐゴシック" pitchFamily="34" charset="-128"/>
              </a:rPr>
              <a:t> </a:t>
            </a:r>
            <a:r>
              <a:rPr lang="en-US" altLang="zh-CN" dirty="0" smtClean="0">
                <a:ea typeface="ＭＳ Ｐゴシック" pitchFamily="34" charset="-128"/>
              </a:rPr>
              <a:t>+ </a:t>
            </a:r>
            <a:r>
              <a:rPr lang="en-US" altLang="zh-CN" i="1" dirty="0" err="1" smtClean="0">
                <a:ea typeface="ＭＳ Ｐゴシック" pitchFamily="34" charset="-128"/>
              </a:rPr>
              <a:t>t</a:t>
            </a:r>
            <a:r>
              <a:rPr lang="en-US" altLang="zh-CN" i="1" baseline="-25000" dirty="0" err="1" smtClean="0">
                <a:ea typeface="ＭＳ Ｐゴシック" pitchFamily="34" charset="-128"/>
              </a:rPr>
              <a:t>S</a:t>
            </a:r>
            <a:r>
              <a:rPr lang="en-US" altLang="zh-CN" dirty="0" smtClean="0">
                <a:ea typeface="ＭＳ Ｐゴシック" pitchFamily="34" charset="-128"/>
              </a:rPr>
              <a:t> + </a:t>
            </a:r>
            <a:r>
              <a:rPr lang="en-US" altLang="zh-CN" i="1" dirty="0" err="1" smtClean="0">
                <a:ea typeface="ＭＳ Ｐゴシック" pitchFamily="34" charset="-128"/>
              </a:rPr>
              <a:t>t</a:t>
            </a:r>
            <a:r>
              <a:rPr lang="en-US" altLang="zh-CN" i="1" baseline="-25000" dirty="0" err="1" smtClean="0">
                <a:ea typeface="ＭＳ Ｐゴシック" pitchFamily="34" charset="-128"/>
              </a:rPr>
              <a:t>T</a:t>
            </a:r>
            <a:r>
              <a:rPr lang="en-US" altLang="zh-CN" dirty="0" smtClean="0">
                <a:ea typeface="ＭＳ Ｐゴシック" pitchFamily="34" charset="-128"/>
              </a:rPr>
              <a:t> * b</a:t>
            </a:r>
          </a:p>
          <a:p>
            <a:pPr lvl="2"/>
            <a:r>
              <a:rPr lang="en-US" altLang="zh-CN" i="1" dirty="0" smtClean="0">
                <a:ea typeface="ＭＳ Ｐゴシック" pitchFamily="34" charset="-128"/>
              </a:rPr>
              <a:t>If B+ tree been used, and the records are stored in the leaf nodes, than one seeking time may not need. The cost becomes:</a:t>
            </a:r>
          </a:p>
          <a:p>
            <a:pPr marL="1200150" lvl="3" indent="0">
              <a:buNone/>
            </a:pPr>
            <a:r>
              <a:rPr lang="en-US" altLang="zh-CN" i="1" dirty="0" smtClean="0">
                <a:ea typeface="ＭＳ Ｐゴシック" pitchFamily="34" charset="-128"/>
              </a:rPr>
              <a:t>	Cost</a:t>
            </a:r>
            <a:r>
              <a:rPr lang="en-US" altLang="zh-CN" dirty="0" smtClean="0">
                <a:ea typeface="ＭＳ Ｐゴシック" pitchFamily="34" charset="-128"/>
              </a:rPr>
              <a:t> </a:t>
            </a:r>
            <a:r>
              <a:rPr lang="en-US" altLang="zh-CN" dirty="0">
                <a:ea typeface="ＭＳ Ｐゴシック" pitchFamily="34" charset="-128"/>
              </a:rPr>
              <a:t>= </a:t>
            </a:r>
            <a:r>
              <a:rPr lang="en-US" altLang="zh-CN" i="1" dirty="0">
                <a:ea typeface="ＭＳ Ｐゴシック" pitchFamily="34" charset="-128"/>
              </a:rPr>
              <a:t>h</a:t>
            </a:r>
            <a:r>
              <a:rPr lang="en-US" altLang="zh-CN" i="1" baseline="-25000" dirty="0">
                <a:ea typeface="ＭＳ Ｐゴシック" pitchFamily="34" charset="-128"/>
              </a:rPr>
              <a:t>i</a:t>
            </a:r>
            <a:r>
              <a:rPr lang="en-US" altLang="zh-CN" i="1" dirty="0">
                <a:ea typeface="ＭＳ Ｐゴシック" pitchFamily="34" charset="-128"/>
              </a:rPr>
              <a:t> * 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(</a:t>
            </a:r>
            <a:r>
              <a:rPr lang="en-US" altLang="zh-CN" i="1" dirty="0" err="1">
                <a:ea typeface="ＭＳ Ｐゴシック" pitchFamily="34" charset="-128"/>
                <a:sym typeface="Symbol" pitchFamily="18" charset="2"/>
              </a:rPr>
              <a:t>t</a:t>
            </a:r>
            <a:r>
              <a:rPr lang="en-US" altLang="zh-CN" i="1" baseline="-25000" dirty="0" err="1">
                <a:ea typeface="ＭＳ Ｐゴシック" pitchFamily="34" charset="-128"/>
                <a:sym typeface="Symbol" pitchFamily="18" charset="2"/>
              </a:rPr>
              <a:t>T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 + </a:t>
            </a:r>
            <a:r>
              <a:rPr lang="en-US" altLang="zh-CN" i="1" dirty="0" err="1">
                <a:ea typeface="ＭＳ Ｐゴシック" pitchFamily="34" charset="-128"/>
                <a:sym typeface="Symbol" pitchFamily="18" charset="2"/>
              </a:rPr>
              <a:t>t</a:t>
            </a:r>
            <a:r>
              <a:rPr lang="en-US" altLang="zh-CN" i="1" baseline="-25000" dirty="0" err="1">
                <a:ea typeface="ＭＳ Ｐゴシック" pitchFamily="34" charset="-128"/>
                <a:sym typeface="Symbol" pitchFamily="18" charset="2"/>
              </a:rPr>
              <a:t>S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)</a:t>
            </a:r>
            <a:r>
              <a:rPr lang="en-US" altLang="zh-CN" i="1" dirty="0">
                <a:ea typeface="ＭＳ Ｐゴシック" pitchFamily="34" charset="-128"/>
              </a:rPr>
              <a:t> </a:t>
            </a:r>
            <a:r>
              <a:rPr lang="en-US" altLang="zh-CN" dirty="0">
                <a:ea typeface="ＭＳ Ｐゴシック" pitchFamily="34" charset="-128"/>
              </a:rPr>
              <a:t>+ </a:t>
            </a:r>
            <a:r>
              <a:rPr lang="en-US" altLang="zh-CN" i="1" dirty="0" err="1" smtClean="0">
                <a:ea typeface="ＭＳ Ｐゴシック" pitchFamily="34" charset="-128"/>
              </a:rPr>
              <a:t>t</a:t>
            </a:r>
            <a:r>
              <a:rPr lang="en-US" altLang="zh-CN" i="1" baseline="-25000" dirty="0" err="1" smtClean="0">
                <a:ea typeface="ＭＳ Ｐゴシック" pitchFamily="34" charset="-128"/>
              </a:rPr>
              <a:t>T</a:t>
            </a:r>
            <a:r>
              <a:rPr lang="en-US" altLang="zh-CN" dirty="0" smtClean="0">
                <a:ea typeface="ＭＳ Ｐゴシック" pitchFamily="34" charset="-128"/>
              </a:rPr>
              <a:t> </a:t>
            </a:r>
            <a:r>
              <a:rPr lang="en-US" altLang="zh-CN" dirty="0">
                <a:ea typeface="ＭＳ Ｐゴシック" pitchFamily="34" charset="-128"/>
              </a:rPr>
              <a:t>* b</a:t>
            </a:r>
          </a:p>
          <a:p>
            <a:pPr lvl="3"/>
            <a:endParaRPr lang="en-US" altLang="zh-CN" i="1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443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Selections Using Indices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52294" y="1146564"/>
            <a:ext cx="7835900" cy="4265191"/>
          </a:xfrm>
        </p:spPr>
        <p:txBody>
          <a:bodyPr/>
          <a:lstStyle/>
          <a:p>
            <a:r>
              <a:rPr lang="en-US" altLang="zh-CN" sz="2000" b="1" dirty="0" smtClean="0">
                <a:ea typeface="ＭＳ Ｐゴシック" pitchFamily="34" charset="-128"/>
              </a:rPr>
              <a:t>A4</a:t>
            </a:r>
            <a:r>
              <a:rPr lang="en-US" altLang="zh-CN" sz="2000" dirty="0" smtClean="0">
                <a:ea typeface="ＭＳ Ｐゴシック" pitchFamily="34" charset="-128"/>
              </a:rPr>
              <a:t> (</a:t>
            </a:r>
            <a:r>
              <a:rPr lang="en-US" altLang="zh-CN" sz="2000" b="1" dirty="0" smtClean="0">
                <a:solidFill>
                  <a:srgbClr val="3366CC"/>
                </a:solidFill>
                <a:ea typeface="ＭＳ Ｐゴシック" pitchFamily="34" charset="-128"/>
              </a:rPr>
              <a:t>secondary index, equality</a:t>
            </a:r>
            <a:r>
              <a:rPr lang="en-US" altLang="zh-CN" sz="2000" dirty="0" smtClean="0">
                <a:ea typeface="ＭＳ Ｐゴシック" pitchFamily="34" charset="-128"/>
              </a:rPr>
              <a:t>)</a:t>
            </a:r>
            <a:r>
              <a:rPr lang="en-US" altLang="zh-CN" sz="2000" i="1" dirty="0" smtClean="0">
                <a:ea typeface="ＭＳ Ｐゴシック" pitchFamily="34" charset="-128"/>
              </a:rPr>
              <a:t>.</a:t>
            </a:r>
            <a:endParaRPr lang="en-US" altLang="zh-CN" sz="2000" dirty="0" smtClean="0">
              <a:ea typeface="ＭＳ Ｐゴシック" pitchFamily="34" charset="-128"/>
            </a:endParaRPr>
          </a:p>
          <a:p>
            <a:pPr lvl="1"/>
            <a:r>
              <a:rPr lang="en-US" altLang="zh-CN" sz="2000" dirty="0" smtClean="0">
                <a:ea typeface="ＭＳ Ｐゴシック" pitchFamily="34" charset="-128"/>
              </a:rPr>
              <a:t>Retrieve a single record if the search-key is a candidate key</a:t>
            </a:r>
          </a:p>
          <a:p>
            <a:pPr lvl="2"/>
            <a:r>
              <a:rPr lang="en-US" altLang="zh-CN" sz="1800" i="1" dirty="0" smtClean="0">
                <a:ea typeface="ＭＳ Ｐゴシック" pitchFamily="34" charset="-128"/>
              </a:rPr>
              <a:t>Cost = (h</a:t>
            </a:r>
            <a:r>
              <a:rPr lang="en-US" altLang="zh-CN" sz="1800" i="1" baseline="-25000" dirty="0" smtClean="0">
                <a:ea typeface="ＭＳ Ｐゴシック" pitchFamily="34" charset="-128"/>
              </a:rPr>
              <a:t>i</a:t>
            </a:r>
            <a:r>
              <a:rPr lang="en-US" altLang="zh-CN" sz="1800" i="1" dirty="0" smtClean="0">
                <a:ea typeface="ＭＳ Ｐゴシック" pitchFamily="34" charset="-128"/>
              </a:rPr>
              <a:t> </a:t>
            </a:r>
            <a:r>
              <a:rPr lang="en-US" altLang="zh-CN" sz="1800" dirty="0" smtClean="0">
                <a:ea typeface="ＭＳ Ｐゴシック" pitchFamily="34" charset="-128"/>
              </a:rPr>
              <a:t>+ 1) * </a:t>
            </a:r>
            <a:r>
              <a:rPr lang="en-US" altLang="zh-CN" sz="1800" dirty="0" smtClean="0">
                <a:ea typeface="ＭＳ Ｐゴシック" pitchFamily="34" charset="-128"/>
                <a:sym typeface="Symbol" pitchFamily="18" charset="2"/>
              </a:rPr>
              <a:t>(</a:t>
            </a:r>
            <a:r>
              <a:rPr lang="en-US" altLang="zh-CN" sz="1800" i="1" dirty="0" err="1" smtClean="0">
                <a:ea typeface="ＭＳ Ｐゴシック" pitchFamily="34" charset="-128"/>
                <a:sym typeface="Symbol" pitchFamily="18" charset="2"/>
              </a:rPr>
              <a:t>t</a:t>
            </a:r>
            <a:r>
              <a:rPr lang="en-US" altLang="zh-CN" sz="1800" i="1" baseline="-25000" dirty="0" err="1" smtClean="0">
                <a:ea typeface="ＭＳ Ｐゴシック" pitchFamily="34" charset="-128"/>
                <a:sym typeface="Symbol" pitchFamily="18" charset="2"/>
              </a:rPr>
              <a:t>T</a:t>
            </a:r>
            <a:r>
              <a:rPr lang="en-US" altLang="zh-CN" sz="1800" dirty="0" smtClean="0">
                <a:ea typeface="ＭＳ Ｐゴシック" pitchFamily="34" charset="-128"/>
                <a:sym typeface="Symbol" pitchFamily="18" charset="2"/>
              </a:rPr>
              <a:t> + </a:t>
            </a:r>
            <a:r>
              <a:rPr lang="en-US" altLang="zh-CN" sz="1800" i="1" dirty="0" err="1" smtClean="0">
                <a:ea typeface="ＭＳ Ｐゴシック" pitchFamily="34" charset="-128"/>
                <a:sym typeface="Symbol" pitchFamily="18" charset="2"/>
              </a:rPr>
              <a:t>t</a:t>
            </a:r>
            <a:r>
              <a:rPr lang="en-US" altLang="zh-CN" sz="1800" i="1" baseline="-25000" dirty="0" err="1" smtClean="0">
                <a:ea typeface="ＭＳ Ｐゴシック" pitchFamily="34" charset="-128"/>
                <a:sym typeface="Symbol" pitchFamily="18" charset="2"/>
              </a:rPr>
              <a:t>S</a:t>
            </a:r>
            <a:r>
              <a:rPr lang="en-US" altLang="zh-CN" sz="1800" dirty="0" smtClean="0">
                <a:ea typeface="ＭＳ Ｐゴシック" pitchFamily="34" charset="-128"/>
                <a:sym typeface="Symbol" pitchFamily="18" charset="2"/>
              </a:rPr>
              <a:t>)</a:t>
            </a:r>
            <a:endParaRPr lang="en-US" altLang="zh-CN" sz="1800" dirty="0" smtClean="0">
              <a:ea typeface="ＭＳ Ｐゴシック" pitchFamily="34" charset="-128"/>
            </a:endParaRPr>
          </a:p>
          <a:p>
            <a:pPr lvl="1"/>
            <a:r>
              <a:rPr lang="en-US" altLang="zh-CN" sz="2000" dirty="0" smtClean="0">
                <a:ea typeface="ＭＳ Ｐゴシック" pitchFamily="34" charset="-128"/>
              </a:rPr>
              <a:t>Retrieve multiple records if search-key is not a candidate key</a:t>
            </a:r>
          </a:p>
          <a:p>
            <a:pPr lvl="2"/>
            <a:r>
              <a:rPr lang="en-US" altLang="zh-CN" sz="1800" dirty="0" smtClean="0">
                <a:ea typeface="ＭＳ Ｐゴシック" pitchFamily="34" charset="-128"/>
              </a:rPr>
              <a:t>each of </a:t>
            </a:r>
            <a:r>
              <a:rPr lang="en-US" altLang="zh-CN" sz="1800" i="1" dirty="0" smtClean="0">
                <a:ea typeface="ＭＳ Ｐゴシック" pitchFamily="34" charset="-128"/>
              </a:rPr>
              <a:t>n</a:t>
            </a:r>
            <a:r>
              <a:rPr lang="en-US" altLang="zh-CN" sz="1800" dirty="0" smtClean="0">
                <a:ea typeface="ＭＳ Ｐゴシック" pitchFamily="34" charset="-128"/>
              </a:rPr>
              <a:t> matching records may be on a different block  </a:t>
            </a:r>
          </a:p>
          <a:p>
            <a:pPr lvl="2"/>
            <a:r>
              <a:rPr lang="en-US" altLang="zh-CN" sz="1800" dirty="0" smtClean="0">
                <a:ea typeface="ＭＳ Ｐゴシック" pitchFamily="34" charset="-128"/>
              </a:rPr>
              <a:t>Cost =  (</a:t>
            </a:r>
            <a:r>
              <a:rPr lang="en-US" altLang="zh-CN" sz="1800" i="1" dirty="0" smtClean="0">
                <a:ea typeface="ＭＳ Ｐゴシック" pitchFamily="34" charset="-128"/>
              </a:rPr>
              <a:t>h</a:t>
            </a:r>
            <a:r>
              <a:rPr lang="en-US" altLang="zh-CN" sz="1800" i="1" baseline="-25000" dirty="0" smtClean="0">
                <a:ea typeface="ＭＳ Ｐゴシック" pitchFamily="34" charset="-128"/>
              </a:rPr>
              <a:t>i</a:t>
            </a:r>
            <a:r>
              <a:rPr lang="en-US" altLang="zh-CN" sz="1800" i="1" dirty="0" smtClean="0">
                <a:ea typeface="ＭＳ Ｐゴシック" pitchFamily="34" charset="-128"/>
              </a:rPr>
              <a:t> </a:t>
            </a:r>
            <a:r>
              <a:rPr lang="en-US" altLang="zh-CN" sz="1800" dirty="0" smtClean="0">
                <a:ea typeface="ＭＳ Ｐゴシック" pitchFamily="34" charset="-128"/>
              </a:rPr>
              <a:t>+ </a:t>
            </a:r>
            <a:r>
              <a:rPr lang="en-US" altLang="zh-CN" sz="1800" i="1" dirty="0" smtClean="0">
                <a:ea typeface="ＭＳ Ｐゴシック" pitchFamily="34" charset="-128"/>
              </a:rPr>
              <a:t>n) * </a:t>
            </a:r>
            <a:r>
              <a:rPr lang="en-US" altLang="zh-CN" sz="1800" dirty="0" smtClean="0">
                <a:ea typeface="ＭＳ Ｐゴシック" pitchFamily="34" charset="-128"/>
                <a:sym typeface="Symbol" pitchFamily="18" charset="2"/>
              </a:rPr>
              <a:t>(</a:t>
            </a:r>
            <a:r>
              <a:rPr lang="en-US" altLang="zh-CN" sz="1800" i="1" dirty="0" err="1" smtClean="0">
                <a:ea typeface="ＭＳ Ｐゴシック" pitchFamily="34" charset="-128"/>
                <a:sym typeface="Symbol" pitchFamily="18" charset="2"/>
              </a:rPr>
              <a:t>t</a:t>
            </a:r>
            <a:r>
              <a:rPr lang="en-US" altLang="zh-CN" sz="1800" i="1" baseline="-25000" dirty="0" err="1" smtClean="0">
                <a:ea typeface="ＭＳ Ｐゴシック" pitchFamily="34" charset="-128"/>
                <a:sym typeface="Symbol" pitchFamily="18" charset="2"/>
              </a:rPr>
              <a:t>T</a:t>
            </a:r>
            <a:r>
              <a:rPr lang="en-US" altLang="zh-CN" sz="1800" dirty="0" smtClean="0">
                <a:ea typeface="ＭＳ Ｐゴシック" pitchFamily="34" charset="-128"/>
                <a:sym typeface="Symbol" pitchFamily="18" charset="2"/>
              </a:rPr>
              <a:t> + </a:t>
            </a:r>
            <a:r>
              <a:rPr lang="en-US" altLang="zh-CN" sz="1800" i="1" dirty="0" err="1" smtClean="0">
                <a:ea typeface="ＭＳ Ｐゴシック" pitchFamily="34" charset="-128"/>
                <a:sym typeface="Symbol" pitchFamily="18" charset="2"/>
              </a:rPr>
              <a:t>t</a:t>
            </a:r>
            <a:r>
              <a:rPr lang="en-US" altLang="zh-CN" sz="1800" i="1" baseline="-25000" dirty="0" err="1" smtClean="0">
                <a:ea typeface="ＭＳ Ｐゴシック" pitchFamily="34" charset="-128"/>
                <a:sym typeface="Symbol" pitchFamily="18" charset="2"/>
              </a:rPr>
              <a:t>S</a:t>
            </a:r>
            <a:r>
              <a:rPr lang="en-US" altLang="zh-CN" sz="1800" dirty="0" smtClean="0">
                <a:ea typeface="ＭＳ Ｐゴシック" pitchFamily="34" charset="-128"/>
                <a:sym typeface="Symbol" pitchFamily="18" charset="2"/>
              </a:rPr>
              <a:t>)</a:t>
            </a:r>
            <a:r>
              <a:rPr lang="en-US" altLang="zh-CN" sz="1800" i="1" dirty="0" smtClean="0">
                <a:ea typeface="ＭＳ Ｐゴシック" pitchFamily="34" charset="-128"/>
              </a:rPr>
              <a:t> </a:t>
            </a:r>
          </a:p>
          <a:p>
            <a:pPr lvl="3"/>
            <a:r>
              <a:rPr lang="en-US" altLang="zh-CN" sz="1800" dirty="0" smtClean="0">
                <a:ea typeface="ＭＳ Ｐゴシック" pitchFamily="34" charset="-128"/>
              </a:rPr>
              <a:t>Can be very expensive!</a:t>
            </a:r>
          </a:p>
          <a:p>
            <a:pPr lvl="3"/>
            <a:r>
              <a:rPr lang="en-US" altLang="zh-CN" sz="1800" dirty="0" smtClean="0">
                <a:ea typeface="ＭＳ Ｐゴシック" pitchFamily="34" charset="-128"/>
              </a:rPr>
              <a:t>The </a:t>
            </a:r>
            <a:r>
              <a:rPr lang="en-US" altLang="zh-CN" sz="1800" dirty="0" smtClean="0">
                <a:solidFill>
                  <a:srgbClr val="FF0000"/>
                </a:solidFill>
                <a:ea typeface="ＭＳ Ｐゴシック" pitchFamily="34" charset="-128"/>
              </a:rPr>
              <a:t>estimation of </a:t>
            </a:r>
            <a:r>
              <a:rPr lang="en-US" altLang="zh-CN" sz="1800" i="1" dirty="0" smtClean="0">
                <a:solidFill>
                  <a:srgbClr val="FF0000"/>
                </a:solidFill>
                <a:ea typeface="ＭＳ Ｐゴシック" pitchFamily="34" charset="-128"/>
              </a:rPr>
              <a:t>n</a:t>
            </a:r>
            <a:r>
              <a:rPr lang="en-US" altLang="zh-CN" sz="1800" i="1" dirty="0" smtClean="0">
                <a:ea typeface="ＭＳ Ｐゴシック" pitchFamily="34" charset="-128"/>
              </a:rPr>
              <a:t> </a:t>
            </a:r>
            <a:r>
              <a:rPr lang="en-US" altLang="zh-CN" sz="1800" dirty="0" smtClean="0">
                <a:ea typeface="ＭＳ Ｐゴシック" pitchFamily="34" charset="-128"/>
              </a:rPr>
              <a:t>will be essential </a:t>
            </a:r>
          </a:p>
          <a:p>
            <a:pPr lvl="4"/>
            <a:r>
              <a:rPr lang="en-US" altLang="zh-CN" dirty="0" smtClean="0">
                <a:ea typeface="ＭＳ Ｐゴシック" pitchFamily="34" charset="-128"/>
              </a:rPr>
              <a:t>Data dictionary will store some information to give the best estimation of n</a:t>
            </a:r>
          </a:p>
          <a:p>
            <a:pPr lvl="4"/>
            <a:endParaRPr lang="en-US" altLang="zh-CN" sz="200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848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Selections Involving Comparisons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981075"/>
            <a:ext cx="8553450" cy="5216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0" lang="en-US" altLang="zh-CN" sz="2000" dirty="0" smtClean="0">
                <a:ea typeface="ＭＳ Ｐゴシック" pitchFamily="34" charset="-128"/>
              </a:rPr>
              <a:t>Can implement selections of the form </a:t>
            </a:r>
            <a:r>
              <a:rPr kumimoji="0" lang="en-US" altLang="zh-CN" sz="2000" dirty="0" smtClean="0">
                <a:ea typeface="ＭＳ Ｐゴシック" pitchFamily="34" charset="-128"/>
                <a:sym typeface="Symbol" pitchFamily="18" charset="2"/>
              </a:rPr>
              <a:t></a:t>
            </a:r>
            <a:r>
              <a:rPr kumimoji="0" lang="en-US" altLang="zh-CN" sz="2000" i="1" baseline="-25000" dirty="0" smtClean="0">
                <a:ea typeface="ＭＳ Ｐゴシック" pitchFamily="34" charset="-128"/>
                <a:sym typeface="Symbol" pitchFamily="18" charset="2"/>
              </a:rPr>
              <a:t>A</a:t>
            </a:r>
            <a:r>
              <a:rPr kumimoji="0" lang="en-US" altLang="zh-CN" sz="2000" baseline="-25000" dirty="0" smtClean="0">
                <a:ea typeface="ＭＳ Ｐゴシック" pitchFamily="34" charset="-128"/>
                <a:sym typeface="Symbol" pitchFamily="18" charset="2"/>
              </a:rPr>
              <a:t></a:t>
            </a:r>
            <a:r>
              <a:rPr kumimoji="0" lang="en-US" altLang="zh-CN" sz="2000" i="1" baseline="-25000" dirty="0" smtClean="0">
                <a:ea typeface="ＭＳ Ｐゴシック" pitchFamily="34" charset="-128"/>
                <a:sym typeface="Symbol" pitchFamily="18" charset="2"/>
              </a:rPr>
              <a:t>V </a:t>
            </a:r>
            <a:r>
              <a:rPr kumimoji="0" lang="en-US" altLang="zh-CN" sz="2000" dirty="0" smtClean="0">
                <a:ea typeface="ＭＳ Ｐゴシック" pitchFamily="34" charset="-128"/>
                <a:sym typeface="Symbol" pitchFamily="18" charset="2"/>
              </a:rPr>
              <a:t>(</a:t>
            </a:r>
            <a:r>
              <a:rPr kumimoji="0" lang="en-US" altLang="zh-CN" sz="2000" i="1" dirty="0" smtClean="0">
                <a:ea typeface="ＭＳ Ｐゴシック" pitchFamily="34" charset="-128"/>
                <a:sym typeface="Symbol" pitchFamily="18" charset="2"/>
              </a:rPr>
              <a:t>r</a:t>
            </a:r>
            <a:r>
              <a:rPr kumimoji="0" lang="en-US" altLang="zh-CN" sz="2000" dirty="0" smtClean="0">
                <a:ea typeface="ＭＳ Ｐゴシック" pitchFamily="34" charset="-128"/>
                <a:sym typeface="Symbol" pitchFamily="18" charset="2"/>
              </a:rPr>
              <a:t>) or </a:t>
            </a:r>
            <a:r>
              <a:rPr kumimoji="0" lang="en-US" altLang="zh-CN" sz="2000" i="1" baseline="-25000" dirty="0" smtClean="0">
                <a:ea typeface="ＭＳ Ｐゴシック" pitchFamily="34" charset="-128"/>
                <a:sym typeface="Symbol" pitchFamily="18" charset="2"/>
              </a:rPr>
              <a:t>A </a:t>
            </a:r>
            <a:r>
              <a:rPr kumimoji="0" lang="en-US" altLang="zh-CN" sz="2000" baseline="-25000" dirty="0" smtClean="0">
                <a:ea typeface="ＭＳ Ｐゴシック" pitchFamily="34" charset="-128"/>
                <a:sym typeface="Symbol" pitchFamily="18" charset="2"/>
              </a:rPr>
              <a:t> </a:t>
            </a:r>
            <a:r>
              <a:rPr kumimoji="0" lang="en-US" altLang="zh-CN" sz="2000" i="1" baseline="-25000" dirty="0" smtClean="0">
                <a:ea typeface="ＭＳ Ｐゴシック" pitchFamily="34" charset="-128"/>
                <a:sym typeface="Symbol" pitchFamily="18" charset="2"/>
              </a:rPr>
              <a:t>V</a:t>
            </a:r>
            <a:r>
              <a:rPr kumimoji="0" lang="en-US" altLang="zh-CN" sz="2000" dirty="0" smtClean="0">
                <a:ea typeface="ＭＳ Ｐゴシック" pitchFamily="34" charset="-128"/>
                <a:sym typeface="Symbol" pitchFamily="18" charset="2"/>
              </a:rPr>
              <a:t>(</a:t>
            </a:r>
            <a:r>
              <a:rPr kumimoji="0" lang="en-US" altLang="zh-CN" sz="2000" i="1" dirty="0" smtClean="0">
                <a:ea typeface="ＭＳ Ｐゴシック" pitchFamily="34" charset="-128"/>
                <a:sym typeface="Symbol" pitchFamily="18" charset="2"/>
              </a:rPr>
              <a:t>r</a:t>
            </a:r>
            <a:r>
              <a:rPr kumimoji="0" lang="en-US" altLang="zh-CN" sz="2000" dirty="0" smtClean="0">
                <a:ea typeface="ＭＳ Ｐゴシック" pitchFamily="34" charset="-128"/>
                <a:sym typeface="Symbol" pitchFamily="18" charset="2"/>
              </a:rPr>
              <a:t>) by using</a:t>
            </a:r>
          </a:p>
          <a:p>
            <a:pPr lvl="1">
              <a:lnSpc>
                <a:spcPct val="90000"/>
              </a:lnSpc>
            </a:pPr>
            <a:r>
              <a:rPr kumimoji="0" lang="en-US" altLang="zh-CN" dirty="0" smtClean="0">
                <a:ea typeface="ＭＳ Ｐゴシック" pitchFamily="34" charset="-128"/>
                <a:sym typeface="Symbol" pitchFamily="18" charset="2"/>
              </a:rPr>
              <a:t> a linear file scan,</a:t>
            </a:r>
          </a:p>
          <a:p>
            <a:pPr lvl="1">
              <a:lnSpc>
                <a:spcPct val="90000"/>
              </a:lnSpc>
            </a:pPr>
            <a:r>
              <a:rPr kumimoji="0" lang="en-US" altLang="zh-CN" dirty="0" smtClean="0">
                <a:ea typeface="ＭＳ Ｐゴシック" pitchFamily="34" charset="-128"/>
                <a:sym typeface="Symbol" pitchFamily="18" charset="2"/>
              </a:rPr>
              <a:t> or by using indices in the following ways: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 smtClean="0">
                <a:ea typeface="ＭＳ Ｐゴシック" pitchFamily="34" charset="-128"/>
              </a:rPr>
              <a:t>A5</a:t>
            </a:r>
            <a:r>
              <a:rPr lang="en-US" altLang="zh-CN" sz="2000" dirty="0" smtClean="0">
                <a:ea typeface="ＭＳ Ｐゴシック" pitchFamily="34" charset="-128"/>
              </a:rPr>
              <a:t> (</a:t>
            </a:r>
            <a:r>
              <a:rPr lang="en-US" altLang="zh-CN" sz="2000" b="1" dirty="0" smtClean="0">
                <a:solidFill>
                  <a:srgbClr val="FF0000"/>
                </a:solidFill>
                <a:ea typeface="ＭＳ Ｐゴシック" pitchFamily="34" charset="-128"/>
              </a:rPr>
              <a:t>clustering</a:t>
            </a:r>
            <a:r>
              <a:rPr lang="en-US" altLang="zh-CN" sz="2000" b="1" dirty="0" smtClean="0">
                <a:solidFill>
                  <a:srgbClr val="3366CC"/>
                </a:solidFill>
                <a:ea typeface="ＭＳ Ｐゴシック" pitchFamily="34" charset="-128"/>
              </a:rPr>
              <a:t> index, comparison</a:t>
            </a:r>
            <a:r>
              <a:rPr lang="en-US" altLang="zh-CN" sz="2000" dirty="0" smtClean="0">
                <a:ea typeface="ＭＳ Ｐゴシック" pitchFamily="34" charset="-128"/>
              </a:rPr>
              <a:t>)</a:t>
            </a:r>
            <a:r>
              <a:rPr lang="en-US" altLang="zh-CN" sz="2000" i="1" dirty="0" smtClean="0">
                <a:ea typeface="ＭＳ Ｐゴシック" pitchFamily="34" charset="-128"/>
              </a:rPr>
              <a:t>.</a:t>
            </a:r>
            <a:r>
              <a:rPr lang="en-US" altLang="zh-CN" sz="2000" dirty="0" smtClean="0">
                <a:ea typeface="ＭＳ Ｐゴシック" pitchFamily="34" charset="-128"/>
              </a:rPr>
              <a:t> (Relation is sorted on A)</a:t>
            </a:r>
            <a:endParaRPr lang="en-US" altLang="zh-CN" sz="2000" i="1" dirty="0" smtClean="0">
              <a:ea typeface="ＭＳ Ｐゴシック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zh-CN" sz="1800" dirty="0" smtClean="0">
                <a:ea typeface="ＭＳ Ｐゴシック" pitchFamily="34" charset="-128"/>
              </a:rPr>
              <a:t>For </a:t>
            </a:r>
            <a:r>
              <a:rPr kumimoji="0" lang="en-US" altLang="zh-CN" sz="1800" i="1" dirty="0" smtClean="0">
                <a:ea typeface="ＭＳ Ｐゴシック" pitchFamily="34" charset="-128"/>
                <a:sym typeface="Symbol" pitchFamily="18" charset="2"/>
              </a:rPr>
              <a:t></a:t>
            </a:r>
            <a:r>
              <a:rPr kumimoji="0" lang="en-US" altLang="zh-CN" sz="1800" i="1" baseline="-25000" dirty="0" smtClean="0">
                <a:ea typeface="ＭＳ Ｐゴシック" pitchFamily="34" charset="-128"/>
                <a:sym typeface="Symbol" pitchFamily="18" charset="2"/>
              </a:rPr>
              <a:t>A  V</a:t>
            </a:r>
            <a:r>
              <a:rPr kumimoji="0" lang="en-US" altLang="zh-CN" sz="1800" i="1" dirty="0" smtClean="0">
                <a:ea typeface="ＭＳ Ｐゴシック" pitchFamily="34" charset="-128"/>
                <a:sym typeface="Symbol" pitchFamily="18" charset="2"/>
              </a:rPr>
              <a:t>(r)</a:t>
            </a:r>
            <a:r>
              <a:rPr kumimoji="0" lang="en-US" altLang="zh-CN" sz="1800" dirty="0" smtClean="0">
                <a:ea typeface="ＭＳ Ｐゴシック" pitchFamily="34" charset="-128"/>
                <a:sym typeface="Symbol" pitchFamily="18" charset="2"/>
              </a:rPr>
              <a:t>  use index to find first tuple </a:t>
            </a:r>
            <a:r>
              <a:rPr kumimoji="0" lang="en-US" altLang="zh-CN" sz="1800" i="1" dirty="0" smtClean="0">
                <a:ea typeface="ＭＳ Ｐゴシック" pitchFamily="34" charset="-128"/>
                <a:sym typeface="Symbol" pitchFamily="18" charset="2"/>
              </a:rPr>
              <a:t> v</a:t>
            </a:r>
            <a:r>
              <a:rPr kumimoji="0" lang="en-US" altLang="zh-CN" sz="1800" dirty="0" smtClean="0">
                <a:ea typeface="ＭＳ Ｐゴシック" pitchFamily="34" charset="-128"/>
                <a:sym typeface="Symbol" pitchFamily="18" charset="2"/>
              </a:rPr>
              <a:t>  and scan relation sequentially  from there</a:t>
            </a:r>
          </a:p>
          <a:p>
            <a:pPr lvl="2">
              <a:lnSpc>
                <a:spcPct val="90000"/>
              </a:lnSpc>
            </a:pPr>
            <a:r>
              <a:rPr kumimoji="0" lang="en-US" altLang="zh-CN" sz="1800" dirty="0" smtClean="0">
                <a:ea typeface="ＭＳ Ｐゴシック" pitchFamily="34" charset="-128"/>
                <a:sym typeface="Symbol" pitchFamily="18" charset="2"/>
              </a:rPr>
              <a:t>For </a:t>
            </a:r>
            <a:r>
              <a:rPr kumimoji="0" lang="en-US" altLang="zh-CN" sz="1800" i="1" baseline="-25000" dirty="0" smtClean="0">
                <a:ea typeface="ＭＳ Ｐゴシック" pitchFamily="34" charset="-128"/>
                <a:sym typeface="Symbol" pitchFamily="18" charset="2"/>
              </a:rPr>
              <a:t>A</a:t>
            </a:r>
            <a:r>
              <a:rPr kumimoji="0" lang="en-US" altLang="zh-CN" sz="1800" baseline="-25000" dirty="0" smtClean="0">
                <a:ea typeface="ＭＳ Ｐゴシック" pitchFamily="34" charset="-128"/>
                <a:sym typeface="Symbol" pitchFamily="18" charset="2"/>
              </a:rPr>
              <a:t></a:t>
            </a:r>
            <a:r>
              <a:rPr kumimoji="0" lang="en-US" altLang="zh-CN" sz="1800" i="1" baseline="-25000" dirty="0" smtClean="0">
                <a:ea typeface="ＭＳ Ｐゴシック" pitchFamily="34" charset="-128"/>
                <a:sym typeface="Symbol" pitchFamily="18" charset="2"/>
              </a:rPr>
              <a:t>V </a:t>
            </a:r>
            <a:r>
              <a:rPr kumimoji="0" lang="en-US" altLang="zh-CN" sz="1800" dirty="0" smtClean="0">
                <a:ea typeface="ＭＳ Ｐゴシック" pitchFamily="34" charset="-128"/>
                <a:sym typeface="Symbol" pitchFamily="18" charset="2"/>
              </a:rPr>
              <a:t>(</a:t>
            </a:r>
            <a:r>
              <a:rPr kumimoji="0" lang="en-US" altLang="zh-CN" sz="1800" i="1" dirty="0" smtClean="0">
                <a:ea typeface="ＭＳ Ｐゴシック" pitchFamily="34" charset="-128"/>
                <a:sym typeface="Symbol" pitchFamily="18" charset="2"/>
              </a:rPr>
              <a:t>r</a:t>
            </a:r>
            <a:r>
              <a:rPr kumimoji="0" lang="en-US" altLang="zh-CN" sz="1800" dirty="0" smtClean="0">
                <a:ea typeface="ＭＳ Ｐゴシック" pitchFamily="34" charset="-128"/>
                <a:sym typeface="Symbol" pitchFamily="18" charset="2"/>
              </a:rPr>
              <a:t>) just scan relation sequentially till first tuple &gt; </a:t>
            </a:r>
            <a:r>
              <a:rPr kumimoji="0" lang="en-US" altLang="zh-CN" sz="1800" i="1" dirty="0" smtClean="0">
                <a:ea typeface="ＭＳ Ｐゴシック" pitchFamily="34" charset="-128"/>
                <a:sym typeface="Symbol" pitchFamily="18" charset="2"/>
              </a:rPr>
              <a:t>v; </a:t>
            </a:r>
            <a:r>
              <a:rPr kumimoji="0" lang="en-US" altLang="zh-CN" sz="1800" dirty="0" smtClean="0">
                <a:ea typeface="ＭＳ Ｐゴシック" pitchFamily="34" charset="-128"/>
                <a:sym typeface="Symbol" pitchFamily="18" charset="2"/>
              </a:rPr>
              <a:t>do not use index</a:t>
            </a:r>
            <a:endParaRPr lang="en-US" altLang="zh-CN" sz="1800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 smtClean="0">
                <a:ea typeface="ＭＳ Ｐゴシック" pitchFamily="34" charset="-128"/>
              </a:rPr>
              <a:t>A6</a:t>
            </a:r>
            <a:r>
              <a:rPr lang="en-US" altLang="zh-CN" sz="2000" dirty="0" smtClean="0">
                <a:ea typeface="ＭＳ Ｐゴシック" pitchFamily="34" charset="-128"/>
              </a:rPr>
              <a:t> (</a:t>
            </a:r>
            <a:r>
              <a:rPr lang="en-US" altLang="zh-CN" sz="2000" b="1" dirty="0" smtClean="0">
                <a:solidFill>
                  <a:srgbClr val="FF0000"/>
                </a:solidFill>
                <a:ea typeface="ＭＳ Ｐゴシック" pitchFamily="34" charset="-128"/>
              </a:rPr>
              <a:t>secondary</a:t>
            </a:r>
            <a:r>
              <a:rPr lang="en-US" altLang="zh-CN" sz="2000" b="1" dirty="0" smtClean="0">
                <a:solidFill>
                  <a:srgbClr val="3366CC"/>
                </a:solidFill>
                <a:ea typeface="ＭＳ Ｐゴシック" pitchFamily="34" charset="-128"/>
              </a:rPr>
              <a:t> index, comparison</a:t>
            </a:r>
            <a:r>
              <a:rPr lang="en-US" altLang="zh-CN" sz="2000" dirty="0" smtClean="0">
                <a:ea typeface="ＭＳ Ｐゴシック" pitchFamily="34" charset="-128"/>
              </a:rPr>
              <a:t>). 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 smtClean="0">
                <a:ea typeface="ＭＳ Ｐゴシック" pitchFamily="34" charset="-128"/>
              </a:rPr>
              <a:t>For </a:t>
            </a:r>
            <a:r>
              <a:rPr kumimoji="0" lang="en-US" altLang="zh-CN" sz="1800" i="1" dirty="0" smtClean="0">
                <a:ea typeface="ＭＳ Ｐゴシック" pitchFamily="34" charset="-128"/>
                <a:sym typeface="Symbol" pitchFamily="18" charset="2"/>
              </a:rPr>
              <a:t></a:t>
            </a:r>
            <a:r>
              <a:rPr kumimoji="0" lang="en-US" altLang="zh-CN" sz="1800" i="1" baseline="-25000" dirty="0" smtClean="0">
                <a:ea typeface="ＭＳ Ｐゴシック" pitchFamily="34" charset="-128"/>
                <a:sym typeface="Symbol" pitchFamily="18" charset="2"/>
              </a:rPr>
              <a:t>A  V</a:t>
            </a:r>
            <a:r>
              <a:rPr kumimoji="0" lang="en-US" altLang="zh-CN" sz="1800" i="1" dirty="0" smtClean="0">
                <a:ea typeface="ＭＳ Ｐゴシック" pitchFamily="34" charset="-128"/>
                <a:sym typeface="Symbol" pitchFamily="18" charset="2"/>
              </a:rPr>
              <a:t>(r)</a:t>
            </a:r>
            <a:r>
              <a:rPr kumimoji="0" lang="en-US" altLang="zh-CN" sz="1800" dirty="0" smtClean="0">
                <a:ea typeface="ＭＳ Ｐゴシック" pitchFamily="34" charset="-128"/>
                <a:sym typeface="Symbol" pitchFamily="18" charset="2"/>
              </a:rPr>
              <a:t>  use index to find first index entry </a:t>
            </a:r>
            <a:r>
              <a:rPr kumimoji="0" lang="en-US" altLang="zh-CN" sz="1800" i="1" dirty="0" smtClean="0">
                <a:ea typeface="ＭＳ Ｐゴシック" pitchFamily="34" charset="-128"/>
                <a:sym typeface="Symbol" pitchFamily="18" charset="2"/>
              </a:rPr>
              <a:t> v</a:t>
            </a:r>
            <a:r>
              <a:rPr kumimoji="0" lang="en-US" altLang="zh-CN" sz="1800" dirty="0" smtClean="0">
                <a:ea typeface="ＭＳ Ｐゴシック" pitchFamily="34" charset="-128"/>
                <a:sym typeface="Symbol" pitchFamily="18" charset="2"/>
              </a:rPr>
              <a:t> and scan index sequentially  from there, to find </a:t>
            </a:r>
            <a:r>
              <a:rPr kumimoji="0" lang="en-US" altLang="zh-CN" sz="1800" dirty="0" smtClean="0">
                <a:solidFill>
                  <a:srgbClr val="FF0000"/>
                </a:solidFill>
                <a:ea typeface="ＭＳ Ｐゴシック" pitchFamily="34" charset="-128"/>
                <a:sym typeface="Symbol" pitchFamily="18" charset="2"/>
              </a:rPr>
              <a:t>pointers to records</a:t>
            </a:r>
            <a:r>
              <a:rPr kumimoji="0" lang="en-US" altLang="zh-CN" sz="1800" dirty="0" smtClean="0">
                <a:ea typeface="ＭＳ Ｐゴシック" pitchFamily="34" charset="-128"/>
                <a:sym typeface="Symbol" pitchFamily="18" charset="2"/>
              </a:rPr>
              <a:t>.</a:t>
            </a:r>
          </a:p>
          <a:p>
            <a:pPr lvl="2">
              <a:lnSpc>
                <a:spcPct val="90000"/>
              </a:lnSpc>
            </a:pPr>
            <a:r>
              <a:rPr kumimoji="0" lang="en-US" altLang="zh-CN" sz="1800" dirty="0" smtClean="0">
                <a:ea typeface="ＭＳ Ｐゴシック" pitchFamily="34" charset="-128"/>
                <a:sym typeface="Symbol" pitchFamily="18" charset="2"/>
              </a:rPr>
              <a:t>For </a:t>
            </a:r>
            <a:r>
              <a:rPr kumimoji="0" lang="en-US" altLang="zh-CN" sz="1800" i="1" baseline="-25000" dirty="0" smtClean="0">
                <a:ea typeface="ＭＳ Ｐゴシック" pitchFamily="34" charset="-128"/>
                <a:sym typeface="Symbol" pitchFamily="18" charset="2"/>
              </a:rPr>
              <a:t>A</a:t>
            </a:r>
            <a:r>
              <a:rPr kumimoji="0" lang="en-US" altLang="zh-CN" sz="1800" baseline="-25000" dirty="0" smtClean="0">
                <a:ea typeface="ＭＳ Ｐゴシック" pitchFamily="34" charset="-128"/>
                <a:sym typeface="Symbol" pitchFamily="18" charset="2"/>
              </a:rPr>
              <a:t></a:t>
            </a:r>
            <a:r>
              <a:rPr kumimoji="0" lang="en-US" altLang="zh-CN" sz="1800" i="1" baseline="-25000" dirty="0" smtClean="0">
                <a:ea typeface="ＭＳ Ｐゴシック" pitchFamily="34" charset="-128"/>
                <a:sym typeface="Symbol" pitchFamily="18" charset="2"/>
              </a:rPr>
              <a:t>V </a:t>
            </a:r>
            <a:r>
              <a:rPr kumimoji="0" lang="en-US" altLang="zh-CN" sz="1800" dirty="0" smtClean="0">
                <a:ea typeface="ＭＳ Ｐゴシック" pitchFamily="34" charset="-128"/>
                <a:sym typeface="Symbol" pitchFamily="18" charset="2"/>
              </a:rPr>
              <a:t>(</a:t>
            </a:r>
            <a:r>
              <a:rPr kumimoji="0" lang="en-US" altLang="zh-CN" sz="1800" i="1" dirty="0" smtClean="0">
                <a:ea typeface="ＭＳ Ｐゴシック" pitchFamily="34" charset="-128"/>
                <a:sym typeface="Symbol" pitchFamily="18" charset="2"/>
              </a:rPr>
              <a:t>r</a:t>
            </a:r>
            <a:r>
              <a:rPr kumimoji="0" lang="en-US" altLang="zh-CN" sz="1800" dirty="0" smtClean="0">
                <a:ea typeface="ＭＳ Ｐゴシック" pitchFamily="34" charset="-128"/>
                <a:sym typeface="Symbol" pitchFamily="18" charset="2"/>
              </a:rPr>
              <a:t>) just scan leaf pages of index finding pointers to records, till first entry &gt; </a:t>
            </a:r>
            <a:r>
              <a:rPr kumimoji="0" lang="en-US" altLang="zh-CN" sz="1800" i="1" dirty="0" smtClean="0">
                <a:ea typeface="ＭＳ Ｐゴシック" pitchFamily="34" charset="-128"/>
                <a:sym typeface="Symbol" pitchFamily="18" charset="2"/>
              </a:rPr>
              <a:t>v</a:t>
            </a:r>
            <a:endParaRPr lang="en-US" altLang="zh-CN" sz="1800" i="1" dirty="0" smtClean="0">
              <a:ea typeface="ＭＳ Ｐゴシック" pitchFamily="34" charset="-128"/>
            </a:endParaRPr>
          </a:p>
          <a:p>
            <a:pPr lvl="2">
              <a:lnSpc>
                <a:spcPct val="90000"/>
              </a:lnSpc>
            </a:pPr>
            <a:r>
              <a:rPr kumimoji="0" lang="en-US" altLang="zh-CN" sz="1800" dirty="0" smtClean="0">
                <a:ea typeface="ＭＳ Ｐゴシック" pitchFamily="34" charset="-128"/>
                <a:sym typeface="Symbol" pitchFamily="18" charset="2"/>
              </a:rPr>
              <a:t>In either case, retrieve records that are pointed to</a:t>
            </a:r>
          </a:p>
          <a:p>
            <a:pPr lvl="3">
              <a:lnSpc>
                <a:spcPct val="90000"/>
              </a:lnSpc>
            </a:pPr>
            <a:r>
              <a:rPr kumimoji="0" lang="en-US" altLang="zh-CN" sz="1800" dirty="0" smtClean="0">
                <a:ea typeface="ＭＳ Ｐゴシック" pitchFamily="34" charset="-128"/>
                <a:sym typeface="Symbol" pitchFamily="18" charset="2"/>
              </a:rPr>
              <a:t>May require an I/O for each record</a:t>
            </a:r>
          </a:p>
          <a:p>
            <a:pPr lvl="3">
              <a:lnSpc>
                <a:spcPct val="90000"/>
              </a:lnSpc>
            </a:pPr>
            <a:r>
              <a:rPr lang="en-US" altLang="zh-CN" sz="1800" dirty="0" smtClean="0">
                <a:solidFill>
                  <a:srgbClr val="FF0000"/>
                </a:solidFill>
                <a:ea typeface="ＭＳ Ｐゴシック" pitchFamily="34" charset="-128"/>
              </a:rPr>
              <a:t>Linear file scan may be cheaper</a:t>
            </a:r>
          </a:p>
        </p:txBody>
      </p:sp>
    </p:spTree>
    <p:extLst>
      <p:ext uri="{BB962C8B-B14F-4D97-AF65-F5344CB8AC3E}">
        <p14:creationId xmlns:p14="http://schemas.microsoft.com/office/powerpoint/2010/main" val="77673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Implementation of Complex Selections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163" y="1165225"/>
            <a:ext cx="8396287" cy="5029200"/>
          </a:xfrm>
        </p:spPr>
        <p:txBody>
          <a:bodyPr/>
          <a:lstStyle/>
          <a:p>
            <a:pPr>
              <a:tabLst>
                <a:tab pos="2338388" algn="l"/>
              </a:tabLst>
            </a:pPr>
            <a:r>
              <a:rPr lang="en-US" altLang="zh-CN" sz="2000" b="1" dirty="0" smtClean="0">
                <a:ea typeface="ＭＳ Ｐゴシック" pitchFamily="34" charset="-128"/>
                <a:sym typeface="Greek Symbols" pitchFamily="18" charset="2"/>
              </a:rPr>
              <a:t>Conjunction:  </a:t>
            </a:r>
            <a:r>
              <a:rPr lang="en-US" altLang="zh-CN" sz="2400" dirty="0" smtClean="0">
                <a:ea typeface="ＭＳ Ｐゴシック" pitchFamily="34" charset="-128"/>
                <a:sym typeface="Symbol" pitchFamily="18" charset="2"/>
              </a:rPr>
              <a:t></a:t>
            </a:r>
            <a:r>
              <a:rPr lang="en-US" altLang="zh-CN" sz="2400" baseline="-25000" dirty="0" smtClean="0">
                <a:ea typeface="ＭＳ Ｐゴシック" pitchFamily="34" charset="-128"/>
                <a:sym typeface="Symbol" pitchFamily="18" charset="2"/>
              </a:rPr>
              <a:t></a:t>
            </a:r>
            <a:r>
              <a:rPr lang="en-US" altLang="zh-CN" sz="2400" baseline="-25000" dirty="0" smtClean="0">
                <a:ea typeface="ＭＳ Ｐゴシック" pitchFamily="34" charset="-128"/>
                <a:sym typeface="Greek Symbols" pitchFamily="18" charset="2"/>
              </a:rPr>
              <a:t>1</a:t>
            </a:r>
            <a:r>
              <a:rPr lang="en-US" altLang="zh-CN" sz="2400" dirty="0" smtClean="0">
                <a:ea typeface="ＭＳ Ｐゴシック" pitchFamily="34" charset="-128"/>
                <a:sym typeface="Symbol" pitchFamily="18" charset="2"/>
              </a:rPr>
              <a:t> </a:t>
            </a:r>
            <a:r>
              <a:rPr lang="en-US" altLang="zh-CN" sz="2400" baseline="-25000" dirty="0" smtClean="0">
                <a:ea typeface="ＭＳ Ｐゴシック" pitchFamily="34" charset="-128"/>
                <a:sym typeface="Symbol" pitchFamily="18" charset="2"/>
              </a:rPr>
              <a:t></a:t>
            </a:r>
            <a:r>
              <a:rPr lang="en-US" altLang="zh-CN" sz="2400" baseline="-25000" dirty="0" smtClean="0">
                <a:ea typeface="ＭＳ Ｐゴシック" pitchFamily="34" charset="-128"/>
                <a:sym typeface="Greek Symbols" pitchFamily="18" charset="2"/>
              </a:rPr>
              <a:t>2</a:t>
            </a:r>
            <a:r>
              <a:rPr lang="en-US" altLang="zh-CN" sz="2400" dirty="0" smtClean="0">
                <a:ea typeface="ＭＳ Ｐゴシック" pitchFamily="34" charset="-128"/>
                <a:sym typeface="Symbol" pitchFamily="18" charset="2"/>
              </a:rPr>
              <a:t>. . . </a:t>
            </a:r>
            <a:r>
              <a:rPr lang="en-US" altLang="zh-CN" sz="2400" baseline="-25000" dirty="0" smtClean="0">
                <a:ea typeface="ＭＳ Ｐゴシック" pitchFamily="34" charset="-128"/>
                <a:sym typeface="Symbol" pitchFamily="18" charset="2"/>
              </a:rPr>
              <a:t></a:t>
            </a:r>
            <a:r>
              <a:rPr lang="en-US" altLang="zh-CN" sz="2400" i="1" baseline="-25000" dirty="0" smtClean="0">
                <a:ea typeface="ＭＳ Ｐゴシック" pitchFamily="34" charset="-128"/>
                <a:sym typeface="Greek Symbols" pitchFamily="18" charset="2"/>
              </a:rPr>
              <a:t>n</a:t>
            </a:r>
            <a:r>
              <a:rPr lang="en-US" altLang="zh-CN" sz="2400" dirty="0" smtClean="0">
                <a:ea typeface="ＭＳ Ｐゴシック" pitchFamily="34" charset="-128"/>
                <a:sym typeface="Symbol" pitchFamily="18" charset="2"/>
              </a:rPr>
              <a:t>(</a:t>
            </a:r>
            <a:r>
              <a:rPr lang="en-US" altLang="zh-CN" sz="2400" i="1" dirty="0" smtClean="0">
                <a:ea typeface="ＭＳ Ｐゴシック" pitchFamily="34" charset="-128"/>
                <a:sym typeface="Symbol" pitchFamily="18" charset="2"/>
              </a:rPr>
              <a:t>r)</a:t>
            </a:r>
            <a:r>
              <a:rPr lang="en-US" altLang="zh-CN" sz="2000" i="1" dirty="0" smtClean="0">
                <a:ea typeface="ＭＳ Ｐゴシック" pitchFamily="34" charset="-128"/>
                <a:sym typeface="Symbol" pitchFamily="18" charset="2"/>
              </a:rPr>
              <a:t>  </a:t>
            </a:r>
          </a:p>
          <a:p>
            <a:pPr>
              <a:tabLst>
                <a:tab pos="2338388" algn="l"/>
              </a:tabLst>
            </a:pPr>
            <a:r>
              <a:rPr lang="en-US" altLang="zh-CN" sz="2000" b="1" dirty="0" smtClean="0">
                <a:ea typeface="ＭＳ Ｐゴシック" pitchFamily="34" charset="-128"/>
              </a:rPr>
              <a:t>A7</a:t>
            </a:r>
            <a:r>
              <a:rPr lang="en-US" altLang="zh-CN" sz="2000" dirty="0" smtClean="0">
                <a:ea typeface="ＭＳ Ｐゴシック" pitchFamily="34" charset="-128"/>
              </a:rPr>
              <a:t> (</a:t>
            </a:r>
            <a:r>
              <a:rPr lang="en-US" altLang="zh-CN" sz="2000" b="1" dirty="0" smtClean="0">
                <a:solidFill>
                  <a:srgbClr val="3366CC"/>
                </a:solidFill>
                <a:ea typeface="ＭＳ Ｐゴシック" pitchFamily="34" charset="-128"/>
              </a:rPr>
              <a:t>conjunctive selection using one index</a:t>
            </a:r>
            <a:r>
              <a:rPr lang="en-US" altLang="zh-CN" sz="2000" dirty="0" smtClean="0">
                <a:ea typeface="ＭＳ Ｐゴシック" pitchFamily="34" charset="-128"/>
              </a:rPr>
              <a:t>).</a:t>
            </a:r>
            <a:r>
              <a:rPr lang="en-US" altLang="zh-CN" sz="2000" i="1" dirty="0" smtClean="0">
                <a:ea typeface="ＭＳ Ｐゴシック" pitchFamily="34" charset="-128"/>
              </a:rPr>
              <a:t>  </a:t>
            </a:r>
          </a:p>
          <a:p>
            <a:pPr lvl="1">
              <a:tabLst>
                <a:tab pos="2338388" algn="l"/>
              </a:tabLst>
            </a:pPr>
            <a:r>
              <a:rPr lang="en-US" altLang="zh-CN" dirty="0" smtClean="0">
                <a:ea typeface="ＭＳ Ｐゴシック" pitchFamily="34" charset="-128"/>
              </a:rPr>
              <a:t>Select a combination of </a:t>
            </a:r>
            <a:r>
              <a:rPr lang="en-US" altLang="zh-CN" dirty="0" smtClean="0">
                <a:ea typeface="ＭＳ Ｐゴシック" pitchFamily="34" charset="-128"/>
                <a:sym typeface="Symbol" pitchFamily="18" charset="2"/>
              </a:rPr>
              <a:t></a:t>
            </a:r>
            <a:r>
              <a:rPr lang="en-US" altLang="zh-CN" i="1" baseline="-25000" dirty="0" err="1" smtClean="0">
                <a:ea typeface="ＭＳ Ｐゴシック" pitchFamily="34" charset="-128"/>
                <a:sym typeface="Greek Symbols" pitchFamily="18" charset="2"/>
              </a:rPr>
              <a:t>i</a:t>
            </a:r>
            <a:r>
              <a:rPr lang="en-US" altLang="zh-CN" dirty="0" smtClean="0">
                <a:ea typeface="ＭＳ Ｐゴシック" pitchFamily="34" charset="-128"/>
                <a:sym typeface="Greek Symbols" pitchFamily="18" charset="2"/>
              </a:rPr>
              <a:t> and algorithms A2 through A6 that results in the least cost for </a:t>
            </a:r>
            <a:r>
              <a:rPr lang="en-US" altLang="zh-CN" dirty="0" smtClean="0">
                <a:ea typeface="ＭＳ Ｐゴシック" pitchFamily="34" charset="-128"/>
                <a:sym typeface="Symbol" pitchFamily="18" charset="2"/>
              </a:rPr>
              <a:t></a:t>
            </a:r>
            <a:r>
              <a:rPr lang="en-US" altLang="zh-CN" baseline="-25000" dirty="0" smtClean="0">
                <a:ea typeface="ＭＳ Ｐゴシック" pitchFamily="34" charset="-128"/>
                <a:sym typeface="Symbol" pitchFamily="18" charset="2"/>
              </a:rPr>
              <a:t></a:t>
            </a:r>
            <a:r>
              <a:rPr lang="en-US" altLang="zh-CN" i="1" baseline="-25000" dirty="0" err="1" smtClean="0">
                <a:ea typeface="ＭＳ Ｐゴシック" pitchFamily="34" charset="-128"/>
                <a:sym typeface="Symbol" pitchFamily="18" charset="2"/>
              </a:rPr>
              <a:t>i</a:t>
            </a:r>
            <a:r>
              <a:rPr lang="en-US" altLang="zh-CN" dirty="0" smtClean="0">
                <a:ea typeface="ＭＳ Ｐゴシック" pitchFamily="34" charset="-128"/>
                <a:sym typeface="Greek Symbols" pitchFamily="18" charset="2"/>
              </a:rPr>
              <a:t> (</a:t>
            </a:r>
            <a:r>
              <a:rPr lang="en-US" altLang="zh-CN" i="1" dirty="0" smtClean="0">
                <a:ea typeface="ＭＳ Ｐゴシック" pitchFamily="34" charset="-128"/>
                <a:sym typeface="Greek Symbols" pitchFamily="18" charset="2"/>
              </a:rPr>
              <a:t>r).</a:t>
            </a:r>
          </a:p>
          <a:p>
            <a:pPr lvl="1">
              <a:tabLst>
                <a:tab pos="2338388" algn="l"/>
              </a:tabLst>
            </a:pPr>
            <a:r>
              <a:rPr lang="en-US" altLang="zh-CN" i="1" dirty="0" smtClean="0">
                <a:ea typeface="ＭＳ Ｐゴシック" pitchFamily="34" charset="-128"/>
                <a:sym typeface="Greek Symbols" pitchFamily="18" charset="2"/>
              </a:rPr>
              <a:t> </a:t>
            </a:r>
            <a:r>
              <a:rPr lang="en-US" altLang="zh-CN" dirty="0" smtClean="0">
                <a:ea typeface="ＭＳ Ｐゴシック" pitchFamily="34" charset="-128"/>
                <a:sym typeface="Greek Symbols" pitchFamily="18" charset="2"/>
              </a:rPr>
              <a:t>Test other conditions on tuple after fetching it into memory buffer.</a:t>
            </a:r>
          </a:p>
          <a:p>
            <a:pPr>
              <a:tabLst>
                <a:tab pos="2338388" algn="l"/>
              </a:tabLst>
            </a:pPr>
            <a:r>
              <a:rPr lang="en-US" altLang="zh-CN" sz="2000" b="1" dirty="0" smtClean="0">
                <a:ea typeface="ＭＳ Ｐゴシック" pitchFamily="34" charset="-128"/>
                <a:sym typeface="Greek Symbols" pitchFamily="18" charset="2"/>
              </a:rPr>
              <a:t>A8</a:t>
            </a:r>
            <a:r>
              <a:rPr lang="en-US" altLang="zh-CN" sz="2000" dirty="0" smtClean="0">
                <a:ea typeface="ＭＳ Ｐゴシック" pitchFamily="34" charset="-128"/>
                <a:sym typeface="Greek Symbols" pitchFamily="18" charset="2"/>
              </a:rPr>
              <a:t> (</a:t>
            </a:r>
            <a:r>
              <a:rPr lang="en-US" altLang="zh-CN" sz="2000" b="1" dirty="0" smtClean="0">
                <a:solidFill>
                  <a:srgbClr val="3366CC"/>
                </a:solidFill>
                <a:ea typeface="ＭＳ Ｐゴシック" pitchFamily="34" charset="-128"/>
                <a:sym typeface="Greek Symbols" pitchFamily="18" charset="2"/>
              </a:rPr>
              <a:t>conjunctive selection using composite index</a:t>
            </a:r>
            <a:r>
              <a:rPr lang="en-US" altLang="zh-CN" sz="2000" dirty="0" smtClean="0">
                <a:ea typeface="ＭＳ Ｐゴシック" pitchFamily="34" charset="-128"/>
                <a:sym typeface="Greek Symbols" pitchFamily="18" charset="2"/>
              </a:rPr>
              <a:t>).  </a:t>
            </a:r>
          </a:p>
          <a:p>
            <a:pPr lvl="1">
              <a:tabLst>
                <a:tab pos="2338388" algn="l"/>
              </a:tabLst>
            </a:pPr>
            <a:r>
              <a:rPr lang="en-US" altLang="zh-CN" dirty="0" smtClean="0">
                <a:ea typeface="ＭＳ Ｐゴシック" pitchFamily="34" charset="-128"/>
                <a:sym typeface="Greek Symbols" pitchFamily="18" charset="2"/>
              </a:rPr>
              <a:t>Use appropriate composite (multiple-key) index if available.</a:t>
            </a:r>
          </a:p>
          <a:p>
            <a:pPr>
              <a:tabLst>
                <a:tab pos="2338388" algn="l"/>
              </a:tabLst>
            </a:pPr>
            <a:r>
              <a:rPr lang="en-US" altLang="zh-CN" sz="2000" b="1" dirty="0" smtClean="0">
                <a:ea typeface="ＭＳ Ｐゴシック" pitchFamily="34" charset="-128"/>
                <a:sym typeface="Greek Symbols" pitchFamily="18" charset="2"/>
              </a:rPr>
              <a:t>A9</a:t>
            </a:r>
            <a:r>
              <a:rPr lang="en-US" altLang="zh-CN" sz="2000" dirty="0" smtClean="0">
                <a:ea typeface="ＭＳ Ｐゴシック" pitchFamily="34" charset="-128"/>
                <a:sym typeface="Greek Symbols" pitchFamily="18" charset="2"/>
              </a:rPr>
              <a:t> (</a:t>
            </a:r>
            <a:r>
              <a:rPr lang="en-US" altLang="zh-CN" sz="2000" b="1" dirty="0" smtClean="0">
                <a:solidFill>
                  <a:srgbClr val="3366CC"/>
                </a:solidFill>
                <a:ea typeface="ＭＳ Ｐゴシック" pitchFamily="34" charset="-128"/>
                <a:sym typeface="Greek Symbols" pitchFamily="18" charset="2"/>
              </a:rPr>
              <a:t>conjunctive selection by intersection of identifiers</a:t>
            </a:r>
            <a:r>
              <a:rPr lang="en-US" altLang="zh-CN" sz="2000" i="1" dirty="0" smtClean="0">
                <a:ea typeface="ＭＳ Ｐゴシック" pitchFamily="34" charset="-128"/>
                <a:sym typeface="Greek Symbols" pitchFamily="18" charset="2"/>
              </a:rPr>
              <a:t>).</a:t>
            </a:r>
            <a:r>
              <a:rPr lang="en-US" altLang="zh-CN" sz="2000" dirty="0" smtClean="0">
                <a:ea typeface="ＭＳ Ｐゴシック" pitchFamily="34" charset="-128"/>
                <a:sym typeface="Greek Symbols" pitchFamily="18" charset="2"/>
              </a:rPr>
              <a:t> </a:t>
            </a:r>
          </a:p>
          <a:p>
            <a:pPr lvl="1">
              <a:tabLst>
                <a:tab pos="2338388" algn="l"/>
              </a:tabLst>
            </a:pPr>
            <a:r>
              <a:rPr lang="en-US" altLang="zh-CN" dirty="0" smtClean="0">
                <a:ea typeface="ＭＳ Ｐゴシック" pitchFamily="34" charset="-128"/>
                <a:sym typeface="Greek Symbols" pitchFamily="18" charset="2"/>
              </a:rPr>
              <a:t>Requires indices with record pointers. </a:t>
            </a:r>
          </a:p>
          <a:p>
            <a:pPr lvl="1">
              <a:tabLst>
                <a:tab pos="2338388" algn="l"/>
              </a:tabLst>
            </a:pPr>
            <a:r>
              <a:rPr lang="en-US" altLang="zh-CN" dirty="0" smtClean="0">
                <a:ea typeface="ＭＳ Ｐゴシック" pitchFamily="34" charset="-128"/>
                <a:sym typeface="Greek Symbols" pitchFamily="18" charset="2"/>
              </a:rPr>
              <a:t>Use corresponding index for each condition, and take intersection of all the obtained sets of record pointers. </a:t>
            </a:r>
          </a:p>
          <a:p>
            <a:pPr lvl="1">
              <a:tabLst>
                <a:tab pos="2338388" algn="l"/>
              </a:tabLst>
            </a:pPr>
            <a:r>
              <a:rPr lang="en-US" altLang="zh-CN" dirty="0" smtClean="0">
                <a:ea typeface="ＭＳ Ｐゴシック" pitchFamily="34" charset="-128"/>
                <a:sym typeface="Greek Symbols" pitchFamily="18" charset="2"/>
              </a:rPr>
              <a:t>Then fetch records from file</a:t>
            </a:r>
          </a:p>
          <a:p>
            <a:pPr lvl="1">
              <a:tabLst>
                <a:tab pos="2338388" algn="l"/>
              </a:tabLst>
            </a:pPr>
            <a:r>
              <a:rPr lang="en-US" altLang="zh-CN" dirty="0" smtClean="0">
                <a:ea typeface="ＭＳ Ｐゴシック" pitchFamily="34" charset="-128"/>
                <a:sym typeface="Greek Symbols" pitchFamily="18" charset="2"/>
              </a:rPr>
              <a:t>If some conditions do not have appropriate indices, apply test in memory.</a:t>
            </a:r>
          </a:p>
        </p:txBody>
      </p:sp>
    </p:spTree>
    <p:extLst>
      <p:ext uri="{BB962C8B-B14F-4D97-AF65-F5344CB8AC3E}">
        <p14:creationId xmlns:p14="http://schemas.microsoft.com/office/powerpoint/2010/main" val="16726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Algorithms for Complex Selections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3" y="1165225"/>
            <a:ext cx="7737475" cy="5249863"/>
          </a:xfrm>
        </p:spPr>
        <p:txBody>
          <a:bodyPr/>
          <a:lstStyle/>
          <a:p>
            <a:r>
              <a:rPr lang="en-US" altLang="zh-CN" sz="2000" b="1" dirty="0" smtClean="0">
                <a:ea typeface="ＭＳ Ｐゴシック" pitchFamily="34" charset="-128"/>
                <a:sym typeface="Symbol" pitchFamily="18" charset="2"/>
              </a:rPr>
              <a:t>Disjunction:</a:t>
            </a:r>
            <a:r>
              <a:rPr lang="en-US" altLang="zh-CN" sz="2400" dirty="0" smtClean="0">
                <a:ea typeface="ＭＳ Ｐゴシック" pitchFamily="34" charset="-128"/>
                <a:sym typeface="Symbol" pitchFamily="18" charset="2"/>
              </a:rPr>
              <a:t></a:t>
            </a:r>
            <a:r>
              <a:rPr lang="en-US" altLang="zh-CN" sz="2400" baseline="-25000" dirty="0" smtClean="0">
                <a:ea typeface="ＭＳ Ｐゴシック" pitchFamily="34" charset="-128"/>
                <a:sym typeface="Symbol" pitchFamily="18" charset="2"/>
              </a:rPr>
              <a:t></a:t>
            </a:r>
            <a:r>
              <a:rPr lang="en-US" altLang="zh-CN" sz="2400" baseline="-25000" dirty="0" smtClean="0">
                <a:ea typeface="ＭＳ Ｐゴシック" pitchFamily="34" charset="-128"/>
                <a:sym typeface="Greek Symbols" pitchFamily="18" charset="2"/>
              </a:rPr>
              <a:t>1</a:t>
            </a:r>
            <a:r>
              <a:rPr lang="en-US" altLang="zh-CN" sz="2400" dirty="0" smtClean="0">
                <a:ea typeface="ＭＳ Ｐゴシック" pitchFamily="34" charset="-128"/>
                <a:sym typeface="Symbol" pitchFamily="18" charset="2"/>
              </a:rPr>
              <a:t> </a:t>
            </a:r>
            <a:r>
              <a:rPr lang="en-US" altLang="zh-CN" sz="2400" baseline="-25000" dirty="0" smtClean="0">
                <a:ea typeface="ＭＳ Ｐゴシック" pitchFamily="34" charset="-128"/>
                <a:sym typeface="Symbol" pitchFamily="18" charset="2"/>
              </a:rPr>
              <a:t></a:t>
            </a:r>
            <a:r>
              <a:rPr lang="en-US" altLang="zh-CN" sz="2400" baseline="-25000" dirty="0" smtClean="0">
                <a:ea typeface="ＭＳ Ｐゴシック" pitchFamily="34" charset="-128"/>
                <a:sym typeface="Greek Symbols" pitchFamily="18" charset="2"/>
              </a:rPr>
              <a:t>2 </a:t>
            </a:r>
            <a:r>
              <a:rPr lang="en-US" altLang="zh-CN" sz="2400" dirty="0" smtClean="0">
                <a:ea typeface="ＭＳ Ｐゴシック" pitchFamily="34" charset="-128"/>
                <a:sym typeface="Symbol" pitchFamily="18" charset="2"/>
              </a:rPr>
              <a:t>. . . </a:t>
            </a:r>
            <a:r>
              <a:rPr lang="en-US" altLang="zh-CN" sz="2400" baseline="-25000" dirty="0" smtClean="0">
                <a:ea typeface="ＭＳ Ｐゴシック" pitchFamily="34" charset="-128"/>
                <a:sym typeface="Symbol" pitchFamily="18" charset="2"/>
              </a:rPr>
              <a:t></a:t>
            </a:r>
            <a:r>
              <a:rPr lang="en-US" altLang="zh-CN" sz="2400" i="1" baseline="-25000" dirty="0" smtClean="0">
                <a:ea typeface="ＭＳ Ｐゴシック" pitchFamily="34" charset="-128"/>
                <a:sym typeface="Greek Symbols" pitchFamily="18" charset="2"/>
              </a:rPr>
              <a:t>n </a:t>
            </a:r>
            <a:r>
              <a:rPr lang="en-US" altLang="zh-CN" sz="2400" dirty="0" smtClean="0">
                <a:ea typeface="ＭＳ Ｐゴシック" pitchFamily="34" charset="-128"/>
                <a:sym typeface="Symbol" pitchFamily="18" charset="2"/>
              </a:rPr>
              <a:t>(</a:t>
            </a:r>
            <a:r>
              <a:rPr lang="en-US" altLang="zh-CN" sz="2400" i="1" dirty="0" smtClean="0">
                <a:ea typeface="ＭＳ Ｐゴシック" pitchFamily="34" charset="-128"/>
                <a:sym typeface="Symbol" pitchFamily="18" charset="2"/>
              </a:rPr>
              <a:t>r).</a:t>
            </a:r>
            <a:r>
              <a:rPr lang="en-US" altLang="zh-CN" sz="2000" i="1" dirty="0" smtClean="0">
                <a:ea typeface="ＭＳ Ｐゴシック" pitchFamily="34" charset="-128"/>
                <a:sym typeface="Symbol" pitchFamily="18" charset="2"/>
              </a:rPr>
              <a:t> </a:t>
            </a:r>
            <a:endParaRPr lang="en-US" altLang="zh-CN" sz="2000" dirty="0" smtClean="0">
              <a:ea typeface="ＭＳ Ｐゴシック" pitchFamily="34" charset="-128"/>
              <a:sym typeface="Symbol" pitchFamily="18" charset="2"/>
            </a:endParaRPr>
          </a:p>
          <a:p>
            <a:r>
              <a:rPr lang="en-US" altLang="zh-CN" sz="2000" b="1" dirty="0" smtClean="0">
                <a:ea typeface="ＭＳ Ｐゴシック" pitchFamily="34" charset="-128"/>
                <a:sym typeface="Greek Symbols" pitchFamily="18" charset="2"/>
              </a:rPr>
              <a:t>A10</a:t>
            </a:r>
            <a:r>
              <a:rPr lang="en-US" altLang="zh-CN" sz="2000" dirty="0" smtClean="0">
                <a:ea typeface="ＭＳ Ｐゴシック" pitchFamily="34" charset="-128"/>
                <a:sym typeface="Greek Symbols" pitchFamily="18" charset="2"/>
              </a:rPr>
              <a:t> (</a:t>
            </a:r>
            <a:r>
              <a:rPr lang="en-US" altLang="zh-CN" sz="2000" b="1" dirty="0" smtClean="0">
                <a:solidFill>
                  <a:srgbClr val="3366CC"/>
                </a:solidFill>
                <a:ea typeface="ＭＳ Ｐゴシック" pitchFamily="34" charset="-128"/>
                <a:sym typeface="Greek Symbols" pitchFamily="18" charset="2"/>
              </a:rPr>
              <a:t>disjunctive selection by union of identifiers</a:t>
            </a:r>
            <a:r>
              <a:rPr lang="en-US" altLang="zh-CN" sz="2000" dirty="0" smtClean="0">
                <a:ea typeface="ＭＳ Ｐゴシック" pitchFamily="34" charset="-128"/>
                <a:sym typeface="Greek Symbols" pitchFamily="18" charset="2"/>
              </a:rPr>
              <a:t>). </a:t>
            </a:r>
          </a:p>
          <a:p>
            <a:pPr lvl="1"/>
            <a:r>
              <a:rPr lang="en-US" altLang="zh-CN" dirty="0" smtClean="0">
                <a:ea typeface="ＭＳ Ｐゴシック" pitchFamily="34" charset="-128"/>
                <a:sym typeface="Greek Symbols" pitchFamily="18" charset="2"/>
              </a:rPr>
              <a:t>Applicable if </a:t>
            </a:r>
            <a:r>
              <a:rPr lang="en-US" altLang="zh-CN" i="1" dirty="0" smtClean="0">
                <a:solidFill>
                  <a:srgbClr val="C00000"/>
                </a:solidFill>
                <a:ea typeface="ＭＳ Ｐゴシック" pitchFamily="34" charset="-128"/>
                <a:sym typeface="Greek Symbols" pitchFamily="18" charset="2"/>
              </a:rPr>
              <a:t>all </a:t>
            </a:r>
            <a:r>
              <a:rPr lang="en-US" altLang="zh-CN" dirty="0" smtClean="0">
                <a:solidFill>
                  <a:srgbClr val="C00000"/>
                </a:solidFill>
                <a:ea typeface="ＭＳ Ｐゴシック" pitchFamily="34" charset="-128"/>
                <a:sym typeface="Greek Symbols" pitchFamily="18" charset="2"/>
              </a:rPr>
              <a:t> conditions have available indices</a:t>
            </a:r>
            <a:r>
              <a:rPr lang="en-US" altLang="zh-CN" dirty="0" smtClean="0">
                <a:ea typeface="ＭＳ Ｐゴシック" pitchFamily="34" charset="-128"/>
                <a:sym typeface="Greek Symbols" pitchFamily="18" charset="2"/>
              </a:rPr>
              <a:t>.  </a:t>
            </a:r>
          </a:p>
          <a:p>
            <a:pPr lvl="2"/>
            <a:r>
              <a:rPr lang="en-US" altLang="zh-CN" sz="1800" dirty="0" smtClean="0">
                <a:ea typeface="ＭＳ Ｐゴシック" pitchFamily="34" charset="-128"/>
                <a:sym typeface="Greek Symbols" pitchFamily="18" charset="2"/>
              </a:rPr>
              <a:t>Otherwise use </a:t>
            </a:r>
            <a:r>
              <a:rPr lang="en-US" altLang="zh-CN" sz="1800" dirty="0" smtClean="0">
                <a:solidFill>
                  <a:srgbClr val="FF0000"/>
                </a:solidFill>
                <a:ea typeface="ＭＳ Ｐゴシック" pitchFamily="34" charset="-128"/>
                <a:sym typeface="Greek Symbols" pitchFamily="18" charset="2"/>
              </a:rPr>
              <a:t>linear scan</a:t>
            </a:r>
            <a:r>
              <a:rPr lang="en-US" altLang="zh-CN" sz="1800" dirty="0" smtClean="0">
                <a:ea typeface="ＭＳ Ｐゴシック" pitchFamily="34" charset="-128"/>
                <a:sym typeface="Greek Symbols" pitchFamily="18" charset="2"/>
              </a:rPr>
              <a:t>.</a:t>
            </a:r>
          </a:p>
          <a:p>
            <a:pPr lvl="1"/>
            <a:r>
              <a:rPr lang="en-US" altLang="zh-CN" dirty="0" smtClean="0">
                <a:ea typeface="ＭＳ Ｐゴシック" pitchFamily="34" charset="-128"/>
                <a:sym typeface="Greek Symbols" pitchFamily="18" charset="2"/>
              </a:rPr>
              <a:t>Use corresponding index for each condition, and take union of all the obtained sets of record pointers. </a:t>
            </a:r>
          </a:p>
          <a:p>
            <a:pPr lvl="1"/>
            <a:r>
              <a:rPr lang="en-US" altLang="zh-CN" dirty="0" smtClean="0">
                <a:ea typeface="ＭＳ Ｐゴシック" pitchFamily="34" charset="-128"/>
                <a:sym typeface="Greek Symbols" pitchFamily="18" charset="2"/>
              </a:rPr>
              <a:t>Then fetch records from file</a:t>
            </a:r>
          </a:p>
          <a:p>
            <a:r>
              <a:rPr lang="en-US" altLang="zh-CN" sz="2000" b="1" dirty="0" smtClean="0">
                <a:ea typeface="ＭＳ Ｐゴシック" pitchFamily="34" charset="-128"/>
                <a:sym typeface="Symbol" pitchFamily="18" charset="2"/>
              </a:rPr>
              <a:t>Negation:  </a:t>
            </a:r>
            <a:r>
              <a:rPr lang="en-US" altLang="zh-CN" sz="2000" dirty="0" smtClean="0">
                <a:ea typeface="ＭＳ Ｐゴシック" pitchFamily="34" charset="-128"/>
                <a:sym typeface="Symbol" pitchFamily="18" charset="2"/>
              </a:rPr>
              <a:t></a:t>
            </a:r>
            <a:r>
              <a:rPr lang="en-US" altLang="zh-CN" sz="2000" baseline="-25000" dirty="0" smtClean="0">
                <a:ea typeface="ＭＳ Ｐゴシック" pitchFamily="34" charset="-128"/>
                <a:sym typeface="Symbol" pitchFamily="18" charset="2"/>
              </a:rPr>
              <a:t></a:t>
            </a:r>
            <a:r>
              <a:rPr lang="en-US" altLang="zh-CN" sz="2000" dirty="0" smtClean="0">
                <a:ea typeface="ＭＳ Ｐゴシック" pitchFamily="34" charset="-128"/>
                <a:sym typeface="Symbol" pitchFamily="18" charset="2"/>
              </a:rPr>
              <a:t>(</a:t>
            </a:r>
            <a:r>
              <a:rPr lang="en-US" altLang="zh-CN" sz="2000" i="1" dirty="0" smtClean="0">
                <a:ea typeface="ＭＳ Ｐゴシック" pitchFamily="34" charset="-128"/>
                <a:sym typeface="Symbol" pitchFamily="18" charset="2"/>
              </a:rPr>
              <a:t>r)</a:t>
            </a:r>
          </a:p>
          <a:p>
            <a:pPr lvl="1"/>
            <a:r>
              <a:rPr lang="en-US" altLang="zh-CN" dirty="0" smtClean="0">
                <a:ea typeface="ＭＳ Ｐゴシック" pitchFamily="34" charset="-128"/>
                <a:sym typeface="Symbol" pitchFamily="18" charset="2"/>
              </a:rPr>
              <a:t>Use </a:t>
            </a:r>
            <a:r>
              <a:rPr lang="en-US" altLang="zh-CN" dirty="0" smtClean="0">
                <a:solidFill>
                  <a:srgbClr val="FF0000"/>
                </a:solidFill>
                <a:ea typeface="ＭＳ Ｐゴシック" pitchFamily="34" charset="-128"/>
                <a:sym typeface="Symbol" pitchFamily="18" charset="2"/>
              </a:rPr>
              <a:t>linear scan </a:t>
            </a:r>
            <a:r>
              <a:rPr lang="en-US" altLang="zh-CN" dirty="0" smtClean="0">
                <a:ea typeface="ＭＳ Ｐゴシック" pitchFamily="34" charset="-128"/>
                <a:sym typeface="Symbol" pitchFamily="18" charset="2"/>
              </a:rPr>
              <a:t>on file</a:t>
            </a:r>
          </a:p>
          <a:p>
            <a:pPr lvl="1"/>
            <a:r>
              <a:rPr lang="en-US" altLang="zh-CN" dirty="0" smtClean="0">
                <a:ea typeface="ＭＳ Ｐゴシック" pitchFamily="34" charset="-128"/>
                <a:sym typeface="Symbol" pitchFamily="18" charset="2"/>
              </a:rPr>
              <a:t>If very few records satisfy , and an index is applicable to </a:t>
            </a:r>
          </a:p>
          <a:p>
            <a:pPr lvl="2"/>
            <a:r>
              <a:rPr lang="en-US" altLang="zh-CN" sz="1800" dirty="0" smtClean="0">
                <a:ea typeface="ＭＳ Ｐゴシック" pitchFamily="34" charset="-128"/>
                <a:sym typeface="Symbol" pitchFamily="18" charset="2"/>
              </a:rPr>
              <a:t> Find satisfying records using index and fetch from file</a:t>
            </a:r>
          </a:p>
        </p:txBody>
      </p:sp>
    </p:spTree>
    <p:extLst>
      <p:ext uri="{BB962C8B-B14F-4D97-AF65-F5344CB8AC3E}">
        <p14:creationId xmlns:p14="http://schemas.microsoft.com/office/powerpoint/2010/main" val="345967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Sorting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Sorting of data plays an important role in database systems</a:t>
            </a:r>
          </a:p>
          <a:p>
            <a:pPr lvl="1"/>
            <a:r>
              <a:rPr lang="en-US" altLang="zh-CN" dirty="0" smtClean="0">
                <a:ea typeface="宋体" charset="-122"/>
              </a:rPr>
              <a:t>SQL queries can specify that the output be sorted.</a:t>
            </a:r>
          </a:p>
          <a:p>
            <a:pPr lvl="1"/>
            <a:r>
              <a:rPr lang="en-US" altLang="zh-CN" dirty="0" smtClean="0">
                <a:ea typeface="宋体" charset="-122"/>
              </a:rPr>
              <a:t>Several relational operations, such as joins, can be implemented efficiently if the input relations are first sorted. </a:t>
            </a:r>
          </a:p>
          <a:p>
            <a:r>
              <a:rPr lang="en-US" altLang="zh-CN" dirty="0" smtClean="0">
                <a:ea typeface="宋体" charset="-122"/>
              </a:rPr>
              <a:t>There are several algorithms to sort the relations</a:t>
            </a:r>
          </a:p>
          <a:p>
            <a:pPr lvl="1"/>
            <a:r>
              <a:rPr lang="en-US" altLang="zh-CN" dirty="0" smtClean="0">
                <a:ea typeface="宋体" charset="-122"/>
              </a:rPr>
              <a:t>We </a:t>
            </a:r>
            <a:r>
              <a:rPr lang="en-US" altLang="zh-CN" dirty="0">
                <a:ea typeface="宋体" charset="-122"/>
              </a:rPr>
              <a:t>may build an index on the relation, and then use the index to read the relation in sorted order.  May lead to one disk block access for each tuple</a:t>
            </a:r>
            <a:r>
              <a:rPr lang="en-US" altLang="zh-CN" dirty="0" smtClean="0">
                <a:ea typeface="宋体" charset="-122"/>
              </a:rPr>
              <a:t>.</a:t>
            </a:r>
          </a:p>
          <a:p>
            <a:pPr lvl="1"/>
            <a:r>
              <a:rPr lang="en-US" altLang="zh-CN" dirty="0" smtClean="0">
                <a:ea typeface="宋体" charset="-122"/>
              </a:rPr>
              <a:t>For </a:t>
            </a:r>
            <a:r>
              <a:rPr lang="en-US" altLang="zh-CN" dirty="0">
                <a:ea typeface="宋体" charset="-122"/>
              </a:rPr>
              <a:t>relations that fit in memory, techniques like quicksort can be used.  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For </a:t>
            </a:r>
            <a:r>
              <a:rPr lang="en-US" altLang="zh-CN" dirty="0">
                <a:ea typeface="宋体" charset="-122"/>
              </a:rPr>
              <a:t>relations that don’t fit in memory, </a:t>
            </a:r>
            <a:r>
              <a:rPr lang="en-US" altLang="zh-CN" b="1" dirty="0">
                <a:ea typeface="宋体" charset="-122"/>
              </a:rPr>
              <a:t>external </a:t>
            </a:r>
            <a:r>
              <a:rPr lang="en-US" altLang="zh-CN" b="1" dirty="0" smtClean="0">
                <a:ea typeface="宋体" charset="-122"/>
              </a:rPr>
              <a:t>sort-merge </a:t>
            </a:r>
            <a:r>
              <a:rPr lang="en-US" altLang="zh-CN" dirty="0">
                <a:ea typeface="宋体" charset="-122"/>
              </a:rPr>
              <a:t>is a good choice.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152400"/>
            <a:ext cx="7812088" cy="457200"/>
          </a:xfrm>
        </p:spPr>
        <p:txBody>
          <a:bodyPr/>
          <a:lstStyle/>
          <a:p>
            <a:r>
              <a:rPr lang="en-US" altLang="zh-CN" sz="2800">
                <a:ea typeface="宋体" charset="-122"/>
              </a:rPr>
              <a:t>Example: External Sorting Using Sort-Merge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56579" y="2360645"/>
            <a:ext cx="1166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M=3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3256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386" y="1012048"/>
            <a:ext cx="5459671" cy="5248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External Sort-Merge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2438" y="1231900"/>
            <a:ext cx="8116887" cy="5365750"/>
          </a:xfrm>
        </p:spPr>
        <p:txBody>
          <a:bodyPr/>
          <a:lstStyle/>
          <a:p>
            <a:pPr marL="381000" indent="-381000">
              <a:spcBef>
                <a:spcPts val="1200"/>
              </a:spcBef>
              <a:buFont typeface="Monotype Sorts" pitchFamily="2" charset="2"/>
              <a:buAutoNum type="arabicPeriod"/>
            </a:pPr>
            <a:r>
              <a:rPr lang="en-US" altLang="zh-CN" b="1" dirty="0">
                <a:ea typeface="宋体" charset="-122"/>
              </a:rPr>
              <a:t>Create sorted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runs</a:t>
            </a:r>
            <a:r>
              <a:rPr lang="en-US" altLang="zh-CN" dirty="0">
                <a:ea typeface="宋体" charset="-122"/>
              </a:rPr>
              <a:t>.  </a:t>
            </a:r>
            <a:r>
              <a:rPr lang="en-US" altLang="zh-CN" sz="1800" dirty="0">
                <a:ea typeface="宋体" charset="-122"/>
              </a:rPr>
              <a:t>Let </a:t>
            </a:r>
            <a:r>
              <a:rPr lang="en-US" altLang="zh-CN" sz="1800" i="1" dirty="0" err="1">
                <a:ea typeface="宋体" charset="-122"/>
              </a:rPr>
              <a:t>i</a:t>
            </a:r>
            <a:r>
              <a:rPr lang="en-US" altLang="zh-CN" sz="1800" dirty="0">
                <a:ea typeface="宋体" charset="-122"/>
              </a:rPr>
              <a:t> be 0 initially.</a:t>
            </a:r>
            <a:r>
              <a:rPr lang="en-US" altLang="zh-CN" dirty="0">
                <a:ea typeface="宋体" charset="-122"/>
              </a:rPr>
              <a:t> 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>
                <a:ea typeface="宋体" charset="-122"/>
              </a:rPr>
              <a:t> </a:t>
            </a:r>
            <a:r>
              <a:rPr lang="en-US" altLang="zh-CN" sz="1800" dirty="0">
                <a:ea typeface="宋体" charset="-122"/>
              </a:rPr>
              <a:t>Repeatedly do the following till the end of the relation:</a:t>
            </a:r>
            <a:r>
              <a:rPr lang="en-US" altLang="zh-CN" sz="1600" dirty="0">
                <a:ea typeface="宋体" charset="-122"/>
              </a:rPr>
              <a:t/>
            </a:r>
            <a:br>
              <a:rPr lang="en-US" altLang="zh-CN" sz="1600" dirty="0">
                <a:ea typeface="宋体" charset="-122"/>
              </a:rPr>
            </a:br>
            <a:r>
              <a:rPr lang="en-US" altLang="zh-CN" sz="1600" dirty="0">
                <a:ea typeface="宋体" charset="-122"/>
              </a:rPr>
              <a:t>     (a)  Read </a:t>
            </a:r>
            <a:r>
              <a:rPr lang="en-US" altLang="zh-CN" sz="1600" i="1" dirty="0">
                <a:ea typeface="宋体" charset="-122"/>
              </a:rPr>
              <a:t>M</a:t>
            </a:r>
            <a:r>
              <a:rPr lang="en-US" altLang="zh-CN" sz="1600" dirty="0">
                <a:ea typeface="宋体" charset="-122"/>
              </a:rPr>
              <a:t> blocks of relation into memory</a:t>
            </a:r>
            <a:br>
              <a:rPr lang="en-US" altLang="zh-CN" sz="1600" dirty="0">
                <a:ea typeface="宋体" charset="-122"/>
              </a:rPr>
            </a:br>
            <a:r>
              <a:rPr lang="en-US" altLang="zh-CN" sz="1600" dirty="0">
                <a:ea typeface="宋体" charset="-122"/>
              </a:rPr>
              <a:t>     (b)  Sort the in-memory blocks</a:t>
            </a:r>
            <a:br>
              <a:rPr lang="en-US" altLang="zh-CN" sz="1600" dirty="0">
                <a:ea typeface="宋体" charset="-122"/>
              </a:rPr>
            </a:br>
            <a:r>
              <a:rPr lang="en-US" altLang="zh-CN" sz="1600" dirty="0">
                <a:ea typeface="宋体" charset="-122"/>
              </a:rPr>
              <a:t>     (c)  Write sorted data to run </a:t>
            </a:r>
            <a:r>
              <a:rPr lang="en-US" altLang="zh-CN" sz="1600" i="1" dirty="0" err="1">
                <a:ea typeface="宋体" charset="-122"/>
              </a:rPr>
              <a:t>R</a:t>
            </a:r>
            <a:r>
              <a:rPr lang="en-US" altLang="zh-CN" i="1" baseline="-25000" dirty="0" err="1">
                <a:ea typeface="宋体" charset="-122"/>
              </a:rPr>
              <a:t>i</a:t>
            </a:r>
            <a:r>
              <a:rPr lang="en-US" altLang="zh-CN" sz="1600" dirty="0">
                <a:ea typeface="宋体" charset="-122"/>
              </a:rPr>
              <a:t>; increment </a:t>
            </a:r>
            <a:r>
              <a:rPr lang="en-US" altLang="zh-CN" sz="1600" i="1" dirty="0" err="1">
                <a:ea typeface="宋体" charset="-122"/>
              </a:rPr>
              <a:t>i</a:t>
            </a:r>
            <a:r>
              <a:rPr lang="en-US" altLang="zh-CN" sz="1600" i="1" dirty="0">
                <a:ea typeface="宋体" charset="-122"/>
              </a:rPr>
              <a:t>.</a:t>
            </a:r>
            <a:br>
              <a:rPr lang="en-US" altLang="zh-CN" sz="1600" i="1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Let the final value of</a:t>
            </a:r>
            <a:r>
              <a:rPr lang="en-US" altLang="zh-CN" sz="1800" i="1" dirty="0">
                <a:ea typeface="宋体" charset="-122"/>
              </a:rPr>
              <a:t> </a:t>
            </a:r>
            <a:r>
              <a:rPr lang="en-US" altLang="zh-CN" sz="1800" i="1" dirty="0" err="1" smtClean="0">
                <a:ea typeface="宋体" charset="-122"/>
              </a:rPr>
              <a:t>i</a:t>
            </a:r>
            <a:r>
              <a:rPr lang="en-US" altLang="zh-CN" sz="1800" i="1" dirty="0" smtClean="0">
                <a:ea typeface="宋体" charset="-122"/>
              </a:rPr>
              <a:t> </a:t>
            </a:r>
            <a:r>
              <a:rPr lang="en-US" altLang="zh-CN" sz="1800" dirty="0">
                <a:ea typeface="宋体" charset="-122"/>
              </a:rPr>
              <a:t>be </a:t>
            </a:r>
            <a:r>
              <a:rPr lang="en-US" altLang="zh-CN" sz="1800" i="1" dirty="0">
                <a:ea typeface="宋体" charset="-122"/>
              </a:rPr>
              <a:t>N</a:t>
            </a:r>
          </a:p>
          <a:p>
            <a:pPr marL="381000" indent="-381000">
              <a:lnSpc>
                <a:spcPct val="90000"/>
              </a:lnSpc>
              <a:buFont typeface="Monotype Sorts" pitchFamily="2" charset="2"/>
              <a:buAutoNum type="arabicPeriod" startAt="2"/>
            </a:pPr>
            <a:r>
              <a:rPr lang="en-US" altLang="zh-CN" b="1" dirty="0">
                <a:ea typeface="宋体" charset="-122"/>
              </a:rPr>
              <a:t>Merge the runs (N-way merge)</a:t>
            </a:r>
            <a:r>
              <a:rPr lang="en-US" altLang="zh-CN" dirty="0">
                <a:ea typeface="宋体" charset="-122"/>
              </a:rPr>
              <a:t>. </a:t>
            </a:r>
            <a:r>
              <a:rPr lang="en-US" altLang="zh-CN" sz="1800" dirty="0">
                <a:ea typeface="宋体" charset="-122"/>
              </a:rPr>
              <a:t>We assume (for now) that </a:t>
            </a:r>
            <a:r>
              <a:rPr lang="en-US" altLang="zh-CN" sz="1800" i="1" dirty="0">
                <a:ea typeface="宋体" charset="-122"/>
              </a:rPr>
              <a:t>N</a:t>
            </a:r>
            <a:r>
              <a:rPr lang="en-US" altLang="zh-CN" sz="1800" dirty="0">
                <a:ea typeface="宋体" charset="-122"/>
              </a:rPr>
              <a:t> &lt; </a:t>
            </a:r>
            <a:r>
              <a:rPr lang="en-US" altLang="zh-CN" sz="1800" i="1" dirty="0">
                <a:ea typeface="宋体" charset="-122"/>
              </a:rPr>
              <a:t>M</a:t>
            </a:r>
            <a:r>
              <a:rPr lang="en-US" altLang="zh-CN" dirty="0">
                <a:ea typeface="宋体" charset="-122"/>
              </a:rPr>
              <a:t>. </a:t>
            </a:r>
          </a:p>
          <a:p>
            <a:pPr marL="800100" lvl="1" indent="-3429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CN" dirty="0">
                <a:ea typeface="宋体" charset="-122"/>
              </a:rPr>
              <a:t>Use </a:t>
            </a:r>
            <a:r>
              <a:rPr lang="en-US" altLang="zh-CN" i="1" dirty="0">
                <a:ea typeface="宋体" charset="-122"/>
              </a:rPr>
              <a:t>N</a:t>
            </a:r>
            <a:r>
              <a:rPr lang="en-US" altLang="zh-CN" dirty="0">
                <a:ea typeface="宋体" charset="-122"/>
              </a:rPr>
              <a:t> blocks of memory to buffer input runs, and 1 block to buffer output. Read the first block of each run into its buffer page</a:t>
            </a:r>
          </a:p>
          <a:p>
            <a:pPr marL="800100" lvl="1" indent="-3429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CN" b="1" dirty="0">
                <a:ea typeface="宋体" charset="-122"/>
              </a:rPr>
              <a:t>repeat</a:t>
            </a:r>
          </a:p>
          <a:p>
            <a:pPr marL="1200150" lvl="2" indent="-3429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CN" dirty="0">
                <a:ea typeface="宋体" charset="-122"/>
              </a:rPr>
              <a:t>Select the first record (in sort order) among all buffer pages</a:t>
            </a:r>
          </a:p>
          <a:p>
            <a:pPr marL="1200150" lvl="2" indent="-3429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CN" dirty="0">
                <a:ea typeface="宋体" charset="-122"/>
              </a:rPr>
              <a:t>Write the record to the output buffer.  If the output buffer is full write it to disk.</a:t>
            </a:r>
          </a:p>
          <a:p>
            <a:pPr marL="1200150" lvl="2" indent="-3429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CN" dirty="0">
                <a:ea typeface="宋体" charset="-122"/>
              </a:rPr>
              <a:t>Delete the record from its input buffer page.</a:t>
            </a:r>
            <a:br>
              <a:rPr lang="en-US" altLang="zh-CN" dirty="0">
                <a:ea typeface="宋体" charset="-122"/>
              </a:rPr>
            </a:br>
            <a:r>
              <a:rPr lang="en-US" altLang="zh-CN" b="1" dirty="0">
                <a:ea typeface="宋体" charset="-122"/>
              </a:rPr>
              <a:t>If</a:t>
            </a:r>
            <a:r>
              <a:rPr lang="en-US" altLang="zh-CN" dirty="0">
                <a:ea typeface="宋体" charset="-122"/>
              </a:rPr>
              <a:t> the buffer page becomes empty </a:t>
            </a:r>
            <a:r>
              <a:rPr lang="en-US" altLang="zh-CN" b="1" dirty="0">
                <a:ea typeface="宋体" charset="-122"/>
              </a:rPr>
              <a:t>then</a:t>
            </a:r>
            <a:br>
              <a:rPr lang="en-US" altLang="zh-CN" b="1" dirty="0">
                <a:ea typeface="宋体" charset="-122"/>
              </a:rPr>
            </a:br>
            <a:r>
              <a:rPr lang="en-US" altLang="zh-CN" dirty="0">
                <a:ea typeface="宋体" charset="-122"/>
              </a:rPr>
              <a:t>   read the next block (if any) of the run into the buffer. </a:t>
            </a:r>
          </a:p>
          <a:p>
            <a:pPr marL="800100" lvl="1" indent="-3429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CN" b="1" dirty="0">
                <a:ea typeface="宋体" charset="-122"/>
              </a:rPr>
              <a:t>until</a:t>
            </a:r>
            <a:r>
              <a:rPr lang="en-US" altLang="zh-CN" dirty="0">
                <a:ea typeface="宋体" charset="-122"/>
              </a:rPr>
              <a:t> all input buffer pages are empty:</a:t>
            </a:r>
          </a:p>
        </p:txBody>
      </p:sp>
      <p:sp>
        <p:nvSpPr>
          <p:cNvPr id="324612" name="Text Box 4"/>
          <p:cNvSpPr txBox="1">
            <a:spLocks noChangeArrowheads="1"/>
          </p:cNvSpPr>
          <p:nvPr/>
        </p:nvSpPr>
        <p:spPr bwMode="auto">
          <a:xfrm>
            <a:off x="465843" y="881033"/>
            <a:ext cx="45817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dirty="0">
                <a:ea typeface="宋体" charset="-122"/>
              </a:rPr>
              <a:t>Let </a:t>
            </a:r>
            <a:r>
              <a:rPr lang="en-US" altLang="zh-CN" sz="2000" i="1" dirty="0">
                <a:ea typeface="宋体" charset="-122"/>
              </a:rPr>
              <a:t>M</a:t>
            </a:r>
            <a:r>
              <a:rPr lang="en-US" altLang="zh-CN" sz="2000" dirty="0">
                <a:ea typeface="宋体" charset="-122"/>
              </a:rPr>
              <a:t> denote memory size (in </a:t>
            </a:r>
            <a:r>
              <a:rPr lang="en-US" altLang="zh-CN" sz="2000" dirty="0" smtClean="0">
                <a:ea typeface="宋体" charset="-122"/>
              </a:rPr>
              <a:t>blocks</a:t>
            </a:r>
            <a:r>
              <a:rPr lang="en-US" altLang="zh-CN" sz="2000" dirty="0">
                <a:ea typeface="宋体" charset="-122"/>
              </a:rPr>
              <a:t>).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External Sort-Merge (Cont.)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1875" y="1189038"/>
            <a:ext cx="6815170" cy="3644219"/>
          </a:xfrm>
        </p:spPr>
        <p:txBody>
          <a:bodyPr/>
          <a:lstStyle/>
          <a:p>
            <a:pPr>
              <a:tabLst>
                <a:tab pos="2120900" algn="l"/>
              </a:tabLst>
            </a:pPr>
            <a:r>
              <a:rPr lang="en-US" altLang="zh-CN">
                <a:ea typeface="宋体" charset="-122"/>
              </a:rPr>
              <a:t>If </a:t>
            </a:r>
            <a:r>
              <a:rPr lang="en-US" altLang="zh-CN" i="1">
                <a:ea typeface="宋体" charset="-122"/>
              </a:rPr>
              <a:t>N</a:t>
            </a:r>
            <a:r>
              <a:rPr lang="en-US" altLang="zh-CN">
                <a:ea typeface="宋体" charset="-122"/>
                <a:sym typeface="Symbol" pitchFamily="18" charset="2"/>
              </a:rPr>
              <a:t> </a:t>
            </a:r>
            <a:r>
              <a:rPr lang="en-US" altLang="zh-CN" i="1">
                <a:ea typeface="宋体" charset="-122"/>
                <a:sym typeface="Symbol" pitchFamily="18" charset="2"/>
              </a:rPr>
              <a:t>M</a:t>
            </a:r>
            <a:r>
              <a:rPr lang="en-US" altLang="zh-CN">
                <a:ea typeface="宋体" charset="-122"/>
                <a:sym typeface="Symbol" pitchFamily="18" charset="2"/>
              </a:rPr>
              <a:t>, several merge </a:t>
            </a:r>
            <a:r>
              <a:rPr lang="en-US" altLang="zh-CN" i="1">
                <a:ea typeface="宋体" charset="-122"/>
                <a:sym typeface="Symbol" pitchFamily="18" charset="2"/>
              </a:rPr>
              <a:t>passes</a:t>
            </a:r>
            <a:r>
              <a:rPr lang="en-US" altLang="zh-CN">
                <a:ea typeface="宋体" charset="-122"/>
                <a:sym typeface="Symbol" pitchFamily="18" charset="2"/>
              </a:rPr>
              <a:t> are required.</a:t>
            </a:r>
          </a:p>
          <a:p>
            <a:pPr lvl="1">
              <a:tabLst>
                <a:tab pos="2120900" algn="l"/>
              </a:tabLst>
            </a:pPr>
            <a:r>
              <a:rPr lang="en-US" altLang="zh-CN">
                <a:ea typeface="宋体" charset="-122"/>
              </a:rPr>
              <a:t>In each pass, contiguous groups of </a:t>
            </a:r>
            <a:r>
              <a:rPr lang="en-US" altLang="zh-CN" i="1">
                <a:ea typeface="宋体" charset="-122"/>
              </a:rPr>
              <a:t>M </a:t>
            </a:r>
            <a:r>
              <a:rPr lang="en-US" altLang="zh-CN">
                <a:ea typeface="宋体" charset="-122"/>
              </a:rPr>
              <a:t>- 1 runs are merged. </a:t>
            </a:r>
          </a:p>
          <a:p>
            <a:pPr lvl="1">
              <a:tabLst>
                <a:tab pos="2120900" algn="l"/>
              </a:tabLst>
            </a:pPr>
            <a:r>
              <a:rPr lang="en-US" altLang="zh-CN">
                <a:ea typeface="宋体" charset="-122"/>
              </a:rPr>
              <a:t>A pass reduces the number of runs by a factor of </a:t>
            </a:r>
            <a:r>
              <a:rPr lang="en-US" altLang="zh-CN" i="1">
                <a:ea typeface="宋体" charset="-122"/>
              </a:rPr>
              <a:t>M</a:t>
            </a:r>
            <a:r>
              <a:rPr lang="en-US" altLang="zh-CN">
                <a:ea typeface="宋体" charset="-122"/>
              </a:rPr>
              <a:t> -1, and creates runs longer by the same factor. </a:t>
            </a:r>
          </a:p>
          <a:p>
            <a:pPr lvl="2">
              <a:tabLst>
                <a:tab pos="2120900" algn="l"/>
              </a:tabLst>
            </a:pPr>
            <a:r>
              <a:rPr lang="en-US" altLang="zh-CN">
                <a:ea typeface="宋体" charset="-122"/>
              </a:rPr>
              <a:t>E.g.  If M=11, and there are 90 runs, one pass reduces the number of runs to 9, each 10 times the size of the initial runs</a:t>
            </a:r>
          </a:p>
          <a:p>
            <a:pPr lvl="1">
              <a:tabLst>
                <a:tab pos="2120900" algn="l"/>
              </a:tabLst>
            </a:pPr>
            <a:r>
              <a:rPr lang="en-US" altLang="zh-CN">
                <a:ea typeface="宋体" charset="-122"/>
              </a:rPr>
              <a:t>Repeated passes are performed till all runs have been merged into one.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External Merge Sort (Cont.)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Cost analysis:</a:t>
            </a:r>
          </a:p>
          <a:p>
            <a:pPr lvl="1"/>
            <a:r>
              <a:rPr lang="en-US" altLang="zh-CN">
                <a:ea typeface="宋体" charset="-122"/>
              </a:rPr>
              <a:t>Total number of merge passes required: </a:t>
            </a:r>
            <a:r>
              <a:rPr lang="en-US" altLang="zh-CN">
                <a:ea typeface="宋体" charset="-122"/>
                <a:sym typeface="Symbol" pitchFamily="18" charset="2"/>
              </a:rPr>
              <a:t>log</a:t>
            </a:r>
            <a:r>
              <a:rPr lang="en-US" altLang="zh-CN" i="1" baseline="-25000">
                <a:ea typeface="宋体" charset="-122"/>
                <a:sym typeface="Symbol" pitchFamily="18" charset="2"/>
              </a:rPr>
              <a:t>M</a:t>
            </a:r>
            <a:r>
              <a:rPr lang="en-US" altLang="zh-CN" baseline="-25000">
                <a:ea typeface="宋体" charset="-122"/>
                <a:sym typeface="Symbol" pitchFamily="18" charset="2"/>
              </a:rPr>
              <a:t>–1</a:t>
            </a:r>
            <a:r>
              <a:rPr lang="en-US" altLang="zh-CN">
                <a:ea typeface="宋体" charset="-122"/>
                <a:sym typeface="Symbol" pitchFamily="18" charset="2"/>
              </a:rPr>
              <a:t>(</a:t>
            </a:r>
            <a:r>
              <a:rPr lang="en-US" altLang="zh-CN" i="1">
                <a:ea typeface="宋体" charset="-122"/>
                <a:sym typeface="Symbol" pitchFamily="18" charset="2"/>
              </a:rPr>
              <a:t>b</a:t>
            </a:r>
            <a:r>
              <a:rPr lang="en-US" altLang="zh-CN" i="1" baseline="-25000">
                <a:ea typeface="宋体" charset="-122"/>
                <a:sym typeface="Symbol" pitchFamily="18" charset="2"/>
              </a:rPr>
              <a:t>r</a:t>
            </a:r>
            <a:r>
              <a:rPr lang="en-US" altLang="zh-CN" i="1">
                <a:ea typeface="宋体" charset="-122"/>
                <a:sym typeface="Symbol" pitchFamily="18" charset="2"/>
              </a:rPr>
              <a:t>/M)</a:t>
            </a:r>
            <a:r>
              <a:rPr lang="en-US" altLang="zh-CN">
                <a:ea typeface="宋体" charset="-122"/>
                <a:sym typeface="Symbol" pitchFamily="18" charset="2"/>
              </a:rPr>
              <a:t>.</a:t>
            </a:r>
          </a:p>
          <a:p>
            <a:pPr lvl="1"/>
            <a:r>
              <a:rPr lang="en-US" altLang="zh-CN">
                <a:ea typeface="宋体" charset="-122"/>
              </a:rPr>
              <a:t>Disk accesses for initial run creation as well as in each pass is 2</a:t>
            </a:r>
            <a:r>
              <a:rPr lang="en-US" altLang="zh-CN" i="1">
                <a:ea typeface="宋体" charset="-122"/>
              </a:rPr>
              <a:t>b</a:t>
            </a:r>
            <a:r>
              <a:rPr lang="en-US" altLang="zh-CN" i="1" baseline="-25000">
                <a:ea typeface="宋体" charset="-122"/>
              </a:rPr>
              <a:t>r</a:t>
            </a:r>
            <a:endParaRPr lang="en-US" altLang="zh-CN">
              <a:ea typeface="宋体" charset="-122"/>
            </a:endParaRPr>
          </a:p>
          <a:p>
            <a:pPr lvl="2"/>
            <a:r>
              <a:rPr lang="en-US" altLang="zh-CN">
                <a:ea typeface="宋体" charset="-122"/>
              </a:rPr>
              <a:t>for final pass, we don’t count write cost </a:t>
            </a:r>
          </a:p>
          <a:p>
            <a:pPr lvl="3"/>
            <a:r>
              <a:rPr lang="en-US" altLang="zh-CN">
                <a:ea typeface="宋体" charset="-122"/>
              </a:rPr>
              <a:t>we ignore final write cost for all operations since the output of an operation may be sent to the parent operation without being written to disk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>
                <a:ea typeface="宋体" charset="-122"/>
              </a:rPr>
              <a:t>Thus total number of disk accesses for external sorting: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>
                <a:ea typeface="宋体" charset="-122"/>
              </a:rPr>
              <a:t>	</a:t>
            </a:r>
            <a:r>
              <a:rPr lang="en-US" altLang="zh-CN" sz="2000">
                <a:ea typeface="宋体" charset="-122"/>
              </a:rPr>
              <a:t>	</a:t>
            </a:r>
            <a:r>
              <a:rPr lang="en-US" altLang="zh-CN" sz="2000" i="1">
                <a:ea typeface="宋体" charset="-122"/>
              </a:rPr>
              <a:t>b</a:t>
            </a:r>
            <a:r>
              <a:rPr lang="en-US" altLang="zh-CN" sz="2000" i="1" baseline="-25000">
                <a:ea typeface="宋体" charset="-122"/>
              </a:rPr>
              <a:t>r </a:t>
            </a:r>
            <a:r>
              <a:rPr lang="en-US" altLang="zh-CN" sz="2000" i="1">
                <a:ea typeface="宋体" charset="-122"/>
              </a:rPr>
              <a:t>( 2 </a:t>
            </a:r>
            <a:r>
              <a:rPr lang="en-US" altLang="zh-CN" sz="2000">
                <a:ea typeface="宋体" charset="-122"/>
                <a:sym typeface="Symbol" pitchFamily="18" charset="2"/>
              </a:rPr>
              <a:t>log</a:t>
            </a:r>
            <a:r>
              <a:rPr lang="en-US" altLang="zh-CN" sz="2000" i="1" baseline="-25000">
                <a:ea typeface="宋体" charset="-122"/>
                <a:sym typeface="Symbol" pitchFamily="18" charset="2"/>
              </a:rPr>
              <a:t>M</a:t>
            </a:r>
            <a:r>
              <a:rPr lang="en-US" altLang="zh-CN" sz="2000" baseline="-25000">
                <a:ea typeface="宋体" charset="-122"/>
                <a:sym typeface="Symbol" pitchFamily="18" charset="2"/>
              </a:rPr>
              <a:t>–1</a:t>
            </a:r>
            <a:r>
              <a:rPr lang="en-US" altLang="zh-CN" sz="2000">
                <a:ea typeface="宋体" charset="-122"/>
                <a:sym typeface="Symbol" pitchFamily="18" charset="2"/>
              </a:rPr>
              <a:t>(</a:t>
            </a:r>
            <a:r>
              <a:rPr lang="en-US" altLang="zh-CN" sz="2000" i="1">
                <a:ea typeface="宋体" charset="-122"/>
                <a:sym typeface="Symbol" pitchFamily="18" charset="2"/>
              </a:rPr>
              <a:t>b</a:t>
            </a:r>
            <a:r>
              <a:rPr lang="en-US" altLang="zh-CN" sz="2000" i="1" baseline="-25000">
                <a:ea typeface="宋体" charset="-122"/>
                <a:sym typeface="Symbol" pitchFamily="18" charset="2"/>
              </a:rPr>
              <a:t>r </a:t>
            </a:r>
            <a:r>
              <a:rPr lang="en-US" altLang="zh-CN" sz="2000" i="1">
                <a:ea typeface="宋体" charset="-122"/>
                <a:sym typeface="Symbol" pitchFamily="18" charset="2"/>
              </a:rPr>
              <a:t>/ M)</a:t>
            </a:r>
            <a:r>
              <a:rPr lang="en-US" altLang="zh-CN" sz="2000">
                <a:ea typeface="宋体" charset="-122"/>
                <a:sym typeface="Symbol" pitchFamily="18" charset="2"/>
              </a:rPr>
              <a:t> + 1)</a:t>
            </a:r>
          </a:p>
          <a:p>
            <a:endParaRPr lang="zh-CN" altLang="en-US" sz="2400"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Basic Steps in Query Processing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3178" y="1197911"/>
            <a:ext cx="4314602" cy="1265372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dirty="0">
                <a:ea typeface="宋体" charset="-122"/>
              </a:rPr>
              <a:t>1.	Parsing and translation</a:t>
            </a:r>
          </a:p>
          <a:p>
            <a:pPr>
              <a:buFont typeface="Monotype Sorts" pitchFamily="2" charset="2"/>
              <a:buNone/>
            </a:pPr>
            <a:r>
              <a:rPr lang="en-US" altLang="zh-CN" dirty="0">
                <a:ea typeface="宋体" charset="-122"/>
              </a:rPr>
              <a:t>2.	Optimization</a:t>
            </a:r>
          </a:p>
          <a:p>
            <a:pPr>
              <a:buFont typeface="Monotype Sorts" pitchFamily="2" charset="2"/>
              <a:buNone/>
            </a:pPr>
            <a:r>
              <a:rPr lang="en-US" altLang="zh-CN" dirty="0">
                <a:ea typeface="宋体" charset="-122"/>
              </a:rPr>
              <a:t>3.	Evaluation</a:t>
            </a:r>
          </a:p>
        </p:txBody>
      </p:sp>
      <p:pic>
        <p:nvPicPr>
          <p:cNvPr id="399360" name="Picture 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219" y="2676805"/>
            <a:ext cx="5887617" cy="353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External Merge Sort (Cont.)*</a:t>
            </a:r>
          </a:p>
        </p:txBody>
      </p:sp>
      <p:sp>
        <p:nvSpPr>
          <p:cNvPr id="56322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>
                <a:ea typeface="ＭＳ Ｐゴシック" pitchFamily="34" charset="-128"/>
              </a:rPr>
              <a:t>Cost analysis:</a:t>
            </a:r>
          </a:p>
          <a:p>
            <a:pPr lvl="1">
              <a:lnSpc>
                <a:spcPct val="90000"/>
              </a:lnSpc>
            </a:pPr>
            <a:r>
              <a:rPr lang="en-US" altLang="zh-CN" smtClean="0">
                <a:ea typeface="ＭＳ Ｐゴシック" pitchFamily="34" charset="-128"/>
              </a:rPr>
              <a:t>1  block per run leads to too many seeks during merge</a:t>
            </a:r>
          </a:p>
          <a:p>
            <a:pPr lvl="2">
              <a:lnSpc>
                <a:spcPct val="90000"/>
              </a:lnSpc>
            </a:pPr>
            <a:r>
              <a:rPr lang="en-US" altLang="zh-CN" smtClean="0">
                <a:ea typeface="ＭＳ Ｐゴシック" pitchFamily="34" charset="-128"/>
              </a:rPr>
              <a:t>Instead use </a:t>
            </a:r>
            <a:r>
              <a:rPr lang="en-US" altLang="zh-CN" i="1" smtClean="0">
                <a:ea typeface="ＭＳ Ｐゴシック" pitchFamily="34" charset="-128"/>
              </a:rPr>
              <a:t>b</a:t>
            </a:r>
            <a:r>
              <a:rPr lang="en-US" altLang="zh-CN" sz="2000" i="1" baseline="-25000" smtClean="0">
                <a:ea typeface="ＭＳ Ｐゴシック" pitchFamily="34" charset="-128"/>
              </a:rPr>
              <a:t>b</a:t>
            </a:r>
            <a:r>
              <a:rPr lang="en-US" altLang="zh-CN" smtClean="0">
                <a:ea typeface="ＭＳ Ｐゴシック" pitchFamily="34" charset="-128"/>
              </a:rPr>
              <a:t> buffer blocks per run</a:t>
            </a:r>
            <a:endParaRPr lang="en-US" altLang="zh-CN" sz="2000" baseline="-25000" smtClean="0">
              <a:ea typeface="ＭＳ Ｐゴシック" pitchFamily="34" charset="-128"/>
            </a:endParaRPr>
          </a:p>
          <a:p>
            <a:pPr lvl="3"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mtClean="0">
                <a:ea typeface="ＭＳ Ｐゴシック" pitchFamily="34" charset="-128"/>
                <a:sym typeface="Wingdings" pitchFamily="2" charset="2"/>
              </a:rPr>
              <a:t> </a:t>
            </a:r>
            <a:r>
              <a:rPr lang="en-US" altLang="zh-CN" smtClean="0">
                <a:ea typeface="ＭＳ Ｐゴシック" pitchFamily="34" charset="-128"/>
                <a:sym typeface="Symbol" pitchFamily="18" charset="2"/>
              </a:rPr>
              <a:t>read/write </a:t>
            </a:r>
            <a:r>
              <a:rPr lang="en-US" altLang="zh-CN" i="1" smtClean="0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i="1" baseline="-25000" smtClean="0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mtClean="0">
                <a:ea typeface="ＭＳ Ｐゴシック" pitchFamily="34" charset="-128"/>
                <a:sym typeface="Symbol" pitchFamily="18" charset="2"/>
              </a:rPr>
              <a:t> blocks at a time</a:t>
            </a:r>
          </a:p>
          <a:p>
            <a:pPr lvl="2">
              <a:lnSpc>
                <a:spcPct val="90000"/>
              </a:lnSpc>
            </a:pPr>
            <a:r>
              <a:rPr lang="en-US" altLang="zh-CN" smtClean="0">
                <a:ea typeface="ＭＳ Ｐゴシック" pitchFamily="34" charset="-128"/>
              </a:rPr>
              <a:t>Can merge </a:t>
            </a:r>
            <a:r>
              <a:rPr lang="en-US" altLang="zh-CN" sz="1600" smtClean="0">
                <a:ea typeface="ＭＳ Ｐゴシック" pitchFamily="34" charset="-128"/>
                <a:sym typeface="Symbol" pitchFamily="18" charset="2"/>
              </a:rPr>
              <a:t></a:t>
            </a:r>
            <a:r>
              <a:rPr lang="en-US" altLang="zh-CN" sz="1600" i="1" smtClean="0">
                <a:ea typeface="ＭＳ Ｐゴシック" pitchFamily="34" charset="-128"/>
                <a:sym typeface="Symbol" pitchFamily="18" charset="2"/>
              </a:rPr>
              <a:t>M/b</a:t>
            </a:r>
            <a:r>
              <a:rPr lang="en-US" altLang="zh-CN" sz="1600" i="1" baseline="-25000" smtClean="0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z="1600" smtClean="0">
                <a:ea typeface="ＭＳ Ｐゴシック" pitchFamily="34" charset="-128"/>
                <a:sym typeface="Symbol" pitchFamily="18" charset="2"/>
              </a:rPr>
              <a:t></a:t>
            </a:r>
            <a:r>
              <a:rPr lang="en-US" altLang="zh-CN" smtClean="0">
                <a:ea typeface="ＭＳ Ｐゴシック" pitchFamily="34" charset="-128"/>
                <a:sym typeface="Symbol" pitchFamily="18" charset="2"/>
              </a:rPr>
              <a:t>–1 runs in one pass</a:t>
            </a:r>
            <a:endParaRPr lang="en-US" altLang="zh-CN" smtClean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zh-CN" smtClean="0">
                <a:ea typeface="ＭＳ Ｐゴシック" pitchFamily="34" charset="-128"/>
              </a:rPr>
              <a:t>Total number of merge passes required: </a:t>
            </a:r>
            <a:r>
              <a:rPr lang="en-US" altLang="zh-CN" smtClean="0">
                <a:ea typeface="ＭＳ Ｐゴシック" pitchFamily="34" charset="-128"/>
                <a:sym typeface="Symbol" pitchFamily="18" charset="2"/>
              </a:rPr>
              <a:t>log </a:t>
            </a:r>
            <a:r>
              <a:rPr lang="en-US" altLang="zh-CN" sz="1600" baseline="-25000" smtClean="0">
                <a:ea typeface="ＭＳ Ｐゴシック" pitchFamily="34" charset="-128"/>
                <a:sym typeface="Symbol" pitchFamily="18" charset="2"/>
              </a:rPr>
              <a:t></a:t>
            </a:r>
            <a:r>
              <a:rPr lang="en-US" altLang="zh-CN" sz="1600" i="1" baseline="-25000" smtClean="0">
                <a:ea typeface="ＭＳ Ｐゴシック" pitchFamily="34" charset="-128"/>
                <a:sym typeface="Symbol" pitchFamily="18" charset="2"/>
              </a:rPr>
              <a:t>M/bb</a:t>
            </a:r>
            <a:r>
              <a:rPr lang="en-US" altLang="zh-CN" sz="1600" baseline="-25000" smtClean="0">
                <a:ea typeface="ＭＳ Ｐゴシック" pitchFamily="34" charset="-128"/>
                <a:sym typeface="Symbol" pitchFamily="18" charset="2"/>
              </a:rPr>
              <a:t></a:t>
            </a:r>
            <a:r>
              <a:rPr lang="en-US" altLang="zh-CN" baseline="-25000" smtClean="0">
                <a:ea typeface="ＭＳ Ｐゴシック" pitchFamily="34" charset="-128"/>
                <a:sym typeface="Symbol" pitchFamily="18" charset="2"/>
              </a:rPr>
              <a:t>–1</a:t>
            </a:r>
            <a:r>
              <a:rPr lang="en-US" altLang="zh-CN" smtClean="0">
                <a:ea typeface="ＭＳ Ｐゴシック" pitchFamily="34" charset="-128"/>
                <a:sym typeface="Symbol" pitchFamily="18" charset="2"/>
              </a:rPr>
              <a:t>(</a:t>
            </a:r>
            <a:r>
              <a:rPr lang="en-US" altLang="zh-CN" i="1" smtClean="0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i="1" baseline="-25000" smtClean="0">
                <a:ea typeface="ＭＳ Ｐゴシック" pitchFamily="34" charset="-128"/>
                <a:sym typeface="Symbol" pitchFamily="18" charset="2"/>
              </a:rPr>
              <a:t>r</a:t>
            </a:r>
            <a:r>
              <a:rPr lang="en-US" altLang="zh-CN" i="1" smtClean="0">
                <a:ea typeface="ＭＳ Ｐゴシック" pitchFamily="34" charset="-128"/>
                <a:sym typeface="Symbol" pitchFamily="18" charset="2"/>
              </a:rPr>
              <a:t>/M)</a:t>
            </a:r>
            <a:r>
              <a:rPr lang="en-US" altLang="zh-CN" smtClean="0">
                <a:ea typeface="ＭＳ Ｐゴシック" pitchFamily="34" charset="-128"/>
                <a:sym typeface="Symbol" pitchFamily="18" charset="2"/>
              </a:rPr>
              <a:t>.</a:t>
            </a:r>
          </a:p>
          <a:p>
            <a:pPr lvl="1">
              <a:lnSpc>
                <a:spcPct val="90000"/>
              </a:lnSpc>
            </a:pPr>
            <a:r>
              <a:rPr lang="en-US" altLang="zh-CN" smtClean="0">
                <a:ea typeface="ＭＳ Ｐゴシック" pitchFamily="34" charset="-128"/>
              </a:rPr>
              <a:t>Block transfers for initial run creation as well as in each pass is 2</a:t>
            </a:r>
            <a:r>
              <a:rPr lang="en-US" altLang="zh-CN" i="1" smtClean="0">
                <a:ea typeface="ＭＳ Ｐゴシック" pitchFamily="34" charset="-128"/>
              </a:rPr>
              <a:t>b</a:t>
            </a:r>
            <a:r>
              <a:rPr lang="en-US" altLang="zh-CN" i="1" baseline="-25000" smtClean="0">
                <a:ea typeface="ＭＳ Ｐゴシック" pitchFamily="34" charset="-128"/>
              </a:rPr>
              <a:t>r</a:t>
            </a:r>
            <a:endParaRPr lang="en-US" altLang="zh-CN" smtClean="0">
              <a:ea typeface="ＭＳ Ｐゴシック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zh-CN" smtClean="0">
                <a:ea typeface="ＭＳ Ｐゴシック" pitchFamily="34" charset="-128"/>
              </a:rPr>
              <a:t>for final pass, we don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t count write cost </a:t>
            </a:r>
          </a:p>
          <a:p>
            <a:pPr lvl="3">
              <a:lnSpc>
                <a:spcPct val="90000"/>
              </a:lnSpc>
            </a:pPr>
            <a:r>
              <a:rPr lang="en-US" altLang="zh-CN" smtClean="0">
                <a:ea typeface="ＭＳ Ｐゴシック" pitchFamily="34" charset="-128"/>
              </a:rPr>
              <a:t>we ignore final write cost for all operations since the output of an operation may be sent to the parent operation without being written to disk</a:t>
            </a:r>
          </a:p>
          <a:p>
            <a:pPr lvl="2">
              <a:lnSpc>
                <a:spcPct val="90000"/>
              </a:lnSpc>
            </a:pPr>
            <a:r>
              <a:rPr lang="en-US" altLang="zh-CN" smtClean="0">
                <a:ea typeface="ＭＳ Ｐゴシック" pitchFamily="34" charset="-128"/>
              </a:rPr>
              <a:t>Thus total number of block transfers for external sorting:</a:t>
            </a:r>
            <a:br>
              <a:rPr lang="en-US" altLang="zh-CN" smtClean="0">
                <a:ea typeface="ＭＳ Ｐゴシック" pitchFamily="34" charset="-128"/>
              </a:rPr>
            </a:br>
            <a:r>
              <a:rPr lang="en-US" altLang="zh-CN" sz="1600" smtClean="0">
                <a:ea typeface="ＭＳ Ｐゴシック" pitchFamily="34" charset="-128"/>
              </a:rPr>
              <a:t>	</a:t>
            </a:r>
            <a:r>
              <a:rPr lang="en-US" altLang="zh-CN" smtClean="0">
                <a:ea typeface="ＭＳ Ｐゴシック" pitchFamily="34" charset="-128"/>
              </a:rPr>
              <a:t>	</a:t>
            </a:r>
            <a:r>
              <a:rPr lang="en-US" altLang="zh-CN" i="1" smtClean="0">
                <a:ea typeface="ＭＳ Ｐゴシック" pitchFamily="34" charset="-128"/>
              </a:rPr>
              <a:t>b</a:t>
            </a:r>
            <a:r>
              <a:rPr lang="en-US" altLang="zh-CN" i="1" baseline="-25000" smtClean="0">
                <a:ea typeface="ＭＳ Ｐゴシック" pitchFamily="34" charset="-128"/>
              </a:rPr>
              <a:t>r </a:t>
            </a:r>
            <a:r>
              <a:rPr lang="en-US" altLang="zh-CN" i="1" smtClean="0">
                <a:ea typeface="ＭＳ Ｐゴシック" pitchFamily="34" charset="-128"/>
              </a:rPr>
              <a:t>( 2 </a:t>
            </a:r>
            <a:r>
              <a:rPr lang="en-US" altLang="zh-CN" smtClean="0">
                <a:ea typeface="ＭＳ Ｐゴシック" pitchFamily="34" charset="-128"/>
                <a:sym typeface="Symbol" pitchFamily="18" charset="2"/>
              </a:rPr>
              <a:t>log</a:t>
            </a:r>
            <a:r>
              <a:rPr lang="en-US" altLang="zh-CN" i="1" baseline="-25000" smtClean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sz="1600" baseline="-25000" smtClean="0">
                <a:ea typeface="ＭＳ Ｐゴシック" pitchFamily="34" charset="-128"/>
                <a:sym typeface="Symbol" pitchFamily="18" charset="2"/>
              </a:rPr>
              <a:t></a:t>
            </a:r>
            <a:r>
              <a:rPr lang="en-US" altLang="zh-CN" sz="1600" i="1" baseline="-25000" smtClean="0">
                <a:ea typeface="ＭＳ Ｐゴシック" pitchFamily="34" charset="-128"/>
                <a:sym typeface="Symbol" pitchFamily="18" charset="2"/>
              </a:rPr>
              <a:t>M/bb</a:t>
            </a:r>
            <a:r>
              <a:rPr lang="en-US" altLang="zh-CN" sz="1600" baseline="-25000" smtClean="0">
                <a:ea typeface="ＭＳ Ｐゴシック" pitchFamily="34" charset="-128"/>
                <a:sym typeface="Symbol" pitchFamily="18" charset="2"/>
              </a:rPr>
              <a:t></a:t>
            </a:r>
            <a:r>
              <a:rPr lang="en-US" altLang="zh-CN" baseline="-25000" smtClean="0">
                <a:ea typeface="ＭＳ Ｐゴシック" pitchFamily="34" charset="-128"/>
                <a:sym typeface="Symbol" pitchFamily="18" charset="2"/>
              </a:rPr>
              <a:t>–1 </a:t>
            </a:r>
            <a:r>
              <a:rPr lang="en-US" altLang="zh-CN" smtClean="0">
                <a:ea typeface="ＭＳ Ｐゴシック" pitchFamily="34" charset="-128"/>
                <a:sym typeface="Symbol" pitchFamily="18" charset="2"/>
              </a:rPr>
              <a:t>(</a:t>
            </a:r>
            <a:r>
              <a:rPr lang="en-US" altLang="zh-CN" i="1" smtClean="0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i="1" baseline="-25000" smtClean="0">
                <a:ea typeface="ＭＳ Ｐゴシック" pitchFamily="34" charset="-128"/>
                <a:sym typeface="Symbol" pitchFamily="18" charset="2"/>
              </a:rPr>
              <a:t>r </a:t>
            </a:r>
            <a:r>
              <a:rPr lang="en-US" altLang="zh-CN" i="1" smtClean="0">
                <a:ea typeface="ＭＳ Ｐゴシック" pitchFamily="34" charset="-128"/>
                <a:sym typeface="Symbol" pitchFamily="18" charset="2"/>
              </a:rPr>
              <a:t>/ M)</a:t>
            </a:r>
            <a:r>
              <a:rPr lang="en-US" altLang="zh-CN" smtClean="0">
                <a:ea typeface="ＭＳ Ｐゴシック" pitchFamily="34" charset="-128"/>
                <a:sym typeface="Symbol" pitchFamily="18" charset="2"/>
              </a:rPr>
              <a:t> + 1) </a:t>
            </a:r>
            <a:r>
              <a:rPr lang="en-US" altLang="zh-CN" sz="1600" smtClean="0">
                <a:ea typeface="ＭＳ Ｐゴシック" pitchFamily="34" charset="-128"/>
                <a:sym typeface="Symbol" pitchFamily="18" charset="2"/>
              </a:rPr>
              <a:t>	</a:t>
            </a:r>
            <a:endParaRPr lang="en-US" altLang="zh-CN" sz="1600" baseline="-25000" smtClean="0">
              <a:ea typeface="ＭＳ Ｐゴシック" pitchFamily="34" charset="-128"/>
              <a:sym typeface="Symbol" pitchFamily="18" charset="2"/>
            </a:endParaRPr>
          </a:p>
          <a:p>
            <a:pPr lvl="2">
              <a:lnSpc>
                <a:spcPct val="90000"/>
              </a:lnSpc>
            </a:pPr>
            <a:endParaRPr lang="en-US" altLang="zh-CN" smtClean="0">
              <a:ea typeface="ＭＳ Ｐゴシック" pitchFamily="34" charset="-128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smtClean="0">
                <a:ea typeface="ＭＳ Ｐゴシック" pitchFamily="34" charset="-128"/>
                <a:sym typeface="Symbol" pitchFamily="18" charset="2"/>
              </a:rPr>
              <a:t>Seeks: next slide</a:t>
            </a:r>
          </a:p>
          <a:p>
            <a:pPr>
              <a:lnSpc>
                <a:spcPct val="90000"/>
              </a:lnSpc>
            </a:pPr>
            <a:endParaRPr lang="en-US" altLang="zh-CN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548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External Merge Sort (Cont.)*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 smtClean="0">
                <a:ea typeface="ＭＳ Ｐゴシック" pitchFamily="34" charset="-128"/>
              </a:rPr>
              <a:t>Cost of seeks</a:t>
            </a:r>
          </a:p>
          <a:p>
            <a:pPr lvl="1"/>
            <a:r>
              <a:rPr lang="en-US" altLang="zh-CN" sz="2000" dirty="0" smtClean="0">
                <a:ea typeface="ＭＳ Ｐゴシック" pitchFamily="34" charset="-128"/>
              </a:rPr>
              <a:t>During run generation: one seek to read each run and one seek to write each run</a:t>
            </a:r>
          </a:p>
          <a:p>
            <a:pPr lvl="2"/>
            <a:r>
              <a:rPr lang="en-US" altLang="zh-CN" sz="2000" i="1" dirty="0" smtClean="0">
                <a:ea typeface="ＭＳ Ｐゴシック" pitchFamily="34" charset="-128"/>
              </a:rPr>
              <a:t> 2 </a:t>
            </a:r>
            <a:r>
              <a:rPr lang="en-US" altLang="zh-CN" sz="2000" dirty="0" smtClean="0">
                <a:ea typeface="ＭＳ Ｐゴシック" pitchFamily="34" charset="-128"/>
                <a:sym typeface="Symbol" pitchFamily="18" charset="2"/>
              </a:rPr>
              <a:t></a:t>
            </a:r>
            <a:r>
              <a:rPr lang="en-US" altLang="zh-CN" sz="2000" i="1" dirty="0" err="1" smtClean="0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z="2000" i="1" baseline="-25000" dirty="0" err="1" smtClean="0">
                <a:ea typeface="ＭＳ Ｐゴシック" pitchFamily="34" charset="-128"/>
                <a:sym typeface="Symbol" pitchFamily="18" charset="2"/>
              </a:rPr>
              <a:t>r</a:t>
            </a:r>
            <a:r>
              <a:rPr lang="en-US" altLang="zh-CN" sz="2000" i="1" baseline="-25000" dirty="0" smtClean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sz="2000" i="1" dirty="0" smtClean="0">
                <a:ea typeface="ＭＳ Ｐゴシック" pitchFamily="34" charset="-128"/>
                <a:sym typeface="Symbol" pitchFamily="18" charset="2"/>
              </a:rPr>
              <a:t>/ M</a:t>
            </a:r>
            <a:r>
              <a:rPr lang="en-US" altLang="zh-CN" sz="2000" dirty="0" smtClean="0">
                <a:ea typeface="ＭＳ Ｐゴシック" pitchFamily="34" charset="-128"/>
                <a:sym typeface="Symbol" pitchFamily="18" charset="2"/>
              </a:rPr>
              <a:t></a:t>
            </a:r>
          </a:p>
          <a:p>
            <a:pPr lvl="1"/>
            <a:r>
              <a:rPr lang="en-US" altLang="zh-CN" dirty="0" smtClean="0">
                <a:ea typeface="ＭＳ Ｐゴシック" pitchFamily="34" charset="-128"/>
                <a:sym typeface="Symbol" pitchFamily="18" charset="2"/>
              </a:rPr>
              <a:t>During the merge phase</a:t>
            </a:r>
          </a:p>
          <a:p>
            <a:pPr lvl="2"/>
            <a:r>
              <a:rPr lang="en-US" altLang="zh-CN" dirty="0" smtClean="0">
                <a:ea typeface="ＭＳ Ｐゴシック" pitchFamily="34" charset="-128"/>
                <a:sym typeface="Symbol" pitchFamily="18" charset="2"/>
              </a:rPr>
              <a:t>Need </a:t>
            </a:r>
            <a:r>
              <a:rPr lang="en-US" altLang="zh-CN" sz="2000" i="1" dirty="0" smtClean="0">
                <a:ea typeface="ＭＳ Ｐゴシック" pitchFamily="34" charset="-128"/>
              </a:rPr>
              <a:t>2 </a:t>
            </a:r>
            <a:r>
              <a:rPr lang="en-US" altLang="zh-CN" sz="2000" dirty="0" smtClean="0">
                <a:ea typeface="ＭＳ Ｐゴシック" pitchFamily="34" charset="-128"/>
                <a:sym typeface="Symbol" pitchFamily="18" charset="2"/>
              </a:rPr>
              <a:t></a:t>
            </a:r>
            <a:r>
              <a:rPr lang="en-US" altLang="zh-CN" sz="2000" i="1" dirty="0" err="1" smtClean="0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z="2000" i="1" baseline="-25000" dirty="0" err="1" smtClean="0">
                <a:ea typeface="ＭＳ Ｐゴシック" pitchFamily="34" charset="-128"/>
                <a:sym typeface="Symbol" pitchFamily="18" charset="2"/>
              </a:rPr>
              <a:t>r</a:t>
            </a:r>
            <a:r>
              <a:rPr lang="en-US" altLang="zh-CN" sz="2000" i="1" baseline="-25000" dirty="0" smtClean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sz="2000" i="1" dirty="0" smtClean="0">
                <a:ea typeface="ＭＳ Ｐゴシック" pitchFamily="34" charset="-128"/>
                <a:sym typeface="Symbol" pitchFamily="18" charset="2"/>
              </a:rPr>
              <a:t>/ b</a:t>
            </a:r>
            <a:r>
              <a:rPr lang="en-US" altLang="zh-CN" sz="2000" i="1" baseline="-25000" dirty="0" smtClean="0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z="2000" dirty="0" smtClean="0">
                <a:ea typeface="ＭＳ Ｐゴシック" pitchFamily="34" charset="-128"/>
                <a:sym typeface="Symbol" pitchFamily="18" charset="2"/>
              </a:rPr>
              <a:t> seeks for each merge pass </a:t>
            </a:r>
          </a:p>
          <a:p>
            <a:pPr lvl="3"/>
            <a:r>
              <a:rPr lang="en-US" altLang="zh-CN" sz="1800" dirty="0" smtClean="0">
                <a:ea typeface="ＭＳ Ｐゴシック" pitchFamily="34" charset="-128"/>
                <a:sym typeface="Symbol" pitchFamily="18" charset="2"/>
              </a:rPr>
              <a:t>except the final one which does not require a write</a:t>
            </a:r>
          </a:p>
          <a:p>
            <a:pPr lvl="2"/>
            <a:r>
              <a:rPr lang="en-US" altLang="zh-CN" sz="2000" dirty="0" smtClean="0">
                <a:ea typeface="ＭＳ Ｐゴシック" pitchFamily="34" charset="-128"/>
                <a:sym typeface="Symbol" pitchFamily="18" charset="2"/>
              </a:rPr>
              <a:t>Total number of seeks:</a:t>
            </a:r>
            <a:br>
              <a:rPr lang="en-US" altLang="zh-CN" sz="2000" dirty="0" smtClean="0">
                <a:ea typeface="ＭＳ Ｐゴシック" pitchFamily="34" charset="-128"/>
                <a:sym typeface="Symbol" pitchFamily="18" charset="2"/>
              </a:rPr>
            </a:br>
            <a:r>
              <a:rPr lang="en-US" altLang="zh-CN" sz="2000" dirty="0" smtClean="0">
                <a:ea typeface="ＭＳ Ｐゴシック" pitchFamily="34" charset="-128"/>
                <a:sym typeface="Symbol" pitchFamily="18" charset="2"/>
              </a:rPr>
              <a:t>    </a:t>
            </a:r>
            <a:r>
              <a:rPr lang="en-US" altLang="zh-CN" sz="2000" i="1" dirty="0" smtClean="0">
                <a:ea typeface="ＭＳ Ｐゴシック" pitchFamily="34" charset="-128"/>
              </a:rPr>
              <a:t>2 </a:t>
            </a:r>
            <a:r>
              <a:rPr lang="en-US" altLang="zh-CN" sz="2000" dirty="0" smtClean="0">
                <a:ea typeface="ＭＳ Ｐゴシック" pitchFamily="34" charset="-128"/>
                <a:sym typeface="Symbol" pitchFamily="18" charset="2"/>
              </a:rPr>
              <a:t></a:t>
            </a:r>
            <a:r>
              <a:rPr lang="en-US" altLang="zh-CN" sz="2000" i="1" dirty="0" err="1" smtClean="0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z="2000" i="1" baseline="-25000" dirty="0" err="1" smtClean="0">
                <a:ea typeface="ＭＳ Ｐゴシック" pitchFamily="34" charset="-128"/>
                <a:sym typeface="Symbol" pitchFamily="18" charset="2"/>
              </a:rPr>
              <a:t>r</a:t>
            </a:r>
            <a:r>
              <a:rPr lang="en-US" altLang="zh-CN" sz="2000" i="1" baseline="-25000" dirty="0" smtClean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sz="2000" i="1" dirty="0" smtClean="0">
                <a:ea typeface="ＭＳ Ｐゴシック" pitchFamily="34" charset="-128"/>
                <a:sym typeface="Symbol" pitchFamily="18" charset="2"/>
              </a:rPr>
              <a:t>/ M</a:t>
            </a:r>
            <a:r>
              <a:rPr lang="en-US" altLang="zh-CN" sz="2000" dirty="0" smtClean="0">
                <a:ea typeface="ＭＳ Ｐゴシック" pitchFamily="34" charset="-128"/>
                <a:sym typeface="Symbol" pitchFamily="18" charset="2"/>
              </a:rPr>
              <a:t> + </a:t>
            </a:r>
            <a:r>
              <a:rPr lang="en-US" altLang="zh-CN" sz="2000" i="1" dirty="0" err="1" smtClean="0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z="2000" i="1" baseline="-25000" dirty="0" err="1" smtClean="0">
                <a:ea typeface="ＭＳ Ｐゴシック" pitchFamily="34" charset="-128"/>
                <a:sym typeface="Symbol" pitchFamily="18" charset="2"/>
              </a:rPr>
              <a:t>r</a:t>
            </a:r>
            <a:r>
              <a:rPr lang="en-US" altLang="zh-CN" sz="2000" i="1" baseline="-25000" dirty="0" smtClean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sz="2000" i="1" dirty="0" smtClean="0">
                <a:ea typeface="ＭＳ Ｐゴシック" pitchFamily="34" charset="-128"/>
                <a:sym typeface="Symbol" pitchFamily="18" charset="2"/>
              </a:rPr>
              <a:t>/ b</a:t>
            </a:r>
            <a:r>
              <a:rPr lang="en-US" altLang="zh-CN" sz="2000" i="1" baseline="-25000" dirty="0" smtClean="0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z="2000" dirty="0" smtClean="0">
                <a:ea typeface="ＭＳ Ｐゴシック" pitchFamily="34" charset="-128"/>
                <a:sym typeface="Symbol" pitchFamily="18" charset="2"/>
              </a:rPr>
              <a:t> (</a:t>
            </a:r>
            <a:r>
              <a:rPr lang="en-US" altLang="zh-CN" sz="2000" i="1" dirty="0" smtClean="0">
                <a:ea typeface="ＭＳ Ｐゴシック" pitchFamily="34" charset="-128"/>
              </a:rPr>
              <a:t>2 </a:t>
            </a:r>
            <a:r>
              <a:rPr lang="en-US" altLang="zh-CN" sz="2000" dirty="0" smtClean="0">
                <a:ea typeface="ＭＳ Ｐゴシック" pitchFamily="34" charset="-128"/>
                <a:sym typeface="Symbol" pitchFamily="18" charset="2"/>
              </a:rPr>
              <a:t></a:t>
            </a:r>
            <a:r>
              <a:rPr lang="en-US" altLang="zh-CN" sz="2000" dirty="0" err="1" smtClean="0">
                <a:ea typeface="ＭＳ Ｐゴシック" pitchFamily="34" charset="-128"/>
                <a:sym typeface="Symbol" pitchFamily="18" charset="2"/>
              </a:rPr>
              <a:t>log</a:t>
            </a:r>
            <a:r>
              <a:rPr lang="en-US" altLang="zh-CN" baseline="-25000" dirty="0" err="1" smtClean="0">
                <a:ea typeface="ＭＳ Ｐゴシック" pitchFamily="34" charset="-128"/>
                <a:sym typeface="Symbol" pitchFamily="18" charset="2"/>
              </a:rPr>
              <a:t></a:t>
            </a:r>
            <a:r>
              <a:rPr lang="en-US" altLang="zh-CN" i="1" baseline="-25000" dirty="0" err="1" smtClean="0">
                <a:ea typeface="ＭＳ Ｐゴシック" pitchFamily="34" charset="-128"/>
                <a:sym typeface="Symbol" pitchFamily="18" charset="2"/>
              </a:rPr>
              <a:t>M</a:t>
            </a:r>
            <a:r>
              <a:rPr lang="en-US" altLang="zh-CN" i="1" baseline="-25000" dirty="0" smtClean="0">
                <a:ea typeface="ＭＳ Ｐゴシック" pitchFamily="34" charset="-128"/>
                <a:sym typeface="Symbol" pitchFamily="18" charset="2"/>
              </a:rPr>
              <a:t>/bb</a:t>
            </a:r>
            <a:r>
              <a:rPr lang="en-US" altLang="zh-CN" baseline="-25000" dirty="0" smtClean="0">
                <a:ea typeface="ＭＳ Ｐゴシック" pitchFamily="34" charset="-128"/>
                <a:sym typeface="Symbol" pitchFamily="18" charset="2"/>
              </a:rPr>
              <a:t></a:t>
            </a:r>
            <a:r>
              <a:rPr lang="en-US" altLang="zh-CN" sz="2000" baseline="-25000" dirty="0" smtClean="0">
                <a:ea typeface="ＭＳ Ｐゴシック" pitchFamily="34" charset="-128"/>
                <a:sym typeface="Symbol" pitchFamily="18" charset="2"/>
              </a:rPr>
              <a:t>–1</a:t>
            </a:r>
            <a:r>
              <a:rPr lang="en-US" altLang="zh-CN" sz="2000" dirty="0" smtClean="0">
                <a:ea typeface="ＭＳ Ｐゴシック" pitchFamily="34" charset="-128"/>
                <a:sym typeface="Symbol" pitchFamily="18" charset="2"/>
              </a:rPr>
              <a:t>(</a:t>
            </a:r>
            <a:r>
              <a:rPr lang="en-US" altLang="zh-CN" sz="2000" i="1" dirty="0" err="1" smtClean="0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z="2000" i="1" baseline="-25000" dirty="0" err="1" smtClean="0">
                <a:ea typeface="ＭＳ Ｐゴシック" pitchFamily="34" charset="-128"/>
                <a:sym typeface="Symbol" pitchFamily="18" charset="2"/>
              </a:rPr>
              <a:t>r</a:t>
            </a:r>
            <a:r>
              <a:rPr lang="en-US" altLang="zh-CN" sz="2000" i="1" baseline="-25000" dirty="0" smtClean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sz="2000" i="1" dirty="0" smtClean="0">
                <a:ea typeface="ＭＳ Ｐゴシック" pitchFamily="34" charset="-128"/>
                <a:sym typeface="Symbol" pitchFamily="18" charset="2"/>
              </a:rPr>
              <a:t>/ M)</a:t>
            </a:r>
            <a:r>
              <a:rPr lang="en-US" altLang="zh-CN" sz="2000" dirty="0" smtClean="0">
                <a:ea typeface="ＭＳ Ｐゴシック" pitchFamily="34" charset="-128"/>
                <a:sym typeface="Symbol" pitchFamily="18" charset="2"/>
              </a:rPr>
              <a:t> -1)</a:t>
            </a:r>
          </a:p>
        </p:txBody>
      </p:sp>
    </p:spTree>
    <p:extLst>
      <p:ext uri="{BB962C8B-B14F-4D97-AF65-F5344CB8AC3E}">
        <p14:creationId xmlns:p14="http://schemas.microsoft.com/office/powerpoint/2010/main" val="201266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Join Operation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848600" cy="4151313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Several different algorithms to implement joins</a:t>
            </a:r>
          </a:p>
          <a:p>
            <a:pPr lvl="1"/>
            <a:r>
              <a:rPr lang="en-US" altLang="zh-CN" dirty="0">
                <a:ea typeface="宋体" charset="-122"/>
              </a:rPr>
              <a:t>Nested-loop join</a:t>
            </a:r>
          </a:p>
          <a:p>
            <a:pPr lvl="1"/>
            <a:r>
              <a:rPr lang="en-US" altLang="zh-CN" dirty="0">
                <a:ea typeface="宋体" charset="-122"/>
              </a:rPr>
              <a:t>Block nested-loop join</a:t>
            </a:r>
          </a:p>
          <a:p>
            <a:pPr lvl="1"/>
            <a:r>
              <a:rPr lang="en-US" altLang="zh-CN" dirty="0">
                <a:ea typeface="宋体" charset="-122"/>
              </a:rPr>
              <a:t>Indexed nested-loop join</a:t>
            </a:r>
          </a:p>
          <a:p>
            <a:pPr lvl="1"/>
            <a:r>
              <a:rPr lang="en-US" altLang="zh-CN" dirty="0">
                <a:ea typeface="宋体" charset="-122"/>
              </a:rPr>
              <a:t>Merge-join</a:t>
            </a:r>
          </a:p>
          <a:p>
            <a:pPr lvl="1"/>
            <a:r>
              <a:rPr lang="en-US" altLang="zh-CN" dirty="0">
                <a:ea typeface="宋体" charset="-122"/>
              </a:rPr>
              <a:t>Hash-join</a:t>
            </a:r>
          </a:p>
          <a:p>
            <a:r>
              <a:rPr lang="en-US" altLang="zh-CN" dirty="0">
                <a:ea typeface="宋体" charset="-122"/>
              </a:rPr>
              <a:t>Choice based on cost estimate</a:t>
            </a:r>
          </a:p>
          <a:p>
            <a:r>
              <a:rPr lang="en-US" altLang="zh-CN" dirty="0">
                <a:ea typeface="宋体" charset="-122"/>
              </a:rPr>
              <a:t>Examples use the following information</a:t>
            </a:r>
          </a:p>
          <a:p>
            <a:pPr lvl="1"/>
            <a:r>
              <a:rPr lang="en-US" altLang="zh-CN" dirty="0">
                <a:ea typeface="ＭＳ Ｐゴシック" pitchFamily="34" charset="-128"/>
              </a:rPr>
              <a:t>Number of records of </a:t>
            </a:r>
            <a:r>
              <a:rPr lang="en-US" altLang="zh-CN" i="1" dirty="0">
                <a:ea typeface="ＭＳ Ｐゴシック" pitchFamily="34" charset="-128"/>
              </a:rPr>
              <a:t>student</a:t>
            </a:r>
            <a:r>
              <a:rPr lang="en-US" altLang="zh-CN" dirty="0">
                <a:ea typeface="ＭＳ Ｐゴシック" pitchFamily="34" charset="-128"/>
              </a:rPr>
              <a:t>:  5,000     </a:t>
            </a:r>
            <a:r>
              <a:rPr lang="en-US" altLang="zh-CN" i="1" dirty="0">
                <a:ea typeface="ＭＳ Ｐゴシック" pitchFamily="34" charset="-128"/>
              </a:rPr>
              <a:t>takes</a:t>
            </a:r>
            <a:r>
              <a:rPr lang="en-US" altLang="zh-CN" dirty="0">
                <a:ea typeface="ＭＳ Ｐゴシック" pitchFamily="34" charset="-128"/>
              </a:rPr>
              <a:t>: 10,000</a:t>
            </a:r>
          </a:p>
          <a:p>
            <a:pPr lvl="1"/>
            <a:r>
              <a:rPr lang="en-US" altLang="zh-CN" dirty="0">
                <a:ea typeface="ＭＳ Ｐゴシック" pitchFamily="34" charset="-128"/>
              </a:rPr>
              <a:t>Number of blocks of   </a:t>
            </a:r>
            <a:r>
              <a:rPr lang="en-US" altLang="zh-CN" i="1" dirty="0">
                <a:ea typeface="ＭＳ Ｐゴシック" pitchFamily="34" charset="-128"/>
              </a:rPr>
              <a:t>student</a:t>
            </a:r>
            <a:r>
              <a:rPr lang="en-US" altLang="zh-CN" dirty="0">
                <a:ea typeface="ＭＳ Ｐゴシック" pitchFamily="34" charset="-128"/>
              </a:rPr>
              <a:t>:     100     </a:t>
            </a:r>
            <a:r>
              <a:rPr lang="en-US" altLang="zh-CN" i="1" dirty="0">
                <a:ea typeface="ＭＳ Ｐゴシック" pitchFamily="34" charset="-128"/>
              </a:rPr>
              <a:t>takes</a:t>
            </a:r>
            <a:r>
              <a:rPr lang="en-US" altLang="zh-CN" dirty="0">
                <a:ea typeface="ＭＳ Ｐゴシック" pitchFamily="34" charset="-128"/>
              </a:rPr>
              <a:t>:      400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Nested-Loop Join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4538" y="1000125"/>
            <a:ext cx="7931150" cy="5200650"/>
          </a:xfrm>
        </p:spPr>
        <p:txBody>
          <a:bodyPr/>
          <a:lstStyle/>
          <a:p>
            <a:pPr>
              <a:tabLst>
                <a:tab pos="461963" algn="l"/>
                <a:tab pos="850900" algn="l"/>
              </a:tabLst>
            </a:pPr>
            <a:r>
              <a:rPr lang="en-US" altLang="zh-CN" dirty="0">
                <a:ea typeface="宋体" charset="-122"/>
              </a:rPr>
              <a:t>To compute the theta join         </a:t>
            </a:r>
            <a:r>
              <a:rPr lang="en-US" altLang="zh-CN" i="1" dirty="0">
                <a:ea typeface="宋体" charset="-122"/>
              </a:rPr>
              <a:t>r</a:t>
            </a:r>
            <a:r>
              <a:rPr lang="en-US" altLang="zh-CN" dirty="0">
                <a:ea typeface="宋体" charset="-122"/>
              </a:rPr>
              <a:t>     </a:t>
            </a:r>
            <a:r>
              <a:rPr lang="en-US" altLang="zh-CN" sz="2400" baseline="-25000" dirty="0">
                <a:ea typeface="宋体" charset="-122"/>
                <a:sym typeface="Symbol" pitchFamily="18" charset="2"/>
              </a:rPr>
              <a:t>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s</a:t>
            </a:r>
            <a:r>
              <a:rPr lang="en-US" altLang="zh-CN" dirty="0">
                <a:ea typeface="宋体" charset="-122"/>
                <a:sym typeface="Symbol" pitchFamily="18" charset="2"/>
              </a:rPr>
              <a:t/>
            </a:r>
            <a:br>
              <a:rPr lang="en-US" altLang="zh-CN" dirty="0">
                <a:ea typeface="宋体" charset="-122"/>
                <a:sym typeface="Symbol" pitchFamily="18" charset="2"/>
              </a:rPr>
            </a:br>
            <a:r>
              <a:rPr lang="en-US" altLang="zh-CN" b="1" i="1" dirty="0">
                <a:ea typeface="宋体" charset="-122"/>
                <a:sym typeface="Symbol" pitchFamily="18" charset="2"/>
              </a:rPr>
              <a:t>for each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 tuple 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t</a:t>
            </a:r>
            <a:r>
              <a:rPr lang="en-US" altLang="zh-CN" sz="2400" i="1" baseline="-25000" dirty="0" err="1">
                <a:ea typeface="宋体" charset="-122"/>
                <a:sym typeface="Symbol" pitchFamily="18" charset="2"/>
              </a:rPr>
              <a:t>r</a:t>
            </a:r>
            <a:r>
              <a:rPr lang="en-US" altLang="zh-CN" b="1" i="1" dirty="0">
                <a:ea typeface="宋体" charset="-122"/>
                <a:sym typeface="Symbol" pitchFamily="18" charset="2"/>
              </a:rPr>
              <a:t> in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r</a:t>
            </a:r>
            <a:r>
              <a:rPr lang="en-US" altLang="zh-CN" b="1" i="1" dirty="0">
                <a:ea typeface="宋体" charset="-122"/>
                <a:sym typeface="Symbol" pitchFamily="18" charset="2"/>
              </a:rPr>
              <a:t> do begin</a:t>
            </a:r>
            <a:br>
              <a:rPr lang="en-US" altLang="zh-CN" b="1" i="1" dirty="0">
                <a:ea typeface="宋体" charset="-122"/>
                <a:sym typeface="Symbol" pitchFamily="18" charset="2"/>
              </a:rPr>
            </a:br>
            <a:r>
              <a:rPr lang="en-US" altLang="zh-CN" b="1" i="1" dirty="0">
                <a:ea typeface="宋体" charset="-122"/>
                <a:sym typeface="Symbol" pitchFamily="18" charset="2"/>
              </a:rPr>
              <a:t>	for each tuple 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t</a:t>
            </a:r>
            <a:r>
              <a:rPr lang="en-US" altLang="zh-CN" sz="2400" i="1" baseline="-25000" dirty="0" err="1">
                <a:ea typeface="宋体" charset="-122"/>
                <a:sym typeface="Symbol" pitchFamily="18" charset="2"/>
              </a:rPr>
              <a:t>s</a:t>
            </a:r>
            <a:r>
              <a:rPr lang="en-US" altLang="zh-CN" sz="2400" i="1" dirty="0">
                <a:ea typeface="宋体" charset="-122"/>
                <a:sym typeface="Symbol" pitchFamily="18" charset="2"/>
              </a:rPr>
              <a:t> </a:t>
            </a:r>
            <a:r>
              <a:rPr lang="en-US" altLang="zh-CN" sz="2400" b="1" i="1" dirty="0">
                <a:ea typeface="宋体" charset="-122"/>
                <a:sym typeface="Symbol" pitchFamily="18" charset="2"/>
              </a:rPr>
              <a:t> </a:t>
            </a:r>
            <a:r>
              <a:rPr lang="en-US" altLang="zh-CN" b="1" i="1" dirty="0">
                <a:ea typeface="宋体" charset="-122"/>
                <a:sym typeface="Symbol" pitchFamily="18" charset="2"/>
              </a:rPr>
              <a:t>in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s</a:t>
            </a:r>
            <a:r>
              <a:rPr lang="en-US" altLang="zh-CN" b="1" i="1" dirty="0">
                <a:ea typeface="宋体" charset="-122"/>
                <a:sym typeface="Symbol" pitchFamily="18" charset="2"/>
              </a:rPr>
              <a:t> do begin</a:t>
            </a:r>
            <a:br>
              <a:rPr lang="en-US" altLang="zh-CN" b="1" i="1" dirty="0">
                <a:ea typeface="宋体" charset="-122"/>
                <a:sym typeface="Symbol" pitchFamily="18" charset="2"/>
              </a:rPr>
            </a:br>
            <a:r>
              <a:rPr lang="en-US" altLang="zh-CN" b="1" i="1" dirty="0">
                <a:ea typeface="宋体" charset="-122"/>
                <a:sym typeface="Symbol" pitchFamily="18" charset="2"/>
              </a:rPr>
              <a:t>		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test pair (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t</a:t>
            </a:r>
            <a:r>
              <a:rPr lang="en-US" altLang="zh-CN" sz="2400" i="1" baseline="-25000" dirty="0" err="1">
                <a:ea typeface="宋体" charset="-122"/>
                <a:sym typeface="Symbol" pitchFamily="18" charset="2"/>
              </a:rPr>
              <a:t>r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,t</a:t>
            </a:r>
            <a:r>
              <a:rPr lang="en-US" altLang="zh-CN" sz="2400" i="1" baseline="-25000" dirty="0" err="1">
                <a:ea typeface="宋体" charset="-122"/>
                <a:sym typeface="Symbol" pitchFamily="18" charset="2"/>
              </a:rPr>
              <a:t>s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) to</a:t>
            </a:r>
            <a:r>
              <a:rPr lang="en-US" altLang="zh-CN" sz="2400" i="1" dirty="0">
                <a:ea typeface="宋体" charset="-122"/>
                <a:sym typeface="Symbol" pitchFamily="18" charset="2"/>
              </a:rPr>
              <a:t>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see if they satisfy the join condition </a:t>
            </a:r>
            <a:r>
              <a:rPr lang="en-US" altLang="zh-CN" i="1" dirty="0">
                <a:ea typeface="宋体" charset="-122"/>
                <a:sym typeface="Greek Symbols" pitchFamily="18" charset="2"/>
              </a:rPr>
              <a:t> </a:t>
            </a:r>
            <a:br>
              <a:rPr lang="en-US" altLang="zh-CN" i="1" dirty="0">
                <a:ea typeface="宋体" charset="-122"/>
                <a:sym typeface="Greek Symbols" pitchFamily="18" charset="2"/>
              </a:rPr>
            </a:br>
            <a:r>
              <a:rPr lang="en-US" altLang="zh-CN" i="1" dirty="0">
                <a:ea typeface="宋体" charset="-122"/>
                <a:sym typeface="Greek Symbols" pitchFamily="18" charset="2"/>
              </a:rPr>
              <a:t>		if they do, add </a:t>
            </a:r>
            <a:r>
              <a:rPr lang="en-US" altLang="zh-CN" i="1" dirty="0" err="1">
                <a:ea typeface="宋体" charset="-122"/>
                <a:sym typeface="Greek Symbols" pitchFamily="18" charset="2"/>
              </a:rPr>
              <a:t>t</a:t>
            </a:r>
            <a:r>
              <a:rPr lang="en-US" altLang="zh-CN" sz="2400" i="1" baseline="-25000" dirty="0" err="1">
                <a:ea typeface="宋体" charset="-122"/>
                <a:sym typeface="Greek Symbols" pitchFamily="18" charset="2"/>
              </a:rPr>
              <a:t>r</a:t>
            </a:r>
            <a:r>
              <a:rPr lang="en-US" altLang="zh-CN" sz="2400" i="1" dirty="0">
                <a:ea typeface="宋体" charset="-122"/>
                <a:sym typeface="Greek Symbols" pitchFamily="18" charset="2"/>
              </a:rPr>
              <a:t> </a:t>
            </a:r>
            <a:r>
              <a:rPr lang="en-US" altLang="zh-CN" i="1" dirty="0">
                <a:ea typeface="宋体" charset="-122"/>
                <a:sym typeface="Greek Symbols" pitchFamily="18" charset="2"/>
              </a:rPr>
              <a:t>• </a:t>
            </a:r>
            <a:r>
              <a:rPr lang="en-US" altLang="zh-CN" i="1" dirty="0" err="1">
                <a:ea typeface="宋体" charset="-122"/>
                <a:sym typeface="Greek Symbols" pitchFamily="18" charset="2"/>
              </a:rPr>
              <a:t>t</a:t>
            </a:r>
            <a:r>
              <a:rPr lang="en-US" altLang="zh-CN" sz="2400" i="1" baseline="-25000" dirty="0" err="1">
                <a:ea typeface="宋体" charset="-122"/>
                <a:sym typeface="Greek Symbols" pitchFamily="18" charset="2"/>
              </a:rPr>
              <a:t>s</a:t>
            </a:r>
            <a:r>
              <a:rPr lang="en-US" altLang="zh-CN" sz="2400" i="1" dirty="0">
                <a:ea typeface="宋体" charset="-122"/>
                <a:sym typeface="Greek Symbols" pitchFamily="18" charset="2"/>
              </a:rPr>
              <a:t> </a:t>
            </a:r>
            <a:r>
              <a:rPr lang="en-US" altLang="zh-CN" i="1" dirty="0">
                <a:ea typeface="宋体" charset="-122"/>
                <a:sym typeface="Greek Symbols" pitchFamily="18" charset="2"/>
              </a:rPr>
              <a:t>to the result.</a:t>
            </a:r>
            <a:br>
              <a:rPr lang="en-US" altLang="zh-CN" i="1" dirty="0">
                <a:ea typeface="宋体" charset="-122"/>
                <a:sym typeface="Greek Symbols" pitchFamily="18" charset="2"/>
              </a:rPr>
            </a:br>
            <a:r>
              <a:rPr lang="en-US" altLang="zh-CN" i="1" dirty="0">
                <a:ea typeface="宋体" charset="-122"/>
                <a:sym typeface="Greek Symbols" pitchFamily="18" charset="2"/>
              </a:rPr>
              <a:t>	</a:t>
            </a:r>
            <a:r>
              <a:rPr lang="en-US" altLang="zh-CN" b="1" i="1" dirty="0">
                <a:ea typeface="宋体" charset="-122"/>
                <a:sym typeface="Greek Symbols" pitchFamily="18" charset="2"/>
              </a:rPr>
              <a:t>end</a:t>
            </a:r>
            <a:br>
              <a:rPr lang="en-US" altLang="zh-CN" b="1" i="1" dirty="0">
                <a:ea typeface="宋体" charset="-122"/>
                <a:sym typeface="Greek Symbols" pitchFamily="18" charset="2"/>
              </a:rPr>
            </a:br>
            <a:r>
              <a:rPr lang="en-US" altLang="zh-CN" b="1" i="1" dirty="0" err="1">
                <a:ea typeface="宋体" charset="-122"/>
                <a:sym typeface="Greek Symbols" pitchFamily="18" charset="2"/>
              </a:rPr>
              <a:t>end</a:t>
            </a:r>
            <a:endParaRPr lang="en-US" altLang="zh-CN" i="1" dirty="0">
              <a:ea typeface="宋体" charset="-122"/>
              <a:sym typeface="Greek Symbols" pitchFamily="18" charset="2"/>
            </a:endParaRPr>
          </a:p>
          <a:p>
            <a:pPr>
              <a:tabLst>
                <a:tab pos="461963" algn="l"/>
                <a:tab pos="850900" algn="l"/>
              </a:tabLst>
            </a:pPr>
            <a:r>
              <a:rPr lang="en-US" altLang="zh-CN" i="1" dirty="0">
                <a:ea typeface="宋体" charset="-122"/>
                <a:sym typeface="Greek Symbols" pitchFamily="18" charset="2"/>
              </a:rPr>
              <a:t>r</a:t>
            </a:r>
            <a:r>
              <a:rPr lang="en-US" altLang="zh-CN" dirty="0">
                <a:ea typeface="宋体" charset="-122"/>
                <a:sym typeface="Greek Symbols" pitchFamily="18" charset="2"/>
              </a:rPr>
              <a:t>  is called the 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  <a:sym typeface="Greek Symbols" pitchFamily="18" charset="2"/>
              </a:rPr>
              <a:t>outer</a:t>
            </a:r>
            <a:r>
              <a:rPr lang="en-US" altLang="zh-CN" dirty="0">
                <a:ea typeface="宋体" charset="-122"/>
                <a:sym typeface="Greek Symbols" pitchFamily="18" charset="2"/>
              </a:rPr>
              <a:t> 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  <a:sym typeface="Greek Symbols" pitchFamily="18" charset="2"/>
              </a:rPr>
              <a:t>relation</a:t>
            </a:r>
            <a:r>
              <a:rPr lang="en-US" altLang="zh-CN" dirty="0">
                <a:ea typeface="宋体" charset="-122"/>
                <a:sym typeface="Greek Symbols" pitchFamily="18" charset="2"/>
              </a:rPr>
              <a:t> and </a:t>
            </a:r>
            <a:r>
              <a:rPr lang="en-US" altLang="zh-CN" i="1" dirty="0">
                <a:ea typeface="宋体" charset="-122"/>
                <a:sym typeface="Greek Symbols" pitchFamily="18" charset="2"/>
              </a:rPr>
              <a:t>s</a:t>
            </a:r>
            <a:r>
              <a:rPr lang="en-US" altLang="zh-CN" dirty="0">
                <a:ea typeface="宋体" charset="-122"/>
                <a:sym typeface="Greek Symbols" pitchFamily="18" charset="2"/>
              </a:rPr>
              <a:t> the 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  <a:sym typeface="Greek Symbols" pitchFamily="18" charset="2"/>
              </a:rPr>
              <a:t>inner relation</a:t>
            </a:r>
            <a:r>
              <a:rPr lang="en-US" altLang="zh-CN" dirty="0">
                <a:ea typeface="宋体" charset="-122"/>
                <a:sym typeface="Greek Symbols" pitchFamily="18" charset="2"/>
              </a:rPr>
              <a:t> of the join.</a:t>
            </a:r>
          </a:p>
          <a:p>
            <a:pPr>
              <a:tabLst>
                <a:tab pos="461963" algn="l"/>
                <a:tab pos="850900" algn="l"/>
              </a:tabLst>
            </a:pPr>
            <a:r>
              <a:rPr lang="en-US" altLang="zh-CN" dirty="0">
                <a:ea typeface="宋体" charset="-122"/>
                <a:sym typeface="Greek Symbols" pitchFamily="18" charset="2"/>
              </a:rPr>
              <a:t>Requires no indices and can be used with </a:t>
            </a:r>
            <a:r>
              <a:rPr lang="en-US" altLang="zh-CN" dirty="0">
                <a:solidFill>
                  <a:srgbClr val="C00000"/>
                </a:solidFill>
                <a:ea typeface="宋体" charset="-122"/>
                <a:sym typeface="Greek Symbols" pitchFamily="18" charset="2"/>
              </a:rPr>
              <a:t>any kind of join condition</a:t>
            </a:r>
            <a:r>
              <a:rPr lang="en-US" altLang="zh-CN" dirty="0">
                <a:ea typeface="宋体" charset="-122"/>
                <a:sym typeface="Greek Symbols" pitchFamily="18" charset="2"/>
              </a:rPr>
              <a:t>.</a:t>
            </a:r>
          </a:p>
          <a:p>
            <a:pPr>
              <a:tabLst>
                <a:tab pos="461963" algn="l"/>
                <a:tab pos="850900" algn="l"/>
              </a:tabLst>
            </a:pPr>
            <a:r>
              <a:rPr lang="en-US" altLang="zh-CN" dirty="0">
                <a:ea typeface="宋体" charset="-122"/>
                <a:sym typeface="Greek Symbols" pitchFamily="18" charset="2"/>
              </a:rPr>
              <a:t>Expensive since it examines every pair of tuples in the two relations. </a:t>
            </a:r>
          </a:p>
        </p:txBody>
      </p:sp>
      <p:sp>
        <p:nvSpPr>
          <p:cNvPr id="332804" name="AutoShape 4"/>
          <p:cNvSpPr>
            <a:spLocks noChangeArrowheads="1"/>
          </p:cNvSpPr>
          <p:nvPr/>
        </p:nvSpPr>
        <p:spPr bwMode="auto">
          <a:xfrm rot="5400000">
            <a:off x="4894263" y="1165225"/>
            <a:ext cx="188912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Nested-Loop Join (Cont.)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4225" y="1015999"/>
            <a:ext cx="8029035" cy="534588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In the worst case, if there is enough memory only to hold one block of each relation, the estimated cost is </a:t>
            </a:r>
            <a:br>
              <a:rPr lang="en-US" altLang="zh-CN" dirty="0">
                <a:ea typeface="宋体" charset="-122"/>
              </a:rPr>
            </a:br>
            <a:r>
              <a:rPr lang="en-US" altLang="zh-CN" sz="1800" dirty="0">
                <a:solidFill>
                  <a:srgbClr val="000000"/>
                </a:solidFill>
                <a:ea typeface="ＭＳ Ｐゴシック" pitchFamily="34" charset="-128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ea typeface="ＭＳ Ｐゴシック" pitchFamily="34" charset="-128"/>
              </a:rPr>
              <a:t>              </a:t>
            </a:r>
            <a:r>
              <a:rPr lang="en-US" altLang="zh-CN" i="1" dirty="0" err="1" smtClean="0">
                <a:solidFill>
                  <a:srgbClr val="000000"/>
                </a:solidFill>
                <a:ea typeface="ＭＳ Ｐゴシック" pitchFamily="34" charset="-128"/>
              </a:rPr>
              <a:t>n</a:t>
            </a:r>
            <a:r>
              <a:rPr lang="en-US" altLang="zh-CN" i="1" baseline="-25000" dirty="0" err="1" smtClean="0">
                <a:solidFill>
                  <a:srgbClr val="000000"/>
                </a:solidFill>
                <a:ea typeface="ＭＳ Ｐゴシック" pitchFamily="34" charset="-128"/>
              </a:rPr>
              <a:t>r</a:t>
            </a:r>
            <a:r>
              <a:rPr lang="en-US" altLang="zh-CN" i="1" dirty="0" smtClean="0">
                <a:solidFill>
                  <a:srgbClr val="000000"/>
                </a:solidFill>
                <a:ea typeface="ＭＳ Ｐゴシック" pitchFamily="34" charset="-128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 </a:t>
            </a:r>
            <a:r>
              <a:rPr lang="en-US" altLang="zh-CN" i="1" dirty="0" err="1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i="1" baseline="-25000" dirty="0" err="1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s</a:t>
            </a:r>
            <a:r>
              <a:rPr lang="en-US" altLang="zh-CN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 +</a:t>
            </a:r>
            <a:r>
              <a:rPr lang="en-US" altLang="zh-CN" i="1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i="1" dirty="0" err="1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i="1" baseline="-25000" dirty="0" err="1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r</a:t>
            </a:r>
            <a:r>
              <a:rPr lang="en-US" altLang="zh-CN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   </a:t>
            </a:r>
            <a:r>
              <a:rPr lang="en-US" altLang="zh-CN" sz="1800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block transfers, plus</a:t>
            </a:r>
            <a:br>
              <a:rPr lang="en-US" altLang="zh-CN" sz="1800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</a:br>
            <a:r>
              <a:rPr lang="en-US" altLang="zh-CN" sz="1800" dirty="0" smtClean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               </a:t>
            </a:r>
            <a:r>
              <a:rPr lang="en-US" altLang="zh-CN" i="1" dirty="0" err="1" smtClean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i="1" baseline="-25000" dirty="0" err="1" smtClean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r</a:t>
            </a:r>
            <a:r>
              <a:rPr lang="en-US" altLang="zh-CN" dirty="0" smtClean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 + </a:t>
            </a:r>
            <a:r>
              <a:rPr lang="en-US" altLang="zh-CN" i="1" dirty="0" err="1">
                <a:solidFill>
                  <a:srgbClr val="000000"/>
                </a:solidFill>
                <a:ea typeface="ＭＳ Ｐゴシック" pitchFamily="34" charset="-128"/>
              </a:rPr>
              <a:t>n</a:t>
            </a:r>
            <a:r>
              <a:rPr lang="en-US" altLang="zh-CN" i="1" baseline="-25000" dirty="0" err="1">
                <a:solidFill>
                  <a:srgbClr val="000000"/>
                </a:solidFill>
                <a:ea typeface="ＭＳ Ｐゴシック" pitchFamily="34" charset="-128"/>
              </a:rPr>
              <a:t>r</a:t>
            </a:r>
            <a:r>
              <a:rPr lang="en-US" altLang="zh-CN" dirty="0" smtClean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        </a:t>
            </a:r>
            <a:r>
              <a:rPr lang="en-US" altLang="zh-CN" sz="1800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seeks</a:t>
            </a:r>
            <a:endParaRPr lang="en-US" altLang="zh-CN" dirty="0" smtClean="0">
              <a:ea typeface="宋体" charset="-122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  <a:sym typeface="Symbol" pitchFamily="18" charset="2"/>
              </a:rPr>
              <a:t>If the </a:t>
            </a:r>
            <a:r>
              <a:rPr lang="en-US" altLang="zh-CN" dirty="0" smtClean="0">
                <a:solidFill>
                  <a:schemeClr val="tx2"/>
                </a:solidFill>
                <a:ea typeface="宋体" charset="-122"/>
                <a:sym typeface="Symbol" pitchFamily="18" charset="2"/>
              </a:rPr>
              <a:t>smaller relation fits entirely in memory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, use that as the </a:t>
            </a:r>
            <a:r>
              <a:rPr lang="en-US" altLang="zh-CN" dirty="0" smtClean="0">
                <a:solidFill>
                  <a:schemeClr val="tx2"/>
                </a:solidFill>
                <a:ea typeface="宋体" charset="-122"/>
                <a:sym typeface="Symbol" pitchFamily="18" charset="2"/>
              </a:rPr>
              <a:t>inner relation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. Reduces cost to </a:t>
            </a:r>
            <a:r>
              <a:rPr lang="en-US" altLang="zh-CN" i="1" dirty="0" err="1" smtClean="0">
                <a:ea typeface="宋体" charset="-122"/>
                <a:sym typeface="Symbol" pitchFamily="18" charset="2"/>
              </a:rPr>
              <a:t>b</a:t>
            </a:r>
            <a:r>
              <a:rPr lang="en-US" altLang="zh-CN" i="1" baseline="-25000" dirty="0" err="1" smtClean="0">
                <a:ea typeface="宋体" charset="-122"/>
                <a:sym typeface="Symbol" pitchFamily="18" charset="2"/>
              </a:rPr>
              <a:t>r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+ </a:t>
            </a:r>
            <a:r>
              <a:rPr lang="en-US" altLang="zh-CN" i="1" dirty="0" err="1" smtClean="0">
                <a:ea typeface="宋体" charset="-122"/>
                <a:sym typeface="Symbol" pitchFamily="18" charset="2"/>
              </a:rPr>
              <a:t>b</a:t>
            </a:r>
            <a:r>
              <a:rPr lang="en-US" altLang="zh-CN" i="1" baseline="-25000" dirty="0" err="1" smtClean="0">
                <a:ea typeface="宋体" charset="-122"/>
                <a:sym typeface="Symbol" pitchFamily="18" charset="2"/>
              </a:rPr>
              <a:t>s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 </a:t>
            </a:r>
            <a:r>
              <a:rPr lang="en-US" altLang="zh-CN" dirty="0">
                <a:ea typeface="宋体" charset="-122"/>
                <a:sym typeface="Symbol" pitchFamily="18" charset="2"/>
              </a:rPr>
              <a:t>block transfers and 2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seeks.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  <a:sym typeface="Symbol" pitchFamily="18" charset="2"/>
              </a:rPr>
              <a:t>Assuming </a:t>
            </a:r>
            <a:r>
              <a:rPr lang="en-US" altLang="zh-CN" dirty="0">
                <a:ea typeface="宋体" charset="-122"/>
                <a:sym typeface="Symbol" pitchFamily="18" charset="2"/>
              </a:rPr>
              <a:t>worst case memory availability cost estimate is</a:t>
            </a:r>
          </a:p>
          <a:p>
            <a:pPr lvl="1"/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with 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student 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as outer relation:</a:t>
            </a:r>
          </a:p>
          <a:p>
            <a:pPr lvl="2"/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5000  400 + 100 = 2,000,100 block transfers,</a:t>
            </a:r>
          </a:p>
          <a:p>
            <a:pPr lvl="2"/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5000 + 100 = 5100 seeks </a:t>
            </a:r>
          </a:p>
          <a:p>
            <a:pPr lvl="1"/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with 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takes 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 as the outer relation </a:t>
            </a:r>
          </a:p>
          <a:p>
            <a:pPr lvl="2"/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10000  100 + 400 = 1,000,400 block transfers and 10,400 seeks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  <a:sym typeface="Symbol" pitchFamily="18" charset="2"/>
              </a:rPr>
              <a:t>If </a:t>
            </a:r>
            <a:r>
              <a:rPr lang="en-US" altLang="zh-CN" dirty="0">
                <a:ea typeface="宋体" charset="-122"/>
                <a:sym typeface="Symbol" pitchFamily="18" charset="2"/>
              </a:rPr>
              <a:t>smaller relation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(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student)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</a:t>
            </a:r>
            <a:r>
              <a:rPr lang="en-US" altLang="zh-CN" dirty="0">
                <a:ea typeface="宋体" charset="-122"/>
                <a:sym typeface="Symbol" pitchFamily="18" charset="2"/>
              </a:rPr>
              <a:t>fits entirely in memory, the cost estimate will be 500 disk accesses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.</a:t>
            </a:r>
            <a:endParaRPr lang="en-US" altLang="zh-CN" dirty="0">
              <a:ea typeface="宋体" charset="-122"/>
              <a:sym typeface="Symbol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Block Nested-Loop Join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003300"/>
            <a:ext cx="7185025" cy="4824413"/>
          </a:xfrm>
        </p:spPr>
        <p:txBody>
          <a:bodyPr/>
          <a:lstStyle/>
          <a:p>
            <a:pPr>
              <a:tabLst>
                <a:tab pos="404813" algn="l"/>
                <a:tab pos="793750" algn="l"/>
                <a:tab pos="1198563" algn="l"/>
                <a:tab pos="1544638" algn="l"/>
                <a:tab pos="1890713" algn="l"/>
              </a:tabLst>
            </a:pPr>
            <a:r>
              <a:rPr lang="en-US" altLang="zh-CN" dirty="0">
                <a:ea typeface="宋体" charset="-122"/>
              </a:rPr>
              <a:t>Variant of nested-loop join in which every block of inner relation is paired with every block of outer relation.</a:t>
            </a:r>
          </a:p>
          <a:p>
            <a:pPr>
              <a:buFont typeface="Monotype Sorts" pitchFamily="2" charset="2"/>
              <a:buNone/>
              <a:tabLst>
                <a:tab pos="404813" algn="l"/>
                <a:tab pos="793750" algn="l"/>
                <a:tab pos="1198563" algn="l"/>
                <a:tab pos="1544638" algn="l"/>
                <a:tab pos="1890713" algn="l"/>
              </a:tabLst>
            </a:pPr>
            <a:r>
              <a:rPr lang="en-US" altLang="zh-CN" dirty="0">
                <a:ea typeface="宋体" charset="-122"/>
              </a:rPr>
              <a:t>	</a:t>
            </a:r>
            <a:r>
              <a:rPr lang="en-US" altLang="zh-CN" sz="2400" i="1" dirty="0">
                <a:ea typeface="宋体" charset="-122"/>
              </a:rPr>
              <a:t>	</a:t>
            </a:r>
            <a:r>
              <a:rPr lang="en-US" altLang="zh-CN" b="1" i="1" dirty="0">
                <a:ea typeface="宋体" charset="-122"/>
              </a:rPr>
              <a:t>for each </a:t>
            </a:r>
            <a:r>
              <a:rPr lang="en-US" altLang="zh-CN" i="1" dirty="0">
                <a:ea typeface="宋体" charset="-122"/>
              </a:rPr>
              <a:t>block B</a:t>
            </a:r>
            <a:r>
              <a:rPr lang="en-US" altLang="zh-CN" sz="2400" i="1" baseline="-25000" dirty="0">
                <a:ea typeface="宋体" charset="-122"/>
              </a:rPr>
              <a:t>r</a:t>
            </a:r>
            <a:r>
              <a:rPr lang="en-US" altLang="zh-CN" sz="2400" b="1" i="1" dirty="0">
                <a:ea typeface="宋体" charset="-122"/>
              </a:rPr>
              <a:t> </a:t>
            </a:r>
            <a:r>
              <a:rPr lang="en-US" altLang="zh-CN" b="1" i="1" dirty="0">
                <a:ea typeface="宋体" charset="-122"/>
              </a:rPr>
              <a:t>of </a:t>
            </a:r>
            <a:r>
              <a:rPr lang="en-US" altLang="zh-CN" i="1" dirty="0">
                <a:ea typeface="宋体" charset="-122"/>
              </a:rPr>
              <a:t>r</a:t>
            </a:r>
            <a:r>
              <a:rPr lang="en-US" altLang="zh-CN" b="1" i="1" dirty="0">
                <a:ea typeface="宋体" charset="-122"/>
              </a:rPr>
              <a:t> do begin</a:t>
            </a:r>
            <a:br>
              <a:rPr lang="en-US" altLang="zh-CN" b="1" i="1" dirty="0">
                <a:ea typeface="宋体" charset="-122"/>
              </a:rPr>
            </a:br>
            <a:r>
              <a:rPr lang="en-US" altLang="zh-CN" b="1" i="1" dirty="0">
                <a:ea typeface="宋体" charset="-122"/>
              </a:rPr>
              <a:t>	</a:t>
            </a:r>
            <a:r>
              <a:rPr lang="en-US" altLang="zh-CN" sz="2400" b="1" i="1" dirty="0">
                <a:ea typeface="宋体" charset="-122"/>
              </a:rPr>
              <a:t>	</a:t>
            </a:r>
            <a:r>
              <a:rPr lang="en-US" altLang="zh-CN" b="1" i="1" dirty="0">
                <a:ea typeface="宋体" charset="-122"/>
              </a:rPr>
              <a:t>for each</a:t>
            </a:r>
            <a:r>
              <a:rPr lang="en-US" altLang="zh-CN" i="1" dirty="0">
                <a:ea typeface="宋体" charset="-122"/>
              </a:rPr>
              <a:t> block </a:t>
            </a:r>
            <a:r>
              <a:rPr lang="en-US" altLang="zh-CN" i="1" dirty="0" err="1">
                <a:ea typeface="宋体" charset="-122"/>
              </a:rPr>
              <a:t>B</a:t>
            </a:r>
            <a:r>
              <a:rPr lang="en-US" altLang="zh-CN" sz="2400" i="1" baseline="-25000" dirty="0" err="1">
                <a:ea typeface="宋体" charset="-122"/>
              </a:rPr>
              <a:t>s</a:t>
            </a:r>
            <a:r>
              <a:rPr lang="en-US" altLang="zh-CN" sz="2400" b="1" i="1" dirty="0">
                <a:ea typeface="宋体" charset="-122"/>
              </a:rPr>
              <a:t> </a:t>
            </a:r>
            <a:r>
              <a:rPr lang="en-US" altLang="zh-CN" b="1" i="1" dirty="0">
                <a:ea typeface="宋体" charset="-122"/>
              </a:rPr>
              <a:t>of s do begin</a:t>
            </a:r>
            <a:br>
              <a:rPr lang="en-US" altLang="zh-CN" b="1" i="1" dirty="0">
                <a:ea typeface="宋体" charset="-122"/>
              </a:rPr>
            </a:br>
            <a:r>
              <a:rPr lang="en-US" altLang="zh-CN" b="1" i="1" dirty="0">
                <a:ea typeface="宋体" charset="-122"/>
              </a:rPr>
              <a:t>	</a:t>
            </a:r>
            <a:r>
              <a:rPr lang="en-US" altLang="zh-CN" sz="2400" b="1" i="1" dirty="0">
                <a:ea typeface="宋体" charset="-122"/>
              </a:rPr>
              <a:t>	</a:t>
            </a:r>
            <a:r>
              <a:rPr lang="en-US" altLang="zh-CN" b="1" i="1" dirty="0">
                <a:ea typeface="宋体" charset="-122"/>
              </a:rPr>
              <a:t>	for each</a:t>
            </a:r>
            <a:r>
              <a:rPr lang="en-US" altLang="zh-CN" i="1" dirty="0">
                <a:ea typeface="宋体" charset="-122"/>
              </a:rPr>
              <a:t> tuple </a:t>
            </a:r>
            <a:r>
              <a:rPr lang="en-US" altLang="zh-CN" i="1" dirty="0" err="1">
                <a:ea typeface="宋体" charset="-122"/>
              </a:rPr>
              <a:t>t</a:t>
            </a:r>
            <a:r>
              <a:rPr lang="en-US" altLang="zh-CN" sz="2400" i="1" baseline="-25000" dirty="0" err="1">
                <a:ea typeface="宋体" charset="-122"/>
              </a:rPr>
              <a:t>r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b="1" i="1" dirty="0">
                <a:ea typeface="宋体" charset="-122"/>
              </a:rPr>
              <a:t>in </a:t>
            </a:r>
            <a:r>
              <a:rPr lang="en-US" altLang="zh-CN" i="1" dirty="0">
                <a:ea typeface="宋体" charset="-122"/>
              </a:rPr>
              <a:t>B</a:t>
            </a:r>
            <a:r>
              <a:rPr lang="en-US" altLang="zh-CN" sz="2400" i="1" baseline="-25000" dirty="0">
                <a:ea typeface="宋体" charset="-122"/>
              </a:rPr>
              <a:t>r </a:t>
            </a:r>
            <a:r>
              <a:rPr lang="en-US" altLang="zh-CN" b="1" i="1" baseline="-25000" dirty="0">
                <a:ea typeface="宋体" charset="-122"/>
              </a:rPr>
              <a:t> </a:t>
            </a:r>
            <a:r>
              <a:rPr lang="en-US" altLang="zh-CN" b="1" i="1" dirty="0">
                <a:ea typeface="宋体" charset="-122"/>
              </a:rPr>
              <a:t>do begin</a:t>
            </a:r>
            <a:br>
              <a:rPr lang="en-US" altLang="zh-CN" b="1" i="1" dirty="0">
                <a:ea typeface="宋体" charset="-122"/>
              </a:rPr>
            </a:br>
            <a:r>
              <a:rPr lang="en-US" altLang="zh-CN" b="1" i="1" dirty="0">
                <a:ea typeface="宋体" charset="-122"/>
              </a:rPr>
              <a:t>	</a:t>
            </a:r>
            <a:r>
              <a:rPr lang="en-US" altLang="zh-CN" sz="2400" b="1" i="1" dirty="0">
                <a:ea typeface="宋体" charset="-122"/>
              </a:rPr>
              <a:t>	</a:t>
            </a:r>
            <a:r>
              <a:rPr lang="en-US" altLang="zh-CN" b="1" i="1" dirty="0">
                <a:ea typeface="宋体" charset="-122"/>
              </a:rPr>
              <a:t>		for each </a:t>
            </a:r>
            <a:r>
              <a:rPr lang="en-US" altLang="zh-CN" i="1" dirty="0">
                <a:ea typeface="宋体" charset="-122"/>
              </a:rPr>
              <a:t>tuple </a:t>
            </a:r>
            <a:r>
              <a:rPr lang="en-US" altLang="zh-CN" i="1" dirty="0" err="1">
                <a:ea typeface="宋体" charset="-122"/>
              </a:rPr>
              <a:t>t</a:t>
            </a:r>
            <a:r>
              <a:rPr lang="en-US" altLang="zh-CN" sz="2400" i="1" baseline="-25000" dirty="0" err="1">
                <a:ea typeface="宋体" charset="-122"/>
              </a:rPr>
              <a:t>s</a:t>
            </a:r>
            <a:r>
              <a:rPr lang="en-US" altLang="zh-CN" sz="2400" i="1" dirty="0">
                <a:ea typeface="宋体" charset="-122"/>
              </a:rPr>
              <a:t> </a:t>
            </a:r>
            <a:r>
              <a:rPr lang="en-US" altLang="zh-CN" b="1" i="1" dirty="0">
                <a:ea typeface="宋体" charset="-122"/>
              </a:rPr>
              <a:t>in </a:t>
            </a:r>
            <a:r>
              <a:rPr lang="en-US" altLang="zh-CN" i="1" dirty="0" err="1">
                <a:ea typeface="宋体" charset="-122"/>
              </a:rPr>
              <a:t>B</a:t>
            </a:r>
            <a:r>
              <a:rPr lang="en-US" altLang="zh-CN" sz="2400" i="1" baseline="-25000" dirty="0" err="1">
                <a:ea typeface="宋体" charset="-122"/>
              </a:rPr>
              <a:t>s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b="1" i="1" dirty="0">
                <a:ea typeface="宋体" charset="-122"/>
              </a:rPr>
              <a:t>do begin</a:t>
            </a:r>
            <a:br>
              <a:rPr lang="en-US" altLang="zh-CN" b="1" i="1" dirty="0">
                <a:ea typeface="宋体" charset="-122"/>
              </a:rPr>
            </a:br>
            <a:r>
              <a:rPr lang="en-US" altLang="zh-CN" b="1" i="1" dirty="0">
                <a:ea typeface="宋体" charset="-122"/>
              </a:rPr>
              <a:t>	</a:t>
            </a:r>
            <a:r>
              <a:rPr lang="en-US" altLang="zh-CN" sz="2400" b="1" i="1" dirty="0">
                <a:ea typeface="宋体" charset="-122"/>
              </a:rPr>
              <a:t>			</a:t>
            </a:r>
            <a:r>
              <a:rPr lang="en-US" altLang="zh-CN" b="1" i="1" dirty="0">
                <a:ea typeface="宋体" charset="-122"/>
              </a:rPr>
              <a:t>	</a:t>
            </a:r>
            <a:r>
              <a:rPr lang="en-US" altLang="zh-CN" i="1" dirty="0">
                <a:ea typeface="宋体" charset="-122"/>
              </a:rPr>
              <a:t>Check if (</a:t>
            </a:r>
            <a:r>
              <a:rPr lang="en-US" altLang="zh-CN" i="1" dirty="0" err="1">
                <a:ea typeface="宋体" charset="-122"/>
              </a:rPr>
              <a:t>t</a:t>
            </a:r>
            <a:r>
              <a:rPr lang="en-US" altLang="zh-CN" sz="2400" i="1" baseline="-25000" dirty="0" err="1">
                <a:ea typeface="宋体" charset="-122"/>
              </a:rPr>
              <a:t>r</a:t>
            </a:r>
            <a:r>
              <a:rPr lang="en-US" altLang="zh-CN" i="1" dirty="0" err="1">
                <a:ea typeface="宋体" charset="-122"/>
              </a:rPr>
              <a:t>,t</a:t>
            </a:r>
            <a:r>
              <a:rPr lang="en-US" altLang="zh-CN" sz="2400" i="1" baseline="-25000" dirty="0" err="1">
                <a:ea typeface="宋体" charset="-122"/>
              </a:rPr>
              <a:t>s</a:t>
            </a:r>
            <a:r>
              <a:rPr lang="en-US" altLang="zh-CN" i="1" dirty="0">
                <a:ea typeface="宋体" charset="-122"/>
              </a:rPr>
              <a:t>) satisfy the join condition </a:t>
            </a:r>
            <a:br>
              <a:rPr lang="en-US" altLang="zh-CN" i="1" dirty="0">
                <a:ea typeface="宋体" charset="-122"/>
              </a:rPr>
            </a:br>
            <a:r>
              <a:rPr lang="en-US" altLang="zh-CN" i="1" dirty="0">
                <a:ea typeface="宋体" charset="-122"/>
              </a:rPr>
              <a:t>	</a:t>
            </a:r>
            <a:r>
              <a:rPr lang="en-US" altLang="zh-CN" sz="2400" i="1" dirty="0">
                <a:ea typeface="宋体" charset="-122"/>
              </a:rPr>
              <a:t>	</a:t>
            </a:r>
            <a:r>
              <a:rPr lang="en-US" altLang="zh-CN" i="1" dirty="0">
                <a:ea typeface="宋体" charset="-122"/>
              </a:rPr>
              <a:t>			if they do, add </a:t>
            </a:r>
            <a:r>
              <a:rPr lang="en-US" altLang="zh-CN" i="1" dirty="0" err="1">
                <a:ea typeface="宋体" charset="-122"/>
              </a:rPr>
              <a:t>t</a:t>
            </a:r>
            <a:r>
              <a:rPr lang="en-US" altLang="zh-CN" sz="2400" i="1" baseline="-25000" dirty="0" err="1">
                <a:ea typeface="宋体" charset="-122"/>
              </a:rPr>
              <a:t>r</a:t>
            </a:r>
            <a:r>
              <a:rPr lang="en-US" altLang="zh-CN" sz="2400" i="1" baseline="30000" dirty="0">
                <a:ea typeface="宋体" charset="-122"/>
              </a:rPr>
              <a:t>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• 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t</a:t>
            </a:r>
            <a:r>
              <a:rPr lang="en-US" altLang="zh-CN" sz="2400" i="1" baseline="-25000" dirty="0" err="1">
                <a:ea typeface="宋体" charset="-122"/>
                <a:sym typeface="Symbol" pitchFamily="18" charset="2"/>
              </a:rPr>
              <a:t>s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 to the result.</a:t>
            </a:r>
            <a:br>
              <a:rPr lang="en-US" altLang="zh-CN" i="1" dirty="0">
                <a:ea typeface="宋体" charset="-122"/>
                <a:sym typeface="Symbol" pitchFamily="18" charset="2"/>
              </a:rPr>
            </a:br>
            <a:r>
              <a:rPr lang="en-US" altLang="zh-CN" i="1" dirty="0">
                <a:ea typeface="宋体" charset="-122"/>
                <a:sym typeface="Symbol" pitchFamily="18" charset="2"/>
              </a:rPr>
              <a:t>				</a:t>
            </a:r>
            <a:r>
              <a:rPr lang="en-US" altLang="zh-CN" b="1" i="1" dirty="0">
                <a:ea typeface="宋体" charset="-122"/>
                <a:sym typeface="Symbol" pitchFamily="18" charset="2"/>
              </a:rPr>
              <a:t>end</a:t>
            </a:r>
            <a:br>
              <a:rPr lang="en-US" altLang="zh-CN" b="1" i="1" dirty="0">
                <a:ea typeface="宋体" charset="-122"/>
                <a:sym typeface="Symbol" pitchFamily="18" charset="2"/>
              </a:rPr>
            </a:br>
            <a:r>
              <a:rPr lang="en-US" altLang="zh-CN" b="1" i="1" dirty="0">
                <a:ea typeface="宋体" charset="-122"/>
                <a:sym typeface="Symbol" pitchFamily="18" charset="2"/>
              </a:rPr>
              <a:t>			end</a:t>
            </a:r>
            <a:br>
              <a:rPr lang="en-US" altLang="zh-CN" b="1" i="1" dirty="0">
                <a:ea typeface="宋体" charset="-122"/>
                <a:sym typeface="Symbol" pitchFamily="18" charset="2"/>
              </a:rPr>
            </a:br>
            <a:r>
              <a:rPr lang="en-US" altLang="zh-CN" b="1" i="1" dirty="0">
                <a:ea typeface="宋体" charset="-122"/>
                <a:sym typeface="Symbol" pitchFamily="18" charset="2"/>
              </a:rPr>
              <a:t>		end</a:t>
            </a:r>
            <a:br>
              <a:rPr lang="en-US" altLang="zh-CN" b="1" i="1" dirty="0">
                <a:ea typeface="宋体" charset="-122"/>
                <a:sym typeface="Symbol" pitchFamily="18" charset="2"/>
              </a:rPr>
            </a:br>
            <a:r>
              <a:rPr lang="en-US" altLang="zh-CN" b="1" i="1" dirty="0">
                <a:ea typeface="宋体" charset="-122"/>
                <a:sym typeface="Symbol" pitchFamily="18" charset="2"/>
              </a:rPr>
              <a:t>	end</a:t>
            </a:r>
          </a:p>
        </p:txBody>
      </p:sp>
      <p:sp>
        <p:nvSpPr>
          <p:cNvPr id="334852" name="AutoShape 4"/>
          <p:cNvSpPr>
            <a:spLocks noChangeArrowheads="1"/>
          </p:cNvSpPr>
          <p:nvPr/>
        </p:nvSpPr>
        <p:spPr bwMode="auto">
          <a:xfrm>
            <a:off x="6443663" y="1857375"/>
            <a:ext cx="2324100" cy="696913"/>
          </a:xfrm>
          <a:prstGeom prst="wedgeRoundRectCallout">
            <a:avLst>
              <a:gd name="adj1" fmla="val -68782"/>
              <a:gd name="adj2" fmla="val 5933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>
                <a:ea typeface="宋体" charset="-122"/>
              </a:rPr>
              <a:t>Both </a:t>
            </a:r>
            <a:r>
              <a:rPr kumimoji="1" lang="en-US" altLang="zh-CN" i="1">
                <a:ea typeface="宋体" charset="-122"/>
              </a:rPr>
              <a:t>Br</a:t>
            </a:r>
            <a:r>
              <a:rPr lang="en-US" altLang="zh-CN">
                <a:ea typeface="宋体" charset="-122"/>
              </a:rPr>
              <a:t> and </a:t>
            </a:r>
            <a:r>
              <a:rPr kumimoji="1" lang="en-US" altLang="zh-CN" i="1">
                <a:ea typeface="宋体" charset="-122"/>
              </a:rPr>
              <a:t>Bs</a:t>
            </a:r>
            <a:r>
              <a:rPr lang="en-US" altLang="zh-CN">
                <a:ea typeface="宋体" charset="-122"/>
              </a:rPr>
              <a:t> are in memory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Block Nested-Loop Join (Cont.)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044575"/>
            <a:ext cx="8547100" cy="5116513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Worst case estimate:  </a:t>
            </a:r>
            <a:r>
              <a:rPr lang="en-US" altLang="zh-CN" i="1" dirty="0" err="1">
                <a:ea typeface="ＭＳ Ｐゴシック" pitchFamily="34" charset="-128"/>
              </a:rPr>
              <a:t>b</a:t>
            </a:r>
            <a:r>
              <a:rPr lang="en-US" altLang="zh-CN" i="1" baseline="-25000" dirty="0" err="1">
                <a:ea typeface="ＭＳ Ｐゴシック" pitchFamily="34" charset="-128"/>
              </a:rPr>
              <a:t>r</a:t>
            </a:r>
            <a:r>
              <a:rPr lang="en-US" altLang="zh-CN" i="1" dirty="0">
                <a:ea typeface="ＭＳ Ｐゴシック" pitchFamily="34" charset="-128"/>
              </a:rPr>
              <a:t> 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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i="1" dirty="0" err="1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i="1" baseline="-25000" dirty="0" err="1">
                <a:ea typeface="ＭＳ Ｐゴシック" pitchFamily="34" charset="-128"/>
                <a:sym typeface="Symbol" pitchFamily="18" charset="2"/>
              </a:rPr>
              <a:t>s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 + </a:t>
            </a:r>
            <a:r>
              <a:rPr lang="en-US" altLang="zh-CN" i="1" dirty="0" err="1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i="1" baseline="-25000" dirty="0" err="1">
                <a:ea typeface="ＭＳ Ｐゴシック" pitchFamily="34" charset="-128"/>
                <a:sym typeface="Symbol" pitchFamily="18" charset="2"/>
              </a:rPr>
              <a:t>r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 block transfers + 2 * </a:t>
            </a:r>
            <a:r>
              <a:rPr lang="en-US" altLang="zh-CN" i="1" dirty="0" err="1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i="1" baseline="-25000" dirty="0" err="1">
                <a:ea typeface="ＭＳ Ｐゴシック" pitchFamily="34" charset="-128"/>
                <a:sym typeface="Symbol" pitchFamily="18" charset="2"/>
              </a:rPr>
              <a:t>r</a:t>
            </a:r>
            <a:r>
              <a:rPr lang="en-US" altLang="zh-CN" i="1" baseline="-25000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dirty="0" smtClean="0">
                <a:ea typeface="ＭＳ Ｐゴシック" pitchFamily="34" charset="-128"/>
              </a:rPr>
              <a:t>seeks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. </a:t>
            </a:r>
            <a:endParaRPr lang="en-US" altLang="zh-CN" dirty="0">
              <a:ea typeface="宋体" charset="-122"/>
              <a:sym typeface="Symbol" pitchFamily="18" charset="2"/>
            </a:endParaRPr>
          </a:p>
          <a:p>
            <a:pPr lvl="1"/>
            <a:r>
              <a:rPr lang="en-US" altLang="zh-CN" dirty="0">
                <a:ea typeface="宋体" charset="-122"/>
              </a:rPr>
              <a:t>Each block in the inner relation </a:t>
            </a:r>
            <a:r>
              <a:rPr lang="en-US" altLang="zh-CN" i="1" dirty="0">
                <a:ea typeface="宋体" charset="-122"/>
              </a:rPr>
              <a:t>s</a:t>
            </a:r>
            <a:r>
              <a:rPr lang="en-US" altLang="zh-CN" dirty="0">
                <a:ea typeface="宋体" charset="-122"/>
              </a:rPr>
              <a:t> is read once for each </a:t>
            </a:r>
            <a:r>
              <a:rPr lang="en-US" altLang="zh-CN" i="1" dirty="0">
                <a:ea typeface="宋体" charset="-122"/>
              </a:rPr>
              <a:t>block</a:t>
            </a:r>
            <a:r>
              <a:rPr lang="en-US" altLang="zh-CN" dirty="0">
                <a:ea typeface="宋体" charset="-122"/>
              </a:rPr>
              <a:t> in the outer relation (instead of once for each tuple in the outer relation</a:t>
            </a:r>
            <a:endParaRPr lang="en-US" altLang="zh-CN" dirty="0">
              <a:ea typeface="宋体" charset="-122"/>
              <a:sym typeface="Symbol" pitchFamily="18" charset="2"/>
            </a:endParaRPr>
          </a:p>
          <a:p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Best case: </a:t>
            </a:r>
            <a:r>
              <a:rPr lang="en-US" altLang="zh-CN" i="1" dirty="0" err="1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z="2400" i="1" baseline="-25000" dirty="0" err="1">
                <a:ea typeface="ＭＳ Ｐゴシック" pitchFamily="34" charset="-128"/>
                <a:sym typeface="Symbol" pitchFamily="18" charset="2"/>
              </a:rPr>
              <a:t>r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+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i="1" dirty="0" err="1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z="2400" i="1" baseline="-25000" dirty="0" err="1">
                <a:ea typeface="ＭＳ Ｐゴシック" pitchFamily="34" charset="-128"/>
                <a:sym typeface="Symbol" pitchFamily="18" charset="2"/>
              </a:rPr>
              <a:t>s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block transfers + 2 seeks.</a:t>
            </a:r>
          </a:p>
          <a:p>
            <a:r>
              <a:rPr lang="en-US" altLang="zh-CN" dirty="0" smtClean="0">
                <a:ea typeface="宋体" charset="-122"/>
                <a:sym typeface="Symbol" pitchFamily="18" charset="2"/>
              </a:rPr>
              <a:t>Assuming </a:t>
            </a:r>
            <a:r>
              <a:rPr lang="en-US" altLang="zh-CN" dirty="0">
                <a:ea typeface="宋体" charset="-122"/>
                <a:sym typeface="Symbol" pitchFamily="18" charset="2"/>
              </a:rPr>
              <a:t>worst case memory availability cost estimate is</a:t>
            </a:r>
          </a:p>
          <a:p>
            <a:pPr lvl="1"/>
            <a:r>
              <a:rPr lang="en-US" altLang="zh-CN" dirty="0">
                <a:ea typeface="宋体" charset="-122"/>
                <a:sym typeface="Symbol" pitchFamily="18" charset="2"/>
              </a:rPr>
              <a:t>100  400 + 100 = 40,100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block transfers </a:t>
            </a:r>
            <a:r>
              <a:rPr lang="en-US" altLang="zh-CN" dirty="0">
                <a:ea typeface="宋体" charset="-122"/>
                <a:sym typeface="Symbol" pitchFamily="18" charset="2"/>
              </a:rPr>
              <a:t>with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student </a:t>
            </a:r>
            <a:r>
              <a:rPr lang="en-US" altLang="zh-CN" dirty="0">
                <a:ea typeface="宋体" charset="-122"/>
                <a:sym typeface="Symbol" pitchFamily="18" charset="2"/>
              </a:rPr>
              <a:t>as outer relation,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takes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as inner relations, plus 100*2=200 seeks. </a:t>
            </a:r>
            <a:endParaRPr lang="en-US" altLang="zh-CN" dirty="0">
              <a:ea typeface="宋体" charset="-122"/>
              <a:sym typeface="Symbol" pitchFamily="18" charset="2"/>
            </a:endParaRPr>
          </a:p>
          <a:p>
            <a:r>
              <a:rPr lang="en-US" altLang="zh-CN" dirty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If we can fit more blocks of outer relations in memory</a:t>
            </a:r>
            <a:r>
              <a:rPr lang="en-US" altLang="zh-CN" dirty="0">
                <a:ea typeface="宋体" charset="-122"/>
                <a:sym typeface="Symbol" pitchFamily="18" charset="2"/>
              </a:rPr>
              <a:t>, what happens?</a:t>
            </a:r>
          </a:p>
          <a:p>
            <a:pPr lvl="1"/>
            <a:r>
              <a:rPr lang="en-US" altLang="zh-CN" dirty="0">
                <a:ea typeface="宋体" charset="-122"/>
                <a:sym typeface="Symbol" pitchFamily="18" charset="2"/>
              </a:rPr>
              <a:t>For example, if we have 52 memory blocks, let 50 blocks to store outer relation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student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</a:t>
            </a:r>
            <a:r>
              <a:rPr lang="en-US" altLang="zh-CN" dirty="0">
                <a:ea typeface="宋体" charset="-122"/>
                <a:sym typeface="Symbol" pitchFamily="18" charset="2"/>
              </a:rPr>
              <a:t>, one for inner relation, and one to store the result.</a:t>
            </a:r>
          </a:p>
          <a:p>
            <a:pPr lvl="1"/>
            <a:r>
              <a:rPr lang="en-US" altLang="zh-CN" dirty="0">
                <a:ea typeface="宋体" charset="-122"/>
                <a:sym typeface="Symbol" pitchFamily="18" charset="2"/>
              </a:rPr>
              <a:t>The first 50 blocks of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student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read </a:t>
            </a:r>
            <a:r>
              <a:rPr lang="en-US" altLang="zh-CN" dirty="0">
                <a:ea typeface="宋体" charset="-122"/>
                <a:sym typeface="Symbol" pitchFamily="18" charset="2"/>
              </a:rPr>
              <a:t>in to memory and check with all blocks of inner relation, and then the second 50 blocks of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student .</a:t>
            </a:r>
            <a:endParaRPr lang="en-US" altLang="zh-CN" dirty="0">
              <a:ea typeface="宋体" charset="-122"/>
              <a:sym typeface="Symbol" pitchFamily="18" charset="2"/>
            </a:endParaRPr>
          </a:p>
          <a:p>
            <a:pPr lvl="1"/>
            <a:r>
              <a:rPr lang="en-US" altLang="zh-CN" dirty="0">
                <a:ea typeface="宋体" charset="-122"/>
                <a:sym typeface="Symbol" pitchFamily="18" charset="2"/>
              </a:rPr>
              <a:t>So, the inner relation only need to read two times. </a:t>
            </a:r>
          </a:p>
          <a:p>
            <a:pPr lvl="1"/>
            <a:r>
              <a:rPr lang="en-US" altLang="zh-CN" dirty="0">
                <a:ea typeface="宋体" charset="-122"/>
                <a:sym typeface="Symbol" pitchFamily="18" charset="2"/>
              </a:rPr>
              <a:t>Totally, 2  400 + 100 = 900 block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transfers, plus 2+2=4 seeks </a:t>
            </a:r>
            <a:r>
              <a:rPr lang="en-US" altLang="zh-CN" dirty="0">
                <a:ea typeface="宋体" charset="-122"/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Block Nested-Loop Join (Cont.)</a:t>
            </a:r>
            <a:endParaRPr lang="zh-CN" altLang="en-US">
              <a:ea typeface="宋体" charset="-122"/>
            </a:endParaRP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  <a:sym typeface="Symbol" pitchFamily="18" charset="2"/>
              </a:rPr>
              <a:t>Improvements to nested loop and block nested loop algorithms:</a:t>
            </a:r>
          </a:p>
          <a:p>
            <a:pPr lvl="1"/>
            <a:r>
              <a:rPr lang="en-US" altLang="zh-CN" dirty="0">
                <a:ea typeface="宋体" charset="-122"/>
              </a:rPr>
              <a:t>In block nested-loop, use </a:t>
            </a:r>
            <a:r>
              <a:rPr lang="en-US" altLang="zh-CN" i="1" dirty="0">
                <a:solidFill>
                  <a:srgbClr val="FF0000"/>
                </a:solidFill>
                <a:ea typeface="宋体" charset="-122"/>
              </a:rPr>
              <a:t>M </a:t>
            </a:r>
            <a:r>
              <a:rPr lang="en-US" altLang="zh-CN" i="1" dirty="0" smtClean="0">
                <a:solidFill>
                  <a:srgbClr val="FF0000"/>
                </a:solidFill>
                <a:ea typeface="宋体" charset="-122"/>
              </a:rPr>
              <a:t>-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2 disk blocks </a:t>
            </a:r>
            <a:r>
              <a:rPr lang="en-US" altLang="zh-CN" dirty="0">
                <a:ea typeface="宋体" charset="-122"/>
              </a:rPr>
              <a:t>as blocking unit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for outer relations</a:t>
            </a:r>
            <a:r>
              <a:rPr lang="en-US" altLang="zh-CN" dirty="0">
                <a:ea typeface="宋体" charset="-122"/>
              </a:rPr>
              <a:t>, where </a:t>
            </a:r>
            <a:r>
              <a:rPr lang="en-US" altLang="zh-CN" i="1" dirty="0">
                <a:ea typeface="宋体" charset="-122"/>
              </a:rPr>
              <a:t>M</a:t>
            </a:r>
            <a:r>
              <a:rPr lang="en-US" altLang="zh-CN" dirty="0">
                <a:ea typeface="宋体" charset="-122"/>
              </a:rPr>
              <a:t> = memory size in blocks; use remaining two blocks to buffer inner relation and output</a:t>
            </a:r>
          </a:p>
          <a:p>
            <a:pPr lvl="2"/>
            <a:r>
              <a:rPr lang="en-US" altLang="zh-CN" dirty="0">
                <a:ea typeface="宋体" charset="-122"/>
              </a:rPr>
              <a:t>  </a:t>
            </a:r>
            <a:r>
              <a:rPr lang="en-US" altLang="zh-CN" dirty="0">
                <a:ea typeface="ＭＳ Ｐゴシック" pitchFamily="34" charset="-128"/>
              </a:rPr>
              <a:t> Cost =   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</a:t>
            </a:r>
            <a:r>
              <a:rPr lang="en-US" altLang="zh-CN" i="1" dirty="0" err="1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z="1800" i="1" baseline="-25000" dirty="0" err="1">
                <a:ea typeface="ＭＳ Ｐゴシック" pitchFamily="34" charset="-128"/>
                <a:sym typeface="Symbol" pitchFamily="18" charset="2"/>
              </a:rPr>
              <a:t>r</a:t>
            </a:r>
            <a:r>
              <a:rPr lang="en-US" altLang="zh-CN" sz="1800" i="1" baseline="-25000" dirty="0">
                <a:ea typeface="ＭＳ Ｐゴシック" pitchFamily="34" charset="-128"/>
                <a:sym typeface="Symbol" pitchFamily="18" charset="2"/>
              </a:rPr>
              <a:t>  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/ (M-2)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 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i="1" dirty="0" err="1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z="1800" i="1" baseline="-25000" dirty="0" err="1">
                <a:ea typeface="ＭＳ Ｐゴシック" pitchFamily="34" charset="-128"/>
                <a:sym typeface="Symbol" pitchFamily="18" charset="2"/>
              </a:rPr>
              <a:t>s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 + </a:t>
            </a:r>
            <a:r>
              <a:rPr lang="en-US" altLang="zh-CN" i="1" dirty="0" err="1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z="1800" i="1" baseline="-25000" dirty="0" err="1">
                <a:ea typeface="ＭＳ Ｐゴシック" pitchFamily="34" charset="-128"/>
                <a:sym typeface="Symbol" pitchFamily="18" charset="2"/>
              </a:rPr>
              <a:t>r</a:t>
            </a:r>
            <a:r>
              <a:rPr lang="en-US" altLang="zh-CN" sz="2000" i="1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block transfers</a:t>
            </a:r>
            <a:r>
              <a:rPr lang="en-US" altLang="zh-CN" sz="2000" i="1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+</a:t>
            </a:r>
            <a:br>
              <a:rPr lang="en-US" altLang="zh-CN" i="1" dirty="0">
                <a:ea typeface="ＭＳ Ｐゴシック" pitchFamily="34" charset="-128"/>
                <a:sym typeface="Symbol" pitchFamily="18" charset="2"/>
              </a:rPr>
            </a:b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               2</a:t>
            </a:r>
            <a:r>
              <a:rPr lang="en-US" altLang="zh-CN" sz="1800" i="1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</a:t>
            </a:r>
            <a:r>
              <a:rPr lang="en-US" altLang="zh-CN" i="1" dirty="0" err="1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z="1800" i="1" baseline="-25000" dirty="0" err="1">
                <a:ea typeface="ＭＳ Ｐゴシック" pitchFamily="34" charset="-128"/>
                <a:sym typeface="Symbol" pitchFamily="18" charset="2"/>
              </a:rPr>
              <a:t>r</a:t>
            </a:r>
            <a:r>
              <a:rPr lang="en-US" altLang="zh-CN" sz="1800" i="1" baseline="-25000" dirty="0">
                <a:ea typeface="ＭＳ Ｐゴシック" pitchFamily="34" charset="-128"/>
                <a:sym typeface="Symbol" pitchFamily="18" charset="2"/>
              </a:rPr>
              <a:t>  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/ (M-2)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</a:t>
            </a:r>
            <a:r>
              <a:rPr lang="en-US" altLang="zh-CN" sz="1800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dirty="0" smtClean="0">
                <a:ea typeface="ＭＳ Ｐゴシック" pitchFamily="34" charset="-128"/>
                <a:sym typeface="Symbol" pitchFamily="18" charset="2"/>
              </a:rPr>
              <a:t>seeks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en-US" altLang="zh-CN" dirty="0">
                <a:ea typeface="宋体" charset="-122"/>
              </a:rPr>
              <a:t>If equal-join attribute forms a key or inner relation, stop inner loop on first match</a:t>
            </a:r>
          </a:p>
          <a:p>
            <a:pPr lvl="1"/>
            <a:r>
              <a:rPr lang="en-US" altLang="zh-CN" dirty="0">
                <a:ea typeface="宋体" charset="-122"/>
              </a:rPr>
              <a:t>Scan inner loop forward and backward alternately, to make use of the blocks remaining in buffer (with LRU replacement)</a:t>
            </a:r>
          </a:p>
          <a:p>
            <a:pPr lvl="1"/>
            <a:r>
              <a:rPr lang="en-US" altLang="zh-CN" dirty="0">
                <a:ea typeface="宋体" charset="-122"/>
              </a:rPr>
              <a:t>Use index on inner relation if available (next slide)</a:t>
            </a:r>
          </a:p>
          <a:p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Indexed Nested-Loop Join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017588"/>
            <a:ext cx="8004175" cy="51244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Index lookups can replace file scans if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join is an equal-join or natural join and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an index is available on the inner relation’s join attribute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Can construct an index just to compute a join.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For each tuple </a:t>
            </a:r>
            <a:r>
              <a:rPr lang="en-US" altLang="zh-CN" i="1" dirty="0" err="1">
                <a:ea typeface="宋体" charset="-122"/>
              </a:rPr>
              <a:t>t</a:t>
            </a:r>
            <a:r>
              <a:rPr lang="en-US" altLang="zh-CN" sz="2400" i="1" baseline="-25000" dirty="0" err="1">
                <a:ea typeface="宋体" charset="-122"/>
              </a:rPr>
              <a:t>r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in the outer relation </a:t>
            </a:r>
            <a:r>
              <a:rPr lang="en-US" altLang="zh-CN" i="1" dirty="0">
                <a:ea typeface="宋体" charset="-122"/>
              </a:rPr>
              <a:t>r,</a:t>
            </a:r>
            <a:r>
              <a:rPr lang="en-US" altLang="zh-CN" dirty="0">
                <a:ea typeface="宋体" charset="-122"/>
              </a:rPr>
              <a:t> use the index to look up tuples in </a:t>
            </a:r>
            <a:r>
              <a:rPr lang="en-US" altLang="zh-CN" i="1" dirty="0">
                <a:ea typeface="宋体" charset="-122"/>
              </a:rPr>
              <a:t>s</a:t>
            </a:r>
            <a:r>
              <a:rPr lang="en-US" altLang="zh-CN" dirty="0">
                <a:ea typeface="宋体" charset="-122"/>
              </a:rPr>
              <a:t> that satisfy the join condition with tuple </a:t>
            </a:r>
            <a:r>
              <a:rPr lang="en-US" altLang="zh-CN" i="1" dirty="0">
                <a:ea typeface="宋体" charset="-122"/>
              </a:rPr>
              <a:t>t</a:t>
            </a:r>
            <a:r>
              <a:rPr lang="en-US" altLang="zh-CN" sz="2400" i="1" baseline="-25000" dirty="0">
                <a:ea typeface="宋体" charset="-122"/>
              </a:rPr>
              <a:t>r</a:t>
            </a:r>
            <a:r>
              <a:rPr lang="en-US" altLang="zh-CN" i="1" dirty="0">
                <a:ea typeface="宋体" charset="-12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Worst case:  buffer has space for only one page of </a:t>
            </a:r>
            <a:r>
              <a:rPr lang="en-US" altLang="zh-CN" i="1" dirty="0">
                <a:ea typeface="宋体" charset="-122"/>
              </a:rPr>
              <a:t>r</a:t>
            </a:r>
            <a:r>
              <a:rPr lang="en-US" altLang="zh-CN" dirty="0">
                <a:ea typeface="宋体" charset="-122"/>
              </a:rPr>
              <a:t>, and, for each tuple in </a:t>
            </a:r>
            <a:r>
              <a:rPr lang="en-US" altLang="zh-CN" i="1" dirty="0">
                <a:ea typeface="宋体" charset="-122"/>
              </a:rPr>
              <a:t>r</a:t>
            </a:r>
            <a:r>
              <a:rPr lang="en-US" altLang="zh-CN" dirty="0">
                <a:ea typeface="宋体" charset="-122"/>
              </a:rPr>
              <a:t>, we perform an index lookup on </a:t>
            </a:r>
            <a:r>
              <a:rPr lang="en-US" altLang="zh-CN" i="1" dirty="0">
                <a:ea typeface="宋体" charset="-122"/>
              </a:rPr>
              <a:t>s.</a:t>
            </a:r>
            <a:endParaRPr lang="en-US" altLang="zh-CN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ＭＳ Ｐゴシック" pitchFamily="34" charset="-128"/>
              </a:rPr>
              <a:t>Cost of the join:  </a:t>
            </a:r>
            <a:r>
              <a:rPr lang="en-US" altLang="zh-CN" i="1" dirty="0" err="1">
                <a:ea typeface="ＭＳ Ｐゴシック" pitchFamily="34" charset="-128"/>
              </a:rPr>
              <a:t>b</a:t>
            </a:r>
            <a:r>
              <a:rPr lang="en-US" altLang="zh-CN" sz="2400" i="1" baseline="-25000" dirty="0" err="1">
                <a:ea typeface="ＭＳ Ｐゴシック" pitchFamily="34" charset="-128"/>
              </a:rPr>
              <a:t>r</a:t>
            </a:r>
            <a:r>
              <a:rPr lang="en-US" altLang="zh-CN" i="1" dirty="0">
                <a:ea typeface="ＭＳ Ｐゴシック" pitchFamily="34" charset="-128"/>
              </a:rPr>
              <a:t> </a:t>
            </a:r>
            <a:r>
              <a:rPr lang="en-US" altLang="zh-CN" dirty="0">
                <a:ea typeface="ＭＳ Ｐゴシック" pitchFamily="34" charset="-128"/>
              </a:rPr>
              <a:t>(</a:t>
            </a:r>
            <a:r>
              <a:rPr lang="en-US" altLang="zh-CN" i="1" dirty="0" err="1">
                <a:ea typeface="ＭＳ Ｐゴシック" pitchFamily="34" charset="-128"/>
              </a:rPr>
              <a:t>t</a:t>
            </a:r>
            <a:r>
              <a:rPr lang="en-US" altLang="zh-CN" i="1" baseline="-25000" dirty="0" err="1">
                <a:ea typeface="ＭＳ Ｐゴシック" pitchFamily="34" charset="-128"/>
              </a:rPr>
              <a:t>T</a:t>
            </a:r>
            <a:r>
              <a:rPr lang="en-US" altLang="zh-CN" i="1" baseline="-25000" dirty="0">
                <a:ea typeface="ＭＳ Ｐゴシック" pitchFamily="34" charset="-128"/>
              </a:rPr>
              <a:t> </a:t>
            </a:r>
            <a:r>
              <a:rPr lang="en-US" altLang="zh-CN" i="1" dirty="0">
                <a:ea typeface="ＭＳ Ｐゴシック" pitchFamily="34" charset="-128"/>
              </a:rPr>
              <a:t>+ </a:t>
            </a:r>
            <a:r>
              <a:rPr lang="en-US" altLang="zh-CN" i="1" dirty="0" err="1">
                <a:ea typeface="ＭＳ Ｐゴシック" pitchFamily="34" charset="-128"/>
              </a:rPr>
              <a:t>t</a:t>
            </a:r>
            <a:r>
              <a:rPr lang="en-US" altLang="zh-CN" i="1" baseline="-25000" dirty="0" err="1">
                <a:ea typeface="ＭＳ Ｐゴシック" pitchFamily="34" charset="-128"/>
              </a:rPr>
              <a:t>S</a:t>
            </a:r>
            <a:r>
              <a:rPr lang="en-US" altLang="zh-CN" dirty="0">
                <a:ea typeface="ＭＳ Ｐゴシック" pitchFamily="34" charset="-128"/>
              </a:rPr>
              <a:t>) + </a:t>
            </a:r>
            <a:r>
              <a:rPr lang="en-US" altLang="zh-CN" i="1" dirty="0" err="1">
                <a:ea typeface="ＭＳ Ｐゴシック" pitchFamily="34" charset="-128"/>
              </a:rPr>
              <a:t>n</a:t>
            </a:r>
            <a:r>
              <a:rPr lang="en-US" altLang="zh-CN" sz="2400" i="1" baseline="-25000" dirty="0" err="1">
                <a:ea typeface="ＭＳ Ｐゴシック" pitchFamily="34" charset="-128"/>
              </a:rPr>
              <a:t>r</a:t>
            </a:r>
            <a:r>
              <a:rPr lang="en-US" altLang="zh-CN" sz="2400" i="1" dirty="0">
                <a:ea typeface="ＭＳ Ｐゴシック" pitchFamily="34" charset="-128"/>
              </a:rPr>
              <a:t> 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 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c</a:t>
            </a:r>
            <a:endParaRPr lang="en-US" altLang="zh-CN" dirty="0">
              <a:ea typeface="ＭＳ Ｐゴシック" pitchFamily="34" charset="-128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Where 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c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 is the cost of traversing index and fetching all matching 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s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 tuples for one tuple or 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r</a:t>
            </a:r>
            <a:endParaRPr lang="en-US" altLang="zh-CN" dirty="0">
              <a:ea typeface="ＭＳ Ｐゴシック" pitchFamily="34" charset="-128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c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 can be estimated as cost of a single selection on 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s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 using the join condition.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  <a:sym typeface="Symbol" pitchFamily="18" charset="2"/>
              </a:rPr>
              <a:t>If </a:t>
            </a:r>
            <a:r>
              <a:rPr lang="en-US" altLang="zh-CN" dirty="0">
                <a:ea typeface="宋体" charset="-122"/>
                <a:sym typeface="Symbol" pitchFamily="18" charset="2"/>
              </a:rPr>
              <a:t>indices are available on join attributes of both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r </a:t>
            </a:r>
            <a:r>
              <a:rPr lang="en-US" altLang="zh-CN" dirty="0">
                <a:ea typeface="宋体" charset="-122"/>
                <a:sym typeface="Symbol" pitchFamily="18" charset="2"/>
              </a:rPr>
              <a:t>and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s,</a:t>
            </a:r>
            <a:br>
              <a:rPr lang="en-US" altLang="zh-CN" i="1" dirty="0">
                <a:ea typeface="宋体" charset="-122"/>
                <a:sym typeface="Symbol" pitchFamily="18" charset="2"/>
              </a:rPr>
            </a:br>
            <a:r>
              <a:rPr lang="en-US" altLang="zh-CN" dirty="0">
                <a:ea typeface="宋体" charset="-122"/>
                <a:sym typeface="Symbol" pitchFamily="18" charset="2"/>
              </a:rPr>
              <a:t>use the relation with 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  <a:sym typeface="Symbol" pitchFamily="18" charset="2"/>
              </a:rPr>
              <a:t>fewer tuples as the outer relation</a:t>
            </a:r>
            <a:r>
              <a:rPr lang="en-US" altLang="zh-CN" dirty="0">
                <a:ea typeface="宋体" charset="-122"/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Example of Nested-Loop Join Costs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99" y="1114425"/>
            <a:ext cx="8262399" cy="5278424"/>
          </a:xfrm>
        </p:spPr>
        <p:txBody>
          <a:bodyPr/>
          <a:lstStyle/>
          <a:p>
            <a:r>
              <a:rPr lang="en-US" altLang="zh-CN" dirty="0" smtClean="0">
                <a:ea typeface="ＭＳ Ｐゴシック" pitchFamily="34" charset="-128"/>
              </a:rPr>
              <a:t>Compute </a:t>
            </a:r>
            <a:r>
              <a:rPr lang="en-US" altLang="zh-CN" i="1" dirty="0" smtClean="0">
                <a:ea typeface="ＭＳ Ｐゴシック" pitchFamily="34" charset="-128"/>
              </a:rPr>
              <a:t>student     takes, </a:t>
            </a:r>
            <a:r>
              <a:rPr lang="en-US" altLang="zh-CN" dirty="0" smtClean="0">
                <a:ea typeface="ＭＳ Ｐゴシック" pitchFamily="34" charset="-128"/>
              </a:rPr>
              <a:t>with </a:t>
            </a:r>
            <a:r>
              <a:rPr lang="en-US" altLang="zh-CN" i="1" dirty="0" smtClean="0">
                <a:ea typeface="ＭＳ Ｐゴシック" pitchFamily="34" charset="-128"/>
              </a:rPr>
              <a:t>student</a:t>
            </a:r>
            <a:r>
              <a:rPr lang="en-US" altLang="zh-CN" dirty="0" smtClean="0">
                <a:ea typeface="ＭＳ Ｐゴシック" pitchFamily="34" charset="-128"/>
              </a:rPr>
              <a:t> as the outer relation.</a:t>
            </a:r>
          </a:p>
          <a:p>
            <a:pPr lvl="1"/>
            <a:r>
              <a:rPr lang="en-US" altLang="zh-CN" dirty="0" smtClean="0">
                <a:ea typeface="ＭＳ Ｐゴシック" pitchFamily="34" charset="-128"/>
              </a:rPr>
              <a:t>Let </a:t>
            </a:r>
            <a:r>
              <a:rPr lang="en-US" altLang="zh-CN" i="1" dirty="0" smtClean="0">
                <a:ea typeface="ＭＳ Ｐゴシック" pitchFamily="34" charset="-128"/>
              </a:rPr>
              <a:t>takes</a:t>
            </a:r>
            <a:r>
              <a:rPr lang="en-US" altLang="zh-CN" dirty="0" smtClean="0">
                <a:ea typeface="ＭＳ Ｐゴシック" pitchFamily="34" charset="-128"/>
              </a:rPr>
              <a:t> have a primary B</a:t>
            </a:r>
            <a:r>
              <a:rPr lang="en-US" altLang="zh-CN" baseline="30000" dirty="0" smtClean="0">
                <a:ea typeface="ＭＳ Ｐゴシック" pitchFamily="34" charset="-128"/>
              </a:rPr>
              <a:t>+</a:t>
            </a:r>
            <a:r>
              <a:rPr lang="en-US" altLang="zh-CN" dirty="0" smtClean="0">
                <a:ea typeface="ＭＳ Ｐゴシック" pitchFamily="34" charset="-128"/>
              </a:rPr>
              <a:t>-tree index on the attribute </a:t>
            </a:r>
            <a:r>
              <a:rPr lang="en-US" altLang="zh-CN" i="1" dirty="0" smtClean="0">
                <a:ea typeface="ＭＳ Ｐゴシック" pitchFamily="34" charset="-128"/>
              </a:rPr>
              <a:t>ID, </a:t>
            </a:r>
            <a:r>
              <a:rPr lang="en-US" altLang="zh-CN" dirty="0" smtClean="0">
                <a:ea typeface="ＭＳ Ｐゴシック" pitchFamily="34" charset="-128"/>
              </a:rPr>
              <a:t>which contains 20 entries in each index node.</a:t>
            </a:r>
          </a:p>
          <a:p>
            <a:pPr lvl="2"/>
            <a:r>
              <a:rPr lang="en-US" altLang="zh-CN" dirty="0" smtClean="0">
                <a:ea typeface="ＭＳ Ｐゴシック" pitchFamily="34" charset="-128"/>
              </a:rPr>
              <a:t>Since</a:t>
            </a:r>
            <a:r>
              <a:rPr lang="en-US" altLang="zh-CN" i="1" dirty="0" smtClean="0">
                <a:ea typeface="ＭＳ Ｐゴシック" pitchFamily="34" charset="-128"/>
              </a:rPr>
              <a:t> takes </a:t>
            </a:r>
            <a:r>
              <a:rPr lang="en-US" altLang="zh-CN" dirty="0" smtClean="0">
                <a:ea typeface="ＭＳ Ｐゴシック" pitchFamily="34" charset="-128"/>
              </a:rPr>
              <a:t>has 10,000 tuples, the height of the tree is 4, and one more access is needed to find the actual data</a:t>
            </a:r>
          </a:p>
          <a:p>
            <a:pPr lvl="1"/>
            <a:r>
              <a:rPr lang="en-US" altLang="zh-CN" i="1" dirty="0" smtClean="0">
                <a:ea typeface="ＭＳ Ｐゴシック" pitchFamily="34" charset="-128"/>
              </a:rPr>
              <a:t>student</a:t>
            </a:r>
            <a:r>
              <a:rPr lang="en-US" altLang="zh-CN" dirty="0" smtClean="0">
                <a:ea typeface="ＭＳ Ｐゴシック" pitchFamily="34" charset="-128"/>
              </a:rPr>
              <a:t> has 5000 tuples</a:t>
            </a:r>
          </a:p>
          <a:p>
            <a:pPr lvl="2"/>
            <a:endParaRPr lang="en-US" altLang="zh-CN" dirty="0" smtClean="0">
              <a:ea typeface="ＭＳ Ｐゴシック" pitchFamily="34" charset="-128"/>
            </a:endParaRPr>
          </a:p>
          <a:p>
            <a:r>
              <a:rPr lang="en-US" altLang="zh-CN" dirty="0" smtClean="0">
                <a:ea typeface="ＭＳ Ｐゴシック" pitchFamily="34" charset="-128"/>
                <a:sym typeface="Greek Symbols" pitchFamily="18" charset="2"/>
              </a:rPr>
              <a:t>Cost of block nested loops join</a:t>
            </a:r>
          </a:p>
          <a:p>
            <a:pPr lvl="1"/>
            <a:r>
              <a:rPr lang="en-US" altLang="zh-CN" dirty="0" smtClean="0">
                <a:ea typeface="ＭＳ Ｐゴシック" pitchFamily="34" charset="-128"/>
                <a:sym typeface="Greek Symbols" pitchFamily="18" charset="2"/>
              </a:rPr>
              <a:t>100*400 + 100 =  40,100 block transfers + 2 * 100 = 200 seeks</a:t>
            </a:r>
          </a:p>
          <a:p>
            <a:pPr lvl="2"/>
            <a:r>
              <a:rPr lang="en-US" altLang="zh-CN" dirty="0" smtClean="0">
                <a:ea typeface="ＭＳ Ｐゴシック" pitchFamily="34" charset="-128"/>
                <a:sym typeface="Greek Symbols" pitchFamily="18" charset="2"/>
              </a:rPr>
              <a:t> assuming worst case memory </a:t>
            </a:r>
          </a:p>
          <a:p>
            <a:pPr lvl="2"/>
            <a:r>
              <a:rPr lang="en-US" altLang="zh-CN" dirty="0" smtClean="0">
                <a:ea typeface="ＭＳ Ｐゴシック" pitchFamily="34" charset="-128"/>
                <a:sym typeface="Greek Symbols" pitchFamily="18" charset="2"/>
              </a:rPr>
              <a:t>may be significantly less with more memory</a:t>
            </a:r>
          </a:p>
          <a:p>
            <a:r>
              <a:rPr lang="en-US" altLang="zh-CN" dirty="0" smtClean="0">
                <a:ea typeface="ＭＳ Ｐゴシック" pitchFamily="34" charset="-128"/>
                <a:sym typeface="Greek Symbols" pitchFamily="18" charset="2"/>
              </a:rPr>
              <a:t> </a:t>
            </a:r>
            <a:r>
              <a:rPr lang="en-US" altLang="zh-CN" dirty="0" smtClean="0">
                <a:ea typeface="ＭＳ Ｐゴシック" pitchFamily="34" charset="-128"/>
              </a:rPr>
              <a:t>Cost of indexed nested loops join</a:t>
            </a:r>
          </a:p>
          <a:p>
            <a:pPr lvl="1">
              <a:lnSpc>
                <a:spcPct val="120000"/>
              </a:lnSpc>
            </a:pPr>
            <a:r>
              <a:rPr lang="en-US" altLang="zh-CN" dirty="0" smtClean="0">
                <a:ea typeface="ＭＳ Ｐゴシック" pitchFamily="34" charset="-128"/>
                <a:sym typeface="Greek Symbols" pitchFamily="18" charset="2"/>
              </a:rPr>
              <a:t>100 + 5000 * 5 = 25,100  block transfers and seeks.</a:t>
            </a:r>
          </a:p>
          <a:p>
            <a:pPr lvl="1">
              <a:lnSpc>
                <a:spcPct val="120000"/>
              </a:lnSpc>
            </a:pPr>
            <a:r>
              <a:rPr lang="en-US" altLang="zh-CN" dirty="0" smtClean="0">
                <a:ea typeface="ＭＳ Ｐゴシック" pitchFamily="34" charset="-128"/>
                <a:sym typeface="Greek Symbols" pitchFamily="18" charset="2"/>
              </a:rPr>
              <a:t>CPU cost likely to be less than that for block nested loops join </a:t>
            </a:r>
          </a:p>
        </p:txBody>
      </p:sp>
      <p:sp>
        <p:nvSpPr>
          <p:cNvPr id="11268" name="AutoShape 4"/>
          <p:cNvSpPr>
            <a:spLocks noChangeArrowheads="1"/>
          </p:cNvSpPr>
          <p:nvPr/>
        </p:nvSpPr>
        <p:spPr bwMode="auto">
          <a:xfrm rot="5400000">
            <a:off x="3052763" y="1216025"/>
            <a:ext cx="188912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/>
          </a:p>
        </p:txBody>
      </p:sp>
    </p:spTree>
    <p:extLst>
      <p:ext uri="{BB962C8B-B14F-4D97-AF65-F5344CB8AC3E}">
        <p14:creationId xmlns:p14="http://schemas.microsoft.com/office/powerpoint/2010/main" val="4165213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907" y="383333"/>
            <a:ext cx="7291387" cy="4572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Basic Steps </a:t>
            </a:r>
            <a:r>
              <a:rPr lang="en-US" altLang="zh-CN" dirty="0" smtClean="0">
                <a:ea typeface="宋体" charset="-122"/>
              </a:rPr>
              <a:t>(</a:t>
            </a:r>
            <a:r>
              <a:rPr lang="en-US" altLang="zh-CN" dirty="0">
                <a:ea typeface="宋体" charset="-122"/>
              </a:rPr>
              <a:t>Cont.)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0425" y="1468438"/>
            <a:ext cx="7921625" cy="3084512"/>
          </a:xfrm>
        </p:spPr>
        <p:txBody>
          <a:bodyPr/>
          <a:lstStyle/>
          <a:p>
            <a:r>
              <a:rPr lang="en-US" altLang="zh-CN" sz="2400" dirty="0">
                <a:ea typeface="宋体" charset="-122"/>
              </a:rPr>
              <a:t>Parsing and translation</a:t>
            </a:r>
          </a:p>
          <a:p>
            <a:pPr lvl="1"/>
            <a:r>
              <a:rPr lang="en-US" altLang="zh-CN" sz="2000" dirty="0">
                <a:ea typeface="宋体" charset="-122"/>
              </a:rPr>
              <a:t>translate the </a:t>
            </a:r>
            <a:r>
              <a:rPr lang="en-US" altLang="zh-CN" sz="2000" dirty="0" smtClean="0">
                <a:ea typeface="宋体" charset="-122"/>
              </a:rPr>
              <a:t>SQL query </a:t>
            </a:r>
            <a:r>
              <a:rPr lang="en-US" altLang="zh-CN" sz="2000" dirty="0">
                <a:ea typeface="宋体" charset="-122"/>
              </a:rPr>
              <a:t>into its 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internal form</a:t>
            </a:r>
            <a:r>
              <a:rPr lang="en-US" altLang="zh-CN" sz="2000" dirty="0">
                <a:ea typeface="宋体" charset="-122"/>
              </a:rPr>
              <a:t>.  This is then translated into relational algebra.</a:t>
            </a:r>
          </a:p>
          <a:p>
            <a:pPr lvl="1"/>
            <a:r>
              <a:rPr lang="en-US" altLang="zh-CN" sz="2000" dirty="0">
                <a:ea typeface="宋体" charset="-122"/>
              </a:rPr>
              <a:t>Parser checks syntax, verifies relations</a:t>
            </a:r>
          </a:p>
          <a:p>
            <a:r>
              <a:rPr lang="en-US" altLang="zh-CN" sz="2400" dirty="0">
                <a:ea typeface="宋体" charset="-122"/>
              </a:rPr>
              <a:t>Evaluation</a:t>
            </a:r>
          </a:p>
          <a:p>
            <a:pPr lvl="1"/>
            <a:r>
              <a:rPr lang="en-US" altLang="zh-CN" sz="2000" dirty="0">
                <a:ea typeface="宋体" charset="-122"/>
              </a:rPr>
              <a:t>The query-execution engine takes a 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query-evaluation plan</a:t>
            </a:r>
            <a:r>
              <a:rPr lang="en-US" altLang="zh-CN" sz="2000" dirty="0">
                <a:ea typeface="宋体" charset="-122"/>
              </a:rPr>
              <a:t>, executes that plan, and returns the answers to the query.</a:t>
            </a:r>
          </a:p>
          <a:p>
            <a:pPr lvl="1"/>
            <a:endParaRPr lang="en-US" altLang="zh-CN" sz="2000" dirty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Merge-Join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3468" y="987425"/>
            <a:ext cx="7845776" cy="223837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dirty="0">
                <a:ea typeface="宋体" charset="-122"/>
              </a:rPr>
              <a:t>1.	First sort both relations on their join attribute (if not already sorted on the join attributes).</a:t>
            </a:r>
          </a:p>
          <a:p>
            <a:pPr>
              <a:buNone/>
            </a:pPr>
            <a:r>
              <a:rPr lang="en-US" altLang="zh-CN" dirty="0" smtClean="0">
                <a:ea typeface="宋体" charset="-122"/>
              </a:rPr>
              <a:t>2.  Merge </a:t>
            </a:r>
            <a:r>
              <a:rPr lang="en-US" altLang="zh-CN" dirty="0">
                <a:ea typeface="宋体" charset="-122"/>
              </a:rPr>
              <a:t>the sorted relations to join them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altLang="zh-CN" dirty="0" smtClean="0">
                <a:ea typeface="宋体" charset="-122"/>
              </a:rPr>
              <a:t>Join </a:t>
            </a:r>
            <a:r>
              <a:rPr lang="en-US" altLang="zh-CN" dirty="0">
                <a:ea typeface="宋体" charset="-122"/>
              </a:rPr>
              <a:t>step is similar to the merge stage of the sort-merge algorithm.  </a:t>
            </a:r>
            <a:endParaRPr lang="en-US" altLang="zh-CN" dirty="0" smtClean="0">
              <a:ea typeface="宋体" charset="-122"/>
            </a:endParaRP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altLang="zh-CN" dirty="0" smtClean="0">
                <a:ea typeface="宋体" charset="-122"/>
              </a:rPr>
              <a:t>Main </a:t>
            </a:r>
            <a:r>
              <a:rPr lang="en-US" altLang="zh-CN" dirty="0">
                <a:ea typeface="宋体" charset="-122"/>
              </a:rPr>
              <a:t>difference is handling of duplicate values in join attribute — every pair with same value on join attribute must be matched</a:t>
            </a:r>
            <a:r>
              <a:rPr lang="en-US" altLang="zh-CN" dirty="0" smtClean="0">
                <a:ea typeface="宋体" charset="-122"/>
              </a:rPr>
              <a:t>.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altLang="zh-CN" dirty="0" smtClean="0">
                <a:ea typeface="宋体" charset="-122"/>
              </a:rPr>
              <a:t>Detailed algorithm in block</a:t>
            </a:r>
            <a:endParaRPr lang="en-US" altLang="zh-CN" dirty="0">
              <a:ea typeface="宋体" charset="-122"/>
            </a:endParaRPr>
          </a:p>
        </p:txBody>
      </p:sp>
      <p:pic>
        <p:nvPicPr>
          <p:cNvPr id="33690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7" t="4520" r="14500" b="4018"/>
          <a:stretch>
            <a:fillRect/>
          </a:stretch>
        </p:blipFill>
        <p:spPr bwMode="auto">
          <a:xfrm>
            <a:off x="4405550" y="3660773"/>
            <a:ext cx="2988673" cy="2820561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Merge-Join (Cont.)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9502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Can be used 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only for </a:t>
            </a:r>
            <a:r>
              <a:rPr lang="en-US" altLang="zh-CN" dirty="0" err="1">
                <a:solidFill>
                  <a:schemeClr val="tx2"/>
                </a:solidFill>
                <a:ea typeface="宋体" charset="-122"/>
              </a:rPr>
              <a:t>equi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-joins and natural joins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Each block needs to be 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read only once</a:t>
            </a:r>
            <a:r>
              <a:rPr lang="en-US" altLang="zh-CN" dirty="0">
                <a:ea typeface="宋体" charset="-122"/>
              </a:rPr>
              <a:t> (assuming all tuples for 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any given value of the join attributes fit in memory</a:t>
            </a:r>
          </a:p>
          <a:p>
            <a:r>
              <a:rPr lang="en-US" altLang="zh-CN" dirty="0">
                <a:ea typeface="ＭＳ Ｐゴシック" pitchFamily="34" charset="-128"/>
              </a:rPr>
              <a:t>Thus the cost of merge join is: </a:t>
            </a:r>
            <a:br>
              <a:rPr lang="en-US" altLang="zh-CN" dirty="0">
                <a:ea typeface="ＭＳ Ｐゴシック" pitchFamily="34" charset="-128"/>
              </a:rPr>
            </a:br>
            <a:r>
              <a:rPr lang="en-US" altLang="zh-CN" sz="1800" dirty="0">
                <a:ea typeface="ＭＳ Ｐゴシック" pitchFamily="34" charset="-128"/>
              </a:rPr>
              <a:t>         </a:t>
            </a:r>
            <a:r>
              <a:rPr lang="en-US" altLang="zh-CN" sz="1800" i="1" dirty="0" err="1">
                <a:ea typeface="ＭＳ Ｐゴシック" pitchFamily="34" charset="-128"/>
              </a:rPr>
              <a:t>b</a:t>
            </a:r>
            <a:r>
              <a:rPr lang="en-US" altLang="zh-CN" sz="1800" i="1" baseline="-25000" dirty="0" err="1">
                <a:ea typeface="ＭＳ Ｐゴシック" pitchFamily="34" charset="-128"/>
              </a:rPr>
              <a:t>r</a:t>
            </a:r>
            <a:r>
              <a:rPr lang="en-US" altLang="zh-CN" sz="1800" i="1" dirty="0">
                <a:ea typeface="ＭＳ Ｐゴシック" pitchFamily="34" charset="-128"/>
              </a:rPr>
              <a:t> + </a:t>
            </a:r>
            <a:r>
              <a:rPr lang="en-US" altLang="zh-CN" sz="1800" i="1" dirty="0" err="1">
                <a:ea typeface="ＭＳ Ｐゴシック" pitchFamily="34" charset="-128"/>
              </a:rPr>
              <a:t>b</a:t>
            </a:r>
            <a:r>
              <a:rPr lang="en-US" altLang="zh-CN" sz="1800" i="1" baseline="-25000" dirty="0" err="1">
                <a:ea typeface="ＭＳ Ｐゴシック" pitchFamily="34" charset="-128"/>
              </a:rPr>
              <a:t>s</a:t>
            </a:r>
            <a:r>
              <a:rPr lang="en-US" altLang="zh-CN" sz="1800" dirty="0">
                <a:ea typeface="ＭＳ Ｐゴシック" pitchFamily="34" charset="-128"/>
              </a:rPr>
              <a:t>  block transfers  </a:t>
            </a:r>
            <a:r>
              <a:rPr lang="en-US" altLang="zh-CN" sz="1800" dirty="0" smtClean="0">
                <a:ea typeface="ＭＳ Ｐゴシック" pitchFamily="34" charset="-128"/>
              </a:rPr>
              <a:t> +   </a:t>
            </a:r>
            <a:r>
              <a:rPr lang="en-US" altLang="zh-CN" sz="1800" dirty="0" smtClean="0">
                <a:ea typeface="ＭＳ Ｐゴシック" pitchFamily="34" charset="-128"/>
                <a:sym typeface="Symbol" pitchFamily="18" charset="2"/>
              </a:rPr>
              <a:t></a:t>
            </a:r>
            <a:r>
              <a:rPr lang="en-US" altLang="zh-CN" sz="1800" i="1" dirty="0" err="1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z="1800" i="1" baseline="-25000" dirty="0" err="1">
                <a:ea typeface="ＭＳ Ｐゴシック" pitchFamily="34" charset="-128"/>
                <a:sym typeface="Symbol" pitchFamily="18" charset="2"/>
              </a:rPr>
              <a:t>r</a:t>
            </a:r>
            <a:r>
              <a:rPr lang="en-US" altLang="zh-CN" sz="1800" i="1" baseline="-25000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sz="1800" i="1" dirty="0">
                <a:ea typeface="ＭＳ Ｐゴシック" pitchFamily="34" charset="-128"/>
                <a:sym typeface="Symbol" pitchFamily="18" charset="2"/>
              </a:rPr>
              <a:t>/ b</a:t>
            </a:r>
            <a:r>
              <a:rPr lang="en-US" altLang="zh-CN" sz="1800" i="1" baseline="-25000" dirty="0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z="1800" dirty="0">
                <a:ea typeface="ＭＳ Ｐゴシック" pitchFamily="34" charset="-128"/>
                <a:sym typeface="Symbol" pitchFamily="18" charset="2"/>
              </a:rPr>
              <a:t> + </a:t>
            </a:r>
            <a:r>
              <a:rPr lang="en-US" altLang="zh-CN" sz="1800" i="1" dirty="0" err="1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z="1800" i="1" baseline="-25000" dirty="0" err="1">
                <a:ea typeface="ＭＳ Ｐゴシック" pitchFamily="34" charset="-128"/>
                <a:sym typeface="Symbol" pitchFamily="18" charset="2"/>
              </a:rPr>
              <a:t>s</a:t>
            </a:r>
            <a:r>
              <a:rPr lang="en-US" altLang="zh-CN" sz="1800" i="1" baseline="-25000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sz="1800" i="1" dirty="0">
                <a:ea typeface="ＭＳ Ｐゴシック" pitchFamily="34" charset="-128"/>
                <a:sym typeface="Symbol" pitchFamily="18" charset="2"/>
              </a:rPr>
              <a:t>/ b</a:t>
            </a:r>
            <a:r>
              <a:rPr lang="en-US" altLang="zh-CN" sz="1800" i="1" baseline="-25000" dirty="0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z="1800" dirty="0">
                <a:ea typeface="ＭＳ Ｐゴシック" pitchFamily="34" charset="-128"/>
                <a:sym typeface="Symbol" pitchFamily="18" charset="2"/>
              </a:rPr>
              <a:t>  </a:t>
            </a:r>
            <a:r>
              <a:rPr lang="en-US" altLang="zh-CN" sz="1800" dirty="0" smtClean="0">
                <a:ea typeface="ＭＳ Ｐゴシック" pitchFamily="34" charset="-128"/>
                <a:sym typeface="Symbol" pitchFamily="18" charset="2"/>
              </a:rPr>
              <a:t>seeks</a:t>
            </a:r>
            <a:br>
              <a:rPr lang="en-US" altLang="zh-CN" sz="1800" dirty="0" smtClean="0">
                <a:ea typeface="ＭＳ Ｐゴシック" pitchFamily="34" charset="-128"/>
                <a:sym typeface="Symbol" pitchFamily="18" charset="2"/>
              </a:rPr>
            </a:br>
            <a:r>
              <a:rPr lang="en-US" altLang="zh-CN" sz="1800" dirty="0" smtClean="0">
                <a:ea typeface="ＭＳ Ｐゴシック" pitchFamily="34" charset="-128"/>
                <a:sym typeface="Symbol" pitchFamily="18" charset="2"/>
              </a:rPr>
              <a:t>         </a:t>
            </a:r>
            <a:r>
              <a:rPr lang="en-US" altLang="zh-CN" sz="1800" dirty="0" smtClean="0">
                <a:ea typeface="ＭＳ Ｐゴシック" pitchFamily="34" charset="-128"/>
              </a:rPr>
              <a:t>+  the </a:t>
            </a:r>
            <a:r>
              <a:rPr lang="en-US" altLang="zh-CN" sz="1800" dirty="0">
                <a:ea typeface="ＭＳ Ｐゴシック" pitchFamily="34" charset="-128"/>
              </a:rPr>
              <a:t>cost of sorting if relations are unsorted</a:t>
            </a:r>
            <a:r>
              <a:rPr lang="en-US" altLang="zh-CN" sz="1800" dirty="0" smtClean="0">
                <a:ea typeface="ＭＳ Ｐゴシック" pitchFamily="34" charset="-128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 b="1" dirty="0" smtClean="0">
                <a:ea typeface="宋体" charset="-122"/>
              </a:rPr>
              <a:t>hybrid </a:t>
            </a:r>
            <a:r>
              <a:rPr lang="en-US" altLang="zh-CN" b="1" dirty="0">
                <a:ea typeface="宋体" charset="-122"/>
              </a:rPr>
              <a:t>merge-join: </a:t>
            </a:r>
            <a:r>
              <a:rPr lang="en-US" altLang="zh-CN" dirty="0">
                <a:ea typeface="宋体" charset="-122"/>
              </a:rPr>
              <a:t>If one relation is sorted, and the other has a secondary B</a:t>
            </a:r>
            <a:r>
              <a:rPr lang="en-US" altLang="zh-CN" baseline="30000" dirty="0">
                <a:ea typeface="宋体" charset="-122"/>
              </a:rPr>
              <a:t>+</a:t>
            </a:r>
            <a:r>
              <a:rPr lang="en-US" altLang="zh-CN" dirty="0">
                <a:ea typeface="宋体" charset="-122"/>
              </a:rPr>
              <a:t>-tree index on the join attribute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Merge the sorted relation with the leaf entries of the B</a:t>
            </a:r>
            <a:r>
              <a:rPr lang="en-US" altLang="zh-CN" baseline="30000" dirty="0">
                <a:ea typeface="宋体" charset="-122"/>
              </a:rPr>
              <a:t>+</a:t>
            </a:r>
            <a:r>
              <a:rPr lang="en-US" altLang="zh-CN" dirty="0">
                <a:ea typeface="宋体" charset="-122"/>
              </a:rPr>
              <a:t>-tree .  The result contains 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tuples</a:t>
            </a:r>
            <a:r>
              <a:rPr lang="en-US" altLang="zh-CN" dirty="0">
                <a:ea typeface="宋体" charset="-122"/>
              </a:rPr>
              <a:t> from the sorted relation and 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addresses </a:t>
            </a:r>
            <a:r>
              <a:rPr lang="en-US" altLang="zh-CN" dirty="0">
                <a:ea typeface="宋体" charset="-122"/>
              </a:rPr>
              <a:t>of the unsorted relation’s tuples.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Sort the result on the addresses of the unsorted relation’s tuples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Scan the unsorted relation in physical address order and merge with previous result, to replace addresses by the actual tuples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Sequential scan more efficient than random lookup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Hash-Join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84263"/>
            <a:ext cx="7754937" cy="5063618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Applicable for </a:t>
            </a:r>
            <a:r>
              <a:rPr lang="en-US" altLang="zh-CN" dirty="0" err="1">
                <a:ea typeface="宋体" charset="-122"/>
              </a:rPr>
              <a:t>equi</a:t>
            </a:r>
            <a:r>
              <a:rPr lang="en-US" altLang="zh-CN" dirty="0">
                <a:ea typeface="宋体" charset="-122"/>
              </a:rPr>
              <a:t>-joins and natural joins.</a:t>
            </a:r>
          </a:p>
          <a:p>
            <a:r>
              <a:rPr lang="en-US" altLang="zh-CN" dirty="0">
                <a:ea typeface="宋体" charset="-122"/>
              </a:rPr>
              <a:t>A hash function</a:t>
            </a:r>
            <a:r>
              <a:rPr lang="en-US" altLang="zh-CN" i="1" dirty="0">
                <a:ea typeface="宋体" charset="-122"/>
              </a:rPr>
              <a:t> h</a:t>
            </a:r>
            <a:r>
              <a:rPr lang="en-US" altLang="zh-CN" dirty="0">
                <a:ea typeface="宋体" charset="-122"/>
              </a:rPr>
              <a:t> is used to partition tuples of both relations </a:t>
            </a:r>
          </a:p>
          <a:p>
            <a:r>
              <a:rPr lang="en-US" altLang="zh-CN" i="1" dirty="0">
                <a:ea typeface="宋体" charset="-122"/>
              </a:rPr>
              <a:t>h</a:t>
            </a:r>
            <a:r>
              <a:rPr lang="en-US" altLang="zh-CN" dirty="0">
                <a:ea typeface="宋体" charset="-122"/>
              </a:rPr>
              <a:t> maps </a:t>
            </a:r>
            <a:r>
              <a:rPr lang="en-US" altLang="zh-CN" i="1" dirty="0" err="1">
                <a:ea typeface="宋体" charset="-122"/>
              </a:rPr>
              <a:t>JoinAttrs</a:t>
            </a:r>
            <a:r>
              <a:rPr lang="en-US" altLang="zh-CN" dirty="0">
                <a:ea typeface="宋体" charset="-122"/>
              </a:rPr>
              <a:t> values to {0, 1, ..., </a:t>
            </a:r>
            <a:r>
              <a:rPr lang="en-US" altLang="zh-CN" i="1" dirty="0" err="1">
                <a:ea typeface="宋体" charset="-122"/>
              </a:rPr>
              <a:t>n</a:t>
            </a:r>
            <a:r>
              <a:rPr lang="en-US" altLang="zh-CN" i="1" baseline="-25000" dirty="0" err="1">
                <a:ea typeface="宋体" charset="-122"/>
              </a:rPr>
              <a:t>h</a:t>
            </a:r>
            <a:r>
              <a:rPr lang="en-US" altLang="zh-CN" dirty="0">
                <a:ea typeface="宋体" charset="-122"/>
              </a:rPr>
              <a:t>}, where </a:t>
            </a:r>
            <a:r>
              <a:rPr lang="en-US" altLang="zh-CN" i="1" dirty="0" err="1">
                <a:ea typeface="宋体" charset="-122"/>
              </a:rPr>
              <a:t>JoinAttrs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denotes the common attributes of </a:t>
            </a:r>
            <a:r>
              <a:rPr lang="en-US" altLang="zh-CN" i="1" dirty="0">
                <a:ea typeface="宋体" charset="-122"/>
              </a:rPr>
              <a:t>r</a:t>
            </a:r>
            <a:r>
              <a:rPr lang="en-US" altLang="zh-CN" dirty="0">
                <a:ea typeface="宋体" charset="-122"/>
              </a:rPr>
              <a:t> and </a:t>
            </a:r>
            <a:r>
              <a:rPr lang="en-US" altLang="zh-CN" i="1" dirty="0">
                <a:ea typeface="宋体" charset="-122"/>
              </a:rPr>
              <a:t>s </a:t>
            </a:r>
            <a:r>
              <a:rPr lang="en-US" altLang="zh-CN" dirty="0">
                <a:ea typeface="宋体" charset="-122"/>
              </a:rPr>
              <a:t>used in the natural join. </a:t>
            </a:r>
          </a:p>
          <a:p>
            <a:pPr lvl="1"/>
            <a:r>
              <a:rPr lang="en-US" altLang="zh-CN" i="1" dirty="0" smtClean="0">
                <a:ea typeface="宋体" charset="-122"/>
              </a:rPr>
              <a:t>r</a:t>
            </a:r>
            <a:r>
              <a:rPr lang="en-US" altLang="zh-CN" sz="2000" baseline="-25000" dirty="0" smtClean="0">
                <a:ea typeface="宋体" charset="-122"/>
              </a:rPr>
              <a:t>0</a:t>
            </a:r>
            <a:r>
              <a:rPr lang="en-US" altLang="zh-CN" i="1" dirty="0">
                <a:ea typeface="宋体" charset="-122"/>
              </a:rPr>
              <a:t>, </a:t>
            </a:r>
            <a:r>
              <a:rPr lang="en-US" altLang="zh-CN" i="1" dirty="0" smtClean="0">
                <a:ea typeface="宋体" charset="-122"/>
              </a:rPr>
              <a:t>r</a:t>
            </a:r>
            <a:r>
              <a:rPr lang="en-US" altLang="zh-CN" sz="2000" baseline="-25000" dirty="0" smtClean="0">
                <a:ea typeface="宋体" charset="-122"/>
              </a:rPr>
              <a:t>1</a:t>
            </a:r>
            <a:r>
              <a:rPr lang="en-US" altLang="zh-CN" i="1" dirty="0">
                <a:ea typeface="宋体" charset="-122"/>
              </a:rPr>
              <a:t>, . . ., </a:t>
            </a:r>
            <a:r>
              <a:rPr lang="en-US" altLang="zh-CN" i="1" dirty="0" err="1" smtClean="0">
                <a:ea typeface="宋体" charset="-122"/>
              </a:rPr>
              <a:t>r</a:t>
            </a:r>
            <a:r>
              <a:rPr lang="en-US" altLang="zh-CN" sz="2000" i="1" baseline="-25000" dirty="0" err="1" smtClean="0">
                <a:ea typeface="宋体" charset="-122"/>
              </a:rPr>
              <a:t>nh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denote partitions of </a:t>
            </a:r>
            <a:r>
              <a:rPr lang="en-US" altLang="zh-CN" i="1" dirty="0">
                <a:ea typeface="宋体" charset="-122"/>
              </a:rPr>
              <a:t>r </a:t>
            </a:r>
            <a:r>
              <a:rPr lang="en-US" altLang="zh-CN" dirty="0">
                <a:ea typeface="宋体" charset="-122"/>
              </a:rPr>
              <a:t>tuples</a:t>
            </a:r>
          </a:p>
          <a:p>
            <a:pPr lvl="2"/>
            <a:r>
              <a:rPr lang="en-US" altLang="zh-CN" dirty="0">
                <a:ea typeface="宋体" charset="-122"/>
              </a:rPr>
              <a:t>Each tuple </a:t>
            </a:r>
            <a:r>
              <a:rPr lang="en-US" altLang="zh-CN" i="1" dirty="0" err="1">
                <a:ea typeface="宋体" charset="-122"/>
              </a:rPr>
              <a:t>t</a:t>
            </a:r>
            <a:r>
              <a:rPr lang="en-US" altLang="zh-CN" sz="2000" i="1" baseline="-25000" dirty="0" err="1">
                <a:ea typeface="宋体" charset="-122"/>
              </a:rPr>
              <a:t>r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 r </a:t>
            </a:r>
            <a:r>
              <a:rPr lang="en-US" altLang="zh-CN" dirty="0">
                <a:ea typeface="宋体" charset="-122"/>
                <a:sym typeface="Symbol" pitchFamily="18" charset="2"/>
              </a:rPr>
              <a:t>is put in partition </a:t>
            </a:r>
            <a:r>
              <a:rPr lang="en-US" altLang="zh-CN" dirty="0" err="1" smtClean="0">
                <a:ea typeface="宋体" charset="-122"/>
                <a:sym typeface="Symbol" pitchFamily="18" charset="2"/>
              </a:rPr>
              <a:t>r</a:t>
            </a:r>
            <a:r>
              <a:rPr lang="en-US" altLang="zh-CN" sz="2000" i="1" baseline="-25000" dirty="0" err="1" smtClean="0">
                <a:ea typeface="宋体" charset="-122"/>
                <a:sym typeface="Symbol" pitchFamily="18" charset="2"/>
              </a:rPr>
              <a:t>i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</a:t>
            </a:r>
            <a:r>
              <a:rPr lang="en-US" altLang="zh-CN" dirty="0">
                <a:ea typeface="宋体" charset="-122"/>
                <a:sym typeface="Symbol" pitchFamily="18" charset="2"/>
              </a:rPr>
              <a:t>where 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i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 = h(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t</a:t>
            </a:r>
            <a:r>
              <a:rPr lang="en-US" altLang="zh-CN" sz="2000" i="1" baseline="-25000" dirty="0" err="1">
                <a:ea typeface="宋体" charset="-122"/>
                <a:sym typeface="Symbol" pitchFamily="18" charset="2"/>
              </a:rPr>
              <a:t>r</a:t>
            </a:r>
            <a:r>
              <a:rPr lang="en-US" altLang="zh-CN" sz="2000" i="1" baseline="-25000" dirty="0">
                <a:ea typeface="宋体" charset="-122"/>
                <a:sym typeface="Symbol" pitchFamily="18" charset="2"/>
              </a:rPr>
              <a:t>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[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JoinAttrs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]).</a:t>
            </a:r>
          </a:p>
          <a:p>
            <a:pPr lvl="1"/>
            <a:r>
              <a:rPr lang="en-US" altLang="zh-CN" i="1" dirty="0" smtClean="0">
                <a:ea typeface="宋体" charset="-122"/>
              </a:rPr>
              <a:t>s</a:t>
            </a:r>
            <a:r>
              <a:rPr lang="en-US" altLang="zh-CN" sz="2000" baseline="-25000" dirty="0" smtClean="0">
                <a:ea typeface="宋体" charset="-122"/>
              </a:rPr>
              <a:t>0</a:t>
            </a:r>
            <a:r>
              <a:rPr lang="en-US" altLang="zh-CN" i="1" dirty="0">
                <a:ea typeface="宋体" charset="-122"/>
              </a:rPr>
              <a:t>, </a:t>
            </a:r>
            <a:r>
              <a:rPr lang="en-US" altLang="zh-CN" i="1" dirty="0" smtClean="0">
                <a:ea typeface="宋体" charset="-122"/>
              </a:rPr>
              <a:t>s</a:t>
            </a:r>
            <a:r>
              <a:rPr lang="en-US" altLang="zh-CN" sz="2000" baseline="-25000" dirty="0" smtClean="0">
                <a:ea typeface="宋体" charset="-122"/>
              </a:rPr>
              <a:t>1</a:t>
            </a:r>
            <a:r>
              <a:rPr lang="en-US" altLang="zh-CN" i="1" dirty="0">
                <a:ea typeface="宋体" charset="-122"/>
              </a:rPr>
              <a:t>, . . ., </a:t>
            </a:r>
            <a:r>
              <a:rPr lang="en-US" altLang="zh-CN" i="1" dirty="0" err="1" smtClean="0">
                <a:ea typeface="宋体" charset="-122"/>
              </a:rPr>
              <a:t>s</a:t>
            </a:r>
            <a:r>
              <a:rPr lang="en-US" altLang="zh-CN" sz="2000" i="1" baseline="-25000" dirty="0" err="1" smtClean="0">
                <a:ea typeface="宋体" charset="-122"/>
              </a:rPr>
              <a:t>nh</a:t>
            </a:r>
            <a:r>
              <a:rPr lang="en-US" altLang="zh-CN" sz="2000" i="1" baseline="-25000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denotes partitions of </a:t>
            </a:r>
            <a:r>
              <a:rPr lang="en-US" altLang="zh-CN" i="1" dirty="0">
                <a:ea typeface="宋体" charset="-122"/>
              </a:rPr>
              <a:t>s</a:t>
            </a:r>
            <a:r>
              <a:rPr lang="en-US" altLang="zh-CN" dirty="0">
                <a:ea typeface="宋体" charset="-122"/>
              </a:rPr>
              <a:t> tuples</a:t>
            </a:r>
          </a:p>
          <a:p>
            <a:pPr lvl="2"/>
            <a:r>
              <a:rPr lang="en-US" altLang="zh-CN" dirty="0">
                <a:ea typeface="宋体" charset="-122"/>
              </a:rPr>
              <a:t>Each tuple </a:t>
            </a:r>
            <a:r>
              <a:rPr lang="en-US" altLang="zh-CN" i="1" dirty="0" err="1">
                <a:ea typeface="宋体" charset="-122"/>
              </a:rPr>
              <a:t>t</a:t>
            </a:r>
            <a:r>
              <a:rPr lang="en-US" altLang="zh-CN" sz="2000" i="1" baseline="-25000" dirty="0" err="1">
                <a:ea typeface="宋体" charset="-122"/>
              </a:rPr>
              <a:t>s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  <a:sym typeface="Symbol" pitchFamily="18" charset="2"/>
              </a:rPr>
              <a:t>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s</a:t>
            </a:r>
            <a:r>
              <a:rPr lang="en-US" altLang="zh-CN" dirty="0">
                <a:ea typeface="宋体" charset="-122"/>
                <a:sym typeface="Symbol" pitchFamily="18" charset="2"/>
              </a:rPr>
              <a:t> is put in partition </a:t>
            </a:r>
            <a:r>
              <a:rPr lang="en-US" altLang="zh-CN" dirty="0" err="1" smtClean="0">
                <a:ea typeface="宋体" charset="-122"/>
                <a:sym typeface="Symbol" pitchFamily="18" charset="2"/>
              </a:rPr>
              <a:t>s</a:t>
            </a:r>
            <a:r>
              <a:rPr lang="en-US" altLang="zh-CN" sz="2000" i="1" baseline="-25000" dirty="0" err="1" smtClean="0">
                <a:ea typeface="宋体" charset="-122"/>
                <a:sym typeface="Symbol" pitchFamily="18" charset="2"/>
              </a:rPr>
              <a:t>i</a:t>
            </a:r>
            <a:r>
              <a:rPr lang="en-US" altLang="zh-CN" dirty="0">
                <a:ea typeface="宋体" charset="-122"/>
                <a:sym typeface="Symbol" pitchFamily="18" charset="2"/>
              </a:rPr>
              <a:t>, where 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i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 = h(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t</a:t>
            </a:r>
            <a:r>
              <a:rPr lang="en-US" altLang="zh-CN" sz="2000" i="1" baseline="-25000" dirty="0" err="1">
                <a:ea typeface="宋体" charset="-122"/>
                <a:sym typeface="Symbol" pitchFamily="18" charset="2"/>
              </a:rPr>
              <a:t>s</a:t>
            </a:r>
            <a:r>
              <a:rPr lang="en-US" altLang="zh-CN" sz="2000" i="1" baseline="-25000" dirty="0">
                <a:ea typeface="宋体" charset="-122"/>
                <a:sym typeface="Symbol" pitchFamily="18" charset="2"/>
              </a:rPr>
              <a:t>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[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JoinAttrs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]).</a:t>
            </a:r>
          </a:p>
          <a:p>
            <a:r>
              <a:rPr lang="en-US" altLang="zh-CN" i="1" dirty="0" smtClean="0">
                <a:ea typeface="宋体" charset="-122"/>
              </a:rPr>
              <a:t>r  </a:t>
            </a:r>
            <a:r>
              <a:rPr lang="en-US" altLang="zh-CN" dirty="0">
                <a:ea typeface="宋体" charset="-122"/>
              </a:rPr>
              <a:t>tuples in </a:t>
            </a:r>
            <a:r>
              <a:rPr lang="en-US" altLang="zh-CN" i="1" dirty="0" err="1">
                <a:ea typeface="宋体" charset="-122"/>
              </a:rPr>
              <a:t>r</a:t>
            </a:r>
            <a:r>
              <a:rPr lang="en-US" altLang="zh-CN" sz="2400" i="1" baseline="-25000" dirty="0" err="1">
                <a:ea typeface="宋体" charset="-122"/>
              </a:rPr>
              <a:t>i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need only to be compared with </a:t>
            </a:r>
            <a:r>
              <a:rPr lang="en-US" altLang="zh-CN" i="1" dirty="0">
                <a:ea typeface="宋体" charset="-122"/>
              </a:rPr>
              <a:t>s </a:t>
            </a:r>
            <a:r>
              <a:rPr lang="en-US" altLang="zh-CN" dirty="0">
                <a:ea typeface="宋体" charset="-122"/>
              </a:rPr>
              <a:t>tuples in </a:t>
            </a:r>
            <a:r>
              <a:rPr lang="en-US" altLang="zh-CN" i="1" dirty="0" err="1">
                <a:ea typeface="宋体" charset="-122"/>
              </a:rPr>
              <a:t>s</a:t>
            </a:r>
            <a:r>
              <a:rPr lang="en-US" altLang="zh-CN" sz="2400" i="1" baseline="-25000" dirty="0" err="1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 Need not be compared with </a:t>
            </a:r>
            <a:r>
              <a:rPr lang="en-US" altLang="zh-CN" i="1" dirty="0">
                <a:ea typeface="宋体" charset="-122"/>
              </a:rPr>
              <a:t>s</a:t>
            </a:r>
            <a:r>
              <a:rPr lang="en-US" altLang="zh-CN" dirty="0">
                <a:ea typeface="宋体" charset="-122"/>
              </a:rPr>
              <a:t> tuples in any other partition,</a:t>
            </a:r>
            <a:r>
              <a:rPr lang="en-US" altLang="zh-CN" sz="2400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since:</a:t>
            </a:r>
          </a:p>
          <a:p>
            <a:pPr lvl="1"/>
            <a:r>
              <a:rPr lang="en-US" altLang="zh-CN" dirty="0">
                <a:ea typeface="宋体" charset="-122"/>
              </a:rPr>
              <a:t>an </a:t>
            </a:r>
            <a:r>
              <a:rPr lang="en-US" altLang="zh-CN" i="1" dirty="0">
                <a:ea typeface="宋体" charset="-122"/>
              </a:rPr>
              <a:t>r</a:t>
            </a:r>
            <a:r>
              <a:rPr lang="en-US" altLang="zh-CN" dirty="0">
                <a:ea typeface="宋体" charset="-122"/>
              </a:rPr>
              <a:t> tuple and an </a:t>
            </a:r>
            <a:r>
              <a:rPr lang="en-US" altLang="zh-CN" i="1" dirty="0">
                <a:ea typeface="宋体" charset="-122"/>
              </a:rPr>
              <a:t>s </a:t>
            </a:r>
            <a:r>
              <a:rPr lang="en-US" altLang="zh-CN" dirty="0">
                <a:ea typeface="宋体" charset="-122"/>
              </a:rPr>
              <a:t>tuple that satisfy the join condition will have the same value for the join attributes.</a:t>
            </a:r>
          </a:p>
          <a:p>
            <a:pPr lvl="1"/>
            <a:r>
              <a:rPr lang="en-US" altLang="zh-CN" dirty="0">
                <a:ea typeface="宋体" charset="-122"/>
              </a:rPr>
              <a:t>If that value is hashed to some value </a:t>
            </a:r>
            <a:r>
              <a:rPr lang="en-US" altLang="zh-CN" i="1" dirty="0" err="1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, the </a:t>
            </a:r>
            <a:r>
              <a:rPr lang="en-US" altLang="zh-CN" i="1" dirty="0">
                <a:ea typeface="宋体" charset="-122"/>
              </a:rPr>
              <a:t>r</a:t>
            </a:r>
            <a:r>
              <a:rPr lang="en-US" altLang="zh-CN" dirty="0">
                <a:ea typeface="宋体" charset="-122"/>
              </a:rPr>
              <a:t> tuple has to be in </a:t>
            </a:r>
            <a:r>
              <a:rPr lang="en-US" altLang="zh-CN" i="1" dirty="0" err="1">
                <a:ea typeface="宋体" charset="-122"/>
              </a:rPr>
              <a:t>r</a:t>
            </a:r>
            <a:r>
              <a:rPr lang="en-US" altLang="zh-CN" i="1" baseline="-25000" dirty="0" err="1">
                <a:ea typeface="宋体" charset="-122"/>
              </a:rPr>
              <a:t>i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and the </a:t>
            </a:r>
            <a:r>
              <a:rPr lang="en-US" altLang="zh-CN" i="1" dirty="0">
                <a:ea typeface="宋体" charset="-122"/>
              </a:rPr>
              <a:t>s </a:t>
            </a:r>
            <a:r>
              <a:rPr lang="en-US" altLang="zh-CN" dirty="0">
                <a:ea typeface="宋体" charset="-122"/>
              </a:rPr>
              <a:t>tuple in </a:t>
            </a:r>
            <a:r>
              <a:rPr lang="en-US" altLang="zh-CN" i="1" dirty="0" err="1">
                <a:ea typeface="宋体" charset="-122"/>
              </a:rPr>
              <a:t>s</a:t>
            </a:r>
            <a:r>
              <a:rPr lang="en-US" altLang="zh-CN" i="1" baseline="-25000" dirty="0" err="1">
                <a:ea typeface="宋体" charset="-122"/>
              </a:rPr>
              <a:t>i</a:t>
            </a:r>
            <a:r>
              <a:rPr lang="en-US" altLang="zh-CN" i="1" dirty="0">
                <a:ea typeface="宋体" charset="-122"/>
              </a:rPr>
              <a:t>.</a:t>
            </a:r>
          </a:p>
          <a:p>
            <a:pPr lvl="2"/>
            <a:endParaRPr lang="en-US" altLang="zh-CN" i="1" dirty="0">
              <a:ea typeface="宋体" charset="-122"/>
              <a:sym typeface="Symbol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Hash-Join (Cont.)</a:t>
            </a:r>
          </a:p>
        </p:txBody>
      </p:sp>
      <p:pic>
        <p:nvPicPr>
          <p:cNvPr id="387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10" y="1157592"/>
            <a:ext cx="5050831" cy="4922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Hash-Join Algorithm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8634" y="1791571"/>
            <a:ext cx="7407275" cy="3428896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dirty="0">
                <a:ea typeface="宋体" charset="-122"/>
              </a:rPr>
              <a:t>1.	</a:t>
            </a:r>
            <a:r>
              <a:rPr lang="en-US" altLang="zh-CN" sz="1800" dirty="0">
                <a:ea typeface="宋体" charset="-122"/>
              </a:rPr>
              <a:t>Partition the relation </a:t>
            </a:r>
            <a:r>
              <a:rPr lang="en-US" altLang="zh-CN" sz="1800" i="1" dirty="0">
                <a:ea typeface="宋体" charset="-122"/>
              </a:rPr>
              <a:t>s</a:t>
            </a:r>
            <a:r>
              <a:rPr lang="en-US" altLang="zh-CN" sz="1800" dirty="0">
                <a:ea typeface="宋体" charset="-122"/>
              </a:rPr>
              <a:t> using hashing function </a:t>
            </a:r>
            <a:r>
              <a:rPr lang="en-US" altLang="zh-CN" sz="1800" i="1" dirty="0">
                <a:ea typeface="宋体" charset="-122"/>
              </a:rPr>
              <a:t>h</a:t>
            </a:r>
            <a:r>
              <a:rPr lang="en-US" altLang="zh-CN" sz="1800" dirty="0">
                <a:ea typeface="宋体" charset="-122"/>
              </a:rPr>
              <a:t>.  When partitioning a relation, one block of memory is reserved as the output buffer for each partition.</a:t>
            </a:r>
          </a:p>
          <a:p>
            <a:pPr>
              <a:buFont typeface="Monotype Sorts" pitchFamily="2" charset="2"/>
              <a:buNone/>
            </a:pPr>
            <a:r>
              <a:rPr lang="en-US" altLang="zh-CN" sz="1800" dirty="0">
                <a:ea typeface="宋体" charset="-122"/>
              </a:rPr>
              <a:t>2.	Partition </a:t>
            </a:r>
            <a:r>
              <a:rPr lang="en-US" altLang="zh-CN" sz="1800" i="1" dirty="0">
                <a:ea typeface="宋体" charset="-122"/>
              </a:rPr>
              <a:t>r</a:t>
            </a:r>
            <a:r>
              <a:rPr lang="en-US" altLang="zh-CN" sz="1800" dirty="0">
                <a:ea typeface="宋体" charset="-122"/>
              </a:rPr>
              <a:t> similarly.</a:t>
            </a:r>
          </a:p>
          <a:p>
            <a:pPr>
              <a:buFont typeface="Monotype Sorts" pitchFamily="2" charset="2"/>
              <a:buNone/>
            </a:pPr>
            <a:r>
              <a:rPr lang="en-US" altLang="zh-CN" sz="1800" dirty="0">
                <a:ea typeface="宋体" charset="-122"/>
              </a:rPr>
              <a:t>3.	For each </a:t>
            </a:r>
            <a:r>
              <a:rPr lang="en-US" altLang="zh-CN" sz="1800" i="1" dirty="0">
                <a:ea typeface="宋体" charset="-122"/>
              </a:rPr>
              <a:t>i:</a:t>
            </a:r>
            <a:endParaRPr lang="en-US" altLang="zh-CN" sz="1800" dirty="0">
              <a:ea typeface="宋体" charset="-122"/>
            </a:endParaRPr>
          </a:p>
          <a:p>
            <a:pPr marL="736600" lvl="1" indent="-279400">
              <a:buFont typeface="Monotype Sorts" pitchFamily="2" charset="2"/>
              <a:buNone/>
            </a:pPr>
            <a:r>
              <a:rPr lang="en-US" altLang="zh-CN" sz="1600" dirty="0">
                <a:ea typeface="宋体" charset="-122"/>
              </a:rPr>
              <a:t>(a)	Load </a:t>
            </a:r>
            <a:r>
              <a:rPr lang="en-US" altLang="zh-CN" sz="1600" i="1" dirty="0" err="1" smtClean="0">
                <a:ea typeface="宋体" charset="-122"/>
              </a:rPr>
              <a:t>s</a:t>
            </a:r>
            <a:r>
              <a:rPr lang="en-US" altLang="zh-CN" sz="1600" i="1" baseline="-25000" dirty="0" err="1" smtClean="0">
                <a:ea typeface="宋体" charset="-122"/>
              </a:rPr>
              <a:t>i</a:t>
            </a:r>
            <a:r>
              <a:rPr lang="en-US" altLang="zh-CN" sz="1600" dirty="0" smtClean="0">
                <a:ea typeface="宋体" charset="-122"/>
              </a:rPr>
              <a:t> </a:t>
            </a:r>
            <a:r>
              <a:rPr lang="en-US" altLang="zh-CN" sz="1600" dirty="0">
                <a:ea typeface="宋体" charset="-122"/>
              </a:rPr>
              <a:t>into memory and build an in-memory hash index on it using the join attribute.  This hash index uses </a:t>
            </a:r>
            <a:r>
              <a:rPr lang="en-US" altLang="zh-CN" sz="1600" dirty="0">
                <a:solidFill>
                  <a:srgbClr val="FF0000"/>
                </a:solidFill>
                <a:ea typeface="宋体" charset="-122"/>
              </a:rPr>
              <a:t>a different hash function </a:t>
            </a:r>
            <a:r>
              <a:rPr lang="en-US" altLang="zh-CN" sz="1600" dirty="0">
                <a:ea typeface="宋体" charset="-122"/>
              </a:rPr>
              <a:t>than the earlier one </a:t>
            </a:r>
            <a:r>
              <a:rPr lang="en-US" altLang="zh-CN" sz="1600" i="1" dirty="0">
                <a:ea typeface="宋体" charset="-122"/>
              </a:rPr>
              <a:t>h.</a:t>
            </a:r>
            <a:endParaRPr lang="en-US" altLang="zh-CN" sz="1600" dirty="0">
              <a:ea typeface="宋体" charset="-122"/>
            </a:endParaRPr>
          </a:p>
          <a:p>
            <a:pPr marL="736600" lvl="1" indent="-279400">
              <a:buFont typeface="Monotype Sorts" pitchFamily="2" charset="2"/>
              <a:buNone/>
            </a:pPr>
            <a:r>
              <a:rPr lang="en-US" altLang="zh-CN" sz="1600" dirty="0">
                <a:ea typeface="宋体" charset="-122"/>
              </a:rPr>
              <a:t>(b)	Read the tuples in </a:t>
            </a:r>
            <a:r>
              <a:rPr lang="en-US" altLang="zh-CN" sz="1600" i="1" dirty="0" err="1" smtClean="0">
                <a:ea typeface="宋体" charset="-122"/>
              </a:rPr>
              <a:t>r</a:t>
            </a:r>
            <a:r>
              <a:rPr lang="en-US" altLang="zh-CN" sz="1600" i="1" baseline="-25000" dirty="0" err="1" smtClean="0">
                <a:ea typeface="宋体" charset="-122"/>
              </a:rPr>
              <a:t>i</a:t>
            </a:r>
            <a:r>
              <a:rPr lang="en-US" altLang="zh-CN" sz="1600" dirty="0" smtClean="0">
                <a:ea typeface="宋体" charset="-122"/>
              </a:rPr>
              <a:t> </a:t>
            </a:r>
            <a:r>
              <a:rPr lang="en-US" altLang="zh-CN" sz="1600" dirty="0">
                <a:ea typeface="宋体" charset="-122"/>
              </a:rPr>
              <a:t>from the disk one by one.  For each tuple </a:t>
            </a:r>
            <a:r>
              <a:rPr lang="en-US" altLang="zh-CN" sz="1600" i="1" dirty="0" err="1">
                <a:ea typeface="宋体" charset="-122"/>
              </a:rPr>
              <a:t>t</a:t>
            </a:r>
            <a:r>
              <a:rPr lang="en-US" altLang="zh-CN" sz="1600" i="1" baseline="-25000" dirty="0" err="1">
                <a:ea typeface="宋体" charset="-122"/>
              </a:rPr>
              <a:t>r</a:t>
            </a:r>
            <a:r>
              <a:rPr lang="en-US" altLang="zh-CN" sz="1600" dirty="0">
                <a:ea typeface="宋体" charset="-122"/>
              </a:rPr>
              <a:t> locate each matching tuple </a:t>
            </a:r>
            <a:r>
              <a:rPr lang="en-US" altLang="zh-CN" sz="1600" i="1" dirty="0" err="1">
                <a:ea typeface="宋体" charset="-122"/>
              </a:rPr>
              <a:t>t</a:t>
            </a:r>
            <a:r>
              <a:rPr lang="en-US" altLang="zh-CN" sz="1600" i="1" baseline="-25000" dirty="0" err="1">
                <a:ea typeface="宋体" charset="-122"/>
              </a:rPr>
              <a:t>s</a:t>
            </a:r>
            <a:r>
              <a:rPr lang="en-US" altLang="zh-CN" sz="1600" i="1" dirty="0">
                <a:ea typeface="宋体" charset="-122"/>
              </a:rPr>
              <a:t> </a:t>
            </a:r>
            <a:r>
              <a:rPr lang="en-US" altLang="zh-CN" sz="1600" dirty="0">
                <a:ea typeface="宋体" charset="-122"/>
              </a:rPr>
              <a:t>in </a:t>
            </a:r>
            <a:r>
              <a:rPr lang="en-US" altLang="zh-CN" sz="1600" i="1" dirty="0" err="1" smtClean="0">
                <a:ea typeface="宋体" charset="-122"/>
              </a:rPr>
              <a:t>s</a:t>
            </a:r>
            <a:r>
              <a:rPr lang="en-US" altLang="zh-CN" sz="1600" i="1" baseline="-25000" dirty="0" err="1" smtClean="0">
                <a:ea typeface="宋体" charset="-122"/>
              </a:rPr>
              <a:t>i</a:t>
            </a:r>
            <a:r>
              <a:rPr lang="en-US" altLang="zh-CN" sz="1600" dirty="0" smtClean="0">
                <a:ea typeface="宋体" charset="-122"/>
              </a:rPr>
              <a:t> </a:t>
            </a:r>
            <a:r>
              <a:rPr lang="en-US" altLang="zh-CN" sz="1600" dirty="0">
                <a:ea typeface="宋体" charset="-122"/>
              </a:rPr>
              <a:t>using the in-memory hash index.  Output the concatenation of their attributes.</a:t>
            </a:r>
          </a:p>
        </p:txBody>
      </p:sp>
      <p:sp>
        <p:nvSpPr>
          <p:cNvPr id="343044" name="Text Box 4"/>
          <p:cNvSpPr txBox="1">
            <a:spLocks noChangeArrowheads="1"/>
          </p:cNvSpPr>
          <p:nvPr/>
        </p:nvSpPr>
        <p:spPr bwMode="auto">
          <a:xfrm>
            <a:off x="609904" y="1188928"/>
            <a:ext cx="553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dirty="0">
                <a:ea typeface="宋体" charset="-122"/>
              </a:rPr>
              <a:t>The hash-join of </a:t>
            </a:r>
            <a:r>
              <a:rPr lang="en-US" altLang="zh-CN" sz="2000" i="1" dirty="0">
                <a:ea typeface="宋体" charset="-122"/>
              </a:rPr>
              <a:t>r</a:t>
            </a:r>
            <a:r>
              <a:rPr lang="en-US" altLang="zh-CN" sz="2000" dirty="0">
                <a:ea typeface="宋体" charset="-122"/>
              </a:rPr>
              <a:t> and </a:t>
            </a:r>
            <a:r>
              <a:rPr lang="en-US" altLang="zh-CN" sz="2000" i="1" dirty="0">
                <a:ea typeface="宋体" charset="-122"/>
              </a:rPr>
              <a:t>s </a:t>
            </a:r>
            <a:r>
              <a:rPr lang="en-US" altLang="zh-CN" sz="2000" dirty="0">
                <a:ea typeface="宋体" charset="-122"/>
              </a:rPr>
              <a:t>is computed as follows.</a:t>
            </a:r>
          </a:p>
        </p:txBody>
      </p:sp>
      <p:sp>
        <p:nvSpPr>
          <p:cNvPr id="343045" name="Text Box 5"/>
          <p:cNvSpPr txBox="1">
            <a:spLocks noChangeArrowheads="1"/>
          </p:cNvSpPr>
          <p:nvPr/>
        </p:nvSpPr>
        <p:spPr bwMode="auto">
          <a:xfrm>
            <a:off x="1078634" y="5368049"/>
            <a:ext cx="424988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ea typeface="宋体" charset="-122"/>
              </a:rPr>
              <a:t>Relation </a:t>
            </a:r>
            <a:r>
              <a:rPr lang="en-US" altLang="zh-CN" i="1" dirty="0">
                <a:ea typeface="宋体" charset="-122"/>
              </a:rPr>
              <a:t>s</a:t>
            </a:r>
            <a:r>
              <a:rPr lang="en-US" altLang="zh-CN" dirty="0">
                <a:ea typeface="宋体" charset="-122"/>
              </a:rPr>
              <a:t> is called the 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build input</a:t>
            </a:r>
            <a:r>
              <a:rPr lang="en-US" altLang="zh-CN" dirty="0">
                <a:ea typeface="宋体" charset="-122"/>
              </a:rPr>
              <a:t> and 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>
                <a:ea typeface="宋体" charset="-122"/>
              </a:rPr>
              <a:t>         </a:t>
            </a:r>
            <a:r>
              <a:rPr lang="en-US" altLang="zh-CN" i="1" dirty="0">
                <a:ea typeface="宋体" charset="-122"/>
              </a:rPr>
              <a:t>r </a:t>
            </a:r>
            <a:r>
              <a:rPr lang="en-US" altLang="zh-CN" dirty="0">
                <a:ea typeface="宋体" charset="-122"/>
              </a:rPr>
              <a:t> is called the 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probe input.</a:t>
            </a:r>
            <a:endParaRPr lang="en-US" altLang="zh-CN" dirty="0">
              <a:solidFill>
                <a:schemeClr val="tx2"/>
              </a:solidFill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Hash-Join algorithm (Cont.)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31875"/>
            <a:ext cx="723265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 dirty="0">
                <a:ea typeface="宋体" charset="-122"/>
              </a:rPr>
              <a:t>The value </a:t>
            </a:r>
            <a:r>
              <a:rPr lang="en-US" altLang="zh-CN" sz="1800" i="1" dirty="0" err="1">
                <a:ea typeface="宋体" charset="-122"/>
              </a:rPr>
              <a:t>n</a:t>
            </a:r>
            <a:r>
              <a:rPr lang="en-US" altLang="zh-CN" i="1" baseline="-25000" dirty="0" err="1">
                <a:ea typeface="宋体" charset="-122"/>
              </a:rPr>
              <a:t>h</a:t>
            </a:r>
            <a:r>
              <a:rPr lang="en-US" altLang="zh-CN" sz="1800" dirty="0">
                <a:ea typeface="宋体" charset="-122"/>
              </a:rPr>
              <a:t> and the hash function </a:t>
            </a:r>
            <a:r>
              <a:rPr lang="en-US" altLang="zh-CN" sz="1800" i="1" dirty="0">
                <a:ea typeface="宋体" charset="-122"/>
              </a:rPr>
              <a:t>h</a:t>
            </a:r>
            <a:r>
              <a:rPr lang="en-US" altLang="zh-CN" sz="1800" dirty="0">
                <a:ea typeface="宋体" charset="-122"/>
              </a:rPr>
              <a:t> is chosen such that each </a:t>
            </a:r>
            <a:r>
              <a:rPr lang="en-US" altLang="zh-CN" sz="1800" i="1" dirty="0" err="1" smtClean="0">
                <a:ea typeface="宋体" charset="-122"/>
              </a:rPr>
              <a:t>s</a:t>
            </a:r>
            <a:r>
              <a:rPr lang="en-US" altLang="zh-CN" sz="1800" i="1" baseline="-25000" dirty="0" err="1" smtClean="0">
                <a:ea typeface="宋体" charset="-122"/>
              </a:rPr>
              <a:t>i</a:t>
            </a:r>
            <a:r>
              <a:rPr lang="en-US" altLang="zh-CN" sz="1800" dirty="0" smtClean="0">
                <a:ea typeface="宋体" charset="-122"/>
              </a:rPr>
              <a:t> </a:t>
            </a:r>
            <a:r>
              <a:rPr lang="en-US" altLang="zh-CN" sz="1800" dirty="0">
                <a:ea typeface="宋体" charset="-122"/>
              </a:rPr>
              <a:t>should fit in memory.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>
                <a:ea typeface="ＭＳ Ｐゴシック" pitchFamily="34" charset="-128"/>
              </a:rPr>
              <a:t>Typically n is chosen as </a:t>
            </a:r>
            <a:r>
              <a:rPr lang="en-US" altLang="zh-CN" sz="1600" dirty="0">
                <a:ea typeface="ＭＳ Ｐゴシック" pitchFamily="34" charset="-128"/>
                <a:sym typeface="Symbol" pitchFamily="18" charset="2"/>
              </a:rPr>
              <a:t></a:t>
            </a:r>
            <a:r>
              <a:rPr lang="en-US" altLang="zh-CN" sz="1600" dirty="0" err="1">
                <a:ea typeface="ＭＳ Ｐゴシック" pitchFamily="34" charset="-128"/>
              </a:rPr>
              <a:t>b</a:t>
            </a:r>
            <a:r>
              <a:rPr lang="en-US" altLang="zh-CN" sz="2000" baseline="-25000" dirty="0" err="1">
                <a:ea typeface="ＭＳ Ｐゴシック" pitchFamily="34" charset="-128"/>
              </a:rPr>
              <a:t>s</a:t>
            </a:r>
            <a:r>
              <a:rPr lang="en-US" altLang="zh-CN" sz="1600" dirty="0">
                <a:ea typeface="ＭＳ Ｐゴシック" pitchFamily="34" charset="-128"/>
              </a:rPr>
              <a:t>/M</a:t>
            </a:r>
            <a:r>
              <a:rPr lang="en-US" altLang="zh-CN" sz="1600" dirty="0">
                <a:ea typeface="ＭＳ Ｐゴシック" pitchFamily="34" charset="-128"/>
                <a:sym typeface="Symbol" pitchFamily="18" charset="2"/>
              </a:rPr>
              <a:t></a:t>
            </a:r>
            <a:r>
              <a:rPr lang="en-US" altLang="zh-CN" sz="1600" dirty="0">
                <a:ea typeface="ＭＳ Ｐゴシック" pitchFamily="34" charset="-128"/>
              </a:rPr>
              <a:t> * f  where f is a </a:t>
            </a:r>
            <a:r>
              <a:rPr lang="ja-JP" altLang="en-US" sz="1600" dirty="0">
                <a:ea typeface="ＭＳ Ｐゴシック" pitchFamily="34" charset="-128"/>
              </a:rPr>
              <a:t>“</a:t>
            </a:r>
            <a:r>
              <a:rPr lang="en-US" altLang="ja-JP" sz="1600" b="1" dirty="0">
                <a:solidFill>
                  <a:srgbClr val="C00000"/>
                </a:solidFill>
                <a:ea typeface="ＭＳ Ｐゴシック" pitchFamily="34" charset="-128"/>
              </a:rPr>
              <a:t>fudge factor</a:t>
            </a:r>
            <a:r>
              <a:rPr lang="ja-JP" altLang="en-US" sz="1600" dirty="0">
                <a:ea typeface="ＭＳ Ｐゴシック" pitchFamily="34" charset="-128"/>
              </a:rPr>
              <a:t>”</a:t>
            </a:r>
            <a:r>
              <a:rPr lang="en-US" altLang="ja-JP" sz="1600" dirty="0">
                <a:ea typeface="ＭＳ Ｐゴシック" pitchFamily="34" charset="-128"/>
              </a:rPr>
              <a:t>, typically around 1.2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The </a:t>
            </a:r>
            <a:r>
              <a:rPr lang="en-US" altLang="zh-CN" sz="1600" dirty="0">
                <a:ea typeface="宋体" charset="-122"/>
              </a:rPr>
              <a:t>probe relation partitions </a:t>
            </a:r>
            <a:r>
              <a:rPr lang="en-US" altLang="zh-CN" sz="1600" i="1" dirty="0" err="1" smtClean="0">
                <a:ea typeface="宋体" charset="-122"/>
              </a:rPr>
              <a:t>r</a:t>
            </a:r>
            <a:r>
              <a:rPr lang="en-US" altLang="zh-CN" i="1" baseline="-25000" dirty="0" err="1" smtClean="0">
                <a:ea typeface="宋体" charset="-122"/>
              </a:rPr>
              <a:t>i</a:t>
            </a:r>
            <a:r>
              <a:rPr lang="en-US" altLang="zh-CN" sz="1600" dirty="0" smtClean="0">
                <a:ea typeface="宋体" charset="-122"/>
              </a:rPr>
              <a:t> </a:t>
            </a:r>
            <a:r>
              <a:rPr lang="en-US" altLang="zh-CN" sz="1600" dirty="0">
                <a:ea typeface="宋体" charset="-122"/>
              </a:rPr>
              <a:t>need not fit in memory</a:t>
            </a:r>
          </a:p>
          <a:p>
            <a:pPr>
              <a:lnSpc>
                <a:spcPct val="90000"/>
              </a:lnSpc>
            </a:pPr>
            <a:r>
              <a:rPr lang="en-US" altLang="zh-CN" sz="1800" b="1" dirty="0">
                <a:solidFill>
                  <a:schemeClr val="tx2"/>
                </a:solidFill>
                <a:ea typeface="宋体" charset="-122"/>
              </a:rPr>
              <a:t>Recursive partitioning</a:t>
            </a:r>
            <a:r>
              <a:rPr lang="en-US" altLang="zh-CN" sz="1800" b="1" i="1" dirty="0">
                <a:ea typeface="宋体" charset="-122"/>
              </a:rPr>
              <a:t> </a:t>
            </a:r>
            <a:r>
              <a:rPr lang="en-US" altLang="zh-CN" sz="1800" dirty="0">
                <a:ea typeface="宋体" charset="-122"/>
              </a:rPr>
              <a:t>required if number of partitions </a:t>
            </a:r>
            <a:r>
              <a:rPr lang="en-US" altLang="zh-CN" sz="1800" i="1" dirty="0">
                <a:ea typeface="宋体" charset="-122"/>
              </a:rPr>
              <a:t>max </a:t>
            </a:r>
            <a:r>
              <a:rPr lang="en-US" altLang="zh-CN" sz="1800" dirty="0">
                <a:ea typeface="宋体" charset="-122"/>
              </a:rPr>
              <a:t>is greater than number of pages </a:t>
            </a:r>
            <a:r>
              <a:rPr lang="en-US" altLang="zh-CN" sz="1800" i="1" dirty="0">
                <a:ea typeface="宋体" charset="-122"/>
              </a:rPr>
              <a:t>M</a:t>
            </a:r>
            <a:r>
              <a:rPr lang="en-US" altLang="zh-CN" sz="1800" dirty="0">
                <a:ea typeface="宋体" charset="-122"/>
              </a:rPr>
              <a:t> of memory.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>
                <a:ea typeface="宋体" charset="-122"/>
              </a:rPr>
              <a:t>instead of partitioning </a:t>
            </a:r>
            <a:r>
              <a:rPr lang="en-US" altLang="zh-CN" sz="1600" i="1" dirty="0">
                <a:ea typeface="宋体" charset="-122"/>
              </a:rPr>
              <a:t>max</a:t>
            </a:r>
            <a:r>
              <a:rPr lang="en-US" altLang="zh-CN" sz="1600" dirty="0">
                <a:ea typeface="宋体" charset="-122"/>
              </a:rPr>
              <a:t> ways, </a:t>
            </a:r>
            <a:r>
              <a:rPr lang="en-US" altLang="zh-CN" sz="1600" dirty="0" smtClean="0">
                <a:ea typeface="宋体" charset="-122"/>
              </a:rPr>
              <a:t>partition</a:t>
            </a:r>
            <a:r>
              <a:rPr lang="en-US" altLang="zh-CN" sz="1600" i="1" dirty="0" smtClean="0">
                <a:ea typeface="宋体" charset="-122"/>
              </a:rPr>
              <a:t>s </a:t>
            </a:r>
            <a:r>
              <a:rPr lang="en-US" altLang="zh-CN" sz="1600" i="1" dirty="0">
                <a:ea typeface="宋体" charset="-122"/>
              </a:rPr>
              <a:t>M – </a:t>
            </a:r>
            <a:r>
              <a:rPr lang="en-US" altLang="zh-CN" sz="1600" dirty="0">
                <a:ea typeface="宋体" charset="-122"/>
              </a:rPr>
              <a:t>1 ways;</a:t>
            </a:r>
          </a:p>
          <a:p>
            <a:pPr lvl="2">
              <a:lnSpc>
                <a:spcPct val="90000"/>
              </a:lnSpc>
            </a:pPr>
            <a:r>
              <a:rPr lang="en-US" altLang="zh-CN" sz="1400" dirty="0">
                <a:ea typeface="宋体" charset="-122"/>
              </a:rPr>
              <a:t>Further partition the </a:t>
            </a:r>
            <a:r>
              <a:rPr lang="en-US" altLang="zh-CN" sz="1400" i="1" dirty="0">
                <a:ea typeface="宋体" charset="-122"/>
              </a:rPr>
              <a:t>M – </a:t>
            </a:r>
            <a:r>
              <a:rPr lang="en-US" altLang="zh-CN" sz="1400" dirty="0">
                <a:ea typeface="宋体" charset="-122"/>
              </a:rPr>
              <a:t>1 partitions using a different hash function</a:t>
            </a:r>
          </a:p>
          <a:p>
            <a:pPr lvl="2">
              <a:lnSpc>
                <a:spcPct val="90000"/>
              </a:lnSpc>
            </a:pPr>
            <a:r>
              <a:rPr lang="en-US" altLang="zh-CN" sz="1400" dirty="0">
                <a:ea typeface="宋体" charset="-122"/>
              </a:rPr>
              <a:t>Use same partitioning method on </a:t>
            </a:r>
            <a:r>
              <a:rPr lang="en-US" altLang="zh-CN" sz="1400" i="1" dirty="0">
                <a:ea typeface="宋体" charset="-122"/>
              </a:rPr>
              <a:t>r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>
                <a:ea typeface="宋体" charset="-122"/>
              </a:rPr>
              <a:t>Rarely required:  e.g., recursive partitioning not needed for relations of 1GB or less with memory size of 2MB, with block size of 4KB</a:t>
            </a:r>
            <a:r>
              <a:rPr lang="en-US" altLang="zh-CN" sz="1600" dirty="0" smtClean="0">
                <a:ea typeface="宋体" charset="-122"/>
              </a:rPr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zh-CN" sz="1400" dirty="0" smtClean="0">
                <a:ea typeface="宋体" charset="-122"/>
              </a:rPr>
              <a:t>A relation does not need recursive partitioning if M &gt; </a:t>
            </a:r>
            <a:r>
              <a:rPr lang="en-US" altLang="zh-CN" dirty="0" smtClean="0">
                <a:ea typeface="宋体" charset="-122"/>
              </a:rPr>
              <a:t>n</a:t>
            </a:r>
            <a:r>
              <a:rPr lang="en-US" altLang="zh-CN" sz="900" dirty="0" smtClean="0">
                <a:ea typeface="宋体" charset="-122"/>
              </a:rPr>
              <a:t>h</a:t>
            </a:r>
            <a:r>
              <a:rPr lang="en-US" altLang="zh-CN" sz="1400" dirty="0" smtClean="0">
                <a:ea typeface="宋体" charset="-122"/>
              </a:rPr>
              <a:t>+1, that is </a:t>
            </a:r>
          </a:p>
          <a:p>
            <a:pPr marL="857250" lvl="2" indent="0">
              <a:lnSpc>
                <a:spcPct val="90000"/>
              </a:lnSpc>
              <a:buNone/>
            </a:pPr>
            <a:r>
              <a:rPr lang="en-US" altLang="zh-CN" sz="1400" dirty="0" smtClean="0">
                <a:ea typeface="宋体" charset="-122"/>
              </a:rPr>
              <a:t>                 roughly   M &gt; (</a:t>
            </a:r>
            <a:r>
              <a:rPr lang="en-US" altLang="zh-CN" sz="1400" dirty="0" err="1" smtClean="0">
                <a:ea typeface="宋体" charset="-122"/>
              </a:rPr>
              <a:t>b</a:t>
            </a:r>
            <a:r>
              <a:rPr lang="en-US" altLang="zh-CN" sz="1100" dirty="0" err="1" smtClean="0">
                <a:ea typeface="宋体" charset="-122"/>
              </a:rPr>
              <a:t>s</a:t>
            </a:r>
            <a:r>
              <a:rPr lang="en-US" altLang="zh-CN" sz="1400" dirty="0" smtClean="0">
                <a:ea typeface="宋体" charset="-122"/>
              </a:rPr>
              <a:t>/M)+1,   M &gt; </a:t>
            </a:r>
            <a:r>
              <a:rPr lang="en-US" altLang="zh-CN" sz="1400" dirty="0" err="1" smtClean="0">
                <a:ea typeface="宋体" charset="-122"/>
              </a:rPr>
              <a:t>sqrt</a:t>
            </a:r>
            <a:r>
              <a:rPr lang="en-US" altLang="zh-CN" sz="1400" dirty="0">
                <a:ea typeface="宋体" charset="-122"/>
              </a:rPr>
              <a:t> </a:t>
            </a:r>
            <a:r>
              <a:rPr lang="en-US" altLang="zh-CN" sz="1400" dirty="0" smtClean="0">
                <a:ea typeface="宋体" charset="-122"/>
              </a:rPr>
              <a:t>(</a:t>
            </a:r>
            <a:r>
              <a:rPr lang="en-US" altLang="zh-CN" sz="1400" dirty="0" err="1" smtClean="0">
                <a:ea typeface="宋体" charset="-122"/>
              </a:rPr>
              <a:t>b</a:t>
            </a:r>
            <a:r>
              <a:rPr lang="en-US" altLang="zh-CN" sz="1100" dirty="0" err="1" smtClean="0">
                <a:ea typeface="宋体" charset="-122"/>
              </a:rPr>
              <a:t>s</a:t>
            </a:r>
            <a:r>
              <a:rPr lang="en-US" altLang="zh-CN" sz="1400" dirty="0" smtClean="0">
                <a:ea typeface="宋体" charset="-122"/>
              </a:rPr>
              <a:t>)     </a:t>
            </a:r>
          </a:p>
          <a:p>
            <a:pPr lvl="2">
              <a:lnSpc>
                <a:spcPct val="90000"/>
              </a:lnSpc>
            </a:pPr>
            <a:r>
              <a:rPr lang="en-US" altLang="zh-CN" sz="1400" dirty="0" smtClean="0">
                <a:solidFill>
                  <a:srgbClr val="000000"/>
                </a:solidFill>
                <a:ea typeface="宋体" charset="-122"/>
              </a:rPr>
              <a:t>Consider fudge factor</a:t>
            </a:r>
            <a:endParaRPr lang="en-US" altLang="zh-CN" sz="1400" dirty="0">
              <a:solidFill>
                <a:srgbClr val="000000"/>
              </a:solidFill>
              <a:ea typeface="宋体" charset="-122"/>
            </a:endParaRPr>
          </a:p>
          <a:p>
            <a:pPr marL="857250" lvl="2" indent="0">
              <a:lnSpc>
                <a:spcPct val="90000"/>
              </a:lnSpc>
              <a:buNone/>
            </a:pPr>
            <a:r>
              <a:rPr lang="en-US" altLang="zh-CN" sz="1400" dirty="0" smtClean="0">
                <a:ea typeface="宋体" charset="-122"/>
              </a:rPr>
              <a:t>                 </a:t>
            </a:r>
            <a:r>
              <a:rPr lang="en-US" altLang="zh-CN" sz="1400" dirty="0">
                <a:ea typeface="宋体" charset="-122"/>
              </a:rPr>
              <a:t>roughly   M &gt; (</a:t>
            </a:r>
            <a:r>
              <a:rPr lang="en-US" altLang="zh-CN" sz="1400" dirty="0" err="1">
                <a:ea typeface="宋体" charset="-122"/>
              </a:rPr>
              <a:t>b</a:t>
            </a:r>
            <a:r>
              <a:rPr lang="en-US" altLang="zh-CN" sz="1100" dirty="0" err="1">
                <a:ea typeface="宋体" charset="-122"/>
              </a:rPr>
              <a:t>s</a:t>
            </a:r>
            <a:r>
              <a:rPr lang="en-US" altLang="zh-CN" sz="1400" dirty="0">
                <a:ea typeface="宋体" charset="-122"/>
              </a:rPr>
              <a:t>/M</a:t>
            </a:r>
            <a:r>
              <a:rPr lang="en-US" altLang="zh-CN" sz="1400" dirty="0" smtClean="0">
                <a:ea typeface="宋体" charset="-122"/>
              </a:rPr>
              <a:t>)*f+1</a:t>
            </a:r>
            <a:r>
              <a:rPr lang="en-US" altLang="zh-CN" sz="1400" dirty="0">
                <a:ea typeface="宋体" charset="-122"/>
              </a:rPr>
              <a:t>,   M &gt; </a:t>
            </a:r>
            <a:r>
              <a:rPr lang="en-US" altLang="zh-CN" sz="1400" dirty="0" err="1">
                <a:ea typeface="宋体" charset="-122"/>
              </a:rPr>
              <a:t>sqrt</a:t>
            </a:r>
            <a:r>
              <a:rPr lang="en-US" altLang="zh-CN" sz="1400" dirty="0">
                <a:ea typeface="宋体" charset="-122"/>
              </a:rPr>
              <a:t> (</a:t>
            </a:r>
            <a:r>
              <a:rPr lang="en-US" altLang="zh-CN" sz="1400" dirty="0" err="1" smtClean="0">
                <a:ea typeface="宋体" charset="-122"/>
              </a:rPr>
              <a:t>b</a:t>
            </a:r>
            <a:r>
              <a:rPr lang="en-US" altLang="zh-CN" sz="1100" dirty="0" err="1" smtClean="0">
                <a:ea typeface="宋体" charset="-122"/>
              </a:rPr>
              <a:t>s</a:t>
            </a:r>
            <a:r>
              <a:rPr lang="en-US" altLang="zh-CN" sz="1400" dirty="0" smtClean="0">
                <a:solidFill>
                  <a:srgbClr val="FF0000"/>
                </a:solidFill>
                <a:ea typeface="宋体" charset="-122"/>
              </a:rPr>
              <a:t>*f</a:t>
            </a:r>
            <a:r>
              <a:rPr lang="en-US" altLang="zh-CN" sz="1400" dirty="0" smtClean="0">
                <a:ea typeface="宋体" charset="-122"/>
              </a:rPr>
              <a:t>)     </a:t>
            </a:r>
            <a:endParaRPr lang="en-US" altLang="zh-CN" sz="1400" dirty="0"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Handling of Overflows</a:t>
            </a:r>
          </a:p>
        </p:txBody>
      </p:sp>
      <p:sp>
        <p:nvSpPr>
          <p:cNvPr id="19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42963" y="1165225"/>
            <a:ext cx="7935912" cy="5210175"/>
          </a:xfrm>
        </p:spPr>
        <p:txBody>
          <a:bodyPr/>
          <a:lstStyle/>
          <a:p>
            <a:r>
              <a:rPr lang="en-US" altLang="zh-CN" sz="1600" dirty="0" smtClean="0">
                <a:ea typeface="ＭＳ Ｐゴシック" pitchFamily="34" charset="-128"/>
              </a:rPr>
              <a:t>Partitioning is said to be </a:t>
            </a:r>
            <a:r>
              <a:rPr lang="en-US" altLang="zh-CN" sz="1600" b="1" dirty="0" smtClean="0">
                <a:solidFill>
                  <a:srgbClr val="C00000"/>
                </a:solidFill>
                <a:ea typeface="ＭＳ Ｐゴシック" pitchFamily="34" charset="-128"/>
              </a:rPr>
              <a:t>skewed</a:t>
            </a:r>
            <a:r>
              <a:rPr lang="en-US" altLang="zh-CN" sz="1600" dirty="0" smtClean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altLang="zh-CN" sz="1600" dirty="0" smtClean="0">
                <a:ea typeface="ＭＳ Ｐゴシック" pitchFamily="34" charset="-128"/>
              </a:rPr>
              <a:t>if some partitions have significantly more tuples than some others</a:t>
            </a:r>
          </a:p>
          <a:p>
            <a:pPr>
              <a:spcBef>
                <a:spcPts val="1200"/>
              </a:spcBef>
            </a:pPr>
            <a:r>
              <a:rPr lang="en-US" altLang="zh-CN" sz="1600" b="1" dirty="0" smtClean="0">
                <a:solidFill>
                  <a:srgbClr val="C00000"/>
                </a:solidFill>
                <a:ea typeface="ＭＳ Ｐゴシック" pitchFamily="34" charset="-128"/>
              </a:rPr>
              <a:t>Hash-table overflow</a:t>
            </a:r>
            <a:r>
              <a:rPr lang="en-US" altLang="zh-CN" sz="1600" dirty="0" smtClean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altLang="zh-CN" sz="1600" dirty="0" smtClean="0">
                <a:ea typeface="ＭＳ Ｐゴシック" pitchFamily="34" charset="-128"/>
              </a:rPr>
              <a:t>occurs in partition </a:t>
            </a:r>
            <a:r>
              <a:rPr lang="en-US" altLang="zh-CN" sz="1600" i="1" dirty="0" err="1" smtClean="0">
                <a:ea typeface="ＭＳ Ｐゴシック" pitchFamily="34" charset="-128"/>
              </a:rPr>
              <a:t>s</a:t>
            </a:r>
            <a:r>
              <a:rPr lang="en-US" altLang="zh-CN" sz="1600" i="1" baseline="-25000" dirty="0" err="1" smtClean="0">
                <a:ea typeface="ＭＳ Ｐゴシック" pitchFamily="34" charset="-128"/>
              </a:rPr>
              <a:t>i</a:t>
            </a:r>
            <a:r>
              <a:rPr lang="en-US" altLang="zh-CN" sz="1600" dirty="0" smtClean="0">
                <a:ea typeface="ＭＳ Ｐゴシック" pitchFamily="34" charset="-128"/>
              </a:rPr>
              <a:t> if </a:t>
            </a:r>
            <a:r>
              <a:rPr lang="en-US" altLang="zh-CN" sz="1600" i="1" dirty="0" err="1" smtClean="0">
                <a:ea typeface="ＭＳ Ｐゴシック" pitchFamily="34" charset="-128"/>
              </a:rPr>
              <a:t>s</a:t>
            </a:r>
            <a:r>
              <a:rPr lang="en-US" altLang="zh-CN" sz="1600" i="1" baseline="-25000" dirty="0" err="1" smtClean="0">
                <a:ea typeface="ＭＳ Ｐゴシック" pitchFamily="34" charset="-128"/>
              </a:rPr>
              <a:t>i</a:t>
            </a:r>
            <a:r>
              <a:rPr lang="en-US" altLang="zh-CN" sz="1600" dirty="0" smtClean="0">
                <a:ea typeface="ＭＳ Ｐゴシック" pitchFamily="34" charset="-128"/>
              </a:rPr>
              <a:t> does not fit in memory.  Reasons could be</a:t>
            </a:r>
          </a:p>
          <a:p>
            <a:pPr lvl="1"/>
            <a:r>
              <a:rPr lang="en-US" altLang="zh-CN" sz="1400" dirty="0" smtClean="0">
                <a:ea typeface="ＭＳ Ｐゴシック" pitchFamily="34" charset="-128"/>
              </a:rPr>
              <a:t>Many tuples in s with same value for join attributes</a:t>
            </a:r>
          </a:p>
          <a:p>
            <a:pPr lvl="1"/>
            <a:r>
              <a:rPr lang="en-US" altLang="zh-CN" sz="1400" dirty="0" smtClean="0">
                <a:ea typeface="ＭＳ Ｐゴシック" pitchFamily="34" charset="-128"/>
              </a:rPr>
              <a:t>Bad hash function</a:t>
            </a:r>
          </a:p>
          <a:p>
            <a:pPr>
              <a:spcBef>
                <a:spcPts val="1200"/>
              </a:spcBef>
            </a:pPr>
            <a:r>
              <a:rPr lang="en-US" altLang="zh-CN" sz="1600" b="1" dirty="0" smtClean="0">
                <a:solidFill>
                  <a:srgbClr val="C00000"/>
                </a:solidFill>
                <a:ea typeface="ＭＳ Ｐゴシック" pitchFamily="34" charset="-128"/>
              </a:rPr>
              <a:t>Overflow resolution</a:t>
            </a:r>
            <a:r>
              <a:rPr lang="en-US" altLang="zh-CN" sz="1600" dirty="0" smtClean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altLang="zh-CN" sz="1600" dirty="0" smtClean="0">
                <a:ea typeface="ＭＳ Ｐゴシック" pitchFamily="34" charset="-128"/>
              </a:rPr>
              <a:t>can be done in build phase</a:t>
            </a:r>
          </a:p>
          <a:p>
            <a:pPr lvl="1"/>
            <a:r>
              <a:rPr lang="en-US" altLang="zh-CN" sz="1400" dirty="0" smtClean="0">
                <a:ea typeface="ＭＳ Ｐゴシック" pitchFamily="34" charset="-128"/>
              </a:rPr>
              <a:t>Partition </a:t>
            </a:r>
            <a:r>
              <a:rPr lang="en-US" altLang="zh-CN" sz="1400" i="1" dirty="0" err="1" smtClean="0">
                <a:ea typeface="ＭＳ Ｐゴシック" pitchFamily="34" charset="-128"/>
              </a:rPr>
              <a:t>s</a:t>
            </a:r>
            <a:r>
              <a:rPr lang="en-US" altLang="zh-CN" sz="1600" i="1" baseline="-25000" dirty="0" err="1" smtClean="0">
                <a:ea typeface="ＭＳ Ｐゴシック" pitchFamily="34" charset="-128"/>
              </a:rPr>
              <a:t>i</a:t>
            </a:r>
            <a:r>
              <a:rPr lang="en-US" altLang="zh-CN" sz="1400" dirty="0" smtClean="0">
                <a:ea typeface="ＭＳ Ｐゴシック" pitchFamily="34" charset="-128"/>
              </a:rPr>
              <a:t> is further partitioned using different hash function. </a:t>
            </a:r>
          </a:p>
          <a:p>
            <a:pPr lvl="1"/>
            <a:r>
              <a:rPr lang="en-US" altLang="zh-CN" sz="1400" dirty="0" smtClean="0">
                <a:ea typeface="ＭＳ Ｐゴシック" pitchFamily="34" charset="-128"/>
              </a:rPr>
              <a:t>Partition </a:t>
            </a:r>
            <a:r>
              <a:rPr lang="en-US" altLang="zh-CN" sz="1400" i="1" dirty="0" err="1" smtClean="0">
                <a:ea typeface="ＭＳ Ｐゴシック" pitchFamily="34" charset="-128"/>
              </a:rPr>
              <a:t>r</a:t>
            </a:r>
            <a:r>
              <a:rPr lang="en-US" altLang="zh-CN" sz="1600" i="1" baseline="-25000" dirty="0" err="1" smtClean="0">
                <a:ea typeface="ＭＳ Ｐゴシック" pitchFamily="34" charset="-128"/>
              </a:rPr>
              <a:t>i</a:t>
            </a:r>
            <a:r>
              <a:rPr lang="en-US" altLang="zh-CN" sz="1400" dirty="0" smtClean="0">
                <a:ea typeface="ＭＳ Ｐゴシック" pitchFamily="34" charset="-128"/>
              </a:rPr>
              <a:t> must be similarly partitioned.</a:t>
            </a:r>
          </a:p>
          <a:p>
            <a:pPr>
              <a:spcBef>
                <a:spcPts val="1200"/>
              </a:spcBef>
            </a:pPr>
            <a:r>
              <a:rPr lang="en-US" altLang="zh-CN" sz="1600" b="1" dirty="0" smtClean="0">
                <a:solidFill>
                  <a:srgbClr val="C00000"/>
                </a:solidFill>
                <a:ea typeface="ＭＳ Ｐゴシック" pitchFamily="34" charset="-128"/>
              </a:rPr>
              <a:t>Overflow avoidance</a:t>
            </a:r>
            <a:r>
              <a:rPr lang="en-US" altLang="zh-CN" sz="1600" dirty="0" smtClean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altLang="zh-CN" sz="1600" dirty="0" smtClean="0">
                <a:ea typeface="ＭＳ Ｐゴシック" pitchFamily="34" charset="-128"/>
              </a:rPr>
              <a:t>performs partitioning carefully to avoid overflows during build phase</a:t>
            </a:r>
          </a:p>
          <a:p>
            <a:pPr lvl="1"/>
            <a:r>
              <a:rPr lang="en-US" altLang="zh-CN" sz="1400" dirty="0" smtClean="0">
                <a:ea typeface="ＭＳ Ｐゴシック" pitchFamily="34" charset="-128"/>
              </a:rPr>
              <a:t>E.g. partition build relation into many partitions, then combine them</a:t>
            </a:r>
          </a:p>
          <a:p>
            <a:pPr>
              <a:spcBef>
                <a:spcPts val="1200"/>
              </a:spcBef>
            </a:pPr>
            <a:r>
              <a:rPr lang="en-US" altLang="zh-CN" sz="1600" dirty="0" smtClean="0">
                <a:ea typeface="ＭＳ Ｐゴシック" pitchFamily="34" charset="-128"/>
              </a:rPr>
              <a:t>Both approaches fail with large numbers of duplicates</a:t>
            </a:r>
          </a:p>
          <a:p>
            <a:pPr lvl="1"/>
            <a:r>
              <a:rPr lang="en-US" altLang="zh-CN" sz="1400" dirty="0" smtClean="0">
                <a:solidFill>
                  <a:srgbClr val="C00000"/>
                </a:solidFill>
                <a:ea typeface="ＭＳ Ｐゴシック" pitchFamily="34" charset="-128"/>
              </a:rPr>
              <a:t>Fallback option: use block nested loops </a:t>
            </a:r>
            <a:r>
              <a:rPr lang="en-US" altLang="zh-CN" sz="1400" dirty="0" smtClean="0">
                <a:ea typeface="ＭＳ Ｐゴシック" pitchFamily="34" charset="-128"/>
              </a:rPr>
              <a:t>join on overflowed  partitions</a:t>
            </a:r>
          </a:p>
        </p:txBody>
      </p:sp>
    </p:spTree>
    <p:extLst>
      <p:ext uri="{BB962C8B-B14F-4D97-AF65-F5344CB8AC3E}">
        <p14:creationId xmlns:p14="http://schemas.microsoft.com/office/powerpoint/2010/main" val="316315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Cost of Hash-Join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3" y="981075"/>
            <a:ext cx="7699375" cy="4826000"/>
          </a:xfrm>
        </p:spPr>
        <p:txBody>
          <a:bodyPr/>
          <a:lstStyle/>
          <a:p>
            <a:pPr>
              <a:tabLst>
                <a:tab pos="3146425" algn="ctr"/>
              </a:tabLst>
            </a:pPr>
            <a:r>
              <a:rPr lang="en-US" altLang="zh-CN" sz="1800" dirty="0">
                <a:ea typeface="宋体" charset="-122"/>
              </a:rPr>
              <a:t>If recursive partitioning is not </a:t>
            </a:r>
            <a:r>
              <a:rPr lang="en-US" altLang="zh-CN" sz="1800" dirty="0" smtClean="0">
                <a:ea typeface="宋体" charset="-122"/>
              </a:rPr>
              <a:t>required, block transfer:  </a:t>
            </a:r>
            <a:r>
              <a:rPr lang="en-US" altLang="zh-CN" sz="1800" dirty="0">
                <a:ea typeface="宋体" charset="-122"/>
              </a:rPr>
              <a:t>3(</a:t>
            </a:r>
            <a:r>
              <a:rPr lang="en-US" altLang="zh-CN" sz="1800" i="1" dirty="0" err="1">
                <a:ea typeface="宋体" charset="-122"/>
              </a:rPr>
              <a:t>b</a:t>
            </a:r>
            <a:r>
              <a:rPr lang="en-US" altLang="zh-CN" sz="1800" i="1" baseline="-25000" dirty="0" err="1">
                <a:ea typeface="宋体" charset="-122"/>
              </a:rPr>
              <a:t>r</a:t>
            </a:r>
            <a:r>
              <a:rPr lang="en-US" altLang="zh-CN" sz="1800" i="1" dirty="0">
                <a:ea typeface="宋体" charset="-122"/>
              </a:rPr>
              <a:t> </a:t>
            </a:r>
            <a:r>
              <a:rPr lang="en-US" altLang="zh-CN" sz="1800" dirty="0">
                <a:ea typeface="宋体" charset="-122"/>
              </a:rPr>
              <a:t>+</a:t>
            </a:r>
            <a:r>
              <a:rPr lang="en-US" altLang="zh-CN" sz="1800" i="1" dirty="0">
                <a:ea typeface="宋体" charset="-122"/>
              </a:rPr>
              <a:t> </a:t>
            </a:r>
            <a:r>
              <a:rPr lang="en-US" altLang="zh-CN" sz="1800" i="1" dirty="0" err="1">
                <a:ea typeface="宋体" charset="-122"/>
              </a:rPr>
              <a:t>b</a:t>
            </a:r>
            <a:r>
              <a:rPr lang="en-US" altLang="zh-CN" sz="1800" i="1" baseline="-25000" dirty="0" err="1">
                <a:ea typeface="宋体" charset="-122"/>
              </a:rPr>
              <a:t>s</a:t>
            </a:r>
            <a:r>
              <a:rPr lang="en-US" altLang="zh-CN" sz="1800" i="1" dirty="0">
                <a:ea typeface="宋体" charset="-122"/>
              </a:rPr>
              <a:t>)</a:t>
            </a:r>
            <a:r>
              <a:rPr lang="en-US" altLang="zh-CN" sz="1800" dirty="0">
                <a:ea typeface="宋体" charset="-122"/>
              </a:rPr>
              <a:t> +4</a:t>
            </a:r>
            <a:r>
              <a:rPr lang="en-US" altLang="zh-CN" sz="1800" dirty="0">
                <a:ea typeface="宋体" charset="-122"/>
                <a:sym typeface="Symbol" pitchFamily="18" charset="2"/>
              </a:rPr>
              <a:t> </a:t>
            </a:r>
            <a:r>
              <a:rPr lang="en-US" altLang="zh-CN" sz="1800" i="1" dirty="0" err="1">
                <a:ea typeface="宋体" charset="-122"/>
                <a:sym typeface="Symbol" pitchFamily="18" charset="2"/>
              </a:rPr>
              <a:t>n</a:t>
            </a:r>
            <a:r>
              <a:rPr lang="en-US" altLang="zh-CN" i="1" baseline="-25000" dirty="0" err="1">
                <a:ea typeface="宋体" charset="-122"/>
                <a:sym typeface="Symbol" pitchFamily="18" charset="2"/>
              </a:rPr>
              <a:t>h</a:t>
            </a:r>
            <a:endParaRPr lang="en-US" altLang="zh-CN" i="1" baseline="-25000" dirty="0">
              <a:ea typeface="宋体" charset="-122"/>
              <a:sym typeface="Symbol" pitchFamily="18" charset="2"/>
            </a:endParaRPr>
          </a:p>
          <a:p>
            <a:pPr lvl="1">
              <a:tabLst>
                <a:tab pos="3146425" algn="ctr"/>
              </a:tabLst>
            </a:pPr>
            <a:r>
              <a:rPr lang="en-US" altLang="zh-CN" i="1" dirty="0">
                <a:ea typeface="宋体" charset="-122"/>
                <a:sym typeface="Symbol" pitchFamily="18" charset="2"/>
              </a:rPr>
              <a:t>Partition: to read </a:t>
            </a:r>
            <a:r>
              <a:rPr lang="en-US" altLang="zh-CN" sz="1600" i="1" dirty="0" err="1">
                <a:ea typeface="宋体" charset="-122"/>
              </a:rPr>
              <a:t>b</a:t>
            </a:r>
            <a:r>
              <a:rPr lang="en-US" altLang="zh-CN" sz="1600" i="1" baseline="-25000" dirty="0" err="1">
                <a:ea typeface="宋体" charset="-122"/>
              </a:rPr>
              <a:t>r</a:t>
            </a:r>
            <a:r>
              <a:rPr lang="en-US" altLang="zh-CN" sz="1600" i="1" dirty="0">
                <a:ea typeface="宋体" charset="-122"/>
              </a:rPr>
              <a:t> </a:t>
            </a:r>
            <a:r>
              <a:rPr lang="en-US" altLang="zh-CN" sz="1600" dirty="0">
                <a:ea typeface="宋体" charset="-122"/>
              </a:rPr>
              <a:t>+</a:t>
            </a:r>
            <a:r>
              <a:rPr lang="en-US" altLang="zh-CN" sz="1600" i="1" dirty="0">
                <a:ea typeface="宋体" charset="-122"/>
              </a:rPr>
              <a:t> </a:t>
            </a:r>
            <a:r>
              <a:rPr lang="en-US" altLang="zh-CN" sz="1600" i="1" dirty="0" err="1">
                <a:ea typeface="宋体" charset="-122"/>
              </a:rPr>
              <a:t>b</a:t>
            </a:r>
            <a:r>
              <a:rPr lang="en-US" altLang="zh-CN" sz="1600" i="1" baseline="-25000" dirty="0" err="1">
                <a:ea typeface="宋体" charset="-122"/>
              </a:rPr>
              <a:t>s</a:t>
            </a:r>
            <a:r>
              <a:rPr lang="en-US" altLang="zh-CN" sz="1600" i="1" baseline="-25000" dirty="0">
                <a:ea typeface="宋体" charset="-122"/>
              </a:rPr>
              <a:t>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blocks, to write 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US" altLang="zh-CN" sz="1600" i="1" dirty="0" err="1">
                <a:ea typeface="宋体" charset="-122"/>
              </a:rPr>
              <a:t>b</a:t>
            </a:r>
            <a:r>
              <a:rPr lang="en-US" altLang="zh-CN" sz="1600" i="1" baseline="-25000" dirty="0" err="1">
                <a:ea typeface="宋体" charset="-122"/>
              </a:rPr>
              <a:t>r</a:t>
            </a:r>
            <a:r>
              <a:rPr lang="en-US" altLang="zh-CN" sz="1600" i="1" dirty="0">
                <a:ea typeface="宋体" charset="-122"/>
              </a:rPr>
              <a:t> </a:t>
            </a:r>
            <a:r>
              <a:rPr lang="en-US" altLang="zh-CN" sz="1600" dirty="0">
                <a:ea typeface="宋体" charset="-122"/>
              </a:rPr>
              <a:t>+</a:t>
            </a:r>
            <a:r>
              <a:rPr lang="en-US" altLang="zh-CN" sz="1600" i="1" dirty="0">
                <a:ea typeface="宋体" charset="-122"/>
              </a:rPr>
              <a:t> </a:t>
            </a:r>
            <a:r>
              <a:rPr lang="en-US" altLang="zh-CN" sz="1600" i="1" dirty="0" err="1">
                <a:ea typeface="宋体" charset="-122"/>
              </a:rPr>
              <a:t>b</a:t>
            </a:r>
            <a:r>
              <a:rPr lang="en-US" altLang="zh-CN" sz="1600" i="1" baseline="-25000" dirty="0" err="1">
                <a:ea typeface="宋体" charset="-122"/>
              </a:rPr>
              <a:t>s</a:t>
            </a:r>
            <a:r>
              <a:rPr lang="en-US" altLang="zh-CN" sz="1600" i="1" dirty="0">
                <a:ea typeface="宋体" charset="-122"/>
              </a:rPr>
              <a:t>)</a:t>
            </a:r>
            <a:r>
              <a:rPr lang="en-US" altLang="zh-CN" sz="1600" dirty="0">
                <a:ea typeface="宋体" charset="-122"/>
              </a:rPr>
              <a:t> +2</a:t>
            </a:r>
            <a:r>
              <a:rPr lang="en-US" altLang="zh-CN" sz="1600" dirty="0">
                <a:ea typeface="宋体" charset="-122"/>
                <a:sym typeface="Symbol" pitchFamily="18" charset="2"/>
              </a:rPr>
              <a:t> </a:t>
            </a:r>
            <a:r>
              <a:rPr lang="en-US" altLang="zh-CN" sz="1600" i="1" dirty="0" err="1">
                <a:ea typeface="宋体" charset="-122"/>
                <a:sym typeface="Symbol" pitchFamily="18" charset="2"/>
              </a:rPr>
              <a:t>n</a:t>
            </a:r>
            <a:r>
              <a:rPr lang="en-US" altLang="zh-CN" i="1" baseline="-25000" dirty="0" err="1">
                <a:ea typeface="宋体" charset="-122"/>
                <a:sym typeface="Symbol" pitchFamily="18" charset="2"/>
              </a:rPr>
              <a:t>h</a:t>
            </a:r>
            <a:r>
              <a:rPr lang="en-US" altLang="zh-CN" i="1" baseline="-25000" dirty="0">
                <a:ea typeface="宋体" charset="-122"/>
                <a:sym typeface="Symbol" pitchFamily="18" charset="2"/>
              </a:rPr>
              <a:t>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blocks</a:t>
            </a:r>
          </a:p>
          <a:p>
            <a:pPr lvl="1">
              <a:tabLst>
                <a:tab pos="3146425" algn="ctr"/>
              </a:tabLst>
            </a:pPr>
            <a:r>
              <a:rPr lang="en-US" altLang="zh-CN" i="1" dirty="0">
                <a:ea typeface="宋体" charset="-122"/>
                <a:sym typeface="Symbol" pitchFamily="18" charset="2"/>
              </a:rPr>
              <a:t>Join: to read 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US" altLang="zh-CN" sz="1600" i="1" dirty="0" err="1">
                <a:ea typeface="宋体" charset="-122"/>
              </a:rPr>
              <a:t>b</a:t>
            </a:r>
            <a:r>
              <a:rPr lang="en-US" altLang="zh-CN" sz="1600" i="1" baseline="-25000" dirty="0" err="1">
                <a:ea typeface="宋体" charset="-122"/>
              </a:rPr>
              <a:t>r</a:t>
            </a:r>
            <a:r>
              <a:rPr lang="en-US" altLang="zh-CN" sz="1600" i="1" dirty="0">
                <a:ea typeface="宋体" charset="-122"/>
              </a:rPr>
              <a:t> </a:t>
            </a:r>
            <a:r>
              <a:rPr lang="en-US" altLang="zh-CN" sz="1600" dirty="0">
                <a:ea typeface="宋体" charset="-122"/>
              </a:rPr>
              <a:t>+</a:t>
            </a:r>
            <a:r>
              <a:rPr lang="en-US" altLang="zh-CN" sz="1600" i="1" dirty="0">
                <a:ea typeface="宋体" charset="-122"/>
              </a:rPr>
              <a:t> </a:t>
            </a:r>
            <a:r>
              <a:rPr lang="en-US" altLang="zh-CN" sz="1600" i="1" dirty="0" err="1">
                <a:ea typeface="宋体" charset="-122"/>
              </a:rPr>
              <a:t>b</a:t>
            </a:r>
            <a:r>
              <a:rPr lang="en-US" altLang="zh-CN" sz="1600" i="1" baseline="-25000" dirty="0" err="1">
                <a:ea typeface="宋体" charset="-122"/>
              </a:rPr>
              <a:t>s</a:t>
            </a:r>
            <a:r>
              <a:rPr lang="en-US" altLang="zh-CN" sz="1600" i="1" dirty="0">
                <a:ea typeface="宋体" charset="-122"/>
              </a:rPr>
              <a:t>)</a:t>
            </a:r>
            <a:r>
              <a:rPr lang="en-US" altLang="zh-CN" sz="1600" dirty="0">
                <a:ea typeface="宋体" charset="-122"/>
              </a:rPr>
              <a:t> +2</a:t>
            </a:r>
            <a:r>
              <a:rPr lang="en-US" altLang="zh-CN" sz="1600" dirty="0">
                <a:ea typeface="宋体" charset="-122"/>
                <a:sym typeface="Symbol" pitchFamily="18" charset="2"/>
              </a:rPr>
              <a:t> </a:t>
            </a:r>
            <a:r>
              <a:rPr lang="en-US" altLang="zh-CN" sz="1600" i="1" dirty="0" err="1">
                <a:ea typeface="宋体" charset="-122"/>
                <a:sym typeface="Symbol" pitchFamily="18" charset="2"/>
              </a:rPr>
              <a:t>n</a:t>
            </a:r>
            <a:r>
              <a:rPr lang="en-US" altLang="zh-CN" i="1" baseline="-25000" dirty="0" err="1">
                <a:ea typeface="宋体" charset="-122"/>
                <a:sym typeface="Symbol" pitchFamily="18" charset="2"/>
              </a:rPr>
              <a:t>h</a:t>
            </a:r>
            <a:r>
              <a:rPr lang="en-US" altLang="zh-CN" i="1" baseline="-25000" dirty="0">
                <a:ea typeface="宋体" charset="-122"/>
                <a:sym typeface="Symbol" pitchFamily="18" charset="2"/>
              </a:rPr>
              <a:t>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blocks</a:t>
            </a:r>
          </a:p>
          <a:p>
            <a:pPr lvl="1">
              <a:tabLst>
                <a:tab pos="3146425" algn="ctr"/>
              </a:tabLst>
            </a:pPr>
            <a:r>
              <a:rPr lang="en-US" altLang="zh-CN" dirty="0" smtClean="0">
                <a:ea typeface="宋体" charset="-122"/>
                <a:sym typeface="Symbol" pitchFamily="18" charset="2"/>
              </a:rPr>
              <a:t>Plus  </a:t>
            </a:r>
            <a:r>
              <a:rPr lang="en-US" altLang="zh-CN" dirty="0" smtClean="0">
                <a:ea typeface="ＭＳ Ｐゴシック" pitchFamily="34" charset="-128"/>
                <a:sym typeface="Symbol" pitchFamily="18" charset="2"/>
              </a:rPr>
              <a:t>2</a:t>
            </a:r>
            <a:r>
              <a:rPr lang="en-US" altLang="zh-CN" sz="2000" dirty="0">
                <a:ea typeface="ＭＳ Ｐゴシック" pitchFamily="34" charset="-128"/>
                <a:sym typeface="Symbol" pitchFamily="18" charset="2"/>
              </a:rPr>
              <a:t>( 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</a:t>
            </a:r>
            <a:r>
              <a:rPr lang="en-US" altLang="zh-CN" i="1" dirty="0" err="1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i="1" baseline="-25000" dirty="0" err="1">
                <a:ea typeface="ＭＳ Ｐゴシック" pitchFamily="34" charset="-128"/>
                <a:sym typeface="Symbol" pitchFamily="18" charset="2"/>
              </a:rPr>
              <a:t>r</a:t>
            </a:r>
            <a:r>
              <a:rPr lang="en-US" altLang="zh-CN" i="1" baseline="-25000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/ b</a:t>
            </a:r>
            <a:r>
              <a:rPr lang="en-US" altLang="zh-CN" i="1" baseline="-25000" dirty="0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 + </a:t>
            </a:r>
            <a:r>
              <a:rPr lang="en-US" altLang="zh-CN" i="1" dirty="0" err="1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i="1" baseline="-25000" dirty="0" err="1">
                <a:ea typeface="ＭＳ Ｐゴシック" pitchFamily="34" charset="-128"/>
                <a:sym typeface="Symbol" pitchFamily="18" charset="2"/>
              </a:rPr>
              <a:t>s</a:t>
            </a:r>
            <a:r>
              <a:rPr lang="en-US" altLang="zh-CN" i="1" baseline="-25000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/ b</a:t>
            </a:r>
            <a:r>
              <a:rPr lang="en-US" altLang="zh-CN" i="1" baseline="-25000" dirty="0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)  seeks</a:t>
            </a:r>
            <a:endParaRPr lang="en-US" altLang="zh-CN" sz="2000" i="1" dirty="0">
              <a:ea typeface="ＭＳ Ｐゴシック" pitchFamily="34" charset="-128"/>
              <a:sym typeface="Symbol" pitchFamily="18" charset="2"/>
            </a:endParaRPr>
          </a:p>
          <a:p>
            <a:pPr>
              <a:tabLst>
                <a:tab pos="3146425" algn="ctr"/>
              </a:tabLst>
            </a:pPr>
            <a:r>
              <a:rPr lang="en-US" altLang="zh-CN" sz="1800" dirty="0" smtClean="0">
                <a:ea typeface="宋体" charset="-122"/>
                <a:sym typeface="Symbol" pitchFamily="18" charset="2"/>
              </a:rPr>
              <a:t>If </a:t>
            </a:r>
            <a:r>
              <a:rPr lang="en-US" altLang="zh-CN" sz="1800" dirty="0">
                <a:ea typeface="宋体" charset="-122"/>
                <a:sym typeface="Symbol" pitchFamily="18" charset="2"/>
              </a:rPr>
              <a:t>the entire build input can be kept in main memory, </a:t>
            </a:r>
            <a:r>
              <a:rPr lang="en-US" altLang="zh-CN" sz="1800" i="1" dirty="0" err="1">
                <a:ea typeface="宋体" charset="-122"/>
                <a:sym typeface="Symbol" pitchFamily="18" charset="2"/>
              </a:rPr>
              <a:t>n</a:t>
            </a:r>
            <a:r>
              <a:rPr lang="en-US" altLang="zh-CN" i="1" baseline="-25000" dirty="0" err="1">
                <a:ea typeface="宋体" charset="-122"/>
                <a:sym typeface="Symbol" pitchFamily="18" charset="2"/>
              </a:rPr>
              <a:t>h</a:t>
            </a:r>
            <a:r>
              <a:rPr lang="en-US" altLang="zh-CN" sz="1800" dirty="0">
                <a:ea typeface="宋体" charset="-122"/>
                <a:sym typeface="Symbol" pitchFamily="18" charset="2"/>
              </a:rPr>
              <a:t> can be set to 0 and the algorithm does not partition the relations into temporary files.  Cost estimate goes down to </a:t>
            </a:r>
            <a:r>
              <a:rPr lang="en-US" altLang="zh-CN" sz="1800" i="1" dirty="0" err="1">
                <a:ea typeface="宋体" charset="-122"/>
                <a:sym typeface="Symbol" pitchFamily="18" charset="2"/>
              </a:rPr>
              <a:t>b</a:t>
            </a:r>
            <a:r>
              <a:rPr lang="en-US" altLang="zh-CN" sz="1800" i="1" baseline="-25000" dirty="0" err="1">
                <a:ea typeface="宋体" charset="-122"/>
                <a:sym typeface="Symbol" pitchFamily="18" charset="2"/>
              </a:rPr>
              <a:t>r</a:t>
            </a:r>
            <a:r>
              <a:rPr lang="en-US" altLang="zh-CN" sz="1800" i="1" dirty="0">
                <a:ea typeface="宋体" charset="-122"/>
                <a:sym typeface="Symbol" pitchFamily="18" charset="2"/>
              </a:rPr>
              <a:t> +</a:t>
            </a:r>
            <a:r>
              <a:rPr lang="en-US" altLang="zh-CN" sz="1800" dirty="0">
                <a:ea typeface="宋体" charset="-122"/>
                <a:sym typeface="Symbol" pitchFamily="18" charset="2"/>
              </a:rPr>
              <a:t> </a:t>
            </a:r>
            <a:r>
              <a:rPr lang="en-US" altLang="zh-CN" sz="1800" dirty="0" err="1">
                <a:ea typeface="宋体" charset="-122"/>
                <a:sym typeface="Symbol" pitchFamily="18" charset="2"/>
              </a:rPr>
              <a:t>b</a:t>
            </a:r>
            <a:r>
              <a:rPr lang="en-US" altLang="zh-CN" sz="1800" baseline="-25000" dirty="0" err="1">
                <a:ea typeface="宋体" charset="-122"/>
                <a:sym typeface="Symbol" pitchFamily="18" charset="2"/>
              </a:rPr>
              <a:t>s</a:t>
            </a:r>
            <a:r>
              <a:rPr lang="en-US" altLang="zh-CN" sz="1800" dirty="0">
                <a:ea typeface="宋体" charset="-122"/>
                <a:sym typeface="Symbol" pitchFamily="18" charset="2"/>
              </a:rPr>
              <a:t>.</a:t>
            </a:r>
          </a:p>
          <a:p>
            <a:pPr>
              <a:tabLst>
                <a:tab pos="3146425" algn="ctr"/>
              </a:tabLst>
            </a:pPr>
            <a:r>
              <a:rPr lang="en-US" altLang="zh-CN" sz="1800" dirty="0">
                <a:ea typeface="宋体" charset="-122"/>
                <a:sym typeface="Symbol" pitchFamily="18" charset="2"/>
              </a:rPr>
              <a:t>If recursive partitioning required, number of passes required for partitioning</a:t>
            </a:r>
            <a:r>
              <a:rPr lang="en-US" altLang="zh-CN" sz="1800" i="1" dirty="0">
                <a:ea typeface="宋体" charset="-122"/>
                <a:sym typeface="Symbol" pitchFamily="18" charset="2"/>
              </a:rPr>
              <a:t> s</a:t>
            </a:r>
            <a:r>
              <a:rPr lang="en-US" altLang="zh-CN" sz="1800" dirty="0">
                <a:ea typeface="宋体" charset="-122"/>
                <a:sym typeface="Symbol" pitchFamily="18" charset="2"/>
              </a:rPr>
              <a:t> is </a:t>
            </a:r>
            <a:r>
              <a:rPr lang="en-US" altLang="zh-CN" sz="1800" i="1" dirty="0" err="1">
                <a:ea typeface="宋体" charset="-122"/>
                <a:sym typeface="Symbol" pitchFamily="18" charset="2"/>
              </a:rPr>
              <a:t>log</a:t>
            </a:r>
            <a:r>
              <a:rPr lang="en-US" altLang="zh-CN" sz="1800" i="1" baseline="-25000" dirty="0" err="1">
                <a:ea typeface="宋体" charset="-122"/>
                <a:sym typeface="Symbol" pitchFamily="18" charset="2"/>
              </a:rPr>
              <a:t>M</a:t>
            </a:r>
            <a:r>
              <a:rPr lang="en-US" altLang="zh-CN" sz="1800" i="1" baseline="-25000" dirty="0">
                <a:ea typeface="宋体" charset="-122"/>
                <a:sym typeface="Symbol" pitchFamily="18" charset="2"/>
              </a:rPr>
              <a:t>–</a:t>
            </a:r>
            <a:r>
              <a:rPr lang="en-US" altLang="zh-CN" sz="1800" baseline="-25000" dirty="0">
                <a:ea typeface="宋体" charset="-122"/>
                <a:sym typeface="Symbol" pitchFamily="18" charset="2"/>
              </a:rPr>
              <a:t>1</a:t>
            </a:r>
            <a:r>
              <a:rPr lang="en-US" altLang="zh-CN" sz="1800" dirty="0">
                <a:ea typeface="宋体" charset="-122"/>
                <a:sym typeface="Symbol" pitchFamily="18" charset="2"/>
              </a:rPr>
              <a:t>(</a:t>
            </a:r>
            <a:r>
              <a:rPr lang="en-US" altLang="zh-CN" sz="1800" i="1" dirty="0" err="1">
                <a:ea typeface="宋体" charset="-122"/>
                <a:sym typeface="Symbol" pitchFamily="18" charset="2"/>
              </a:rPr>
              <a:t>b</a:t>
            </a:r>
            <a:r>
              <a:rPr lang="en-US" altLang="zh-CN" sz="1800" i="1" baseline="-25000" dirty="0" err="1">
                <a:ea typeface="宋体" charset="-122"/>
                <a:sym typeface="Symbol" pitchFamily="18" charset="2"/>
              </a:rPr>
              <a:t>s</a:t>
            </a:r>
            <a:r>
              <a:rPr lang="en-US" altLang="zh-CN" sz="1800" dirty="0">
                <a:ea typeface="宋体" charset="-122"/>
                <a:sym typeface="Symbol" pitchFamily="18" charset="2"/>
              </a:rPr>
              <a:t>) – 1.  This is because each final partition of </a:t>
            </a:r>
            <a:r>
              <a:rPr lang="en-US" altLang="zh-CN" sz="1800" i="1" dirty="0">
                <a:ea typeface="宋体" charset="-122"/>
                <a:sym typeface="Symbol" pitchFamily="18" charset="2"/>
              </a:rPr>
              <a:t>s</a:t>
            </a:r>
            <a:r>
              <a:rPr lang="en-US" altLang="zh-CN" sz="1800" dirty="0">
                <a:ea typeface="宋体" charset="-122"/>
                <a:sym typeface="Symbol" pitchFamily="18" charset="2"/>
              </a:rPr>
              <a:t> should fit in memory. Total cost estimate </a:t>
            </a:r>
            <a:r>
              <a:rPr lang="en-US" altLang="zh-CN" sz="1800" dirty="0" smtClean="0">
                <a:ea typeface="宋体" charset="-122"/>
                <a:sym typeface="Symbol" pitchFamily="18" charset="2"/>
              </a:rPr>
              <a:t>(block transfer) is</a:t>
            </a:r>
            <a:r>
              <a:rPr lang="en-US" altLang="zh-CN" sz="1800" dirty="0">
                <a:ea typeface="宋体" charset="-122"/>
                <a:sym typeface="Symbol" pitchFamily="18" charset="2"/>
              </a:rPr>
              <a:t>: </a:t>
            </a:r>
          </a:p>
          <a:p>
            <a:pPr>
              <a:buFont typeface="Monotype Sorts" pitchFamily="2" charset="2"/>
              <a:buNone/>
              <a:tabLst>
                <a:tab pos="3146425" algn="ctr"/>
              </a:tabLst>
            </a:pPr>
            <a:r>
              <a:rPr lang="en-US" altLang="zh-CN" sz="1800" dirty="0">
                <a:ea typeface="宋体" charset="-122"/>
              </a:rPr>
              <a:t>		2</a:t>
            </a:r>
            <a:r>
              <a:rPr lang="en-US" altLang="zh-CN" sz="1800" i="1" dirty="0">
                <a:ea typeface="宋体" charset="-122"/>
              </a:rPr>
              <a:t>(</a:t>
            </a:r>
            <a:r>
              <a:rPr lang="en-US" altLang="zh-CN" sz="1800" i="1" dirty="0" err="1">
                <a:ea typeface="宋体" charset="-122"/>
              </a:rPr>
              <a:t>b</a:t>
            </a:r>
            <a:r>
              <a:rPr lang="en-US" altLang="zh-CN" sz="1800" i="1" baseline="-25000" dirty="0" err="1">
                <a:ea typeface="宋体" charset="-122"/>
              </a:rPr>
              <a:t>r</a:t>
            </a:r>
            <a:r>
              <a:rPr lang="en-US" altLang="zh-CN" sz="1800" i="1" dirty="0">
                <a:ea typeface="宋体" charset="-122"/>
              </a:rPr>
              <a:t> + </a:t>
            </a:r>
            <a:r>
              <a:rPr lang="en-US" altLang="zh-CN" sz="1800" i="1" dirty="0" err="1">
                <a:ea typeface="宋体" charset="-122"/>
              </a:rPr>
              <a:t>b</a:t>
            </a:r>
            <a:r>
              <a:rPr lang="en-US" altLang="zh-CN" sz="1800" i="1" baseline="-25000" dirty="0" err="1">
                <a:ea typeface="宋体" charset="-122"/>
              </a:rPr>
              <a:t>s</a:t>
            </a:r>
            <a:r>
              <a:rPr lang="en-US" altLang="zh-CN" sz="1800" i="1" dirty="0">
                <a:ea typeface="宋体" charset="-122"/>
              </a:rPr>
              <a:t>)</a:t>
            </a:r>
            <a:r>
              <a:rPr lang="en-US" altLang="zh-CN" sz="1800" i="1" baseline="-25000" dirty="0">
                <a:ea typeface="宋体" charset="-122"/>
              </a:rPr>
              <a:t> </a:t>
            </a:r>
            <a:r>
              <a:rPr lang="en-US" altLang="zh-CN" sz="1800" dirty="0">
                <a:ea typeface="宋体" charset="-122"/>
                <a:sym typeface="Symbol" pitchFamily="18" charset="2"/>
              </a:rPr>
              <a:t></a:t>
            </a:r>
            <a:r>
              <a:rPr lang="en-US" altLang="zh-CN" sz="1800" i="1" dirty="0" err="1" smtClean="0">
                <a:ea typeface="宋体" charset="-122"/>
                <a:sym typeface="Symbol" pitchFamily="18" charset="2"/>
              </a:rPr>
              <a:t>log</a:t>
            </a:r>
            <a:r>
              <a:rPr lang="en-US" altLang="zh-CN" sz="1800" i="1" baseline="-25000" dirty="0" err="1" smtClean="0">
                <a:ea typeface="宋体" charset="-122"/>
                <a:sym typeface="Symbol" pitchFamily="18" charset="2"/>
              </a:rPr>
              <a:t>M</a:t>
            </a:r>
            <a:r>
              <a:rPr lang="en-US" altLang="zh-CN" sz="1800" i="1" baseline="-25000" dirty="0" smtClean="0">
                <a:ea typeface="宋体" charset="-122"/>
                <a:sym typeface="Symbol" pitchFamily="18" charset="2"/>
              </a:rPr>
              <a:t>–</a:t>
            </a:r>
            <a:r>
              <a:rPr lang="en-US" altLang="zh-CN" sz="1800" baseline="-25000" dirty="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sz="1800" dirty="0" smtClean="0">
                <a:ea typeface="宋体" charset="-122"/>
                <a:sym typeface="Symbol" pitchFamily="18" charset="2"/>
              </a:rPr>
              <a:t>(</a:t>
            </a:r>
            <a:r>
              <a:rPr lang="en-US" altLang="zh-CN" sz="1800" i="1" dirty="0" err="1" smtClean="0">
                <a:ea typeface="宋体" charset="-122"/>
                <a:sym typeface="Symbol" pitchFamily="18" charset="2"/>
              </a:rPr>
              <a:t>b</a:t>
            </a:r>
            <a:r>
              <a:rPr lang="en-US" altLang="zh-CN" sz="1800" i="1" baseline="-25000" dirty="0" err="1" smtClean="0">
                <a:ea typeface="宋体" charset="-122"/>
                <a:sym typeface="Symbol" pitchFamily="18" charset="2"/>
              </a:rPr>
              <a:t>s</a:t>
            </a:r>
            <a:r>
              <a:rPr lang="en-US" altLang="zh-CN" sz="1800" dirty="0">
                <a:ea typeface="宋体" charset="-122"/>
                <a:sym typeface="Symbol" pitchFamily="18" charset="2"/>
              </a:rPr>
              <a:t>) – 1 + </a:t>
            </a:r>
            <a:r>
              <a:rPr lang="en-US" altLang="zh-CN" sz="1800" i="1" dirty="0" err="1">
                <a:ea typeface="宋体" charset="-122"/>
                <a:sym typeface="Symbol" pitchFamily="18" charset="2"/>
              </a:rPr>
              <a:t>b</a:t>
            </a:r>
            <a:r>
              <a:rPr lang="en-US" altLang="zh-CN" sz="1800" i="1" baseline="-25000" dirty="0" err="1">
                <a:ea typeface="宋体" charset="-122"/>
                <a:sym typeface="Symbol" pitchFamily="18" charset="2"/>
              </a:rPr>
              <a:t>r</a:t>
            </a:r>
            <a:r>
              <a:rPr lang="en-US" altLang="zh-CN" sz="1800" i="1" dirty="0">
                <a:ea typeface="宋体" charset="-122"/>
                <a:sym typeface="Symbol" pitchFamily="18" charset="2"/>
              </a:rPr>
              <a:t> + </a:t>
            </a:r>
            <a:r>
              <a:rPr lang="en-US" altLang="zh-CN" sz="1800" i="1" dirty="0" err="1" smtClean="0">
                <a:ea typeface="宋体" charset="-122"/>
                <a:sym typeface="Symbol" pitchFamily="18" charset="2"/>
              </a:rPr>
              <a:t>b</a:t>
            </a:r>
            <a:r>
              <a:rPr lang="en-US" altLang="zh-CN" sz="1800" i="1" baseline="-25000" dirty="0" err="1" smtClean="0">
                <a:ea typeface="宋体" charset="-122"/>
                <a:sym typeface="Symbol" pitchFamily="18" charset="2"/>
              </a:rPr>
              <a:t>s</a:t>
            </a:r>
            <a:endParaRPr lang="en-US" altLang="zh-CN" sz="1800" i="1" baseline="-25000" dirty="0" smtClean="0">
              <a:ea typeface="宋体" charset="-122"/>
              <a:sym typeface="Symbol" pitchFamily="18" charset="2"/>
            </a:endParaRPr>
          </a:p>
          <a:p>
            <a:pPr>
              <a:buFont typeface="Monotype Sorts" pitchFamily="2" charset="2"/>
              <a:buNone/>
              <a:tabLst>
                <a:tab pos="3146425" algn="ctr"/>
              </a:tabLst>
            </a:pPr>
            <a:endParaRPr lang="en-US" altLang="zh-CN" sz="1800" i="1" baseline="-25000" dirty="0">
              <a:ea typeface="宋体" charset="-122"/>
              <a:sym typeface="Symbol" pitchFamily="18" charset="2"/>
            </a:endParaRPr>
          </a:p>
          <a:p>
            <a:pPr lvl="1">
              <a:tabLst>
                <a:tab pos="3146425" algn="ctr"/>
              </a:tabLst>
            </a:pPr>
            <a:r>
              <a:rPr lang="en-US" altLang="zh-CN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Plus  </a:t>
            </a:r>
            <a:r>
              <a:rPr lang="en-US" altLang="zh-CN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( </a:t>
            </a:r>
            <a:r>
              <a:rPr lang="en-US" altLang="zh-CN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</a:t>
            </a:r>
            <a:r>
              <a:rPr lang="en-US" altLang="zh-CN" i="1" dirty="0" err="1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i="1" baseline="-25000" dirty="0" err="1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r</a:t>
            </a:r>
            <a:r>
              <a:rPr lang="en-US" altLang="zh-CN" i="1" baseline="-25000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/ b</a:t>
            </a:r>
            <a:r>
              <a:rPr lang="en-US" altLang="zh-CN" i="1" baseline="-25000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 + </a:t>
            </a:r>
            <a:r>
              <a:rPr lang="en-US" altLang="zh-CN" i="1" dirty="0" err="1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i="1" baseline="-25000" dirty="0" err="1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s</a:t>
            </a:r>
            <a:r>
              <a:rPr lang="en-US" altLang="zh-CN" i="1" baseline="-25000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/ b</a:t>
            </a:r>
            <a:r>
              <a:rPr lang="en-US" altLang="zh-CN" i="1" baseline="-25000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) </a:t>
            </a:r>
            <a:r>
              <a:rPr lang="en-US" altLang="zh-CN" dirty="0">
                <a:ea typeface="宋体" charset="-122"/>
                <a:sym typeface="Symbol" pitchFamily="18" charset="2"/>
              </a:rPr>
              <a:t>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log</a:t>
            </a:r>
            <a:r>
              <a:rPr lang="en-US" altLang="zh-CN" i="1" baseline="-25000" dirty="0" err="1">
                <a:ea typeface="宋体" charset="-122"/>
                <a:sym typeface="Symbol" pitchFamily="18" charset="2"/>
              </a:rPr>
              <a:t>M</a:t>
            </a:r>
            <a:r>
              <a:rPr lang="en-US" altLang="zh-CN" i="1" baseline="-25000" dirty="0">
                <a:ea typeface="宋体" charset="-122"/>
                <a:sym typeface="Symbol" pitchFamily="18" charset="2"/>
              </a:rPr>
              <a:t>–</a:t>
            </a:r>
            <a:r>
              <a:rPr lang="en-US" altLang="zh-CN" baseline="-25000" dirty="0">
                <a:ea typeface="宋体" charset="-122"/>
                <a:sym typeface="Symbol" pitchFamily="18" charset="2"/>
              </a:rPr>
              <a:t>1</a:t>
            </a:r>
            <a:r>
              <a:rPr lang="en-US" altLang="zh-CN" dirty="0">
                <a:ea typeface="宋体" charset="-122"/>
                <a:sym typeface="Symbol" pitchFamily="18" charset="2"/>
              </a:rPr>
              <a:t>(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b</a:t>
            </a:r>
            <a:r>
              <a:rPr lang="en-US" altLang="zh-CN" i="1" baseline="-25000" dirty="0" err="1">
                <a:ea typeface="宋体" charset="-122"/>
                <a:sym typeface="Symbol" pitchFamily="18" charset="2"/>
              </a:rPr>
              <a:t>s</a:t>
            </a:r>
            <a:r>
              <a:rPr lang="en-US" altLang="zh-CN" dirty="0">
                <a:ea typeface="宋体" charset="-122"/>
                <a:sym typeface="Symbol" pitchFamily="18" charset="2"/>
              </a:rPr>
              <a:t>) – 1</a:t>
            </a:r>
            <a:r>
              <a:rPr lang="en-US" altLang="zh-CN" dirty="0" smtClean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seeks</a:t>
            </a:r>
            <a:endParaRPr lang="en-US" altLang="zh-CN" sz="2000" i="1" dirty="0">
              <a:solidFill>
                <a:srgbClr val="000000"/>
              </a:solidFill>
              <a:ea typeface="ＭＳ Ｐゴシック" pitchFamily="34" charset="-128"/>
              <a:sym typeface="Symbol" pitchFamily="18" charset="2"/>
            </a:endParaRPr>
          </a:p>
          <a:p>
            <a:pPr>
              <a:buFont typeface="Monotype Sorts" pitchFamily="2" charset="2"/>
              <a:buNone/>
              <a:tabLst>
                <a:tab pos="3146425" algn="ctr"/>
              </a:tabLst>
            </a:pPr>
            <a:endParaRPr lang="en-US" altLang="zh-CN" sz="1800" i="1" baseline="-25000" dirty="0">
              <a:ea typeface="宋体" charset="-122"/>
              <a:sym typeface="Symbol" pitchFamily="18" charset="2"/>
            </a:endParaRPr>
          </a:p>
        </p:txBody>
      </p:sp>
      <p:sp>
        <p:nvSpPr>
          <p:cNvPr id="345092" name="AutoShape 4"/>
          <p:cNvSpPr>
            <a:spLocks noChangeArrowheads="1"/>
          </p:cNvSpPr>
          <p:nvPr/>
        </p:nvSpPr>
        <p:spPr bwMode="auto">
          <a:xfrm>
            <a:off x="7503606" y="1658735"/>
            <a:ext cx="1336675" cy="492125"/>
          </a:xfrm>
          <a:prstGeom prst="wedgeRoundRectCallout">
            <a:avLst>
              <a:gd name="adj1" fmla="val -85057"/>
              <a:gd name="adj2" fmla="val -5244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en-US" altLang="zh-CN" sz="1400" dirty="0">
                <a:ea typeface="宋体" charset="-122"/>
              </a:rPr>
              <a:t>partially filled blocks</a:t>
            </a:r>
            <a:endParaRPr kumimoji="1" lang="zh-CN" altLang="en-US" sz="1400" dirty="0"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Example of Cost of Hash-Join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1088" y="1863056"/>
            <a:ext cx="7764462" cy="3853932"/>
          </a:xfrm>
        </p:spPr>
        <p:txBody>
          <a:bodyPr/>
          <a:lstStyle/>
          <a:p>
            <a:r>
              <a:rPr lang="en-US" altLang="zh-CN" sz="1800" dirty="0" smtClean="0">
                <a:ea typeface="ＭＳ Ｐゴシック" pitchFamily="34" charset="-128"/>
              </a:rPr>
              <a:t>Assume that memory size is 20 blocks</a:t>
            </a:r>
          </a:p>
          <a:p>
            <a:r>
              <a:rPr lang="en-US" altLang="zh-CN" sz="1800" i="1" dirty="0" err="1" smtClean="0">
                <a:ea typeface="ＭＳ Ｐゴシック" pitchFamily="34" charset="-128"/>
              </a:rPr>
              <a:t>b</a:t>
            </a:r>
            <a:r>
              <a:rPr lang="en-US" altLang="zh-CN" i="1" baseline="-25000" dirty="0" err="1" smtClean="0">
                <a:ea typeface="ＭＳ Ｐゴシック" pitchFamily="34" charset="-128"/>
              </a:rPr>
              <a:t>instructor</a:t>
            </a:r>
            <a:r>
              <a:rPr lang="en-US" altLang="zh-CN" sz="1800" dirty="0" smtClean="0">
                <a:ea typeface="ＭＳ Ｐゴシック" pitchFamily="34" charset="-128"/>
              </a:rPr>
              <a:t>= 100 and </a:t>
            </a:r>
            <a:r>
              <a:rPr lang="en-US" altLang="zh-CN" sz="1800" i="1" dirty="0" err="1" smtClean="0">
                <a:ea typeface="ＭＳ Ｐゴシック" pitchFamily="34" charset="-128"/>
              </a:rPr>
              <a:t>b</a:t>
            </a:r>
            <a:r>
              <a:rPr lang="en-US" altLang="zh-CN" i="1" baseline="-25000" dirty="0" err="1" smtClean="0">
                <a:ea typeface="ＭＳ Ｐゴシック" pitchFamily="34" charset="-128"/>
              </a:rPr>
              <a:t>teaches</a:t>
            </a:r>
            <a:r>
              <a:rPr lang="en-US" altLang="zh-CN" dirty="0" smtClean="0">
                <a:ea typeface="ＭＳ Ｐゴシック" pitchFamily="34" charset="-128"/>
              </a:rPr>
              <a:t> </a:t>
            </a:r>
            <a:r>
              <a:rPr lang="en-US" altLang="zh-CN" sz="1800" dirty="0" smtClean="0">
                <a:ea typeface="ＭＳ Ｐゴシック" pitchFamily="34" charset="-128"/>
              </a:rPr>
              <a:t>= 400.</a:t>
            </a:r>
          </a:p>
          <a:p>
            <a:r>
              <a:rPr lang="en-US" altLang="zh-CN" sz="1800" i="1" dirty="0" smtClean="0">
                <a:ea typeface="ＭＳ Ｐゴシック" pitchFamily="34" charset="-128"/>
              </a:rPr>
              <a:t>instructor </a:t>
            </a:r>
            <a:r>
              <a:rPr lang="en-US" altLang="zh-CN" sz="1800" dirty="0" smtClean="0">
                <a:ea typeface="ＭＳ Ｐゴシック" pitchFamily="34" charset="-128"/>
              </a:rPr>
              <a:t>is to be used as build input.  Partition it into five partitions, each of size 20 blocks.  This partitioning can be done in one pass.</a:t>
            </a:r>
          </a:p>
          <a:p>
            <a:r>
              <a:rPr lang="en-US" altLang="zh-CN" sz="1800" dirty="0" smtClean="0">
                <a:ea typeface="ＭＳ Ｐゴシック" pitchFamily="34" charset="-128"/>
              </a:rPr>
              <a:t>Similarly, partition </a:t>
            </a:r>
            <a:r>
              <a:rPr lang="en-US" altLang="zh-CN" sz="1800" i="1" dirty="0" smtClean="0">
                <a:ea typeface="ＭＳ Ｐゴシック" pitchFamily="34" charset="-128"/>
              </a:rPr>
              <a:t>teaches</a:t>
            </a:r>
            <a:r>
              <a:rPr lang="en-US" altLang="zh-CN" sz="1800" dirty="0" smtClean="0">
                <a:ea typeface="ＭＳ Ｐゴシック" pitchFamily="34" charset="-128"/>
              </a:rPr>
              <a:t> into five </a:t>
            </a:r>
            <a:r>
              <a:rPr lang="en-US" altLang="zh-CN" sz="1800" dirty="0" err="1" smtClean="0">
                <a:ea typeface="ＭＳ Ｐゴシック" pitchFamily="34" charset="-128"/>
              </a:rPr>
              <a:t>partitions,each</a:t>
            </a:r>
            <a:r>
              <a:rPr lang="en-US" altLang="zh-CN" sz="1800" dirty="0" smtClean="0">
                <a:ea typeface="ＭＳ Ｐゴシック" pitchFamily="34" charset="-128"/>
              </a:rPr>
              <a:t> of size 80.  This is also done in one pass.</a:t>
            </a:r>
          </a:p>
          <a:p>
            <a:r>
              <a:rPr lang="en-US" altLang="zh-CN" sz="1800" dirty="0" smtClean="0">
                <a:ea typeface="ＭＳ Ｐゴシック" pitchFamily="34" charset="-128"/>
              </a:rPr>
              <a:t>Therefore total cost, ignoring cost of writing partially filled blocks:</a:t>
            </a:r>
          </a:p>
          <a:p>
            <a:pPr lvl="1"/>
            <a:r>
              <a:rPr lang="en-US" altLang="zh-CN" dirty="0" smtClean="0">
                <a:ea typeface="ＭＳ Ｐゴシック" pitchFamily="34" charset="-128"/>
              </a:rPr>
              <a:t>3(100 + 400) + </a:t>
            </a:r>
            <a:r>
              <a:rPr lang="en-US" altLang="zh-CN" dirty="0" smtClean="0">
                <a:solidFill>
                  <a:srgbClr val="00B0F0"/>
                </a:solidFill>
                <a:ea typeface="ＭＳ Ｐゴシック" pitchFamily="34" charset="-128"/>
              </a:rPr>
              <a:t>4*5</a:t>
            </a:r>
            <a:r>
              <a:rPr lang="en-US" altLang="zh-CN" dirty="0" smtClean="0">
                <a:ea typeface="ＭＳ Ｐゴシック" pitchFamily="34" charset="-128"/>
              </a:rPr>
              <a:t> = 15</a:t>
            </a:r>
            <a:r>
              <a:rPr lang="en-US" altLang="zh-CN" dirty="0" smtClean="0">
                <a:solidFill>
                  <a:srgbClr val="00B0F0"/>
                </a:solidFill>
                <a:ea typeface="ＭＳ Ｐゴシック" pitchFamily="34" charset="-128"/>
              </a:rPr>
              <a:t>20</a:t>
            </a:r>
            <a:r>
              <a:rPr lang="en-US" altLang="zh-CN" dirty="0" smtClean="0">
                <a:ea typeface="ＭＳ Ｐゴシック" pitchFamily="34" charset="-128"/>
              </a:rPr>
              <a:t> block transfers  +</a:t>
            </a:r>
            <a:br>
              <a:rPr lang="en-US" altLang="zh-CN" dirty="0" smtClean="0">
                <a:ea typeface="ＭＳ Ｐゴシック" pitchFamily="34" charset="-128"/>
              </a:rPr>
            </a:br>
            <a:r>
              <a:rPr lang="en-US" altLang="zh-CN" dirty="0" smtClean="0">
                <a:ea typeface="ＭＳ Ｐゴシック" pitchFamily="34" charset="-128"/>
              </a:rPr>
              <a:t>2( </a:t>
            </a:r>
            <a:r>
              <a:rPr lang="en-US" altLang="zh-CN" dirty="0" smtClean="0">
                <a:ea typeface="ＭＳ Ｐゴシック" pitchFamily="34" charset="-128"/>
                <a:sym typeface="Symbol" pitchFamily="18" charset="2"/>
              </a:rPr>
              <a:t>100/3 + 400/3) = 336 seeks</a:t>
            </a:r>
          </a:p>
          <a:p>
            <a:pPr marL="1200150" lvl="3" indent="0">
              <a:buNone/>
            </a:pPr>
            <a:r>
              <a:rPr lang="en-US" altLang="zh-CN" sz="1400" i="1" dirty="0" smtClean="0">
                <a:ea typeface="ＭＳ Ｐゴシック" pitchFamily="34" charset="-128"/>
                <a:sym typeface="Symbol" pitchFamily="18" charset="2"/>
              </a:rPr>
              <a:t>	     (Assumption: allocate 3 buffers for the </a:t>
            </a:r>
            <a:r>
              <a:rPr lang="en-US" altLang="zh-CN" sz="1400" i="1" dirty="0" smtClean="0">
                <a:ea typeface="ＭＳ Ｐゴシック" pitchFamily="34" charset="-128"/>
                <a:sym typeface="Symbol" pitchFamily="18" charset="2"/>
              </a:rPr>
              <a:t>input and each of 5 outputs )</a:t>
            </a:r>
            <a:endParaRPr lang="en-US" altLang="zh-CN" sz="1400" i="1" dirty="0" smtClean="0">
              <a:ea typeface="ＭＳ Ｐゴシック" pitchFamily="34" charset="-128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081088" y="1128712"/>
            <a:ext cx="2465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 i="1" dirty="0"/>
              <a:t>instructor     teaches</a:t>
            </a:r>
          </a:p>
        </p:txBody>
      </p:sp>
      <p:sp>
        <p:nvSpPr>
          <p:cNvPr id="21509" name="AutoShape 5"/>
          <p:cNvSpPr>
            <a:spLocks noChangeArrowheads="1"/>
          </p:cNvSpPr>
          <p:nvPr/>
        </p:nvSpPr>
        <p:spPr bwMode="auto">
          <a:xfrm rot="5400000">
            <a:off x="2349501" y="1136650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/>
          </a:p>
        </p:txBody>
      </p:sp>
    </p:spTree>
    <p:extLst>
      <p:ext uri="{BB962C8B-B14F-4D97-AF65-F5344CB8AC3E}">
        <p14:creationId xmlns:p14="http://schemas.microsoft.com/office/powerpoint/2010/main" val="182531004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Hybrid </a:t>
            </a:r>
            <a:r>
              <a:rPr lang="en-US" altLang="zh-CN" dirty="0" smtClean="0">
                <a:ea typeface="宋体" charset="-122"/>
              </a:rPr>
              <a:t>Hash–Join*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3507" y="1058217"/>
            <a:ext cx="7827962" cy="54070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dirty="0" smtClean="0">
                <a:ea typeface="ＭＳ Ｐゴシック" pitchFamily="34" charset="-128"/>
              </a:rPr>
              <a:t>Useful when memory sized are relatively large, and the build input is bigger than memory.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 smtClean="0">
                <a:ea typeface="ＭＳ Ｐゴシック" pitchFamily="34" charset="-128"/>
              </a:rPr>
              <a:t>Main feature of hybrid hash join: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b="1" dirty="0" smtClean="0">
                <a:ea typeface="ＭＳ Ｐゴシック" pitchFamily="34" charset="-128"/>
              </a:rPr>
              <a:t>      Keep the first partition of the build relation in memory.</a:t>
            </a:r>
            <a:r>
              <a:rPr lang="en-US" altLang="zh-CN" sz="2000" dirty="0" smtClean="0">
                <a:ea typeface="ＭＳ Ｐゴシック" pitchFamily="34" charset="-128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ea typeface="ＭＳ Ｐゴシック" pitchFamily="34" charset="-128"/>
              </a:rPr>
              <a:t>E.g. With memory size of 25 blocks, </a:t>
            </a:r>
            <a:r>
              <a:rPr lang="en-US" altLang="zh-CN" sz="2000" i="1" dirty="0" smtClean="0">
                <a:ea typeface="ＭＳ Ｐゴシック" pitchFamily="34" charset="-128"/>
              </a:rPr>
              <a:t>instructor </a:t>
            </a:r>
            <a:r>
              <a:rPr lang="en-US" altLang="zh-CN" sz="2000" dirty="0" smtClean="0">
                <a:ea typeface="ＭＳ Ｐゴシック" pitchFamily="34" charset="-128"/>
              </a:rPr>
              <a:t>can be partitioned into five partitions, each of size 20 blocks.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 Division of memory:</a:t>
            </a:r>
          </a:p>
          <a:p>
            <a:pPr lvl="2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The first partition occupies 20 blocks of memory</a:t>
            </a:r>
          </a:p>
          <a:p>
            <a:pPr lvl="2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1 block is used for input, and 1 block each for buffering the other 4 partitions.</a:t>
            </a:r>
          </a:p>
          <a:p>
            <a:pPr>
              <a:lnSpc>
                <a:spcPct val="90000"/>
              </a:lnSpc>
            </a:pPr>
            <a:r>
              <a:rPr lang="en-US" altLang="zh-CN" sz="2000" i="1" dirty="0" smtClean="0">
                <a:ea typeface="ＭＳ Ｐゴシック" pitchFamily="34" charset="-128"/>
              </a:rPr>
              <a:t>teaches </a:t>
            </a:r>
            <a:r>
              <a:rPr lang="en-US" altLang="zh-CN" sz="2000" dirty="0" smtClean="0">
                <a:ea typeface="ＭＳ Ｐゴシック" pitchFamily="34" charset="-128"/>
              </a:rPr>
              <a:t>is similarly partitioned into five partitions each of size 80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the first is used right away for probing, instead of being written out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ea typeface="ＭＳ Ｐゴシック" pitchFamily="34" charset="-128"/>
              </a:rPr>
              <a:t>Cost of 3(80 + 320) + 20 +80 = 1300 block transfers for</a:t>
            </a:r>
            <a:br>
              <a:rPr lang="en-US" altLang="zh-CN" sz="2000" dirty="0" smtClean="0">
                <a:ea typeface="ＭＳ Ｐゴシック" pitchFamily="34" charset="-128"/>
              </a:rPr>
            </a:br>
            <a:r>
              <a:rPr lang="en-US" altLang="zh-CN" sz="2000" dirty="0" smtClean="0">
                <a:ea typeface="ＭＳ Ｐゴシック" pitchFamily="34" charset="-128"/>
              </a:rPr>
              <a:t> hybrid hash join, instead of 1500 with plain hash-join.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ea typeface="ＭＳ Ｐゴシック" pitchFamily="34" charset="-128"/>
              </a:rPr>
              <a:t>Hybrid hash-join most useful if </a:t>
            </a:r>
            <a:r>
              <a:rPr lang="en-US" altLang="zh-CN" sz="2000" i="1" dirty="0" smtClean="0">
                <a:ea typeface="ＭＳ Ｐゴシック" pitchFamily="34" charset="-128"/>
              </a:rPr>
              <a:t>M</a:t>
            </a:r>
            <a:r>
              <a:rPr lang="en-US" altLang="zh-CN" sz="2000" dirty="0" smtClean="0">
                <a:ea typeface="ＭＳ Ｐゴシック" pitchFamily="34" charset="-128"/>
              </a:rPr>
              <a:t> &gt;&gt; </a:t>
            </a:r>
          </a:p>
        </p:txBody>
      </p:sp>
      <p:graphicFrame>
        <p:nvGraphicFramePr>
          <p:cNvPr id="2253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277815"/>
              </p:ext>
            </p:extLst>
          </p:nvPr>
        </p:nvGraphicFramePr>
        <p:xfrm>
          <a:off x="5323054" y="5682365"/>
          <a:ext cx="506413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145" name="Equation" r:id="rId4" imgW="431613" imgH="342751" progId="Equation.3">
                  <p:embed/>
                </p:oleObj>
              </mc:Choice>
              <mc:Fallback>
                <p:oleObj name="Equation" r:id="rId4" imgW="431613" imgH="3427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3054" y="5682365"/>
                        <a:ext cx="506413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684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258763"/>
            <a:ext cx="8077200" cy="6096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Basic Steps </a:t>
            </a:r>
            <a:r>
              <a:rPr lang="en-US" altLang="zh-CN" dirty="0" smtClean="0">
                <a:ea typeface="宋体" charset="-122"/>
              </a:rPr>
              <a:t>- Query Optimization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622" y="1315209"/>
            <a:ext cx="7845778" cy="4795766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A SQL query may have many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equivalent relational algebra </a:t>
            </a:r>
            <a:r>
              <a:rPr lang="en-US" altLang="zh-CN" dirty="0">
                <a:ea typeface="宋体" charset="-122"/>
              </a:rPr>
              <a:t>expressions</a:t>
            </a:r>
          </a:p>
          <a:p>
            <a:pPr lvl="1"/>
            <a:r>
              <a:rPr lang="en-US" altLang="zh-CN" dirty="0" err="1">
                <a:ea typeface="宋体" charset="-122"/>
              </a:rPr>
              <a:t>E.g</a:t>
            </a:r>
            <a:r>
              <a:rPr lang="en-US" altLang="zh-CN" dirty="0">
                <a:ea typeface="宋体" charset="-122"/>
              </a:rPr>
              <a:t>  SELECT </a:t>
            </a:r>
            <a:r>
              <a:rPr lang="en-US" altLang="zh-CN" i="1" dirty="0" smtClean="0">
                <a:ea typeface="宋体" charset="-122"/>
              </a:rPr>
              <a:t>salary</a:t>
            </a:r>
            <a:r>
              <a:rPr lang="en-US" altLang="zh-CN" dirty="0" smtClean="0">
                <a:ea typeface="宋体" charset="-122"/>
              </a:rPr>
              <a:t> FROM </a:t>
            </a:r>
            <a:r>
              <a:rPr lang="en-US" altLang="zh-CN" i="1" dirty="0" smtClean="0">
                <a:ea typeface="宋体" charset="-122"/>
              </a:rPr>
              <a:t>instructor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WHERE </a:t>
            </a:r>
            <a:r>
              <a:rPr lang="en-US" altLang="zh-CN" i="1" dirty="0" smtClean="0">
                <a:ea typeface="宋体" charset="-122"/>
              </a:rPr>
              <a:t>salary</a:t>
            </a:r>
            <a:r>
              <a:rPr lang="en-US" altLang="zh-CN" dirty="0" smtClean="0">
                <a:ea typeface="宋体" charset="-122"/>
              </a:rPr>
              <a:t>&lt; 7500</a:t>
            </a:r>
          </a:p>
          <a:p>
            <a:pPr marL="857250" lvl="2" indent="0">
              <a:buNone/>
            </a:pPr>
            <a:r>
              <a:rPr lang="en-US" altLang="zh-CN" dirty="0" smtClean="0">
                <a:ea typeface="ＭＳ Ｐゴシック" pitchFamily="34" charset="-128"/>
                <a:sym typeface="Symbol" pitchFamily="18" charset="2"/>
              </a:rPr>
              <a:t>        </a:t>
            </a:r>
            <a:r>
              <a:rPr lang="en-US" altLang="zh-CN" i="1" baseline="-25000" dirty="0" smtClean="0">
                <a:ea typeface="ＭＳ Ｐゴシック" pitchFamily="34" charset="-128"/>
                <a:sym typeface="Symbol" pitchFamily="18" charset="2"/>
              </a:rPr>
              <a:t>salary</a:t>
            </a:r>
            <a:r>
              <a:rPr lang="en-US" altLang="zh-CN" baseline="-25000" dirty="0" smtClean="0">
                <a:ea typeface="ＭＳ Ｐゴシック" pitchFamily="34" charset="-128"/>
                <a:sym typeface="Symbol" pitchFamily="18" charset="2"/>
              </a:rPr>
              <a:t>75000</a:t>
            </a:r>
            <a:r>
              <a:rPr lang="en-US" altLang="zh-CN" dirty="0" smtClean="0">
                <a:ea typeface="ＭＳ Ｐゴシック" pitchFamily="34" charset="-128"/>
                <a:sym typeface="Symbol" pitchFamily="18" charset="2"/>
              </a:rPr>
              <a:t>(</a:t>
            </a:r>
            <a:r>
              <a:rPr lang="en-US" altLang="zh-CN" i="1" baseline="-25000" dirty="0" smtClean="0">
                <a:ea typeface="ＭＳ Ｐゴシック" pitchFamily="34" charset="-128"/>
                <a:sym typeface="Symbol" pitchFamily="18" charset="2"/>
              </a:rPr>
              <a:t>salary</a:t>
            </a:r>
            <a:r>
              <a:rPr lang="en-US" altLang="zh-CN" dirty="0" smtClean="0">
                <a:ea typeface="ＭＳ Ｐゴシック" pitchFamily="34" charset="-128"/>
                <a:sym typeface="Symbol" pitchFamily="18" charset="2"/>
              </a:rPr>
              <a:t>(</a:t>
            </a:r>
            <a:r>
              <a:rPr lang="en-US" altLang="zh-CN" i="1" dirty="0" smtClean="0">
                <a:ea typeface="ＭＳ Ｐゴシック" pitchFamily="34" charset="-128"/>
                <a:sym typeface="Symbol" pitchFamily="18" charset="2"/>
              </a:rPr>
              <a:t>instructor)) </a:t>
            </a:r>
            <a:r>
              <a:rPr lang="en-US" altLang="zh-CN" dirty="0" smtClean="0">
                <a:ea typeface="ＭＳ Ｐゴシック" pitchFamily="34" charset="-128"/>
                <a:sym typeface="Symbol" pitchFamily="18" charset="2"/>
              </a:rPr>
              <a:t>is equivalent to </a:t>
            </a:r>
            <a:br>
              <a:rPr lang="en-US" altLang="zh-CN" dirty="0" smtClean="0">
                <a:ea typeface="ＭＳ Ｐゴシック" pitchFamily="34" charset="-128"/>
                <a:sym typeface="Symbol" pitchFamily="18" charset="2"/>
              </a:rPr>
            </a:br>
            <a:r>
              <a:rPr lang="en-US" altLang="zh-CN" dirty="0" smtClean="0">
                <a:ea typeface="ＭＳ Ｐゴシック" pitchFamily="34" charset="-128"/>
                <a:sym typeface="Symbol" pitchFamily="18" charset="2"/>
              </a:rPr>
              <a:t>         </a:t>
            </a:r>
            <a:r>
              <a:rPr lang="en-US" altLang="zh-CN" i="1" baseline="-25000" dirty="0" smtClean="0">
                <a:ea typeface="ＭＳ Ｐゴシック" pitchFamily="34" charset="-128"/>
                <a:sym typeface="Symbol" pitchFamily="18" charset="2"/>
              </a:rPr>
              <a:t>salary</a:t>
            </a:r>
            <a:r>
              <a:rPr lang="en-US" altLang="zh-CN" dirty="0" smtClean="0">
                <a:ea typeface="ＭＳ Ｐゴシック" pitchFamily="34" charset="-128"/>
                <a:sym typeface="Symbol" pitchFamily="18" charset="2"/>
              </a:rPr>
              <a:t>(</a:t>
            </a:r>
            <a:r>
              <a:rPr lang="en-US" altLang="zh-CN" i="1" baseline="-25000" dirty="0" smtClean="0">
                <a:ea typeface="ＭＳ Ｐゴシック" pitchFamily="34" charset="-128"/>
                <a:sym typeface="Symbol" pitchFamily="18" charset="2"/>
              </a:rPr>
              <a:t>salary</a:t>
            </a:r>
            <a:r>
              <a:rPr lang="en-US" altLang="zh-CN" baseline="-25000" dirty="0" smtClean="0">
                <a:ea typeface="ＭＳ Ｐゴシック" pitchFamily="34" charset="-128"/>
                <a:sym typeface="Symbol" pitchFamily="18" charset="2"/>
              </a:rPr>
              <a:t>75000</a:t>
            </a:r>
            <a:r>
              <a:rPr lang="en-US" altLang="zh-CN" dirty="0" smtClean="0">
                <a:ea typeface="ＭＳ Ｐゴシック" pitchFamily="34" charset="-128"/>
                <a:sym typeface="Symbol" pitchFamily="18" charset="2"/>
              </a:rPr>
              <a:t>(</a:t>
            </a:r>
            <a:r>
              <a:rPr lang="en-US" altLang="zh-CN" i="1" dirty="0" smtClean="0">
                <a:ea typeface="ＭＳ Ｐゴシック" pitchFamily="34" charset="-128"/>
                <a:sym typeface="Symbol" pitchFamily="18" charset="2"/>
              </a:rPr>
              <a:t>instructor))</a:t>
            </a:r>
          </a:p>
          <a:p>
            <a:r>
              <a:rPr lang="en-US" altLang="zh-CN" dirty="0" smtClean="0">
                <a:ea typeface="宋体" charset="-122"/>
                <a:sym typeface="Symbol" pitchFamily="18" charset="2"/>
              </a:rPr>
              <a:t>A </a:t>
            </a:r>
            <a:r>
              <a:rPr lang="en-US" altLang="zh-CN" dirty="0">
                <a:ea typeface="宋体" charset="-122"/>
                <a:sym typeface="Symbol" pitchFamily="18" charset="2"/>
              </a:rPr>
              <a:t>relational-algebra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expression can be evaluated in many ways</a:t>
            </a:r>
            <a:r>
              <a:rPr lang="en-US" altLang="zh-CN" dirty="0">
                <a:ea typeface="宋体" charset="-122"/>
                <a:sym typeface="Symbol" pitchFamily="18" charset="2"/>
              </a:rPr>
              <a:t>. </a:t>
            </a:r>
          </a:p>
          <a:p>
            <a:pPr lvl="1"/>
            <a:r>
              <a:rPr lang="en-US" altLang="zh-CN" dirty="0" smtClean="0">
                <a:ea typeface="宋体" charset="-122"/>
                <a:sym typeface="Symbol" pitchFamily="18" charset="2"/>
              </a:rPr>
              <a:t>can </a:t>
            </a:r>
            <a:r>
              <a:rPr lang="en-US" altLang="zh-CN" dirty="0">
                <a:ea typeface="宋体" charset="-122"/>
                <a:sym typeface="Symbol" pitchFamily="18" charset="2"/>
              </a:rPr>
              <a:t>use an index on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salary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to </a:t>
            </a:r>
            <a:r>
              <a:rPr lang="en-US" altLang="zh-CN" dirty="0">
                <a:ea typeface="宋体" charset="-122"/>
                <a:sym typeface="Symbol" pitchFamily="18" charset="2"/>
              </a:rPr>
              <a:t>find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instructors </a:t>
            </a:r>
            <a:r>
              <a:rPr lang="en-US" altLang="zh-CN" dirty="0">
                <a:ea typeface="宋体" charset="-122"/>
                <a:sym typeface="Symbol" pitchFamily="18" charset="2"/>
              </a:rPr>
              <a:t>with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salary </a:t>
            </a:r>
            <a:r>
              <a:rPr lang="en-US" altLang="zh-CN" dirty="0">
                <a:ea typeface="宋体" charset="-122"/>
                <a:sym typeface="Symbol" pitchFamily="18" charset="2"/>
              </a:rPr>
              <a:t>&lt;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75000; Or</a:t>
            </a:r>
            <a:endParaRPr lang="en-US" altLang="zh-CN" dirty="0">
              <a:ea typeface="宋体" charset="-122"/>
              <a:sym typeface="Symbol" pitchFamily="18" charset="2"/>
            </a:endParaRPr>
          </a:p>
          <a:p>
            <a:pPr lvl="1"/>
            <a:r>
              <a:rPr lang="en-US" altLang="zh-CN" dirty="0" smtClean="0">
                <a:ea typeface="宋体" charset="-122"/>
                <a:sym typeface="Symbol" pitchFamily="18" charset="2"/>
              </a:rPr>
              <a:t>can </a:t>
            </a:r>
            <a:r>
              <a:rPr lang="en-US" altLang="zh-CN" dirty="0">
                <a:ea typeface="宋体" charset="-122"/>
                <a:sym typeface="Symbol" pitchFamily="18" charset="2"/>
              </a:rPr>
              <a:t>perform complete relation scan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to find instructors with salary &lt; 75000</a:t>
            </a:r>
            <a:endParaRPr lang="en-US" altLang="zh-CN" dirty="0">
              <a:ea typeface="宋体" charset="-122"/>
              <a:sym typeface="Symbol" pitchFamily="18" charset="2"/>
            </a:endParaRPr>
          </a:p>
          <a:p>
            <a:r>
              <a:rPr lang="en-US" altLang="zh-CN" dirty="0">
                <a:ea typeface="宋体" charset="-122"/>
                <a:sym typeface="Symbol" pitchFamily="18" charset="2"/>
              </a:rPr>
              <a:t>Annotated expression specifying detailed evaluation strategy is called an 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  <a:sym typeface="Symbol" pitchFamily="18" charset="2"/>
              </a:rPr>
              <a:t>evaluation-plan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.</a:t>
            </a:r>
            <a:endParaRPr lang="en-US" altLang="zh-CN" dirty="0">
              <a:ea typeface="宋体" charset="-122"/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Complex Joins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1875" y="977900"/>
            <a:ext cx="7464425" cy="5116513"/>
          </a:xfrm>
        </p:spPr>
        <p:txBody>
          <a:bodyPr/>
          <a:lstStyle/>
          <a:p>
            <a:pPr>
              <a:tabLst>
                <a:tab pos="3030538" algn="ctr"/>
              </a:tabLst>
            </a:pPr>
            <a:r>
              <a:rPr lang="en-US" altLang="zh-CN">
                <a:ea typeface="宋体" charset="-122"/>
              </a:rPr>
              <a:t>Join with a conjunctive condition:</a:t>
            </a:r>
          </a:p>
          <a:p>
            <a:pPr>
              <a:buFont typeface="Monotype Sorts" pitchFamily="2" charset="2"/>
              <a:buNone/>
              <a:tabLst>
                <a:tab pos="3030538" algn="ctr"/>
              </a:tabLst>
            </a:pPr>
            <a:r>
              <a:rPr lang="en-US" altLang="zh-CN">
                <a:ea typeface="宋体" charset="-122"/>
              </a:rPr>
              <a:t>		</a:t>
            </a:r>
            <a:r>
              <a:rPr lang="en-US" altLang="zh-CN" i="1">
                <a:ea typeface="宋体" charset="-122"/>
              </a:rPr>
              <a:t>r     </a:t>
            </a:r>
            <a:r>
              <a:rPr lang="en-US" altLang="zh-CN" sz="1800" baseline="-25000">
                <a:ea typeface="宋体" charset="-122"/>
                <a:sym typeface="Symbol" pitchFamily="18" charset="2"/>
              </a:rPr>
              <a:t></a:t>
            </a:r>
            <a:r>
              <a:rPr lang="en-US" altLang="zh-CN" sz="1800" baseline="-25000">
                <a:ea typeface="宋体" charset="-122"/>
                <a:sym typeface="Greek Symbols" pitchFamily="18" charset="2"/>
              </a:rPr>
              <a:t>1</a:t>
            </a:r>
            <a:r>
              <a:rPr lang="en-US" altLang="zh-CN" sz="1800" baseline="-25000">
                <a:ea typeface="宋体" charset="-122"/>
                <a:sym typeface="Symbol" pitchFamily="18" charset="2"/>
              </a:rPr>
              <a:t> </a:t>
            </a:r>
            <a:r>
              <a:rPr lang="en-US" altLang="zh-CN" sz="1800" baseline="-25000">
                <a:ea typeface="宋体" charset="-122"/>
                <a:sym typeface="Greek Symbols" pitchFamily="18" charset="2"/>
              </a:rPr>
              <a:t> 2</a:t>
            </a:r>
            <a:r>
              <a:rPr lang="en-US" altLang="zh-CN" sz="1800" baseline="-25000">
                <a:ea typeface="宋体" charset="-122"/>
                <a:sym typeface="Symbol" pitchFamily="18" charset="2"/>
              </a:rPr>
              <a:t>...  </a:t>
            </a:r>
            <a:r>
              <a:rPr lang="en-US" altLang="zh-CN" sz="1800" baseline="-25000">
                <a:ea typeface="宋体" charset="-122"/>
                <a:sym typeface="Greek Symbols" pitchFamily="18" charset="2"/>
              </a:rPr>
              <a:t> </a:t>
            </a:r>
            <a:r>
              <a:rPr lang="en-US" altLang="zh-CN" sz="1800" i="1" baseline="-25000">
                <a:ea typeface="宋体" charset="-122"/>
                <a:sym typeface="Greek Symbols" pitchFamily="18" charset="2"/>
              </a:rPr>
              <a:t>n</a:t>
            </a:r>
            <a:r>
              <a:rPr lang="en-US" altLang="zh-CN" sz="1600" i="1">
                <a:ea typeface="宋体" charset="-122"/>
                <a:sym typeface="Greek Symbols" pitchFamily="18" charset="2"/>
              </a:rPr>
              <a:t> </a:t>
            </a:r>
            <a:r>
              <a:rPr lang="en-US" altLang="zh-CN" i="1">
                <a:ea typeface="宋体" charset="-122"/>
                <a:sym typeface="Greek Symbols" pitchFamily="18" charset="2"/>
              </a:rPr>
              <a:t>s</a:t>
            </a:r>
            <a:endParaRPr lang="en-US" altLang="zh-CN">
              <a:ea typeface="宋体" charset="-122"/>
              <a:sym typeface="Greek Symbols" pitchFamily="18" charset="2"/>
            </a:endParaRPr>
          </a:p>
          <a:p>
            <a:pPr lvl="1">
              <a:tabLst>
                <a:tab pos="3030538" algn="ctr"/>
              </a:tabLst>
            </a:pPr>
            <a:r>
              <a:rPr lang="en-US" altLang="zh-CN">
                <a:ea typeface="宋体" charset="-122"/>
                <a:sym typeface="Symbol" pitchFamily="18" charset="2"/>
              </a:rPr>
              <a:t>Either use nested loops/block nested loops, or</a:t>
            </a:r>
          </a:p>
          <a:p>
            <a:pPr lvl="1">
              <a:tabLst>
                <a:tab pos="3030538" algn="ctr"/>
              </a:tabLst>
            </a:pPr>
            <a:r>
              <a:rPr lang="en-US" altLang="zh-CN">
                <a:ea typeface="宋体" charset="-122"/>
                <a:sym typeface="Symbol" pitchFamily="18" charset="2"/>
              </a:rPr>
              <a:t>Compute the result of one of the simpler joins </a:t>
            </a:r>
            <a:r>
              <a:rPr lang="en-US" altLang="zh-CN" i="1">
                <a:ea typeface="宋体" charset="-122"/>
                <a:sym typeface="Symbol" pitchFamily="18" charset="2"/>
              </a:rPr>
              <a:t>r    </a:t>
            </a:r>
            <a:r>
              <a:rPr lang="en-US" altLang="zh-CN">
                <a:ea typeface="宋体" charset="-122"/>
                <a:sym typeface="Symbol" pitchFamily="18" charset="2"/>
              </a:rPr>
              <a:t> </a:t>
            </a:r>
            <a:r>
              <a:rPr lang="en-US" altLang="zh-CN" baseline="-25000">
                <a:ea typeface="宋体" charset="-122"/>
                <a:sym typeface="Symbol" pitchFamily="18" charset="2"/>
              </a:rPr>
              <a:t></a:t>
            </a:r>
            <a:r>
              <a:rPr lang="en-US" altLang="zh-CN" i="1" baseline="-25000">
                <a:ea typeface="宋体" charset="-122"/>
                <a:sym typeface="Greek Symbols" pitchFamily="18" charset="2"/>
              </a:rPr>
              <a:t>i</a:t>
            </a:r>
            <a:r>
              <a:rPr lang="en-US" altLang="zh-CN" sz="1400" i="1">
                <a:ea typeface="宋体" charset="-122"/>
                <a:sym typeface="Greek Symbols" pitchFamily="18" charset="2"/>
              </a:rPr>
              <a:t> </a:t>
            </a:r>
            <a:r>
              <a:rPr lang="en-US" altLang="zh-CN" i="1">
                <a:ea typeface="宋体" charset="-122"/>
                <a:sym typeface="Greek Symbols" pitchFamily="18" charset="2"/>
              </a:rPr>
              <a:t>s</a:t>
            </a:r>
            <a:endParaRPr lang="en-US" altLang="zh-CN">
              <a:ea typeface="宋体" charset="-122"/>
              <a:sym typeface="Greek Symbols" pitchFamily="18" charset="2"/>
            </a:endParaRPr>
          </a:p>
          <a:p>
            <a:pPr lvl="2">
              <a:tabLst>
                <a:tab pos="3030538" algn="ctr"/>
              </a:tabLst>
            </a:pPr>
            <a:r>
              <a:rPr lang="en-US" altLang="zh-CN">
                <a:ea typeface="宋体" charset="-122"/>
                <a:sym typeface="Greek Symbols" pitchFamily="18" charset="2"/>
              </a:rPr>
              <a:t>final result comprises those tuples in the intermediate result that satisfy the remaining conditions</a:t>
            </a:r>
          </a:p>
          <a:p>
            <a:pPr lvl="1">
              <a:buFont typeface="Monotype Sorts" pitchFamily="2" charset="2"/>
              <a:buNone/>
              <a:tabLst>
                <a:tab pos="3030538" algn="ctr"/>
              </a:tabLst>
            </a:pPr>
            <a:r>
              <a:rPr lang="en-US" altLang="zh-CN" sz="1400" baseline="-25000">
                <a:ea typeface="宋体" charset="-122"/>
                <a:sym typeface="Greek Symbols" pitchFamily="18" charset="2"/>
              </a:rPr>
              <a:t>	</a:t>
            </a:r>
            <a:r>
              <a:rPr lang="en-US" altLang="zh-CN" baseline="-25000">
                <a:ea typeface="宋体" charset="-122"/>
                <a:sym typeface="Greek Symbols" pitchFamily="18" charset="2"/>
              </a:rPr>
              <a:t>	</a:t>
            </a:r>
            <a:r>
              <a:rPr lang="en-US" altLang="zh-CN" sz="2800" baseline="-25000">
                <a:ea typeface="宋体" charset="-122"/>
                <a:sym typeface="Greek Symbols" pitchFamily="18" charset="2"/>
              </a:rPr>
              <a:t> </a:t>
            </a:r>
            <a:r>
              <a:rPr lang="en-US" altLang="zh-CN" sz="2000">
                <a:ea typeface="宋体" charset="-122"/>
                <a:sym typeface="Symbol" pitchFamily="18" charset="2"/>
              </a:rPr>
              <a:t></a:t>
            </a:r>
            <a:r>
              <a:rPr lang="en-US" altLang="zh-CN" sz="1400" baseline="-25000">
                <a:ea typeface="宋体" charset="-122"/>
                <a:sym typeface="Greek Symbols" pitchFamily="18" charset="2"/>
              </a:rPr>
              <a:t>1</a:t>
            </a:r>
            <a:r>
              <a:rPr lang="en-US" altLang="zh-CN" sz="1400" i="1" baseline="-25000">
                <a:ea typeface="宋体" charset="-122"/>
                <a:sym typeface="Greek Symbols" pitchFamily="18" charset="2"/>
              </a:rPr>
              <a:t> </a:t>
            </a:r>
            <a:r>
              <a:rPr lang="en-US" altLang="zh-CN">
                <a:ea typeface="宋体" charset="-122"/>
                <a:sym typeface="Symbol" pitchFamily="18" charset="2"/>
              </a:rPr>
              <a:t> . . .  </a:t>
            </a:r>
            <a:r>
              <a:rPr lang="en-US" altLang="zh-CN" sz="2000">
                <a:ea typeface="宋体" charset="-122"/>
                <a:sym typeface="Symbol" pitchFamily="18" charset="2"/>
              </a:rPr>
              <a:t></a:t>
            </a:r>
            <a:r>
              <a:rPr lang="en-US" altLang="zh-CN" sz="1400" i="1" baseline="-25000">
                <a:ea typeface="宋体" charset="-122"/>
                <a:sym typeface="Greek Symbols" pitchFamily="18" charset="2"/>
              </a:rPr>
              <a:t>i </a:t>
            </a:r>
            <a:r>
              <a:rPr lang="en-US" altLang="zh-CN" sz="1400" baseline="-25000">
                <a:ea typeface="宋体" charset="-122"/>
                <a:sym typeface="Greek Symbols" pitchFamily="18" charset="2"/>
              </a:rPr>
              <a:t>–1</a:t>
            </a:r>
            <a:r>
              <a:rPr lang="en-US" altLang="zh-CN" sz="1400">
                <a:ea typeface="宋体" charset="-122"/>
                <a:sym typeface="Greek Symbols" pitchFamily="18" charset="2"/>
              </a:rPr>
              <a:t> </a:t>
            </a:r>
            <a:r>
              <a:rPr lang="en-US" altLang="zh-CN">
                <a:ea typeface="宋体" charset="-122"/>
                <a:sym typeface="Symbol" pitchFamily="18" charset="2"/>
              </a:rPr>
              <a:t> </a:t>
            </a:r>
            <a:r>
              <a:rPr lang="en-US" altLang="zh-CN" sz="2000">
                <a:ea typeface="宋体" charset="-122"/>
                <a:sym typeface="Symbol" pitchFamily="18" charset="2"/>
              </a:rPr>
              <a:t></a:t>
            </a:r>
            <a:r>
              <a:rPr lang="en-US" altLang="zh-CN" sz="1400" i="1" baseline="-25000">
                <a:ea typeface="宋体" charset="-122"/>
                <a:sym typeface="Greek Symbols" pitchFamily="18" charset="2"/>
              </a:rPr>
              <a:t>i </a:t>
            </a:r>
            <a:r>
              <a:rPr lang="en-US" altLang="zh-CN" sz="1400" baseline="-25000">
                <a:ea typeface="宋体" charset="-122"/>
                <a:sym typeface="Greek Symbols" pitchFamily="18" charset="2"/>
              </a:rPr>
              <a:t>+1</a:t>
            </a:r>
            <a:r>
              <a:rPr lang="en-US" altLang="zh-CN" sz="1400">
                <a:ea typeface="宋体" charset="-122"/>
                <a:sym typeface="Greek Symbols" pitchFamily="18" charset="2"/>
              </a:rPr>
              <a:t> </a:t>
            </a:r>
            <a:r>
              <a:rPr lang="en-US" altLang="zh-CN">
                <a:ea typeface="宋体" charset="-122"/>
                <a:sym typeface="Symbol" pitchFamily="18" charset="2"/>
              </a:rPr>
              <a:t> . . .  </a:t>
            </a:r>
            <a:r>
              <a:rPr lang="en-US" altLang="zh-CN" sz="2000">
                <a:ea typeface="宋体" charset="-122"/>
                <a:sym typeface="Symbol" pitchFamily="18" charset="2"/>
              </a:rPr>
              <a:t></a:t>
            </a:r>
            <a:r>
              <a:rPr lang="en-US" altLang="zh-CN" sz="1400" i="1" baseline="-25000">
                <a:ea typeface="宋体" charset="-122"/>
                <a:sym typeface="Greek Symbols" pitchFamily="18" charset="2"/>
              </a:rPr>
              <a:t>n</a:t>
            </a:r>
            <a:endParaRPr lang="en-US" altLang="zh-CN">
              <a:ea typeface="宋体" charset="-122"/>
              <a:sym typeface="Greek Symbols" pitchFamily="18" charset="2"/>
            </a:endParaRPr>
          </a:p>
          <a:p>
            <a:pPr>
              <a:tabLst>
                <a:tab pos="3030538" algn="ctr"/>
              </a:tabLst>
            </a:pPr>
            <a:r>
              <a:rPr lang="en-US" altLang="zh-CN">
                <a:ea typeface="宋体" charset="-122"/>
                <a:sym typeface="Greek Symbols" pitchFamily="18" charset="2"/>
              </a:rPr>
              <a:t>Join with a disjunctive condition</a:t>
            </a:r>
            <a:r>
              <a:rPr lang="en-US" altLang="zh-CN" i="1">
                <a:ea typeface="宋体" charset="-122"/>
                <a:sym typeface="Greek Symbols" pitchFamily="18" charset="2"/>
              </a:rPr>
              <a:t> </a:t>
            </a:r>
          </a:p>
          <a:p>
            <a:pPr lvl="1">
              <a:buFont typeface="Monotype Sorts" pitchFamily="2" charset="2"/>
              <a:buNone/>
              <a:tabLst>
                <a:tab pos="3030538" algn="ctr"/>
              </a:tabLst>
            </a:pPr>
            <a:r>
              <a:rPr lang="en-US" altLang="zh-CN" sz="1400" i="1" baseline="-25000">
                <a:ea typeface="宋体" charset="-122"/>
                <a:sym typeface="Greek Symbols" pitchFamily="18" charset="2"/>
              </a:rPr>
              <a:t>		</a:t>
            </a:r>
            <a:r>
              <a:rPr lang="en-US" altLang="zh-CN" sz="1600" i="1" baseline="-25000">
                <a:ea typeface="宋体" charset="-122"/>
                <a:sym typeface="Greek Symbols" pitchFamily="18" charset="2"/>
              </a:rPr>
              <a:t> </a:t>
            </a:r>
            <a:r>
              <a:rPr lang="en-US" altLang="zh-CN" sz="2000" i="1">
                <a:ea typeface="宋体" charset="-122"/>
              </a:rPr>
              <a:t>r  </a:t>
            </a:r>
            <a:r>
              <a:rPr lang="en-US" altLang="zh-CN" i="1">
                <a:ea typeface="宋体" charset="-122"/>
              </a:rPr>
              <a:t>    </a:t>
            </a:r>
            <a:r>
              <a:rPr lang="en-US" altLang="zh-CN" sz="2000" baseline="-25000">
                <a:ea typeface="宋体" charset="-122"/>
                <a:sym typeface="Symbol" pitchFamily="18" charset="2"/>
              </a:rPr>
              <a:t></a:t>
            </a:r>
            <a:r>
              <a:rPr lang="en-US" altLang="zh-CN" baseline="-25000">
                <a:ea typeface="宋体" charset="-122"/>
                <a:sym typeface="Greek Symbols" pitchFamily="18" charset="2"/>
              </a:rPr>
              <a:t>1 </a:t>
            </a:r>
            <a:r>
              <a:rPr lang="en-US" altLang="zh-CN" baseline="-25000">
                <a:ea typeface="宋体" charset="-122"/>
                <a:sym typeface="Symbol" pitchFamily="18" charset="2"/>
              </a:rPr>
              <a:t> </a:t>
            </a:r>
            <a:r>
              <a:rPr lang="en-US" altLang="zh-CN" sz="2000" baseline="-25000">
                <a:ea typeface="宋体" charset="-122"/>
                <a:sym typeface="Symbol" pitchFamily="18" charset="2"/>
              </a:rPr>
              <a:t></a:t>
            </a:r>
            <a:r>
              <a:rPr lang="en-US" altLang="zh-CN" baseline="-25000">
                <a:ea typeface="宋体" charset="-122"/>
                <a:sym typeface="Greek Symbols" pitchFamily="18" charset="2"/>
              </a:rPr>
              <a:t>2 </a:t>
            </a:r>
            <a:r>
              <a:rPr lang="en-US" altLang="zh-CN" baseline="-25000">
                <a:ea typeface="宋体" charset="-122"/>
                <a:sym typeface="Symbol" pitchFamily="18" charset="2"/>
              </a:rPr>
              <a:t>...  </a:t>
            </a:r>
            <a:r>
              <a:rPr lang="en-US" altLang="zh-CN" sz="2000" baseline="-25000">
                <a:ea typeface="宋体" charset="-122"/>
                <a:sym typeface="Symbol" pitchFamily="18" charset="2"/>
              </a:rPr>
              <a:t></a:t>
            </a:r>
            <a:r>
              <a:rPr lang="en-US" altLang="zh-CN" sz="1600" i="1" baseline="-25000">
                <a:ea typeface="宋体" charset="-122"/>
                <a:sym typeface="Greek Symbols" pitchFamily="18" charset="2"/>
              </a:rPr>
              <a:t>n</a:t>
            </a:r>
            <a:r>
              <a:rPr lang="en-US" altLang="zh-CN" sz="1400" i="1" baseline="-25000">
                <a:ea typeface="宋体" charset="-122"/>
                <a:sym typeface="Greek Symbols" pitchFamily="18" charset="2"/>
              </a:rPr>
              <a:t> </a:t>
            </a:r>
            <a:r>
              <a:rPr lang="en-US" altLang="zh-CN" sz="2000" i="1">
                <a:ea typeface="宋体" charset="-122"/>
                <a:sym typeface="Greek Symbols" pitchFamily="18" charset="2"/>
              </a:rPr>
              <a:t>s </a:t>
            </a:r>
            <a:endParaRPr lang="en-US" altLang="zh-CN" sz="2000">
              <a:ea typeface="宋体" charset="-122"/>
              <a:sym typeface="Greek Symbols" pitchFamily="18" charset="2"/>
            </a:endParaRPr>
          </a:p>
          <a:p>
            <a:pPr lvl="1">
              <a:tabLst>
                <a:tab pos="3030538" algn="ctr"/>
              </a:tabLst>
            </a:pPr>
            <a:r>
              <a:rPr lang="en-US" altLang="zh-CN">
                <a:ea typeface="宋体" charset="-122"/>
                <a:sym typeface="Greek Symbols" pitchFamily="18" charset="2"/>
              </a:rPr>
              <a:t>Either use nested loops/block nested loops, or</a:t>
            </a:r>
          </a:p>
          <a:p>
            <a:pPr lvl="1">
              <a:tabLst>
                <a:tab pos="3030538" algn="ctr"/>
              </a:tabLst>
            </a:pPr>
            <a:r>
              <a:rPr lang="en-US" altLang="zh-CN">
                <a:ea typeface="宋体" charset="-122"/>
                <a:sym typeface="Greek Symbols" pitchFamily="18" charset="2"/>
              </a:rPr>
              <a:t>	Compute as the union of the records in individual joins </a:t>
            </a:r>
            <a:r>
              <a:rPr lang="en-US" altLang="zh-CN" i="1">
                <a:ea typeface="宋体" charset="-122"/>
              </a:rPr>
              <a:t>r      </a:t>
            </a:r>
            <a:r>
              <a:rPr lang="en-US" altLang="zh-CN" sz="2400" baseline="-25000">
                <a:ea typeface="宋体" charset="-122"/>
                <a:sym typeface="Symbol" pitchFamily="18" charset="2"/>
              </a:rPr>
              <a:t></a:t>
            </a:r>
            <a:r>
              <a:rPr lang="en-US" altLang="zh-CN" sz="1600" i="1" baseline="-25000">
                <a:ea typeface="宋体" charset="-122"/>
                <a:sym typeface="Greek Symbols" pitchFamily="18" charset="2"/>
              </a:rPr>
              <a:t> i</a:t>
            </a:r>
            <a:r>
              <a:rPr lang="en-US" altLang="zh-CN" sz="1400" i="1">
                <a:ea typeface="宋体" charset="-122"/>
                <a:sym typeface="Greek Symbols" pitchFamily="18" charset="2"/>
              </a:rPr>
              <a:t> </a:t>
            </a:r>
            <a:r>
              <a:rPr lang="en-US" altLang="zh-CN" i="1">
                <a:ea typeface="宋体" charset="-122"/>
                <a:sym typeface="Greek Symbols" pitchFamily="18" charset="2"/>
              </a:rPr>
              <a:t>s:</a:t>
            </a:r>
          </a:p>
          <a:p>
            <a:pPr lvl="1">
              <a:buFont typeface="Monotype Sorts" pitchFamily="2" charset="2"/>
              <a:buNone/>
              <a:tabLst>
                <a:tab pos="3030538" algn="ctr"/>
              </a:tabLst>
            </a:pPr>
            <a:r>
              <a:rPr lang="en-US" altLang="zh-CN" i="1">
                <a:ea typeface="宋体" charset="-122"/>
                <a:sym typeface="Greek Symbols" pitchFamily="18" charset="2"/>
              </a:rPr>
              <a:t>		</a:t>
            </a:r>
            <a:r>
              <a:rPr lang="en-US" altLang="zh-CN">
                <a:ea typeface="宋体" charset="-122"/>
                <a:sym typeface="Greek Symbols" pitchFamily="18" charset="2"/>
              </a:rPr>
              <a:t>(</a:t>
            </a:r>
            <a:r>
              <a:rPr lang="en-US" altLang="zh-CN" i="1">
                <a:ea typeface="宋体" charset="-122"/>
              </a:rPr>
              <a:t>r      </a:t>
            </a:r>
            <a:r>
              <a:rPr lang="en-US" altLang="zh-CN" sz="2000" baseline="-25000">
                <a:ea typeface="宋体" charset="-122"/>
                <a:sym typeface="Symbol" pitchFamily="18" charset="2"/>
              </a:rPr>
              <a:t></a:t>
            </a:r>
            <a:r>
              <a:rPr lang="en-US" altLang="zh-CN" sz="1600" baseline="-25000">
                <a:ea typeface="宋体" charset="-122"/>
                <a:sym typeface="Greek Symbols" pitchFamily="18" charset="2"/>
              </a:rPr>
              <a:t>1</a:t>
            </a:r>
            <a:r>
              <a:rPr lang="en-US" altLang="zh-CN" sz="1400" baseline="-25000">
                <a:ea typeface="宋体" charset="-122"/>
                <a:sym typeface="Greek Symbols" pitchFamily="18" charset="2"/>
              </a:rPr>
              <a:t> </a:t>
            </a:r>
            <a:r>
              <a:rPr lang="en-US" altLang="zh-CN" i="1">
                <a:ea typeface="宋体" charset="-122"/>
                <a:sym typeface="Greek Symbols" pitchFamily="18" charset="2"/>
              </a:rPr>
              <a:t>s</a:t>
            </a:r>
            <a:r>
              <a:rPr lang="en-US" altLang="zh-CN">
                <a:ea typeface="宋体" charset="-122"/>
                <a:sym typeface="Greek Symbols" pitchFamily="18" charset="2"/>
              </a:rPr>
              <a:t>) </a:t>
            </a:r>
            <a:r>
              <a:rPr lang="en-US" altLang="zh-CN">
                <a:ea typeface="宋体" charset="-122"/>
                <a:sym typeface="Symbol" pitchFamily="18" charset="2"/>
              </a:rPr>
              <a:t> (</a:t>
            </a:r>
            <a:r>
              <a:rPr lang="en-US" altLang="zh-CN" i="1">
                <a:ea typeface="宋体" charset="-122"/>
              </a:rPr>
              <a:t>r     </a:t>
            </a:r>
            <a:r>
              <a:rPr lang="en-US" altLang="zh-CN" sz="2000" baseline="-25000">
                <a:ea typeface="宋体" charset="-122"/>
                <a:sym typeface="Symbol" pitchFamily="18" charset="2"/>
              </a:rPr>
              <a:t></a:t>
            </a:r>
            <a:r>
              <a:rPr lang="en-US" altLang="zh-CN" sz="1600" baseline="-25000">
                <a:ea typeface="宋体" charset="-122"/>
                <a:sym typeface="Greek Symbols" pitchFamily="18" charset="2"/>
              </a:rPr>
              <a:t>2</a:t>
            </a:r>
            <a:r>
              <a:rPr lang="en-US" altLang="zh-CN" sz="1400" baseline="-25000">
                <a:ea typeface="宋体" charset="-122"/>
                <a:sym typeface="Greek Symbols" pitchFamily="18" charset="2"/>
              </a:rPr>
              <a:t>  </a:t>
            </a:r>
            <a:r>
              <a:rPr lang="en-US" altLang="zh-CN" i="1">
                <a:ea typeface="宋体" charset="-122"/>
                <a:sym typeface="Greek Symbols" pitchFamily="18" charset="2"/>
              </a:rPr>
              <a:t>s) </a:t>
            </a:r>
            <a:r>
              <a:rPr lang="en-US" altLang="zh-CN">
                <a:ea typeface="宋体" charset="-122"/>
                <a:sym typeface="Symbol" pitchFamily="18" charset="2"/>
              </a:rPr>
              <a:t> . . .  (</a:t>
            </a:r>
            <a:r>
              <a:rPr lang="en-US" altLang="zh-CN" i="1">
                <a:ea typeface="宋体" charset="-122"/>
              </a:rPr>
              <a:t>r     </a:t>
            </a:r>
            <a:r>
              <a:rPr lang="en-US" altLang="zh-CN" sz="2000" baseline="-25000">
                <a:ea typeface="宋体" charset="-122"/>
                <a:sym typeface="Symbol" pitchFamily="18" charset="2"/>
              </a:rPr>
              <a:t></a:t>
            </a:r>
            <a:r>
              <a:rPr lang="en-US" altLang="zh-CN" sz="1600" i="1" baseline="-25000">
                <a:ea typeface="宋体" charset="-122"/>
                <a:sym typeface="Greek Symbols" pitchFamily="18" charset="2"/>
              </a:rPr>
              <a:t>n</a:t>
            </a:r>
            <a:r>
              <a:rPr lang="en-US" altLang="zh-CN" sz="1400" baseline="-25000">
                <a:ea typeface="宋体" charset="-122"/>
                <a:sym typeface="Greek Symbols" pitchFamily="18" charset="2"/>
              </a:rPr>
              <a:t>  </a:t>
            </a:r>
            <a:r>
              <a:rPr lang="en-US" altLang="zh-CN" i="1">
                <a:ea typeface="宋体" charset="-122"/>
                <a:sym typeface="Greek Symbols" pitchFamily="18" charset="2"/>
              </a:rPr>
              <a:t>s) </a:t>
            </a:r>
            <a:endParaRPr lang="en-US" altLang="zh-CN">
              <a:ea typeface="宋体" charset="-122"/>
              <a:sym typeface="Greek Symbols" pitchFamily="18" charset="2"/>
            </a:endParaRPr>
          </a:p>
          <a:p>
            <a:pPr lvl="1">
              <a:buFont typeface="Monotype Sorts" pitchFamily="2" charset="2"/>
              <a:buNone/>
              <a:tabLst>
                <a:tab pos="3030538" algn="ctr"/>
              </a:tabLst>
            </a:pPr>
            <a:endParaRPr lang="zh-CN" altLang="en-US" sz="1400" i="1" baseline="-25000">
              <a:ea typeface="宋体" charset="-122"/>
              <a:sym typeface="Greek Symbols" pitchFamily="18" charset="2"/>
            </a:endParaRPr>
          </a:p>
        </p:txBody>
      </p:sp>
      <p:sp>
        <p:nvSpPr>
          <p:cNvPr id="348164" name="AutoShape 4"/>
          <p:cNvSpPr>
            <a:spLocks noChangeArrowheads="1"/>
          </p:cNvSpPr>
          <p:nvPr/>
        </p:nvSpPr>
        <p:spPr bwMode="auto">
          <a:xfrm rot="5400000">
            <a:off x="3511550" y="1468438"/>
            <a:ext cx="188913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165" name="AutoShape 5"/>
          <p:cNvSpPr>
            <a:spLocks noChangeArrowheads="1"/>
          </p:cNvSpPr>
          <p:nvPr/>
        </p:nvSpPr>
        <p:spPr bwMode="auto">
          <a:xfrm rot="5400000">
            <a:off x="6664326" y="2238375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166" name="AutoShape 6"/>
          <p:cNvSpPr>
            <a:spLocks noChangeArrowheads="1"/>
          </p:cNvSpPr>
          <p:nvPr/>
        </p:nvSpPr>
        <p:spPr bwMode="auto">
          <a:xfrm rot="5400000">
            <a:off x="5451476" y="5276850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167" name="AutoShape 7"/>
          <p:cNvSpPr>
            <a:spLocks noChangeArrowheads="1"/>
          </p:cNvSpPr>
          <p:nvPr/>
        </p:nvSpPr>
        <p:spPr bwMode="auto">
          <a:xfrm rot="5400000">
            <a:off x="3498851" y="4133850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168" name="AutoShape 8"/>
          <p:cNvSpPr>
            <a:spLocks noChangeArrowheads="1"/>
          </p:cNvSpPr>
          <p:nvPr/>
        </p:nvSpPr>
        <p:spPr bwMode="auto">
          <a:xfrm rot="5400000">
            <a:off x="2493962" y="5268913"/>
            <a:ext cx="188913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169" name="AutoShape 9"/>
          <p:cNvSpPr>
            <a:spLocks noChangeArrowheads="1"/>
          </p:cNvSpPr>
          <p:nvPr/>
        </p:nvSpPr>
        <p:spPr bwMode="auto">
          <a:xfrm rot="5400000">
            <a:off x="7551738" y="4924425"/>
            <a:ext cx="188912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170" name="AutoShape 10"/>
          <p:cNvSpPr>
            <a:spLocks noChangeArrowheads="1"/>
          </p:cNvSpPr>
          <p:nvPr/>
        </p:nvSpPr>
        <p:spPr bwMode="auto">
          <a:xfrm rot="5400000">
            <a:off x="3676650" y="5278438"/>
            <a:ext cx="188913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Other Operations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0849" y="1285605"/>
            <a:ext cx="6724650" cy="4114800"/>
          </a:xfrm>
        </p:spPr>
        <p:txBody>
          <a:bodyPr/>
          <a:lstStyle/>
          <a:p>
            <a:r>
              <a:rPr lang="en-US" altLang="zh-CN" b="1" dirty="0">
                <a:ea typeface="宋体" charset="-122"/>
              </a:rPr>
              <a:t>Duplicate elimination </a:t>
            </a:r>
            <a:r>
              <a:rPr lang="en-US" altLang="zh-CN" dirty="0">
                <a:ea typeface="宋体" charset="-122"/>
              </a:rPr>
              <a:t>can be implemented via hashing or sorting.</a:t>
            </a:r>
          </a:p>
          <a:p>
            <a:pPr lvl="1"/>
            <a:r>
              <a:rPr lang="en-US" altLang="zh-CN" dirty="0">
                <a:ea typeface="宋体" charset="-122"/>
              </a:rPr>
              <a:t>On sorting duplicates will come adjacent to each other, and all but one set of duplicates can be deleted.  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i="1" dirty="0" smtClean="0">
                <a:ea typeface="宋体" charset="-122"/>
              </a:rPr>
              <a:t>Optimization</a:t>
            </a:r>
            <a:r>
              <a:rPr lang="en-US" altLang="zh-CN" i="1" dirty="0">
                <a:ea typeface="宋体" charset="-122"/>
              </a:rPr>
              <a:t>: </a:t>
            </a:r>
            <a:r>
              <a:rPr lang="en-US" altLang="zh-CN" dirty="0">
                <a:ea typeface="宋体" charset="-122"/>
              </a:rPr>
              <a:t>duplicates can be deleted during run generation as well as at intermediate merge steps in external sort-merge.</a:t>
            </a:r>
          </a:p>
          <a:p>
            <a:pPr lvl="1"/>
            <a:r>
              <a:rPr lang="en-US" altLang="zh-CN" dirty="0">
                <a:ea typeface="宋体" charset="-122"/>
              </a:rPr>
              <a:t>Hashing is similar – duplicates will come into the same bucket.</a:t>
            </a:r>
          </a:p>
          <a:p>
            <a:r>
              <a:rPr lang="en-US" altLang="zh-CN" b="1" dirty="0">
                <a:ea typeface="宋体" charset="-122"/>
              </a:rPr>
              <a:t>Projection </a:t>
            </a:r>
            <a:r>
              <a:rPr lang="en-US" altLang="zh-CN" dirty="0">
                <a:ea typeface="宋体" charset="-122"/>
              </a:rPr>
              <a:t>is implemented by 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performing </a:t>
            </a:r>
            <a:r>
              <a:rPr lang="en-US" altLang="zh-CN" dirty="0">
                <a:ea typeface="宋体" charset="-122"/>
              </a:rPr>
              <a:t>projection on each tuple 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followed </a:t>
            </a:r>
            <a:r>
              <a:rPr lang="en-US" altLang="zh-CN" dirty="0">
                <a:ea typeface="宋体" charset="-122"/>
              </a:rPr>
              <a:t>by duplicate elimination. </a:t>
            </a:r>
            <a:endParaRPr lang="en-US" altLang="zh-CN" b="1" dirty="0"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Other Operations (Cont.)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ea typeface="宋体" charset="-122"/>
              </a:rPr>
              <a:t>Aggregation</a:t>
            </a:r>
            <a:r>
              <a:rPr lang="en-US" altLang="zh-CN" dirty="0">
                <a:ea typeface="宋体" charset="-122"/>
              </a:rPr>
              <a:t> can be implemented in a manner similar to duplicate elimination.</a:t>
            </a:r>
          </a:p>
          <a:p>
            <a:pPr lvl="1"/>
            <a:r>
              <a:rPr lang="en-US" altLang="zh-CN" dirty="0">
                <a:ea typeface="宋体" charset="-122"/>
              </a:rPr>
              <a:t>Sorting or hashing can be used to bring tuples in the same group together, and then the aggregate functions can be applied on each group.</a:t>
            </a:r>
            <a:r>
              <a:rPr lang="en-US" altLang="zh-CN" b="1" dirty="0">
                <a:ea typeface="宋体" charset="-122"/>
              </a:rPr>
              <a:t> </a:t>
            </a:r>
          </a:p>
          <a:p>
            <a:pPr lvl="1"/>
            <a:r>
              <a:rPr lang="en-US" altLang="zh-CN" i="1" dirty="0">
                <a:ea typeface="宋体" charset="-122"/>
              </a:rPr>
              <a:t>Optimization: </a:t>
            </a:r>
            <a:r>
              <a:rPr lang="en-US" altLang="zh-CN" dirty="0">
                <a:ea typeface="宋体" charset="-122"/>
              </a:rPr>
              <a:t>combine tuples in the same group during run generation and intermediate merges, by computing partial aggregate values</a:t>
            </a:r>
            <a:r>
              <a:rPr lang="en-US" altLang="zh-CN" dirty="0" smtClean="0">
                <a:ea typeface="宋体" charset="-122"/>
              </a:rPr>
              <a:t>.</a:t>
            </a:r>
          </a:p>
          <a:p>
            <a:pPr lvl="2"/>
            <a:r>
              <a:rPr lang="en-US" altLang="zh-CN" sz="1800" dirty="0">
                <a:ea typeface="ＭＳ Ｐゴシック" pitchFamily="34" charset="-128"/>
              </a:rPr>
              <a:t>For count, min, max, sum: keep aggregate values on tuples found so far in the group.  </a:t>
            </a:r>
          </a:p>
          <a:p>
            <a:pPr lvl="3"/>
            <a:r>
              <a:rPr lang="en-US" altLang="zh-CN" sz="1800" dirty="0">
                <a:ea typeface="ＭＳ Ｐゴシック" pitchFamily="34" charset="-128"/>
              </a:rPr>
              <a:t>When combining partial aggregate for count, add up the aggregates</a:t>
            </a:r>
          </a:p>
          <a:p>
            <a:pPr lvl="2"/>
            <a:r>
              <a:rPr lang="en-US" altLang="zh-CN" sz="1800" dirty="0">
                <a:ea typeface="ＭＳ Ｐゴシック" pitchFamily="34" charset="-128"/>
              </a:rPr>
              <a:t>For </a:t>
            </a:r>
            <a:r>
              <a:rPr lang="en-US" altLang="zh-CN" sz="1800" dirty="0" err="1">
                <a:ea typeface="ＭＳ Ｐゴシック" pitchFamily="34" charset="-128"/>
              </a:rPr>
              <a:t>avg</a:t>
            </a:r>
            <a:r>
              <a:rPr lang="en-US" altLang="zh-CN" sz="1800" dirty="0">
                <a:ea typeface="ＭＳ Ｐゴシック" pitchFamily="34" charset="-128"/>
              </a:rPr>
              <a:t>, keep sum and count, and divide sum by count at the end</a:t>
            </a:r>
          </a:p>
          <a:p>
            <a:pPr lvl="1"/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Other Operations (Cont.)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9484" y="1162963"/>
            <a:ext cx="6724650" cy="480009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>
                <a:ea typeface="ＭＳ Ｐゴシック" pitchFamily="34" charset="-128"/>
              </a:rPr>
              <a:t>Set operations </a:t>
            </a:r>
            <a:r>
              <a:rPr lang="en-US" altLang="zh-CN" dirty="0">
                <a:ea typeface="ＭＳ Ｐゴシック" pitchFamily="34" charset="-128"/>
              </a:rPr>
              <a:t>(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,  and ):  can either use variant of merge-join after sorting, or variant of hash-join.</a:t>
            </a:r>
            <a:endParaRPr lang="en-US" altLang="zh-CN" b="1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E.g</a:t>
            </a:r>
            <a:r>
              <a:rPr lang="en-US" altLang="zh-CN" dirty="0">
                <a:ea typeface="宋体" charset="-122"/>
              </a:rPr>
              <a:t>., Set operations using hashing: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>
                <a:ea typeface="宋体" charset="-122"/>
              </a:rPr>
              <a:t>1.	Partition both relations using the same hash function, thereby creating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>
                <a:ea typeface="宋体" charset="-122"/>
              </a:rPr>
              <a:t>2.	Process each partition </a:t>
            </a:r>
            <a:r>
              <a:rPr lang="en-US" altLang="zh-CN" i="1" dirty="0" err="1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 as follows.  Using a different hashing function, build an in-memory hash index on </a:t>
            </a:r>
            <a:r>
              <a:rPr lang="en-US" altLang="zh-CN" i="1" dirty="0" err="1">
                <a:ea typeface="宋体" charset="-122"/>
              </a:rPr>
              <a:t>H</a:t>
            </a:r>
            <a:r>
              <a:rPr lang="en-US" altLang="zh-CN" i="1" baseline="-25000" dirty="0" err="1">
                <a:ea typeface="宋体" charset="-122"/>
              </a:rPr>
              <a:t>ri</a:t>
            </a:r>
            <a:r>
              <a:rPr lang="en-US" altLang="zh-CN" dirty="0">
                <a:ea typeface="宋体" charset="-122"/>
              </a:rPr>
              <a:t> after it is brought into memory.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 smtClean="0">
                <a:ea typeface="宋体" charset="-122"/>
              </a:rPr>
              <a:t>– </a:t>
            </a:r>
            <a:r>
              <a:rPr lang="en-US" altLang="zh-CN" i="1" dirty="0">
                <a:ea typeface="宋体" charset="-122"/>
              </a:rPr>
              <a:t>r </a:t>
            </a:r>
            <a:r>
              <a:rPr lang="en-US" altLang="zh-CN" dirty="0">
                <a:ea typeface="宋体" charset="-122"/>
                <a:sym typeface="Symbol" pitchFamily="18" charset="2"/>
              </a:rPr>
              <a:t>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s</a:t>
            </a:r>
            <a:r>
              <a:rPr lang="en-US" altLang="zh-CN" dirty="0">
                <a:ea typeface="宋体" charset="-122"/>
                <a:sym typeface="Symbol" pitchFamily="18" charset="2"/>
              </a:rPr>
              <a:t>:  Add tuples in 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H</a:t>
            </a:r>
            <a:r>
              <a:rPr lang="en-US" altLang="zh-CN" i="1" baseline="-25000" dirty="0" err="1">
                <a:ea typeface="宋体" charset="-122"/>
                <a:sym typeface="Symbol" pitchFamily="18" charset="2"/>
              </a:rPr>
              <a:t>si</a:t>
            </a:r>
            <a:r>
              <a:rPr lang="en-US" altLang="zh-CN" dirty="0">
                <a:ea typeface="宋体" charset="-122"/>
                <a:sym typeface="Symbol" pitchFamily="18" charset="2"/>
              </a:rPr>
              <a:t> to the hash index if they are not already in it.  At end of 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H</a:t>
            </a:r>
            <a:r>
              <a:rPr lang="en-US" altLang="zh-CN" i="1" baseline="-25000" dirty="0" err="1">
                <a:ea typeface="宋体" charset="-122"/>
                <a:sym typeface="Symbol" pitchFamily="18" charset="2"/>
              </a:rPr>
              <a:t>si</a:t>
            </a:r>
            <a:r>
              <a:rPr lang="en-US" altLang="zh-CN" dirty="0">
                <a:ea typeface="宋体" charset="-122"/>
                <a:sym typeface="Symbol" pitchFamily="18" charset="2"/>
              </a:rPr>
              <a:t>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, add </a:t>
            </a:r>
            <a:r>
              <a:rPr lang="en-US" altLang="zh-CN" dirty="0">
                <a:ea typeface="宋体" charset="-122"/>
                <a:sym typeface="Symbol" pitchFamily="18" charset="2"/>
              </a:rPr>
              <a:t>the tuples in the hash index to the result.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 smtClean="0">
                <a:ea typeface="宋体" charset="-122"/>
                <a:sym typeface="Symbol" pitchFamily="18" charset="2"/>
              </a:rPr>
              <a:t>–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r</a:t>
            </a:r>
            <a:r>
              <a:rPr lang="en-US" altLang="zh-CN" dirty="0">
                <a:ea typeface="宋体" charset="-122"/>
                <a:sym typeface="Symbol" pitchFamily="18" charset="2"/>
              </a:rPr>
              <a:t> 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s</a:t>
            </a:r>
            <a:r>
              <a:rPr lang="en-US" altLang="zh-CN" dirty="0">
                <a:ea typeface="宋体" charset="-122"/>
                <a:sym typeface="Symbol" pitchFamily="18" charset="2"/>
              </a:rPr>
              <a:t>: output tuples in 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H</a:t>
            </a:r>
            <a:r>
              <a:rPr lang="en-US" altLang="zh-CN" i="1" baseline="-25000" dirty="0" err="1">
                <a:ea typeface="宋体" charset="-122"/>
                <a:sym typeface="Symbol" pitchFamily="18" charset="2"/>
              </a:rPr>
              <a:t>si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 </a:t>
            </a:r>
            <a:r>
              <a:rPr lang="en-US" altLang="zh-CN" dirty="0">
                <a:ea typeface="宋体" charset="-122"/>
                <a:sym typeface="Symbol" pitchFamily="18" charset="2"/>
              </a:rPr>
              <a:t>to the result if they are already there in the hash index.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 smtClean="0">
                <a:ea typeface="宋体" charset="-122"/>
                <a:sym typeface="Symbol" pitchFamily="18" charset="2"/>
              </a:rPr>
              <a:t>–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r</a:t>
            </a:r>
            <a:r>
              <a:rPr lang="en-US" altLang="zh-CN" dirty="0">
                <a:ea typeface="宋体" charset="-122"/>
                <a:sym typeface="Symbol" pitchFamily="18" charset="2"/>
              </a:rPr>
              <a:t> –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s:</a:t>
            </a:r>
            <a:r>
              <a:rPr lang="en-US" altLang="zh-CN" dirty="0">
                <a:ea typeface="宋体" charset="-122"/>
                <a:sym typeface="Symbol" pitchFamily="18" charset="2"/>
              </a:rPr>
              <a:t> for each tuple in 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H</a:t>
            </a:r>
            <a:r>
              <a:rPr lang="en-US" altLang="zh-CN" i="1" baseline="-25000" dirty="0" err="1">
                <a:ea typeface="宋体" charset="-122"/>
                <a:sym typeface="Symbol" pitchFamily="18" charset="2"/>
              </a:rPr>
              <a:t>si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, </a:t>
            </a:r>
            <a:r>
              <a:rPr lang="en-US" altLang="zh-CN" dirty="0">
                <a:ea typeface="宋体" charset="-122"/>
                <a:sym typeface="Symbol" pitchFamily="18" charset="2"/>
              </a:rPr>
              <a:t>if it is there in the hash index, delete it from the index.  At end of 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H</a:t>
            </a:r>
            <a:r>
              <a:rPr lang="en-US" altLang="zh-CN" i="1" baseline="-25000" dirty="0" err="1">
                <a:ea typeface="宋体" charset="-122"/>
                <a:sym typeface="Symbol" pitchFamily="18" charset="2"/>
              </a:rPr>
              <a:t>si</a:t>
            </a:r>
            <a:r>
              <a:rPr lang="en-US" altLang="zh-CN" dirty="0">
                <a:ea typeface="宋体" charset="-122"/>
                <a:sym typeface="Symbol" pitchFamily="18" charset="2"/>
              </a:rPr>
              <a:t>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, add </a:t>
            </a:r>
            <a:r>
              <a:rPr lang="en-US" altLang="zh-CN" dirty="0">
                <a:ea typeface="宋体" charset="-122"/>
                <a:sym typeface="Symbol" pitchFamily="18" charset="2"/>
              </a:rPr>
              <a:t>remaining tuples in the hash index to the result. </a:t>
            </a:r>
          </a:p>
        </p:txBody>
      </p:sp>
      <p:graphicFrame>
        <p:nvGraphicFramePr>
          <p:cNvPr id="3522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858063"/>
              </p:ext>
            </p:extLst>
          </p:nvPr>
        </p:nvGraphicFramePr>
        <p:xfrm>
          <a:off x="3691478" y="2480249"/>
          <a:ext cx="2549525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337" name="Equation" r:id="rId3" imgW="1790640" imgH="241200" progId="Equation.3">
                  <p:embed/>
                </p:oleObj>
              </mc:Choice>
              <mc:Fallback>
                <p:oleObj name="Equation" r:id="rId3" imgW="179064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1478" y="2480249"/>
                        <a:ext cx="2549525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Other Operations (Cont.)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187450"/>
            <a:ext cx="7913688" cy="5130800"/>
          </a:xfrm>
        </p:spPr>
        <p:txBody>
          <a:bodyPr/>
          <a:lstStyle/>
          <a:p>
            <a:r>
              <a:rPr lang="en-US" altLang="zh-CN" b="1">
                <a:ea typeface="宋体" charset="-122"/>
              </a:rPr>
              <a:t>Outer join </a:t>
            </a:r>
            <a:r>
              <a:rPr lang="en-US" altLang="zh-CN">
                <a:ea typeface="宋体" charset="-122"/>
              </a:rPr>
              <a:t>can be computed either as </a:t>
            </a:r>
          </a:p>
          <a:p>
            <a:pPr lvl="1"/>
            <a:r>
              <a:rPr lang="en-US" altLang="zh-CN">
                <a:ea typeface="宋体" charset="-122"/>
              </a:rPr>
              <a:t>A join followed by addition of null-padded non-participating tuples.</a:t>
            </a:r>
          </a:p>
          <a:p>
            <a:pPr lvl="1"/>
            <a:r>
              <a:rPr lang="en-US" altLang="zh-CN">
                <a:ea typeface="宋体" charset="-122"/>
              </a:rPr>
              <a:t>by modifying the join algorithms.</a:t>
            </a:r>
          </a:p>
          <a:p>
            <a:r>
              <a:rPr lang="en-US" altLang="zh-CN">
                <a:ea typeface="宋体" charset="-122"/>
              </a:rPr>
              <a:t>Modifying merge join to compute </a:t>
            </a:r>
            <a:r>
              <a:rPr lang="en-US" altLang="zh-CN" i="1">
                <a:ea typeface="宋体" charset="-122"/>
              </a:rPr>
              <a:t>r         </a:t>
            </a:r>
            <a:r>
              <a:rPr lang="en-US" altLang="zh-CN" i="1">
                <a:ea typeface="宋体" charset="-122"/>
                <a:sym typeface="Symbol" pitchFamily="18" charset="2"/>
              </a:rPr>
              <a:t>s</a:t>
            </a:r>
            <a:endParaRPr lang="en-US" altLang="zh-CN">
              <a:ea typeface="宋体" charset="-122"/>
            </a:endParaRPr>
          </a:p>
          <a:p>
            <a:pPr lvl="1"/>
            <a:r>
              <a:rPr lang="en-US" altLang="zh-CN">
                <a:ea typeface="宋体" charset="-122"/>
              </a:rPr>
              <a:t>In </a:t>
            </a:r>
            <a:r>
              <a:rPr lang="en-US" altLang="zh-CN" i="1">
                <a:ea typeface="宋体" charset="-122"/>
              </a:rPr>
              <a:t>r         </a:t>
            </a:r>
            <a:r>
              <a:rPr lang="en-US" altLang="zh-CN" i="1">
                <a:ea typeface="宋体" charset="-122"/>
                <a:sym typeface="Symbol" pitchFamily="18" charset="2"/>
              </a:rPr>
              <a:t>s</a:t>
            </a:r>
            <a:r>
              <a:rPr lang="en-US" altLang="zh-CN">
                <a:ea typeface="宋体" charset="-122"/>
                <a:sym typeface="Symbol" pitchFamily="18" charset="2"/>
              </a:rPr>
              <a:t>, non participating tuples are those in </a:t>
            </a:r>
            <a:r>
              <a:rPr lang="en-US" altLang="zh-CN" i="1">
                <a:ea typeface="宋体" charset="-122"/>
                <a:sym typeface="Symbol" pitchFamily="18" charset="2"/>
              </a:rPr>
              <a:t>r </a:t>
            </a:r>
            <a:r>
              <a:rPr lang="en-US" altLang="zh-CN">
                <a:ea typeface="宋体" charset="-122"/>
                <a:sym typeface="Symbol" pitchFamily="18" charset="2"/>
              </a:rPr>
              <a:t>– </a:t>
            </a:r>
            <a:r>
              <a:rPr lang="en-US" altLang="zh-CN" i="1" baseline="-25000">
                <a:ea typeface="宋体" charset="-122"/>
                <a:sym typeface="Greek Symbols" pitchFamily="18" charset="2"/>
              </a:rPr>
              <a:t>R</a:t>
            </a:r>
            <a:r>
              <a:rPr lang="en-US" altLang="zh-CN">
                <a:ea typeface="宋体" charset="-122"/>
                <a:sym typeface="Greek Symbols" pitchFamily="18" charset="2"/>
              </a:rPr>
              <a:t>(</a:t>
            </a:r>
            <a:r>
              <a:rPr lang="en-US" altLang="zh-CN" i="1">
                <a:ea typeface="宋体" charset="-122"/>
                <a:sym typeface="Greek Symbols" pitchFamily="18" charset="2"/>
              </a:rPr>
              <a:t>r     s</a:t>
            </a:r>
            <a:r>
              <a:rPr lang="en-US" altLang="zh-CN">
                <a:ea typeface="宋体" charset="-122"/>
                <a:sym typeface="Greek Symbols" pitchFamily="18" charset="2"/>
              </a:rPr>
              <a:t>)</a:t>
            </a:r>
          </a:p>
          <a:p>
            <a:pPr lvl="1"/>
            <a:r>
              <a:rPr lang="en-US" altLang="zh-CN">
                <a:ea typeface="宋体" charset="-122"/>
                <a:sym typeface="Greek Symbols" pitchFamily="18" charset="2"/>
              </a:rPr>
              <a:t>Modify merge-join to compute </a:t>
            </a:r>
            <a:r>
              <a:rPr lang="en-US" altLang="zh-CN" i="1">
                <a:ea typeface="宋体" charset="-122"/>
              </a:rPr>
              <a:t>r     </a:t>
            </a:r>
            <a:r>
              <a:rPr lang="en-US" altLang="zh-CN">
                <a:ea typeface="宋体" charset="-122"/>
                <a:sym typeface="Symbol" pitchFamily="18" charset="2"/>
              </a:rPr>
              <a:t>    </a:t>
            </a:r>
            <a:r>
              <a:rPr lang="en-US" altLang="zh-CN" i="1">
                <a:ea typeface="宋体" charset="-122"/>
                <a:sym typeface="Symbol" pitchFamily="18" charset="2"/>
              </a:rPr>
              <a:t>s:  </a:t>
            </a:r>
            <a:r>
              <a:rPr lang="en-US" altLang="zh-CN">
                <a:ea typeface="宋体" charset="-122"/>
                <a:sym typeface="Symbol" pitchFamily="18" charset="2"/>
              </a:rPr>
              <a:t>During merging, for every tuple </a:t>
            </a:r>
            <a:r>
              <a:rPr lang="en-US" altLang="zh-CN" i="1">
                <a:ea typeface="宋体" charset="-122"/>
                <a:sym typeface="Symbol" pitchFamily="18" charset="2"/>
              </a:rPr>
              <a:t>t</a:t>
            </a:r>
            <a:r>
              <a:rPr lang="en-US" altLang="zh-CN" i="1" baseline="-25000">
                <a:ea typeface="宋体" charset="-122"/>
                <a:sym typeface="Symbol" pitchFamily="18" charset="2"/>
              </a:rPr>
              <a:t>r</a:t>
            </a:r>
            <a:r>
              <a:rPr lang="en-US" altLang="zh-CN" i="1">
                <a:ea typeface="宋体" charset="-122"/>
                <a:sym typeface="Symbol" pitchFamily="18" charset="2"/>
              </a:rPr>
              <a:t> </a:t>
            </a:r>
            <a:r>
              <a:rPr lang="en-US" altLang="zh-CN">
                <a:ea typeface="宋体" charset="-122"/>
                <a:sym typeface="Symbol" pitchFamily="18" charset="2"/>
              </a:rPr>
              <a:t>from </a:t>
            </a:r>
            <a:r>
              <a:rPr lang="en-US" altLang="zh-CN" i="1">
                <a:ea typeface="宋体" charset="-122"/>
                <a:sym typeface="Symbol" pitchFamily="18" charset="2"/>
              </a:rPr>
              <a:t>r </a:t>
            </a:r>
            <a:r>
              <a:rPr lang="en-US" altLang="zh-CN">
                <a:ea typeface="宋体" charset="-122"/>
                <a:sym typeface="Symbol" pitchFamily="18" charset="2"/>
              </a:rPr>
              <a:t>that do not match any tuple in </a:t>
            </a:r>
            <a:r>
              <a:rPr lang="en-US" altLang="zh-CN" i="1">
                <a:ea typeface="宋体" charset="-122"/>
                <a:sym typeface="Symbol" pitchFamily="18" charset="2"/>
              </a:rPr>
              <a:t>s, </a:t>
            </a:r>
            <a:r>
              <a:rPr lang="en-US" altLang="zh-CN">
                <a:ea typeface="宋体" charset="-122"/>
                <a:sym typeface="Symbol" pitchFamily="18" charset="2"/>
              </a:rPr>
              <a:t>output </a:t>
            </a:r>
            <a:r>
              <a:rPr lang="en-US" altLang="zh-CN" i="1">
                <a:ea typeface="宋体" charset="-122"/>
                <a:sym typeface="Symbol" pitchFamily="18" charset="2"/>
              </a:rPr>
              <a:t>t</a:t>
            </a:r>
            <a:r>
              <a:rPr lang="en-US" altLang="zh-CN" i="1" baseline="-25000">
                <a:ea typeface="宋体" charset="-122"/>
                <a:sym typeface="Symbol" pitchFamily="18" charset="2"/>
              </a:rPr>
              <a:t>r</a:t>
            </a:r>
            <a:r>
              <a:rPr lang="en-US" altLang="zh-CN">
                <a:ea typeface="宋体" charset="-122"/>
                <a:sym typeface="Symbol" pitchFamily="18" charset="2"/>
              </a:rPr>
              <a:t> padded with nulls.</a:t>
            </a:r>
          </a:p>
          <a:p>
            <a:pPr lvl="1"/>
            <a:r>
              <a:rPr lang="en-US" altLang="zh-CN">
                <a:ea typeface="宋体" charset="-122"/>
                <a:sym typeface="Symbol" pitchFamily="18" charset="2"/>
              </a:rPr>
              <a:t>Right outer-join and full outer-join can be computed similarly.</a:t>
            </a:r>
          </a:p>
          <a:p>
            <a:r>
              <a:rPr lang="en-US" altLang="zh-CN">
                <a:ea typeface="宋体" charset="-122"/>
                <a:sym typeface="Symbol" pitchFamily="18" charset="2"/>
              </a:rPr>
              <a:t>Modifying hash join to compute </a:t>
            </a:r>
            <a:r>
              <a:rPr lang="en-US" altLang="zh-CN" i="1">
                <a:ea typeface="宋体" charset="-122"/>
              </a:rPr>
              <a:t>r         </a:t>
            </a:r>
            <a:r>
              <a:rPr lang="en-US" altLang="zh-CN" i="1">
                <a:ea typeface="宋体" charset="-122"/>
                <a:sym typeface="Symbol" pitchFamily="18" charset="2"/>
              </a:rPr>
              <a:t>s</a:t>
            </a:r>
            <a:endParaRPr lang="en-US" altLang="zh-CN">
              <a:ea typeface="宋体" charset="-122"/>
              <a:sym typeface="Symbol" pitchFamily="18" charset="2"/>
            </a:endParaRPr>
          </a:p>
          <a:p>
            <a:pPr lvl="1"/>
            <a:r>
              <a:rPr lang="en-US" altLang="zh-CN">
                <a:ea typeface="宋体" charset="-122"/>
                <a:sym typeface="Symbol" pitchFamily="18" charset="2"/>
              </a:rPr>
              <a:t>If  </a:t>
            </a:r>
            <a:r>
              <a:rPr lang="en-US" altLang="zh-CN" i="1">
                <a:ea typeface="宋体" charset="-122"/>
                <a:sym typeface="Symbol" pitchFamily="18" charset="2"/>
              </a:rPr>
              <a:t>r</a:t>
            </a:r>
            <a:r>
              <a:rPr lang="en-US" altLang="zh-CN">
                <a:ea typeface="宋体" charset="-122"/>
                <a:sym typeface="Symbol" pitchFamily="18" charset="2"/>
              </a:rPr>
              <a:t> is probe relation, output non-matching </a:t>
            </a:r>
            <a:r>
              <a:rPr lang="en-US" altLang="zh-CN" i="1">
                <a:ea typeface="宋体" charset="-122"/>
                <a:sym typeface="Symbol" pitchFamily="18" charset="2"/>
              </a:rPr>
              <a:t>r</a:t>
            </a:r>
            <a:r>
              <a:rPr lang="en-US" altLang="zh-CN">
                <a:ea typeface="宋体" charset="-122"/>
                <a:sym typeface="Symbol" pitchFamily="18" charset="2"/>
              </a:rPr>
              <a:t> tuples added with nulls</a:t>
            </a:r>
          </a:p>
          <a:p>
            <a:pPr lvl="1"/>
            <a:r>
              <a:rPr lang="en-US" altLang="zh-CN">
                <a:ea typeface="宋体" charset="-122"/>
                <a:sym typeface="Symbol" pitchFamily="18" charset="2"/>
              </a:rPr>
              <a:t>If </a:t>
            </a:r>
            <a:r>
              <a:rPr lang="en-US" altLang="zh-CN" i="1">
                <a:ea typeface="宋体" charset="-122"/>
                <a:sym typeface="Symbol" pitchFamily="18" charset="2"/>
              </a:rPr>
              <a:t>r</a:t>
            </a:r>
            <a:r>
              <a:rPr lang="en-US" altLang="zh-CN">
                <a:ea typeface="宋体" charset="-122"/>
                <a:sym typeface="Symbol" pitchFamily="18" charset="2"/>
              </a:rPr>
              <a:t> is build relation, when probing keep track of which </a:t>
            </a:r>
            <a:br>
              <a:rPr lang="en-US" altLang="zh-CN">
                <a:ea typeface="宋体" charset="-122"/>
                <a:sym typeface="Symbol" pitchFamily="18" charset="2"/>
              </a:rPr>
            </a:br>
            <a:r>
              <a:rPr lang="en-US" altLang="zh-CN" i="1">
                <a:ea typeface="宋体" charset="-122"/>
                <a:sym typeface="Symbol" pitchFamily="18" charset="2"/>
              </a:rPr>
              <a:t>r</a:t>
            </a:r>
            <a:r>
              <a:rPr lang="en-US" altLang="zh-CN">
                <a:ea typeface="宋体" charset="-122"/>
                <a:sym typeface="Symbol" pitchFamily="18" charset="2"/>
              </a:rPr>
              <a:t> tuples matched </a:t>
            </a:r>
            <a:r>
              <a:rPr lang="en-US" altLang="zh-CN" i="1">
                <a:ea typeface="宋体" charset="-122"/>
                <a:sym typeface="Symbol" pitchFamily="18" charset="2"/>
              </a:rPr>
              <a:t>s</a:t>
            </a:r>
            <a:r>
              <a:rPr lang="en-US" altLang="zh-CN">
                <a:ea typeface="宋体" charset="-122"/>
                <a:sym typeface="Symbol" pitchFamily="18" charset="2"/>
              </a:rPr>
              <a:t> tuples.  At end of</a:t>
            </a:r>
            <a:r>
              <a:rPr lang="en-US" altLang="zh-CN" i="1">
                <a:ea typeface="宋体" charset="-122"/>
                <a:sym typeface="Symbol" pitchFamily="18" charset="2"/>
              </a:rPr>
              <a:t> H</a:t>
            </a:r>
            <a:r>
              <a:rPr lang="en-US" altLang="zh-CN" i="1" baseline="-25000">
                <a:ea typeface="宋体" charset="-122"/>
                <a:sym typeface="Symbol" pitchFamily="18" charset="2"/>
              </a:rPr>
              <a:t>si</a:t>
            </a:r>
            <a:r>
              <a:rPr lang="en-US" altLang="zh-CN">
                <a:ea typeface="宋体" charset="-122"/>
                <a:sym typeface="Symbol" pitchFamily="18" charset="2"/>
              </a:rPr>
              <a:t>  output </a:t>
            </a:r>
            <a:r>
              <a:rPr lang="en-US" altLang="zh-CN" sz="2400">
                <a:ea typeface="宋体" charset="-122"/>
                <a:sym typeface="Symbol" pitchFamily="18" charset="2"/>
              </a:rPr>
              <a:t/>
            </a:r>
            <a:br>
              <a:rPr lang="en-US" altLang="zh-CN" sz="2400">
                <a:ea typeface="宋体" charset="-122"/>
                <a:sym typeface="Symbol" pitchFamily="18" charset="2"/>
              </a:rPr>
            </a:br>
            <a:r>
              <a:rPr lang="en-US" altLang="zh-CN">
                <a:ea typeface="宋体" charset="-122"/>
                <a:sym typeface="Symbol" pitchFamily="18" charset="2"/>
              </a:rPr>
              <a:t>non-matched </a:t>
            </a:r>
            <a:r>
              <a:rPr lang="en-US" altLang="zh-CN" i="1">
                <a:ea typeface="宋体" charset="-122"/>
                <a:sym typeface="Symbol" pitchFamily="18" charset="2"/>
              </a:rPr>
              <a:t>r</a:t>
            </a:r>
            <a:r>
              <a:rPr lang="en-US" altLang="zh-CN">
                <a:ea typeface="宋体" charset="-122"/>
                <a:sym typeface="Symbol" pitchFamily="18" charset="2"/>
              </a:rPr>
              <a:t> tuples padded with nulls </a:t>
            </a:r>
            <a:endParaRPr lang="zh-CN" altLang="en-US" i="1">
              <a:ea typeface="宋体" charset="-122"/>
              <a:sym typeface="Symbol" pitchFamily="18" charset="2"/>
            </a:endParaRPr>
          </a:p>
        </p:txBody>
      </p:sp>
      <p:graphicFrame>
        <p:nvGraphicFramePr>
          <p:cNvPr id="353284" name="Object 4"/>
          <p:cNvGraphicFramePr>
            <a:graphicFrameLocks noChangeAspect="1"/>
          </p:cNvGraphicFramePr>
          <p:nvPr/>
        </p:nvGraphicFramePr>
        <p:xfrm>
          <a:off x="4495800" y="3282950"/>
          <a:ext cx="1508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85" name="Equation" r:id="rId3" imgW="152280" imgH="291960" progId="Equation.3">
                  <p:embed/>
                </p:oleObj>
              </mc:Choice>
              <mc:Fallback>
                <p:oleObj name="Equation" r:id="rId3" imgW="152280" imgH="291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282950"/>
                        <a:ext cx="1508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287" name="AutoShape 7"/>
          <p:cNvSpPr>
            <a:spLocks noChangeArrowheads="1"/>
          </p:cNvSpPr>
          <p:nvPr/>
        </p:nvSpPr>
        <p:spPr bwMode="auto">
          <a:xfrm rot="5400000">
            <a:off x="7213600" y="2862263"/>
            <a:ext cx="188913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53296" name="Group 16"/>
          <p:cNvGrpSpPr>
            <a:grpSpLocks/>
          </p:cNvGrpSpPr>
          <p:nvPr/>
        </p:nvGrpSpPr>
        <p:grpSpPr bwMode="auto">
          <a:xfrm>
            <a:off x="1989138" y="2849563"/>
            <a:ext cx="414337" cy="209550"/>
            <a:chOff x="1253" y="1795"/>
            <a:chExt cx="261" cy="132"/>
          </a:xfrm>
        </p:grpSpPr>
        <p:sp>
          <p:nvSpPr>
            <p:cNvPr id="353289" name="AutoShape 9"/>
            <p:cNvSpPr>
              <a:spLocks noChangeArrowheads="1"/>
            </p:cNvSpPr>
            <p:nvPr/>
          </p:nvSpPr>
          <p:spPr bwMode="auto">
            <a:xfrm rot="16200000" flipV="1">
              <a:off x="1382" y="1795"/>
              <a:ext cx="132" cy="13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290" name="Line 10"/>
            <p:cNvSpPr>
              <a:spLocks noChangeShapeType="1"/>
            </p:cNvSpPr>
            <p:nvPr/>
          </p:nvSpPr>
          <p:spPr bwMode="auto">
            <a:xfrm flipH="1">
              <a:off x="1256" y="1797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3291" name="Line 11"/>
            <p:cNvSpPr>
              <a:spLocks noChangeShapeType="1"/>
            </p:cNvSpPr>
            <p:nvPr/>
          </p:nvSpPr>
          <p:spPr bwMode="auto">
            <a:xfrm flipH="1">
              <a:off x="1253" y="1920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53297" name="Group 17"/>
          <p:cNvGrpSpPr>
            <a:grpSpLocks/>
          </p:cNvGrpSpPr>
          <p:nvPr/>
        </p:nvGrpSpPr>
        <p:grpSpPr bwMode="auto">
          <a:xfrm>
            <a:off x="4811713" y="3205163"/>
            <a:ext cx="414337" cy="209550"/>
            <a:chOff x="1253" y="1795"/>
            <a:chExt cx="261" cy="132"/>
          </a:xfrm>
        </p:grpSpPr>
        <p:sp>
          <p:nvSpPr>
            <p:cNvPr id="353298" name="AutoShape 18"/>
            <p:cNvSpPr>
              <a:spLocks noChangeArrowheads="1"/>
            </p:cNvSpPr>
            <p:nvPr/>
          </p:nvSpPr>
          <p:spPr bwMode="auto">
            <a:xfrm rot="16200000" flipV="1">
              <a:off x="1382" y="1795"/>
              <a:ext cx="132" cy="13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299" name="Line 19"/>
            <p:cNvSpPr>
              <a:spLocks noChangeShapeType="1"/>
            </p:cNvSpPr>
            <p:nvPr/>
          </p:nvSpPr>
          <p:spPr bwMode="auto">
            <a:xfrm flipH="1">
              <a:off x="1256" y="1797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3300" name="Line 20"/>
            <p:cNvSpPr>
              <a:spLocks noChangeShapeType="1"/>
            </p:cNvSpPr>
            <p:nvPr/>
          </p:nvSpPr>
          <p:spPr bwMode="auto">
            <a:xfrm flipH="1">
              <a:off x="1253" y="1920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53301" name="Group 21"/>
          <p:cNvGrpSpPr>
            <a:grpSpLocks/>
          </p:cNvGrpSpPr>
          <p:nvPr/>
        </p:nvGrpSpPr>
        <p:grpSpPr bwMode="auto">
          <a:xfrm>
            <a:off x="4986338" y="4510088"/>
            <a:ext cx="414337" cy="209550"/>
            <a:chOff x="1253" y="1795"/>
            <a:chExt cx="261" cy="132"/>
          </a:xfrm>
        </p:grpSpPr>
        <p:sp>
          <p:nvSpPr>
            <p:cNvPr id="353302" name="AutoShape 22"/>
            <p:cNvSpPr>
              <a:spLocks noChangeArrowheads="1"/>
            </p:cNvSpPr>
            <p:nvPr/>
          </p:nvSpPr>
          <p:spPr bwMode="auto">
            <a:xfrm rot="16200000" flipV="1">
              <a:off x="1382" y="1795"/>
              <a:ext cx="132" cy="13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303" name="Line 23"/>
            <p:cNvSpPr>
              <a:spLocks noChangeShapeType="1"/>
            </p:cNvSpPr>
            <p:nvPr/>
          </p:nvSpPr>
          <p:spPr bwMode="auto">
            <a:xfrm flipH="1">
              <a:off x="1256" y="1797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3304" name="Line 24"/>
            <p:cNvSpPr>
              <a:spLocks noChangeShapeType="1"/>
            </p:cNvSpPr>
            <p:nvPr/>
          </p:nvSpPr>
          <p:spPr bwMode="auto">
            <a:xfrm flipH="1">
              <a:off x="1253" y="1920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53305" name="Group 25"/>
          <p:cNvGrpSpPr>
            <a:grpSpLocks/>
          </p:cNvGrpSpPr>
          <p:nvPr/>
        </p:nvGrpSpPr>
        <p:grpSpPr bwMode="auto">
          <a:xfrm>
            <a:off x="5110163" y="2459038"/>
            <a:ext cx="414337" cy="209550"/>
            <a:chOff x="1253" y="1795"/>
            <a:chExt cx="261" cy="132"/>
          </a:xfrm>
        </p:grpSpPr>
        <p:sp>
          <p:nvSpPr>
            <p:cNvPr id="353306" name="AutoShape 26"/>
            <p:cNvSpPr>
              <a:spLocks noChangeArrowheads="1"/>
            </p:cNvSpPr>
            <p:nvPr/>
          </p:nvSpPr>
          <p:spPr bwMode="auto">
            <a:xfrm rot="16200000" flipV="1">
              <a:off x="1382" y="1795"/>
              <a:ext cx="132" cy="13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307" name="Line 27"/>
            <p:cNvSpPr>
              <a:spLocks noChangeShapeType="1"/>
            </p:cNvSpPr>
            <p:nvPr/>
          </p:nvSpPr>
          <p:spPr bwMode="auto">
            <a:xfrm flipH="1">
              <a:off x="1256" y="1797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3308" name="Line 28"/>
            <p:cNvSpPr>
              <a:spLocks noChangeShapeType="1"/>
            </p:cNvSpPr>
            <p:nvPr/>
          </p:nvSpPr>
          <p:spPr bwMode="auto">
            <a:xfrm flipH="1">
              <a:off x="1253" y="1920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Evaluation of Expressions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 smtClean="0">
                <a:ea typeface="ＭＳ Ｐゴシック" pitchFamily="34" charset="-128"/>
              </a:rPr>
              <a:t>So far: we have seen algorithms for individual operations</a:t>
            </a:r>
          </a:p>
          <a:p>
            <a:r>
              <a:rPr lang="en-US" altLang="zh-CN" sz="2000" dirty="0" smtClean="0">
                <a:ea typeface="ＭＳ Ｐゴシック" pitchFamily="34" charset="-128"/>
              </a:rPr>
              <a:t>Alternatives for evaluating an entire expression tree</a:t>
            </a:r>
          </a:p>
          <a:p>
            <a:pPr lvl="1"/>
            <a:r>
              <a:rPr lang="en-US" altLang="zh-CN" sz="2000" b="1" dirty="0" smtClean="0">
                <a:solidFill>
                  <a:srgbClr val="C00000"/>
                </a:solidFill>
                <a:ea typeface="ＭＳ Ｐゴシック" pitchFamily="34" charset="-128"/>
              </a:rPr>
              <a:t>Materialization</a:t>
            </a:r>
            <a:r>
              <a:rPr lang="en-US" altLang="zh-CN" sz="2000" dirty="0" smtClean="0">
                <a:ea typeface="ＭＳ Ｐゴシック" pitchFamily="34" charset="-128"/>
              </a:rPr>
              <a:t>:  generate results of an expression whose inputs are relations or are already computed, </a:t>
            </a:r>
            <a:r>
              <a:rPr lang="en-US" altLang="zh-CN" sz="2000" b="1" dirty="0" smtClean="0">
                <a:solidFill>
                  <a:srgbClr val="3366CC"/>
                </a:solidFill>
                <a:ea typeface="ＭＳ Ｐゴシック" pitchFamily="34" charset="-128"/>
              </a:rPr>
              <a:t>materialize</a:t>
            </a:r>
            <a:r>
              <a:rPr lang="en-US" altLang="zh-CN" sz="2000" dirty="0" smtClean="0">
                <a:ea typeface="ＭＳ Ｐゴシック" pitchFamily="34" charset="-128"/>
              </a:rPr>
              <a:t> (store) it on disk.  Repeat.</a:t>
            </a:r>
          </a:p>
          <a:p>
            <a:pPr lvl="1"/>
            <a:r>
              <a:rPr lang="en-US" altLang="zh-CN" sz="2000" b="1" dirty="0" smtClean="0">
                <a:solidFill>
                  <a:srgbClr val="C00000"/>
                </a:solidFill>
                <a:ea typeface="ＭＳ Ｐゴシック" pitchFamily="34" charset="-128"/>
              </a:rPr>
              <a:t>Pipelining</a:t>
            </a:r>
            <a:r>
              <a:rPr lang="en-US" altLang="zh-CN" sz="2000" dirty="0" smtClean="0">
                <a:ea typeface="ＭＳ Ｐゴシック" pitchFamily="34" charset="-128"/>
              </a:rPr>
              <a:t>:  pass on tuples to parent operations even as an operation is being executed</a:t>
            </a:r>
          </a:p>
          <a:p>
            <a:r>
              <a:rPr lang="en-US" altLang="zh-CN" sz="2000" dirty="0" smtClean="0">
                <a:ea typeface="ＭＳ Ｐゴシック" pitchFamily="34" charset="-128"/>
              </a:rPr>
              <a:t>We study above alternatives in more detail</a:t>
            </a:r>
          </a:p>
        </p:txBody>
      </p:sp>
    </p:spTree>
    <p:extLst>
      <p:ext uri="{BB962C8B-B14F-4D97-AF65-F5344CB8AC3E}">
        <p14:creationId xmlns:p14="http://schemas.microsoft.com/office/powerpoint/2010/main" val="90733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Materialization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975600" cy="2687637"/>
          </a:xfrm>
        </p:spPr>
        <p:txBody>
          <a:bodyPr/>
          <a:lstStyle/>
          <a:p>
            <a:r>
              <a:rPr lang="en-US" altLang="zh-CN" sz="2000" b="1" dirty="0" smtClean="0">
                <a:solidFill>
                  <a:srgbClr val="3366CC"/>
                </a:solidFill>
                <a:ea typeface="ＭＳ Ｐゴシック" pitchFamily="34" charset="-128"/>
              </a:rPr>
              <a:t>Materialized evaluation</a:t>
            </a:r>
            <a:r>
              <a:rPr lang="en-US" altLang="zh-CN" sz="2000" b="1" dirty="0" smtClean="0">
                <a:ea typeface="ＭＳ Ｐゴシック" pitchFamily="34" charset="-128"/>
              </a:rPr>
              <a:t>:  </a:t>
            </a:r>
            <a:r>
              <a:rPr lang="en-US" altLang="zh-CN" sz="2000" dirty="0" smtClean="0">
                <a:ea typeface="ＭＳ Ｐゴシック" pitchFamily="34" charset="-128"/>
              </a:rPr>
              <a:t>evaluate one operation at a time, starting at the lowest-level.  Use intermediate results materialized into temporary relations to evaluate next-level operations.</a:t>
            </a:r>
          </a:p>
          <a:p>
            <a:pPr lvl="1"/>
            <a:r>
              <a:rPr lang="en-US" altLang="zh-CN" sz="1800" dirty="0" smtClean="0">
                <a:ea typeface="ＭＳ Ｐゴシック" pitchFamily="34" charset="-128"/>
              </a:rPr>
              <a:t>E.g., in figure below, compute and store</a:t>
            </a:r>
            <a:br>
              <a:rPr lang="en-US" altLang="zh-CN" sz="1800" dirty="0" smtClean="0">
                <a:ea typeface="ＭＳ Ｐゴシック" pitchFamily="34" charset="-128"/>
              </a:rPr>
            </a:br>
            <a:r>
              <a:rPr lang="en-US" altLang="zh-CN" sz="1800" dirty="0" smtClean="0">
                <a:ea typeface="ＭＳ Ｐゴシック" pitchFamily="34" charset="-128"/>
              </a:rPr>
              <a:t/>
            </a:r>
            <a:br>
              <a:rPr lang="en-US" altLang="zh-CN" sz="1800" dirty="0" smtClean="0">
                <a:ea typeface="ＭＳ Ｐゴシック" pitchFamily="34" charset="-128"/>
              </a:rPr>
            </a:br>
            <a:r>
              <a:rPr lang="en-US" altLang="zh-CN" sz="1800" dirty="0" smtClean="0">
                <a:ea typeface="ＭＳ Ｐゴシック" pitchFamily="34" charset="-128"/>
              </a:rPr>
              <a:t/>
            </a:r>
            <a:br>
              <a:rPr lang="en-US" altLang="zh-CN" sz="1800" dirty="0" smtClean="0">
                <a:ea typeface="ＭＳ Ｐゴシック" pitchFamily="34" charset="-128"/>
              </a:rPr>
            </a:br>
            <a:r>
              <a:rPr lang="en-US" altLang="zh-CN" sz="1800" dirty="0" smtClean="0">
                <a:ea typeface="ＭＳ Ｐゴシック" pitchFamily="34" charset="-128"/>
              </a:rPr>
              <a:t>then compute the store its join with </a:t>
            </a:r>
            <a:r>
              <a:rPr lang="en-US" altLang="zh-CN" sz="1800" i="1" dirty="0" smtClean="0">
                <a:ea typeface="ＭＳ Ｐゴシック" pitchFamily="34" charset="-128"/>
              </a:rPr>
              <a:t>instructor, </a:t>
            </a:r>
            <a:r>
              <a:rPr lang="en-US" altLang="zh-CN" sz="1800" dirty="0" smtClean="0">
                <a:ea typeface="ＭＳ Ｐゴシック" pitchFamily="34" charset="-128"/>
              </a:rPr>
              <a:t>and finally compute the projection on </a:t>
            </a:r>
            <a:r>
              <a:rPr lang="en-US" altLang="zh-CN" sz="1800" i="1" dirty="0" smtClean="0">
                <a:ea typeface="ＭＳ Ｐゴシック" pitchFamily="34" charset="-128"/>
              </a:rPr>
              <a:t>name.</a:t>
            </a:r>
            <a:r>
              <a:rPr lang="en-US" altLang="zh-CN" i="1" dirty="0" smtClean="0">
                <a:ea typeface="ＭＳ Ｐゴシック" pitchFamily="34" charset="-128"/>
              </a:rPr>
              <a:t> </a:t>
            </a:r>
            <a:endParaRPr lang="en-US" altLang="zh-CN" b="1" i="1" dirty="0" smtClean="0">
              <a:ea typeface="ＭＳ Ｐゴシック" pitchFamily="34" charset="-128"/>
            </a:endParaRPr>
          </a:p>
        </p:txBody>
      </p:sp>
      <p:graphicFrame>
        <p:nvGraphicFramePr>
          <p:cNvPr id="3174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651237"/>
              </p:ext>
            </p:extLst>
          </p:nvPr>
        </p:nvGraphicFramePr>
        <p:xfrm>
          <a:off x="2369157" y="2476635"/>
          <a:ext cx="338613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6" name="Equation" r:id="rId4" imgW="1676400" imgH="241300" progId="Equation.3">
                  <p:embed/>
                </p:oleObj>
              </mc:Choice>
              <mc:Fallback>
                <p:oleObj name="Equation" r:id="rId4" imgW="1676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9157" y="2476635"/>
                        <a:ext cx="338613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49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176" y="3616257"/>
            <a:ext cx="3778722" cy="2799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399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>
            <a:extLst>
              <a:ext uri="{FF2B5EF4-FFF2-40B4-BE49-F238E27FC236}">
                <a16:creationId xmlns="" xmlns:a16="http://schemas.microsoft.com/office/drawing/2014/main" id="{53B60583-6953-4FCC-ABE5-6B7EE1F2A9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200" dirty="0">
                <a:ea typeface="宋体" charset="-122"/>
              </a:rPr>
              <a:t>Materialization (Cont.)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="" xmlns:a16="http://schemas.microsoft.com/office/drawing/2014/main" id="{2A76FFE1-8C22-447B-8523-476FD73297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9512" y="1380728"/>
            <a:ext cx="7465244" cy="3879894"/>
          </a:xfrm>
        </p:spPr>
        <p:txBody>
          <a:bodyPr/>
          <a:lstStyle/>
          <a:p>
            <a:pPr>
              <a:lnSpc>
                <a:spcPct val="90000"/>
              </a:lnSpc>
              <a:buSzPct val="90000"/>
              <a:buFont typeface="Monotype Sorts" pitchFamily="2" charset="2"/>
              <a:buChar char="n"/>
            </a:pPr>
            <a:r>
              <a:rPr lang="en-US" altLang="en-US" sz="1800" dirty="0">
                <a:ea typeface="ＭＳ Ｐゴシック" pitchFamily="34" charset="-128"/>
              </a:rPr>
              <a:t>Materialized evaluation is always applicable</a:t>
            </a:r>
          </a:p>
          <a:p>
            <a:pPr>
              <a:lnSpc>
                <a:spcPct val="90000"/>
              </a:lnSpc>
              <a:buSzPct val="90000"/>
              <a:buFont typeface="Monotype Sorts" pitchFamily="2" charset="2"/>
              <a:buChar char="n"/>
            </a:pPr>
            <a:r>
              <a:rPr lang="en-US" altLang="en-US" sz="1800" dirty="0">
                <a:ea typeface="ＭＳ Ｐゴシック" pitchFamily="34" charset="-128"/>
              </a:rPr>
              <a:t>Cost of writing results to disk and reading them back can be quite high</a:t>
            </a:r>
          </a:p>
          <a:p>
            <a:pPr lvl="1">
              <a:lnSpc>
                <a:spcPct val="90000"/>
              </a:lnSpc>
              <a:buSzPct val="105000"/>
              <a:buFont typeface="Monotype Sorts" pitchFamily="2" charset="2"/>
              <a:buChar char="H"/>
            </a:pPr>
            <a:r>
              <a:rPr lang="en-US" altLang="en-US" dirty="0">
                <a:ea typeface="ＭＳ Ｐゴシック" pitchFamily="34" charset="-128"/>
              </a:rPr>
              <a:t>Our cost formulas for operations ignore cost of writing results to disk, so</a:t>
            </a:r>
          </a:p>
          <a:p>
            <a:pPr lvl="2"/>
            <a:r>
              <a:rPr lang="en-US" altLang="en-US" sz="1800" dirty="0">
                <a:ea typeface="MS PGothic" panose="020B0600070205080204" pitchFamily="34" charset="-128"/>
              </a:rPr>
              <a:t>Overall cost  =  Sum of costs of individual operations + </a:t>
            </a:r>
            <a:br>
              <a:rPr lang="en-US" altLang="en-US" sz="1800" dirty="0">
                <a:ea typeface="MS PGothic" panose="020B0600070205080204" pitchFamily="34" charset="-128"/>
              </a:rPr>
            </a:br>
            <a:r>
              <a:rPr lang="en-US" altLang="en-US" sz="1800" dirty="0">
                <a:ea typeface="MS PGothic" panose="020B0600070205080204" pitchFamily="34" charset="-128"/>
              </a:rPr>
              <a:t>                         cost of writing intermediate results to disk</a:t>
            </a:r>
          </a:p>
          <a:p>
            <a:pPr>
              <a:lnSpc>
                <a:spcPct val="90000"/>
              </a:lnSpc>
              <a:buSzPct val="90000"/>
              <a:buFont typeface="Monotype Sorts" pitchFamily="2" charset="2"/>
              <a:buChar char="n"/>
            </a:pPr>
            <a:r>
              <a:rPr lang="en-US" altLang="en-US" sz="1800" dirty="0">
                <a:solidFill>
                  <a:srgbClr val="FF0000"/>
                </a:solidFill>
                <a:ea typeface="ＭＳ Ｐゴシック" pitchFamily="34" charset="-128"/>
              </a:rPr>
              <a:t>Double buffering</a:t>
            </a:r>
            <a:r>
              <a:rPr lang="en-US" altLang="en-US" sz="1800" dirty="0">
                <a:ea typeface="ＭＳ Ｐゴシック" pitchFamily="34" charset="-128"/>
              </a:rPr>
              <a:t>: use two output buffers for each operation, when one is full write it to disk while the other is getting filled</a:t>
            </a:r>
          </a:p>
          <a:p>
            <a:pPr lvl="1">
              <a:lnSpc>
                <a:spcPct val="90000"/>
              </a:lnSpc>
              <a:buSzPct val="105000"/>
              <a:buFont typeface="Monotype Sorts" pitchFamily="2" charset="2"/>
              <a:buChar char="H"/>
            </a:pPr>
            <a:r>
              <a:rPr lang="en-US" altLang="en-US" dirty="0">
                <a:ea typeface="ＭＳ Ｐゴシック" pitchFamily="34" charset="-128"/>
              </a:rPr>
              <a:t>Allows overlap of disk writes with computation and reduces execution time</a:t>
            </a:r>
          </a:p>
        </p:txBody>
      </p:sp>
    </p:spTree>
    <p:extLst>
      <p:ext uri="{BB962C8B-B14F-4D97-AF65-F5344CB8AC3E}">
        <p14:creationId xmlns:p14="http://schemas.microsoft.com/office/powerpoint/2010/main" val="34262917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Pipelining</a:t>
            </a:r>
          </a:p>
        </p:txBody>
      </p:sp>
      <p:sp>
        <p:nvSpPr>
          <p:cNvPr id="33795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677591" y="1067949"/>
            <a:ext cx="8096758" cy="5232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 b="1" dirty="0" smtClean="0">
                <a:solidFill>
                  <a:srgbClr val="C00000"/>
                </a:solidFill>
                <a:ea typeface="ＭＳ Ｐゴシック" pitchFamily="34" charset="-128"/>
              </a:rPr>
              <a:t>Pipelined evaluation</a:t>
            </a:r>
            <a:r>
              <a:rPr lang="en-US" altLang="zh-CN" sz="1800" b="1" dirty="0" smtClean="0">
                <a:ea typeface="ＭＳ Ｐゴシック" pitchFamily="34" charset="-128"/>
              </a:rPr>
              <a:t>:</a:t>
            </a:r>
            <a:r>
              <a:rPr lang="en-US" altLang="zh-CN" sz="1800" dirty="0" smtClean="0">
                <a:ea typeface="ＭＳ Ｐゴシック" pitchFamily="34" charset="-128"/>
              </a:rPr>
              <a:t>  evaluate several operations simultaneously , passing the results of one operation on to the next.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ＭＳ Ｐゴシック" pitchFamily="34" charset="-128"/>
              </a:rPr>
              <a:t>E.g., in previous expression tree, don</a:t>
            </a:r>
            <a:r>
              <a:rPr lang="ja-JP" altLang="en-US" sz="1800" dirty="0" smtClean="0">
                <a:ea typeface="ＭＳ Ｐゴシック" pitchFamily="34" charset="-128"/>
              </a:rPr>
              <a:t>’</a:t>
            </a:r>
            <a:r>
              <a:rPr lang="en-US" altLang="ja-JP" sz="1800" dirty="0" smtClean="0">
                <a:ea typeface="ＭＳ Ｐゴシック" pitchFamily="34" charset="-128"/>
              </a:rPr>
              <a:t>t store result of</a:t>
            </a:r>
            <a:br>
              <a:rPr lang="en-US" altLang="ja-JP" sz="1800" dirty="0" smtClean="0">
                <a:ea typeface="ＭＳ Ｐゴシック" pitchFamily="34" charset="-128"/>
              </a:rPr>
            </a:br>
            <a:r>
              <a:rPr lang="en-US" altLang="ja-JP" sz="1800" dirty="0" smtClean="0">
                <a:ea typeface="ＭＳ Ｐゴシック" pitchFamily="34" charset="-128"/>
              </a:rPr>
              <a:t/>
            </a:r>
            <a:br>
              <a:rPr lang="en-US" altLang="ja-JP" sz="1800" dirty="0" smtClean="0">
                <a:ea typeface="ＭＳ Ｐゴシック" pitchFamily="34" charset="-128"/>
              </a:rPr>
            </a:br>
            <a:r>
              <a:rPr lang="en-US" altLang="ja-JP" sz="1800" dirty="0" smtClean="0">
                <a:ea typeface="ＭＳ Ｐゴシック" pitchFamily="34" charset="-128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instead, pass tuples directly to the join..  Similarly, don</a:t>
            </a:r>
            <a:r>
              <a:rPr lang="ja-JP" altLang="en-US" dirty="0" smtClean="0">
                <a:ea typeface="ＭＳ Ｐゴシック" pitchFamily="34" charset="-128"/>
              </a:rPr>
              <a:t>’</a:t>
            </a:r>
            <a:r>
              <a:rPr lang="en-US" altLang="ja-JP" dirty="0" smtClean="0">
                <a:ea typeface="ＭＳ Ｐゴシック" pitchFamily="34" charset="-128"/>
              </a:rPr>
              <a:t>t store result of join, pass tuples directly to projection. </a:t>
            </a:r>
          </a:p>
          <a:p>
            <a:pPr>
              <a:lnSpc>
                <a:spcPct val="90000"/>
              </a:lnSpc>
            </a:pPr>
            <a:r>
              <a:rPr lang="en-US" altLang="zh-CN" sz="1800" dirty="0" smtClean="0">
                <a:ea typeface="ＭＳ Ｐゴシック" pitchFamily="34" charset="-128"/>
              </a:rPr>
              <a:t>Much cheaper than materialization: no need to store a temporary relation to disk.</a:t>
            </a:r>
          </a:p>
          <a:p>
            <a:pPr>
              <a:lnSpc>
                <a:spcPct val="90000"/>
              </a:lnSpc>
            </a:pPr>
            <a:r>
              <a:rPr lang="en-US" altLang="zh-CN" sz="1800" dirty="0" smtClean="0">
                <a:ea typeface="ＭＳ Ｐゴシック" pitchFamily="34" charset="-128"/>
              </a:rPr>
              <a:t>Pipelining may not always be possible – e.g., sort, hash-join. </a:t>
            </a:r>
          </a:p>
          <a:p>
            <a:pPr>
              <a:lnSpc>
                <a:spcPct val="90000"/>
              </a:lnSpc>
            </a:pPr>
            <a:r>
              <a:rPr lang="en-US" altLang="zh-CN" sz="1800" dirty="0" smtClean="0">
                <a:ea typeface="ＭＳ Ｐゴシック" pitchFamily="34" charset="-128"/>
              </a:rPr>
              <a:t>For pipelining to be effective, use evaluation algorithms that generate output tuples even as tuples are received for inputs to the operation. </a:t>
            </a:r>
          </a:p>
          <a:p>
            <a:pPr>
              <a:lnSpc>
                <a:spcPct val="90000"/>
              </a:lnSpc>
            </a:pPr>
            <a:r>
              <a:rPr lang="en-US" altLang="zh-CN" sz="1800" dirty="0" smtClean="0">
                <a:ea typeface="ＭＳ Ｐゴシック" pitchFamily="34" charset="-128"/>
              </a:rPr>
              <a:t>Pipelines can be executed in two ways:  </a:t>
            </a:r>
            <a:r>
              <a:rPr lang="en-US" altLang="zh-CN" sz="1800" b="1" dirty="0" smtClean="0">
                <a:solidFill>
                  <a:srgbClr val="C00000"/>
                </a:solidFill>
                <a:ea typeface="ＭＳ Ｐゴシック" pitchFamily="34" charset="-128"/>
              </a:rPr>
              <a:t>demand driven</a:t>
            </a:r>
            <a:r>
              <a:rPr lang="en-US" altLang="zh-CN" sz="1800" dirty="0" smtClean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altLang="zh-CN" sz="1800" dirty="0" smtClean="0">
                <a:ea typeface="ＭＳ Ｐゴシック" pitchFamily="34" charset="-128"/>
              </a:rPr>
              <a:t>and </a:t>
            </a:r>
            <a:r>
              <a:rPr lang="en-US" altLang="zh-CN" sz="1800" b="1" dirty="0" smtClean="0">
                <a:solidFill>
                  <a:srgbClr val="C00000"/>
                </a:solidFill>
                <a:ea typeface="ＭＳ Ｐゴシック" pitchFamily="34" charset="-128"/>
              </a:rPr>
              <a:t>producer driven</a:t>
            </a:r>
            <a:r>
              <a:rPr lang="en-US" altLang="zh-CN" sz="1800" dirty="0" smtClean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</a:p>
        </p:txBody>
      </p:sp>
      <p:graphicFrame>
        <p:nvGraphicFramePr>
          <p:cNvPr id="3379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021832"/>
              </p:ext>
            </p:extLst>
          </p:nvPr>
        </p:nvGraphicFramePr>
        <p:xfrm>
          <a:off x="2401922" y="2118670"/>
          <a:ext cx="3172028" cy="453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89" name="Equation" r:id="rId4" imgW="1676400" imgH="241300" progId="Equation.3">
                  <p:embed/>
                </p:oleObj>
              </mc:Choice>
              <mc:Fallback>
                <p:oleObj name="Equation" r:id="rId4" imgW="1676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922" y="2118670"/>
                        <a:ext cx="3172028" cy="4535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804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Pipelining (Cont.)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450" y="1165225"/>
            <a:ext cx="8224838" cy="5384800"/>
          </a:xfrm>
        </p:spPr>
        <p:txBody>
          <a:bodyPr/>
          <a:lstStyle/>
          <a:p>
            <a:r>
              <a:rPr lang="en-US" altLang="zh-CN" sz="2000" dirty="0" smtClean="0">
                <a:ea typeface="ＭＳ Ｐゴシック" pitchFamily="34" charset="-128"/>
              </a:rPr>
              <a:t>In </a:t>
            </a:r>
            <a:r>
              <a:rPr lang="en-US" altLang="zh-CN" sz="2000" b="1" dirty="0" smtClean="0">
                <a:solidFill>
                  <a:srgbClr val="C00000"/>
                </a:solidFill>
                <a:ea typeface="ＭＳ Ｐゴシック" pitchFamily="34" charset="-128"/>
              </a:rPr>
              <a:t>demand driven </a:t>
            </a:r>
            <a:r>
              <a:rPr lang="en-US" altLang="zh-CN" sz="2000" dirty="0" smtClean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altLang="zh-CN" sz="2000" dirty="0" smtClean="0">
                <a:ea typeface="ＭＳ Ｐゴシック" pitchFamily="34" charset="-128"/>
              </a:rPr>
              <a:t>or </a:t>
            </a:r>
            <a:r>
              <a:rPr lang="en-US" altLang="zh-CN" sz="2000" b="1" dirty="0" smtClean="0">
                <a:solidFill>
                  <a:srgbClr val="3366CC"/>
                </a:solidFill>
                <a:ea typeface="ＭＳ Ｐゴシック" pitchFamily="34" charset="-128"/>
              </a:rPr>
              <a:t>lazy</a:t>
            </a:r>
            <a:r>
              <a:rPr lang="en-US" altLang="zh-CN" sz="2000" b="1" dirty="0" smtClean="0">
                <a:ea typeface="ＭＳ Ｐゴシック" pitchFamily="34" charset="-128"/>
              </a:rPr>
              <a:t> </a:t>
            </a:r>
            <a:r>
              <a:rPr lang="en-US" altLang="zh-CN" sz="2000" dirty="0" smtClean="0">
                <a:ea typeface="ＭＳ Ｐゴシック" pitchFamily="34" charset="-128"/>
              </a:rPr>
              <a:t>evaluation</a:t>
            </a:r>
          </a:p>
          <a:p>
            <a:pPr lvl="1"/>
            <a:r>
              <a:rPr lang="en-US" altLang="zh-CN" dirty="0" smtClean="0">
                <a:ea typeface="ＭＳ Ｐゴシック" pitchFamily="34" charset="-128"/>
              </a:rPr>
              <a:t>system repeatedly requests next tuple  from top level operation</a:t>
            </a:r>
          </a:p>
          <a:p>
            <a:pPr lvl="1"/>
            <a:r>
              <a:rPr lang="en-US" altLang="zh-CN" dirty="0" smtClean="0">
                <a:ea typeface="ＭＳ Ｐゴシック" pitchFamily="34" charset="-128"/>
              </a:rPr>
              <a:t>Each operation requests  next tuple from children operations as required, in order to output its next tuple</a:t>
            </a:r>
          </a:p>
          <a:p>
            <a:pPr lvl="1"/>
            <a:r>
              <a:rPr lang="en-US" altLang="zh-CN" dirty="0" smtClean="0">
                <a:ea typeface="ＭＳ Ｐゴシック" pitchFamily="34" charset="-128"/>
              </a:rPr>
              <a:t>In between calls, operation has to maintain </a:t>
            </a:r>
            <a:r>
              <a:rPr lang="ja-JP" altLang="en-US" dirty="0" smtClean="0">
                <a:ea typeface="ＭＳ Ｐゴシック" pitchFamily="34" charset="-128"/>
              </a:rPr>
              <a:t>“</a:t>
            </a:r>
            <a:r>
              <a:rPr lang="en-US" altLang="ja-JP" b="1" dirty="0" smtClean="0">
                <a:solidFill>
                  <a:srgbClr val="3366CC"/>
                </a:solidFill>
                <a:ea typeface="ＭＳ Ｐゴシック" pitchFamily="34" charset="-128"/>
              </a:rPr>
              <a:t>state</a:t>
            </a:r>
            <a:r>
              <a:rPr lang="ja-JP" altLang="en-US" dirty="0" smtClean="0">
                <a:ea typeface="ＭＳ Ｐゴシック" pitchFamily="34" charset="-128"/>
              </a:rPr>
              <a:t>”</a:t>
            </a:r>
            <a:r>
              <a:rPr lang="en-US" altLang="ja-JP" dirty="0" smtClean="0">
                <a:ea typeface="ＭＳ Ｐゴシック" pitchFamily="34" charset="-128"/>
              </a:rPr>
              <a:t> so it knows what to return next</a:t>
            </a:r>
          </a:p>
          <a:p>
            <a:r>
              <a:rPr lang="en-US" altLang="zh-CN" sz="2000" dirty="0" smtClean="0">
                <a:ea typeface="ＭＳ Ｐゴシック" pitchFamily="34" charset="-128"/>
              </a:rPr>
              <a:t>In </a:t>
            </a:r>
            <a:r>
              <a:rPr lang="en-US" altLang="zh-CN" sz="2000" b="1" dirty="0" smtClean="0">
                <a:solidFill>
                  <a:srgbClr val="C00000"/>
                </a:solidFill>
                <a:ea typeface="ＭＳ Ｐゴシック" pitchFamily="34" charset="-128"/>
              </a:rPr>
              <a:t>producer-driven</a:t>
            </a:r>
            <a:r>
              <a:rPr lang="en-US" altLang="zh-CN" sz="2000" dirty="0" smtClean="0">
                <a:ea typeface="ＭＳ Ｐゴシック" pitchFamily="34" charset="-128"/>
              </a:rPr>
              <a:t> or </a:t>
            </a:r>
            <a:r>
              <a:rPr lang="en-US" altLang="zh-CN" sz="2000" b="1" dirty="0" smtClean="0">
                <a:solidFill>
                  <a:srgbClr val="3366CC"/>
                </a:solidFill>
                <a:ea typeface="ＭＳ Ｐゴシック" pitchFamily="34" charset="-128"/>
              </a:rPr>
              <a:t>eager</a:t>
            </a:r>
            <a:r>
              <a:rPr lang="en-US" altLang="zh-CN" sz="2000" dirty="0" smtClean="0">
                <a:ea typeface="ＭＳ Ｐゴシック" pitchFamily="34" charset="-128"/>
              </a:rPr>
              <a:t> pipelining</a:t>
            </a:r>
          </a:p>
          <a:p>
            <a:pPr lvl="1"/>
            <a:r>
              <a:rPr lang="en-US" altLang="zh-CN" dirty="0" smtClean="0">
                <a:ea typeface="ＭＳ Ｐゴシック" pitchFamily="34" charset="-128"/>
              </a:rPr>
              <a:t>Operators produce tuples eagerly and pass them up to their parents</a:t>
            </a:r>
          </a:p>
          <a:p>
            <a:pPr lvl="2"/>
            <a:r>
              <a:rPr lang="en-US" altLang="zh-CN" dirty="0" smtClean="0">
                <a:ea typeface="ＭＳ Ｐゴシック" pitchFamily="34" charset="-128"/>
              </a:rPr>
              <a:t>Buffer maintained between operators, child puts tuples in buffer, parent removes tuples from buffer</a:t>
            </a:r>
          </a:p>
          <a:p>
            <a:pPr lvl="2"/>
            <a:r>
              <a:rPr lang="en-US" altLang="zh-CN" dirty="0" smtClean="0">
                <a:ea typeface="ＭＳ Ｐゴシック" pitchFamily="34" charset="-128"/>
              </a:rPr>
              <a:t>if buffer is full, child waits till there is space in the buffer, and then generates more tuples</a:t>
            </a:r>
          </a:p>
          <a:p>
            <a:pPr lvl="1"/>
            <a:r>
              <a:rPr lang="en-US" altLang="zh-CN" dirty="0" smtClean="0">
                <a:ea typeface="ＭＳ Ｐゴシック" pitchFamily="34" charset="-128"/>
              </a:rPr>
              <a:t>System schedules operations that have space in output buffer and can process more input tuples</a:t>
            </a:r>
          </a:p>
          <a:p>
            <a:r>
              <a:rPr lang="en-US" altLang="zh-CN" sz="2000" dirty="0" smtClean="0">
                <a:ea typeface="ＭＳ Ｐゴシック" pitchFamily="34" charset="-128"/>
              </a:rPr>
              <a:t>Alternative name: </a:t>
            </a:r>
            <a:r>
              <a:rPr lang="en-US" altLang="zh-CN" sz="2000" b="1" dirty="0" smtClean="0">
                <a:solidFill>
                  <a:srgbClr val="C00000"/>
                </a:solidFill>
                <a:ea typeface="ＭＳ Ｐゴシック" pitchFamily="34" charset="-128"/>
              </a:rPr>
              <a:t>pull</a:t>
            </a:r>
            <a:r>
              <a:rPr lang="en-US" altLang="zh-CN" sz="2000" dirty="0" smtClean="0">
                <a:ea typeface="ＭＳ Ｐゴシック" pitchFamily="34" charset="-128"/>
              </a:rPr>
              <a:t> and </a:t>
            </a:r>
            <a:r>
              <a:rPr lang="en-US" altLang="zh-CN" sz="2000" b="1" dirty="0" smtClean="0">
                <a:solidFill>
                  <a:srgbClr val="C00000"/>
                </a:solidFill>
                <a:ea typeface="ＭＳ Ｐゴシック" pitchFamily="34" charset="-128"/>
              </a:rPr>
              <a:t>push</a:t>
            </a:r>
            <a:r>
              <a:rPr lang="en-US" altLang="zh-CN" sz="2000" dirty="0" smtClean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altLang="zh-CN" sz="2000" dirty="0" smtClean="0">
                <a:ea typeface="ＭＳ Ｐゴシック" pitchFamily="34" charset="-128"/>
              </a:rPr>
              <a:t>models of pipelining</a:t>
            </a:r>
          </a:p>
          <a:p>
            <a:pPr>
              <a:buFont typeface="Monotype Sorts" pitchFamily="2" charset="2"/>
              <a:buNone/>
            </a:pPr>
            <a:endParaRPr lang="en-US" altLang="zh-CN" sz="200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564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1026">
            <a:extLst>
              <a:ext uri="{FF2B5EF4-FFF2-40B4-BE49-F238E27FC236}">
                <a16:creationId xmlns:a16="http://schemas.microsoft.com/office/drawing/2014/main" xmlns="" id="{E41234F1-7767-4810-97CE-92405F4C6B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200" dirty="0">
                <a:ea typeface="宋体" charset="-122"/>
              </a:rPr>
              <a:t>Basic Steps: Optimization (Cont.)</a:t>
            </a:r>
          </a:p>
        </p:txBody>
      </p:sp>
      <p:sp>
        <p:nvSpPr>
          <p:cNvPr id="15363" name="Rectangle 1027">
            <a:extLst>
              <a:ext uri="{FF2B5EF4-FFF2-40B4-BE49-F238E27FC236}">
                <a16:creationId xmlns:a16="http://schemas.microsoft.com/office/drawing/2014/main" xmlns="" id="{15285419-BB0E-4298-9661-E1BFD3567C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0496" y="1102497"/>
            <a:ext cx="7533439" cy="4858036"/>
          </a:xfrm>
        </p:spPr>
        <p:txBody>
          <a:bodyPr/>
          <a:lstStyle/>
          <a:p>
            <a:pPr>
              <a:buSzPct val="90000"/>
              <a:buFont typeface="Monotype Sorts" pitchFamily="2" charset="2"/>
              <a:buChar char="n"/>
            </a:pPr>
            <a:r>
              <a:rPr lang="en-US" altLang="en-US" sz="1800" dirty="0">
                <a:solidFill>
                  <a:srgbClr val="FF0000"/>
                </a:solidFill>
                <a:ea typeface="宋体" charset="-122"/>
                <a:sym typeface="Symbol" panose="05050102010706020507" pitchFamily="18" charset="2"/>
              </a:rPr>
              <a:t>Query Optimization</a:t>
            </a:r>
            <a:r>
              <a:rPr lang="en-US" altLang="en-US" sz="1800" dirty="0">
                <a:ea typeface="宋体" charset="-122"/>
                <a:sym typeface="Symbol" panose="05050102010706020507" pitchFamily="18" charset="2"/>
              </a:rPr>
              <a:t>: Amongst all equivalent evaluation plans choose the one with lowest cost. </a:t>
            </a:r>
          </a:p>
          <a:p>
            <a:pPr lvl="1">
              <a:buSzPct val="105000"/>
              <a:buFont typeface="Monotype Sorts" pitchFamily="2" charset="2"/>
              <a:buChar char="H"/>
            </a:pPr>
            <a:r>
              <a:rPr lang="en-US" altLang="en-US" sz="1800" dirty="0">
                <a:ea typeface="宋体" charset="-122"/>
                <a:sym typeface="Symbol" panose="05050102010706020507" pitchFamily="18" charset="2"/>
              </a:rPr>
              <a:t> Cost is estimated using statistical information from the</a:t>
            </a:r>
            <a:br>
              <a:rPr lang="en-US" altLang="en-US" sz="1800" dirty="0">
                <a:ea typeface="宋体" charset="-122"/>
                <a:sym typeface="Symbol" panose="05050102010706020507" pitchFamily="18" charset="2"/>
              </a:rPr>
            </a:br>
            <a:r>
              <a:rPr lang="en-US" altLang="en-US" sz="1800" dirty="0">
                <a:ea typeface="宋体" charset="-122"/>
                <a:sym typeface="Symbol" panose="05050102010706020507" pitchFamily="18" charset="2"/>
              </a:rPr>
              <a:t> database catalog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e.g.. number of tuples in each relation, size of tuples, etc.</a:t>
            </a:r>
          </a:p>
          <a:p>
            <a:pPr>
              <a:buSzPct val="90000"/>
              <a:buFont typeface="Monotype Sorts" pitchFamily="2" charset="2"/>
              <a:buChar char="n"/>
            </a:pPr>
            <a:r>
              <a:rPr lang="en-US" altLang="en-US" sz="1800" dirty="0">
                <a:ea typeface="宋体" charset="-122"/>
                <a:sym typeface="Symbol" panose="05050102010706020507" pitchFamily="18" charset="2"/>
              </a:rPr>
              <a:t>In this </a:t>
            </a:r>
            <a:r>
              <a:rPr lang="en-US" altLang="en-US" sz="1800" dirty="0" smtClean="0">
                <a:ea typeface="宋体" charset="-122"/>
                <a:sym typeface="Symbol" panose="05050102010706020507" pitchFamily="18" charset="2"/>
              </a:rPr>
              <a:t>lecture we </a:t>
            </a:r>
            <a:r>
              <a:rPr lang="en-US" altLang="en-US" sz="1800" dirty="0">
                <a:ea typeface="宋体" charset="-122"/>
                <a:sym typeface="Symbol" panose="05050102010706020507" pitchFamily="18" charset="2"/>
              </a:rPr>
              <a:t>study</a:t>
            </a:r>
          </a:p>
          <a:p>
            <a:pPr lvl="1">
              <a:buSzPct val="105000"/>
              <a:buFont typeface="Monotype Sorts" pitchFamily="2" charset="2"/>
              <a:buChar char="H"/>
            </a:pPr>
            <a:r>
              <a:rPr lang="en-US" altLang="en-US" sz="1800" dirty="0">
                <a:ea typeface="宋体" charset="-122"/>
                <a:sym typeface="Symbol" panose="05050102010706020507" pitchFamily="18" charset="2"/>
              </a:rPr>
              <a:t>How to measure query costs</a:t>
            </a:r>
          </a:p>
          <a:p>
            <a:pPr lvl="1">
              <a:buSzPct val="105000"/>
              <a:buFont typeface="Monotype Sorts" pitchFamily="2" charset="2"/>
              <a:buChar char="H"/>
            </a:pPr>
            <a:r>
              <a:rPr lang="en-US" altLang="en-US" sz="1800" dirty="0">
                <a:ea typeface="宋体" charset="-122"/>
                <a:sym typeface="Symbol" panose="05050102010706020507" pitchFamily="18" charset="2"/>
              </a:rPr>
              <a:t>Algorithms for evaluating relational algebra operations</a:t>
            </a:r>
          </a:p>
          <a:p>
            <a:pPr lvl="1">
              <a:buSzPct val="105000"/>
              <a:buFont typeface="Monotype Sorts" pitchFamily="2" charset="2"/>
              <a:buChar char="H"/>
            </a:pPr>
            <a:r>
              <a:rPr lang="en-US" altLang="en-US" sz="1800" dirty="0">
                <a:ea typeface="宋体" charset="-122"/>
                <a:sym typeface="Symbol" panose="05050102010706020507" pitchFamily="18" charset="2"/>
              </a:rPr>
              <a:t>How to combine algorithms for individual operations in order to evaluate a complete expression</a:t>
            </a:r>
          </a:p>
          <a:p>
            <a:pPr>
              <a:buSzPct val="90000"/>
              <a:buFont typeface="Monotype Sorts" pitchFamily="2" charset="2"/>
              <a:buChar char="n"/>
            </a:pPr>
            <a:r>
              <a:rPr lang="en-US" altLang="en-US" sz="1800" dirty="0">
                <a:ea typeface="宋体" charset="-122"/>
                <a:sym typeface="Symbol" panose="05050102010706020507" pitchFamily="18" charset="2"/>
              </a:rPr>
              <a:t>In Chapter 16</a:t>
            </a:r>
          </a:p>
          <a:p>
            <a:pPr lvl="1">
              <a:buSzPct val="105000"/>
              <a:buFont typeface="Monotype Sorts" pitchFamily="2" charset="2"/>
              <a:buChar char="H"/>
            </a:pPr>
            <a:r>
              <a:rPr lang="en-US" altLang="en-US" sz="1800" dirty="0">
                <a:ea typeface="宋体" charset="-122"/>
                <a:sym typeface="Symbol" panose="05050102010706020507" pitchFamily="18" charset="2"/>
              </a:rPr>
              <a:t>We study how to optimize queries, that is, how to find an evaluation plan with lowest estimated cost</a:t>
            </a:r>
          </a:p>
          <a:p>
            <a:endParaRPr lang="en-US" altLang="en-US" dirty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44219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End of Lecture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Measures of Query Cost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9313" y="982663"/>
            <a:ext cx="7538331" cy="5464790"/>
          </a:xfrm>
        </p:spPr>
        <p:txBody>
          <a:bodyPr/>
          <a:lstStyle/>
          <a:p>
            <a:r>
              <a:rPr lang="en-US" altLang="zh-CN" sz="1800" dirty="0">
                <a:ea typeface="宋体" charset="-122"/>
              </a:rPr>
              <a:t>Cost is generally measured as total elapsed time for answering query</a:t>
            </a:r>
          </a:p>
          <a:p>
            <a:pPr lvl="1"/>
            <a:r>
              <a:rPr lang="en-US" altLang="zh-CN" sz="1600" dirty="0">
                <a:ea typeface="宋体" charset="-122"/>
              </a:rPr>
              <a:t>Many factors contribute to time cost</a:t>
            </a:r>
          </a:p>
          <a:p>
            <a:pPr lvl="2"/>
            <a:r>
              <a:rPr lang="en-US" altLang="zh-CN" i="1" dirty="0">
                <a:ea typeface="宋体" charset="-122"/>
              </a:rPr>
              <a:t>disk accesses, CPU</a:t>
            </a:r>
            <a:r>
              <a:rPr lang="en-US" altLang="zh-CN" dirty="0">
                <a:ea typeface="宋体" charset="-122"/>
              </a:rPr>
              <a:t>, or even network </a:t>
            </a:r>
            <a:r>
              <a:rPr lang="en-US" altLang="zh-CN" i="1" dirty="0">
                <a:ea typeface="宋体" charset="-122"/>
              </a:rPr>
              <a:t>communication</a:t>
            </a:r>
          </a:p>
          <a:p>
            <a:pPr>
              <a:spcBef>
                <a:spcPts val="1200"/>
              </a:spcBef>
            </a:pPr>
            <a:r>
              <a:rPr lang="en-US" altLang="zh-CN" sz="1800" dirty="0">
                <a:ea typeface="宋体" charset="-122"/>
              </a:rPr>
              <a:t>Typically </a:t>
            </a:r>
            <a:r>
              <a:rPr lang="en-US" altLang="zh-CN" sz="1800" dirty="0">
                <a:solidFill>
                  <a:schemeClr val="tx2"/>
                </a:solidFill>
                <a:ea typeface="宋体" charset="-122"/>
              </a:rPr>
              <a:t>disk access is the predominant cost</a:t>
            </a:r>
            <a:r>
              <a:rPr lang="en-US" altLang="zh-CN" sz="1800" dirty="0">
                <a:ea typeface="宋体" charset="-122"/>
              </a:rPr>
              <a:t>, and is also relatively easy to estimate.   Measured by taking into account</a:t>
            </a:r>
          </a:p>
          <a:p>
            <a:pPr lvl="1"/>
            <a:r>
              <a:rPr lang="en-US" altLang="zh-CN" sz="1600" dirty="0">
                <a:ea typeface="宋体" charset="-122"/>
              </a:rPr>
              <a:t>Number of seeks             * average-seek-cost</a:t>
            </a:r>
          </a:p>
          <a:p>
            <a:pPr lvl="1"/>
            <a:r>
              <a:rPr lang="en-US" altLang="zh-CN" sz="1600" dirty="0">
                <a:ea typeface="宋体" charset="-122"/>
              </a:rPr>
              <a:t>Number of blocks read     * average-block-read-cost</a:t>
            </a:r>
          </a:p>
          <a:p>
            <a:pPr lvl="1"/>
            <a:r>
              <a:rPr lang="en-US" altLang="zh-CN" sz="1600" dirty="0">
                <a:ea typeface="宋体" charset="-122"/>
              </a:rPr>
              <a:t>Number of blocks written * average-block-write-cost</a:t>
            </a:r>
          </a:p>
          <a:p>
            <a:pPr lvl="2"/>
            <a:r>
              <a:rPr lang="en-US" altLang="zh-CN" sz="1400" dirty="0">
                <a:ea typeface="宋体" charset="-122"/>
              </a:rPr>
              <a:t>Cost to write a block is greater than cost to read a block </a:t>
            </a:r>
          </a:p>
          <a:p>
            <a:pPr lvl="3"/>
            <a:r>
              <a:rPr lang="en-US" altLang="zh-CN" sz="1400" dirty="0">
                <a:ea typeface="宋体" charset="-122"/>
              </a:rPr>
              <a:t>data is read back after being written to ensure that the write was </a:t>
            </a:r>
            <a:r>
              <a:rPr lang="en-US" altLang="zh-CN" sz="1400" dirty="0" smtClean="0">
                <a:ea typeface="宋体" charset="-122"/>
              </a:rPr>
              <a:t>successful</a:t>
            </a:r>
          </a:p>
          <a:p>
            <a:pPr>
              <a:spcBef>
                <a:spcPts val="1200"/>
              </a:spcBef>
            </a:pPr>
            <a:r>
              <a:rPr lang="en-US" altLang="zh-CN" sz="1800" dirty="0">
                <a:ea typeface="ＭＳ Ｐゴシック" pitchFamily="34" charset="-128"/>
              </a:rPr>
              <a:t>We ignore CPU costs for simplicity</a:t>
            </a:r>
          </a:p>
          <a:p>
            <a:pPr lvl="1"/>
            <a:r>
              <a:rPr lang="en-US" altLang="zh-CN" sz="1600" dirty="0" smtClean="0">
                <a:solidFill>
                  <a:srgbClr val="FF0000"/>
                </a:solidFill>
                <a:ea typeface="ＭＳ Ｐゴシック" pitchFamily="34" charset="-128"/>
              </a:rPr>
              <a:t>Real systems do take CPU cost into accoun</a:t>
            </a:r>
            <a:r>
              <a:rPr lang="en-US" altLang="zh-CN" sz="1600" dirty="0" smtClean="0">
                <a:ea typeface="ＭＳ Ｐゴシック" pitchFamily="34" charset="-128"/>
              </a:rPr>
              <a:t>t</a:t>
            </a:r>
          </a:p>
          <a:p>
            <a:pPr marL="342900" lvl="3" indent="-342900">
              <a:spcBef>
                <a:spcPts val="12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lang="en-US" altLang="zh-CN" sz="1800" dirty="0">
                <a:ea typeface="ＭＳ Ｐゴシック" pitchFamily="34" charset="-128"/>
                <a:cs typeface="+mn-cs"/>
              </a:rPr>
              <a:t>N</a:t>
            </a:r>
            <a:r>
              <a:rPr lang="en-US" altLang="zh-CN" sz="1800" dirty="0" smtClean="0">
                <a:ea typeface="ＭＳ Ｐゴシック" pitchFamily="34" charset="-128"/>
                <a:cs typeface="+mn-cs"/>
              </a:rPr>
              <a:t>etwork communication cost becomes important cost measure in distributed database systems. </a:t>
            </a:r>
            <a:endParaRPr lang="en-US" altLang="zh-CN" sz="2000" dirty="0">
              <a:ea typeface="ＭＳ Ｐゴシック" pitchFamily="34" charset="-128"/>
              <a:cs typeface="+mn-cs"/>
            </a:endParaRPr>
          </a:p>
          <a:p>
            <a:pPr lvl="3"/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Measures of Query Cost (Cont.)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848600" cy="40671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For simplicity we just use </a:t>
            </a:r>
            <a:r>
              <a:rPr lang="en-US" altLang="zh-CN" dirty="0" smtClean="0">
                <a:ea typeface="宋体" charset="-122"/>
              </a:rPr>
              <a:t>the </a:t>
            </a:r>
            <a:r>
              <a:rPr lang="en-US" altLang="zh-CN" i="1" dirty="0" smtClean="0">
                <a:solidFill>
                  <a:srgbClr val="FF0000"/>
                </a:solidFill>
                <a:ea typeface="宋体" charset="-122"/>
              </a:rPr>
              <a:t>number </a:t>
            </a:r>
            <a:r>
              <a:rPr lang="en-US" altLang="zh-CN" i="1" dirty="0">
                <a:solidFill>
                  <a:srgbClr val="FF0000"/>
                </a:solidFill>
                <a:ea typeface="宋体" charset="-122"/>
              </a:rPr>
              <a:t>of block transfers </a:t>
            </a:r>
            <a:r>
              <a:rPr lang="en-US" altLang="zh-CN" i="1" dirty="0">
                <a:ea typeface="宋体" charset="-122"/>
              </a:rPr>
              <a:t>from disk 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and the </a:t>
            </a:r>
            <a:r>
              <a:rPr lang="en-US" altLang="zh-CN" i="1" dirty="0">
                <a:solidFill>
                  <a:srgbClr val="FF0000"/>
                </a:solidFill>
                <a:ea typeface="宋体" charset="-122"/>
              </a:rPr>
              <a:t>number of seeks </a:t>
            </a:r>
            <a:r>
              <a:rPr lang="en-US" altLang="zh-CN" dirty="0" smtClean="0">
                <a:ea typeface="宋体" charset="-122"/>
              </a:rPr>
              <a:t>as </a:t>
            </a:r>
            <a:r>
              <a:rPr lang="en-US" altLang="zh-CN" dirty="0">
                <a:ea typeface="宋体" charset="-122"/>
              </a:rPr>
              <a:t>the cost </a:t>
            </a:r>
            <a:r>
              <a:rPr lang="en-US" altLang="zh-CN" dirty="0" smtClean="0">
                <a:ea typeface="宋体" charset="-122"/>
              </a:rPr>
              <a:t>measure.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i="1" dirty="0" err="1" smtClean="0">
                <a:solidFill>
                  <a:srgbClr val="3366CC"/>
                </a:solidFill>
                <a:ea typeface="ＭＳ Ｐゴシック" pitchFamily="34" charset="-128"/>
              </a:rPr>
              <a:t>t</a:t>
            </a:r>
            <a:r>
              <a:rPr lang="en-US" altLang="zh-CN" i="1" baseline="-25000" dirty="0" err="1" smtClean="0">
                <a:solidFill>
                  <a:srgbClr val="3366CC"/>
                </a:solidFill>
                <a:ea typeface="ＭＳ Ｐゴシック" pitchFamily="34" charset="-128"/>
              </a:rPr>
              <a:t>T</a:t>
            </a:r>
            <a:r>
              <a:rPr lang="en-US" altLang="zh-CN" dirty="0" smtClean="0">
                <a:ea typeface="ＭＳ Ｐゴシック" pitchFamily="34" charset="-128"/>
              </a:rPr>
              <a:t> – time to transfer one block</a:t>
            </a:r>
          </a:p>
          <a:p>
            <a:pPr lvl="2"/>
            <a:r>
              <a:rPr lang="en-US" altLang="zh-CN" dirty="0">
                <a:ea typeface="ＭＳ Ｐゴシック" pitchFamily="34" charset="-128"/>
              </a:rPr>
              <a:t>Assuming for simplicity that write cost is same as read </a:t>
            </a:r>
            <a:r>
              <a:rPr lang="en-US" altLang="zh-CN" dirty="0" smtClean="0">
                <a:ea typeface="ＭＳ Ｐゴシック" pitchFamily="34" charset="-128"/>
              </a:rPr>
              <a:t>cost</a:t>
            </a:r>
          </a:p>
          <a:p>
            <a:pPr lvl="1"/>
            <a:r>
              <a:rPr lang="en-US" altLang="zh-CN" i="1" dirty="0" err="1" smtClean="0">
                <a:solidFill>
                  <a:srgbClr val="3366CC"/>
                </a:solidFill>
                <a:ea typeface="ＭＳ Ｐゴシック" pitchFamily="34" charset="-128"/>
              </a:rPr>
              <a:t>t</a:t>
            </a:r>
            <a:r>
              <a:rPr lang="en-US" altLang="zh-CN" i="1" baseline="-25000" dirty="0" err="1" smtClean="0">
                <a:solidFill>
                  <a:srgbClr val="3366CC"/>
                </a:solidFill>
                <a:ea typeface="ＭＳ Ｐゴシック" pitchFamily="34" charset="-128"/>
              </a:rPr>
              <a:t>S</a:t>
            </a:r>
            <a:r>
              <a:rPr lang="en-US" altLang="zh-CN" dirty="0" smtClean="0">
                <a:ea typeface="ＭＳ Ｐゴシック" pitchFamily="34" charset="-128"/>
              </a:rPr>
              <a:t> – time for one seek</a:t>
            </a:r>
          </a:p>
          <a:p>
            <a:pPr lvl="1"/>
            <a:r>
              <a:rPr lang="en-US" altLang="zh-CN" dirty="0" smtClean="0">
                <a:ea typeface="ＭＳ Ｐゴシック" pitchFamily="34" charset="-128"/>
              </a:rPr>
              <a:t>Cost for B block transfers plus S seeks</a:t>
            </a:r>
            <a:br>
              <a:rPr lang="en-US" altLang="zh-CN" dirty="0" smtClean="0">
                <a:ea typeface="ＭＳ Ｐゴシック" pitchFamily="34" charset="-128"/>
              </a:rPr>
            </a:br>
            <a:r>
              <a:rPr lang="en-US" altLang="zh-CN" dirty="0" smtClean="0">
                <a:ea typeface="ＭＳ Ｐゴシック" pitchFamily="34" charset="-128"/>
              </a:rPr>
              <a:t>        </a:t>
            </a:r>
            <a:r>
              <a:rPr lang="en-US" altLang="zh-CN" i="1" dirty="0" smtClean="0">
                <a:ea typeface="ＭＳ Ｐゴシック" pitchFamily="34" charset="-128"/>
              </a:rPr>
              <a:t>B * </a:t>
            </a:r>
            <a:r>
              <a:rPr lang="en-US" altLang="zh-CN" i="1" dirty="0" err="1" smtClean="0">
                <a:ea typeface="ＭＳ Ｐゴシック" pitchFamily="34" charset="-128"/>
              </a:rPr>
              <a:t>t</a:t>
            </a:r>
            <a:r>
              <a:rPr lang="en-US" altLang="zh-CN" i="1" baseline="-25000" dirty="0" err="1" smtClean="0">
                <a:ea typeface="ＭＳ Ｐゴシック" pitchFamily="34" charset="-128"/>
              </a:rPr>
              <a:t>T</a:t>
            </a:r>
            <a:r>
              <a:rPr lang="en-US" altLang="zh-CN" i="1" dirty="0" smtClean="0">
                <a:ea typeface="ＭＳ Ｐゴシック" pitchFamily="34" charset="-128"/>
              </a:rPr>
              <a:t> + S * </a:t>
            </a:r>
            <a:r>
              <a:rPr lang="en-US" altLang="zh-CN" i="1" dirty="0" err="1" smtClean="0">
                <a:ea typeface="ＭＳ Ｐゴシック" pitchFamily="34" charset="-128"/>
              </a:rPr>
              <a:t>t</a:t>
            </a:r>
            <a:r>
              <a:rPr lang="en-US" altLang="zh-CN" i="1" baseline="-25000" dirty="0" err="1" smtClean="0">
                <a:ea typeface="ＭＳ Ｐゴシック" pitchFamily="34" charset="-128"/>
              </a:rPr>
              <a:t>S</a:t>
            </a:r>
            <a:r>
              <a:rPr lang="en-US" altLang="zh-CN" dirty="0" smtClean="0">
                <a:ea typeface="ＭＳ Ｐゴシック" pitchFamily="34" charset="-128"/>
              </a:rPr>
              <a:t> </a:t>
            </a:r>
          </a:p>
          <a:p>
            <a:r>
              <a:rPr lang="en-US" altLang="en-US" i="1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solidFill>
                  <a:srgbClr val="002060"/>
                </a:solidFill>
                <a:ea typeface="MS PGothic" panose="020B0600070205080204" pitchFamily="34" charset="-128"/>
              </a:rPr>
              <a:t>S</a:t>
            </a:r>
            <a:r>
              <a:rPr lang="en-US" altLang="en-US" baseline="-25000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solidFill>
                  <a:schemeClr val="accent4"/>
                </a:solidFill>
                <a:ea typeface="MS PGothic" panose="020B0600070205080204" pitchFamily="34" charset="-128"/>
              </a:rPr>
              <a:t>and</a:t>
            </a:r>
            <a:r>
              <a:rPr lang="en-US" altLang="en-US" i="1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i="1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dirty="0">
                <a:ea typeface="MS PGothic" panose="020B0600070205080204" pitchFamily="34" charset="-128"/>
              </a:rPr>
              <a:t> depend on where data is stored; with 4 KB blocks: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High end magnetic disk: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= 4 </a:t>
            </a:r>
            <a:r>
              <a:rPr lang="en-US" altLang="en-US" dirty="0" err="1">
                <a:ea typeface="MS PGothic" panose="020B0600070205080204" pitchFamily="34" charset="-128"/>
              </a:rPr>
              <a:t>msec</a:t>
            </a:r>
            <a:r>
              <a:rPr lang="en-US" altLang="en-US" dirty="0">
                <a:ea typeface="MS PGothic" panose="020B0600070205080204" pitchFamily="34" charset="-128"/>
              </a:rPr>
              <a:t> and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T</a:t>
            </a:r>
            <a:r>
              <a:rPr lang="en-US" altLang="en-US" dirty="0">
                <a:ea typeface="MS PGothic" panose="020B0600070205080204" pitchFamily="34" charset="-128"/>
              </a:rPr>
              <a:t> =0.1 </a:t>
            </a:r>
            <a:r>
              <a:rPr lang="en-US" altLang="en-US" dirty="0" err="1">
                <a:ea typeface="MS PGothic" panose="020B0600070205080204" pitchFamily="34" charset="-128"/>
              </a:rPr>
              <a:t>msec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SSD: 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= 20-90 </a:t>
            </a:r>
            <a:r>
              <a:rPr lang="en-US" altLang="en-US" dirty="0" err="1">
                <a:ea typeface="MS PGothic" panose="020B0600070205080204" pitchFamily="34" charset="-128"/>
              </a:rPr>
              <a:t>microsec</a:t>
            </a:r>
            <a:r>
              <a:rPr lang="en-US" altLang="en-US" dirty="0">
                <a:ea typeface="MS PGothic" panose="020B0600070205080204" pitchFamily="34" charset="-128"/>
              </a:rPr>
              <a:t> and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T</a:t>
            </a:r>
            <a:r>
              <a:rPr lang="en-US" altLang="en-US" dirty="0">
                <a:ea typeface="MS PGothic" panose="020B0600070205080204" pitchFamily="34" charset="-128"/>
              </a:rPr>
              <a:t> = 2-10 </a:t>
            </a:r>
            <a:r>
              <a:rPr lang="en-US" altLang="en-US" dirty="0" err="1">
                <a:ea typeface="MS PGothic" panose="020B0600070205080204" pitchFamily="34" charset="-128"/>
              </a:rPr>
              <a:t>microsec</a:t>
            </a:r>
            <a:r>
              <a:rPr lang="en-US" altLang="en-US" dirty="0">
                <a:ea typeface="MS PGothic" panose="020B0600070205080204" pitchFamily="34" charset="-128"/>
              </a:rPr>
              <a:t> for 4KB </a:t>
            </a:r>
          </a:p>
          <a:p>
            <a:endParaRPr lang="en-US" altLang="en-US" dirty="0">
              <a:ea typeface="MS PGothic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Measures of Query Cost (Cont.)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848600" cy="4281664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Required data may be buffer resident already, avoiding disk I/O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But hard to take into account for cost estimation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Costs </a:t>
            </a:r>
            <a:r>
              <a:rPr lang="en-US" altLang="zh-CN" dirty="0">
                <a:ea typeface="宋体" charset="-122"/>
              </a:rPr>
              <a:t>depends on the size of the buffer in main memory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Having more memory reduces need for disk access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Amount of real memory available to buffer depends on other concurrent OS processes, and hard to determine ahead of actual execution 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We 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often use worst case estimates</a:t>
            </a:r>
            <a:r>
              <a:rPr lang="en-US" altLang="zh-CN" dirty="0">
                <a:ea typeface="宋体" charset="-122"/>
              </a:rPr>
              <a:t>, assuming only the minimum amount of memory needed for the operation is available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We do not include cost to writing output to disk.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Any execute plan has similar cost to write output to disk.</a:t>
            </a:r>
          </a:p>
          <a:p>
            <a:pPr>
              <a:lnSpc>
                <a:spcPct val="90000"/>
              </a:lnSpc>
            </a:pP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7124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Selection Operation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99" y="952110"/>
            <a:ext cx="8189945" cy="5435665"/>
          </a:xfrm>
        </p:spPr>
        <p:txBody>
          <a:bodyPr/>
          <a:lstStyle/>
          <a:p>
            <a:r>
              <a:rPr lang="en-US" altLang="zh-CN" sz="1800" b="1" dirty="0">
                <a:ea typeface="宋体" charset="-122"/>
              </a:rPr>
              <a:t>File scan</a:t>
            </a:r>
            <a:r>
              <a:rPr lang="en-US" altLang="zh-CN" sz="1800" dirty="0">
                <a:ea typeface="宋体" charset="-122"/>
              </a:rPr>
              <a:t> – search algorithms that locate and retrieve records that fulfill a selection condition.</a:t>
            </a:r>
          </a:p>
          <a:p>
            <a:r>
              <a:rPr lang="en-US" altLang="zh-CN" sz="1800" dirty="0">
                <a:ea typeface="宋体" charset="-122"/>
              </a:rPr>
              <a:t>Algorithm </a:t>
            </a:r>
            <a:r>
              <a:rPr lang="en-US" altLang="zh-CN" sz="1800" b="1" dirty="0">
                <a:ea typeface="宋体" charset="-122"/>
              </a:rPr>
              <a:t>A1</a:t>
            </a:r>
            <a:r>
              <a:rPr lang="en-US" altLang="zh-CN" sz="1800" dirty="0">
                <a:ea typeface="宋体" charset="-122"/>
              </a:rPr>
              <a:t> (</a:t>
            </a:r>
            <a:r>
              <a:rPr lang="en-US" altLang="zh-CN" sz="1800" i="1" dirty="0">
                <a:solidFill>
                  <a:srgbClr val="FF0000"/>
                </a:solidFill>
                <a:ea typeface="宋体" charset="-122"/>
              </a:rPr>
              <a:t>linear search</a:t>
            </a:r>
            <a:r>
              <a:rPr lang="en-US" altLang="zh-CN" sz="1800" dirty="0">
                <a:ea typeface="宋体" charset="-122"/>
              </a:rPr>
              <a:t>).  Scan each file block and test all records to see whether they satisfy the selection condition.</a:t>
            </a:r>
          </a:p>
          <a:p>
            <a:pPr lvl="1"/>
            <a:r>
              <a:rPr lang="en-US" altLang="zh-CN" sz="1600" dirty="0" smtClean="0">
                <a:ea typeface="ＭＳ Ｐゴシック" pitchFamily="34" charset="-128"/>
              </a:rPr>
              <a:t>Cost estimate = </a:t>
            </a:r>
            <a:r>
              <a:rPr lang="en-US" altLang="zh-CN" sz="1600" i="1" dirty="0" err="1" smtClean="0">
                <a:ea typeface="ＭＳ Ｐゴシック" pitchFamily="34" charset="-128"/>
              </a:rPr>
              <a:t>b</a:t>
            </a:r>
            <a:r>
              <a:rPr lang="en-US" altLang="zh-CN" i="1" baseline="-25000" dirty="0" err="1" smtClean="0">
                <a:ea typeface="ＭＳ Ｐゴシック" pitchFamily="34" charset="-128"/>
              </a:rPr>
              <a:t>r</a:t>
            </a:r>
            <a:r>
              <a:rPr lang="en-US" altLang="zh-CN" i="1" baseline="-25000" dirty="0" smtClean="0">
                <a:ea typeface="ＭＳ Ｐゴシック" pitchFamily="34" charset="-128"/>
              </a:rPr>
              <a:t> </a:t>
            </a:r>
            <a:r>
              <a:rPr lang="en-US" altLang="zh-CN" sz="1600" dirty="0" smtClean="0">
                <a:ea typeface="ＭＳ Ｐゴシック" pitchFamily="34" charset="-128"/>
              </a:rPr>
              <a:t>block transfers + 1 seek</a:t>
            </a:r>
            <a:endParaRPr lang="en-US" altLang="zh-CN" i="1" dirty="0" smtClean="0">
              <a:ea typeface="ＭＳ Ｐゴシック" pitchFamily="34" charset="-128"/>
            </a:endParaRPr>
          </a:p>
          <a:p>
            <a:pPr lvl="2"/>
            <a:r>
              <a:rPr lang="en-US" altLang="zh-CN" sz="1800" i="1" dirty="0" err="1" smtClean="0">
                <a:ea typeface="宋体" charset="-122"/>
              </a:rPr>
              <a:t>b</a:t>
            </a:r>
            <a:r>
              <a:rPr lang="en-US" altLang="zh-CN" sz="1800" i="1" baseline="-25000" dirty="0" err="1" smtClean="0">
                <a:ea typeface="宋体" charset="-122"/>
              </a:rPr>
              <a:t>r</a:t>
            </a:r>
            <a:r>
              <a:rPr lang="en-US" altLang="zh-CN" sz="1800" i="1" baseline="-25000" dirty="0" smtClean="0">
                <a:ea typeface="宋体" charset="-122"/>
              </a:rPr>
              <a:t> </a:t>
            </a:r>
            <a:r>
              <a:rPr lang="en-US" altLang="zh-CN" sz="1800" i="1" dirty="0" smtClean="0">
                <a:ea typeface="宋体" charset="-122"/>
              </a:rPr>
              <a:t> </a:t>
            </a:r>
            <a:r>
              <a:rPr lang="en-US" altLang="zh-CN" sz="1400" dirty="0">
                <a:ea typeface="宋体" charset="-122"/>
              </a:rPr>
              <a:t>denotes number of blocks containing records from relation </a:t>
            </a:r>
            <a:r>
              <a:rPr lang="en-US" altLang="zh-CN" sz="1400" i="1" dirty="0" smtClean="0">
                <a:ea typeface="宋体" charset="-122"/>
              </a:rPr>
              <a:t>r</a:t>
            </a:r>
          </a:p>
          <a:p>
            <a:pPr lvl="2"/>
            <a:r>
              <a:rPr lang="en-US" altLang="zh-CN" sz="1400" dirty="0" smtClean="0">
                <a:ea typeface="宋体" charset="-122"/>
              </a:rPr>
              <a:t>Assuming the blocks are clustered in the file. </a:t>
            </a:r>
            <a:endParaRPr lang="en-US" altLang="zh-CN" sz="1800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1600" dirty="0" smtClean="0">
                <a:ea typeface="ＭＳ Ｐゴシック" pitchFamily="34" charset="-128"/>
              </a:rPr>
              <a:t>If selection is on a key attribute (equal on key), can stop on finding record</a:t>
            </a:r>
          </a:p>
          <a:p>
            <a:pPr lvl="2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cost = (</a:t>
            </a:r>
            <a:r>
              <a:rPr lang="en-US" altLang="zh-CN" i="1" dirty="0" err="1" smtClean="0">
                <a:ea typeface="ＭＳ Ｐゴシック" pitchFamily="34" charset="-128"/>
              </a:rPr>
              <a:t>b</a:t>
            </a:r>
            <a:r>
              <a:rPr lang="en-US" altLang="zh-CN" sz="1800" i="1" baseline="-25000" dirty="0" err="1" smtClean="0">
                <a:ea typeface="ＭＳ Ｐゴシック" pitchFamily="34" charset="-128"/>
              </a:rPr>
              <a:t>r</a:t>
            </a:r>
            <a:r>
              <a:rPr lang="en-US" altLang="zh-CN" sz="1800" i="1" baseline="-25000" dirty="0" smtClean="0">
                <a:ea typeface="ＭＳ Ｐゴシック" pitchFamily="34" charset="-128"/>
              </a:rPr>
              <a:t> </a:t>
            </a:r>
            <a:r>
              <a:rPr lang="en-US" altLang="zh-CN" dirty="0" smtClean="0">
                <a:ea typeface="ＭＳ Ｐゴシック" pitchFamily="34" charset="-128"/>
              </a:rPr>
              <a:t>/2) block transfers + 1 seek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Linear </a:t>
            </a:r>
            <a:r>
              <a:rPr lang="en-US" altLang="zh-CN" sz="1600" dirty="0">
                <a:ea typeface="宋体" charset="-122"/>
              </a:rPr>
              <a:t>search can be applied regardless of </a:t>
            </a:r>
          </a:p>
          <a:p>
            <a:pPr lvl="2"/>
            <a:r>
              <a:rPr lang="en-US" altLang="zh-CN" dirty="0">
                <a:ea typeface="宋体" charset="-122"/>
              </a:rPr>
              <a:t>selection condition or</a:t>
            </a:r>
          </a:p>
          <a:p>
            <a:pPr lvl="2"/>
            <a:r>
              <a:rPr lang="en-US" altLang="zh-CN" dirty="0">
                <a:ea typeface="宋体" charset="-122"/>
              </a:rPr>
              <a:t>ordering of records in the file, or </a:t>
            </a:r>
          </a:p>
          <a:p>
            <a:pPr lvl="2"/>
            <a:r>
              <a:rPr lang="en-US" altLang="zh-CN" dirty="0">
                <a:ea typeface="宋体" charset="-122"/>
              </a:rPr>
              <a:t>availability of indices</a:t>
            </a:r>
          </a:p>
          <a:p>
            <a:pPr>
              <a:lnSpc>
                <a:spcPct val="90000"/>
              </a:lnSpc>
            </a:pPr>
            <a:r>
              <a:rPr lang="en-US" altLang="zh-CN" sz="1800" dirty="0">
                <a:ea typeface="ＭＳ Ｐゴシック" pitchFamily="34" charset="-128"/>
              </a:rPr>
              <a:t>Note: binary search generally does not make sense since data is not stored consecutively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 smtClean="0">
                <a:ea typeface="ＭＳ Ｐゴシック" pitchFamily="34" charset="-128"/>
              </a:rPr>
              <a:t>except when there is an index available, 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 smtClean="0">
                <a:ea typeface="ＭＳ Ｐゴシック" pitchFamily="34" charset="-128"/>
              </a:rPr>
              <a:t>and binary search requires more seeks than index search</a:t>
            </a:r>
          </a:p>
          <a:p>
            <a:pPr lvl="1"/>
            <a:endParaRPr lang="zh-CN" altLang="en-US" b="1" dirty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ook-templ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dbook-templ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ook-templ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ook-templ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ook-temp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D:\Office97\Templates\dbook-templ.pot</Template>
  <TotalTime>48046</TotalTime>
  <Words>4027</Words>
  <Application>Microsoft Office PowerPoint</Application>
  <PresentationFormat>全屏显示(4:3)</PresentationFormat>
  <Paragraphs>458</Paragraphs>
  <Slides>50</Slides>
  <Notes>18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2" baseType="lpstr">
      <vt:lpstr>dbook-templ</vt:lpstr>
      <vt:lpstr>Equation</vt:lpstr>
      <vt:lpstr>Query Processing</vt:lpstr>
      <vt:lpstr>Basic Steps in Query Processing</vt:lpstr>
      <vt:lpstr>Basic Steps (Cont.)</vt:lpstr>
      <vt:lpstr>Basic Steps - Query Optimization</vt:lpstr>
      <vt:lpstr>Basic Steps: Optimization (Cont.)</vt:lpstr>
      <vt:lpstr>Measures of Query Cost</vt:lpstr>
      <vt:lpstr>Measures of Query Cost (Cont.)</vt:lpstr>
      <vt:lpstr>Measures of Query Cost (Cont.)</vt:lpstr>
      <vt:lpstr>Selection Operation</vt:lpstr>
      <vt:lpstr>Selections Using Indices</vt:lpstr>
      <vt:lpstr>Selections Using Indices</vt:lpstr>
      <vt:lpstr>Selections Involving Comparisons</vt:lpstr>
      <vt:lpstr>Implementation of Complex Selections</vt:lpstr>
      <vt:lpstr>Algorithms for Complex Selections</vt:lpstr>
      <vt:lpstr>Sorting</vt:lpstr>
      <vt:lpstr>Example: External Sorting Using Sort-Merge</vt:lpstr>
      <vt:lpstr>External Sort-Merge</vt:lpstr>
      <vt:lpstr>External Sort-Merge (Cont.)</vt:lpstr>
      <vt:lpstr>External Merge Sort (Cont.)</vt:lpstr>
      <vt:lpstr>External Merge Sort (Cont.)*</vt:lpstr>
      <vt:lpstr>External Merge Sort (Cont.)*</vt:lpstr>
      <vt:lpstr>Join Operation</vt:lpstr>
      <vt:lpstr>Nested-Loop Join</vt:lpstr>
      <vt:lpstr>Nested-Loop Join (Cont.)</vt:lpstr>
      <vt:lpstr>Block Nested-Loop Join</vt:lpstr>
      <vt:lpstr>Block Nested-Loop Join (Cont.)</vt:lpstr>
      <vt:lpstr>Block Nested-Loop Join (Cont.)</vt:lpstr>
      <vt:lpstr>Indexed Nested-Loop Join</vt:lpstr>
      <vt:lpstr>Example of Nested-Loop Join Costs</vt:lpstr>
      <vt:lpstr>Merge-Join</vt:lpstr>
      <vt:lpstr>Merge-Join (Cont.)</vt:lpstr>
      <vt:lpstr>Hash-Join</vt:lpstr>
      <vt:lpstr>Hash-Join (Cont.)</vt:lpstr>
      <vt:lpstr>Hash-Join Algorithm</vt:lpstr>
      <vt:lpstr>Hash-Join algorithm (Cont.)</vt:lpstr>
      <vt:lpstr>Handling of Overflows</vt:lpstr>
      <vt:lpstr>Cost of Hash-Join</vt:lpstr>
      <vt:lpstr>Example of Cost of Hash-Join</vt:lpstr>
      <vt:lpstr>Hybrid Hash–Join*</vt:lpstr>
      <vt:lpstr>Complex Joins</vt:lpstr>
      <vt:lpstr>Other Operations</vt:lpstr>
      <vt:lpstr>Other Operations (Cont.)</vt:lpstr>
      <vt:lpstr>Other Operations (Cont.)</vt:lpstr>
      <vt:lpstr>Other Operations (Cont.)</vt:lpstr>
      <vt:lpstr>Evaluation of Expressions</vt:lpstr>
      <vt:lpstr>Materialization</vt:lpstr>
      <vt:lpstr>Materialization (Cont.)</vt:lpstr>
      <vt:lpstr>Pipelining</vt:lpstr>
      <vt:lpstr>Pipelining (Cont.)</vt:lpstr>
      <vt:lpstr>End of Lecture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13:  Query Processing</dc:title>
  <dc:creator>Marilyn Turnamian;Bo Zhou</dc:creator>
  <cp:lastModifiedBy>Zhou Bo</cp:lastModifiedBy>
  <cp:revision>468</cp:revision>
  <cp:lastPrinted>1999-06-28T19:27:31Z</cp:lastPrinted>
  <dcterms:created xsi:type="dcterms:W3CDTF">2000-02-23T18:58:38Z</dcterms:created>
  <dcterms:modified xsi:type="dcterms:W3CDTF">2022-05-09T13:45:07Z</dcterms:modified>
</cp:coreProperties>
</file>