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359" r:id="rId3"/>
    <p:sldId id="360" r:id="rId4"/>
    <p:sldId id="375" r:id="rId5"/>
    <p:sldId id="368" r:id="rId6"/>
    <p:sldId id="369" r:id="rId7"/>
    <p:sldId id="370" r:id="rId8"/>
    <p:sldId id="371" r:id="rId9"/>
    <p:sldId id="376" r:id="rId10"/>
    <p:sldId id="378" r:id="rId11"/>
    <p:sldId id="374" r:id="rId12"/>
    <p:sldId id="257" r:id="rId13"/>
    <p:sldId id="258" r:id="rId14"/>
    <p:sldId id="259" r:id="rId15"/>
    <p:sldId id="379" r:id="rId16"/>
    <p:sldId id="380" r:id="rId17"/>
    <p:sldId id="382" r:id="rId18"/>
    <p:sldId id="385" r:id="rId19"/>
    <p:sldId id="383" r:id="rId20"/>
    <p:sldId id="403" r:id="rId21"/>
    <p:sldId id="264" r:id="rId22"/>
    <p:sldId id="265" r:id="rId23"/>
    <p:sldId id="266" r:id="rId24"/>
    <p:sldId id="387" r:id="rId25"/>
    <p:sldId id="388" r:id="rId26"/>
    <p:sldId id="268" r:id="rId27"/>
    <p:sldId id="269" r:id="rId28"/>
    <p:sldId id="270" r:id="rId29"/>
    <p:sldId id="271" r:id="rId30"/>
    <p:sldId id="389" r:id="rId31"/>
    <p:sldId id="272" r:id="rId32"/>
    <p:sldId id="391" r:id="rId33"/>
    <p:sldId id="393" r:id="rId34"/>
    <p:sldId id="274" r:id="rId35"/>
    <p:sldId id="275" r:id="rId36"/>
    <p:sldId id="276" r:id="rId37"/>
    <p:sldId id="357" r:id="rId38"/>
    <p:sldId id="390" r:id="rId39"/>
    <p:sldId id="404" r:id="rId40"/>
    <p:sldId id="394" r:id="rId41"/>
    <p:sldId id="396" r:id="rId42"/>
    <p:sldId id="405" r:id="rId43"/>
    <p:sldId id="406" r:id="rId44"/>
    <p:sldId id="407" r:id="rId45"/>
    <p:sldId id="408" r:id="rId46"/>
    <p:sldId id="409" r:id="rId47"/>
    <p:sldId id="397" r:id="rId48"/>
    <p:sldId id="398" r:id="rId49"/>
    <p:sldId id="399" r:id="rId50"/>
    <p:sldId id="400" r:id="rId51"/>
    <p:sldId id="401" r:id="rId52"/>
    <p:sldId id="402" r:id="rId53"/>
    <p:sldId id="367" r:id="rId54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4" autoAdjust="0"/>
    <p:restoredTop sz="94692" autoAdjust="0"/>
  </p:normalViewPr>
  <p:slideViewPr>
    <p:cSldViewPr snapToGrid="0">
      <p:cViewPr varScale="1">
        <p:scale>
          <a:sx n="82" d="100"/>
          <a:sy n="82" d="100"/>
        </p:scale>
        <p:origin x="-90" y="-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769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992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651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DB60097-C9F7-46B8-AC6C-17DD3945106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324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D1C2DBB-3E48-4F2B-8602-CEDDFB4504C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90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140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886815" y="1"/>
            <a:ext cx="2971186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16" tIns="44858" rIns="89716" bIns="44858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6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2" tIns="44369" rIns="90322" bIns="44369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688659"/>
            <a:ext cx="2971186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16" tIns="44858" rIns="89716" bIns="44858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2971186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16" tIns="44858" rIns="89716" bIns="44858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2" tIns="44369" rIns="90322" bIns="44369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9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076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10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71004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73573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FAC45A1-685E-460B-948A-E373D5B3F95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267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0C197BE-934F-4CC6-B7DB-CAB163E9935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1762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9312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463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002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3729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0590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E68A975-6A6B-4D12-8A64-3AC8A135A42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2253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3698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0652F96-0CE9-45F4-A487-610B95939EC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5800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4BEA3E1-A197-4E36-8977-03931597E90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2765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8823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2443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36785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D753D3B-0E7B-496A-AF9D-3CC60F11470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001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2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</p:spPr>
        <p:txBody>
          <a:bodyPr lIns="89867" tIns="44934" rIns="89867" bIns="44934"/>
          <a:lstStyle/>
          <a:p>
            <a:fld id="{73449113-501E-40AA-8204-F51F280D2CC8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86" y="4344098"/>
            <a:ext cx="5030430" cy="4113095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1" y="4343714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1" y="4343714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1" y="4343714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</p:spPr>
        <p:txBody>
          <a:bodyPr lIns="89867" tIns="44934" rIns="89867" bIns="44934"/>
          <a:lstStyle/>
          <a:p>
            <a:fld id="{3979B905-280D-44BD-8E31-AB90F5734834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9003" indent="-280386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1543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0161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18777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67395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16012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4630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3246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D33CF2B-D803-49F5-81A0-ACB502FC14DB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06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9CC7CE37-AA3E-49BF-98A5-89C686F368D9}" type="slidenum">
              <a:rPr lang="en-US" altLang="zh-CN" sz="1200"/>
              <a:pPr/>
              <a:t>49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6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36DE7A50-E40A-4CFF-9539-4652AAB131D0}" type="slidenum">
              <a:rPr lang="en-US" altLang="zh-CN" sz="1200"/>
              <a:pPr/>
              <a:t>50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103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A729E0E3-F3DC-40A7-B80A-4E71F29B1FF0}" type="slidenum">
              <a:rPr lang="en-US" altLang="zh-CN" sz="1200"/>
              <a:pPr/>
              <a:t>51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8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2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232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3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280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4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61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D2499DA-DDF4-46F9-8B2C-2AEC2164E8A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60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418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BE3D43C-1C12-416D-A1AA-7B64447FD33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70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452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31E000B-7C94-4A68-896C-0FF83D81809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80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64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7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F87B60D-5372-4868-A6AE-71249A74F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98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9282D-F8B1-4BE1-8DE3-BEE37299C7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42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A886E-35AB-4C05-9E8D-9234F2AA0F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1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42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5EC39-35C4-4EC1-A8C5-7C04CB20F5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1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2FEBF-083C-4AF2-A4B0-17ACDF14DC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71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0D51D-CA1F-4CE6-B2C9-7905DAE4A6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2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05CA-A3A5-4747-8BD9-A41C332FA6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92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370A5-06CE-41BF-B254-326A05CA77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3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4EB72-36CC-403A-AE68-3412BF7B1E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21ECB-798E-4372-8959-1611D6EAB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62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17DFE18-9572-4736-8C97-B409AB04D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8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81"/>
                <a:ext cx="122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4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18" y="1535"/>
                  <a:ext cx="169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6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5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4.</a:t>
            </a:r>
            <a:fld id="{0F965D8B-A98D-4917-8239-5910C4F3B57D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SQL – Lecture 1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66825" y="1122363"/>
            <a:ext cx="6742113" cy="4213225"/>
          </a:xfrm>
          <a:noFill/>
        </p:spPr>
        <p:txBody>
          <a:bodyPr lIns="90488" tIns="44450" rIns="90488" bIns="44450"/>
          <a:lstStyle/>
          <a:p>
            <a:r>
              <a:rPr lang="en-US" altLang="zh-CN" sz="2400" dirty="0" smtClean="0">
                <a:ea typeface="宋体" pitchFamily="2" charset="-122"/>
              </a:rPr>
              <a:t>Introduction</a:t>
            </a:r>
          </a:p>
          <a:p>
            <a:r>
              <a:rPr lang="en-US" altLang="zh-CN" sz="2400" dirty="0" smtClean="0">
                <a:ea typeface="宋体" pitchFamily="2" charset="-122"/>
              </a:rPr>
              <a:t>Data Definition Language </a:t>
            </a:r>
          </a:p>
          <a:p>
            <a:r>
              <a:rPr lang="en-US" altLang="zh-CN" sz="2400" dirty="0" smtClean="0">
                <a:ea typeface="宋体" pitchFamily="2" charset="-122"/>
              </a:rPr>
              <a:t>Data Manipulation Language (1)</a:t>
            </a:r>
            <a:endParaRPr lang="en-US" altLang="zh-CN" sz="1000" dirty="0" smtClean="0">
              <a:ea typeface="宋体" pitchFamily="2" charset="-122"/>
            </a:endParaRPr>
          </a:p>
          <a:p>
            <a:pPr lvl="2"/>
            <a:r>
              <a:rPr lang="en-US" altLang="zh-CN" sz="1800" dirty="0" smtClean="0">
                <a:ea typeface="宋体" pitchFamily="2" charset="-122"/>
              </a:rPr>
              <a:t>Basic Structure </a:t>
            </a:r>
          </a:p>
          <a:p>
            <a:pPr lvl="2"/>
            <a:r>
              <a:rPr lang="en-US" altLang="zh-CN" sz="1800" dirty="0" smtClean="0">
                <a:ea typeface="宋体" pitchFamily="2" charset="-122"/>
              </a:rPr>
              <a:t>Set Operations</a:t>
            </a:r>
          </a:p>
          <a:p>
            <a:pPr lvl="2"/>
            <a:r>
              <a:rPr lang="en-US" altLang="zh-CN" sz="1800" dirty="0" smtClean="0">
                <a:ea typeface="宋体" pitchFamily="2" charset="-122"/>
              </a:rPr>
              <a:t>Aggregate Functions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Null </a:t>
            </a:r>
            <a:r>
              <a:rPr lang="en-US" altLang="zh-CN" sz="1800" dirty="0" smtClean="0">
                <a:ea typeface="宋体" pitchFamily="2" charset="-122"/>
              </a:rPr>
              <a:t>Values</a:t>
            </a:r>
          </a:p>
          <a:p>
            <a:pPr lvl="2"/>
            <a:r>
              <a:rPr lang="en-US" altLang="zh-CN" sz="1800" dirty="0" smtClean="0">
                <a:ea typeface="宋体" pitchFamily="2" charset="-122"/>
              </a:rPr>
              <a:t>Join </a:t>
            </a:r>
            <a:r>
              <a:rPr lang="en-US" altLang="zh-CN" sz="1800" dirty="0">
                <a:ea typeface="宋体" pitchFamily="2" charset="-122"/>
              </a:rPr>
              <a:t>expressions</a:t>
            </a:r>
          </a:p>
          <a:p>
            <a:pPr marL="857250" lvl="2" indent="0">
              <a:buNone/>
            </a:pPr>
            <a:endParaRPr lang="en-US" altLang="zh-CN" sz="18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Few </a:t>
            </a:r>
            <a:r>
              <a:rPr lang="en-US" altLang="en-US" dirty="0"/>
              <a:t>More Relation </a:t>
            </a:r>
            <a:r>
              <a:rPr lang="en-US" altLang="en-US" dirty="0" smtClean="0"/>
              <a:t>Examples</a:t>
            </a:r>
            <a:endParaRPr lang="en-US" altLang="en-US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57797" y="1068707"/>
            <a:ext cx="8216900" cy="54975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 b="1" dirty="0"/>
              <a:t>create 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student</a:t>
            </a:r>
            <a:r>
              <a:rPr lang="en-US" altLang="en-US" sz="1600" dirty="0"/>
              <a:t> (</a:t>
            </a:r>
            <a:br>
              <a:rPr lang="en-US" altLang="en-US" sz="16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ID</a:t>
            </a:r>
            <a:r>
              <a:rPr lang="en-US" altLang="en-US" sz="1400" dirty="0"/>
              <a:t>                    </a:t>
            </a:r>
            <a:r>
              <a:rPr lang="en-US" altLang="en-US" sz="1400" b="1" dirty="0" err="1"/>
              <a:t>varchar</a:t>
            </a:r>
            <a:r>
              <a:rPr lang="en-US" altLang="en-US" sz="1400" dirty="0"/>
              <a:t>(5),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name</a:t>
            </a:r>
            <a:r>
              <a:rPr lang="en-US" altLang="en-US" sz="1400" dirty="0"/>
              <a:t>               </a:t>
            </a:r>
            <a:r>
              <a:rPr lang="en-US" altLang="en-US" sz="1400" b="1" dirty="0" err="1"/>
              <a:t>varchar</a:t>
            </a:r>
            <a:r>
              <a:rPr lang="en-US" altLang="en-US" sz="1400" dirty="0"/>
              <a:t>(20) not null,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dept_name</a:t>
            </a:r>
            <a:r>
              <a:rPr lang="en-US" altLang="en-US" sz="1400" dirty="0"/>
              <a:t>      </a:t>
            </a:r>
            <a:r>
              <a:rPr lang="en-US" altLang="en-US" sz="1400" b="1" dirty="0" err="1"/>
              <a:t>varchar</a:t>
            </a:r>
            <a:r>
              <a:rPr lang="en-US" altLang="en-US" sz="1400" dirty="0"/>
              <a:t>(20),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tot_cred</a:t>
            </a:r>
            <a:r>
              <a:rPr lang="en-US" altLang="en-US" sz="1400" dirty="0"/>
              <a:t>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(3,0),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b="1" dirty="0"/>
              <a:t>primary key </a:t>
            </a:r>
            <a:r>
              <a:rPr lang="en-US" altLang="en-US" sz="14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        </a:t>
            </a:r>
            <a:r>
              <a:rPr lang="en-US" altLang="en-US" sz="1400" b="1" dirty="0" smtClean="0"/>
              <a:t>  foreign </a:t>
            </a:r>
            <a:r>
              <a:rPr lang="en-US" altLang="en-US" sz="1400" b="1" dirty="0"/>
              <a:t>key </a:t>
            </a:r>
            <a:r>
              <a:rPr lang="en-US" altLang="en-US" sz="1400" i="1" dirty="0"/>
              <a:t>(dept_name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400" i="1" dirty="0"/>
              <a:t>department</a:t>
            </a:r>
            <a:r>
              <a:rPr lang="en-US" altLang="en-US" sz="1400" dirty="0" smtClean="0"/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 b="1" dirty="0" smtClean="0"/>
              <a:t>create </a:t>
            </a:r>
            <a:r>
              <a:rPr lang="en-US" altLang="en-US" sz="1600" b="1" dirty="0"/>
              <a:t>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takes</a:t>
            </a:r>
            <a:r>
              <a:rPr lang="en-US" altLang="en-US" sz="1600" dirty="0"/>
              <a:t> (</a:t>
            </a:r>
            <a:br>
              <a:rPr lang="en-US" altLang="en-US" sz="1600" dirty="0"/>
            </a:br>
            <a:r>
              <a:rPr lang="en-US" altLang="en-US" sz="1600" dirty="0"/>
              <a:t>       </a:t>
            </a:r>
            <a:r>
              <a:rPr lang="en-US" altLang="en-US" sz="1400" dirty="0"/>
              <a:t> </a:t>
            </a:r>
            <a:r>
              <a:rPr lang="en-US" altLang="en-US" sz="1400" i="1" dirty="0"/>
              <a:t>ID</a:t>
            </a:r>
            <a:r>
              <a:rPr lang="en-US" altLang="en-US" sz="1400" dirty="0"/>
              <a:t>                  </a:t>
            </a:r>
            <a:r>
              <a:rPr lang="en-US" altLang="en-US" sz="1400" b="1" dirty="0" smtClean="0"/>
              <a:t>varchar</a:t>
            </a:r>
            <a:r>
              <a:rPr lang="en-US" altLang="en-US" sz="1400" dirty="0" smtClean="0"/>
              <a:t>(5</a:t>
            </a:r>
            <a:r>
              <a:rPr lang="en-US" altLang="en-US" sz="1400" dirty="0"/>
              <a:t>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course_id</a:t>
            </a:r>
            <a:r>
              <a:rPr lang="en-US" altLang="en-US" sz="1400" dirty="0"/>
              <a:t>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sec_id</a:t>
            </a:r>
            <a:r>
              <a:rPr lang="en-US" altLang="en-US" sz="1400" dirty="0"/>
              <a:t>    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semester</a:t>
            </a:r>
            <a:r>
              <a:rPr lang="en-US" altLang="en-US" sz="1400" dirty="0"/>
              <a:t>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(6),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year</a:t>
            </a:r>
            <a:r>
              <a:rPr lang="en-US" altLang="en-US" sz="1400" dirty="0"/>
              <a:t>     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(4,0),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grade</a:t>
            </a:r>
            <a:r>
              <a:rPr lang="en-US" altLang="en-US" sz="1400" dirty="0"/>
              <a:t>      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        primary key </a:t>
            </a:r>
            <a:r>
              <a:rPr lang="en-US" altLang="en-US" sz="1400" i="1" dirty="0"/>
              <a:t>(ID, 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, </a:t>
            </a:r>
            <a:r>
              <a:rPr lang="en-US" altLang="en-US" sz="1400" i="1" dirty="0" err="1"/>
              <a:t>sec_id</a:t>
            </a:r>
            <a:r>
              <a:rPr lang="en-US" altLang="en-US" sz="1400" i="1" dirty="0"/>
              <a:t>, semester, year)</a:t>
            </a:r>
            <a:r>
              <a:rPr lang="en-US" altLang="en-US" sz="14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        foreign key </a:t>
            </a:r>
            <a:r>
              <a:rPr lang="en-US" altLang="en-US" sz="1400" dirty="0"/>
              <a:t>(</a:t>
            </a:r>
            <a:r>
              <a:rPr lang="en-US" altLang="en-US" sz="1400" i="1" dirty="0"/>
              <a:t>ID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400" b="1" i="1" dirty="0"/>
              <a:t> </a:t>
            </a:r>
            <a:r>
              <a:rPr lang="en-US" altLang="en-US" sz="1400" i="1" dirty="0"/>
              <a:t>student,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</a:t>
            </a:r>
            <a:r>
              <a:rPr lang="en-US" altLang="en-US" sz="1400" b="1" dirty="0" smtClean="0"/>
              <a:t>foreign </a:t>
            </a:r>
            <a:r>
              <a:rPr lang="en-US" altLang="en-US" sz="1400" b="1" dirty="0"/>
              <a:t>key </a:t>
            </a:r>
            <a:r>
              <a:rPr lang="en-US" altLang="en-US" sz="1400" dirty="0"/>
              <a:t>(</a:t>
            </a:r>
            <a:r>
              <a:rPr lang="en-US" altLang="en-US" sz="1400" i="1" dirty="0" err="1">
                <a:solidFill>
                  <a:srgbClr val="00B050"/>
                </a:solidFill>
              </a:rPr>
              <a:t>course_id</a:t>
            </a:r>
            <a:r>
              <a:rPr lang="en-US" altLang="en-US" sz="1400" i="1" dirty="0">
                <a:solidFill>
                  <a:srgbClr val="00B050"/>
                </a:solidFill>
              </a:rPr>
              <a:t>, </a:t>
            </a:r>
            <a:r>
              <a:rPr lang="en-US" altLang="en-US" sz="1400" i="1" dirty="0" err="1">
                <a:solidFill>
                  <a:srgbClr val="00B050"/>
                </a:solidFill>
              </a:rPr>
              <a:t>sec_id</a:t>
            </a:r>
            <a:r>
              <a:rPr lang="en-US" altLang="en-US" sz="1400" i="1" dirty="0">
                <a:solidFill>
                  <a:srgbClr val="00B050"/>
                </a:solidFill>
              </a:rPr>
              <a:t>, semester, year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600" i="1" dirty="0"/>
              <a:t>section</a:t>
            </a:r>
            <a:r>
              <a:rPr lang="en-US" altLang="en-US" sz="1600" dirty="0"/>
              <a:t>);</a:t>
            </a:r>
          </a:p>
          <a:p>
            <a:r>
              <a:rPr lang="en-US" altLang="en-US" sz="1600" b="1" dirty="0"/>
              <a:t>create 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course</a:t>
            </a:r>
            <a:r>
              <a:rPr lang="en-US" altLang="en-US" sz="1600" dirty="0"/>
              <a:t> (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course_id</a:t>
            </a:r>
            <a:r>
              <a:rPr lang="en-US" altLang="en-US" sz="1400" dirty="0"/>
              <a:t>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title</a:t>
            </a:r>
            <a:r>
              <a:rPr lang="en-US" altLang="en-US" sz="1400" dirty="0"/>
              <a:t>                  </a:t>
            </a:r>
            <a:r>
              <a:rPr lang="en-US" altLang="en-US" sz="1400" b="1" dirty="0"/>
              <a:t>varchar(</a:t>
            </a:r>
            <a:r>
              <a:rPr lang="en-US" altLang="en-US" sz="1400" dirty="0"/>
              <a:t>50),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dept_name</a:t>
            </a:r>
            <a:r>
              <a:rPr lang="en-US" altLang="en-US" sz="1400" dirty="0"/>
              <a:t>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credits</a:t>
            </a:r>
            <a:r>
              <a:rPr lang="en-US" altLang="en-US" sz="1400" dirty="0"/>
              <a:t>  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/>
              <a:t>             </a:t>
            </a:r>
            <a:r>
              <a:rPr lang="en-US" altLang="en-US" sz="1400" dirty="0" smtClean="0"/>
              <a:t>  </a:t>
            </a:r>
            <a:r>
              <a:rPr lang="en-US" altLang="en-US" sz="1400" b="1" dirty="0" smtClean="0"/>
              <a:t>primary </a:t>
            </a:r>
            <a:r>
              <a:rPr lang="en-US" altLang="en-US" sz="1400" b="1" dirty="0"/>
              <a:t>key </a:t>
            </a:r>
            <a:r>
              <a:rPr lang="en-US" altLang="en-US" sz="1400" i="1" dirty="0"/>
              <a:t>(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</a:t>
            </a:r>
            <a:r>
              <a:rPr lang="en-US" altLang="en-US" sz="1400" dirty="0"/>
              <a:t>        </a:t>
            </a:r>
            <a:r>
              <a:rPr lang="en-US" altLang="en-US" sz="1400" dirty="0" smtClean="0"/>
              <a:t>  </a:t>
            </a:r>
            <a:r>
              <a:rPr lang="en-US" altLang="en-US" sz="1400" b="1" dirty="0" smtClean="0"/>
              <a:t>foreign </a:t>
            </a:r>
            <a:r>
              <a:rPr lang="en-US" altLang="en-US" sz="1400" b="1" dirty="0"/>
              <a:t>key </a:t>
            </a:r>
            <a:r>
              <a:rPr lang="en-US" altLang="en-US" sz="1400" i="1" dirty="0"/>
              <a:t>(</a:t>
            </a:r>
            <a:r>
              <a:rPr lang="en-US" altLang="en-US" sz="1400" i="1" dirty="0" err="1"/>
              <a:t>dept_name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400" i="1" dirty="0"/>
              <a:t>department</a:t>
            </a:r>
            <a:r>
              <a:rPr lang="en-US" altLang="en-US" sz="14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563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Drop and Alter Table Constructs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385050" cy="5159375"/>
          </a:xfrm>
        </p:spPr>
        <p:txBody>
          <a:bodyPr/>
          <a:lstStyle/>
          <a:p>
            <a:pPr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drop table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command deletes all information about the dropped relation from the database.</a:t>
            </a:r>
          </a:p>
          <a:p>
            <a:pPr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alter table</a:t>
            </a:r>
            <a:r>
              <a:rPr lang="en-US" altLang="zh-CN" dirty="0" smtClean="0">
                <a:ea typeface="宋体" pitchFamily="2" charset="-122"/>
              </a:rPr>
              <a:t> command is used to add attributes to an existing relation.  All tuples in the relation are assigned </a:t>
            </a:r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as the value for the new attribute.  The form of the </a:t>
            </a:r>
            <a:r>
              <a:rPr lang="en-US" altLang="zh-CN" b="1" dirty="0" smtClean="0">
                <a:ea typeface="宋体" pitchFamily="2" charset="-122"/>
              </a:rPr>
              <a:t>alter table</a:t>
            </a:r>
            <a:r>
              <a:rPr lang="en-US" altLang="zh-CN" dirty="0" smtClean="0">
                <a:ea typeface="宋体" pitchFamily="2" charset="-122"/>
              </a:rPr>
              <a:t> command is</a:t>
            </a:r>
          </a:p>
          <a:p>
            <a:pPr>
              <a:buFont typeface="Monotype Sorts" pitchFamily="2" charset="2"/>
              <a:buNone/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alter table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r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add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A D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pPr>
              <a:buFont typeface="Monotype Sorts" pitchFamily="2" charset="2"/>
              <a:buNone/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	where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 is the name of the attribute to be added to relation </a:t>
            </a:r>
            <a:r>
              <a:rPr lang="en-US" altLang="zh-CN" i="1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 is the domain of </a:t>
            </a:r>
            <a:r>
              <a:rPr lang="en-US" altLang="zh-CN" i="1" dirty="0" smtClean="0">
                <a:ea typeface="宋体" pitchFamily="2" charset="-122"/>
              </a:rPr>
              <a:t>A.</a:t>
            </a: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ea typeface="宋体" pitchFamily="2" charset="-122"/>
              </a:rPr>
              <a:t>alter table</a:t>
            </a:r>
            <a:r>
              <a:rPr lang="en-US" altLang="zh-CN" dirty="0" smtClean="0">
                <a:ea typeface="宋体" pitchFamily="2" charset="-122"/>
              </a:rPr>
              <a:t> command can also be used to drop attributes of a relation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alter table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r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 drop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 A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 where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 is the name of an attribute of relation</a:t>
            </a:r>
            <a:r>
              <a:rPr lang="en-US" altLang="zh-CN" i="1" dirty="0" smtClean="0">
                <a:ea typeface="宋体" pitchFamily="2" charset="-122"/>
              </a:rPr>
              <a:t> r</a:t>
            </a:r>
          </a:p>
          <a:p>
            <a:pPr lvl="1">
              <a:tabLst>
                <a:tab pos="2232025" algn="l"/>
              </a:tabLst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</a:rPr>
              <a:t>Dropping of attributes not supported by many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Basic Structure of SQL Queries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2193" y="1091336"/>
            <a:ext cx="8047037" cy="4467802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A typical SQL query has the form: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from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err="1" smtClean="0">
                <a:ea typeface="宋体" pitchFamily="2" charset="-122"/>
              </a:rPr>
              <a:t>r</a:t>
            </a:r>
            <a:r>
              <a:rPr lang="en-US" altLang="zh-CN" i="1" baseline="-25000" dirty="0" err="1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where </a:t>
            </a:r>
            <a:r>
              <a:rPr lang="en-US" altLang="zh-CN" i="1" dirty="0" smtClean="0">
                <a:ea typeface="宋体" pitchFamily="2" charset="-122"/>
              </a:rPr>
              <a:t>P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1800" i="1" dirty="0" err="1" smtClean="0">
                <a:ea typeface="宋体" pitchFamily="2" charset="-122"/>
              </a:rPr>
              <a:t>A</a:t>
            </a:r>
            <a:r>
              <a:rPr lang="en-US" altLang="zh-CN" sz="1800" i="1" baseline="-25000" dirty="0" err="1" smtClean="0">
                <a:ea typeface="宋体" pitchFamily="2" charset="-122"/>
              </a:rPr>
              <a:t>i</a:t>
            </a:r>
            <a:r>
              <a:rPr lang="en-US" altLang="zh-CN" sz="1800" i="1" dirty="0" err="1" smtClean="0">
                <a:ea typeface="宋体" pitchFamily="2" charset="-122"/>
              </a:rPr>
              <a:t>s</a:t>
            </a:r>
            <a:r>
              <a:rPr lang="en-US" altLang="zh-CN" sz="1800" i="1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represent attributes: that desired in the result of the query 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1800" i="1" dirty="0" err="1" smtClean="0">
                <a:ea typeface="宋体" pitchFamily="2" charset="-122"/>
              </a:rPr>
              <a:t>r</a:t>
            </a:r>
            <a:r>
              <a:rPr lang="en-US" altLang="zh-CN" sz="1800" i="1" baseline="-25000" dirty="0" err="1" smtClean="0">
                <a:ea typeface="宋体" pitchFamily="2" charset="-122"/>
              </a:rPr>
              <a:t>i</a:t>
            </a:r>
            <a:r>
              <a:rPr lang="en-US" altLang="zh-CN" sz="1800" i="1" dirty="0" err="1" smtClean="0">
                <a:ea typeface="宋体" pitchFamily="2" charset="-122"/>
              </a:rPr>
              <a:t>s</a:t>
            </a:r>
            <a:r>
              <a:rPr lang="en-US" altLang="zh-CN" sz="1800" i="1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represent relations : to be scanned in the evaluation of the query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dirty="0" smtClean="0">
                <a:ea typeface="宋体" pitchFamily="2" charset="-122"/>
              </a:rPr>
              <a:t> is a predicate : selection criteria to be satisfied.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This query is equivalent to the relational algebra expression.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dirty="0" smtClean="0">
                <a:solidFill>
                  <a:srgbClr val="0070C0"/>
                </a:solidFill>
                <a:latin typeface="Symbol" pitchFamily="18" charset="2"/>
                <a:ea typeface="宋体" pitchFamily="2" charset="-122"/>
              </a:rPr>
              <a:t></a:t>
            </a:r>
            <a:r>
              <a:rPr lang="en-US" altLang="zh-CN" sz="2400" i="1" baseline="-25000" dirty="0" smtClean="0">
                <a:solidFill>
                  <a:srgbClr val="0070C0"/>
                </a:solidFill>
                <a:ea typeface="宋体" pitchFamily="2" charset="-122"/>
              </a:rPr>
              <a:t>A</a:t>
            </a:r>
            <a:r>
              <a:rPr lang="en-US" altLang="zh-CN" sz="2400" baseline="-25000" dirty="0" smtClean="0">
                <a:solidFill>
                  <a:srgbClr val="0070C0"/>
                </a:solidFill>
                <a:ea typeface="宋体" pitchFamily="2" charset="-122"/>
              </a:rPr>
              <a:t>1</a:t>
            </a:r>
            <a:r>
              <a:rPr lang="en-US" altLang="zh-CN" sz="2400" i="1" baseline="-25000" dirty="0" smtClean="0">
                <a:solidFill>
                  <a:srgbClr val="0070C0"/>
                </a:solidFill>
                <a:ea typeface="宋体" pitchFamily="2" charset="-122"/>
              </a:rPr>
              <a:t>, A2, ..., An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latin typeface="Symbol" pitchFamily="18" charset="2"/>
                <a:ea typeface="宋体" pitchFamily="2" charset="-122"/>
              </a:rPr>
              <a:t></a:t>
            </a:r>
            <a:r>
              <a:rPr lang="en-US" altLang="zh-CN" sz="2800" i="1" baseline="-25000" dirty="0" smtClean="0">
                <a:solidFill>
                  <a:srgbClr val="0070C0"/>
                </a:solidFill>
                <a:ea typeface="宋体" pitchFamily="2" charset="-122"/>
              </a:rPr>
              <a:t>P </a:t>
            </a:r>
            <a:r>
              <a:rPr lang="en-US" altLang="zh-CN" i="1" dirty="0" smtClean="0">
                <a:solidFill>
                  <a:srgbClr val="0070C0"/>
                </a:solidFill>
                <a:ea typeface="宋体" pitchFamily="2" charset="-122"/>
              </a:rPr>
              <a:t>(r</a:t>
            </a:r>
            <a:r>
              <a:rPr lang="en-US" altLang="zh-CN" baseline="-25000" dirty="0" smtClean="0">
                <a:solidFill>
                  <a:srgbClr val="0070C0"/>
                </a:solidFill>
                <a:ea typeface="宋体" pitchFamily="2" charset="-122"/>
              </a:rPr>
              <a:t>1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x </a:t>
            </a:r>
            <a:r>
              <a:rPr lang="en-US" altLang="zh-CN" i="1" dirty="0" smtClean="0">
                <a:solidFill>
                  <a:srgbClr val="0070C0"/>
                </a:solidFill>
                <a:ea typeface="宋体" pitchFamily="2" charset="-122"/>
              </a:rPr>
              <a:t>r</a:t>
            </a:r>
            <a:r>
              <a:rPr lang="en-US" altLang="zh-CN" baseline="-25000" dirty="0" smtClean="0">
                <a:solidFill>
                  <a:srgbClr val="0070C0"/>
                </a:solidFill>
                <a:ea typeface="宋体" pitchFamily="2" charset="-122"/>
              </a:rPr>
              <a:t>2  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x  ...  x  </a:t>
            </a:r>
            <a:r>
              <a:rPr lang="en-US" altLang="zh-CN" i="1" dirty="0" err="1" smtClean="0">
                <a:solidFill>
                  <a:srgbClr val="0070C0"/>
                </a:solidFill>
                <a:ea typeface="宋体" pitchFamily="2" charset="-122"/>
              </a:rPr>
              <a:t>r</a:t>
            </a:r>
            <a:r>
              <a:rPr lang="en-US" altLang="zh-CN" i="1" baseline="-25000" dirty="0" err="1" smtClean="0">
                <a:solidFill>
                  <a:srgbClr val="0070C0"/>
                </a:solidFill>
                <a:ea typeface="宋体" pitchFamily="2" charset="-122"/>
              </a:rPr>
              <a:t>m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))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>
                <a:ea typeface="宋体" pitchFamily="2" charset="-122"/>
              </a:rPr>
              <a:t>The result of an SQL query is a relation (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can be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duplicated!</a:t>
            </a:r>
            <a:r>
              <a:rPr lang="en-US" altLang="zh-CN" dirty="0" smtClean="0">
                <a:ea typeface="宋体" pitchFamily="2" charset="-122"/>
              </a:rPr>
              <a:t>).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The select Clause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7213" y="1027113"/>
            <a:ext cx="8126412" cy="4992687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ea typeface="宋体" pitchFamily="2" charset="-122"/>
              </a:rPr>
              <a:t>select</a:t>
            </a:r>
            <a:r>
              <a:rPr lang="en-US" altLang="zh-CN" dirty="0" smtClean="0">
                <a:ea typeface="宋体" pitchFamily="2" charset="-122"/>
              </a:rPr>
              <a:t> clause list the attributes desired in the result of a query</a:t>
            </a: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corresponds to the projection operation of the relational algebra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2055813" algn="l"/>
              </a:tabLst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E.g. Find the names of all instructors</a:t>
            </a:r>
            <a:br>
              <a:rPr lang="en-US" altLang="zh-CN" sz="1800" dirty="0" smtClean="0">
                <a:ea typeface="宋体" pitchFamily="2" charset="-122"/>
              </a:rPr>
            </a:b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b="1" dirty="0" smtClean="0">
                <a:ea typeface="宋体" pitchFamily="2" charset="-122"/>
              </a:rPr>
              <a:t>select </a:t>
            </a:r>
            <a:r>
              <a:rPr lang="en-US" altLang="zh-CN" sz="1800" i="1" dirty="0" smtClean="0">
                <a:ea typeface="宋体" pitchFamily="2" charset="-122"/>
              </a:rPr>
              <a:t>name</a:t>
            </a:r>
            <a:r>
              <a:rPr lang="en-US" altLang="zh-CN" sz="1800" dirty="0" smtClean="0">
                <a:ea typeface="宋体" pitchFamily="2" charset="-122"/>
              </a:rPr>
              <a:t/>
            </a:r>
            <a:br>
              <a:rPr lang="en-US" altLang="zh-CN" sz="1800" dirty="0" smtClean="0">
                <a:ea typeface="宋体" pitchFamily="2" charset="-122"/>
              </a:rPr>
            </a:b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b="1" dirty="0" smtClean="0">
                <a:ea typeface="宋体" pitchFamily="2" charset="-122"/>
              </a:rPr>
              <a:t>from </a:t>
            </a:r>
            <a:r>
              <a:rPr lang="en-US" altLang="zh-CN" sz="1800" i="1" dirty="0" smtClean="0">
                <a:ea typeface="宋体" pitchFamily="2" charset="-122"/>
              </a:rPr>
              <a:t>instructor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An asterisk in the select clause denotes “all attributes”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		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dirty="0" smtClean="0">
                <a:ea typeface="宋体" pitchFamily="2" charset="-122"/>
              </a:rPr>
              <a:t>*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from </a:t>
            </a:r>
            <a:r>
              <a:rPr lang="en-US" altLang="zh-CN" i="1" dirty="0" smtClean="0">
                <a:ea typeface="宋体" pitchFamily="2" charset="-122"/>
              </a:rPr>
              <a:t>instructor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NOTE</a:t>
            </a:r>
            <a:r>
              <a:rPr lang="en-US" altLang="zh-CN" dirty="0" smtClean="0">
                <a:ea typeface="宋体" pitchFamily="2" charset="-122"/>
              </a:rPr>
              <a:t>:  SQL names are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case insensitive</a:t>
            </a:r>
            <a:r>
              <a:rPr lang="en-US" altLang="zh-CN" dirty="0" smtClean="0">
                <a:ea typeface="宋体" pitchFamily="2" charset="-122"/>
              </a:rPr>
              <a:t>, meaning you can use upper case or lower case.  </a:t>
            </a: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en-US" dirty="0"/>
              <a:t>E.g., 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You may wish to use upper case in places where we use bold font.</a:t>
            </a:r>
          </a:p>
        </p:txBody>
      </p:sp>
      <p:sp>
        <p:nvSpPr>
          <p:cNvPr id="2" name="云形标注 1"/>
          <p:cNvSpPr/>
          <p:nvPr/>
        </p:nvSpPr>
        <p:spPr bwMode="auto">
          <a:xfrm>
            <a:off x="5756562" y="2005445"/>
            <a:ext cx="3252355" cy="800100"/>
          </a:xfrm>
          <a:prstGeom prst="cloudCallout">
            <a:avLst>
              <a:gd name="adj1" fmla="val -71312"/>
              <a:gd name="adj2" fmla="val 287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latin typeface="Symbol" pitchFamily="18" charset="2"/>
                <a:ea typeface="宋体" pitchFamily="2" charset="-122"/>
              </a:rPr>
              <a:t></a:t>
            </a:r>
            <a:r>
              <a:rPr lang="en-US" altLang="zh-CN" baseline="-25000" dirty="0">
                <a:ea typeface="宋体" pitchFamily="2" charset="-122"/>
              </a:rPr>
              <a:t>name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i="1" dirty="0">
                <a:ea typeface="宋体" pitchFamily="2" charset="-122"/>
              </a:rPr>
              <a:t>instructor</a:t>
            </a:r>
            <a:r>
              <a:rPr lang="en-US" altLang="zh-CN" sz="2000" i="1" dirty="0" smtClean="0">
                <a:ea typeface="宋体" pitchFamily="2" charset="-122"/>
              </a:rPr>
              <a:t>)</a:t>
            </a:r>
            <a:endParaRPr lang="en-US" altLang="zh-CN" sz="2000" i="1" dirty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The select Clause (Cont.)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SQL allows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duplicates</a:t>
            </a:r>
            <a:r>
              <a:rPr lang="en-US" altLang="zh-CN" dirty="0" smtClean="0">
                <a:ea typeface="宋体" pitchFamily="2" charset="-122"/>
              </a:rPr>
              <a:t> in relations as well as in query results.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To force the elimination of duplicates, insert the keyword </a:t>
            </a:r>
            <a:r>
              <a:rPr lang="en-US" altLang="zh-CN" b="1" dirty="0" smtClean="0">
                <a:ea typeface="宋体" pitchFamily="2" charset="-122"/>
              </a:rPr>
              <a:t>distinct </a:t>
            </a:r>
            <a:r>
              <a:rPr lang="en-US" altLang="zh-CN" dirty="0" smtClean="0">
                <a:ea typeface="宋体" pitchFamily="2" charset="-122"/>
              </a:rPr>
              <a:t> after </a:t>
            </a:r>
            <a:r>
              <a:rPr lang="en-US" altLang="zh-CN" b="1" dirty="0" smtClean="0">
                <a:ea typeface="宋体" pitchFamily="2" charset="-122"/>
              </a:rPr>
              <a:t>select.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Find </a:t>
            </a:r>
            <a:r>
              <a:rPr lang="en-US" altLang="en-US" dirty="0"/>
              <a:t>the department names of all instructors, and remove duplicates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dirty="0"/>
              <a:t>	</a:t>
            </a:r>
            <a:r>
              <a:rPr lang="en-US" altLang="en-US" sz="1800" dirty="0"/>
              <a:t>	</a:t>
            </a:r>
            <a:r>
              <a:rPr lang="en-US" altLang="en-US" sz="1800" b="1" dirty="0"/>
              <a:t>select distinct </a:t>
            </a:r>
            <a:r>
              <a:rPr lang="en-US" altLang="en-US" sz="1800" i="1" dirty="0" err="1"/>
              <a:t>dept_name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The keyword </a:t>
            </a:r>
            <a:r>
              <a:rPr lang="en-US" altLang="zh-CN" b="1" dirty="0" smtClean="0">
                <a:ea typeface="宋体" pitchFamily="2" charset="-122"/>
              </a:rPr>
              <a:t>all </a:t>
            </a:r>
            <a:r>
              <a:rPr lang="en-US" altLang="zh-CN" dirty="0" smtClean="0">
                <a:ea typeface="宋体" pitchFamily="2" charset="-122"/>
              </a:rPr>
              <a:t>specifies that duplicates not be removed.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en-US" sz="1800" b="1" dirty="0" smtClean="0"/>
              <a:t>select </a:t>
            </a:r>
            <a:r>
              <a:rPr lang="en-US" altLang="en-US" sz="1800" b="1" dirty="0"/>
              <a:t>all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/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346678" y="5425329"/>
            <a:ext cx="4076700" cy="827088"/>
          </a:xfrm>
          <a:prstGeom prst="cloudCallout">
            <a:avLst>
              <a:gd name="adj1" fmla="val 25929"/>
              <a:gd name="adj2" fmla="val -17489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i="1">
                <a:ea typeface="宋体" pitchFamily="2" charset="-122"/>
              </a:rPr>
              <a:t>The keyword ‘all’ is useless, because it is default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=""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5371492" y="4002947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72438" cy="517842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An attribute can be a literal  with  no </a:t>
            </a:r>
            <a:r>
              <a:rPr lang="en-US" altLang="en-US" b="1" dirty="0" smtClean="0"/>
              <a:t>from  </a:t>
            </a:r>
            <a:r>
              <a:rPr lang="en-US" altLang="en-US" dirty="0" smtClean="0"/>
              <a:t>clause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		select  </a:t>
            </a:r>
            <a:r>
              <a:rPr lang="en-US" altLang="en-US" dirty="0" smtClean="0"/>
              <a:t>‘437’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Can give the column a name using: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dirty="0" smtClean="0"/>
              <a:t>                    </a:t>
            </a:r>
            <a:r>
              <a:rPr lang="en-US" altLang="en-US" b="1" dirty="0" smtClean="0"/>
              <a:t>select </a:t>
            </a:r>
            <a:r>
              <a:rPr lang="en-US" altLang="en-US" dirty="0" smtClean="0"/>
              <a:t>‘437’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FOO</a:t>
            </a:r>
            <a:r>
              <a:rPr lang="en-US" altLang="en-US" dirty="0" smtClean="0"/>
              <a:t>	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i="1" dirty="0" smtClean="0"/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An attribute can be a literal with </a:t>
            </a:r>
            <a:r>
              <a:rPr lang="en-US" altLang="en-US" b="1" dirty="0" smtClean="0"/>
              <a:t>from  </a:t>
            </a:r>
            <a:r>
              <a:rPr lang="en-US" altLang="en-US" dirty="0" smtClean="0"/>
              <a:t>clause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		select  </a:t>
            </a:r>
            <a:r>
              <a:rPr lang="en-US" altLang="en-US" dirty="0" smtClean="0"/>
              <a:t>‘A’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Result is a table with one column and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rows (number of tuples in the </a:t>
            </a:r>
            <a:r>
              <a:rPr lang="en-US" altLang="en-US" i="1" dirty="0" smtClean="0"/>
              <a:t>instructors</a:t>
            </a:r>
            <a:r>
              <a:rPr lang="en-US" altLang="en-US" dirty="0" smtClean="0"/>
              <a:t> table), each row with value “A”</a:t>
            </a:r>
          </a:p>
        </p:txBody>
      </p:sp>
    </p:spTree>
    <p:extLst>
      <p:ext uri="{BB962C8B-B14F-4D97-AF65-F5344CB8AC3E}">
        <p14:creationId xmlns:p14="http://schemas.microsoft.com/office/powerpoint/2010/main" val="39844007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39075" cy="517842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99"/>
                </a:solidFill>
              </a:rPr>
              <a:t>select</a:t>
            </a:r>
            <a:r>
              <a:rPr lang="en-US" altLang="en-US" dirty="0" smtClean="0"/>
              <a:t> clause can contain arithmetic expressions involving the operation, +, –, </a:t>
            </a:r>
            <a:r>
              <a:rPr lang="en-US" altLang="en-US" dirty="0" smtClean="0">
                <a:latin typeface="Symbol" charset="2"/>
              </a:rPr>
              <a:t></a:t>
            </a:r>
            <a:r>
              <a:rPr lang="en-US" altLang="en-US" dirty="0" smtClean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The query: 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                  select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ID, name, salary/12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i="1" dirty="0" smtClean="0"/>
              <a:t>	</a:t>
            </a:r>
            <a:r>
              <a:rPr lang="en-US" altLang="en-US" dirty="0" smtClean="0"/>
              <a:t>would return a relation that is the same as the </a:t>
            </a:r>
            <a:r>
              <a:rPr lang="en-US" altLang="en-US" i="1" dirty="0" smtClean="0"/>
              <a:t>instructor </a:t>
            </a:r>
            <a:r>
              <a:rPr lang="en-US" altLang="en-US" dirty="0" smtClean="0"/>
              <a:t>relation, except that the value of the attribute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is divided by 12.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Can rename “s</a:t>
            </a:r>
            <a:r>
              <a:rPr lang="en-US" altLang="en-US" i="1" dirty="0" smtClean="0"/>
              <a:t>alary/12” </a:t>
            </a:r>
            <a:r>
              <a:rPr lang="en-US" altLang="en-US" dirty="0" smtClean="0"/>
              <a:t>using the </a:t>
            </a:r>
            <a:r>
              <a:rPr lang="en-US" altLang="en-US" b="1" dirty="0" smtClean="0"/>
              <a:t>as </a:t>
            </a:r>
            <a:r>
              <a:rPr lang="en-US" altLang="en-US" dirty="0" smtClean="0"/>
              <a:t>clause:</a:t>
            </a:r>
          </a:p>
          <a:p>
            <a:pPr lvl="1">
              <a:buNone/>
              <a:tabLst>
                <a:tab pos="2055813" algn="l"/>
              </a:tabLst>
            </a:pPr>
            <a:r>
              <a:rPr lang="en-US" altLang="en-US" i="1" dirty="0" smtClean="0"/>
              <a:t>	        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ID, name, salary/12  </a:t>
            </a:r>
            <a:r>
              <a:rPr lang="en-US" altLang="en-US" b="1" dirty="0" smtClean="0">
                <a:solidFill>
                  <a:srgbClr val="FF0000"/>
                </a:solidFill>
              </a:rPr>
              <a:t>as</a:t>
            </a:r>
            <a:r>
              <a:rPr lang="en-US" altLang="en-US" b="1" dirty="0" smtClean="0"/>
              <a:t> </a:t>
            </a:r>
            <a:r>
              <a:rPr lang="en-US" altLang="en-US" i="1" dirty="0" err="1" smtClean="0"/>
              <a:t>monthly_salary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dirty="0"/>
              <a:t>  </a:t>
            </a:r>
            <a:r>
              <a:rPr lang="en-US" altLang="en-US" dirty="0" smtClean="0"/>
              <a:t>      </a:t>
            </a:r>
            <a:r>
              <a:rPr lang="en-US" altLang="en-US" b="1" dirty="0" smtClean="0"/>
              <a:t>from </a:t>
            </a:r>
            <a:r>
              <a:rPr lang="en-US" altLang="en-US" i="1" dirty="0"/>
              <a:t>instructor</a:t>
            </a:r>
            <a:endParaRPr lang="en-US" altLang="en-US" dirty="0" smtClean="0"/>
          </a:p>
          <a:p>
            <a:pPr lvl="1">
              <a:tabLst>
                <a:tab pos="2055813" algn="l"/>
              </a:tabLst>
            </a:pPr>
            <a:endParaRPr lang="en-US" altLang="en-US" dirty="0" smtClean="0"/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8395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where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19" y="1106488"/>
            <a:ext cx="8019761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FF0000"/>
                </a:solidFill>
              </a:rPr>
              <a:t>where </a:t>
            </a:r>
            <a:r>
              <a:rPr lang="en-US" altLang="en-US" dirty="0" smtClean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dirty="0" smtClean="0"/>
              <a:t>Corresponds to the selection predicate of the relational algebra.  </a:t>
            </a:r>
          </a:p>
          <a:p>
            <a:pPr lvl="1">
              <a:tabLst>
                <a:tab pos="1311275" algn="l"/>
              </a:tabLst>
            </a:pPr>
            <a:r>
              <a:rPr lang="en-US" altLang="en-US" i="1" dirty="0" smtClean="0"/>
              <a:t>To find all instructors in Comp. Sci. </a:t>
            </a:r>
            <a:r>
              <a:rPr lang="en-US" altLang="en-US" i="1" dirty="0" err="1" smtClean="0"/>
              <a:t>dept</a:t>
            </a:r>
            <a:endParaRPr lang="en-US" altLang="en-US" i="1" dirty="0" smtClean="0"/>
          </a:p>
          <a:p>
            <a:pPr>
              <a:buFont typeface="Monotype Sorts" pitchFamily="2" charset="2"/>
              <a:buNone/>
              <a:tabLst>
                <a:tab pos="1311275" algn="l"/>
              </a:tabLst>
            </a:pPr>
            <a:r>
              <a:rPr lang="en-US" altLang="en-US" b="1" dirty="0" smtClean="0"/>
              <a:t>	</a:t>
            </a:r>
            <a:r>
              <a:rPr lang="en-US" altLang="en-US" sz="1800" b="1" dirty="0" smtClean="0"/>
              <a:t>	select </a:t>
            </a:r>
            <a:r>
              <a:rPr lang="en-US" altLang="en-US" sz="1800" i="1" dirty="0" smtClean="0"/>
              <a:t>name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	</a:t>
            </a:r>
            <a:r>
              <a:rPr lang="en-US" altLang="en-US" sz="1800" b="1" dirty="0" smtClean="0"/>
              <a:t>from </a:t>
            </a:r>
            <a:r>
              <a:rPr lang="en-US" altLang="en-US" sz="1800" i="1" dirty="0" smtClean="0"/>
              <a:t>instructor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	</a:t>
            </a:r>
            <a:r>
              <a:rPr lang="en-US" altLang="en-US" sz="1800" b="1" dirty="0" smtClean="0"/>
              <a:t>where </a:t>
            </a:r>
            <a:r>
              <a:rPr lang="en-US" altLang="en-US" sz="1800" i="1" dirty="0" err="1" smtClean="0"/>
              <a:t>dept_name</a:t>
            </a:r>
            <a:r>
              <a:rPr lang="en-US" altLang="en-US" sz="1800" i="1" dirty="0" smtClean="0"/>
              <a:t> =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‘</a:t>
            </a:r>
            <a:r>
              <a:rPr lang="en-US" altLang="en-US" sz="1800" dirty="0" smtClean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dirty="0" smtClean="0"/>
              <a:t>Comparison results can be combined using the logical connectives </a:t>
            </a:r>
            <a:r>
              <a:rPr lang="en-US" altLang="en-US" b="1" dirty="0" smtClean="0"/>
              <a:t>and, or,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not </a:t>
            </a:r>
          </a:p>
          <a:p>
            <a:pPr lvl="1">
              <a:tabLst>
                <a:tab pos="1311275" algn="l"/>
              </a:tabLst>
            </a:pPr>
            <a:r>
              <a:rPr lang="en-US" altLang="en-US" i="1" dirty="0" smtClean="0"/>
              <a:t>To find all instructors in Comp. Sci. </a:t>
            </a:r>
            <a:r>
              <a:rPr lang="en-US" altLang="en-US" i="1" dirty="0" err="1" smtClean="0"/>
              <a:t>dept</a:t>
            </a:r>
            <a:r>
              <a:rPr lang="en-US" altLang="en-US" i="1" dirty="0" smtClean="0"/>
              <a:t> with salary &gt; 80000</a:t>
            </a:r>
          </a:p>
          <a:p>
            <a:pPr lvl="1">
              <a:buFont typeface="Monotype Sorts" pitchFamily="2" charset="2"/>
              <a:buNone/>
              <a:tabLst>
                <a:tab pos="1311275" algn="l"/>
              </a:tabLst>
            </a:pPr>
            <a:r>
              <a:rPr lang="en-US" altLang="en-US" b="1" dirty="0" smtClean="0"/>
              <a:t>		select </a:t>
            </a:r>
            <a:r>
              <a:rPr lang="en-US" altLang="en-US" i="1" dirty="0" smtClean="0"/>
              <a:t>name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 =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‘</a:t>
            </a:r>
            <a:r>
              <a:rPr lang="en-US" altLang="en-US" dirty="0" smtClean="0"/>
              <a:t>Comp. Sci.'</a:t>
            </a:r>
            <a:r>
              <a:rPr lang="en-US" altLang="en-US" i="1" dirty="0" smtClean="0"/>
              <a:t>  </a:t>
            </a:r>
            <a:r>
              <a:rPr lang="en-US" altLang="en-US" b="1" dirty="0" smtClean="0"/>
              <a:t>and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&gt; 80000</a:t>
            </a:r>
          </a:p>
          <a:p>
            <a:pPr>
              <a:tabLst>
                <a:tab pos="1311275" algn="l"/>
              </a:tabLst>
            </a:pPr>
            <a:r>
              <a:rPr lang="en-US" altLang="en-US" dirty="0" smtClean="0"/>
              <a:t>Comparisons can be applied to results of arithmetic expressions.</a:t>
            </a:r>
          </a:p>
        </p:txBody>
      </p:sp>
    </p:spTree>
    <p:extLst>
      <p:ext uri="{BB962C8B-B14F-4D97-AF65-F5344CB8AC3E}">
        <p14:creationId xmlns:p14="http://schemas.microsoft.com/office/powerpoint/2010/main" val="1766484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Where Clause Predicates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106488"/>
            <a:ext cx="8089900" cy="5038725"/>
          </a:xfrm>
          <a:noFill/>
        </p:spPr>
        <p:txBody>
          <a:bodyPr lIns="90488" tIns="44450" rIns="90488" bIns="44450"/>
          <a:lstStyle/>
          <a:p>
            <a:r>
              <a:rPr lang="en-US" altLang="en-US" dirty="0" smtClean="0"/>
              <a:t>SQL includes a </a:t>
            </a:r>
            <a:r>
              <a:rPr lang="en-US" altLang="en-US" b="1" dirty="0" smtClean="0">
                <a:solidFill>
                  <a:srgbClr val="FF0000"/>
                </a:solidFill>
              </a:rPr>
              <a:t>between</a:t>
            </a:r>
            <a:r>
              <a:rPr lang="en-US" altLang="en-US" dirty="0" smtClean="0"/>
              <a:t> comparison operator</a:t>
            </a:r>
          </a:p>
          <a:p>
            <a:pPr lvl="1"/>
            <a:r>
              <a:rPr lang="en-US" altLang="en-US" dirty="0" smtClean="0"/>
              <a:t>Example:  Find the names of all instructors with salary between $90,000 and $100,000 (that is, </a:t>
            </a:r>
            <a:r>
              <a:rPr lang="en-US" altLang="en-US" dirty="0" smtClean="0">
                <a:latin typeface="Symbol" charset="2"/>
              </a:rPr>
              <a:t> </a:t>
            </a:r>
            <a:r>
              <a:rPr lang="en-US" altLang="en-US" dirty="0" smtClean="0"/>
              <a:t>$90,000 and </a:t>
            </a:r>
            <a:r>
              <a:rPr lang="en-US" altLang="en-US" dirty="0" smtClean="0">
                <a:latin typeface="Symbol" charset="2"/>
              </a:rPr>
              <a:t> </a:t>
            </a:r>
            <a:r>
              <a:rPr lang="en-US" altLang="en-US" dirty="0" smtClean="0"/>
              <a:t>$100,000)</a:t>
            </a:r>
          </a:p>
          <a:p>
            <a:pPr marL="457200" lvl="1" indent="0">
              <a:buNone/>
            </a:pPr>
            <a:r>
              <a:rPr lang="en-US" altLang="en-US" b="1" dirty="0" smtClean="0"/>
              <a:t>		select</a:t>
            </a:r>
            <a:r>
              <a:rPr lang="en-US" altLang="en-US" i="1" dirty="0" smtClean="0"/>
              <a:t> name</a:t>
            </a:r>
            <a:br>
              <a:rPr lang="en-US" altLang="en-US" i="1" dirty="0" smtClean="0"/>
            </a:br>
            <a:r>
              <a:rPr lang="en-US" altLang="en-US" i="1" dirty="0" smtClean="0"/>
              <a:t>	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salary </a:t>
            </a:r>
            <a:r>
              <a:rPr lang="en-US" altLang="en-US" b="1" dirty="0" smtClean="0"/>
              <a:t>between </a:t>
            </a:r>
            <a:r>
              <a:rPr lang="en-US" altLang="en-US" dirty="0" smtClean="0"/>
              <a:t>90000 </a:t>
            </a:r>
            <a:r>
              <a:rPr lang="en-US" altLang="en-US" b="1" dirty="0" smtClean="0"/>
              <a:t>and </a:t>
            </a:r>
            <a:r>
              <a:rPr lang="en-US" altLang="en-US" dirty="0" smtClean="0"/>
              <a:t>100000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Tuple comparison</a:t>
            </a:r>
          </a:p>
          <a:p>
            <a:pPr marL="457200" lvl="1" indent="0">
              <a:buNone/>
            </a:pPr>
            <a:r>
              <a:rPr kumimoji="0" lang="en-US" altLang="en-US" b="1" dirty="0" smtClean="0"/>
              <a:t>	select </a:t>
            </a:r>
            <a:r>
              <a:rPr kumimoji="0" lang="en-US" altLang="en-US" i="1" dirty="0" smtClean="0"/>
              <a:t>name</a:t>
            </a:r>
            <a:r>
              <a:rPr kumimoji="0" lang="en-US" altLang="en-US" dirty="0" smtClean="0"/>
              <a:t>, </a:t>
            </a:r>
            <a:r>
              <a:rPr kumimoji="0" lang="en-US" altLang="en-US" i="1" dirty="0" err="1" smtClean="0"/>
              <a:t>course_id</a:t>
            </a:r>
            <a:r>
              <a:rPr kumimoji="0" lang="en-US" altLang="en-US" i="1" dirty="0" smtClean="0"/>
              <a:t/>
            </a:r>
            <a:br>
              <a:rPr kumimoji="0" lang="en-US" altLang="en-US" i="1" dirty="0" smtClean="0"/>
            </a:br>
            <a:r>
              <a:rPr kumimoji="0" lang="en-US" altLang="en-US" i="1" dirty="0" smtClean="0"/>
              <a:t>	</a:t>
            </a:r>
            <a:r>
              <a:rPr kumimoji="0" lang="en-US" altLang="en-US" b="1" dirty="0" smtClean="0"/>
              <a:t>from </a:t>
            </a:r>
            <a:r>
              <a:rPr kumimoji="0" lang="en-US" altLang="en-US" i="1" dirty="0" smtClean="0"/>
              <a:t>instructor</a:t>
            </a:r>
            <a:r>
              <a:rPr kumimoji="0" lang="en-US" altLang="en-US" dirty="0" smtClean="0"/>
              <a:t>, </a:t>
            </a:r>
            <a:r>
              <a:rPr kumimoji="0" lang="en-US" altLang="en-US" i="1" dirty="0" smtClean="0"/>
              <a:t>teaches</a:t>
            </a:r>
            <a:br>
              <a:rPr kumimoji="0" lang="en-US" altLang="en-US" i="1" dirty="0" smtClean="0"/>
            </a:br>
            <a:r>
              <a:rPr kumimoji="0" lang="en-US" altLang="en-US" i="1" dirty="0" smtClean="0"/>
              <a:t>	</a:t>
            </a:r>
            <a:r>
              <a:rPr kumimoji="0" lang="en-US" altLang="en-US" b="1" dirty="0" smtClean="0"/>
              <a:t>where </a:t>
            </a:r>
            <a:r>
              <a:rPr kumimoji="0" lang="en-US" altLang="en-US" dirty="0" smtClean="0"/>
              <a:t>(</a:t>
            </a:r>
            <a:r>
              <a:rPr kumimoji="0" lang="en-US" altLang="en-US" i="1" dirty="0" smtClean="0"/>
              <a:t>instructor</a:t>
            </a:r>
            <a:r>
              <a:rPr kumimoji="0" lang="en-US" altLang="en-US" dirty="0" smtClean="0"/>
              <a:t>.</a:t>
            </a:r>
            <a:r>
              <a:rPr kumimoji="0" lang="en-US" altLang="en-US" i="1" dirty="0" smtClean="0"/>
              <a:t>ID</a:t>
            </a:r>
            <a:r>
              <a:rPr kumimoji="0" lang="en-US" altLang="en-US" dirty="0" smtClean="0"/>
              <a:t>, </a:t>
            </a:r>
            <a:r>
              <a:rPr kumimoji="0" lang="en-US" altLang="en-US" i="1" dirty="0" err="1" smtClean="0"/>
              <a:t>dept_name</a:t>
            </a:r>
            <a:r>
              <a:rPr kumimoji="0" lang="en-US" altLang="en-US" dirty="0" smtClean="0"/>
              <a:t>) = (</a:t>
            </a:r>
            <a:r>
              <a:rPr kumimoji="0" lang="en-US" altLang="en-US" i="1" dirty="0" smtClean="0"/>
              <a:t>teaches</a:t>
            </a:r>
            <a:r>
              <a:rPr kumimoji="0" lang="en-US" altLang="en-US" dirty="0" smtClean="0"/>
              <a:t>.</a:t>
            </a:r>
            <a:r>
              <a:rPr kumimoji="0" lang="en-US" altLang="en-US" i="1" dirty="0" smtClean="0"/>
              <a:t>ID</a:t>
            </a:r>
            <a:r>
              <a:rPr kumimoji="0" lang="en-US" altLang="en-US" dirty="0" smtClean="0"/>
              <a:t>, ’Biology’);</a:t>
            </a:r>
          </a:p>
          <a:p>
            <a:pPr marL="457200" lvl="1" indent="0"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Equivalent to: </a:t>
            </a:r>
          </a:p>
          <a:p>
            <a:pPr marL="0" indent="0">
              <a:buNone/>
            </a:pPr>
            <a:r>
              <a:rPr kumimoji="0" lang="en-US" altLang="en-US" b="1" dirty="0" smtClean="0"/>
              <a:t>	</a:t>
            </a:r>
            <a:r>
              <a:rPr kumimoji="0" lang="en-US" altLang="en-US" sz="1800" b="1" dirty="0" smtClean="0"/>
              <a:t>select </a:t>
            </a:r>
            <a:r>
              <a:rPr kumimoji="0" lang="en-US" altLang="en-US" sz="1800" i="1" dirty="0"/>
              <a:t>name, </a:t>
            </a:r>
            <a:r>
              <a:rPr kumimoji="0" lang="en-US" altLang="en-US" sz="1800" i="1" dirty="0" err="1"/>
              <a:t>course_id</a:t>
            </a:r>
            <a:r>
              <a:rPr kumimoji="0" lang="en-US" altLang="en-US" sz="1800" b="1" dirty="0"/>
              <a:t/>
            </a:r>
            <a:br>
              <a:rPr kumimoji="0" lang="en-US" altLang="en-US" sz="1800" b="1" dirty="0"/>
            </a:br>
            <a:r>
              <a:rPr kumimoji="0" lang="en-US" altLang="en-US" sz="1800" b="1" dirty="0"/>
              <a:t>	from </a:t>
            </a:r>
            <a:r>
              <a:rPr kumimoji="0" lang="en-US" altLang="en-US" sz="1800" i="1" dirty="0"/>
              <a:t>instructor, teaches</a:t>
            </a:r>
            <a:br>
              <a:rPr kumimoji="0" lang="en-US" altLang="en-US" sz="1800" i="1" dirty="0"/>
            </a:br>
            <a:r>
              <a:rPr kumimoji="0" lang="en-US" altLang="en-US" sz="1800" b="1" dirty="0"/>
              <a:t>	</a:t>
            </a:r>
            <a:r>
              <a:rPr kumimoji="0" lang="en-US" altLang="en-US" sz="1800" b="1" dirty="0" smtClean="0"/>
              <a:t>where  </a:t>
            </a:r>
            <a:r>
              <a:rPr kumimoji="0" lang="en-US" altLang="en-US" sz="1800" i="1" dirty="0" smtClean="0"/>
              <a:t>instructor.ID = teaches.ID and </a:t>
            </a:r>
            <a:r>
              <a:rPr kumimoji="0" lang="en-US" altLang="en-US" sz="1800" i="1" dirty="0" err="1" smtClean="0"/>
              <a:t>dept_name</a:t>
            </a:r>
            <a:r>
              <a:rPr kumimoji="0" lang="en-US" altLang="en-US" sz="1800" i="1" dirty="0" smtClean="0"/>
              <a:t> =’Biology’</a:t>
            </a:r>
            <a:r>
              <a:rPr kumimoji="0" lang="en-US" altLang="en-US" sz="1800" b="1" dirty="0" smtClean="0"/>
              <a:t>;</a:t>
            </a:r>
          </a:p>
          <a:p>
            <a:pPr marL="0" indent="0">
              <a:buNone/>
            </a:pPr>
            <a:endParaRPr kumimoji="0"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52488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from Clause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797800" cy="5024437"/>
          </a:xfrm>
          <a:noFill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FF0000"/>
                </a:solidFill>
              </a:rPr>
              <a:t>from </a:t>
            </a:r>
            <a:r>
              <a:rPr lang="en-US" altLang="en-US" dirty="0" smtClean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Corresponds to the Cartesian product operation of the relational algebra.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Find the Cartesian product </a:t>
            </a:r>
            <a:r>
              <a:rPr lang="en-US" altLang="en-US" i="1" dirty="0" smtClean="0"/>
              <a:t>instructor X teaches</a:t>
            </a:r>
            <a:endParaRPr lang="en-US" altLang="en-US" dirty="0" smtClean="0"/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altLang="en-US" b="1" dirty="0" smtClean="0"/>
              <a:t>			</a:t>
            </a:r>
            <a:r>
              <a:rPr lang="en-US" altLang="en-US" sz="1800" b="1" dirty="0" smtClean="0"/>
              <a:t>select </a:t>
            </a:r>
            <a:r>
              <a:rPr lang="en-US" altLang="en-US" sz="1800" dirty="0" smtClean="0">
                <a:latin typeface="Symbol" charset="2"/>
              </a:rPr>
              <a:t>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>		</a:t>
            </a:r>
            <a:r>
              <a:rPr lang="en-US" altLang="en-US" sz="1800" b="1" dirty="0" smtClean="0"/>
              <a:t>from </a:t>
            </a:r>
            <a:r>
              <a:rPr lang="en-US" altLang="en-US" sz="1800" i="1" dirty="0" smtClean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For common attributes (e.g.,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), the attributes  in the resulting table are renamed using the  relation name (e.g., </a:t>
            </a:r>
            <a:r>
              <a:rPr lang="en-US" altLang="en-US" i="1" dirty="0" smtClean="0"/>
              <a:t>instructor.ID</a:t>
            </a:r>
            <a:r>
              <a:rPr lang="en-US" altLang="en-US" dirty="0" smtClean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54527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042988"/>
            <a:ext cx="8440737" cy="5627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SQL: Structured Query Language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Most widely used database language today.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Although it is named a “Query Language”, It can do much more than just query in database,  including data definition, data manipulate, specify security constraints, etc.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History of SQL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1975</a:t>
            </a:r>
            <a:r>
              <a:rPr lang="zh-CN" altLang="en-US" sz="1800" dirty="0" smtClean="0">
                <a:ea typeface="宋体" pitchFamily="2" charset="-122"/>
              </a:rPr>
              <a:t>～</a:t>
            </a:r>
            <a:r>
              <a:rPr lang="en-US" altLang="zh-CN" sz="1800" dirty="0" smtClean="0">
                <a:ea typeface="宋体" pitchFamily="2" charset="-122"/>
              </a:rPr>
              <a:t>1979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IBM System R,  Original named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Sequel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1986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SQL-86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1989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SQL-89</a:t>
            </a:r>
            <a:endParaRPr lang="zh-CN" altLang="en-US" sz="18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1992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SQL-92</a:t>
            </a:r>
            <a:r>
              <a:rPr lang="zh-CN" altLang="en-US" sz="1800" dirty="0" smtClean="0">
                <a:solidFill>
                  <a:schemeClr val="tx2"/>
                </a:solidFill>
                <a:ea typeface="宋体" pitchFamily="2" charset="-122"/>
              </a:rPr>
              <a:t> 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(Most widely implemented)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1999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SQL-99</a:t>
            </a:r>
            <a:r>
              <a:rPr lang="zh-CN" altLang="en-US" sz="1800" dirty="0" smtClean="0">
                <a:ea typeface="宋体" pitchFamily="2" charset="-122"/>
              </a:rPr>
              <a:t>（</a:t>
            </a:r>
            <a:r>
              <a:rPr lang="en-US" altLang="zh-CN" sz="1800" dirty="0">
                <a:solidFill>
                  <a:schemeClr val="tx2"/>
                </a:solidFill>
                <a:ea typeface="宋体" pitchFamily="2" charset="-122"/>
              </a:rPr>
              <a:t>SQL3</a:t>
            </a:r>
            <a:r>
              <a:rPr lang="zh-CN" altLang="en-US" sz="1800" dirty="0" smtClean="0">
                <a:ea typeface="宋体" pitchFamily="2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2003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SQL:2003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SQL:2006,   SQL:2008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Commercial systems offer most, if not all, SQL-92 features, plus varying features from later standards and special proprietary features. 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Not all examples here may work on your particular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061072" y="944444"/>
            <a:ext cx="2322871" cy="42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268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The Rename Operation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153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The SQL allows renaming relations and attributes using the </a:t>
            </a:r>
            <a:r>
              <a:rPr lang="en-US" altLang="zh-CN" b="1" dirty="0" smtClean="0">
                <a:ea typeface="宋体" pitchFamily="2" charset="-122"/>
              </a:rPr>
              <a:t>as </a:t>
            </a:r>
            <a:r>
              <a:rPr lang="en-US" altLang="zh-CN" dirty="0" smtClean="0">
                <a:ea typeface="宋体" pitchFamily="2" charset="-122"/>
              </a:rPr>
              <a:t>clause: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i="1" dirty="0" smtClean="0">
                <a:ea typeface="宋体" pitchFamily="2" charset="-122"/>
              </a:rPr>
              <a:t>old-name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as</a:t>
            </a:r>
            <a:r>
              <a:rPr lang="en-US" altLang="zh-CN" i="1" dirty="0" smtClean="0">
                <a:ea typeface="宋体" pitchFamily="2" charset="-122"/>
              </a:rPr>
              <a:t> new-name</a:t>
            </a: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en-US" dirty="0"/>
              <a:t>Find the names of all instructors in the Art  department who have taught some course and the </a:t>
            </a:r>
            <a:r>
              <a:rPr lang="en-US" altLang="en-US" dirty="0" smtClean="0"/>
              <a:t>course title</a:t>
            </a:r>
            <a:endParaRPr lang="en-US" altLang="en-US" dirty="0"/>
          </a:p>
          <a:p>
            <a:pPr lvl="1">
              <a:tabLst>
                <a:tab pos="2055813" algn="l"/>
              </a:tabLst>
            </a:pPr>
            <a:r>
              <a:rPr lang="en-US" altLang="en-US" b="1" dirty="0"/>
              <a:t>select </a:t>
            </a:r>
            <a:r>
              <a:rPr lang="en-US" altLang="en-US" i="1" dirty="0" err="1" smtClean="0"/>
              <a:t>instructor.ame</a:t>
            </a:r>
            <a:r>
              <a:rPr lang="en-US" altLang="en-US" i="1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as teacher-name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course.title</a:t>
            </a:r>
            <a:r>
              <a:rPr lang="en-US" altLang="en-US" i="1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as course-title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, </a:t>
            </a:r>
            <a:r>
              <a:rPr lang="en-US" altLang="en-US" i="1" dirty="0" smtClean="0"/>
              <a:t>teaches, course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instructor.ID = teaches.ID  </a:t>
            </a:r>
            <a:r>
              <a:rPr lang="en-US" altLang="en-US" b="1" i="1" dirty="0"/>
              <a:t>and</a:t>
            </a:r>
            <a:r>
              <a:rPr lang="en-US" altLang="en-US" i="1" dirty="0"/>
              <a:t>  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</a:t>
            </a:r>
            <a:r>
              <a:rPr lang="en-US" altLang="en-US" i="1" dirty="0" err="1" smtClean="0"/>
              <a:t>teaches.course_id</a:t>
            </a:r>
            <a:r>
              <a:rPr lang="en-US" altLang="en-US" i="1" dirty="0" smtClean="0"/>
              <a:t> = </a:t>
            </a:r>
            <a:r>
              <a:rPr lang="en-US" altLang="en-US" i="1" dirty="0" err="1" smtClean="0"/>
              <a:t>course.course_id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and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 smtClean="0"/>
              <a:t>            instructor</a:t>
            </a:r>
            <a:r>
              <a:rPr lang="en-US" altLang="en-US" i="1" dirty="0"/>
              <a:t>.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</a:t>
            </a:r>
            <a:r>
              <a:rPr lang="en-US" altLang="en-US" dirty="0"/>
              <a:t>‘Art</a:t>
            </a:r>
            <a:r>
              <a:rPr lang="en-US" altLang="en-US" dirty="0" smtClean="0"/>
              <a:t>’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Tuple Variables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6900" y="1041399"/>
            <a:ext cx="7848600" cy="5245101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Tuple variables </a:t>
            </a:r>
            <a:r>
              <a:rPr lang="en-US" altLang="zh-CN" dirty="0" smtClean="0">
                <a:ea typeface="宋体" pitchFamily="2" charset="-122"/>
              </a:rPr>
              <a:t>are defined in the </a:t>
            </a:r>
            <a:r>
              <a:rPr lang="en-US" altLang="zh-CN" b="1" dirty="0" smtClean="0">
                <a:ea typeface="宋体" pitchFamily="2" charset="-122"/>
              </a:rPr>
              <a:t>from</a:t>
            </a:r>
            <a:r>
              <a:rPr lang="en-US" altLang="zh-CN" dirty="0" smtClean="0">
                <a:ea typeface="宋体" pitchFamily="2" charset="-122"/>
              </a:rPr>
              <a:t> clause via the use of the </a:t>
            </a:r>
            <a:r>
              <a:rPr lang="en-US" altLang="zh-CN" b="1" dirty="0" smtClean="0">
                <a:ea typeface="宋体" pitchFamily="2" charset="-122"/>
              </a:rPr>
              <a:t>as </a:t>
            </a:r>
            <a:r>
              <a:rPr lang="en-US" altLang="zh-CN" dirty="0" smtClean="0">
                <a:ea typeface="宋体" pitchFamily="2" charset="-122"/>
              </a:rPr>
              <a:t>clause.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en-US" dirty="0"/>
              <a:t>Find the names of all instructors in the Art  department who have taught some course and the </a:t>
            </a:r>
            <a:r>
              <a:rPr lang="en-US" altLang="en-US" dirty="0" err="1"/>
              <a:t>course_id</a:t>
            </a:r>
            <a:endParaRPr lang="en-US" altLang="en-US" dirty="0"/>
          </a:p>
          <a:p>
            <a:pPr lvl="1">
              <a:tabLst>
                <a:tab pos="2055813" algn="l"/>
              </a:tabLst>
            </a:pPr>
            <a:r>
              <a:rPr lang="en-US" altLang="en-US" b="1" dirty="0"/>
              <a:t>select </a:t>
            </a:r>
            <a:r>
              <a:rPr lang="en-US" altLang="en-US" b="1" dirty="0" smtClean="0"/>
              <a:t> </a:t>
            </a:r>
            <a:r>
              <a:rPr lang="en-US" altLang="en-US" i="1" dirty="0" smtClean="0"/>
              <a:t>T.name</a:t>
            </a:r>
            <a:r>
              <a:rPr lang="en-US" altLang="en-US" i="1" dirty="0"/>
              <a:t>, </a:t>
            </a:r>
            <a:r>
              <a:rPr lang="en-US" altLang="en-US" i="1" dirty="0" err="1" smtClean="0"/>
              <a:t>C.course_id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 smtClean="0"/>
              <a:t>instructor </a:t>
            </a:r>
            <a:r>
              <a:rPr lang="en-US" altLang="en-US" i="1" dirty="0" smtClean="0">
                <a:solidFill>
                  <a:srgbClr val="FF0000"/>
                </a:solidFill>
              </a:rPr>
              <a:t>as T</a:t>
            </a:r>
            <a:r>
              <a:rPr lang="en-US" altLang="en-US" i="1" dirty="0" smtClean="0"/>
              <a:t> </a:t>
            </a:r>
            <a:r>
              <a:rPr lang="en-US" altLang="en-US" i="1" dirty="0"/>
              <a:t>, </a:t>
            </a:r>
            <a:r>
              <a:rPr lang="en-US" altLang="en-US" i="1" dirty="0" smtClean="0"/>
              <a:t>teaches</a:t>
            </a:r>
            <a:r>
              <a:rPr lang="en-US" altLang="en-US" i="1" dirty="0" smtClean="0">
                <a:solidFill>
                  <a:srgbClr val="FF0000"/>
                </a:solidFill>
              </a:rPr>
              <a:t> as C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 smtClean="0"/>
              <a:t>T.ID </a:t>
            </a:r>
            <a:r>
              <a:rPr lang="en-US" altLang="en-US" i="1" dirty="0"/>
              <a:t>= </a:t>
            </a:r>
            <a:r>
              <a:rPr lang="en-US" altLang="en-US" i="1" dirty="0" smtClean="0"/>
              <a:t>C.ID  </a:t>
            </a:r>
            <a:r>
              <a:rPr lang="en-US" altLang="en-US" b="1" i="1" dirty="0"/>
              <a:t>and</a:t>
            </a:r>
            <a:r>
              <a:rPr lang="en-US" altLang="en-US" i="1" dirty="0"/>
              <a:t>  </a:t>
            </a:r>
            <a:r>
              <a:rPr lang="en-US" altLang="en-US" i="1" dirty="0" smtClean="0"/>
              <a:t>T.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</a:t>
            </a:r>
            <a:r>
              <a:rPr lang="en-US" altLang="en-US" dirty="0"/>
              <a:t>‘Art</a:t>
            </a:r>
            <a:r>
              <a:rPr lang="en-US" altLang="en-US" dirty="0" smtClean="0"/>
              <a:t>’</a:t>
            </a:r>
            <a:endParaRPr lang="en-US" altLang="en-US" dirty="0"/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en-US" dirty="0" smtClean="0"/>
              <a:t>Find </a:t>
            </a:r>
            <a:r>
              <a:rPr lang="en-US" altLang="en-US" dirty="0"/>
              <a:t>the names of all instructors who have a higher salary than </a:t>
            </a:r>
            <a:br>
              <a:rPr lang="en-US" altLang="en-US" dirty="0"/>
            </a:br>
            <a:r>
              <a:rPr lang="en-US" altLang="en-US" dirty="0"/>
              <a:t>some instructor in ‘Comp. </a:t>
            </a:r>
            <a:r>
              <a:rPr lang="en-US" altLang="en-US" dirty="0" err="1"/>
              <a:t>Sci</a:t>
            </a:r>
            <a:r>
              <a:rPr lang="en-US" altLang="en-US" dirty="0"/>
              <a:t>’.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        select </a:t>
            </a:r>
            <a:r>
              <a:rPr lang="en-US" altLang="en-US" b="1" dirty="0"/>
              <a:t>distinct </a:t>
            </a:r>
            <a:r>
              <a:rPr lang="en-US" altLang="en-US" i="1" dirty="0"/>
              <a:t>T.name</a:t>
            </a:r>
            <a:br>
              <a:rPr lang="en-US" altLang="en-US" i="1" dirty="0"/>
            </a:br>
            <a:r>
              <a:rPr lang="en-US" altLang="en-US" i="1" dirty="0" smtClean="0"/>
              <a:t>        </a:t>
            </a:r>
            <a:r>
              <a:rPr lang="en-US" altLang="en-US" b="1" dirty="0" smtClean="0"/>
              <a:t>from </a:t>
            </a:r>
            <a:r>
              <a:rPr lang="en-US" altLang="en-US" i="1" dirty="0"/>
              <a:t>instructor </a:t>
            </a:r>
            <a:r>
              <a:rPr lang="en-US" altLang="en-US" b="1" dirty="0">
                <a:solidFill>
                  <a:srgbClr val="FF0000"/>
                </a:solidFill>
              </a:rPr>
              <a:t>as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dirty="0"/>
              <a:t>, instructor </a:t>
            </a:r>
            <a:r>
              <a:rPr lang="en-US" altLang="en-US" b="1" dirty="0">
                <a:solidFill>
                  <a:srgbClr val="FF0000"/>
                </a:solidFill>
              </a:rPr>
              <a:t>as </a:t>
            </a:r>
            <a:r>
              <a:rPr lang="en-US" altLang="en-US" i="1" dirty="0">
                <a:solidFill>
                  <a:srgbClr val="FF0000"/>
                </a:solidFill>
              </a:rPr>
              <a:t>S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 smtClean="0"/>
              <a:t>        </a:t>
            </a:r>
            <a:r>
              <a:rPr lang="en-US" altLang="en-US" b="1" dirty="0" smtClean="0"/>
              <a:t>where </a:t>
            </a:r>
            <a:r>
              <a:rPr lang="en-US" altLang="en-US" i="1" dirty="0" err="1"/>
              <a:t>T.salary</a:t>
            </a:r>
            <a:r>
              <a:rPr lang="en-US" altLang="en-US" i="1" dirty="0"/>
              <a:t> &gt; </a:t>
            </a:r>
            <a:r>
              <a:rPr lang="en-US" altLang="en-US" i="1" dirty="0" err="1"/>
              <a:t>S.salary</a:t>
            </a:r>
            <a:r>
              <a:rPr lang="en-US" altLang="en-US" i="1" dirty="0"/>
              <a:t> </a:t>
            </a:r>
            <a:r>
              <a:rPr lang="en-US" altLang="en-US" b="1" dirty="0"/>
              <a:t>and </a:t>
            </a:r>
            <a:r>
              <a:rPr lang="en-US" altLang="en-US" i="1" dirty="0" err="1"/>
              <a:t>S.dept_name</a:t>
            </a:r>
            <a:r>
              <a:rPr lang="en-US" altLang="en-US" i="1" dirty="0"/>
              <a:t> = ‘Comp. Sci</a:t>
            </a:r>
            <a:r>
              <a:rPr lang="en-US" altLang="en-US" i="1" dirty="0" smtClean="0"/>
              <a:t>.’</a:t>
            </a:r>
            <a:endParaRPr lang="en-US" altLang="en-US" dirty="0"/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en-US" dirty="0" smtClean="0"/>
              <a:t>Keyword </a:t>
            </a:r>
            <a:r>
              <a:rPr lang="en-US" altLang="en-US" b="1" dirty="0" smtClean="0"/>
              <a:t>as</a:t>
            </a:r>
            <a:r>
              <a:rPr lang="en-US" altLang="en-US" dirty="0" smtClean="0"/>
              <a:t> is optional and may be omitted</a:t>
            </a:r>
            <a:br>
              <a:rPr lang="en-US" altLang="en-US" dirty="0" smtClean="0"/>
            </a:br>
            <a:r>
              <a:rPr lang="en-US" altLang="en-US" dirty="0" smtClean="0"/>
              <a:t>              </a:t>
            </a:r>
            <a:r>
              <a:rPr lang="en-US" altLang="en-US" i="1" dirty="0" smtClean="0"/>
              <a:t>instructor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T ≡ instructor</a:t>
            </a:r>
            <a:r>
              <a:rPr lang="en-US" altLang="en-US" b="1" dirty="0" smtClean="0"/>
              <a:t> </a:t>
            </a:r>
            <a:r>
              <a:rPr lang="en-US" altLang="en-US" i="1" dirty="0" smtClean="0"/>
              <a:t>T</a:t>
            </a:r>
            <a:endParaRPr lang="en-US" altLang="en-US" dirty="0" smtClean="0"/>
          </a:p>
          <a:p>
            <a:pPr>
              <a:tabLst>
                <a:tab pos="2055813" algn="l"/>
              </a:tabLst>
            </a:pPr>
            <a:endParaRPr lang="en-US" altLang="zh-CN" i="1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String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204200" cy="48625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altLang="zh-CN" sz="1800" dirty="0" smtClean="0">
                <a:ea typeface="宋体" pitchFamily="2" charset="-122"/>
              </a:rPr>
              <a:t>SQL includes a string-matching operator for comparisons on character strings. The operator “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like</a:t>
            </a:r>
            <a:r>
              <a:rPr lang="en-US" altLang="zh-CN" sz="1800" dirty="0" smtClean="0">
                <a:ea typeface="宋体" pitchFamily="2" charset="-122"/>
              </a:rPr>
              <a:t>” uses patterns that are described using two special characters :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altLang="zh-CN" sz="1600" dirty="0" smtClean="0">
                <a:ea typeface="宋体" pitchFamily="2" charset="-122"/>
              </a:rPr>
              <a:t>percent (%).  The % character matches any substring.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altLang="zh-CN" sz="1600" dirty="0" smtClean="0">
                <a:ea typeface="宋体" pitchFamily="2" charset="-122"/>
              </a:rPr>
              <a:t>underscore (_).  The _ character matches any character.</a:t>
            </a:r>
          </a:p>
          <a:p>
            <a:pPr>
              <a:spcBef>
                <a:spcPts val="2400"/>
              </a:spcBef>
              <a:tabLst>
                <a:tab pos="1889125" algn="l"/>
                <a:tab pos="2403475" algn="l"/>
              </a:tabLst>
            </a:pPr>
            <a:r>
              <a:rPr lang="en-US" altLang="en-US" sz="1800" dirty="0"/>
              <a:t>Find the names of all instructors whose name includes the substring “</a:t>
            </a:r>
            <a:r>
              <a:rPr lang="en-US" altLang="en-US" sz="1800" dirty="0" err="1"/>
              <a:t>dar</a:t>
            </a:r>
            <a:r>
              <a:rPr lang="en-US" altLang="en-US" sz="1800" dirty="0"/>
              <a:t>”.</a:t>
            </a:r>
          </a:p>
          <a:p>
            <a:pPr>
              <a:buNone/>
              <a:tabLst>
                <a:tab pos="1889125" algn="l"/>
                <a:tab pos="2403475" algn="l"/>
              </a:tabLst>
            </a:pPr>
            <a:r>
              <a:rPr lang="en-US" altLang="en-US" sz="1800" b="1" dirty="0"/>
              <a:t>		se</a:t>
            </a:r>
            <a:r>
              <a:rPr lang="en-US" altLang="en-US" sz="1800" dirty="0"/>
              <a:t>le</a:t>
            </a:r>
            <a:r>
              <a:rPr lang="en-US" altLang="en-US" sz="1800" b="1" dirty="0"/>
              <a:t>ct </a:t>
            </a:r>
            <a:r>
              <a:rPr lang="en-US" altLang="en-US" sz="1800" i="1" dirty="0"/>
              <a:t>name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where</a:t>
            </a:r>
            <a:r>
              <a:rPr lang="en-US" altLang="en-US" sz="1800" b="1" i="1" dirty="0"/>
              <a:t> </a:t>
            </a:r>
            <a:r>
              <a:rPr lang="en-US" altLang="en-US" sz="1800" i="1" dirty="0"/>
              <a:t>name </a:t>
            </a:r>
            <a:r>
              <a:rPr lang="en-US" altLang="en-US" sz="1800" b="1" dirty="0"/>
              <a:t>like </a:t>
            </a:r>
            <a:r>
              <a:rPr lang="en-US" altLang="en-US" sz="1800" b="1" dirty="0">
                <a:latin typeface="Century Gothic" pitchFamily="34" charset="0"/>
              </a:rPr>
              <a:t>'</a:t>
            </a:r>
            <a:r>
              <a:rPr lang="en-US" altLang="en-US" sz="1800" dirty="0"/>
              <a:t>%</a:t>
            </a:r>
            <a:r>
              <a:rPr lang="en-US" altLang="en-US" sz="1800" dirty="0" err="1"/>
              <a:t>dar</a:t>
            </a:r>
            <a:r>
              <a:rPr lang="en-US" altLang="en-US" sz="1800" dirty="0"/>
              <a:t>%</a:t>
            </a:r>
            <a:r>
              <a:rPr lang="en-US" altLang="en-US" sz="1800" dirty="0">
                <a:latin typeface="Century Gothic" pitchFamily="34" charset="0"/>
              </a:rPr>
              <a:t>' </a:t>
            </a:r>
          </a:p>
          <a:p>
            <a:pPr>
              <a:spcBef>
                <a:spcPts val="2400"/>
              </a:spcBef>
              <a:tabLst>
                <a:tab pos="1889125" algn="l"/>
                <a:tab pos="2403475" algn="l"/>
              </a:tabLst>
            </a:pPr>
            <a:r>
              <a:rPr lang="en-US" altLang="en-US" sz="1800" dirty="0"/>
              <a:t>Match the string “100</a:t>
            </a:r>
            <a:r>
              <a:rPr lang="en-US" altLang="en-US" sz="1800" dirty="0" smtClean="0"/>
              <a:t>%”</a:t>
            </a:r>
          </a:p>
          <a:p>
            <a:pPr>
              <a:buNone/>
              <a:tabLst>
                <a:tab pos="1889125" algn="l"/>
                <a:tab pos="2403475" algn="l"/>
              </a:tabLst>
            </a:pPr>
            <a:r>
              <a:rPr lang="en-US" altLang="en-US" sz="1800" dirty="0" smtClean="0"/>
              <a:t>			</a:t>
            </a:r>
            <a:r>
              <a:rPr lang="en-US" altLang="en-US" sz="1800" b="1" dirty="0" smtClean="0"/>
              <a:t>like </a:t>
            </a:r>
            <a:r>
              <a:rPr lang="en-US" altLang="en-US" sz="1800" b="1" dirty="0" smtClean="0">
                <a:latin typeface="Century Gothic" pitchFamily="34" charset="0"/>
              </a:rPr>
              <a:t>‘</a:t>
            </a:r>
            <a:r>
              <a:rPr lang="en-US" altLang="en-US" sz="1800" dirty="0" smtClean="0"/>
              <a:t>100 \%</a:t>
            </a:r>
            <a:r>
              <a:rPr lang="en-US" altLang="en-US" sz="1800" dirty="0" smtClean="0">
                <a:latin typeface="Century Gothic" pitchFamily="34" charset="0"/>
              </a:rPr>
              <a:t>' </a:t>
            </a:r>
            <a:r>
              <a:rPr lang="en-US" altLang="en-US" sz="1800" dirty="0" smtClean="0"/>
              <a:t>                     </a:t>
            </a:r>
            <a:r>
              <a:rPr lang="en-US" altLang="en-US" sz="1800" dirty="0" smtClean="0">
                <a:solidFill>
                  <a:srgbClr val="002060"/>
                </a:solidFill>
              </a:rPr>
              <a:t>---</a:t>
            </a:r>
            <a:r>
              <a:rPr lang="en-US" altLang="en-US" sz="1800" b="1" dirty="0" smtClean="0">
                <a:solidFill>
                  <a:srgbClr val="002060"/>
                </a:solidFill>
              </a:rPr>
              <a:t>escape  </a:t>
            </a:r>
            <a:r>
              <a:rPr lang="en-US" altLang="en-US" sz="1800" b="1" dirty="0" smtClean="0">
                <a:solidFill>
                  <a:srgbClr val="002060"/>
                </a:solidFill>
                <a:latin typeface="Century Gothic" pitchFamily="34" charset="0"/>
              </a:rPr>
              <a:t>'</a:t>
            </a:r>
            <a:r>
              <a:rPr lang="en-US" altLang="en-US" sz="1800" dirty="0" smtClean="0">
                <a:solidFill>
                  <a:srgbClr val="002060"/>
                </a:solidFill>
              </a:rPr>
              <a:t>\</a:t>
            </a:r>
            <a:r>
              <a:rPr lang="en-US" altLang="en-US" sz="1800" dirty="0" smtClean="0">
                <a:solidFill>
                  <a:srgbClr val="002060"/>
                </a:solidFill>
                <a:latin typeface="Century Gothic" pitchFamily="34" charset="0"/>
              </a:rPr>
              <a:t>' </a:t>
            </a:r>
          </a:p>
          <a:p>
            <a:pPr>
              <a:buNone/>
              <a:tabLst>
                <a:tab pos="1889125" algn="l"/>
                <a:tab pos="2403475" algn="l"/>
              </a:tabLst>
            </a:pPr>
            <a:endParaRPr lang="en-US" altLang="en-US" sz="18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Patterns are </a:t>
            </a:r>
            <a:r>
              <a:rPr lang="en-US" altLang="en-US" dirty="0" smtClean="0">
                <a:solidFill>
                  <a:srgbClr val="FF0000"/>
                </a:solidFill>
              </a:rPr>
              <a:t>case sensitive</a:t>
            </a:r>
            <a:r>
              <a:rPr lang="en-US" altLang="en-US" dirty="0" smtClean="0"/>
              <a:t>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‘_ _ _ %’ matches any string of at least three characters.</a:t>
            </a:r>
          </a:p>
          <a:p>
            <a:pPr lvl="1"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altLang="en-US" dirty="0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finding string length, extracting substrings, etc.</a:t>
            </a:r>
          </a:p>
        </p:txBody>
      </p:sp>
    </p:spTree>
    <p:extLst>
      <p:ext uri="{BB962C8B-B14F-4D97-AF65-F5344CB8AC3E}">
        <p14:creationId xmlns:p14="http://schemas.microsoft.com/office/powerpoint/2010/main" val="25577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Ordering the Display of Tuples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997" y="1274329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dirty="0" smtClean="0"/>
              <a:t>SQL query does not assure any order of query result in default. </a:t>
            </a:r>
          </a:p>
          <a:p>
            <a:pPr>
              <a:tabLst>
                <a:tab pos="906463" algn="l"/>
              </a:tabLst>
            </a:pPr>
            <a:r>
              <a:rPr lang="en-US" altLang="en-US" dirty="0" smtClean="0"/>
              <a:t>List in alphabetic order the names of all instructors </a:t>
            </a:r>
          </a:p>
          <a:p>
            <a:pPr>
              <a:buFont typeface="Monotype Sorts" pitchFamily="2" charset="2"/>
              <a:buNone/>
              <a:tabLst>
                <a:tab pos="906463" algn="l"/>
              </a:tabLst>
            </a:pPr>
            <a:r>
              <a:rPr lang="en-US" altLang="en-US" dirty="0" smtClean="0"/>
              <a:t>              </a:t>
            </a:r>
            <a:r>
              <a:rPr lang="en-US" altLang="en-US" b="1" dirty="0" smtClean="0"/>
              <a:t>select distinct </a:t>
            </a:r>
            <a:r>
              <a:rPr lang="en-US" altLang="en-US" i="1" dirty="0" smtClean="0"/>
              <a:t>name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  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order by </a:t>
            </a:r>
            <a:r>
              <a:rPr lang="en-US" altLang="en-US" i="1" dirty="0" smtClean="0"/>
              <a:t>name</a:t>
            </a:r>
            <a:endParaRPr lang="en-US" altLang="en-US" dirty="0" smtClean="0"/>
          </a:p>
          <a:p>
            <a:pPr>
              <a:tabLst>
                <a:tab pos="906463" algn="l"/>
              </a:tabLst>
            </a:pPr>
            <a:r>
              <a:rPr lang="en-US" altLang="en-US" dirty="0" smtClean="0"/>
              <a:t>We may specify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desc</a:t>
            </a:r>
            <a:r>
              <a:rPr lang="en-US" altLang="en-US" dirty="0" smtClean="0"/>
              <a:t> for descending order or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asc</a:t>
            </a:r>
            <a:r>
              <a:rPr lang="en-US" altLang="en-US" dirty="0" smtClean="0"/>
              <a:t> for ascending order, for each attribute; </a:t>
            </a:r>
            <a:r>
              <a:rPr lang="en-US" altLang="en-US" dirty="0" smtClean="0">
                <a:solidFill>
                  <a:srgbClr val="FF0000"/>
                </a:solidFill>
              </a:rPr>
              <a:t>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dirty="0" smtClean="0"/>
              <a:t>Example:  </a:t>
            </a:r>
            <a:r>
              <a:rPr lang="en-US" altLang="en-US" b="1" dirty="0" smtClean="0"/>
              <a:t>order by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name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desc</a:t>
            </a:r>
            <a:endParaRPr lang="en-US" altLang="en-US" b="1" dirty="0" smtClean="0"/>
          </a:p>
          <a:p>
            <a:pPr>
              <a:tabLst>
                <a:tab pos="906463" algn="l"/>
              </a:tabLst>
            </a:pPr>
            <a:r>
              <a:rPr lang="en-US" altLang="en-US" dirty="0" smtClean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dirty="0" smtClean="0"/>
              <a:t>Example: </a:t>
            </a:r>
            <a:r>
              <a:rPr lang="en-US" altLang="en-US" b="1" dirty="0" smtClean="0"/>
              <a:t>order by 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desc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smtClean="0"/>
              <a:t>, name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asc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Duplicates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 relations with duplicates, SQL can define how many copies of tuples appear in the result.</a:t>
            </a:r>
          </a:p>
          <a:p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Multiset</a:t>
            </a:r>
            <a:r>
              <a:rPr lang="en-US" altLang="zh-CN" smtClean="0">
                <a:ea typeface="宋体" pitchFamily="2" charset="-122"/>
              </a:rPr>
              <a:t> versions of some of the relational algebra operators – given multiset relations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1.	 </a:t>
            </a:r>
            <a:r>
              <a:rPr lang="en-US" altLang="zh-CN" sz="24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b="1" i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 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(r):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</a:rPr>
              <a:t>If there are </a:t>
            </a:r>
            <a:r>
              <a:rPr lang="en-US" altLang="zh-CN" sz="1800" i="1" smtClean="0">
                <a:ea typeface="宋体" pitchFamily="2" charset="-122"/>
              </a:rPr>
              <a:t>c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copies of tuple </a:t>
            </a:r>
            <a:r>
              <a:rPr lang="en-US" altLang="zh-CN" sz="1800" i="1" smtClean="0">
                <a:ea typeface="宋体" pitchFamily="2" charset="-122"/>
              </a:rPr>
              <a:t>t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in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, and </a:t>
            </a:r>
            <a:r>
              <a:rPr lang="en-US" altLang="zh-CN" sz="1800" i="1" smtClean="0">
                <a:ea typeface="宋体" pitchFamily="2" charset="-122"/>
              </a:rPr>
              <a:t>t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satisfies selections 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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, then there are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copies of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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).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2.	 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000" b="1" i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(t</a:t>
            </a:r>
            <a:r>
              <a:rPr lang="en-US" altLang="zh-CN" sz="1800" b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For each copy of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there is a copy of tuple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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where 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denotes the projection of the single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3.	 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</a:rPr>
              <a:t>r</a:t>
            </a:r>
            <a:r>
              <a:rPr lang="en-US" altLang="zh-CN" sz="1800" b="1" baseline="-25000" smtClean="0">
                <a:solidFill>
                  <a:schemeClr val="tx2"/>
                </a:solidFill>
                <a:ea typeface="宋体" pitchFamily="2" charset="-122"/>
              </a:rPr>
              <a:t>2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If there are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copies of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copies of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, there are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copies of the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. 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baseline="-25000" smtClean="0">
                <a:ea typeface="宋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Duplicates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162800" cy="45243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Example: Suppose multiset relations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i="1" dirty="0" smtClean="0">
                <a:ea typeface="宋体" pitchFamily="2" charset="-122"/>
              </a:rPr>
              <a:t>A, B</a:t>
            </a:r>
            <a:r>
              <a:rPr lang="en-US" altLang="zh-CN" dirty="0" smtClean="0">
                <a:ea typeface="宋体" pitchFamily="2" charset="-122"/>
              </a:rPr>
              <a:t>) and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dirty="0" smtClean="0">
                <a:ea typeface="宋体" pitchFamily="2" charset="-122"/>
              </a:rPr>
              <a:t>) are as follows: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= {(1,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) (2,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)}    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= {(2), (3), (3)}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Then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) would be {(a), (a)}, while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) x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would be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{(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,2),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,2),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SQL duplicate semantics: 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</a:t>
            </a:r>
            <a:r>
              <a:rPr lang="en-US" altLang="zh-CN" baseline="-25000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sz="2400" i="1" baseline="-25000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/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from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err="1" smtClean="0">
                <a:ea typeface="宋体" pitchFamily="2" charset="-122"/>
              </a:rPr>
              <a:t>r</a:t>
            </a:r>
            <a:r>
              <a:rPr lang="en-US" altLang="zh-CN" sz="2400" i="1" baseline="-25000" dirty="0" err="1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where </a:t>
            </a:r>
            <a:r>
              <a:rPr lang="en-US" altLang="zh-CN" i="1" dirty="0" smtClean="0">
                <a:ea typeface="宋体" pitchFamily="2" charset="-122"/>
              </a:rPr>
              <a:t>P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i="1" dirty="0" smtClean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is equivalent to the 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multiset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version </a:t>
            </a:r>
            <a:r>
              <a:rPr lang="en-US" altLang="zh-CN" dirty="0" smtClean="0">
                <a:ea typeface="宋体" pitchFamily="2" charset="-122"/>
              </a:rPr>
              <a:t>of the expression: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 </a:t>
            </a:r>
            <a:r>
              <a:rPr lang="en-US" altLang="zh-CN" i="1" baseline="-25000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1,, </a:t>
            </a:r>
            <a:r>
              <a:rPr lang="en-US" altLang="zh-CN" i="1" baseline="-25000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2, ..., </a:t>
            </a:r>
            <a:r>
              <a:rPr lang="en-US" altLang="zh-CN" i="1" baseline="-25000" dirty="0" smtClean="0">
                <a:ea typeface="宋体" pitchFamily="2" charset="-122"/>
              </a:rPr>
              <a:t>An</a:t>
            </a:r>
            <a:r>
              <a:rPr lang="en-US" altLang="zh-CN" i="1" dirty="0" smtClean="0">
                <a:ea typeface="宋体" pitchFamily="2" charset="-122"/>
              </a:rPr>
              <a:t>(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i="1" baseline="-25000" dirty="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x ... x 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i="1" baseline="-25000" dirty="0" smtClean="0">
                <a:ea typeface="宋体" pitchFamily="2" charset="-122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Set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The set operations </a:t>
            </a:r>
            <a:r>
              <a:rPr lang="en-US" altLang="zh-CN" b="1" smtClean="0">
                <a:ea typeface="宋体" pitchFamily="2" charset="-122"/>
              </a:rPr>
              <a:t>union, intersect, </a:t>
            </a:r>
            <a:r>
              <a:rPr lang="en-US" altLang="zh-CN" smtClean="0">
                <a:ea typeface="宋体" pitchFamily="2" charset="-122"/>
              </a:rPr>
              <a:t>and </a:t>
            </a:r>
            <a:r>
              <a:rPr lang="en-US" altLang="zh-CN" b="1" smtClean="0">
                <a:ea typeface="宋体" pitchFamily="2" charset="-122"/>
              </a:rPr>
              <a:t>except </a:t>
            </a:r>
            <a:r>
              <a:rPr lang="en-US" altLang="zh-CN" smtClean="0">
                <a:ea typeface="宋体" pitchFamily="2" charset="-122"/>
              </a:rPr>
              <a:t>operate on relations and correspond to the relational algebra operations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</a:t>
            </a:r>
          </a:p>
          <a:p>
            <a:r>
              <a:rPr lang="en-US" altLang="zh-CN" smtClean="0">
                <a:ea typeface="宋体" pitchFamily="2" charset="-122"/>
                <a:sym typeface="Symbol" pitchFamily="18" charset="2"/>
              </a:rPr>
              <a:t>Each of the above operations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automatically eliminates duplicates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; to retain all duplicates use the corresponding multiset versions 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union</a:t>
            </a: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all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, intersect </a:t>
            </a: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all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except </a:t>
            </a: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all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.</a:t>
            </a:r>
            <a:br>
              <a:rPr lang="en-US" altLang="zh-CN" b="1" smtClean="0">
                <a:ea typeface="宋体" pitchFamily="2" charset="-122"/>
                <a:sym typeface="Symbol" pitchFamily="18" charset="2"/>
              </a:rPr>
            </a:br>
            <a:r>
              <a:rPr lang="en-US" altLang="zh-CN" smtClean="0">
                <a:ea typeface="宋体" pitchFamily="2" charset="-122"/>
                <a:sym typeface="Symbol" pitchFamily="18" charset="2"/>
              </a:rPr>
              <a:t/>
            </a:r>
            <a:br>
              <a:rPr lang="en-US" altLang="zh-CN" smtClean="0">
                <a:ea typeface="宋体" pitchFamily="2" charset="-122"/>
                <a:sym typeface="Symbol" pitchFamily="18" charset="2"/>
              </a:rPr>
            </a:br>
            <a:r>
              <a:rPr lang="en-US" altLang="zh-CN" smtClean="0">
                <a:ea typeface="宋体" pitchFamily="2" charset="-122"/>
                <a:sym typeface="Symbol" pitchFamily="18" charset="2"/>
              </a:rPr>
              <a:t>Suppose a tuple occurs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times in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times in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s,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then, it occurs:</a:t>
            </a:r>
          </a:p>
          <a:p>
            <a:pPr lvl="1"/>
            <a:r>
              <a:rPr lang="en-US" altLang="zh-CN" sz="1800" i="1" smtClean="0">
                <a:ea typeface="宋体" pitchFamily="2" charset="-122"/>
              </a:rPr>
              <a:t>m </a:t>
            </a:r>
            <a:r>
              <a:rPr lang="en-US" altLang="zh-CN" sz="1800" i="1" baseline="-25000" smtClean="0">
                <a:ea typeface="宋体" pitchFamily="2" charset="-122"/>
              </a:rPr>
              <a:t> </a:t>
            </a:r>
            <a:r>
              <a:rPr lang="en-US" altLang="zh-CN" sz="1800" i="1" smtClean="0">
                <a:ea typeface="宋体" pitchFamily="2" charset="-122"/>
              </a:rPr>
              <a:t>+ n </a:t>
            </a:r>
            <a:r>
              <a:rPr lang="en-US" altLang="zh-CN" sz="1800" smtClean="0">
                <a:ea typeface="宋体" pitchFamily="2" charset="-122"/>
              </a:rPr>
              <a:t>times in </a:t>
            </a:r>
            <a:r>
              <a:rPr lang="en-US" altLang="zh-CN" sz="1800" i="1" smtClean="0">
                <a:ea typeface="宋体" pitchFamily="2" charset="-122"/>
              </a:rPr>
              <a:t>r </a:t>
            </a:r>
            <a:r>
              <a:rPr lang="en-US" altLang="zh-CN" sz="1800" b="1" smtClean="0">
                <a:ea typeface="宋体" pitchFamily="2" charset="-122"/>
              </a:rPr>
              <a:t>union all </a:t>
            </a:r>
            <a:r>
              <a:rPr lang="en-US" altLang="zh-CN" sz="1800" i="1" smtClean="0">
                <a:ea typeface="宋体" pitchFamily="2" charset="-122"/>
              </a:rPr>
              <a:t>s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min(</a:t>
            </a:r>
            <a:r>
              <a:rPr lang="en-US" altLang="zh-CN" sz="1800" i="1" smtClean="0">
                <a:ea typeface="宋体" pitchFamily="2" charset="-122"/>
              </a:rPr>
              <a:t>m,n)</a:t>
            </a:r>
            <a:r>
              <a:rPr lang="en-US" altLang="zh-CN" sz="1800" smtClean="0">
                <a:ea typeface="宋体" pitchFamily="2" charset="-122"/>
              </a:rPr>
              <a:t> times in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b="1" smtClean="0">
                <a:ea typeface="宋体" pitchFamily="2" charset="-122"/>
              </a:rPr>
              <a:t>intersect all </a:t>
            </a:r>
            <a:r>
              <a:rPr lang="en-US" altLang="zh-CN" sz="1800" i="1" smtClean="0">
                <a:ea typeface="宋体" pitchFamily="2" charset="-122"/>
              </a:rPr>
              <a:t>s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max(0, </a:t>
            </a:r>
            <a:r>
              <a:rPr lang="en-US" altLang="zh-CN" sz="1800" i="1" smtClean="0">
                <a:ea typeface="宋体" pitchFamily="2" charset="-122"/>
              </a:rPr>
              <a:t>m – n)</a:t>
            </a:r>
            <a:r>
              <a:rPr lang="en-US" altLang="zh-CN" sz="1800" smtClean="0">
                <a:ea typeface="宋体" pitchFamily="2" charset="-122"/>
              </a:rPr>
              <a:t> times in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b="1" smtClean="0">
                <a:ea typeface="宋体" pitchFamily="2" charset="-122"/>
              </a:rPr>
              <a:t>except all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endParaRPr lang="en-US" altLang="zh-CN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Set Operations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53391"/>
            <a:ext cx="7848600" cy="483783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1138" algn="l"/>
              </a:tabLst>
            </a:pPr>
            <a:r>
              <a:rPr lang="en-US" altLang="zh-CN" dirty="0">
                <a:ea typeface="宋体" pitchFamily="2" charset="-122"/>
              </a:rPr>
              <a:t>Find courses that ran in Fall </a:t>
            </a:r>
            <a:r>
              <a:rPr lang="en-US" altLang="zh-CN" dirty="0" smtClean="0">
                <a:ea typeface="宋体" pitchFamily="2" charset="-122"/>
              </a:rPr>
              <a:t>2019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or </a:t>
            </a:r>
            <a:r>
              <a:rPr lang="en-US" altLang="zh-CN" dirty="0">
                <a:ea typeface="宋体" pitchFamily="2" charset="-122"/>
              </a:rPr>
              <a:t>in Spring </a:t>
            </a:r>
            <a:r>
              <a:rPr lang="en-US" altLang="zh-CN" dirty="0" smtClean="0">
                <a:ea typeface="宋体" pitchFamily="2" charset="-122"/>
              </a:rPr>
              <a:t>2020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1800" dirty="0" smtClean="0">
                <a:ea typeface="宋体" pitchFamily="2" charset="-122"/>
              </a:rPr>
              <a:t>	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‘Fall’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2019</a:t>
            </a:r>
            <a:r>
              <a:rPr lang="en-US" altLang="en-US" sz="1800" dirty="0"/>
              <a:t>)</a:t>
            </a:r>
            <a:br>
              <a:rPr lang="en-US" altLang="en-US" sz="1800" dirty="0"/>
            </a:br>
            <a:r>
              <a:rPr lang="en-US" altLang="en-US" sz="1800" b="1" dirty="0" smtClean="0"/>
              <a:t>union</a:t>
            </a:r>
            <a:r>
              <a:rPr lang="en-US" altLang="en-US" sz="1800" b="1" dirty="0"/>
              <a:t/>
            </a:r>
            <a:br>
              <a:rPr lang="en-US" altLang="en-US" sz="1800" b="1" dirty="0"/>
            </a:b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‘Spring’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2020</a:t>
            </a:r>
            <a:r>
              <a:rPr lang="en-US" altLang="en-US" sz="1800" dirty="0"/>
              <a:t>)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481138" algn="l"/>
              </a:tabLst>
            </a:pPr>
            <a:r>
              <a:rPr lang="en-US" altLang="zh-CN" dirty="0">
                <a:ea typeface="宋体" pitchFamily="2" charset="-122"/>
              </a:rPr>
              <a:t>Find courses that ran in Fall </a:t>
            </a:r>
            <a:r>
              <a:rPr lang="en-US" altLang="zh-CN" dirty="0" smtClean="0">
                <a:ea typeface="宋体" pitchFamily="2" charset="-122"/>
              </a:rPr>
              <a:t>2019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and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 Spring </a:t>
            </a:r>
            <a:r>
              <a:rPr lang="en-US" altLang="zh-CN" dirty="0" smtClean="0">
                <a:ea typeface="宋体" pitchFamily="2" charset="-122"/>
              </a:rPr>
              <a:t>2020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‘Fall’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2019</a:t>
            </a:r>
            <a:r>
              <a:rPr lang="en-US" altLang="en-US" sz="1800" dirty="0"/>
              <a:t>)</a:t>
            </a:r>
            <a:br>
              <a:rPr lang="en-US" altLang="en-US" sz="1800" dirty="0"/>
            </a:br>
            <a:r>
              <a:rPr lang="en-US" altLang="en-US" sz="1800" b="1" dirty="0" smtClean="0"/>
              <a:t>intersect</a:t>
            </a:r>
            <a:r>
              <a:rPr lang="en-US" altLang="en-US" sz="1800" b="1" dirty="0"/>
              <a:t/>
            </a:r>
            <a:br>
              <a:rPr lang="en-US" altLang="en-US" sz="1800" b="1" dirty="0"/>
            </a:b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‘Spring’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2020</a:t>
            </a:r>
            <a:r>
              <a:rPr lang="en-US" altLang="en-US" sz="1800" dirty="0"/>
              <a:t>)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481138" algn="l"/>
              </a:tabLst>
            </a:pPr>
            <a:r>
              <a:rPr lang="en-US" altLang="zh-CN" dirty="0">
                <a:ea typeface="宋体" pitchFamily="2" charset="-122"/>
              </a:rPr>
              <a:t>Find courses that ran in Fall </a:t>
            </a:r>
            <a:r>
              <a:rPr lang="en-US" altLang="zh-CN" dirty="0" smtClean="0">
                <a:ea typeface="宋体" pitchFamily="2" charset="-122"/>
              </a:rPr>
              <a:t>2019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but not </a:t>
            </a:r>
            <a:r>
              <a:rPr lang="en-US" altLang="zh-CN" dirty="0">
                <a:ea typeface="宋体" pitchFamily="2" charset="-122"/>
              </a:rPr>
              <a:t>in Spring </a:t>
            </a:r>
            <a:r>
              <a:rPr lang="en-US" altLang="zh-CN" dirty="0" smtClean="0">
                <a:ea typeface="宋体" pitchFamily="2" charset="-122"/>
              </a:rPr>
              <a:t>2020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‘Fall’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2019</a:t>
            </a:r>
            <a:r>
              <a:rPr lang="en-US" altLang="en-US" sz="1800" dirty="0"/>
              <a:t>)</a:t>
            </a:r>
            <a:br>
              <a:rPr lang="en-US" altLang="en-US" sz="1800" dirty="0"/>
            </a:br>
            <a:r>
              <a:rPr lang="en-US" altLang="en-US" sz="1800" b="1" dirty="0" smtClean="0"/>
              <a:t>except</a:t>
            </a:r>
            <a:r>
              <a:rPr lang="en-US" altLang="en-US" sz="1800" b="1" dirty="0"/>
              <a:t/>
            </a:r>
            <a:br>
              <a:rPr lang="en-US" altLang="en-US" sz="1800" b="1" dirty="0"/>
            </a:b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‘Spring’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2020</a:t>
            </a:r>
            <a:r>
              <a:rPr lang="en-US" altLang="en-US" sz="1800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1138" algn="l"/>
              </a:tabLst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SQL Parts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The SQL language has several parts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Data-definition language (DDL)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View definition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Integrity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Interactive data-manipulation languages (DML)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Database Control Language (DCL)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Transaction control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Authorization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Embedded SQL and dynamic SQL</a:t>
            </a:r>
          </a:p>
          <a:p>
            <a:pPr lvl="1"/>
            <a:endParaRPr lang="en-US" altLang="zh-CN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An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06488"/>
            <a:ext cx="8435975" cy="4806950"/>
          </a:xfrm>
          <a:noFill/>
        </p:spPr>
        <p:txBody>
          <a:bodyPr lIns="90488" tIns="44450" rIns="90488" bIns="44450"/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Find the instructor who has the highest salary</a:t>
            </a:r>
          </a:p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query is:</a:t>
            </a:r>
          </a:p>
          <a:p>
            <a:pPr>
              <a:buNone/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dirty="0">
                <a:ea typeface="宋体" pitchFamily="2" charset="-122"/>
                <a:sym typeface="Symbol" pitchFamily="18" charset="2"/>
              </a:rPr>
              <a:t> id, name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(instructor)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- </a:t>
            </a:r>
            <a:r>
              <a:rPr lang="en-US" altLang="zh-CN" sz="2400" i="1" baseline="-25000" dirty="0">
                <a:ea typeface="宋体" pitchFamily="2" charset="-122"/>
                <a:sym typeface="Symbol" pitchFamily="18" charset="2"/>
              </a:rPr>
              <a:t>instructor.id, instructor.name</a:t>
            </a:r>
            <a:endParaRPr lang="en-US" altLang="zh-CN" sz="2400" dirty="0">
              <a:ea typeface="宋体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(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instructor.salary</a:t>
            </a:r>
            <a:r>
              <a:rPr lang="en-US" altLang="zh-CN" i="1" baseline="-25000" dirty="0">
                <a:ea typeface="宋体" pitchFamily="2" charset="-122"/>
                <a:sym typeface="Symbol" pitchFamily="18" charset="2"/>
              </a:rPr>
              <a:t> &lt; 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d.salary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instructor x </a:t>
            </a:r>
            <a:r>
              <a:rPr lang="en-US" altLang="zh-CN" sz="1800" i="1" dirty="0" err="1">
                <a:latin typeface="Symbol" pitchFamily="18" charset="2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 (instructor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)))</a:t>
            </a:r>
            <a:endParaRPr lang="en-US" altLang="zh-CN" sz="1800" dirty="0">
              <a:ea typeface="宋体" pitchFamily="2" charset="-122"/>
            </a:endParaRPr>
          </a:p>
          <a:p>
            <a:pPr>
              <a:tabLst>
                <a:tab pos="2055813" algn="l"/>
              </a:tabLst>
            </a:pPr>
            <a:endParaRPr lang="en-US" altLang="en-US" dirty="0" smtClean="0"/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SQL Query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	select  </a:t>
            </a:r>
            <a:r>
              <a:rPr lang="en-US" altLang="en-US" i="1" dirty="0" smtClean="0"/>
              <a:t>id, name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</a:t>
            </a:r>
            <a:r>
              <a:rPr lang="en-US" altLang="en-US" i="1" dirty="0"/>
              <a:t>instructor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	   except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	select  </a:t>
            </a:r>
            <a:r>
              <a:rPr lang="en-US" altLang="en-US" i="1" dirty="0" smtClean="0"/>
              <a:t>T.id, T.name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T, instructor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D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T.salary</a:t>
            </a:r>
            <a:r>
              <a:rPr lang="en-US" altLang="en-US" i="1" dirty="0" smtClean="0"/>
              <a:t> &lt; </a:t>
            </a:r>
            <a:r>
              <a:rPr lang="en-US" altLang="en-US" i="1" dirty="0" err="1" smtClean="0"/>
              <a:t>D.salary</a:t>
            </a:r>
            <a:r>
              <a:rPr lang="en-US" altLang="en-US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3749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Aggregate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zh-CN" dirty="0" smtClean="0">
                <a:ea typeface="宋体" pitchFamily="2" charset="-122"/>
              </a:rPr>
              <a:t>These functions operate on the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multiset of values </a:t>
            </a:r>
            <a:r>
              <a:rPr lang="en-US" altLang="zh-CN" dirty="0" smtClean="0">
                <a:ea typeface="宋体" pitchFamily="2" charset="-122"/>
              </a:rPr>
              <a:t>of a column of a relation, and return a value</a:t>
            </a:r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err="1" smtClean="0">
                <a:ea typeface="宋体" pitchFamily="2" charset="-122"/>
              </a:rPr>
              <a:t>avg</a:t>
            </a:r>
            <a:r>
              <a:rPr lang="en-US" altLang="zh-CN" b="1" dirty="0" smtClean="0">
                <a:ea typeface="宋体" pitchFamily="2" charset="-122"/>
              </a:rPr>
              <a:t>: </a:t>
            </a:r>
            <a:r>
              <a:rPr lang="en-US" altLang="zh-CN" dirty="0" smtClean="0">
                <a:ea typeface="宋体" pitchFamily="2" charset="-122"/>
              </a:rPr>
              <a:t>average value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min:  </a:t>
            </a:r>
            <a:r>
              <a:rPr lang="en-US" altLang="zh-CN" dirty="0" smtClean="0">
                <a:ea typeface="宋体" pitchFamily="2" charset="-122"/>
              </a:rPr>
              <a:t>minimum value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max:  </a:t>
            </a:r>
            <a:r>
              <a:rPr lang="en-US" altLang="zh-CN" dirty="0" smtClean="0">
                <a:ea typeface="宋体" pitchFamily="2" charset="-122"/>
              </a:rPr>
              <a:t>maximum value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sum:  </a:t>
            </a:r>
            <a:r>
              <a:rPr lang="en-US" altLang="zh-CN" dirty="0" smtClean="0">
                <a:ea typeface="宋体" pitchFamily="2" charset="-122"/>
              </a:rPr>
              <a:t>sum of values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count:  </a:t>
            </a:r>
            <a:r>
              <a:rPr lang="en-US" altLang="zh-CN" dirty="0" smtClean="0">
                <a:ea typeface="宋体" pitchFamily="2" charset="-122"/>
              </a:rPr>
              <a:t>number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dirty="0" smtClean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b="1" dirty="0" smtClean="0"/>
              <a:t>select </a:t>
            </a:r>
            <a:r>
              <a:rPr lang="en-US" altLang="en-US" b="1" dirty="0" err="1" smtClean="0"/>
              <a:t>avg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salary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= ’Comp.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dirty="0" smtClean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dirty="0" smtClean="0"/>
              <a:t>select count </a:t>
            </a:r>
            <a:r>
              <a:rPr kumimoji="0" lang="en-US" altLang="en-US" dirty="0" smtClean="0"/>
              <a:t>(</a:t>
            </a:r>
            <a:r>
              <a:rPr kumimoji="0" lang="en-US" altLang="en-US" b="1" dirty="0" smtClean="0">
                <a:solidFill>
                  <a:srgbClr val="FF0000"/>
                </a:solidFill>
              </a:rPr>
              <a:t>distinct</a:t>
            </a:r>
            <a:r>
              <a:rPr kumimoji="0" lang="en-US" altLang="en-US" b="1" dirty="0" smtClean="0"/>
              <a:t> </a:t>
            </a:r>
            <a:r>
              <a:rPr kumimoji="0" lang="en-US" altLang="en-US" i="1" dirty="0" smtClean="0"/>
              <a:t>ID</a:t>
            </a:r>
            <a:r>
              <a:rPr kumimoji="0" lang="en-US" altLang="en-US" dirty="0" smtClean="0"/>
              <a:t>)</a:t>
            </a:r>
            <a:br>
              <a:rPr kumimoji="0" lang="en-US" altLang="en-US" dirty="0" smtClean="0"/>
            </a:br>
            <a:r>
              <a:rPr kumimoji="0" lang="en-US" altLang="en-US" b="1" dirty="0" smtClean="0"/>
              <a:t>from </a:t>
            </a:r>
            <a:r>
              <a:rPr kumimoji="0" lang="en-US" altLang="en-US" i="1" dirty="0" smtClean="0"/>
              <a:t>teaches</a:t>
            </a:r>
            <a:br>
              <a:rPr kumimoji="0" lang="en-US" altLang="en-US" i="1" dirty="0" smtClean="0"/>
            </a:br>
            <a:r>
              <a:rPr kumimoji="0" lang="en-US" altLang="en-US" b="1" dirty="0" smtClean="0"/>
              <a:t>where </a:t>
            </a:r>
            <a:r>
              <a:rPr kumimoji="0" lang="en-US" altLang="en-US" i="1" dirty="0" smtClean="0"/>
              <a:t>semester </a:t>
            </a:r>
            <a:r>
              <a:rPr kumimoji="0" lang="en-US" altLang="en-US" dirty="0" smtClean="0"/>
              <a:t>= ’Spring’ </a:t>
            </a:r>
            <a:r>
              <a:rPr kumimoji="0" lang="en-US" altLang="en-US" b="1" dirty="0" smtClean="0"/>
              <a:t>and </a:t>
            </a:r>
            <a:r>
              <a:rPr kumimoji="0" lang="en-US" altLang="en-US" i="1" dirty="0" smtClean="0"/>
              <a:t>year </a:t>
            </a:r>
            <a:r>
              <a:rPr kumimoji="0" lang="en-US" altLang="en-US" dirty="0" smtClean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dirty="0" smtClean="0"/>
              <a:t>Find the number of tuples in the </a:t>
            </a:r>
            <a:r>
              <a:rPr kumimoji="0" lang="en-US" altLang="en-US" i="1" dirty="0" smtClean="0"/>
              <a:t>course </a:t>
            </a:r>
            <a:r>
              <a:rPr kumimoji="0" lang="en-US" altLang="en-US" dirty="0" smtClean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dirty="0" smtClean="0"/>
              <a:t>select count </a:t>
            </a:r>
            <a:r>
              <a:rPr kumimoji="0" lang="en-US" altLang="en-US" dirty="0" smtClean="0"/>
              <a:t>(*)</a:t>
            </a:r>
            <a:br>
              <a:rPr kumimoji="0" lang="en-US" altLang="en-US" dirty="0" smtClean="0"/>
            </a:br>
            <a:r>
              <a:rPr kumimoji="0" lang="en-US" altLang="en-US" b="1" dirty="0" smtClean="0"/>
              <a:t>from </a:t>
            </a:r>
            <a:r>
              <a:rPr kumimoji="0" lang="en-US" altLang="en-US" i="1" dirty="0" smtClean="0"/>
              <a:t>course</a:t>
            </a:r>
            <a:r>
              <a:rPr kumimoji="0" lang="en-US" altLang="en-US" dirty="0" smtClean="0"/>
              <a:t>;</a:t>
            </a:r>
          </a:p>
          <a:p>
            <a:pPr>
              <a:tabLst>
                <a:tab pos="1711325" algn="l"/>
              </a:tabLst>
            </a:pPr>
            <a:endParaRPr kumimoji="0" lang="en-US" altLang="en-US" dirty="0" smtClean="0"/>
          </a:p>
          <a:p>
            <a:pPr lvl="1">
              <a:tabLst>
                <a:tab pos="1711325" algn="l"/>
              </a:tabLst>
            </a:pPr>
            <a:endParaRPr kumimoji="0" lang="en-US" altLang="en-US" dirty="0" smtClean="0"/>
          </a:p>
          <a:p>
            <a:pPr>
              <a:tabLst>
                <a:tab pos="1711325" algn="l"/>
              </a:tabLst>
            </a:pPr>
            <a:endParaRPr lang="en-US" altLang="en-US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   </a:t>
            </a:r>
            <a:endParaRPr kumimoji="0"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7307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– Group By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23938"/>
            <a:ext cx="8048625" cy="141446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dirty="0" smtClean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b="1" dirty="0" smtClean="0"/>
              <a:t>select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dept_name</a:t>
            </a:r>
            <a:r>
              <a:rPr lang="en-US" altLang="en-US" dirty="0" smtClean="0"/>
              <a:t>, </a:t>
            </a:r>
            <a:r>
              <a:rPr lang="en-US" altLang="en-US" b="1" dirty="0" err="1" smtClean="0"/>
              <a:t>avg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salary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as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avg_salary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b="1" dirty="0" smtClean="0">
                <a:solidFill>
                  <a:srgbClr val="FF0000"/>
                </a:solidFill>
              </a:rPr>
              <a:t>group by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dept_name</a:t>
            </a:r>
            <a:r>
              <a:rPr lang="en-US" altLang="en-US" dirty="0" smtClean="0"/>
              <a:t>;</a:t>
            </a:r>
          </a:p>
          <a:p>
            <a:pPr lvl="1">
              <a:tabLst>
                <a:tab pos="625475" algn="l"/>
              </a:tabLst>
            </a:pPr>
            <a:endParaRPr lang="en-US" altLang="en-US" dirty="0" smtClean="0"/>
          </a:p>
          <a:p>
            <a:pPr lvl="1">
              <a:tabLst>
                <a:tab pos="625475" algn="l"/>
              </a:tabLst>
            </a:pPr>
            <a:endParaRPr lang="en-US" altLang="en-US" dirty="0" smtClean="0"/>
          </a:p>
        </p:txBody>
      </p:sp>
      <p:pic>
        <p:nvPicPr>
          <p:cNvPr id="1638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8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57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129462" y="3239366"/>
            <a:ext cx="932007" cy="21544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i="1" dirty="0" err="1"/>
              <a:t>avg_salary</a:t>
            </a:r>
            <a:endParaRPr kumimoji="0" lang="en-US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936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Aggregate Functions – Group By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168400"/>
            <a:ext cx="8070850" cy="45513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625475" algn="l"/>
              </a:tabLst>
            </a:pPr>
            <a:r>
              <a:rPr lang="en-US" altLang="zh-CN" dirty="0" smtClean="0">
                <a:ea typeface="宋体" pitchFamily="2" charset="-122"/>
              </a:rPr>
              <a:t>Find the number of instructors in each department who teach a course in the Spring 2010 semester.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i="1" dirty="0" err="1" smtClean="0">
                <a:solidFill>
                  <a:schemeClr val="tx2"/>
                </a:solidFill>
                <a:ea typeface="宋体" pitchFamily="2" charset="-122"/>
              </a:rPr>
              <a:t>dept_name</a:t>
            </a:r>
            <a:r>
              <a:rPr lang="en-US" altLang="zh-CN" i="1" dirty="0" smtClean="0">
                <a:ea typeface="宋体" pitchFamily="2" charset="-122"/>
              </a:rPr>
              <a:t>,</a:t>
            </a:r>
            <a:r>
              <a:rPr lang="en-US" altLang="zh-CN" b="1" dirty="0" smtClean="0">
                <a:ea typeface="宋体" pitchFamily="2" charset="-122"/>
              </a:rPr>
              <a:t> count</a:t>
            </a:r>
            <a:r>
              <a:rPr lang="en-US" altLang="zh-CN" i="1" dirty="0" smtClean="0">
                <a:ea typeface="宋体" pitchFamily="2" charset="-122"/>
              </a:rPr>
              <a:t> ( </a:t>
            </a:r>
            <a:r>
              <a:rPr lang="en-US" altLang="zh-CN" b="1" i="1" dirty="0" smtClean="0">
                <a:ea typeface="宋体" pitchFamily="2" charset="-122"/>
              </a:rPr>
              <a:t>distinct </a:t>
            </a:r>
            <a:r>
              <a:rPr lang="en-US" altLang="zh-CN" i="1" dirty="0" smtClean="0">
                <a:ea typeface="宋体" pitchFamily="2" charset="-122"/>
              </a:rPr>
              <a:t>ID) as </a:t>
            </a:r>
            <a:r>
              <a:rPr lang="en-US" altLang="zh-CN" i="1" dirty="0" err="1" smtClean="0">
                <a:ea typeface="宋体" pitchFamily="2" charset="-122"/>
              </a:rPr>
              <a:t>instr_count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from</a:t>
            </a:r>
            <a:r>
              <a:rPr lang="en-US" altLang="zh-CN" i="1" dirty="0" smtClean="0">
                <a:ea typeface="宋体" pitchFamily="2" charset="-122"/>
              </a:rPr>
              <a:t>  instructor, teaches</a:t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    </a:t>
            </a:r>
            <a:r>
              <a:rPr lang="en-US" altLang="zh-CN" b="1" dirty="0">
                <a:ea typeface="宋体" pitchFamily="2" charset="-122"/>
              </a:rPr>
              <a:t>where</a:t>
            </a:r>
            <a:r>
              <a:rPr lang="en-US" altLang="zh-CN" i="1" dirty="0" smtClean="0">
                <a:ea typeface="宋体" pitchFamily="2" charset="-122"/>
              </a:rPr>
              <a:t> instructor.ID = teaches.ID </a:t>
            </a:r>
            <a:r>
              <a:rPr lang="en-US" altLang="zh-CN" b="1" dirty="0">
                <a:ea typeface="宋体" pitchFamily="2" charset="-122"/>
              </a:rPr>
              <a:t>and</a:t>
            </a:r>
            <a:r>
              <a:rPr lang="en-US" altLang="zh-CN" i="1" dirty="0" smtClean="0">
                <a:ea typeface="宋体" pitchFamily="2" charset="-122"/>
              </a:rPr>
              <a:t/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		       semester = ‘Spring’ </a:t>
            </a:r>
            <a:r>
              <a:rPr lang="en-US" altLang="zh-CN" b="1" dirty="0">
                <a:ea typeface="宋体" pitchFamily="2" charset="-122"/>
              </a:rPr>
              <a:t>and</a:t>
            </a:r>
            <a:r>
              <a:rPr lang="en-US" altLang="zh-CN" i="1" dirty="0" smtClean="0">
                <a:ea typeface="宋体" pitchFamily="2" charset="-122"/>
              </a:rPr>
              <a:t> year = 2010</a:t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group by </a:t>
            </a:r>
            <a:r>
              <a:rPr lang="en-US" altLang="zh-CN" i="1" dirty="0" err="1" smtClean="0">
                <a:solidFill>
                  <a:schemeClr val="tx2"/>
                </a:solidFill>
                <a:ea typeface="宋体" pitchFamily="2" charset="-122"/>
              </a:rPr>
              <a:t>dept_name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endParaRPr lang="en-US" altLang="zh-CN" i="1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i="1" dirty="0" smtClean="0"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Note</a:t>
            </a:r>
            <a:r>
              <a:rPr lang="en-US" altLang="zh-CN" dirty="0" smtClean="0">
                <a:ea typeface="宋体" pitchFamily="2" charset="-122"/>
              </a:rPr>
              <a:t>:  Attributes in 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dirty="0" smtClean="0">
                <a:ea typeface="宋体" pitchFamily="2" charset="-122"/>
              </a:rPr>
              <a:t>clause outside of aggregate functions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must appear</a:t>
            </a:r>
            <a:r>
              <a:rPr lang="en-US" altLang="zh-CN" dirty="0" smtClean="0">
                <a:ea typeface="宋体" pitchFamily="2" charset="-122"/>
              </a:rPr>
              <a:t> in </a:t>
            </a:r>
            <a:r>
              <a:rPr lang="en-US" altLang="zh-CN" b="1" dirty="0" smtClean="0">
                <a:ea typeface="宋体" pitchFamily="2" charset="-122"/>
              </a:rPr>
              <a:t>group by</a:t>
            </a:r>
            <a:r>
              <a:rPr lang="en-US" altLang="zh-CN" dirty="0" smtClean="0">
                <a:ea typeface="宋体" pitchFamily="2" charset="-122"/>
              </a:rPr>
              <a:t>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76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Aggregate Functions – Having Clause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921625" cy="5195888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CN" dirty="0">
                <a:ea typeface="宋体" pitchFamily="2" charset="-122"/>
              </a:rPr>
              <a:t>Find the names and average salaries of all departments whose average salary is greater than 42000.</a:t>
            </a:r>
            <a:endParaRPr lang="en-US" altLang="zh-CN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kumimoji="0" lang="en-US" altLang="en-US" sz="1800" b="1" dirty="0"/>
              <a:t>select </a:t>
            </a:r>
            <a:r>
              <a:rPr kumimoji="0" lang="en-US" altLang="en-US" sz="1800" i="1" dirty="0" err="1"/>
              <a:t>dept_name</a:t>
            </a:r>
            <a:r>
              <a:rPr kumimoji="0" lang="en-US" altLang="en-US" sz="1800" dirty="0"/>
              <a:t>, </a:t>
            </a:r>
            <a:r>
              <a:rPr kumimoji="0" lang="en-US" altLang="en-US" sz="1800" b="1" dirty="0" err="1"/>
              <a:t>avg</a:t>
            </a:r>
            <a:r>
              <a:rPr kumimoji="0" lang="en-US" altLang="en-US" sz="1800" b="1" dirty="0"/>
              <a:t> </a:t>
            </a:r>
            <a:r>
              <a:rPr kumimoji="0" lang="en-US" altLang="en-US" sz="1800" dirty="0"/>
              <a:t>(</a:t>
            </a:r>
            <a:r>
              <a:rPr kumimoji="0" lang="en-US" altLang="en-US" sz="1800" i="1" dirty="0"/>
              <a:t>salary</a:t>
            </a:r>
            <a:r>
              <a:rPr kumimoji="0" lang="en-US" altLang="en-US" sz="1800" dirty="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smtClean="0"/>
              <a:t>		from </a:t>
            </a:r>
            <a:r>
              <a:rPr kumimoji="0" lang="en-US" altLang="en-US" sz="1800" i="1" dirty="0"/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smtClean="0"/>
              <a:t>		group </a:t>
            </a:r>
            <a:r>
              <a:rPr kumimoji="0" lang="en-US" altLang="en-US" sz="1800" b="1" dirty="0"/>
              <a:t>by </a:t>
            </a:r>
            <a:r>
              <a:rPr kumimoji="0" lang="en-US" altLang="en-US" sz="1800" i="1" dirty="0" err="1"/>
              <a:t>dept_name</a:t>
            </a:r>
            <a:endParaRPr kumimoji="0" lang="en-US" altLang="en-US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smtClean="0"/>
              <a:t>		</a:t>
            </a:r>
            <a:r>
              <a:rPr kumimoji="0" lang="en-US" altLang="en-US" sz="1800" b="1" dirty="0" smtClean="0">
                <a:solidFill>
                  <a:srgbClr val="FF0000"/>
                </a:solidFill>
              </a:rPr>
              <a:t>having </a:t>
            </a:r>
            <a:r>
              <a:rPr kumimoji="0" lang="en-US" altLang="en-US" sz="1800" b="1" dirty="0" err="1"/>
              <a:t>avg</a:t>
            </a:r>
            <a:r>
              <a:rPr kumimoji="0" lang="en-US" altLang="en-US" sz="1800" b="1" dirty="0"/>
              <a:t> </a:t>
            </a:r>
            <a:r>
              <a:rPr kumimoji="0" lang="en-US" altLang="en-US" sz="1800" dirty="0"/>
              <a:t>(</a:t>
            </a:r>
            <a:r>
              <a:rPr kumimoji="0" lang="en-US" altLang="en-US" sz="1800" i="1" dirty="0"/>
              <a:t>salary</a:t>
            </a:r>
            <a:r>
              <a:rPr kumimoji="0" lang="en-US" altLang="en-US" sz="1800" dirty="0"/>
              <a:t>) &gt; 42000;</a:t>
            </a:r>
          </a:p>
          <a:p>
            <a:pPr>
              <a:buFont typeface="Monotype Sorts" pitchFamily="2" charset="2"/>
              <a:buNone/>
              <a:tabLst>
                <a:tab pos="1489075" algn="l"/>
              </a:tabLst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tabLst>
                <a:tab pos="1489075" algn="l"/>
              </a:tabLst>
            </a:pPr>
            <a:r>
              <a:rPr lang="en-US" altLang="zh-CN" dirty="0" smtClean="0">
                <a:ea typeface="宋体" pitchFamily="2" charset="-122"/>
              </a:rPr>
              <a:t>Having clause vs. Where clause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pitchFamily="2" charset="-122"/>
              </a:rPr>
              <a:t>predicates in the </a:t>
            </a:r>
            <a:r>
              <a:rPr lang="en-US" altLang="zh-CN" sz="1800" b="1" dirty="0" smtClean="0">
                <a:ea typeface="宋体" pitchFamily="2" charset="-122"/>
              </a:rPr>
              <a:t>having</a:t>
            </a:r>
            <a:r>
              <a:rPr lang="en-US" altLang="zh-CN" sz="1800" dirty="0" smtClean="0">
                <a:ea typeface="宋体" pitchFamily="2" charset="-122"/>
              </a:rPr>
              <a:t> clause are applied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after</a:t>
            </a:r>
            <a:r>
              <a:rPr lang="en-US" altLang="zh-CN" sz="1800" dirty="0" smtClean="0">
                <a:ea typeface="宋体" pitchFamily="2" charset="-122"/>
              </a:rPr>
              <a:t> the formation of groups whereas predicates in the </a:t>
            </a:r>
            <a:r>
              <a:rPr lang="en-US" altLang="zh-CN" sz="1800" b="1" dirty="0" smtClean="0">
                <a:ea typeface="宋体" pitchFamily="2" charset="-122"/>
              </a:rPr>
              <a:t>where</a:t>
            </a:r>
            <a:r>
              <a:rPr lang="en-US" altLang="zh-CN" sz="1800" dirty="0" smtClean="0">
                <a:ea typeface="宋体" pitchFamily="2" charset="-122"/>
              </a:rPr>
              <a:t> clause are applied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before</a:t>
            </a:r>
            <a:r>
              <a:rPr lang="en-US" altLang="zh-CN" sz="1800" dirty="0" smtClean="0">
                <a:ea typeface="宋体" pitchFamily="2" charset="-122"/>
              </a:rPr>
              <a:t> forming groups</a:t>
            </a:r>
          </a:p>
          <a:p>
            <a:pPr lvl="2">
              <a:tabLst>
                <a:tab pos="1489075" algn="l"/>
              </a:tabLst>
            </a:pPr>
            <a:r>
              <a:rPr lang="en-US" altLang="zh-CN" sz="1800" dirty="0" smtClean="0">
                <a:ea typeface="宋体" pitchFamily="2" charset="-122"/>
              </a:rPr>
              <a:t>Apply where predicates -&gt; form groups -&gt; apply having predicates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pitchFamily="2" charset="-122"/>
              </a:rPr>
              <a:t>predicates in the </a:t>
            </a:r>
            <a:r>
              <a:rPr lang="en-US" altLang="zh-CN" sz="1800" b="1" dirty="0" smtClean="0">
                <a:ea typeface="宋体" pitchFamily="2" charset="-122"/>
              </a:rPr>
              <a:t>having</a:t>
            </a:r>
            <a:r>
              <a:rPr lang="en-US" altLang="zh-CN" sz="1800" dirty="0" smtClean="0">
                <a:ea typeface="宋体" pitchFamily="2" charset="-122"/>
              </a:rPr>
              <a:t> clause are applied to each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group</a:t>
            </a:r>
            <a:r>
              <a:rPr lang="en-US" altLang="zh-CN" sz="1800" dirty="0" smtClean="0">
                <a:ea typeface="宋体" pitchFamily="2" charset="-122"/>
              </a:rPr>
              <a:t> whereas predicates in the </a:t>
            </a:r>
            <a:r>
              <a:rPr lang="en-US" altLang="zh-CN" sz="1800" b="1" dirty="0" smtClean="0">
                <a:ea typeface="宋体" pitchFamily="2" charset="-122"/>
              </a:rPr>
              <a:t>where</a:t>
            </a:r>
            <a:r>
              <a:rPr lang="en-US" altLang="zh-CN" sz="1800" dirty="0" smtClean="0">
                <a:ea typeface="宋体" pitchFamily="2" charset="-122"/>
              </a:rPr>
              <a:t> clause are applied to each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 tuple.</a:t>
            </a:r>
            <a:endParaRPr lang="en-US" altLang="zh-CN" sz="1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Null Values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104900"/>
            <a:ext cx="7689850" cy="50038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It is possible for tuples to have a null value, denoted by </a:t>
            </a:r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, for some of their attributes</a:t>
            </a:r>
          </a:p>
          <a:p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signifies an unknown value or that a value does not exist.</a:t>
            </a:r>
          </a:p>
          <a:p>
            <a:r>
              <a:rPr lang="en-US" altLang="zh-CN" dirty="0">
                <a:ea typeface="宋体" pitchFamily="2" charset="-122"/>
              </a:rPr>
              <a:t>The result of any arithmetic expression involving </a:t>
            </a:r>
            <a:r>
              <a:rPr lang="en-US" altLang="zh-CN" i="1" dirty="0">
                <a:ea typeface="宋体" pitchFamily="2" charset="-122"/>
              </a:rPr>
              <a:t>null</a:t>
            </a:r>
            <a:r>
              <a:rPr lang="en-US" altLang="zh-CN" dirty="0">
                <a:ea typeface="宋体" pitchFamily="2" charset="-122"/>
              </a:rPr>
              <a:t> is </a:t>
            </a:r>
            <a:r>
              <a:rPr lang="en-US" altLang="zh-CN" i="1" dirty="0">
                <a:ea typeface="宋体" pitchFamily="2" charset="-122"/>
              </a:rPr>
              <a:t>null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E.g.  5 + null  returns null</a:t>
            </a:r>
          </a:p>
          <a:p>
            <a:r>
              <a:rPr lang="en-US" altLang="zh-CN" dirty="0" smtClean="0">
                <a:ea typeface="宋体" pitchFamily="2" charset="-122"/>
              </a:rPr>
              <a:t>The predicate 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is null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can be used to check for null values.</a:t>
            </a:r>
          </a:p>
          <a:p>
            <a:pPr lvl="1"/>
            <a:r>
              <a:rPr lang="en-US" altLang="en-US" dirty="0"/>
              <a:t>Example: Find all instructors whose salary is null</a:t>
            </a:r>
            <a:r>
              <a:rPr lang="en-US" altLang="en-US" i="1" dirty="0"/>
              <a:t>.</a:t>
            </a:r>
          </a:p>
          <a:p>
            <a:pPr>
              <a:buNone/>
            </a:pPr>
            <a:r>
              <a:rPr lang="en-US" altLang="en-US" sz="1800" b="1" dirty="0"/>
              <a:t>		select</a:t>
            </a:r>
            <a:r>
              <a:rPr lang="en-US" altLang="en-US" sz="1800" i="1" dirty="0"/>
              <a:t> name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from</a:t>
            </a:r>
            <a:r>
              <a:rPr lang="en-US" altLang="en-US" sz="1800" i="1" dirty="0"/>
              <a:t> instructor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where </a:t>
            </a:r>
            <a:r>
              <a:rPr lang="en-US" altLang="en-US" sz="1800" i="1" dirty="0"/>
              <a:t>salary </a:t>
            </a:r>
            <a:r>
              <a:rPr lang="en-US" altLang="en-US" sz="1800" b="1" dirty="0"/>
              <a:t>is </a:t>
            </a:r>
            <a:r>
              <a:rPr lang="en-US" altLang="en-US" sz="1800" b="1" dirty="0" smtClean="0"/>
              <a:t>null</a:t>
            </a:r>
          </a:p>
          <a:p>
            <a:pPr lvl="0"/>
            <a:r>
              <a:rPr lang="en-US" altLang="en-US" dirty="0">
                <a:ea typeface="宋体" pitchFamily="2" charset="-122"/>
              </a:rPr>
              <a:t>The predicate </a:t>
            </a:r>
            <a:r>
              <a:rPr lang="en-US" altLang="en-US" dirty="0">
                <a:solidFill>
                  <a:srgbClr val="FF0000"/>
                </a:solidFill>
                <a:ea typeface="宋体" pitchFamily="2" charset="-122"/>
              </a:rPr>
              <a:t>is not null </a:t>
            </a:r>
            <a:r>
              <a:rPr lang="en-US" altLang="en-US" dirty="0">
                <a:ea typeface="宋体" pitchFamily="2" charset="-122"/>
              </a:rPr>
              <a:t>succeeds if the value on which it is applied is not null.</a:t>
            </a:r>
          </a:p>
          <a:p>
            <a:endParaRPr lang="en-US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857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Null Values and Three Valued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Three values – </a:t>
            </a:r>
            <a:r>
              <a:rPr lang="en-US" altLang="en-US" i="1" dirty="0"/>
              <a:t>true</a:t>
            </a:r>
            <a:r>
              <a:rPr lang="en-US" altLang="en-US" dirty="0"/>
              <a:t>, </a:t>
            </a:r>
            <a:r>
              <a:rPr lang="en-US" altLang="en-US" i="1" dirty="0"/>
              <a:t>false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unknown</a:t>
            </a:r>
          </a:p>
          <a:p>
            <a:r>
              <a:rPr lang="en-US" altLang="zh-CN" dirty="0" smtClean="0">
                <a:ea typeface="宋体" pitchFamily="2" charset="-122"/>
              </a:rPr>
              <a:t>Any comparison with </a:t>
            </a:r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returns </a:t>
            </a:r>
            <a:r>
              <a:rPr lang="en-US" altLang="zh-CN" i="1" dirty="0" smtClean="0">
                <a:ea typeface="宋体" pitchFamily="2" charset="-122"/>
              </a:rPr>
              <a:t>unknown </a:t>
            </a:r>
            <a:r>
              <a:rPr lang="en-US" altLang="en-US" dirty="0" smtClean="0"/>
              <a:t>(</a:t>
            </a:r>
            <a:r>
              <a:rPr lang="en-US" altLang="en-US" dirty="0"/>
              <a:t>other than predicates </a:t>
            </a:r>
            <a:r>
              <a:rPr lang="en-US" altLang="en-US" b="1" dirty="0"/>
              <a:t>is null </a:t>
            </a:r>
            <a:r>
              <a:rPr lang="en-US" altLang="en-US" dirty="0"/>
              <a:t>and  </a:t>
            </a:r>
            <a:r>
              <a:rPr lang="en-US" altLang="en-US" b="1" dirty="0"/>
              <a:t>is not null</a:t>
            </a:r>
            <a:r>
              <a:rPr lang="en-US" altLang="en-US" dirty="0"/>
              <a:t>)</a:t>
            </a:r>
            <a:endParaRPr lang="en-US" altLang="zh-CN" i="1" dirty="0" smtClean="0">
              <a:ea typeface="宋体" pitchFamily="2" charset="-122"/>
            </a:endParaRPr>
          </a:p>
          <a:p>
            <a:pPr lvl="1"/>
            <a:r>
              <a:rPr lang="en-US" altLang="zh-CN" sz="1800" i="1" dirty="0" smtClean="0">
                <a:ea typeface="宋体" pitchFamily="2" charset="-122"/>
              </a:rPr>
              <a:t>E.g.  5 &lt; null   or   null &lt;&gt; null    or    null = null</a:t>
            </a:r>
          </a:p>
          <a:p>
            <a:r>
              <a:rPr lang="en-US" altLang="zh-CN" dirty="0" smtClean="0">
                <a:ea typeface="宋体" pitchFamily="2" charset="-122"/>
              </a:rPr>
              <a:t>Three-valued logic using the truth value </a:t>
            </a:r>
            <a:r>
              <a:rPr lang="en-US" altLang="zh-CN" i="1" dirty="0" smtClean="0">
                <a:ea typeface="宋体" pitchFamily="2" charset="-122"/>
              </a:rPr>
              <a:t>unknown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OR: (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b="1" dirty="0" smtClean="0">
                <a:ea typeface="宋体" pitchFamily="2" charset="-122"/>
              </a:rPr>
              <a:t>or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i="1" dirty="0" smtClean="0">
                <a:ea typeface="宋体" pitchFamily="2" charset="-122"/>
              </a:rPr>
              <a:t>true</a:t>
            </a:r>
            <a:r>
              <a:rPr lang="en-US" altLang="zh-CN" sz="1600" dirty="0" smtClean="0">
                <a:ea typeface="宋体" pitchFamily="2" charset="-122"/>
              </a:rPr>
              <a:t>) = </a:t>
            </a:r>
            <a:r>
              <a:rPr lang="en-US" altLang="zh-CN" sz="1600" i="1" dirty="0" smtClean="0">
                <a:ea typeface="宋体" pitchFamily="2" charset="-122"/>
              </a:rPr>
              <a:t>true</a:t>
            </a:r>
            <a:r>
              <a:rPr lang="en-US" altLang="zh-CN" sz="1600" dirty="0" smtClean="0">
                <a:ea typeface="宋体" pitchFamily="2" charset="-122"/>
              </a:rPr>
              <a:t>, (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b="1" dirty="0" smtClean="0">
                <a:ea typeface="宋体" pitchFamily="2" charset="-122"/>
              </a:rPr>
              <a:t>or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i="1" dirty="0" smtClean="0">
                <a:ea typeface="宋体" pitchFamily="2" charset="-122"/>
              </a:rPr>
              <a:t>false</a:t>
            </a:r>
            <a:r>
              <a:rPr lang="en-US" altLang="zh-CN" sz="1600" dirty="0" smtClean="0">
                <a:ea typeface="宋体" pitchFamily="2" charset="-122"/>
              </a:rPr>
              <a:t>) = 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  <a:r>
              <a:rPr lang="en-US" altLang="zh-CN" sz="1600" dirty="0" smtClean="0">
                <a:ea typeface="宋体" pitchFamily="2" charset="-122"/>
              </a:rPr>
              <a:t/>
            </a:r>
            <a:br>
              <a:rPr lang="en-US" altLang="zh-CN" sz="1600" dirty="0" smtClean="0">
                <a:ea typeface="宋体" pitchFamily="2" charset="-122"/>
              </a:rPr>
            </a:br>
            <a:r>
              <a:rPr lang="en-US" altLang="zh-CN" sz="1600" dirty="0" smtClean="0">
                <a:ea typeface="宋体" pitchFamily="2" charset="-122"/>
              </a:rPr>
              <a:t>       (</a:t>
            </a:r>
            <a:r>
              <a:rPr lang="en-US" altLang="zh-CN" sz="1600" i="1" dirty="0" smtClean="0">
                <a:ea typeface="宋体" pitchFamily="2" charset="-122"/>
              </a:rPr>
              <a:t>unknown </a:t>
            </a:r>
            <a:r>
              <a:rPr lang="en-US" altLang="zh-CN" sz="1600" b="1" dirty="0" smtClean="0">
                <a:ea typeface="宋体" pitchFamily="2" charset="-122"/>
              </a:rPr>
              <a:t>or</a:t>
            </a:r>
            <a:r>
              <a:rPr lang="en-US" altLang="zh-CN" sz="1600" i="1" dirty="0" smtClean="0">
                <a:ea typeface="宋体" pitchFamily="2" charset="-122"/>
              </a:rPr>
              <a:t> unknown) = unknown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AND:</a:t>
            </a:r>
            <a:r>
              <a:rPr lang="en-US" altLang="zh-CN" sz="1600" i="1" dirty="0" smtClean="0">
                <a:ea typeface="宋体" pitchFamily="2" charset="-122"/>
              </a:rPr>
              <a:t> (true</a:t>
            </a:r>
            <a:r>
              <a:rPr lang="en-US" altLang="zh-CN" sz="1600" b="1" dirty="0" smtClean="0">
                <a:ea typeface="宋体" pitchFamily="2" charset="-122"/>
              </a:rPr>
              <a:t> and </a:t>
            </a:r>
            <a:r>
              <a:rPr lang="en-US" altLang="zh-CN" sz="1600" i="1" dirty="0" smtClean="0">
                <a:ea typeface="宋体" pitchFamily="2" charset="-122"/>
              </a:rPr>
              <a:t>unknown) = unknown,    (false</a:t>
            </a:r>
            <a:r>
              <a:rPr lang="en-US" altLang="zh-CN" sz="1600" b="1" dirty="0" smtClean="0">
                <a:ea typeface="宋体" pitchFamily="2" charset="-122"/>
              </a:rPr>
              <a:t> and </a:t>
            </a:r>
            <a:r>
              <a:rPr lang="en-US" altLang="zh-CN" sz="1600" i="1" dirty="0" smtClean="0">
                <a:ea typeface="宋体" pitchFamily="2" charset="-122"/>
              </a:rPr>
              <a:t>unknown) = false,</a:t>
            </a:r>
            <a:br>
              <a:rPr lang="en-US" altLang="zh-CN" sz="1600" i="1" dirty="0" smtClean="0">
                <a:ea typeface="宋体" pitchFamily="2" charset="-122"/>
              </a:rPr>
            </a:br>
            <a:r>
              <a:rPr lang="en-US" altLang="zh-CN" sz="1600" i="1" dirty="0" smtClean="0">
                <a:ea typeface="宋体" pitchFamily="2" charset="-122"/>
              </a:rPr>
              <a:t>          (unknown </a:t>
            </a:r>
            <a:r>
              <a:rPr lang="en-US" altLang="zh-CN" sz="1600" b="1" dirty="0" smtClean="0">
                <a:ea typeface="宋体" pitchFamily="2" charset="-122"/>
              </a:rPr>
              <a:t>and</a:t>
            </a:r>
            <a:r>
              <a:rPr lang="en-US" altLang="zh-CN" sz="1600" i="1" dirty="0" smtClean="0">
                <a:ea typeface="宋体" pitchFamily="2" charset="-122"/>
              </a:rPr>
              <a:t> unknown) = unknown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NOT</a:t>
            </a:r>
            <a:r>
              <a:rPr lang="en-US" altLang="zh-CN" sz="1600" i="1" dirty="0" smtClean="0">
                <a:ea typeface="宋体" pitchFamily="2" charset="-122"/>
              </a:rPr>
              <a:t>:  (</a:t>
            </a:r>
            <a:r>
              <a:rPr lang="en-US" altLang="zh-CN" sz="1600" b="1" dirty="0" smtClean="0">
                <a:ea typeface="宋体" pitchFamily="2" charset="-122"/>
              </a:rPr>
              <a:t>not</a:t>
            </a:r>
            <a:r>
              <a:rPr lang="en-US" altLang="zh-CN" sz="1600" i="1" dirty="0" smtClean="0">
                <a:ea typeface="宋体" pitchFamily="2" charset="-122"/>
              </a:rPr>
              <a:t> unknown) = unknown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“</a:t>
            </a:r>
            <a:r>
              <a:rPr lang="en-US" altLang="zh-CN" sz="1600" i="1" dirty="0" smtClean="0">
                <a:ea typeface="宋体" pitchFamily="2" charset="-122"/>
              </a:rPr>
              <a:t>P</a:t>
            </a:r>
            <a:r>
              <a:rPr lang="en-US" altLang="zh-CN" sz="1600" b="1" dirty="0" smtClean="0">
                <a:ea typeface="宋体" pitchFamily="2" charset="-122"/>
              </a:rPr>
              <a:t> is unknown” </a:t>
            </a:r>
            <a:r>
              <a:rPr lang="en-US" altLang="zh-CN" sz="1600" dirty="0" smtClean="0">
                <a:ea typeface="宋体" pitchFamily="2" charset="-122"/>
              </a:rPr>
              <a:t>evaluates to true if predicate </a:t>
            </a:r>
            <a:r>
              <a:rPr lang="en-US" altLang="zh-CN" sz="1600" i="1" dirty="0" smtClean="0">
                <a:ea typeface="宋体" pitchFamily="2" charset="-122"/>
              </a:rPr>
              <a:t>P</a:t>
            </a:r>
            <a:r>
              <a:rPr lang="en-US" altLang="zh-CN" sz="1600" dirty="0" smtClean="0">
                <a:ea typeface="宋体" pitchFamily="2" charset="-122"/>
              </a:rPr>
              <a:t> evaluates to 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</a:p>
          <a:p>
            <a:r>
              <a:rPr lang="en-US" altLang="zh-CN" dirty="0" smtClean="0">
                <a:ea typeface="宋体" pitchFamily="2" charset="-122"/>
              </a:rPr>
              <a:t>Result of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where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clause</a:t>
            </a:r>
            <a:r>
              <a:rPr lang="en-US" altLang="zh-CN" dirty="0" smtClean="0">
                <a:ea typeface="宋体" pitchFamily="2" charset="-122"/>
              </a:rPr>
              <a:t> predicate is treated as </a:t>
            </a:r>
            <a:r>
              <a:rPr lang="en-US" altLang="zh-CN" i="1" dirty="0" smtClean="0">
                <a:ea typeface="宋体" pitchFamily="2" charset="-122"/>
              </a:rPr>
              <a:t>false </a:t>
            </a:r>
            <a:r>
              <a:rPr lang="en-US" altLang="zh-CN" dirty="0" smtClean="0">
                <a:ea typeface="宋体" pitchFamily="2" charset="-122"/>
              </a:rPr>
              <a:t>if it evaluates to </a:t>
            </a:r>
            <a:r>
              <a:rPr lang="en-US" altLang="zh-CN" i="1" dirty="0" smtClean="0">
                <a:ea typeface="宋体" pitchFamily="2" charset="-122"/>
              </a:rPr>
              <a:t>unknown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treatment of Null Values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988589" cy="5543694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zh-CN" dirty="0"/>
              <a:t>Null Values and Aggregates </a:t>
            </a:r>
            <a:endParaRPr lang="en-US" altLang="zh-CN" dirty="0" smtClean="0"/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	</a:t>
            </a:r>
            <a:r>
              <a:rPr lang="en-US" altLang="en-US" sz="1800" dirty="0" smtClean="0"/>
              <a:t>	</a:t>
            </a:r>
            <a:r>
              <a:rPr lang="en-US" altLang="en-US" sz="1800" b="1" dirty="0" smtClean="0"/>
              <a:t>select sum</a:t>
            </a:r>
            <a:r>
              <a:rPr lang="en-US" altLang="en-US" sz="1800" dirty="0" smtClean="0"/>
              <a:t> (</a:t>
            </a:r>
            <a:r>
              <a:rPr lang="en-US" altLang="en-US" sz="1800" i="1" dirty="0" smtClean="0"/>
              <a:t>salary </a:t>
            </a:r>
            <a:r>
              <a:rPr lang="en-US" altLang="en-US" sz="1800" dirty="0" smtClean="0"/>
              <a:t>)</a:t>
            </a:r>
            <a:r>
              <a:rPr lang="en-US" altLang="en-US" sz="1800" i="1" dirty="0" smtClean="0"/>
              <a:t/>
            </a:r>
            <a:br>
              <a:rPr lang="en-US" altLang="en-US" sz="1800" i="1" dirty="0" smtClean="0"/>
            </a:br>
            <a:r>
              <a:rPr lang="en-US" altLang="en-US" sz="1800" i="1" dirty="0" smtClean="0"/>
              <a:t>	</a:t>
            </a:r>
            <a:r>
              <a:rPr lang="en-US" altLang="en-US" sz="1800" b="1" dirty="0" smtClean="0"/>
              <a:t>from</a:t>
            </a:r>
            <a:r>
              <a:rPr lang="en-US" altLang="en-US" sz="1800" i="1" dirty="0" smtClean="0"/>
              <a:t> instructor</a:t>
            </a:r>
            <a:endParaRPr lang="en-US" altLang="en-US" sz="1800" dirty="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Above statement ignores null amounts, and return the total salary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All aggregate operations except </a:t>
            </a:r>
            <a:r>
              <a:rPr lang="en-US" altLang="en-US" b="1" dirty="0" smtClean="0"/>
              <a:t>count(*)</a:t>
            </a:r>
            <a:r>
              <a:rPr lang="en-US" altLang="en-US" dirty="0" smtClean="0"/>
              <a:t> ignore tuples with null values on the aggregated attributes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What if collection has only null values?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count returns 0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all other aggregates return null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CN" dirty="0"/>
              <a:t>Null Values and </a:t>
            </a:r>
            <a:r>
              <a:rPr lang="en-US" altLang="zh-CN" dirty="0" smtClean="0"/>
              <a:t>select distinct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dirty="0" smtClean="0"/>
              <a:t>When a query use select distinct clause, to remove duplicated tuples. When comparing the corresponding attributes from two tuples, the values are treated as </a:t>
            </a:r>
            <a:r>
              <a:rPr lang="en-US" altLang="zh-CN" dirty="0" smtClean="0">
                <a:solidFill>
                  <a:srgbClr val="FF0000"/>
                </a:solidFill>
              </a:rPr>
              <a:t>identical</a:t>
            </a:r>
            <a:r>
              <a:rPr lang="en-US" altLang="zh-CN" dirty="0" smtClean="0"/>
              <a:t> if one of the following: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zh-CN" dirty="0" smtClean="0"/>
              <a:t>the both values are not null and equal in value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zh-CN" dirty="0" smtClean="0"/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both are null.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tabLst>
                <a:tab pos="1830388" algn="l"/>
                <a:tab pos="2232025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5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86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282" y="525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7" y="995568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1553497" y="1415845"/>
            <a:ext cx="580103" cy="875071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>A key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Join expressions are introduced to make some SQL query easier to understand.</a:t>
            </a:r>
          </a:p>
          <a:p>
            <a:pPr marL="457200" lvl="1" indent="0">
              <a:buNone/>
            </a:pPr>
            <a:r>
              <a:rPr lang="en-US" altLang="zh-CN" i="1" dirty="0" smtClean="0"/>
              <a:t>      	</a:t>
            </a:r>
            <a:r>
              <a:rPr lang="en-US" altLang="zh-CN" b="1" dirty="0" smtClean="0"/>
              <a:t>Select </a:t>
            </a:r>
            <a:r>
              <a:rPr lang="en-US" altLang="zh-CN" i="1" dirty="0" smtClean="0"/>
              <a:t>name, </a:t>
            </a:r>
            <a:r>
              <a:rPr lang="en-US" altLang="zh-CN" i="1" dirty="0" err="1" smtClean="0"/>
              <a:t>course_id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 smtClean="0"/>
              <a:t>	</a:t>
            </a:r>
            <a:r>
              <a:rPr lang="en-US" altLang="zh-CN" b="1" dirty="0"/>
              <a:t>from</a:t>
            </a:r>
            <a:r>
              <a:rPr lang="en-US" altLang="zh-CN" i="1" dirty="0" smtClean="0"/>
              <a:t> instructor, teaches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b="1" dirty="0"/>
              <a:t>where</a:t>
            </a:r>
            <a:r>
              <a:rPr lang="en-US" altLang="zh-CN" i="1" dirty="0" smtClean="0"/>
              <a:t> instructor.ID = teaches.ID</a:t>
            </a:r>
          </a:p>
          <a:p>
            <a:pPr marL="0" lvl="1" indent="0">
              <a:spcBef>
                <a:spcPts val="2400"/>
              </a:spcBef>
              <a:buClr>
                <a:schemeClr val="tx2"/>
              </a:buClr>
              <a:buSzPct val="90000"/>
              <a:buNone/>
            </a:pPr>
            <a:r>
              <a:rPr lang="en-US" altLang="zh-CN" sz="2000" dirty="0" smtClean="0">
                <a:ea typeface="+mn-ea"/>
                <a:cs typeface="+mn-cs"/>
              </a:rPr>
              <a:t>     Could </a:t>
            </a:r>
            <a:r>
              <a:rPr lang="en-US" altLang="zh-CN" sz="2000" dirty="0">
                <a:ea typeface="+mn-ea"/>
                <a:cs typeface="+mn-cs"/>
              </a:rPr>
              <a:t>be simplified as: </a:t>
            </a:r>
          </a:p>
          <a:p>
            <a:pPr marL="457200" lvl="1" indent="0">
              <a:buNone/>
            </a:pPr>
            <a:r>
              <a:rPr lang="en-US" altLang="zh-CN" i="1" dirty="0"/>
              <a:t> 	</a:t>
            </a:r>
            <a:r>
              <a:rPr lang="en-US" altLang="zh-CN" b="1" dirty="0"/>
              <a:t>Select </a:t>
            </a:r>
            <a:r>
              <a:rPr lang="en-US" altLang="zh-CN" i="1" dirty="0"/>
              <a:t>name, </a:t>
            </a:r>
            <a:r>
              <a:rPr lang="en-US" altLang="zh-CN" i="1" dirty="0" err="1"/>
              <a:t>course_id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from </a:t>
            </a:r>
            <a:r>
              <a:rPr lang="en-US" altLang="zh-CN" i="1" dirty="0" smtClean="0"/>
              <a:t>instructor </a:t>
            </a:r>
            <a:r>
              <a:rPr lang="en-US" altLang="zh-CN" b="1" dirty="0">
                <a:solidFill>
                  <a:srgbClr val="FF0000"/>
                </a:solidFill>
              </a:rPr>
              <a:t>nature join </a:t>
            </a:r>
            <a:r>
              <a:rPr lang="en-US" altLang="zh-CN" i="1" dirty="0"/>
              <a:t>teaches</a:t>
            </a:r>
          </a:p>
          <a:p>
            <a:pPr marL="0" lvl="1" indent="0">
              <a:spcBef>
                <a:spcPts val="2400"/>
              </a:spcBef>
              <a:buClr>
                <a:schemeClr val="tx2"/>
              </a:buClr>
              <a:buSzPct val="90000"/>
              <a:buNone/>
            </a:pPr>
            <a:r>
              <a:rPr lang="en-US" altLang="zh-CN" sz="2000" dirty="0" smtClean="0">
                <a:ea typeface="+mn-ea"/>
                <a:cs typeface="+mn-cs"/>
              </a:rPr>
              <a:t>    Or </a:t>
            </a:r>
            <a:r>
              <a:rPr lang="en-US" altLang="zh-CN" sz="2000" dirty="0">
                <a:ea typeface="+mn-ea"/>
                <a:cs typeface="+mn-cs"/>
              </a:rPr>
              <a:t>: </a:t>
            </a:r>
          </a:p>
          <a:p>
            <a:pPr marL="457200" lvl="1" indent="0">
              <a:buNone/>
            </a:pPr>
            <a:r>
              <a:rPr lang="en-US" altLang="zh-CN" i="1" dirty="0"/>
              <a:t> 	</a:t>
            </a:r>
            <a:r>
              <a:rPr lang="en-US" altLang="zh-CN" b="1" dirty="0"/>
              <a:t>Select</a:t>
            </a:r>
            <a:r>
              <a:rPr lang="en-US" altLang="zh-CN" i="1" dirty="0"/>
              <a:t> name, </a:t>
            </a:r>
            <a:r>
              <a:rPr lang="en-US" altLang="zh-CN" i="1" dirty="0" err="1"/>
              <a:t>course_id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from</a:t>
            </a:r>
            <a:r>
              <a:rPr lang="en-US" altLang="zh-CN" i="1" dirty="0"/>
              <a:t> </a:t>
            </a:r>
            <a:r>
              <a:rPr lang="en-US" altLang="zh-CN" i="1" dirty="0" smtClean="0"/>
              <a:t>instructor </a:t>
            </a:r>
            <a:r>
              <a:rPr lang="en-US" altLang="zh-CN" b="1" dirty="0"/>
              <a:t>join</a:t>
            </a:r>
            <a:r>
              <a:rPr lang="en-US" altLang="zh-CN" i="1" dirty="0"/>
              <a:t> </a:t>
            </a:r>
            <a:r>
              <a:rPr lang="en-US" altLang="zh-CN" i="1" dirty="0" smtClean="0"/>
              <a:t>teaches </a:t>
            </a:r>
            <a:r>
              <a:rPr lang="en-US" altLang="zh-CN" b="1" dirty="0" smtClean="0"/>
              <a:t>using </a:t>
            </a:r>
            <a:r>
              <a:rPr lang="en-US" altLang="zh-CN" i="1" dirty="0" smtClean="0"/>
              <a:t>(</a:t>
            </a:r>
            <a:r>
              <a:rPr lang="en-US" altLang="zh-CN" i="1" dirty="0"/>
              <a:t>ID</a:t>
            </a:r>
            <a:r>
              <a:rPr lang="en-US" altLang="zh-CN" i="1" dirty="0" smtClean="0"/>
              <a:t>) </a:t>
            </a:r>
            <a:endParaRPr lang="en-US" altLang="zh-CN" i="1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6808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Conditions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ON condition allows a general predicate over the relations being joined. </a:t>
            </a:r>
          </a:p>
          <a:p>
            <a:pPr marL="457200" lvl="1" indent="0">
              <a:buNone/>
            </a:pPr>
            <a:r>
              <a:rPr lang="en-US" altLang="zh-CN" dirty="0" smtClean="0"/>
              <a:t>		</a:t>
            </a:r>
            <a:r>
              <a:rPr lang="en-US" altLang="zh-CN" b="1" dirty="0"/>
              <a:t>Select</a:t>
            </a:r>
            <a:r>
              <a:rPr lang="en-US" altLang="zh-CN" dirty="0" smtClean="0"/>
              <a:t> *  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b="1" dirty="0"/>
              <a:t>from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student </a:t>
            </a:r>
            <a:r>
              <a:rPr lang="en-US" altLang="zh-CN" b="1" dirty="0"/>
              <a:t>j</a:t>
            </a:r>
            <a:r>
              <a:rPr lang="en-US" altLang="zh-CN" b="1" dirty="0" smtClean="0"/>
              <a:t>oin </a:t>
            </a:r>
            <a:r>
              <a:rPr lang="en-US" altLang="zh-CN" i="1" dirty="0" smtClean="0"/>
              <a:t>takes </a:t>
            </a:r>
            <a:r>
              <a:rPr lang="en-US" altLang="zh-CN" b="1" dirty="0" smtClean="0"/>
              <a:t>on </a:t>
            </a:r>
            <a:r>
              <a:rPr lang="en-US" altLang="zh-CN" i="1" dirty="0" smtClean="0"/>
              <a:t>student.ID = takes.ID</a:t>
            </a:r>
          </a:p>
          <a:p>
            <a:pPr marL="457200" lvl="1" indent="0">
              <a:buNone/>
            </a:pPr>
            <a:r>
              <a:rPr lang="en-US" altLang="zh-CN" dirty="0" smtClean="0"/>
              <a:t>Is equivalent to 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	</a:t>
            </a:r>
            <a:r>
              <a:rPr lang="en-US" altLang="zh-CN" b="1" dirty="0"/>
              <a:t>Select</a:t>
            </a:r>
            <a:r>
              <a:rPr lang="en-US" altLang="zh-CN" i="1" dirty="0" smtClean="0"/>
              <a:t> *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	</a:t>
            </a:r>
            <a:r>
              <a:rPr lang="en-US" altLang="zh-CN" b="1" dirty="0"/>
              <a:t>from</a:t>
            </a:r>
            <a:r>
              <a:rPr lang="en-US" altLang="zh-CN" i="1" dirty="0" smtClean="0"/>
              <a:t> student, takes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	</a:t>
            </a:r>
            <a:r>
              <a:rPr lang="en-US" altLang="zh-CN" b="1" dirty="0"/>
              <a:t>where</a:t>
            </a:r>
            <a:r>
              <a:rPr lang="en-US" altLang="zh-CN" i="1" dirty="0" smtClean="0"/>
              <a:t> student.ID = takes.ID</a:t>
            </a:r>
          </a:p>
        </p:txBody>
      </p:sp>
    </p:spTree>
    <p:extLst>
      <p:ext uri="{BB962C8B-B14F-4D97-AF65-F5344CB8AC3E}">
        <p14:creationId xmlns:p14="http://schemas.microsoft.com/office/powerpoint/2010/main" val="3477685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8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5253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7160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  <a:r>
              <a:rPr lang="en-US" sz="1700" dirty="0" smtClean="0"/>
              <a:t>  </a:t>
            </a:r>
            <a:r>
              <a:rPr lang="en-US" sz="1700" i="1" dirty="0" smtClean="0">
                <a:solidFill>
                  <a:srgbClr val="FF0000"/>
                </a:solidFill>
              </a:rPr>
              <a:t>(</a:t>
            </a:r>
            <a:r>
              <a:rPr lang="en-US" sz="1700" i="1" dirty="0" err="1" smtClean="0">
                <a:solidFill>
                  <a:srgbClr val="FF0000"/>
                </a:solidFill>
              </a:rPr>
              <a:t>dept_name</a:t>
            </a:r>
            <a:r>
              <a:rPr lang="en-US" sz="1700" i="1" dirty="0" smtClean="0">
                <a:solidFill>
                  <a:srgbClr val="FF0000"/>
                </a:solidFill>
              </a:rPr>
              <a:t>, </a:t>
            </a:r>
            <a:r>
              <a:rPr lang="en-US" sz="1700" i="1" dirty="0" err="1" smtClean="0">
                <a:solidFill>
                  <a:srgbClr val="FF0000"/>
                </a:solidFill>
              </a:rPr>
              <a:t>course_id</a:t>
            </a:r>
            <a:r>
              <a:rPr lang="en-US" sz="1700" i="1" dirty="0" smtClean="0">
                <a:solidFill>
                  <a:srgbClr val="FF0000"/>
                </a:solidFill>
              </a:rPr>
              <a:t>)</a:t>
            </a:r>
            <a:endParaRPr lang="en-US" sz="1700" i="1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744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4557848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Outer Join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3686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An extension of the join operation that avoids loss of information.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E.g. To list all students along with the </a:t>
            </a:r>
            <a:r>
              <a:rPr lang="en-US" altLang="zh-CN" dirty="0" smtClean="0">
                <a:ea typeface="宋体" charset="-122"/>
              </a:rPr>
              <a:t>course they have taken.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E.g.  To list all instructors along with the course they teach. </a:t>
            </a:r>
          </a:p>
          <a:p>
            <a:r>
              <a:rPr lang="en-US" altLang="zh-CN" dirty="0" smtClean="0">
                <a:ea typeface="宋体" charset="-122"/>
              </a:rPr>
              <a:t>Computes the join and then adds tuples form one relation that does not match tuples in the other relation to the result of the join.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Left Outer Join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Right Outer Join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Full Outer Join</a:t>
            </a:r>
          </a:p>
          <a:p>
            <a:pPr lvl="0"/>
            <a:r>
              <a:rPr lang="en-US" altLang="zh-CN" dirty="0">
                <a:ea typeface="宋体" charset="-122"/>
              </a:rPr>
              <a:t>Uses null values.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Join operations –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zh-CN" sz="2000" dirty="0" smtClean="0"/>
              <a:t>Relation </a:t>
            </a:r>
            <a:r>
              <a:rPr lang="en-US" altLang="zh-CN" sz="2000" i="1" dirty="0" smtClean="0"/>
              <a:t>course</a:t>
            </a:r>
            <a:endParaRPr lang="en-US" altLang="zh-CN" dirty="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/>
              <a:t>Relation </a:t>
            </a:r>
            <a:r>
              <a:rPr kumimoji="1" lang="en-US" altLang="zh-CN" sz="2000" i="1" dirty="0" err="1"/>
              <a:t>prereq</a:t>
            </a:r>
            <a:endParaRPr kumimoji="1" lang="en-US" altLang="zh-CN" sz="1800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52488" y="5395913"/>
            <a:ext cx="6757987" cy="7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</a:pPr>
            <a:r>
              <a:rPr kumimoji="1" lang="en-US" altLang="zh-CN" sz="2000" dirty="0" smtClean="0"/>
              <a:t>     </a:t>
            </a:r>
            <a:r>
              <a:rPr kumimoji="1" lang="en-US" altLang="zh-CN" sz="1800" dirty="0" smtClean="0"/>
              <a:t>Observe </a:t>
            </a:r>
            <a:r>
              <a:rPr kumimoji="1" lang="en-US" altLang="zh-CN" sz="1800" dirty="0"/>
              <a:t>that </a:t>
            </a:r>
            <a:r>
              <a:rPr kumimoji="1" lang="en-US" altLang="zh-CN" dirty="0" smtClean="0"/>
              <a:t> </a:t>
            </a:r>
            <a:r>
              <a:rPr kumimoji="1" lang="en-US" altLang="zh-CN" sz="1800" dirty="0" err="1"/>
              <a:t>prereq</a:t>
            </a:r>
            <a:r>
              <a:rPr kumimoji="1" lang="en-US" altLang="zh-CN" sz="1800" dirty="0"/>
              <a:t> information</a:t>
            </a:r>
            <a:r>
              <a:rPr kumimoji="1" lang="en-US" altLang="zh-CN" dirty="0"/>
              <a:t> </a:t>
            </a:r>
            <a:r>
              <a:rPr kumimoji="1" lang="en-US" altLang="zh-CN" sz="1800" dirty="0"/>
              <a:t>is missing for CS-315 and</a:t>
            </a:r>
            <a:r>
              <a:rPr kumimoji="1" lang="en-US" altLang="zh-CN" dirty="0"/>
              <a:t> </a:t>
            </a:r>
            <a:endParaRPr kumimoji="1" lang="en-US" altLang="zh-CN" sz="1800" dirty="0"/>
          </a:p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1800" dirty="0"/>
              <a:t>          course</a:t>
            </a:r>
            <a:r>
              <a:rPr kumimoji="1" lang="en-US" altLang="zh-CN" dirty="0"/>
              <a:t> </a:t>
            </a:r>
            <a:r>
              <a:rPr kumimoji="1" lang="en-US" altLang="zh-CN" sz="1800" dirty="0"/>
              <a:t>information</a:t>
            </a:r>
            <a:r>
              <a:rPr kumimoji="1" lang="en-US" altLang="zh-CN" dirty="0"/>
              <a:t> </a:t>
            </a:r>
            <a:r>
              <a:rPr kumimoji="1" lang="en-US" altLang="zh-CN" sz="1800" dirty="0"/>
              <a:t>is missing  for  CS-437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6" y="1739901"/>
            <a:ext cx="4108450" cy="113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3717926"/>
            <a:ext cx="2460625" cy="131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9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Left Outer Join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i="1"/>
              <a:t>  course</a:t>
            </a:r>
            <a:r>
              <a:rPr kumimoji="1" lang="en-US" altLang="zh-CN" sz="2000"/>
              <a:t> </a:t>
            </a:r>
            <a:r>
              <a:rPr kumimoji="1" lang="en-US" altLang="zh-CN" sz="2000" b="1">
                <a:solidFill>
                  <a:srgbClr val="000099"/>
                </a:solidFill>
              </a:rPr>
              <a:t>natural left outer join</a:t>
            </a:r>
            <a:r>
              <a:rPr kumimoji="1" lang="en-US" altLang="zh-CN" sz="2000"/>
              <a:t> </a:t>
            </a:r>
            <a:r>
              <a:rPr kumimoji="1" lang="en-US" altLang="zh-CN" sz="2000" i="1"/>
              <a:t>prereq</a:t>
            </a:r>
            <a:endParaRPr kumimoji="1" lang="en-US" altLang="zh-CN" sz="200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931988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1978819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Data Definition Language (DDL)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97088"/>
            <a:ext cx="6800850" cy="386715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schema for each relation.</a:t>
            </a:r>
          </a:p>
          <a:p>
            <a:r>
              <a:rPr lang="en-US" altLang="zh-CN" dirty="0" smtClean="0">
                <a:ea typeface="宋体" pitchFamily="2" charset="-122"/>
              </a:rPr>
              <a:t>The domain of values associated with each attribute.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Integrity constraints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Security and authorization information</a:t>
            </a:r>
            <a:r>
              <a:rPr lang="en-US" altLang="zh-CN" dirty="0" smtClean="0">
                <a:ea typeface="宋体" pitchFamily="2" charset="-122"/>
              </a:rPr>
              <a:t> for each relation.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The set of indices to be maintained for each relations.</a:t>
            </a:r>
          </a:p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physical storage structure</a:t>
            </a:r>
            <a:r>
              <a:rPr lang="en-US" altLang="zh-CN" dirty="0" smtClean="0">
                <a:ea typeface="宋体" pitchFamily="2" charset="-122"/>
              </a:rPr>
              <a:t> of each relation on disk.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2938" y="1249363"/>
            <a:ext cx="79295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latin typeface="Helvetica" pitchFamily="34" charset="0"/>
                <a:ea typeface="宋体" pitchFamily="2" charset="-122"/>
              </a:rPr>
              <a:t>DLL provides the definition of relations, it allows the </a:t>
            </a:r>
            <a:r>
              <a:rPr lang="en-US" altLang="zh-CN" sz="2000" dirty="0">
                <a:latin typeface="Helvetica" pitchFamily="34" charset="0"/>
                <a:ea typeface="宋体" pitchFamily="2" charset="-122"/>
              </a:rPr>
              <a:t>specification of not only a set of relations but </a:t>
            </a:r>
            <a:r>
              <a:rPr lang="en-US" altLang="zh-CN" sz="2000" dirty="0" smtClean="0">
                <a:latin typeface="Helvetica" pitchFamily="34" charset="0"/>
                <a:ea typeface="宋体" pitchFamily="2" charset="-122"/>
              </a:rPr>
              <a:t>also the following information:</a:t>
            </a:r>
            <a:endParaRPr lang="en-US" altLang="zh-CN" sz="2000" dirty="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783809" y="3108239"/>
            <a:ext cx="3222625" cy="711200"/>
          </a:xfrm>
          <a:prstGeom prst="cloudCallout">
            <a:avLst>
              <a:gd name="adj1" fmla="val -78189"/>
              <a:gd name="adj2" fmla="val -787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>
                <a:ea typeface="宋体" pitchFamily="2" charset="-122"/>
              </a:rPr>
              <a:t>Basic structure…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936557" y="5953760"/>
            <a:ext cx="4905375" cy="711200"/>
          </a:xfrm>
          <a:prstGeom prst="cloudCallout">
            <a:avLst>
              <a:gd name="adj1" fmla="val -24698"/>
              <a:gd name="adj2" fmla="val -822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pitchFamily="2" charset="-122"/>
              </a:rPr>
              <a:t>A little of physical structure…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/>
              <a:t> </a:t>
            </a:r>
            <a:r>
              <a:rPr kumimoji="1" lang="en-US" altLang="zh-CN" sz="2000" i="1" dirty="0"/>
              <a:t> course</a:t>
            </a:r>
            <a:r>
              <a:rPr kumimoji="1" lang="en-US" altLang="zh-CN" sz="2000" dirty="0"/>
              <a:t> </a:t>
            </a:r>
            <a:r>
              <a:rPr kumimoji="1" lang="en-US" altLang="zh-CN" sz="2000" b="1" dirty="0">
                <a:solidFill>
                  <a:srgbClr val="000099"/>
                </a:solidFill>
              </a:rPr>
              <a:t>natural right outer join</a:t>
            </a:r>
            <a:r>
              <a:rPr kumimoji="1" lang="en-US" altLang="zh-CN" sz="2000" dirty="0"/>
              <a:t> </a:t>
            </a:r>
            <a:r>
              <a:rPr kumimoji="1" lang="en-US" altLang="zh-CN" sz="2000" i="1" dirty="0" err="1"/>
              <a:t>prereq</a:t>
            </a:r>
            <a:endParaRPr kumimoji="1" lang="en-US" altLang="zh-CN" sz="2000" i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5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52488" y="1325563"/>
            <a:ext cx="481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/>
              <a:t> </a:t>
            </a:r>
            <a:r>
              <a:rPr kumimoji="1" lang="en-US" altLang="zh-CN" sz="2000" i="1"/>
              <a:t> course</a:t>
            </a:r>
            <a:r>
              <a:rPr kumimoji="1" lang="en-US" altLang="zh-CN" sz="2000"/>
              <a:t> </a:t>
            </a:r>
            <a:r>
              <a:rPr kumimoji="1" lang="en-US" altLang="zh-CN" sz="2000" b="1">
                <a:solidFill>
                  <a:srgbClr val="000099"/>
                </a:solidFill>
              </a:rPr>
              <a:t>natural full outer join</a:t>
            </a:r>
            <a:r>
              <a:rPr kumimoji="1" lang="en-US" altLang="zh-CN" sz="2000"/>
              <a:t> </a:t>
            </a:r>
            <a:r>
              <a:rPr kumimoji="1" lang="en-US" altLang="zh-CN" sz="2000" i="1"/>
              <a:t>prereq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8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Joined Relations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7275"/>
            <a:ext cx="7848600" cy="3556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Join operations take two relations and return as a result another relation. </a:t>
            </a:r>
          </a:p>
          <a:p>
            <a:r>
              <a:rPr lang="en-US" altLang="zh-CN" dirty="0" smtClean="0">
                <a:ea typeface="宋体" charset="-122"/>
              </a:rPr>
              <a:t>The join operations are typically used as subquery expressions in the 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dirty="0" smtClean="0">
                <a:ea typeface="宋体" charset="-122"/>
              </a:rPr>
              <a:t>clause</a:t>
            </a:r>
          </a:p>
          <a:p>
            <a:r>
              <a:rPr lang="en-US" altLang="zh-CN" dirty="0" smtClean="0">
                <a:ea typeface="宋体" charset="-122"/>
              </a:rPr>
              <a:t>Join condition – defines which tuples in the two relations match, and what attributes are present in the result of the join.</a:t>
            </a:r>
          </a:p>
          <a:p>
            <a:r>
              <a:rPr lang="en-US" altLang="zh-CN" dirty="0" smtClean="0">
                <a:ea typeface="宋体" charset="-122"/>
              </a:rPr>
              <a:t>Join type – defines how tuples in each relation that do not match any tuple in the other relation (based on the join condition) are treated.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71600" y="44196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Join Types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371600" y="4800600"/>
            <a:ext cx="1752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FF0000"/>
                </a:solidFill>
                <a:ea typeface="宋体" charset="-122"/>
              </a:rPr>
              <a:t>inner</a:t>
            </a: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 join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left outer join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right outer join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full outer join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191000" y="4419600"/>
            <a:ext cx="2514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 smtClean="0">
                <a:solidFill>
                  <a:srgbClr val="000000"/>
                </a:solidFill>
                <a:ea typeface="宋体" charset="-122"/>
              </a:rPr>
              <a:t>Join Conditions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191000" y="4800600"/>
            <a:ext cx="2514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  <a:ea typeface="宋体" charset="-122"/>
              </a:rPr>
              <a:t>natural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  <a:ea typeface="宋体" charset="-122"/>
              </a:rPr>
              <a:t>on 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&lt;predicate&gt;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  <a:ea typeface="宋体" charset="-122"/>
              </a:rPr>
              <a:t>using 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kumimoji="0" lang="en-US" altLang="zh-CN" sz="1800" i="1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kumimoji="0"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kumimoji="0" lang="en-US" altLang="zh-CN" sz="1800" i="1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kumimoji="0" lang="en-US" altLang="zh-CN" sz="1800" baseline="-2500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, ..., </a:t>
            </a:r>
            <a:r>
              <a:rPr kumimoji="0" lang="en-US" altLang="zh-CN" sz="1800" i="1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kumimoji="0" lang="en-US" altLang="zh-CN" sz="1800" baseline="-2500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b="1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8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The end of the lecture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Domain Types in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915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char(n).</a:t>
            </a:r>
            <a:r>
              <a:rPr lang="en-US" altLang="zh-CN" sz="1800" dirty="0" smtClean="0">
                <a:ea typeface="宋体" pitchFamily="2" charset="-122"/>
              </a:rPr>
              <a:t>  Fixed length character string, with user-specified length </a:t>
            </a:r>
            <a:r>
              <a:rPr lang="en-US" altLang="zh-CN" sz="1800" i="1" dirty="0" smtClean="0">
                <a:ea typeface="宋体" pitchFamily="2" charset="-122"/>
              </a:rPr>
              <a:t>n.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varchar(n). </a:t>
            </a:r>
            <a:r>
              <a:rPr lang="en-US" altLang="zh-CN" sz="1800" dirty="0" smtClean="0">
                <a:ea typeface="宋体" pitchFamily="2" charset="-122"/>
              </a:rPr>
              <a:t> Variable length character strings, with user-specified maximum length </a:t>
            </a:r>
            <a:r>
              <a:rPr lang="en-US" altLang="zh-CN" sz="1800" i="1" dirty="0" smtClean="0">
                <a:ea typeface="宋体" pitchFamily="2" charset="-122"/>
              </a:rPr>
              <a:t>n.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int.  </a:t>
            </a:r>
            <a:r>
              <a:rPr lang="en-US" altLang="zh-CN" sz="1800" dirty="0" smtClean="0">
                <a:ea typeface="宋体" pitchFamily="2" charset="-122"/>
              </a:rPr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err="1" smtClean="0">
                <a:ea typeface="宋体" pitchFamily="2" charset="-122"/>
              </a:rPr>
              <a:t>smallint</a:t>
            </a:r>
            <a:r>
              <a:rPr lang="en-US" altLang="zh-CN" sz="1800" b="1" dirty="0" smtClean="0">
                <a:ea typeface="宋体" pitchFamily="2" charset="-122"/>
              </a:rPr>
              <a:t>.</a:t>
            </a:r>
            <a:r>
              <a:rPr lang="en-US" altLang="zh-CN" sz="1800" dirty="0" smtClean="0">
                <a:ea typeface="宋体" pitchFamily="2" charset="-122"/>
              </a:rPr>
              <a:t>  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ea typeface="宋体" pitchFamily="2" charset="-122"/>
              </a:rPr>
              <a:t>numeric(</a:t>
            </a:r>
            <a:r>
              <a:rPr lang="en-US" altLang="zh-CN" sz="1800" b="1" dirty="0" err="1" smtClean="0">
                <a:solidFill>
                  <a:srgbClr val="FF0000"/>
                </a:solidFill>
                <a:ea typeface="宋体" pitchFamily="2" charset="-122"/>
              </a:rPr>
              <a:t>p,d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itchFamily="2" charset="-122"/>
              </a:rPr>
              <a:t>).</a:t>
            </a:r>
            <a:r>
              <a:rPr lang="en-US" altLang="zh-CN" sz="1800" dirty="0" smtClean="0">
                <a:ea typeface="宋体" pitchFamily="2" charset="-122"/>
              </a:rPr>
              <a:t>  Fixed point number, with user-specified precision of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dirty="0" smtClean="0">
                <a:ea typeface="宋体" pitchFamily="2" charset="-122"/>
              </a:rPr>
              <a:t> digits, with </a:t>
            </a:r>
            <a:r>
              <a:rPr lang="en-US" altLang="zh-CN" sz="1800" i="1" dirty="0" smtClean="0">
                <a:ea typeface="宋体" pitchFamily="2" charset="-122"/>
              </a:rPr>
              <a:t>d</a:t>
            </a:r>
            <a:r>
              <a:rPr lang="en-US" altLang="zh-CN" sz="1800" dirty="0" smtClean="0">
                <a:ea typeface="宋体" pitchFamily="2" charset="-122"/>
              </a:rPr>
              <a:t> digits to the right of decimal point. </a:t>
            </a:r>
            <a:r>
              <a:rPr lang="en-US" altLang="zh-CN" sz="1800" dirty="0">
                <a:ea typeface="宋体" pitchFamily="2" charset="-122"/>
              </a:rPr>
              <a:t>.  (ex., numeric(3,1), allows 44.5 to be stores exactly, but not 444.5 or 0.32)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real, double precision.</a:t>
            </a:r>
            <a:r>
              <a:rPr lang="en-US" altLang="zh-CN" sz="1800" dirty="0" smtClean="0">
                <a:ea typeface="宋体" pitchFamily="2" charset="-122"/>
              </a:rPr>
              <a:t>  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float(n).</a:t>
            </a:r>
            <a:r>
              <a:rPr lang="en-US" altLang="zh-CN" sz="1800" dirty="0" smtClean="0">
                <a:ea typeface="宋体" pitchFamily="2" charset="-122"/>
              </a:rPr>
              <a:t>  Floating point number, with user-specified precision of at least </a:t>
            </a:r>
            <a:r>
              <a:rPr lang="en-US" altLang="zh-CN" sz="1800" i="1" dirty="0" smtClean="0">
                <a:ea typeface="宋体" pitchFamily="2" charset="-122"/>
              </a:rPr>
              <a:t>n</a:t>
            </a:r>
            <a:r>
              <a:rPr lang="en-US" altLang="zh-CN" sz="1800" dirty="0" smtClean="0">
                <a:ea typeface="宋体" pitchFamily="2" charset="-122"/>
              </a:rPr>
              <a:t> digits.</a:t>
            </a:r>
          </a:p>
          <a:p>
            <a:pPr>
              <a:lnSpc>
                <a:spcPct val="90000"/>
              </a:lnSpc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Null values are allowed in all the domain types.  Declaring an attribute to be </a:t>
            </a:r>
            <a:r>
              <a:rPr lang="en-US" altLang="zh-CN" sz="1800" b="1" dirty="0" smtClean="0">
                <a:ea typeface="宋体" pitchFamily="2" charset="-122"/>
              </a:rPr>
              <a:t>not null</a:t>
            </a:r>
            <a:r>
              <a:rPr lang="en-US" altLang="zh-CN" sz="1800" dirty="0" smtClean="0">
                <a:ea typeface="宋体" pitchFamily="2" charset="-122"/>
              </a:rPr>
              <a:t> prohibits null values for that attribute.</a:t>
            </a:r>
          </a:p>
          <a:p>
            <a:pPr>
              <a:lnSpc>
                <a:spcPct val="90000"/>
              </a:lnSpc>
            </a:pPr>
            <a:endParaRPr lang="en-US" altLang="zh-CN" sz="1800" b="1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Date/Time Types in SQL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370513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date.</a:t>
            </a:r>
            <a:r>
              <a:rPr lang="en-US" altLang="zh-CN" sz="1800" smtClean="0">
                <a:ea typeface="宋体" pitchFamily="2" charset="-122"/>
              </a:rPr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date</a:t>
            </a:r>
            <a:r>
              <a:rPr lang="en-US" altLang="zh-CN" sz="1600" smtClean="0">
                <a:ea typeface="宋体" pitchFamily="2" charset="-122"/>
              </a:rPr>
              <a:t> ‘2007-9-23’</a:t>
            </a:r>
          </a:p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time. </a:t>
            </a:r>
            <a:r>
              <a:rPr lang="en-US" altLang="zh-CN" sz="1800" smtClean="0">
                <a:ea typeface="宋体" pitchFamily="2" charset="-122"/>
              </a:rPr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</a:t>
            </a:r>
            <a:r>
              <a:rPr lang="en-US" altLang="zh-CN" sz="1600" b="1" smtClean="0">
                <a:ea typeface="宋体" pitchFamily="2" charset="-122"/>
              </a:rPr>
              <a:t> time</a:t>
            </a:r>
            <a:r>
              <a:rPr lang="en-US" altLang="zh-CN" sz="1600" smtClean="0">
                <a:ea typeface="宋体" pitchFamily="2" charset="-122"/>
              </a:rPr>
              <a:t> ’09:00:30’        </a:t>
            </a:r>
            <a:r>
              <a:rPr lang="en-US" altLang="zh-CN" sz="1600" b="1" smtClean="0">
                <a:ea typeface="宋体" pitchFamily="2" charset="-122"/>
              </a:rPr>
              <a:t> time</a:t>
            </a:r>
            <a:r>
              <a:rPr lang="en-US" altLang="zh-CN" sz="1600" smtClean="0">
                <a:ea typeface="宋体" pitchFamily="2" charset="-122"/>
              </a:rPr>
              <a:t> ’09:00:30.75’</a:t>
            </a:r>
          </a:p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timestamp</a:t>
            </a:r>
            <a:r>
              <a:rPr lang="en-US" altLang="zh-CN" sz="1800" smtClean="0">
                <a:ea typeface="宋体" pitchFamily="2" charset="-122"/>
              </a:rPr>
              <a:t>: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</a:t>
            </a:r>
            <a:r>
              <a:rPr lang="en-US" altLang="zh-CN" sz="1600" b="1" smtClean="0">
                <a:ea typeface="宋体" pitchFamily="2" charset="-122"/>
              </a:rPr>
              <a:t>timestamp</a:t>
            </a:r>
            <a:r>
              <a:rPr lang="en-US" altLang="zh-CN" sz="1600" smtClean="0">
                <a:ea typeface="宋体" pitchFamily="2" charset="-122"/>
              </a:rPr>
              <a:t>  ‘2007-9-23 09:00:30.75’</a:t>
            </a:r>
          </a:p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Interval</a:t>
            </a:r>
            <a:r>
              <a:rPr lang="en-US" altLang="zh-CN" sz="1800" smtClean="0">
                <a:ea typeface="宋体" pitchFamily="2" charset="-122"/>
              </a:rPr>
              <a:t>: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Interval  ‘1’ day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Interval values can be added to date/time/timestamp values</a:t>
            </a:r>
          </a:p>
          <a:p>
            <a:pPr>
              <a:tabLst>
                <a:tab pos="1250950" algn="l"/>
              </a:tabLst>
            </a:pPr>
            <a:r>
              <a:rPr lang="en-US" altLang="zh-CN" sz="1800" smtClean="0">
                <a:ea typeface="宋体" pitchFamily="2" charset="-122"/>
              </a:rPr>
              <a:t>Can extract values of individual fields from date/time/timestamp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extract</a:t>
            </a:r>
            <a:r>
              <a:rPr lang="en-US" altLang="zh-CN" sz="1600" smtClean="0">
                <a:ea typeface="宋体" pitchFamily="2" charset="-122"/>
              </a:rPr>
              <a:t> (</a:t>
            </a:r>
            <a:r>
              <a:rPr lang="en-US" altLang="zh-CN" sz="1600" b="1" smtClean="0">
                <a:ea typeface="宋体" pitchFamily="2" charset="-122"/>
              </a:rPr>
              <a:t>year from</a:t>
            </a:r>
            <a:r>
              <a:rPr lang="en-US" altLang="zh-CN" sz="1600" smtClean="0">
                <a:ea typeface="宋体" pitchFamily="2" charset="-122"/>
              </a:rPr>
              <a:t> r.starttime) </a:t>
            </a:r>
          </a:p>
          <a:p>
            <a:pPr>
              <a:tabLst>
                <a:tab pos="1250950" algn="l"/>
              </a:tabLst>
            </a:pPr>
            <a:r>
              <a:rPr lang="en-US" altLang="zh-CN" sz="1800" smtClean="0">
                <a:ea typeface="宋体" pitchFamily="2" charset="-122"/>
              </a:rPr>
              <a:t>Can cast string types to date/time/timestamp 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cast</a:t>
            </a:r>
            <a:r>
              <a:rPr lang="en-US" altLang="zh-CN" sz="1600" smtClean="0">
                <a:ea typeface="宋体" pitchFamily="2" charset="-122"/>
              </a:rPr>
              <a:t>   &lt;string-valued-expression&gt; </a:t>
            </a:r>
            <a:r>
              <a:rPr lang="en-US" altLang="zh-CN" sz="1600" b="1" smtClean="0">
                <a:ea typeface="宋体" pitchFamily="2" charset="-122"/>
              </a:rPr>
              <a:t>as date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cast</a:t>
            </a:r>
            <a:r>
              <a:rPr lang="en-US" altLang="zh-CN" sz="1600" smtClean="0">
                <a:ea typeface="宋体" pitchFamily="2" charset="-122"/>
              </a:rPr>
              <a:t>   &lt;string-valued-expression&gt; </a:t>
            </a:r>
            <a:r>
              <a:rPr lang="en-US" altLang="zh-CN" sz="1600" b="1" smtClean="0">
                <a:ea typeface="宋体" pitchFamily="2" charset="-122"/>
              </a:rPr>
              <a:t>as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Create Table Construct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160" y="1056640"/>
            <a:ext cx="7823200" cy="5293360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dirty="0" smtClean="0">
                <a:ea typeface="宋体" pitchFamily="2" charset="-122"/>
              </a:rPr>
              <a:t>An SQL relation is defined using the </a:t>
            </a:r>
            <a:r>
              <a:rPr lang="en-US" altLang="zh-CN" b="1" dirty="0" smtClean="0">
                <a:ea typeface="宋体" pitchFamily="2" charset="-122"/>
              </a:rPr>
              <a:t>create table </a:t>
            </a:r>
            <a:r>
              <a:rPr lang="en-US" altLang="zh-CN" dirty="0" smtClean="0">
                <a:ea typeface="宋体" pitchFamily="2" charset="-122"/>
              </a:rPr>
              <a:t>command: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create table </a:t>
            </a:r>
            <a:r>
              <a:rPr lang="en-US" altLang="zh-CN" i="1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(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i="1" dirty="0">
                <a:ea typeface="宋体" pitchFamily="2" charset="-122"/>
              </a:rPr>
              <a:t>	</a:t>
            </a:r>
            <a:r>
              <a:rPr lang="en-US" altLang="zh-CN" i="1" dirty="0" smtClean="0">
                <a:ea typeface="宋体" pitchFamily="2" charset="-122"/>
              </a:rPr>
              <a:t>			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err="1" smtClean="0">
                <a:ea typeface="宋体" pitchFamily="2" charset="-122"/>
              </a:rPr>
              <a:t>D</a:t>
            </a:r>
            <a:r>
              <a:rPr lang="en-US" altLang="zh-CN" i="1" baseline="-25000" dirty="0" err="1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,</a:t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			</a:t>
            </a:r>
            <a:r>
              <a:rPr lang="en-US" altLang="zh-CN" dirty="0" smtClean="0">
                <a:ea typeface="宋体" pitchFamily="2" charset="-122"/>
              </a:rPr>
              <a:t>(integrity-constraint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),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	...,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	(integrity-</a:t>
            </a:r>
            <a:r>
              <a:rPr lang="en-US" altLang="zh-CN" dirty="0" err="1" smtClean="0">
                <a:ea typeface="宋体" pitchFamily="2" charset="-122"/>
              </a:rPr>
              <a:t>constraint</a:t>
            </a:r>
            <a:r>
              <a:rPr lang="en-US" altLang="zh-CN" baseline="-25000" dirty="0" err="1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600" i="1" dirty="0" smtClean="0">
                <a:ea typeface="宋体" pitchFamily="2" charset="-122"/>
              </a:rPr>
              <a:t>r</a:t>
            </a:r>
            <a:r>
              <a:rPr lang="en-US" altLang="zh-CN" sz="1600" dirty="0" smtClean="0">
                <a:ea typeface="宋体" pitchFamily="2" charset="-122"/>
              </a:rPr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600" dirty="0" smtClean="0">
                <a:ea typeface="宋体" pitchFamily="2" charset="-122"/>
              </a:rPr>
              <a:t>each </a:t>
            </a:r>
            <a:r>
              <a:rPr lang="en-US" altLang="zh-CN" sz="1600" i="1" dirty="0" smtClean="0">
                <a:ea typeface="宋体" pitchFamily="2" charset="-122"/>
              </a:rPr>
              <a:t>A</a:t>
            </a:r>
            <a:r>
              <a:rPr lang="en-US" altLang="zh-CN" sz="1600" i="1" baseline="-25000" dirty="0" smtClean="0">
                <a:ea typeface="宋体" pitchFamily="2" charset="-122"/>
              </a:rPr>
              <a:t>i</a:t>
            </a:r>
            <a:r>
              <a:rPr lang="en-US" altLang="zh-CN" sz="1600" dirty="0" smtClean="0">
                <a:ea typeface="宋体" pitchFamily="2" charset="-122"/>
              </a:rPr>
              <a:t> is an attribute name in the schema of relation </a:t>
            </a:r>
            <a:r>
              <a:rPr lang="en-US" altLang="zh-CN" sz="1600" i="1" dirty="0" smtClean="0">
                <a:ea typeface="宋体" pitchFamily="2" charset="-122"/>
              </a:rPr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600" i="1" dirty="0" smtClean="0">
                <a:ea typeface="宋体" pitchFamily="2" charset="-122"/>
              </a:rPr>
              <a:t>D</a:t>
            </a:r>
            <a:r>
              <a:rPr lang="en-US" altLang="zh-CN" sz="1600" i="1" baseline="-25000" dirty="0" smtClean="0">
                <a:ea typeface="宋体" pitchFamily="2" charset="-122"/>
              </a:rPr>
              <a:t>i</a:t>
            </a:r>
            <a:r>
              <a:rPr lang="en-US" altLang="zh-CN" sz="1600" dirty="0" smtClean="0">
                <a:ea typeface="宋体" pitchFamily="2" charset="-122"/>
              </a:rPr>
              <a:t> is the data type of values in the domain of attribute </a:t>
            </a:r>
            <a:r>
              <a:rPr lang="en-US" altLang="zh-CN" sz="1600" i="1" dirty="0" smtClean="0">
                <a:ea typeface="宋体" pitchFamily="2" charset="-122"/>
              </a:rPr>
              <a:t>A</a:t>
            </a:r>
            <a:r>
              <a:rPr lang="en-US" altLang="zh-CN" sz="1600" i="1" baseline="-25000" dirty="0" smtClean="0">
                <a:ea typeface="宋体" pitchFamily="2" charset="-122"/>
              </a:rPr>
              <a:t>i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dirty="0" smtClean="0">
                <a:ea typeface="宋体" pitchFamily="2" charset="-122"/>
              </a:rPr>
              <a:t>Example: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en-US" sz="1800" dirty="0"/>
              <a:t> </a:t>
            </a:r>
            <a:r>
              <a:rPr lang="en-US" altLang="en-US" sz="1800" b="1" dirty="0"/>
              <a:t>create </a:t>
            </a:r>
            <a:r>
              <a:rPr lang="en-US" altLang="en-US" sz="1800" b="1" dirty="0" smtClean="0"/>
              <a:t>table </a:t>
            </a:r>
            <a:r>
              <a:rPr lang="en-US" altLang="en-US" sz="1800" dirty="0" smtClean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(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ID</a:t>
            </a:r>
            <a:r>
              <a:rPr lang="en-US" altLang="en-US" sz="1800" dirty="0"/>
              <a:t>                </a:t>
            </a:r>
            <a:r>
              <a:rPr lang="en-US" altLang="en-US" sz="1800" b="1" dirty="0"/>
              <a:t>char</a:t>
            </a:r>
            <a:r>
              <a:rPr lang="en-US" altLang="en-US" sz="1800" dirty="0"/>
              <a:t>(5),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name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</a:t>
            </a:r>
            <a:r>
              <a:rPr lang="en-US" altLang="en-US" sz="1800" b="1" dirty="0"/>
              <a:t>,</a:t>
            </a:r>
            <a:r>
              <a:rPr lang="en-US" altLang="en-US" sz="1800" b="1" i="1" dirty="0"/>
              <a:t/>
            </a:r>
            <a:br>
              <a:rPr lang="en-US" altLang="en-US" sz="1800" b="1" i="1" dirty="0"/>
            </a:br>
            <a:r>
              <a:rPr lang="en-US" altLang="en-US" sz="1800" b="1" i="1" dirty="0"/>
              <a:t>                             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>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(20),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salary</a:t>
            </a:r>
            <a:r>
              <a:rPr lang="en-US" altLang="en-US" sz="1800" dirty="0"/>
              <a:t>           </a:t>
            </a:r>
            <a:r>
              <a:rPr lang="en-US" altLang="en-US" sz="1800" b="1" dirty="0"/>
              <a:t>numeric</a:t>
            </a:r>
            <a:r>
              <a:rPr lang="en-US" altLang="en-US" sz="1800" dirty="0"/>
              <a:t>(8,2))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 altLang="en-US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3722" y="986790"/>
            <a:ext cx="7968838" cy="4923427"/>
          </a:xfrm>
        </p:spPr>
        <p:txBody>
          <a:bodyPr/>
          <a:lstStyle/>
          <a:p>
            <a:r>
              <a:rPr lang="en-US" altLang="en-US" dirty="0"/>
              <a:t>Types of integrity constraints</a:t>
            </a:r>
          </a:p>
          <a:p>
            <a:pPr lvl="1"/>
            <a:r>
              <a:rPr lang="en-US" altLang="en-US" b="1" dirty="0"/>
              <a:t>primary key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 </a:t>
            </a:r>
            <a:r>
              <a:rPr lang="en-US" altLang="en-US" dirty="0" smtClean="0"/>
              <a:t>)    :  </a:t>
            </a:r>
            <a:r>
              <a:rPr kumimoji="0" lang="en-US" altLang="zh-CN" dirty="0" smtClean="0">
                <a:solidFill>
                  <a:srgbClr val="0070C0"/>
                </a:solidFill>
                <a:latin typeface="Times New Roman" pitchFamily="18" charset="0"/>
              </a:rPr>
              <a:t>Any </a:t>
            </a:r>
            <a:r>
              <a:rPr kumimoji="0" lang="en-US" altLang="zh-CN" dirty="0">
                <a:solidFill>
                  <a:srgbClr val="0070C0"/>
                </a:solidFill>
                <a:latin typeface="Times New Roman" pitchFamily="18" charset="0"/>
              </a:rPr>
              <a:t>Primary key is not null</a:t>
            </a:r>
            <a:endParaRPr kumimoji="0" lang="zh-CN" altLang="en-US" dirty="0">
              <a:solidFill>
                <a:srgbClr val="0070C0"/>
              </a:solidFill>
              <a:latin typeface="Times New Roman" pitchFamily="18" charset="0"/>
            </a:endParaRPr>
          </a:p>
          <a:p>
            <a:pPr lvl="1"/>
            <a:r>
              <a:rPr lang="en-US" altLang="en-US" b="1" dirty="0" smtClean="0"/>
              <a:t>foreign </a:t>
            </a:r>
            <a:r>
              <a:rPr lang="en-US" altLang="en-US" b="1" dirty="0"/>
              <a:t>key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m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 </a:t>
            </a:r>
            <a:r>
              <a:rPr lang="en-US" altLang="en-US" dirty="0"/>
              <a:t>) </a:t>
            </a:r>
            <a:r>
              <a:rPr lang="en-US" altLang="en-US" b="1" dirty="0"/>
              <a:t>references </a:t>
            </a:r>
            <a:r>
              <a:rPr lang="en-US" altLang="en-US" i="1" dirty="0"/>
              <a:t>r</a:t>
            </a:r>
            <a:endParaRPr lang="en-US" altLang="en-US" b="1" dirty="0"/>
          </a:p>
          <a:p>
            <a:pPr lvl="1"/>
            <a:r>
              <a:rPr lang="en-US" altLang="en-US" b="1" dirty="0"/>
              <a:t>not null</a:t>
            </a:r>
          </a:p>
          <a:p>
            <a:r>
              <a:rPr lang="en-US" altLang="en-US" dirty="0"/>
              <a:t>SQL prevents any update to the database that violates an integrity constraint.</a:t>
            </a:r>
          </a:p>
          <a:p>
            <a:r>
              <a:rPr lang="en-US" altLang="en-US" dirty="0"/>
              <a:t>Example:</a:t>
            </a:r>
          </a:p>
          <a:p>
            <a:pPr>
              <a:buNone/>
            </a:pPr>
            <a:r>
              <a:rPr lang="en-US" altLang="en-US" sz="1800" b="1" dirty="0"/>
              <a:t>         create table</a:t>
            </a:r>
            <a:r>
              <a:rPr lang="en-US" altLang="en-US" sz="1800" dirty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(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i="1" dirty="0"/>
              <a:t>ID</a:t>
            </a:r>
            <a:r>
              <a:rPr lang="en-US" altLang="en-US" sz="1800" dirty="0"/>
              <a:t>                </a:t>
            </a:r>
            <a:r>
              <a:rPr lang="en-US" altLang="en-US" sz="1800" b="1" dirty="0"/>
              <a:t>char</a:t>
            </a:r>
            <a:r>
              <a:rPr lang="en-US" altLang="en-US" sz="1800" dirty="0"/>
              <a:t>(5),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i="1" dirty="0"/>
              <a:t>name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 </a:t>
            </a:r>
            <a:r>
              <a:rPr lang="en-US" altLang="en-US" sz="1800" b="1" dirty="0">
                <a:solidFill>
                  <a:srgbClr val="0070C0"/>
                </a:solidFill>
              </a:rPr>
              <a:t>not null</a:t>
            </a:r>
            <a:r>
              <a:rPr lang="en-US" altLang="en-US" sz="1800" b="1" dirty="0"/>
              <a:t>,</a:t>
            </a:r>
            <a:r>
              <a:rPr lang="en-US" altLang="en-US" sz="1800" b="1" i="1" dirty="0"/>
              <a:t/>
            </a:r>
            <a:br>
              <a:rPr lang="en-US" altLang="en-US" sz="1800" b="1" i="1" dirty="0"/>
            </a:br>
            <a:r>
              <a:rPr lang="en-US" altLang="en-US" sz="1800" b="1" i="1" dirty="0"/>
              <a:t>               </a:t>
            </a:r>
            <a:r>
              <a:rPr lang="en-US" altLang="en-US" sz="1800" i="1" dirty="0"/>
              <a:t>dept_name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(20),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i="1" dirty="0"/>
              <a:t>salary</a:t>
            </a:r>
            <a:r>
              <a:rPr lang="en-US" altLang="en-US" sz="1800" dirty="0"/>
              <a:t>           </a:t>
            </a:r>
            <a:r>
              <a:rPr lang="en-US" altLang="en-US" sz="1800" b="1" dirty="0"/>
              <a:t>numeric</a:t>
            </a:r>
            <a:r>
              <a:rPr lang="en-US" altLang="en-US" sz="1800" dirty="0"/>
              <a:t>(8,2),</a:t>
            </a:r>
            <a:br>
              <a:rPr lang="en-US" altLang="en-US" sz="1800" dirty="0"/>
            </a:br>
            <a:r>
              <a:rPr lang="en-US" altLang="en-US" sz="1400" dirty="0"/>
              <a:t>                 </a:t>
            </a:r>
            <a:r>
              <a:rPr lang="en-US" altLang="en-US" sz="1400" dirty="0" smtClean="0"/>
              <a:t>  </a:t>
            </a:r>
            <a:r>
              <a:rPr lang="en-US" altLang="en-US" sz="1800" b="1" dirty="0" smtClean="0">
                <a:solidFill>
                  <a:srgbClr val="0070C0"/>
                </a:solidFill>
              </a:rPr>
              <a:t>primary </a:t>
            </a:r>
            <a:r>
              <a:rPr lang="en-US" altLang="en-US" sz="1800" b="1" dirty="0">
                <a:solidFill>
                  <a:srgbClr val="0070C0"/>
                </a:solidFill>
              </a:rPr>
              <a:t>key</a:t>
            </a:r>
            <a:r>
              <a:rPr lang="en-US" altLang="en-US" sz="1800" b="1" dirty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/>
              <a:t>ID</a:t>
            </a:r>
            <a:r>
              <a:rPr lang="en-US" altLang="en-US" sz="1800" dirty="0"/>
              <a:t>),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b="1" dirty="0">
                <a:solidFill>
                  <a:srgbClr val="0070C0"/>
                </a:solidFill>
              </a:rPr>
              <a:t>foreign key </a:t>
            </a:r>
            <a:r>
              <a:rPr lang="en-US" altLang="en-US" sz="1800" i="1" dirty="0"/>
              <a:t>(dept_name</a:t>
            </a:r>
            <a:r>
              <a:rPr lang="en-US" altLang="en-US" sz="1800" dirty="0"/>
              <a:t>) </a:t>
            </a:r>
            <a:r>
              <a:rPr lang="en-US" altLang="en-US" sz="1800" b="1" dirty="0"/>
              <a:t>references </a:t>
            </a:r>
            <a:r>
              <a:rPr lang="en-US" altLang="en-US" sz="1800" i="1" dirty="0"/>
              <a:t>department);</a:t>
            </a:r>
          </a:p>
          <a:p>
            <a:pPr>
              <a:buNone/>
            </a:pP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95228566"/>
      </p:ext>
    </p:extLst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1470082965</TotalTime>
  <Words>2121</Words>
  <Application>Microsoft Office PowerPoint</Application>
  <PresentationFormat>全屏显示(4:3)</PresentationFormat>
  <Paragraphs>438</Paragraphs>
  <Slides>53</Slides>
  <Notes>39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db-book</vt:lpstr>
      <vt:lpstr>Clip</vt:lpstr>
      <vt:lpstr>SQL – Lecture 1</vt:lpstr>
      <vt:lpstr>Introduction</vt:lpstr>
      <vt:lpstr>SQL Parts</vt:lpstr>
      <vt:lpstr>Schema Diagram for University Database</vt:lpstr>
      <vt:lpstr>Data Definition Language (DDL)</vt:lpstr>
      <vt:lpstr>Domain Types in SQL</vt:lpstr>
      <vt:lpstr>Date/Time Types in SQL (Cont.)</vt:lpstr>
      <vt:lpstr>Create Table Construct</vt:lpstr>
      <vt:lpstr>Integrity Constraints in Create Table</vt:lpstr>
      <vt:lpstr>Few More Relation Examples</vt:lpstr>
      <vt:lpstr>Drop and Alter Table Constructs</vt:lpstr>
      <vt:lpstr>Basic Structure of SQL Queries</vt:lpstr>
      <vt:lpstr>The select Clause</vt:lpstr>
      <vt:lpstr>The select Clause (Cont.)</vt:lpstr>
      <vt:lpstr>The select Clause (Cont.)</vt:lpstr>
      <vt:lpstr>The select Clause (Cont.)</vt:lpstr>
      <vt:lpstr>The where Clause</vt:lpstr>
      <vt:lpstr>Where Clause Predicates</vt:lpstr>
      <vt:lpstr>The from Clause</vt:lpstr>
      <vt:lpstr>Examples</vt:lpstr>
      <vt:lpstr>The Rename Operation</vt:lpstr>
      <vt:lpstr>Tuple Variables</vt:lpstr>
      <vt:lpstr>String Operations</vt:lpstr>
      <vt:lpstr>String Operations (Cont.)</vt:lpstr>
      <vt:lpstr>Ordering the Display of Tuples</vt:lpstr>
      <vt:lpstr>Duplicates</vt:lpstr>
      <vt:lpstr>Duplicates (Cont.)</vt:lpstr>
      <vt:lpstr>Set Operations</vt:lpstr>
      <vt:lpstr>Set Operations</vt:lpstr>
      <vt:lpstr>An example</vt:lpstr>
      <vt:lpstr>Aggregate Functions</vt:lpstr>
      <vt:lpstr>Aggregate Functions (Cont.)</vt:lpstr>
      <vt:lpstr>Aggregate Functions – Group By</vt:lpstr>
      <vt:lpstr>Aggregate Functions – Group By</vt:lpstr>
      <vt:lpstr>Aggregate Functions – Having Clause</vt:lpstr>
      <vt:lpstr>Null Values</vt:lpstr>
      <vt:lpstr>Null Values and Three Valued Logic</vt:lpstr>
      <vt:lpstr>Special treatment of Null Values</vt:lpstr>
      <vt:lpstr>Joined Relations</vt:lpstr>
      <vt:lpstr>Join Expression</vt:lpstr>
      <vt:lpstr>Join Conditions</vt:lpstr>
      <vt:lpstr>Student Relation</vt:lpstr>
      <vt:lpstr>Takes Relation</vt:lpstr>
      <vt:lpstr>student natural join takes</vt:lpstr>
      <vt:lpstr>Dangerous in Natural Join</vt:lpstr>
      <vt:lpstr>Natural Join with Using Clause</vt:lpstr>
      <vt:lpstr>Outer Join</vt:lpstr>
      <vt:lpstr>Join operations – Example</vt:lpstr>
      <vt:lpstr>Left Outer Join</vt:lpstr>
      <vt:lpstr>Right Outer Join</vt:lpstr>
      <vt:lpstr>Full Outer Join</vt:lpstr>
      <vt:lpstr>Joined Relations</vt:lpstr>
      <vt:lpstr>The end of the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Zhou Bo</cp:lastModifiedBy>
  <cp:revision>297</cp:revision>
  <cp:lastPrinted>1999-12-01T19:45:26Z</cp:lastPrinted>
  <dcterms:created xsi:type="dcterms:W3CDTF">1999-12-01T16:48:44Z</dcterms:created>
  <dcterms:modified xsi:type="dcterms:W3CDTF">2022-03-07T12:20:08Z</dcterms:modified>
</cp:coreProperties>
</file>