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60" r:id="rId3"/>
    <p:sldId id="361" r:id="rId4"/>
    <p:sldId id="311" r:id="rId5"/>
    <p:sldId id="379" r:id="rId6"/>
    <p:sldId id="362" r:id="rId7"/>
    <p:sldId id="363" r:id="rId8"/>
    <p:sldId id="364" r:id="rId9"/>
    <p:sldId id="312" r:id="rId10"/>
    <p:sldId id="313" r:id="rId11"/>
    <p:sldId id="365" r:id="rId12"/>
    <p:sldId id="340" r:id="rId13"/>
    <p:sldId id="377" r:id="rId14"/>
    <p:sldId id="371" r:id="rId15"/>
    <p:sldId id="314" r:id="rId16"/>
    <p:sldId id="372" r:id="rId17"/>
    <p:sldId id="378" r:id="rId18"/>
    <p:sldId id="380" r:id="rId19"/>
    <p:sldId id="359" r:id="rId20"/>
    <p:sldId id="332" r:id="rId21"/>
    <p:sldId id="333" r:id="rId22"/>
    <p:sldId id="342" r:id="rId23"/>
    <p:sldId id="341" r:id="rId24"/>
    <p:sldId id="366" r:id="rId25"/>
    <p:sldId id="334" r:id="rId26"/>
    <p:sldId id="335" r:id="rId27"/>
    <p:sldId id="345" r:id="rId28"/>
    <p:sldId id="336" r:id="rId29"/>
    <p:sldId id="373" r:id="rId30"/>
    <p:sldId id="374" r:id="rId31"/>
    <p:sldId id="375" r:id="rId32"/>
    <p:sldId id="358" r:id="rId33"/>
    <p:sldId id="348" r:id="rId34"/>
    <p:sldId id="351" r:id="rId35"/>
    <p:sldId id="376" r:id="rId36"/>
    <p:sldId id="381" r:id="rId37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92" autoAdjust="0"/>
  </p:normalViewPr>
  <p:slideViewPr>
    <p:cSldViewPr snapToGrid="0">
      <p:cViewPr varScale="1">
        <p:scale>
          <a:sx n="83" d="100"/>
          <a:sy n="83" d="100"/>
        </p:scale>
        <p:origin x="-90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notesViewPr>
    <p:cSldViewPr snapToGrid="0">
      <p:cViewPr varScale="1">
        <p:scale>
          <a:sx n="72" d="100"/>
          <a:sy n="72" d="100"/>
        </p:scale>
        <p:origin x="-1862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261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5702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FAD768-CB0F-42D2-AEA6-273337FE89F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743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4CB72-8C9E-4358-874A-33DBFB21C48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601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C27A70-7626-4080-857B-BA1589C7408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634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C27A70-7626-4080-857B-BA1589C7408A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634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65" charset="0"/>
                <a:ea typeface="MS PGothic" pitchFamily="34" charset="-128"/>
              </a:defRPr>
            </a:lvl9pPr>
          </a:lstStyle>
          <a:p>
            <a:fld id="{65E2E039-832C-4082-ADE0-088DF5D374B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3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6812622-2A4E-4EDA-8F10-9B3B0BD7AA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AD37-9887-468D-A37C-98381AC0A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6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17194-158F-4FFB-84F6-DE1AC5FC32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9B988-FDC9-4110-8F2C-CD5CDE87F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BAF8-CF05-454A-BFEE-F18AA2D4FB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00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1906-AE03-46A9-89FC-88DAAD8C0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3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9B87-A93A-445F-9F48-20FED947C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2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7B034-A4F2-44AA-B309-0F1FBA6E1F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12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560A7-BCA0-4D7C-B80B-7F22C80943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7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EC83-1673-47D2-859B-2F74931B58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9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5E73B-AFE8-4467-BBC1-20671AFC3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2C541E6A-72BD-4707-8C95-32D659A01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5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0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79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6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.</a:t>
            </a:r>
            <a:fld id="{18BC26C7-37D3-4865-8A32-4001764EE87E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41338" y="304800"/>
            <a:ext cx="8077200" cy="6096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SQL Programming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85913" y="1179513"/>
            <a:ext cx="6378575" cy="3368675"/>
          </a:xfrm>
          <a:noFill/>
        </p:spPr>
        <p:txBody>
          <a:bodyPr lIns="90488" tIns="44450" rIns="90488" bIns="44450"/>
          <a:lstStyle/>
          <a:p>
            <a:r>
              <a:rPr lang="en-US" altLang="zh-CN" dirty="0" smtClean="0">
                <a:ea typeface="宋体" charset="-122"/>
              </a:rPr>
              <a:t>Introduction</a:t>
            </a:r>
          </a:p>
          <a:p>
            <a:r>
              <a:rPr lang="en-US" altLang="zh-CN" dirty="0" smtClean="0">
                <a:ea typeface="宋体" charset="-122"/>
              </a:rPr>
              <a:t>Embedded SQL</a:t>
            </a:r>
          </a:p>
          <a:p>
            <a:r>
              <a:rPr lang="en-US" altLang="zh-CN" dirty="0" smtClean="0">
                <a:ea typeface="宋体" charset="-122"/>
              </a:rPr>
              <a:t>ODBC</a:t>
            </a:r>
          </a:p>
          <a:p>
            <a:r>
              <a:rPr lang="en-US" altLang="zh-CN" dirty="0" smtClean="0">
                <a:ea typeface="宋体" charset="-122"/>
              </a:rPr>
              <a:t>JDBC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Cursor Operating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25855"/>
            <a:ext cx="7878763" cy="5262563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open</a:t>
            </a:r>
            <a:r>
              <a:rPr lang="en-US" altLang="zh-CN" sz="2000" dirty="0" smtClean="0">
                <a:ea typeface="宋体" charset="-122"/>
              </a:rPr>
              <a:t> statement causes the query to be evaluated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	           </a:t>
            </a:r>
            <a:r>
              <a:rPr lang="en-US" altLang="zh-CN" sz="1800" b="1" i="1" dirty="0" smtClean="0">
                <a:ea typeface="宋体" charset="-122"/>
              </a:rPr>
              <a:t>EXEC SQL </a:t>
            </a:r>
            <a:r>
              <a:rPr lang="en-US" altLang="zh-CN" sz="1800" b="1" i="1" dirty="0" smtClean="0">
                <a:solidFill>
                  <a:srgbClr val="FF0000"/>
                </a:solidFill>
                <a:ea typeface="宋体" charset="-122"/>
              </a:rPr>
              <a:t>open c</a:t>
            </a:r>
            <a:r>
              <a:rPr lang="en-US" altLang="zh-CN" sz="1800" b="1" i="1" dirty="0" smtClean="0">
                <a:ea typeface="宋体" charset="-122"/>
              </a:rPr>
              <a:t> </a:t>
            </a:r>
            <a:r>
              <a:rPr lang="en-US" altLang="zh-CN" sz="1800" b="1" i="1" dirty="0" smtClean="0">
                <a:ea typeface="宋体" charset="-122"/>
              </a:rPr>
              <a:t>END-EXEC</a:t>
            </a:r>
          </a:p>
          <a:p>
            <a:pPr>
              <a:spcBef>
                <a:spcPts val="18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fetch </a:t>
            </a:r>
            <a:r>
              <a:rPr lang="en-US" altLang="zh-CN" sz="2000" dirty="0" smtClean="0">
                <a:ea typeface="宋体" charset="-122"/>
              </a:rPr>
              <a:t>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800" b="1" i="1" dirty="0" smtClean="0">
                <a:ea typeface="宋体" charset="-122"/>
              </a:rPr>
              <a:t>		         </a:t>
            </a:r>
            <a:r>
              <a:rPr lang="en-US" altLang="zh-CN" sz="1800" b="1" i="1" dirty="0" smtClean="0">
                <a:ea typeface="宋体" charset="-122"/>
              </a:rPr>
              <a:t>EXEC </a:t>
            </a:r>
            <a:r>
              <a:rPr lang="en-US" altLang="zh-CN" sz="1800" b="1" i="1" dirty="0" smtClean="0">
                <a:ea typeface="宋体" charset="-122"/>
              </a:rPr>
              <a:t>SQL </a:t>
            </a:r>
            <a:r>
              <a:rPr lang="en-US" altLang="zh-CN" sz="1800" b="1" i="1" dirty="0" smtClean="0">
                <a:solidFill>
                  <a:srgbClr val="FF0000"/>
                </a:solidFill>
                <a:ea typeface="宋体" charset="-122"/>
              </a:rPr>
              <a:t>fetch c into :</a:t>
            </a:r>
            <a:r>
              <a:rPr lang="en-US" altLang="zh-CN" sz="1800" b="1" i="1" dirty="0" err="1" smtClean="0">
                <a:solidFill>
                  <a:srgbClr val="FF0000"/>
                </a:solidFill>
                <a:ea typeface="宋体" charset="-122"/>
              </a:rPr>
              <a:t>sid</a:t>
            </a:r>
            <a:r>
              <a:rPr lang="en-US" altLang="zh-CN" sz="1800" b="1" i="1" dirty="0" smtClean="0">
                <a:solidFill>
                  <a:srgbClr val="FF0000"/>
                </a:solidFill>
                <a:ea typeface="宋体" charset="-122"/>
              </a:rPr>
              <a:t>, :</a:t>
            </a:r>
            <a:r>
              <a:rPr lang="en-US" altLang="zh-CN" sz="1800" b="1" i="1" dirty="0" err="1" smtClean="0">
                <a:solidFill>
                  <a:srgbClr val="FF0000"/>
                </a:solidFill>
                <a:ea typeface="宋体" charset="-122"/>
              </a:rPr>
              <a:t>sn</a:t>
            </a:r>
            <a:r>
              <a:rPr lang="en-US" altLang="zh-CN" sz="1800" b="1" i="1" dirty="0" smtClean="0">
                <a:ea typeface="宋体" charset="-122"/>
              </a:rPr>
              <a:t> END-EXEC</a:t>
            </a: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Repeated calls to </a:t>
            </a:r>
            <a:r>
              <a:rPr lang="en-US" altLang="zh-CN" sz="2000" b="1" dirty="0" smtClean="0">
                <a:ea typeface="宋体" charset="-122"/>
              </a:rPr>
              <a:t>fetch</a:t>
            </a:r>
            <a:r>
              <a:rPr lang="en-US" altLang="zh-CN" sz="2000" dirty="0" smtClean="0">
                <a:ea typeface="宋体" charset="-122"/>
              </a:rPr>
              <a:t> get successive tuples in the query </a:t>
            </a:r>
            <a:r>
              <a:rPr lang="en-US" altLang="zh-CN" sz="2000" dirty="0" smtClean="0">
                <a:ea typeface="宋体" charset="-122"/>
              </a:rPr>
              <a:t>result</a:t>
            </a:r>
          </a:p>
          <a:p>
            <a:pPr>
              <a:spcBef>
                <a:spcPts val="18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A </a:t>
            </a:r>
            <a:r>
              <a:rPr lang="en-US" altLang="zh-CN" sz="2000" dirty="0" smtClean="0">
                <a:ea typeface="宋体" charset="-122"/>
              </a:rPr>
              <a:t>variable called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SQLSTATE</a:t>
            </a:r>
            <a:r>
              <a:rPr lang="en-US" altLang="zh-CN" sz="2000" dirty="0" smtClean="0">
                <a:ea typeface="宋体" charset="-122"/>
              </a:rPr>
              <a:t> in the SQL communication area (SQLCA) gets set to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‘02000’ </a:t>
            </a:r>
            <a:r>
              <a:rPr lang="en-US" altLang="zh-CN" sz="2000" dirty="0" smtClean="0">
                <a:ea typeface="宋体" charset="-122"/>
              </a:rPr>
              <a:t>to indicate no more data is </a:t>
            </a:r>
            <a:r>
              <a:rPr lang="en-US" altLang="zh-CN" sz="2000" dirty="0" smtClean="0">
                <a:ea typeface="宋体" charset="-122"/>
              </a:rPr>
              <a:t>available</a:t>
            </a:r>
          </a:p>
          <a:p>
            <a:pPr>
              <a:spcBef>
                <a:spcPts val="1800"/>
              </a:spcBef>
              <a:tabLst>
                <a:tab pos="3140075" algn="ctr"/>
              </a:tabLst>
            </a:pPr>
            <a:r>
              <a:rPr lang="en-US" altLang="zh-CN" sz="2000" dirty="0" smtClean="0">
                <a:ea typeface="宋体" charset="-122"/>
              </a:rPr>
              <a:t>The </a:t>
            </a:r>
            <a:r>
              <a:rPr lang="en-US" altLang="zh-CN" sz="2000" b="1" dirty="0" smtClean="0">
                <a:ea typeface="宋体" charset="-122"/>
              </a:rPr>
              <a:t>close </a:t>
            </a:r>
            <a:r>
              <a:rPr lang="en-US" altLang="zh-CN" sz="2000" dirty="0" smtClean="0">
                <a:ea typeface="宋体" charset="-122"/>
              </a:rPr>
              <a:t>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800" b="1" i="1" dirty="0" smtClean="0">
                <a:ea typeface="宋体" charset="-122"/>
              </a:rPr>
              <a:t>		EXEC </a:t>
            </a:r>
            <a:r>
              <a:rPr lang="en-US" altLang="zh-CN" sz="1800" b="1" i="1" dirty="0" smtClean="0">
                <a:solidFill>
                  <a:srgbClr val="FF0000"/>
                </a:solidFill>
                <a:ea typeface="宋体" charset="-122"/>
              </a:rPr>
              <a:t>SQL close c </a:t>
            </a:r>
            <a:r>
              <a:rPr lang="en-US" altLang="zh-CN" sz="1800" b="1" i="1" dirty="0" smtClean="0">
                <a:ea typeface="宋体" charset="-122"/>
              </a:rPr>
              <a:t>END-EXEC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zh-CN" sz="20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zh-CN" sz="1800" i="1" dirty="0" smtClean="0">
                <a:ea typeface="宋体" charset="-122"/>
              </a:rPr>
              <a:t>Note: above details vary with language.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Sample Query </a:t>
            </a:r>
            <a:r>
              <a:rPr lang="en-US" altLang="zh-CN" dirty="0" smtClean="0">
                <a:ea typeface="宋体" charset="-122"/>
              </a:rPr>
              <a:t>with Cursor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5763" y="1149350"/>
            <a:ext cx="2426017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Print out student ID and name of top 10 </a:t>
            </a:r>
            <a:r>
              <a:rPr lang="en-US" altLang="zh-CN" sz="2000" dirty="0" err="1" smtClean="0">
                <a:ea typeface="宋体" charset="-122"/>
              </a:rPr>
              <a:t>tot_cred</a:t>
            </a:r>
            <a:r>
              <a:rPr lang="en-US" altLang="zh-CN" sz="2000" dirty="0" smtClean="0">
                <a:ea typeface="宋体" charset="-122"/>
              </a:rPr>
              <a:t> student in a specific department.</a:t>
            </a:r>
          </a:p>
          <a:p>
            <a:pPr lvl="1">
              <a:buFont typeface="Monotype Sort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7654" y="1070741"/>
            <a:ext cx="5649176" cy="57554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printTop10(char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[10],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dp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Declare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Cursor For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	Select 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ID, name,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from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student 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where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Order by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tot_cred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DESC;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Open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For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r=1; r&lt;=10;r++)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Fetch From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Into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 :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sn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,:cred;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!= 0)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	break;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(“Rank %d: %s	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%s with credit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%d\n”,</a:t>
            </a:r>
            <a:b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  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r,sid,sn,cred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Exec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Close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eCur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Updates Through Cursors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" y="12668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0075" algn="ct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Can update tuples fetched by cursor by declaring that the cursor is 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         declare </a:t>
            </a: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>c </a:t>
            </a: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cursor for</a:t>
            </a:r>
            <a:br>
              <a:rPr kumimoji="1" lang="en-US" altLang="zh-CN" sz="1800" b="1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    select 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*</a:t>
            </a:r>
            <a:br>
              <a:rPr kumimoji="1" lang="en-US" altLang="zh-CN" sz="1800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from </a:t>
            </a:r>
            <a:r>
              <a:rPr kumimoji="1" lang="en-US" altLang="zh-CN" sz="18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18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where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1800" i="1" dirty="0" err="1" smtClean="0">
                <a:latin typeface="Helvetica" pitchFamily="34" charset="0"/>
                <a:ea typeface="宋体" charset="-122"/>
              </a:rPr>
              <a:t>dept_name</a:t>
            </a:r>
            <a:r>
              <a:rPr kumimoji="1" lang="en-US" altLang="zh-CN" sz="18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1800" dirty="0" smtClean="0">
                <a:latin typeface="Helvetica" pitchFamily="34" charset="0"/>
                <a:ea typeface="宋体" charset="-122"/>
              </a:rPr>
              <a:t>‘Music’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1800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18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for update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latin typeface="Helvetica" pitchFamily="34" charset="0"/>
                <a:ea typeface="宋体" charset="-122"/>
              </a:rPr>
              <a:t>We then iterate through the tuples by performing  fetch operations on the cursor (as illustrated earlier), and after fetching each tuple we execute the following </a:t>
            </a:r>
            <a:r>
              <a:rPr kumimoji="1" lang="en-US" altLang="zh-CN" sz="2000" dirty="0" smtClean="0">
                <a:latin typeface="Helvetica" pitchFamily="34" charset="0"/>
                <a:ea typeface="宋体" charset="-122"/>
              </a:rPr>
              <a:t>code</a:t>
            </a:r>
            <a:endParaRPr kumimoji="1" lang="en-US" altLang="zh-CN" sz="2000" b="1" dirty="0">
              <a:latin typeface="Helvetica" pitchFamily="34" charset="0"/>
              <a:ea typeface="宋体" charset="-12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         update </a:t>
            </a:r>
            <a:r>
              <a:rPr kumimoji="1" lang="en-US" altLang="zh-CN" sz="1800" i="1" dirty="0" smtClean="0">
                <a:latin typeface="Helvetica" pitchFamily="34" charset="0"/>
                <a:ea typeface="宋体" charset="-122"/>
              </a:rPr>
              <a:t>instructor</a:t>
            </a: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1800" i="1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1800" b="1" dirty="0">
                <a:latin typeface="Helvetica" pitchFamily="34" charset="0"/>
                <a:ea typeface="宋体" charset="-122"/>
              </a:rPr>
              <a:t>set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1800" i="1" dirty="0" smtClean="0">
                <a:latin typeface="Helvetica" pitchFamily="34" charset="0"/>
                <a:ea typeface="宋体" charset="-122"/>
              </a:rPr>
              <a:t>salary </a:t>
            </a:r>
            <a:r>
              <a:rPr kumimoji="1" lang="en-US" altLang="zh-CN" sz="1800" i="1" dirty="0">
                <a:latin typeface="Helvetica" pitchFamily="34" charset="0"/>
                <a:ea typeface="宋体" charset="-122"/>
              </a:rPr>
              <a:t>= </a:t>
            </a:r>
            <a:r>
              <a:rPr kumimoji="1" lang="en-US" altLang="zh-CN" sz="1800" i="1" dirty="0" smtClean="0">
                <a:latin typeface="Helvetica" pitchFamily="34" charset="0"/>
                <a:ea typeface="宋体" charset="-122"/>
              </a:rPr>
              <a:t>salary</a:t>
            </a:r>
            <a:r>
              <a:rPr kumimoji="1" lang="en-US" altLang="zh-CN" sz="1800" dirty="0" smtClean="0">
                <a:latin typeface="Helvetica" pitchFamily="34" charset="0"/>
                <a:ea typeface="宋体" charset="-122"/>
              </a:rPr>
              <a:t> 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+ </a:t>
            </a:r>
            <a:r>
              <a:rPr kumimoji="1" lang="en-US" altLang="zh-CN" sz="1800" dirty="0" smtClean="0">
                <a:latin typeface="Helvetica" pitchFamily="34" charset="0"/>
                <a:ea typeface="宋体" charset="-122"/>
              </a:rPr>
              <a:t>1000</a:t>
            </a: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/>
            </a:r>
            <a:br>
              <a:rPr kumimoji="1" lang="en-US" altLang="zh-CN" sz="1800" dirty="0">
                <a:latin typeface="Helvetica" pitchFamily="34" charset="0"/>
                <a:ea typeface="宋体" charset="-122"/>
              </a:rPr>
            </a:br>
            <a:r>
              <a:rPr kumimoji="1" lang="en-US" altLang="zh-CN" sz="1800" dirty="0">
                <a:latin typeface="Helvetica" pitchFamily="34" charset="0"/>
                <a:ea typeface="宋体" charset="-122"/>
              </a:rPr>
              <a:t>    </a:t>
            </a:r>
            <a:r>
              <a:rPr kumimoji="1" lang="en-US" altLang="zh-CN" sz="1800" b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where current of </a:t>
            </a:r>
            <a:r>
              <a:rPr kumimoji="1" lang="en-US" altLang="zh-CN" sz="1800" i="1" dirty="0">
                <a:solidFill>
                  <a:srgbClr val="C00000"/>
                </a:solidFill>
                <a:latin typeface="Helvetica" pitchFamily="34" charset="0"/>
                <a:ea typeface="宋体" charset="-122"/>
              </a:rPr>
              <a:t>c</a:t>
            </a:r>
          </a:p>
          <a:p>
            <a:pPr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zh-CN" altLang="en-US" sz="2000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SQL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7929563" cy="4703446"/>
          </a:xfrm>
        </p:spPr>
        <p:txBody>
          <a:bodyPr/>
          <a:lstStyle/>
          <a:p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Static Embedded 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SQL vs. Dynamic Embedded 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SQL</a:t>
            </a:r>
          </a:p>
          <a:p>
            <a:pPr lvl="1"/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Static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Embedded SQL queries are written by programmer, and won’t change at run time.</a:t>
            </a:r>
            <a:endParaRPr lang="zh-CN" altLang="en-US" sz="1800" dirty="0" smtClean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Dynamic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Allows programs to construct and submit SQL queries at run time.</a:t>
            </a:r>
            <a:endParaRPr lang="zh-CN" altLang="en-US" sz="1800" dirty="0" smtClean="0">
              <a:latin typeface="Times New Roman" pitchFamily="18" charset="0"/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Why Dynamic SQL?</a:t>
            </a:r>
          </a:p>
          <a:p>
            <a:pPr lvl="1"/>
            <a:r>
              <a:rPr lang="en-US" altLang="zh-CN" sz="1800" dirty="0">
                <a:latin typeface="Times New Roman" pitchFamily="18" charset="0"/>
                <a:ea typeface="宋体" charset="-122"/>
              </a:rPr>
              <a:t>The objects referenced by the SQL statement do not exist at precompile time. </a:t>
            </a:r>
            <a:endParaRPr lang="zh-CN" altLang="en-US" sz="18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1800" dirty="0">
                <a:latin typeface="Times New Roman" pitchFamily="18" charset="0"/>
                <a:ea typeface="宋体" charset="-122"/>
              </a:rPr>
              <a:t>The SQL statement need to be generated during application execution. </a:t>
            </a:r>
            <a:endParaRPr lang="zh-CN" altLang="en-US" sz="1800" dirty="0">
              <a:latin typeface="Times New Roman" pitchFamily="18" charset="0"/>
              <a:ea typeface="宋体" charset="-122"/>
            </a:endParaRPr>
          </a:p>
          <a:p>
            <a:pPr lvl="1"/>
            <a:r>
              <a:rPr lang="en-US" altLang="zh-CN" sz="1800" dirty="0">
                <a:latin typeface="Times New Roman" pitchFamily="18" charset="0"/>
                <a:ea typeface="宋体" charset="-122"/>
              </a:rPr>
              <a:t>Multiple layers and loose coupling application architecture requires dynamic access the database. </a:t>
            </a:r>
            <a:endParaRPr lang="zh-CN" altLang="en-US" sz="18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</a:t>
            </a:r>
            <a:r>
              <a:rPr lang="en-US" altLang="zh-CN" dirty="0" smtClean="0">
                <a:ea typeface="宋体" charset="-122"/>
              </a:rPr>
              <a:t>Sample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770" y="1525905"/>
            <a:ext cx="7866063" cy="531495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Write a function to delete records in a specific table with given condition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.</a:t>
            </a:r>
            <a:endParaRPr lang="en-US" altLang="zh-CN" sz="1800" dirty="0" smtClean="0">
              <a:latin typeface="Times New Roman" pitchFamily="18" charset="0"/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1800" dirty="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250" y="2214563"/>
            <a:ext cx="7083425" cy="32924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deleteRecord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table_name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,*condition)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if (condition != NULL and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strlen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(condition)&gt;0)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 where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condition);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else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(statement, </a:t>
            </a:r>
            <a:r>
              <a:rPr lang="en-US" altLang="zh-CN" sz="1600" dirty="0">
                <a:ea typeface="宋体" charset="-122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delete from %s</a:t>
            </a:r>
            <a:r>
              <a:rPr lang="en-US" altLang="zh-CN" sz="1600" dirty="0">
                <a:ea typeface="宋体" charset="-122"/>
              </a:rPr>
              <a:t>”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table_name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EXECUTE  IMMEDIATE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:statement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Dynamic SQL </a:t>
            </a:r>
            <a:r>
              <a:rPr lang="en-US" altLang="zh-CN" dirty="0" smtClean="0">
                <a:ea typeface="宋体" charset="-122"/>
              </a:rPr>
              <a:t>Sample 2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199"/>
            <a:ext cx="7829550" cy="4532671"/>
          </a:xfrm>
        </p:spPr>
        <p:txBody>
          <a:bodyPr/>
          <a:lstStyle/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Example of the use of dynamic SQL from within a C program.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char * 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i="1" dirty="0" err="1" smtClean="0">
                <a:ea typeface="宋体" charset="-122"/>
              </a:rPr>
              <a:t>sqlprog</a:t>
            </a:r>
            <a:r>
              <a:rPr lang="en-US" altLang="zh-CN" sz="1800" i="1" dirty="0" smtClean="0">
                <a:ea typeface="宋体" charset="-122"/>
              </a:rPr>
              <a:t> = “</a:t>
            </a:r>
            <a:r>
              <a:rPr lang="en-US" altLang="zh-CN" sz="1800" b="1" dirty="0" smtClean="0">
                <a:ea typeface="宋体" charset="-122"/>
              </a:rPr>
              <a:t>update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                             </a:t>
            </a:r>
            <a:r>
              <a:rPr lang="en-US" altLang="zh-CN" sz="1800" b="1" dirty="0" smtClean="0">
                <a:ea typeface="宋体" charset="-122"/>
              </a:rPr>
              <a:t>set</a:t>
            </a:r>
            <a:r>
              <a:rPr lang="en-US" altLang="zh-CN" sz="1800" i="1" dirty="0" smtClean="0">
                <a:ea typeface="宋体" charset="-122"/>
              </a:rPr>
              <a:t> salary = salary * </a:t>
            </a:r>
            <a:r>
              <a:rPr lang="en-US" altLang="zh-CN" sz="1800" dirty="0" smtClean="0">
                <a:ea typeface="宋体" charset="-122"/>
              </a:rPr>
              <a:t>1.05</a:t>
            </a:r>
            <a:r>
              <a:rPr lang="en-US" altLang="zh-CN" sz="1800" i="1" dirty="0" smtClean="0">
                <a:ea typeface="宋体" charset="-122"/>
              </a:rPr>
              <a:t/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    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smtClean="0">
                <a:ea typeface="宋体" charset="-122"/>
              </a:rPr>
              <a:t>ID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= ?</a:t>
            </a:r>
            <a:r>
              <a:rPr lang="en-US" altLang="zh-CN" sz="1800" i="1" dirty="0" smtClean="0">
                <a:ea typeface="宋体" charset="-122"/>
              </a:rPr>
              <a:t>”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EXEC SQL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prepare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8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  from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800" i="1" dirty="0" err="1" smtClean="0">
                <a:solidFill>
                  <a:srgbClr val="FF0000"/>
                </a:solidFill>
                <a:ea typeface="宋体" charset="-122"/>
              </a:rPr>
              <a:t>sqlprog</a:t>
            </a:r>
            <a:r>
              <a:rPr lang="en-US" altLang="zh-CN" sz="1800" i="1" dirty="0" smtClean="0">
                <a:ea typeface="宋体" charset="-122"/>
              </a:rPr>
              <a:t>;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i="1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char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i="1" dirty="0" err="1" smtClean="0">
                <a:ea typeface="宋体" charset="-122"/>
              </a:rPr>
              <a:t>tid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[6] = “12121”;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EXEC SQL 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execute </a:t>
            </a:r>
            <a:r>
              <a:rPr lang="en-US" altLang="zh-CN" sz="1800" i="1" dirty="0" err="1" smtClean="0">
                <a:solidFill>
                  <a:srgbClr val="FF0000"/>
                </a:solidFill>
                <a:ea typeface="宋体" charset="-122"/>
              </a:rPr>
              <a:t>dynprog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 using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800" i="1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800" i="1" dirty="0" smtClean="0">
                <a:ea typeface="宋体" charset="-122"/>
              </a:rPr>
              <a:t>;</a:t>
            </a:r>
          </a:p>
          <a:p>
            <a:pPr>
              <a:tabLst>
                <a:tab pos="1428750" algn="l"/>
              </a:tabLst>
            </a:pPr>
            <a:endParaRPr lang="en-US" altLang="zh-CN" sz="2000" i="1" dirty="0" smtClean="0">
              <a:ea typeface="宋体" charset="-122"/>
            </a:endParaRPr>
          </a:p>
          <a:p>
            <a:pPr>
              <a:tabLst>
                <a:tab pos="1428750" algn="l"/>
              </a:tabLst>
            </a:pPr>
            <a:r>
              <a:rPr lang="en-US" altLang="zh-CN" sz="2000" dirty="0" smtClean="0">
                <a:ea typeface="宋体" charset="-122"/>
              </a:rPr>
              <a:t>The dynamic SQL program contains a ?, which is a place holder for a value that is provided when the SQL program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Dynamic </a:t>
            </a:r>
            <a:r>
              <a:rPr lang="en-US" altLang="zh-CN" dirty="0" smtClean="0">
                <a:ea typeface="宋体" charset="-122"/>
              </a:rPr>
              <a:t>SQL Sample 3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438" y="1149350"/>
            <a:ext cx="7234237" cy="52625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Void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printCourseList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(char *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 {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 begin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statement[256];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char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[52],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[24];</a:t>
            </a: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end declare section;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(statement, “select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title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from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course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where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= 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?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”);</a:t>
            </a:r>
          </a:p>
          <a:p>
            <a:pPr lvl="1" algn="just">
              <a:buFont typeface="Monotype Sorts" pitchFamily="2" charset="2"/>
              <a:buNone/>
              <a:defRPr/>
            </a:pP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strcpy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dept_name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buFont typeface="Monotype Sorts" pitchFamily="2" charset="2"/>
              <a:buNone/>
              <a:defRPr/>
            </a:pPr>
            <a:endParaRPr lang="en-US" altLang="zh-CN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PREPARE s1 FROM :statement;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DECLARE c1 CURSOR FOR s1;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OPEN c1 USING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dname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 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for (;;) { 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EXEC SQL FETCH c1 INTO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cname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if (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sqlca.sqlcode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 != 0)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 	break;  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printf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“Course Title: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%s\n", </a:t>
            </a:r>
            <a:r>
              <a:rPr lang="en-US" altLang="zh-CN" sz="1600" dirty="0" err="1"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1600" dirty="0" err="1" smtClean="0">
                <a:latin typeface="Times New Roman" pitchFamily="18" charset="0"/>
                <a:ea typeface="宋体" charset="-122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600" dirty="0">
                <a:latin typeface="Times New Roman" pitchFamily="18" charset="0"/>
                <a:ea typeface="宋体" charset="-122"/>
              </a:rPr>
              <a:t>);</a:t>
            </a: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}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 lvl="1" algn="just">
              <a:defRPr/>
            </a:pPr>
            <a:r>
              <a:rPr lang="en-US" altLang="zh-CN" sz="1600" dirty="0">
                <a:latin typeface="Times New Roman" pitchFamily="18" charset="0"/>
                <a:ea typeface="宋体" charset="-122"/>
              </a:rPr>
              <a:t>EXEC SQL CLOSE c1;  </a:t>
            </a:r>
            <a:endParaRPr lang="zh-CN" altLang="en-US" sz="1600" dirty="0">
              <a:latin typeface="Times New Roman" pitchFamily="18" charset="0"/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Most difficult dynamic SQL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438" y="1149350"/>
            <a:ext cx="7234237" cy="3416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         </a:t>
            </a:r>
          </a:p>
          <a:p>
            <a:pPr>
              <a:defRPr/>
            </a:pPr>
            <a:endParaRPr lang="en-US" altLang="zh-CN" sz="2000" b="1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charset="-122"/>
              </a:rPr>
              <a:t>Select  *  from  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charset="-122"/>
              </a:rPr>
              <a:t>tablename</a:t>
            </a:r>
            <a:endParaRPr lang="en-US" altLang="zh-CN" sz="2800" b="1" dirty="0" smtClean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8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81013" y="1181032"/>
            <a:ext cx="3267376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Solution1: </a:t>
            </a: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Embedded </a:t>
            </a:r>
            <a:r>
              <a:rPr lang="en-US" altLang="zh-CN" sz="2000" dirty="0" smtClean="0">
                <a:ea typeface="宋体" charset="-122"/>
              </a:rPr>
              <a:t>SQL</a:t>
            </a: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ea typeface="宋体" charset="-122"/>
              </a:rPr>
              <a:t>Solution 2: ODBC/JDBC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Standardize the DB function library</a:t>
            </a: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614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4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3" name="直接箭头连接符 9"/>
          <p:cNvCxnSpPr>
            <a:cxnSpLocks noChangeShapeType="1"/>
            <a:stCxn id="6148" idx="2"/>
            <a:endCxn id="615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直接箭头连接符 15"/>
          <p:cNvCxnSpPr>
            <a:cxnSpLocks noChangeShapeType="1"/>
            <a:stCxn id="6152" idx="4"/>
            <a:endCxn id="614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6" name="直接箭头连接符 24"/>
          <p:cNvCxnSpPr>
            <a:cxnSpLocks noChangeShapeType="1"/>
            <a:stCxn id="6149" idx="2"/>
            <a:endCxn id="615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箭头连接符 26"/>
          <p:cNvCxnSpPr>
            <a:cxnSpLocks noChangeShapeType="1"/>
            <a:stCxn id="6155" idx="4"/>
            <a:endCxn id="615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箭头连接符 28"/>
          <p:cNvCxnSpPr>
            <a:cxnSpLocks noChangeShapeType="1"/>
            <a:stCxn id="6150" idx="1"/>
            <a:endCxn id="615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726179" y="1481773"/>
            <a:ext cx="866776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726179" y="3202622"/>
            <a:ext cx="848995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4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and JDBC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670" y="1194435"/>
            <a:ext cx="7688580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API (application-program interface) for a program to interact with a database server</a:t>
            </a:r>
          </a:p>
          <a:p>
            <a:r>
              <a:rPr lang="en-US" altLang="zh-CN" sz="2000" dirty="0" smtClean="0">
                <a:ea typeface="宋体" charset="-122"/>
              </a:rPr>
              <a:t>Application makes calls to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Connect with the database server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Send SQL commands to the database server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Fetch tuples of result one-by-one into program variables</a:t>
            </a:r>
          </a:p>
          <a:p>
            <a:r>
              <a:rPr lang="en-US" altLang="zh-CN" sz="2000" dirty="0" smtClean="0">
                <a:ea typeface="宋体" charset="-122"/>
              </a:rPr>
              <a:t>ODBC (Open Database Connectivity) works with C, C++, C#, and Visual Basic</a:t>
            </a:r>
          </a:p>
          <a:p>
            <a:r>
              <a:rPr lang="en-US" altLang="zh-CN" sz="2000" dirty="0" smtClean="0">
                <a:ea typeface="宋体" charset="-122"/>
              </a:rPr>
              <a:t>JDBC (Java Database Connectivity) works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Introduction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95313" y="1090613"/>
            <a:ext cx="7848600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SQL provides a powerful declarative query language. However, A programmer can not only use SQL to create a database application.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Not all queries can be expressed in SQL, since SQL does not provide the full expressive power of a general-purpose language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Non-declarative actions, such as printing a report, interacting with a user through GUI interface, can not be done from within SQL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In memory procedures, algorithms can not be done from within SQL as well.</a:t>
            </a:r>
          </a:p>
          <a:p>
            <a:r>
              <a:rPr lang="en-US" altLang="zh-CN" sz="2000" dirty="0" smtClean="0">
                <a:ea typeface="宋体" charset="-122"/>
              </a:rPr>
              <a:t>Database Application Programming = SQL + Host Language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Host Languages : C/C++/C#, Java, JavaScript, Python, </a:t>
            </a:r>
            <a:r>
              <a:rPr lang="en-US" altLang="zh-CN" sz="1800" dirty="0" err="1" smtClean="0">
                <a:ea typeface="宋体" charset="-122"/>
              </a:rPr>
              <a:t>PHP,Kolin</a:t>
            </a:r>
            <a:r>
              <a:rPr lang="en-US" altLang="zh-CN" sz="1800" dirty="0" smtClean="0">
                <a:ea typeface="宋体" charset="-122"/>
              </a:rPr>
              <a:t>, Swift, Go, Pascal, Cobol, Fortran, PL/I, etc.</a:t>
            </a: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010" y="18859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Open </a:t>
            </a:r>
            <a:r>
              <a:rPr lang="en-US" altLang="zh-CN" dirty="0" smtClean="0">
                <a:ea typeface="宋体" charset="-122"/>
              </a:rPr>
              <a:t>Data Base Connectivity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360" y="1144905"/>
            <a:ext cx="7848600" cy="4876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Standard database programing interface</a:t>
            </a:r>
          </a:p>
          <a:p>
            <a:r>
              <a:rPr lang="en-US" altLang="zh-CN" sz="1800" dirty="0" smtClean="0">
                <a:ea typeface="宋体" charset="-122"/>
              </a:rPr>
              <a:t>Each </a:t>
            </a:r>
            <a:r>
              <a:rPr lang="en-US" altLang="zh-CN" sz="1800" dirty="0" smtClean="0">
                <a:ea typeface="宋体" charset="-122"/>
              </a:rPr>
              <a:t>database system supporting ODBC provides a "driver" library that must be linked with the client program.</a:t>
            </a:r>
          </a:p>
          <a:p>
            <a:r>
              <a:rPr lang="en-US" altLang="zh-CN" sz="1800" dirty="0" smtClean="0">
                <a:ea typeface="宋体" charset="-122"/>
              </a:rPr>
              <a:t>ODBC </a:t>
            </a:r>
            <a:r>
              <a:rPr lang="en-US" altLang="zh-CN" sz="1800" dirty="0" smtClean="0">
                <a:ea typeface="宋体" charset="-122"/>
              </a:rPr>
              <a:t>program first allocates an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 environment</a:t>
            </a:r>
            <a:r>
              <a:rPr lang="en-US" altLang="zh-CN" sz="1800" dirty="0" smtClean="0">
                <a:ea typeface="宋体" charset="-122"/>
              </a:rPr>
              <a:t>, then a database connection handle.</a:t>
            </a:r>
          </a:p>
          <a:p>
            <a:r>
              <a:rPr lang="en-US" altLang="zh-CN" sz="1800" dirty="0" smtClean="0">
                <a:ea typeface="宋体" charset="-122"/>
              </a:rPr>
              <a:t>Opens database connection using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().  Parameters for </a:t>
            </a:r>
            <a:r>
              <a:rPr lang="en-US" altLang="zh-CN" sz="1800" dirty="0" err="1" smtClean="0">
                <a:ea typeface="宋体" charset="-122"/>
              </a:rPr>
              <a:t>SQLConnect</a:t>
            </a:r>
            <a:r>
              <a:rPr lang="en-US" altLang="zh-CN" sz="1800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connection handle,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server to which to connect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user identifier,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password </a:t>
            </a:r>
          </a:p>
          <a:p>
            <a:r>
              <a:rPr lang="en-US" altLang="zh-CN" sz="1800" dirty="0" smtClean="0">
                <a:ea typeface="宋体" charset="-122"/>
              </a:rPr>
              <a:t>Must also specify types of arguments: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SQL_NTS denotes previous argument is a null-terminated string.</a:t>
            </a:r>
          </a:p>
          <a:p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ODBC </a:t>
            </a:r>
            <a:r>
              <a:rPr lang="en-US" altLang="zh-CN" dirty="0" smtClean="0">
                <a:ea typeface="宋体" charset="-122"/>
              </a:rPr>
              <a:t>sample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7270" y="1099185"/>
            <a:ext cx="75438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err="1" smtClean="0">
                <a:ea typeface="宋体" charset="-122"/>
              </a:rPr>
              <a:t>ODBCexample</a:t>
            </a:r>
            <a:r>
              <a:rPr lang="en-US" altLang="zh-CN" sz="1600" dirty="0" smtClean="0"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HENV    </a:t>
            </a:r>
            <a:r>
              <a:rPr lang="en-US" altLang="zh-CN" sz="1600" dirty="0" err="1" smtClean="0">
                <a:ea typeface="宋体" charset="-122"/>
              </a:rPr>
              <a:t>env</a:t>
            </a:r>
            <a:r>
              <a:rPr lang="en-US" altLang="zh-CN" sz="1600" dirty="0" smtClean="0">
                <a:ea typeface="宋体" charset="-122"/>
              </a:rPr>
              <a:t>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SQLAllocEnv</a:t>
            </a:r>
            <a:r>
              <a:rPr lang="en-US" altLang="zh-CN" sz="1600" dirty="0" smtClean="0">
                <a:ea typeface="宋体" charset="-122"/>
              </a:rPr>
              <a:t>(&amp;</a:t>
            </a:r>
            <a:r>
              <a:rPr lang="en-US" altLang="zh-CN" sz="1600" dirty="0" err="1" smtClean="0">
                <a:ea typeface="宋体" charset="-122"/>
              </a:rPr>
              <a:t>env</a:t>
            </a:r>
            <a:r>
              <a:rPr lang="en-US" altLang="zh-CN" sz="1600" dirty="0" smtClean="0">
                <a:ea typeface="宋体" charset="-122"/>
              </a:rPr>
              <a:t>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SQLAllocConnect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env</a:t>
            </a:r>
            <a:r>
              <a:rPr lang="en-US" altLang="zh-CN" sz="1600" dirty="0" smtClean="0">
                <a:ea typeface="宋体" charset="-122"/>
              </a:rPr>
              <a:t>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SQLConnect</a:t>
            </a:r>
            <a:r>
              <a:rPr lang="en-US" altLang="zh-CN" sz="1600" dirty="0" smtClean="0">
                <a:ea typeface="宋体" charset="-122"/>
              </a:rPr>
              <a:t>(conn, “db.yale.edu", SQL_NTS, "</a:t>
            </a:r>
            <a:r>
              <a:rPr lang="en-US" altLang="zh-CN" sz="1600" dirty="0" err="1" smtClean="0">
                <a:ea typeface="宋体" charset="-122"/>
              </a:rPr>
              <a:t>avi</a:t>
            </a:r>
            <a:r>
              <a:rPr lang="en-US" altLang="zh-CN" sz="1600" dirty="0" smtClean="0">
                <a:ea typeface="宋体" charset="-122"/>
              </a:rPr>
              <a:t>", SQL_NTS, "</a:t>
            </a:r>
            <a:r>
              <a:rPr lang="en-US" altLang="zh-CN" sz="1600" dirty="0" err="1" smtClean="0">
                <a:ea typeface="宋体" charset="-122"/>
              </a:rPr>
              <a:t>avipasswd</a:t>
            </a:r>
            <a:r>
              <a:rPr lang="en-US" altLang="zh-CN" sz="1600" dirty="0" smtClean="0">
                <a:ea typeface="宋体" charset="-122"/>
              </a:rPr>
              <a:t>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SQLDisconnect</a:t>
            </a:r>
            <a:r>
              <a:rPr lang="en-US" altLang="zh-CN" sz="16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SQLFreeConnect</a:t>
            </a:r>
            <a:r>
              <a:rPr lang="en-US" altLang="zh-CN" sz="1600" dirty="0" smtClean="0">
                <a:ea typeface="宋体" charset="-122"/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SQLFreeEnv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env</a:t>
            </a:r>
            <a:r>
              <a:rPr lang="en-US" altLang="zh-CN" sz="1600" dirty="0" smtClean="0">
                <a:ea typeface="宋体" charset="-122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ODBC </a:t>
            </a:r>
            <a:r>
              <a:rPr lang="en-US" altLang="zh-CN" dirty="0" smtClean="0">
                <a:ea typeface="宋体" charset="-122"/>
              </a:rPr>
              <a:t>Code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Program sends SQL commands to the database by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SQLExecDirect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Result tuples are fetched using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SQLFetch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SQLBindCol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()</a:t>
            </a:r>
            <a:r>
              <a:rPr lang="en-US" altLang="zh-CN" sz="1800" dirty="0" smtClean="0">
                <a:ea typeface="宋体" charset="-122"/>
              </a:rPr>
              <a:t> binds C language variables to attributes of the query result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When a tuple is fetched, its attribute values are automatically stored in corresponding C variables.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Arguments to </a:t>
            </a:r>
            <a:r>
              <a:rPr lang="en-US" altLang="zh-CN" sz="1600" dirty="0" err="1" smtClean="0">
                <a:ea typeface="宋体" charset="-122"/>
              </a:rPr>
              <a:t>SQLBindCol</a:t>
            </a:r>
            <a:r>
              <a:rPr lang="en-US" altLang="zh-CN" sz="1600" dirty="0" smtClean="0">
                <a:ea typeface="宋体" charset="-122"/>
              </a:rPr>
              <a:t>()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ODBC 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 variable, attribute position in query result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The type conversion from SQL to C</a:t>
            </a:r>
            <a:r>
              <a:rPr lang="en-US" altLang="zh-CN" sz="1600" dirty="0" smtClean="0">
                <a:ea typeface="宋体" charset="-122"/>
              </a:rPr>
              <a:t>. 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address of the variable. </a:t>
            </a:r>
          </a:p>
          <a:p>
            <a:pPr lvl="3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For variable-length types like character arrays,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maximum length of the variable 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Location to store actual length when a tuple is fetched.</a:t>
            </a:r>
          </a:p>
          <a:p>
            <a:pPr lvl="4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Note: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 negative value </a:t>
            </a:r>
            <a:r>
              <a:rPr lang="en-US" altLang="zh-CN" sz="1600" dirty="0" smtClean="0">
                <a:ea typeface="宋体" charset="-122"/>
              </a:rPr>
              <a:t>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5430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ODBC Code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11225"/>
            <a:ext cx="8356600" cy="5272405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Main body of program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char </a:t>
            </a:r>
            <a:r>
              <a:rPr lang="en-US" altLang="zh-CN" sz="1600" dirty="0" err="1" smtClean="0">
                <a:ea typeface="宋体" charset="-122"/>
              </a:rPr>
              <a:t>deptname</a:t>
            </a:r>
            <a:r>
              <a:rPr lang="en-US" altLang="zh-CN" sz="1600" dirty="0" smtClean="0">
                <a:ea typeface="宋体" charset="-122"/>
              </a:rPr>
              <a:t>[24];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float  salary;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err="1" smtClean="0">
                <a:ea typeface="宋体" charset="-122"/>
              </a:rPr>
              <a:t>int</a:t>
            </a:r>
            <a:r>
              <a:rPr lang="en-US" altLang="zh-CN" sz="1600" dirty="0" smtClean="0">
                <a:ea typeface="宋体" charset="-122"/>
              </a:rPr>
              <a:t>  lenOut1, lenOut2;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HSTMT   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;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</a:t>
            </a:r>
            <a:r>
              <a:rPr lang="en-US" altLang="zh-CN" sz="1600" dirty="0" err="1" smtClean="0">
                <a:ea typeface="宋体" charset="-122"/>
              </a:rPr>
              <a:t>SQLAllocStmt</a:t>
            </a:r>
            <a:r>
              <a:rPr lang="en-US" altLang="zh-CN" sz="1600" dirty="0" smtClean="0">
                <a:ea typeface="宋体" charset="-122"/>
              </a:rPr>
              <a:t>(conn, &amp;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);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char * </a:t>
            </a:r>
            <a:r>
              <a:rPr lang="en-US" altLang="zh-CN" sz="1600" dirty="0" err="1" smtClean="0">
                <a:ea typeface="宋体" charset="-122"/>
              </a:rPr>
              <a:t>sqlquery</a:t>
            </a:r>
            <a:r>
              <a:rPr lang="en-US" altLang="zh-CN" sz="1600" dirty="0" smtClean="0">
                <a:ea typeface="宋体" charset="-122"/>
              </a:rPr>
              <a:t> = "select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dept_name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 sum (salary</a:t>
            </a:r>
            <a:r>
              <a:rPr lang="en-US" altLang="zh-CN" sz="1600" dirty="0" smtClean="0">
                <a:ea typeface="宋体" charset="-122"/>
              </a:rPr>
              <a:t>)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 from instructor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      group by </a:t>
            </a:r>
            <a:r>
              <a:rPr lang="en-US" altLang="zh-CN" sz="1600" dirty="0" err="1" smtClean="0">
                <a:ea typeface="宋体" charset="-122"/>
              </a:rPr>
              <a:t>dept_name</a:t>
            </a:r>
            <a:r>
              <a:rPr lang="en-US" altLang="zh-CN" sz="1600" dirty="0" smtClean="0">
                <a:ea typeface="宋体" charset="-122"/>
              </a:rPr>
              <a:t>";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error = </a:t>
            </a:r>
            <a:r>
              <a:rPr lang="en-US" altLang="zh-CN" sz="1600" dirty="0" err="1" smtClean="0">
                <a:ea typeface="宋体" charset="-122"/>
              </a:rPr>
              <a:t>SQLExecDirect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err="1" smtClean="0">
                <a:ea typeface="宋体" charset="-122"/>
              </a:rPr>
              <a:t>sqlquery</a:t>
            </a:r>
            <a:r>
              <a:rPr lang="en-US" altLang="zh-CN" sz="1600" dirty="0" smtClean="0">
                <a:ea typeface="宋体" charset="-122"/>
              </a:rPr>
              <a:t>, SQL_NTS);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if (error == SQL_SUCCESS) {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</a:t>
            </a:r>
            <a:r>
              <a:rPr lang="en-US" altLang="zh-CN" sz="1600" dirty="0" err="1" smtClean="0">
                <a:ea typeface="宋体" charset="-122"/>
              </a:rPr>
              <a:t>SQLBindCol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, SQL_C_CHAR,   </a:t>
            </a:r>
            <a:r>
              <a:rPr lang="en-US" altLang="zh-CN" sz="1600" dirty="0" err="1" smtClean="0">
                <a:ea typeface="宋体" charset="-122"/>
              </a:rPr>
              <a:t>deptname</a:t>
            </a:r>
            <a:r>
              <a:rPr lang="en-US" altLang="zh-CN" sz="1600" dirty="0" smtClean="0">
                <a:ea typeface="宋体" charset="-122"/>
              </a:rPr>
              <a:t> , 24, &amp;lenOut1);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</a:t>
            </a:r>
            <a:r>
              <a:rPr lang="en-US" altLang="zh-CN" sz="1600" dirty="0" err="1" smtClean="0">
                <a:ea typeface="宋体" charset="-122"/>
              </a:rPr>
              <a:t>SQLBindCol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1600" dirty="0" smtClean="0">
                <a:ea typeface="宋体" charset="-122"/>
              </a:rPr>
              <a:t>, SQL_C_FLOAT, &amp;salary,    0 , &amp;lenOut2);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dirty="0" smtClean="0">
                <a:ea typeface="宋体" charset="-122"/>
              </a:rPr>
              <a:t>           while (</a:t>
            </a:r>
            <a:r>
              <a:rPr lang="en-US" altLang="zh-CN" sz="1600" dirty="0" err="1" smtClean="0">
                <a:ea typeface="宋体" charset="-122"/>
              </a:rPr>
              <a:t>SQLFetch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) == SQL_SUCCESS) {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</a:t>
            </a:r>
            <a:r>
              <a:rPr lang="en-US" altLang="zh-CN" sz="1600" dirty="0" err="1" smtClean="0">
                <a:ea typeface="宋体" charset="-122"/>
              </a:rPr>
              <a:t>printf</a:t>
            </a:r>
            <a:r>
              <a:rPr lang="en-US" altLang="zh-CN" sz="1600" dirty="0" smtClean="0">
                <a:ea typeface="宋体" charset="-122"/>
              </a:rPr>
              <a:t> (" %s  %f\n", </a:t>
            </a:r>
            <a:r>
              <a:rPr lang="en-US" altLang="zh-CN" sz="1600" dirty="0" err="1" smtClean="0">
                <a:ea typeface="宋体" charset="-122"/>
              </a:rPr>
              <a:t>deptname</a:t>
            </a:r>
            <a:r>
              <a:rPr lang="en-US" altLang="zh-CN" sz="1600" dirty="0" smtClean="0">
                <a:ea typeface="宋体" charset="-122"/>
              </a:rPr>
              <a:t>, salary);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}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}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err="1" smtClean="0">
                <a:ea typeface="宋体" charset="-122"/>
              </a:rPr>
              <a:t>SQLFreeStmt</a:t>
            </a:r>
            <a:r>
              <a:rPr lang="en-US" altLang="zh-CN" sz="1600" dirty="0" smtClean="0">
                <a:ea typeface="宋体" charset="-122"/>
              </a:rPr>
              <a:t>(</a:t>
            </a:r>
            <a:r>
              <a:rPr lang="en-US" altLang="zh-CN" sz="1600" dirty="0" err="1" smtClean="0">
                <a:ea typeface="宋体" charset="-122"/>
              </a:rPr>
              <a:t>stmt</a:t>
            </a:r>
            <a:r>
              <a:rPr lang="en-US" altLang="zh-CN" sz="1600" dirty="0" smtClean="0">
                <a:ea typeface="宋体" charset="-122"/>
              </a:rPr>
              <a:t>, SQL_DROP);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Code (Cont.)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47688" y="1033463"/>
            <a:ext cx="8272462" cy="5402262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Prepared Statement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SQL statement prepared: compiled at the database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Can have placeholders:  E.g.  insert into department values(?,?,?,?)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Repeatedly executed with actual values for the placeholders</a:t>
            </a:r>
          </a:p>
          <a:p>
            <a:r>
              <a:rPr lang="en-US" altLang="zh-CN" sz="2000" dirty="0" smtClean="0">
                <a:ea typeface="宋体" charset="-122"/>
              </a:rPr>
              <a:t>A sample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Change the sample in the previous slide</a:t>
            </a:r>
          </a:p>
          <a:p>
            <a:pPr lvl="1">
              <a:buFont typeface="Monotype Sorts" pitchFamily="2" charset="2"/>
              <a:buNone/>
            </a:pPr>
            <a:endParaRPr lang="en-US" altLang="zh-CN" sz="140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	char </a:t>
            </a:r>
            <a:r>
              <a:rPr lang="en-US" altLang="zh-CN" sz="1400" dirty="0" smtClean="0">
                <a:ea typeface="宋体" charset="-122"/>
              </a:rPr>
              <a:t>* </a:t>
            </a:r>
            <a:r>
              <a:rPr lang="en-US" altLang="zh-CN" sz="1400" dirty="0" err="1" smtClean="0">
                <a:ea typeface="宋体" charset="-122"/>
              </a:rPr>
              <a:t>sqlquery</a:t>
            </a:r>
            <a:r>
              <a:rPr lang="en-US" altLang="zh-CN" sz="1400" dirty="0" smtClean="0">
                <a:ea typeface="宋体" charset="-122"/>
              </a:rPr>
              <a:t> = “ select </a:t>
            </a:r>
            <a:r>
              <a:rPr lang="en-US" altLang="zh-CN" sz="1400" dirty="0" err="1" smtClean="0">
                <a:ea typeface="宋体" charset="-122"/>
              </a:rPr>
              <a:t>dept_name</a:t>
            </a:r>
            <a:r>
              <a:rPr lang="en-US" altLang="zh-CN" sz="1400" dirty="0" smtClean="0">
                <a:ea typeface="宋体" charset="-122"/>
              </a:rPr>
              <a:t>, budget</a:t>
            </a:r>
            <a:br>
              <a:rPr lang="en-US" altLang="zh-CN" sz="1400" dirty="0" smtClean="0">
                <a:ea typeface="宋体" charset="-122"/>
              </a:rPr>
            </a:br>
            <a:r>
              <a:rPr lang="en-US" altLang="zh-CN" sz="1400" dirty="0" smtClean="0">
                <a:ea typeface="宋体" charset="-122"/>
              </a:rPr>
              <a:t>                             from department</a:t>
            </a:r>
            <a:br>
              <a:rPr lang="en-US" altLang="zh-CN" sz="1400" dirty="0" smtClean="0">
                <a:ea typeface="宋体" charset="-122"/>
              </a:rPr>
            </a:br>
            <a:r>
              <a:rPr lang="en-US" altLang="zh-CN" sz="1400" dirty="0" smtClean="0">
                <a:ea typeface="宋体" charset="-122"/>
              </a:rPr>
              <a:t>                            where </a:t>
            </a:r>
            <a:r>
              <a:rPr lang="en-US" altLang="zh-CN" sz="1400" dirty="0" err="1" smtClean="0">
                <a:ea typeface="宋体" charset="-122"/>
              </a:rPr>
              <a:t>dept_name</a:t>
            </a:r>
            <a:r>
              <a:rPr lang="en-US" altLang="zh-CN" sz="1400" dirty="0" smtClean="0">
                <a:ea typeface="宋体" charset="-122"/>
              </a:rPr>
              <a:t> = </a:t>
            </a:r>
            <a:r>
              <a:rPr lang="en-US" altLang="zh-CN" sz="1400" dirty="0" smtClean="0">
                <a:solidFill>
                  <a:srgbClr val="FF0000"/>
                </a:solidFill>
                <a:ea typeface="宋体" charset="-122"/>
              </a:rPr>
              <a:t>?</a:t>
            </a:r>
            <a:r>
              <a:rPr lang="en-US" altLang="zh-CN" sz="1400" dirty="0" smtClean="0">
                <a:ea typeface="宋体" charset="-122"/>
              </a:rPr>
              <a:t>”;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charset="-122"/>
              </a:rPr>
              <a:t>SQLPrepare</a:t>
            </a:r>
            <a:r>
              <a:rPr lang="en-US" altLang="zh-CN" sz="1400" dirty="0" smtClean="0">
                <a:ea typeface="宋体" charset="-122"/>
              </a:rPr>
              <a:t>(</a:t>
            </a:r>
            <a:r>
              <a:rPr lang="en-US" altLang="zh-CN" sz="1400" dirty="0" err="1" smtClean="0">
                <a:ea typeface="宋体" charset="-122"/>
              </a:rPr>
              <a:t>stmt</a:t>
            </a:r>
            <a:r>
              <a:rPr lang="en-US" altLang="zh-CN" sz="1400" dirty="0" smtClean="0">
                <a:ea typeface="宋体" charset="-122"/>
              </a:rPr>
              <a:t>, </a:t>
            </a:r>
            <a:r>
              <a:rPr lang="en-US" altLang="zh-CN" sz="1400" dirty="0" err="1" smtClean="0">
                <a:ea typeface="宋体" charset="-122"/>
              </a:rPr>
              <a:t>buf</a:t>
            </a:r>
            <a:r>
              <a:rPr lang="en-US" altLang="zh-CN" sz="1400" dirty="0" smtClean="0">
                <a:ea typeface="宋体" charset="-122"/>
              </a:rPr>
              <a:t>, SQL_NTS);</a:t>
            </a:r>
          </a:p>
          <a:p>
            <a:pPr lvl="1">
              <a:buFont typeface="Monotype Sorts" pitchFamily="2" charset="2"/>
              <a:buNone/>
            </a:pPr>
            <a:endParaRPr lang="en-US" altLang="zh-CN" sz="14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	        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charset="-122"/>
              </a:rPr>
              <a:t>SQLBindParameter</a:t>
            </a:r>
            <a:r>
              <a:rPr lang="en-US" altLang="zh-CN" sz="1400" dirty="0" smtClean="0">
                <a:ea typeface="宋体" charset="-122"/>
              </a:rPr>
              <a:t>(stmt,</a:t>
            </a:r>
            <a:r>
              <a:rPr lang="en-US" altLang="zh-CN" sz="1400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1400" dirty="0" smtClean="0">
                <a:ea typeface="宋体" charset="-122"/>
              </a:rPr>
              <a:t>, SQL_PARAM_INPUT, SQL_C_CHAR ,</a:t>
            </a:r>
          </a:p>
          <a:p>
            <a:pPr>
              <a:buFont typeface="Monotype Sort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                                          SQL_CHAR ,SQL_NTS, </a:t>
            </a:r>
            <a:r>
              <a:rPr lang="en-US" altLang="zh-CN" sz="1400" dirty="0" err="1" smtClean="0">
                <a:ea typeface="宋体" charset="-122"/>
              </a:rPr>
              <a:t>bn</a:t>
            </a:r>
            <a:r>
              <a:rPr lang="en-US" altLang="zh-CN" sz="1400" dirty="0" smtClean="0">
                <a:ea typeface="宋体" charset="-122"/>
              </a:rPr>
              <a:t>);</a:t>
            </a:r>
            <a:endParaRPr lang="zh-CN" altLang="en-US" sz="14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   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400" dirty="0" smtClean="0">
                <a:ea typeface="宋体" charset="-122"/>
              </a:rPr>
              <a:t>	       </a:t>
            </a:r>
            <a:r>
              <a:rPr lang="en-US" altLang="zh-CN" sz="1400" dirty="0" err="1" smtClean="0">
                <a:ea typeface="宋体" charset="-122"/>
              </a:rPr>
              <a:t>SQLExecute</a:t>
            </a:r>
            <a:r>
              <a:rPr lang="en-US" altLang="zh-CN" sz="1400" dirty="0" smtClean="0">
                <a:ea typeface="宋体" charset="-122"/>
              </a:rPr>
              <a:t>(</a:t>
            </a:r>
            <a:r>
              <a:rPr lang="en-US" altLang="zh-CN" sz="1400" dirty="0" err="1" smtClean="0">
                <a:ea typeface="宋体" charset="-122"/>
              </a:rPr>
              <a:t>stmt</a:t>
            </a:r>
            <a:r>
              <a:rPr lang="en-US" altLang="zh-CN" sz="1400" dirty="0" smtClean="0">
                <a:ea typeface="宋体" charset="-122"/>
              </a:rPr>
              <a:t>);</a:t>
            </a:r>
            <a:endParaRPr lang="zh-CN" altLang="en-US" sz="1400" dirty="0" smtClean="0">
              <a:ea typeface="宋体" charset="-122"/>
            </a:endParaRPr>
          </a:p>
          <a:p>
            <a:pPr lvl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More ODBC Features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23925"/>
            <a:ext cx="8515350" cy="51752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Metadata features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finding all the relations in the database and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finding the names and types of columns of a query result or a relation in the database.</a:t>
            </a:r>
          </a:p>
          <a:p>
            <a:r>
              <a:rPr lang="en-US" altLang="zh-CN" dirty="0" smtClean="0">
                <a:ea typeface="宋体" charset="-122"/>
              </a:rPr>
              <a:t>By default, each SQL statement is treated as a separate transaction      that is committed automatically.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Can turn off automatic commit on a connection</a:t>
            </a:r>
          </a:p>
          <a:p>
            <a:pPr lvl="2"/>
            <a:r>
              <a:rPr lang="en-US" altLang="zh-CN" sz="1800" dirty="0" err="1" smtClean="0">
                <a:ea typeface="宋体" charset="-122"/>
              </a:rPr>
              <a:t>SQLSetConnectOption</a:t>
            </a:r>
            <a:r>
              <a:rPr lang="en-US" altLang="zh-CN" sz="1800" dirty="0" smtClean="0">
                <a:ea typeface="宋体" charset="-122"/>
              </a:rPr>
              <a:t>(conn,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SQL_AUTOCOMMIT</a:t>
            </a:r>
            <a:r>
              <a:rPr lang="en-US" altLang="zh-CN" sz="1800" dirty="0" smtClean="0">
                <a:ea typeface="宋体" charset="-122"/>
              </a:rPr>
              <a:t>, 0)}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transactions must then be committed or rolled back explicitly by </a:t>
            </a:r>
          </a:p>
          <a:p>
            <a:pPr lvl="2"/>
            <a:r>
              <a:rPr lang="en-US" altLang="zh-CN" sz="1800" dirty="0" err="1" smtClean="0">
                <a:ea typeface="宋体" charset="-122"/>
              </a:rPr>
              <a:t>SQLTransact</a:t>
            </a:r>
            <a:r>
              <a:rPr lang="en-US" altLang="zh-CN" sz="1800" dirty="0" smtClean="0">
                <a:ea typeface="宋体" charset="-122"/>
              </a:rPr>
              <a:t>(conn, SQL_COMMIT) or</a:t>
            </a:r>
          </a:p>
          <a:p>
            <a:pPr lvl="2"/>
            <a:r>
              <a:rPr lang="en-US" altLang="zh-CN" sz="1800" dirty="0" err="1" smtClean="0">
                <a:ea typeface="宋体" charset="-122"/>
              </a:rPr>
              <a:t>SQLTransact</a:t>
            </a:r>
            <a:r>
              <a:rPr lang="en-US" altLang="zh-CN" sz="1800" dirty="0" smtClean="0">
                <a:ea typeface="宋体" charset="-122"/>
              </a:rPr>
              <a:t>(conn,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SQL_ROLLBACK</a:t>
            </a:r>
            <a:r>
              <a:rPr lang="en-US" altLang="zh-CN" sz="18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ODBC Conformance Levels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Conformance levels specify subsets of the functionality defined by the standard.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Core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Level 1 requires support for metadata querying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Level 2 requires ability to send and retrieve arrays of parameter values and more detailed catalog information.</a:t>
            </a:r>
          </a:p>
          <a:p>
            <a:r>
              <a:rPr lang="en-US" altLang="zh-CN" dirty="0" smtClean="0">
                <a:ea typeface="宋体" charset="-122"/>
              </a:rPr>
              <a:t>SQL Call Level Interface (CLI) standard similar to ODBC interface, but with some minor differences.</a:t>
            </a:r>
          </a:p>
          <a:p>
            <a:r>
              <a:rPr lang="en-US" altLang="zh-CN" dirty="0" smtClean="0">
                <a:ea typeface="宋体" charset="-122"/>
              </a:rPr>
              <a:t>The ADO and ADO.NET APIs are alternatives to ODBC, designed for the Visual Basic and C#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JDBC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JDBC is a Java API for communicating with database systems supporting SQL</a:t>
            </a:r>
          </a:p>
          <a:p>
            <a:r>
              <a:rPr lang="en-US" altLang="zh-CN" sz="2000" dirty="0" smtClean="0">
                <a:ea typeface="宋体" charset="-122"/>
              </a:rPr>
              <a:t>JDBC supports a variety of features for querying and updating data, and for retrieving query results</a:t>
            </a:r>
          </a:p>
          <a:p>
            <a:r>
              <a:rPr lang="en-US" altLang="zh-CN" sz="2000" dirty="0" smtClean="0">
                <a:ea typeface="宋体" charset="-122"/>
              </a:rPr>
              <a:t>JDBC also supports metadata retrieval, such as querying about relations present in the database and the names and types of relation attributes</a:t>
            </a:r>
          </a:p>
          <a:p>
            <a:r>
              <a:rPr lang="en-US" altLang="zh-CN" sz="2000" dirty="0" smtClean="0">
                <a:ea typeface="宋体" charset="-122"/>
              </a:rPr>
              <a:t>Model for communicating with the database: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Open a connection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Create a “statement” object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Execute queries using the Statement object to send queries and fetch results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JDBC Code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923925"/>
            <a:ext cx="8534400" cy="5238750"/>
          </a:xfrm>
        </p:spPr>
        <p:txBody>
          <a:bodyPr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public static void </a:t>
            </a:r>
            <a:r>
              <a:rPr lang="en-US" altLang="zh-CN" sz="1800" dirty="0" err="1" smtClean="0">
                <a:ea typeface="宋体" charset="-122"/>
              </a:rPr>
              <a:t>JDBCexample</a:t>
            </a:r>
            <a:r>
              <a:rPr lang="en-US" altLang="zh-CN" sz="1800" dirty="0" smtClean="0">
                <a:ea typeface="宋体" charset="-122"/>
              </a:rPr>
              <a:t>(String </a:t>
            </a:r>
            <a:r>
              <a:rPr lang="en-US" altLang="zh-CN" sz="1800" dirty="0" err="1" smtClean="0">
                <a:ea typeface="宋体" charset="-122"/>
              </a:rPr>
              <a:t>dbid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String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try { 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Connection conn = </a:t>
            </a:r>
            <a:r>
              <a:rPr lang="en-US" altLang="zh-CN" sz="1800" dirty="0" err="1" smtClean="0">
                <a:ea typeface="宋体" charset="-122"/>
              </a:rPr>
              <a:t>DriverManager.getConnection</a:t>
            </a:r>
            <a:r>
              <a:rPr lang="en-US" altLang="zh-CN" sz="1800" dirty="0" smtClean="0">
                <a:ea typeface="宋体" charset="-122"/>
              </a:rPr>
              <a:t>(   "</a:t>
            </a:r>
            <a:r>
              <a:rPr lang="en-US" altLang="zh-CN" sz="1800" dirty="0" err="1" smtClean="0">
                <a:ea typeface="宋体" charset="-122"/>
              </a:rPr>
              <a:t>jdbc:oracle:thin</a:t>
            </a:r>
            <a:r>
              <a:rPr lang="en-US" altLang="zh-CN" sz="1800" dirty="0">
                <a:ea typeface="宋体" charset="-122"/>
              </a:rPr>
              <a:t>:@db.yale.edu:2000:univdb", </a:t>
            </a:r>
            <a:r>
              <a:rPr lang="en-US" altLang="zh-CN" sz="1800" dirty="0" err="1" smtClean="0">
                <a:ea typeface="宋体" charset="-122"/>
              </a:rPr>
              <a:t>userid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dirty="0" err="1" smtClean="0">
                <a:ea typeface="宋体" charset="-122"/>
              </a:rPr>
              <a:t>passwd</a:t>
            </a:r>
            <a:r>
              <a:rPr lang="en-US" altLang="zh-CN" sz="1800" dirty="0" smtClean="0">
                <a:ea typeface="宋体" charset="-122"/>
              </a:rPr>
              <a:t>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Statement </a:t>
            </a:r>
            <a:r>
              <a:rPr lang="en-US" altLang="zh-CN" sz="1800" dirty="0" err="1" smtClean="0">
                <a:ea typeface="宋体" charset="-122"/>
              </a:rPr>
              <a:t>stmt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conn.createStatement</a:t>
            </a:r>
            <a:r>
              <a:rPr lang="en-US" altLang="zh-CN" sz="1800" dirty="0" smtClean="0">
                <a:ea typeface="宋体" charset="-122"/>
              </a:rPr>
              <a:t>();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… Do Actual Work ….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stmt.close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conn.close</a:t>
            </a:r>
            <a:r>
              <a:rPr lang="en-US" altLang="zh-CN" sz="1800" dirty="0" smtClean="0">
                <a:ea typeface="宋体" charset="-122"/>
              </a:rPr>
              <a:t>();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catch (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 { 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("</a:t>
            </a:r>
            <a:r>
              <a:rPr lang="en-US" altLang="zh-CN" sz="1800" dirty="0" err="1" smtClean="0">
                <a:ea typeface="宋体" charset="-122"/>
              </a:rPr>
              <a:t>SQLException</a:t>
            </a:r>
            <a:r>
              <a:rPr lang="en-US" altLang="zh-CN" sz="1800" dirty="0" smtClean="0">
                <a:ea typeface="宋体" charset="-122"/>
              </a:rPr>
              <a:t> : " + </a:t>
            </a:r>
            <a:r>
              <a:rPr lang="en-US" altLang="zh-CN" sz="1800" dirty="0" err="1" smtClean="0">
                <a:ea typeface="宋体" charset="-122"/>
              </a:rPr>
              <a:t>sqle</a:t>
            </a:r>
            <a:r>
              <a:rPr lang="en-US" altLang="zh-CN" sz="1800" dirty="0" smtClean="0">
                <a:ea typeface="宋体" charset="-122"/>
              </a:rPr>
              <a:t>);	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}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JDBC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Code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r>
              <a:rPr lang="en-US" altLang="en-US" sz="2000" dirty="0" smtClean="0"/>
              <a:t>Update to database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kumimoji="0" lang="en-US" altLang="en-US" sz="1600" dirty="0" smtClean="0"/>
              <a:t>try {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</a:t>
            </a:r>
            <a:r>
              <a:rPr kumimoji="0" lang="en-US" altLang="en-US" sz="1600" dirty="0" err="1" smtClean="0"/>
              <a:t>stmt.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executeUpdate</a:t>
            </a:r>
            <a:r>
              <a:rPr kumimoji="0" lang="en-US" altLang="en-US" sz="1600" dirty="0" smtClean="0"/>
              <a:t>(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"insert into instructor values(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77987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Kim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Physics</a:t>
            </a:r>
            <a:r>
              <a:rPr kumimoji="0" lang="ja-JP" altLang="en-US" sz="1600" dirty="0" smtClean="0">
                <a:latin typeface="Arial" pitchFamily="34" charset="0"/>
              </a:rPr>
              <a:t>’</a:t>
            </a:r>
            <a:r>
              <a:rPr kumimoji="0" lang="en-US" altLang="ja-JP" sz="1600" dirty="0" smtClean="0"/>
              <a:t>, 98000)");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 catch (</a:t>
            </a:r>
            <a:r>
              <a:rPr kumimoji="0" lang="en-US" altLang="ja-JP" sz="1600" dirty="0" err="1" smtClean="0"/>
              <a:t>SQLException</a:t>
            </a:r>
            <a:r>
              <a:rPr kumimoji="0" lang="en-US" altLang="ja-JP" sz="1600" dirty="0" smtClean="0"/>
              <a:t>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{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    </a:t>
            </a:r>
            <a:r>
              <a:rPr kumimoji="0" lang="en-US" altLang="ja-JP" sz="1600" dirty="0" err="1" smtClean="0"/>
              <a:t>System.out.println</a:t>
            </a:r>
            <a:r>
              <a:rPr kumimoji="0" lang="en-US" altLang="ja-JP" sz="1600" dirty="0" smtClean="0"/>
              <a:t>("Could not insert tuple. " + </a:t>
            </a:r>
            <a:r>
              <a:rPr kumimoji="0" lang="en-US" altLang="ja-JP" sz="1600" dirty="0" err="1" smtClean="0"/>
              <a:t>sqle</a:t>
            </a:r>
            <a:r>
              <a:rPr kumimoji="0" lang="en-US" altLang="ja-JP" sz="1600" dirty="0" smtClean="0"/>
              <a:t>);</a:t>
            </a:r>
            <a:br>
              <a:rPr kumimoji="0" lang="en-US" altLang="ja-JP" sz="1600" dirty="0" smtClean="0"/>
            </a:br>
            <a:r>
              <a:rPr kumimoji="0" lang="en-US" altLang="ja-JP" sz="1600" dirty="0" smtClean="0"/>
              <a:t>}</a:t>
            </a:r>
          </a:p>
          <a:p>
            <a:endParaRPr kumimoji="0" lang="en-US" altLang="ja-JP" sz="1600" dirty="0" smtClean="0"/>
          </a:p>
          <a:p>
            <a:r>
              <a:rPr lang="en-US" altLang="en-US" sz="2000" dirty="0" smtClean="0"/>
              <a:t>Execute query and fetch and print results</a:t>
            </a:r>
          </a:p>
          <a:p>
            <a:pPr lvl="1">
              <a:buFont typeface="Monotype Sorts" pitchFamily="-65" charset="2"/>
              <a:buNone/>
            </a:pPr>
            <a:r>
              <a:rPr kumimoji="0" lang="en-US" altLang="en-US" sz="2000" dirty="0" smtClean="0"/>
              <a:t>   </a:t>
            </a:r>
            <a:r>
              <a:rPr kumimoji="0" lang="en-US" altLang="en-US" sz="1600" dirty="0" err="1" smtClean="0"/>
              <a:t>ResultSet</a:t>
            </a:r>
            <a:r>
              <a:rPr kumimoji="0" lang="en-US" altLang="en-US" sz="1600" dirty="0" smtClean="0"/>
              <a:t> </a:t>
            </a:r>
            <a:r>
              <a:rPr kumimoji="0" lang="en-US" altLang="en-US" sz="1600" dirty="0" err="1" smtClean="0"/>
              <a:t>rset</a:t>
            </a:r>
            <a:r>
              <a:rPr kumimoji="0" lang="en-US" altLang="en-US" sz="1600" dirty="0" smtClean="0"/>
              <a:t> = </a:t>
            </a:r>
            <a:r>
              <a:rPr kumimoji="0" lang="en-US" altLang="en-US" sz="1600" dirty="0" err="1" smtClean="0"/>
              <a:t>stmt.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executeQuery</a:t>
            </a:r>
            <a:r>
              <a:rPr kumimoji="0" lang="en-US" altLang="en-US" sz="1600" dirty="0" smtClean="0"/>
              <a:t>(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                      "select </a:t>
            </a:r>
            <a:r>
              <a:rPr kumimoji="0" lang="en-US" altLang="en-US" sz="1600" dirty="0" err="1" smtClean="0"/>
              <a:t>dept_name</a:t>
            </a:r>
            <a:r>
              <a:rPr kumimoji="0" lang="en-US" altLang="en-US" sz="1600" dirty="0" smtClean="0"/>
              <a:t>, </a:t>
            </a:r>
            <a:r>
              <a:rPr kumimoji="0" lang="en-US" altLang="en-US" sz="1600" dirty="0" err="1" smtClean="0"/>
              <a:t>avg</a:t>
            </a:r>
            <a:r>
              <a:rPr kumimoji="0" lang="en-US" altLang="en-US" sz="1600" dirty="0" smtClean="0"/>
              <a:t> (salary)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                       from instructor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                       group by </a:t>
            </a:r>
            <a:r>
              <a:rPr kumimoji="0" lang="en-US" altLang="en-US" sz="1600" dirty="0" err="1" smtClean="0"/>
              <a:t>dept_name</a:t>
            </a:r>
            <a:r>
              <a:rPr kumimoji="0" lang="en-US" altLang="en-US" sz="1600" dirty="0" smtClean="0"/>
              <a:t>");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while (</a:t>
            </a:r>
            <a:r>
              <a:rPr kumimoji="0" lang="en-US" altLang="en-US" sz="1600" dirty="0" err="1" smtClean="0"/>
              <a:t>rset.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next</a:t>
            </a:r>
            <a:r>
              <a:rPr kumimoji="0" lang="en-US" altLang="en-US" sz="1600" dirty="0" smtClean="0">
                <a:solidFill>
                  <a:srgbClr val="FF0000"/>
                </a:solidFill>
              </a:rPr>
              <a:t>()</a:t>
            </a:r>
            <a:r>
              <a:rPr kumimoji="0" lang="en-US" altLang="en-US" sz="1600" dirty="0" smtClean="0"/>
              <a:t>) {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</a:t>
            </a:r>
            <a:r>
              <a:rPr kumimoji="0" lang="en-US" altLang="en-US" sz="1600" dirty="0" err="1" smtClean="0"/>
              <a:t>System.out.println</a:t>
            </a:r>
            <a:r>
              <a:rPr kumimoji="0" lang="en-US" altLang="en-US" sz="1600" dirty="0" smtClean="0"/>
              <a:t>(</a:t>
            </a:r>
            <a:r>
              <a:rPr kumimoji="0" lang="en-US" altLang="en-US" sz="1600" dirty="0" err="1" smtClean="0"/>
              <a:t>rset.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getString</a:t>
            </a:r>
            <a:r>
              <a:rPr kumimoji="0" lang="en-US" altLang="en-US" sz="1600" dirty="0" smtClean="0">
                <a:solidFill>
                  <a:srgbClr val="FF0000"/>
                </a:solidFill>
              </a:rPr>
              <a:t>("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dept_name</a:t>
            </a:r>
            <a:r>
              <a:rPr kumimoji="0" lang="en-US" altLang="en-US" sz="1600" dirty="0" smtClean="0">
                <a:solidFill>
                  <a:srgbClr val="FF0000"/>
                </a:solidFill>
              </a:rPr>
              <a:t>") </a:t>
            </a:r>
            <a:r>
              <a:rPr kumimoji="0" lang="en-US" altLang="en-US" sz="1600" dirty="0" smtClean="0"/>
              <a:t>+ " " +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                                              </a:t>
            </a:r>
            <a:r>
              <a:rPr kumimoji="0" lang="en-US" altLang="en-US" sz="1600" dirty="0" err="1" smtClean="0">
                <a:solidFill>
                  <a:srgbClr val="FF0000"/>
                </a:solidFill>
              </a:rPr>
              <a:t>rset.getFloat</a:t>
            </a:r>
            <a:r>
              <a:rPr kumimoji="0" lang="en-US" altLang="en-US" sz="1600" dirty="0" smtClean="0">
                <a:solidFill>
                  <a:srgbClr val="FF0000"/>
                </a:solidFill>
              </a:rPr>
              <a:t>(2)</a:t>
            </a:r>
            <a:r>
              <a:rPr kumimoji="0" lang="en-US" altLang="en-US" sz="1600" dirty="0" smtClean="0"/>
              <a:t>);</a:t>
            </a:r>
            <a:br>
              <a:rPr kumimoji="0" lang="en-US" altLang="en-US" sz="1600" dirty="0" smtClean="0"/>
            </a:br>
            <a:r>
              <a:rPr kumimoji="0" lang="en-US" altLang="en-US" sz="1600" dirty="0" smtClean="0"/>
              <a:t>}</a:t>
            </a:r>
          </a:p>
          <a:p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367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 + Host Language?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81013" y="1181032"/>
            <a:ext cx="3267376" cy="4876800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Solution1: </a:t>
            </a:r>
            <a:r>
              <a:rPr lang="en-US" altLang="zh-CN" sz="2000" dirty="0" smtClean="0">
                <a:ea typeface="宋体" charset="-122"/>
              </a:rPr>
              <a:t/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Embedded </a:t>
            </a:r>
            <a:r>
              <a:rPr lang="en-US" altLang="zh-CN" sz="2000" dirty="0" smtClean="0">
                <a:ea typeface="宋体" charset="-122"/>
              </a:rPr>
              <a:t>SQL</a:t>
            </a: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Solution 2: ODBC/JDBC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Standardize the DB function library</a:t>
            </a: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6148" name="流程图: 过程 3"/>
          <p:cNvSpPr>
            <a:spLocks noChangeArrowheads="1"/>
          </p:cNvSpPr>
          <p:nvPr/>
        </p:nvSpPr>
        <p:spPr bwMode="auto">
          <a:xfrm>
            <a:off x="4641850" y="1423988"/>
            <a:ext cx="2974975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SQL Queries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49" name="流程图: 过程 4"/>
          <p:cNvSpPr>
            <a:spLocks noChangeArrowheads="1"/>
          </p:cNvSpPr>
          <p:nvPr/>
        </p:nvSpPr>
        <p:spPr bwMode="auto">
          <a:xfrm>
            <a:off x="4632325" y="3116263"/>
            <a:ext cx="2973388" cy="369887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Host Language + function calls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0" name="流程图: 过程 5"/>
          <p:cNvSpPr>
            <a:spLocks noChangeArrowheads="1"/>
          </p:cNvSpPr>
          <p:nvPr/>
        </p:nvSpPr>
        <p:spPr bwMode="auto">
          <a:xfrm>
            <a:off x="7523163" y="3983038"/>
            <a:ext cx="1357312" cy="588962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DB Function </a:t>
            </a:r>
          </a:p>
          <a:p>
            <a:r>
              <a:rPr lang="en-US" altLang="zh-CN" sz="1600">
                <a:ea typeface="宋体" charset="-122"/>
              </a:rPr>
              <a:t>Library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1" name="流程图: 过程 6"/>
          <p:cNvSpPr>
            <a:spLocks noChangeArrowheads="1"/>
          </p:cNvSpPr>
          <p:nvPr/>
        </p:nvSpPr>
        <p:spPr bwMode="auto">
          <a:xfrm>
            <a:off x="5092700" y="5083175"/>
            <a:ext cx="2062163" cy="369888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>
                <a:ea typeface="宋体" charset="-122"/>
              </a:rPr>
              <a:t>Executable</a:t>
            </a:r>
            <a:endParaRPr lang="zh-CN" altLang="en-US" sz="1600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6152" name="椭圆 7"/>
          <p:cNvSpPr>
            <a:spLocks noChangeArrowheads="1"/>
          </p:cNvSpPr>
          <p:nvPr/>
        </p:nvSpPr>
        <p:spPr bwMode="auto">
          <a:xfrm>
            <a:off x="5208588" y="2211388"/>
            <a:ext cx="1839912" cy="474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Pre-compiling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3" name="直接箭头连接符 9"/>
          <p:cNvCxnSpPr>
            <a:cxnSpLocks noChangeShapeType="1"/>
            <a:stCxn id="6148" idx="2"/>
            <a:endCxn id="6152" idx="0"/>
          </p:cNvCxnSpPr>
          <p:nvPr/>
        </p:nvCxnSpPr>
        <p:spPr bwMode="auto">
          <a:xfrm rot="5400000">
            <a:off x="5920581" y="2002632"/>
            <a:ext cx="415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直接箭头连接符 15"/>
          <p:cNvCxnSpPr>
            <a:cxnSpLocks noChangeShapeType="1"/>
            <a:stCxn id="6152" idx="4"/>
            <a:endCxn id="6149" idx="0"/>
          </p:cNvCxnSpPr>
          <p:nvPr/>
        </p:nvCxnSpPr>
        <p:spPr bwMode="auto">
          <a:xfrm rot="5400000">
            <a:off x="5909469" y="2896394"/>
            <a:ext cx="430213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椭圆 20"/>
          <p:cNvSpPr>
            <a:spLocks noChangeArrowheads="1"/>
          </p:cNvSpPr>
          <p:nvPr/>
        </p:nvSpPr>
        <p:spPr bwMode="auto">
          <a:xfrm>
            <a:off x="5035550" y="4017963"/>
            <a:ext cx="2174875" cy="5540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800">
                <a:ea typeface="宋体" charset="-122"/>
              </a:rPr>
              <a:t>Compiling, linking</a:t>
            </a:r>
            <a:endParaRPr lang="zh-CN" altLang="en-US" sz="1800">
              <a:ea typeface="宋体" charset="-122"/>
            </a:endParaRPr>
          </a:p>
        </p:txBody>
      </p:sp>
      <p:cxnSp>
        <p:nvCxnSpPr>
          <p:cNvPr id="6156" name="直接箭头连接符 24"/>
          <p:cNvCxnSpPr>
            <a:cxnSpLocks noChangeShapeType="1"/>
            <a:stCxn id="6149" idx="2"/>
            <a:endCxn id="6155" idx="0"/>
          </p:cNvCxnSpPr>
          <p:nvPr/>
        </p:nvCxnSpPr>
        <p:spPr bwMode="auto">
          <a:xfrm rot="16200000" flipH="1">
            <a:off x="5855494" y="3750469"/>
            <a:ext cx="531813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箭头连接符 26"/>
          <p:cNvCxnSpPr>
            <a:cxnSpLocks noChangeShapeType="1"/>
            <a:stCxn id="6155" idx="4"/>
            <a:endCxn id="6151" idx="0"/>
          </p:cNvCxnSpPr>
          <p:nvPr/>
        </p:nvCxnSpPr>
        <p:spPr bwMode="auto">
          <a:xfrm rot="16200000" flipH="1">
            <a:off x="5868194" y="4826794"/>
            <a:ext cx="5111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箭头连接符 28"/>
          <p:cNvCxnSpPr>
            <a:cxnSpLocks noChangeShapeType="1"/>
            <a:stCxn id="6150" idx="1"/>
            <a:endCxn id="6155" idx="6"/>
          </p:cNvCxnSpPr>
          <p:nvPr/>
        </p:nvCxnSpPr>
        <p:spPr bwMode="auto">
          <a:xfrm rot="10800000" flipV="1">
            <a:off x="7210425" y="4278313"/>
            <a:ext cx="312738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右箭头 14"/>
          <p:cNvSpPr/>
          <p:nvPr/>
        </p:nvSpPr>
        <p:spPr bwMode="auto">
          <a:xfrm>
            <a:off x="3726179" y="1481773"/>
            <a:ext cx="866776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726179" y="3202622"/>
            <a:ext cx="848995" cy="242887"/>
          </a:xfrm>
          <a:prstGeom prst="rightArrow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Prepared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630504"/>
          </a:xfrm>
        </p:spPr>
        <p:txBody>
          <a:bodyPr/>
          <a:lstStyle/>
          <a:p>
            <a:r>
              <a:rPr lang="en-US" altLang="zh-CN" sz="2000" dirty="0">
                <a:ea typeface="宋体" charset="-122"/>
              </a:rPr>
              <a:t>Prepared statement allows queries to be compiled and executed multiple times with different arguments</a:t>
            </a:r>
          </a:p>
          <a:p>
            <a:pPr marL="742950" lvl="2" indent="0"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PreparedStatement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conn.prepareStatement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 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"insert into instructor values(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?,?,?,?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)");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"88877");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"Perry");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"Finance");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pStmt.setInt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125000);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42950" lvl="2" indent="0">
              <a:buNone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pStmt.setString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"88878");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pStmt.executeUpdate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457200" lvl="1" indent="0"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8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SQL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a typeface="宋体" charset="-122"/>
              </a:rPr>
              <a:t>Injection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3552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 </a:t>
            </a:r>
            <a:r>
              <a:rPr lang="en-US" altLang="en-US" sz="2000" i="1" dirty="0"/>
              <a:t>"select * from instructor where name = 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" + name + "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"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Suppose the user, instead of entering a name, enters: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i="1" dirty="0" smtClean="0">
                <a:solidFill>
                  <a:srgbClr val="FF0000"/>
                </a:solidFill>
              </a:rPr>
              <a:t>                         X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or 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Y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 = 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Y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000" dirty="0" smtClean="0"/>
              <a:t>Then the resulting statement becomes: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 smtClean="0"/>
              <a:t>	</a:t>
            </a:r>
            <a:r>
              <a:rPr lang="en-US" altLang="en-US" sz="2000" i="1" dirty="0" smtClean="0"/>
              <a:t>select </a:t>
            </a:r>
            <a:r>
              <a:rPr lang="en-US" altLang="en-US" sz="2000" i="1" dirty="0"/>
              <a:t>* from instructor where name = </a:t>
            </a:r>
            <a:r>
              <a:rPr lang="ja-JP" altLang="en-US" sz="2000" i="1" dirty="0"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X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 or 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Y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 = </a:t>
            </a:r>
            <a:r>
              <a:rPr lang="ja-JP" altLang="en-US" sz="2000" i="1" dirty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>
                <a:solidFill>
                  <a:srgbClr val="FF0000"/>
                </a:solidFill>
              </a:rPr>
              <a:t>Y</a:t>
            </a:r>
            <a:r>
              <a:rPr lang="ja-JP" altLang="en-US" sz="2000" i="1" dirty="0">
                <a:latin typeface="Arial" pitchFamily="34" charset="0"/>
              </a:rPr>
              <a:t>’</a:t>
            </a:r>
            <a:endParaRPr lang="en-US" altLang="ja-JP" sz="2000" i="1" dirty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User could have even used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 smtClean="0"/>
              <a:t>	        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X</a:t>
            </a:r>
            <a:r>
              <a:rPr lang="ja-JP" altLang="en-US" sz="2000" i="1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i="1" dirty="0" smtClean="0">
                <a:solidFill>
                  <a:srgbClr val="FF0000"/>
                </a:solidFill>
              </a:rPr>
              <a:t>; update instructor set salary = salary + 10000; </a:t>
            </a:r>
            <a:endParaRPr lang="en-US" altLang="ja-JP" sz="2000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/>
              <a:t>Now is not allowed multiple SQL statement in a single call.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dirty="0" smtClean="0"/>
              <a:t>Prepared statement internally uses:</a:t>
            </a:r>
            <a:br>
              <a:rPr lang="en-US" altLang="en-US" sz="2000" dirty="0" smtClean="0"/>
            </a:br>
            <a:r>
              <a:rPr lang="en-US" altLang="en-US" sz="2000" dirty="0" smtClean="0"/>
              <a:t>"select * from instructor where name = 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X\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or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 = \</a:t>
            </a:r>
            <a:r>
              <a:rPr lang="ja-JP" altLang="en-US" sz="2000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</a:rPr>
              <a:t>Y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endParaRPr lang="en-US" altLang="ja-JP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99"/>
                </a:solidFill>
              </a:rPr>
              <a:t>Always use prepared statements, with user inputs as parameters</a:t>
            </a:r>
          </a:p>
        </p:txBody>
      </p:sp>
    </p:spTree>
    <p:extLst>
      <p:ext uri="{BB962C8B-B14F-4D97-AF65-F5344CB8AC3E}">
        <p14:creationId xmlns:p14="http://schemas.microsoft.com/office/powerpoint/2010/main" val="113535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Transactions in JDBC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160145"/>
            <a:ext cx="7848600" cy="3937635"/>
          </a:xfrm>
        </p:spPr>
        <p:txBody>
          <a:bodyPr/>
          <a:lstStyle/>
          <a:p>
            <a:r>
              <a:rPr lang="en-US" altLang="en-US" sz="2000" dirty="0"/>
              <a:t>By default, each SQL statement is treated as a separate transaction that is committed automatically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>
                <a:latin typeface="Arial Unicode MS" pitchFamily="34" charset="-122"/>
                <a:ea typeface="宋体" charset="-122"/>
              </a:rPr>
              <a:t>bad idea for transactions with multiple updates</a:t>
            </a:r>
          </a:p>
          <a:p>
            <a:pPr>
              <a:spcBef>
                <a:spcPts val="1800"/>
              </a:spcBef>
            </a:pP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To turn off auto commit use</a:t>
            </a:r>
            <a:br>
              <a:rPr lang="en-US" altLang="zh-CN" sz="2000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sz="2000" b="1" dirty="0" smtClean="0">
                <a:latin typeface="Arial Unicode MS" pitchFamily="34" charset="-122"/>
                <a:ea typeface="宋体" charset="-122"/>
              </a:rPr>
              <a:t> </a:t>
            </a:r>
            <a:r>
              <a:rPr lang="en-US" altLang="zh-CN" sz="2000" dirty="0" err="1" smtClean="0">
                <a:latin typeface="Arial Unicode MS" pitchFamily="34" charset="-122"/>
                <a:ea typeface="宋体" charset="-122"/>
              </a:rPr>
              <a:t>conn.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宋体" charset="-122"/>
              </a:rPr>
              <a:t>setAutoCommit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(false);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To 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commit or abort transactions use</a:t>
            </a:r>
            <a:br>
              <a:rPr lang="en-US" altLang="zh-CN" sz="2000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       </a:t>
            </a:r>
            <a:r>
              <a:rPr lang="en-US" altLang="zh-CN" sz="2000" dirty="0" err="1" smtClean="0">
                <a:latin typeface="Arial Unicode MS" pitchFamily="34" charset="-122"/>
                <a:ea typeface="宋体" charset="-122"/>
              </a:rPr>
              <a:t>conn.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宋体" charset="-122"/>
              </a:rPr>
              <a:t>commit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()   or  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/>
            </a:r>
            <a:br>
              <a:rPr lang="en-US" altLang="zh-CN" sz="2000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       </a:t>
            </a:r>
            <a:r>
              <a:rPr lang="en-US" altLang="zh-CN" sz="2000" dirty="0" err="1" smtClean="0">
                <a:latin typeface="Arial Unicode MS" pitchFamily="34" charset="-122"/>
                <a:ea typeface="宋体" charset="-122"/>
              </a:rPr>
              <a:t>conn.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宋体" charset="-122"/>
              </a:rPr>
              <a:t>rollback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()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To turn auto commit on again, use</a:t>
            </a:r>
            <a:br>
              <a:rPr lang="en-US" altLang="zh-CN" sz="2000" dirty="0" smtClean="0">
                <a:latin typeface="Arial Unicode MS" pitchFamily="34" charset="-122"/>
                <a:ea typeface="宋体" charset="-122"/>
              </a:rPr>
            </a:b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      </a:t>
            </a:r>
            <a:r>
              <a:rPr lang="en-US" altLang="zh-CN" sz="2000" dirty="0" err="1" smtClean="0">
                <a:latin typeface="Arial Unicode MS" pitchFamily="34" charset="-122"/>
                <a:ea typeface="宋体" charset="-122"/>
              </a:rPr>
              <a:t>conn.setAutoCommit</a:t>
            </a:r>
            <a:r>
              <a:rPr lang="en-US" altLang="zh-CN" sz="2000" dirty="0" smtClean="0">
                <a:latin typeface="Arial Unicode MS" pitchFamily="34" charset="-122"/>
                <a:ea typeface="宋体" charset="-122"/>
              </a:rPr>
              <a:t>(true);</a:t>
            </a:r>
            <a:r>
              <a:rPr lang="en-US" altLang="zh-CN" sz="2000" dirty="0" smtClean="0">
                <a:ea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Result Set MetaData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class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ResultSetMetaData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provides information about all the columns of the </a:t>
            </a:r>
            <a:r>
              <a:rPr lang="en-US" altLang="zh-CN" dirty="0" err="1" smtClean="0">
                <a:ea typeface="宋体" charset="-122"/>
              </a:rPr>
              <a:t>ResultSet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Instance of this class is obtained by </a:t>
            </a:r>
            <a:r>
              <a:rPr lang="en-US" altLang="zh-CN" dirty="0" err="1" smtClean="0">
                <a:ea typeface="宋体" charset="-122"/>
              </a:rPr>
              <a:t>getMetaData</a:t>
            </a:r>
            <a:r>
              <a:rPr lang="en-US" altLang="zh-CN" dirty="0" smtClean="0">
                <a:ea typeface="宋体" charset="-122"/>
              </a:rPr>
              <a:t>( ) function of </a:t>
            </a:r>
            <a:r>
              <a:rPr lang="en-US" altLang="zh-CN" dirty="0" err="1" smtClean="0">
                <a:ea typeface="宋体" charset="-122"/>
              </a:rPr>
              <a:t>ResultSet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Provides Functions for getting number of columns, column name, type, precision, scale, table from which the column is derived etc.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err="1" smtClean="0">
                <a:ea typeface="宋体" charset="-122"/>
              </a:rPr>
              <a:t>ResultSetMetaData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rsmd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rs.getMetaData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( );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for ( </a:t>
            </a:r>
            <a:r>
              <a:rPr lang="en-US" altLang="zh-CN" dirty="0" err="1" smtClean="0">
                <a:ea typeface="宋体" charset="-122"/>
              </a:rPr>
              <a:t>int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= 1;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&lt;= </a:t>
            </a:r>
            <a:r>
              <a:rPr lang="en-US" altLang="zh-CN" dirty="0" err="1" smtClean="0">
                <a:ea typeface="宋体" charset="-122"/>
              </a:rPr>
              <a:t>rsmd.getColumnCount</a:t>
            </a:r>
            <a:r>
              <a:rPr lang="en-US" altLang="zh-CN" dirty="0" smtClean="0">
                <a:ea typeface="宋体" charset="-122"/>
              </a:rPr>
              <a:t>( );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++ ) {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        String name = </a:t>
            </a:r>
            <a:r>
              <a:rPr lang="en-US" altLang="zh-CN" dirty="0" err="1" smtClean="0">
                <a:ea typeface="宋体" charset="-122"/>
              </a:rPr>
              <a:t>rsmd.getColumnName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        String </a:t>
            </a:r>
            <a:r>
              <a:rPr lang="en-US" altLang="zh-CN" dirty="0" err="1" smtClean="0">
                <a:ea typeface="宋体" charset="-122"/>
              </a:rPr>
              <a:t>typeName</a:t>
            </a:r>
            <a:r>
              <a:rPr lang="en-US" altLang="zh-CN" dirty="0" smtClean="0">
                <a:ea typeface="宋体" charset="-122"/>
              </a:rPr>
              <a:t> = </a:t>
            </a:r>
            <a:r>
              <a:rPr lang="en-US" altLang="zh-CN" dirty="0" err="1" smtClean="0">
                <a:ea typeface="宋体" charset="-122"/>
              </a:rPr>
              <a:t>rsmd.getColumnTypeName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);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Meta Data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114425"/>
            <a:ext cx="8286750" cy="53149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The class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DatabaseMetaData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provides information about database relations</a:t>
            </a:r>
          </a:p>
          <a:p>
            <a:r>
              <a:rPr lang="en-US" altLang="zh-CN" sz="1800" dirty="0" smtClean="0">
                <a:ea typeface="宋体" charset="-122"/>
              </a:rPr>
              <a:t>Has functions for getting all tables, all columns of the table, primary keys etc.</a:t>
            </a:r>
          </a:p>
          <a:p>
            <a:r>
              <a:rPr lang="en-US" altLang="zh-CN" sz="1800" dirty="0" smtClean="0">
                <a:ea typeface="宋体" charset="-122"/>
              </a:rPr>
              <a:t>E.g. to print column names and types of a relation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DatabaseMetaData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dbmd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conn.getMetaData</a:t>
            </a:r>
            <a:r>
              <a:rPr lang="en-US" altLang="zh-CN" sz="1800" dirty="0" smtClean="0">
                <a:ea typeface="宋体" charset="-122"/>
              </a:rPr>
              <a:t>( 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 err="1" smtClean="0">
                <a:ea typeface="宋体" charset="-122"/>
              </a:rPr>
              <a:t>ResultSet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err="1" smtClean="0">
                <a:ea typeface="宋体" charset="-122"/>
              </a:rPr>
              <a:t>rs</a:t>
            </a:r>
            <a:r>
              <a:rPr lang="en-US" altLang="zh-CN" sz="1800" dirty="0" smtClean="0">
                <a:ea typeface="宋体" charset="-122"/>
              </a:rPr>
              <a:t> = </a:t>
            </a:r>
            <a:r>
              <a:rPr lang="en-US" altLang="zh-CN" sz="1800" dirty="0" err="1" smtClean="0">
                <a:ea typeface="宋体" charset="-122"/>
              </a:rPr>
              <a:t>dbmd.getColumns</a:t>
            </a:r>
            <a:r>
              <a:rPr lang="en-US" altLang="zh-CN" sz="1800" dirty="0" smtClean="0">
                <a:ea typeface="宋体" charset="-122"/>
              </a:rPr>
              <a:t>( null, “</a:t>
            </a:r>
            <a:r>
              <a:rPr lang="en-US" altLang="zh-CN" sz="1800" dirty="0" err="1" smtClean="0">
                <a:ea typeface="宋体" charset="-122"/>
              </a:rPr>
              <a:t>univdb</a:t>
            </a:r>
            <a:r>
              <a:rPr lang="en-US" altLang="zh-CN" sz="1800" dirty="0" smtClean="0">
                <a:ea typeface="宋体" charset="-122"/>
              </a:rPr>
              <a:t>”, “department”, “%” 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//Arguments: catalog, schema-pattern, table-pattern, column-pattern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Returns:   1 row for each column, with several attributes such as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//                  COLUMN_NAME, TYPE_NAME, etc.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         while ( </a:t>
            </a:r>
            <a:r>
              <a:rPr lang="en-US" altLang="zh-CN" sz="1800" dirty="0" err="1" smtClean="0">
                <a:ea typeface="宋体" charset="-122"/>
              </a:rPr>
              <a:t>rs.next</a:t>
            </a:r>
            <a:r>
              <a:rPr lang="en-US" altLang="zh-CN" sz="1800" dirty="0" smtClean="0">
                <a:ea typeface="宋体" charset="-122"/>
              </a:rPr>
              <a:t>( ) )  {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	        </a:t>
            </a:r>
            <a:r>
              <a:rPr lang="en-US" altLang="zh-CN" sz="1800" dirty="0" err="1" smtClean="0">
                <a:ea typeface="宋体" charset="-122"/>
              </a:rPr>
              <a:t>System.out.println</a:t>
            </a:r>
            <a:r>
              <a:rPr lang="en-US" altLang="zh-CN" sz="1800" dirty="0" smtClean="0">
                <a:ea typeface="宋体" charset="-122"/>
              </a:rPr>
              <a:t>(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(“COLUMN_NAME”) ,           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                                                    </a:t>
            </a:r>
            <a:r>
              <a:rPr lang="en-US" altLang="zh-CN" sz="1800" dirty="0" err="1" smtClean="0">
                <a:ea typeface="宋体" charset="-122"/>
              </a:rPr>
              <a:t>rs.getString</a:t>
            </a:r>
            <a:r>
              <a:rPr lang="en-US" altLang="zh-CN" sz="1800" dirty="0" smtClean="0">
                <a:ea typeface="宋体" charset="-122"/>
              </a:rPr>
              <a:t>(“TYPE_NAME”);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     }</a:t>
            </a:r>
          </a:p>
          <a:p>
            <a:r>
              <a:rPr lang="en-US" altLang="zh-CN" sz="1800" dirty="0" smtClean="0">
                <a:ea typeface="宋体" charset="-122"/>
              </a:rPr>
              <a:t>There are also functions for getting information such as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Foreign key references in the schema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 limits like maximum row size, maximum no. of connections, </a:t>
            </a:r>
            <a:r>
              <a:rPr lang="en-US" altLang="zh-CN" sz="1600" dirty="0" err="1" smtClean="0">
                <a:ea typeface="宋体" charset="-122"/>
              </a:rPr>
              <a:t>etc</a:t>
            </a:r>
            <a:endParaRPr lang="en-US" altLang="zh-CN" sz="16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SQLJ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JDBC is overly dynamic, errors cannot be caught by compiler</a:t>
            </a:r>
          </a:p>
          <a:p>
            <a:r>
              <a:rPr lang="en-US" altLang="en-US" sz="2000" dirty="0" smtClean="0"/>
              <a:t>SQLJ: embedded SQL in Java</a:t>
            </a:r>
          </a:p>
          <a:p>
            <a:pPr marL="457200" lvl="1" indent="0"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FF0000"/>
                </a:solidFill>
              </a:rPr>
              <a:t>#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sql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/>
              <a:t>iterator 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( String </a:t>
            </a:r>
            <a:r>
              <a:rPr lang="en-US" altLang="en-US" sz="1800" dirty="0" err="1" smtClean="0"/>
              <a:t>dept</a:t>
            </a:r>
            <a:r>
              <a:rPr lang="en-US" altLang="en-US" sz="1800" dirty="0" smtClean="0"/>
              <a:t> name,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deptInfoIter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= null;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smtClean="0">
                <a:solidFill>
                  <a:srgbClr val="FF0000"/>
                </a:solidFill>
              </a:rPr>
              <a:t>#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sql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err="1" smtClean="0"/>
              <a:t>iter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{ </a:t>
            </a:r>
            <a:r>
              <a:rPr lang="en-US" altLang="en-US" sz="1800" dirty="0" smtClean="0">
                <a:solidFill>
                  <a:srgbClr val="00B0F0"/>
                </a:solidFill>
              </a:rPr>
              <a:t>select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dept_name</a:t>
            </a:r>
            <a:r>
              <a:rPr lang="en-US" altLang="en-US" sz="1800" dirty="0" smtClean="0">
                <a:solidFill>
                  <a:srgbClr val="00B0F0"/>
                </a:solidFill>
              </a:rPr>
              <a:t>,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avg</a:t>
            </a:r>
            <a:r>
              <a:rPr lang="en-US" altLang="en-US" sz="1800" dirty="0" smtClean="0">
                <a:solidFill>
                  <a:srgbClr val="00B0F0"/>
                </a:solidFill>
              </a:rPr>
              <a:t>(salary) from instructor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>
                <a:solidFill>
                  <a:srgbClr val="00B0F0"/>
                </a:solidFill>
              </a:rPr>
              <a:t>			 group by </a:t>
            </a:r>
            <a:r>
              <a:rPr lang="en-US" altLang="en-US" sz="1800" dirty="0" err="1" smtClean="0">
                <a:solidFill>
                  <a:srgbClr val="00B0F0"/>
                </a:solidFill>
              </a:rPr>
              <a:t>dept</a:t>
            </a:r>
            <a:r>
              <a:rPr lang="en-US" altLang="en-US" sz="1800" dirty="0" smtClean="0">
                <a:solidFill>
                  <a:srgbClr val="00B0F0"/>
                </a:solidFill>
              </a:rPr>
              <a:t> name</a:t>
            </a:r>
            <a:r>
              <a:rPr lang="en-US" altLang="en-US" sz="1800" dirty="0" smtClean="0"/>
              <a:t> };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while (</a:t>
            </a:r>
            <a:r>
              <a:rPr lang="en-US" altLang="en-US" sz="1800" dirty="0" err="1" smtClean="0"/>
              <a:t>iter.next</a:t>
            </a:r>
            <a:r>
              <a:rPr lang="en-US" altLang="en-US" sz="1800" dirty="0" smtClean="0"/>
              <a:t>()) {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	   String 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iter.dept_name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iter.avgSal</a:t>
            </a:r>
            <a:r>
              <a:rPr lang="en-US" altLang="en-US" sz="1800" dirty="0" smtClean="0"/>
              <a:t>();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      </a:t>
            </a:r>
            <a:r>
              <a:rPr lang="en-US" altLang="en-US" sz="1800" dirty="0" err="1" smtClean="0"/>
              <a:t>System.out.println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deptName</a:t>
            </a:r>
            <a:r>
              <a:rPr lang="en-US" altLang="en-US" sz="1800" dirty="0" smtClean="0"/>
              <a:t> + " " + </a:t>
            </a:r>
            <a:r>
              <a:rPr lang="en-US" altLang="en-US" sz="1800" dirty="0" err="1" smtClean="0"/>
              <a:t>avgSal</a:t>
            </a:r>
            <a:r>
              <a:rPr lang="en-US" altLang="en-US" sz="1800" dirty="0" smtClean="0"/>
              <a:t>);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}</a:t>
            </a:r>
          </a:p>
          <a:p>
            <a:pPr lvl="1">
              <a:buFont typeface="Monotype Sorts" pitchFamily="-65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dirty="0" err="1" smtClean="0"/>
              <a:t>iter.close</a:t>
            </a:r>
            <a:r>
              <a:rPr lang="en-US" altLang="en-US" sz="1800" dirty="0" smtClean="0"/>
              <a:t>();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89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access from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977264"/>
            <a:ext cx="7848600" cy="536638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ea typeface="宋体" charset="-122"/>
              </a:rPr>
              <a:t>import </a:t>
            </a:r>
            <a:r>
              <a:rPr lang="en-US" altLang="zh-CN" sz="1600" dirty="0" smtClean="0">
                <a:ea typeface="宋体" charset="-122"/>
              </a:rPr>
              <a:t>psycopg2</a:t>
            </a:r>
          </a:p>
          <a:p>
            <a:pPr>
              <a:spcBef>
                <a:spcPts val="0"/>
              </a:spcBef>
              <a:buNone/>
            </a:pPr>
            <a:endParaRPr lang="en-US" altLang="zh-CN" sz="1600" dirty="0">
              <a:ea typeface="宋体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err="1">
                <a:ea typeface="宋体" charset="-122"/>
              </a:rPr>
              <a:t>def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err="1">
                <a:ea typeface="宋体" charset="-122"/>
              </a:rPr>
              <a:t>PythonDatabaseExample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userid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passwd</a:t>
            </a:r>
            <a:r>
              <a:rPr lang="en-US" altLang="zh-CN" sz="1600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try</a:t>
            </a:r>
            <a:r>
              <a:rPr lang="en-US" altLang="zh-CN" sz="1600" dirty="0">
                <a:ea typeface="宋体" charset="-122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conn </a:t>
            </a:r>
            <a:r>
              <a:rPr lang="en-US" altLang="zh-CN" sz="1600" dirty="0">
                <a:ea typeface="宋体" charset="-122"/>
              </a:rPr>
              <a:t>= psycopg2.connect( host="db.yale.edu", port=5432,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	</a:t>
            </a:r>
            <a:r>
              <a:rPr lang="en-US" altLang="zh-CN" sz="1600" dirty="0" err="1" smtClean="0">
                <a:ea typeface="宋体" charset="-122"/>
              </a:rPr>
              <a:t>dbname</a:t>
            </a:r>
            <a:r>
              <a:rPr lang="en-US" altLang="zh-CN" sz="1600" dirty="0">
                <a:ea typeface="宋体" charset="-122"/>
              </a:rPr>
              <a:t>="</a:t>
            </a:r>
            <a:r>
              <a:rPr lang="en-US" altLang="zh-CN" sz="1600" dirty="0" err="1">
                <a:ea typeface="宋体" charset="-122"/>
              </a:rPr>
              <a:t>univdb</a:t>
            </a:r>
            <a:r>
              <a:rPr lang="en-US" altLang="zh-CN" sz="1600" dirty="0">
                <a:ea typeface="宋体" charset="-122"/>
              </a:rPr>
              <a:t>", user=</a:t>
            </a:r>
            <a:r>
              <a:rPr lang="en-US" altLang="zh-CN" sz="1600" dirty="0" err="1">
                <a:ea typeface="宋体" charset="-122"/>
              </a:rPr>
              <a:t>userid</a:t>
            </a:r>
            <a:r>
              <a:rPr lang="en-US" altLang="zh-CN" sz="1600" dirty="0">
                <a:ea typeface="宋体" charset="-122"/>
              </a:rPr>
              <a:t>, password=</a:t>
            </a:r>
            <a:r>
              <a:rPr lang="en-US" altLang="zh-CN" sz="1600" dirty="0" err="1">
                <a:ea typeface="宋体" charset="-122"/>
              </a:rPr>
              <a:t>passwd</a:t>
            </a:r>
            <a:r>
              <a:rPr lang="en-US" altLang="zh-CN" sz="1600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cur </a:t>
            </a:r>
            <a:r>
              <a:rPr lang="en-US" altLang="zh-CN" sz="1600" dirty="0">
                <a:ea typeface="宋体" charset="-122"/>
              </a:rPr>
              <a:t>= </a:t>
            </a:r>
            <a:r>
              <a:rPr lang="en-US" altLang="zh-CN" sz="1600" dirty="0" err="1">
                <a:ea typeface="宋体" charset="-122"/>
              </a:rPr>
              <a:t>conn.cursor</a:t>
            </a:r>
            <a:r>
              <a:rPr lang="en-US" altLang="zh-CN" sz="1600" dirty="0">
                <a:ea typeface="宋体" charset="-122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try</a:t>
            </a:r>
            <a:r>
              <a:rPr lang="en-US" altLang="zh-CN" sz="1600" dirty="0">
                <a:ea typeface="宋体" charset="-122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        </a:t>
            </a:r>
            <a:r>
              <a:rPr lang="en-US" altLang="zh-CN" sz="1600" dirty="0" err="1" smtClean="0">
                <a:ea typeface="宋体" charset="-122"/>
              </a:rPr>
              <a:t>cur.execute</a:t>
            </a:r>
            <a:r>
              <a:rPr lang="en-US" altLang="zh-CN" sz="1600" dirty="0">
                <a:ea typeface="宋体" charset="-122"/>
              </a:rPr>
              <a:t>("insert into instructor values(%s, %s, %s, %s)",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		("</a:t>
            </a:r>
            <a:r>
              <a:rPr lang="en-US" altLang="zh-CN" sz="1600" dirty="0">
                <a:ea typeface="宋体" charset="-122"/>
              </a:rPr>
              <a:t>77987","Kim","Physics",98000))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        </a:t>
            </a:r>
            <a:r>
              <a:rPr lang="en-US" altLang="zh-CN" sz="1600" dirty="0" err="1" smtClean="0">
                <a:ea typeface="宋体" charset="-122"/>
              </a:rPr>
              <a:t>conn.commit</a:t>
            </a:r>
            <a:r>
              <a:rPr lang="en-US" altLang="zh-CN" sz="1600" dirty="0">
                <a:ea typeface="宋体" charset="-122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except </a:t>
            </a:r>
            <a:r>
              <a:rPr lang="en-US" altLang="zh-CN" sz="1600" dirty="0">
                <a:ea typeface="宋体" charset="-122"/>
              </a:rPr>
              <a:t>Exception as </a:t>
            </a:r>
            <a:r>
              <a:rPr lang="en-US" altLang="zh-CN" sz="1600" dirty="0" err="1">
                <a:ea typeface="宋体" charset="-122"/>
              </a:rPr>
              <a:t>sqle</a:t>
            </a:r>
            <a:r>
              <a:rPr lang="en-US" altLang="zh-CN" sz="1600" dirty="0">
                <a:ea typeface="宋体" charset="-122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        print</a:t>
            </a:r>
            <a:r>
              <a:rPr lang="en-US" altLang="zh-CN" sz="1600" dirty="0">
                <a:ea typeface="宋体" charset="-122"/>
              </a:rPr>
              <a:t>("Could not insert tuple. </a:t>
            </a:r>
            <a:r>
              <a:rPr lang="en-US" altLang="zh-CN" sz="1600" dirty="0">
                <a:ea typeface="宋体" charset="-122"/>
              </a:rPr>
              <a:t>", </a:t>
            </a:r>
            <a:r>
              <a:rPr lang="en-US" altLang="zh-CN" sz="1600" dirty="0" err="1">
                <a:ea typeface="宋体" charset="-122"/>
              </a:rPr>
              <a:t>sqle</a:t>
            </a:r>
            <a:r>
              <a:rPr lang="en-US" altLang="zh-CN" sz="1600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        </a:t>
            </a:r>
            <a:r>
              <a:rPr lang="en-US" altLang="zh-CN" sz="1600" dirty="0" err="1" smtClean="0">
                <a:ea typeface="宋体" charset="-122"/>
              </a:rPr>
              <a:t>conn.rollback</a:t>
            </a:r>
            <a:r>
              <a:rPr lang="en-US" altLang="zh-CN" sz="1600" dirty="0">
                <a:ea typeface="宋体" charset="-122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ea typeface="宋体" charset="-122"/>
              </a:rPr>
              <a:t>	</a:t>
            </a:r>
            <a:r>
              <a:rPr lang="en-US" altLang="zh-CN" sz="1600" dirty="0" smtClean="0">
                <a:ea typeface="宋体" charset="-122"/>
              </a:rPr>
              <a:t>	</a:t>
            </a:r>
            <a:r>
              <a:rPr lang="en-US" altLang="zh-CN" sz="1600" dirty="0" err="1" smtClean="0">
                <a:ea typeface="宋体" charset="-122"/>
              </a:rPr>
              <a:t>cur.execute</a:t>
            </a:r>
            <a:r>
              <a:rPr lang="en-US" altLang="zh-CN" sz="1600" dirty="0">
                <a:ea typeface="宋体" charset="-122"/>
              </a:rPr>
              <a:t>( ("select </a:t>
            </a:r>
            <a:r>
              <a:rPr lang="en-US" altLang="zh-CN" sz="1600" dirty="0" err="1">
                <a:ea typeface="宋体" charset="-122"/>
              </a:rPr>
              <a:t>dept</a:t>
            </a:r>
            <a:r>
              <a:rPr lang="en-US" altLang="zh-CN" sz="1600" dirty="0">
                <a:ea typeface="宋体" charset="-122"/>
              </a:rPr>
              <a:t> name, </a:t>
            </a:r>
            <a:r>
              <a:rPr lang="en-US" altLang="zh-CN" sz="1600" dirty="0" err="1">
                <a:ea typeface="宋体" charset="-122"/>
              </a:rPr>
              <a:t>avg</a:t>
            </a:r>
            <a:r>
              <a:rPr lang="en-US" altLang="zh-CN" sz="1600" dirty="0">
                <a:ea typeface="宋体" charset="-122"/>
              </a:rPr>
              <a:t> (salary) "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		" </a:t>
            </a:r>
            <a:r>
              <a:rPr lang="en-US" altLang="zh-CN" sz="1600" dirty="0">
                <a:ea typeface="宋体" charset="-122"/>
              </a:rPr>
              <a:t>from instructor group by </a:t>
            </a:r>
            <a:r>
              <a:rPr lang="en-US" altLang="zh-CN" sz="1600" dirty="0" err="1">
                <a:ea typeface="宋体" charset="-122"/>
              </a:rPr>
              <a:t>dept</a:t>
            </a:r>
            <a:r>
              <a:rPr lang="en-US" altLang="zh-CN" sz="1600" dirty="0">
                <a:ea typeface="宋体" charset="-122"/>
              </a:rPr>
              <a:t> name"))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for </a:t>
            </a:r>
            <a:r>
              <a:rPr lang="en-US" altLang="zh-CN" sz="1600" dirty="0" err="1">
                <a:ea typeface="宋体" charset="-122"/>
              </a:rPr>
              <a:t>dept</a:t>
            </a:r>
            <a:r>
              <a:rPr lang="en-US" altLang="zh-CN" sz="1600" dirty="0">
                <a:ea typeface="宋体" charset="-122"/>
              </a:rPr>
              <a:t> in cur: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        print </a:t>
            </a:r>
            <a:r>
              <a:rPr lang="en-US" altLang="zh-CN" sz="1600" dirty="0" err="1">
                <a:ea typeface="宋体" charset="-122"/>
              </a:rPr>
              <a:t>dept</a:t>
            </a:r>
            <a:r>
              <a:rPr lang="en-US" altLang="zh-CN" sz="1600" dirty="0">
                <a:ea typeface="宋体" charset="-122"/>
              </a:rPr>
              <a:t>[0], </a:t>
            </a:r>
            <a:r>
              <a:rPr lang="en-US" altLang="zh-CN" sz="1600" dirty="0" err="1">
                <a:ea typeface="宋体" charset="-122"/>
              </a:rPr>
              <a:t>dept</a:t>
            </a:r>
            <a:r>
              <a:rPr lang="en-US" altLang="zh-CN" sz="1600" dirty="0">
                <a:ea typeface="宋体" charset="-122"/>
              </a:rPr>
              <a:t>[1]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except </a:t>
            </a:r>
            <a:r>
              <a:rPr lang="en-US" altLang="zh-CN" sz="1600" dirty="0">
                <a:ea typeface="宋体" charset="-122"/>
              </a:rPr>
              <a:t>Exception as </a:t>
            </a:r>
            <a:r>
              <a:rPr lang="en-US" altLang="zh-CN" sz="1600" dirty="0" err="1">
                <a:ea typeface="宋体" charset="-122"/>
              </a:rPr>
              <a:t>sqle</a:t>
            </a:r>
            <a:r>
              <a:rPr lang="en-US" altLang="zh-CN" sz="1600" dirty="0">
                <a:ea typeface="宋体" charset="-122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ea typeface="宋体" charset="-122"/>
              </a:rPr>
              <a:t>		print</a:t>
            </a:r>
            <a:r>
              <a:rPr lang="en-US" altLang="zh-CN" sz="1600" dirty="0">
                <a:ea typeface="宋体" charset="-122"/>
              </a:rPr>
              <a:t>("Exception : ", </a:t>
            </a:r>
            <a:r>
              <a:rPr lang="en-US" altLang="zh-CN" sz="1600" dirty="0" err="1">
                <a:ea typeface="宋体" charset="-122"/>
              </a:rPr>
              <a:t>sqle</a:t>
            </a:r>
            <a:r>
              <a:rPr lang="en-US" altLang="zh-CN" sz="1600" dirty="0">
                <a:ea typeface="宋体" charset="-122"/>
              </a:rPr>
              <a:t>)</a:t>
            </a:r>
            <a:endParaRPr lang="zh-CN" altLang="en-US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39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Embedded </a:t>
            </a:r>
            <a:r>
              <a:rPr lang="en-US" altLang="zh-CN" dirty="0" smtClean="0">
                <a:ea typeface="宋体" charset="-122"/>
              </a:rPr>
              <a:t>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892675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000" dirty="0"/>
              <a:t>The SQL standard defines </a:t>
            </a:r>
            <a:r>
              <a:rPr lang="en-US" altLang="en-US" sz="2000" dirty="0" err="1"/>
              <a:t>embeddings</a:t>
            </a:r>
            <a:r>
              <a:rPr lang="en-US" altLang="en-US" sz="2000" dirty="0"/>
              <a:t> of SQL in a variety of programming languages such as C, C++, Java, Fortran, and </a:t>
            </a:r>
            <a:r>
              <a:rPr lang="en-US" altLang="en-US" sz="2000" dirty="0" smtClean="0"/>
              <a:t>PL/1.</a:t>
            </a:r>
          </a:p>
          <a:p>
            <a:pPr>
              <a:tabLst>
                <a:tab pos="744538" algn="l"/>
              </a:tabLst>
            </a:pPr>
            <a:endParaRPr lang="en-US" altLang="en-US" sz="2000" dirty="0"/>
          </a:p>
          <a:p>
            <a:pPr>
              <a:tabLst>
                <a:tab pos="744538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SQL </a:t>
            </a:r>
            <a:r>
              <a:rPr lang="en-US" altLang="zh-CN" sz="2000" dirty="0" smtClean="0">
                <a:ea typeface="宋体" charset="-122"/>
              </a:rPr>
              <a:t>statement is used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	EXEC SQL &lt;embedded SQL statement &gt; END-EXEC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	Note: this varies by language.  E.g. the Java embedding uses</a:t>
            </a:r>
            <a:br>
              <a:rPr lang="en-US" altLang="zh-CN" sz="2000" dirty="0" smtClean="0">
                <a:ea typeface="宋体" charset="-122"/>
              </a:rPr>
            </a:br>
            <a:r>
              <a:rPr lang="en-US" altLang="zh-CN" sz="2000" dirty="0" smtClean="0">
                <a:ea typeface="宋体" charset="-122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 # SQL </a:t>
            </a:r>
            <a:r>
              <a:rPr lang="en-US" altLang="zh-CN" sz="2000" dirty="0" smtClean="0">
                <a:ea typeface="宋体" charset="-122"/>
              </a:rPr>
              <a:t>{ …. } ;  </a:t>
            </a:r>
            <a:endParaRPr lang="en-US" altLang="zh-CN" sz="2000" dirty="0" smtClean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  <a:p>
            <a:pPr>
              <a:tabLst>
                <a:tab pos="744538" algn="l"/>
              </a:tabLst>
            </a:pPr>
            <a:r>
              <a:rPr lang="en-US" altLang="en-US" sz="2000" dirty="0"/>
              <a:t>The basic form of these languages follows that of the System R embedding of SQL into PL/1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Exchange of Embedded SQL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51585"/>
            <a:ext cx="8195310" cy="4200525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Data </a:t>
            </a:r>
            <a:r>
              <a:rPr lang="en-US" altLang="zh-CN" sz="2000" dirty="0" smtClean="0">
                <a:ea typeface="宋体" charset="-122"/>
              </a:rPr>
              <a:t>exchange between host language and SQL</a:t>
            </a: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Define </a:t>
            </a:r>
            <a:r>
              <a:rPr lang="en-US" altLang="zh-CN" sz="2000" dirty="0" smtClean="0">
                <a:ea typeface="宋体" charset="-122"/>
              </a:rPr>
              <a:t>variables </a:t>
            </a:r>
            <a:r>
              <a:rPr lang="en-US" altLang="zh-CN" sz="2000" dirty="0" smtClean="0">
                <a:ea typeface="宋体" charset="-122"/>
              </a:rPr>
              <a:t>to be used in both host language and SQL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EXEC SQL Begin Declare Section  ….  End Declare </a:t>
            </a:r>
            <a:r>
              <a:rPr lang="en-US" altLang="zh-CN" sz="1800" dirty="0" smtClean="0">
                <a:ea typeface="宋体" charset="-122"/>
              </a:rPr>
              <a:t>Section</a:t>
            </a:r>
          </a:p>
          <a:p>
            <a:pPr marL="857250" lvl="2" indent="0">
              <a:buNone/>
              <a:tabLst>
                <a:tab pos="744538" algn="l"/>
              </a:tabLst>
            </a:pP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          float </a:t>
            </a:r>
            <a:r>
              <a:rPr lang="en-US" altLang="zh-CN" sz="1800" dirty="0" smtClean="0">
                <a:solidFill>
                  <a:srgbClr val="00B050"/>
                </a:solidFill>
                <a:ea typeface="宋体" charset="-122"/>
              </a:rPr>
              <a:t>salary</a:t>
            </a:r>
            <a:r>
              <a:rPr lang="en-US" altLang="zh-CN" sz="1800" dirty="0" smtClean="0">
                <a:ea typeface="宋体" charset="-122"/>
              </a:rPr>
              <a:t>;</a:t>
            </a:r>
          </a:p>
          <a:p>
            <a:pPr marL="857250" lvl="2" indent="0">
              <a:buNone/>
              <a:tabLst>
                <a:tab pos="744538" algn="l"/>
              </a:tabLst>
            </a:pP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sz="1800" dirty="0">
                <a:ea typeface="宋体" charset="-122"/>
              </a:rPr>
              <a:t>End Declare Section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800" dirty="0" smtClean="0">
                <a:solidFill>
                  <a:srgbClr val="00B050"/>
                </a:solidFill>
                <a:ea typeface="宋体" charset="-122"/>
              </a:rPr>
              <a:t>salary</a:t>
            </a: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dirty="0" smtClean="0">
                <a:ea typeface="宋体" charset="-122"/>
              </a:rPr>
              <a:t>in SQL,   </a:t>
            </a:r>
            <a:r>
              <a:rPr lang="en-US" altLang="zh-CN" sz="1800" dirty="0" smtClean="0">
                <a:solidFill>
                  <a:srgbClr val="00B050"/>
                </a:solidFill>
                <a:ea typeface="宋体" charset="-122"/>
              </a:rPr>
              <a:t>salary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in </a:t>
            </a:r>
            <a:r>
              <a:rPr lang="en-US" altLang="zh-CN" sz="1800" dirty="0" smtClean="0">
                <a:ea typeface="宋体" charset="-122"/>
              </a:rPr>
              <a:t>C</a:t>
            </a:r>
          </a:p>
          <a:p>
            <a:pPr marL="857250" lvl="2" indent="0">
              <a:buNone/>
              <a:tabLst>
                <a:tab pos="744538" algn="l"/>
              </a:tabLst>
            </a:pPr>
            <a:endParaRPr lang="en-US" altLang="zh-CN" sz="1800" dirty="0" smtClean="0">
              <a:ea typeface="宋体" charset="-122"/>
            </a:endParaRPr>
          </a:p>
          <a:p>
            <a:pPr lvl="1">
              <a:tabLst>
                <a:tab pos="744538" algn="l"/>
              </a:tabLst>
            </a:pPr>
            <a:r>
              <a:rPr lang="en-US" altLang="zh-CN" sz="2000" dirty="0" smtClean="0">
                <a:ea typeface="宋体" charset="-122"/>
              </a:rPr>
              <a:t>Pre-defined status variable in DB function library.</a:t>
            </a:r>
          </a:p>
          <a:p>
            <a:pPr lvl="2">
              <a:tabLst>
                <a:tab pos="744538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SQLCA</a:t>
            </a:r>
            <a:r>
              <a:rPr lang="en-US" altLang="zh-CN" sz="1800" dirty="0" smtClean="0">
                <a:ea typeface="宋体" charset="-122"/>
              </a:rPr>
              <a:t>:  SQL Communication Area</a:t>
            </a:r>
            <a:endParaRPr lang="en-US" altLang="zh-CN" dirty="0" smtClean="0">
              <a:ea typeface="宋体" charset="-122"/>
            </a:endParaRPr>
          </a:p>
          <a:p>
            <a:pPr lvl="1">
              <a:tabLst>
                <a:tab pos="744538" algn="l"/>
              </a:tabLst>
            </a:pPr>
            <a:endParaRPr lang="en-US" altLang="zh-CN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Sample </a:t>
            </a:r>
            <a:r>
              <a:rPr lang="en-US" altLang="zh-CN" dirty="0" smtClean="0">
                <a:ea typeface="宋体" charset="-122"/>
              </a:rPr>
              <a:t>Query: No return tuple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88304" y="2508843"/>
            <a:ext cx="2856584" cy="3473316"/>
          </a:xfrm>
        </p:spPr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No return tuple, for example, modify a relation.</a:t>
            </a:r>
          </a:p>
          <a:p>
            <a:pPr lvl="1">
              <a:buFont typeface="Monotype Sorts" pitchFamily="2" charset="2"/>
              <a:buNone/>
            </a:pP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228" y="2201774"/>
            <a:ext cx="4325785" cy="42780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[21],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[21];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     float    salary;</a:t>
            </a:r>
            <a:endParaRPr lang="zh-CN" altLang="en-US" sz="1600" dirty="0" smtClean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Exec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SQL End Declare Section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(tid,”12121”);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“Einstein”);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dName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“Physics”);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salary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95000;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Insert Into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Values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(: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dName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,:salary);</a:t>
            </a:r>
            <a:endParaRPr lang="zh-CN" altLang="en-US" sz="1600" dirty="0">
              <a:solidFill>
                <a:srgbClr val="FF0000"/>
              </a:solidFill>
              <a:ea typeface="宋体" charset="-122"/>
            </a:endParaRPr>
          </a:p>
          <a:p>
            <a:pPr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FF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insert succeed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Else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// some error 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8303" y="1140915"/>
            <a:ext cx="7968410" cy="98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 sz="18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8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000" kern="0" dirty="0" smtClean="0">
                <a:ea typeface="宋体" charset="-122"/>
              </a:rPr>
              <a:t>First thing to do: connect to the database</a:t>
            </a:r>
          </a:p>
          <a:p>
            <a:pPr lvl="0">
              <a:buClr>
                <a:srgbClr val="CC3300"/>
              </a:buClr>
              <a:buNone/>
              <a:tabLst>
                <a:tab pos="744538" algn="l"/>
              </a:tabLst>
            </a:pPr>
            <a:r>
              <a:rPr lang="en-US" altLang="en-US" sz="16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1600" kern="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EXEC-SQL </a:t>
            </a:r>
            <a:r>
              <a:rPr lang="en-US" altLang="en-US" sz="1600" b="1" kern="0" dirty="0">
                <a:solidFill>
                  <a:srgbClr val="FF0000"/>
                </a:solidFill>
                <a:ea typeface="MS PGothic" panose="020B0600070205080204" pitchFamily="34" charset="-128"/>
              </a:rPr>
              <a:t>connect to  </a:t>
            </a:r>
            <a:r>
              <a:rPr lang="en-US" altLang="en-US" sz="16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server</a:t>
            </a:r>
            <a:r>
              <a:rPr lang="en-US" altLang="en-US" sz="16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</a:t>
            </a:r>
            <a:r>
              <a:rPr lang="en-US" altLang="en-US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user-name </a:t>
            </a:r>
            <a:r>
              <a:rPr lang="en-US" altLang="en-US" sz="1600" b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using</a:t>
            </a:r>
            <a:r>
              <a:rPr lang="en-US" altLang="en-US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600" i="1" kern="0" dirty="0">
                <a:solidFill>
                  <a:srgbClr val="000000"/>
                </a:solidFill>
                <a:ea typeface="MS PGothic" panose="020B0600070205080204" pitchFamily="34" charset="-128"/>
              </a:rPr>
              <a:t>password</a:t>
            </a:r>
            <a:r>
              <a:rPr lang="en-US" altLang="en-US" sz="1600" kern="0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;</a:t>
            </a:r>
            <a:endParaRPr lang="en-US" altLang="zh-CN" kern="0" dirty="0" smtClean="0">
              <a:ea typeface="宋体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kern="0" dirty="0" smtClean="0">
                <a:ea typeface="宋体" charset="-122"/>
              </a:rPr>
              <a:t> </a:t>
            </a:r>
            <a:endParaRPr lang="zh-CN" altLang="en-US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Sample </a:t>
            </a:r>
            <a:r>
              <a:rPr lang="en-US" altLang="zh-CN" dirty="0" smtClean="0">
                <a:ea typeface="宋体" charset="-122"/>
              </a:rPr>
              <a:t>Query: Return single tuple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0280" y="1279526"/>
            <a:ext cx="4572000" cy="47705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Bool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retrieveSalary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 (char *id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, float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salary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Begin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char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[6];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float    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Exec SQL End Declare Section;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 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strcpy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ea typeface="宋体" charset="-122"/>
              </a:rPr>
              <a:t>tid,id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Exec SQL Select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salary into 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sal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	         From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instructor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          Where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ID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: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tid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; </a:t>
            </a:r>
            <a:endParaRPr lang="en-US" altLang="zh-CN" sz="1600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If (</a:t>
            </a:r>
            <a:r>
              <a:rPr lang="en-US" altLang="zh-CN" sz="1600" dirty="0" err="1">
                <a:solidFill>
                  <a:srgbClr val="000000"/>
                </a:solidFill>
                <a:ea typeface="宋体" charset="-122"/>
              </a:rPr>
              <a:t>sqlca.sqlcode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== 0)  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*salary </a:t>
            </a: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= </a:t>
            </a:r>
            <a:r>
              <a:rPr lang="en-US" altLang="zh-CN" sz="1600" dirty="0" err="1" smtClean="0">
                <a:solidFill>
                  <a:srgbClr val="FF0000"/>
                </a:solidFill>
                <a:ea typeface="宋体" charset="-122"/>
              </a:rPr>
              <a:t>sal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true;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 Else 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	return false;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Cursor for returning multiple tuples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63258" y="1194435"/>
            <a:ext cx="7794942" cy="1514475"/>
          </a:xfrm>
        </p:spPr>
        <p:txBody>
          <a:bodyPr/>
          <a:lstStyle/>
          <a:p>
            <a:pPr algn="just"/>
            <a:r>
              <a:rPr lang="en-US" altLang="zh-CN" sz="2000" dirty="0" smtClean="0">
                <a:ea typeface="宋体" charset="-122"/>
              </a:rPr>
              <a:t>SQL is declarative language, a query will return multiple tuples, however, the host language is a procedure language, each statement can only process one single tuple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. Cursor </a:t>
            </a:r>
            <a:r>
              <a:rPr lang="en-US" altLang="zh-CN" sz="2000" dirty="0" smtClean="0">
                <a:ea typeface="宋体" charset="-122"/>
              </a:rPr>
              <a:t>is defined to solve this problem. </a:t>
            </a:r>
            <a:endParaRPr lang="zh-CN" altLang="en-US" sz="2000" dirty="0" smtClean="0">
              <a:ea typeface="宋体" charset="-122"/>
            </a:endParaRPr>
          </a:p>
        </p:txBody>
      </p:sp>
      <p:grpSp>
        <p:nvGrpSpPr>
          <p:cNvPr id="10244" name="组合 6"/>
          <p:cNvGrpSpPr>
            <a:grpSpLocks/>
          </p:cNvGrpSpPr>
          <p:nvPr/>
        </p:nvGrpSpPr>
        <p:grpSpPr bwMode="auto">
          <a:xfrm>
            <a:off x="2238058" y="3406458"/>
            <a:ext cx="1949450" cy="2225675"/>
            <a:chOff x="2291787" y="3483980"/>
            <a:chExt cx="1948405" cy="2226194"/>
          </a:xfrm>
        </p:grpSpPr>
        <p:sp>
          <p:nvSpPr>
            <p:cNvPr id="10250" name="矩形 3"/>
            <p:cNvSpPr>
              <a:spLocks noChangeArrowheads="1"/>
            </p:cNvSpPr>
            <p:nvPr/>
          </p:nvSpPr>
          <p:spPr bwMode="auto">
            <a:xfrm>
              <a:off x="2291787" y="3483980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1" name="矩形 4"/>
            <p:cNvSpPr>
              <a:spLocks noChangeArrowheads="1"/>
            </p:cNvSpPr>
            <p:nvPr/>
          </p:nvSpPr>
          <p:spPr bwMode="auto">
            <a:xfrm>
              <a:off x="2293716" y="4514122"/>
              <a:ext cx="1944547" cy="1620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2" name="矩形 5"/>
            <p:cNvSpPr>
              <a:spLocks noChangeArrowheads="1"/>
            </p:cNvSpPr>
            <p:nvPr/>
          </p:nvSpPr>
          <p:spPr bwMode="auto">
            <a:xfrm>
              <a:off x="2295645" y="4680027"/>
              <a:ext cx="1944547" cy="10301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8" name="左箭头 7"/>
          <p:cNvSpPr/>
          <p:nvPr/>
        </p:nvSpPr>
        <p:spPr bwMode="auto">
          <a:xfrm>
            <a:off x="4182745" y="4460558"/>
            <a:ext cx="1030288" cy="92075"/>
          </a:xfrm>
          <a:prstGeom prst="lef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b="1">
              <a:solidFill>
                <a:srgbClr val="8383B7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sp>
        <p:nvSpPr>
          <p:cNvPr id="10246" name="上下箭头 8"/>
          <p:cNvSpPr>
            <a:spLocks noChangeArrowheads="1"/>
          </p:cNvSpPr>
          <p:nvPr/>
        </p:nvSpPr>
        <p:spPr bwMode="auto">
          <a:xfrm>
            <a:off x="5398770" y="3684270"/>
            <a:ext cx="381000" cy="1516063"/>
          </a:xfrm>
          <a:prstGeom prst="upDownArrow">
            <a:avLst>
              <a:gd name="adj1" fmla="val 50000"/>
              <a:gd name="adj2" fmla="val 50126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1802423" y="2898458"/>
            <a:ext cx="1474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ea typeface="宋体" charset="-122"/>
              </a:rPr>
              <a:t>Query Result: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248" name="TextBox 10"/>
          <p:cNvSpPr txBox="1">
            <a:spLocks noChangeArrowheads="1"/>
          </p:cNvSpPr>
          <p:nvPr/>
        </p:nvSpPr>
        <p:spPr bwMode="auto">
          <a:xfrm>
            <a:off x="4346258" y="4125595"/>
            <a:ext cx="81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  <a:ea typeface="宋体" charset="-122"/>
              </a:rPr>
              <a:t>Cursor</a:t>
            </a:r>
            <a:endParaRPr lang="zh-CN" altLang="en-US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5770245" y="4219258"/>
            <a:ext cx="155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rgbClr val="00B050"/>
                </a:solidFill>
                <a:ea typeface="宋体" charset="-122"/>
              </a:rPr>
              <a:t>Moving cursor</a:t>
            </a:r>
            <a:endParaRPr lang="zh-CN" altLang="en-US">
              <a:solidFill>
                <a:srgbClr val="00B05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Define a cursor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43046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altLang="zh-CN" sz="2000" dirty="0" smtClean="0">
                <a:ea typeface="宋体" charset="-122"/>
              </a:rPr>
              <a:t>Specify the query in SQL and declare a </a:t>
            </a:r>
            <a:r>
              <a:rPr lang="en-US" altLang="zh-CN" sz="2000" i="1" dirty="0" smtClean="0">
                <a:ea typeface="宋体" charset="-122"/>
              </a:rPr>
              <a:t>cursor</a:t>
            </a:r>
            <a:r>
              <a:rPr lang="en-US" altLang="zh-CN" sz="2000" dirty="0" smtClean="0">
                <a:ea typeface="宋体" charset="-122"/>
              </a:rPr>
              <a:t> for it</a:t>
            </a:r>
          </a:p>
          <a:p>
            <a:pPr lvl="1">
              <a:buFont typeface="Monotype Sorts" pitchFamily="2" charset="2"/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EXEC SQL</a:t>
            </a: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declare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 cursor for </a:t>
            </a:r>
            <a:r>
              <a:rPr lang="en-US" altLang="zh-CN" sz="1800" b="1" dirty="0" smtClean="0">
                <a:ea typeface="宋体" charset="-122"/>
              </a:rPr>
              <a:t/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       select </a:t>
            </a:r>
            <a:r>
              <a:rPr lang="en-US" altLang="zh-CN" sz="1800" b="1" dirty="0">
                <a:ea typeface="宋体" charset="-122"/>
              </a:rPr>
              <a:t>ID, name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from student</a:t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           where </a:t>
            </a:r>
            <a:r>
              <a:rPr lang="en-US" altLang="zh-CN" sz="1800" b="1" dirty="0" err="1">
                <a:ea typeface="宋体" charset="-122"/>
              </a:rPr>
              <a:t>tot_cred</a:t>
            </a:r>
            <a:r>
              <a:rPr lang="en-US" altLang="zh-CN" sz="1800" b="1" dirty="0">
                <a:ea typeface="宋体" charset="-122"/>
              </a:rPr>
              <a:t> &gt; :</a:t>
            </a:r>
            <a:r>
              <a:rPr lang="en-US" altLang="zh-CN" sz="1800" b="1" dirty="0" err="1" smtClean="0">
                <a:ea typeface="宋体" charset="-122"/>
              </a:rPr>
              <a:t>credit_amount</a:t>
            </a:r>
            <a:endParaRPr lang="en-US" altLang="zh-CN" sz="1800" b="1" dirty="0" smtClean="0">
              <a:ea typeface="宋体" charset="-122"/>
            </a:endParaRPr>
          </a:p>
          <a:p>
            <a:pPr lvl="1">
              <a:buNone/>
              <a:tabLst>
                <a:tab pos="966788" algn="l"/>
              </a:tabLst>
            </a:pPr>
            <a:r>
              <a:rPr lang="en-US" altLang="zh-CN" sz="1800" dirty="0" smtClean="0">
                <a:ea typeface="宋体" charset="-122"/>
              </a:rPr>
              <a:t>END-EXEC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95388" y="1423988"/>
            <a:ext cx="723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 dirty="0" smtClean="0">
                <a:latin typeface="Helvetica" pitchFamily="34" charset="0"/>
                <a:ea typeface="宋体" charset="-122"/>
              </a:rPr>
              <a:t>Find 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the ID and name of students who  have completed more than the number of credits stored in variable </a:t>
            </a:r>
            <a:r>
              <a:rPr lang="en-US" altLang="zh-CN" sz="2000" i="1" dirty="0" err="1">
                <a:latin typeface="Helvetica" pitchFamily="34" charset="0"/>
                <a:ea typeface="宋体" charset="-122"/>
              </a:rPr>
              <a:t>credit_amount</a:t>
            </a:r>
            <a:r>
              <a:rPr lang="en-US" altLang="zh-CN" sz="2000" i="1" dirty="0">
                <a:latin typeface="Helvetica" pitchFamily="34" charset="0"/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1470083594</TotalTime>
  <Words>1599</Words>
  <Application>Microsoft Office PowerPoint</Application>
  <PresentationFormat>全屏显示(4:3)</PresentationFormat>
  <Paragraphs>411</Paragraphs>
  <Slides>36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db-book</vt:lpstr>
      <vt:lpstr>Clip</vt:lpstr>
      <vt:lpstr>SQL Programming</vt:lpstr>
      <vt:lpstr>Introduction</vt:lpstr>
      <vt:lpstr>SQL + Host Language?</vt:lpstr>
      <vt:lpstr>Embedded SQL</vt:lpstr>
      <vt:lpstr>Data Exchange of Embedded SQL</vt:lpstr>
      <vt:lpstr>Sample Query: No return tuple</vt:lpstr>
      <vt:lpstr>Sample Query: Return single tuple </vt:lpstr>
      <vt:lpstr>Cursor for returning multiple tuples </vt:lpstr>
      <vt:lpstr>Define a cursor</vt:lpstr>
      <vt:lpstr>Cursor Operating</vt:lpstr>
      <vt:lpstr>Sample Query with Cursor</vt:lpstr>
      <vt:lpstr>Updates Through Cursors</vt:lpstr>
      <vt:lpstr>Dynamic SQL</vt:lpstr>
      <vt:lpstr>Dynamic SQL Sample</vt:lpstr>
      <vt:lpstr>Dynamic SQL Sample 2</vt:lpstr>
      <vt:lpstr>Dynamic SQL Sample 3</vt:lpstr>
      <vt:lpstr>Most difficult dynamic SQL</vt:lpstr>
      <vt:lpstr>SQL + Host Language?</vt:lpstr>
      <vt:lpstr>ODBC and JDBC</vt:lpstr>
      <vt:lpstr>Open Data Base Connectivity</vt:lpstr>
      <vt:lpstr>ODBC sample</vt:lpstr>
      <vt:lpstr>ODBC Code</vt:lpstr>
      <vt:lpstr>ODBC Code (Cont.)</vt:lpstr>
      <vt:lpstr>ODBC Code (Cont.)</vt:lpstr>
      <vt:lpstr>More ODBC Features</vt:lpstr>
      <vt:lpstr>ODBC Conformance Levels</vt:lpstr>
      <vt:lpstr>JDBC</vt:lpstr>
      <vt:lpstr>JDBC Code</vt:lpstr>
      <vt:lpstr>JDBC Code (Cont.)</vt:lpstr>
      <vt:lpstr>Prepared Statement</vt:lpstr>
      <vt:lpstr>SQL Injection</vt:lpstr>
      <vt:lpstr>Transactions in JDBC</vt:lpstr>
      <vt:lpstr>Result Set MetaData</vt:lpstr>
      <vt:lpstr>Database Meta Data</vt:lpstr>
      <vt:lpstr>SQLJ</vt:lpstr>
      <vt:lpstr>Database access from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Bo Zhou</dc:creator>
  <cp:lastModifiedBy>Zhou Bo</cp:lastModifiedBy>
  <cp:revision>350</cp:revision>
  <cp:lastPrinted>1999-12-01T19:45:26Z</cp:lastPrinted>
  <dcterms:created xsi:type="dcterms:W3CDTF">1999-12-01T16:48:44Z</dcterms:created>
  <dcterms:modified xsi:type="dcterms:W3CDTF">2022-03-27T09:08:12Z</dcterms:modified>
</cp:coreProperties>
</file>