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81"/>
  </p:notesMasterIdLst>
  <p:handoutMasterIdLst>
    <p:handoutMasterId r:id="rId82"/>
  </p:handoutMasterIdLst>
  <p:sldIdLst>
    <p:sldId id="256" r:id="rId2"/>
    <p:sldId id="380" r:id="rId3"/>
    <p:sldId id="375" r:id="rId4"/>
    <p:sldId id="391" r:id="rId5"/>
    <p:sldId id="392" r:id="rId6"/>
    <p:sldId id="434" r:id="rId7"/>
    <p:sldId id="376" r:id="rId8"/>
    <p:sldId id="431" r:id="rId9"/>
    <p:sldId id="430" r:id="rId10"/>
    <p:sldId id="378" r:id="rId11"/>
    <p:sldId id="379" r:id="rId12"/>
    <p:sldId id="257" r:id="rId13"/>
    <p:sldId id="381" r:id="rId14"/>
    <p:sldId id="259" r:id="rId15"/>
    <p:sldId id="432" r:id="rId16"/>
    <p:sldId id="260" r:id="rId17"/>
    <p:sldId id="261" r:id="rId18"/>
    <p:sldId id="445" r:id="rId19"/>
    <p:sldId id="317" r:id="rId20"/>
    <p:sldId id="318" r:id="rId21"/>
    <p:sldId id="321" r:id="rId22"/>
    <p:sldId id="319" r:id="rId23"/>
    <p:sldId id="320" r:id="rId24"/>
    <p:sldId id="331" r:id="rId25"/>
    <p:sldId id="371" r:id="rId26"/>
    <p:sldId id="323" r:id="rId27"/>
    <p:sldId id="324" r:id="rId28"/>
    <p:sldId id="325" r:id="rId29"/>
    <p:sldId id="333" r:id="rId30"/>
    <p:sldId id="395" r:id="rId31"/>
    <p:sldId id="396" r:id="rId32"/>
    <p:sldId id="446" r:id="rId33"/>
    <p:sldId id="397" r:id="rId34"/>
    <p:sldId id="398" r:id="rId35"/>
    <p:sldId id="399" r:id="rId36"/>
    <p:sldId id="400" r:id="rId37"/>
    <p:sldId id="401" r:id="rId38"/>
    <p:sldId id="435" r:id="rId39"/>
    <p:sldId id="436" r:id="rId40"/>
    <p:sldId id="402" r:id="rId41"/>
    <p:sldId id="403" r:id="rId42"/>
    <p:sldId id="447" r:id="rId43"/>
    <p:sldId id="449" r:id="rId44"/>
    <p:sldId id="406" r:id="rId45"/>
    <p:sldId id="405" r:id="rId46"/>
    <p:sldId id="404" r:id="rId47"/>
    <p:sldId id="407" r:id="rId48"/>
    <p:sldId id="408" r:id="rId49"/>
    <p:sldId id="409" r:id="rId50"/>
    <p:sldId id="433" r:id="rId51"/>
    <p:sldId id="410" r:id="rId52"/>
    <p:sldId id="437" r:id="rId53"/>
    <p:sldId id="451" r:id="rId54"/>
    <p:sldId id="452" r:id="rId55"/>
    <p:sldId id="438" r:id="rId56"/>
    <p:sldId id="453" r:id="rId57"/>
    <p:sldId id="439" r:id="rId58"/>
    <p:sldId id="440" r:id="rId59"/>
    <p:sldId id="441" r:id="rId60"/>
    <p:sldId id="442" r:id="rId61"/>
    <p:sldId id="443" r:id="rId62"/>
    <p:sldId id="411" r:id="rId63"/>
    <p:sldId id="412"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44" r:id="rId78"/>
    <p:sldId id="428" r:id="rId79"/>
    <p:sldId id="429" r:id="rId8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35" autoAdjust="0"/>
    <p:restoredTop sz="83771" autoAdjust="0"/>
  </p:normalViewPr>
  <p:slideViewPr>
    <p:cSldViewPr snapToGrid="0">
      <p:cViewPr varScale="1">
        <p:scale>
          <a:sx n="104" d="100"/>
          <a:sy n="104" d="100"/>
        </p:scale>
        <p:origin x="-96"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3762"/>
    </p:cViewPr>
  </p:sorterViewPr>
  <p:notesViewPr>
    <p:cSldViewPr snapToGrid="0">
      <p:cViewPr varScale="1">
        <p:scale>
          <a:sx n="97" d="100"/>
          <a:sy n="97" d="100"/>
        </p:scale>
        <p:origin x="-73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08554D-C205-41C4-AF42-AFE942045FD5}" type="datetimeFigureOut">
              <a:rPr lang="zh-CN" altLang="en-US" smtClean="0"/>
              <a:t>2022/4/18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C4D4C3-2336-4894-B01A-F7E1AA7B17AF}" type="slidenum">
              <a:rPr lang="zh-CN" altLang="en-US" smtClean="0"/>
              <a:t>‹#›</a:t>
            </a:fld>
            <a:endParaRPr lang="zh-CN" altLang="en-US"/>
          </a:p>
        </p:txBody>
      </p:sp>
    </p:spTree>
    <p:extLst>
      <p:ext uri="{BB962C8B-B14F-4D97-AF65-F5344CB8AC3E}">
        <p14:creationId xmlns:p14="http://schemas.microsoft.com/office/powerpoint/2010/main" val="1555325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EC86110-20B8-44D0-AB60-DA25C064499D}" type="slidenum">
              <a:rPr lang="zh-CN" altLang="en-US"/>
              <a:pPr>
                <a:defRPr/>
              </a:pPr>
              <a:t>‹#›</a:t>
            </a:fld>
            <a:endParaRPr lang="en-US" altLang="zh-CN"/>
          </a:p>
        </p:txBody>
      </p:sp>
    </p:spTree>
    <p:extLst>
      <p:ext uri="{BB962C8B-B14F-4D97-AF65-F5344CB8AC3E}">
        <p14:creationId xmlns:p14="http://schemas.microsoft.com/office/powerpoint/2010/main" val="2657219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74B52B84-B64F-49F9-A08B-89EEEAAA1A67}" type="slidenum">
              <a:rPr lang="en-US" altLang="zh-CN" sz="1200"/>
              <a:pPr/>
              <a:t>9</a:t>
            </a:fld>
            <a:endParaRPr lang="en-US" altLang="zh-CN" sz="1200"/>
          </a:p>
        </p:txBody>
      </p:sp>
      <p:sp>
        <p:nvSpPr>
          <p:cNvPr id="99331" name="Rectangle 2"/>
          <p:cNvSpPr>
            <a:spLocks noGrp="1" noRot="1" noChangeAspect="1" noChangeArrowheads="1" noTextEdit="1"/>
          </p:cNvSpPr>
          <p:nvPr>
            <p:ph type="sldImg"/>
          </p:nvPr>
        </p:nvSpPr>
        <p:spPr>
          <a:xfrm>
            <a:off x="1143000" y="684213"/>
            <a:ext cx="4572000" cy="3429000"/>
          </a:xfrm>
          <a:ln/>
        </p:spPr>
      </p:sp>
      <p:sp>
        <p:nvSpPr>
          <p:cNvPr id="99332"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2227114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F30FF7E1-41C8-4734-A024-28A89CD8EF81}" type="slidenum">
              <a:rPr lang="en-US" altLang="zh-CN" sz="1200"/>
              <a:pPr/>
              <a:t>55</a:t>
            </a:fld>
            <a:endParaRPr lang="en-US" altLang="zh-CN" sz="1200"/>
          </a:p>
        </p:txBody>
      </p:sp>
      <p:sp>
        <p:nvSpPr>
          <p:cNvPr id="96259" name="Rectangle 2"/>
          <p:cNvSpPr>
            <a:spLocks noGrp="1" noRot="1" noChangeAspect="1" noChangeArrowheads="1" noTextEdit="1"/>
          </p:cNvSpPr>
          <p:nvPr>
            <p:ph type="sldImg"/>
          </p:nvPr>
        </p:nvSpPr>
        <p:spPr>
          <a:xfrm>
            <a:off x="1143000" y="684213"/>
            <a:ext cx="4572000" cy="3429000"/>
          </a:xfrm>
          <a:ln/>
        </p:spPr>
      </p:sp>
      <p:sp>
        <p:nvSpPr>
          <p:cNvPr id="9626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2869138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F30FF7E1-41C8-4734-A024-28A89CD8EF81}" type="slidenum">
              <a:rPr lang="en-US" altLang="zh-CN" sz="1200"/>
              <a:pPr/>
              <a:t>56</a:t>
            </a:fld>
            <a:endParaRPr lang="en-US" altLang="zh-CN" sz="1200"/>
          </a:p>
        </p:txBody>
      </p:sp>
      <p:sp>
        <p:nvSpPr>
          <p:cNvPr id="96259" name="Rectangle 2"/>
          <p:cNvSpPr>
            <a:spLocks noGrp="1" noRot="1" noChangeAspect="1" noChangeArrowheads="1" noTextEdit="1"/>
          </p:cNvSpPr>
          <p:nvPr>
            <p:ph type="sldImg"/>
          </p:nvPr>
        </p:nvSpPr>
        <p:spPr>
          <a:xfrm>
            <a:off x="1143000" y="684213"/>
            <a:ext cx="4572000" cy="3429000"/>
          </a:xfrm>
          <a:ln/>
        </p:spPr>
      </p:sp>
      <p:sp>
        <p:nvSpPr>
          <p:cNvPr id="9626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2869138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B0DC1A13-0F42-4D89-AEF1-D60471B361EC}" type="slidenum">
              <a:rPr lang="en-US" altLang="zh-CN" sz="1200"/>
              <a:pPr/>
              <a:t>57</a:t>
            </a:fld>
            <a:endParaRPr lang="en-US" altLang="zh-CN" sz="1200"/>
          </a:p>
        </p:txBody>
      </p:sp>
      <p:sp>
        <p:nvSpPr>
          <p:cNvPr id="97283" name="Rectangle 2"/>
          <p:cNvSpPr>
            <a:spLocks noGrp="1" noRot="1" noChangeAspect="1" noChangeArrowheads="1" noTextEdit="1"/>
          </p:cNvSpPr>
          <p:nvPr>
            <p:ph type="sldImg"/>
          </p:nvPr>
        </p:nvSpPr>
        <p:spPr>
          <a:xfrm>
            <a:off x="1143000" y="684213"/>
            <a:ext cx="4572000" cy="3429000"/>
          </a:xfrm>
          <a:ln/>
        </p:spPr>
      </p:sp>
      <p:sp>
        <p:nvSpPr>
          <p:cNvPr id="97284"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1501943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ADE417DC-421A-44A6-B944-3E3F464A4543}" type="slidenum">
              <a:rPr lang="en-US" altLang="zh-CN" sz="1200"/>
              <a:pPr/>
              <a:t>58</a:t>
            </a:fld>
            <a:endParaRPr lang="en-US" altLang="zh-CN" sz="1200"/>
          </a:p>
        </p:txBody>
      </p:sp>
      <p:sp>
        <p:nvSpPr>
          <p:cNvPr id="98307" name="Rectangle 2"/>
          <p:cNvSpPr>
            <a:spLocks noGrp="1" noRot="1" noChangeAspect="1" noChangeArrowheads="1" noTextEdit="1"/>
          </p:cNvSpPr>
          <p:nvPr>
            <p:ph type="sldImg"/>
          </p:nvPr>
        </p:nvSpPr>
        <p:spPr>
          <a:xfrm>
            <a:off x="1143000" y="684213"/>
            <a:ext cx="4572000" cy="3429000"/>
          </a:xfrm>
          <a:ln/>
        </p:spPr>
      </p:sp>
      <p:sp>
        <p:nvSpPr>
          <p:cNvPr id="98308"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4222327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460927A8-01E8-4580-8452-CFB8A0CF0A82}" type="slidenum">
              <a:rPr lang="en-US" altLang="zh-CN" sz="1200"/>
              <a:pPr/>
              <a:t>59</a:t>
            </a:fld>
            <a:endParaRPr lang="en-US" altLang="zh-CN" sz="1200"/>
          </a:p>
        </p:txBody>
      </p:sp>
      <p:sp>
        <p:nvSpPr>
          <p:cNvPr id="99331" name="Rectangle 2"/>
          <p:cNvSpPr>
            <a:spLocks noGrp="1" noRot="1" noChangeAspect="1" noChangeArrowheads="1" noTextEdit="1"/>
          </p:cNvSpPr>
          <p:nvPr>
            <p:ph type="sldImg"/>
          </p:nvPr>
        </p:nvSpPr>
        <p:spPr>
          <a:xfrm>
            <a:off x="1143000" y="684213"/>
            <a:ext cx="4572000" cy="3429000"/>
          </a:xfrm>
          <a:ln/>
        </p:spPr>
      </p:sp>
      <p:sp>
        <p:nvSpPr>
          <p:cNvPr id="99332"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4114354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0F6F963B-DFCE-42A7-A202-D34C919E9100}" type="slidenum">
              <a:rPr lang="en-US" altLang="zh-CN" sz="1200"/>
              <a:pPr/>
              <a:t>60</a:t>
            </a:fld>
            <a:endParaRPr lang="en-US" altLang="zh-CN" sz="1200"/>
          </a:p>
        </p:txBody>
      </p:sp>
      <p:sp>
        <p:nvSpPr>
          <p:cNvPr id="116739" name="Rectangle 2"/>
          <p:cNvSpPr>
            <a:spLocks noGrp="1" noRot="1" noChangeAspect="1" noChangeArrowheads="1" noTextEdit="1"/>
          </p:cNvSpPr>
          <p:nvPr>
            <p:ph type="sldImg"/>
          </p:nvPr>
        </p:nvSpPr>
        <p:spPr>
          <a:xfrm>
            <a:off x="1143000" y="684213"/>
            <a:ext cx="4572000" cy="3429000"/>
          </a:xfrm>
          <a:ln/>
        </p:spPr>
      </p:sp>
      <p:sp>
        <p:nvSpPr>
          <p:cNvPr id="11674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146061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186D7EB4-844D-4D28-AC94-DC7A8BE7312B}" type="slidenum">
              <a:rPr lang="en-US" altLang="zh-CN" sz="1200"/>
              <a:pPr/>
              <a:t>61</a:t>
            </a:fld>
            <a:endParaRPr lang="en-US" altLang="zh-CN" sz="1200"/>
          </a:p>
        </p:txBody>
      </p:sp>
      <p:sp>
        <p:nvSpPr>
          <p:cNvPr id="117763" name="Rectangle 2"/>
          <p:cNvSpPr>
            <a:spLocks noGrp="1" noRot="1" noChangeAspect="1" noChangeArrowheads="1" noTextEdit="1"/>
          </p:cNvSpPr>
          <p:nvPr>
            <p:ph type="sldImg"/>
          </p:nvPr>
        </p:nvSpPr>
        <p:spPr>
          <a:xfrm>
            <a:off x="1143000" y="684213"/>
            <a:ext cx="4572000" cy="3429000"/>
          </a:xfrm>
          <a:ln/>
        </p:spPr>
      </p:sp>
      <p:sp>
        <p:nvSpPr>
          <p:cNvPr id="117764"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2911176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86110-20B8-44D0-AB60-DA25C064499D}" type="slidenum">
              <a:rPr lang="zh-CN" altLang="en-US" smtClean="0"/>
              <a:pPr>
                <a:defRPr/>
              </a:pPr>
              <a:t>70</a:t>
            </a:fld>
            <a:endParaRPr lang="en-US" altLang="zh-CN"/>
          </a:p>
        </p:txBody>
      </p:sp>
    </p:spTree>
    <p:extLst>
      <p:ext uri="{BB962C8B-B14F-4D97-AF65-F5344CB8AC3E}">
        <p14:creationId xmlns:p14="http://schemas.microsoft.com/office/powerpoint/2010/main" val="2457384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9A688BCF-FA5D-4F98-8ECC-668359F9D400}" type="slidenum">
              <a:rPr lang="en-US" altLang="zh-CN" sz="1200"/>
              <a:pPr/>
              <a:t>77</a:t>
            </a:fld>
            <a:endParaRPr lang="en-US" altLang="zh-CN" sz="1200"/>
          </a:p>
        </p:txBody>
      </p:sp>
      <p:sp>
        <p:nvSpPr>
          <p:cNvPr id="137219" name="Rectangle 2"/>
          <p:cNvSpPr>
            <a:spLocks noGrp="1" noRot="1" noChangeAspect="1" noChangeArrowheads="1" noTextEdit="1"/>
          </p:cNvSpPr>
          <p:nvPr>
            <p:ph type="sldImg"/>
          </p:nvPr>
        </p:nvSpPr>
        <p:spPr>
          <a:xfrm>
            <a:off x="1143000" y="684213"/>
            <a:ext cx="4572000" cy="3429000"/>
          </a:xfrm>
          <a:ln/>
        </p:spPr>
      </p:sp>
      <p:sp>
        <p:nvSpPr>
          <p:cNvPr id="13722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1182916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86110-20B8-44D0-AB60-DA25C064499D}" type="slidenum">
              <a:rPr lang="zh-CN" altLang="en-US" smtClean="0"/>
              <a:pPr>
                <a:defRPr/>
              </a:pPr>
              <a:t>78</a:t>
            </a:fld>
            <a:endParaRPr lang="en-US" altLang="zh-CN"/>
          </a:p>
        </p:txBody>
      </p:sp>
    </p:spTree>
    <p:extLst>
      <p:ext uri="{BB962C8B-B14F-4D97-AF65-F5344CB8AC3E}">
        <p14:creationId xmlns:p14="http://schemas.microsoft.com/office/powerpoint/2010/main" val="235033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0FC0F154-AF4D-4843-ACFB-502178910A87}" type="slidenum">
              <a:rPr lang="en-US" altLang="zh-CN" sz="1200"/>
              <a:pPr/>
              <a:t>15</a:t>
            </a:fld>
            <a:endParaRPr lang="en-US" altLang="zh-CN" sz="1200"/>
          </a:p>
        </p:txBody>
      </p:sp>
      <p:sp>
        <p:nvSpPr>
          <p:cNvPr id="102403" name="Rectangle 2"/>
          <p:cNvSpPr>
            <a:spLocks noGrp="1" noRot="1" noChangeAspect="1" noChangeArrowheads="1" noTextEdit="1"/>
          </p:cNvSpPr>
          <p:nvPr>
            <p:ph type="sldImg"/>
          </p:nvPr>
        </p:nvSpPr>
        <p:spPr>
          <a:xfrm>
            <a:off x="1141413" y="682625"/>
            <a:ext cx="4573587" cy="3430588"/>
          </a:xfrm>
          <a:ln/>
        </p:spPr>
      </p:sp>
      <p:sp>
        <p:nvSpPr>
          <p:cNvPr id="102404" name="Rectangle 3"/>
          <p:cNvSpPr>
            <a:spLocks noGrp="1" noChangeArrowheads="1"/>
          </p:cNvSpPr>
          <p:nvPr>
            <p:ph type="body" idx="1"/>
          </p:nvPr>
        </p:nvSpPr>
        <p:spPr>
          <a:xfrm>
            <a:off x="913260" y="4343712"/>
            <a:ext cx="5031482" cy="4116990"/>
          </a:xfrm>
          <a:noFill/>
        </p:spPr>
        <p:txBody>
          <a:bodyPr/>
          <a:lstStyle/>
          <a:p>
            <a:endParaRPr lang="zh-CN" altLang="zh-CN" smtClean="0"/>
          </a:p>
        </p:txBody>
      </p:sp>
    </p:spTree>
    <p:extLst>
      <p:ext uri="{BB962C8B-B14F-4D97-AF65-F5344CB8AC3E}">
        <p14:creationId xmlns:p14="http://schemas.microsoft.com/office/powerpoint/2010/main" val="272056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MS PGothic" panose="020B0600070205080204" pitchFamily="34" charset="-128"/>
              </a:defRPr>
            </a:lvl1pPr>
            <a:lvl2pPr marL="730171" indent="-280835" defTabSz="912715">
              <a:defRPr sz="1600">
                <a:solidFill>
                  <a:schemeClr val="tx1"/>
                </a:solidFill>
                <a:latin typeface="Helvetica" panose="020B0604020202020204" pitchFamily="34" charset="0"/>
                <a:ea typeface="MS PGothic" panose="020B0600070205080204" pitchFamily="34" charset="-128"/>
              </a:defRPr>
            </a:lvl2pPr>
            <a:lvl3pPr marL="1123340" indent="-224668" defTabSz="912715">
              <a:defRPr sz="1600">
                <a:solidFill>
                  <a:schemeClr val="tx1"/>
                </a:solidFill>
                <a:latin typeface="Helvetica" panose="020B0604020202020204" pitchFamily="34" charset="0"/>
                <a:ea typeface="MS PGothic" panose="020B0600070205080204" pitchFamily="34" charset="-128"/>
              </a:defRPr>
            </a:lvl3pPr>
            <a:lvl4pPr marL="1572677" indent="-224668" defTabSz="912715">
              <a:defRPr sz="1600">
                <a:solidFill>
                  <a:schemeClr val="tx1"/>
                </a:solidFill>
                <a:latin typeface="Helvetica" panose="020B0604020202020204" pitchFamily="34" charset="0"/>
                <a:ea typeface="MS PGothic" panose="020B0600070205080204" pitchFamily="34" charset="-128"/>
              </a:defRPr>
            </a:lvl4pPr>
            <a:lvl5pPr marL="2022013" indent="-224668" defTabSz="912715">
              <a:defRPr sz="1600">
                <a:solidFill>
                  <a:schemeClr val="tx1"/>
                </a:solidFill>
                <a:latin typeface="Helvetica" panose="020B0604020202020204" pitchFamily="34" charset="0"/>
                <a:ea typeface="MS PGothic"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5701DF6-0095-49A6-9538-0F4E1D04D191}" type="slidenum">
              <a:rPr lang="en-US" altLang="en-US" sz="1200"/>
              <a:pPr/>
              <a:t>18</a:t>
            </a:fld>
            <a:endParaRPr lang="en-US" altLang="en-US" sz="1200"/>
          </a:p>
        </p:txBody>
      </p:sp>
      <p:sp>
        <p:nvSpPr>
          <p:cNvPr id="119811" name="Rectangle 2"/>
          <p:cNvSpPr>
            <a:spLocks noGrp="1" noRot="1" noChangeAspect="1" noChangeArrowheads="1" noTextEdit="1"/>
          </p:cNvSpPr>
          <p:nvPr>
            <p:ph type="sldImg"/>
          </p:nvPr>
        </p:nvSpPr>
        <p:spPr>
          <a:xfrm>
            <a:off x="1143000" y="684213"/>
            <a:ext cx="4572000" cy="3429000"/>
          </a:xfrm>
          <a:ln/>
        </p:spPr>
      </p:sp>
      <p:sp>
        <p:nvSpPr>
          <p:cNvPr id="119812" name="Rectangle 3"/>
          <p:cNvSpPr>
            <a:spLocks noGrp="1" noChangeArrowheads="1"/>
          </p:cNvSpPr>
          <p:nvPr>
            <p:ph type="body" idx="1"/>
          </p:nvPr>
        </p:nvSpPr>
        <p:spPr>
          <a:xfrm>
            <a:off x="912819" y="4344025"/>
            <a:ext cx="5032363"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62379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76034A08-ED79-40F6-9C06-916E78E658E5}" type="slidenum">
              <a:rPr lang="en-US" altLang="zh-CN" sz="1200"/>
              <a:pPr/>
              <a:t>38</a:t>
            </a:fld>
            <a:endParaRPr lang="en-US" altLang="zh-CN" sz="1200"/>
          </a:p>
        </p:txBody>
      </p:sp>
      <p:sp>
        <p:nvSpPr>
          <p:cNvPr id="109571" name="Rectangle 2"/>
          <p:cNvSpPr>
            <a:spLocks noGrp="1" noRot="1" noChangeAspect="1" noChangeArrowheads="1" noTextEdit="1"/>
          </p:cNvSpPr>
          <p:nvPr>
            <p:ph type="sldImg"/>
          </p:nvPr>
        </p:nvSpPr>
        <p:spPr>
          <a:xfrm>
            <a:off x="1143000" y="684213"/>
            <a:ext cx="4572000" cy="3429000"/>
          </a:xfrm>
          <a:ln/>
        </p:spPr>
      </p:sp>
      <p:sp>
        <p:nvSpPr>
          <p:cNvPr id="109572"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151671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19F2D1EB-6E97-4E14-8B1F-CFCD2097F501}" type="slidenum">
              <a:rPr lang="en-US" altLang="zh-CN" sz="1200"/>
              <a:pPr/>
              <a:t>39</a:t>
            </a:fld>
            <a:endParaRPr lang="en-US" altLang="zh-CN"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5624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MS PGothic" panose="020B0600070205080204" pitchFamily="34" charset="-128"/>
              </a:defRPr>
            </a:lvl1pPr>
            <a:lvl2pPr marL="730171" indent="-280835" defTabSz="912715">
              <a:defRPr sz="1600">
                <a:solidFill>
                  <a:schemeClr val="tx1"/>
                </a:solidFill>
                <a:latin typeface="Helvetica" panose="020B0604020202020204" pitchFamily="34" charset="0"/>
                <a:ea typeface="MS PGothic" panose="020B0600070205080204" pitchFamily="34" charset="-128"/>
              </a:defRPr>
            </a:lvl2pPr>
            <a:lvl3pPr marL="1123340" indent="-224668" defTabSz="912715">
              <a:defRPr sz="1600">
                <a:solidFill>
                  <a:schemeClr val="tx1"/>
                </a:solidFill>
                <a:latin typeface="Helvetica" panose="020B0604020202020204" pitchFamily="34" charset="0"/>
                <a:ea typeface="MS PGothic" panose="020B0600070205080204" pitchFamily="34" charset="-128"/>
              </a:defRPr>
            </a:lvl3pPr>
            <a:lvl4pPr marL="1572677" indent="-224668" defTabSz="912715">
              <a:defRPr sz="1600">
                <a:solidFill>
                  <a:schemeClr val="tx1"/>
                </a:solidFill>
                <a:latin typeface="Helvetica" panose="020B0604020202020204" pitchFamily="34" charset="0"/>
                <a:ea typeface="MS PGothic" panose="020B0600070205080204" pitchFamily="34" charset="-128"/>
              </a:defRPr>
            </a:lvl4pPr>
            <a:lvl5pPr marL="2022013" indent="-224668" defTabSz="912715">
              <a:defRPr sz="1600">
                <a:solidFill>
                  <a:schemeClr val="tx1"/>
                </a:solidFill>
                <a:latin typeface="Helvetica" panose="020B0604020202020204" pitchFamily="34" charset="0"/>
                <a:ea typeface="MS PGothic"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1C0C611-501B-4334-8DD9-2D5A8FF01FE8}" type="slidenum">
              <a:rPr lang="en-US" altLang="en-US" sz="1200"/>
              <a:pPr/>
              <a:t>43</a:t>
            </a:fld>
            <a:endParaRPr lang="en-US" altLang="en-US" sz="1200"/>
          </a:p>
        </p:txBody>
      </p:sp>
      <p:sp>
        <p:nvSpPr>
          <p:cNvPr id="164867" name="Rectangle 2"/>
          <p:cNvSpPr>
            <a:spLocks noGrp="1" noRot="1" noChangeAspect="1" noChangeArrowheads="1" noTextEdit="1"/>
          </p:cNvSpPr>
          <p:nvPr>
            <p:ph type="sldImg"/>
          </p:nvPr>
        </p:nvSpPr>
        <p:spPr>
          <a:xfrm>
            <a:off x="1143000" y="684213"/>
            <a:ext cx="4572000" cy="3429000"/>
          </a:xfrm>
          <a:ln/>
        </p:spPr>
      </p:sp>
      <p:sp>
        <p:nvSpPr>
          <p:cNvPr id="164868" name="Rectangle 3"/>
          <p:cNvSpPr>
            <a:spLocks noGrp="1" noChangeArrowheads="1"/>
          </p:cNvSpPr>
          <p:nvPr>
            <p:ph type="body" idx="1"/>
          </p:nvPr>
        </p:nvSpPr>
        <p:spPr>
          <a:xfrm>
            <a:off x="912819" y="4344025"/>
            <a:ext cx="5032363"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528F1A21-C9C5-422F-8252-A57A975E9DAC}" type="slidenum">
              <a:rPr lang="en-US" altLang="zh-CN" sz="1200"/>
              <a:pPr/>
              <a:t>52</a:t>
            </a:fld>
            <a:endParaRPr lang="en-US" altLang="zh-CN" sz="1200"/>
          </a:p>
        </p:txBody>
      </p:sp>
      <p:sp>
        <p:nvSpPr>
          <p:cNvPr id="95235" name="Rectangle 2"/>
          <p:cNvSpPr>
            <a:spLocks noGrp="1" noRot="1" noChangeAspect="1" noChangeArrowheads="1" noTextEdit="1"/>
          </p:cNvSpPr>
          <p:nvPr>
            <p:ph type="sldImg"/>
          </p:nvPr>
        </p:nvSpPr>
        <p:spPr>
          <a:xfrm>
            <a:off x="1143000" y="684213"/>
            <a:ext cx="4572000" cy="3429000"/>
          </a:xfrm>
          <a:ln/>
        </p:spPr>
      </p:sp>
      <p:sp>
        <p:nvSpPr>
          <p:cNvPr id="95236"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2130050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MS PGothic" panose="020B0600070205080204" pitchFamily="34" charset="-128"/>
              </a:defRPr>
            </a:lvl1pPr>
            <a:lvl2pPr marL="730171" indent="-280835" defTabSz="912715">
              <a:defRPr sz="1600">
                <a:solidFill>
                  <a:schemeClr val="tx1"/>
                </a:solidFill>
                <a:latin typeface="Helvetica" panose="020B0604020202020204" pitchFamily="34" charset="0"/>
                <a:ea typeface="MS PGothic" panose="020B0600070205080204" pitchFamily="34" charset="-128"/>
              </a:defRPr>
            </a:lvl2pPr>
            <a:lvl3pPr marL="1123340" indent="-224668" defTabSz="912715">
              <a:defRPr sz="1600">
                <a:solidFill>
                  <a:schemeClr val="tx1"/>
                </a:solidFill>
                <a:latin typeface="Helvetica" panose="020B0604020202020204" pitchFamily="34" charset="0"/>
                <a:ea typeface="MS PGothic" panose="020B0600070205080204" pitchFamily="34" charset="-128"/>
              </a:defRPr>
            </a:lvl3pPr>
            <a:lvl4pPr marL="1572677" indent="-224668" defTabSz="912715">
              <a:defRPr sz="1600">
                <a:solidFill>
                  <a:schemeClr val="tx1"/>
                </a:solidFill>
                <a:latin typeface="Helvetica" panose="020B0604020202020204" pitchFamily="34" charset="0"/>
                <a:ea typeface="MS PGothic" panose="020B0600070205080204" pitchFamily="34" charset="-128"/>
              </a:defRPr>
            </a:lvl4pPr>
            <a:lvl5pPr marL="2022013" indent="-224668" defTabSz="912715">
              <a:defRPr sz="1600">
                <a:solidFill>
                  <a:schemeClr val="tx1"/>
                </a:solidFill>
                <a:latin typeface="Helvetica" panose="020B0604020202020204" pitchFamily="34" charset="0"/>
                <a:ea typeface="MS PGothic"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1C003AC-91E0-4C02-A3AF-D03041938C29}" type="slidenum">
              <a:rPr lang="en-US" altLang="en-US" sz="1200"/>
              <a:pPr/>
              <a:t>53</a:t>
            </a:fld>
            <a:endParaRPr lang="en-US" altLang="en-US" sz="1200"/>
          </a:p>
        </p:txBody>
      </p:sp>
      <p:sp>
        <p:nvSpPr>
          <p:cNvPr id="156675" name="Rectangle 2"/>
          <p:cNvSpPr>
            <a:spLocks noGrp="1" noRot="1" noChangeAspect="1" noChangeArrowheads="1" noTextEdit="1"/>
          </p:cNvSpPr>
          <p:nvPr>
            <p:ph type="sldImg"/>
          </p:nvPr>
        </p:nvSpPr>
        <p:spPr>
          <a:xfrm>
            <a:off x="1143000" y="684213"/>
            <a:ext cx="4572000" cy="3429000"/>
          </a:xfrm>
          <a:ln/>
        </p:spPr>
      </p:sp>
      <p:sp>
        <p:nvSpPr>
          <p:cNvPr id="156676" name="Rectangle 3"/>
          <p:cNvSpPr>
            <a:spLocks noGrp="1" noChangeArrowheads="1"/>
          </p:cNvSpPr>
          <p:nvPr>
            <p:ph type="body" idx="1"/>
          </p:nvPr>
        </p:nvSpPr>
        <p:spPr>
          <a:xfrm>
            <a:off x="912819" y="4344025"/>
            <a:ext cx="5032363"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MS PGothic" panose="020B0600070205080204" pitchFamily="34" charset="-128"/>
              </a:defRPr>
            </a:lvl1pPr>
            <a:lvl2pPr marL="730171" indent="-280835" defTabSz="912715">
              <a:defRPr sz="1600">
                <a:solidFill>
                  <a:schemeClr val="tx1"/>
                </a:solidFill>
                <a:latin typeface="Helvetica" panose="020B0604020202020204" pitchFamily="34" charset="0"/>
                <a:ea typeface="MS PGothic" panose="020B0600070205080204" pitchFamily="34" charset="-128"/>
              </a:defRPr>
            </a:lvl2pPr>
            <a:lvl3pPr marL="1123340" indent="-224668" defTabSz="912715">
              <a:defRPr sz="1600">
                <a:solidFill>
                  <a:schemeClr val="tx1"/>
                </a:solidFill>
                <a:latin typeface="Helvetica" panose="020B0604020202020204" pitchFamily="34" charset="0"/>
                <a:ea typeface="MS PGothic" panose="020B0600070205080204" pitchFamily="34" charset="-128"/>
              </a:defRPr>
            </a:lvl3pPr>
            <a:lvl4pPr marL="1572677" indent="-224668" defTabSz="912715">
              <a:defRPr sz="1600">
                <a:solidFill>
                  <a:schemeClr val="tx1"/>
                </a:solidFill>
                <a:latin typeface="Helvetica" panose="020B0604020202020204" pitchFamily="34" charset="0"/>
                <a:ea typeface="MS PGothic" panose="020B0600070205080204" pitchFamily="34" charset="-128"/>
              </a:defRPr>
            </a:lvl4pPr>
            <a:lvl5pPr marL="2022013" indent="-224668" defTabSz="912715">
              <a:defRPr sz="1600">
                <a:solidFill>
                  <a:schemeClr val="tx1"/>
                </a:solidFill>
                <a:latin typeface="Helvetica" panose="020B0604020202020204" pitchFamily="34" charset="0"/>
                <a:ea typeface="MS PGothic"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C3BE13-538F-4FB5-B532-CB8FA5D987FB}" type="slidenum">
              <a:rPr lang="en-US" altLang="en-US" sz="1200"/>
              <a:pPr/>
              <a:t>54</a:t>
            </a:fld>
            <a:endParaRPr lang="en-US" altLang="en-US" sz="1200"/>
          </a:p>
        </p:txBody>
      </p:sp>
      <p:sp>
        <p:nvSpPr>
          <p:cNvPr id="157699" name="Rectangle 2"/>
          <p:cNvSpPr>
            <a:spLocks noGrp="1" noRot="1" noChangeAspect="1" noChangeArrowheads="1" noTextEdit="1"/>
          </p:cNvSpPr>
          <p:nvPr>
            <p:ph type="sldImg"/>
          </p:nvPr>
        </p:nvSpPr>
        <p:spPr>
          <a:xfrm>
            <a:off x="1143000" y="684213"/>
            <a:ext cx="4572000" cy="3429000"/>
          </a:xfrm>
          <a:ln/>
        </p:spPr>
      </p:sp>
      <p:sp>
        <p:nvSpPr>
          <p:cNvPr id="157700" name="Rectangle 3"/>
          <p:cNvSpPr>
            <a:spLocks noGrp="1" noChangeArrowheads="1"/>
          </p:cNvSpPr>
          <p:nvPr>
            <p:ph type="body" idx="1"/>
          </p:nvPr>
        </p:nvSpPr>
        <p:spPr>
          <a:xfrm>
            <a:off x="912819" y="4344025"/>
            <a:ext cx="5032363"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zh-CN" altLang="en-US">
              <a:ea typeface="宋体" charset="-122"/>
            </a:endParaRPr>
          </a:p>
        </p:txBody>
      </p:sp>
      <p:sp>
        <p:nvSpPr>
          <p:cNvPr id="116739" name="Rectangle 3"/>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16740"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6" name="Rectangle 5"/>
          <p:cNvSpPr>
            <a:spLocks noGrp="1" noChangeArrowheads="1"/>
          </p:cNvSpPr>
          <p:nvPr>
            <p:ph type="dt" sz="half" idx="10"/>
          </p:nvPr>
        </p:nvSpPr>
        <p:spPr>
          <a:xfrm>
            <a:off x="2997200" y="5727700"/>
            <a:ext cx="3581400" cy="457200"/>
          </a:xfrm>
          <a:prstGeom prst="rect">
            <a:avLst/>
          </a:prstGeom>
        </p:spPr>
        <p:txBody>
          <a:bodyPr/>
          <a:lstStyle>
            <a:lvl1pPr>
              <a:defRPr sz="2000" b="1">
                <a:solidFill>
                  <a:schemeClr val="tx1"/>
                </a:solidFill>
              </a:defRPr>
            </a:lvl1pPr>
          </a:lstStyle>
          <a:p>
            <a:pPr>
              <a:defRPr/>
            </a:pPr>
            <a:r>
              <a:rPr lang="en-US" altLang="zh-CN"/>
              <a:t>Version Date:</a:t>
            </a:r>
            <a:r>
              <a:rPr lang="en-US" altLang="zh-CN" sz="1800"/>
              <a:t> </a:t>
            </a:r>
            <a:fld id="{0023194B-F933-44C3-B52D-39446472A131}" type="datetime9">
              <a:rPr lang="en-US" altLang="zh-CN"/>
              <a:pPr>
                <a:defRPr/>
              </a:pPr>
              <a:t>4/18/2022 8:09:26 PM</a:t>
            </a:fld>
            <a:endParaRPr lang="en-US" altLang="zh-CN"/>
          </a:p>
        </p:txBody>
      </p:sp>
      <p:sp>
        <p:nvSpPr>
          <p:cNvPr id="7"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charset="-122"/>
              </a:defRPr>
            </a:lvl1pPr>
          </a:lstStyle>
          <a:p>
            <a:pPr>
              <a:defRPr/>
            </a:pPr>
            <a:endParaRPr lang="en-US" altLang="zh-CN"/>
          </a:p>
        </p:txBody>
      </p:sp>
      <p:sp>
        <p:nvSpPr>
          <p:cNvPr id="8" name="Rectangle 7"/>
          <p:cNvSpPr>
            <a:spLocks noGrp="1" noChangeArrowheads="1"/>
          </p:cNvSpPr>
          <p:nvPr>
            <p:ph type="sldNum" sz="quarter" idx="12"/>
          </p:nvPr>
        </p:nvSpPr>
        <p:spPr>
          <a:xfrm>
            <a:off x="863600" y="5791200"/>
            <a:ext cx="1905000" cy="457200"/>
          </a:xfrm>
        </p:spPr>
        <p:txBody>
          <a:bodyPr/>
          <a:lstStyle>
            <a:lvl1pPr>
              <a:defRPr>
                <a:solidFill>
                  <a:schemeClr val="tx1"/>
                </a:solidFill>
              </a:defRPr>
            </a:lvl1pPr>
          </a:lstStyle>
          <a:p>
            <a:pPr>
              <a:defRPr/>
            </a:pPr>
            <a:r>
              <a:rPr lang="en-US" altLang="zh-CN"/>
              <a:t>As</a:t>
            </a:r>
            <a:r>
              <a:rPr lang="en-US" altLang="zh-CN">
                <a:solidFill>
                  <a:srgbClr val="578963"/>
                </a:solidFill>
              </a:rPr>
              <a:t> </a:t>
            </a:r>
            <a:fld id="{38A8AC8A-5C65-49D7-80DF-8CD14C4579BA}"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291394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sz="1800"/>
            </a:lvl2pPr>
            <a:lvl3pPr>
              <a:defRPr sz="1600"/>
            </a:lvl3pPr>
            <a:lvl4pPr>
              <a:defRPr sz="1600"/>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DA2974D0-81EB-43ED-B05A-50720E3B15AB}" type="datetime9">
              <a:rPr lang="zh-CN" altLang="en-US"/>
              <a:pPr>
                <a:defRPr/>
              </a:pPr>
              <a:t>2022年4月18日星期一8时9分26秒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F0AB56F6-8E33-4B12-9306-CE3778B5A56F}" type="slidenum">
              <a:rPr lang="zh-CN" altLang="en-US"/>
              <a:pPr>
                <a:defRPr/>
              </a:pPr>
              <a:t>‹#›</a:t>
            </a:fld>
            <a:endParaRPr lang="en-US" altLang="zh-CN"/>
          </a:p>
        </p:txBody>
      </p:sp>
    </p:spTree>
    <p:extLst>
      <p:ext uri="{BB962C8B-B14F-4D97-AF65-F5344CB8AC3E}">
        <p14:creationId xmlns:p14="http://schemas.microsoft.com/office/powerpoint/2010/main" val="39535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91407E42-26B3-450A-97B3-7DAB434EA23A}" type="datetime9">
              <a:rPr lang="zh-CN" altLang="en-US"/>
              <a:pPr>
                <a:defRPr/>
              </a:pPr>
              <a:t>2022年4月18日星期一8时9分26秒</a:t>
            </a:fld>
            <a:endParaRPr lang="en-US" altLang="zh-CN"/>
          </a:p>
        </p:txBody>
      </p:sp>
      <p:sp>
        <p:nvSpPr>
          <p:cNvPr id="4" name="Rectangle 5"/>
          <p:cNvSpPr>
            <a:spLocks noGrp="1" noChangeArrowheads="1"/>
          </p:cNvSpPr>
          <p:nvPr>
            <p:ph type="sldNum" sz="quarter" idx="11"/>
          </p:nvPr>
        </p:nvSpPr>
        <p:spPr>
          <a:ln/>
        </p:spPr>
        <p:txBody>
          <a:bodyPr/>
          <a:lstStyle>
            <a:lvl1pPr>
              <a:defRPr/>
            </a:lvl1pPr>
          </a:lstStyle>
          <a:p>
            <a:pPr>
              <a:defRPr/>
            </a:pPr>
            <a:fld id="{8A96BD7A-CA08-4333-AA58-DEB42AA76C9E}" type="slidenum">
              <a:rPr lang="zh-CN" altLang="en-US"/>
              <a:pPr>
                <a:defRPr/>
              </a:pPr>
              <a:t>‹#›</a:t>
            </a:fld>
            <a:endParaRPr lang="en-US" altLang="zh-CN"/>
          </a:p>
        </p:txBody>
      </p:sp>
    </p:spTree>
    <p:extLst>
      <p:ext uri="{BB962C8B-B14F-4D97-AF65-F5344CB8AC3E}">
        <p14:creationId xmlns:p14="http://schemas.microsoft.com/office/powerpoint/2010/main" val="792522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100000">
              <a:schemeClr val="bg1"/>
            </a:gs>
            <a:gs pos="100000">
              <a:srgbClr val="9BB4C2"/>
            </a:gs>
          </a:gsLst>
          <a:lin ang="5400000" scaled="1"/>
          <a:tileRect/>
        </a:gradFill>
        <a:effectLst/>
      </p:bgPr>
    </p:bg>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3075"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115717"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charset="-122"/>
              </a:defRPr>
            </a:lvl1pPr>
          </a:lstStyle>
          <a:p>
            <a:pPr>
              <a:defRPr/>
            </a:pPr>
            <a:fld id="{656E1F96-1AC0-4A46-8675-7B3CA32AD996}" type="slidenum">
              <a:rPr lang="zh-CN" altLang="en-US"/>
              <a:pPr>
                <a:defRPr/>
              </a:pPr>
              <a:t>‹#›</a:t>
            </a:fld>
            <a:endParaRPr lang="en-US" altLang="zh-CN"/>
          </a:p>
        </p:txBody>
      </p:sp>
      <p:sp>
        <p:nvSpPr>
          <p:cNvPr id="115718"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w="9525">
            <a:noFill/>
            <a:round/>
            <a:headEnd/>
            <a:tailEnd/>
          </a:ln>
          <a:effectLst/>
        </p:spPr>
        <p:txBody>
          <a:bodyPr wrap="none" anchor="ctr"/>
          <a:lstStyle/>
          <a:p>
            <a:pPr>
              <a:defRPr/>
            </a:pPr>
            <a:endParaRPr lang="zh-CN" altLang="en-US">
              <a:ea typeface="宋体" charset="-122"/>
            </a:endParaRPr>
          </a:p>
        </p:txBody>
      </p:sp>
      <p:sp>
        <p:nvSpPr>
          <p:cNvPr id="115719" name="Freeform 7"/>
          <p:cNvSpPr>
            <a:spLocks/>
          </p:cNvSpPr>
          <p:nvPr/>
        </p:nvSpPr>
        <p:spPr bwMode="auto">
          <a:xfrm>
            <a:off x="31750" y="338138"/>
            <a:ext cx="390525" cy="149225"/>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cap="rnd">
            <a:noFill/>
            <a:round/>
            <a:headEnd/>
            <a:tailEnd/>
          </a:ln>
          <a:effectLst/>
        </p:spPr>
        <p:txBody>
          <a:bodyPr/>
          <a:lstStyle/>
          <a:p>
            <a:pPr>
              <a:defRPr/>
            </a:pPr>
            <a:endParaRPr lang="zh-CN" altLang="en-US">
              <a:ea typeface="宋体" charset="-122"/>
            </a:endParaRPr>
          </a:p>
        </p:txBody>
      </p:sp>
      <p:sp>
        <p:nvSpPr>
          <p:cNvPr id="115720" name="Freeform 8"/>
          <p:cNvSpPr>
            <a:spLocks/>
          </p:cNvSpPr>
          <p:nvPr/>
        </p:nvSpPr>
        <p:spPr bwMode="auto">
          <a:xfrm>
            <a:off x="619125" y="638175"/>
            <a:ext cx="468313" cy="177800"/>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cap="rnd">
            <a:noFill/>
            <a:round/>
            <a:headEnd/>
            <a:tailEnd/>
          </a:ln>
          <a:effectLst/>
        </p:spPr>
        <p:txBody>
          <a:bodyPr/>
          <a:lstStyle/>
          <a:p>
            <a:pPr>
              <a:defRPr/>
            </a:pPr>
            <a:endParaRPr lang="zh-CN" altLang="en-US">
              <a:ea typeface="宋体" charset="-122"/>
            </a:endParaRPr>
          </a:p>
        </p:txBody>
      </p:sp>
      <p:sp>
        <p:nvSpPr>
          <p:cNvPr id="115721" name="Freeform 9"/>
          <p:cNvSpPr>
            <a:spLocks/>
          </p:cNvSpPr>
          <p:nvPr/>
        </p:nvSpPr>
        <p:spPr bwMode="auto">
          <a:xfrm>
            <a:off x="7515225" y="6257925"/>
            <a:ext cx="1524000" cy="533400"/>
          </a:xfrm>
          <a:custGeom>
            <a:avLst/>
            <a:gdLst/>
            <a:ahLst/>
            <a:cxnLst>
              <a:cxn ang="0">
                <a:pos x="285" y="7"/>
              </a:cxn>
              <a:cxn ang="0">
                <a:pos x="234" y="15"/>
              </a:cxn>
              <a:cxn ang="0">
                <a:pos x="184" y="52"/>
              </a:cxn>
              <a:cxn ang="0">
                <a:pos x="133" y="82"/>
              </a:cxn>
              <a:cxn ang="0">
                <a:pos x="83" y="89"/>
              </a:cxn>
              <a:cxn ang="0">
                <a:pos x="34" y="104"/>
              </a:cxn>
              <a:cxn ang="0">
                <a:pos x="0" y="141"/>
              </a:cxn>
              <a:cxn ang="0">
                <a:pos x="0" y="186"/>
              </a:cxn>
              <a:cxn ang="0">
                <a:pos x="17" y="231"/>
              </a:cxn>
              <a:cxn ang="0">
                <a:pos x="66" y="238"/>
              </a:cxn>
              <a:cxn ang="0">
                <a:pos x="117" y="223"/>
              </a:cxn>
              <a:cxn ang="0">
                <a:pos x="159" y="238"/>
              </a:cxn>
              <a:cxn ang="0">
                <a:pos x="201" y="283"/>
              </a:cxn>
              <a:cxn ang="0">
                <a:pos x="251" y="313"/>
              </a:cxn>
              <a:cxn ang="0">
                <a:pos x="310" y="313"/>
              </a:cxn>
              <a:cxn ang="0">
                <a:pos x="361" y="305"/>
              </a:cxn>
              <a:cxn ang="0">
                <a:pos x="411" y="328"/>
              </a:cxn>
              <a:cxn ang="0">
                <a:pos x="461" y="357"/>
              </a:cxn>
              <a:cxn ang="0">
                <a:pos x="536" y="365"/>
              </a:cxn>
              <a:cxn ang="0">
                <a:pos x="654" y="365"/>
              </a:cxn>
              <a:cxn ang="0">
                <a:pos x="704" y="357"/>
              </a:cxn>
              <a:cxn ang="0">
                <a:pos x="755" y="350"/>
              </a:cxn>
              <a:cxn ang="0">
                <a:pos x="805" y="335"/>
              </a:cxn>
              <a:cxn ang="0">
                <a:pos x="855" y="328"/>
              </a:cxn>
              <a:cxn ang="0">
                <a:pos x="906" y="335"/>
              </a:cxn>
              <a:cxn ang="0">
                <a:pos x="956" y="350"/>
              </a:cxn>
              <a:cxn ang="0">
                <a:pos x="1040" y="365"/>
              </a:cxn>
              <a:cxn ang="0">
                <a:pos x="1133" y="365"/>
              </a:cxn>
              <a:cxn ang="0">
                <a:pos x="1217" y="357"/>
              </a:cxn>
              <a:cxn ang="0">
                <a:pos x="1267" y="328"/>
              </a:cxn>
              <a:cxn ang="0">
                <a:pos x="1325" y="298"/>
              </a:cxn>
              <a:cxn ang="0">
                <a:pos x="1376" y="283"/>
              </a:cxn>
              <a:cxn ang="0">
                <a:pos x="1426" y="275"/>
              </a:cxn>
              <a:cxn ang="0">
                <a:pos x="1443" y="254"/>
              </a:cxn>
              <a:cxn ang="0">
                <a:pos x="1417" y="208"/>
              </a:cxn>
              <a:cxn ang="0">
                <a:pos x="1443" y="164"/>
              </a:cxn>
              <a:cxn ang="0">
                <a:pos x="1443" y="119"/>
              </a:cxn>
              <a:cxn ang="0">
                <a:pos x="1400" y="82"/>
              </a:cxn>
              <a:cxn ang="0">
                <a:pos x="1351" y="82"/>
              </a:cxn>
              <a:cxn ang="0">
                <a:pos x="1301" y="82"/>
              </a:cxn>
              <a:cxn ang="0">
                <a:pos x="1250" y="74"/>
              </a:cxn>
              <a:cxn ang="0">
                <a:pos x="1200" y="67"/>
              </a:cxn>
              <a:cxn ang="0">
                <a:pos x="1150" y="74"/>
              </a:cxn>
              <a:cxn ang="0">
                <a:pos x="1107" y="59"/>
              </a:cxn>
              <a:cxn ang="0">
                <a:pos x="1057" y="30"/>
              </a:cxn>
              <a:cxn ang="0">
                <a:pos x="1006" y="22"/>
              </a:cxn>
              <a:cxn ang="0">
                <a:pos x="948" y="7"/>
              </a:cxn>
              <a:cxn ang="0">
                <a:pos x="898" y="22"/>
              </a:cxn>
              <a:cxn ang="0">
                <a:pos x="847" y="30"/>
              </a:cxn>
              <a:cxn ang="0">
                <a:pos x="797" y="30"/>
              </a:cxn>
              <a:cxn ang="0">
                <a:pos x="747" y="22"/>
              </a:cxn>
              <a:cxn ang="0">
                <a:pos x="696" y="7"/>
              </a:cxn>
              <a:cxn ang="0">
                <a:pos x="646" y="7"/>
              </a:cxn>
              <a:cxn ang="0">
                <a:pos x="596" y="22"/>
              </a:cxn>
              <a:cxn ang="0">
                <a:pos x="545" y="30"/>
              </a:cxn>
              <a:cxn ang="0">
                <a:pos x="486" y="7"/>
              </a:cxn>
              <a:cxn ang="0">
                <a:pos x="436" y="0"/>
              </a:cxn>
              <a:cxn ang="0">
                <a:pos x="385" y="0"/>
              </a:cxn>
              <a:cxn ang="0">
                <a:pos x="319" y="12"/>
              </a:cxn>
              <a:cxn ang="0">
                <a:pos x="268" y="59"/>
              </a:cxn>
              <a:cxn ang="0">
                <a:pos x="234" y="74"/>
              </a:cxn>
              <a:cxn ang="0">
                <a:pos x="217" y="57"/>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p:spPr>
        <p:txBody>
          <a:bodyPr/>
          <a:lstStyle/>
          <a:p>
            <a:pPr>
              <a:defRPr/>
            </a:pPr>
            <a:endParaRPr lang="zh-CN" altLang="en-US">
              <a:ea typeface="宋体" charset="-122"/>
            </a:endParaRPr>
          </a:p>
        </p:txBody>
      </p:sp>
      <p:grpSp>
        <p:nvGrpSpPr>
          <p:cNvPr id="3082" name="Group 10"/>
          <p:cNvGrpSpPr>
            <a:grpSpLocks/>
          </p:cNvGrpSpPr>
          <p:nvPr/>
        </p:nvGrpSpPr>
        <p:grpSpPr bwMode="auto">
          <a:xfrm>
            <a:off x="7620000" y="5076825"/>
            <a:ext cx="1371600" cy="1600200"/>
            <a:chOff x="0" y="3182"/>
            <a:chExt cx="808" cy="998"/>
          </a:xfrm>
        </p:grpSpPr>
        <p:grpSp>
          <p:nvGrpSpPr>
            <p:cNvPr id="3094" name="Group 11"/>
            <p:cNvGrpSpPr>
              <a:grpSpLocks/>
            </p:cNvGrpSpPr>
            <p:nvPr/>
          </p:nvGrpSpPr>
          <p:grpSpPr bwMode="auto">
            <a:xfrm>
              <a:off x="0" y="3182"/>
              <a:ext cx="506" cy="927"/>
              <a:chOff x="1685" y="1023"/>
              <a:chExt cx="506" cy="927"/>
            </a:xfrm>
          </p:grpSpPr>
          <p:sp>
            <p:nvSpPr>
              <p:cNvPr id="115724" name="Freeform 12"/>
              <p:cNvSpPr>
                <a:spLocks/>
              </p:cNvSpPr>
              <p:nvPr/>
            </p:nvSpPr>
            <p:spPr bwMode="ltGray">
              <a:xfrm>
                <a:off x="1733" y="1329"/>
                <a:ext cx="79"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25" name="Freeform 13"/>
              <p:cNvSpPr>
                <a:spLocks/>
              </p:cNvSpPr>
              <p:nvPr/>
            </p:nvSpPr>
            <p:spPr bwMode="ltGray">
              <a:xfrm>
                <a:off x="1790" y="1580"/>
                <a:ext cx="123"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26" name="Freeform 14"/>
              <p:cNvSpPr>
                <a:spLocks/>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nvGrpSpPr>
              <p:cNvPr id="3110" name="Group 15"/>
              <p:cNvGrpSpPr>
                <a:grpSpLocks/>
              </p:cNvGrpSpPr>
              <p:nvPr/>
            </p:nvGrpSpPr>
            <p:grpSpPr bwMode="auto">
              <a:xfrm>
                <a:off x="1707" y="1466"/>
                <a:ext cx="484" cy="368"/>
                <a:chOff x="1707" y="1466"/>
                <a:chExt cx="484" cy="368"/>
              </a:xfrm>
            </p:grpSpPr>
            <p:sp>
              <p:nvSpPr>
                <p:cNvPr id="115728" name="Freeform 16"/>
                <p:cNvSpPr>
                  <a:spLocks/>
                </p:cNvSpPr>
                <p:nvPr/>
              </p:nvSpPr>
              <p:spPr bwMode="ltGray">
                <a:xfrm>
                  <a:off x="1751" y="1466"/>
                  <a:ext cx="440" cy="345"/>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29" name="Freeform 17"/>
                <p:cNvSpPr>
                  <a:spLocks/>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30" name="Freeform 18"/>
                <p:cNvSpPr>
                  <a:spLocks/>
                </p:cNvSpPr>
                <p:nvPr/>
              </p:nvSpPr>
              <p:spPr bwMode="ltGray">
                <a:xfrm>
                  <a:off x="1719" y="1535"/>
                  <a:ext cx="168"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31" name="Freeform 19"/>
                <p:cNvSpPr>
                  <a:spLocks/>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sp>
            <p:nvSpPr>
              <p:cNvPr id="115732" name="Freeform 20"/>
              <p:cNvSpPr>
                <a:spLocks/>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nvGrpSpPr>
            <p:cNvPr id="3095" name="Group 21"/>
            <p:cNvGrpSpPr>
              <a:grpSpLocks/>
            </p:cNvGrpSpPr>
            <p:nvPr/>
          </p:nvGrpSpPr>
          <p:grpSpPr bwMode="auto">
            <a:xfrm>
              <a:off x="300" y="3360"/>
              <a:ext cx="508" cy="820"/>
              <a:chOff x="1985" y="1201"/>
              <a:chExt cx="508" cy="820"/>
            </a:xfrm>
          </p:grpSpPr>
          <p:grpSp>
            <p:nvGrpSpPr>
              <p:cNvPr id="3096" name="Group 22"/>
              <p:cNvGrpSpPr>
                <a:grpSpLocks/>
              </p:cNvGrpSpPr>
              <p:nvPr/>
            </p:nvGrpSpPr>
            <p:grpSpPr bwMode="auto">
              <a:xfrm>
                <a:off x="2247" y="1201"/>
                <a:ext cx="246" cy="810"/>
                <a:chOff x="2247" y="1201"/>
                <a:chExt cx="246" cy="810"/>
              </a:xfrm>
            </p:grpSpPr>
            <p:sp>
              <p:nvSpPr>
                <p:cNvPr id="115735" name="Freeform 23"/>
                <p:cNvSpPr>
                  <a:spLocks/>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36" name="Freeform 24"/>
                <p:cNvSpPr>
                  <a:spLocks/>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nvGrpSpPr>
              <p:cNvPr id="3097" name="Group 25"/>
              <p:cNvGrpSpPr>
                <a:grpSpLocks/>
              </p:cNvGrpSpPr>
              <p:nvPr/>
            </p:nvGrpSpPr>
            <p:grpSpPr bwMode="auto">
              <a:xfrm>
                <a:off x="1985" y="1419"/>
                <a:ext cx="465" cy="602"/>
                <a:chOff x="1985" y="1419"/>
                <a:chExt cx="465" cy="602"/>
              </a:xfrm>
            </p:grpSpPr>
            <p:sp>
              <p:nvSpPr>
                <p:cNvPr id="115738" name="Freeform 26"/>
                <p:cNvSpPr>
                  <a:spLocks/>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39" name="Freeform 27"/>
                <p:cNvSpPr>
                  <a:spLocks/>
                </p:cNvSpPr>
                <p:nvPr/>
              </p:nvSpPr>
              <p:spPr bwMode="ltGray">
                <a:xfrm>
                  <a:off x="2204" y="1606"/>
                  <a:ext cx="229" cy="355"/>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nvGrpSpPr>
                <p:cNvPr id="3100" name="Group 28"/>
                <p:cNvGrpSpPr>
                  <a:grpSpLocks/>
                </p:cNvGrpSpPr>
                <p:nvPr/>
              </p:nvGrpSpPr>
              <p:grpSpPr bwMode="auto">
                <a:xfrm>
                  <a:off x="1985" y="1419"/>
                  <a:ext cx="465" cy="349"/>
                  <a:chOff x="1985" y="1419"/>
                  <a:chExt cx="465" cy="349"/>
                </a:xfrm>
              </p:grpSpPr>
              <p:sp>
                <p:nvSpPr>
                  <p:cNvPr id="115741" name="Freeform 29"/>
                  <p:cNvSpPr>
                    <a:spLocks/>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2" name="Freeform 30"/>
                  <p:cNvSpPr>
                    <a:spLocks/>
                  </p:cNvSpPr>
                  <p:nvPr/>
                </p:nvSpPr>
                <p:spPr bwMode="ltGray">
                  <a:xfrm>
                    <a:off x="2175" y="1584"/>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3" name="Freeform 31"/>
                  <p:cNvSpPr>
                    <a:spLocks/>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4" name="Freeform 32"/>
                  <p:cNvSpPr>
                    <a:spLocks/>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grpSp>
      </p:grpSp>
      <p:grpSp>
        <p:nvGrpSpPr>
          <p:cNvPr id="3083" name="Group 33"/>
          <p:cNvGrpSpPr>
            <a:grpSpLocks/>
          </p:cNvGrpSpPr>
          <p:nvPr/>
        </p:nvGrpSpPr>
        <p:grpSpPr bwMode="auto">
          <a:xfrm>
            <a:off x="7934325" y="6124575"/>
            <a:ext cx="322263" cy="420688"/>
            <a:chOff x="112" y="4288"/>
            <a:chExt cx="439" cy="478"/>
          </a:xfrm>
        </p:grpSpPr>
        <p:grpSp>
          <p:nvGrpSpPr>
            <p:cNvPr id="3088" name="Group 34"/>
            <p:cNvGrpSpPr>
              <a:grpSpLocks/>
            </p:cNvGrpSpPr>
            <p:nvPr/>
          </p:nvGrpSpPr>
          <p:grpSpPr bwMode="auto">
            <a:xfrm>
              <a:off x="259" y="4288"/>
              <a:ext cx="148" cy="478"/>
              <a:chOff x="259" y="4288"/>
              <a:chExt cx="148" cy="478"/>
            </a:xfrm>
          </p:grpSpPr>
          <p:sp>
            <p:nvSpPr>
              <p:cNvPr id="115747" name="Freeform 35"/>
              <p:cNvSpPr>
                <a:spLocks/>
              </p:cNvSpPr>
              <p:nvPr/>
            </p:nvSpPr>
            <p:spPr bwMode="auto">
              <a:xfrm>
                <a:off x="259"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w="9525" cap="rnd">
                <a:noFill/>
                <a:round/>
                <a:headEnd/>
                <a:tailEnd/>
              </a:ln>
              <a:effectLst/>
            </p:spPr>
            <p:txBody>
              <a:bodyPr/>
              <a:lstStyle/>
              <a:p>
                <a:pPr>
                  <a:defRPr/>
                </a:pPr>
                <a:endParaRPr lang="zh-CN" altLang="en-US">
                  <a:ea typeface="宋体" charset="-122"/>
                </a:endParaRPr>
              </a:p>
            </p:txBody>
          </p:sp>
          <p:sp>
            <p:nvSpPr>
              <p:cNvPr id="115748" name="Freeform 36"/>
              <p:cNvSpPr>
                <a:spLocks/>
              </p:cNvSpPr>
              <p:nvPr/>
            </p:nvSpPr>
            <p:spPr bwMode="auto">
              <a:xfrm>
                <a:off x="259" y="4290"/>
                <a:ext cx="145" cy="476"/>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w="9525" cap="rnd">
                <a:noFill/>
                <a:round/>
                <a:headEnd/>
                <a:tailEnd/>
              </a:ln>
              <a:effectLst/>
            </p:spPr>
            <p:txBody>
              <a:bodyPr/>
              <a:lstStyle/>
              <a:p>
                <a:pPr>
                  <a:defRPr/>
                </a:pPr>
                <a:endParaRPr lang="zh-CN" altLang="en-US">
                  <a:ea typeface="宋体" charset="-122"/>
                </a:endParaRPr>
              </a:p>
            </p:txBody>
          </p:sp>
        </p:grpSp>
        <p:grpSp>
          <p:nvGrpSpPr>
            <p:cNvPr id="3089" name="Group 37"/>
            <p:cNvGrpSpPr>
              <a:grpSpLocks/>
            </p:cNvGrpSpPr>
            <p:nvPr/>
          </p:nvGrpSpPr>
          <p:grpSpPr bwMode="auto">
            <a:xfrm>
              <a:off x="112" y="4295"/>
              <a:ext cx="439" cy="321"/>
              <a:chOff x="112" y="4295"/>
              <a:chExt cx="439" cy="321"/>
            </a:xfrm>
          </p:grpSpPr>
          <p:sp>
            <p:nvSpPr>
              <p:cNvPr id="115750" name="Freeform 38"/>
              <p:cNvSpPr>
                <a:spLocks/>
              </p:cNvSpPr>
              <p:nvPr/>
            </p:nvSpPr>
            <p:spPr bwMode="auto">
              <a:xfrm>
                <a:off x="192" y="4304"/>
                <a:ext cx="272"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w="9525" cap="rnd">
                <a:noFill/>
                <a:round/>
                <a:headEnd/>
                <a:tailEnd/>
              </a:ln>
              <a:effectLst/>
            </p:spPr>
            <p:txBody>
              <a:bodyPr/>
              <a:lstStyle/>
              <a:p>
                <a:pPr>
                  <a:defRPr/>
                </a:pPr>
                <a:endParaRPr lang="zh-CN" altLang="en-US">
                  <a:ea typeface="宋体" charset="-122"/>
                </a:endParaRPr>
              </a:p>
            </p:txBody>
          </p:sp>
          <p:sp>
            <p:nvSpPr>
              <p:cNvPr id="115751" name="Freeform 39"/>
              <p:cNvSpPr>
                <a:spLocks/>
              </p:cNvSpPr>
              <p:nvPr/>
            </p:nvSpPr>
            <p:spPr bwMode="auto">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w="9525" cap="rnd">
                <a:noFill/>
                <a:round/>
                <a:headEnd/>
                <a:tailEnd/>
              </a:ln>
              <a:effectLst/>
            </p:spPr>
            <p:txBody>
              <a:bodyPr/>
              <a:lstStyle/>
              <a:p>
                <a:pPr>
                  <a:defRPr/>
                </a:pPr>
                <a:endParaRPr lang="zh-CN" altLang="en-US">
                  <a:ea typeface="宋体" charset="-122"/>
                </a:endParaRPr>
              </a:p>
            </p:txBody>
          </p:sp>
        </p:grpSp>
      </p:grpSp>
      <p:sp>
        <p:nvSpPr>
          <p:cNvPr id="115752" name="Text Box 40"/>
          <p:cNvSpPr txBox="1">
            <a:spLocks noChangeArrowheads="1"/>
          </p:cNvSpPr>
          <p:nvPr/>
        </p:nvSpPr>
        <p:spPr bwMode="auto">
          <a:xfrm>
            <a:off x="6045200" y="6613525"/>
            <a:ext cx="2967038" cy="244475"/>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a:solidFill>
                  <a:schemeClr val="tx2"/>
                </a:solidFill>
                <a:ea typeface="宋体" charset="-122"/>
              </a:rPr>
              <a:t>©Silberschatz, Korth and Sudarshan, Bo Zhou</a:t>
            </a:r>
          </a:p>
        </p:txBody>
      </p:sp>
      <p:sp>
        <p:nvSpPr>
          <p:cNvPr id="115753" name="Text Box 41"/>
          <p:cNvSpPr txBox="1">
            <a:spLocks noChangeArrowheads="1"/>
          </p:cNvSpPr>
          <p:nvPr/>
        </p:nvSpPr>
        <p:spPr bwMode="auto">
          <a:xfrm>
            <a:off x="4479984" y="6613525"/>
            <a:ext cx="447559" cy="246221"/>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dirty="0">
                <a:solidFill>
                  <a:schemeClr val="tx2"/>
                </a:solidFill>
                <a:ea typeface="宋体" charset="-122"/>
              </a:rPr>
              <a:t>8</a:t>
            </a:r>
            <a:r>
              <a:rPr lang="en-US" altLang="zh-CN" sz="1000" b="1" dirty="0" smtClean="0">
                <a:solidFill>
                  <a:schemeClr val="tx2"/>
                </a:solidFill>
                <a:ea typeface="宋体" charset="-122"/>
              </a:rPr>
              <a:t>.</a:t>
            </a:r>
            <a:fld id="{7D039F74-F3B4-4D54-869A-62B49B09165E}" type="slidenum">
              <a:rPr lang="en-US" altLang="zh-CN" sz="1000" b="1" smtClean="0">
                <a:solidFill>
                  <a:schemeClr val="tx2"/>
                </a:solidFill>
                <a:ea typeface="宋体" charset="-122"/>
              </a:rPr>
              <a:pPr algn="ctr">
                <a:spcBef>
                  <a:spcPct val="50000"/>
                </a:spcBef>
                <a:defRPr/>
              </a:pPr>
              <a:t>‹#›</a:t>
            </a:fld>
            <a:endParaRPr lang="en-US" altLang="zh-CN" sz="1000" b="1" dirty="0">
              <a:solidFill>
                <a:schemeClr val="tx2"/>
              </a:solidFill>
              <a:ea typeface="宋体" charset="-122"/>
            </a:endParaRPr>
          </a:p>
        </p:txBody>
      </p:sp>
      <p:sp>
        <p:nvSpPr>
          <p:cNvPr id="115754" name="Rectangle 42"/>
          <p:cNvSpPr>
            <a:spLocks noGrp="1" noChangeArrowheads="1"/>
          </p:cNvSpPr>
          <p:nvPr>
            <p:ph type="title"/>
          </p:nvPr>
        </p:nvSpPr>
        <p:spPr bwMode="auto">
          <a:xfrm>
            <a:off x="9144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15755" name="Text Box 43"/>
          <p:cNvSpPr txBox="1">
            <a:spLocks noChangeArrowheads="1"/>
          </p:cNvSpPr>
          <p:nvPr/>
        </p:nvSpPr>
        <p:spPr bwMode="auto">
          <a:xfrm>
            <a:off x="0" y="6613525"/>
            <a:ext cx="1241045" cy="246221"/>
          </a:xfrm>
          <a:prstGeom prst="rect">
            <a:avLst/>
          </a:prstGeom>
          <a:noFill/>
          <a:ln w="9525">
            <a:noFill/>
            <a:miter lim="800000"/>
            <a:headEnd/>
            <a:tailEnd/>
          </a:ln>
          <a:effectLst/>
        </p:spPr>
        <p:txBody>
          <a:bodyPr wrap="none">
            <a:spAutoFit/>
          </a:bodyPr>
          <a:lstStyle/>
          <a:p>
            <a:pPr>
              <a:spcBef>
                <a:spcPct val="50000"/>
              </a:spcBef>
              <a:defRPr/>
            </a:pPr>
            <a:r>
              <a:rPr lang="en-US" altLang="zh-CN" sz="1000" b="1" dirty="0">
                <a:solidFill>
                  <a:schemeClr val="tx2"/>
                </a:solidFill>
                <a:ea typeface="宋体" charset="-122"/>
              </a:rPr>
              <a:t>Database </a:t>
            </a:r>
            <a:r>
              <a:rPr lang="en-US" altLang="zh-CN" sz="1000" b="1" dirty="0" smtClean="0">
                <a:solidFill>
                  <a:schemeClr val="tx2"/>
                </a:solidFill>
                <a:ea typeface="宋体" charset="-122"/>
              </a:rPr>
              <a:t>System</a:t>
            </a:r>
            <a:endParaRPr lang="en-US" altLang="zh-CN" sz="1000" b="1" dirty="0">
              <a:solidFill>
                <a:schemeClr val="tx2"/>
              </a:solidFill>
              <a:ea typeface="宋体" charset="-122"/>
            </a:endParaRPr>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3" r:id="rId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1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0"/>
            <a:ext cx="6736672" cy="1365250"/>
          </a:xfrm>
        </p:spPr>
        <p:txBody>
          <a:bodyPr/>
          <a:lstStyle/>
          <a:p>
            <a:pPr>
              <a:defRPr/>
            </a:pPr>
            <a:r>
              <a:rPr lang="en-US" altLang="zh-CN" dirty="0" smtClean="0">
                <a:ea typeface="宋体" charset="-122"/>
              </a:rPr>
              <a:t>Relational Database Design</a:t>
            </a:r>
          </a:p>
        </p:txBody>
      </p:sp>
      <p:sp>
        <p:nvSpPr>
          <p:cNvPr id="4099" name="Rectangle 3"/>
          <p:cNvSpPr>
            <a:spLocks noGrp="1" noChangeArrowheads="1"/>
          </p:cNvSpPr>
          <p:nvPr>
            <p:ph type="body" idx="1"/>
          </p:nvPr>
        </p:nvSpPr>
        <p:spPr>
          <a:xfrm>
            <a:off x="1219200" y="1815588"/>
            <a:ext cx="7413625" cy="4010025"/>
          </a:xfrm>
        </p:spPr>
        <p:txBody>
          <a:bodyPr/>
          <a:lstStyle/>
          <a:p>
            <a:pPr>
              <a:defRPr/>
            </a:pPr>
            <a:r>
              <a:rPr lang="en-US" altLang="zh-CN" dirty="0" smtClean="0">
                <a:ea typeface="宋体" charset="-122"/>
              </a:rPr>
              <a:t>Introduction of Relational Database Design</a:t>
            </a:r>
          </a:p>
          <a:p>
            <a:pPr>
              <a:defRPr/>
            </a:pPr>
            <a:r>
              <a:rPr lang="en-US" altLang="zh-CN" dirty="0" smtClean="0">
                <a:ea typeface="宋体" charset="-122"/>
              </a:rPr>
              <a:t>Atomic Domains and First Normal Form</a:t>
            </a:r>
          </a:p>
          <a:p>
            <a:pPr marL="342900" lvl="1" indent="-342900">
              <a:buClr>
                <a:schemeClr val="tx2"/>
              </a:buClr>
              <a:buSzPct val="90000"/>
              <a:buFont typeface="Monotype Sorts" pitchFamily="2" charset="2"/>
              <a:buChar char="n"/>
              <a:defRPr/>
            </a:pPr>
            <a:r>
              <a:rPr lang="en-US" altLang="zh-CN" sz="2000" dirty="0" smtClean="0">
                <a:ea typeface="宋体" charset="-122"/>
                <a:cs typeface="+mn-cs"/>
              </a:rPr>
              <a:t>Decomposition</a:t>
            </a:r>
          </a:p>
          <a:p>
            <a:pPr marL="342900" lvl="1" indent="-342900">
              <a:buClr>
                <a:schemeClr val="tx2"/>
              </a:buClr>
              <a:buSzPct val="90000"/>
              <a:buFont typeface="Monotype Sorts" pitchFamily="2" charset="2"/>
              <a:buChar char="n"/>
              <a:defRPr/>
            </a:pPr>
            <a:r>
              <a:rPr lang="en-US" altLang="zh-CN" sz="2000" dirty="0" smtClean="0">
                <a:ea typeface="宋体" charset="-122"/>
                <a:cs typeface="+mn-cs"/>
              </a:rPr>
              <a:t>Functional Dependency</a:t>
            </a:r>
          </a:p>
          <a:p>
            <a:pPr marL="342900" lvl="1" indent="-342900">
              <a:buClr>
                <a:schemeClr val="tx2"/>
              </a:buClr>
              <a:buSzPct val="90000"/>
              <a:buFont typeface="Monotype Sorts" pitchFamily="2" charset="2"/>
              <a:buChar char="n"/>
              <a:defRPr/>
            </a:pPr>
            <a:r>
              <a:rPr lang="en-US" altLang="zh-CN" sz="2000" dirty="0">
                <a:ea typeface="宋体" charset="-122"/>
              </a:rPr>
              <a:t>Boyce-</a:t>
            </a:r>
            <a:r>
              <a:rPr lang="en-US" altLang="zh-CN" sz="2000" dirty="0" err="1">
                <a:ea typeface="宋体" charset="-122"/>
              </a:rPr>
              <a:t>Codd</a:t>
            </a:r>
            <a:r>
              <a:rPr lang="en-US" altLang="zh-CN" sz="2000" dirty="0">
                <a:ea typeface="宋体" charset="-122"/>
              </a:rPr>
              <a:t> Normal Form</a:t>
            </a:r>
          </a:p>
          <a:p>
            <a:pPr marL="342900" lvl="1" indent="-342900">
              <a:buClr>
                <a:schemeClr val="tx2"/>
              </a:buClr>
              <a:buSzPct val="90000"/>
              <a:buFont typeface="Monotype Sorts" pitchFamily="2" charset="2"/>
              <a:buChar char="n"/>
              <a:defRPr/>
            </a:pPr>
            <a:r>
              <a:rPr lang="en-US" altLang="zh-CN" sz="2000" dirty="0">
                <a:ea typeface="宋体" charset="-122"/>
              </a:rPr>
              <a:t>Third Normal Form</a:t>
            </a:r>
          </a:p>
          <a:p>
            <a:pPr marL="342900" lvl="1" indent="-342900">
              <a:buClr>
                <a:schemeClr val="tx2"/>
              </a:buClr>
              <a:buSzPct val="90000"/>
              <a:buFont typeface="Monotype Sorts" pitchFamily="2" charset="2"/>
              <a:buChar char="n"/>
              <a:defRPr/>
            </a:pPr>
            <a:r>
              <a:rPr lang="en-US" altLang="zh-CN" sz="2000" dirty="0" smtClean="0">
                <a:ea typeface="宋体" charset="-122"/>
              </a:rPr>
              <a:t>Canonical Cover</a:t>
            </a:r>
          </a:p>
          <a:p>
            <a:pPr marL="342900" lvl="1" indent="-342900">
              <a:buClr>
                <a:schemeClr val="tx2"/>
              </a:buClr>
              <a:buSzPct val="90000"/>
              <a:buFont typeface="Monotype Sorts" pitchFamily="2" charset="2"/>
              <a:buChar char="n"/>
              <a:defRPr/>
            </a:pPr>
            <a:r>
              <a:rPr lang="en-US" altLang="zh-CN" sz="2000" dirty="0" smtClean="0">
                <a:ea typeface="宋体" charset="-122"/>
              </a:rPr>
              <a:t>Multi-Value </a:t>
            </a:r>
            <a:r>
              <a:rPr lang="en-US" altLang="zh-CN" sz="2000" dirty="0">
                <a:ea typeface="宋体" charset="-122"/>
              </a:rPr>
              <a:t>Dependency and 4NF</a:t>
            </a:r>
          </a:p>
          <a:p>
            <a:pPr>
              <a:defRPr/>
            </a:pPr>
            <a:r>
              <a:rPr lang="en-US" altLang="zh-CN" dirty="0">
                <a:ea typeface="宋体" charset="-122"/>
              </a:rPr>
              <a:t>Overall Database Design Process</a:t>
            </a:r>
          </a:p>
          <a:p>
            <a:pPr marL="342900" lvl="1" indent="-342900">
              <a:buClr>
                <a:schemeClr val="tx2"/>
              </a:buClr>
              <a:buSzPct val="90000"/>
              <a:buFont typeface="Monotype Sorts" pitchFamily="2" charset="2"/>
              <a:buChar char="n"/>
              <a:defRPr/>
            </a:pPr>
            <a:endParaRPr lang="en-US" altLang="zh-CN" sz="2000" dirty="0" smtClean="0">
              <a:ea typeface="宋体"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a:defRPr/>
            </a:pPr>
            <a:r>
              <a:rPr lang="en-US" altLang="zh-CN" smtClean="0">
                <a:ea typeface="宋体" charset="-122"/>
              </a:rPr>
              <a:t>Design Alternative: Smaller schemas?</a:t>
            </a:r>
          </a:p>
        </p:txBody>
      </p:sp>
      <p:sp>
        <p:nvSpPr>
          <p:cNvPr id="12291" name="Rectangle 3"/>
          <p:cNvSpPr>
            <a:spLocks noGrp="1" noChangeArrowheads="1"/>
          </p:cNvSpPr>
          <p:nvPr>
            <p:ph type="body" idx="1"/>
          </p:nvPr>
        </p:nvSpPr>
        <p:spPr>
          <a:xfrm>
            <a:off x="571500" y="1114425"/>
            <a:ext cx="8212138" cy="4543425"/>
          </a:xfrm>
        </p:spPr>
        <p:txBody>
          <a:bodyPr/>
          <a:lstStyle/>
          <a:p>
            <a:r>
              <a:rPr lang="en-US" altLang="zh-CN" sz="1800" dirty="0" smtClean="0">
                <a:ea typeface="宋体" charset="-122"/>
              </a:rPr>
              <a:t>Suppose we had started with </a:t>
            </a:r>
            <a:r>
              <a:rPr lang="en-US" altLang="zh-CN" sz="1800" i="1" dirty="0" err="1">
                <a:ea typeface="宋体" charset="-122"/>
              </a:rPr>
              <a:t>inst_dept</a:t>
            </a:r>
            <a:r>
              <a:rPr lang="en-US" altLang="zh-CN" sz="1800" i="1" dirty="0">
                <a:ea typeface="宋体" charset="-122"/>
              </a:rPr>
              <a:t>.  </a:t>
            </a:r>
            <a:r>
              <a:rPr lang="en-US" altLang="zh-CN" sz="1800" dirty="0" smtClean="0">
                <a:ea typeface="宋体" charset="-122"/>
              </a:rPr>
              <a:t>How would we know to split up (</a:t>
            </a:r>
            <a:r>
              <a:rPr lang="en-US" altLang="zh-CN" sz="1800" b="1" dirty="0" smtClean="0">
                <a:solidFill>
                  <a:schemeClr val="tx2"/>
                </a:solidFill>
                <a:ea typeface="宋体" charset="-122"/>
              </a:rPr>
              <a:t>decompose</a:t>
            </a:r>
            <a:r>
              <a:rPr lang="en-US" altLang="zh-CN" sz="1800" dirty="0" smtClean="0">
                <a:ea typeface="宋体" charset="-122"/>
              </a:rPr>
              <a:t>) it into </a:t>
            </a:r>
            <a:r>
              <a:rPr lang="en-US" altLang="zh-CN" sz="1800" i="1" dirty="0">
                <a:ea typeface="宋体" charset="-122"/>
              </a:rPr>
              <a:t>instructor  </a:t>
            </a:r>
            <a:r>
              <a:rPr lang="en-US" altLang="zh-CN" sz="1800" dirty="0">
                <a:ea typeface="宋体" charset="-122"/>
              </a:rPr>
              <a:t>and</a:t>
            </a:r>
            <a:r>
              <a:rPr lang="en-US" altLang="zh-CN" sz="1800" i="1" dirty="0">
                <a:ea typeface="宋体" charset="-122"/>
              </a:rPr>
              <a:t> department</a:t>
            </a:r>
            <a:r>
              <a:rPr lang="en-US" altLang="zh-CN" sz="1800" dirty="0" smtClean="0">
                <a:ea typeface="宋体" charset="-122"/>
              </a:rPr>
              <a:t>?</a:t>
            </a:r>
          </a:p>
          <a:p>
            <a:pPr marL="457200" lvl="1" indent="0">
              <a:buNone/>
            </a:pPr>
            <a:r>
              <a:rPr lang="en-US" altLang="zh-CN" i="1" dirty="0" smtClean="0">
                <a:ea typeface="宋体" charset="-122"/>
              </a:rPr>
              <a:t>	 </a:t>
            </a:r>
            <a:r>
              <a:rPr lang="en-US" altLang="zh-CN" i="1" dirty="0" err="1">
                <a:ea typeface="宋体" charset="-122"/>
              </a:rPr>
              <a:t>instr_dept</a:t>
            </a:r>
            <a:r>
              <a:rPr lang="en-US" altLang="zh-CN" i="1" dirty="0">
                <a:ea typeface="宋体" charset="-122"/>
              </a:rPr>
              <a:t> (</a:t>
            </a:r>
            <a:r>
              <a:rPr lang="en-US" altLang="zh-CN" i="1" u="sng" dirty="0">
                <a:ea typeface="宋体" charset="-122"/>
              </a:rPr>
              <a:t>ID</a:t>
            </a:r>
            <a:r>
              <a:rPr lang="en-US" altLang="zh-CN" i="1" dirty="0">
                <a:ea typeface="宋体" charset="-122"/>
              </a:rPr>
              <a:t>, name, salary, </a:t>
            </a:r>
            <a:r>
              <a:rPr lang="en-US" altLang="zh-CN" i="1" dirty="0" err="1">
                <a:ea typeface="宋体" charset="-122"/>
              </a:rPr>
              <a:t>dept_name</a:t>
            </a:r>
            <a:r>
              <a:rPr lang="en-US" altLang="zh-CN" i="1" dirty="0">
                <a:ea typeface="宋体" charset="-122"/>
              </a:rPr>
              <a:t>, building, budget )</a:t>
            </a:r>
          </a:p>
          <a:p>
            <a:pPr lvl="1"/>
            <a:r>
              <a:rPr lang="en-US" altLang="zh-CN" dirty="0" smtClean="0">
                <a:ea typeface="宋体" charset="-122"/>
              </a:rPr>
              <a:t>Write </a:t>
            </a:r>
            <a:r>
              <a:rPr lang="en-US" altLang="zh-CN" dirty="0">
                <a:ea typeface="宋体" charset="-122"/>
              </a:rPr>
              <a:t>a rule “if there were a schema (</a:t>
            </a:r>
            <a:r>
              <a:rPr lang="en-US" altLang="zh-CN" i="1" dirty="0" err="1">
                <a:ea typeface="宋体" charset="-122"/>
              </a:rPr>
              <a:t>dept_name</a:t>
            </a:r>
            <a:r>
              <a:rPr lang="en-US" altLang="zh-CN" i="1" dirty="0">
                <a:ea typeface="宋体" charset="-122"/>
              </a:rPr>
              <a:t>, building, budget</a:t>
            </a:r>
            <a:r>
              <a:rPr lang="en-US" altLang="zh-CN" dirty="0">
                <a:ea typeface="宋体" charset="-122"/>
              </a:rPr>
              <a:t>), then </a:t>
            </a:r>
            <a:r>
              <a:rPr lang="en-US" altLang="zh-CN" i="1" dirty="0" err="1">
                <a:ea typeface="宋体" charset="-122"/>
              </a:rPr>
              <a:t>dept_name</a:t>
            </a:r>
            <a:r>
              <a:rPr lang="en-US" altLang="zh-CN" i="1" dirty="0">
                <a:ea typeface="宋体" charset="-122"/>
              </a:rPr>
              <a:t> </a:t>
            </a:r>
            <a:r>
              <a:rPr lang="en-US" altLang="zh-CN" dirty="0">
                <a:ea typeface="宋体" charset="-122"/>
              </a:rPr>
              <a:t>would be a candidate key”</a:t>
            </a:r>
          </a:p>
          <a:p>
            <a:pPr lvl="1"/>
            <a:r>
              <a:rPr lang="en-US" altLang="zh-CN" dirty="0">
                <a:ea typeface="宋体" charset="-122"/>
              </a:rPr>
              <a:t>Denote as a </a:t>
            </a:r>
            <a:r>
              <a:rPr lang="en-US" altLang="zh-CN" b="1" dirty="0">
                <a:solidFill>
                  <a:srgbClr val="000099"/>
                </a:solidFill>
                <a:ea typeface="宋体" charset="-122"/>
              </a:rPr>
              <a:t>functional </a:t>
            </a:r>
            <a:r>
              <a:rPr lang="en-US" altLang="zh-CN" b="1" dirty="0" smtClean="0">
                <a:solidFill>
                  <a:srgbClr val="000099"/>
                </a:solidFill>
                <a:ea typeface="宋体" charset="-122"/>
              </a:rPr>
              <a:t>dependency </a:t>
            </a:r>
            <a:r>
              <a:rPr lang="en-US" altLang="zh-CN" dirty="0" smtClean="0">
                <a:ea typeface="宋体" charset="-122"/>
              </a:rPr>
              <a:t>(will define later): </a:t>
            </a:r>
            <a:endParaRPr lang="en-US" altLang="zh-CN" dirty="0">
              <a:ea typeface="宋体" charset="-122"/>
            </a:endParaRPr>
          </a:p>
          <a:p>
            <a:pPr>
              <a:buNone/>
            </a:pPr>
            <a:r>
              <a:rPr lang="en-US" altLang="zh-CN" i="1" dirty="0">
                <a:ea typeface="宋体" charset="-122"/>
              </a:rPr>
              <a:t>		</a:t>
            </a:r>
            <a:r>
              <a:rPr lang="en-US" altLang="zh-CN" i="1"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rPr>
              <a:t>building, budget</a:t>
            </a:r>
            <a:endParaRPr lang="en-US" altLang="zh-CN" dirty="0">
              <a:ea typeface="宋体" charset="-122"/>
            </a:endParaRPr>
          </a:p>
          <a:p>
            <a:pPr>
              <a:buFont typeface="Monotype Sorts" pitchFamily="2" charset="2"/>
              <a:buNone/>
            </a:pPr>
            <a:endParaRPr lang="en-US" altLang="zh-CN" sz="1800" dirty="0" smtClean="0">
              <a:ea typeface="宋体" charset="-122"/>
            </a:endParaRPr>
          </a:p>
          <a:p>
            <a:r>
              <a:rPr lang="en-US" altLang="zh-CN" sz="1800" dirty="0" smtClean="0">
                <a:ea typeface="宋体" charset="-122"/>
              </a:rPr>
              <a:t>Observations of such rules will lead to a good decomposition of relation schemas. </a:t>
            </a:r>
          </a:p>
          <a:p>
            <a:pPr lvl="1"/>
            <a:r>
              <a:rPr lang="en-US" altLang="zh-CN" sz="1600" dirty="0" smtClean="0">
                <a:ea typeface="宋体" charset="-122"/>
              </a:rPr>
              <a:t>In </a:t>
            </a:r>
            <a:r>
              <a:rPr lang="en-US" altLang="zh-CN" sz="1600" i="1" dirty="0" err="1" smtClean="0">
                <a:ea typeface="宋体" charset="-122"/>
              </a:rPr>
              <a:t>inst_dept</a:t>
            </a:r>
            <a:r>
              <a:rPr lang="en-US" altLang="zh-CN" sz="1600" dirty="0" smtClean="0">
                <a:ea typeface="宋体" charset="-122"/>
              </a:rPr>
              <a:t>, because </a:t>
            </a:r>
            <a:r>
              <a:rPr lang="en-US" altLang="zh-CN" sz="1600" i="1" dirty="0" err="1" smtClean="0">
                <a:ea typeface="宋体" charset="-122"/>
              </a:rPr>
              <a:t>dept_name</a:t>
            </a:r>
            <a:r>
              <a:rPr lang="en-US" altLang="zh-CN" sz="1600" dirty="0" smtClean="0">
                <a:ea typeface="宋体" charset="-122"/>
              </a:rPr>
              <a:t> is not a candidate key, the </a:t>
            </a:r>
            <a:r>
              <a:rPr lang="en-US" altLang="zh-CN" sz="1600" i="1" dirty="0" smtClean="0">
                <a:ea typeface="宋体" charset="-122"/>
              </a:rPr>
              <a:t>building</a:t>
            </a:r>
            <a:r>
              <a:rPr lang="en-US" altLang="zh-CN" sz="1600" dirty="0" smtClean="0">
                <a:ea typeface="宋体" charset="-122"/>
              </a:rPr>
              <a:t> and </a:t>
            </a:r>
            <a:r>
              <a:rPr lang="en-US" altLang="zh-CN" sz="1600" i="1" dirty="0" smtClean="0">
                <a:ea typeface="宋体" charset="-122"/>
              </a:rPr>
              <a:t>budget </a:t>
            </a:r>
            <a:r>
              <a:rPr lang="en-US" altLang="zh-CN" sz="1600" dirty="0" smtClean="0">
                <a:ea typeface="宋体" charset="-122"/>
              </a:rPr>
              <a:t>of a department may have to be repeated.  This indicates the need to decompose </a:t>
            </a:r>
            <a:r>
              <a:rPr lang="en-US" altLang="zh-CN" sz="1600" i="1" dirty="0" err="1" smtClean="0">
                <a:ea typeface="宋体" charset="-122"/>
              </a:rPr>
              <a:t>inst_dept</a:t>
            </a:r>
            <a:r>
              <a:rPr lang="en-US" altLang="zh-CN" sz="1600" dirty="0" smtClean="0">
                <a:ea typeface="宋体" charset="-122"/>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en-US" altLang="zh-CN" smtClean="0">
                <a:ea typeface="宋体" charset="-122"/>
              </a:rPr>
              <a:t>A Lossy Decomposition</a:t>
            </a:r>
          </a:p>
        </p:txBody>
      </p:sp>
      <p:sp>
        <p:nvSpPr>
          <p:cNvPr id="13316" name="Rectangle 4"/>
          <p:cNvSpPr>
            <a:spLocks noGrp="1" noChangeArrowheads="1"/>
          </p:cNvSpPr>
          <p:nvPr>
            <p:ph type="body" idx="1"/>
          </p:nvPr>
        </p:nvSpPr>
        <p:spPr>
          <a:xfrm>
            <a:off x="64655" y="1535096"/>
            <a:ext cx="3029527" cy="3591069"/>
          </a:xfrm>
          <a:noFill/>
        </p:spPr>
        <p:txBody>
          <a:bodyPr/>
          <a:lstStyle/>
          <a:p>
            <a:r>
              <a:rPr lang="en-US" altLang="zh-CN" sz="1800" dirty="0" smtClean="0">
                <a:ea typeface="宋体" charset="-122"/>
              </a:rPr>
              <a:t>Not all decompositions are good.  Suppose we decompose </a:t>
            </a:r>
            <a:r>
              <a:rPr lang="en-US" altLang="zh-CN" sz="1800" i="1" dirty="0" smtClean="0">
                <a:ea typeface="宋体" charset="-122"/>
              </a:rPr>
              <a:t>employee</a:t>
            </a:r>
            <a:r>
              <a:rPr lang="en-US" altLang="zh-CN" sz="1800" dirty="0" smtClean="0">
                <a:ea typeface="宋体" charset="-122"/>
              </a:rPr>
              <a:t> into</a:t>
            </a:r>
          </a:p>
          <a:p>
            <a:pPr lvl="1">
              <a:buFont typeface="Monotype Sorts" pitchFamily="2" charset="2"/>
              <a:buNone/>
            </a:pPr>
            <a:r>
              <a:rPr lang="en-US" altLang="zh-CN" sz="1600" i="1" dirty="0" smtClean="0">
                <a:ea typeface="宋体" charset="-122"/>
              </a:rPr>
              <a:t>employee1</a:t>
            </a:r>
            <a:r>
              <a:rPr lang="en-US" altLang="zh-CN" sz="1600" dirty="0" smtClean="0">
                <a:ea typeface="宋体" charset="-122"/>
              </a:rPr>
              <a:t> = (</a:t>
            </a:r>
            <a:r>
              <a:rPr lang="en-US" altLang="zh-CN" sz="1600" i="1" dirty="0" smtClean="0">
                <a:ea typeface="宋体" charset="-122"/>
              </a:rPr>
              <a:t>id</a:t>
            </a:r>
            <a:r>
              <a:rPr lang="en-US" altLang="zh-CN" sz="1600" dirty="0" smtClean="0">
                <a:ea typeface="宋体" charset="-122"/>
              </a:rPr>
              <a:t>, </a:t>
            </a:r>
            <a:r>
              <a:rPr lang="en-US" altLang="zh-CN" sz="1600" i="1" dirty="0" smtClean="0">
                <a:ea typeface="宋体" charset="-122"/>
              </a:rPr>
              <a:t>name</a:t>
            </a:r>
            <a:r>
              <a:rPr lang="en-US" altLang="zh-CN" sz="1600" dirty="0" smtClean="0">
                <a:ea typeface="宋体" charset="-122"/>
              </a:rPr>
              <a:t>)</a:t>
            </a:r>
          </a:p>
          <a:p>
            <a:pPr lvl="1">
              <a:buFont typeface="Monotype Sorts" pitchFamily="2" charset="2"/>
              <a:buNone/>
            </a:pPr>
            <a:r>
              <a:rPr lang="en-US" altLang="zh-CN" sz="1600" i="1" dirty="0" smtClean="0">
                <a:ea typeface="宋体" charset="-122"/>
              </a:rPr>
              <a:t>employee2</a:t>
            </a:r>
            <a:r>
              <a:rPr lang="en-US" altLang="zh-CN" sz="1600" dirty="0" smtClean="0">
                <a:ea typeface="宋体" charset="-122"/>
              </a:rPr>
              <a:t> = (</a:t>
            </a:r>
            <a:r>
              <a:rPr lang="en-US" altLang="zh-CN" sz="1600" i="1" dirty="0" smtClean="0">
                <a:ea typeface="宋体" charset="-122"/>
              </a:rPr>
              <a:t>name</a:t>
            </a:r>
            <a:r>
              <a:rPr lang="en-US" altLang="zh-CN" sz="1600" dirty="0" smtClean="0">
                <a:ea typeface="宋体" charset="-122"/>
              </a:rPr>
              <a:t>, </a:t>
            </a:r>
            <a:r>
              <a:rPr lang="en-US" altLang="zh-CN" sz="1600" i="1" dirty="0" err="1" smtClean="0">
                <a:ea typeface="宋体" charset="-122"/>
              </a:rPr>
              <a:t>street,city,salary</a:t>
            </a:r>
            <a:r>
              <a:rPr lang="en-US" altLang="zh-CN" sz="1600" dirty="0" smtClean="0">
                <a:ea typeface="宋体" charset="-122"/>
              </a:rPr>
              <a:t>)</a:t>
            </a:r>
          </a:p>
          <a:p>
            <a:pPr lvl="1">
              <a:buFont typeface="Monotype Sorts" pitchFamily="2" charset="2"/>
              <a:buNone/>
            </a:pPr>
            <a:endParaRPr lang="en-US" altLang="zh-CN" sz="1600" dirty="0" smtClean="0">
              <a:ea typeface="宋体" charset="-122"/>
            </a:endParaRPr>
          </a:p>
          <a:p>
            <a:r>
              <a:rPr lang="en-US" altLang="zh-CN" sz="1800" dirty="0" err="1" smtClean="0">
                <a:solidFill>
                  <a:srgbClr val="FF0000"/>
                </a:solidFill>
                <a:ea typeface="宋体" charset="-122"/>
              </a:rPr>
              <a:t>lossy</a:t>
            </a:r>
            <a:r>
              <a:rPr lang="en-US" altLang="zh-CN" sz="1800" dirty="0" smtClean="0">
                <a:solidFill>
                  <a:srgbClr val="FF0000"/>
                </a:solidFill>
                <a:ea typeface="宋体" charset="-122"/>
              </a:rPr>
              <a:t> decomposition</a:t>
            </a:r>
            <a:r>
              <a:rPr lang="en-US" altLang="zh-CN" sz="1800" dirty="0" smtClean="0">
                <a:ea typeface="宋体" charset="-122"/>
              </a:rPr>
              <a:t>:  cannot </a:t>
            </a:r>
            <a:r>
              <a:rPr lang="en-US" altLang="zh-CN" sz="1800" dirty="0">
                <a:ea typeface="宋体" charset="-122"/>
              </a:rPr>
              <a:t>reconstruct the original employee relation </a:t>
            </a:r>
            <a:r>
              <a:rPr lang="en-US" altLang="zh-CN" sz="1800" dirty="0" smtClean="0">
                <a:ea typeface="宋体" charset="-122"/>
              </a:rPr>
              <a:t>:</a:t>
            </a:r>
            <a:endParaRPr lang="en-US" altLang="zh-CN" sz="1800" dirty="0">
              <a:ea typeface="宋体" charset="-122"/>
            </a:endParaRP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044" y="1008207"/>
            <a:ext cx="6059487" cy="554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66800" y="188913"/>
            <a:ext cx="8077200" cy="609600"/>
          </a:xfrm>
        </p:spPr>
        <p:txBody>
          <a:bodyPr/>
          <a:lstStyle/>
          <a:p>
            <a:pPr>
              <a:defRPr/>
            </a:pPr>
            <a:r>
              <a:rPr lang="en-US" altLang="zh-CN" dirty="0" smtClean="0">
                <a:ea typeface="宋体" charset="-122"/>
              </a:rPr>
              <a:t>Pitfalls in Relational Database Design</a:t>
            </a:r>
          </a:p>
        </p:txBody>
      </p:sp>
      <p:sp>
        <p:nvSpPr>
          <p:cNvPr id="14339" name="Rectangle 3"/>
          <p:cNvSpPr>
            <a:spLocks noGrp="1" noChangeArrowheads="1"/>
          </p:cNvSpPr>
          <p:nvPr>
            <p:ph type="body" idx="1"/>
          </p:nvPr>
        </p:nvSpPr>
        <p:spPr>
          <a:xfrm>
            <a:off x="1050925" y="1228725"/>
            <a:ext cx="7135813" cy="4348163"/>
          </a:xfrm>
        </p:spPr>
        <p:txBody>
          <a:bodyPr/>
          <a:lstStyle/>
          <a:p>
            <a:r>
              <a:rPr lang="en-US" altLang="zh-CN" smtClean="0">
                <a:ea typeface="宋体" charset="-122"/>
              </a:rPr>
              <a:t>Relational database design requires that we find a “good” collection of relation schemas.  A bad design may lead to </a:t>
            </a:r>
          </a:p>
          <a:p>
            <a:pPr lvl="1"/>
            <a:r>
              <a:rPr lang="en-US" altLang="zh-CN" sz="1800" smtClean="0">
                <a:ea typeface="宋体" charset="-122"/>
              </a:rPr>
              <a:t>Repetition of Information.</a:t>
            </a:r>
          </a:p>
          <a:p>
            <a:pPr lvl="1"/>
            <a:r>
              <a:rPr lang="en-US" altLang="zh-CN" sz="1800" smtClean="0">
                <a:ea typeface="宋体" charset="-122"/>
              </a:rPr>
              <a:t>Inability to represent certain information.</a:t>
            </a:r>
          </a:p>
          <a:p>
            <a:endParaRPr lang="en-US" altLang="zh-CN" smtClean="0">
              <a:ea typeface="宋体" charset="-122"/>
            </a:endParaRPr>
          </a:p>
          <a:p>
            <a:r>
              <a:rPr lang="en-US" altLang="zh-CN" smtClean="0">
                <a:ea typeface="宋体" charset="-122"/>
              </a:rPr>
              <a:t>Design Goals:</a:t>
            </a:r>
          </a:p>
          <a:p>
            <a:pPr lvl="1"/>
            <a:r>
              <a:rPr lang="en-US" altLang="zh-CN" sz="1800" smtClean="0">
                <a:ea typeface="宋体" charset="-122"/>
              </a:rPr>
              <a:t>Avoid </a:t>
            </a:r>
            <a:r>
              <a:rPr lang="en-US" altLang="zh-CN" sz="1800" smtClean="0">
                <a:solidFill>
                  <a:schemeClr val="tx2"/>
                </a:solidFill>
                <a:ea typeface="宋体" charset="-122"/>
              </a:rPr>
              <a:t>redundant</a:t>
            </a:r>
            <a:r>
              <a:rPr lang="en-US" altLang="zh-CN" sz="1800" smtClean="0">
                <a:ea typeface="宋体" charset="-122"/>
              </a:rPr>
              <a:t> data as much as possible.</a:t>
            </a:r>
          </a:p>
          <a:p>
            <a:pPr lvl="1"/>
            <a:r>
              <a:rPr lang="en-US" altLang="zh-CN" sz="1800" smtClean="0">
                <a:ea typeface="宋体" charset="-122"/>
              </a:rPr>
              <a:t>Ensure that </a:t>
            </a:r>
            <a:r>
              <a:rPr lang="en-US" altLang="zh-CN" sz="1800" smtClean="0">
                <a:solidFill>
                  <a:schemeClr val="tx2"/>
                </a:solidFill>
                <a:ea typeface="宋体" charset="-122"/>
              </a:rPr>
              <a:t>relationships</a:t>
            </a:r>
            <a:r>
              <a:rPr lang="en-US" altLang="zh-CN" sz="1800" smtClean="0">
                <a:ea typeface="宋体" charset="-122"/>
              </a:rPr>
              <a:t> among attributes are represented </a:t>
            </a:r>
          </a:p>
          <a:p>
            <a:pPr lvl="1"/>
            <a:r>
              <a:rPr lang="en-US" altLang="zh-CN" sz="1800" smtClean="0">
                <a:ea typeface="宋体" charset="-122"/>
              </a:rPr>
              <a:t>Facilitate the checking of updates for violation of database </a:t>
            </a:r>
            <a:r>
              <a:rPr lang="en-US" altLang="zh-CN" sz="1800" smtClean="0">
                <a:solidFill>
                  <a:schemeClr val="tx2"/>
                </a:solidFill>
                <a:ea typeface="宋体" charset="-122"/>
              </a:rPr>
              <a:t>integrity constraints</a:t>
            </a:r>
            <a:r>
              <a:rPr lang="en-US" altLang="zh-CN" sz="1800" smtClean="0">
                <a:ea typeface="宋体"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066800" y="187325"/>
            <a:ext cx="7148513" cy="609600"/>
          </a:xfrm>
        </p:spPr>
        <p:txBody>
          <a:bodyPr/>
          <a:lstStyle/>
          <a:p>
            <a:pPr>
              <a:defRPr/>
            </a:pPr>
            <a:r>
              <a:rPr lang="en-US" altLang="zh-CN" dirty="0" smtClean="0">
                <a:ea typeface="宋体" charset="-122"/>
              </a:rPr>
              <a:t>Decomposition</a:t>
            </a:r>
          </a:p>
        </p:txBody>
      </p:sp>
      <p:sp>
        <p:nvSpPr>
          <p:cNvPr id="18435" name="Rectangle 3"/>
          <p:cNvSpPr>
            <a:spLocks noGrp="1" noChangeArrowheads="1"/>
          </p:cNvSpPr>
          <p:nvPr>
            <p:ph type="body" idx="1"/>
          </p:nvPr>
        </p:nvSpPr>
        <p:spPr/>
        <p:txBody>
          <a:bodyPr/>
          <a:lstStyle/>
          <a:p>
            <a:r>
              <a:rPr lang="en-US" altLang="zh-CN" dirty="0" smtClean="0">
                <a:solidFill>
                  <a:srgbClr val="C00000"/>
                </a:solidFill>
                <a:ea typeface="宋体" charset="-122"/>
              </a:rPr>
              <a:t>Decomposition is the majority way </a:t>
            </a:r>
            <a:r>
              <a:rPr lang="en-US" altLang="zh-CN" dirty="0" smtClean="0">
                <a:ea typeface="宋体" charset="-122"/>
              </a:rPr>
              <a:t>of creating “good” relation schemas from initial relation schema design.</a:t>
            </a:r>
          </a:p>
          <a:p>
            <a:pPr lvl="1"/>
            <a:r>
              <a:rPr lang="en-US" altLang="zh-CN" sz="1800" dirty="0" smtClean="0">
                <a:ea typeface="宋体" charset="-122"/>
              </a:rPr>
              <a:t>What is a good decomposition? </a:t>
            </a:r>
          </a:p>
          <a:p>
            <a:pPr lvl="1"/>
            <a:r>
              <a:rPr lang="en-US" altLang="zh-CN" sz="1800" dirty="0" smtClean="0">
                <a:ea typeface="宋体" charset="-122"/>
              </a:rPr>
              <a:t>How can we know when/how to split  a relation? </a:t>
            </a:r>
          </a:p>
          <a:p>
            <a:r>
              <a:rPr lang="en-US" altLang="zh-CN" dirty="0" smtClean="0">
                <a:solidFill>
                  <a:srgbClr val="C00000"/>
                </a:solidFill>
                <a:ea typeface="宋体" charset="-122"/>
              </a:rPr>
              <a:t>Combining several relations </a:t>
            </a:r>
            <a:r>
              <a:rPr lang="en-US" altLang="zh-CN" dirty="0" smtClean="0">
                <a:ea typeface="宋体" charset="-122"/>
              </a:rPr>
              <a:t>to a single one is also one possible way of creating a “good” relation schema, but only use for some particular situations, for example, two relations have same primary keys, and there are no other relationship cross the attributes among the relations. Usually, </a:t>
            </a:r>
            <a:r>
              <a:rPr lang="en-US" altLang="zh-CN" dirty="0" smtClean="0">
                <a:solidFill>
                  <a:srgbClr val="C00000"/>
                </a:solidFill>
                <a:ea typeface="宋体" charset="-122"/>
              </a:rPr>
              <a:t>it is quiet straightforward</a:t>
            </a:r>
            <a:r>
              <a:rPr lang="en-US" altLang="zh-CN" dirty="0" smtClean="0">
                <a:ea typeface="宋体" charset="-122"/>
              </a:rPr>
              <a:t>.</a:t>
            </a:r>
          </a:p>
          <a:p>
            <a:endParaRPr lang="en-US" altLang="zh-CN" dirty="0" smtClean="0">
              <a:ea typeface="宋体" charset="-122"/>
            </a:endParaRPr>
          </a:p>
          <a:p>
            <a:r>
              <a:rPr lang="en-US" altLang="zh-CN" dirty="0" smtClean="0">
                <a:ea typeface="宋体" charset="-122"/>
              </a:rPr>
              <a:t>What is a </a:t>
            </a:r>
            <a:r>
              <a:rPr lang="en-US" altLang="zh-CN" dirty="0" smtClean="0">
                <a:solidFill>
                  <a:schemeClr val="tx2"/>
                </a:solidFill>
                <a:ea typeface="宋体" charset="-122"/>
              </a:rPr>
              <a:t>good decomposition</a:t>
            </a:r>
            <a:r>
              <a:rPr lang="en-US" altLang="zh-CN" dirty="0" smtClean="0">
                <a:ea typeface="宋体" charset="-122"/>
              </a:rPr>
              <a:t>? </a:t>
            </a:r>
          </a:p>
          <a:p>
            <a:pPr lvl="1"/>
            <a:r>
              <a:rPr lang="en-US" altLang="zh-CN" sz="1800" dirty="0" smtClean="0">
                <a:ea typeface="宋体" charset="-122"/>
              </a:rPr>
              <a:t>Lossless-Join</a:t>
            </a:r>
          </a:p>
          <a:p>
            <a:pPr lvl="1"/>
            <a:r>
              <a:rPr lang="en-US" altLang="zh-CN" sz="1800" dirty="0" smtClean="0">
                <a:ea typeface="宋体" charset="-122"/>
              </a:rPr>
              <a:t>Dependency preservations: preserve the relationship among attributes.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66800" y="219075"/>
            <a:ext cx="8077200" cy="609600"/>
          </a:xfrm>
        </p:spPr>
        <p:txBody>
          <a:bodyPr/>
          <a:lstStyle/>
          <a:p>
            <a:pPr>
              <a:defRPr/>
            </a:pPr>
            <a:r>
              <a:rPr lang="en-US" altLang="zh-CN" smtClean="0">
                <a:ea typeface="宋体" charset="-122"/>
              </a:rPr>
              <a:t>Lossless-Join Decomposition</a:t>
            </a:r>
          </a:p>
        </p:txBody>
      </p:sp>
      <p:sp>
        <p:nvSpPr>
          <p:cNvPr id="19459" name="Rectangle 3"/>
          <p:cNvSpPr>
            <a:spLocks noGrp="1" noChangeArrowheads="1"/>
          </p:cNvSpPr>
          <p:nvPr>
            <p:ph type="body" idx="1"/>
          </p:nvPr>
        </p:nvSpPr>
        <p:spPr>
          <a:xfrm>
            <a:off x="1143000" y="1143000"/>
            <a:ext cx="6877050" cy="4114800"/>
          </a:xfrm>
        </p:spPr>
        <p:txBody>
          <a:bodyPr/>
          <a:lstStyle/>
          <a:p>
            <a:pPr>
              <a:tabLst>
                <a:tab pos="2292350" algn="l"/>
                <a:tab pos="2976563" algn="l"/>
              </a:tabLst>
            </a:pPr>
            <a:r>
              <a:rPr lang="en-US" altLang="zh-CN" smtClean="0">
                <a:ea typeface="宋体" charset="-122"/>
              </a:rPr>
              <a:t>An original schema R been split up to two relations R1 and R2</a:t>
            </a:r>
          </a:p>
          <a:p>
            <a:pPr lvl="1">
              <a:tabLst>
                <a:tab pos="2292350" algn="l"/>
                <a:tab pos="2976563" algn="l"/>
              </a:tabLst>
            </a:pPr>
            <a:r>
              <a:rPr lang="en-US" altLang="zh-CN" sz="1800" smtClean="0">
                <a:ea typeface="宋体" charset="-122"/>
              </a:rPr>
              <a:t>All attributes of an original schema (</a:t>
            </a:r>
            <a:r>
              <a:rPr lang="en-US" altLang="zh-CN" sz="1800" i="1" smtClean="0">
                <a:ea typeface="宋体" charset="-122"/>
              </a:rPr>
              <a:t>R) </a:t>
            </a:r>
            <a:r>
              <a:rPr lang="en-US" altLang="zh-CN" sz="1800" smtClean="0">
                <a:ea typeface="宋体" charset="-122"/>
              </a:rPr>
              <a:t>must appear in the decomposition (</a:t>
            </a:r>
            <a:r>
              <a:rPr lang="en-US" altLang="zh-CN" sz="1800" i="1" smtClean="0">
                <a:ea typeface="宋体" charset="-122"/>
              </a:rPr>
              <a:t>R</a:t>
            </a:r>
            <a:r>
              <a:rPr lang="en-US" altLang="zh-CN" sz="1800" baseline="-25000" smtClean="0">
                <a:ea typeface="宋体" charset="-122"/>
              </a:rPr>
              <a:t>1</a:t>
            </a:r>
            <a:r>
              <a:rPr lang="en-US" altLang="zh-CN" sz="1800" i="1" smtClean="0">
                <a:ea typeface="宋体" charset="-122"/>
              </a:rPr>
              <a:t>, R</a:t>
            </a:r>
            <a:r>
              <a:rPr lang="en-US" altLang="zh-CN" sz="1800" baseline="-25000" smtClean="0">
                <a:ea typeface="宋体" charset="-122"/>
              </a:rPr>
              <a:t>2</a:t>
            </a:r>
            <a:r>
              <a:rPr lang="en-US" altLang="zh-CN" sz="1800" i="1" smtClean="0">
                <a:ea typeface="宋体" charset="-122"/>
              </a:rPr>
              <a:t>):</a:t>
            </a:r>
          </a:p>
          <a:p>
            <a:pPr>
              <a:buFont typeface="Monotype Sorts" pitchFamily="2" charset="2"/>
              <a:buNone/>
              <a:tabLst>
                <a:tab pos="2292350" algn="l"/>
                <a:tab pos="2976563" algn="l"/>
              </a:tabLst>
            </a:pPr>
            <a:r>
              <a:rPr lang="en-US" altLang="zh-CN" smtClean="0">
                <a:ea typeface="宋体" charset="-122"/>
              </a:rPr>
              <a:t>		</a:t>
            </a:r>
            <a:r>
              <a:rPr lang="en-US" altLang="zh-CN" i="1" smtClean="0">
                <a:ea typeface="宋体" charset="-122"/>
              </a:rPr>
              <a:t>R = R</a:t>
            </a:r>
            <a:r>
              <a:rPr lang="en-US" altLang="zh-CN" baseline="-25000" smtClean="0">
                <a:ea typeface="宋体" charset="-122"/>
              </a:rPr>
              <a:t>1 </a:t>
            </a:r>
            <a:r>
              <a:rPr lang="en-US" altLang="zh-CN" smtClean="0">
                <a:ea typeface="宋体" charset="-122"/>
                <a:sym typeface="Symbol" pitchFamily="18" charset="2"/>
              </a:rPr>
              <a:t> </a:t>
            </a:r>
            <a:r>
              <a:rPr lang="en-US" altLang="zh-CN" i="1" smtClean="0">
                <a:ea typeface="宋体" charset="-122"/>
              </a:rPr>
              <a:t>R</a:t>
            </a:r>
            <a:r>
              <a:rPr lang="en-US" altLang="zh-CN" baseline="-25000" smtClean="0">
                <a:ea typeface="宋体" charset="-122"/>
              </a:rPr>
              <a:t>2</a:t>
            </a:r>
            <a:endParaRPr lang="en-US" altLang="zh-CN" smtClean="0">
              <a:ea typeface="宋体" charset="-122"/>
            </a:endParaRPr>
          </a:p>
          <a:p>
            <a:pPr>
              <a:tabLst>
                <a:tab pos="2292350" algn="l"/>
                <a:tab pos="2976563" algn="l"/>
              </a:tabLst>
            </a:pPr>
            <a:r>
              <a:rPr lang="en-US" altLang="zh-CN" smtClean="0">
                <a:ea typeface="宋体" charset="-122"/>
              </a:rPr>
              <a:t>Lossless-join decomposition.</a:t>
            </a:r>
            <a:br>
              <a:rPr lang="en-US" altLang="zh-CN" smtClean="0">
                <a:ea typeface="宋体" charset="-122"/>
              </a:rPr>
            </a:br>
            <a:r>
              <a:rPr lang="en-US" altLang="zh-CN" smtClean="0">
                <a:ea typeface="宋体" charset="-122"/>
              </a:rPr>
              <a:t>For all possible relations </a:t>
            </a:r>
            <a:r>
              <a:rPr lang="en-US" altLang="zh-CN" i="1" smtClean="0">
                <a:ea typeface="宋体" charset="-122"/>
              </a:rPr>
              <a:t>r</a:t>
            </a:r>
            <a:r>
              <a:rPr lang="en-US" altLang="zh-CN" smtClean="0">
                <a:ea typeface="宋体" charset="-122"/>
              </a:rPr>
              <a:t> on schema </a:t>
            </a:r>
            <a:r>
              <a:rPr lang="en-US" altLang="zh-CN" i="1" smtClean="0">
                <a:ea typeface="宋体" charset="-122"/>
              </a:rPr>
              <a:t>R</a:t>
            </a:r>
          </a:p>
          <a:p>
            <a:pPr>
              <a:buFont typeface="Monotype Sorts" pitchFamily="2" charset="2"/>
              <a:buNone/>
              <a:tabLst>
                <a:tab pos="2292350" algn="l"/>
                <a:tab pos="2976563" algn="l"/>
              </a:tabLst>
            </a:pPr>
            <a:r>
              <a:rPr lang="en-US" altLang="zh-CN" baseline="-25000" smtClean="0">
                <a:ea typeface="宋体" charset="-122"/>
              </a:rPr>
              <a:t>		</a:t>
            </a:r>
            <a:r>
              <a:rPr lang="en-US" altLang="zh-CN" i="1" smtClean="0">
                <a:ea typeface="宋体" charset="-122"/>
              </a:rPr>
              <a:t>r = </a:t>
            </a:r>
            <a:r>
              <a:rPr lang="en-US" altLang="zh-CN" smtClean="0">
                <a:ea typeface="宋体" charset="-122"/>
                <a:sym typeface="Symbol" pitchFamily="18" charset="2"/>
              </a:rPr>
              <a:t></a:t>
            </a:r>
            <a:r>
              <a:rPr lang="en-US" altLang="zh-CN" baseline="-25000" smtClean="0">
                <a:ea typeface="宋体" charset="-122"/>
                <a:sym typeface="Symbol" pitchFamily="18" charset="2"/>
              </a:rPr>
              <a:t>R1 </a:t>
            </a:r>
            <a:r>
              <a:rPr lang="en-US" altLang="zh-CN" smtClean="0">
                <a:ea typeface="宋体" charset="-122"/>
                <a:sym typeface="Symbol" pitchFamily="18" charset="2"/>
              </a:rPr>
              <a:t>(</a:t>
            </a:r>
            <a:r>
              <a:rPr lang="en-US" altLang="zh-CN" i="1" smtClean="0">
                <a:ea typeface="宋体" charset="-122"/>
                <a:sym typeface="Symbol" pitchFamily="18" charset="2"/>
              </a:rPr>
              <a:t>r</a:t>
            </a:r>
            <a:r>
              <a:rPr lang="en-US" altLang="zh-CN" smtClean="0">
                <a:ea typeface="宋体" charset="-122"/>
                <a:sym typeface="Symbol" pitchFamily="18" charset="2"/>
              </a:rPr>
              <a:t>)    </a:t>
            </a:r>
            <a:r>
              <a:rPr lang="en-US" altLang="zh-CN" baseline="-25000" smtClean="0">
                <a:ea typeface="宋体" charset="-122"/>
                <a:sym typeface="Symbol" pitchFamily="18" charset="2"/>
              </a:rPr>
              <a:t>R2 </a:t>
            </a:r>
            <a:r>
              <a:rPr lang="en-US" altLang="zh-CN" smtClean="0">
                <a:ea typeface="宋体" charset="-122"/>
                <a:sym typeface="Symbol" pitchFamily="18" charset="2"/>
              </a:rPr>
              <a:t>(</a:t>
            </a:r>
            <a:r>
              <a:rPr lang="en-US" altLang="zh-CN" i="1" smtClean="0">
                <a:ea typeface="宋体" charset="-122"/>
                <a:sym typeface="Symbol" pitchFamily="18" charset="2"/>
              </a:rPr>
              <a:t>r</a:t>
            </a:r>
            <a:r>
              <a:rPr lang="en-US" altLang="zh-CN" smtClean="0">
                <a:ea typeface="宋体" charset="-122"/>
                <a:sym typeface="Symbol" pitchFamily="18" charset="2"/>
              </a:rPr>
              <a:t>) </a:t>
            </a:r>
          </a:p>
        </p:txBody>
      </p:sp>
      <p:sp>
        <p:nvSpPr>
          <p:cNvPr id="19460" name="Freeform 6"/>
          <p:cNvSpPr>
            <a:spLocks/>
          </p:cNvSpPr>
          <p:nvPr/>
        </p:nvSpPr>
        <p:spPr bwMode="auto">
          <a:xfrm>
            <a:off x="4703763" y="3846513"/>
            <a:ext cx="142875" cy="142875"/>
          </a:xfrm>
          <a:custGeom>
            <a:avLst/>
            <a:gdLst>
              <a:gd name="T0" fmla="*/ 0 w 182"/>
              <a:gd name="T1" fmla="*/ 0 h 182"/>
              <a:gd name="T2" fmla="*/ 0 w 182"/>
              <a:gd name="T3" fmla="*/ 112160812 h 182"/>
              <a:gd name="T4" fmla="*/ 112160812 w 182"/>
              <a:gd name="T5" fmla="*/ 0 h 182"/>
              <a:gd name="T6" fmla="*/ 112160812 w 182"/>
              <a:gd name="T7" fmla="*/ 11216081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628650" y="252413"/>
            <a:ext cx="8534400" cy="457200"/>
          </a:xfrm>
        </p:spPr>
        <p:txBody>
          <a:bodyPr/>
          <a:lstStyle/>
          <a:p>
            <a:pPr>
              <a:defRPr/>
            </a:pPr>
            <a:r>
              <a:rPr lang="en-US" altLang="zh-CN" sz="2400" smtClean="0">
                <a:ea typeface="宋体" charset="-122"/>
              </a:rPr>
              <a:t>Example of Lossless-Join Decomposition</a:t>
            </a:r>
            <a:r>
              <a:rPr lang="en-US" altLang="zh-CN" sz="2800" smtClean="0">
                <a:ea typeface="宋体" charset="-122"/>
              </a:rPr>
              <a:t> </a:t>
            </a:r>
          </a:p>
        </p:txBody>
      </p:sp>
      <p:sp>
        <p:nvSpPr>
          <p:cNvPr id="9219" name="Rectangle 3"/>
          <p:cNvSpPr>
            <a:spLocks noGrp="1" noChangeArrowheads="1"/>
          </p:cNvSpPr>
          <p:nvPr>
            <p:ph type="body" idx="1"/>
          </p:nvPr>
        </p:nvSpPr>
        <p:spPr>
          <a:xfrm>
            <a:off x="914400" y="1233915"/>
            <a:ext cx="6999288" cy="844261"/>
          </a:xfrm>
        </p:spPr>
        <p:txBody>
          <a:bodyPr/>
          <a:lstStyle/>
          <a:p>
            <a:pPr>
              <a:tabLst>
                <a:tab pos="2336800" algn="l"/>
                <a:tab pos="3765550" algn="l"/>
              </a:tabLst>
            </a:pPr>
            <a:r>
              <a:rPr lang="en-US" altLang="zh-CN" dirty="0" smtClean="0">
                <a:ea typeface="宋体" charset="-122"/>
              </a:rPr>
              <a:t>Decomposition of </a:t>
            </a:r>
            <a:r>
              <a:rPr lang="en-US" altLang="zh-CN" i="1" dirty="0" smtClean="0">
                <a:ea typeface="宋体" charset="-122"/>
              </a:rPr>
              <a:t>R = (A, B, C)</a:t>
            </a:r>
            <a:br>
              <a:rPr lang="en-US" altLang="zh-CN" i="1" dirty="0" smtClean="0">
                <a:ea typeface="宋体" charset="-122"/>
              </a:rPr>
            </a:br>
            <a:r>
              <a:rPr lang="en-US" altLang="zh-CN" i="1" dirty="0" smtClean="0">
                <a:ea typeface="宋体" charset="-122"/>
              </a:rPr>
              <a:t>	R</a:t>
            </a:r>
            <a:r>
              <a:rPr lang="en-US" altLang="zh-CN" i="1" baseline="-25000" dirty="0" smtClean="0">
                <a:ea typeface="宋体" charset="-122"/>
              </a:rPr>
              <a:t>1</a:t>
            </a:r>
            <a:r>
              <a:rPr lang="en-US" altLang="zh-CN" i="1" dirty="0" smtClean="0">
                <a:ea typeface="宋体" charset="-122"/>
              </a:rPr>
              <a:t> = (A, B)	R</a:t>
            </a:r>
            <a:r>
              <a:rPr lang="en-US" altLang="zh-CN" baseline="-25000" dirty="0" smtClean="0">
                <a:ea typeface="宋体" charset="-122"/>
              </a:rPr>
              <a:t>2</a:t>
            </a:r>
            <a:r>
              <a:rPr lang="en-US" altLang="zh-CN" i="1" dirty="0" smtClean="0">
                <a:ea typeface="宋体" charset="-122"/>
              </a:rPr>
              <a:t> = (B, C)</a:t>
            </a:r>
            <a:endParaRPr lang="en-US" altLang="zh-CN" dirty="0" smtClean="0">
              <a:ea typeface="宋体" charset="-122"/>
            </a:endParaRPr>
          </a:p>
        </p:txBody>
      </p:sp>
      <p:sp>
        <p:nvSpPr>
          <p:cNvPr id="9220"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21"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22" name="Rectangle 6"/>
          <p:cNvSpPr>
            <a:spLocks noChangeArrowheads="1"/>
          </p:cNvSpPr>
          <p:nvPr/>
        </p:nvSpPr>
        <p:spPr bwMode="auto">
          <a:xfrm>
            <a:off x="2209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p:txBody>
      </p:sp>
      <p:sp>
        <p:nvSpPr>
          <p:cNvPr id="9223" name="Rectangle 7"/>
          <p:cNvSpPr>
            <a:spLocks noChangeArrowheads="1"/>
          </p:cNvSpPr>
          <p:nvPr/>
        </p:nvSpPr>
        <p:spPr bwMode="auto">
          <a:xfrm>
            <a:off x="2590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endParaRPr lang="en-US" altLang="zh-CN" sz="1800" i="1">
              <a:ea typeface="宋体" charset="-122"/>
            </a:endParaRPr>
          </a:p>
        </p:txBody>
      </p:sp>
      <p:sp>
        <p:nvSpPr>
          <p:cNvPr id="9224"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25"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p>
        </p:txBody>
      </p:sp>
      <p:sp>
        <p:nvSpPr>
          <p:cNvPr id="9226"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27"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p>
        </p:txBody>
      </p:sp>
      <p:sp>
        <p:nvSpPr>
          <p:cNvPr id="9228" name="Text Box 12"/>
          <p:cNvSpPr txBox="1">
            <a:spLocks noChangeArrowheads="1"/>
          </p:cNvSpPr>
          <p:nvPr/>
        </p:nvSpPr>
        <p:spPr bwMode="auto">
          <a:xfrm>
            <a:off x="2657475" y="3724275"/>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i="1">
                <a:ea typeface="宋体" charset="-122"/>
              </a:rPr>
              <a:t>r</a:t>
            </a:r>
          </a:p>
        </p:txBody>
      </p:sp>
      <p:sp>
        <p:nvSpPr>
          <p:cNvPr id="9229" name="Text Box 13"/>
          <p:cNvSpPr txBox="1">
            <a:spLocks noChangeArrowheads="1"/>
          </p:cNvSpPr>
          <p:nvPr/>
        </p:nvSpPr>
        <p:spPr bwMode="auto">
          <a:xfrm>
            <a:off x="6013450" y="3733800"/>
            <a:ext cx="1041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a:ea typeface="宋体" charset="-122"/>
                <a:sym typeface="Symbol" pitchFamily="18" charset="2"/>
              </a:rPr>
              <a:t></a:t>
            </a:r>
            <a:r>
              <a:rPr lang="en-US" altLang="zh-CN" sz="1800" i="1" baseline="-25000">
                <a:ea typeface="宋体" charset="-122"/>
                <a:sym typeface="Symbol" pitchFamily="18" charset="2"/>
              </a:rPr>
              <a:t>B,C</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a:t>
            </a:r>
          </a:p>
        </p:txBody>
      </p:sp>
      <p:sp>
        <p:nvSpPr>
          <p:cNvPr id="9230" name="Rectangle 14"/>
          <p:cNvSpPr>
            <a:spLocks noChangeArrowheads="1"/>
          </p:cNvSpPr>
          <p:nvPr/>
        </p:nvSpPr>
        <p:spPr bwMode="auto">
          <a:xfrm>
            <a:off x="1066800" y="4467225"/>
            <a:ext cx="2514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35000"/>
              </a:spcBef>
              <a:buClr>
                <a:schemeClr val="tx2"/>
              </a:buClr>
              <a:buSzPct val="90000"/>
              <a:buFont typeface="Monotype Sorts" pitchFamily="2" charset="2"/>
              <a:buChar char="n"/>
              <a:tabLst>
                <a:tab pos="2336800" algn="l"/>
                <a:tab pos="3765550" algn="l"/>
              </a:tabLst>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tabLst>
                <a:tab pos="2336800" algn="l"/>
                <a:tab pos="3765550" algn="l"/>
              </a:tabLst>
              <a:defRPr kumimoji="1">
                <a:solidFill>
                  <a:schemeClr val="tx1"/>
                </a:solidFill>
                <a:latin typeface="Helvetica" pitchFamily="34" charset="0"/>
              </a:defRPr>
            </a:lvl2pPr>
            <a:lvl3pPr marL="1085850" indent="-228600">
              <a:spcBef>
                <a:spcPct val="35000"/>
              </a:spcBef>
              <a:buClr>
                <a:srgbClr val="33CC33"/>
              </a:buClr>
              <a:buSzPct val="75000"/>
              <a:buFont typeface="Webdings" pitchFamily="18" charset="2"/>
              <a:buChar char="4"/>
              <a:tabLst>
                <a:tab pos="2336800" algn="l"/>
                <a:tab pos="3765550" algn="l"/>
              </a:tabLst>
              <a:defRPr kumimoji="1">
                <a:solidFill>
                  <a:schemeClr val="tx1"/>
                </a:solidFill>
                <a:latin typeface="Helvetica" pitchFamily="34" charset="0"/>
              </a:defRPr>
            </a:lvl3pPr>
            <a:lvl4pPr marL="1428750" indent="-228600">
              <a:spcBef>
                <a:spcPct val="35000"/>
              </a:spcBef>
              <a:buClr>
                <a:schemeClr val="hlink"/>
              </a:buClr>
              <a:buFont typeface="Times New Roman" pitchFamily="18" charset="0"/>
              <a:buChar char="–"/>
              <a:tabLst>
                <a:tab pos="2336800" algn="l"/>
                <a:tab pos="3765550" algn="l"/>
              </a:tabLst>
              <a:defRPr kumimoji="1">
                <a:solidFill>
                  <a:schemeClr val="tx1"/>
                </a:solidFill>
                <a:latin typeface="Helvetica" pitchFamily="34" charset="0"/>
              </a:defRPr>
            </a:lvl4pPr>
            <a:lvl5pPr marL="1771650" indent="-228600">
              <a:spcBef>
                <a:spcPct val="35000"/>
              </a:spcBef>
              <a:buClr>
                <a:schemeClr val="tx2"/>
              </a:buClr>
              <a:buSzPct val="75000"/>
              <a:buChar char="»"/>
              <a:tabLst>
                <a:tab pos="2336800" algn="l"/>
                <a:tab pos="3765550" algn="l"/>
              </a:tabLst>
              <a:defRPr kumimoji="1">
                <a:solidFill>
                  <a:schemeClr val="tx1"/>
                </a:solidFill>
                <a:latin typeface="Helvetica" pitchFamily="34" charset="0"/>
              </a:defRPr>
            </a:lvl5pPr>
            <a:lvl6pPr marL="22288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6pPr>
            <a:lvl7pPr marL="26860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7pPr>
            <a:lvl8pPr marL="31432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8pPr>
            <a:lvl9pPr marL="36004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9pPr>
          </a:lstStyle>
          <a:p>
            <a:pPr>
              <a:buSzTx/>
              <a:buFont typeface="Monotype Sorts" pitchFamily="2" charset="2"/>
              <a:buNone/>
            </a:pPr>
            <a:r>
              <a:rPr lang="en-US" altLang="zh-CN" sz="2000" dirty="0">
                <a:latin typeface="Times New Roman" pitchFamily="18" charset="0"/>
                <a:ea typeface="宋体" charset="-122"/>
                <a:sym typeface="Symbol" pitchFamily="18" charset="2"/>
              </a:rPr>
              <a:t></a:t>
            </a:r>
            <a:r>
              <a:rPr lang="en-US" altLang="zh-CN" sz="2000" baseline="-25000" dirty="0" smtClean="0">
                <a:latin typeface="Times New Roman" pitchFamily="18" charset="0"/>
                <a:ea typeface="宋体" charset="-122"/>
                <a:sym typeface="Symbol" pitchFamily="18" charset="2"/>
              </a:rPr>
              <a:t>A,B</a:t>
            </a:r>
            <a:r>
              <a:rPr lang="en-US" altLang="zh-CN" sz="2000" dirty="0" smtClean="0">
                <a:latin typeface="Times New Roman" pitchFamily="18" charset="0"/>
                <a:ea typeface="宋体" charset="-122"/>
                <a:sym typeface="Symbol" pitchFamily="18" charset="2"/>
              </a:rPr>
              <a:t> </a:t>
            </a:r>
            <a:r>
              <a:rPr lang="en-US" altLang="zh-CN" sz="2000" dirty="0">
                <a:latin typeface="Times New Roman" pitchFamily="18" charset="0"/>
                <a:ea typeface="宋体" charset="-122"/>
                <a:sym typeface="Symbol" pitchFamily="18" charset="2"/>
              </a:rPr>
              <a:t>(r)     </a:t>
            </a:r>
            <a:r>
              <a:rPr lang="en-US" altLang="zh-CN" sz="2000" baseline="-25000" dirty="0" smtClean="0">
                <a:latin typeface="Times New Roman" pitchFamily="18" charset="0"/>
                <a:ea typeface="宋体" charset="-122"/>
                <a:sym typeface="Symbol" pitchFamily="18" charset="2"/>
              </a:rPr>
              <a:t>B,C</a:t>
            </a:r>
            <a:r>
              <a:rPr lang="en-US" altLang="zh-CN" sz="2000" dirty="0" smtClean="0">
                <a:latin typeface="Times New Roman" pitchFamily="18" charset="0"/>
                <a:ea typeface="宋体" charset="-122"/>
                <a:sym typeface="Symbol" pitchFamily="18" charset="2"/>
              </a:rPr>
              <a:t> </a:t>
            </a:r>
            <a:r>
              <a:rPr lang="en-US" altLang="zh-CN" sz="2000" dirty="0">
                <a:latin typeface="Times New Roman" pitchFamily="18" charset="0"/>
                <a:ea typeface="宋体" charset="-122"/>
                <a:sym typeface="Symbol" pitchFamily="18" charset="2"/>
              </a:rPr>
              <a:t>(r)</a:t>
            </a:r>
          </a:p>
        </p:txBody>
      </p:sp>
      <p:sp>
        <p:nvSpPr>
          <p:cNvPr id="9231" name="Rectangle 15"/>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32" name="Rectangle 16"/>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33" name="Rectangle 17"/>
          <p:cNvSpPr>
            <a:spLocks noChangeArrowheads="1"/>
          </p:cNvSpPr>
          <p:nvPr/>
        </p:nvSpPr>
        <p:spPr bwMode="auto">
          <a:xfrm>
            <a:off x="3733800" y="4800600"/>
            <a:ext cx="4572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p>
        </p:txBody>
      </p:sp>
      <p:sp>
        <p:nvSpPr>
          <p:cNvPr id="9234" name="Rectangle 18"/>
          <p:cNvSpPr>
            <a:spLocks noChangeArrowheads="1"/>
          </p:cNvSpPr>
          <p:nvPr/>
        </p:nvSpPr>
        <p:spPr bwMode="auto">
          <a:xfrm>
            <a:off x="4191000" y="4800600"/>
            <a:ext cx="3810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endParaRPr lang="en-US" altLang="zh-CN" sz="1800" i="1">
              <a:ea typeface="宋体" charset="-122"/>
            </a:endParaRPr>
          </a:p>
        </p:txBody>
      </p:sp>
      <p:sp>
        <p:nvSpPr>
          <p:cNvPr id="9235" name="Freeform 19"/>
          <p:cNvSpPr>
            <a:spLocks/>
          </p:cNvSpPr>
          <p:nvPr/>
        </p:nvSpPr>
        <p:spPr bwMode="auto">
          <a:xfrm>
            <a:off x="2030551" y="4624388"/>
            <a:ext cx="142875" cy="142875"/>
          </a:xfrm>
          <a:custGeom>
            <a:avLst/>
            <a:gdLst>
              <a:gd name="T0" fmla="*/ 0 w 182"/>
              <a:gd name="T1" fmla="*/ 0 h 182"/>
              <a:gd name="T2" fmla="*/ 0 w 182"/>
              <a:gd name="T3" fmla="*/ 142875 h 182"/>
              <a:gd name="T4" fmla="*/ 142875 w 182"/>
              <a:gd name="T5" fmla="*/ 0 h 182"/>
              <a:gd name="T6" fmla="*/ 142875 w 182"/>
              <a:gd name="T7" fmla="*/ 142875 h 182"/>
              <a:gd name="T8" fmla="*/ 0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zh-CN" altLang="en-US"/>
          </a:p>
        </p:txBody>
      </p:sp>
      <p:sp>
        <p:nvSpPr>
          <p:cNvPr id="9236" name="Rectangle 20"/>
          <p:cNvSpPr>
            <a:spLocks noChangeArrowheads="1"/>
          </p:cNvSpPr>
          <p:nvPr/>
        </p:nvSpPr>
        <p:spPr bwMode="auto">
          <a:xfrm>
            <a:off x="638175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37" name="Rectangle 21"/>
          <p:cNvSpPr>
            <a:spLocks noChangeArrowheads="1"/>
          </p:cNvSpPr>
          <p:nvPr/>
        </p:nvSpPr>
        <p:spPr bwMode="auto">
          <a:xfrm>
            <a:off x="638175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p>
        </p:txBody>
      </p:sp>
      <p:sp>
        <p:nvSpPr>
          <p:cNvPr id="9238" name="Rectangle 22"/>
          <p:cNvSpPr>
            <a:spLocks noChangeArrowheads="1"/>
          </p:cNvSpPr>
          <p:nvPr/>
        </p:nvSpPr>
        <p:spPr bwMode="auto">
          <a:xfrm>
            <a:off x="4343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39" name="Rectangle 23"/>
          <p:cNvSpPr>
            <a:spLocks noChangeArrowheads="1"/>
          </p:cNvSpPr>
          <p:nvPr/>
        </p:nvSpPr>
        <p:spPr bwMode="auto">
          <a:xfrm>
            <a:off x="4343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1</a:t>
            </a:r>
            <a:endParaRPr lang="en-US" altLang="zh-CN" sz="1800" i="1">
              <a:ea typeface="宋体" charset="-122"/>
              <a:sym typeface="Greek Symbols" pitchFamily="18" charset="2"/>
            </a:endParaRPr>
          </a:p>
          <a:p>
            <a:pPr algn="ctr"/>
            <a:r>
              <a:rPr lang="en-US" altLang="zh-CN" sz="1800" i="1">
                <a:ea typeface="宋体" charset="-122"/>
                <a:sym typeface="Symbol" pitchFamily="18" charset="2"/>
              </a:rPr>
              <a:t>2</a:t>
            </a:r>
          </a:p>
        </p:txBody>
      </p:sp>
      <p:sp>
        <p:nvSpPr>
          <p:cNvPr id="9240" name="Rectangle 24"/>
          <p:cNvSpPr>
            <a:spLocks noChangeArrowheads="1"/>
          </p:cNvSpPr>
          <p:nvPr/>
        </p:nvSpPr>
        <p:spPr bwMode="auto">
          <a:xfrm>
            <a:off x="4572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41" name="Rectangle 25"/>
          <p:cNvSpPr>
            <a:spLocks noChangeArrowheads="1"/>
          </p:cNvSpPr>
          <p:nvPr/>
        </p:nvSpPr>
        <p:spPr bwMode="auto">
          <a:xfrm>
            <a:off x="4572000" y="4800600"/>
            <a:ext cx="3810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endParaRPr lang="en-US" altLang="zh-CN" sz="1800" i="1">
              <a:ea typeface="宋体" charset="-122"/>
            </a:endParaRPr>
          </a:p>
        </p:txBody>
      </p:sp>
      <p:sp>
        <p:nvSpPr>
          <p:cNvPr id="9242" name="Rectangle 26"/>
          <p:cNvSpPr>
            <a:spLocks noChangeArrowheads="1"/>
          </p:cNvSpPr>
          <p:nvPr/>
        </p:nvSpPr>
        <p:spPr bwMode="auto">
          <a:xfrm>
            <a:off x="2971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43" name="Rectangle 27"/>
          <p:cNvSpPr>
            <a:spLocks noChangeArrowheads="1"/>
          </p:cNvSpPr>
          <p:nvPr/>
        </p:nvSpPr>
        <p:spPr bwMode="auto">
          <a:xfrm>
            <a:off x="2971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endParaRPr lang="en-US" altLang="zh-CN" sz="1800" i="1">
              <a:ea typeface="宋体" charset="-122"/>
            </a:endParaRPr>
          </a:p>
        </p:txBody>
      </p:sp>
      <p:sp>
        <p:nvSpPr>
          <p:cNvPr id="9244" name="Text Box 28"/>
          <p:cNvSpPr txBox="1">
            <a:spLocks noChangeArrowheads="1"/>
          </p:cNvSpPr>
          <p:nvPr/>
        </p:nvSpPr>
        <p:spPr bwMode="auto">
          <a:xfrm>
            <a:off x="3730625" y="3743325"/>
            <a:ext cx="12969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a:ea typeface="宋体" charset="-122"/>
                <a:sym typeface="Symbol" pitchFamily="18" charset="2"/>
              </a:rPr>
              <a:t></a:t>
            </a:r>
            <a:r>
              <a:rPr lang="en-US" altLang="zh-CN" sz="1800" i="1" baseline="-25000">
                <a:ea typeface="宋体" charset="-122"/>
                <a:sym typeface="Symbol" pitchFamily="18" charset="2"/>
              </a:rPr>
              <a:t>A,B</a:t>
            </a:r>
            <a:r>
              <a:rPr lang="en-US" altLang="zh-CN" sz="1800">
                <a:ea typeface="宋体" charset="-122"/>
                <a:sym typeface="Symbol" pitchFamily="18" charset="2"/>
              </a:rPr>
              <a:t>(</a:t>
            </a:r>
            <a:r>
              <a:rPr lang="en-US" altLang="zh-CN" sz="1800" i="1">
                <a:ea typeface="宋体" charset="-122"/>
                <a:sym typeface="Symbol" pitchFamily="18" charset="2"/>
              </a:rPr>
              <a:t>r</a:t>
            </a:r>
            <a:r>
              <a:rPr lang="en-US" altLang="zh-CN" sz="1800">
                <a:ea typeface="宋体" charset="-122"/>
                <a:sym typeface="Symbol" pitchFamily="18" charset="2"/>
              </a:rPr>
              <a:t>)</a:t>
            </a:r>
            <a:endParaRPr lang="en-US" altLang="zh-CN" sz="1800">
              <a:ea typeface="宋体" charset="-122"/>
            </a:endParaRPr>
          </a:p>
        </p:txBody>
      </p:sp>
      <p:sp>
        <p:nvSpPr>
          <p:cNvPr id="2" name="云形 1"/>
          <p:cNvSpPr/>
          <p:nvPr/>
        </p:nvSpPr>
        <p:spPr bwMode="auto">
          <a:xfrm>
            <a:off x="6134100" y="4624389"/>
            <a:ext cx="2138363" cy="113174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Helvetic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dirty="0" smtClean="0">
                <a:ln>
                  <a:noFill/>
                </a:ln>
                <a:solidFill>
                  <a:srgbClr val="FF0000"/>
                </a:solidFill>
                <a:effectLst/>
                <a:latin typeface="Helvetica" pitchFamily="34" charset="0"/>
              </a:rPr>
              <a:t>不能用来证明成立！</a:t>
            </a:r>
          </a:p>
        </p:txBody>
      </p:sp>
      <p:sp>
        <p:nvSpPr>
          <p:cNvPr id="3" name="矩形 2"/>
          <p:cNvSpPr/>
          <p:nvPr/>
        </p:nvSpPr>
        <p:spPr bwMode="auto">
          <a:xfrm>
            <a:off x="2657475" y="3338511"/>
            <a:ext cx="260350" cy="322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itchFamily="34" charset="0"/>
              </a:rPr>
              <a:t>1</a:t>
            </a:r>
            <a:endParaRPr kumimoji="0" lang="zh-CN" altLang="en-US" sz="1800" b="0" i="0" u="none" strike="noStrike" cap="none" normalizeH="0" baseline="0" dirty="0" smtClean="0">
              <a:ln>
                <a:noFill/>
              </a:ln>
              <a:solidFill>
                <a:schemeClr val="tx1"/>
              </a:solidFill>
              <a:effectLst/>
              <a:latin typeface="Helvetica" pitchFamily="34" charset="0"/>
            </a:endParaRPr>
          </a:p>
        </p:txBody>
      </p:sp>
      <p:sp>
        <p:nvSpPr>
          <p:cNvPr id="31" name="矩形 30"/>
          <p:cNvSpPr/>
          <p:nvPr/>
        </p:nvSpPr>
        <p:spPr bwMode="auto">
          <a:xfrm>
            <a:off x="4403725" y="3382969"/>
            <a:ext cx="260350" cy="322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itchFamily="34" charset="0"/>
              </a:rPr>
              <a:t>1</a:t>
            </a:r>
            <a:endParaRPr kumimoji="0" lang="zh-CN" altLang="en-US" sz="1800" b="0" i="0" u="none" strike="noStrike" cap="none" normalizeH="0" baseline="0" dirty="0" smtClean="0">
              <a:ln>
                <a:noFill/>
              </a:ln>
              <a:solidFill>
                <a:schemeClr val="tx1"/>
              </a:solidFill>
              <a:effectLst/>
              <a:latin typeface="Helvetica" pitchFamily="34" charset="0"/>
            </a:endParaRPr>
          </a:p>
        </p:txBody>
      </p:sp>
      <p:sp>
        <p:nvSpPr>
          <p:cNvPr id="32" name="矩形 31"/>
          <p:cNvSpPr/>
          <p:nvPr/>
        </p:nvSpPr>
        <p:spPr bwMode="auto">
          <a:xfrm>
            <a:off x="5965825" y="3389304"/>
            <a:ext cx="260350" cy="322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itchFamily="34" charset="0"/>
              </a:rPr>
              <a:t>1</a:t>
            </a:r>
            <a:endParaRPr kumimoji="0" lang="zh-CN" altLang="en-US" sz="1800" b="0" i="0" u="none" strike="noStrike" cap="none" normalizeH="0" baseline="0" dirty="0" smtClean="0">
              <a:ln>
                <a:noFill/>
              </a:ln>
              <a:solidFill>
                <a:schemeClr val="tx1"/>
              </a:solidFill>
              <a:effectLst/>
              <a:latin typeface="Helvetica" pitchFamily="34" charset="0"/>
            </a:endParaRPr>
          </a:p>
        </p:txBody>
      </p:sp>
    </p:spTree>
    <p:extLst>
      <p:ext uri="{BB962C8B-B14F-4D97-AF65-F5344CB8AC3E}">
        <p14:creationId xmlns:p14="http://schemas.microsoft.com/office/powerpoint/2010/main" val="122778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par>
                                <p:cTn id="25" presetID="26"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80">
                                          <p:stCondLst>
                                            <p:cond delay="0"/>
                                          </p:stCondLst>
                                        </p:cTn>
                                        <p:tgtEl>
                                          <p:spTgt spid="31"/>
                                        </p:tgtEl>
                                      </p:cBhvr>
                                    </p:animEffect>
                                    <p:anim calcmode="lin" valueType="num">
                                      <p:cBhvr>
                                        <p:cTn id="2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33" dur="26">
                                          <p:stCondLst>
                                            <p:cond delay="650"/>
                                          </p:stCondLst>
                                        </p:cTn>
                                        <p:tgtEl>
                                          <p:spTgt spid="31"/>
                                        </p:tgtEl>
                                      </p:cBhvr>
                                      <p:to x="100000" y="60000"/>
                                    </p:animScale>
                                    <p:animScale>
                                      <p:cBhvr>
                                        <p:cTn id="34" dur="166" decel="50000">
                                          <p:stCondLst>
                                            <p:cond delay="676"/>
                                          </p:stCondLst>
                                        </p:cTn>
                                        <p:tgtEl>
                                          <p:spTgt spid="31"/>
                                        </p:tgtEl>
                                      </p:cBhvr>
                                      <p:to x="100000" y="100000"/>
                                    </p:animScale>
                                    <p:animScale>
                                      <p:cBhvr>
                                        <p:cTn id="35" dur="26">
                                          <p:stCondLst>
                                            <p:cond delay="1312"/>
                                          </p:stCondLst>
                                        </p:cTn>
                                        <p:tgtEl>
                                          <p:spTgt spid="31"/>
                                        </p:tgtEl>
                                      </p:cBhvr>
                                      <p:to x="100000" y="80000"/>
                                    </p:animScale>
                                    <p:animScale>
                                      <p:cBhvr>
                                        <p:cTn id="36" dur="166" decel="50000">
                                          <p:stCondLst>
                                            <p:cond delay="1338"/>
                                          </p:stCondLst>
                                        </p:cTn>
                                        <p:tgtEl>
                                          <p:spTgt spid="31"/>
                                        </p:tgtEl>
                                      </p:cBhvr>
                                      <p:to x="100000" y="100000"/>
                                    </p:animScale>
                                    <p:animScale>
                                      <p:cBhvr>
                                        <p:cTn id="37" dur="26">
                                          <p:stCondLst>
                                            <p:cond delay="1642"/>
                                          </p:stCondLst>
                                        </p:cTn>
                                        <p:tgtEl>
                                          <p:spTgt spid="31"/>
                                        </p:tgtEl>
                                      </p:cBhvr>
                                      <p:to x="100000" y="90000"/>
                                    </p:animScale>
                                    <p:animScale>
                                      <p:cBhvr>
                                        <p:cTn id="38" dur="166" decel="50000">
                                          <p:stCondLst>
                                            <p:cond delay="1668"/>
                                          </p:stCondLst>
                                        </p:cTn>
                                        <p:tgtEl>
                                          <p:spTgt spid="31"/>
                                        </p:tgtEl>
                                      </p:cBhvr>
                                      <p:to x="100000" y="100000"/>
                                    </p:animScale>
                                    <p:animScale>
                                      <p:cBhvr>
                                        <p:cTn id="39" dur="26">
                                          <p:stCondLst>
                                            <p:cond delay="1808"/>
                                          </p:stCondLst>
                                        </p:cTn>
                                        <p:tgtEl>
                                          <p:spTgt spid="31"/>
                                        </p:tgtEl>
                                      </p:cBhvr>
                                      <p:to x="100000" y="95000"/>
                                    </p:animScale>
                                    <p:animScale>
                                      <p:cBhvr>
                                        <p:cTn id="40" dur="166" decel="50000">
                                          <p:stCondLst>
                                            <p:cond delay="1834"/>
                                          </p:stCondLst>
                                        </p:cTn>
                                        <p:tgtEl>
                                          <p:spTgt spid="31"/>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80">
                                          <p:stCondLst>
                                            <p:cond delay="0"/>
                                          </p:stCondLst>
                                        </p:cTn>
                                        <p:tgtEl>
                                          <p:spTgt spid="32"/>
                                        </p:tgtEl>
                                      </p:cBhvr>
                                    </p:animEffect>
                                    <p:anim calcmode="lin" valueType="num">
                                      <p:cBhvr>
                                        <p:cTn id="4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49" dur="26">
                                          <p:stCondLst>
                                            <p:cond delay="650"/>
                                          </p:stCondLst>
                                        </p:cTn>
                                        <p:tgtEl>
                                          <p:spTgt spid="32"/>
                                        </p:tgtEl>
                                      </p:cBhvr>
                                      <p:to x="100000" y="60000"/>
                                    </p:animScale>
                                    <p:animScale>
                                      <p:cBhvr>
                                        <p:cTn id="50" dur="166" decel="50000">
                                          <p:stCondLst>
                                            <p:cond delay="676"/>
                                          </p:stCondLst>
                                        </p:cTn>
                                        <p:tgtEl>
                                          <p:spTgt spid="32"/>
                                        </p:tgtEl>
                                      </p:cBhvr>
                                      <p:to x="100000" y="100000"/>
                                    </p:animScale>
                                    <p:animScale>
                                      <p:cBhvr>
                                        <p:cTn id="51" dur="26">
                                          <p:stCondLst>
                                            <p:cond delay="1312"/>
                                          </p:stCondLst>
                                        </p:cTn>
                                        <p:tgtEl>
                                          <p:spTgt spid="32"/>
                                        </p:tgtEl>
                                      </p:cBhvr>
                                      <p:to x="100000" y="80000"/>
                                    </p:animScale>
                                    <p:animScale>
                                      <p:cBhvr>
                                        <p:cTn id="52" dur="166" decel="50000">
                                          <p:stCondLst>
                                            <p:cond delay="1338"/>
                                          </p:stCondLst>
                                        </p:cTn>
                                        <p:tgtEl>
                                          <p:spTgt spid="32"/>
                                        </p:tgtEl>
                                      </p:cBhvr>
                                      <p:to x="100000" y="100000"/>
                                    </p:animScale>
                                    <p:animScale>
                                      <p:cBhvr>
                                        <p:cTn id="53" dur="26">
                                          <p:stCondLst>
                                            <p:cond delay="1642"/>
                                          </p:stCondLst>
                                        </p:cTn>
                                        <p:tgtEl>
                                          <p:spTgt spid="32"/>
                                        </p:tgtEl>
                                      </p:cBhvr>
                                      <p:to x="100000" y="90000"/>
                                    </p:animScale>
                                    <p:animScale>
                                      <p:cBhvr>
                                        <p:cTn id="54" dur="166" decel="50000">
                                          <p:stCondLst>
                                            <p:cond delay="1668"/>
                                          </p:stCondLst>
                                        </p:cTn>
                                        <p:tgtEl>
                                          <p:spTgt spid="32"/>
                                        </p:tgtEl>
                                      </p:cBhvr>
                                      <p:to x="100000" y="100000"/>
                                    </p:animScale>
                                    <p:animScale>
                                      <p:cBhvr>
                                        <p:cTn id="55" dur="26">
                                          <p:stCondLst>
                                            <p:cond delay="1808"/>
                                          </p:stCondLst>
                                        </p:cTn>
                                        <p:tgtEl>
                                          <p:spTgt spid="32"/>
                                        </p:tgtEl>
                                      </p:cBhvr>
                                      <p:to x="100000" y="95000"/>
                                    </p:animScale>
                                    <p:animScale>
                                      <p:cBhvr>
                                        <p:cTn id="56" dur="166" decel="50000">
                                          <p:stCondLst>
                                            <p:cond delay="1834"/>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52400"/>
            <a:ext cx="8534400" cy="457200"/>
          </a:xfrm>
        </p:spPr>
        <p:txBody>
          <a:bodyPr/>
          <a:lstStyle/>
          <a:p>
            <a:pPr>
              <a:defRPr/>
            </a:pPr>
            <a:r>
              <a:rPr lang="en-US" altLang="zh-CN" sz="2800" smtClean="0">
                <a:ea typeface="宋体" charset="-122"/>
              </a:rPr>
              <a:t>Example of Non Lossless-Join Decomposition </a:t>
            </a:r>
          </a:p>
        </p:txBody>
      </p:sp>
      <p:sp>
        <p:nvSpPr>
          <p:cNvPr id="20483" name="Rectangle 3"/>
          <p:cNvSpPr>
            <a:spLocks noGrp="1" noChangeArrowheads="1"/>
          </p:cNvSpPr>
          <p:nvPr>
            <p:ph type="body" idx="1"/>
          </p:nvPr>
        </p:nvSpPr>
        <p:spPr>
          <a:xfrm>
            <a:off x="1143000" y="1447800"/>
            <a:ext cx="6724650" cy="866775"/>
          </a:xfrm>
        </p:spPr>
        <p:txBody>
          <a:bodyPr/>
          <a:lstStyle/>
          <a:p>
            <a:pPr>
              <a:tabLst>
                <a:tab pos="2336800" algn="l"/>
                <a:tab pos="3765550" algn="l"/>
              </a:tabLst>
            </a:pPr>
            <a:r>
              <a:rPr lang="en-US" altLang="zh-CN" smtClean="0">
                <a:ea typeface="宋体" charset="-122"/>
              </a:rPr>
              <a:t>Decomposition of </a:t>
            </a:r>
            <a:r>
              <a:rPr lang="en-US" altLang="zh-CN" i="1" smtClean="0">
                <a:ea typeface="宋体" charset="-122"/>
              </a:rPr>
              <a:t>R = (A, B)</a:t>
            </a:r>
            <a:br>
              <a:rPr lang="en-US" altLang="zh-CN" i="1" smtClean="0">
                <a:ea typeface="宋体" charset="-122"/>
              </a:rPr>
            </a:br>
            <a:r>
              <a:rPr lang="en-US" altLang="zh-CN" i="1" smtClean="0">
                <a:ea typeface="宋体" charset="-122"/>
              </a:rPr>
              <a:t>	R</a:t>
            </a:r>
            <a:r>
              <a:rPr lang="en-US" altLang="zh-CN" i="1" baseline="-25000" smtClean="0">
                <a:ea typeface="宋体" charset="-122"/>
              </a:rPr>
              <a:t>2</a:t>
            </a:r>
            <a:r>
              <a:rPr lang="en-US" altLang="zh-CN" i="1" smtClean="0">
                <a:ea typeface="宋体" charset="-122"/>
              </a:rPr>
              <a:t> = (A)	R</a:t>
            </a:r>
            <a:r>
              <a:rPr lang="en-US" altLang="zh-CN" baseline="-25000" smtClean="0">
                <a:ea typeface="宋体" charset="-122"/>
              </a:rPr>
              <a:t>2</a:t>
            </a:r>
            <a:r>
              <a:rPr lang="en-US" altLang="zh-CN" i="1" smtClean="0">
                <a:ea typeface="宋体" charset="-122"/>
              </a:rPr>
              <a:t> = (B)</a:t>
            </a:r>
            <a:endParaRPr lang="en-US" altLang="zh-CN" smtClean="0">
              <a:ea typeface="宋体" charset="-122"/>
            </a:endParaRPr>
          </a:p>
        </p:txBody>
      </p:sp>
      <p:sp>
        <p:nvSpPr>
          <p:cNvPr id="20484"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85"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86" name="Rectangle 6"/>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p:txBody>
      </p:sp>
      <p:sp>
        <p:nvSpPr>
          <p:cNvPr id="20487" name="Rectangle 7"/>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a:p>
            <a:pPr algn="ctr"/>
            <a:r>
              <a:rPr lang="en-US" altLang="zh-CN">
                <a:ea typeface="宋体" charset="-122"/>
                <a:sym typeface="Greek Symbols" pitchFamily="18" charset="2"/>
              </a:rPr>
              <a:t>1</a:t>
            </a:r>
            <a:endParaRPr lang="en-US" altLang="zh-CN" i="1">
              <a:ea typeface="宋体" charset="-122"/>
            </a:endParaRPr>
          </a:p>
        </p:txBody>
      </p:sp>
      <p:sp>
        <p:nvSpPr>
          <p:cNvPr id="20488"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89"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p>
        </p:txBody>
      </p:sp>
      <p:sp>
        <p:nvSpPr>
          <p:cNvPr id="20490"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91"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p:txBody>
      </p:sp>
      <p:sp>
        <p:nvSpPr>
          <p:cNvPr id="20492" name="Text Box 12"/>
          <p:cNvSpPr txBox="1">
            <a:spLocks noChangeArrowheads="1"/>
          </p:cNvSpPr>
          <p:nvPr/>
        </p:nvSpPr>
        <p:spPr bwMode="auto">
          <a:xfrm>
            <a:off x="2438400" y="4038600"/>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r</a:t>
            </a:r>
          </a:p>
        </p:txBody>
      </p:sp>
      <p:sp>
        <p:nvSpPr>
          <p:cNvPr id="20493" name="Text Box 13"/>
          <p:cNvSpPr txBox="1">
            <a:spLocks noChangeArrowheads="1"/>
          </p:cNvSpPr>
          <p:nvPr/>
        </p:nvSpPr>
        <p:spPr bwMode="auto">
          <a:xfrm>
            <a:off x="3840163" y="3810000"/>
            <a:ext cx="703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zh-CN" altLang="en-US">
                <a:ea typeface="宋体" charset="-122"/>
                <a:sym typeface="Symbol" pitchFamily="18" charset="2"/>
              </a:rPr>
              <a:t></a:t>
            </a:r>
            <a:r>
              <a:rPr lang="en-US" altLang="zh-CN" i="1" baseline="-25000">
                <a:ea typeface="宋体" charset="-122"/>
                <a:sym typeface="Symbol" pitchFamily="18" charset="2"/>
              </a:rPr>
              <a:t>A</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a:t>
            </a:r>
            <a:endParaRPr lang="en-US" altLang="zh-CN">
              <a:ea typeface="宋体" charset="-122"/>
            </a:endParaRPr>
          </a:p>
        </p:txBody>
      </p:sp>
      <p:sp>
        <p:nvSpPr>
          <p:cNvPr id="20494" name="Text Box 14"/>
          <p:cNvSpPr txBox="1">
            <a:spLocks noChangeArrowheads="1"/>
          </p:cNvSpPr>
          <p:nvPr/>
        </p:nvSpPr>
        <p:spPr bwMode="auto">
          <a:xfrm>
            <a:off x="5827713" y="3733800"/>
            <a:ext cx="627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zh-CN" altLang="en-US">
                <a:ea typeface="宋体" charset="-122"/>
                <a:sym typeface="Symbol" pitchFamily="18" charset="2"/>
              </a:rPr>
              <a:t></a:t>
            </a:r>
            <a:r>
              <a:rPr lang="en-US" altLang="zh-CN" i="1" baseline="-25000">
                <a:ea typeface="宋体" charset="-122"/>
                <a:sym typeface="Symbol" pitchFamily="18" charset="2"/>
              </a:rPr>
              <a:t>B(</a:t>
            </a:r>
            <a:r>
              <a:rPr lang="en-US" altLang="zh-CN" baseline="-25000">
                <a:ea typeface="宋体" charset="-122"/>
                <a:sym typeface="Symbol" pitchFamily="18" charset="2"/>
              </a:rPr>
              <a:t>r</a:t>
            </a:r>
            <a:r>
              <a:rPr lang="en-US" altLang="zh-CN" i="1" baseline="-25000">
                <a:ea typeface="宋体" charset="-122"/>
                <a:sym typeface="Symbol" pitchFamily="18" charset="2"/>
              </a:rPr>
              <a:t>)</a:t>
            </a:r>
            <a:endParaRPr lang="en-US" altLang="zh-CN">
              <a:ea typeface="宋体" charset="-122"/>
            </a:endParaRPr>
          </a:p>
        </p:txBody>
      </p:sp>
      <p:sp>
        <p:nvSpPr>
          <p:cNvPr id="20495" name="Rectangle 15"/>
          <p:cNvSpPr>
            <a:spLocks noChangeArrowheads="1"/>
          </p:cNvSpPr>
          <p:nvPr/>
        </p:nvSpPr>
        <p:spPr bwMode="auto">
          <a:xfrm>
            <a:off x="1066800" y="4467225"/>
            <a:ext cx="2514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2336800" algn="l"/>
                <a:tab pos="3765550" algn="l"/>
              </a:tabLst>
              <a:defRPr>
                <a:solidFill>
                  <a:schemeClr val="tx1"/>
                </a:solidFill>
                <a:latin typeface="Helvetica" pitchFamily="34" charset="0"/>
              </a:defRPr>
            </a:lvl1pPr>
            <a:lvl2pPr marL="742950" indent="-285750">
              <a:tabLst>
                <a:tab pos="2336800" algn="l"/>
                <a:tab pos="3765550" algn="l"/>
              </a:tabLst>
              <a:defRPr>
                <a:solidFill>
                  <a:schemeClr val="tx1"/>
                </a:solidFill>
                <a:latin typeface="Helvetica" pitchFamily="34" charset="0"/>
              </a:defRPr>
            </a:lvl2pPr>
            <a:lvl3pPr marL="1143000" indent="-228600">
              <a:tabLst>
                <a:tab pos="2336800" algn="l"/>
                <a:tab pos="3765550" algn="l"/>
              </a:tabLst>
              <a:defRPr>
                <a:solidFill>
                  <a:schemeClr val="tx1"/>
                </a:solidFill>
                <a:latin typeface="Helvetica" pitchFamily="34" charset="0"/>
              </a:defRPr>
            </a:lvl3pPr>
            <a:lvl4pPr marL="1600200" indent="-228600">
              <a:tabLst>
                <a:tab pos="2336800" algn="l"/>
                <a:tab pos="3765550" algn="l"/>
              </a:tabLst>
              <a:defRPr>
                <a:solidFill>
                  <a:schemeClr val="tx1"/>
                </a:solidFill>
                <a:latin typeface="Helvetica" pitchFamily="34" charset="0"/>
              </a:defRPr>
            </a:lvl4pPr>
            <a:lvl5pPr marL="2057400" indent="-228600">
              <a:tabLst>
                <a:tab pos="2336800" algn="l"/>
                <a:tab pos="3765550" algn="l"/>
              </a:tabLst>
              <a:defRPr>
                <a:solidFill>
                  <a:schemeClr val="tx1"/>
                </a:solidFill>
                <a:latin typeface="Helvetica" pitchFamily="34" charset="0"/>
              </a:defRPr>
            </a:lvl5pPr>
            <a:lvl6pPr marL="2514600" indent="-228600" eaLnBrk="0" fontAlgn="base" hangingPunct="0">
              <a:spcBef>
                <a:spcPct val="0"/>
              </a:spcBef>
              <a:spcAft>
                <a:spcPct val="0"/>
              </a:spcAft>
              <a:tabLst>
                <a:tab pos="2336800" algn="l"/>
                <a:tab pos="3765550" algn="l"/>
              </a:tabLst>
              <a:defRPr>
                <a:solidFill>
                  <a:schemeClr val="tx1"/>
                </a:solidFill>
                <a:latin typeface="Helvetica" pitchFamily="34" charset="0"/>
              </a:defRPr>
            </a:lvl6pPr>
            <a:lvl7pPr marL="2971800" indent="-228600" eaLnBrk="0" fontAlgn="base" hangingPunct="0">
              <a:spcBef>
                <a:spcPct val="0"/>
              </a:spcBef>
              <a:spcAft>
                <a:spcPct val="0"/>
              </a:spcAft>
              <a:tabLst>
                <a:tab pos="2336800" algn="l"/>
                <a:tab pos="3765550" algn="l"/>
              </a:tabLst>
              <a:defRPr>
                <a:solidFill>
                  <a:schemeClr val="tx1"/>
                </a:solidFill>
                <a:latin typeface="Helvetica" pitchFamily="34" charset="0"/>
              </a:defRPr>
            </a:lvl7pPr>
            <a:lvl8pPr marL="3429000" indent="-228600" eaLnBrk="0" fontAlgn="base" hangingPunct="0">
              <a:spcBef>
                <a:spcPct val="0"/>
              </a:spcBef>
              <a:spcAft>
                <a:spcPct val="0"/>
              </a:spcAft>
              <a:tabLst>
                <a:tab pos="2336800" algn="l"/>
                <a:tab pos="3765550" algn="l"/>
              </a:tabLst>
              <a:defRPr>
                <a:solidFill>
                  <a:schemeClr val="tx1"/>
                </a:solidFill>
                <a:latin typeface="Helvetica" pitchFamily="34" charset="0"/>
              </a:defRPr>
            </a:lvl8pPr>
            <a:lvl9pPr marL="3886200" indent="-228600" eaLnBrk="0" fontAlgn="base" hangingPunct="0">
              <a:spcBef>
                <a:spcPct val="0"/>
              </a:spcBef>
              <a:spcAft>
                <a:spcPct val="0"/>
              </a:spcAft>
              <a:tabLst>
                <a:tab pos="2336800" algn="l"/>
                <a:tab pos="3765550" algn="l"/>
              </a:tabLst>
              <a:defRPr>
                <a:solidFill>
                  <a:schemeClr val="tx1"/>
                </a:solidFill>
                <a:latin typeface="Helvetica" pitchFamily="34" charset="0"/>
              </a:defRPr>
            </a:lvl9pPr>
          </a:lstStyle>
          <a:p>
            <a:pPr>
              <a:spcBef>
                <a:spcPct val="35000"/>
              </a:spcBef>
              <a:buClr>
                <a:schemeClr val="tx2"/>
              </a:buClr>
              <a:buFont typeface="Monotype Sorts" pitchFamily="2" charset="2"/>
              <a:buNone/>
            </a:pPr>
            <a:r>
              <a:rPr kumimoji="1" lang="zh-CN" altLang="en-US" sz="2000">
                <a:latin typeface="Times New Roman" pitchFamily="18" charset="0"/>
                <a:ea typeface="宋体" charset="-122"/>
                <a:sym typeface="Symbol" pitchFamily="18" charset="2"/>
              </a:rPr>
              <a:t></a:t>
            </a:r>
            <a:r>
              <a:rPr kumimoji="1" lang="en-US" altLang="zh-CN" sz="2000" baseline="-25000">
                <a:latin typeface="Times New Roman" pitchFamily="18" charset="0"/>
                <a:ea typeface="宋体" charset="-122"/>
                <a:sym typeface="Symbol" pitchFamily="18" charset="2"/>
              </a:rPr>
              <a:t>A</a:t>
            </a:r>
            <a:r>
              <a:rPr kumimoji="1" lang="en-US" altLang="zh-CN" sz="2000">
                <a:latin typeface="Times New Roman" pitchFamily="18" charset="0"/>
                <a:ea typeface="宋体" charset="-122"/>
                <a:sym typeface="Symbol" pitchFamily="18" charset="2"/>
              </a:rPr>
              <a:t> (r)     </a:t>
            </a:r>
            <a:r>
              <a:rPr kumimoji="1" lang="en-US" altLang="zh-CN" sz="2000" baseline="-25000">
                <a:latin typeface="Times New Roman" pitchFamily="18" charset="0"/>
                <a:ea typeface="宋体" charset="-122"/>
                <a:sym typeface="Symbol" pitchFamily="18" charset="2"/>
              </a:rPr>
              <a:t>B</a:t>
            </a:r>
            <a:r>
              <a:rPr kumimoji="1" lang="en-US" altLang="zh-CN" sz="2000">
                <a:latin typeface="Times New Roman" pitchFamily="18" charset="0"/>
                <a:ea typeface="宋体" charset="-122"/>
                <a:sym typeface="Symbol" pitchFamily="18" charset="2"/>
              </a:rPr>
              <a:t> (r)</a:t>
            </a:r>
          </a:p>
        </p:txBody>
      </p:sp>
      <p:sp>
        <p:nvSpPr>
          <p:cNvPr id="20496" name="Rectangle 16"/>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97" name="Rectangle 17"/>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98" name="Rectangle 18"/>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p>
        </p:txBody>
      </p:sp>
      <p:sp>
        <p:nvSpPr>
          <p:cNvPr id="20499" name="Rectangle 19"/>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endParaRPr lang="en-US" altLang="zh-CN" i="1">
              <a:ea typeface="宋体" charset="-122"/>
            </a:endParaRPr>
          </a:p>
        </p:txBody>
      </p:sp>
      <p:sp>
        <p:nvSpPr>
          <p:cNvPr id="20500" name="Freeform 22"/>
          <p:cNvSpPr>
            <a:spLocks/>
          </p:cNvSpPr>
          <p:nvPr/>
        </p:nvSpPr>
        <p:spPr bwMode="auto">
          <a:xfrm>
            <a:off x="1882775" y="4624388"/>
            <a:ext cx="142875" cy="142875"/>
          </a:xfrm>
          <a:custGeom>
            <a:avLst/>
            <a:gdLst>
              <a:gd name="T0" fmla="*/ 0 w 182"/>
              <a:gd name="T1" fmla="*/ 0 h 182"/>
              <a:gd name="T2" fmla="*/ 0 w 182"/>
              <a:gd name="T3" fmla="*/ 112160812 h 182"/>
              <a:gd name="T4" fmla="*/ 112160812 w 182"/>
              <a:gd name="T5" fmla="*/ 0 h 182"/>
              <a:gd name="T6" fmla="*/ 112160812 w 182"/>
              <a:gd name="T7" fmla="*/ 11216081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
        <p:nvSpPr>
          <p:cNvPr id="21" name="云形 20"/>
          <p:cNvSpPr/>
          <p:nvPr/>
        </p:nvSpPr>
        <p:spPr bwMode="auto">
          <a:xfrm>
            <a:off x="6134100" y="4624389"/>
            <a:ext cx="2138363" cy="113174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Helvetic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1600" i="1" dirty="0">
                <a:solidFill>
                  <a:srgbClr val="FF0000"/>
                </a:solidFill>
              </a:rPr>
              <a:t>可以</a:t>
            </a:r>
            <a:r>
              <a:rPr kumimoji="0" lang="zh-CN" altLang="en-US" sz="1600" b="0" i="1" u="none" strike="noStrike" cap="none" normalizeH="0" baseline="0" dirty="0" smtClean="0">
                <a:ln>
                  <a:noFill/>
                </a:ln>
                <a:solidFill>
                  <a:srgbClr val="FF0000"/>
                </a:solidFill>
                <a:effectLst/>
                <a:latin typeface="Helvetica" pitchFamily="34" charset="0"/>
              </a:rPr>
              <a:t>用来证伪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97230" y="220980"/>
            <a:ext cx="7254240" cy="457200"/>
          </a:xfrm>
        </p:spPr>
        <p:txBody>
          <a:bodyPr/>
          <a:lstStyle/>
          <a:p>
            <a:pPr>
              <a:defRPr/>
            </a:pPr>
            <a:r>
              <a:rPr lang="en-US" altLang="zh-CN" dirty="0" smtClean="0">
                <a:ea typeface="宋体" charset="-122"/>
              </a:rPr>
              <a:t>Normalization Theory</a:t>
            </a:r>
          </a:p>
        </p:txBody>
      </p:sp>
      <p:sp>
        <p:nvSpPr>
          <p:cNvPr id="21507" name="Rectangle 3"/>
          <p:cNvSpPr>
            <a:spLocks noGrp="1" noChangeArrowheads="1"/>
          </p:cNvSpPr>
          <p:nvPr>
            <p:ph type="body" idx="1"/>
          </p:nvPr>
        </p:nvSpPr>
        <p:spPr/>
        <p:txBody>
          <a:bodyPr/>
          <a:lstStyle/>
          <a:p>
            <a:r>
              <a:rPr lang="en-US" altLang="zh-CN" dirty="0" smtClean="0">
                <a:ea typeface="宋体" charset="-122"/>
              </a:rPr>
              <a:t>Decide whether a particular relation </a:t>
            </a:r>
            <a:r>
              <a:rPr lang="en-US" altLang="zh-CN" i="1" dirty="0" smtClean="0">
                <a:ea typeface="宋体" charset="-122"/>
              </a:rPr>
              <a:t>R</a:t>
            </a:r>
            <a:r>
              <a:rPr lang="en-US" altLang="zh-CN" dirty="0" smtClean="0">
                <a:ea typeface="宋体" charset="-122"/>
              </a:rPr>
              <a:t> is in “good” form.</a:t>
            </a:r>
          </a:p>
          <a:p>
            <a:r>
              <a:rPr lang="en-US" altLang="zh-CN" dirty="0" smtClean="0">
                <a:ea typeface="宋体" charset="-122"/>
              </a:rPr>
              <a:t>In the case that a relation </a:t>
            </a:r>
            <a:r>
              <a:rPr lang="en-US" altLang="zh-CN" i="1" dirty="0" smtClean="0">
                <a:ea typeface="宋体" charset="-122"/>
              </a:rPr>
              <a:t>R</a:t>
            </a:r>
            <a:r>
              <a:rPr lang="en-US" altLang="zh-CN" dirty="0" smtClean="0">
                <a:ea typeface="宋体" charset="-122"/>
              </a:rPr>
              <a:t> is not in “good” form, decompose it into a set of relations {</a:t>
            </a:r>
            <a:r>
              <a:rPr lang="en-US" altLang="zh-CN" i="1" dirty="0" smtClean="0">
                <a:ea typeface="宋体" charset="-122"/>
              </a:rPr>
              <a:t>R</a:t>
            </a:r>
            <a:r>
              <a:rPr lang="en-US" altLang="zh-CN" baseline="-25000" dirty="0" smtClean="0">
                <a:ea typeface="宋体" charset="-122"/>
              </a:rPr>
              <a:t>1</a:t>
            </a:r>
            <a:r>
              <a:rPr lang="en-US" altLang="zh-CN" i="1" dirty="0" smtClean="0">
                <a:ea typeface="宋体" charset="-122"/>
              </a:rPr>
              <a:t>, R</a:t>
            </a:r>
            <a:r>
              <a:rPr lang="en-US" altLang="zh-CN" baseline="-25000" dirty="0" smtClean="0">
                <a:ea typeface="宋体" charset="-122"/>
              </a:rPr>
              <a:t>2</a:t>
            </a:r>
            <a:r>
              <a:rPr lang="en-US" altLang="zh-CN" i="1" dirty="0" smtClean="0">
                <a:ea typeface="宋体" charset="-122"/>
              </a:rPr>
              <a:t>, ..., R</a:t>
            </a:r>
            <a:r>
              <a:rPr lang="en-US" altLang="zh-CN" i="1" baseline="-25000" dirty="0" smtClean="0">
                <a:ea typeface="宋体" charset="-122"/>
              </a:rPr>
              <a:t>n</a:t>
            </a:r>
            <a:r>
              <a:rPr lang="en-US" altLang="zh-CN" dirty="0" smtClean="0">
                <a:ea typeface="宋体" charset="-122"/>
              </a:rPr>
              <a:t>} such that </a:t>
            </a:r>
          </a:p>
          <a:p>
            <a:pPr lvl="1"/>
            <a:r>
              <a:rPr lang="en-US" altLang="zh-CN" sz="1800" dirty="0" smtClean="0">
                <a:ea typeface="宋体" charset="-122"/>
              </a:rPr>
              <a:t>each relation is in </a:t>
            </a:r>
            <a:r>
              <a:rPr lang="en-US" altLang="zh-CN" sz="1800" dirty="0" smtClean="0">
                <a:solidFill>
                  <a:schemeClr val="tx2"/>
                </a:solidFill>
                <a:ea typeface="宋体" charset="-122"/>
              </a:rPr>
              <a:t>good form</a:t>
            </a:r>
            <a:r>
              <a:rPr lang="en-US" altLang="zh-CN" sz="1800" dirty="0" smtClean="0">
                <a:ea typeface="宋体" charset="-122"/>
              </a:rPr>
              <a:t> </a:t>
            </a:r>
          </a:p>
          <a:p>
            <a:pPr lvl="1"/>
            <a:r>
              <a:rPr lang="en-US" altLang="zh-CN" sz="1800" dirty="0" smtClean="0">
                <a:ea typeface="宋体" charset="-122"/>
              </a:rPr>
              <a:t>the decomposition is a </a:t>
            </a:r>
            <a:r>
              <a:rPr lang="en-US" altLang="zh-CN" sz="1800" dirty="0" smtClean="0">
                <a:solidFill>
                  <a:schemeClr val="tx2"/>
                </a:solidFill>
                <a:ea typeface="宋体" charset="-122"/>
              </a:rPr>
              <a:t>lossless-join decomposition</a:t>
            </a:r>
          </a:p>
          <a:p>
            <a:endParaRPr lang="en-US" altLang="zh-CN" dirty="0" smtClean="0">
              <a:ea typeface="宋体" charset="-122"/>
            </a:endParaRPr>
          </a:p>
          <a:p>
            <a:r>
              <a:rPr lang="en-US" altLang="zh-CN" dirty="0" smtClean="0">
                <a:solidFill>
                  <a:srgbClr val="FF0000"/>
                </a:solidFill>
                <a:ea typeface="宋体" charset="-122"/>
              </a:rPr>
              <a:t>What is a good form?</a:t>
            </a:r>
            <a:r>
              <a:rPr lang="en-US" altLang="zh-CN" dirty="0" smtClean="0">
                <a:ea typeface="宋体" charset="-122"/>
              </a:rPr>
              <a:t> </a:t>
            </a:r>
            <a:br>
              <a:rPr lang="en-US" altLang="zh-CN" dirty="0" smtClean="0">
                <a:ea typeface="宋体" charset="-122"/>
              </a:rPr>
            </a:br>
            <a:endParaRPr lang="en-US" altLang="zh-CN" dirty="0" smtClean="0">
              <a:ea typeface="宋体" charset="-122"/>
            </a:endParaRPr>
          </a:p>
          <a:p>
            <a:r>
              <a:rPr lang="en-US" altLang="zh-CN" dirty="0" smtClean="0">
                <a:ea typeface="宋体" charset="-122"/>
              </a:rPr>
              <a:t>Our theory is based on:</a:t>
            </a:r>
          </a:p>
          <a:p>
            <a:pPr lvl="1"/>
            <a:r>
              <a:rPr lang="en-US" altLang="zh-CN" sz="1800" dirty="0" smtClean="0">
                <a:solidFill>
                  <a:schemeClr val="tx2"/>
                </a:solidFill>
                <a:ea typeface="宋体" charset="-122"/>
              </a:rPr>
              <a:t>functional dependencies</a:t>
            </a:r>
          </a:p>
          <a:p>
            <a:pPr lvl="1"/>
            <a:r>
              <a:rPr lang="en-US" altLang="zh-CN" sz="1800" dirty="0" smtClean="0">
                <a:ea typeface="宋体" charset="-122"/>
              </a:rPr>
              <a:t>multivalued dependencies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768350" y="98425"/>
            <a:ext cx="7129780" cy="609600"/>
          </a:xfrm>
        </p:spPr>
        <p:txBody>
          <a:bodyPr/>
          <a:lstStyle/>
          <a:p>
            <a:pPr>
              <a:defRPr/>
            </a:pPr>
            <a:r>
              <a:rPr lang="en-US" altLang="en-US" dirty="0">
                <a:ea typeface="宋体" charset="-122"/>
              </a:rPr>
              <a:t>Functional Dependencies</a:t>
            </a:r>
          </a:p>
        </p:txBody>
      </p:sp>
      <p:sp>
        <p:nvSpPr>
          <p:cNvPr id="15363" name="Rectangle 3"/>
          <p:cNvSpPr>
            <a:spLocks noGrp="1" noChangeArrowheads="1"/>
          </p:cNvSpPr>
          <p:nvPr>
            <p:ph type="body" idx="1"/>
          </p:nvPr>
        </p:nvSpPr>
        <p:spPr>
          <a:xfrm>
            <a:off x="882650" y="1197864"/>
            <a:ext cx="7461250" cy="3855720"/>
          </a:xfrm>
        </p:spPr>
        <p:txBody>
          <a:bodyPr/>
          <a:lstStyle/>
          <a:p>
            <a:pPr>
              <a:defRPr/>
            </a:pPr>
            <a:r>
              <a:rPr lang="en-US" altLang="en-US" dirty="0">
                <a:ea typeface="ＭＳ Ｐゴシック" pitchFamily="34" charset="-128"/>
              </a:rPr>
              <a:t>There are usually a variety of constraints (rules) on the data in the real world.</a:t>
            </a:r>
            <a:endParaRPr lang="en-US" altLang="en-US" i="1" dirty="0">
              <a:ea typeface="ＭＳ Ｐゴシック" pitchFamily="34" charset="-128"/>
            </a:endParaRPr>
          </a:p>
          <a:p>
            <a:pPr>
              <a:defRPr/>
            </a:pPr>
            <a:r>
              <a:rPr lang="en-US" altLang="en-US" dirty="0">
                <a:ea typeface="ＭＳ Ｐゴシック" pitchFamily="34" charset="-128"/>
              </a:rPr>
              <a:t>For example, some of the constraints that are expected to hold  in a university database are:</a:t>
            </a:r>
          </a:p>
          <a:p>
            <a:pPr lvl="1">
              <a:defRPr/>
            </a:pPr>
            <a:r>
              <a:rPr lang="en-US" altLang="en-US" dirty="0">
                <a:ea typeface="ＭＳ Ｐゴシック" charset="-128"/>
              </a:rPr>
              <a:t>Students and instructors are </a:t>
            </a:r>
            <a:r>
              <a:rPr lang="en-US" altLang="en-US" dirty="0">
                <a:solidFill>
                  <a:srgbClr val="C00000"/>
                </a:solidFill>
                <a:ea typeface="ＭＳ Ｐゴシック" charset="-128"/>
              </a:rPr>
              <a:t>uniquely identified</a:t>
            </a:r>
            <a:r>
              <a:rPr lang="en-US" altLang="en-US" dirty="0">
                <a:ea typeface="ＭＳ Ｐゴシック" charset="-128"/>
              </a:rPr>
              <a:t> by their ID.</a:t>
            </a:r>
          </a:p>
          <a:p>
            <a:pPr lvl="1">
              <a:defRPr/>
            </a:pPr>
            <a:r>
              <a:rPr lang="en-US" altLang="en-US" dirty="0">
                <a:ea typeface="ＭＳ Ｐゴシック" charset="-128"/>
              </a:rPr>
              <a:t>Each student and instructor has </a:t>
            </a:r>
            <a:r>
              <a:rPr lang="en-US" altLang="en-US" dirty="0">
                <a:solidFill>
                  <a:srgbClr val="C00000"/>
                </a:solidFill>
                <a:ea typeface="ＭＳ Ｐゴシック" charset="-128"/>
              </a:rPr>
              <a:t>only one</a:t>
            </a:r>
            <a:r>
              <a:rPr lang="en-US" altLang="en-US" dirty="0">
                <a:ea typeface="ＭＳ Ｐゴシック" charset="-128"/>
              </a:rPr>
              <a:t> name.</a:t>
            </a:r>
          </a:p>
          <a:p>
            <a:pPr lvl="1">
              <a:defRPr/>
            </a:pPr>
            <a:r>
              <a:rPr lang="en-US" altLang="en-US" dirty="0">
                <a:ea typeface="ＭＳ Ｐゴシック" charset="-128"/>
              </a:rPr>
              <a:t>Each instructor and student is (primarily) associated with </a:t>
            </a:r>
            <a:r>
              <a:rPr lang="en-US" altLang="en-US" dirty="0">
                <a:solidFill>
                  <a:srgbClr val="C00000"/>
                </a:solidFill>
                <a:ea typeface="ＭＳ Ｐゴシック" charset="-128"/>
              </a:rPr>
              <a:t>only one </a:t>
            </a:r>
            <a:r>
              <a:rPr lang="en-US" altLang="en-US" dirty="0">
                <a:ea typeface="ＭＳ Ｐゴシック" charset="-128"/>
              </a:rPr>
              <a:t>department.</a:t>
            </a:r>
          </a:p>
          <a:p>
            <a:pPr lvl="1">
              <a:defRPr/>
            </a:pPr>
            <a:r>
              <a:rPr lang="en-US" altLang="en-US" dirty="0">
                <a:ea typeface="ＭＳ Ｐゴシック" charset="-128"/>
              </a:rPr>
              <a:t>Each department has only one value for its budget, and </a:t>
            </a:r>
            <a:r>
              <a:rPr lang="en-US" altLang="en-US" dirty="0">
                <a:solidFill>
                  <a:srgbClr val="C00000"/>
                </a:solidFill>
                <a:ea typeface="ＭＳ Ｐゴシック" charset="-128"/>
              </a:rPr>
              <a:t>only one </a:t>
            </a:r>
            <a:r>
              <a:rPr lang="en-US" altLang="en-US" dirty="0">
                <a:ea typeface="ＭＳ Ｐゴシック" charset="-128"/>
              </a:rPr>
              <a:t>associated building.</a:t>
            </a:r>
          </a:p>
        </p:txBody>
      </p:sp>
    </p:spTree>
    <p:extLst>
      <p:ext uri="{BB962C8B-B14F-4D97-AF65-F5344CB8AC3E}">
        <p14:creationId xmlns:p14="http://schemas.microsoft.com/office/powerpoint/2010/main" val="247237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525780" y="137160"/>
            <a:ext cx="8077200" cy="609600"/>
          </a:xfrm>
        </p:spPr>
        <p:txBody>
          <a:bodyPr/>
          <a:lstStyle/>
          <a:p>
            <a:pPr>
              <a:defRPr/>
            </a:pPr>
            <a:r>
              <a:rPr lang="en-US" altLang="zh-CN" dirty="0" smtClean="0">
                <a:ea typeface="宋体" charset="-122"/>
              </a:rPr>
              <a:t>Functional Dependencies (Cont.)</a:t>
            </a:r>
          </a:p>
        </p:txBody>
      </p:sp>
      <p:sp>
        <p:nvSpPr>
          <p:cNvPr id="22531" name="Rectangle 3"/>
          <p:cNvSpPr>
            <a:spLocks noGrp="1" noChangeArrowheads="1"/>
          </p:cNvSpPr>
          <p:nvPr>
            <p:ph type="body" idx="1"/>
          </p:nvPr>
        </p:nvSpPr>
        <p:spPr>
          <a:xfrm>
            <a:off x="571500" y="1297305"/>
            <a:ext cx="8183880" cy="4269105"/>
          </a:xfrm>
        </p:spPr>
        <p:txBody>
          <a:bodyPr/>
          <a:lstStyle/>
          <a:p>
            <a:pPr>
              <a:defRPr/>
            </a:pPr>
            <a:r>
              <a:rPr lang="en-US" altLang="en-US" dirty="0" smtClean="0">
                <a:ea typeface="ＭＳ Ｐゴシック" pitchFamily="34" charset="-128"/>
              </a:rPr>
              <a:t>A </a:t>
            </a:r>
            <a:r>
              <a:rPr lang="en-US" altLang="en-US" b="1" dirty="0">
                <a:solidFill>
                  <a:srgbClr val="002060"/>
                </a:solidFill>
                <a:ea typeface="ＭＳ Ｐゴシック" pitchFamily="34" charset="-128"/>
              </a:rPr>
              <a:t>legal instance of a database</a:t>
            </a:r>
            <a:r>
              <a:rPr lang="en-US" altLang="en-US" sz="2400" dirty="0">
                <a:ea typeface="ＭＳ Ｐゴシック" pitchFamily="34" charset="-128"/>
              </a:rPr>
              <a:t> </a:t>
            </a:r>
            <a:r>
              <a:rPr lang="en-US" altLang="en-US" dirty="0">
                <a:ea typeface="ＭＳ Ｐゴシック" pitchFamily="34" charset="-128"/>
              </a:rPr>
              <a:t>is one where all the relation instances are legal instances</a:t>
            </a:r>
            <a:endParaRPr lang="en-US" altLang="en-US" dirty="0"/>
          </a:p>
          <a:p>
            <a:pPr lvl="1"/>
            <a:r>
              <a:rPr lang="en-US" altLang="en-US" dirty="0">
                <a:ea typeface="ＭＳ Ｐゴシック" pitchFamily="34" charset="-128"/>
              </a:rPr>
              <a:t>An instance of a relation that satisfies all such constraints is called a  </a:t>
            </a:r>
            <a:r>
              <a:rPr lang="en-US" altLang="en-US" b="1" dirty="0">
                <a:solidFill>
                  <a:srgbClr val="002060"/>
                </a:solidFill>
                <a:ea typeface="ＭＳ Ｐゴシック" pitchFamily="34" charset="-128"/>
              </a:rPr>
              <a:t>legal instance of the relation</a:t>
            </a:r>
            <a:r>
              <a:rPr lang="en-US" altLang="en-US" dirty="0" smtClean="0">
                <a:ea typeface="ＭＳ Ｐゴシック" pitchFamily="34" charset="-128"/>
              </a:rPr>
              <a:t>;</a:t>
            </a:r>
          </a:p>
          <a:p>
            <a:pPr lvl="1"/>
            <a:endParaRPr lang="en-US" altLang="en-US" dirty="0"/>
          </a:p>
          <a:p>
            <a:r>
              <a:rPr lang="en-US" altLang="zh-CN" dirty="0" smtClean="0">
                <a:ea typeface="宋体" charset="-122"/>
              </a:rPr>
              <a:t>The logical meaning of </a:t>
            </a:r>
            <a:r>
              <a:rPr lang="en-US" altLang="zh-CN" dirty="0" smtClean="0">
                <a:solidFill>
                  <a:srgbClr val="C00000"/>
                </a:solidFill>
                <a:ea typeface="宋体" charset="-122"/>
              </a:rPr>
              <a:t>functional dependency</a:t>
            </a:r>
            <a:r>
              <a:rPr lang="en-US" altLang="zh-CN" dirty="0" smtClean="0">
                <a:ea typeface="宋体" charset="-122"/>
              </a:rPr>
              <a:t>: Constraints on the set of legal relations require that the value for a certain set of attributes determines </a:t>
            </a:r>
            <a:r>
              <a:rPr lang="en-US" altLang="zh-CN" dirty="0" smtClean="0">
                <a:solidFill>
                  <a:srgbClr val="C00000"/>
                </a:solidFill>
                <a:ea typeface="宋体" charset="-122"/>
              </a:rPr>
              <a:t>uniquely</a:t>
            </a:r>
            <a:r>
              <a:rPr lang="en-US" altLang="zh-CN" dirty="0" smtClean="0">
                <a:ea typeface="宋体" charset="-122"/>
              </a:rPr>
              <a:t> the value for another set of attributes.</a:t>
            </a:r>
          </a:p>
          <a:p>
            <a:endParaRPr lang="en-US" altLang="zh-CN" dirty="0" smtClean="0">
              <a:ea typeface="宋体" charset="-122"/>
            </a:endParaRPr>
          </a:p>
          <a:p>
            <a:r>
              <a:rPr lang="en-US" altLang="zh-CN" dirty="0" smtClean="0">
                <a:ea typeface="宋体" charset="-122"/>
              </a:rPr>
              <a:t>A functional dependency is a generalization of the notion of a </a:t>
            </a:r>
            <a:r>
              <a:rPr lang="en-US" altLang="zh-CN" i="1" dirty="0" smtClean="0">
                <a:ea typeface="宋体" charset="-122"/>
              </a:rPr>
              <a:t>key.</a:t>
            </a:r>
            <a:endParaRPr lang="en-US" altLang="zh-CN" dirty="0" smtClean="0">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0850" y="203200"/>
            <a:ext cx="8077200" cy="609600"/>
          </a:xfrm>
        </p:spPr>
        <p:txBody>
          <a:bodyPr/>
          <a:lstStyle/>
          <a:p>
            <a:pPr>
              <a:defRPr/>
            </a:pPr>
            <a:r>
              <a:rPr lang="en-US" altLang="zh-CN" smtClean="0">
                <a:ea typeface="宋体" charset="-122"/>
              </a:rPr>
              <a:t>Introduction</a:t>
            </a:r>
          </a:p>
        </p:txBody>
      </p:sp>
      <p:sp>
        <p:nvSpPr>
          <p:cNvPr id="5123" name="Rectangle 3"/>
          <p:cNvSpPr>
            <a:spLocks noGrp="1" noChangeArrowheads="1"/>
          </p:cNvSpPr>
          <p:nvPr>
            <p:ph type="body" idx="1"/>
          </p:nvPr>
        </p:nvSpPr>
        <p:spPr/>
        <p:txBody>
          <a:bodyPr/>
          <a:lstStyle/>
          <a:p>
            <a:r>
              <a:rPr lang="en-US" altLang="zh-CN" dirty="0" smtClean="0">
                <a:ea typeface="宋体" charset="-122"/>
              </a:rPr>
              <a:t>The goal of a relational database design is to generate a set of relation schemas that allows us</a:t>
            </a:r>
          </a:p>
          <a:p>
            <a:pPr lvl="1"/>
            <a:r>
              <a:rPr lang="en-US" altLang="zh-CN" sz="1800" dirty="0" smtClean="0">
                <a:ea typeface="宋体" charset="-122"/>
              </a:rPr>
              <a:t>To store information </a:t>
            </a:r>
            <a:r>
              <a:rPr lang="en-US" altLang="zh-CN" sz="1800" dirty="0" smtClean="0">
                <a:solidFill>
                  <a:schemeClr val="tx2"/>
                </a:solidFill>
                <a:ea typeface="宋体" charset="-122"/>
              </a:rPr>
              <a:t>without unnecessary redundancy</a:t>
            </a:r>
          </a:p>
          <a:p>
            <a:pPr lvl="1"/>
            <a:r>
              <a:rPr lang="en-US" altLang="zh-CN" sz="1800" dirty="0" smtClean="0">
                <a:ea typeface="宋体" charset="-122"/>
              </a:rPr>
              <a:t>To </a:t>
            </a:r>
            <a:r>
              <a:rPr lang="en-US" altLang="zh-CN" sz="1800" dirty="0" smtClean="0">
                <a:solidFill>
                  <a:schemeClr val="tx2"/>
                </a:solidFill>
                <a:ea typeface="宋体" charset="-122"/>
              </a:rPr>
              <a:t>retrieve information easily</a:t>
            </a:r>
          </a:p>
          <a:p>
            <a:endParaRPr lang="en-US" altLang="zh-CN" dirty="0" smtClean="0">
              <a:ea typeface="宋体" charset="-122"/>
            </a:endParaRPr>
          </a:p>
          <a:p>
            <a:r>
              <a:rPr lang="en-US" altLang="zh-CN" dirty="0" smtClean="0">
                <a:ea typeface="宋体" charset="-122"/>
              </a:rPr>
              <a:t>This is accomplished by designing schemas that are in an appropriate </a:t>
            </a:r>
            <a:r>
              <a:rPr lang="en-US" altLang="zh-CN" dirty="0" smtClean="0">
                <a:solidFill>
                  <a:schemeClr val="tx2"/>
                </a:solidFill>
                <a:ea typeface="宋体" charset="-122"/>
              </a:rPr>
              <a:t>normal form</a:t>
            </a:r>
            <a:r>
              <a:rPr lang="en-US" altLang="zh-CN" dirty="0" smtClean="0">
                <a:ea typeface="宋体" charset="-122"/>
              </a:rPr>
              <a:t>.</a:t>
            </a:r>
          </a:p>
          <a:p>
            <a:endParaRPr lang="en-US" altLang="zh-CN" dirty="0" smtClean="0">
              <a:ea typeface="宋体" charset="-122"/>
            </a:endParaRPr>
          </a:p>
          <a:p>
            <a:r>
              <a:rPr lang="en-US" altLang="zh-CN" dirty="0" smtClean="0">
                <a:ea typeface="宋体" charset="-122"/>
              </a:rPr>
              <a:t>Basically, it is how to general a </a:t>
            </a:r>
            <a:r>
              <a:rPr lang="en-US" altLang="zh-CN" dirty="0" smtClean="0">
                <a:solidFill>
                  <a:srgbClr val="FF0000"/>
                </a:solidFill>
                <a:ea typeface="宋体" charset="-122"/>
              </a:rPr>
              <a:t>good </a:t>
            </a:r>
            <a:r>
              <a:rPr lang="en-US" altLang="zh-CN" dirty="0" smtClean="0">
                <a:ea typeface="宋体" charset="-122"/>
              </a:rPr>
              <a:t>relation schemas to represent an enterprise database.</a:t>
            </a:r>
          </a:p>
          <a:p>
            <a:pPr lvl="1"/>
            <a:endParaRPr lang="en-US" altLang="zh-CN" sz="1800" dirty="0" smtClean="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ltLang="zh-CN" dirty="0" smtClean="0">
                <a:ea typeface="宋体" charset="-122"/>
              </a:rPr>
              <a:t>Functional Dependencies Definition</a:t>
            </a:r>
          </a:p>
        </p:txBody>
      </p:sp>
      <p:sp>
        <p:nvSpPr>
          <p:cNvPr id="23555" name="Rectangle 3"/>
          <p:cNvSpPr>
            <a:spLocks noGrp="1" noChangeArrowheads="1"/>
          </p:cNvSpPr>
          <p:nvPr>
            <p:ph type="body" idx="1"/>
          </p:nvPr>
        </p:nvSpPr>
        <p:spPr>
          <a:xfrm>
            <a:off x="709612" y="933450"/>
            <a:ext cx="7245350" cy="5421630"/>
          </a:xfrm>
        </p:spPr>
        <p:txBody>
          <a:bodyPr/>
          <a:lstStyle/>
          <a:p>
            <a:pPr>
              <a:tabLst>
                <a:tab pos="2917825" algn="ctr"/>
              </a:tabLst>
            </a:pPr>
            <a:r>
              <a:rPr lang="en-US" altLang="zh-CN" sz="1800" dirty="0" smtClean="0">
                <a:ea typeface="宋体" charset="-122"/>
              </a:rPr>
              <a:t>Let </a:t>
            </a:r>
            <a:r>
              <a:rPr lang="en-US" altLang="zh-CN" sz="1800" i="1" dirty="0" smtClean="0">
                <a:ea typeface="宋体" charset="-122"/>
              </a:rPr>
              <a:t>R</a:t>
            </a:r>
            <a:r>
              <a:rPr lang="en-US" altLang="zh-CN" sz="1800" dirty="0" smtClean="0">
                <a:ea typeface="宋体" charset="-122"/>
              </a:rPr>
              <a:t> be a </a:t>
            </a:r>
            <a:r>
              <a:rPr lang="en-US" altLang="zh-CN" sz="1800" dirty="0" smtClean="0">
                <a:solidFill>
                  <a:srgbClr val="FF0000"/>
                </a:solidFill>
                <a:ea typeface="宋体" charset="-122"/>
              </a:rPr>
              <a:t>relation</a:t>
            </a:r>
            <a:r>
              <a:rPr lang="en-US" altLang="zh-CN" sz="1800" dirty="0" smtClean="0">
                <a:ea typeface="宋体" charset="-122"/>
              </a:rPr>
              <a:t> </a:t>
            </a:r>
            <a:r>
              <a:rPr lang="en-US" altLang="zh-CN" sz="1800" dirty="0" smtClean="0">
                <a:solidFill>
                  <a:srgbClr val="FF0000"/>
                </a:solidFill>
                <a:ea typeface="宋体" charset="-122"/>
              </a:rPr>
              <a:t>schema</a:t>
            </a:r>
          </a:p>
          <a:p>
            <a:pPr>
              <a:buFont typeface="Monotype Sorts" pitchFamily="2" charset="2"/>
              <a:buNone/>
              <a:tabLst>
                <a:tab pos="2917825" algn="ctr"/>
              </a:tabLst>
            </a:pPr>
            <a:r>
              <a:rPr lang="en-US" altLang="zh-CN" sz="1800" dirty="0" smtClean="0">
                <a:ea typeface="宋体" charset="-122"/>
              </a:rPr>
              <a:t>		</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R  and  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R</a:t>
            </a:r>
          </a:p>
          <a:p>
            <a:pPr>
              <a:tabLst>
                <a:tab pos="2917825" algn="ctr"/>
              </a:tabLst>
            </a:pPr>
            <a:r>
              <a:rPr lang="en-US" altLang="zh-CN" sz="1800" dirty="0" smtClean="0">
                <a:ea typeface="宋体" charset="-122"/>
                <a:sym typeface="Symbol" pitchFamily="18" charset="2"/>
              </a:rPr>
              <a:t>The functional dependency</a:t>
            </a:r>
          </a:p>
          <a:p>
            <a:pPr>
              <a:buFont typeface="Monotype Sorts" pitchFamily="2" charset="2"/>
              <a:buNone/>
              <a:tabLst>
                <a:tab pos="2917825" algn="ctr"/>
              </a:tabLst>
            </a:pP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br>
              <a:rPr lang="en-US" altLang="zh-CN" sz="1800" i="1" dirty="0" smtClean="0">
                <a:ea typeface="宋体" charset="-122"/>
                <a:sym typeface="Symbol" pitchFamily="18" charset="2"/>
              </a:rPr>
            </a:br>
            <a:r>
              <a:rPr lang="en-US" altLang="zh-CN" sz="1800" dirty="0" smtClean="0">
                <a:solidFill>
                  <a:schemeClr val="tx2"/>
                </a:solidFill>
                <a:ea typeface="宋体" charset="-122"/>
                <a:sym typeface="Symbol" pitchFamily="18" charset="2"/>
              </a:rPr>
              <a:t>holds on</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 if and only if for </a:t>
            </a:r>
            <a:r>
              <a:rPr lang="en-US" altLang="zh-CN" sz="1800" dirty="0" smtClean="0">
                <a:solidFill>
                  <a:srgbClr val="FF0000"/>
                </a:solidFill>
                <a:ea typeface="宋体" charset="-122"/>
                <a:sym typeface="Symbol" pitchFamily="18" charset="2"/>
              </a:rPr>
              <a:t>any legal relations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(R), whenever any two tuples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1</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2</a:t>
            </a:r>
            <a:r>
              <a:rPr lang="en-US" altLang="zh-CN" sz="1800" dirty="0" smtClean="0">
                <a:ea typeface="宋体" charset="-122"/>
                <a:sym typeface="Symbol" pitchFamily="18" charset="2"/>
              </a:rPr>
              <a:t> of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 agree on the attributes , they also agree on the attributes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That is, </a:t>
            </a:r>
          </a:p>
          <a:p>
            <a:pPr>
              <a:buFont typeface="Monotype Sorts" pitchFamily="2" charset="2"/>
              <a:buNone/>
              <a:tabLst>
                <a:tab pos="2917825" algn="ctr"/>
              </a:tabLst>
            </a:pPr>
            <a:r>
              <a:rPr lang="en-US" altLang="zh-CN" sz="1800" i="1" dirty="0" smtClean="0">
                <a:ea typeface="宋体" charset="-122"/>
                <a:sym typeface="Symbol" pitchFamily="18" charset="2"/>
              </a:rPr>
              <a:t>		 t</a:t>
            </a:r>
            <a:r>
              <a:rPr lang="en-US" altLang="zh-CN" sz="1800" baseline="-25000" dirty="0" smtClean="0">
                <a:ea typeface="宋体" charset="-122"/>
                <a:sym typeface="Symbol" pitchFamily="18" charset="2"/>
              </a:rPr>
              <a:t>1</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2 </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1</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2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p>
          <a:p>
            <a:pPr>
              <a:buFont typeface="Monotype Sorts" pitchFamily="2" charset="2"/>
              <a:buNone/>
              <a:tabLst>
                <a:tab pos="2917825" algn="ctr"/>
              </a:tabLst>
            </a:pPr>
            <a:endParaRPr lang="en-US" altLang="zh-CN" sz="1800" dirty="0" smtClean="0">
              <a:ea typeface="宋体" charset="-122"/>
              <a:sym typeface="Symbol" pitchFamily="18" charset="2"/>
            </a:endParaRPr>
          </a:p>
          <a:p>
            <a:pPr lvl="1">
              <a:tabLst>
                <a:tab pos="2917825" algn="ctr"/>
              </a:tabLst>
            </a:pPr>
            <a:r>
              <a:rPr lang="en-US" altLang="zh-CN" sz="1600" dirty="0" smtClean="0">
                <a:ea typeface="宋体" charset="-122"/>
              </a:rPr>
              <a:t>Example:  Consider </a:t>
            </a:r>
            <a:r>
              <a:rPr lang="en-US" altLang="zh-CN" sz="1600" i="1" dirty="0" smtClean="0">
                <a:ea typeface="宋体" charset="-122"/>
              </a:rPr>
              <a:t>r(A,B)</a:t>
            </a:r>
            <a:r>
              <a:rPr lang="en-US" altLang="zh-CN" sz="1600" dirty="0" smtClean="0">
                <a:ea typeface="宋体" charset="-122"/>
              </a:rPr>
              <a:t> with the following instance of </a:t>
            </a:r>
            <a:r>
              <a:rPr lang="en-US" altLang="zh-CN" sz="1600" i="1" dirty="0" smtClean="0">
                <a:ea typeface="宋体" charset="-122"/>
              </a:rPr>
              <a:t>r.</a:t>
            </a:r>
            <a:endParaRPr lang="en-US" altLang="zh-CN" sz="1600" dirty="0" smtClean="0">
              <a:ea typeface="宋体" charset="-122"/>
            </a:endParaRPr>
          </a:p>
          <a:p>
            <a:pPr>
              <a:tabLst>
                <a:tab pos="2917825" algn="ctr"/>
              </a:tabLst>
            </a:pPr>
            <a:endParaRPr lang="en-US" altLang="zh-CN" sz="1800" dirty="0" smtClean="0">
              <a:ea typeface="宋体" charset="-122"/>
            </a:endParaRPr>
          </a:p>
          <a:p>
            <a:pPr>
              <a:tabLst>
                <a:tab pos="2917825" algn="ctr"/>
              </a:tabLst>
            </a:pPr>
            <a:endParaRPr lang="en-US" altLang="zh-CN" sz="1800" dirty="0" smtClean="0">
              <a:ea typeface="宋体" charset="-122"/>
            </a:endParaRPr>
          </a:p>
          <a:p>
            <a:pPr>
              <a:tabLst>
                <a:tab pos="2917825" algn="ctr"/>
              </a:tabLst>
            </a:pPr>
            <a:endParaRPr lang="en-US" altLang="zh-CN" sz="1800" dirty="0" smtClean="0">
              <a:ea typeface="宋体" charset="-122"/>
            </a:endParaRPr>
          </a:p>
          <a:p>
            <a:pPr lvl="1">
              <a:tabLst>
                <a:tab pos="2917825" algn="ctr"/>
              </a:tabLst>
            </a:pPr>
            <a:r>
              <a:rPr lang="en-US" altLang="zh-CN" sz="1600" dirty="0" smtClean="0">
                <a:ea typeface="宋体" charset="-122"/>
              </a:rPr>
              <a:t>On this instance, </a:t>
            </a:r>
            <a:r>
              <a:rPr lang="en-US" altLang="zh-CN" sz="1600" i="1" dirty="0" smtClean="0">
                <a:ea typeface="宋体" charset="-122"/>
              </a:rPr>
              <a:t>A</a:t>
            </a:r>
            <a:r>
              <a:rPr lang="en-US" altLang="zh-CN" sz="1600" dirty="0" smtClean="0">
                <a:ea typeface="宋体" charset="-12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rPr>
              <a:t>B</a:t>
            </a:r>
            <a:r>
              <a:rPr lang="en-US" altLang="zh-CN" sz="1600" dirty="0" smtClean="0">
                <a:ea typeface="宋体" charset="-122"/>
              </a:rPr>
              <a:t> does </a:t>
            </a:r>
            <a:r>
              <a:rPr lang="en-US" altLang="zh-CN" sz="1600" b="1" dirty="0" smtClean="0">
                <a:ea typeface="宋体" charset="-122"/>
              </a:rPr>
              <a:t>NOT</a:t>
            </a:r>
            <a:r>
              <a:rPr lang="en-US" altLang="zh-CN" sz="1600" dirty="0" smtClean="0">
                <a:ea typeface="宋体" charset="-122"/>
              </a:rPr>
              <a:t> hold, but  </a:t>
            </a:r>
            <a:r>
              <a:rPr lang="en-US" altLang="zh-CN" sz="1600" i="1" dirty="0" smtClean="0">
                <a:ea typeface="宋体" charset="-122"/>
              </a:rPr>
              <a:t>B</a:t>
            </a:r>
            <a:r>
              <a:rPr lang="en-US" altLang="zh-CN" sz="1600" dirty="0" smtClean="0">
                <a:ea typeface="宋体" charset="-122"/>
              </a:rPr>
              <a:t> </a:t>
            </a:r>
            <a:r>
              <a:rPr lang="en-US" altLang="zh-CN" sz="1600" dirty="0" smtClean="0">
                <a:ea typeface="宋体" charset="-122"/>
                <a:sym typeface="Symbol" pitchFamily="18" charset="2"/>
              </a:rPr>
              <a:t></a:t>
            </a:r>
            <a:r>
              <a:rPr lang="en-US" altLang="zh-CN" sz="1600" dirty="0" smtClean="0">
                <a:ea typeface="宋体" charset="-122"/>
              </a:rPr>
              <a:t> </a:t>
            </a:r>
            <a:r>
              <a:rPr lang="en-US" altLang="zh-CN" sz="1600" i="1" dirty="0" smtClean="0">
                <a:ea typeface="宋体" charset="-122"/>
              </a:rPr>
              <a:t>A</a:t>
            </a:r>
            <a:r>
              <a:rPr lang="en-US" altLang="zh-CN" sz="1600" dirty="0" smtClean="0">
                <a:ea typeface="宋体" charset="-122"/>
              </a:rPr>
              <a:t> does hold. </a:t>
            </a:r>
          </a:p>
        </p:txBody>
      </p:sp>
      <p:sp>
        <p:nvSpPr>
          <p:cNvPr id="23556" name="Text Box 4"/>
          <p:cNvSpPr txBox="1">
            <a:spLocks noChangeArrowheads="1"/>
          </p:cNvSpPr>
          <p:nvPr/>
        </p:nvSpPr>
        <p:spPr bwMode="auto">
          <a:xfrm>
            <a:off x="3943350" y="4416743"/>
            <a:ext cx="777875" cy="925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buFontTx/>
              <a:buAutoNum type="arabicPlain"/>
            </a:pPr>
            <a:r>
              <a:rPr lang="en-US" altLang="zh-CN">
                <a:ea typeface="宋体" charset="-122"/>
              </a:rPr>
              <a:t>4</a:t>
            </a:r>
          </a:p>
          <a:p>
            <a:r>
              <a:rPr lang="en-US" altLang="zh-CN">
                <a:ea typeface="宋体" charset="-122"/>
              </a:rPr>
              <a:t>1     5</a:t>
            </a:r>
          </a:p>
          <a:p>
            <a:r>
              <a:rPr lang="en-US" altLang="zh-CN">
                <a:ea typeface="宋体" charset="-122"/>
              </a:rPr>
              <a:t>3	7</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803910" y="300990"/>
            <a:ext cx="7924800" cy="457200"/>
          </a:xfrm>
        </p:spPr>
        <p:txBody>
          <a:bodyPr/>
          <a:lstStyle/>
          <a:p>
            <a:pPr>
              <a:defRPr/>
            </a:pPr>
            <a:r>
              <a:rPr lang="en-US" altLang="zh-CN" sz="2800" dirty="0" smtClean="0">
                <a:ea typeface="宋体" charset="-122"/>
              </a:rPr>
              <a:t>Closure of a Set of Functional Dependencies</a:t>
            </a:r>
          </a:p>
        </p:txBody>
      </p:sp>
      <p:sp>
        <p:nvSpPr>
          <p:cNvPr id="27651" name="Rectangle 3"/>
          <p:cNvSpPr>
            <a:spLocks noGrp="1" noChangeArrowheads="1"/>
          </p:cNvSpPr>
          <p:nvPr>
            <p:ph type="body" idx="1"/>
          </p:nvPr>
        </p:nvSpPr>
        <p:spPr>
          <a:xfrm>
            <a:off x="667789" y="1341610"/>
            <a:ext cx="7961861" cy="3923579"/>
          </a:xfrm>
        </p:spPr>
        <p:txBody>
          <a:bodyPr/>
          <a:lstStyle/>
          <a:p>
            <a:r>
              <a:rPr lang="en-US" altLang="zh-CN" dirty="0" smtClean="0">
                <a:ea typeface="宋体" charset="-122"/>
              </a:rPr>
              <a:t>Given a set </a:t>
            </a:r>
            <a:r>
              <a:rPr lang="en-US" altLang="zh-CN" i="1" dirty="0" smtClean="0">
                <a:ea typeface="宋体" charset="-122"/>
              </a:rPr>
              <a:t>F</a:t>
            </a:r>
            <a:r>
              <a:rPr lang="en-US" altLang="zh-CN" dirty="0" smtClean="0">
                <a:ea typeface="宋体" charset="-122"/>
              </a:rPr>
              <a:t> set of functional dependencies, there are certain other functional dependencies that are logically implied by </a:t>
            </a:r>
            <a:r>
              <a:rPr lang="en-US" altLang="zh-CN" i="1" dirty="0" smtClean="0">
                <a:ea typeface="宋体" charset="-122"/>
              </a:rPr>
              <a:t>F</a:t>
            </a:r>
            <a:r>
              <a:rPr lang="en-US" altLang="zh-CN" dirty="0" smtClean="0">
                <a:ea typeface="宋体" charset="-122"/>
              </a:rPr>
              <a:t>.</a:t>
            </a:r>
          </a:p>
          <a:p>
            <a:pPr lvl="1"/>
            <a:r>
              <a:rPr lang="en-US" altLang="zh-CN" sz="1800" dirty="0" smtClean="0">
                <a:ea typeface="宋体" charset="-122"/>
              </a:rPr>
              <a:t>E.g.  If  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B and  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C,  then we can infer that 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C</a:t>
            </a:r>
          </a:p>
          <a:p>
            <a:pPr marL="457200" lvl="1" indent="0">
              <a:buNone/>
            </a:pPr>
            <a:endParaRPr lang="en-US" altLang="zh-CN" sz="1800" dirty="0" smtClean="0">
              <a:ea typeface="宋体" charset="-122"/>
            </a:endParaRPr>
          </a:p>
          <a:p>
            <a:r>
              <a:rPr lang="en-US" altLang="zh-CN" dirty="0" smtClean="0">
                <a:ea typeface="宋体" charset="-122"/>
              </a:rPr>
              <a:t>The set of all functional dependencies logically implied by </a:t>
            </a:r>
            <a:r>
              <a:rPr lang="en-US" altLang="zh-CN" i="1" dirty="0" smtClean="0">
                <a:ea typeface="宋体" charset="-122"/>
              </a:rPr>
              <a:t>F</a:t>
            </a:r>
            <a:r>
              <a:rPr lang="en-US" altLang="zh-CN" dirty="0" smtClean="0">
                <a:ea typeface="宋体" charset="-122"/>
              </a:rPr>
              <a:t> is the </a:t>
            </a:r>
            <a:r>
              <a:rPr lang="en-US" altLang="zh-CN" i="1" dirty="0" smtClean="0">
                <a:solidFill>
                  <a:schemeClr val="tx2"/>
                </a:solidFill>
                <a:ea typeface="宋体" charset="-122"/>
              </a:rPr>
              <a:t>closure</a:t>
            </a:r>
            <a:r>
              <a:rPr lang="en-US" altLang="zh-CN" dirty="0" smtClean="0">
                <a:ea typeface="宋体" charset="-122"/>
              </a:rPr>
              <a:t> of </a:t>
            </a:r>
            <a:r>
              <a:rPr lang="en-US" altLang="zh-CN" i="1" dirty="0" smtClean="0">
                <a:ea typeface="宋体" charset="-122"/>
              </a:rPr>
              <a:t>F</a:t>
            </a:r>
            <a:r>
              <a:rPr lang="en-US" altLang="zh-CN" dirty="0" smtClean="0">
                <a:ea typeface="宋体" charset="-122"/>
              </a:rPr>
              <a:t>.    </a:t>
            </a:r>
          </a:p>
          <a:p>
            <a:endParaRPr lang="en-US" altLang="zh-CN" dirty="0" smtClean="0">
              <a:ea typeface="宋体" charset="-122"/>
            </a:endParaRPr>
          </a:p>
          <a:p>
            <a:r>
              <a:rPr lang="en-US" altLang="zh-CN" dirty="0" smtClean="0">
                <a:ea typeface="宋体" charset="-122"/>
              </a:rPr>
              <a:t>We denote the </a:t>
            </a:r>
            <a:r>
              <a:rPr lang="en-US" altLang="zh-CN" i="1" dirty="0" smtClean="0">
                <a:ea typeface="宋体" charset="-122"/>
              </a:rPr>
              <a:t>closure </a:t>
            </a:r>
            <a:r>
              <a:rPr lang="en-US" altLang="zh-CN" dirty="0" smtClean="0">
                <a:ea typeface="宋体" charset="-122"/>
              </a:rPr>
              <a:t>of </a:t>
            </a:r>
            <a:r>
              <a:rPr lang="en-US" altLang="zh-CN" i="1" dirty="0" smtClean="0">
                <a:ea typeface="宋体" charset="-122"/>
              </a:rPr>
              <a:t>F</a:t>
            </a:r>
            <a:r>
              <a:rPr lang="en-US" altLang="zh-CN" dirty="0" smtClean="0">
                <a:ea typeface="宋体" charset="-122"/>
              </a:rPr>
              <a:t> by </a:t>
            </a:r>
            <a:r>
              <a:rPr lang="en-US" altLang="zh-CN" dirty="0" smtClean="0">
                <a:solidFill>
                  <a:schemeClr val="tx2"/>
                </a:solidFill>
                <a:ea typeface="宋体" charset="-122"/>
              </a:rPr>
              <a:t>F</a:t>
            </a:r>
            <a:r>
              <a:rPr lang="en-US" altLang="zh-CN" i="1" baseline="30000" dirty="0" smtClean="0">
                <a:solidFill>
                  <a:schemeClr val="tx2"/>
                </a:solidFill>
                <a:ea typeface="宋体" charset="-122"/>
              </a:rPr>
              <a:t>+</a:t>
            </a:r>
            <a:r>
              <a:rPr lang="en-US" altLang="zh-CN" i="1" dirty="0" smtClean="0">
                <a:solidFill>
                  <a:schemeClr val="tx2"/>
                </a:solidFill>
                <a:ea typeface="宋体" charset="-122"/>
              </a:rPr>
              <a:t>.</a:t>
            </a:r>
          </a:p>
          <a:p>
            <a:r>
              <a:rPr lang="en-US" altLang="zh-CN" dirty="0">
                <a:ea typeface="宋体" charset="-122"/>
              </a:rPr>
              <a:t>F</a:t>
            </a:r>
            <a:r>
              <a:rPr lang="en-US" altLang="zh-CN" baseline="30000" dirty="0">
                <a:ea typeface="宋体" charset="-122"/>
              </a:rPr>
              <a:t>+</a:t>
            </a:r>
            <a:r>
              <a:rPr lang="en-US" altLang="zh-CN" dirty="0">
                <a:ea typeface="宋体" charset="-122"/>
              </a:rPr>
              <a:t> is a superset of </a:t>
            </a:r>
            <a:r>
              <a:rPr lang="en-US" altLang="zh-CN" i="1" dirty="0">
                <a:ea typeface="宋体" charset="-122"/>
              </a:rPr>
              <a:t>F</a:t>
            </a:r>
            <a:r>
              <a:rPr lang="en-US" altLang="zh-CN" dirty="0">
                <a:ea typeface="宋体" charset="-122"/>
              </a:rPr>
              <a:t>.</a:t>
            </a:r>
            <a:endParaRPr lang="en-US" altLang="zh-CN" dirty="0">
              <a:ea typeface="宋体" charset="-122"/>
              <a:sym typeface="Greek Symbols" pitchFamily="18" charset="2"/>
            </a:endParaRPr>
          </a:p>
          <a:p>
            <a:pPr marL="0" indent="0">
              <a:buNone/>
            </a:pPr>
            <a:endParaRPr lang="en-US" altLang="zh-CN" i="1" dirty="0" smtClean="0">
              <a:solidFill>
                <a:schemeClr val="tx2"/>
              </a:solidFill>
              <a:ea typeface="宋体"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17220" y="102870"/>
            <a:ext cx="8077200" cy="609600"/>
          </a:xfrm>
        </p:spPr>
        <p:txBody>
          <a:bodyPr/>
          <a:lstStyle/>
          <a:p>
            <a:pPr>
              <a:defRPr/>
            </a:pPr>
            <a:r>
              <a:rPr lang="en-US" altLang="zh-CN" dirty="0" smtClean="0">
                <a:ea typeface="宋体" charset="-122"/>
              </a:rPr>
              <a:t>Keys and Functional Dependencies</a:t>
            </a:r>
          </a:p>
        </p:txBody>
      </p:sp>
      <p:sp>
        <p:nvSpPr>
          <p:cNvPr id="24579" name="Rectangle 3"/>
          <p:cNvSpPr>
            <a:spLocks noGrp="1" noChangeArrowheads="1"/>
          </p:cNvSpPr>
          <p:nvPr>
            <p:ph type="body" idx="1"/>
          </p:nvPr>
        </p:nvSpPr>
        <p:spPr>
          <a:xfrm>
            <a:off x="571500" y="1114425"/>
            <a:ext cx="7848600" cy="4856608"/>
          </a:xfrm>
        </p:spPr>
        <p:txBody>
          <a:bodyPr/>
          <a:lstStyle/>
          <a:p>
            <a:pPr>
              <a:tabLst>
                <a:tab pos="1250950" algn="l"/>
                <a:tab pos="2173288" algn="l"/>
                <a:tab pos="3378200" algn="l"/>
              </a:tabLst>
            </a:pPr>
            <a:r>
              <a:rPr lang="en-US" altLang="zh-CN" sz="1800" i="1" dirty="0" smtClean="0">
                <a:ea typeface="宋体" charset="-122"/>
                <a:sym typeface="Symbol" pitchFamily="18" charset="2"/>
              </a:rPr>
              <a:t>K</a:t>
            </a:r>
            <a:r>
              <a:rPr lang="en-US" altLang="zh-CN" sz="1800" dirty="0" smtClean="0">
                <a:ea typeface="宋体" charset="-122"/>
                <a:sym typeface="Symbol" pitchFamily="18" charset="2"/>
              </a:rPr>
              <a:t> is a </a:t>
            </a:r>
            <a:r>
              <a:rPr lang="en-US" altLang="zh-CN" sz="1800" dirty="0" err="1" smtClean="0">
                <a:solidFill>
                  <a:schemeClr val="tx2"/>
                </a:solidFill>
                <a:ea typeface="宋体" charset="-122"/>
                <a:sym typeface="Symbol" pitchFamily="18" charset="2"/>
              </a:rPr>
              <a:t>superkey</a:t>
            </a:r>
            <a:r>
              <a:rPr lang="en-US" altLang="zh-CN" sz="1800" dirty="0" smtClean="0">
                <a:ea typeface="宋体" charset="-122"/>
                <a:sym typeface="Symbol" pitchFamily="18" charset="2"/>
              </a:rPr>
              <a:t> for relation schema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 if and only if </a:t>
            </a:r>
            <a:r>
              <a:rPr lang="en-US" altLang="zh-CN" sz="1800" i="1" dirty="0" smtClean="0">
                <a:ea typeface="宋体" charset="-122"/>
                <a:sym typeface="Symbol" pitchFamily="18" charset="2"/>
              </a:rPr>
              <a:t>K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endParaRPr lang="en-US" altLang="zh-CN" sz="1800" dirty="0" smtClean="0">
              <a:ea typeface="宋体" charset="-122"/>
              <a:sym typeface="Monotype Sorts" pitchFamily="2" charset="2"/>
            </a:endParaRPr>
          </a:p>
          <a:p>
            <a:pPr>
              <a:tabLst>
                <a:tab pos="1250950" algn="l"/>
                <a:tab pos="2173288" algn="l"/>
                <a:tab pos="3378200" algn="l"/>
              </a:tabLst>
            </a:pPr>
            <a:r>
              <a:rPr lang="en-US" altLang="zh-CN" sz="1800" i="1" dirty="0" smtClean="0">
                <a:ea typeface="宋体" charset="-122"/>
                <a:sym typeface="Monotype Sorts" pitchFamily="2" charset="2"/>
              </a:rPr>
              <a:t>K</a:t>
            </a:r>
            <a:r>
              <a:rPr lang="en-US" altLang="zh-CN" sz="1800" dirty="0" smtClean="0">
                <a:ea typeface="宋体" charset="-122"/>
                <a:sym typeface="Monotype Sorts" pitchFamily="2" charset="2"/>
              </a:rPr>
              <a:t> is a </a:t>
            </a:r>
            <a:r>
              <a:rPr lang="en-US" altLang="zh-CN" sz="1800" dirty="0" smtClean="0">
                <a:solidFill>
                  <a:schemeClr val="tx2"/>
                </a:solidFill>
                <a:ea typeface="宋体" charset="-122"/>
                <a:sym typeface="Monotype Sorts" pitchFamily="2" charset="2"/>
              </a:rPr>
              <a:t>candidate key</a:t>
            </a:r>
            <a:r>
              <a:rPr lang="en-US" altLang="zh-CN" sz="1800" dirty="0" smtClean="0">
                <a:ea typeface="宋体" charset="-122"/>
                <a:sym typeface="Monotype Sorts" pitchFamily="2" charset="2"/>
              </a:rPr>
              <a:t> for </a:t>
            </a:r>
            <a:r>
              <a:rPr lang="en-US" altLang="zh-CN" sz="1800" i="1" dirty="0" smtClean="0">
                <a:ea typeface="宋体" charset="-122"/>
                <a:sym typeface="Monotype Sorts" pitchFamily="2" charset="2"/>
              </a:rPr>
              <a:t>R</a:t>
            </a:r>
            <a:r>
              <a:rPr lang="en-US" altLang="zh-CN" sz="1800" dirty="0" smtClean="0">
                <a:ea typeface="宋体" charset="-122"/>
                <a:sym typeface="Monotype Sorts" pitchFamily="2" charset="2"/>
              </a:rPr>
              <a:t> if and only if </a:t>
            </a:r>
          </a:p>
          <a:p>
            <a:pPr lvl="1">
              <a:tabLst>
                <a:tab pos="1250950" algn="l"/>
                <a:tab pos="2173288" algn="l"/>
                <a:tab pos="3378200" algn="l"/>
              </a:tabLst>
            </a:pPr>
            <a:r>
              <a:rPr lang="en-US" altLang="zh-CN" sz="1600" i="1" dirty="0" smtClean="0">
                <a:ea typeface="宋体" charset="-122"/>
                <a:sym typeface="Monotype Sorts" pitchFamily="2" charset="2"/>
              </a:rPr>
              <a:t>K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R</a:t>
            </a:r>
            <a:r>
              <a:rPr lang="en-US" altLang="zh-CN" sz="1600" dirty="0" smtClean="0">
                <a:ea typeface="宋体" charset="-122"/>
                <a:sym typeface="Monotype Sorts" pitchFamily="2" charset="2"/>
              </a:rPr>
              <a:t>, and</a:t>
            </a:r>
          </a:p>
          <a:p>
            <a:pPr lvl="1">
              <a:tabLst>
                <a:tab pos="1250950" algn="l"/>
                <a:tab pos="2173288" algn="l"/>
                <a:tab pos="3378200" algn="l"/>
              </a:tabLst>
            </a:pPr>
            <a:r>
              <a:rPr lang="en-US" altLang="zh-CN" sz="1600" dirty="0" smtClean="0">
                <a:ea typeface="宋体" charset="-122"/>
                <a:sym typeface="Monotype Sorts" pitchFamily="2" charset="2"/>
              </a:rPr>
              <a:t>for no </a:t>
            </a:r>
            <a:r>
              <a:rPr lang="en-US" altLang="zh-CN" sz="1600" dirty="0" smtClean="0">
                <a:ea typeface="宋体" charset="-122"/>
                <a:sym typeface="Symbol" pitchFamily="18" charset="2"/>
              </a:rPr>
              <a:t>  </a:t>
            </a:r>
            <a:r>
              <a:rPr lang="en-US" altLang="zh-CN" sz="1600" i="1" dirty="0" smtClean="0">
                <a:ea typeface="宋体" charset="-122"/>
                <a:sym typeface="Symbol" pitchFamily="18" charset="2"/>
              </a:rPr>
              <a:t>K, </a:t>
            </a:r>
            <a:r>
              <a:rPr lang="en-US" altLang="zh-CN" sz="1600" dirty="0" smtClean="0">
                <a:ea typeface="宋体" charset="-122"/>
                <a:sym typeface="Symbol" pitchFamily="18" charset="2"/>
              </a:rPr>
              <a:t> </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R</a:t>
            </a:r>
          </a:p>
          <a:p>
            <a:pPr>
              <a:tabLst>
                <a:tab pos="1250950" algn="l"/>
                <a:tab pos="2173288" algn="l"/>
                <a:tab pos="3378200" algn="l"/>
              </a:tabLst>
            </a:pPr>
            <a:r>
              <a:rPr lang="en-US" altLang="zh-CN" sz="1800" dirty="0" smtClean="0">
                <a:ea typeface="宋体" charset="-122"/>
              </a:rPr>
              <a:t>Functional dependencies allow us to express constraints that cannot be expressed using </a:t>
            </a:r>
            <a:r>
              <a:rPr lang="en-US" altLang="zh-CN" sz="1800" dirty="0" err="1" smtClean="0">
                <a:ea typeface="宋体" charset="-122"/>
              </a:rPr>
              <a:t>superkeys</a:t>
            </a:r>
            <a:r>
              <a:rPr lang="en-US" altLang="zh-CN" sz="1800" dirty="0" smtClean="0">
                <a:ea typeface="宋体" charset="-122"/>
              </a:rPr>
              <a:t>.  </a:t>
            </a:r>
          </a:p>
          <a:p>
            <a:pPr lvl="1">
              <a:tabLst>
                <a:tab pos="1250950" algn="l"/>
                <a:tab pos="2173288" algn="l"/>
                <a:tab pos="3378200" algn="l"/>
              </a:tabLst>
            </a:pPr>
            <a:r>
              <a:rPr lang="en-US" altLang="zh-CN" sz="1600" dirty="0" smtClean="0">
                <a:ea typeface="宋体" charset="-122"/>
              </a:rPr>
              <a:t>Consider the schema:</a:t>
            </a:r>
          </a:p>
          <a:p>
            <a:pPr lvl="1">
              <a:buNone/>
              <a:tabLst>
                <a:tab pos="1250950" algn="l"/>
                <a:tab pos="2173288" algn="l"/>
                <a:tab pos="3378200" algn="l"/>
              </a:tabLst>
            </a:pPr>
            <a:r>
              <a:rPr lang="en-US" altLang="zh-CN" sz="1600" i="1" dirty="0" smtClean="0">
                <a:ea typeface="宋体" charset="-122"/>
              </a:rPr>
              <a:t>         </a:t>
            </a:r>
            <a:r>
              <a:rPr lang="en-US" altLang="zh-CN" sz="1600" i="1" dirty="0" err="1" smtClean="0">
                <a:ea typeface="宋体" charset="-122"/>
              </a:rPr>
              <a:t>inst_dept</a:t>
            </a:r>
            <a:r>
              <a:rPr lang="en-US" altLang="zh-CN" sz="1600" i="1" dirty="0" smtClean="0">
                <a:ea typeface="宋体" charset="-122"/>
              </a:rPr>
              <a:t> </a:t>
            </a:r>
            <a:r>
              <a:rPr lang="en-US" altLang="zh-CN" sz="1600" i="1" dirty="0">
                <a:ea typeface="宋体" charset="-122"/>
              </a:rPr>
              <a:t>(ID, name, salary, </a:t>
            </a:r>
            <a:r>
              <a:rPr lang="en-US" altLang="zh-CN" sz="1600" i="1" dirty="0" err="1">
                <a:ea typeface="宋体" charset="-122"/>
              </a:rPr>
              <a:t>dept_name</a:t>
            </a:r>
            <a:r>
              <a:rPr lang="en-US" altLang="zh-CN" sz="1600" i="1" dirty="0">
                <a:ea typeface="宋体" charset="-122"/>
              </a:rPr>
              <a:t>, building, budget </a:t>
            </a:r>
            <a:r>
              <a:rPr lang="en-US" altLang="zh-CN" sz="1600" i="1" dirty="0" smtClean="0">
                <a:ea typeface="宋体" charset="-122"/>
              </a:rPr>
              <a:t>)</a:t>
            </a:r>
            <a:endParaRPr lang="en-US" altLang="zh-CN" sz="1600" i="1" dirty="0">
              <a:ea typeface="宋体" charset="-122"/>
            </a:endParaRPr>
          </a:p>
          <a:p>
            <a:pPr lvl="1">
              <a:buNone/>
              <a:tabLst>
                <a:tab pos="1250950" algn="l"/>
                <a:tab pos="2173288" algn="l"/>
                <a:tab pos="3378200" algn="l"/>
              </a:tabLst>
            </a:pPr>
            <a:r>
              <a:rPr lang="en-US" altLang="zh-CN" sz="1600" dirty="0" smtClean="0">
                <a:ea typeface="宋体" charset="-122"/>
              </a:rPr>
              <a:t>     We </a:t>
            </a:r>
            <a:r>
              <a:rPr lang="en-US" altLang="zh-CN" sz="1600" dirty="0">
                <a:ea typeface="宋体" charset="-122"/>
              </a:rPr>
              <a:t>expect these functional dependencies to hold:</a:t>
            </a:r>
          </a:p>
          <a:p>
            <a:pPr lvl="1">
              <a:buNone/>
              <a:tabLst>
                <a:tab pos="1250950" algn="l"/>
                <a:tab pos="2173288" algn="l"/>
                <a:tab pos="3378200" algn="l"/>
              </a:tabLst>
            </a:pPr>
            <a:r>
              <a:rPr lang="en-US" altLang="zh-CN" sz="1600" i="1" dirty="0" smtClean="0">
                <a:ea typeface="宋体" charset="-122"/>
              </a:rPr>
              <a:t>			</a:t>
            </a:r>
            <a:r>
              <a:rPr lang="en-US" altLang="zh-CN" sz="1600" i="1" dirty="0" smtClean="0">
                <a:solidFill>
                  <a:srgbClr val="00B0F0"/>
                </a:solidFill>
                <a:ea typeface="宋体" charset="-122"/>
              </a:rPr>
              <a:t>ID </a:t>
            </a:r>
            <a:r>
              <a:rPr lang="en-US" altLang="zh-CN" sz="1600" dirty="0">
                <a:solidFill>
                  <a:srgbClr val="00B0F0"/>
                </a:solidFill>
                <a:ea typeface="宋体" charset="-122"/>
                <a:sym typeface="Symbol" pitchFamily="18" charset="2"/>
              </a:rPr>
              <a:t></a:t>
            </a:r>
            <a:r>
              <a:rPr lang="en-US" altLang="zh-CN" sz="1600" dirty="0">
                <a:solidFill>
                  <a:srgbClr val="00B0F0"/>
                </a:solidFill>
                <a:ea typeface="宋体" charset="-122"/>
                <a:sym typeface="Monotype Sorts" pitchFamily="2" charset="2"/>
              </a:rPr>
              <a:t> </a:t>
            </a:r>
            <a:r>
              <a:rPr lang="en-US" altLang="zh-CN" sz="1600" i="1" dirty="0">
                <a:solidFill>
                  <a:srgbClr val="00B0F0"/>
                </a:solidFill>
                <a:ea typeface="宋体" charset="-122"/>
              </a:rPr>
              <a:t> building, </a:t>
            </a:r>
            <a:r>
              <a:rPr lang="en-US" altLang="zh-CN" sz="1600" i="1" dirty="0" smtClean="0">
                <a:solidFill>
                  <a:srgbClr val="00B0F0"/>
                </a:solidFill>
                <a:ea typeface="宋体" charset="-122"/>
              </a:rPr>
              <a:t>salary</a:t>
            </a:r>
          </a:p>
          <a:p>
            <a:pPr lvl="1">
              <a:buNone/>
              <a:tabLst>
                <a:tab pos="1250950" algn="l"/>
                <a:tab pos="2173288" algn="l"/>
                <a:tab pos="3378200" algn="l"/>
              </a:tabLst>
            </a:pPr>
            <a:r>
              <a:rPr lang="en-US" altLang="zh-CN" sz="1600" i="1" dirty="0">
                <a:ea typeface="宋体" charset="-122"/>
              </a:rPr>
              <a:t>		</a:t>
            </a:r>
            <a:r>
              <a:rPr lang="en-US" altLang="zh-CN" sz="1600" i="1" dirty="0" smtClean="0">
                <a:ea typeface="宋体" charset="-122"/>
              </a:rPr>
              <a:t>and</a:t>
            </a:r>
            <a:r>
              <a:rPr lang="en-US" altLang="zh-CN" sz="1600" i="1" dirty="0">
                <a:ea typeface="宋体" charset="-122"/>
              </a:rPr>
              <a:t>	</a:t>
            </a:r>
            <a:r>
              <a:rPr lang="en-US" altLang="zh-CN" sz="1600" i="1" dirty="0" err="1">
                <a:solidFill>
                  <a:srgbClr val="00B0F0"/>
                </a:solidFill>
                <a:ea typeface="宋体" charset="-122"/>
              </a:rPr>
              <a:t>dept_name</a:t>
            </a:r>
            <a:r>
              <a:rPr lang="en-US" altLang="zh-CN" sz="1600" i="1" dirty="0">
                <a:solidFill>
                  <a:srgbClr val="00B0F0"/>
                </a:solidFill>
                <a:ea typeface="宋体" charset="-122"/>
                <a:sym typeface="Symbol" pitchFamily="18" charset="2"/>
              </a:rPr>
              <a:t>  </a:t>
            </a:r>
            <a:r>
              <a:rPr lang="en-US" altLang="zh-CN" sz="1600" i="1" dirty="0">
                <a:solidFill>
                  <a:srgbClr val="00B0F0"/>
                </a:solidFill>
                <a:ea typeface="宋体" charset="-122"/>
              </a:rPr>
              <a:t>  building</a:t>
            </a:r>
          </a:p>
          <a:p>
            <a:pPr lvl="1">
              <a:buNone/>
              <a:tabLst>
                <a:tab pos="1250950" algn="l"/>
                <a:tab pos="2173288" algn="l"/>
                <a:tab pos="3378200" algn="l"/>
              </a:tabLst>
            </a:pPr>
            <a:r>
              <a:rPr lang="en-US" altLang="zh-CN" sz="1600" dirty="0" smtClean="0">
                <a:ea typeface="宋体" charset="-122"/>
              </a:rPr>
              <a:t>      but </a:t>
            </a:r>
            <a:r>
              <a:rPr lang="en-US" altLang="zh-CN" sz="1600" dirty="0">
                <a:ea typeface="宋体" charset="-122"/>
              </a:rPr>
              <a:t>would not expect the following to hold: </a:t>
            </a:r>
          </a:p>
          <a:p>
            <a:pPr lvl="1">
              <a:buNone/>
              <a:tabLst>
                <a:tab pos="1250950" algn="l"/>
                <a:tab pos="2173288" algn="l"/>
                <a:tab pos="3378200" algn="l"/>
              </a:tabLst>
            </a:pPr>
            <a:r>
              <a:rPr lang="en-US" altLang="zh-CN" sz="1600" i="1" dirty="0">
                <a:ea typeface="宋体" charset="-122"/>
              </a:rPr>
              <a:t>			</a:t>
            </a:r>
            <a:r>
              <a:rPr lang="en-US" altLang="zh-CN" sz="1600" i="1" dirty="0" err="1">
                <a:solidFill>
                  <a:srgbClr val="00B0F0"/>
                </a:solidFill>
                <a:ea typeface="宋体" charset="-122"/>
              </a:rPr>
              <a:t>dept_name</a:t>
            </a:r>
            <a:r>
              <a:rPr lang="en-US" altLang="zh-CN" sz="1600" i="1" dirty="0">
                <a:solidFill>
                  <a:srgbClr val="00B0F0"/>
                </a:solidFill>
                <a:ea typeface="宋体" charset="-122"/>
              </a:rPr>
              <a:t> </a:t>
            </a:r>
            <a:r>
              <a:rPr lang="en-US" altLang="zh-CN" sz="1600" i="1" dirty="0">
                <a:solidFill>
                  <a:srgbClr val="00B0F0"/>
                </a:solidFill>
                <a:ea typeface="宋体" charset="-122"/>
                <a:sym typeface="Symbol" pitchFamily="18" charset="2"/>
              </a:rPr>
              <a:t></a:t>
            </a:r>
            <a:r>
              <a:rPr lang="en-US" altLang="zh-CN" sz="1600" i="1" dirty="0">
                <a:solidFill>
                  <a:srgbClr val="00B0F0"/>
                </a:solidFill>
                <a:ea typeface="宋体" charset="-122"/>
                <a:sym typeface="Monotype Sorts" pitchFamily="2" charset="2"/>
              </a:rPr>
              <a:t> </a:t>
            </a:r>
            <a:r>
              <a:rPr lang="en-US" altLang="zh-CN" sz="1600" i="1" dirty="0">
                <a:solidFill>
                  <a:srgbClr val="00B0F0"/>
                </a:solidFill>
                <a:ea typeface="宋体" charset="-122"/>
              </a:rPr>
              <a:t> salary</a:t>
            </a:r>
          </a:p>
          <a:p>
            <a:pPr lvl="1">
              <a:buNone/>
              <a:tabLst>
                <a:tab pos="1250950" algn="l"/>
                <a:tab pos="2173288" algn="l"/>
                <a:tab pos="3378200" algn="l"/>
              </a:tabLst>
            </a:pPr>
            <a:r>
              <a:rPr lang="en-US" altLang="zh-CN" sz="1600" i="1" dirty="0" smtClean="0">
                <a:ea typeface="宋体" charset="-122"/>
                <a:sym typeface="Monotype Sorts" pitchFamily="2" charset="2"/>
              </a:rPr>
              <a:t>     </a:t>
            </a:r>
            <a:r>
              <a:rPr lang="en-US" altLang="zh-CN" sz="1600" i="1" dirty="0" err="1" smtClean="0">
                <a:ea typeface="宋体" charset="-122"/>
                <a:sym typeface="Monotype Sorts" pitchFamily="2" charset="2"/>
              </a:rPr>
              <a:t>dept_name</a:t>
            </a:r>
            <a:r>
              <a:rPr lang="en-US" altLang="zh-CN" sz="1600" i="1" dirty="0" smtClean="0">
                <a:ea typeface="宋体" charset="-122"/>
                <a:sym typeface="Monotype Sorts" pitchFamily="2" charset="2"/>
              </a:rPr>
              <a:t> is not the </a:t>
            </a:r>
            <a:r>
              <a:rPr lang="en-US" altLang="zh-CN" sz="1600" i="1" dirty="0" err="1" smtClean="0">
                <a:ea typeface="宋体" charset="-122"/>
                <a:sym typeface="Monotype Sorts" pitchFamily="2" charset="2"/>
              </a:rPr>
              <a:t>superkey</a:t>
            </a:r>
            <a:r>
              <a:rPr lang="en-US" altLang="zh-CN" sz="1600" i="1" dirty="0" smtClean="0">
                <a:ea typeface="宋体" charset="-122"/>
                <a:sym typeface="Monotype Sorts" pitchFamily="2" charset="2"/>
              </a:rPr>
              <a:t> for </a:t>
            </a:r>
            <a:r>
              <a:rPr lang="en-US" altLang="zh-CN" sz="1600" i="1" dirty="0" err="1" smtClean="0">
                <a:ea typeface="宋体" charset="-122"/>
                <a:sym typeface="Monotype Sorts" pitchFamily="2" charset="2"/>
              </a:rPr>
              <a:t>inst_dept</a:t>
            </a:r>
            <a:endParaRPr lang="en-US" altLang="zh-CN" sz="1600" i="1" dirty="0">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defRPr/>
            </a:pPr>
            <a:r>
              <a:rPr lang="en-US" altLang="zh-CN" smtClean="0">
                <a:ea typeface="宋体" charset="-122"/>
              </a:rPr>
              <a:t>Use of Functional Dependencies</a:t>
            </a:r>
          </a:p>
        </p:txBody>
      </p:sp>
      <p:sp>
        <p:nvSpPr>
          <p:cNvPr id="25603" name="Rectangle 3"/>
          <p:cNvSpPr>
            <a:spLocks noGrp="1" noChangeArrowheads="1"/>
          </p:cNvSpPr>
          <p:nvPr>
            <p:ph type="body" idx="1"/>
          </p:nvPr>
        </p:nvSpPr>
        <p:spPr>
          <a:xfrm>
            <a:off x="571500" y="1114425"/>
            <a:ext cx="8051800" cy="5245100"/>
          </a:xfrm>
        </p:spPr>
        <p:txBody>
          <a:bodyPr/>
          <a:lstStyle/>
          <a:p>
            <a:r>
              <a:rPr lang="en-US" altLang="zh-CN" dirty="0" smtClean="0">
                <a:ea typeface="宋体" charset="-122"/>
              </a:rPr>
              <a:t>We use functional dependencies to:</a:t>
            </a:r>
          </a:p>
          <a:p>
            <a:pPr lvl="1"/>
            <a:r>
              <a:rPr lang="en-US" altLang="zh-CN" sz="1800" dirty="0" smtClean="0">
                <a:ea typeface="宋体" charset="-122"/>
              </a:rPr>
              <a:t>test relations to see if they are legal under a given set of functional dependencies. </a:t>
            </a:r>
          </a:p>
          <a:p>
            <a:pPr lvl="2"/>
            <a:r>
              <a:rPr lang="en-US" altLang="zh-CN" sz="1800" dirty="0" smtClean="0">
                <a:ea typeface="宋体" charset="-122"/>
              </a:rPr>
              <a:t> If a relation </a:t>
            </a:r>
            <a:r>
              <a:rPr lang="en-US" altLang="zh-CN" sz="1800" i="1" dirty="0" smtClean="0">
                <a:ea typeface="宋体" charset="-122"/>
              </a:rPr>
              <a:t>r</a:t>
            </a:r>
            <a:r>
              <a:rPr lang="en-US" altLang="zh-CN" sz="1800" dirty="0" smtClean="0">
                <a:ea typeface="宋体" charset="-122"/>
              </a:rPr>
              <a:t> is legal under a set </a:t>
            </a:r>
            <a:r>
              <a:rPr lang="en-US" altLang="zh-CN" sz="1800" i="1" dirty="0" smtClean="0">
                <a:ea typeface="宋体" charset="-122"/>
              </a:rPr>
              <a:t>F</a:t>
            </a:r>
            <a:r>
              <a:rPr lang="en-US" altLang="zh-CN" sz="1800" dirty="0" smtClean="0">
                <a:ea typeface="宋体" charset="-122"/>
              </a:rPr>
              <a:t> of functional dependencies, we say that </a:t>
            </a:r>
            <a:r>
              <a:rPr lang="en-US" altLang="zh-CN" sz="1800" b="1" i="1" dirty="0">
                <a:solidFill>
                  <a:schemeClr val="tx2"/>
                </a:solidFill>
                <a:ea typeface="宋体" charset="-122"/>
              </a:rPr>
              <a:t>r satisfies F</a:t>
            </a:r>
            <a:r>
              <a:rPr lang="en-US" altLang="zh-CN" sz="1800" i="1" dirty="0" smtClean="0">
                <a:ea typeface="宋体" charset="-122"/>
              </a:rPr>
              <a:t>.</a:t>
            </a:r>
            <a:endParaRPr lang="en-US" altLang="zh-CN" sz="1800" dirty="0" smtClean="0">
              <a:ea typeface="宋体" charset="-122"/>
            </a:endParaRPr>
          </a:p>
          <a:p>
            <a:pPr lvl="1"/>
            <a:r>
              <a:rPr lang="en-US" altLang="zh-CN" sz="1800" dirty="0" smtClean="0">
                <a:ea typeface="宋体" charset="-122"/>
              </a:rPr>
              <a:t>specify constraints on the set of legal relations</a:t>
            </a:r>
          </a:p>
          <a:p>
            <a:pPr lvl="2"/>
            <a:r>
              <a:rPr lang="en-US" altLang="zh-CN" sz="1800" dirty="0" smtClean="0">
                <a:ea typeface="宋体" charset="-122"/>
              </a:rPr>
              <a:t>We say that </a:t>
            </a:r>
            <a:r>
              <a:rPr lang="en-US" altLang="zh-CN" sz="1800" b="1" i="1" dirty="0">
                <a:solidFill>
                  <a:schemeClr val="tx2"/>
                </a:solidFill>
                <a:ea typeface="宋体" charset="-122"/>
              </a:rPr>
              <a:t>F holds on R </a:t>
            </a:r>
            <a:r>
              <a:rPr lang="en-US" altLang="zh-CN" sz="1800" dirty="0" smtClean="0">
                <a:ea typeface="宋体" charset="-122"/>
              </a:rPr>
              <a:t>if </a:t>
            </a:r>
            <a:r>
              <a:rPr lang="en-US" altLang="zh-CN" sz="1800" dirty="0">
                <a:solidFill>
                  <a:schemeClr val="tx2"/>
                </a:solidFill>
                <a:ea typeface="宋体" charset="-122"/>
              </a:rPr>
              <a:t>all legal relations </a:t>
            </a:r>
            <a:r>
              <a:rPr lang="en-US" altLang="zh-CN" sz="1800" dirty="0" smtClean="0">
                <a:solidFill>
                  <a:schemeClr val="tx2"/>
                </a:solidFill>
                <a:ea typeface="宋体" charset="-122"/>
              </a:rPr>
              <a:t>r </a:t>
            </a:r>
            <a:r>
              <a:rPr lang="en-US" altLang="zh-CN" sz="1800" dirty="0" smtClean="0">
                <a:ea typeface="宋体" charset="-122"/>
              </a:rPr>
              <a:t>on </a:t>
            </a:r>
            <a:r>
              <a:rPr lang="en-US" altLang="zh-CN" sz="1800" i="1" dirty="0" smtClean="0">
                <a:ea typeface="宋体" charset="-122"/>
              </a:rPr>
              <a:t>R</a:t>
            </a:r>
            <a:r>
              <a:rPr lang="en-US" altLang="zh-CN" sz="1800" dirty="0" smtClean="0">
                <a:ea typeface="宋体" charset="-122"/>
              </a:rPr>
              <a:t> satisfy </a:t>
            </a:r>
            <a:r>
              <a:rPr lang="en-US" altLang="zh-CN" sz="1800" i="1" dirty="0" smtClean="0">
                <a:ea typeface="宋体" charset="-122"/>
              </a:rPr>
              <a:t>F.</a:t>
            </a:r>
          </a:p>
          <a:p>
            <a:pPr marL="857250" lvl="2" indent="0">
              <a:buNone/>
            </a:pPr>
            <a:endParaRPr lang="en-US" altLang="zh-CN" sz="1800" i="1" dirty="0" smtClean="0">
              <a:ea typeface="宋体" charset="-122"/>
            </a:endParaRPr>
          </a:p>
          <a:p>
            <a:r>
              <a:rPr lang="en-US" altLang="zh-CN" dirty="0" smtClean="0">
                <a:ea typeface="宋体" charset="-122"/>
              </a:rPr>
              <a:t>Note:  </a:t>
            </a:r>
            <a:r>
              <a:rPr lang="en-US" altLang="zh-CN" dirty="0" smtClean="0">
                <a:solidFill>
                  <a:schemeClr val="tx2"/>
                </a:solidFill>
                <a:ea typeface="宋体" charset="-122"/>
              </a:rPr>
              <a:t>A specific instance</a:t>
            </a:r>
            <a:r>
              <a:rPr lang="en-US" altLang="zh-CN" dirty="0" smtClean="0">
                <a:ea typeface="宋体" charset="-122"/>
              </a:rPr>
              <a:t> of a relation </a:t>
            </a:r>
            <a:r>
              <a:rPr lang="en-US" altLang="zh-CN" dirty="0">
                <a:solidFill>
                  <a:schemeClr val="tx2"/>
                </a:solidFill>
                <a:ea typeface="宋体" charset="-122"/>
              </a:rPr>
              <a:t>schema </a:t>
            </a:r>
            <a:r>
              <a:rPr lang="en-US" altLang="zh-CN" dirty="0">
                <a:ea typeface="宋体" charset="-122"/>
              </a:rPr>
              <a:t>may </a:t>
            </a:r>
            <a:r>
              <a:rPr lang="en-US" altLang="zh-CN" dirty="0" smtClean="0">
                <a:ea typeface="宋体" charset="-122"/>
              </a:rPr>
              <a:t>satisfy a functional dependency even if the functional dependency does not hold on all legal instances.  For example</a:t>
            </a:r>
          </a:p>
          <a:p>
            <a:pPr lvl="1"/>
            <a:r>
              <a:rPr lang="en-US" altLang="zh-CN" dirty="0" smtClean="0">
                <a:ea typeface="宋体" charset="-122"/>
              </a:rPr>
              <a:t>For example, a specific instance of instructor may, by chance, satisfy </a:t>
            </a:r>
            <a:br>
              <a:rPr lang="en-US" altLang="zh-CN" dirty="0" smtClean="0">
                <a:ea typeface="宋体" charset="-122"/>
              </a:rPr>
            </a:br>
            <a:r>
              <a:rPr lang="en-US" altLang="zh-CN" i="1" dirty="0" smtClean="0">
                <a:ea typeface="宋体" charset="-122"/>
              </a:rPr>
              <a:t>               name </a:t>
            </a:r>
            <a:r>
              <a:rPr lang="en-US" altLang="zh-CN" i="1" dirty="0">
                <a:ea typeface="宋体" charset="-122"/>
                <a:sym typeface="Symbol" pitchFamily="18" charset="2"/>
              </a:rPr>
              <a:t></a:t>
            </a:r>
            <a:r>
              <a:rPr lang="en-US" altLang="zh-CN" i="1" dirty="0">
                <a:ea typeface="宋体" charset="-122"/>
                <a:sym typeface="Monotype Sorts" pitchFamily="2" charset="2"/>
              </a:rPr>
              <a:t> </a:t>
            </a:r>
            <a:r>
              <a:rPr lang="en-US" altLang="zh-CN" i="1" dirty="0" smtClean="0">
                <a:ea typeface="宋体" charset="-122"/>
              </a:rPr>
              <a:t> ID.</a:t>
            </a:r>
          </a:p>
          <a:p>
            <a:pPr lvl="1">
              <a:buFont typeface="Monotype Sorts" pitchFamily="2" charset="2"/>
              <a:buNone/>
            </a:pPr>
            <a:endParaRPr lang="en-US" altLang="zh-CN" sz="1800" i="1" dirty="0" smtClean="0">
              <a:ea typeface="宋体" charset="-122"/>
              <a:sym typeface="Monotype Sorts" pitchFamily="2"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560070" y="125730"/>
            <a:ext cx="8077200" cy="609600"/>
          </a:xfrm>
        </p:spPr>
        <p:txBody>
          <a:bodyPr/>
          <a:lstStyle/>
          <a:p>
            <a:pPr>
              <a:defRPr/>
            </a:pPr>
            <a:r>
              <a:rPr lang="en-US" altLang="zh-CN" dirty="0" smtClean="0">
                <a:ea typeface="宋体" charset="-122"/>
              </a:rPr>
              <a:t>Trivial Functional Dependencies</a:t>
            </a:r>
          </a:p>
        </p:txBody>
      </p:sp>
      <p:sp>
        <p:nvSpPr>
          <p:cNvPr id="26627" name="Rectangle 3"/>
          <p:cNvSpPr>
            <a:spLocks noGrp="1" noChangeArrowheads="1"/>
          </p:cNvSpPr>
          <p:nvPr>
            <p:ph type="body" idx="1"/>
          </p:nvPr>
        </p:nvSpPr>
        <p:spPr>
          <a:xfrm>
            <a:off x="594360" y="1285875"/>
            <a:ext cx="7848600" cy="3836266"/>
          </a:xfrm>
        </p:spPr>
        <p:txBody>
          <a:bodyPr/>
          <a:lstStyle/>
          <a:p>
            <a:r>
              <a:rPr lang="en-US" altLang="zh-CN" i="1" dirty="0" smtClean="0">
                <a:ea typeface="宋体" charset="-122"/>
                <a:sym typeface="Monotype Sorts" pitchFamily="2" charset="2"/>
              </a:rPr>
              <a:t>A </a:t>
            </a:r>
            <a:r>
              <a:rPr lang="en-US" altLang="zh-CN" dirty="0" smtClean="0">
                <a:ea typeface="宋体" charset="-122"/>
                <a:sym typeface="Monotype Sorts" pitchFamily="2" charset="2"/>
              </a:rPr>
              <a:t>functional dependency is </a:t>
            </a:r>
            <a:r>
              <a:rPr lang="en-US" altLang="zh-CN" dirty="0" smtClean="0">
                <a:solidFill>
                  <a:schemeClr val="tx2"/>
                </a:solidFill>
                <a:ea typeface="宋体" charset="-122"/>
                <a:sym typeface="Monotype Sorts" pitchFamily="2" charset="2"/>
              </a:rPr>
              <a:t>trivial</a:t>
            </a:r>
            <a:r>
              <a:rPr lang="en-US" altLang="zh-CN" dirty="0" smtClean="0">
                <a:ea typeface="宋体" charset="-122"/>
                <a:sym typeface="Monotype Sorts" pitchFamily="2" charset="2"/>
              </a:rPr>
              <a:t> if it is satisfied by all instances of a relation</a:t>
            </a:r>
          </a:p>
          <a:p>
            <a:pPr lvl="1"/>
            <a:r>
              <a:rPr lang="en-US" altLang="zh-CN" sz="1800" i="1" dirty="0" smtClean="0">
                <a:ea typeface="宋体" charset="-122"/>
                <a:sym typeface="Monotype Sorts" pitchFamily="2" charset="2"/>
              </a:rPr>
              <a:t>E.g.</a:t>
            </a:r>
          </a:p>
          <a:p>
            <a:pPr lvl="2"/>
            <a:r>
              <a:rPr lang="en-US" altLang="zh-CN" sz="1800" i="1" dirty="0" smtClean="0">
                <a:ea typeface="宋体" charset="-122"/>
                <a:sym typeface="Monotype Sorts" pitchFamily="2" charset="2"/>
              </a:rPr>
              <a:t> ID</a:t>
            </a:r>
            <a:r>
              <a:rPr lang="en-US" altLang="zh-CN" sz="1800" i="1" dirty="0">
                <a:ea typeface="宋体" charset="-122"/>
                <a:sym typeface="Monotype Sorts" pitchFamily="2" charset="2"/>
              </a:rPr>
              <a:t>, name</a:t>
            </a:r>
            <a:r>
              <a:rPr lang="en-US" altLang="zh-CN" sz="1800" i="1" dirty="0">
                <a:ea typeface="宋体" charset="-12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ID</a:t>
            </a:r>
          </a:p>
          <a:p>
            <a:pPr lvl="2"/>
            <a:r>
              <a:rPr lang="en-US" altLang="zh-CN" sz="1800" i="1" dirty="0">
                <a:ea typeface="宋体" charset="-122"/>
                <a:sym typeface="Monotype Sorts" pitchFamily="2" charset="2"/>
              </a:rPr>
              <a:t> name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name</a:t>
            </a:r>
          </a:p>
          <a:p>
            <a:pPr lvl="1"/>
            <a:r>
              <a:rPr lang="en-US" altLang="zh-CN" sz="1800" dirty="0" smtClean="0">
                <a:ea typeface="宋体" charset="-122"/>
                <a:sym typeface="Monotype Sorts" pitchFamily="2" charset="2"/>
              </a:rPr>
              <a:t>In general, </a:t>
            </a:r>
            <a:r>
              <a:rPr lang="en-US" altLang="zh-CN" sz="1800" dirty="0" smtClean="0">
                <a:solidFill>
                  <a:srgbClr val="FF0000"/>
                </a:solidFill>
                <a:ea typeface="宋体" charset="-122"/>
                <a:sym typeface="Symbol" pitchFamily="18" charset="2"/>
              </a:rPr>
              <a:t> </a:t>
            </a:r>
            <a:r>
              <a:rPr lang="en-US" altLang="zh-CN" sz="1800" dirty="0" smtClean="0">
                <a:solidFill>
                  <a:srgbClr val="FF0000"/>
                </a:solidFill>
                <a:ea typeface="宋体" charset="-122"/>
                <a:sym typeface="Monotype Sorts" pitchFamily="2" charset="2"/>
              </a:rPr>
              <a:t> </a:t>
            </a:r>
            <a:r>
              <a:rPr lang="en-US" altLang="zh-CN" sz="1800" i="1" dirty="0" smtClean="0">
                <a:solidFill>
                  <a:srgbClr val="FF0000"/>
                </a:solidFill>
                <a:ea typeface="宋体" charset="-122"/>
                <a:sym typeface="Symbol" pitchFamily="18" charset="2"/>
              </a:rPr>
              <a:t>  </a:t>
            </a:r>
            <a:r>
              <a:rPr lang="en-US" altLang="zh-CN" sz="1800" dirty="0" smtClean="0">
                <a:solidFill>
                  <a:srgbClr val="FF0000"/>
                </a:solidFill>
                <a:ea typeface="宋体" charset="-122"/>
                <a:sym typeface="Symbol" pitchFamily="18" charset="2"/>
              </a:rPr>
              <a:t>is trivial if </a:t>
            </a:r>
            <a:r>
              <a:rPr lang="en-US" altLang="zh-CN" sz="1800" i="1" dirty="0" smtClean="0">
                <a:solidFill>
                  <a:srgbClr val="FF0000"/>
                </a:solidFill>
                <a:ea typeface="宋体" charset="-122"/>
                <a:sym typeface="Symbol" pitchFamily="18" charset="2"/>
              </a:rPr>
              <a:t> </a:t>
            </a:r>
            <a:r>
              <a:rPr lang="en-US" altLang="zh-CN" sz="1800" dirty="0" smtClean="0">
                <a:solidFill>
                  <a:srgbClr val="FF0000"/>
                </a:solidFill>
                <a:ea typeface="宋体" charset="-122"/>
                <a:sym typeface="Symbol" pitchFamily="18" charset="2"/>
              </a:rPr>
              <a:t>   </a:t>
            </a:r>
            <a:r>
              <a:rPr lang="en-US" altLang="zh-CN" sz="1800" i="1" dirty="0" smtClean="0">
                <a:ea typeface="宋体" charset="-122"/>
                <a:sym typeface="Symbol" pitchFamily="18" charset="2"/>
              </a:rPr>
              <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p>
          <a:p>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defRPr/>
            </a:pPr>
            <a:r>
              <a:rPr lang="en-US" altLang="zh-CN" smtClean="0">
                <a:ea typeface="宋体" charset="-122"/>
              </a:rPr>
              <a:t>Armstrong’s Axioms</a:t>
            </a:r>
          </a:p>
        </p:txBody>
      </p:sp>
      <p:sp>
        <p:nvSpPr>
          <p:cNvPr id="28675" name="Rectangle 3"/>
          <p:cNvSpPr>
            <a:spLocks noGrp="1" noChangeArrowheads="1"/>
          </p:cNvSpPr>
          <p:nvPr>
            <p:ph type="body" idx="1"/>
          </p:nvPr>
        </p:nvSpPr>
        <p:spPr/>
        <p:txBody>
          <a:bodyPr/>
          <a:lstStyle/>
          <a:p>
            <a:r>
              <a:rPr lang="en-US" altLang="zh-CN" dirty="0" smtClean="0">
                <a:ea typeface="宋体" charset="-122"/>
              </a:rPr>
              <a:t>We can find all of</a:t>
            </a:r>
            <a:r>
              <a:rPr lang="en-US" altLang="zh-CN" i="1" dirty="0" smtClean="0">
                <a:ea typeface="宋体" charset="-122"/>
              </a:rPr>
              <a:t> </a:t>
            </a:r>
            <a:r>
              <a:rPr lang="en-US" altLang="zh-CN" dirty="0" smtClean="0">
                <a:ea typeface="宋体" charset="-122"/>
              </a:rPr>
              <a:t>F</a:t>
            </a:r>
            <a:r>
              <a:rPr lang="en-US" altLang="zh-CN" i="1" baseline="30000" dirty="0" smtClean="0">
                <a:ea typeface="宋体" charset="-122"/>
              </a:rPr>
              <a:t>+</a:t>
            </a:r>
            <a:r>
              <a:rPr lang="en-US" altLang="zh-CN" i="1" dirty="0" smtClean="0">
                <a:ea typeface="宋体" charset="-122"/>
              </a:rPr>
              <a:t> </a:t>
            </a:r>
            <a:r>
              <a:rPr lang="en-US" altLang="zh-CN" dirty="0" smtClean="0">
                <a:ea typeface="宋体" charset="-122"/>
              </a:rPr>
              <a:t>by applying Armstrong’s Axioms:</a:t>
            </a:r>
          </a:p>
          <a:p>
            <a:pPr lvl="1"/>
            <a:r>
              <a:rPr lang="en-US" altLang="zh-CN" sz="1800" dirty="0" smtClean="0">
                <a:ea typeface="宋体" charset="-122"/>
              </a:rPr>
              <a:t>if </a:t>
            </a:r>
            <a:r>
              <a:rPr lang="en-US" altLang="zh-CN" sz="1800" i="1" dirty="0" smtClean="0">
                <a:ea typeface="宋体" charset="-122"/>
                <a:sym typeface="Symbol" pitchFamily="18" charset="2"/>
              </a:rPr>
              <a:t></a:t>
            </a:r>
            <a:r>
              <a:rPr lang="en-US" altLang="zh-CN" sz="1800" dirty="0" smtClean="0">
                <a:ea typeface="宋体" charset="-122"/>
                <a:sym typeface="Symbol" pitchFamily="18" charset="2"/>
              </a:rPr>
              <a:t>  , then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(reflexivity)</a:t>
            </a:r>
            <a:endParaRPr lang="en-US" altLang="zh-CN" sz="1800" dirty="0" smtClean="0">
              <a:ea typeface="宋体" charset="-122"/>
              <a:sym typeface="Symbol" pitchFamily="18" charset="2"/>
            </a:endParaRPr>
          </a:p>
          <a:p>
            <a:pPr lvl="1"/>
            <a:r>
              <a:rPr lang="en-US" altLang="zh-CN" sz="1800" dirty="0" smtClean="0">
                <a:ea typeface="宋体" charset="-122"/>
                <a:sym typeface="Symbol" pitchFamily="18" charset="2"/>
              </a:rPr>
              <a:t>if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then </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(augmentation)</a:t>
            </a:r>
            <a:endParaRPr lang="en-US" altLang="zh-CN" sz="1800" dirty="0" smtClean="0">
              <a:ea typeface="宋体" charset="-122"/>
              <a:sym typeface="Symbol" pitchFamily="18" charset="2"/>
            </a:endParaRPr>
          </a:p>
          <a:p>
            <a:pPr lvl="1"/>
            <a:r>
              <a:rPr lang="en-US" altLang="zh-CN" sz="1800" dirty="0" smtClean="0">
                <a:ea typeface="宋体" charset="-122"/>
                <a:sym typeface="Symbol" pitchFamily="18" charset="2"/>
              </a:rPr>
              <a:t>if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then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 </a:t>
            </a:r>
            <a:r>
              <a:rPr lang="en-US" altLang="zh-CN" sz="1800" dirty="0" smtClean="0">
                <a:ea typeface="宋体" charset="-122"/>
                <a:sym typeface="Greek Symbols" pitchFamily="18" charset="2"/>
              </a:rPr>
              <a:t>   </a:t>
            </a:r>
            <a:r>
              <a:rPr lang="en-US" altLang="zh-CN" sz="1800" b="1" dirty="0" smtClean="0">
                <a:ea typeface="宋体" charset="-122"/>
                <a:sym typeface="Greek Symbols" pitchFamily="18" charset="2"/>
              </a:rPr>
              <a:t>(transitivity)</a:t>
            </a:r>
          </a:p>
          <a:p>
            <a:r>
              <a:rPr lang="en-US" altLang="zh-CN" dirty="0" smtClean="0">
                <a:ea typeface="宋体" charset="-122"/>
                <a:sym typeface="Greek Symbols" pitchFamily="18" charset="2"/>
              </a:rPr>
              <a:t>These rules are </a:t>
            </a:r>
          </a:p>
          <a:p>
            <a:pPr lvl="1"/>
            <a:r>
              <a:rPr lang="en-US" altLang="zh-CN" sz="1800" dirty="0" smtClean="0">
                <a:solidFill>
                  <a:schemeClr val="tx2"/>
                </a:solidFill>
                <a:ea typeface="宋体" charset="-122"/>
                <a:sym typeface="Greek Symbols" pitchFamily="18" charset="2"/>
              </a:rPr>
              <a:t>sound</a:t>
            </a:r>
            <a:r>
              <a:rPr lang="en-US" altLang="zh-CN" sz="1800" dirty="0" smtClean="0">
                <a:ea typeface="宋体" charset="-122"/>
                <a:sym typeface="Greek Symbols" pitchFamily="18" charset="2"/>
              </a:rPr>
              <a:t> (generate only functional dependencies that actually hold) </a:t>
            </a:r>
          </a:p>
          <a:p>
            <a:pPr lvl="1"/>
            <a:r>
              <a:rPr lang="en-US" altLang="zh-CN" sz="1800" dirty="0" smtClean="0">
                <a:solidFill>
                  <a:schemeClr val="tx2"/>
                </a:solidFill>
                <a:ea typeface="宋体" charset="-122"/>
                <a:sym typeface="Greek Symbols" pitchFamily="18" charset="2"/>
              </a:rPr>
              <a:t>complete</a:t>
            </a:r>
            <a:r>
              <a:rPr lang="en-US" altLang="zh-CN" sz="1800" dirty="0" smtClean="0">
                <a:ea typeface="宋体" charset="-122"/>
                <a:sym typeface="Greek Symbols" pitchFamily="18" charset="2"/>
              </a:rPr>
              <a:t> (generate </a:t>
            </a:r>
            <a:r>
              <a:rPr lang="en-US" altLang="zh-CN" sz="1800" dirty="0" smtClean="0">
                <a:solidFill>
                  <a:schemeClr val="tx2"/>
                </a:solidFill>
                <a:ea typeface="宋体" charset="-122"/>
                <a:sym typeface="Greek Symbols" pitchFamily="18" charset="2"/>
              </a:rPr>
              <a:t>all</a:t>
            </a:r>
            <a:r>
              <a:rPr lang="en-US" altLang="zh-CN" sz="1800" dirty="0" smtClean="0">
                <a:ea typeface="宋体" charset="-122"/>
                <a:sym typeface="Greek Symbols" pitchFamily="18" charset="2"/>
              </a:rPr>
              <a:t> functional dependencies that hold).</a:t>
            </a:r>
          </a:p>
          <a:p>
            <a:r>
              <a:rPr lang="en-US" altLang="zh-CN" dirty="0" smtClean="0">
                <a:ea typeface="宋体" charset="-122"/>
                <a:sym typeface="Greek Symbols" pitchFamily="18" charset="2"/>
              </a:rPr>
              <a:t>Addition rules (they are correct under Armstrong’s Axioms)</a:t>
            </a:r>
          </a:p>
          <a:p>
            <a:pPr lvl="1"/>
            <a:r>
              <a:rPr lang="en-US" altLang="zh-CN" sz="1800" dirty="0" smtClean="0">
                <a:ea typeface="宋体" charset="-122"/>
                <a:sym typeface="Greek Symbols" pitchFamily="18" charset="2"/>
              </a:rPr>
              <a:t>If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then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dirty="0" smtClean="0">
                <a:ea typeface="宋体" charset="-122"/>
                <a:sym typeface="Symbol" pitchFamily="18" charset="2"/>
              </a:rPr>
              <a:t>	</a:t>
            </a:r>
            <a:r>
              <a:rPr lang="en-US" altLang="zh-CN" sz="1800" b="1" dirty="0" smtClean="0">
                <a:ea typeface="宋体" charset="-122"/>
                <a:sym typeface="Symbol" pitchFamily="18" charset="2"/>
              </a:rPr>
              <a:t>(Union)</a:t>
            </a:r>
          </a:p>
          <a:p>
            <a:pPr lvl="1"/>
            <a:r>
              <a:rPr lang="en-US" altLang="zh-CN" sz="1800" dirty="0" smtClean="0">
                <a:ea typeface="宋体" charset="-122"/>
                <a:sym typeface="Greek Symbols" pitchFamily="18" charset="2"/>
              </a:rPr>
              <a:t>If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then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	</a:t>
            </a:r>
            <a:r>
              <a:rPr lang="en-US" altLang="zh-CN" sz="1800" b="1" dirty="0" smtClean="0">
                <a:ea typeface="宋体" charset="-122"/>
                <a:sym typeface="Symbol" pitchFamily="18" charset="2"/>
              </a:rPr>
              <a:t>(Decomposition)</a:t>
            </a:r>
          </a:p>
          <a:p>
            <a:pPr lvl="1"/>
            <a:r>
              <a:rPr lang="en-US" altLang="zh-CN" sz="1800" dirty="0" smtClean="0">
                <a:ea typeface="宋体" charset="-122"/>
                <a:sym typeface="Greek Symbols" pitchFamily="18" charset="2"/>
              </a:rPr>
              <a:t>If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then  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	</a:t>
            </a:r>
            <a:r>
              <a:rPr lang="en-US" altLang="zh-CN" sz="1800" b="1" dirty="0" smtClean="0">
                <a:ea typeface="宋体" charset="-122"/>
                <a:sym typeface="Symbol" pitchFamily="18" charset="2"/>
              </a:rPr>
              <a:t>(</a:t>
            </a:r>
            <a:r>
              <a:rPr lang="en-US" altLang="zh-CN" sz="1800" b="1" dirty="0" err="1" smtClean="0">
                <a:ea typeface="宋体" charset="-122"/>
                <a:sym typeface="Symbol" pitchFamily="18" charset="2"/>
              </a:rPr>
              <a:t>Pseudotransitivity</a:t>
            </a:r>
            <a:r>
              <a:rPr lang="en-US" altLang="zh-CN" sz="1800" b="1" dirty="0" smtClean="0">
                <a:ea typeface="宋体" charset="-122"/>
                <a:sym typeface="Symbol" pitchFamily="18" charset="2"/>
              </a:rPr>
              <a:t>)</a:t>
            </a:r>
          </a:p>
          <a:p>
            <a:pPr>
              <a:buFont typeface="Monotype Sorts" pitchFamily="2" charset="2"/>
              <a:buNone/>
            </a:pPr>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596900" y="927100"/>
            <a:ext cx="8248650" cy="5600700"/>
          </a:xfrm>
        </p:spPr>
        <p:txBody>
          <a:bodyPr/>
          <a:lstStyle/>
          <a:p>
            <a:pPr>
              <a:lnSpc>
                <a:spcPct val="90000"/>
              </a:lnSpc>
              <a:tabLst>
                <a:tab pos="803275" algn="l"/>
              </a:tabLst>
            </a:pPr>
            <a:r>
              <a:rPr lang="en-US" altLang="zh-CN" i="1" dirty="0" smtClean="0">
                <a:ea typeface="宋体" charset="-122"/>
              </a:rPr>
              <a:t>R = (A, B, C, G, H, I)</a:t>
            </a:r>
            <a:br>
              <a:rPr lang="en-US" altLang="zh-CN" i="1" dirty="0" smtClean="0">
                <a:ea typeface="宋体" charset="-122"/>
              </a:rPr>
            </a:br>
            <a:r>
              <a:rPr lang="en-US" altLang="zh-CN" i="1" dirty="0" smtClean="0">
                <a:ea typeface="宋体" charset="-122"/>
              </a:rPr>
              <a:t>F = </a:t>
            </a:r>
            <a:r>
              <a:rPr lang="en-US" altLang="zh-CN" dirty="0" smtClean="0">
                <a:ea typeface="宋体" charset="-122"/>
              </a:rPr>
              <a:t>{  </a:t>
            </a:r>
            <a:r>
              <a:rPr lang="en-US" altLang="zh-CN" i="1" dirty="0" smtClean="0">
                <a:ea typeface="宋体" charset="-122"/>
                <a:sym typeface="Iconic Symbols Ext" pitchFamily="2" charset="2"/>
              </a:rPr>
              <a:t>A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B</a:t>
            </a:r>
            <a:br>
              <a:rPr lang="en-US" altLang="zh-CN" i="1" dirty="0" smtClean="0">
                <a:ea typeface="宋体" charset="-122"/>
                <a:sym typeface="Monotype Sorts" pitchFamily="2" charset="2"/>
              </a:rPr>
            </a:br>
            <a:r>
              <a:rPr lang="en-US" altLang="zh-CN" i="1" dirty="0" smtClean="0">
                <a:ea typeface="宋体" charset="-122"/>
                <a:sym typeface="Monotype Sorts" pitchFamily="2" charset="2"/>
              </a:rPr>
              <a:t>	   </a:t>
            </a:r>
            <a:r>
              <a:rPr lang="en-US" altLang="zh-CN" i="1" dirty="0" smtClean="0">
                <a:ea typeface="宋体" charset="-122"/>
                <a:sym typeface="Iconic Symbols Ext" pitchFamily="2" charset="2"/>
              </a:rPr>
              <a:t>A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C</a:t>
            </a:r>
            <a:br>
              <a:rPr lang="en-US" altLang="zh-CN" i="1" dirty="0" smtClean="0">
                <a:ea typeface="宋体" charset="-122"/>
                <a:sym typeface="Monotype Sorts" pitchFamily="2" charset="2"/>
              </a:rPr>
            </a:br>
            <a:r>
              <a:rPr lang="en-US" altLang="zh-CN" i="1" dirty="0" smtClean="0">
                <a:ea typeface="宋体" charset="-122"/>
                <a:sym typeface="Monotype Sorts" pitchFamily="2" charset="2"/>
              </a:rPr>
              <a:t>	</a:t>
            </a:r>
            <a:r>
              <a:rPr lang="en-US" altLang="zh-CN" i="1" dirty="0" smtClean="0">
                <a:ea typeface="宋体" charset="-122"/>
                <a:sym typeface="Iconic Symbols Ext" pitchFamily="2" charset="2"/>
              </a:rPr>
              <a:t>CG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H</a:t>
            </a:r>
            <a:br>
              <a:rPr lang="en-US" altLang="zh-CN" i="1" dirty="0" smtClean="0">
                <a:ea typeface="宋体" charset="-122"/>
                <a:sym typeface="Monotype Sorts" pitchFamily="2" charset="2"/>
              </a:rPr>
            </a:br>
            <a:r>
              <a:rPr lang="en-US" altLang="zh-CN" i="1" dirty="0" smtClean="0">
                <a:ea typeface="宋体" charset="-122"/>
                <a:sym typeface="Monotype Sorts" pitchFamily="2" charset="2"/>
              </a:rPr>
              <a:t>	</a:t>
            </a:r>
            <a:r>
              <a:rPr lang="en-US" altLang="zh-CN" i="1" dirty="0" smtClean="0">
                <a:ea typeface="宋体" charset="-122"/>
                <a:sym typeface="Iconic Symbols Ext" pitchFamily="2" charset="2"/>
              </a:rPr>
              <a:t>CG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I</a:t>
            </a:r>
            <a:br>
              <a:rPr lang="en-US" altLang="zh-CN" i="1" dirty="0" smtClean="0">
                <a:ea typeface="宋体" charset="-122"/>
                <a:sym typeface="Monotype Sorts" pitchFamily="2" charset="2"/>
              </a:rPr>
            </a:br>
            <a:r>
              <a:rPr lang="en-US" altLang="zh-CN" i="1" dirty="0" smtClean="0">
                <a:ea typeface="宋体" charset="-122"/>
                <a:sym typeface="Monotype Sorts" pitchFamily="2" charset="2"/>
              </a:rPr>
              <a:t>	   </a:t>
            </a:r>
            <a:r>
              <a:rPr lang="en-US" altLang="zh-CN" i="1" dirty="0" smtClean="0">
                <a:ea typeface="宋体" charset="-122"/>
                <a:sym typeface="Iconic Symbols Ext" pitchFamily="2" charset="2"/>
              </a:rPr>
              <a:t>B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H</a:t>
            </a:r>
            <a:r>
              <a:rPr lang="en-US" altLang="zh-CN" dirty="0" smtClean="0">
                <a:ea typeface="宋体" charset="-122"/>
                <a:sym typeface="Monotype Sorts" pitchFamily="2" charset="2"/>
              </a:rPr>
              <a:t>}</a:t>
            </a:r>
            <a:endParaRPr lang="en-US" altLang="zh-CN" sz="2800" dirty="0" smtClean="0">
              <a:ea typeface="宋体" charset="-122"/>
              <a:sym typeface="MS LineDraw" pitchFamily="49" charset="2"/>
            </a:endParaRPr>
          </a:p>
          <a:p>
            <a:pPr>
              <a:lnSpc>
                <a:spcPct val="90000"/>
              </a:lnSpc>
              <a:tabLst>
                <a:tab pos="803275" algn="l"/>
              </a:tabLst>
            </a:pPr>
            <a:r>
              <a:rPr lang="en-US" altLang="zh-CN" dirty="0" smtClean="0">
                <a:ea typeface="宋体" charset="-122"/>
                <a:sym typeface="MS LineDraw" pitchFamily="49" charset="2"/>
              </a:rPr>
              <a:t>some members of </a:t>
            </a:r>
            <a:r>
              <a:rPr lang="en-US" altLang="zh-CN" i="1" dirty="0" smtClean="0">
                <a:ea typeface="宋体" charset="-122"/>
                <a:sym typeface="MS LineDraw" pitchFamily="49" charset="2"/>
              </a:rPr>
              <a:t>F</a:t>
            </a:r>
            <a:r>
              <a:rPr lang="en-US" altLang="zh-CN" baseline="30000" dirty="0" smtClean="0">
                <a:ea typeface="宋体" charset="-122"/>
                <a:sym typeface="MS LineDraw" pitchFamily="49" charset="2"/>
              </a:rPr>
              <a:t>+</a:t>
            </a:r>
            <a:endParaRPr lang="en-US" altLang="zh-CN" dirty="0" smtClean="0">
              <a:ea typeface="宋体" charset="-122"/>
              <a:sym typeface="MS LineDraw" pitchFamily="49" charset="2"/>
            </a:endParaRPr>
          </a:p>
          <a:p>
            <a:pPr lvl="1">
              <a:lnSpc>
                <a:spcPct val="90000"/>
              </a:lnSpc>
              <a:tabLst>
                <a:tab pos="803275" algn="l"/>
              </a:tabLst>
            </a:pPr>
            <a:r>
              <a:rPr lang="en-US" altLang="zh-CN" sz="1800" i="1" dirty="0" smtClean="0">
                <a:ea typeface="宋体" charset="-122"/>
                <a:sym typeface="Monotype Sorts"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        </a:t>
            </a:r>
          </a:p>
          <a:p>
            <a:pPr lvl="2">
              <a:lnSpc>
                <a:spcPct val="90000"/>
              </a:lnSpc>
              <a:tabLst>
                <a:tab pos="803275" algn="l"/>
              </a:tabLst>
            </a:pPr>
            <a:r>
              <a:rPr lang="en-US" altLang="zh-CN" sz="1800" dirty="0" smtClean="0">
                <a:ea typeface="宋体" charset="-122"/>
                <a:sym typeface="Monotype Sorts" pitchFamily="2" charset="2"/>
              </a:rPr>
              <a:t>by transitivity from </a:t>
            </a:r>
            <a:r>
              <a:rPr lang="en-US" altLang="zh-CN" sz="1800" i="1" dirty="0" smtClean="0">
                <a:ea typeface="宋体" charset="-122"/>
                <a:sym typeface="Iconic Symbols Ext"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B and </a:t>
            </a:r>
            <a:r>
              <a:rPr lang="en-US" altLang="zh-CN" sz="1800" i="1" dirty="0" smtClean="0">
                <a:ea typeface="宋体" charset="-122"/>
                <a:sym typeface="Iconic Symbols Ext"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a:t>
            </a:r>
          </a:p>
          <a:p>
            <a:pPr lvl="1">
              <a:lnSpc>
                <a:spcPct val="90000"/>
              </a:lnSpc>
              <a:tabLst>
                <a:tab pos="803275" algn="l"/>
              </a:tabLst>
            </a:pPr>
            <a:r>
              <a:rPr lang="en-US" altLang="zh-CN" sz="1800" i="1" dirty="0" smtClean="0">
                <a:ea typeface="宋体" charset="-122"/>
                <a:sym typeface="Monotype Sorts" pitchFamily="2" charset="2"/>
              </a:rPr>
              <a:t>AG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       </a:t>
            </a:r>
            <a:endParaRPr lang="en-US" altLang="zh-CN" sz="1800" dirty="0" smtClean="0">
              <a:ea typeface="宋体" charset="-122"/>
              <a:sym typeface="Monotype Sorts" pitchFamily="2" charset="2"/>
            </a:endParaRPr>
          </a:p>
          <a:p>
            <a:pPr lvl="2">
              <a:lnSpc>
                <a:spcPct val="90000"/>
              </a:lnSpc>
              <a:tabLst>
                <a:tab pos="803275" algn="l"/>
              </a:tabLst>
            </a:pPr>
            <a:r>
              <a:rPr lang="en-US" altLang="zh-CN" sz="1800" dirty="0" smtClean="0">
                <a:ea typeface="宋体" charset="-122"/>
                <a:sym typeface="Monotype Sorts" pitchFamily="2" charset="2"/>
              </a:rPr>
              <a:t>by augmenting </a:t>
            </a:r>
            <a:r>
              <a:rPr lang="en-US" altLang="zh-CN" sz="1800" i="1" dirty="0" smtClean="0">
                <a:ea typeface="宋体" charset="-122"/>
                <a:sym typeface="Iconic Symbols Ext"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C </a:t>
            </a:r>
            <a:r>
              <a:rPr lang="en-US" altLang="zh-CN" sz="1800" dirty="0" smtClean="0">
                <a:ea typeface="宋体" charset="-122"/>
                <a:sym typeface="Monotype Sorts" pitchFamily="2" charset="2"/>
              </a:rPr>
              <a:t>with G, to get </a:t>
            </a:r>
            <a:r>
              <a:rPr lang="en-US" altLang="zh-CN" sz="1800" i="1" dirty="0" smtClean="0">
                <a:ea typeface="宋体" charset="-122"/>
                <a:sym typeface="Iconic Symbols Ext" pitchFamily="2" charset="2"/>
              </a:rPr>
              <a:t>AG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CG </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dirty="0" smtClean="0">
                <a:ea typeface="宋体" charset="-122"/>
                <a:sym typeface="Monotype Sorts" pitchFamily="2" charset="2"/>
              </a:rPr>
              <a:t>and then transitivity with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 </a:t>
            </a:r>
          </a:p>
          <a:p>
            <a:pPr lvl="1">
              <a:lnSpc>
                <a:spcPct val="90000"/>
              </a:lnSpc>
              <a:tabLst>
                <a:tab pos="803275" algn="l"/>
              </a:tabLst>
            </a:pPr>
            <a:r>
              <a:rPr lang="en-US" altLang="zh-CN" sz="1800" i="1" dirty="0" smtClean="0">
                <a:ea typeface="宋体" charset="-122"/>
                <a:sym typeface="Monotype Sorts"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HI     </a:t>
            </a:r>
            <a:endParaRPr lang="en-US" altLang="zh-CN" sz="1800" dirty="0" smtClean="0">
              <a:ea typeface="宋体" charset="-122"/>
              <a:sym typeface="Monotype Sorts" pitchFamily="2" charset="2"/>
            </a:endParaRPr>
          </a:p>
          <a:p>
            <a:pPr lvl="2">
              <a:lnSpc>
                <a:spcPct val="90000"/>
              </a:lnSpc>
              <a:tabLst>
                <a:tab pos="803275" algn="l"/>
              </a:tabLst>
            </a:pPr>
            <a:r>
              <a:rPr lang="en-US" altLang="zh-CN" sz="1800" dirty="0" smtClean="0">
                <a:ea typeface="宋体" charset="-122"/>
                <a:sym typeface="Monotype Sorts" pitchFamily="2" charset="2"/>
              </a:rPr>
              <a:t>from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 and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 :   </a:t>
            </a:r>
            <a:r>
              <a:rPr lang="en-US" altLang="zh-CN" sz="1800" dirty="0" smtClean="0">
                <a:ea typeface="宋体" charset="-122"/>
                <a:sym typeface="Monotype Sorts" pitchFamily="2" charset="2"/>
              </a:rPr>
              <a:t>“union rule” can be inferred from</a:t>
            </a:r>
          </a:p>
          <a:p>
            <a:pPr lvl="3">
              <a:lnSpc>
                <a:spcPct val="90000"/>
              </a:lnSpc>
              <a:tabLst>
                <a:tab pos="803275" algn="l"/>
              </a:tabLst>
            </a:pPr>
            <a:r>
              <a:rPr lang="en-US" altLang="zh-CN" sz="1800" dirty="0" smtClean="0">
                <a:ea typeface="宋体" charset="-122"/>
                <a:sym typeface="Monotype Sorts" pitchFamily="2" charset="2"/>
              </a:rPr>
              <a:t>definition of functional dependencies, or </a:t>
            </a:r>
          </a:p>
          <a:p>
            <a:pPr lvl="3">
              <a:lnSpc>
                <a:spcPct val="90000"/>
              </a:lnSpc>
              <a:tabLst>
                <a:tab pos="803275" algn="l"/>
              </a:tabLst>
            </a:pPr>
            <a:r>
              <a:rPr lang="en-US" altLang="zh-CN" sz="1800" dirty="0" smtClean="0">
                <a:ea typeface="宋体" charset="-122"/>
                <a:sym typeface="Monotype Sorts" pitchFamily="2" charset="2"/>
              </a:rPr>
              <a:t>Augmentation of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 </a:t>
            </a:r>
            <a:r>
              <a:rPr lang="en-US" altLang="zh-CN" sz="1800" dirty="0" smtClean="0">
                <a:ea typeface="宋体" charset="-122"/>
                <a:sym typeface="Monotype Sorts" pitchFamily="2" charset="2"/>
              </a:rPr>
              <a:t>to infer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CG</a:t>
            </a:r>
            <a:r>
              <a:rPr lang="en-US" altLang="zh-CN" sz="1800" i="1" dirty="0" smtClean="0">
                <a:ea typeface="宋体" charset="-122"/>
                <a:sym typeface="Monotype Sorts" pitchFamily="2" charset="2"/>
              </a:rPr>
              <a:t>I, </a:t>
            </a:r>
            <a:r>
              <a:rPr lang="en-US" altLang="zh-CN" sz="1800" dirty="0" smtClean="0">
                <a:ea typeface="宋体" charset="-122"/>
                <a:sym typeface="Monotype Sorts" pitchFamily="2" charset="2"/>
              </a:rPr>
              <a:t>augmentation of</a:t>
            </a:r>
            <a:br>
              <a:rPr lang="en-US" altLang="zh-CN" sz="1800" dirty="0" smtClean="0">
                <a:ea typeface="宋体" charset="-122"/>
                <a:sym typeface="Monotype Sorts" pitchFamily="2" charset="2"/>
              </a:rPr>
            </a:b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 </a:t>
            </a:r>
            <a:r>
              <a:rPr lang="en-US" altLang="zh-CN" sz="1800" dirty="0" smtClean="0">
                <a:ea typeface="宋体" charset="-122"/>
                <a:sym typeface="Monotype Sorts" pitchFamily="2" charset="2"/>
              </a:rPr>
              <a:t>to infer</a:t>
            </a: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CGI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HI, </a:t>
            </a:r>
            <a:r>
              <a:rPr lang="en-US" altLang="zh-CN" sz="1800" dirty="0" smtClean="0">
                <a:ea typeface="宋体" charset="-122"/>
                <a:sym typeface="Monotype Sorts" pitchFamily="2" charset="2"/>
              </a:rPr>
              <a:t>and then transitivity</a:t>
            </a:r>
          </a:p>
        </p:txBody>
      </p:sp>
      <p:sp>
        <p:nvSpPr>
          <p:cNvPr id="142338" name="Rectangle 2"/>
          <p:cNvSpPr>
            <a:spLocks noGrp="1" noChangeArrowheads="1"/>
          </p:cNvSpPr>
          <p:nvPr>
            <p:ph type="title"/>
          </p:nvPr>
        </p:nvSpPr>
        <p:spPr/>
        <p:txBody>
          <a:bodyPr/>
          <a:lstStyle/>
          <a:p>
            <a:pPr>
              <a:defRPr/>
            </a:pPr>
            <a:r>
              <a:rPr lang="en-US" altLang="zh-CN" smtClean="0">
                <a:ea typeface="宋体" charset="-122"/>
              </a:rPr>
              <a:t>Example</a:t>
            </a:r>
          </a:p>
        </p:txBody>
      </p:sp>
      <p:grpSp>
        <p:nvGrpSpPr>
          <p:cNvPr id="23" name="组合 22"/>
          <p:cNvGrpSpPr/>
          <p:nvPr/>
        </p:nvGrpSpPr>
        <p:grpSpPr>
          <a:xfrm>
            <a:off x="6081713" y="1335881"/>
            <a:ext cx="1666875" cy="1346201"/>
            <a:chOff x="5834063" y="1326356"/>
            <a:chExt cx="1666875" cy="1346201"/>
          </a:xfrm>
        </p:grpSpPr>
        <p:sp>
          <p:nvSpPr>
            <p:cNvPr id="2" name="椭圆 1"/>
            <p:cNvSpPr/>
            <p:nvPr/>
          </p:nvSpPr>
          <p:spPr bwMode="auto">
            <a:xfrm>
              <a:off x="5834063" y="13335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A</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5" name="椭圆 4"/>
            <p:cNvSpPr/>
            <p:nvPr/>
          </p:nvSpPr>
          <p:spPr bwMode="auto">
            <a:xfrm>
              <a:off x="6681788" y="1326356"/>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B050"/>
                  </a:solidFill>
                </a:rPr>
                <a:t>B</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6" name="椭圆 5"/>
            <p:cNvSpPr/>
            <p:nvPr/>
          </p:nvSpPr>
          <p:spPr bwMode="auto">
            <a:xfrm>
              <a:off x="6298406" y="17621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C</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7" name="椭圆 6"/>
            <p:cNvSpPr/>
            <p:nvPr/>
          </p:nvSpPr>
          <p:spPr bwMode="auto">
            <a:xfrm>
              <a:off x="6324600" y="20796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G</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8" name="椭圆 7"/>
            <p:cNvSpPr/>
            <p:nvPr/>
          </p:nvSpPr>
          <p:spPr bwMode="auto">
            <a:xfrm>
              <a:off x="7091363" y="17907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H</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9" name="椭圆 8"/>
            <p:cNvSpPr/>
            <p:nvPr/>
          </p:nvSpPr>
          <p:spPr bwMode="auto">
            <a:xfrm>
              <a:off x="7091362" y="2267744"/>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I</a:t>
              </a:r>
              <a:endParaRPr kumimoji="0" lang="zh-CN" altLang="en-US" sz="1400" b="0" i="0" u="none" strike="noStrike" cap="none" normalizeH="0" baseline="0" dirty="0" smtClean="0">
                <a:ln>
                  <a:noFill/>
                </a:ln>
                <a:solidFill>
                  <a:srgbClr val="00B050"/>
                </a:solidFill>
                <a:effectLst/>
                <a:latin typeface="Helvetica" pitchFamily="34" charset="0"/>
              </a:endParaRPr>
            </a:p>
          </p:txBody>
        </p:sp>
        <p:cxnSp>
          <p:nvCxnSpPr>
            <p:cNvPr id="4" name="直接箭头连接符 3"/>
            <p:cNvCxnSpPr/>
            <p:nvPr/>
          </p:nvCxnSpPr>
          <p:spPr bwMode="auto">
            <a:xfrm>
              <a:off x="6125171" y="1685925"/>
              <a:ext cx="313729" cy="278606"/>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7" name="直接箭头连接符 16"/>
            <p:cNvCxnSpPr/>
            <p:nvPr/>
          </p:nvCxnSpPr>
          <p:spPr bwMode="auto">
            <a:xfrm flipV="1">
              <a:off x="6148983" y="1584722"/>
              <a:ext cx="647105" cy="7144"/>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9" name="直接箭头连接符 18"/>
            <p:cNvCxnSpPr/>
            <p:nvPr/>
          </p:nvCxnSpPr>
          <p:spPr bwMode="auto">
            <a:xfrm>
              <a:off x="6950869" y="1627982"/>
              <a:ext cx="272553" cy="336549"/>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18" name="椭圆 17"/>
            <p:cNvSpPr/>
            <p:nvPr/>
          </p:nvSpPr>
          <p:spPr bwMode="auto">
            <a:xfrm>
              <a:off x="6287097" y="1788319"/>
              <a:ext cx="435769" cy="7572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cxnSp>
          <p:nvCxnSpPr>
            <p:cNvPr id="22" name="直接箭头连接符 21"/>
            <p:cNvCxnSpPr/>
            <p:nvPr/>
          </p:nvCxnSpPr>
          <p:spPr bwMode="auto">
            <a:xfrm>
              <a:off x="6707981" y="2295526"/>
              <a:ext cx="530327" cy="188912"/>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24" name="直接箭头连接符 23"/>
            <p:cNvCxnSpPr/>
            <p:nvPr/>
          </p:nvCxnSpPr>
          <p:spPr bwMode="auto">
            <a:xfrm>
              <a:off x="6729710" y="2079625"/>
              <a:ext cx="483048" cy="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233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42339">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altLang="zh-CN" smtClean="0">
                <a:ea typeface="宋体" charset="-122"/>
              </a:rPr>
              <a:t>Closure of Attribute Sets</a:t>
            </a:r>
          </a:p>
        </p:txBody>
      </p:sp>
      <p:sp>
        <p:nvSpPr>
          <p:cNvPr id="30723" name="Rectangle 3"/>
          <p:cNvSpPr>
            <a:spLocks noGrp="1" noChangeArrowheads="1"/>
          </p:cNvSpPr>
          <p:nvPr>
            <p:ph type="body" idx="1"/>
          </p:nvPr>
        </p:nvSpPr>
        <p:spPr/>
        <p:txBody>
          <a:bodyPr/>
          <a:lstStyle/>
          <a:p>
            <a:pPr>
              <a:tabLst>
                <a:tab pos="1027113" algn="l"/>
                <a:tab pos="1547813" algn="l"/>
                <a:tab pos="1771650" algn="l"/>
                <a:tab pos="2054225" algn="l"/>
                <a:tab pos="3140075" algn="ctr"/>
              </a:tabLst>
            </a:pPr>
            <a:r>
              <a:rPr lang="en-US" altLang="zh-CN" smtClean="0">
                <a:ea typeface="宋体" charset="-122"/>
              </a:rPr>
              <a:t>Given a set of attributes </a:t>
            </a:r>
            <a:r>
              <a:rPr lang="en-US" altLang="zh-CN" smtClean="0">
                <a:latin typeface="Symbol" pitchFamily="18" charset="2"/>
                <a:ea typeface="宋体" charset="-122"/>
                <a:sym typeface="Greek Symbols" pitchFamily="18" charset="2"/>
              </a:rPr>
              <a:t>a,</a:t>
            </a:r>
            <a:r>
              <a:rPr lang="en-US" altLang="zh-CN" smtClean="0">
                <a:ea typeface="宋体" charset="-122"/>
              </a:rPr>
              <a:t> define the </a:t>
            </a:r>
            <a:r>
              <a:rPr lang="en-US" altLang="zh-CN" i="1" smtClean="0">
                <a:solidFill>
                  <a:schemeClr val="tx2"/>
                </a:solidFill>
                <a:ea typeface="宋体" charset="-122"/>
              </a:rPr>
              <a:t>closure</a:t>
            </a:r>
            <a:r>
              <a:rPr lang="en-US" altLang="zh-CN" i="1" smtClean="0">
                <a:ea typeface="宋体" charset="-122"/>
              </a:rPr>
              <a:t> </a:t>
            </a:r>
            <a:r>
              <a:rPr lang="en-US" altLang="zh-CN" smtClean="0">
                <a:ea typeface="宋体" charset="-122"/>
              </a:rPr>
              <a:t>of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a:t>
            </a:r>
            <a:r>
              <a:rPr lang="en-US" altLang="zh-CN" smtClean="0">
                <a:solidFill>
                  <a:schemeClr val="tx2"/>
                </a:solidFill>
                <a:ea typeface="宋体" charset="-122"/>
                <a:sym typeface="Greek Symbols" pitchFamily="18" charset="2"/>
              </a:rPr>
              <a:t>under</a:t>
            </a:r>
            <a:r>
              <a:rPr lang="en-US" altLang="zh-CN" smtClean="0">
                <a:ea typeface="宋体" charset="-122"/>
                <a:sym typeface="Greek Symbols" pitchFamily="18" charset="2"/>
              </a:rPr>
              <a:t> </a:t>
            </a:r>
            <a:r>
              <a:rPr lang="en-US" altLang="zh-CN" i="1" smtClean="0">
                <a:ea typeface="宋体" charset="-122"/>
                <a:sym typeface="Greek Symbols" pitchFamily="18" charset="2"/>
              </a:rPr>
              <a:t>F</a:t>
            </a:r>
            <a:r>
              <a:rPr lang="en-US" altLang="zh-CN" smtClean="0">
                <a:ea typeface="宋体" charset="-122"/>
                <a:sym typeface="Greek Symbols" pitchFamily="18" charset="2"/>
              </a:rPr>
              <a:t> (denoted by </a:t>
            </a:r>
            <a:r>
              <a:rPr lang="en-US" altLang="zh-CN" smtClean="0">
                <a:latin typeface="Symbol" pitchFamily="18" charset="2"/>
                <a:ea typeface="宋体" charset="-122"/>
                <a:sym typeface="Greek Symbols" pitchFamily="18" charset="2"/>
              </a:rPr>
              <a:t>a</a:t>
            </a:r>
            <a:r>
              <a:rPr lang="en-US" altLang="zh-CN" baseline="30000" smtClean="0">
                <a:ea typeface="宋体" charset="-122"/>
                <a:sym typeface="Greek Symbols" pitchFamily="18" charset="2"/>
              </a:rPr>
              <a:t>+</a:t>
            </a:r>
            <a:r>
              <a:rPr lang="en-US" altLang="zh-CN" smtClean="0">
                <a:ea typeface="宋体" charset="-122"/>
                <a:sym typeface="Greek Symbols" pitchFamily="18" charset="2"/>
              </a:rPr>
              <a:t>) as the set of attributes that are functionally determined by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under </a:t>
            </a:r>
            <a:r>
              <a:rPr lang="en-US" altLang="zh-CN" i="1" smtClean="0">
                <a:ea typeface="宋体" charset="-122"/>
                <a:sym typeface="Greek Symbols" pitchFamily="18" charset="2"/>
              </a:rPr>
              <a:t>F:</a:t>
            </a:r>
            <a:endParaRPr lang="en-US" altLang="zh-CN" smtClean="0">
              <a:ea typeface="宋体" charset="-122"/>
              <a:sym typeface="Greek Symbols" pitchFamily="18" charset="2"/>
            </a:endParaRPr>
          </a:p>
          <a:p>
            <a:pPr>
              <a:buFont typeface="Monotype Sorts" pitchFamily="2" charset="2"/>
              <a:buNone/>
              <a:tabLst>
                <a:tab pos="1027113" algn="l"/>
                <a:tab pos="1547813" algn="l"/>
                <a:tab pos="1771650" algn="l"/>
                <a:tab pos="2054225" algn="l"/>
                <a:tab pos="3140075" algn="ctr"/>
              </a:tabLst>
            </a:pPr>
            <a:r>
              <a:rPr lang="en-US" altLang="zh-CN" smtClean="0">
                <a:ea typeface="宋体" charset="-122"/>
                <a:sym typeface="Greek Symbols" pitchFamily="18" charset="2"/>
              </a:rPr>
              <a:t>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smtClean="0">
                <a:ea typeface="宋体" charset="-122"/>
                <a:sym typeface="Symbol" pitchFamily="18" charset="2"/>
              </a:rPr>
              <a:t></a:t>
            </a:r>
            <a:r>
              <a:rPr lang="en-US" altLang="zh-CN" i="1" smtClean="0">
                <a:ea typeface="宋体" charset="-122"/>
                <a:sym typeface="Greek Symbols" pitchFamily="18" charset="2"/>
              </a:rPr>
              <a:t> </a:t>
            </a:r>
            <a:r>
              <a:rPr lang="en-US" altLang="zh-CN" smtClean="0">
                <a:ea typeface="宋体" charset="-122"/>
                <a:sym typeface="Greek Symbols" pitchFamily="18" charset="2"/>
              </a:rPr>
              <a:t>is in </a:t>
            </a:r>
            <a:r>
              <a:rPr lang="en-US" altLang="zh-CN" i="1" smtClean="0">
                <a:ea typeface="宋体" charset="-122"/>
                <a:sym typeface="Greek Symbols" pitchFamily="18" charset="2"/>
              </a:rPr>
              <a:t>F</a:t>
            </a:r>
            <a:r>
              <a:rPr lang="en-US" altLang="zh-CN" baseline="30000" smtClean="0">
                <a:ea typeface="宋体" charset="-122"/>
                <a:sym typeface="Greek Symbols" pitchFamily="18" charset="2"/>
              </a:rPr>
              <a:t>+</a:t>
            </a:r>
            <a:r>
              <a:rPr lang="en-US" altLang="zh-CN" smtClean="0">
                <a:ea typeface="宋体" charset="-122"/>
                <a:sym typeface="Greek Symbols" pitchFamily="18" charset="2"/>
              </a:rPr>
              <a:t>  </a:t>
            </a:r>
            <a:r>
              <a:rPr lang="en-US" altLang="zh-CN" smtClean="0">
                <a:ea typeface="宋体" charset="-122"/>
                <a:sym typeface="ZapfDingbats" pitchFamily="82" charset="2"/>
              </a:rPr>
              <a:t>  </a:t>
            </a:r>
            <a:r>
              <a:rPr lang="en-US" altLang="zh-CN" smtClean="0">
                <a:ea typeface="宋体" charset="-122"/>
                <a:sym typeface="Symbol" pitchFamily="18" charset="2"/>
              </a:rPr>
              <a:t>  </a:t>
            </a:r>
            <a:r>
              <a:rPr lang="en-US" altLang="zh-CN" smtClean="0">
                <a:latin typeface="Symbol" pitchFamily="18" charset="2"/>
                <a:ea typeface="宋体" charset="-122"/>
                <a:sym typeface="Greek Symbols" pitchFamily="18" charset="2"/>
              </a:rPr>
              <a:t>a</a:t>
            </a:r>
            <a:r>
              <a:rPr lang="en-US" altLang="zh-CN" baseline="30000" smtClean="0">
                <a:ea typeface="宋体" charset="-122"/>
                <a:sym typeface="Greek Symbols" pitchFamily="18" charset="2"/>
              </a:rPr>
              <a:t>+</a:t>
            </a:r>
            <a:endParaRPr lang="en-US" altLang="zh-CN" smtClean="0">
              <a:ea typeface="宋体" charset="-122"/>
              <a:sym typeface="Greek Symbols" pitchFamily="18" charset="2"/>
            </a:endParaRPr>
          </a:p>
          <a:p>
            <a:pPr>
              <a:tabLst>
                <a:tab pos="1027113" algn="l"/>
                <a:tab pos="1547813" algn="l"/>
                <a:tab pos="1771650" algn="l"/>
                <a:tab pos="2054225" algn="l"/>
                <a:tab pos="3140075" algn="ctr"/>
              </a:tabLst>
            </a:pPr>
            <a:r>
              <a:rPr lang="en-US" altLang="zh-CN" smtClean="0">
                <a:ea typeface="宋体" charset="-122"/>
                <a:sym typeface="Greek Symbols" pitchFamily="18" charset="2"/>
              </a:rPr>
              <a:t>Algorithm to compute </a:t>
            </a:r>
            <a:r>
              <a:rPr lang="en-US" altLang="zh-CN" smtClean="0">
                <a:latin typeface="Symbol" pitchFamily="18" charset="2"/>
                <a:ea typeface="宋体" charset="-122"/>
                <a:sym typeface="Greek Symbols" pitchFamily="18" charset="2"/>
              </a:rPr>
              <a:t>a</a:t>
            </a:r>
            <a:r>
              <a:rPr lang="en-US" altLang="zh-CN" baseline="30000" smtClean="0">
                <a:ea typeface="宋体" charset="-122"/>
                <a:sym typeface="Greek Symbols" pitchFamily="18" charset="2"/>
              </a:rPr>
              <a:t>+</a:t>
            </a:r>
            <a:r>
              <a:rPr lang="en-US" altLang="zh-CN" smtClean="0">
                <a:ea typeface="宋体" charset="-122"/>
                <a:sym typeface="Greek Symbols" pitchFamily="18" charset="2"/>
              </a:rPr>
              <a:t>, the closure of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under </a:t>
            </a:r>
            <a:r>
              <a:rPr lang="en-US" altLang="zh-CN" i="1" smtClean="0">
                <a:ea typeface="宋体" charset="-122"/>
                <a:sym typeface="Greek Symbols" pitchFamily="18" charset="2"/>
              </a:rPr>
              <a:t>F</a:t>
            </a:r>
          </a:p>
          <a:p>
            <a:pPr>
              <a:buFont typeface="Monotype Sorts" pitchFamily="2" charset="2"/>
              <a:buNone/>
              <a:tabLst>
                <a:tab pos="1027113" algn="l"/>
                <a:tab pos="1547813" algn="l"/>
                <a:tab pos="1771650" algn="l"/>
                <a:tab pos="2054225" algn="l"/>
                <a:tab pos="3140075" algn="ctr"/>
              </a:tabLst>
            </a:pPr>
            <a:r>
              <a:rPr lang="en-US" altLang="zh-CN" smtClean="0">
                <a:ea typeface="宋体" charset="-122"/>
                <a:sym typeface="Greek Symbols" pitchFamily="18" charset="2"/>
              </a:rPr>
              <a:t>		</a:t>
            </a:r>
            <a:r>
              <a:rPr lang="en-US" altLang="zh-CN" i="1" smtClean="0">
                <a:ea typeface="宋体" charset="-122"/>
                <a:sym typeface="Greek Symbols" pitchFamily="18" charset="2"/>
              </a:rPr>
              <a:t>result </a:t>
            </a:r>
            <a:r>
              <a:rPr lang="en-US" altLang="zh-CN" smtClean="0">
                <a:ea typeface="宋体" charset="-122"/>
                <a:sym typeface="Greek Symbols" pitchFamily="18" charset="2"/>
              </a:rPr>
              <a:t>:=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b="1" smtClean="0">
                <a:ea typeface="宋体" charset="-122"/>
                <a:sym typeface="Greek Symbols" pitchFamily="18" charset="2"/>
              </a:rPr>
              <a:t>while</a:t>
            </a:r>
            <a:r>
              <a:rPr lang="en-US" altLang="zh-CN" smtClean="0">
                <a:ea typeface="宋体" charset="-122"/>
                <a:sym typeface="Greek Symbols" pitchFamily="18" charset="2"/>
              </a:rPr>
              <a:t> (changes to </a:t>
            </a:r>
            <a:r>
              <a:rPr lang="en-US" altLang="zh-CN" i="1" smtClean="0">
                <a:ea typeface="宋体" charset="-122"/>
                <a:sym typeface="Greek Symbols" pitchFamily="18" charset="2"/>
              </a:rPr>
              <a:t>result</a:t>
            </a:r>
            <a:r>
              <a:rPr lang="en-US" altLang="zh-CN" smtClean="0">
                <a:ea typeface="宋体" charset="-122"/>
                <a:sym typeface="Greek Symbols" pitchFamily="18" charset="2"/>
              </a:rPr>
              <a:t>) </a:t>
            </a:r>
            <a:r>
              <a:rPr lang="en-US" altLang="zh-CN" b="1" smtClean="0">
                <a:ea typeface="宋体" charset="-122"/>
                <a:sym typeface="Greek Symbols" pitchFamily="18" charset="2"/>
              </a:rPr>
              <a:t>do</a:t>
            </a:r>
            <a:br>
              <a:rPr lang="en-US" altLang="zh-CN" b="1" smtClean="0">
                <a:ea typeface="宋体" charset="-122"/>
                <a:sym typeface="Greek Symbols" pitchFamily="18" charset="2"/>
              </a:rPr>
            </a:br>
            <a:r>
              <a:rPr lang="en-US" altLang="zh-CN" b="1" smtClean="0">
                <a:ea typeface="宋体" charset="-122"/>
                <a:sym typeface="Greek Symbols" pitchFamily="18" charset="2"/>
              </a:rPr>
              <a:t>		for each </a:t>
            </a:r>
            <a:r>
              <a:rPr lang="en-US" altLang="zh-CN" smtClean="0">
                <a:ea typeface="宋体" charset="-122"/>
                <a:sym typeface="Symbol" pitchFamily="18" charset="2"/>
              </a:rPr>
              <a:t></a:t>
            </a:r>
            <a:r>
              <a:rPr lang="en-US" altLang="zh-CN" i="1"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b="1" smtClean="0">
                <a:ea typeface="宋体" charset="-122"/>
                <a:sym typeface="Greek Symbols" pitchFamily="18" charset="2"/>
              </a:rPr>
              <a:t>in</a:t>
            </a:r>
            <a:r>
              <a:rPr lang="en-US" altLang="zh-CN" i="1" smtClean="0">
                <a:ea typeface="宋体" charset="-122"/>
                <a:sym typeface="Greek Symbols" pitchFamily="18" charset="2"/>
              </a:rPr>
              <a:t> F</a:t>
            </a:r>
            <a:r>
              <a:rPr lang="en-US" altLang="zh-CN" b="1" smtClean="0">
                <a:ea typeface="宋体" charset="-122"/>
                <a:sym typeface="Greek Symbols" pitchFamily="18" charset="2"/>
              </a:rPr>
              <a:t> do</a:t>
            </a:r>
            <a:br>
              <a:rPr lang="en-US" altLang="zh-CN" b="1" smtClean="0">
                <a:ea typeface="宋体" charset="-122"/>
                <a:sym typeface="Greek Symbols" pitchFamily="18" charset="2"/>
              </a:rPr>
            </a:br>
            <a:r>
              <a:rPr lang="en-US" altLang="zh-CN" b="1" smtClean="0">
                <a:ea typeface="宋体" charset="-122"/>
                <a:sym typeface="Greek Symbols" pitchFamily="18" charset="2"/>
              </a:rPr>
              <a:t>			begin</a:t>
            </a:r>
            <a:br>
              <a:rPr lang="en-US" altLang="zh-CN" b="1" smtClean="0">
                <a:ea typeface="宋体" charset="-122"/>
                <a:sym typeface="Greek Symbols" pitchFamily="18" charset="2"/>
              </a:rPr>
            </a:br>
            <a:r>
              <a:rPr lang="en-US" altLang="zh-CN" b="1" smtClean="0">
                <a:ea typeface="宋体" charset="-122"/>
                <a:sym typeface="Greek Symbols" pitchFamily="18" charset="2"/>
              </a:rPr>
              <a:t>				if </a:t>
            </a:r>
            <a:r>
              <a:rPr lang="en-US" altLang="zh-CN" smtClean="0">
                <a:ea typeface="宋体" charset="-122"/>
                <a:sym typeface="Symbol" pitchFamily="18" charset="2"/>
              </a:rPr>
              <a:t></a:t>
            </a:r>
            <a:r>
              <a:rPr lang="en-US" altLang="zh-CN" i="1" smtClean="0">
                <a:ea typeface="宋体" charset="-122"/>
                <a:sym typeface="Greek Symbols" pitchFamily="18" charset="2"/>
              </a:rPr>
              <a:t> </a:t>
            </a:r>
            <a:r>
              <a:rPr lang="en-US" altLang="zh-CN" smtClean="0">
                <a:ea typeface="宋体" charset="-122"/>
                <a:sym typeface="Symbol" pitchFamily="18" charset="2"/>
              </a:rPr>
              <a:t> </a:t>
            </a:r>
            <a:r>
              <a:rPr lang="en-US" altLang="zh-CN" i="1" smtClean="0">
                <a:ea typeface="宋体" charset="-122"/>
                <a:sym typeface="Symbol" pitchFamily="18" charset="2"/>
              </a:rPr>
              <a:t>result</a:t>
            </a:r>
            <a:r>
              <a:rPr lang="en-US" altLang="zh-CN" b="1" smtClean="0">
                <a:ea typeface="宋体" charset="-122"/>
                <a:sym typeface="Symbol" pitchFamily="18" charset="2"/>
              </a:rPr>
              <a:t> then </a:t>
            </a:r>
            <a:r>
              <a:rPr lang="en-US" altLang="zh-CN" i="1" smtClean="0">
                <a:ea typeface="宋体" charset="-122"/>
                <a:sym typeface="Symbol" pitchFamily="18" charset="2"/>
              </a:rPr>
              <a:t> result </a:t>
            </a:r>
            <a:r>
              <a:rPr lang="en-US" altLang="zh-CN" smtClean="0">
                <a:ea typeface="宋体" charset="-122"/>
                <a:sym typeface="Symbol" pitchFamily="18" charset="2"/>
              </a:rPr>
              <a:t>:= </a:t>
            </a:r>
            <a:r>
              <a:rPr lang="en-US" altLang="zh-CN" i="1" smtClean="0">
                <a:ea typeface="宋体" charset="-122"/>
                <a:sym typeface="Symbol" pitchFamily="18" charset="2"/>
              </a:rPr>
              <a:t>result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Greek Symbols" pitchFamily="18" charset="2"/>
              </a:rPr>
              <a:t> </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b="1" smtClean="0">
                <a:ea typeface="宋体" charset="-122"/>
                <a:sym typeface="Greek Symbols" pitchFamily="18" charset="2"/>
              </a:rPr>
              <a:t>end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en-US" altLang="zh-CN" smtClean="0">
                <a:ea typeface="宋体" charset="-122"/>
              </a:rPr>
              <a:t>Example of Attribute Set Closure</a:t>
            </a:r>
          </a:p>
        </p:txBody>
      </p:sp>
      <p:sp>
        <p:nvSpPr>
          <p:cNvPr id="31747" name="Rectangle 3"/>
          <p:cNvSpPr>
            <a:spLocks noGrp="1" noChangeArrowheads="1"/>
          </p:cNvSpPr>
          <p:nvPr>
            <p:ph type="body" idx="1"/>
          </p:nvPr>
        </p:nvSpPr>
        <p:spPr>
          <a:xfrm>
            <a:off x="1143000" y="914400"/>
            <a:ext cx="6724650" cy="4114800"/>
          </a:xfrm>
        </p:spPr>
        <p:txBody>
          <a:bodyPr/>
          <a:lstStyle/>
          <a:p>
            <a:pPr>
              <a:lnSpc>
                <a:spcPct val="90000"/>
              </a:lnSpc>
              <a:tabLst>
                <a:tab pos="803275" algn="l"/>
                <a:tab pos="2633663" algn="l"/>
                <a:tab pos="3140075" algn="l"/>
              </a:tabLst>
            </a:pPr>
            <a:r>
              <a:rPr lang="en-US" altLang="zh-CN" sz="1800" i="1" dirty="0" smtClean="0">
                <a:ea typeface="宋体" charset="-122"/>
              </a:rPr>
              <a:t>R = (A, B, C, G, H, I)</a:t>
            </a:r>
          </a:p>
          <a:p>
            <a:pPr>
              <a:lnSpc>
                <a:spcPct val="90000"/>
              </a:lnSpc>
              <a:tabLst>
                <a:tab pos="803275" algn="l"/>
                <a:tab pos="2633663" algn="l"/>
                <a:tab pos="3140075" algn="l"/>
              </a:tabLst>
            </a:pPr>
            <a:r>
              <a:rPr lang="en-US" altLang="zh-CN" sz="1800" i="1" dirty="0" smtClean="0">
                <a:ea typeface="宋体" charset="-122"/>
              </a:rPr>
              <a:t>F = </a:t>
            </a:r>
            <a:r>
              <a:rPr lang="en-US" altLang="zh-CN" sz="1800" dirty="0" smtClean="0">
                <a:ea typeface="宋体" charset="-122"/>
              </a:rPr>
              <a:t>{</a:t>
            </a:r>
            <a:r>
              <a:rPr lang="en-US" altLang="zh-CN" sz="1800" i="1" dirty="0" smtClean="0">
                <a:ea typeface="宋体" charset="-122"/>
                <a:sym typeface="Iconic Symbols Ext"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B</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C</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a:t>
            </a:r>
            <a:r>
              <a:rPr lang="en-US" altLang="zh-CN" sz="1800" dirty="0" smtClean="0">
                <a:ea typeface="宋体" charset="-122"/>
                <a:sym typeface="Monotype Sorts" pitchFamily="2" charset="2"/>
              </a:rPr>
              <a:t>}</a:t>
            </a:r>
            <a:endParaRPr lang="en-US" altLang="zh-CN" sz="1800" dirty="0" smtClean="0">
              <a:ea typeface="宋体" charset="-122"/>
              <a:sym typeface="MS LineDraw" pitchFamily="49" charset="2"/>
            </a:endParaRPr>
          </a:p>
          <a:p>
            <a:pPr>
              <a:lnSpc>
                <a:spcPct val="90000"/>
              </a:lnSpc>
              <a:tabLst>
                <a:tab pos="803275" algn="l"/>
                <a:tab pos="2633663" algn="l"/>
                <a:tab pos="3140075" algn="l"/>
              </a:tabLst>
            </a:pPr>
            <a:r>
              <a:rPr lang="en-US" altLang="zh-CN" sz="1800" dirty="0" smtClean="0">
                <a:ea typeface="宋体" charset="-122"/>
                <a:sym typeface="MS LineDraw" pitchFamily="49" charset="2"/>
              </a:rPr>
              <a:t>(</a:t>
            </a:r>
            <a:r>
              <a:rPr lang="en-US" altLang="zh-CN" sz="1800" i="1" dirty="0" smtClean="0">
                <a:ea typeface="宋体" charset="-122"/>
                <a:sym typeface="MS LineDraw" pitchFamily="49" charset="2"/>
              </a:rPr>
              <a:t>AG)</a:t>
            </a:r>
            <a:r>
              <a:rPr lang="en-US" altLang="zh-CN" sz="1800" baseline="30000" dirty="0" smtClean="0">
                <a:ea typeface="宋体" charset="-122"/>
                <a:sym typeface="MS LineDraw" pitchFamily="49" charset="2"/>
              </a:rPr>
              <a:t>+</a:t>
            </a:r>
            <a:endParaRPr lang="en-US" altLang="zh-CN" sz="1800" dirty="0" smtClean="0">
              <a:ea typeface="宋体" charset="-122"/>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zh-CN" sz="1600" dirty="0" smtClean="0">
                <a:ea typeface="宋体" charset="-122"/>
                <a:sym typeface="MS LineDraw" pitchFamily="49" charset="2"/>
              </a:rPr>
              <a:t>1.	</a:t>
            </a:r>
            <a:r>
              <a:rPr lang="en-US" altLang="zh-CN" sz="1600" i="1" dirty="0" smtClean="0">
                <a:ea typeface="宋体" charset="-122"/>
                <a:sym typeface="MS LineDraw" pitchFamily="49" charset="2"/>
              </a:rPr>
              <a:t>result = AG</a:t>
            </a:r>
            <a:endParaRPr lang="en-US" altLang="zh-CN" sz="1600" dirty="0" smtClean="0">
              <a:ea typeface="宋体" charset="-122"/>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zh-CN" sz="1600" dirty="0" smtClean="0">
                <a:ea typeface="宋体" charset="-122"/>
                <a:sym typeface="MS LineDraw" pitchFamily="49" charset="2"/>
              </a:rPr>
              <a:t>2.	</a:t>
            </a:r>
            <a:r>
              <a:rPr lang="en-US" altLang="zh-CN" sz="1600" i="1" dirty="0" smtClean="0">
                <a:ea typeface="宋体" charset="-122"/>
                <a:sym typeface="MS LineDraw" pitchFamily="49" charset="2"/>
              </a:rPr>
              <a:t>result = ABCG	(A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and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i="1" dirty="0" smtClean="0">
                <a:ea typeface="宋体" charset="-122"/>
                <a:sym typeface="Symbol" pitchFamily="18" charset="2"/>
              </a:rPr>
              <a:t> B)</a:t>
            </a:r>
            <a:endParaRPr lang="en-US" altLang="zh-CN" sz="1600" dirty="0" smtClean="0">
              <a:ea typeface="宋体" charset="-122"/>
              <a:sym typeface="Symbol" pitchFamily="18" charset="2"/>
            </a:endParaRPr>
          </a:p>
          <a:p>
            <a:pPr marL="762000" lvl="1" indent="-304800">
              <a:lnSpc>
                <a:spcPct val="90000"/>
              </a:lnSpc>
              <a:buFont typeface="Monotype Sorts" pitchFamily="2" charset="2"/>
              <a:buNone/>
              <a:tabLst>
                <a:tab pos="803275" algn="l"/>
                <a:tab pos="2633663" algn="l"/>
                <a:tab pos="3140075" algn="l"/>
              </a:tabLst>
            </a:pPr>
            <a:r>
              <a:rPr lang="en-US" altLang="zh-CN" sz="1600" dirty="0" smtClean="0">
                <a:ea typeface="宋体" charset="-122"/>
                <a:sym typeface="Symbol" pitchFamily="18" charset="2"/>
              </a:rPr>
              <a:t>3.	</a:t>
            </a:r>
            <a:r>
              <a:rPr lang="en-US" altLang="zh-CN" sz="1600" i="1" dirty="0" smtClean="0">
                <a:ea typeface="宋体" charset="-122"/>
                <a:sym typeface="MS LineDraw" pitchFamily="49" charset="2"/>
              </a:rPr>
              <a:t>result = ABCG</a:t>
            </a:r>
            <a:r>
              <a:rPr lang="en-US" altLang="zh-CN" sz="1600" i="1" dirty="0" smtClean="0">
                <a:ea typeface="宋体" charset="-122"/>
                <a:sym typeface="Monotype Sorts" pitchFamily="2" charset="2"/>
              </a:rPr>
              <a:t>H	(CG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H</a:t>
            </a:r>
            <a:r>
              <a:rPr lang="en-US" altLang="zh-CN" sz="1600" dirty="0" smtClean="0">
                <a:ea typeface="宋体" charset="-122"/>
                <a:sym typeface="Monotype Sorts" pitchFamily="2" charset="2"/>
              </a:rPr>
              <a:t> and </a:t>
            </a:r>
            <a:r>
              <a:rPr lang="en-US" altLang="zh-CN" sz="1600" i="1" dirty="0" smtClean="0">
                <a:ea typeface="宋体" charset="-122"/>
                <a:sym typeface="Monotype Sorts" pitchFamily="2" charset="2"/>
              </a:rPr>
              <a:t>CG </a:t>
            </a:r>
            <a:r>
              <a:rPr lang="en-US" altLang="zh-CN" sz="1600" dirty="0" smtClean="0">
                <a:ea typeface="宋体" charset="-122"/>
                <a:sym typeface="Symbol" pitchFamily="18" charset="2"/>
              </a:rPr>
              <a:t> </a:t>
            </a:r>
            <a:r>
              <a:rPr lang="en-US" altLang="zh-CN" sz="1600" i="1" dirty="0" smtClean="0">
                <a:ea typeface="宋体" charset="-122"/>
                <a:sym typeface="Symbol" pitchFamily="18" charset="2"/>
              </a:rPr>
              <a:t>AGBC)</a:t>
            </a:r>
          </a:p>
          <a:p>
            <a:pPr marL="762000" lvl="1" indent="-304800">
              <a:lnSpc>
                <a:spcPct val="90000"/>
              </a:lnSpc>
              <a:buFont typeface="Monotype Sorts" pitchFamily="2" charset="2"/>
              <a:buNone/>
              <a:tabLst>
                <a:tab pos="803275" algn="l"/>
                <a:tab pos="2633663" algn="l"/>
                <a:tab pos="3140075" algn="l"/>
              </a:tabLst>
            </a:pPr>
            <a:r>
              <a:rPr lang="en-US" altLang="zh-CN" sz="1600" dirty="0" smtClean="0">
                <a:ea typeface="宋体" charset="-122"/>
                <a:sym typeface="Symbol" pitchFamily="18" charset="2"/>
              </a:rPr>
              <a:t>4.	</a:t>
            </a:r>
            <a:r>
              <a:rPr lang="en-US" altLang="zh-CN" sz="1600" i="1" dirty="0" smtClean="0">
                <a:ea typeface="宋体" charset="-122"/>
                <a:sym typeface="MS LineDraw" pitchFamily="49" charset="2"/>
              </a:rPr>
              <a:t>result = ABCG</a:t>
            </a:r>
            <a:r>
              <a:rPr lang="en-US" altLang="zh-CN" sz="1600" i="1" dirty="0" smtClean="0">
                <a:ea typeface="宋体" charset="-122"/>
                <a:sym typeface="Monotype Sorts" pitchFamily="2" charset="2"/>
              </a:rPr>
              <a:t>HI	(CG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I</a:t>
            </a:r>
            <a:r>
              <a:rPr lang="en-US" altLang="zh-CN" sz="1600" dirty="0" smtClean="0">
                <a:ea typeface="宋体" charset="-122"/>
                <a:sym typeface="Monotype Sorts" pitchFamily="2" charset="2"/>
              </a:rPr>
              <a:t> and </a:t>
            </a:r>
            <a:r>
              <a:rPr lang="en-US" altLang="zh-CN" sz="1600" i="1" dirty="0" smtClean="0">
                <a:ea typeface="宋体" charset="-122"/>
                <a:sym typeface="Monotype Sorts" pitchFamily="2" charset="2"/>
              </a:rPr>
              <a:t>CG </a:t>
            </a:r>
            <a:r>
              <a:rPr lang="en-US" altLang="zh-CN" sz="1600" dirty="0" smtClean="0">
                <a:ea typeface="宋体" charset="-122"/>
                <a:sym typeface="Symbol" pitchFamily="18" charset="2"/>
              </a:rPr>
              <a:t> </a:t>
            </a:r>
            <a:r>
              <a:rPr lang="en-US" altLang="zh-CN" sz="1600" i="1" dirty="0" smtClean="0">
                <a:ea typeface="宋体" charset="-122"/>
                <a:sym typeface="Symbol" pitchFamily="18" charset="2"/>
              </a:rPr>
              <a:t>AGBCH)</a:t>
            </a:r>
          </a:p>
          <a:p>
            <a:pPr>
              <a:lnSpc>
                <a:spcPct val="90000"/>
              </a:lnSpc>
              <a:tabLst>
                <a:tab pos="803275" algn="l"/>
                <a:tab pos="2633663" algn="l"/>
                <a:tab pos="3140075" algn="l"/>
              </a:tabLst>
            </a:pPr>
            <a:r>
              <a:rPr lang="en-US" altLang="zh-CN" sz="1800" dirty="0" smtClean="0">
                <a:ea typeface="宋体" charset="-122"/>
                <a:sym typeface="Symbol" pitchFamily="18" charset="2"/>
              </a:rPr>
              <a:t>Is </a:t>
            </a:r>
            <a:r>
              <a:rPr lang="en-US" altLang="zh-CN" sz="1800" i="1" dirty="0" smtClean="0">
                <a:ea typeface="宋体" charset="-122"/>
                <a:sym typeface="Symbol" pitchFamily="18" charset="2"/>
              </a:rPr>
              <a:t>AG</a:t>
            </a:r>
            <a:r>
              <a:rPr lang="en-US" altLang="zh-CN" sz="1800" dirty="0" smtClean="0">
                <a:ea typeface="宋体" charset="-122"/>
                <a:sym typeface="Symbol" pitchFamily="18" charset="2"/>
              </a:rPr>
              <a:t> a candidate key?  </a:t>
            </a:r>
          </a:p>
          <a:p>
            <a:pPr marL="762000" lvl="1" indent="-304800">
              <a:lnSpc>
                <a:spcPct val="90000"/>
              </a:lnSpc>
              <a:buFont typeface="Monotype Sorts" pitchFamily="2" charset="2"/>
              <a:buAutoNum type="arabicPeriod"/>
              <a:tabLst>
                <a:tab pos="803275" algn="l"/>
                <a:tab pos="2633663" algn="l"/>
                <a:tab pos="3140075" algn="l"/>
              </a:tabLst>
            </a:pPr>
            <a:r>
              <a:rPr lang="en-US" altLang="zh-CN" sz="1600" dirty="0" smtClean="0">
                <a:ea typeface="宋体" charset="-122"/>
                <a:sym typeface="Symbol" pitchFamily="18" charset="2"/>
              </a:rPr>
              <a:t>Is AG a super key?</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dirty="0" smtClean="0">
                <a:ea typeface="宋体" charset="-122"/>
                <a:sym typeface="Symbol" pitchFamily="18" charset="2"/>
              </a:rPr>
              <a:t>Does </a:t>
            </a:r>
            <a:r>
              <a:rPr lang="en-US" altLang="zh-CN" sz="1600" i="1" dirty="0" smtClean="0">
                <a:ea typeface="宋体" charset="-122"/>
                <a:sym typeface="Symbol" pitchFamily="18" charset="2"/>
              </a:rPr>
              <a:t>AG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R? </a:t>
            </a:r>
          </a:p>
          <a:p>
            <a:pPr marL="762000" lvl="1" indent="-304800">
              <a:lnSpc>
                <a:spcPct val="90000"/>
              </a:lnSpc>
              <a:buFont typeface="Monotype Sorts" pitchFamily="2" charset="2"/>
              <a:buAutoNum type="arabicPeriod" startAt="2"/>
              <a:tabLst>
                <a:tab pos="803275" algn="l"/>
                <a:tab pos="2633663" algn="l"/>
                <a:tab pos="3140075" algn="l"/>
              </a:tabLst>
            </a:pPr>
            <a:r>
              <a:rPr lang="en-US" altLang="zh-CN" sz="1600" dirty="0" smtClean="0">
                <a:ea typeface="宋体" charset="-122"/>
                <a:sym typeface="Monotype Sorts" pitchFamily="2" charset="2"/>
              </a:rPr>
              <a:t>Is any subset of AG a </a:t>
            </a:r>
            <a:r>
              <a:rPr lang="en-US" altLang="zh-CN" sz="1600" dirty="0" err="1" smtClean="0">
                <a:ea typeface="宋体" charset="-122"/>
                <a:sym typeface="Monotype Sorts" pitchFamily="2" charset="2"/>
              </a:rPr>
              <a:t>superkey</a:t>
            </a:r>
            <a:r>
              <a:rPr lang="en-US" altLang="zh-CN" sz="1600" dirty="0" smtClean="0">
                <a:ea typeface="宋体" charset="-122"/>
                <a:sym typeface="Monotype Sorts" pitchFamily="2" charset="2"/>
              </a:rPr>
              <a:t>?</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dirty="0" smtClean="0">
                <a:ea typeface="宋体" charset="-122"/>
                <a:sym typeface="Monotype Sorts" pitchFamily="2" charset="2"/>
              </a:rPr>
              <a:t>Does </a:t>
            </a:r>
            <a:r>
              <a:rPr lang="en-US" altLang="zh-CN" sz="1600" i="1" dirty="0" smtClean="0">
                <a:ea typeface="宋体" charset="-122"/>
                <a:sym typeface="Monotype Sorts" pitchFamily="2" charset="2"/>
              </a:rPr>
              <a:t>A</a:t>
            </a:r>
            <a:r>
              <a:rPr lang="en-US" altLang="zh-CN" sz="1600" baseline="30000" dirty="0" smtClean="0">
                <a:ea typeface="宋体" charset="-122"/>
                <a:sym typeface="Monotype Sorts" pitchFamily="2" charset="2"/>
              </a:rPr>
              <a:t>+</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R</a:t>
            </a:r>
            <a:r>
              <a:rPr lang="en-US" altLang="zh-CN" sz="1600" dirty="0" smtClean="0">
                <a:ea typeface="宋体" charset="-122"/>
                <a:sym typeface="Monotype Sorts" pitchFamily="2" charset="2"/>
              </a:rPr>
              <a:t>?</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dirty="0" smtClean="0">
                <a:ea typeface="宋体" charset="-122"/>
                <a:sym typeface="Monotype Sorts" pitchFamily="2" charset="2"/>
              </a:rPr>
              <a:t>Does </a:t>
            </a:r>
            <a:r>
              <a:rPr lang="en-US" altLang="zh-CN" sz="1600" i="1" dirty="0" smtClean="0">
                <a:ea typeface="宋体" charset="-122"/>
                <a:sym typeface="Monotype Sorts" pitchFamily="2" charset="2"/>
              </a:rPr>
              <a:t>G</a:t>
            </a:r>
            <a:r>
              <a:rPr lang="en-US" altLang="zh-CN" sz="1600" baseline="30000" dirty="0" smtClean="0">
                <a:ea typeface="宋体" charset="-122"/>
                <a:sym typeface="Monotype Sorts" pitchFamily="2" charset="2"/>
              </a:rPr>
              <a:t>+</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R</a:t>
            </a:r>
            <a:r>
              <a:rPr lang="en-US" altLang="zh-CN" sz="1600" dirty="0" smtClean="0">
                <a:ea typeface="宋体" charset="-122"/>
                <a:sym typeface="Monotype Sorts" pitchFamily="2" charset="2"/>
              </a:rPr>
              <a:t>?</a:t>
            </a:r>
          </a:p>
        </p:txBody>
      </p:sp>
      <p:grpSp>
        <p:nvGrpSpPr>
          <p:cNvPr id="4" name="组合 3"/>
          <p:cNvGrpSpPr/>
          <p:nvPr/>
        </p:nvGrpSpPr>
        <p:grpSpPr>
          <a:xfrm>
            <a:off x="5672138" y="1307305"/>
            <a:ext cx="1666875" cy="1346201"/>
            <a:chOff x="5834063" y="1326356"/>
            <a:chExt cx="1666875" cy="1346201"/>
          </a:xfrm>
        </p:grpSpPr>
        <p:sp>
          <p:nvSpPr>
            <p:cNvPr id="5" name="椭圆 4"/>
            <p:cNvSpPr/>
            <p:nvPr/>
          </p:nvSpPr>
          <p:spPr bwMode="auto">
            <a:xfrm>
              <a:off x="5834063" y="13335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A</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6" name="椭圆 5"/>
            <p:cNvSpPr/>
            <p:nvPr/>
          </p:nvSpPr>
          <p:spPr bwMode="auto">
            <a:xfrm>
              <a:off x="6681788" y="1326356"/>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B050"/>
                  </a:solidFill>
                </a:rPr>
                <a:t>B</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7" name="椭圆 6"/>
            <p:cNvSpPr/>
            <p:nvPr/>
          </p:nvSpPr>
          <p:spPr bwMode="auto">
            <a:xfrm>
              <a:off x="6298406" y="17621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C</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8" name="椭圆 7"/>
            <p:cNvSpPr/>
            <p:nvPr/>
          </p:nvSpPr>
          <p:spPr bwMode="auto">
            <a:xfrm>
              <a:off x="6324600" y="20796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G</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9" name="椭圆 8"/>
            <p:cNvSpPr/>
            <p:nvPr/>
          </p:nvSpPr>
          <p:spPr bwMode="auto">
            <a:xfrm>
              <a:off x="7091363" y="17907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H</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10" name="椭圆 9"/>
            <p:cNvSpPr/>
            <p:nvPr/>
          </p:nvSpPr>
          <p:spPr bwMode="auto">
            <a:xfrm>
              <a:off x="7091362" y="2267744"/>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I</a:t>
              </a:r>
              <a:endParaRPr kumimoji="0" lang="zh-CN" altLang="en-US" sz="1400" b="0" i="0" u="none" strike="noStrike" cap="none" normalizeH="0" baseline="0" dirty="0" smtClean="0">
                <a:ln>
                  <a:noFill/>
                </a:ln>
                <a:solidFill>
                  <a:srgbClr val="00B050"/>
                </a:solidFill>
                <a:effectLst/>
                <a:latin typeface="Helvetica" pitchFamily="34" charset="0"/>
              </a:endParaRPr>
            </a:p>
          </p:txBody>
        </p:sp>
        <p:cxnSp>
          <p:nvCxnSpPr>
            <p:cNvPr id="11" name="直接箭头连接符 10"/>
            <p:cNvCxnSpPr/>
            <p:nvPr/>
          </p:nvCxnSpPr>
          <p:spPr bwMode="auto">
            <a:xfrm>
              <a:off x="6125171" y="1685925"/>
              <a:ext cx="313729" cy="278606"/>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2" name="直接箭头连接符 11"/>
            <p:cNvCxnSpPr/>
            <p:nvPr/>
          </p:nvCxnSpPr>
          <p:spPr bwMode="auto">
            <a:xfrm flipV="1">
              <a:off x="6148983" y="1584722"/>
              <a:ext cx="647105" cy="7144"/>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3" name="直接箭头连接符 12"/>
            <p:cNvCxnSpPr/>
            <p:nvPr/>
          </p:nvCxnSpPr>
          <p:spPr bwMode="auto">
            <a:xfrm>
              <a:off x="6950869" y="1627982"/>
              <a:ext cx="272553" cy="336549"/>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14" name="椭圆 13"/>
            <p:cNvSpPr/>
            <p:nvPr/>
          </p:nvSpPr>
          <p:spPr bwMode="auto">
            <a:xfrm>
              <a:off x="6287097" y="1788319"/>
              <a:ext cx="435769" cy="7572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cxnSp>
          <p:nvCxnSpPr>
            <p:cNvPr id="15" name="直接箭头连接符 14"/>
            <p:cNvCxnSpPr/>
            <p:nvPr/>
          </p:nvCxnSpPr>
          <p:spPr bwMode="auto">
            <a:xfrm>
              <a:off x="6707981" y="2295526"/>
              <a:ext cx="530327" cy="188912"/>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6" name="直接箭头连接符 15"/>
            <p:cNvCxnSpPr/>
            <p:nvPr/>
          </p:nvCxnSpPr>
          <p:spPr bwMode="auto">
            <a:xfrm>
              <a:off x="6729710" y="2079625"/>
              <a:ext cx="483048" cy="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52500" y="201613"/>
            <a:ext cx="8077200" cy="609600"/>
          </a:xfrm>
        </p:spPr>
        <p:txBody>
          <a:bodyPr/>
          <a:lstStyle/>
          <a:p>
            <a:pPr>
              <a:defRPr/>
            </a:pPr>
            <a:r>
              <a:rPr lang="en-US" altLang="zh-CN" smtClean="0">
                <a:ea typeface="宋体" charset="-122"/>
              </a:rPr>
              <a:t>Uses of Attribute Closure</a:t>
            </a:r>
          </a:p>
        </p:txBody>
      </p:sp>
      <p:sp>
        <p:nvSpPr>
          <p:cNvPr id="32771" name="Rectangle 3"/>
          <p:cNvSpPr>
            <a:spLocks noGrp="1" noChangeArrowheads="1"/>
          </p:cNvSpPr>
          <p:nvPr>
            <p:ph type="body" idx="4294967295"/>
          </p:nvPr>
        </p:nvSpPr>
        <p:spPr/>
        <p:txBody>
          <a:bodyPr/>
          <a:lstStyle/>
          <a:p>
            <a:pPr>
              <a:buFont typeface="Monotype Sorts" pitchFamily="2" charset="2"/>
              <a:buNone/>
            </a:pPr>
            <a:r>
              <a:rPr lang="en-US" altLang="zh-CN" dirty="0" smtClean="0">
                <a:ea typeface="宋体" charset="-122"/>
              </a:rPr>
              <a:t>There are several uses of the attribute closure algorithm:</a:t>
            </a:r>
          </a:p>
          <a:p>
            <a:r>
              <a:rPr lang="en-US" altLang="zh-CN" dirty="0" smtClean="0">
                <a:ea typeface="宋体" charset="-122"/>
              </a:rPr>
              <a:t>Testing for </a:t>
            </a:r>
            <a:r>
              <a:rPr lang="en-US" altLang="zh-CN" dirty="0" err="1" smtClean="0">
                <a:ea typeface="宋体" charset="-122"/>
              </a:rPr>
              <a:t>superkey</a:t>
            </a:r>
            <a:r>
              <a:rPr lang="en-US" altLang="zh-CN" dirty="0" smtClean="0">
                <a:ea typeface="宋体" charset="-122"/>
              </a:rPr>
              <a:t>:</a:t>
            </a:r>
          </a:p>
          <a:p>
            <a:pPr lvl="1"/>
            <a:r>
              <a:rPr lang="en-US" altLang="zh-CN" sz="1800" dirty="0" smtClean="0">
                <a:ea typeface="宋体" charset="-122"/>
              </a:rPr>
              <a:t>To test if </a:t>
            </a:r>
            <a:r>
              <a:rPr lang="en-US" altLang="zh-CN" sz="1800" dirty="0" smtClean="0">
                <a:ea typeface="宋体" charset="-122"/>
                <a:sym typeface="Symbol" pitchFamily="18" charset="2"/>
              </a:rPr>
              <a:t> is a </a:t>
            </a:r>
            <a:r>
              <a:rPr lang="en-US" altLang="zh-CN" sz="1800" dirty="0" err="1" smtClean="0">
                <a:ea typeface="宋体" charset="-122"/>
                <a:sym typeface="Symbol" pitchFamily="18" charset="2"/>
              </a:rPr>
              <a:t>superkey</a:t>
            </a:r>
            <a:r>
              <a:rPr lang="en-US" altLang="zh-CN" sz="1800" dirty="0" smtClean="0">
                <a:ea typeface="宋体" charset="-122"/>
                <a:sym typeface="Symbol" pitchFamily="18" charset="2"/>
              </a:rPr>
              <a:t>, we compute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and check if </a:t>
            </a:r>
            <a:r>
              <a:rPr lang="en-US" altLang="zh-CN" sz="1800" baseline="30000" dirty="0" smtClean="0">
                <a:ea typeface="宋体" charset="-122"/>
                <a:sym typeface="Symbol" pitchFamily="18" charset="2"/>
              </a:rPr>
              <a:t>+ </a:t>
            </a:r>
            <a:r>
              <a:rPr lang="en-US" altLang="zh-CN" sz="1800" dirty="0" smtClean="0">
                <a:ea typeface="宋体" charset="-122"/>
                <a:sym typeface="Symbol" pitchFamily="18" charset="2"/>
              </a:rPr>
              <a:t>contains all attributes of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a:t>
            </a:r>
          </a:p>
          <a:p>
            <a:r>
              <a:rPr lang="en-US" altLang="zh-CN" smtClean="0">
                <a:ea typeface="宋体" charset="-122"/>
                <a:sym typeface="Symbol" pitchFamily="18" charset="2"/>
              </a:rPr>
              <a:t>Testing functional dependencies</a:t>
            </a:r>
          </a:p>
          <a:p>
            <a:pPr lvl="1"/>
            <a:r>
              <a:rPr lang="en-US" altLang="zh-CN" sz="1800" dirty="0" smtClean="0">
                <a:ea typeface="宋体" charset="-122"/>
                <a:sym typeface="Symbol" pitchFamily="18" charset="2"/>
              </a:rPr>
              <a:t>To check if a functional dependency    holds (or, in other words, is in </a:t>
            </a:r>
            <a:r>
              <a:rPr lang="en-US" altLang="zh-CN" sz="1800" i="1" dirty="0" smtClean="0">
                <a:ea typeface="宋体" charset="-122"/>
                <a:sym typeface="Symbol" pitchFamily="18" charset="2"/>
              </a:rPr>
              <a:t>F</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just check if  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a:t>
            </a:r>
          </a:p>
          <a:p>
            <a:pPr lvl="1"/>
            <a:r>
              <a:rPr lang="en-US" altLang="zh-CN" sz="1800" dirty="0" smtClean="0">
                <a:ea typeface="宋体" charset="-122"/>
                <a:sym typeface="Symbol" pitchFamily="18" charset="2"/>
              </a:rPr>
              <a:t>That is, we compute </a:t>
            </a:r>
            <a:r>
              <a:rPr lang="en-US" altLang="zh-CN" sz="1800" baseline="30000" dirty="0" smtClean="0">
                <a:ea typeface="宋体" charset="-122"/>
                <a:sym typeface="Symbol" pitchFamily="18" charset="2"/>
              </a:rPr>
              <a:t>+ </a:t>
            </a:r>
            <a:r>
              <a:rPr lang="en-US" altLang="zh-CN" sz="1800" dirty="0" smtClean="0">
                <a:ea typeface="宋体" charset="-122"/>
                <a:sym typeface="Symbol" pitchFamily="18" charset="2"/>
              </a:rPr>
              <a:t>by using attribute closure, and then check if it contains . </a:t>
            </a:r>
          </a:p>
          <a:p>
            <a:pPr lvl="1"/>
            <a:r>
              <a:rPr lang="en-US" altLang="zh-CN" sz="1800" dirty="0" smtClean="0">
                <a:solidFill>
                  <a:schemeClr val="tx2"/>
                </a:solidFill>
                <a:ea typeface="宋体" charset="-122"/>
                <a:sym typeface="Symbol" pitchFamily="18" charset="2"/>
              </a:rPr>
              <a:t>Is a simple and cheap test, and very useful</a:t>
            </a:r>
          </a:p>
          <a:p>
            <a:r>
              <a:rPr lang="en-US" altLang="zh-CN" dirty="0" smtClean="0">
                <a:ea typeface="宋体" charset="-122"/>
                <a:sym typeface="Symbol" pitchFamily="18" charset="2"/>
              </a:rPr>
              <a:t>Computing closure of F</a:t>
            </a:r>
          </a:p>
          <a:p>
            <a:pPr lvl="1"/>
            <a:r>
              <a:rPr lang="en-US" altLang="zh-CN" sz="1800" dirty="0" smtClean="0">
                <a:ea typeface="宋体" charset="-122"/>
                <a:sym typeface="Symbol" pitchFamily="18" charset="2"/>
              </a:rPr>
              <a:t>For each   </a:t>
            </a:r>
            <a:r>
              <a:rPr lang="en-US" altLang="zh-CN" sz="1800" i="1" dirty="0" smtClean="0">
                <a:ea typeface="宋体" charset="-122"/>
                <a:sym typeface="Symbol" pitchFamily="18" charset="2"/>
              </a:rPr>
              <a:t>R, </a:t>
            </a:r>
            <a:r>
              <a:rPr lang="en-US" altLang="zh-CN" sz="1800" dirty="0" smtClean="0">
                <a:ea typeface="宋体" charset="-122"/>
                <a:sym typeface="Symbol" pitchFamily="18" charset="2"/>
              </a:rPr>
              <a:t>we find the closure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and for each </a:t>
            </a:r>
            <a:r>
              <a:rPr lang="en-US" altLang="zh-CN" sz="1800" i="1" dirty="0" smtClean="0">
                <a:ea typeface="宋体" charset="-122"/>
                <a:sym typeface="Symbol" pitchFamily="18" charset="2"/>
              </a:rPr>
              <a:t>S</a:t>
            </a:r>
            <a:r>
              <a:rPr lang="en-US" altLang="zh-CN" sz="1800" dirty="0" smtClean="0">
                <a:ea typeface="宋体" charset="-122"/>
                <a:sym typeface="Symbol" pitchFamily="18" charset="2"/>
              </a:rPr>
              <a:t> 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we output a functional dependency   </a:t>
            </a:r>
            <a:r>
              <a:rPr lang="en-US" altLang="zh-CN" sz="1800" i="1" dirty="0" smtClean="0">
                <a:ea typeface="宋体" charset="-122"/>
                <a:sym typeface="Symbol" pitchFamily="18" charset="2"/>
              </a:rPr>
              <a:t>S.</a:t>
            </a:r>
            <a:endParaRPr lang="en-US" altLang="zh-CN" sz="1800" dirty="0" smtClean="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en-US" altLang="zh-CN" dirty="0" smtClean="0">
                <a:ea typeface="宋体" charset="-122"/>
              </a:rPr>
              <a:t>The University Schema</a:t>
            </a:r>
          </a:p>
        </p:txBody>
      </p:sp>
      <p:sp>
        <p:nvSpPr>
          <p:cNvPr id="6147" name="Rectangle 3"/>
          <p:cNvSpPr>
            <a:spLocks noGrp="1" noChangeArrowheads="1"/>
          </p:cNvSpPr>
          <p:nvPr>
            <p:ph type="body" idx="1"/>
          </p:nvPr>
        </p:nvSpPr>
        <p:spPr>
          <a:xfrm>
            <a:off x="552450" y="847725"/>
            <a:ext cx="8126413" cy="5186363"/>
          </a:xfrm>
        </p:spPr>
        <p:txBody>
          <a:bodyPr/>
          <a:lstStyle/>
          <a:p>
            <a:pPr lvl="1"/>
            <a:r>
              <a:rPr lang="en-US" altLang="zh-CN" sz="1600" i="1" dirty="0">
                <a:ea typeface="宋体" charset="-122"/>
              </a:rPr>
              <a:t>c</a:t>
            </a:r>
            <a:r>
              <a:rPr lang="en-US" altLang="zh-CN" sz="1600" i="1" dirty="0" smtClean="0">
                <a:ea typeface="宋体" charset="-122"/>
              </a:rPr>
              <a:t>lassroom(</a:t>
            </a:r>
            <a:r>
              <a:rPr lang="en-US" altLang="zh-CN" sz="1600" i="1" u="sng" dirty="0" smtClean="0">
                <a:ea typeface="宋体" charset="-122"/>
              </a:rPr>
              <a:t>building, </a:t>
            </a:r>
            <a:r>
              <a:rPr lang="en-US" altLang="zh-CN" sz="1600" i="1" u="sng" dirty="0" err="1" smtClean="0">
                <a:ea typeface="宋体" charset="-122"/>
              </a:rPr>
              <a:t>room_number</a:t>
            </a:r>
            <a:r>
              <a:rPr lang="en-US" altLang="zh-CN" sz="1600" i="1" dirty="0" smtClean="0">
                <a:ea typeface="宋体" charset="-122"/>
              </a:rPr>
              <a:t>, capacity)</a:t>
            </a:r>
          </a:p>
          <a:p>
            <a:pPr lvl="1"/>
            <a:r>
              <a:rPr lang="en-US" altLang="zh-CN" sz="1600" i="1" dirty="0" smtClean="0">
                <a:ea typeface="宋体" charset="-122"/>
              </a:rPr>
              <a:t>department(</a:t>
            </a:r>
            <a:r>
              <a:rPr lang="en-US" altLang="zh-CN" sz="1600" i="1" u="sng" dirty="0" err="1" smtClean="0">
                <a:ea typeface="宋体" charset="-122"/>
              </a:rPr>
              <a:t>dept_name</a:t>
            </a:r>
            <a:r>
              <a:rPr lang="en-US" altLang="zh-CN" sz="1600" i="1" dirty="0" err="1" smtClean="0">
                <a:ea typeface="宋体" charset="-122"/>
              </a:rPr>
              <a:t>,building,budget</a:t>
            </a:r>
            <a:r>
              <a:rPr lang="en-US" altLang="zh-CN" sz="1600" i="1" dirty="0" smtClean="0">
                <a:ea typeface="宋体" charset="-122"/>
              </a:rPr>
              <a:t>)</a:t>
            </a:r>
          </a:p>
          <a:p>
            <a:pPr lvl="1"/>
            <a:r>
              <a:rPr lang="en-US" altLang="zh-CN" sz="1600" i="1" dirty="0" smtClean="0">
                <a:ea typeface="宋体" charset="-122"/>
              </a:rPr>
              <a:t>course(</a:t>
            </a:r>
            <a:r>
              <a:rPr lang="en-US" altLang="zh-CN" sz="1600" i="1" u="sng" dirty="0" err="1" smtClean="0">
                <a:ea typeface="宋体" charset="-122"/>
              </a:rPr>
              <a:t>course_id</a:t>
            </a:r>
            <a:r>
              <a:rPr lang="en-US" altLang="zh-CN" sz="1600" i="1" dirty="0" err="1" smtClean="0">
                <a:ea typeface="宋体" charset="-122"/>
              </a:rPr>
              <a:t>,title,dept_name,credit</a:t>
            </a:r>
            <a:r>
              <a:rPr lang="en-US" altLang="zh-CN" sz="1600" i="1" dirty="0" smtClean="0">
                <a:ea typeface="宋体" charset="-122"/>
              </a:rPr>
              <a:t>)</a:t>
            </a:r>
          </a:p>
          <a:p>
            <a:pPr lvl="1"/>
            <a:r>
              <a:rPr lang="en-US" altLang="zh-CN" sz="1600" i="1" dirty="0">
                <a:ea typeface="宋体" charset="-122"/>
              </a:rPr>
              <a:t>i</a:t>
            </a:r>
            <a:r>
              <a:rPr lang="en-US" altLang="zh-CN" sz="1600" i="1" dirty="0" smtClean="0">
                <a:ea typeface="宋体" charset="-122"/>
              </a:rPr>
              <a:t>nstructor(</a:t>
            </a:r>
            <a:r>
              <a:rPr lang="en-US" altLang="zh-CN" sz="1600" i="1" u="sng" dirty="0" err="1" smtClean="0">
                <a:ea typeface="宋体" charset="-122"/>
              </a:rPr>
              <a:t>ID</a:t>
            </a:r>
            <a:r>
              <a:rPr lang="en-US" altLang="zh-CN" sz="1600" i="1" dirty="0" err="1" smtClean="0">
                <a:ea typeface="宋体" charset="-122"/>
              </a:rPr>
              <a:t>,name,dept_name,salary</a:t>
            </a:r>
            <a:r>
              <a:rPr lang="en-US" altLang="zh-CN" sz="1600" i="1" dirty="0" smtClean="0">
                <a:ea typeface="宋体" charset="-122"/>
              </a:rPr>
              <a:t>)</a:t>
            </a:r>
          </a:p>
          <a:p>
            <a:pPr lvl="1"/>
            <a:r>
              <a:rPr lang="en-US" altLang="zh-CN" sz="1600" i="1" dirty="0">
                <a:ea typeface="宋体" charset="-122"/>
              </a:rPr>
              <a:t>t</a:t>
            </a:r>
            <a:r>
              <a:rPr lang="en-US" altLang="zh-CN" sz="1600" i="1" dirty="0" smtClean="0">
                <a:ea typeface="宋体" charset="-122"/>
              </a:rPr>
              <a:t>eaches(</a:t>
            </a:r>
            <a:r>
              <a:rPr lang="en-US" altLang="zh-CN" sz="1600" i="1" u="sng" dirty="0" err="1" smtClean="0">
                <a:ea typeface="宋体" charset="-122"/>
              </a:rPr>
              <a:t>ID,course_id,sec_id,semester,year</a:t>
            </a:r>
            <a:r>
              <a:rPr lang="en-US" altLang="zh-CN" sz="1600" i="1" u="sng" dirty="0" smtClean="0">
                <a:ea typeface="宋体" charset="-122"/>
              </a:rPr>
              <a:t>)</a:t>
            </a:r>
          </a:p>
          <a:p>
            <a:pPr lvl="1"/>
            <a:r>
              <a:rPr lang="en-US" altLang="zh-CN" sz="1600" i="1" u="sng" dirty="0" smtClean="0">
                <a:ea typeface="宋体" charset="-122"/>
              </a:rPr>
              <a:t>student(</a:t>
            </a:r>
            <a:r>
              <a:rPr lang="en-US" altLang="zh-CN" sz="1600" i="1" u="sng" dirty="0" err="1" smtClean="0">
                <a:ea typeface="宋体" charset="-122"/>
              </a:rPr>
              <a:t>ID</a:t>
            </a:r>
            <a:r>
              <a:rPr lang="en-US" altLang="zh-CN" sz="1600" i="1" dirty="0" err="1" smtClean="0">
                <a:ea typeface="宋体" charset="-122"/>
              </a:rPr>
              <a:t>,name,dept_name,tot_cred</a:t>
            </a:r>
            <a:r>
              <a:rPr lang="en-US" altLang="zh-CN" sz="1600" i="1" dirty="0" smtClean="0">
                <a:ea typeface="宋体" charset="-122"/>
              </a:rPr>
              <a:t>)</a:t>
            </a:r>
          </a:p>
          <a:p>
            <a:pPr lvl="1"/>
            <a:r>
              <a:rPr lang="en-US" altLang="zh-CN" sz="1600" i="1" dirty="0" err="1" smtClean="0">
                <a:ea typeface="宋体" charset="-122"/>
              </a:rPr>
              <a:t>sec_class</a:t>
            </a:r>
            <a:r>
              <a:rPr lang="en-US" altLang="zh-CN" sz="1600" i="1" dirty="0" smtClean="0">
                <a:ea typeface="宋体" charset="-122"/>
              </a:rPr>
              <a:t>(</a:t>
            </a:r>
            <a:r>
              <a:rPr lang="en-US" altLang="zh-CN" sz="1600" i="1" dirty="0" err="1" smtClean="0">
                <a:ea typeface="宋体" charset="-122"/>
              </a:rPr>
              <a:t>sec_id</a:t>
            </a:r>
            <a:r>
              <a:rPr lang="en-US" altLang="zh-CN" sz="1600" i="1" dirty="0">
                <a:ea typeface="宋体" charset="-122"/>
              </a:rPr>
              <a:t>, building, </a:t>
            </a:r>
            <a:r>
              <a:rPr lang="en-US" altLang="zh-CN" sz="1600" i="1" dirty="0" err="1">
                <a:ea typeface="宋体" charset="-122"/>
              </a:rPr>
              <a:t>room_number</a:t>
            </a:r>
            <a:r>
              <a:rPr lang="en-US" altLang="zh-CN" sz="1600" i="1" dirty="0">
                <a:ea typeface="宋体" charset="-122"/>
              </a:rPr>
              <a:t>)</a:t>
            </a:r>
            <a:r>
              <a:rPr lang="en-US" altLang="zh-CN" sz="1600" dirty="0">
                <a:ea typeface="宋体" charset="-122"/>
              </a:rPr>
              <a:t> </a:t>
            </a:r>
          </a:p>
          <a:p>
            <a:pPr lvl="1"/>
            <a:r>
              <a:rPr lang="en-US" altLang="zh-CN" sz="1600" i="1" dirty="0" smtClean="0">
                <a:ea typeface="宋体" charset="-122"/>
              </a:rPr>
              <a:t>section(</a:t>
            </a:r>
            <a:r>
              <a:rPr lang="en-US" altLang="zh-CN" sz="1600" i="1" dirty="0" err="1" smtClean="0">
                <a:ea typeface="宋体" charset="-122"/>
              </a:rPr>
              <a:t>course_id</a:t>
            </a:r>
            <a:r>
              <a:rPr lang="en-US" altLang="zh-CN" sz="1600" i="1" dirty="0">
                <a:ea typeface="宋体" charset="-122"/>
              </a:rPr>
              <a:t>, </a:t>
            </a:r>
            <a:r>
              <a:rPr lang="en-US" altLang="zh-CN" sz="1600" i="1" dirty="0" err="1">
                <a:ea typeface="宋体" charset="-122"/>
              </a:rPr>
              <a:t>sec_id</a:t>
            </a:r>
            <a:r>
              <a:rPr lang="en-US" altLang="zh-CN" sz="1600" i="1" dirty="0">
                <a:ea typeface="宋体" charset="-122"/>
              </a:rPr>
              <a:t>, semester, year, </a:t>
            </a:r>
            <a:r>
              <a:rPr lang="en-US" altLang="zh-CN" sz="1600" i="1" dirty="0" smtClean="0">
                <a:ea typeface="宋体" charset="-122"/>
              </a:rPr>
              <a:t>building</a:t>
            </a:r>
            <a:r>
              <a:rPr lang="en-US" altLang="zh-CN" sz="1600" i="1" dirty="0">
                <a:ea typeface="宋体" charset="-122"/>
              </a:rPr>
              <a:t>, </a:t>
            </a:r>
            <a:r>
              <a:rPr lang="en-US" altLang="zh-CN" sz="1600" i="1" dirty="0" err="1">
                <a:ea typeface="宋体" charset="-122"/>
              </a:rPr>
              <a:t>room_number</a:t>
            </a:r>
            <a:r>
              <a:rPr lang="en-US" altLang="zh-CN" sz="1600" i="1" dirty="0">
                <a:ea typeface="宋体" charset="-122"/>
              </a:rPr>
              <a:t>)</a:t>
            </a:r>
            <a:endParaRPr lang="en-US" altLang="zh-CN" sz="1600" dirty="0">
              <a:ea typeface="宋体" charset="-122"/>
            </a:endParaRPr>
          </a:p>
          <a:p>
            <a:pPr lvl="1"/>
            <a:r>
              <a:rPr lang="en-US" altLang="zh-CN" sz="1600" i="1" dirty="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r>
              <a:rPr lang="en-US" altLang="zh-CN" sz="1600" i="1" dirty="0" smtClean="0">
                <a:ea typeface="宋体" charset="-122"/>
              </a:rPr>
              <a:t>)</a:t>
            </a:r>
          </a:p>
          <a:p>
            <a:pPr lvl="1"/>
            <a:r>
              <a:rPr lang="en-US" altLang="zh-CN" sz="1600" i="1" dirty="0" err="1" smtClean="0">
                <a:ea typeface="宋体" charset="-122"/>
              </a:rPr>
              <a:t>prereq</a:t>
            </a:r>
            <a:r>
              <a:rPr lang="en-US" altLang="zh-CN" sz="1600" i="1" dirty="0" smtClean="0">
                <a:ea typeface="宋体" charset="-122"/>
              </a:rPr>
              <a:t>(</a:t>
            </a:r>
            <a:r>
              <a:rPr lang="en-US" altLang="zh-CN" sz="1600" i="1" u="sng" dirty="0" err="1" smtClean="0">
                <a:ea typeface="宋体" charset="-122"/>
              </a:rPr>
              <a:t>course_id,prereq_id</a:t>
            </a:r>
            <a:r>
              <a:rPr lang="en-US" altLang="zh-CN" sz="1600" i="1" u="sng" dirty="0" smtClean="0">
                <a:ea typeface="宋体" charset="-122"/>
              </a:rPr>
              <a:t>)</a:t>
            </a:r>
          </a:p>
          <a:p>
            <a:pPr lvl="1"/>
            <a:r>
              <a:rPr lang="en-US" altLang="zh-CN" sz="1600" i="1" dirty="0" err="1" smtClean="0">
                <a:ea typeface="宋体" charset="-122"/>
              </a:rPr>
              <a:t>time_slot</a:t>
            </a:r>
            <a:r>
              <a:rPr lang="en-US" altLang="zh-CN" sz="1600" i="1" dirty="0" smtClean="0">
                <a:ea typeface="宋体" charset="-122"/>
              </a:rPr>
              <a:t>(</a:t>
            </a:r>
            <a:r>
              <a:rPr lang="en-US" altLang="zh-CN" sz="1600" i="1" u="sng" dirty="0" err="1" smtClean="0">
                <a:ea typeface="宋体" charset="-122"/>
              </a:rPr>
              <a:t>time_slot_id,day,start_time</a:t>
            </a:r>
            <a:r>
              <a:rPr lang="en-US" altLang="zh-CN" sz="1600" i="1" u="sng" dirty="0" smtClean="0">
                <a:ea typeface="宋体" charset="-122"/>
              </a:rPr>
              <a:t>)</a:t>
            </a:r>
          </a:p>
          <a:p>
            <a:pPr lvl="1"/>
            <a:r>
              <a:rPr lang="en-US" altLang="zh-CN" sz="1600" i="1" dirty="0" smtClean="0">
                <a:ea typeface="宋体" charset="-122"/>
              </a:rPr>
              <a:t>advisor(</a:t>
            </a:r>
            <a:r>
              <a:rPr lang="en-US" altLang="zh-CN" sz="1600" i="1" u="sng" dirty="0" err="1" smtClean="0">
                <a:ea typeface="宋体" charset="-122"/>
              </a:rPr>
              <a:t>s_id,i_id</a:t>
            </a:r>
            <a:r>
              <a:rPr lang="en-US" altLang="zh-CN" sz="1600" i="1" u="sng" dirty="0" smtClean="0">
                <a:ea typeface="宋体" charset="-122"/>
              </a:rPr>
              <a:t>)</a:t>
            </a:r>
          </a:p>
          <a:p>
            <a:pPr lvl="1"/>
            <a:r>
              <a:rPr lang="en-US" altLang="zh-CN" sz="1600" i="1" dirty="0" smtClean="0">
                <a:ea typeface="宋体" charset="-122"/>
              </a:rPr>
              <a:t>takes(</a:t>
            </a:r>
            <a:r>
              <a:rPr lang="en-US" altLang="zh-CN" sz="1600" i="1" u="sng" dirty="0" err="1" smtClean="0">
                <a:ea typeface="宋体" charset="-122"/>
              </a:rPr>
              <a:t>ID,course_id,sec_id</a:t>
            </a:r>
            <a:r>
              <a:rPr lang="en-US" altLang="zh-CN" sz="1600" i="1" u="sng" dirty="0" smtClean="0">
                <a:ea typeface="宋体" charset="-122"/>
              </a:rPr>
              <a:t>, </a:t>
            </a:r>
            <a:r>
              <a:rPr lang="en-US" altLang="zh-CN" sz="1600" i="1" u="sng" dirty="0" err="1" smtClean="0">
                <a:ea typeface="宋体" charset="-122"/>
              </a:rPr>
              <a:t>semester,year</a:t>
            </a:r>
            <a:r>
              <a:rPr lang="en-US" altLang="zh-CN" sz="1600" i="1" dirty="0" smtClean="0">
                <a:ea typeface="宋体" charset="-122"/>
              </a:rPr>
              <a:t>, grade)</a:t>
            </a:r>
          </a:p>
        </p:txBody>
      </p:sp>
      <p:sp>
        <p:nvSpPr>
          <p:cNvPr id="4" name="爆炸形 2 3"/>
          <p:cNvSpPr>
            <a:spLocks noChangeArrowheads="1"/>
          </p:cNvSpPr>
          <p:nvPr/>
        </p:nvSpPr>
        <p:spPr bwMode="auto">
          <a:xfrm>
            <a:off x="6698384" y="3532909"/>
            <a:ext cx="2279650" cy="1341438"/>
          </a:xfrm>
          <a:prstGeom prst="irregularSeal2">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dirty="0">
                <a:ea typeface="宋体" charset="-122"/>
              </a:rPr>
              <a:t> </a:t>
            </a:r>
            <a:r>
              <a:rPr lang="en-US" altLang="zh-CN" dirty="0">
                <a:solidFill>
                  <a:srgbClr val="FF0000"/>
                </a:solidFill>
                <a:ea typeface="宋体" charset="-122"/>
              </a:rPr>
              <a:t>This is </a:t>
            </a:r>
          </a:p>
          <a:p>
            <a:r>
              <a:rPr lang="en-US" altLang="zh-CN" dirty="0">
                <a:solidFill>
                  <a:srgbClr val="FF0000"/>
                </a:solidFill>
                <a:ea typeface="宋体" charset="-122"/>
              </a:rPr>
              <a:t>      1NF</a:t>
            </a:r>
            <a:endParaRPr lang="zh-CN" altLang="en-US" dirty="0">
              <a:solidFill>
                <a:srgbClr val="FF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152400"/>
            <a:ext cx="8229600" cy="457200"/>
          </a:xfrm>
        </p:spPr>
        <p:txBody>
          <a:bodyPr/>
          <a:lstStyle/>
          <a:p>
            <a:pPr>
              <a:defRPr/>
            </a:pPr>
            <a:r>
              <a:rPr lang="en-US" altLang="zh-CN" smtClean="0">
                <a:ea typeface="宋体" charset="-122"/>
              </a:rPr>
              <a:t>Goal — Devise a Theory for the Following</a:t>
            </a:r>
          </a:p>
        </p:txBody>
      </p:sp>
      <p:sp>
        <p:nvSpPr>
          <p:cNvPr id="5123" name="Rectangle 3"/>
          <p:cNvSpPr>
            <a:spLocks noGrp="1" noChangeArrowheads="1"/>
          </p:cNvSpPr>
          <p:nvPr>
            <p:ph type="body" idx="1"/>
          </p:nvPr>
        </p:nvSpPr>
        <p:spPr/>
        <p:txBody>
          <a:bodyPr/>
          <a:lstStyle/>
          <a:p>
            <a:r>
              <a:rPr lang="en-US" altLang="zh-CN" smtClean="0">
                <a:ea typeface="宋体" charset="-122"/>
              </a:rPr>
              <a:t>Decide whether a particular relation </a:t>
            </a:r>
            <a:r>
              <a:rPr lang="en-US" altLang="zh-CN" i="1" smtClean="0">
                <a:ea typeface="宋体" charset="-122"/>
              </a:rPr>
              <a:t>R</a:t>
            </a:r>
            <a:r>
              <a:rPr lang="en-US" altLang="zh-CN" smtClean="0">
                <a:ea typeface="宋体" charset="-122"/>
              </a:rPr>
              <a:t> is in “good” form.</a:t>
            </a:r>
          </a:p>
          <a:p>
            <a:r>
              <a:rPr lang="en-US" altLang="zh-CN" smtClean="0">
                <a:ea typeface="宋体" charset="-122"/>
              </a:rPr>
              <a:t>In the case that a relation </a:t>
            </a:r>
            <a:r>
              <a:rPr lang="en-US" altLang="zh-CN" i="1" smtClean="0">
                <a:ea typeface="宋体" charset="-122"/>
              </a:rPr>
              <a:t>R</a:t>
            </a:r>
            <a:r>
              <a:rPr lang="en-US" altLang="zh-CN" smtClean="0">
                <a:ea typeface="宋体" charset="-122"/>
              </a:rPr>
              <a:t> is not in “good” form, decompose it into a set of relations {</a:t>
            </a:r>
            <a:r>
              <a:rPr lang="en-US" altLang="zh-CN" i="1" smtClean="0">
                <a:ea typeface="宋体" charset="-122"/>
              </a:rPr>
              <a:t>R</a:t>
            </a:r>
            <a:r>
              <a:rPr lang="en-US" altLang="zh-CN" baseline="-25000" smtClean="0">
                <a:ea typeface="宋体" charset="-122"/>
              </a:rPr>
              <a:t>1</a:t>
            </a:r>
            <a:r>
              <a:rPr lang="en-US" altLang="zh-CN" i="1" smtClean="0">
                <a:ea typeface="宋体" charset="-122"/>
              </a:rPr>
              <a:t>, R</a:t>
            </a:r>
            <a:r>
              <a:rPr lang="en-US" altLang="zh-CN" baseline="-25000" smtClean="0">
                <a:ea typeface="宋体" charset="-122"/>
              </a:rPr>
              <a:t>2</a:t>
            </a:r>
            <a:r>
              <a:rPr lang="en-US" altLang="zh-CN" i="1" smtClean="0">
                <a:ea typeface="宋体" charset="-122"/>
              </a:rPr>
              <a:t>, ..., R</a:t>
            </a:r>
            <a:r>
              <a:rPr lang="en-US" altLang="zh-CN" i="1" baseline="-25000" smtClean="0">
                <a:ea typeface="宋体" charset="-122"/>
              </a:rPr>
              <a:t>n</a:t>
            </a:r>
            <a:r>
              <a:rPr lang="en-US" altLang="zh-CN" smtClean="0">
                <a:ea typeface="宋体" charset="-122"/>
              </a:rPr>
              <a:t>} such that </a:t>
            </a:r>
          </a:p>
          <a:p>
            <a:pPr lvl="1"/>
            <a:r>
              <a:rPr lang="en-US" altLang="zh-CN" sz="1800" smtClean="0">
                <a:ea typeface="宋体" charset="-122"/>
              </a:rPr>
              <a:t>each relation is in </a:t>
            </a:r>
            <a:r>
              <a:rPr lang="en-US" altLang="zh-CN" sz="1800" smtClean="0">
                <a:solidFill>
                  <a:schemeClr val="tx2"/>
                </a:solidFill>
                <a:ea typeface="宋体" charset="-122"/>
              </a:rPr>
              <a:t>good form</a:t>
            </a:r>
            <a:r>
              <a:rPr lang="en-US" altLang="zh-CN" sz="1800" smtClean="0">
                <a:ea typeface="宋体" charset="-122"/>
              </a:rPr>
              <a:t> </a:t>
            </a:r>
          </a:p>
          <a:p>
            <a:pPr lvl="1"/>
            <a:r>
              <a:rPr lang="en-US" altLang="zh-CN" sz="1800" smtClean="0">
                <a:ea typeface="宋体" charset="-122"/>
              </a:rPr>
              <a:t>the decomposition is a </a:t>
            </a:r>
            <a:r>
              <a:rPr lang="en-US" altLang="zh-CN" sz="1800" smtClean="0">
                <a:solidFill>
                  <a:schemeClr val="tx2"/>
                </a:solidFill>
                <a:ea typeface="宋体" charset="-122"/>
              </a:rPr>
              <a:t>lossless-join decomposition</a:t>
            </a:r>
          </a:p>
          <a:p>
            <a:endParaRPr lang="en-US" altLang="zh-CN" smtClean="0">
              <a:ea typeface="宋体" charset="-122"/>
            </a:endParaRPr>
          </a:p>
          <a:p>
            <a:r>
              <a:rPr lang="en-US" altLang="zh-CN" smtClean="0">
                <a:ea typeface="宋体" charset="-122"/>
              </a:rPr>
              <a:t>What is a good form? </a:t>
            </a:r>
            <a:br>
              <a:rPr lang="en-US" altLang="zh-CN" smtClean="0">
                <a:ea typeface="宋体" charset="-122"/>
              </a:rPr>
            </a:br>
            <a:endParaRPr lang="en-US" altLang="zh-CN" smtClean="0">
              <a:ea typeface="宋体" charset="-122"/>
            </a:endParaRPr>
          </a:p>
          <a:p>
            <a:r>
              <a:rPr lang="en-US" altLang="zh-CN" smtClean="0">
                <a:ea typeface="宋体" charset="-122"/>
              </a:rPr>
              <a:t>Our theory is based on:</a:t>
            </a:r>
          </a:p>
          <a:p>
            <a:pPr lvl="1"/>
            <a:r>
              <a:rPr lang="en-US" altLang="zh-CN" sz="1800" smtClean="0">
                <a:solidFill>
                  <a:schemeClr val="tx2"/>
                </a:solidFill>
                <a:ea typeface="宋体" charset="-122"/>
              </a:rPr>
              <a:t>functional dependencies</a:t>
            </a:r>
          </a:p>
          <a:p>
            <a:pPr lvl="1"/>
            <a:r>
              <a:rPr lang="en-US" altLang="zh-CN" sz="1800" smtClean="0">
                <a:ea typeface="宋体" charset="-122"/>
              </a:rPr>
              <a:t>multivalued dependencies</a:t>
            </a:r>
          </a:p>
        </p:txBody>
      </p:sp>
      <p:sp>
        <p:nvSpPr>
          <p:cNvPr id="4" name="右箭头 3"/>
          <p:cNvSpPr>
            <a:spLocks noChangeArrowheads="1"/>
          </p:cNvSpPr>
          <p:nvPr/>
        </p:nvSpPr>
        <p:spPr bwMode="auto">
          <a:xfrm>
            <a:off x="3959225" y="4606925"/>
            <a:ext cx="1133475" cy="185738"/>
          </a:xfrm>
          <a:prstGeom prst="rightArrow">
            <a:avLst>
              <a:gd name="adj1" fmla="val 50000"/>
              <a:gd name="adj2" fmla="val 49809"/>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
        <p:nvSpPr>
          <p:cNvPr id="6" name="爆炸形 2 5"/>
          <p:cNvSpPr/>
          <p:nvPr/>
        </p:nvSpPr>
        <p:spPr bwMode="auto">
          <a:xfrm>
            <a:off x="5289550" y="4248150"/>
            <a:ext cx="1804988" cy="798513"/>
          </a:xfrm>
          <a:prstGeom prst="irregularSeal2">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kumimoji="1" lang="en-US" altLang="zh-CN">
                <a:solidFill>
                  <a:schemeClr val="tx2"/>
                </a:solidFill>
                <a:ea typeface="宋体" charset="-122"/>
              </a:rPr>
              <a:t>BCNF</a:t>
            </a:r>
          </a:p>
          <a:p>
            <a:endParaRPr lang="zh-CN" altLang="en-US">
              <a:ea typeface="宋体" charset="-122"/>
            </a:endParaRPr>
          </a:p>
        </p:txBody>
      </p:sp>
    </p:spTree>
    <p:extLst>
      <p:ext uri="{BB962C8B-B14F-4D97-AF65-F5344CB8AC3E}">
        <p14:creationId xmlns:p14="http://schemas.microsoft.com/office/powerpoint/2010/main" val="3870741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mph" presetSubtype="0" fill="hold" grpId="1" nodeType="clickEffect">
                                  <p:stCondLst>
                                    <p:cond delay="0"/>
                                  </p:stCondLst>
                                  <p:childTnLst>
                                    <p:animScale>
                                      <p:cBhvr>
                                        <p:cTn id="1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altLang="zh-CN" smtClean="0">
                <a:ea typeface="宋体" charset="-122"/>
              </a:rPr>
              <a:t>Lossless-join Decomposition</a:t>
            </a:r>
          </a:p>
        </p:txBody>
      </p:sp>
      <p:sp>
        <p:nvSpPr>
          <p:cNvPr id="6147" name="Rectangle 3"/>
          <p:cNvSpPr>
            <a:spLocks noGrp="1" noChangeArrowheads="1"/>
          </p:cNvSpPr>
          <p:nvPr>
            <p:ph type="body" idx="1"/>
          </p:nvPr>
        </p:nvSpPr>
        <p:spPr>
          <a:xfrm>
            <a:off x="1143000" y="1143000"/>
            <a:ext cx="7531100" cy="4567238"/>
          </a:xfrm>
        </p:spPr>
        <p:txBody>
          <a:bodyPr/>
          <a:lstStyle/>
          <a:p>
            <a:pPr>
              <a:tabLst>
                <a:tab pos="2292350" algn="l"/>
                <a:tab pos="2976563" algn="l"/>
              </a:tabLst>
            </a:pPr>
            <a:r>
              <a:rPr lang="en-US" altLang="zh-CN" smtClean="0">
                <a:ea typeface="宋体" charset="-122"/>
              </a:rPr>
              <a:t>An original schema R been split up to two relations R1 and R2</a:t>
            </a:r>
          </a:p>
          <a:p>
            <a:pPr lvl="1">
              <a:tabLst>
                <a:tab pos="2292350" algn="l"/>
                <a:tab pos="2976563" algn="l"/>
              </a:tabLst>
            </a:pPr>
            <a:r>
              <a:rPr lang="en-US" altLang="zh-CN" sz="1800" smtClean="0">
                <a:ea typeface="宋体" charset="-122"/>
              </a:rPr>
              <a:t>All attributes of an original schema (</a:t>
            </a:r>
            <a:r>
              <a:rPr lang="en-US" altLang="zh-CN" sz="1800" i="1" smtClean="0">
                <a:ea typeface="宋体" charset="-122"/>
              </a:rPr>
              <a:t>R) </a:t>
            </a:r>
            <a:r>
              <a:rPr lang="en-US" altLang="zh-CN" sz="1800" smtClean="0">
                <a:ea typeface="宋体" charset="-122"/>
              </a:rPr>
              <a:t>must appear in the decomposition (</a:t>
            </a:r>
            <a:r>
              <a:rPr lang="en-US" altLang="zh-CN" sz="1800" i="1" smtClean="0">
                <a:ea typeface="宋体" charset="-122"/>
              </a:rPr>
              <a:t>R</a:t>
            </a:r>
            <a:r>
              <a:rPr lang="en-US" altLang="zh-CN" sz="1800" baseline="-25000" smtClean="0">
                <a:ea typeface="宋体" charset="-122"/>
              </a:rPr>
              <a:t>1</a:t>
            </a:r>
            <a:r>
              <a:rPr lang="en-US" altLang="zh-CN" sz="1800" i="1" smtClean="0">
                <a:ea typeface="宋体" charset="-122"/>
              </a:rPr>
              <a:t>, R</a:t>
            </a:r>
            <a:r>
              <a:rPr lang="en-US" altLang="zh-CN" sz="1800" baseline="-25000" smtClean="0">
                <a:ea typeface="宋体" charset="-122"/>
              </a:rPr>
              <a:t>2</a:t>
            </a:r>
            <a:r>
              <a:rPr lang="en-US" altLang="zh-CN" sz="1800" i="1" smtClean="0">
                <a:ea typeface="宋体" charset="-122"/>
              </a:rPr>
              <a:t>):</a:t>
            </a:r>
          </a:p>
          <a:p>
            <a:pPr>
              <a:buFont typeface="Monotype Sorts" pitchFamily="2" charset="2"/>
              <a:buNone/>
              <a:tabLst>
                <a:tab pos="2292350" algn="l"/>
                <a:tab pos="2976563" algn="l"/>
              </a:tabLst>
            </a:pPr>
            <a:r>
              <a:rPr lang="en-US" altLang="zh-CN" smtClean="0">
                <a:ea typeface="宋体" charset="-122"/>
              </a:rPr>
              <a:t>		</a:t>
            </a:r>
            <a:r>
              <a:rPr lang="en-US" altLang="zh-CN" i="1" smtClean="0">
                <a:ea typeface="宋体" charset="-122"/>
              </a:rPr>
              <a:t>R = R</a:t>
            </a:r>
            <a:r>
              <a:rPr lang="en-US" altLang="zh-CN" baseline="-25000" smtClean="0">
                <a:ea typeface="宋体" charset="-122"/>
              </a:rPr>
              <a:t>1 </a:t>
            </a:r>
            <a:r>
              <a:rPr lang="en-US" altLang="zh-CN" smtClean="0">
                <a:ea typeface="宋体" charset="-122"/>
                <a:sym typeface="Symbol" pitchFamily="18" charset="2"/>
              </a:rPr>
              <a:t> </a:t>
            </a:r>
            <a:r>
              <a:rPr lang="en-US" altLang="zh-CN" i="1" smtClean="0">
                <a:ea typeface="宋体" charset="-122"/>
              </a:rPr>
              <a:t>R</a:t>
            </a:r>
            <a:r>
              <a:rPr lang="en-US" altLang="zh-CN" baseline="-25000" smtClean="0">
                <a:ea typeface="宋体" charset="-122"/>
              </a:rPr>
              <a:t>2</a:t>
            </a:r>
            <a:endParaRPr lang="en-US" altLang="zh-CN" smtClean="0">
              <a:ea typeface="宋体" charset="-122"/>
            </a:endParaRPr>
          </a:p>
          <a:p>
            <a:pPr>
              <a:tabLst>
                <a:tab pos="2292350" algn="l"/>
                <a:tab pos="2976563" algn="l"/>
              </a:tabLst>
            </a:pPr>
            <a:r>
              <a:rPr lang="en-US" altLang="zh-CN" smtClean="0">
                <a:ea typeface="宋体" charset="-122"/>
              </a:rPr>
              <a:t>Assume F holds on R, the decomposition of R into </a:t>
            </a:r>
            <a:r>
              <a:rPr kumimoji="0" lang="en-US" altLang="zh-CN" i="1" smtClean="0">
                <a:ea typeface="宋体" charset="-122"/>
              </a:rPr>
              <a:t>R</a:t>
            </a:r>
            <a:r>
              <a:rPr kumimoji="0" lang="en-US" altLang="zh-CN" baseline="-25000" smtClean="0">
                <a:ea typeface="宋体" charset="-122"/>
              </a:rPr>
              <a:t>1</a:t>
            </a:r>
            <a:r>
              <a:rPr kumimoji="0" lang="en-US" altLang="zh-CN" smtClean="0">
                <a:ea typeface="宋体" charset="-122"/>
              </a:rPr>
              <a:t> and </a:t>
            </a:r>
            <a:r>
              <a:rPr kumimoji="0" lang="en-US" altLang="zh-CN" i="1" smtClean="0">
                <a:ea typeface="宋体" charset="-122"/>
              </a:rPr>
              <a:t>R</a:t>
            </a:r>
            <a:r>
              <a:rPr kumimoji="0" lang="en-US" altLang="zh-CN" baseline="-25000" smtClean="0">
                <a:ea typeface="宋体" charset="-122"/>
              </a:rPr>
              <a:t>2</a:t>
            </a:r>
            <a:r>
              <a:rPr kumimoji="0" lang="en-US" altLang="zh-CN" smtClean="0">
                <a:ea typeface="宋体" charset="-122"/>
              </a:rPr>
              <a:t> is lossless join </a:t>
            </a:r>
            <a:r>
              <a:rPr kumimoji="0" lang="en-US" altLang="zh-CN" smtClean="0">
                <a:solidFill>
                  <a:schemeClr val="tx2"/>
                </a:solidFill>
                <a:ea typeface="宋体" charset="-122"/>
              </a:rPr>
              <a:t>if and only if</a:t>
            </a:r>
            <a:r>
              <a:rPr kumimoji="0" lang="en-US" altLang="zh-CN" smtClean="0">
                <a:ea typeface="宋体" charset="-122"/>
              </a:rPr>
              <a:t> at</a:t>
            </a:r>
            <a:r>
              <a:rPr lang="en-US" altLang="zh-CN" smtClean="0">
                <a:ea typeface="宋体" charset="-122"/>
              </a:rPr>
              <a:t> least one of the following dependencies is in F</a:t>
            </a:r>
            <a:r>
              <a:rPr lang="en-US" altLang="zh-CN" sz="2400" baseline="30000" smtClean="0">
                <a:ea typeface="宋体" charset="-122"/>
              </a:rPr>
              <a:t>+</a:t>
            </a:r>
            <a:r>
              <a:rPr lang="en-US" altLang="zh-CN" smtClean="0">
                <a:ea typeface="宋体" charset="-122"/>
              </a:rPr>
              <a:t>:</a:t>
            </a:r>
          </a:p>
          <a:p>
            <a:pPr lvl="1">
              <a:tabLst>
                <a:tab pos="2292350" algn="l"/>
                <a:tab pos="2976563" algn="l"/>
              </a:tabLst>
            </a:pPr>
            <a:r>
              <a:rPr lang="en-US" altLang="zh-CN" sz="1800" i="1" smtClean="0">
                <a:ea typeface="宋体" charset="-122"/>
              </a:rPr>
              <a:t>R</a:t>
            </a:r>
            <a:r>
              <a:rPr lang="en-US" altLang="zh-CN" sz="1800" baseline="-25000" smtClean="0">
                <a:ea typeface="宋体" charset="-122"/>
              </a:rPr>
              <a:t>1</a:t>
            </a:r>
            <a:r>
              <a:rPr lang="en-US" altLang="zh-CN" sz="1800" smtClean="0">
                <a:ea typeface="宋体" charset="-122"/>
              </a:rPr>
              <a:t> </a:t>
            </a:r>
            <a:r>
              <a:rPr lang="en-US" altLang="zh-CN" sz="1800" smtClean="0">
                <a:ea typeface="宋体" charset="-122"/>
                <a:sym typeface="Symbol" pitchFamily="18" charset="2"/>
              </a:rPr>
              <a:t> </a:t>
            </a:r>
            <a:r>
              <a:rPr lang="en-US" altLang="zh-CN" sz="1800" i="1" smtClean="0">
                <a:ea typeface="宋体" charset="-122"/>
              </a:rPr>
              <a:t>R</a:t>
            </a:r>
            <a:r>
              <a:rPr lang="en-US" altLang="zh-CN" sz="1800" baseline="-25000" smtClean="0">
                <a:ea typeface="宋体" charset="-122"/>
              </a:rPr>
              <a:t>2</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rPr>
              <a:t>R</a:t>
            </a:r>
            <a:r>
              <a:rPr lang="en-US" altLang="zh-CN" sz="1800" baseline="-25000" smtClean="0">
                <a:ea typeface="宋体" charset="-122"/>
              </a:rPr>
              <a:t>1</a:t>
            </a:r>
          </a:p>
          <a:p>
            <a:pPr lvl="1">
              <a:tabLst>
                <a:tab pos="2292350" algn="l"/>
                <a:tab pos="2976563" algn="l"/>
              </a:tabLst>
            </a:pPr>
            <a:r>
              <a:rPr lang="en-US" altLang="zh-CN" sz="1800" i="1" smtClean="0">
                <a:ea typeface="宋体" charset="-122"/>
              </a:rPr>
              <a:t>R</a:t>
            </a:r>
            <a:r>
              <a:rPr lang="en-US" altLang="zh-CN" sz="1800" baseline="-25000" smtClean="0">
                <a:ea typeface="宋体" charset="-122"/>
              </a:rPr>
              <a:t>1</a:t>
            </a:r>
            <a:r>
              <a:rPr lang="en-US" altLang="zh-CN" sz="1800" smtClean="0">
                <a:ea typeface="宋体" charset="-122"/>
              </a:rPr>
              <a:t> </a:t>
            </a:r>
            <a:r>
              <a:rPr lang="en-US" altLang="zh-CN" sz="1800" smtClean="0">
                <a:ea typeface="宋体" charset="-122"/>
                <a:sym typeface="Symbol" pitchFamily="18" charset="2"/>
              </a:rPr>
              <a:t> </a:t>
            </a:r>
            <a:r>
              <a:rPr lang="en-US" altLang="zh-CN" sz="1800" i="1" smtClean="0">
                <a:ea typeface="宋体" charset="-122"/>
              </a:rPr>
              <a:t>R</a:t>
            </a:r>
            <a:r>
              <a:rPr lang="en-US" altLang="zh-CN" sz="1800" baseline="-25000" smtClean="0">
                <a:ea typeface="宋体" charset="-122"/>
              </a:rPr>
              <a:t>2</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rPr>
              <a:t>R</a:t>
            </a:r>
            <a:r>
              <a:rPr lang="en-US" altLang="zh-CN" sz="1800" baseline="-25000" smtClean="0">
                <a:ea typeface="宋体" charset="-122"/>
              </a:rPr>
              <a:t>2</a:t>
            </a:r>
            <a:endParaRPr lang="en-US" altLang="zh-CN" sz="1800" smtClean="0">
              <a:ea typeface="宋体" charset="-122"/>
            </a:endParaRPr>
          </a:p>
          <a:p>
            <a:pPr>
              <a:buFont typeface="Monotype Sorts" pitchFamily="2" charset="2"/>
              <a:buNone/>
              <a:tabLst>
                <a:tab pos="2292350" algn="l"/>
                <a:tab pos="2976563" algn="l"/>
              </a:tabLst>
            </a:pPr>
            <a:endParaRPr lang="zh-CN" altLang="en-US" smtClean="0">
              <a:ea typeface="宋体" charset="-122"/>
              <a:sym typeface="Symbol" pitchFamily="18" charset="2"/>
            </a:endParaRPr>
          </a:p>
        </p:txBody>
      </p:sp>
      <p:sp>
        <p:nvSpPr>
          <p:cNvPr id="7172" name="AutoShape 5"/>
          <p:cNvSpPr>
            <a:spLocks noChangeArrowheads="1"/>
          </p:cNvSpPr>
          <p:nvPr/>
        </p:nvSpPr>
        <p:spPr bwMode="auto">
          <a:xfrm>
            <a:off x="4716463" y="4254500"/>
            <a:ext cx="3322637" cy="914400"/>
          </a:xfrm>
          <a:prstGeom prst="cloudCallout">
            <a:avLst>
              <a:gd name="adj1" fmla="val -81153"/>
              <a:gd name="adj2" fmla="val -69273"/>
            </a:avLst>
          </a:prstGeom>
          <a:solidFill>
            <a:schemeClr val="accent1"/>
          </a:solidFill>
          <a:ln w="9525">
            <a:solidFill>
              <a:schemeClr val="tx1"/>
            </a:solidFill>
            <a:round/>
            <a:headEnd/>
            <a:tailEnd/>
          </a:ln>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sz="1600">
                <a:ea typeface="宋体" charset="-122"/>
              </a:rPr>
              <a:t>Primary Key vs. Foreign Key</a:t>
            </a:r>
          </a:p>
        </p:txBody>
      </p:sp>
    </p:spTree>
    <p:extLst>
      <p:ext uri="{BB962C8B-B14F-4D97-AF65-F5344CB8AC3E}">
        <p14:creationId xmlns:p14="http://schemas.microsoft.com/office/powerpoint/2010/main" val="384068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anim calcmode="lin" valueType="num">
                                      <p:cBhvr>
                                        <p:cTn id="8" dur="1000" fill="hold"/>
                                        <p:tgtEl>
                                          <p:spTgt spid="7172"/>
                                        </p:tgtEl>
                                        <p:attrNameLst>
                                          <p:attrName>ppt_x</p:attrName>
                                        </p:attrNameLst>
                                      </p:cBhvr>
                                      <p:tavLst>
                                        <p:tav tm="0">
                                          <p:val>
                                            <p:strVal val="#ppt_x-.1"/>
                                          </p:val>
                                        </p:tav>
                                        <p:tav tm="100000">
                                          <p:val>
                                            <p:strVal val="#ppt_x"/>
                                          </p:val>
                                        </p:tav>
                                      </p:tavLst>
                                    </p:anim>
                                    <p:anim calcmode="lin" valueType="num">
                                      <p:cBhvr>
                                        <p:cTn id="9" dur="1000" fill="hold"/>
                                        <p:tgtEl>
                                          <p:spTgt spid="7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15363" name="Rectangle 3"/>
          <p:cNvSpPr>
            <a:spLocks noGrp="1" noChangeArrowheads="1"/>
          </p:cNvSpPr>
          <p:nvPr>
            <p:ph type="body" idx="1"/>
          </p:nvPr>
        </p:nvSpPr>
        <p:spPr>
          <a:xfrm>
            <a:off x="1143000" y="1295400"/>
            <a:ext cx="6724650" cy="4114800"/>
          </a:xfrm>
        </p:spPr>
        <p:txBody>
          <a:bodyPr/>
          <a:lstStyle/>
          <a:p>
            <a:pPr>
              <a:tabLst>
                <a:tab pos="2054225" algn="l"/>
              </a:tabLst>
            </a:pPr>
            <a:r>
              <a:rPr lang="en-US" altLang="zh-CN" i="1" dirty="0" smtClean="0">
                <a:ea typeface="宋体" charset="-122"/>
              </a:rPr>
              <a:t>R = (A, B, C)</a:t>
            </a:r>
            <a:br>
              <a:rPr lang="en-US" altLang="zh-CN" i="1" dirty="0" smtClean="0">
                <a:ea typeface="宋体" charset="-122"/>
              </a:rPr>
            </a:br>
            <a:r>
              <a:rPr lang="en-US" altLang="zh-CN" i="1" dirty="0" smtClean="0">
                <a:ea typeface="宋体" charset="-122"/>
              </a:rPr>
              <a:t>F = {A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B, B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a:ea typeface="宋体" charset="-122"/>
                <a:sym typeface="Monotype Sorts" pitchFamily="2" charset="2"/>
              </a:rPr>
              <a:t>C , </a:t>
            </a:r>
            <a:r>
              <a:rPr lang="en-US" altLang="zh-CN" i="1" dirty="0" smtClean="0">
                <a:ea typeface="宋体" charset="-122"/>
                <a:sym typeface="Monotype Sorts" pitchFamily="2" charset="2"/>
              </a:rPr>
              <a:t>A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sym typeface="Monotype Sorts" pitchFamily="2" charset="2"/>
              </a:rPr>
              <a:t>C)</a:t>
            </a:r>
            <a:endParaRPr lang="en-US" altLang="zh-CN" i="1" dirty="0" smtClean="0">
              <a:ea typeface="宋体" charset="-122"/>
              <a:sym typeface="Monotype Sorts" pitchFamily="2" charset="2"/>
            </a:endParaRPr>
          </a:p>
          <a:p>
            <a:pPr>
              <a:tabLst>
                <a:tab pos="2054225" algn="l"/>
              </a:tabLst>
            </a:pPr>
            <a:r>
              <a:rPr lang="en-US" altLang="zh-CN" i="1" dirty="0" smtClean="0">
                <a:ea typeface="宋体" charset="-122"/>
                <a:sym typeface="Monotype Sorts" pitchFamily="2" charset="2"/>
              </a:rPr>
              <a:t>R</a:t>
            </a:r>
            <a:r>
              <a:rPr lang="en-US" altLang="zh-CN" baseline="-25000" dirty="0" smtClean="0">
                <a:ea typeface="宋体" charset="-122"/>
                <a:sym typeface="Monotype Sorts" pitchFamily="2" charset="2"/>
              </a:rPr>
              <a:t>1</a:t>
            </a:r>
            <a:r>
              <a:rPr lang="en-US" altLang="zh-CN" i="1" dirty="0" smtClean="0">
                <a:ea typeface="宋体" charset="-122"/>
                <a:sym typeface="Monotype Sorts" pitchFamily="2" charset="2"/>
              </a:rPr>
              <a:t> = (A, B),   R</a:t>
            </a:r>
            <a:r>
              <a:rPr lang="en-US" altLang="zh-CN" baseline="-25000" dirty="0" smtClean="0">
                <a:ea typeface="宋体" charset="-122"/>
                <a:sym typeface="Monotype Sorts" pitchFamily="2" charset="2"/>
              </a:rPr>
              <a:t>2</a:t>
            </a:r>
            <a:r>
              <a:rPr lang="en-US" altLang="zh-CN" i="1" dirty="0" smtClean="0">
                <a:ea typeface="宋体" charset="-122"/>
                <a:sym typeface="Monotype Sorts" pitchFamily="2" charset="2"/>
              </a:rPr>
              <a:t> = (B, C)</a:t>
            </a:r>
          </a:p>
          <a:p>
            <a:pPr lvl="1">
              <a:tabLst>
                <a:tab pos="2054225" algn="l"/>
              </a:tabLst>
            </a:pPr>
            <a:r>
              <a:rPr lang="en-US" altLang="zh-CN" sz="1800" dirty="0" smtClean="0">
                <a:solidFill>
                  <a:srgbClr val="00B050"/>
                </a:solidFill>
                <a:ea typeface="宋体" charset="-122"/>
                <a:sym typeface="Monotype Sorts" pitchFamily="2" charset="2"/>
              </a:rPr>
              <a:t>Lossless-join</a:t>
            </a:r>
            <a:r>
              <a:rPr lang="en-US" altLang="zh-CN" sz="1800" dirty="0" smtClean="0">
                <a:ea typeface="宋体" charset="-122"/>
                <a:sym typeface="Monotype Sorts" pitchFamily="2" charset="2"/>
              </a:rPr>
              <a:t> decomposition:</a:t>
            </a:r>
          </a:p>
          <a:p>
            <a:pPr lvl="1">
              <a:buFont typeface="Monotype Sorts" pitchFamily="2" charset="2"/>
              <a:buNone/>
              <a:tabLst>
                <a:tab pos="2054225" algn="l"/>
              </a:tabLst>
            </a:pP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1  </a:t>
            </a:r>
            <a:r>
              <a:rPr lang="en-US" altLang="zh-CN" sz="1800" dirty="0" smtClean="0">
                <a:ea typeface="宋体" charset="-122"/>
                <a:sym typeface="Symbol" pitchFamily="18"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i="1" dirty="0" smtClean="0">
                <a:ea typeface="宋体" charset="-122"/>
                <a:sym typeface="Monotype Sorts" pitchFamily="2" charset="2"/>
              </a:rPr>
              <a:t> = {B}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BC</a:t>
            </a:r>
          </a:p>
          <a:p>
            <a:pPr>
              <a:tabLst>
                <a:tab pos="2054225" algn="l"/>
              </a:tabLst>
            </a:pPr>
            <a:r>
              <a:rPr lang="en-US" altLang="zh-CN" i="1" dirty="0" smtClean="0">
                <a:ea typeface="宋体" charset="-122"/>
                <a:sym typeface="Monotype Sorts" pitchFamily="2" charset="2"/>
              </a:rPr>
              <a:t>R</a:t>
            </a:r>
            <a:r>
              <a:rPr lang="en-US" altLang="zh-CN" i="1" baseline="-25000" dirty="0" smtClean="0">
                <a:ea typeface="宋体" charset="-122"/>
                <a:sym typeface="Monotype Sorts" pitchFamily="2" charset="2"/>
              </a:rPr>
              <a:t>1 </a:t>
            </a:r>
            <a:r>
              <a:rPr lang="en-US" altLang="zh-CN" i="1" dirty="0" smtClean="0">
                <a:ea typeface="宋体" charset="-122"/>
                <a:sym typeface="Monotype Sorts" pitchFamily="2" charset="2"/>
              </a:rPr>
              <a:t>= (A, B),   R</a:t>
            </a:r>
            <a:r>
              <a:rPr lang="en-US" altLang="zh-CN" baseline="-25000" dirty="0" smtClean="0">
                <a:ea typeface="宋体" charset="-122"/>
                <a:sym typeface="Monotype Sorts" pitchFamily="2" charset="2"/>
              </a:rPr>
              <a:t>2</a:t>
            </a:r>
            <a:r>
              <a:rPr lang="en-US" altLang="zh-CN" i="1" dirty="0" smtClean="0">
                <a:ea typeface="宋体" charset="-122"/>
                <a:sym typeface="Monotype Sorts" pitchFamily="2" charset="2"/>
              </a:rPr>
              <a:t> = (A, C)</a:t>
            </a:r>
          </a:p>
          <a:p>
            <a:pPr lvl="1">
              <a:tabLst>
                <a:tab pos="2054225" algn="l"/>
              </a:tabLst>
            </a:pPr>
            <a:r>
              <a:rPr lang="en-US" altLang="zh-CN" sz="1800" dirty="0" smtClean="0">
                <a:solidFill>
                  <a:srgbClr val="00B050"/>
                </a:solidFill>
                <a:ea typeface="宋体" charset="-122"/>
                <a:sym typeface="Monotype Sorts" pitchFamily="2" charset="2"/>
              </a:rPr>
              <a:t>Lossless-join</a:t>
            </a:r>
            <a:r>
              <a:rPr lang="en-US" altLang="zh-CN" sz="1800" dirty="0" smtClean="0">
                <a:ea typeface="宋体" charset="-122"/>
                <a:sym typeface="Monotype Sorts" pitchFamily="2" charset="2"/>
              </a:rPr>
              <a:t> decomposition:</a:t>
            </a:r>
          </a:p>
          <a:p>
            <a:pPr lvl="1">
              <a:buFont typeface="Monotype Sorts" pitchFamily="2" charset="2"/>
              <a:buNone/>
              <a:tabLst>
                <a:tab pos="2054225" algn="l"/>
              </a:tabLst>
            </a:pP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1  </a:t>
            </a:r>
            <a:r>
              <a:rPr lang="en-US" altLang="zh-CN" sz="1800" dirty="0" smtClean="0">
                <a:ea typeface="宋体" charset="-122"/>
                <a:sym typeface="Symbol" pitchFamily="18"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i="1" dirty="0" smtClean="0">
                <a:ea typeface="宋体" charset="-122"/>
                <a:sym typeface="Monotype Sorts" pitchFamily="2" charset="2"/>
              </a:rPr>
              <a:t> = {A}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a:t>
            </a:r>
            <a:r>
              <a:rPr lang="en-US" altLang="zh-CN" sz="1800" i="1" dirty="0" smtClean="0">
                <a:ea typeface="宋体" charset="-122"/>
                <a:sym typeface="Monotype Sorts" pitchFamily="2" charset="2"/>
              </a:rPr>
              <a:t>B</a:t>
            </a:r>
          </a:p>
          <a:p>
            <a:pPr lvl="1">
              <a:tabLst>
                <a:tab pos="2054225" algn="l"/>
              </a:tabLst>
            </a:pPr>
            <a:r>
              <a:rPr lang="en-US" altLang="zh-CN" sz="1800" i="1" dirty="0" smtClean="0">
                <a:solidFill>
                  <a:srgbClr val="FF0000"/>
                </a:solidFill>
                <a:ea typeface="宋体" charset="-122"/>
                <a:sym typeface="Monotype Sorts" pitchFamily="2" charset="2"/>
              </a:rPr>
              <a:t>cannot preserve B </a:t>
            </a:r>
            <a:r>
              <a:rPr lang="en-US" altLang="zh-CN" sz="1800" i="1" dirty="0" smtClean="0">
                <a:solidFill>
                  <a:srgbClr val="FF0000"/>
                </a:solidFill>
                <a:ea typeface="宋体" charset="-122"/>
                <a:sym typeface="Symbol" pitchFamily="18" charset="2"/>
              </a:rPr>
              <a:t></a:t>
            </a:r>
            <a:r>
              <a:rPr lang="en-US" altLang="zh-CN" sz="1800" i="1" dirty="0" smtClean="0">
                <a:solidFill>
                  <a:srgbClr val="FF0000"/>
                </a:solidFill>
                <a:ea typeface="宋体" charset="-122"/>
                <a:sym typeface="Monotype Sorts" pitchFamily="2" charset="2"/>
              </a:rPr>
              <a:t> C</a:t>
            </a:r>
          </a:p>
        </p:txBody>
      </p:sp>
    </p:spTree>
    <p:extLst>
      <p:ext uri="{BB962C8B-B14F-4D97-AF65-F5344CB8AC3E}">
        <p14:creationId xmlns:p14="http://schemas.microsoft.com/office/powerpoint/2010/main" val="1313176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defRPr/>
            </a:pPr>
            <a:r>
              <a:rPr lang="en-US" altLang="zh-CN" smtClean="0">
                <a:ea typeface="宋体" charset="-122"/>
              </a:rPr>
              <a:t>Boyce-Codd Normal Form</a:t>
            </a:r>
          </a:p>
        </p:txBody>
      </p:sp>
      <p:sp>
        <p:nvSpPr>
          <p:cNvPr id="7171" name="Rectangle 3"/>
          <p:cNvSpPr>
            <a:spLocks noGrp="1" noChangeArrowheads="1"/>
          </p:cNvSpPr>
          <p:nvPr>
            <p:ph type="body" idx="1"/>
          </p:nvPr>
        </p:nvSpPr>
        <p:spPr>
          <a:xfrm>
            <a:off x="1066800" y="2743200"/>
            <a:ext cx="6724650" cy="1219200"/>
          </a:xfrm>
        </p:spPr>
        <p:txBody>
          <a:bodyPr/>
          <a:lstStyle/>
          <a:p>
            <a:r>
              <a:rPr lang="zh-CN" altLang="en-US" sz="1800" dirty="0" smtClean="0">
                <a:ea typeface="宋体" charset="-122"/>
                <a:sym typeface="Symbol" pitchFamily="18" charset="2"/>
              </a:rPr>
              <a:t></a:t>
            </a:r>
            <a:r>
              <a:rPr lang="zh-CN" altLang="en-US" dirty="0" smtClean="0">
                <a:ea typeface="宋体" charset="-122"/>
                <a:sym typeface="Greek Symbols" pitchFamily="18" charset="2"/>
              </a:rPr>
              <a:t> </a:t>
            </a:r>
            <a:r>
              <a:rPr lang="zh-CN" altLang="en-US" dirty="0" smtClean="0">
                <a:ea typeface="宋体" charset="-122"/>
                <a:sym typeface="Symbol" pitchFamily="18" charset="2"/>
              </a:rPr>
              <a:t></a:t>
            </a:r>
            <a:r>
              <a:rPr lang="zh-CN" altLang="en-US" dirty="0" smtClean="0">
                <a:ea typeface="宋体" charset="-122"/>
                <a:sym typeface="Monotype Sorts" pitchFamily="2" charset="2"/>
              </a:rPr>
              <a:t> </a:t>
            </a:r>
            <a:r>
              <a:rPr lang="zh-CN" altLang="en-US" sz="1800" i="1" dirty="0" smtClean="0">
                <a:ea typeface="宋体" charset="-122"/>
                <a:sym typeface="Symbol" pitchFamily="18" charset="2"/>
              </a:rPr>
              <a:t></a:t>
            </a:r>
            <a:r>
              <a:rPr lang="zh-CN" altLang="en-US" i="1" dirty="0" smtClean="0">
                <a:ea typeface="宋体" charset="-122"/>
                <a:sym typeface="Greek Symbols" pitchFamily="18" charset="2"/>
              </a:rPr>
              <a:t>  </a:t>
            </a:r>
            <a:r>
              <a:rPr lang="en-US" altLang="zh-CN" dirty="0" smtClean="0">
                <a:ea typeface="宋体" charset="-122"/>
                <a:sym typeface="Greek Symbols" pitchFamily="18" charset="2"/>
              </a:rPr>
              <a:t>is trivial (i.e., </a:t>
            </a:r>
            <a:r>
              <a:rPr lang="en-US" altLang="zh-CN" sz="1800" i="1"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sz="1800" dirty="0" smtClean="0">
                <a:ea typeface="宋体" charset="-122"/>
                <a:sym typeface="Symbol" pitchFamily="18" charset="2"/>
              </a:rPr>
              <a:t></a:t>
            </a:r>
            <a:r>
              <a:rPr lang="en-US" altLang="zh-CN" dirty="0" smtClean="0">
                <a:ea typeface="宋体" charset="-122"/>
                <a:sym typeface="Greek Symbols" pitchFamily="18" charset="2"/>
              </a:rPr>
              <a:t>)</a:t>
            </a:r>
          </a:p>
          <a:p>
            <a:r>
              <a:rPr lang="en-US" altLang="zh-CN" sz="1800" dirty="0" smtClean="0">
                <a:ea typeface="宋体" charset="-122"/>
                <a:sym typeface="Symbol" pitchFamily="18" charset="2"/>
              </a:rPr>
              <a:t></a:t>
            </a:r>
            <a:r>
              <a:rPr lang="en-US" altLang="zh-CN" dirty="0" smtClean="0">
                <a:ea typeface="宋体" charset="-122"/>
                <a:sym typeface="Greek Symbols" pitchFamily="18" charset="2"/>
              </a:rPr>
              <a:t> is a </a:t>
            </a:r>
            <a:r>
              <a:rPr lang="en-US" altLang="zh-CN" dirty="0" err="1" smtClean="0">
                <a:ea typeface="宋体" charset="-122"/>
                <a:sym typeface="Greek Symbols" pitchFamily="18" charset="2"/>
              </a:rPr>
              <a:t>superkey</a:t>
            </a:r>
            <a:r>
              <a:rPr lang="en-US" altLang="zh-CN" dirty="0" smtClean="0">
                <a:ea typeface="宋体" charset="-122"/>
                <a:sym typeface="Greek Symbols" pitchFamily="18" charset="2"/>
              </a:rPr>
              <a:t> for </a:t>
            </a:r>
            <a:r>
              <a:rPr lang="en-US" altLang="zh-CN" i="1" dirty="0" smtClean="0">
                <a:ea typeface="宋体" charset="-122"/>
                <a:sym typeface="Greek Symbols" pitchFamily="18" charset="2"/>
              </a:rPr>
              <a:t>R</a:t>
            </a:r>
          </a:p>
        </p:txBody>
      </p:sp>
      <p:sp>
        <p:nvSpPr>
          <p:cNvPr id="7172" name="Text Box 4"/>
          <p:cNvSpPr txBox="1">
            <a:spLocks noChangeArrowheads="1"/>
          </p:cNvSpPr>
          <p:nvPr/>
        </p:nvSpPr>
        <p:spPr bwMode="auto">
          <a:xfrm>
            <a:off x="762000" y="1295400"/>
            <a:ext cx="78089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sz="2000" dirty="0">
                <a:ea typeface="宋体" charset="-122"/>
              </a:rPr>
              <a:t>A relation schema </a:t>
            </a:r>
            <a:r>
              <a:rPr lang="en-US" altLang="zh-CN" sz="2000" i="1" dirty="0">
                <a:ea typeface="宋体" charset="-122"/>
              </a:rPr>
              <a:t>R</a:t>
            </a:r>
            <a:r>
              <a:rPr lang="en-US" altLang="zh-CN" sz="2000" dirty="0">
                <a:ea typeface="宋体" charset="-122"/>
              </a:rPr>
              <a:t> is in BCNF with respect to a set </a:t>
            </a:r>
            <a:r>
              <a:rPr lang="en-US" altLang="zh-CN" sz="2000" i="1" dirty="0">
                <a:ea typeface="宋体" charset="-122"/>
              </a:rPr>
              <a:t>F</a:t>
            </a:r>
            <a:r>
              <a:rPr lang="en-US" altLang="zh-CN" sz="2000" dirty="0">
                <a:ea typeface="宋体" charset="-122"/>
              </a:rPr>
              <a:t> of functional </a:t>
            </a:r>
          </a:p>
          <a:p>
            <a:r>
              <a:rPr lang="en-US" altLang="zh-CN" sz="2000" dirty="0">
                <a:ea typeface="宋体" charset="-122"/>
              </a:rPr>
              <a:t>dependencies if for all functional dependencies in </a:t>
            </a:r>
            <a:r>
              <a:rPr lang="en-US" altLang="zh-CN" sz="2000" i="1" dirty="0">
                <a:solidFill>
                  <a:srgbClr val="FF0000"/>
                </a:solidFill>
                <a:ea typeface="宋体" charset="-122"/>
              </a:rPr>
              <a:t>F</a:t>
            </a:r>
            <a:r>
              <a:rPr lang="en-US" altLang="zh-CN" sz="2000" baseline="30000" dirty="0">
                <a:solidFill>
                  <a:srgbClr val="FF0000"/>
                </a:solidFill>
                <a:ea typeface="宋体" charset="-122"/>
              </a:rPr>
              <a:t>+</a:t>
            </a:r>
            <a:r>
              <a:rPr lang="en-US" altLang="zh-CN" sz="2000" dirty="0">
                <a:ea typeface="宋体" charset="-122"/>
              </a:rPr>
              <a:t> of the form </a:t>
            </a:r>
          </a:p>
          <a:p>
            <a:r>
              <a:rPr lang="en-US" altLang="zh-CN" sz="2000" dirty="0">
                <a:ea typeface="宋体" charset="-122"/>
                <a:sym typeface="Symbol" pitchFamily="18" charset="2"/>
              </a:rPr>
              <a:t></a:t>
            </a:r>
            <a:r>
              <a:rPr lang="en-US" altLang="zh-CN" sz="2000" dirty="0">
                <a:ea typeface="宋体" charset="-122"/>
                <a:sym typeface="Greek Symbols" pitchFamily="18" charset="2"/>
              </a:rPr>
              <a:t></a:t>
            </a:r>
            <a:r>
              <a:rPr kumimoji="1" lang="en-US" altLang="zh-CN" sz="2000" dirty="0">
                <a:ea typeface="宋体" charset="-122"/>
                <a:sym typeface="Symbol" pitchFamily="18" charset="2"/>
              </a:rPr>
              <a:t></a:t>
            </a:r>
            <a:r>
              <a:rPr kumimoji="1" lang="en-US" altLang="zh-CN" sz="2000" dirty="0">
                <a:ea typeface="宋体" charset="-122"/>
                <a:sym typeface="Monotype Sorts" pitchFamily="2" charset="2"/>
              </a:rPr>
              <a:t> </a:t>
            </a:r>
            <a:r>
              <a:rPr lang="en-US" altLang="zh-CN" sz="2000" i="1" dirty="0">
                <a:ea typeface="宋体" charset="-122"/>
                <a:sym typeface="Symbol" pitchFamily="18" charset="2"/>
              </a:rPr>
              <a:t></a:t>
            </a:r>
            <a:r>
              <a:rPr lang="en-US" altLang="zh-CN" sz="2000" i="1" dirty="0">
                <a:ea typeface="宋体" charset="-122"/>
                <a:sym typeface="Greek Symbols" pitchFamily="18" charset="2"/>
              </a:rPr>
              <a:t>, </a:t>
            </a:r>
            <a:r>
              <a:rPr lang="en-US" altLang="zh-CN" sz="2000" dirty="0">
                <a:ea typeface="宋体" charset="-122"/>
                <a:sym typeface="Greek Symbols" pitchFamily="18" charset="2"/>
              </a:rPr>
              <a:t>where </a:t>
            </a:r>
            <a:r>
              <a:rPr lang="en-US" altLang="zh-CN" sz="2000" dirty="0">
                <a:ea typeface="宋体" charset="-122"/>
                <a:sym typeface="Symbol" pitchFamily="18" charset="2"/>
              </a:rPr>
              <a:t></a:t>
            </a:r>
            <a:r>
              <a:rPr lang="en-US" altLang="zh-CN" sz="2000" dirty="0">
                <a:ea typeface="宋体" charset="-122"/>
                <a:sym typeface="Greek Symbols" pitchFamily="18" charset="2"/>
              </a:rPr>
              <a:t> </a:t>
            </a:r>
            <a:r>
              <a:rPr lang="en-US" altLang="zh-CN" sz="2000" dirty="0">
                <a:ea typeface="宋体" charset="-122"/>
                <a:sym typeface="Symbol" pitchFamily="18" charset="2"/>
              </a:rPr>
              <a:t> </a:t>
            </a:r>
            <a:r>
              <a:rPr lang="en-US" altLang="zh-CN" sz="2000" i="1" dirty="0">
                <a:ea typeface="宋体" charset="-122"/>
                <a:sym typeface="Symbol" pitchFamily="18" charset="2"/>
              </a:rPr>
              <a:t>R</a:t>
            </a:r>
            <a:r>
              <a:rPr lang="en-US" altLang="zh-CN" sz="2000" dirty="0">
                <a:ea typeface="宋体" charset="-122"/>
                <a:sym typeface="Symbol" pitchFamily="18" charset="2"/>
              </a:rPr>
              <a:t> and </a:t>
            </a:r>
            <a:r>
              <a:rPr lang="en-US" altLang="zh-CN" sz="2000" i="1" dirty="0">
                <a:ea typeface="宋体" charset="-122"/>
                <a:sym typeface="Symbol" pitchFamily="18" charset="2"/>
              </a:rPr>
              <a:t></a:t>
            </a:r>
            <a:r>
              <a:rPr lang="en-US" altLang="zh-CN" sz="2000" dirty="0">
                <a:ea typeface="宋体" charset="-122"/>
                <a:sym typeface="Greek Symbols" pitchFamily="18" charset="2"/>
              </a:rPr>
              <a:t> </a:t>
            </a:r>
            <a:r>
              <a:rPr lang="en-US" altLang="zh-CN" sz="2000" dirty="0">
                <a:ea typeface="宋体" charset="-122"/>
                <a:sym typeface="Symbol" pitchFamily="18" charset="2"/>
              </a:rPr>
              <a:t> </a:t>
            </a:r>
            <a:r>
              <a:rPr lang="en-US" altLang="zh-CN" sz="2000" i="1" dirty="0">
                <a:ea typeface="宋体" charset="-122"/>
                <a:sym typeface="Symbol" pitchFamily="18" charset="2"/>
              </a:rPr>
              <a:t>R</a:t>
            </a:r>
            <a:r>
              <a:rPr lang="en-US" altLang="zh-CN" sz="2000" dirty="0">
                <a:ea typeface="宋体" charset="-122"/>
                <a:sym typeface="Symbol" pitchFamily="18" charset="2"/>
              </a:rPr>
              <a:t>,</a:t>
            </a:r>
            <a:r>
              <a:rPr lang="en-US" altLang="zh-CN" sz="2000" i="1" dirty="0">
                <a:ea typeface="宋体" charset="-122"/>
                <a:sym typeface="Symbol" pitchFamily="18" charset="2"/>
              </a:rPr>
              <a:t> </a:t>
            </a:r>
            <a:r>
              <a:rPr lang="en-US" altLang="zh-CN" sz="2000" dirty="0">
                <a:ea typeface="宋体" charset="-122"/>
                <a:sym typeface="Symbol" pitchFamily="18" charset="2"/>
              </a:rPr>
              <a:t>at least one of the following holds:</a:t>
            </a:r>
          </a:p>
        </p:txBody>
      </p:sp>
      <p:sp>
        <p:nvSpPr>
          <p:cNvPr id="7173" name="Text Box 6"/>
          <p:cNvSpPr txBox="1">
            <a:spLocks noChangeArrowheads="1"/>
          </p:cNvSpPr>
          <p:nvPr/>
        </p:nvSpPr>
        <p:spPr bwMode="auto">
          <a:xfrm>
            <a:off x="1493818" y="3954463"/>
            <a:ext cx="649561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sz="1600" dirty="0">
                <a:ea typeface="宋体" charset="-122"/>
              </a:rPr>
              <a:t>Example schema </a:t>
            </a:r>
            <a:r>
              <a:rPr lang="en-US" altLang="zh-CN" sz="1600" i="1" dirty="0">
                <a:ea typeface="宋体" charset="-122"/>
              </a:rPr>
              <a:t>not</a:t>
            </a:r>
            <a:r>
              <a:rPr lang="en-US" altLang="zh-CN" sz="1600" dirty="0">
                <a:ea typeface="宋体" charset="-122"/>
              </a:rPr>
              <a:t> in BCNF:</a:t>
            </a:r>
          </a:p>
          <a:p>
            <a:endParaRPr lang="en-US" altLang="zh-CN" sz="1600" dirty="0">
              <a:ea typeface="宋体" charset="-122"/>
            </a:endParaRPr>
          </a:p>
          <a:p>
            <a:r>
              <a:rPr lang="en-US" altLang="zh-CN" sz="1600" dirty="0">
                <a:ea typeface="宋体" charset="-122"/>
              </a:rPr>
              <a:t>     </a:t>
            </a:r>
            <a:r>
              <a:rPr kumimoji="1" lang="en-US" altLang="zh-CN" sz="1600" i="1" dirty="0" err="1">
                <a:ea typeface="宋体" charset="-122"/>
              </a:rPr>
              <a:t>instr_dept</a:t>
            </a:r>
            <a:r>
              <a:rPr kumimoji="1" lang="en-US" altLang="zh-CN" sz="1600" i="1" dirty="0">
                <a:ea typeface="宋体" charset="-122"/>
              </a:rPr>
              <a:t> </a:t>
            </a:r>
            <a:r>
              <a:rPr kumimoji="1" lang="en-US" altLang="zh-CN" sz="1600" dirty="0">
                <a:ea typeface="宋体" charset="-122"/>
              </a:rPr>
              <a:t>(</a:t>
            </a:r>
            <a:r>
              <a:rPr kumimoji="1" lang="en-US" altLang="zh-CN" sz="1600" i="1" u="sng" dirty="0">
                <a:ea typeface="宋体" charset="-122"/>
              </a:rPr>
              <a:t>ID, </a:t>
            </a:r>
            <a:r>
              <a:rPr kumimoji="1" lang="en-US" altLang="zh-CN" sz="1600" i="1" dirty="0">
                <a:ea typeface="宋体" charset="-122"/>
              </a:rPr>
              <a:t>name, salary, </a:t>
            </a:r>
            <a:r>
              <a:rPr kumimoji="1" lang="en-US" altLang="zh-CN" sz="1600" i="1" dirty="0" err="1">
                <a:ea typeface="宋体" charset="-122"/>
              </a:rPr>
              <a:t>dept_name</a:t>
            </a:r>
            <a:r>
              <a:rPr kumimoji="1" lang="en-US" altLang="zh-CN" sz="1600" i="1" dirty="0">
                <a:ea typeface="宋体" charset="-122"/>
              </a:rPr>
              <a:t>, building, budget </a:t>
            </a:r>
            <a:r>
              <a:rPr kumimoji="1" lang="en-US" altLang="zh-CN" sz="1600" dirty="0">
                <a:ea typeface="宋体" charset="-122"/>
              </a:rPr>
              <a:t>)</a:t>
            </a:r>
            <a:endParaRPr kumimoji="1" lang="en-US" altLang="zh-CN" sz="1600" i="1" dirty="0">
              <a:ea typeface="宋体" charset="-122"/>
            </a:endParaRPr>
          </a:p>
          <a:p>
            <a:endParaRPr lang="en-US" altLang="zh-CN" sz="1600" dirty="0">
              <a:ea typeface="宋体" charset="-122"/>
            </a:endParaRPr>
          </a:p>
          <a:p>
            <a:r>
              <a:rPr lang="en-US" altLang="zh-CN" sz="1600" dirty="0">
                <a:ea typeface="宋体" charset="-122"/>
              </a:rPr>
              <a:t>because </a:t>
            </a:r>
            <a:r>
              <a:rPr kumimoji="1" lang="en-US" altLang="zh-CN" sz="1600" i="1" dirty="0" err="1">
                <a:ea typeface="宋体" charset="-122"/>
              </a:rPr>
              <a:t>dept_name</a:t>
            </a:r>
            <a:r>
              <a:rPr kumimoji="1" lang="en-US" altLang="zh-CN" sz="1600" dirty="0">
                <a:ea typeface="宋体" charset="-122"/>
                <a:sym typeface="Symbol" pitchFamily="18" charset="2"/>
              </a:rPr>
              <a:t></a:t>
            </a:r>
            <a:r>
              <a:rPr kumimoji="1" lang="en-US" altLang="zh-CN" sz="1600" dirty="0">
                <a:ea typeface="宋体" charset="-122"/>
                <a:sym typeface="Monotype Sorts" pitchFamily="2" charset="2"/>
              </a:rPr>
              <a:t> </a:t>
            </a:r>
            <a:r>
              <a:rPr kumimoji="1" lang="en-US" altLang="zh-CN" sz="1600" i="1" dirty="0">
                <a:ea typeface="宋体" charset="-122"/>
                <a:sym typeface="Monotype Sorts" pitchFamily="2" charset="2"/>
              </a:rPr>
              <a:t>building, </a:t>
            </a:r>
            <a:r>
              <a:rPr kumimoji="1" lang="en-US" altLang="zh-CN" sz="1600" i="1" dirty="0" smtClean="0">
                <a:ea typeface="宋体" charset="-122"/>
                <a:sym typeface="Monotype Sorts" pitchFamily="2" charset="2"/>
              </a:rPr>
              <a:t>budget </a:t>
            </a:r>
            <a:r>
              <a:rPr kumimoji="1" lang="en-US" altLang="zh-CN" sz="1600" dirty="0" smtClean="0">
                <a:ea typeface="宋体" charset="-122"/>
                <a:sym typeface="Monotype Sorts" pitchFamily="2" charset="2"/>
              </a:rPr>
              <a:t>holds </a:t>
            </a:r>
            <a:r>
              <a:rPr kumimoji="1" lang="en-US" altLang="zh-CN" sz="1600" dirty="0">
                <a:ea typeface="宋体" charset="-122"/>
                <a:sym typeface="Monotype Sorts" pitchFamily="2" charset="2"/>
              </a:rPr>
              <a:t>on </a:t>
            </a:r>
            <a:r>
              <a:rPr kumimoji="1" lang="en-US" altLang="zh-CN" sz="1600" i="1" dirty="0" err="1">
                <a:ea typeface="宋体" charset="-122"/>
                <a:sym typeface="Monotype Sorts" pitchFamily="2" charset="2"/>
              </a:rPr>
              <a:t>instr_dept</a:t>
            </a:r>
            <a:r>
              <a:rPr kumimoji="1" lang="en-US" altLang="zh-CN" sz="1600" i="1" dirty="0">
                <a:ea typeface="宋体" charset="-122"/>
                <a:sym typeface="Monotype Sorts" pitchFamily="2" charset="2"/>
              </a:rPr>
              <a:t>, </a:t>
            </a:r>
            <a:endParaRPr kumimoji="1" lang="en-US" altLang="zh-CN" sz="1600" i="1" dirty="0" smtClean="0">
              <a:ea typeface="宋体" charset="-122"/>
              <a:sym typeface="Monotype Sorts" pitchFamily="2" charset="2"/>
            </a:endParaRPr>
          </a:p>
          <a:p>
            <a:r>
              <a:rPr kumimoji="1" lang="en-US" altLang="zh-CN" sz="1600" i="1" dirty="0">
                <a:ea typeface="宋体" charset="-122"/>
                <a:sym typeface="Monotype Sorts" pitchFamily="2" charset="2"/>
              </a:rPr>
              <a:t> </a:t>
            </a:r>
            <a:r>
              <a:rPr kumimoji="1" lang="en-US" altLang="zh-CN" sz="1600" i="1" dirty="0" smtClean="0">
                <a:ea typeface="宋体" charset="-122"/>
                <a:sym typeface="Monotype Sorts" pitchFamily="2" charset="2"/>
              </a:rPr>
              <a:t>       </a:t>
            </a:r>
            <a:r>
              <a:rPr kumimoji="1" lang="en-US" altLang="zh-CN" sz="1600" dirty="0" smtClean="0">
                <a:ea typeface="宋体" charset="-122"/>
                <a:sym typeface="Monotype Sorts" pitchFamily="2" charset="2"/>
              </a:rPr>
              <a:t>but </a:t>
            </a:r>
            <a:r>
              <a:rPr kumimoji="1" lang="en-US" altLang="zh-CN" sz="1600" i="1" dirty="0" err="1">
                <a:ea typeface="宋体" charset="-122"/>
                <a:sym typeface="Monotype Sorts" pitchFamily="2" charset="2"/>
              </a:rPr>
              <a:t>dept_name</a:t>
            </a:r>
            <a:r>
              <a:rPr kumimoji="1" lang="en-US" altLang="zh-CN" sz="1600" dirty="0">
                <a:ea typeface="宋体" charset="-122"/>
                <a:sym typeface="Monotype Sorts" pitchFamily="2" charset="2"/>
              </a:rPr>
              <a:t> is not a </a:t>
            </a:r>
            <a:r>
              <a:rPr kumimoji="1" lang="en-US" altLang="zh-CN" sz="1600" dirty="0" err="1">
                <a:ea typeface="宋体" charset="-122"/>
                <a:sym typeface="Monotype Sorts" pitchFamily="2" charset="2"/>
              </a:rPr>
              <a:t>superkey</a:t>
            </a:r>
            <a:endParaRPr kumimoji="1" lang="en-US" altLang="zh-CN" sz="1600" dirty="0">
              <a:ea typeface="宋体" charset="-122"/>
              <a:sym typeface="Monotype Sorts" pitchFamily="2" charset="2"/>
            </a:endParaRPr>
          </a:p>
        </p:txBody>
      </p:sp>
    </p:spTree>
    <p:extLst>
      <p:ext uri="{BB962C8B-B14F-4D97-AF65-F5344CB8AC3E}">
        <p14:creationId xmlns:p14="http://schemas.microsoft.com/office/powerpoint/2010/main" val="1904488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8195" name="Rectangle 3"/>
          <p:cNvSpPr>
            <a:spLocks noGrp="1" noChangeArrowheads="1"/>
          </p:cNvSpPr>
          <p:nvPr>
            <p:ph type="body" idx="1"/>
          </p:nvPr>
        </p:nvSpPr>
        <p:spPr>
          <a:xfrm>
            <a:off x="1066800" y="1066800"/>
            <a:ext cx="6965950" cy="4581525"/>
          </a:xfrm>
        </p:spPr>
        <p:txBody>
          <a:bodyPr/>
          <a:lstStyle/>
          <a:p>
            <a:pPr>
              <a:tabLst>
                <a:tab pos="744538" algn="l"/>
              </a:tabLst>
            </a:pPr>
            <a:r>
              <a:rPr lang="en-US" altLang="zh-CN" i="1" smtClean="0">
                <a:ea typeface="宋体" charset="-122"/>
              </a:rPr>
              <a:t>R = (A, B, C)</a:t>
            </a:r>
            <a:br>
              <a:rPr lang="en-US" altLang="zh-CN" i="1" smtClean="0">
                <a:ea typeface="宋体" charset="-122"/>
              </a:rPr>
            </a:br>
            <a:r>
              <a:rPr lang="en-US" altLang="zh-CN" i="1" smtClean="0">
                <a:ea typeface="宋体" charset="-122"/>
              </a:rPr>
              <a:t>F = {A</a:t>
            </a:r>
            <a:r>
              <a:rPr lang="en-US" altLang="zh-CN" smtClean="0">
                <a:ea typeface="宋体" charset="-12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B</a:t>
            </a:r>
            <a:br>
              <a:rPr lang="en-US" altLang="zh-CN" i="1" smtClean="0">
                <a:ea typeface="宋体" charset="-122"/>
                <a:sym typeface="Monotype Sorts" pitchFamily="2" charset="2"/>
              </a:rPr>
            </a:br>
            <a:r>
              <a:rPr lang="en-US" altLang="zh-CN" i="1" smtClean="0">
                <a:ea typeface="宋体" charset="-122"/>
                <a:sym typeface="Monotype Sorts" pitchFamily="2" charset="2"/>
              </a:rPr>
              <a:t>	B </a:t>
            </a:r>
            <a:r>
              <a:rPr lang="en-US" altLang="zh-CN" smtClean="0">
                <a:ea typeface="宋体" charset="-122"/>
                <a:sym typeface="Symbol" pitchFamily="18" charset="2"/>
              </a:rPr>
              <a:t></a:t>
            </a:r>
            <a:r>
              <a:rPr lang="en-US" altLang="zh-CN" i="1" smtClean="0">
                <a:ea typeface="宋体" charset="-122"/>
                <a:sym typeface="Monotype Sorts" pitchFamily="2" charset="2"/>
              </a:rPr>
              <a:t> C</a:t>
            </a:r>
            <a:r>
              <a:rPr lang="en-US" altLang="zh-CN" smtClean="0">
                <a:ea typeface="宋体" charset="-122"/>
                <a:sym typeface="Monotype Sorts" pitchFamily="2" charset="2"/>
              </a:rPr>
              <a:t>}</a:t>
            </a:r>
            <a:br>
              <a:rPr lang="en-US" altLang="zh-CN" smtClean="0">
                <a:ea typeface="宋体" charset="-122"/>
                <a:sym typeface="Monotype Sorts" pitchFamily="2" charset="2"/>
              </a:rPr>
            </a:br>
            <a:r>
              <a:rPr lang="en-US" altLang="zh-CN" smtClean="0">
                <a:ea typeface="宋体" charset="-122"/>
                <a:sym typeface="Monotype Sorts" pitchFamily="2" charset="2"/>
              </a:rPr>
              <a:t>Key = {</a:t>
            </a:r>
            <a:r>
              <a:rPr lang="en-US" altLang="zh-CN" i="1" smtClean="0">
                <a:ea typeface="宋体" charset="-122"/>
                <a:sym typeface="Monotype Sorts" pitchFamily="2" charset="2"/>
              </a:rPr>
              <a:t>A</a:t>
            </a:r>
            <a:r>
              <a:rPr lang="en-US" altLang="zh-CN" smtClean="0">
                <a:ea typeface="宋体" charset="-122"/>
                <a:sym typeface="Monotype Sorts" pitchFamily="2" charset="2"/>
              </a:rPr>
              <a:t>}</a:t>
            </a:r>
          </a:p>
          <a:p>
            <a:pPr>
              <a:tabLst>
                <a:tab pos="744538" algn="l"/>
              </a:tabLst>
            </a:pPr>
            <a:r>
              <a:rPr lang="en-US" altLang="zh-CN" i="1" smtClean="0">
                <a:ea typeface="宋体" charset="-122"/>
                <a:sym typeface="Monotype Sorts" pitchFamily="2" charset="2"/>
              </a:rPr>
              <a:t>R</a:t>
            </a:r>
            <a:r>
              <a:rPr lang="en-US" altLang="zh-CN" smtClean="0">
                <a:ea typeface="宋体" charset="-122"/>
                <a:sym typeface="Monotype Sorts" pitchFamily="2" charset="2"/>
              </a:rPr>
              <a:t> is not in BCNF</a:t>
            </a:r>
          </a:p>
          <a:p>
            <a:pPr>
              <a:tabLst>
                <a:tab pos="744538" algn="l"/>
              </a:tabLst>
            </a:pPr>
            <a:r>
              <a:rPr lang="en-US" altLang="zh-CN" smtClean="0">
                <a:ea typeface="宋体" charset="-122"/>
                <a:sym typeface="Monotype Sorts" pitchFamily="2" charset="2"/>
              </a:rPr>
              <a:t>Decomposition </a:t>
            </a:r>
            <a:r>
              <a:rPr lang="en-US" altLang="zh-CN" i="1" smtClean="0">
                <a:ea typeface="宋体" charset="-122"/>
                <a:sym typeface="Monotype Sorts" pitchFamily="2" charset="2"/>
              </a:rPr>
              <a:t>R</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 (</a:t>
            </a:r>
            <a:r>
              <a:rPr lang="en-US" altLang="zh-CN" i="1" smtClean="0">
                <a:ea typeface="宋体" charset="-122"/>
                <a:sym typeface="Monotype Sorts" pitchFamily="2" charset="2"/>
              </a:rPr>
              <a:t>A, B),  R</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 </a:t>
            </a:r>
            <a:r>
              <a:rPr lang="en-US" altLang="zh-CN" i="1" smtClean="0">
                <a:ea typeface="宋体" charset="-122"/>
                <a:sym typeface="Monotype Sorts" pitchFamily="2" charset="2"/>
              </a:rPr>
              <a:t>(B, C)</a:t>
            </a:r>
          </a:p>
          <a:p>
            <a:pPr lvl="1">
              <a:tabLst>
                <a:tab pos="744538" algn="l"/>
              </a:tabLst>
            </a:pPr>
            <a:r>
              <a:rPr lang="en-US" altLang="zh-CN" sz="1800" i="1" smtClean="0">
                <a:ea typeface="宋体" charset="-122"/>
                <a:sym typeface="Monotype Sorts" pitchFamily="2" charset="2"/>
              </a:rPr>
              <a:t>R</a:t>
            </a:r>
            <a:r>
              <a:rPr lang="en-US" altLang="zh-CN" sz="1800" baseline="-25000" smtClean="0">
                <a:ea typeface="宋体" charset="-122"/>
                <a:sym typeface="Monotype Sorts" pitchFamily="2" charset="2"/>
              </a:rPr>
              <a:t>1</a:t>
            </a:r>
            <a:r>
              <a:rPr lang="en-US" altLang="zh-CN" sz="1800" i="1" baseline="-25000" smtClean="0">
                <a:ea typeface="宋体" charset="-122"/>
                <a:sym typeface="Monotype Sorts" pitchFamily="2" charset="2"/>
              </a:rPr>
              <a:t> </a:t>
            </a:r>
            <a:r>
              <a:rPr lang="en-US" altLang="zh-CN" sz="1800" smtClean="0">
                <a:ea typeface="宋体" charset="-122"/>
                <a:sym typeface="Monotype Sorts" pitchFamily="2" charset="2"/>
              </a:rPr>
              <a:t>and </a:t>
            </a:r>
            <a:r>
              <a:rPr lang="en-US" altLang="zh-CN" sz="1800" i="1" smtClean="0">
                <a:ea typeface="宋体" charset="-122"/>
                <a:sym typeface="Monotype Sorts" pitchFamily="2" charset="2"/>
              </a:rPr>
              <a:t>R</a:t>
            </a:r>
            <a:r>
              <a:rPr lang="en-US" altLang="zh-CN" sz="1800" baseline="-25000" smtClean="0">
                <a:ea typeface="宋体" charset="-122"/>
                <a:sym typeface="Monotype Sorts" pitchFamily="2" charset="2"/>
              </a:rPr>
              <a:t>2</a:t>
            </a:r>
            <a:r>
              <a:rPr lang="en-US" altLang="zh-CN" sz="1800" smtClean="0">
                <a:ea typeface="宋体" charset="-122"/>
                <a:sym typeface="Monotype Sorts" pitchFamily="2" charset="2"/>
              </a:rPr>
              <a:t> in BCNF</a:t>
            </a:r>
          </a:p>
          <a:p>
            <a:pPr lvl="1">
              <a:tabLst>
                <a:tab pos="744538" algn="l"/>
              </a:tabLst>
            </a:pPr>
            <a:r>
              <a:rPr lang="en-US" altLang="zh-CN" sz="1800" smtClean="0">
                <a:ea typeface="宋体" charset="-122"/>
                <a:sym typeface="Monotype Sorts" pitchFamily="2" charset="2"/>
              </a:rPr>
              <a:t>Lossless-join decomposition</a:t>
            </a:r>
          </a:p>
        </p:txBody>
      </p:sp>
      <p:sp>
        <p:nvSpPr>
          <p:cNvPr id="4" name="云形 3"/>
          <p:cNvSpPr/>
          <p:nvPr/>
        </p:nvSpPr>
        <p:spPr bwMode="auto">
          <a:xfrm>
            <a:off x="4849813" y="3959225"/>
            <a:ext cx="2708275" cy="135413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endParaRPr lang="en-US" altLang="zh-CN">
              <a:ea typeface="宋体" charset="-122"/>
            </a:endParaRPr>
          </a:p>
          <a:p>
            <a:pPr algn="ctr"/>
            <a:r>
              <a:rPr lang="en-US" altLang="zh-CN">
                <a:ea typeface="宋体" charset="-122"/>
              </a:rPr>
              <a:t>Good composition!</a:t>
            </a:r>
            <a:endParaRPr lang="zh-CN" altLang="en-US">
              <a:ea typeface="宋体" charset="-122"/>
            </a:endParaRPr>
          </a:p>
        </p:txBody>
      </p:sp>
    </p:spTree>
    <p:extLst>
      <p:ext uri="{BB962C8B-B14F-4D97-AF65-F5344CB8AC3E}">
        <p14:creationId xmlns:p14="http://schemas.microsoft.com/office/powerpoint/2010/main" val="3766734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defRPr/>
            </a:pPr>
            <a:r>
              <a:rPr lang="en-US" altLang="zh-CN" smtClean="0">
                <a:ea typeface="宋体" charset="-122"/>
              </a:rPr>
              <a:t>Testing for BCNF</a:t>
            </a:r>
          </a:p>
        </p:txBody>
      </p:sp>
      <p:sp>
        <p:nvSpPr>
          <p:cNvPr id="9219" name="Rectangle 3"/>
          <p:cNvSpPr>
            <a:spLocks noGrp="1" noChangeArrowheads="1"/>
          </p:cNvSpPr>
          <p:nvPr>
            <p:ph type="body" idx="1"/>
          </p:nvPr>
        </p:nvSpPr>
        <p:spPr>
          <a:xfrm>
            <a:off x="571500" y="1114425"/>
            <a:ext cx="7881938" cy="4906963"/>
          </a:xfrm>
        </p:spPr>
        <p:txBody>
          <a:bodyPr/>
          <a:lstStyle/>
          <a:p>
            <a:pPr>
              <a:lnSpc>
                <a:spcPct val="90000"/>
              </a:lnSpc>
            </a:pPr>
            <a:r>
              <a:rPr lang="en-US" altLang="zh-CN" sz="1800" smtClean="0">
                <a:ea typeface="宋体" charset="-122"/>
              </a:rPr>
              <a:t>To check if a non-trivial dependency </a:t>
            </a:r>
            <a:r>
              <a:rPr lang="en-US" altLang="zh-CN" sz="1600" smtClean="0">
                <a:ea typeface="宋体" charset="-122"/>
                <a:sym typeface="Symbol" pitchFamily="18" charset="2"/>
              </a:rPr>
              <a:t></a:t>
            </a:r>
            <a:r>
              <a:rPr lang="en-US" altLang="zh-CN" sz="1800" smtClean="0">
                <a:ea typeface="宋体" charset="-122"/>
                <a:sym typeface="Greek Symbols" pitchFamily="18" charset="2"/>
              </a:rPr>
              <a:t></a:t>
            </a:r>
            <a:r>
              <a:rPr kumimoji="0" lang="en-US" altLang="zh-CN" sz="1800" smtClean="0">
                <a:ea typeface="宋体" charset="-122"/>
                <a:sym typeface="Symbol" pitchFamily="18" charset="2"/>
              </a:rPr>
              <a:t></a:t>
            </a:r>
            <a:r>
              <a:rPr lang="en-US" altLang="zh-CN" sz="1600" i="1" smtClean="0">
                <a:ea typeface="宋体" charset="-122"/>
                <a:sym typeface="Symbol" pitchFamily="18" charset="2"/>
              </a:rPr>
              <a:t></a:t>
            </a:r>
            <a:r>
              <a:rPr lang="en-US" altLang="zh-CN" sz="1800" i="1" smtClean="0">
                <a:ea typeface="宋体" charset="-122"/>
                <a:sym typeface="Greek Symbols" pitchFamily="18" charset="2"/>
              </a:rPr>
              <a:t>  </a:t>
            </a:r>
            <a:r>
              <a:rPr lang="en-US" altLang="zh-CN" sz="1800" smtClean="0">
                <a:ea typeface="宋体" charset="-122"/>
              </a:rPr>
              <a:t>causes a violation of BCNF</a:t>
            </a:r>
          </a:p>
          <a:p>
            <a:pPr lvl="1">
              <a:lnSpc>
                <a:spcPct val="90000"/>
              </a:lnSpc>
              <a:buFont typeface="Monotype Sorts" pitchFamily="2" charset="2"/>
              <a:buNone/>
            </a:pPr>
            <a:r>
              <a:rPr lang="en-US" altLang="zh-CN" sz="1600" smtClean="0">
                <a:ea typeface="宋体" charset="-122"/>
              </a:rPr>
              <a:t>1.  compute </a:t>
            </a:r>
            <a:r>
              <a:rPr lang="en-US" altLang="zh-CN" sz="1400" smtClean="0">
                <a:ea typeface="宋体" charset="-122"/>
                <a:sym typeface="Symbol" pitchFamily="18" charset="2"/>
              </a:rPr>
              <a:t></a:t>
            </a:r>
            <a:r>
              <a:rPr lang="en-US" altLang="zh-CN" sz="1600" baseline="30000" smtClean="0">
                <a:ea typeface="宋体" charset="-122"/>
              </a:rPr>
              <a:t>+</a:t>
            </a:r>
            <a:r>
              <a:rPr lang="en-US" altLang="zh-CN" sz="1600" smtClean="0">
                <a:ea typeface="宋体" charset="-122"/>
              </a:rPr>
              <a:t> (the attribute closure of </a:t>
            </a:r>
            <a:r>
              <a:rPr lang="en-US" altLang="zh-CN" sz="1400" smtClean="0">
                <a:ea typeface="宋体" charset="-122"/>
                <a:sym typeface="Symbol" pitchFamily="18" charset="2"/>
              </a:rPr>
              <a:t></a:t>
            </a:r>
            <a:r>
              <a:rPr lang="en-US" altLang="zh-CN" sz="1600" smtClean="0">
                <a:ea typeface="宋体" charset="-122"/>
              </a:rPr>
              <a:t>), and </a:t>
            </a:r>
          </a:p>
          <a:p>
            <a:pPr lvl="1">
              <a:lnSpc>
                <a:spcPct val="90000"/>
              </a:lnSpc>
              <a:buFont typeface="Monotype Sorts" pitchFamily="2" charset="2"/>
              <a:buNone/>
            </a:pPr>
            <a:r>
              <a:rPr lang="en-US" altLang="zh-CN" sz="1600" smtClean="0">
                <a:ea typeface="宋体" charset="-122"/>
              </a:rPr>
              <a:t>2.  verify that it includes all attributes of </a:t>
            </a:r>
            <a:r>
              <a:rPr lang="en-US" altLang="zh-CN" sz="1600" i="1" smtClean="0">
                <a:ea typeface="宋体" charset="-122"/>
              </a:rPr>
              <a:t>R</a:t>
            </a:r>
            <a:r>
              <a:rPr lang="en-US" altLang="zh-CN" sz="1600" smtClean="0">
                <a:ea typeface="宋体" charset="-122"/>
              </a:rPr>
              <a:t>, that is, it is a superkey of </a:t>
            </a:r>
            <a:r>
              <a:rPr lang="en-US" altLang="zh-CN" sz="1600" i="1" smtClean="0">
                <a:ea typeface="宋体" charset="-122"/>
              </a:rPr>
              <a:t>R</a:t>
            </a:r>
            <a:r>
              <a:rPr lang="en-US" altLang="zh-CN" sz="1600" smtClean="0">
                <a:ea typeface="宋体" charset="-122"/>
              </a:rPr>
              <a:t>.</a:t>
            </a:r>
          </a:p>
          <a:p>
            <a:pPr>
              <a:lnSpc>
                <a:spcPct val="90000"/>
              </a:lnSpc>
            </a:pPr>
            <a:r>
              <a:rPr lang="en-US" altLang="zh-CN" sz="1800" smtClean="0">
                <a:solidFill>
                  <a:schemeClr val="tx2"/>
                </a:solidFill>
                <a:ea typeface="宋体" charset="-122"/>
              </a:rPr>
              <a:t>Simplified test</a:t>
            </a:r>
            <a:r>
              <a:rPr lang="en-US" altLang="zh-CN" sz="1800" smtClean="0">
                <a:ea typeface="宋体" charset="-122"/>
              </a:rPr>
              <a:t>: To check if a relation schema </a:t>
            </a:r>
            <a:r>
              <a:rPr lang="en-US" altLang="zh-CN" sz="1800" i="1" smtClean="0">
                <a:ea typeface="宋体" charset="-122"/>
              </a:rPr>
              <a:t>R</a:t>
            </a:r>
            <a:r>
              <a:rPr lang="en-US" altLang="zh-CN" sz="1800" smtClean="0">
                <a:ea typeface="宋体" charset="-122"/>
              </a:rPr>
              <a:t> with a given set of functional dependencies F is in BCNF, it suffices to check only the </a:t>
            </a:r>
            <a:r>
              <a:rPr lang="en-US" altLang="zh-CN" sz="1800" smtClean="0">
                <a:solidFill>
                  <a:schemeClr val="tx2"/>
                </a:solidFill>
                <a:ea typeface="宋体" charset="-122"/>
              </a:rPr>
              <a:t>dependencies in the given set </a:t>
            </a:r>
            <a:r>
              <a:rPr lang="en-US" altLang="zh-CN" sz="1800" i="1" smtClean="0">
                <a:solidFill>
                  <a:schemeClr val="tx2"/>
                </a:solidFill>
                <a:ea typeface="宋体" charset="-122"/>
              </a:rPr>
              <a:t>F</a:t>
            </a:r>
            <a:r>
              <a:rPr lang="en-US" altLang="zh-CN" sz="1800" smtClean="0">
                <a:ea typeface="宋体" charset="-122"/>
              </a:rPr>
              <a:t> for violation of BCNF, rather than checking all dependencies in </a:t>
            </a:r>
            <a:r>
              <a:rPr lang="en-US" altLang="zh-CN" sz="1800" i="1" smtClean="0">
                <a:ea typeface="宋体" charset="-122"/>
              </a:rPr>
              <a:t>F</a:t>
            </a:r>
            <a:r>
              <a:rPr lang="en-US" altLang="zh-CN" sz="1800" baseline="30000" smtClean="0">
                <a:ea typeface="宋体" charset="-122"/>
              </a:rPr>
              <a:t>+</a:t>
            </a:r>
            <a:r>
              <a:rPr lang="en-US" altLang="zh-CN" sz="1800" smtClean="0">
                <a:ea typeface="宋体" charset="-122"/>
              </a:rPr>
              <a:t>.</a:t>
            </a:r>
          </a:p>
          <a:p>
            <a:pPr lvl="1">
              <a:lnSpc>
                <a:spcPct val="90000"/>
              </a:lnSpc>
            </a:pPr>
            <a:r>
              <a:rPr lang="en-US" altLang="zh-CN" sz="1600" smtClean="0">
                <a:ea typeface="宋体" charset="-122"/>
              </a:rPr>
              <a:t>We can show that if none of the dependencies in </a:t>
            </a:r>
            <a:r>
              <a:rPr lang="en-US" altLang="zh-CN" sz="1600" i="1" smtClean="0">
                <a:ea typeface="宋体" charset="-122"/>
              </a:rPr>
              <a:t>F</a:t>
            </a:r>
            <a:r>
              <a:rPr lang="en-US" altLang="zh-CN" sz="1600" smtClean="0">
                <a:ea typeface="宋体" charset="-122"/>
              </a:rPr>
              <a:t> causes a violation of BCNF, then none of the dependencies in </a:t>
            </a:r>
            <a:r>
              <a:rPr lang="en-US" altLang="zh-CN" sz="1600" i="1" smtClean="0">
                <a:ea typeface="宋体" charset="-122"/>
              </a:rPr>
              <a:t>F</a:t>
            </a:r>
            <a:r>
              <a:rPr lang="en-US" altLang="zh-CN" sz="1600" baseline="30000" smtClean="0">
                <a:ea typeface="宋体" charset="-122"/>
              </a:rPr>
              <a:t>+</a:t>
            </a:r>
            <a:r>
              <a:rPr lang="en-US" altLang="zh-CN" sz="1600" smtClean="0">
                <a:ea typeface="宋体" charset="-122"/>
              </a:rPr>
              <a:t> will cause a violation of BCNF either.</a:t>
            </a:r>
          </a:p>
          <a:p>
            <a:pPr>
              <a:lnSpc>
                <a:spcPct val="90000"/>
              </a:lnSpc>
            </a:pPr>
            <a:r>
              <a:rPr lang="en-US" altLang="zh-CN" sz="1800" smtClean="0">
                <a:ea typeface="宋体" charset="-122"/>
              </a:rPr>
              <a:t>However, using only F is </a:t>
            </a:r>
            <a:r>
              <a:rPr lang="en-US" altLang="zh-CN" sz="1800" smtClean="0">
                <a:solidFill>
                  <a:schemeClr val="tx2"/>
                </a:solidFill>
                <a:ea typeface="宋体" charset="-122"/>
              </a:rPr>
              <a:t>incorrect</a:t>
            </a:r>
            <a:r>
              <a:rPr lang="en-US" altLang="zh-CN" sz="1800" smtClean="0">
                <a:ea typeface="宋体" charset="-122"/>
              </a:rPr>
              <a:t> when testing a relation in a </a:t>
            </a:r>
            <a:r>
              <a:rPr lang="en-US" altLang="zh-CN" sz="1800" smtClean="0">
                <a:solidFill>
                  <a:srgbClr val="C00000"/>
                </a:solidFill>
                <a:ea typeface="宋体" charset="-122"/>
              </a:rPr>
              <a:t>decomposition</a:t>
            </a:r>
            <a:r>
              <a:rPr lang="en-US" altLang="zh-CN" sz="1800" smtClean="0">
                <a:ea typeface="宋体" charset="-122"/>
              </a:rPr>
              <a:t> of R</a:t>
            </a:r>
          </a:p>
          <a:p>
            <a:pPr lvl="1">
              <a:lnSpc>
                <a:spcPct val="90000"/>
              </a:lnSpc>
            </a:pPr>
            <a:r>
              <a:rPr lang="en-US" altLang="zh-CN" sz="1600" smtClean="0">
                <a:ea typeface="宋体" charset="-122"/>
              </a:rPr>
              <a:t>E.g. Consider </a:t>
            </a:r>
            <a:r>
              <a:rPr lang="en-US" altLang="zh-CN" sz="1600" i="1" smtClean="0">
                <a:ea typeface="宋体" charset="-122"/>
              </a:rPr>
              <a:t>R</a:t>
            </a:r>
            <a:r>
              <a:rPr lang="en-US" altLang="zh-CN" sz="1600" smtClean="0">
                <a:ea typeface="宋体" charset="-122"/>
              </a:rPr>
              <a:t> (</a:t>
            </a:r>
            <a:r>
              <a:rPr lang="en-US" altLang="zh-CN" sz="1600" i="1" smtClean="0">
                <a:ea typeface="宋体" charset="-122"/>
              </a:rPr>
              <a:t>A, B, C, D</a:t>
            </a:r>
            <a:r>
              <a:rPr lang="en-US" altLang="zh-CN" sz="1600" smtClean="0">
                <a:ea typeface="宋体" charset="-122"/>
              </a:rPr>
              <a:t>), with </a:t>
            </a:r>
            <a:r>
              <a:rPr lang="en-US" altLang="zh-CN" sz="1600" i="1" smtClean="0">
                <a:ea typeface="宋体" charset="-122"/>
              </a:rPr>
              <a:t>F</a:t>
            </a:r>
            <a:r>
              <a:rPr lang="en-US" altLang="zh-CN" sz="1600" smtClean="0">
                <a:ea typeface="宋体" charset="-122"/>
              </a:rPr>
              <a:t> = { </a:t>
            </a:r>
            <a:r>
              <a:rPr lang="en-US" altLang="zh-CN" sz="1600" i="1" smtClean="0">
                <a:ea typeface="宋体" charset="-122"/>
              </a:rPr>
              <a:t>A </a:t>
            </a:r>
            <a:r>
              <a:rPr lang="en-US" altLang="zh-CN" sz="1600" i="1" smtClean="0">
                <a:ea typeface="宋体" charset="-122"/>
                <a:sym typeface="Symbol" pitchFamily="18" charset="2"/>
              </a:rPr>
              <a:t></a:t>
            </a:r>
            <a:r>
              <a:rPr lang="en-US" altLang="zh-CN" sz="1600" i="1" smtClean="0">
                <a:ea typeface="宋体" charset="-122"/>
              </a:rPr>
              <a:t>B, B </a:t>
            </a:r>
            <a:r>
              <a:rPr lang="en-US" altLang="zh-CN" sz="1600" i="1" smtClean="0">
                <a:ea typeface="宋体" charset="-122"/>
                <a:sym typeface="Symbol" pitchFamily="18" charset="2"/>
              </a:rPr>
              <a:t></a:t>
            </a:r>
            <a:r>
              <a:rPr lang="en-US" altLang="zh-CN" sz="1600" i="1" smtClean="0">
                <a:ea typeface="宋体" charset="-122"/>
              </a:rPr>
              <a:t>C</a:t>
            </a:r>
            <a:r>
              <a:rPr lang="en-US" altLang="zh-CN" sz="1600" smtClean="0">
                <a:ea typeface="宋体" charset="-122"/>
              </a:rPr>
              <a:t>}</a:t>
            </a:r>
          </a:p>
          <a:p>
            <a:pPr lvl="2">
              <a:lnSpc>
                <a:spcPct val="90000"/>
              </a:lnSpc>
            </a:pPr>
            <a:r>
              <a:rPr lang="en-US" altLang="zh-CN" sz="1600" smtClean="0">
                <a:ea typeface="宋体" charset="-122"/>
              </a:rPr>
              <a:t>Decompose </a:t>
            </a:r>
            <a:r>
              <a:rPr lang="en-US" altLang="zh-CN" sz="1600" i="1" smtClean="0">
                <a:ea typeface="宋体" charset="-122"/>
              </a:rPr>
              <a:t>R</a:t>
            </a:r>
            <a:r>
              <a:rPr lang="en-US" altLang="zh-CN" sz="1600" smtClean="0">
                <a:ea typeface="宋体" charset="-122"/>
              </a:rPr>
              <a:t> into </a:t>
            </a:r>
            <a:r>
              <a:rPr lang="en-US" altLang="zh-CN" sz="1600" i="1" smtClean="0">
                <a:ea typeface="宋体" charset="-122"/>
              </a:rPr>
              <a:t>R</a:t>
            </a:r>
            <a:r>
              <a:rPr lang="en-US" altLang="zh-CN" sz="1600" baseline="-25000" smtClean="0">
                <a:ea typeface="宋体" charset="-122"/>
              </a:rPr>
              <a:t>1</a:t>
            </a:r>
            <a:r>
              <a:rPr lang="en-US" altLang="zh-CN" sz="1600" smtClean="0">
                <a:ea typeface="宋体" charset="-122"/>
              </a:rPr>
              <a:t>(</a:t>
            </a:r>
            <a:r>
              <a:rPr lang="en-US" altLang="zh-CN" sz="1600" i="1" smtClean="0">
                <a:ea typeface="宋体" charset="-122"/>
              </a:rPr>
              <a:t>A,B</a:t>
            </a:r>
            <a:r>
              <a:rPr lang="en-US" altLang="zh-CN" sz="1600" smtClean="0">
                <a:ea typeface="宋体" charset="-122"/>
              </a:rPr>
              <a:t>) and </a:t>
            </a:r>
            <a:r>
              <a:rPr lang="en-US" altLang="zh-CN" sz="1600" i="1" smtClean="0">
                <a:ea typeface="宋体" charset="-122"/>
              </a:rPr>
              <a:t>R</a:t>
            </a:r>
            <a:r>
              <a:rPr lang="en-US" altLang="zh-CN" sz="1600" baseline="-25000" smtClean="0">
                <a:ea typeface="宋体" charset="-122"/>
              </a:rPr>
              <a:t>2</a:t>
            </a:r>
            <a:r>
              <a:rPr lang="en-US" altLang="zh-CN" sz="1600" smtClean="0">
                <a:ea typeface="宋体" charset="-122"/>
              </a:rPr>
              <a:t>(</a:t>
            </a:r>
            <a:r>
              <a:rPr lang="en-US" altLang="zh-CN" sz="1600" i="1" smtClean="0">
                <a:ea typeface="宋体" charset="-122"/>
              </a:rPr>
              <a:t>A,C,D</a:t>
            </a:r>
            <a:r>
              <a:rPr lang="en-US" altLang="zh-CN" sz="1600" smtClean="0">
                <a:ea typeface="宋体" charset="-122"/>
              </a:rPr>
              <a:t>) </a:t>
            </a:r>
          </a:p>
          <a:p>
            <a:pPr lvl="2">
              <a:lnSpc>
                <a:spcPct val="90000"/>
              </a:lnSpc>
            </a:pPr>
            <a:r>
              <a:rPr lang="en-US" altLang="zh-CN" sz="1600" smtClean="0">
                <a:ea typeface="宋体" charset="-122"/>
              </a:rPr>
              <a:t>Neither of the dependencies in </a:t>
            </a:r>
            <a:r>
              <a:rPr lang="en-US" altLang="zh-CN" sz="1600" i="1" smtClean="0">
                <a:ea typeface="宋体" charset="-122"/>
              </a:rPr>
              <a:t>F</a:t>
            </a:r>
            <a:r>
              <a:rPr lang="en-US" altLang="zh-CN" sz="1600" smtClean="0">
                <a:ea typeface="宋体" charset="-122"/>
              </a:rPr>
              <a:t> contain only attributes from (</a:t>
            </a:r>
            <a:r>
              <a:rPr lang="en-US" altLang="zh-CN" sz="1600" i="1" smtClean="0">
                <a:ea typeface="宋体" charset="-122"/>
              </a:rPr>
              <a:t>A,C,D</a:t>
            </a:r>
            <a:r>
              <a:rPr lang="en-US" altLang="zh-CN" sz="1600" smtClean="0">
                <a:ea typeface="宋体" charset="-122"/>
              </a:rPr>
              <a:t>) so we might be mislead into thinking </a:t>
            </a:r>
            <a:r>
              <a:rPr lang="en-US" altLang="zh-CN" sz="1600" i="1" smtClean="0">
                <a:ea typeface="宋体" charset="-122"/>
              </a:rPr>
              <a:t>R</a:t>
            </a:r>
            <a:r>
              <a:rPr lang="en-US" altLang="zh-CN" sz="1600" baseline="-25000" smtClean="0">
                <a:ea typeface="宋体" charset="-122"/>
              </a:rPr>
              <a:t>2</a:t>
            </a:r>
            <a:r>
              <a:rPr lang="en-US" altLang="zh-CN" sz="1600" smtClean="0">
                <a:ea typeface="宋体" charset="-122"/>
              </a:rPr>
              <a:t> satisfies BCNF.  </a:t>
            </a:r>
          </a:p>
          <a:p>
            <a:pPr lvl="2">
              <a:lnSpc>
                <a:spcPct val="90000"/>
              </a:lnSpc>
            </a:pPr>
            <a:r>
              <a:rPr lang="en-US" altLang="zh-CN" sz="1600" smtClean="0">
                <a:ea typeface="宋体" charset="-122"/>
              </a:rPr>
              <a:t>In fact, dependency </a:t>
            </a:r>
            <a:r>
              <a:rPr lang="en-US" altLang="zh-CN" sz="1600" i="1" smtClean="0">
                <a:ea typeface="宋体" charset="-122"/>
              </a:rPr>
              <a:t>A</a:t>
            </a:r>
            <a:r>
              <a:rPr lang="en-US" altLang="zh-CN" sz="1600" smtClean="0">
                <a:ea typeface="宋体" charset="-122"/>
              </a:rPr>
              <a:t> </a:t>
            </a:r>
            <a:r>
              <a:rPr lang="en-US" altLang="zh-CN" sz="1600" smtClean="0">
                <a:ea typeface="宋体" charset="-122"/>
                <a:sym typeface="Symbol" pitchFamily="18" charset="2"/>
              </a:rPr>
              <a:t></a:t>
            </a:r>
            <a:r>
              <a:rPr lang="en-US" altLang="zh-CN" sz="1600" smtClean="0">
                <a:ea typeface="宋体" charset="-122"/>
              </a:rPr>
              <a:t> </a:t>
            </a:r>
            <a:r>
              <a:rPr lang="en-US" altLang="zh-CN" sz="1600" i="1" smtClean="0">
                <a:ea typeface="宋体" charset="-122"/>
              </a:rPr>
              <a:t>C</a:t>
            </a:r>
            <a:r>
              <a:rPr lang="en-US" altLang="zh-CN" sz="1600" smtClean="0">
                <a:ea typeface="宋体" charset="-122"/>
              </a:rPr>
              <a:t> in </a:t>
            </a:r>
            <a:r>
              <a:rPr lang="en-US" altLang="zh-CN" sz="1600" i="1" smtClean="0">
                <a:ea typeface="宋体" charset="-122"/>
              </a:rPr>
              <a:t>F</a:t>
            </a:r>
            <a:r>
              <a:rPr lang="en-US" altLang="zh-CN" sz="1600" baseline="30000" smtClean="0">
                <a:ea typeface="宋体" charset="-122"/>
              </a:rPr>
              <a:t>+</a:t>
            </a:r>
            <a:r>
              <a:rPr lang="en-US" altLang="zh-CN" sz="1600" smtClean="0">
                <a:ea typeface="宋体" charset="-122"/>
              </a:rPr>
              <a:t> shows </a:t>
            </a:r>
            <a:r>
              <a:rPr lang="en-US" altLang="zh-CN" sz="1600" i="1" smtClean="0">
                <a:ea typeface="宋体" charset="-122"/>
              </a:rPr>
              <a:t>R</a:t>
            </a:r>
            <a:r>
              <a:rPr lang="en-US" altLang="zh-CN" sz="1600" baseline="-25000" smtClean="0">
                <a:ea typeface="宋体" charset="-122"/>
              </a:rPr>
              <a:t>2</a:t>
            </a:r>
            <a:r>
              <a:rPr lang="en-US" altLang="zh-CN" sz="1600" smtClean="0">
                <a:ea typeface="宋体" charset="-122"/>
              </a:rPr>
              <a:t> is not in BCNF. </a:t>
            </a:r>
          </a:p>
        </p:txBody>
      </p:sp>
    </p:spTree>
    <p:extLst>
      <p:ext uri="{BB962C8B-B14F-4D97-AF65-F5344CB8AC3E}">
        <p14:creationId xmlns:p14="http://schemas.microsoft.com/office/powerpoint/2010/main" val="30571494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lang="en-US" altLang="zh-CN" smtClean="0">
                <a:ea typeface="宋体" charset="-122"/>
              </a:rPr>
              <a:t>BCNF Decomposition Algorithm</a:t>
            </a:r>
          </a:p>
        </p:txBody>
      </p:sp>
      <p:sp>
        <p:nvSpPr>
          <p:cNvPr id="10243" name="Rectangle 3"/>
          <p:cNvSpPr>
            <a:spLocks noGrp="1" noChangeArrowheads="1"/>
          </p:cNvSpPr>
          <p:nvPr>
            <p:ph type="body" idx="1"/>
          </p:nvPr>
        </p:nvSpPr>
        <p:spPr>
          <a:xfrm>
            <a:off x="1066800" y="990600"/>
            <a:ext cx="6724650" cy="4964430"/>
          </a:xfrm>
        </p:spPr>
        <p:txBody>
          <a:bodyPr/>
          <a:lstStyle/>
          <a:p>
            <a:pPr>
              <a:buFont typeface="Monotype Sorts" pitchFamily="2" charset="2"/>
              <a:buNone/>
              <a:tabLst>
                <a:tab pos="565150" algn="l"/>
                <a:tab pos="803275" algn="l"/>
                <a:tab pos="1489075" algn="l"/>
                <a:tab pos="1771650" algn="l"/>
              </a:tabLst>
            </a:pPr>
            <a:r>
              <a:rPr lang="zh-CN" altLang="en-US" sz="1800" i="1" dirty="0" smtClean="0">
                <a:ea typeface="宋体" charset="-122"/>
              </a:rPr>
              <a:t>	</a:t>
            </a:r>
            <a:r>
              <a:rPr lang="en-US" altLang="zh-CN" sz="1800" i="1" dirty="0" smtClean="0">
                <a:ea typeface="宋体" charset="-122"/>
              </a:rPr>
              <a:t>result </a:t>
            </a:r>
            <a:r>
              <a:rPr lang="en-US" altLang="zh-CN" sz="1800" dirty="0" smtClean="0">
                <a:ea typeface="宋体" charset="-122"/>
              </a:rPr>
              <a:t>:= {</a:t>
            </a:r>
            <a:r>
              <a:rPr lang="en-US" altLang="zh-CN" sz="1800" i="1" dirty="0" smtClean="0">
                <a:ea typeface="宋体" charset="-122"/>
              </a:rPr>
              <a:t>R</a:t>
            </a:r>
            <a:r>
              <a:rPr lang="en-US" altLang="zh-CN" sz="1800" dirty="0" smtClean="0">
                <a:ea typeface="宋体" charset="-122"/>
              </a:rPr>
              <a:t>};</a:t>
            </a:r>
            <a:br>
              <a:rPr lang="en-US" altLang="zh-CN" sz="1800" dirty="0" smtClean="0">
                <a:ea typeface="宋体" charset="-122"/>
              </a:rPr>
            </a:br>
            <a:r>
              <a:rPr lang="en-US" altLang="zh-CN" sz="1800" i="1" dirty="0" smtClean="0">
                <a:ea typeface="宋体" charset="-122"/>
              </a:rPr>
              <a:t>done </a:t>
            </a:r>
            <a:r>
              <a:rPr lang="en-US" altLang="zh-CN" sz="1800" dirty="0" smtClean="0">
                <a:ea typeface="宋体" charset="-122"/>
              </a:rPr>
              <a:t>:= false;</a:t>
            </a:r>
            <a:br>
              <a:rPr lang="en-US" altLang="zh-CN" sz="1800" dirty="0" smtClean="0">
                <a:ea typeface="宋体" charset="-122"/>
              </a:rPr>
            </a:br>
            <a:r>
              <a:rPr lang="en-US" altLang="zh-CN" sz="1800" dirty="0" smtClean="0">
                <a:ea typeface="宋体" charset="-122"/>
              </a:rPr>
              <a:t>compute </a:t>
            </a:r>
            <a:r>
              <a:rPr lang="en-US" altLang="zh-CN" sz="1800" i="1" dirty="0" smtClean="0">
                <a:ea typeface="宋体" charset="-122"/>
              </a:rPr>
              <a:t>F</a:t>
            </a:r>
            <a:r>
              <a:rPr lang="en-US" altLang="zh-CN" sz="1800" baseline="30000" dirty="0" smtClean="0">
                <a:ea typeface="宋体" charset="-122"/>
              </a:rPr>
              <a:t>+</a:t>
            </a:r>
            <a:r>
              <a:rPr lang="en-US" altLang="zh-CN" sz="1800" dirty="0" smtClean="0">
                <a:ea typeface="宋体" charset="-122"/>
              </a:rPr>
              <a:t>;</a:t>
            </a:r>
            <a:br>
              <a:rPr lang="en-US" altLang="zh-CN" sz="1800" dirty="0" smtClean="0">
                <a:ea typeface="宋体" charset="-122"/>
              </a:rPr>
            </a:br>
            <a:r>
              <a:rPr lang="en-US" altLang="zh-CN" sz="1800" b="1" dirty="0" smtClean="0">
                <a:ea typeface="宋体" charset="-122"/>
              </a:rPr>
              <a:t>while (not </a:t>
            </a:r>
            <a:r>
              <a:rPr lang="en-US" altLang="zh-CN" sz="1800" i="1" dirty="0" smtClean="0">
                <a:ea typeface="宋体" charset="-122"/>
              </a:rPr>
              <a:t>done) </a:t>
            </a:r>
            <a:r>
              <a:rPr lang="en-US" altLang="zh-CN" sz="1800" b="1" dirty="0" smtClean="0">
                <a:ea typeface="宋体" charset="-122"/>
              </a:rPr>
              <a:t>do</a:t>
            </a:r>
            <a:br>
              <a:rPr lang="en-US" altLang="zh-CN" sz="1800" b="1" dirty="0" smtClean="0">
                <a:ea typeface="宋体" charset="-122"/>
              </a:rPr>
            </a:br>
            <a:r>
              <a:rPr lang="en-US" altLang="zh-CN" sz="1800" b="1" dirty="0" smtClean="0">
                <a:ea typeface="宋体" charset="-122"/>
              </a:rPr>
              <a:t>	if </a:t>
            </a:r>
            <a:r>
              <a:rPr lang="en-US" altLang="zh-CN" sz="1800" dirty="0" smtClean="0">
                <a:ea typeface="宋体" charset="-122"/>
              </a:rPr>
              <a:t>(there is a schema </a:t>
            </a:r>
            <a:r>
              <a:rPr lang="en-US" altLang="zh-CN" sz="1800" i="1" dirty="0" err="1" smtClean="0">
                <a:ea typeface="宋体" charset="-122"/>
              </a:rPr>
              <a:t>R</a:t>
            </a:r>
            <a:r>
              <a:rPr lang="en-US" altLang="zh-CN" i="1" baseline="-25000" dirty="0" err="1" smtClean="0">
                <a:ea typeface="宋体" charset="-122"/>
              </a:rPr>
              <a:t>i</a:t>
            </a:r>
            <a:r>
              <a:rPr lang="en-US" altLang="zh-CN" i="1" dirty="0" smtClean="0">
                <a:ea typeface="宋体" charset="-122"/>
              </a:rPr>
              <a:t> </a:t>
            </a:r>
            <a:r>
              <a:rPr lang="en-US" altLang="zh-CN" sz="1800" dirty="0" smtClean="0">
                <a:ea typeface="宋体" charset="-122"/>
              </a:rPr>
              <a:t>in </a:t>
            </a:r>
            <a:r>
              <a:rPr lang="en-US" altLang="zh-CN" sz="1800" i="1" dirty="0" smtClean="0">
                <a:ea typeface="宋体" charset="-122"/>
              </a:rPr>
              <a:t>result </a:t>
            </a:r>
            <a:r>
              <a:rPr lang="en-US" altLang="zh-CN" sz="1800" dirty="0" smtClean="0">
                <a:ea typeface="宋体" charset="-122"/>
              </a:rPr>
              <a:t> that is not in BCNF)</a:t>
            </a:r>
            <a:br>
              <a:rPr lang="en-US" altLang="zh-CN" sz="1800" dirty="0" smtClean="0">
                <a:ea typeface="宋体" charset="-122"/>
              </a:rPr>
            </a:br>
            <a:r>
              <a:rPr lang="en-US" altLang="zh-CN" sz="1800" dirty="0" smtClean="0">
                <a:ea typeface="宋体" charset="-122"/>
              </a:rPr>
              <a:t>		</a:t>
            </a:r>
            <a:r>
              <a:rPr lang="en-US" altLang="zh-CN" sz="1800" b="1" dirty="0" smtClean="0">
                <a:ea typeface="宋体" charset="-122"/>
              </a:rPr>
              <a:t>then begin</a:t>
            </a:r>
            <a:br>
              <a:rPr lang="en-US" altLang="zh-CN" sz="1800" b="1" dirty="0" smtClean="0">
                <a:ea typeface="宋体" charset="-122"/>
              </a:rPr>
            </a:br>
            <a:r>
              <a:rPr lang="en-US" altLang="zh-CN" sz="1800" b="1" dirty="0" smtClean="0">
                <a:ea typeface="宋体" charset="-122"/>
              </a:rPr>
              <a:t>			</a:t>
            </a:r>
            <a:r>
              <a:rPr lang="en-US" altLang="zh-CN" sz="1800" dirty="0" smtClean="0">
                <a:ea typeface="宋体" charset="-122"/>
              </a:rPr>
              <a:t>let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be a nontrivial functional</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dependency that holds on </a:t>
            </a:r>
            <a:r>
              <a:rPr lang="en-US" altLang="zh-CN" sz="1800" i="1" dirty="0" err="1" smtClean="0">
                <a:ea typeface="宋体" charset="-122"/>
                <a:sym typeface="Greek Symbols" pitchFamily="18" charset="2"/>
              </a:rPr>
              <a:t>R</a:t>
            </a:r>
            <a:r>
              <a:rPr lang="en-US" altLang="zh-CN" sz="1800" i="1" baseline="-25000" dirty="0" err="1" smtClean="0">
                <a:ea typeface="宋体" charset="-122"/>
                <a:sym typeface="Greek Symbols" pitchFamily="18" charset="2"/>
              </a:rPr>
              <a:t>i</a:t>
            </a:r>
            <a:r>
              <a:rPr lang="en-US" altLang="zh-CN" sz="1800" i="1" dirty="0" smtClean="0">
                <a:ea typeface="宋体" charset="-122"/>
                <a:sym typeface="Greek Symbols" pitchFamily="18" charset="2"/>
              </a:rPr>
              <a:t/>
            </a:r>
            <a:br>
              <a:rPr lang="en-US" altLang="zh-CN" sz="1800" i="1" dirty="0" smtClean="0">
                <a:ea typeface="宋体" charset="-122"/>
                <a:sym typeface="Greek Symbols" pitchFamily="18" charset="2"/>
              </a:rPr>
            </a:b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such that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err="1" smtClean="0">
                <a:ea typeface="宋体" charset="-122"/>
                <a:sym typeface="Greek Symbols" pitchFamily="18" charset="2"/>
              </a:rPr>
              <a:t>R</a:t>
            </a:r>
            <a:r>
              <a:rPr lang="en-US" altLang="zh-CN" i="1" baseline="-25000" dirty="0" err="1" smtClean="0">
                <a:ea typeface="宋体" charset="-122"/>
                <a:sym typeface="Greek Symbols" pitchFamily="18" charset="2"/>
              </a:rPr>
              <a:t>i</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is not in </a:t>
            </a:r>
            <a:r>
              <a:rPr lang="en-US" altLang="zh-CN" sz="1800" i="1" dirty="0" smtClean="0">
                <a:ea typeface="宋体" charset="-122"/>
                <a:sym typeface="Greek Symbols" pitchFamily="18" charset="2"/>
              </a:rPr>
              <a:t>F</a:t>
            </a:r>
            <a:r>
              <a:rPr lang="en-US" altLang="zh-CN" sz="1800" baseline="30000" dirty="0" smtClean="0">
                <a:ea typeface="宋体" charset="-122"/>
                <a:sym typeface="Greek Symbols" pitchFamily="18" charset="2"/>
              </a:rPr>
              <a:t>+</a:t>
            </a:r>
            <a:r>
              <a:rPr lang="en-US" altLang="zh-CN" sz="1800" dirty="0" smtClean="0">
                <a:ea typeface="宋体" charset="-122"/>
                <a:sym typeface="Greek Symbols" pitchFamily="18" charset="2"/>
              </a:rPr>
              <a:t>,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and </a:t>
            </a:r>
            <a:r>
              <a:rPr lang="en-US" altLang="zh-CN" sz="1800" dirty="0" smtClean="0">
                <a:solidFill>
                  <a:schemeClr val="tx2"/>
                </a:solidFill>
                <a:ea typeface="宋体" charset="-122"/>
                <a:sym typeface="Symbol" pitchFamily="18" charset="2"/>
              </a:rPr>
              <a:t></a:t>
            </a:r>
            <a:r>
              <a:rPr lang="en-US" altLang="zh-CN" sz="1800" dirty="0" smtClean="0">
                <a:solidFill>
                  <a:schemeClr val="tx2"/>
                </a:solidFill>
                <a:ea typeface="宋体" charset="-122"/>
                <a:sym typeface="Greek Symbols" pitchFamily="18" charset="2"/>
              </a:rPr>
              <a:t> </a:t>
            </a:r>
            <a:r>
              <a:rPr lang="en-US" altLang="zh-CN" sz="1800" dirty="0" smtClean="0">
                <a:solidFill>
                  <a:schemeClr val="tx2"/>
                </a:solidFill>
                <a:ea typeface="宋体" charset="-122"/>
                <a:sym typeface="Symbol" pitchFamily="18" charset="2"/>
              </a:rPr>
              <a:t> </a:t>
            </a:r>
            <a:r>
              <a:rPr lang="en-US" altLang="zh-CN" sz="1800" i="1" dirty="0" smtClean="0">
                <a:solidFill>
                  <a:schemeClr val="tx2"/>
                </a:solidFill>
                <a:ea typeface="宋体" charset="-122"/>
                <a:sym typeface="Symbol" pitchFamily="18" charset="2"/>
              </a:rPr>
              <a:t></a:t>
            </a:r>
            <a:r>
              <a:rPr lang="en-US" altLang="zh-CN" sz="1800" i="1" dirty="0" smtClean="0">
                <a:solidFill>
                  <a:schemeClr val="tx2"/>
                </a:solidFill>
                <a:ea typeface="宋体" charset="-122"/>
                <a:sym typeface="Greek Symbols" pitchFamily="18" charset="2"/>
              </a:rPr>
              <a:t>  = </a:t>
            </a:r>
            <a:r>
              <a:rPr lang="en-US" altLang="zh-CN" sz="1800" dirty="0" smtClean="0">
                <a:solidFill>
                  <a:schemeClr val="tx2"/>
                </a:solidFill>
                <a:ea typeface="宋体" charset="-122"/>
                <a:sym typeface="Symbol" pitchFamily="18" charset="2"/>
              </a:rPr>
              <a:t></a:t>
            </a:r>
            <a:r>
              <a:rPr lang="en-US" altLang="zh-CN" sz="1800" dirty="0" smtClean="0">
                <a:ea typeface="宋体" charset="-122"/>
                <a:sym typeface="Symbol" pitchFamily="18" charset="2"/>
              </a:rPr>
              <a:t>;</a:t>
            </a:r>
            <a:br>
              <a:rPr lang="en-US" altLang="zh-CN" sz="1800" dirty="0" smtClean="0">
                <a:ea typeface="宋体" charset="-122"/>
                <a:sym typeface="Symbol" pitchFamily="18" charset="2"/>
              </a:rPr>
            </a:br>
            <a:r>
              <a:rPr lang="en-US" altLang="zh-CN" sz="1800" dirty="0" smtClean="0">
                <a:ea typeface="宋体" charset="-122"/>
                <a:sym typeface="Symbol" pitchFamily="18" charset="2"/>
              </a:rPr>
              <a:t>			   </a:t>
            </a:r>
            <a:r>
              <a:rPr lang="en-US" altLang="zh-CN" sz="1800" i="1" dirty="0" smtClean="0">
                <a:ea typeface="宋体" charset="-122"/>
                <a:sym typeface="Symbol" pitchFamily="18" charset="2"/>
              </a:rPr>
              <a:t>result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result –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dirty="0" smtClean="0">
                <a:solidFill>
                  <a:schemeClr val="tx2"/>
                </a:solidFill>
                <a:ea typeface="宋体" charset="-122"/>
                <a:sym typeface="Symbol" pitchFamily="18" charset="2"/>
              </a:rPr>
              <a:t>(</a:t>
            </a:r>
            <a:r>
              <a:rPr lang="en-US" altLang="zh-CN" sz="1800" i="1" dirty="0" err="1" smtClean="0">
                <a:solidFill>
                  <a:schemeClr val="tx2"/>
                </a:solidFill>
                <a:ea typeface="宋体" charset="-122"/>
                <a:sym typeface="Symbol" pitchFamily="18" charset="2"/>
              </a:rPr>
              <a:t>R</a:t>
            </a:r>
            <a:r>
              <a:rPr lang="en-US" altLang="zh-CN" sz="1800" i="1" baseline="-25000" dirty="0" err="1" smtClean="0">
                <a:solidFill>
                  <a:schemeClr val="tx2"/>
                </a:solidFill>
                <a:ea typeface="宋体" charset="-122"/>
                <a:sym typeface="Symbol" pitchFamily="18" charset="2"/>
              </a:rPr>
              <a:t>i</a:t>
            </a:r>
            <a:r>
              <a:rPr lang="en-US" altLang="zh-CN" sz="1800" i="1" dirty="0" smtClean="0">
                <a:solidFill>
                  <a:schemeClr val="tx2"/>
                </a:solidFill>
                <a:ea typeface="宋体" charset="-122"/>
                <a:sym typeface="Symbol" pitchFamily="18" charset="2"/>
              </a:rPr>
              <a:t> – </a:t>
            </a:r>
            <a:r>
              <a:rPr lang="en-US" altLang="zh-CN" sz="1800" dirty="0" smtClean="0">
                <a:solidFill>
                  <a:schemeClr val="tx2"/>
                </a:solidFill>
                <a:ea typeface="宋体" charset="-122"/>
                <a:sym typeface="Greek Symbols" pitchFamily="18" charset="2"/>
              </a:rPr>
              <a:t>) </a:t>
            </a:r>
            <a:r>
              <a:rPr lang="en-US" altLang="zh-CN" sz="1800" dirty="0" smtClean="0">
                <a:solidFill>
                  <a:schemeClr val="tx2"/>
                </a:solidFill>
                <a:ea typeface="宋体" charset="-122"/>
                <a:sym typeface="Symbol" pitchFamily="18" charset="2"/>
              </a:rPr>
              <a:t> (</a:t>
            </a:r>
            <a:r>
              <a:rPr lang="en-US" altLang="zh-CN" sz="1800" dirty="0" smtClean="0">
                <a:solidFill>
                  <a:schemeClr val="tx2"/>
                </a:solidFill>
                <a:ea typeface="宋体" charset="-122"/>
                <a:sym typeface="Greek Symbols" pitchFamily="18" charset="2"/>
              </a:rPr>
              <a:t>, </a:t>
            </a:r>
            <a:r>
              <a:rPr lang="en-US" altLang="zh-CN" sz="1800" i="1" dirty="0" smtClean="0">
                <a:solidFill>
                  <a:schemeClr val="tx2"/>
                </a:solidFill>
                <a:ea typeface="宋体" charset="-122"/>
                <a:sym typeface="Symbol" pitchFamily="18" charset="2"/>
              </a:rPr>
              <a:t></a:t>
            </a:r>
            <a:r>
              <a:rPr lang="en-US" altLang="zh-CN" sz="1800" i="1" dirty="0" smtClean="0">
                <a:solidFill>
                  <a:schemeClr val="tx2"/>
                </a:solidFill>
                <a:ea typeface="宋体" charset="-122"/>
                <a:sym typeface="Greek Symbols" pitchFamily="18" charset="2"/>
              </a:rPr>
              <a:t> );</a:t>
            </a:r>
            <a:r>
              <a:rPr lang="en-US" altLang="zh-CN" sz="1800" i="1" dirty="0" smtClean="0">
                <a:ea typeface="宋体" charset="-122"/>
                <a:sym typeface="Greek Symbols" pitchFamily="18" charset="2"/>
              </a:rPr>
              <a:t/>
            </a:r>
            <a:br>
              <a:rPr lang="en-US" altLang="zh-CN" sz="1800" i="1" dirty="0" smtClean="0">
                <a:ea typeface="宋体" charset="-122"/>
                <a:sym typeface="Greek Symbols" pitchFamily="18" charset="2"/>
              </a:rPr>
            </a:br>
            <a:r>
              <a:rPr lang="en-US" altLang="zh-CN" sz="1800" i="1" dirty="0" smtClean="0">
                <a:ea typeface="宋体" charset="-122"/>
                <a:sym typeface="Greek Symbols" pitchFamily="18" charset="2"/>
              </a:rPr>
              <a:t>	    	</a:t>
            </a:r>
            <a:r>
              <a:rPr lang="en-US" altLang="zh-CN" sz="1800" b="1" dirty="0" smtClean="0">
                <a:ea typeface="宋体" charset="-122"/>
                <a:sym typeface="Greek Symbols" pitchFamily="18" charset="2"/>
              </a:rPr>
              <a:t>end</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else</a:t>
            </a:r>
            <a:r>
              <a:rPr lang="en-US" altLang="zh-CN" sz="1800" i="1" dirty="0" smtClean="0">
                <a:ea typeface="宋体" charset="-122"/>
                <a:sym typeface="Greek Symbols" pitchFamily="18" charset="2"/>
              </a:rPr>
              <a:t> done </a:t>
            </a:r>
            <a:r>
              <a:rPr lang="en-US" altLang="zh-CN" sz="1800" dirty="0" smtClean="0">
                <a:ea typeface="宋体" charset="-122"/>
                <a:sym typeface="Greek Symbols" pitchFamily="18" charset="2"/>
              </a:rPr>
              <a:t>:= </a:t>
            </a:r>
            <a:r>
              <a:rPr lang="en-US" altLang="zh-CN" sz="1800" b="1" dirty="0" smtClean="0">
                <a:ea typeface="宋体" charset="-122"/>
                <a:sym typeface="Greek Symbols" pitchFamily="18" charset="2"/>
              </a:rPr>
              <a:t>true;</a:t>
            </a:r>
          </a:p>
          <a:p>
            <a:pPr>
              <a:buFont typeface="Monotype Sorts" pitchFamily="2" charset="2"/>
              <a:buNone/>
              <a:tabLst>
                <a:tab pos="565150" algn="l"/>
                <a:tab pos="803275" algn="l"/>
                <a:tab pos="1489075" algn="l"/>
                <a:tab pos="1771650" algn="l"/>
              </a:tabLst>
            </a:pPr>
            <a:endParaRPr lang="en-US" altLang="zh-CN" sz="1800" dirty="0" smtClean="0">
              <a:ea typeface="宋体" charset="-122"/>
              <a:sym typeface="Greek Symbols" pitchFamily="18" charset="2"/>
            </a:endParaRPr>
          </a:p>
          <a:p>
            <a:pPr>
              <a:buFont typeface="Monotype Sorts" pitchFamily="2" charset="2"/>
              <a:buNone/>
              <a:tabLst>
                <a:tab pos="565150" algn="l"/>
                <a:tab pos="803275" algn="l"/>
                <a:tab pos="1489075" algn="l"/>
                <a:tab pos="1771650" algn="l"/>
              </a:tabLst>
            </a:pPr>
            <a:r>
              <a:rPr lang="en-US" altLang="zh-CN" sz="1800" dirty="0" smtClean="0">
                <a:ea typeface="宋体" charset="-122"/>
                <a:sym typeface="Greek Symbols" pitchFamily="18" charset="2"/>
              </a:rPr>
              <a:t>Note:  each </a:t>
            </a:r>
            <a:r>
              <a:rPr lang="en-US" altLang="zh-CN" sz="1800" i="1" dirty="0" err="1" smtClean="0">
                <a:ea typeface="宋体" charset="-122"/>
                <a:sym typeface="Greek Symbols" pitchFamily="18" charset="2"/>
              </a:rPr>
              <a:t>R</a:t>
            </a:r>
            <a:r>
              <a:rPr lang="en-US" altLang="zh-CN" sz="1800" i="1" baseline="-25000" dirty="0" err="1" smtClean="0">
                <a:ea typeface="宋体" charset="-122"/>
                <a:sym typeface="Greek Symbols" pitchFamily="18" charset="2"/>
              </a:rPr>
              <a:t>i</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is in BCNF, and decomposition is lossless-join.</a:t>
            </a:r>
          </a:p>
        </p:txBody>
      </p:sp>
      <p:sp>
        <p:nvSpPr>
          <p:cNvPr id="10244" name="AutoShape 5"/>
          <p:cNvSpPr>
            <a:spLocks noChangeArrowheads="1"/>
          </p:cNvSpPr>
          <p:nvPr/>
        </p:nvSpPr>
        <p:spPr bwMode="auto">
          <a:xfrm>
            <a:off x="6432550" y="2787650"/>
            <a:ext cx="1697038" cy="782638"/>
          </a:xfrm>
          <a:prstGeom prst="cloudCallout">
            <a:avLst>
              <a:gd name="adj1" fmla="val -74134"/>
              <a:gd name="adj2" fmla="val 23227"/>
            </a:avLst>
          </a:prstGeom>
          <a:solidFill>
            <a:schemeClr val="accent1"/>
          </a:solidFill>
          <a:ln w="9525">
            <a:solidFill>
              <a:schemeClr val="tx1"/>
            </a:solidFill>
            <a:round/>
            <a:headEnd/>
            <a:tailEnd/>
          </a:ln>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kumimoji="1" lang="en-US" altLang="zh-CN">
                <a:ea typeface="宋体" charset="-122"/>
                <a:sym typeface="Symbol" pitchFamily="18" charset="2"/>
              </a:rPr>
              <a:t></a:t>
            </a:r>
            <a:r>
              <a:rPr kumimoji="1" lang="en-US" altLang="zh-CN">
                <a:ea typeface="宋体" charset="-122"/>
                <a:sym typeface="Greek Symbols" pitchFamily="18" charset="2"/>
              </a:rPr>
              <a:t> </a:t>
            </a:r>
            <a:r>
              <a:rPr kumimoji="1" lang="en-US" altLang="zh-CN">
                <a:ea typeface="宋体" charset="-122"/>
                <a:sym typeface="Symbol" pitchFamily="18" charset="2"/>
              </a:rPr>
              <a:t></a:t>
            </a:r>
            <a:r>
              <a:rPr kumimoji="1" lang="en-US" altLang="zh-CN">
                <a:ea typeface="宋体" charset="-122"/>
                <a:sym typeface="Monotype Sorts" pitchFamily="2" charset="2"/>
              </a:rPr>
              <a:t> </a:t>
            </a:r>
            <a:r>
              <a:rPr kumimoji="1" lang="en-US" altLang="zh-CN" i="1">
                <a:ea typeface="宋体" charset="-122"/>
                <a:sym typeface="Symbol" pitchFamily="18" charset="2"/>
              </a:rPr>
              <a:t> is bad?</a:t>
            </a:r>
            <a:endParaRPr kumimoji="1" lang="zh-CN" altLang="en-US" i="1">
              <a:ea typeface="宋体" charset="-122"/>
              <a:sym typeface="Symbol" pitchFamily="18" charset="2"/>
            </a:endParaRPr>
          </a:p>
        </p:txBody>
      </p:sp>
    </p:spTree>
    <p:extLst>
      <p:ext uri="{BB962C8B-B14F-4D97-AF65-F5344CB8AC3E}">
        <p14:creationId xmlns:p14="http://schemas.microsoft.com/office/powerpoint/2010/main" val="13316006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ltLang="zh-CN" smtClean="0">
                <a:ea typeface="宋体" charset="-122"/>
              </a:rPr>
              <a:t>Example of BCNF Decomposition</a:t>
            </a:r>
          </a:p>
        </p:txBody>
      </p:sp>
      <p:sp>
        <p:nvSpPr>
          <p:cNvPr id="11267" name="Rectangle 3"/>
          <p:cNvSpPr>
            <a:spLocks noGrp="1" noChangeArrowheads="1"/>
          </p:cNvSpPr>
          <p:nvPr>
            <p:ph type="body" idx="1"/>
          </p:nvPr>
        </p:nvSpPr>
        <p:spPr>
          <a:xfrm>
            <a:off x="1066800" y="1066800"/>
            <a:ext cx="7029450" cy="4608513"/>
          </a:xfrm>
        </p:spPr>
        <p:txBody>
          <a:bodyPr/>
          <a:lstStyle/>
          <a:p>
            <a:pPr>
              <a:tabLst>
                <a:tab pos="744538" algn="l"/>
                <a:tab pos="2574925" algn="l"/>
              </a:tabLst>
            </a:pPr>
            <a:r>
              <a:rPr lang="en-US" altLang="zh-CN" sz="1800" i="1" dirty="0">
                <a:ea typeface="宋体" charset="-122"/>
              </a:rPr>
              <a:t>Example schema not in BCNF:</a:t>
            </a:r>
          </a:p>
          <a:p>
            <a:pPr lvl="1">
              <a:tabLst>
                <a:tab pos="744538" algn="l"/>
                <a:tab pos="2574925" algn="l"/>
              </a:tabLst>
            </a:pPr>
            <a:r>
              <a:rPr lang="en-US" altLang="zh-CN" sz="1600" i="1" dirty="0" smtClean="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p>
          <a:p>
            <a:pPr lvl="1">
              <a:tabLst>
                <a:tab pos="744538" algn="l"/>
                <a:tab pos="2574925" algn="l"/>
              </a:tabLst>
            </a:pPr>
            <a:r>
              <a:rPr lang="en-US" altLang="zh-CN" sz="1600" i="1" dirty="0" smtClean="0">
                <a:ea typeface="宋体" charset="-122"/>
              </a:rPr>
              <a:t> </a:t>
            </a:r>
            <a:r>
              <a:rPr lang="en-US" altLang="zh-CN" sz="1600" i="1" dirty="0" err="1" smtClean="0">
                <a:ea typeface="宋体" charset="-122"/>
              </a:rPr>
              <a:t>dept_name</a:t>
            </a:r>
            <a:r>
              <a:rPr lang="en-US" altLang="zh-CN" sz="1600" i="1" dirty="0" smtClean="0">
                <a:ea typeface="宋体" charset="-12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smtClean="0">
                <a:ea typeface="宋体" charset="-122"/>
              </a:rPr>
              <a:t> </a:t>
            </a:r>
            <a:r>
              <a:rPr lang="en-US" altLang="zh-CN" sz="1600" i="1" dirty="0">
                <a:ea typeface="宋体" charset="-122"/>
              </a:rPr>
              <a:t>building, budget</a:t>
            </a:r>
          </a:p>
          <a:p>
            <a:pPr marL="457200" lvl="1" indent="0">
              <a:buNone/>
              <a:tabLst>
                <a:tab pos="744538" algn="l"/>
                <a:tab pos="2574925" algn="l"/>
              </a:tabLst>
            </a:pPr>
            <a:r>
              <a:rPr lang="en-US" altLang="zh-CN" sz="1600" i="1" dirty="0" smtClean="0">
                <a:ea typeface="宋体" charset="-122"/>
              </a:rPr>
              <a:t>             </a:t>
            </a:r>
            <a:r>
              <a:rPr lang="en-US" altLang="zh-CN" sz="1600" dirty="0" smtClean="0">
                <a:ea typeface="宋体" charset="-122"/>
              </a:rPr>
              <a:t>holds </a:t>
            </a:r>
            <a:r>
              <a:rPr lang="en-US" altLang="zh-CN" sz="1600" dirty="0">
                <a:ea typeface="宋体" charset="-122"/>
              </a:rPr>
              <a:t>on </a:t>
            </a:r>
            <a:r>
              <a:rPr lang="en-US" altLang="zh-CN" sz="1600" i="1" dirty="0" err="1">
                <a:ea typeface="宋体" charset="-122"/>
              </a:rPr>
              <a:t>instr_dept</a:t>
            </a:r>
            <a:r>
              <a:rPr lang="en-US" altLang="zh-CN" sz="1600" i="1" dirty="0">
                <a:ea typeface="宋体" charset="-122"/>
              </a:rPr>
              <a:t>, </a:t>
            </a:r>
            <a:r>
              <a:rPr lang="en-US" altLang="zh-CN" sz="1600" dirty="0">
                <a:ea typeface="宋体" charset="-122"/>
              </a:rPr>
              <a:t>but</a:t>
            </a:r>
            <a:r>
              <a:rPr lang="en-US" altLang="zh-CN" sz="1600" i="1" dirty="0">
                <a:ea typeface="宋体" charset="-122"/>
              </a:rPr>
              <a:t> </a:t>
            </a:r>
            <a:r>
              <a:rPr lang="en-US" altLang="zh-CN" sz="1600" i="1" dirty="0" err="1">
                <a:ea typeface="宋体" charset="-122"/>
              </a:rPr>
              <a:t>dept_name</a:t>
            </a:r>
            <a:r>
              <a:rPr lang="en-US" altLang="zh-CN" sz="1600" dirty="0">
                <a:ea typeface="宋体" charset="-122"/>
              </a:rPr>
              <a:t> is not a </a:t>
            </a:r>
            <a:r>
              <a:rPr lang="en-US" altLang="zh-CN" sz="1600" dirty="0" err="1" smtClean="0">
                <a:ea typeface="宋体" charset="-122"/>
              </a:rPr>
              <a:t>superkey</a:t>
            </a:r>
            <a:endParaRPr lang="en-US" altLang="zh-CN" sz="1600" dirty="0" smtClean="0">
              <a:ea typeface="宋体" charset="-122"/>
            </a:endParaRPr>
          </a:p>
          <a:p>
            <a:pPr lvl="1">
              <a:tabLst>
                <a:tab pos="744538" algn="l"/>
                <a:tab pos="2574925" algn="l"/>
              </a:tabLst>
            </a:pPr>
            <a:endParaRPr lang="en-US" altLang="zh-CN" sz="1600" i="1" dirty="0">
              <a:ea typeface="宋体" charset="-122"/>
            </a:endParaRPr>
          </a:p>
          <a:p>
            <a:pPr>
              <a:lnSpc>
                <a:spcPct val="90000"/>
              </a:lnSpc>
            </a:pPr>
            <a:r>
              <a:rPr lang="en-US" altLang="zh-CN" dirty="0" smtClean="0">
                <a:ea typeface="宋体" charset="-122"/>
              </a:rPr>
              <a:t>Decomposing</a:t>
            </a:r>
            <a:endParaRPr lang="en-US" altLang="zh-CN" dirty="0">
              <a:ea typeface="宋体" charset="-122"/>
            </a:endParaRPr>
          </a:p>
          <a:p>
            <a:pPr lvl="1">
              <a:lnSpc>
                <a:spcPct val="90000"/>
              </a:lnSpc>
            </a:pPr>
            <a:r>
              <a:rPr lang="en-US" altLang="zh-CN" dirty="0">
                <a:ea typeface="宋体" charset="-122"/>
                <a:sym typeface="Symbol" pitchFamily="18" charset="2"/>
              </a:rPr>
              <a:t> = </a:t>
            </a:r>
            <a:r>
              <a:rPr lang="en-US" altLang="zh-CN" i="1" dirty="0" err="1">
                <a:ea typeface="宋体" charset="-122"/>
                <a:sym typeface="Symbol" pitchFamily="18" charset="2"/>
              </a:rPr>
              <a:t>dept_name</a:t>
            </a:r>
            <a:endParaRPr lang="en-US" altLang="zh-CN" dirty="0">
              <a:ea typeface="宋体" charset="-122"/>
              <a:sym typeface="Symbol" pitchFamily="18" charset="2"/>
            </a:endParaRPr>
          </a:p>
          <a:p>
            <a:pPr lvl="1">
              <a:lnSpc>
                <a:spcPct val="90000"/>
              </a:lnSpc>
            </a:pPr>
            <a:r>
              <a:rPr lang="en-US" altLang="zh-CN" i="1" dirty="0">
                <a:ea typeface="宋体" charset="-122"/>
                <a:sym typeface="Symbol" pitchFamily="18" charset="2"/>
              </a:rPr>
              <a:t> </a:t>
            </a:r>
            <a:r>
              <a:rPr lang="en-US" altLang="zh-CN" dirty="0">
                <a:ea typeface="宋体" charset="-122"/>
                <a:sym typeface="Symbol" pitchFamily="18" charset="2"/>
              </a:rPr>
              <a:t>=</a:t>
            </a:r>
            <a:r>
              <a:rPr lang="en-US" altLang="zh-CN" i="1" dirty="0">
                <a:ea typeface="宋体" charset="-122"/>
                <a:sym typeface="Symbol" pitchFamily="18" charset="2"/>
              </a:rPr>
              <a:t> building, budget</a:t>
            </a:r>
          </a:p>
          <a:p>
            <a:pPr lvl="1">
              <a:lnSpc>
                <a:spcPct val="90000"/>
              </a:lnSpc>
              <a:buNone/>
            </a:pPr>
            <a:r>
              <a:rPr lang="en-US" altLang="zh-CN" dirty="0">
                <a:ea typeface="宋体" charset="-122"/>
              </a:rPr>
              <a:t>and </a:t>
            </a:r>
            <a:r>
              <a:rPr lang="en-US" altLang="zh-CN" i="1" dirty="0" err="1">
                <a:ea typeface="宋体" charset="-122"/>
              </a:rPr>
              <a:t>inst_dept</a:t>
            </a:r>
            <a:r>
              <a:rPr lang="en-US" altLang="zh-CN" dirty="0">
                <a:ea typeface="宋体" charset="-122"/>
              </a:rPr>
              <a:t> is replaced by</a:t>
            </a:r>
          </a:p>
          <a:p>
            <a:pPr lvl="1">
              <a:lnSpc>
                <a:spcPct val="90000"/>
              </a:lnSpc>
            </a:pPr>
            <a:r>
              <a:rPr lang="en-US" altLang="zh-CN" dirty="0">
                <a:ea typeface="宋体" charset="-122"/>
              </a:rPr>
              <a:t> (</a:t>
            </a:r>
            <a:r>
              <a:rPr lang="en-US" altLang="zh-CN" dirty="0">
                <a:ea typeface="宋体" charset="-122"/>
                <a:sym typeface="Symbol" pitchFamily="18" charset="2"/>
              </a:rPr>
              <a:t></a:t>
            </a:r>
            <a:r>
              <a:rPr lang="en-US" altLang="zh-CN" dirty="0">
                <a:ea typeface="宋体" charset="-122"/>
                <a:sym typeface="Greek Symbols" pitchFamily="18" charset="2"/>
              </a:rPr>
              <a:t>U </a:t>
            </a:r>
            <a:r>
              <a:rPr lang="en-US" altLang="zh-CN" dirty="0">
                <a:ea typeface="宋体" charset="-122"/>
                <a:sym typeface="Symbol" pitchFamily="18" charset="2"/>
              </a:rPr>
              <a:t></a:t>
            </a:r>
            <a:r>
              <a:rPr lang="en-US" altLang="zh-CN" i="1" dirty="0">
                <a:ea typeface="宋体" charset="-122"/>
                <a:sym typeface="Symbol" pitchFamily="18" charset="2"/>
              </a:rPr>
              <a:t> </a:t>
            </a:r>
            <a:r>
              <a:rPr lang="en-US" altLang="zh-CN" dirty="0">
                <a:ea typeface="宋体" charset="-122"/>
                <a:sym typeface="Symbol" pitchFamily="18" charset="2"/>
              </a:rPr>
              <a:t>) = ( </a:t>
            </a:r>
            <a:r>
              <a:rPr lang="en-US" altLang="zh-CN" i="1" dirty="0" err="1">
                <a:ea typeface="宋体" charset="-122"/>
                <a:sym typeface="Symbol" pitchFamily="18" charset="2"/>
              </a:rPr>
              <a:t>dept_name</a:t>
            </a:r>
            <a:r>
              <a:rPr lang="en-US" altLang="zh-CN" i="1" dirty="0">
                <a:ea typeface="宋体" charset="-122"/>
                <a:sym typeface="Symbol" pitchFamily="18" charset="2"/>
              </a:rPr>
              <a:t>, building, budget</a:t>
            </a:r>
            <a:r>
              <a:rPr lang="en-US" altLang="zh-CN" dirty="0">
                <a:ea typeface="宋体" charset="-122"/>
                <a:sym typeface="Symbol" pitchFamily="18" charset="2"/>
              </a:rPr>
              <a:t> )</a:t>
            </a:r>
          </a:p>
          <a:p>
            <a:pPr lvl="1">
              <a:lnSpc>
                <a:spcPct val="90000"/>
              </a:lnSpc>
            </a:pPr>
            <a:r>
              <a:rPr lang="en-US" altLang="zh-CN" dirty="0">
                <a:ea typeface="宋体" charset="-122"/>
              </a:rPr>
              <a:t>( </a:t>
            </a:r>
            <a:r>
              <a:rPr lang="en-US" altLang="zh-CN" i="1" dirty="0">
                <a:ea typeface="宋体" charset="-122"/>
              </a:rPr>
              <a:t>R</a:t>
            </a:r>
            <a:r>
              <a:rPr lang="en-US" altLang="zh-CN" dirty="0">
                <a:ea typeface="宋体" charset="-122"/>
              </a:rPr>
              <a:t> - ( </a:t>
            </a:r>
            <a:r>
              <a:rPr lang="en-US" altLang="zh-CN" i="1" dirty="0">
                <a:ea typeface="宋体" charset="-122"/>
                <a:sym typeface="Symbol" pitchFamily="18" charset="2"/>
              </a:rPr>
              <a:t> - </a:t>
            </a:r>
            <a:r>
              <a:rPr lang="en-US" altLang="zh-CN" dirty="0">
                <a:ea typeface="宋体" charset="-122"/>
                <a:sym typeface="Symbol" pitchFamily="18" charset="2"/>
              </a:rPr>
              <a:t> ) ) = ( </a:t>
            </a:r>
            <a:r>
              <a:rPr lang="en-US" altLang="zh-CN" i="1" dirty="0">
                <a:ea typeface="宋体" charset="-122"/>
                <a:sym typeface="Symbol" pitchFamily="18" charset="2"/>
              </a:rPr>
              <a:t>ID, name, salary, </a:t>
            </a:r>
            <a:r>
              <a:rPr lang="en-US" altLang="zh-CN" i="1" dirty="0" err="1">
                <a:ea typeface="宋体" charset="-122"/>
                <a:sym typeface="Symbol" pitchFamily="18" charset="2"/>
              </a:rPr>
              <a:t>dept_name</a:t>
            </a:r>
            <a:r>
              <a:rPr lang="en-US" altLang="zh-CN" dirty="0">
                <a:ea typeface="宋体" charset="-122"/>
                <a:sym typeface="Symbol" pitchFamily="18" charset="2"/>
              </a:rPr>
              <a:t> </a:t>
            </a:r>
            <a:r>
              <a:rPr lang="en-US" altLang="zh-CN" dirty="0" smtClean="0">
                <a:ea typeface="宋体" charset="-122"/>
                <a:sym typeface="Symbol" pitchFamily="18" charset="2"/>
              </a:rPr>
              <a:t>)</a:t>
            </a:r>
            <a:endParaRPr lang="en-US" altLang="zh-CN" dirty="0">
              <a:ea typeface="宋体" charset="-122"/>
              <a:sym typeface="Symbol" pitchFamily="18" charset="2"/>
            </a:endParaRPr>
          </a:p>
        </p:txBody>
      </p:sp>
    </p:spTree>
    <p:extLst>
      <p:ext uri="{BB962C8B-B14F-4D97-AF65-F5344CB8AC3E}">
        <p14:creationId xmlns:p14="http://schemas.microsoft.com/office/powerpoint/2010/main" val="27907520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a:defRPr/>
            </a:pPr>
            <a:r>
              <a:rPr lang="en-US" altLang="zh-CN" dirty="0" smtClean="0">
                <a:ea typeface="宋体" charset="-122"/>
              </a:rPr>
              <a:t>Another Example</a:t>
            </a:r>
          </a:p>
        </p:txBody>
      </p:sp>
      <p:sp>
        <p:nvSpPr>
          <p:cNvPr id="742403" name="Rectangle 3"/>
          <p:cNvSpPr>
            <a:spLocks noGrp="1" noChangeArrowheads="1"/>
          </p:cNvSpPr>
          <p:nvPr>
            <p:ph type="body" idx="1"/>
          </p:nvPr>
        </p:nvSpPr>
        <p:spPr>
          <a:xfrm>
            <a:off x="814388" y="1093788"/>
            <a:ext cx="7869237" cy="5270500"/>
          </a:xfrm>
        </p:spPr>
        <p:txBody>
          <a:bodyPr/>
          <a:lstStyle/>
          <a:p>
            <a:pPr>
              <a:lnSpc>
                <a:spcPct val="90000"/>
              </a:lnSpc>
              <a:tabLst>
                <a:tab pos="744538" algn="l"/>
                <a:tab pos="2574925" algn="l"/>
              </a:tabLst>
            </a:pPr>
            <a:r>
              <a:rPr lang="en-US" altLang="zh-CN" i="1" dirty="0" smtClean="0">
                <a:ea typeface="宋体" charset="-122"/>
              </a:rPr>
              <a:t>class </a:t>
            </a:r>
            <a:r>
              <a:rPr lang="en-US" altLang="zh-CN" dirty="0" smtClean="0">
                <a:ea typeface="宋体" charset="-122"/>
              </a:rPr>
              <a:t>(</a:t>
            </a: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smtClean="0">
                <a:ea typeface="宋体" charset="-122"/>
              </a:rPr>
              <a:t>year</a:t>
            </a:r>
            <a:r>
              <a:rPr lang="en-US" altLang="zh-CN" dirty="0" smtClean="0">
                <a:ea typeface="宋体" charset="-122"/>
              </a:rPr>
              <a:t>, </a:t>
            </a:r>
            <a:r>
              <a:rPr lang="en-US" altLang="zh-CN" i="1" dirty="0" smtClean="0">
                <a:ea typeface="宋体" charset="-122"/>
              </a:rPr>
              <a:t>building</a:t>
            </a:r>
            <a:r>
              <a:rPr lang="en-US" altLang="zh-CN" dirty="0" smtClean="0">
                <a:ea typeface="宋体" charset="-122"/>
              </a:rPr>
              <a:t>, </a:t>
            </a:r>
            <a:r>
              <a:rPr lang="en-US" altLang="zh-CN" i="1" dirty="0" err="1" smtClean="0">
                <a:ea typeface="宋体" charset="-122"/>
              </a:rPr>
              <a:t>room_number</a:t>
            </a:r>
            <a:r>
              <a:rPr lang="en-US" altLang="zh-CN" dirty="0" smtClean="0">
                <a:ea typeface="宋体" charset="-122"/>
              </a:rPr>
              <a:t>, </a:t>
            </a:r>
            <a:r>
              <a:rPr lang="en-US" altLang="zh-CN" i="1" dirty="0" smtClean="0">
                <a:ea typeface="宋体" charset="-122"/>
              </a:rPr>
              <a:t>capacity</a:t>
            </a:r>
            <a:r>
              <a:rPr lang="en-US" altLang="zh-CN" dirty="0" smtClean="0">
                <a:ea typeface="宋体" charset="-122"/>
              </a:rPr>
              <a:t>, </a:t>
            </a:r>
            <a:r>
              <a:rPr lang="en-US" altLang="zh-CN" i="1" dirty="0" err="1" smtClean="0">
                <a:ea typeface="宋体" charset="-122"/>
              </a:rPr>
              <a:t>time_slot_id</a:t>
            </a:r>
            <a:r>
              <a:rPr lang="en-US" altLang="zh-CN" dirty="0" smtClean="0">
                <a:ea typeface="宋体" charset="-122"/>
              </a:rPr>
              <a:t>)</a:t>
            </a:r>
          </a:p>
          <a:p>
            <a:pPr lvl="1">
              <a:lnSpc>
                <a:spcPct val="90000"/>
              </a:lnSpc>
              <a:tabLst>
                <a:tab pos="744538" algn="l"/>
                <a:tab pos="2574925" algn="l"/>
              </a:tabLst>
            </a:pP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a:t>
            </a:r>
          </a:p>
          <a:p>
            <a:pPr lvl="1">
              <a:lnSpc>
                <a:spcPct val="90000"/>
              </a:lnSpc>
              <a:tabLst>
                <a:tab pos="744538" algn="l"/>
                <a:tab pos="2574925" algn="l"/>
              </a:tabLst>
            </a:pPr>
            <a:r>
              <a:rPr lang="en-US" altLang="zh-CN" i="1" dirty="0" smtClean="0">
                <a:ea typeface="宋体" charset="-122"/>
              </a:rPr>
              <a:t>building</a:t>
            </a:r>
            <a:r>
              <a:rPr lang="en-US" altLang="zh-CN" dirty="0" smtClean="0">
                <a:ea typeface="宋体" charset="-122"/>
              </a:rPr>
              <a:t>, </a:t>
            </a:r>
            <a:r>
              <a:rPr lang="en-US" altLang="zh-CN" i="1" dirty="0" err="1" smtClean="0">
                <a:ea typeface="宋体" charset="-122"/>
              </a:rPr>
              <a:t>room_number</a:t>
            </a:r>
            <a:r>
              <a:rPr lang="en-US" altLang="zh-CN" dirty="0" err="1" smtClean="0">
                <a:ea typeface="宋体" charset="-122"/>
              </a:rPr>
              <a:t>→</a:t>
            </a:r>
            <a:r>
              <a:rPr lang="en-US" altLang="zh-CN" i="1" dirty="0" err="1" smtClean="0">
                <a:ea typeface="宋体" charset="-122"/>
              </a:rPr>
              <a:t>capacity</a:t>
            </a:r>
            <a:endParaRPr lang="en-US" altLang="zh-CN" i="1" dirty="0" smtClean="0">
              <a:ea typeface="宋体" charset="-122"/>
            </a:endParaRPr>
          </a:p>
          <a:p>
            <a:pPr lvl="1">
              <a:lnSpc>
                <a:spcPct val="90000"/>
              </a:lnSpc>
              <a:tabLst>
                <a:tab pos="744538" algn="l"/>
                <a:tab pos="2574925" algn="l"/>
              </a:tabLst>
            </a:pPr>
            <a:r>
              <a:rPr lang="en-US" altLang="zh-CN" i="1" dirty="0" err="1" smtClean="0">
                <a:ea typeface="宋体" charset="-122"/>
              </a:rPr>
              <a:t>course_id</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err="1" smtClean="0">
                <a:ea typeface="宋体" charset="-122"/>
              </a:rPr>
              <a:t>year</a:t>
            </a:r>
            <a:r>
              <a:rPr lang="en-US" altLang="zh-CN" dirty="0" err="1" smtClean="0">
                <a:ea typeface="宋体" charset="-122"/>
              </a:rPr>
              <a:t>→</a:t>
            </a:r>
            <a:r>
              <a:rPr lang="en-US" altLang="zh-CN" i="1" dirty="0" err="1" smtClean="0">
                <a:ea typeface="宋体" charset="-122"/>
              </a:rPr>
              <a:t>building</a:t>
            </a:r>
            <a:r>
              <a:rPr lang="en-US" altLang="zh-CN" dirty="0" smtClean="0">
                <a:ea typeface="宋体" charset="-122"/>
              </a:rPr>
              <a:t>, </a:t>
            </a:r>
            <a:r>
              <a:rPr lang="en-US" altLang="zh-CN" i="1" dirty="0" err="1" smtClean="0">
                <a:ea typeface="宋体" charset="-122"/>
              </a:rPr>
              <a:t>room_number</a:t>
            </a:r>
            <a:r>
              <a:rPr lang="en-US" altLang="zh-CN" dirty="0" smtClean="0">
                <a:ea typeface="宋体" charset="-122"/>
              </a:rPr>
              <a:t>, </a:t>
            </a:r>
            <a:r>
              <a:rPr lang="en-US" altLang="zh-CN" i="1" dirty="0" err="1" smtClean="0">
                <a:ea typeface="宋体" charset="-122"/>
              </a:rPr>
              <a:t>time_slot_id</a:t>
            </a:r>
            <a:endParaRPr lang="en-US" altLang="zh-CN" i="1" dirty="0" smtClean="0">
              <a:ea typeface="宋体" charset="-122"/>
            </a:endParaRPr>
          </a:p>
          <a:p>
            <a:pPr>
              <a:lnSpc>
                <a:spcPct val="90000"/>
              </a:lnSpc>
              <a:tabLst>
                <a:tab pos="744538" algn="l"/>
                <a:tab pos="2574925" algn="l"/>
              </a:tabLst>
            </a:pPr>
            <a:r>
              <a:rPr lang="en-US" altLang="zh-CN" dirty="0" smtClean="0">
                <a:ea typeface="宋体" charset="-122"/>
              </a:rPr>
              <a:t>A candidate key {</a:t>
            </a:r>
            <a:r>
              <a:rPr lang="en-US" altLang="zh-CN" i="1" dirty="0" err="1" smtClean="0">
                <a:ea typeface="宋体" charset="-122"/>
              </a:rPr>
              <a:t>course_id</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smtClean="0">
                <a:ea typeface="宋体" charset="-122"/>
              </a:rPr>
              <a:t>year</a:t>
            </a:r>
            <a:r>
              <a:rPr lang="en-US" altLang="zh-CN" dirty="0" smtClean="0">
                <a:ea typeface="宋体" charset="-122"/>
              </a:rPr>
              <a:t>}.</a:t>
            </a:r>
          </a:p>
          <a:p>
            <a:pPr>
              <a:lnSpc>
                <a:spcPct val="90000"/>
              </a:lnSpc>
              <a:tabLst>
                <a:tab pos="744538" algn="l"/>
                <a:tab pos="2574925" algn="l"/>
              </a:tabLst>
            </a:pPr>
            <a:r>
              <a:rPr lang="en-US" altLang="zh-CN" dirty="0" smtClean="0">
                <a:ea typeface="宋体" charset="-122"/>
              </a:rPr>
              <a:t>BCNF Decomposition:</a:t>
            </a:r>
          </a:p>
          <a:p>
            <a:pPr lvl="1">
              <a:lnSpc>
                <a:spcPct val="90000"/>
              </a:lnSpc>
              <a:tabLst>
                <a:tab pos="744538" algn="l"/>
                <a:tab pos="2574925" algn="l"/>
              </a:tabLst>
            </a:pP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  </a:t>
            </a:r>
            <a:r>
              <a:rPr lang="en-US" altLang="zh-CN" dirty="0" smtClean="0">
                <a:ea typeface="宋体" charset="-122"/>
              </a:rPr>
              <a:t>holds</a:t>
            </a:r>
          </a:p>
          <a:p>
            <a:pPr lvl="2">
              <a:lnSpc>
                <a:spcPct val="90000"/>
              </a:lnSpc>
              <a:tabLst>
                <a:tab pos="744538" algn="l"/>
                <a:tab pos="2574925" algn="l"/>
              </a:tabLst>
            </a:pPr>
            <a:r>
              <a:rPr lang="en-US" altLang="zh-CN" dirty="0" smtClean="0">
                <a:ea typeface="宋体" charset="-122"/>
              </a:rPr>
              <a:t>but </a:t>
            </a:r>
            <a:r>
              <a:rPr lang="en-US" altLang="zh-CN" i="1" dirty="0" err="1" smtClean="0">
                <a:ea typeface="宋体" charset="-122"/>
              </a:rPr>
              <a:t>course_id</a:t>
            </a:r>
            <a:r>
              <a:rPr lang="en-US" altLang="zh-CN" i="1" dirty="0" smtClean="0">
                <a:ea typeface="宋体" charset="-122"/>
              </a:rPr>
              <a:t> </a:t>
            </a:r>
            <a:r>
              <a:rPr lang="en-US" altLang="zh-CN" dirty="0" smtClean="0">
                <a:ea typeface="宋体" charset="-122"/>
              </a:rPr>
              <a:t>is not a </a:t>
            </a:r>
            <a:r>
              <a:rPr lang="en-US" altLang="zh-CN" dirty="0" err="1" smtClean="0">
                <a:ea typeface="宋体" charset="-122"/>
              </a:rPr>
              <a:t>superkey</a:t>
            </a:r>
            <a:r>
              <a:rPr lang="en-US" altLang="zh-CN" dirty="0" smtClean="0">
                <a:ea typeface="宋体" charset="-122"/>
              </a:rPr>
              <a:t>.</a:t>
            </a:r>
          </a:p>
          <a:p>
            <a:pPr lvl="1">
              <a:lnSpc>
                <a:spcPct val="90000"/>
              </a:lnSpc>
              <a:tabLst>
                <a:tab pos="744538" algn="l"/>
                <a:tab pos="2574925" algn="l"/>
              </a:tabLst>
            </a:pPr>
            <a:r>
              <a:rPr lang="en-US" altLang="zh-CN" dirty="0" smtClean="0">
                <a:ea typeface="宋体" charset="-122"/>
              </a:rPr>
              <a:t> We replace </a:t>
            </a:r>
            <a:r>
              <a:rPr lang="en-US" altLang="zh-CN" i="1" dirty="0" smtClean="0">
                <a:ea typeface="宋体" charset="-122"/>
              </a:rPr>
              <a:t>class </a:t>
            </a:r>
            <a:r>
              <a:rPr lang="en-US" altLang="zh-CN" dirty="0" smtClean="0">
                <a:ea typeface="宋体" charset="-122"/>
              </a:rPr>
              <a:t>by:</a:t>
            </a:r>
          </a:p>
          <a:p>
            <a:pPr lvl="2">
              <a:lnSpc>
                <a:spcPct val="90000"/>
              </a:lnSpc>
              <a:tabLst>
                <a:tab pos="744538" algn="l"/>
                <a:tab pos="2574925" algn="l"/>
              </a:tabLst>
            </a:pPr>
            <a:r>
              <a:rPr lang="en-US" altLang="zh-CN" i="1" dirty="0" smtClean="0">
                <a:ea typeface="宋体" charset="-122"/>
              </a:rPr>
              <a:t>course</a:t>
            </a:r>
            <a:r>
              <a:rPr lang="en-US" altLang="zh-CN" dirty="0" smtClean="0">
                <a:ea typeface="宋体" charset="-122"/>
              </a:rPr>
              <a:t>(</a:t>
            </a: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a:t>
            </a:r>
            <a:r>
              <a:rPr lang="en-US" altLang="zh-CN" dirty="0" smtClean="0">
                <a:ea typeface="宋体" charset="-122"/>
              </a:rPr>
              <a:t>)</a:t>
            </a:r>
          </a:p>
          <a:p>
            <a:pPr lvl="2">
              <a:lnSpc>
                <a:spcPct val="90000"/>
              </a:lnSpc>
              <a:tabLst>
                <a:tab pos="744538" algn="l"/>
                <a:tab pos="2574925" algn="l"/>
              </a:tabLst>
            </a:pPr>
            <a:r>
              <a:rPr lang="en-US" altLang="zh-CN" i="1" dirty="0" smtClean="0">
                <a:ea typeface="宋体" charset="-122"/>
              </a:rPr>
              <a:t>class-1 </a:t>
            </a:r>
            <a:r>
              <a:rPr lang="en-US" altLang="zh-CN" dirty="0" smtClean="0">
                <a:ea typeface="宋体" charset="-122"/>
              </a:rPr>
              <a:t>(</a:t>
            </a:r>
            <a:r>
              <a:rPr lang="en-US" altLang="zh-CN" i="1" dirty="0" err="1" smtClean="0">
                <a:ea typeface="宋体" charset="-122"/>
              </a:rPr>
              <a:t>course_id</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smtClean="0">
                <a:ea typeface="宋体" charset="-122"/>
              </a:rPr>
              <a:t>year</a:t>
            </a:r>
            <a:r>
              <a:rPr lang="en-US" altLang="zh-CN" dirty="0" smtClean="0">
                <a:ea typeface="宋体" charset="-122"/>
              </a:rPr>
              <a:t>, </a:t>
            </a:r>
            <a:r>
              <a:rPr lang="en-US" altLang="zh-CN" i="1" dirty="0" smtClean="0">
                <a:ea typeface="宋体" charset="-122"/>
              </a:rPr>
              <a:t>building</a:t>
            </a:r>
            <a:r>
              <a:rPr lang="en-US" altLang="zh-CN" dirty="0" smtClean="0">
                <a:ea typeface="宋体" charset="-122"/>
              </a:rPr>
              <a:t>,           </a:t>
            </a:r>
            <a:br>
              <a:rPr lang="en-US" altLang="zh-CN" dirty="0" smtClean="0">
                <a:ea typeface="宋体" charset="-122"/>
              </a:rPr>
            </a:br>
            <a:r>
              <a:rPr lang="en-US" altLang="zh-CN" dirty="0" smtClean="0">
                <a:ea typeface="宋体" charset="-122"/>
              </a:rPr>
              <a:t>             </a:t>
            </a:r>
            <a:r>
              <a:rPr lang="en-US" altLang="zh-CN" i="1" dirty="0" err="1" smtClean="0">
                <a:ea typeface="宋体" charset="-122"/>
              </a:rPr>
              <a:t>room_number</a:t>
            </a:r>
            <a:r>
              <a:rPr lang="en-US" altLang="zh-CN" i="1" dirty="0" smtClean="0">
                <a:ea typeface="宋体" charset="-122"/>
              </a:rPr>
              <a:t>, capacity</a:t>
            </a:r>
            <a:r>
              <a:rPr lang="en-US" altLang="zh-CN" dirty="0" smtClean="0">
                <a:ea typeface="宋体" charset="-122"/>
              </a:rPr>
              <a:t>, </a:t>
            </a:r>
            <a:r>
              <a:rPr lang="en-US" altLang="zh-CN" i="1" dirty="0" err="1" smtClean="0">
                <a:ea typeface="宋体" charset="-122"/>
              </a:rPr>
              <a:t>time_slot_id</a:t>
            </a:r>
            <a:r>
              <a:rPr lang="en-US" altLang="zh-CN" dirty="0" smtClean="0">
                <a:ea typeface="宋体" charset="-122"/>
              </a:rPr>
              <a:t>)</a:t>
            </a:r>
          </a:p>
        </p:txBody>
      </p:sp>
    </p:spTree>
    <p:extLst>
      <p:ext uri="{BB962C8B-B14F-4D97-AF65-F5344CB8AC3E}">
        <p14:creationId xmlns:p14="http://schemas.microsoft.com/office/powerpoint/2010/main" val="3260554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240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4240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240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240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4240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424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pPr>
              <a:defRPr/>
            </a:pPr>
            <a:r>
              <a:rPr lang="en-US" altLang="zh-CN" smtClean="0">
                <a:ea typeface="宋体" charset="-122"/>
              </a:rPr>
              <a:t>BCNF Decomposition (Cont.)</a:t>
            </a:r>
          </a:p>
        </p:txBody>
      </p:sp>
      <p:sp>
        <p:nvSpPr>
          <p:cNvPr id="33795" name="Rectangle 3"/>
          <p:cNvSpPr>
            <a:spLocks noGrp="1" noChangeArrowheads="1"/>
          </p:cNvSpPr>
          <p:nvPr>
            <p:ph type="body" idx="1"/>
          </p:nvPr>
        </p:nvSpPr>
        <p:spPr/>
        <p:txBody>
          <a:bodyPr/>
          <a:lstStyle/>
          <a:p>
            <a:r>
              <a:rPr lang="en-US" altLang="zh-CN" i="1" smtClean="0">
                <a:ea typeface="宋体" charset="-122"/>
              </a:rPr>
              <a:t>course </a:t>
            </a:r>
            <a:r>
              <a:rPr lang="en-US" altLang="zh-CN" smtClean="0">
                <a:ea typeface="宋体" charset="-122"/>
              </a:rPr>
              <a:t>is in BCNF</a:t>
            </a:r>
          </a:p>
          <a:p>
            <a:pPr lvl="1"/>
            <a:r>
              <a:rPr lang="en-US" altLang="zh-CN" smtClean="0">
                <a:ea typeface="宋体" charset="-122"/>
              </a:rPr>
              <a:t>How do we know this?</a:t>
            </a:r>
          </a:p>
          <a:p>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a:t>
            </a:r>
            <a:r>
              <a:rPr lang="en-US" altLang="zh-CN" i="1" smtClean="0">
                <a:ea typeface="宋体" charset="-122"/>
              </a:rPr>
              <a:t>capacity  </a:t>
            </a:r>
            <a:r>
              <a:rPr lang="en-US" altLang="zh-CN" smtClean="0">
                <a:ea typeface="宋体" charset="-122"/>
              </a:rPr>
              <a:t>holds on </a:t>
            </a:r>
            <a:r>
              <a:rPr lang="en-US" altLang="zh-CN" i="1" smtClean="0">
                <a:ea typeface="宋体" charset="-122"/>
              </a:rPr>
              <a:t>class-1</a:t>
            </a:r>
            <a:endParaRPr lang="en-US" altLang="zh-CN" smtClean="0">
              <a:ea typeface="宋体" charset="-122"/>
            </a:endParaRPr>
          </a:p>
          <a:p>
            <a:pPr lvl="1"/>
            <a:r>
              <a:rPr lang="en-US" altLang="zh-CN" smtClean="0">
                <a:ea typeface="宋体" charset="-122"/>
              </a:rPr>
              <a:t> but {</a:t>
            </a:r>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 is not a superkey for </a:t>
            </a:r>
            <a:r>
              <a:rPr lang="en-US" altLang="zh-CN" i="1" smtClean="0">
                <a:ea typeface="宋体" charset="-122"/>
              </a:rPr>
              <a:t>class-1</a:t>
            </a:r>
            <a:r>
              <a:rPr lang="en-US" altLang="zh-CN" smtClean="0">
                <a:ea typeface="宋体" charset="-122"/>
              </a:rPr>
              <a:t>.</a:t>
            </a:r>
          </a:p>
          <a:p>
            <a:pPr lvl="1"/>
            <a:r>
              <a:rPr lang="en-US" altLang="zh-CN" smtClean="0">
                <a:ea typeface="宋体" charset="-122"/>
              </a:rPr>
              <a:t>We replace </a:t>
            </a:r>
            <a:r>
              <a:rPr lang="en-US" altLang="zh-CN" i="1" smtClean="0">
                <a:ea typeface="宋体" charset="-122"/>
              </a:rPr>
              <a:t>class-1 </a:t>
            </a:r>
            <a:r>
              <a:rPr lang="en-US" altLang="zh-CN" smtClean="0">
                <a:ea typeface="宋体" charset="-122"/>
              </a:rPr>
              <a:t>by:</a:t>
            </a:r>
          </a:p>
          <a:p>
            <a:pPr lvl="2"/>
            <a:r>
              <a:rPr lang="en-US" altLang="zh-CN" i="1" smtClean="0">
                <a:ea typeface="宋体" charset="-122"/>
              </a:rPr>
              <a:t>classroom </a:t>
            </a:r>
            <a:r>
              <a:rPr lang="en-US" altLang="zh-CN" smtClean="0">
                <a:ea typeface="宋体" charset="-122"/>
              </a:rPr>
              <a:t>(</a:t>
            </a:r>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 </a:t>
            </a:r>
            <a:r>
              <a:rPr lang="en-US" altLang="zh-CN" i="1" smtClean="0">
                <a:ea typeface="宋体" charset="-122"/>
              </a:rPr>
              <a:t>capacity</a:t>
            </a:r>
            <a:r>
              <a:rPr lang="en-US" altLang="zh-CN" smtClean="0">
                <a:ea typeface="宋体" charset="-122"/>
              </a:rPr>
              <a:t>)</a:t>
            </a:r>
          </a:p>
          <a:p>
            <a:pPr lvl="2"/>
            <a:r>
              <a:rPr lang="en-US" altLang="zh-CN" i="1" smtClean="0">
                <a:ea typeface="宋体" charset="-122"/>
              </a:rPr>
              <a:t>section </a:t>
            </a:r>
            <a:r>
              <a:rPr lang="en-US" altLang="zh-CN" smtClean="0">
                <a:ea typeface="宋体" charset="-122"/>
              </a:rPr>
              <a:t>(</a:t>
            </a:r>
            <a:r>
              <a:rPr lang="en-US" altLang="zh-CN" i="1" smtClean="0">
                <a:ea typeface="宋体" charset="-122"/>
              </a:rPr>
              <a:t>course_id</a:t>
            </a:r>
            <a:r>
              <a:rPr lang="en-US" altLang="zh-CN" smtClean="0">
                <a:ea typeface="宋体" charset="-122"/>
              </a:rPr>
              <a:t>, </a:t>
            </a:r>
            <a:r>
              <a:rPr lang="en-US" altLang="zh-CN" i="1" smtClean="0">
                <a:ea typeface="宋体" charset="-122"/>
              </a:rPr>
              <a:t>sec_id</a:t>
            </a:r>
            <a:r>
              <a:rPr lang="en-US" altLang="zh-CN" smtClean="0">
                <a:ea typeface="宋体" charset="-122"/>
              </a:rPr>
              <a:t>, </a:t>
            </a:r>
            <a:r>
              <a:rPr lang="en-US" altLang="zh-CN" i="1" smtClean="0">
                <a:ea typeface="宋体" charset="-122"/>
              </a:rPr>
              <a:t>semester</a:t>
            </a:r>
            <a:r>
              <a:rPr lang="en-US" altLang="zh-CN" smtClean="0">
                <a:ea typeface="宋体" charset="-122"/>
              </a:rPr>
              <a:t>, </a:t>
            </a:r>
            <a:r>
              <a:rPr lang="en-US" altLang="zh-CN" i="1" smtClean="0">
                <a:ea typeface="宋体" charset="-122"/>
              </a:rPr>
              <a:t>year</a:t>
            </a:r>
            <a:r>
              <a:rPr lang="en-US" altLang="zh-CN" smtClean="0">
                <a:ea typeface="宋体" charset="-122"/>
              </a:rPr>
              <a:t>, </a:t>
            </a:r>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 </a:t>
            </a:r>
            <a:r>
              <a:rPr lang="en-US" altLang="zh-CN" i="1" smtClean="0">
                <a:ea typeface="宋体" charset="-122"/>
              </a:rPr>
              <a:t>time_slot_id</a:t>
            </a:r>
            <a:r>
              <a:rPr lang="en-US" altLang="zh-CN" smtClean="0">
                <a:ea typeface="宋体" charset="-122"/>
              </a:rPr>
              <a:t>)</a:t>
            </a:r>
          </a:p>
          <a:p>
            <a:r>
              <a:rPr lang="en-US" altLang="zh-CN" i="1" smtClean="0">
                <a:ea typeface="宋体" charset="-122"/>
              </a:rPr>
              <a:t>classroom </a:t>
            </a:r>
            <a:r>
              <a:rPr lang="en-US" altLang="zh-CN" smtClean="0">
                <a:ea typeface="宋体" charset="-122"/>
              </a:rPr>
              <a:t>and </a:t>
            </a:r>
            <a:r>
              <a:rPr lang="en-US" altLang="zh-CN" i="1" smtClean="0">
                <a:ea typeface="宋体" charset="-122"/>
              </a:rPr>
              <a:t>section </a:t>
            </a:r>
            <a:r>
              <a:rPr lang="en-US" altLang="zh-CN" smtClean="0">
                <a:ea typeface="宋体" charset="-122"/>
              </a:rPr>
              <a:t>are in BCNF.</a:t>
            </a:r>
          </a:p>
          <a:p>
            <a:endParaRPr lang="en-US" altLang="zh-CN" smtClean="0">
              <a:ea typeface="宋体" charset="-122"/>
            </a:endParaRPr>
          </a:p>
        </p:txBody>
      </p:sp>
    </p:spTree>
    <p:extLst>
      <p:ext uri="{BB962C8B-B14F-4D97-AF65-F5344CB8AC3E}">
        <p14:creationId xmlns:p14="http://schemas.microsoft.com/office/powerpoint/2010/main" val="4253342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4098"/>
          <p:cNvSpPr>
            <a:spLocks noGrp="1" noChangeArrowheads="1"/>
          </p:cNvSpPr>
          <p:nvPr>
            <p:ph type="title"/>
          </p:nvPr>
        </p:nvSpPr>
        <p:spPr/>
        <p:txBody>
          <a:bodyPr/>
          <a:lstStyle/>
          <a:p>
            <a:pPr>
              <a:defRPr/>
            </a:pPr>
            <a:r>
              <a:rPr lang="en-US" altLang="zh-CN" smtClean="0">
                <a:ea typeface="宋体" charset="-122"/>
              </a:rPr>
              <a:t>First Normal Form</a:t>
            </a:r>
          </a:p>
        </p:txBody>
      </p:sp>
      <p:sp>
        <p:nvSpPr>
          <p:cNvPr id="7171" name="Rectangle 4099"/>
          <p:cNvSpPr>
            <a:spLocks noGrp="1" noChangeArrowheads="1"/>
          </p:cNvSpPr>
          <p:nvPr>
            <p:ph type="body" idx="1"/>
          </p:nvPr>
        </p:nvSpPr>
        <p:spPr/>
        <p:txBody>
          <a:bodyPr/>
          <a:lstStyle/>
          <a:p>
            <a:r>
              <a:rPr lang="en-US" altLang="zh-CN" dirty="0" smtClean="0">
                <a:ea typeface="宋体" charset="-122"/>
              </a:rPr>
              <a:t>Domain is </a:t>
            </a:r>
            <a:r>
              <a:rPr lang="en-US" altLang="zh-CN" dirty="0" smtClean="0">
                <a:solidFill>
                  <a:schemeClr val="tx2"/>
                </a:solidFill>
                <a:ea typeface="宋体" charset="-122"/>
              </a:rPr>
              <a:t>atomic</a:t>
            </a:r>
            <a:r>
              <a:rPr lang="en-US" altLang="zh-CN" dirty="0" smtClean="0">
                <a:ea typeface="宋体" charset="-122"/>
              </a:rPr>
              <a:t> if its elements are considered to be indivisible units</a:t>
            </a:r>
          </a:p>
          <a:p>
            <a:pPr lvl="1"/>
            <a:r>
              <a:rPr lang="en-US" altLang="zh-CN" sz="1800" dirty="0" smtClean="0">
                <a:ea typeface="宋体" charset="-122"/>
              </a:rPr>
              <a:t>Examples of non-atomic domains:</a:t>
            </a:r>
          </a:p>
          <a:p>
            <a:pPr lvl="2"/>
            <a:r>
              <a:rPr lang="en-US" altLang="zh-CN" sz="1800" dirty="0" smtClean="0">
                <a:ea typeface="宋体" charset="-122"/>
              </a:rPr>
              <a:t>Set of names,  composite attributes</a:t>
            </a:r>
          </a:p>
          <a:p>
            <a:pPr lvl="2"/>
            <a:r>
              <a:rPr lang="en-US" altLang="zh-CN" sz="1800" dirty="0" smtClean="0">
                <a:ea typeface="宋体" charset="-122"/>
              </a:rPr>
              <a:t>Identification numbers like CS101  that can be broken up into parts</a:t>
            </a:r>
          </a:p>
          <a:p>
            <a:r>
              <a:rPr lang="en-US" altLang="zh-CN" dirty="0" smtClean="0">
                <a:ea typeface="宋体" charset="-122"/>
              </a:rPr>
              <a:t>A relational schema R is in </a:t>
            </a:r>
            <a:r>
              <a:rPr lang="en-US" altLang="zh-CN" dirty="0" smtClean="0">
                <a:solidFill>
                  <a:schemeClr val="tx2"/>
                </a:solidFill>
                <a:ea typeface="宋体" charset="-122"/>
              </a:rPr>
              <a:t>first normal form</a:t>
            </a:r>
            <a:r>
              <a:rPr lang="en-US" altLang="zh-CN" dirty="0" smtClean="0">
                <a:ea typeface="宋体" charset="-122"/>
              </a:rPr>
              <a:t> if the domains of all attributes of R are atomic</a:t>
            </a:r>
          </a:p>
          <a:p>
            <a:r>
              <a:rPr lang="en-US" altLang="zh-CN" dirty="0" smtClean="0">
                <a:ea typeface="宋体" charset="-122"/>
              </a:rPr>
              <a:t>Non-atomic values complicate storage and encourage redundant (repeated) storage of data</a:t>
            </a:r>
          </a:p>
          <a:p>
            <a:pPr lvl="1"/>
            <a:r>
              <a:rPr lang="en-US" altLang="zh-CN" sz="1800" dirty="0" smtClean="0">
                <a:ea typeface="宋体" charset="-122"/>
              </a:rPr>
              <a:t>E.g.  Set of course stored with each student</a:t>
            </a:r>
          </a:p>
          <a:p>
            <a:pPr lvl="1"/>
            <a:r>
              <a:rPr lang="en-US" altLang="zh-CN" sz="1800" dirty="0" smtClean="0">
                <a:ea typeface="宋体" charset="-122"/>
              </a:rPr>
              <a:t>We assume all relations are in first normal form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81334" y="87512"/>
            <a:ext cx="8077200" cy="609600"/>
          </a:xfrm>
        </p:spPr>
        <p:txBody>
          <a:bodyPr/>
          <a:lstStyle/>
          <a:p>
            <a:pPr>
              <a:defRPr/>
            </a:pPr>
            <a:r>
              <a:rPr lang="en-US" altLang="zh-CN" dirty="0" smtClean="0">
                <a:ea typeface="宋体" charset="-122"/>
              </a:rPr>
              <a:t>Testing Decomposition for BCNF</a:t>
            </a:r>
          </a:p>
        </p:txBody>
      </p:sp>
      <p:sp>
        <p:nvSpPr>
          <p:cNvPr id="12291" name="Rectangle 3"/>
          <p:cNvSpPr>
            <a:spLocks noGrp="1" noChangeArrowheads="1"/>
          </p:cNvSpPr>
          <p:nvPr>
            <p:ph type="body" idx="1"/>
          </p:nvPr>
        </p:nvSpPr>
        <p:spPr>
          <a:xfrm>
            <a:off x="573723" y="1059815"/>
            <a:ext cx="7975600" cy="4952365"/>
          </a:xfrm>
        </p:spPr>
        <p:txBody>
          <a:bodyPr/>
          <a:lstStyle/>
          <a:p>
            <a:r>
              <a:rPr lang="en-US" altLang="zh-CN" dirty="0" smtClean="0">
                <a:ea typeface="宋体" charset="-122"/>
              </a:rPr>
              <a:t>To check if a relation </a:t>
            </a:r>
            <a:r>
              <a:rPr lang="en-US" altLang="zh-CN" i="1" dirty="0" err="1" smtClean="0">
                <a:ea typeface="宋体" charset="-122"/>
              </a:rPr>
              <a:t>R</a:t>
            </a:r>
            <a:r>
              <a:rPr lang="en-US" altLang="zh-CN" i="1" baseline="-25000" dirty="0" err="1" smtClean="0">
                <a:ea typeface="宋体" charset="-122"/>
              </a:rPr>
              <a:t>i</a:t>
            </a:r>
            <a:r>
              <a:rPr lang="en-US" altLang="zh-CN" dirty="0" smtClean="0">
                <a:ea typeface="宋体" charset="-122"/>
              </a:rPr>
              <a:t> in a decomposition of </a:t>
            </a:r>
            <a:r>
              <a:rPr lang="en-US" altLang="zh-CN" i="1" dirty="0" smtClean="0">
                <a:ea typeface="宋体" charset="-122"/>
              </a:rPr>
              <a:t>R</a:t>
            </a:r>
            <a:r>
              <a:rPr lang="en-US" altLang="zh-CN" dirty="0" smtClean="0">
                <a:ea typeface="宋体" charset="-122"/>
              </a:rPr>
              <a:t> is in BCNF, </a:t>
            </a:r>
          </a:p>
          <a:p>
            <a:pPr lvl="1"/>
            <a:r>
              <a:rPr lang="en-US" altLang="zh-CN" sz="1800" dirty="0" smtClean="0">
                <a:ea typeface="宋体" charset="-122"/>
              </a:rPr>
              <a:t>Either test </a:t>
            </a:r>
            <a:r>
              <a:rPr lang="en-US" altLang="zh-CN" sz="1800" dirty="0" err="1" smtClean="0">
                <a:ea typeface="宋体" charset="-122"/>
              </a:rPr>
              <a:t>R</a:t>
            </a:r>
            <a:r>
              <a:rPr lang="en-US" altLang="zh-CN" sz="2000" baseline="-25000" dirty="0" err="1" smtClean="0">
                <a:ea typeface="宋体" charset="-122"/>
              </a:rPr>
              <a:t>i</a:t>
            </a:r>
            <a:r>
              <a:rPr lang="en-US" altLang="zh-CN" sz="2000" baseline="-25000" dirty="0" smtClean="0">
                <a:ea typeface="宋体" charset="-122"/>
              </a:rPr>
              <a:t> </a:t>
            </a:r>
            <a:r>
              <a:rPr lang="en-US" altLang="zh-CN" sz="1800" dirty="0" smtClean="0">
                <a:ea typeface="宋体" charset="-122"/>
              </a:rPr>
              <a:t>for BCNF with respect to the </a:t>
            </a:r>
            <a:r>
              <a:rPr lang="en-US" altLang="zh-CN" sz="1800" dirty="0" smtClean="0">
                <a:solidFill>
                  <a:schemeClr val="tx2"/>
                </a:solidFill>
                <a:ea typeface="宋体" charset="-122"/>
              </a:rPr>
              <a:t>restriction</a:t>
            </a:r>
            <a:r>
              <a:rPr lang="en-US" altLang="zh-CN" sz="1800" dirty="0" smtClean="0">
                <a:ea typeface="宋体" charset="-122"/>
              </a:rPr>
              <a:t> of F</a:t>
            </a:r>
            <a:r>
              <a:rPr lang="en-US" altLang="zh-CN" baseline="30000" dirty="0">
                <a:ea typeface="宋体" charset="-122"/>
              </a:rPr>
              <a:t> +</a:t>
            </a:r>
            <a:r>
              <a:rPr lang="en-US" altLang="zh-CN" sz="1800" dirty="0" smtClean="0">
                <a:ea typeface="宋体" charset="-122"/>
              </a:rPr>
              <a:t> to </a:t>
            </a:r>
            <a:r>
              <a:rPr lang="en-US" altLang="zh-CN" sz="1800" dirty="0" err="1" smtClean="0">
                <a:ea typeface="宋体" charset="-122"/>
              </a:rPr>
              <a:t>R</a:t>
            </a:r>
            <a:r>
              <a:rPr lang="en-US" altLang="zh-CN" sz="2000" baseline="-25000" dirty="0" err="1" smtClean="0">
                <a:ea typeface="宋体" charset="-122"/>
              </a:rPr>
              <a:t>i</a:t>
            </a:r>
            <a:r>
              <a:rPr lang="en-US" altLang="zh-CN" sz="1800" dirty="0" smtClean="0">
                <a:ea typeface="宋体" charset="-122"/>
              </a:rPr>
              <a:t>  (that is, all FDs in F</a:t>
            </a:r>
            <a:r>
              <a:rPr lang="en-US" altLang="zh-CN" sz="1800" baseline="30000" dirty="0" smtClean="0">
                <a:ea typeface="宋体" charset="-122"/>
              </a:rPr>
              <a:t>+</a:t>
            </a:r>
            <a:r>
              <a:rPr lang="en-US" altLang="zh-CN" sz="1800" dirty="0" smtClean="0">
                <a:ea typeface="宋体" charset="-122"/>
              </a:rPr>
              <a:t> that contain only attributes from </a:t>
            </a:r>
            <a:r>
              <a:rPr lang="en-US" altLang="zh-CN" sz="1800" dirty="0" err="1" smtClean="0">
                <a:ea typeface="宋体" charset="-122"/>
              </a:rPr>
              <a:t>R</a:t>
            </a:r>
            <a:r>
              <a:rPr lang="en-US" altLang="zh-CN" sz="1800" baseline="-25000" dirty="0" err="1" smtClean="0">
                <a:ea typeface="宋体" charset="-122"/>
              </a:rPr>
              <a:t>i</a:t>
            </a:r>
            <a:r>
              <a:rPr lang="en-US" altLang="zh-CN" sz="1600" dirty="0" smtClean="0">
                <a:ea typeface="宋体" charset="-122"/>
              </a:rPr>
              <a:t>)</a:t>
            </a:r>
          </a:p>
          <a:p>
            <a:pPr lvl="1"/>
            <a:r>
              <a:rPr lang="en-US" altLang="zh-CN" sz="1800" dirty="0" smtClean="0">
                <a:ea typeface="宋体" charset="-122"/>
              </a:rPr>
              <a:t>or use the original set of dependencies </a:t>
            </a:r>
            <a:r>
              <a:rPr lang="en-US" altLang="zh-CN" sz="1800" i="1" dirty="0" smtClean="0">
                <a:ea typeface="宋体" charset="-122"/>
              </a:rPr>
              <a:t>F</a:t>
            </a:r>
            <a:r>
              <a:rPr lang="en-US" altLang="zh-CN" sz="1800" dirty="0" smtClean="0">
                <a:ea typeface="宋体" charset="-122"/>
              </a:rPr>
              <a:t> that hold on </a:t>
            </a:r>
            <a:r>
              <a:rPr lang="en-US" altLang="zh-CN" sz="1800" i="1" dirty="0" smtClean="0">
                <a:ea typeface="宋体" charset="-122"/>
              </a:rPr>
              <a:t>R</a:t>
            </a:r>
            <a:r>
              <a:rPr lang="en-US" altLang="zh-CN" sz="1800" dirty="0" smtClean="0">
                <a:ea typeface="宋体" charset="-122"/>
              </a:rPr>
              <a:t>, but with the following test:</a:t>
            </a:r>
          </a:p>
          <a:p>
            <a:pPr lvl="2"/>
            <a:r>
              <a:rPr lang="en-US" altLang="zh-CN" sz="1800" dirty="0" smtClean="0">
                <a:ea typeface="宋体" charset="-122"/>
              </a:rPr>
              <a:t>for every set of attributes </a:t>
            </a:r>
            <a:r>
              <a:rPr lang="en-US" altLang="zh-CN" sz="1800" dirty="0" smtClean="0">
                <a:ea typeface="宋体" charset="-122"/>
                <a:sym typeface="Symbol" pitchFamily="18" charset="2"/>
              </a:rPr>
              <a:t>  </a:t>
            </a:r>
            <a:r>
              <a:rPr lang="en-US" altLang="zh-CN" sz="1800" i="1" dirty="0" err="1" smtClean="0">
                <a:ea typeface="宋体" charset="-122"/>
              </a:rPr>
              <a:t>R</a:t>
            </a:r>
            <a:r>
              <a:rPr lang="en-US" altLang="zh-CN" sz="1800" i="1" baseline="-25000" dirty="0" err="1" smtClean="0">
                <a:ea typeface="宋体" charset="-122"/>
              </a:rPr>
              <a:t>i</a:t>
            </a:r>
            <a:r>
              <a:rPr lang="en-US" altLang="zh-CN" sz="1800" dirty="0" smtClean="0">
                <a:ea typeface="宋体" charset="-122"/>
              </a:rPr>
              <a:t>, check that </a:t>
            </a:r>
            <a:r>
              <a:rPr lang="en-US" altLang="zh-CN" sz="1800" dirty="0" smtClean="0">
                <a:ea typeface="宋体" charset="-122"/>
                <a:sym typeface="Symbol" pitchFamily="18" charset="2"/>
              </a:rPr>
              <a:t></a:t>
            </a:r>
            <a:r>
              <a:rPr lang="en-US" altLang="zh-CN" sz="1800" baseline="30000" dirty="0" smtClean="0">
                <a:ea typeface="宋体" charset="-122"/>
              </a:rPr>
              <a:t>+</a:t>
            </a:r>
            <a:r>
              <a:rPr lang="en-US" altLang="zh-CN" sz="1800" dirty="0" smtClean="0">
                <a:ea typeface="宋体" charset="-122"/>
              </a:rPr>
              <a:t> (the attribute closure of </a:t>
            </a:r>
            <a:r>
              <a:rPr lang="en-US" altLang="zh-CN" sz="1800" dirty="0" smtClean="0">
                <a:ea typeface="宋体" charset="-122"/>
                <a:sym typeface="Symbol" pitchFamily="18" charset="2"/>
              </a:rPr>
              <a:t></a:t>
            </a:r>
            <a:r>
              <a:rPr lang="en-US" altLang="zh-CN" sz="1800" dirty="0" smtClean="0">
                <a:ea typeface="宋体" charset="-122"/>
              </a:rPr>
              <a:t>) either includes no attribute of </a:t>
            </a:r>
            <a:r>
              <a:rPr lang="en-US" altLang="zh-CN" sz="1800" i="1" dirty="0" err="1" smtClean="0">
                <a:ea typeface="宋体" charset="-122"/>
              </a:rPr>
              <a:t>R</a:t>
            </a:r>
            <a:r>
              <a:rPr lang="en-US" altLang="zh-CN" sz="1800" i="1" baseline="-25000" dirty="0" err="1" smtClean="0">
                <a:ea typeface="宋体" charset="-122"/>
              </a:rPr>
              <a:t>i</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or includes all attributes of </a:t>
            </a:r>
            <a:r>
              <a:rPr lang="en-US" altLang="zh-CN" sz="1800" i="1" dirty="0" err="1" smtClean="0">
                <a:ea typeface="宋体" charset="-122"/>
              </a:rPr>
              <a:t>R</a:t>
            </a:r>
            <a:r>
              <a:rPr lang="en-US" altLang="zh-CN" sz="1800" i="1" baseline="-25000" dirty="0" err="1" smtClean="0">
                <a:ea typeface="宋体" charset="-122"/>
              </a:rPr>
              <a:t>i</a:t>
            </a:r>
            <a:r>
              <a:rPr lang="en-US" altLang="zh-CN" sz="1800" dirty="0" smtClean="0">
                <a:ea typeface="宋体" charset="-122"/>
              </a:rPr>
              <a:t>.</a:t>
            </a:r>
          </a:p>
          <a:p>
            <a:pPr lvl="2"/>
            <a:endParaRPr lang="en-US" altLang="zh-CN" sz="1800" dirty="0" smtClean="0">
              <a:ea typeface="宋体" charset="-122"/>
            </a:endParaRPr>
          </a:p>
          <a:p>
            <a:r>
              <a:rPr lang="en-US" altLang="zh-CN" dirty="0" smtClean="0">
                <a:ea typeface="宋体" charset="-122"/>
              </a:rPr>
              <a:t>If the condition is violated by some </a:t>
            </a:r>
            <a:r>
              <a:rPr lang="en-US" altLang="zh-CN" dirty="0" smtClean="0">
                <a:ea typeface="宋体" charset="-122"/>
                <a:sym typeface="Symbol" pitchFamily="18" charset="2"/>
              </a:rPr>
              <a:t></a:t>
            </a:r>
            <a:r>
              <a:rPr lang="en-US" altLang="zh-CN" dirty="0" smtClean="0">
                <a:ea typeface="宋体" charset="-122"/>
                <a:sym typeface="Greek Symbols" pitchFamily="18" charset="2"/>
              </a:rPr>
              <a:t></a:t>
            </a:r>
            <a:r>
              <a:rPr lang="en-US" altLang="zh-CN" dirty="0" smtClean="0">
                <a:ea typeface="宋体" charset="-122"/>
                <a:sym typeface="Symbol" pitchFamily="18" charset="2"/>
              </a:rPr>
              <a:t> </a:t>
            </a:r>
            <a:r>
              <a:rPr lang="en-US" altLang="zh-CN" i="1" dirty="0" smtClean="0">
                <a:ea typeface="宋体" charset="-122"/>
                <a:sym typeface="Symbol" pitchFamily="18" charset="2"/>
              </a:rPr>
              <a:t></a:t>
            </a:r>
            <a:r>
              <a:rPr lang="en-US" altLang="zh-CN" dirty="0" smtClean="0">
                <a:ea typeface="宋体" charset="-122"/>
              </a:rPr>
              <a:t>  in </a:t>
            </a:r>
            <a:r>
              <a:rPr lang="en-US" altLang="zh-CN" i="1" dirty="0" smtClean="0">
                <a:ea typeface="宋体" charset="-122"/>
              </a:rPr>
              <a:t>F</a:t>
            </a:r>
            <a:r>
              <a:rPr lang="en-US" altLang="zh-CN" baseline="30000" dirty="0">
                <a:ea typeface="宋体" charset="-122"/>
              </a:rPr>
              <a:t> </a:t>
            </a:r>
            <a:r>
              <a:rPr lang="en-US" altLang="zh-CN" i="1" baseline="30000" dirty="0">
                <a:ea typeface="宋体" charset="-122"/>
              </a:rPr>
              <a:t>+</a:t>
            </a:r>
            <a:r>
              <a:rPr lang="en-US" altLang="zh-CN" dirty="0" smtClean="0">
                <a:ea typeface="宋体" charset="-122"/>
              </a:rPr>
              <a:t>, the dependency</a:t>
            </a:r>
            <a:br>
              <a:rPr lang="en-US" altLang="zh-CN" dirty="0" smtClean="0">
                <a:ea typeface="宋体" charset="-122"/>
              </a:rPr>
            </a:b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a:t>
            </a:r>
            <a:r>
              <a:rPr lang="en-US" altLang="zh-CN" dirty="0" smtClean="0">
                <a:ea typeface="宋体" charset="-122"/>
                <a:sym typeface="Symbol" pitchFamily="18" charset="2"/>
              </a:rPr>
              <a:t> (</a:t>
            </a:r>
            <a:r>
              <a:rPr lang="en-US" altLang="zh-CN" baseline="30000" dirty="0" smtClean="0">
                <a:ea typeface="宋体" charset="-122"/>
                <a:sym typeface="Symbol"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a:t>
            </a:r>
            <a:r>
              <a:rPr lang="en-US" altLang="zh-CN" dirty="0" smtClean="0">
                <a:ea typeface="宋体" charset="-122"/>
                <a:sym typeface="Symbol" pitchFamily="18" charset="2"/>
              </a:rPr>
              <a:t>)  </a:t>
            </a:r>
            <a:r>
              <a:rPr lang="en-US" altLang="zh-CN" i="1" dirty="0" err="1" smtClean="0">
                <a:ea typeface="宋体" charset="-122"/>
              </a:rPr>
              <a:t>R</a:t>
            </a:r>
            <a:r>
              <a:rPr lang="en-US" altLang="zh-CN" i="1" baseline="-25000" dirty="0" err="1" smtClean="0">
                <a:ea typeface="宋体" charset="-122"/>
              </a:rPr>
              <a:t>i</a:t>
            </a:r>
            <a:r>
              <a:rPr lang="en-US" altLang="zh-CN" baseline="30000" dirty="0" smtClean="0">
                <a:ea typeface="宋体" charset="-122"/>
              </a:rPr>
              <a:t/>
            </a:r>
            <a:br>
              <a:rPr lang="en-US" altLang="zh-CN" baseline="30000" dirty="0" smtClean="0">
                <a:ea typeface="宋体" charset="-122"/>
              </a:rPr>
            </a:br>
            <a:r>
              <a:rPr lang="en-US" altLang="zh-CN" baseline="30000" dirty="0" smtClean="0">
                <a:ea typeface="宋体" charset="-122"/>
              </a:rPr>
              <a:t>        </a:t>
            </a:r>
            <a:r>
              <a:rPr lang="en-US" altLang="zh-CN" dirty="0" smtClean="0">
                <a:ea typeface="宋体" charset="-122"/>
              </a:rPr>
              <a:t>can be shown to hold on </a:t>
            </a:r>
            <a:r>
              <a:rPr lang="en-US" altLang="zh-CN" i="1" dirty="0" err="1" smtClean="0">
                <a:ea typeface="宋体" charset="-122"/>
              </a:rPr>
              <a:t>R</a:t>
            </a:r>
            <a:r>
              <a:rPr lang="en-US" altLang="zh-CN" i="1" baseline="-25000" dirty="0" err="1" smtClean="0">
                <a:ea typeface="宋体" charset="-122"/>
              </a:rPr>
              <a:t>i</a:t>
            </a:r>
            <a:r>
              <a:rPr lang="en-US" altLang="zh-CN" dirty="0" smtClean="0">
                <a:ea typeface="宋体" charset="-122"/>
              </a:rPr>
              <a:t>, and </a:t>
            </a:r>
            <a:r>
              <a:rPr lang="en-US" altLang="zh-CN" i="1" dirty="0" err="1" smtClean="0">
                <a:ea typeface="宋体" charset="-122"/>
              </a:rPr>
              <a:t>R</a:t>
            </a:r>
            <a:r>
              <a:rPr lang="en-US" altLang="zh-CN" i="1" baseline="-25000" dirty="0" err="1" smtClean="0">
                <a:ea typeface="宋体" charset="-122"/>
              </a:rPr>
              <a:t>i</a:t>
            </a:r>
            <a:r>
              <a:rPr lang="en-US" altLang="zh-CN" dirty="0" smtClean="0">
                <a:ea typeface="宋体" charset="-122"/>
              </a:rPr>
              <a:t> violates BCNF.</a:t>
            </a:r>
          </a:p>
          <a:p>
            <a:pPr lvl="1"/>
            <a:r>
              <a:rPr lang="en-US" altLang="zh-CN" dirty="0" smtClean="0">
                <a:ea typeface="宋体" charset="-122"/>
              </a:rPr>
              <a:t>We use above dependency to decompose </a:t>
            </a:r>
            <a:r>
              <a:rPr lang="en-US" altLang="zh-CN" i="1" dirty="0" err="1" smtClean="0">
                <a:ea typeface="宋体" charset="-122"/>
              </a:rPr>
              <a:t>R</a:t>
            </a:r>
            <a:r>
              <a:rPr lang="en-US" altLang="zh-CN" i="1" baseline="-25000" dirty="0" err="1" smtClean="0">
                <a:ea typeface="宋体" charset="-122"/>
              </a:rPr>
              <a:t>i</a:t>
            </a:r>
            <a:endParaRPr lang="en-US" altLang="zh-CN" i="1" dirty="0" smtClean="0">
              <a:ea typeface="宋体" charset="-122"/>
            </a:endParaRPr>
          </a:p>
        </p:txBody>
      </p:sp>
    </p:spTree>
    <p:extLst>
      <p:ext uri="{BB962C8B-B14F-4D97-AF65-F5344CB8AC3E}">
        <p14:creationId xmlns:p14="http://schemas.microsoft.com/office/powerpoint/2010/main" val="25521808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66800" y="204788"/>
            <a:ext cx="8077200" cy="609600"/>
          </a:xfrm>
        </p:spPr>
        <p:txBody>
          <a:bodyPr/>
          <a:lstStyle/>
          <a:p>
            <a:pPr>
              <a:defRPr/>
            </a:pPr>
            <a:r>
              <a:rPr lang="en-US" altLang="zh-CN" smtClean="0">
                <a:ea typeface="宋体" charset="-122"/>
              </a:rPr>
              <a:t>Is there any problem of decomposition? </a:t>
            </a:r>
          </a:p>
        </p:txBody>
      </p:sp>
      <p:sp>
        <p:nvSpPr>
          <p:cNvPr id="14339" name="Text Box 5"/>
          <p:cNvSpPr>
            <a:spLocks noGrp="1" noChangeArrowheads="1"/>
          </p:cNvSpPr>
          <p:nvPr>
            <p:ph type="body" idx="1"/>
          </p:nvPr>
        </p:nvSpPr>
        <p:spPr>
          <a:xfrm>
            <a:off x="727075" y="1157288"/>
            <a:ext cx="7740650" cy="4970462"/>
          </a:xfrm>
          <a:noFill/>
        </p:spPr>
        <p:txBody>
          <a:bodyPr/>
          <a:lstStyle/>
          <a:p>
            <a:pPr>
              <a:tabLst>
                <a:tab pos="744538" algn="l"/>
                <a:tab pos="2679700" algn="l"/>
              </a:tabLst>
            </a:pPr>
            <a:r>
              <a:rPr kumimoji="0" lang="en-US" altLang="zh-CN" dirty="0" smtClean="0">
                <a:ea typeface="宋体" charset="-122"/>
              </a:rPr>
              <a:t>The following example:</a:t>
            </a:r>
            <a:endParaRPr lang="en-US" altLang="zh-CN" dirty="0" smtClean="0">
              <a:ea typeface="宋体" charset="-122"/>
            </a:endParaRPr>
          </a:p>
          <a:p>
            <a:pPr lvl="1">
              <a:tabLst>
                <a:tab pos="744538" algn="l"/>
                <a:tab pos="2679700" algn="l"/>
              </a:tabLst>
            </a:pPr>
            <a:r>
              <a:rPr lang="en-US" altLang="zh-CN" sz="1800" i="1" dirty="0" smtClean="0">
                <a:ea typeface="宋体" charset="-122"/>
              </a:rPr>
              <a:t>R = (J, K, L)</a:t>
            </a:r>
            <a:br>
              <a:rPr lang="en-US" altLang="zh-CN" sz="1800" i="1" dirty="0" smtClean="0">
                <a:ea typeface="宋体" charset="-122"/>
              </a:rPr>
            </a:br>
            <a:r>
              <a:rPr lang="en-US" altLang="zh-CN" sz="1800" i="1" dirty="0" smtClean="0">
                <a:ea typeface="宋体" charset="-122"/>
              </a:rPr>
              <a:t>F = {JK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L, L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K</a:t>
            </a:r>
            <a:r>
              <a:rPr lang="en-US" altLang="zh-CN" sz="1800" dirty="0" smtClean="0">
                <a:ea typeface="宋体" charset="-122"/>
                <a:sym typeface="Monotype Sorts" pitchFamily="2" charset="2"/>
              </a:rPr>
              <a:t>}</a:t>
            </a:r>
            <a:br>
              <a:rPr lang="en-US" altLang="zh-CN" sz="1800" dirty="0" smtClean="0">
                <a:ea typeface="宋体" charset="-122"/>
                <a:sym typeface="Monotype Sorts" pitchFamily="2" charset="2"/>
              </a:rPr>
            </a:br>
            <a:r>
              <a:rPr lang="en-US" altLang="zh-CN" sz="1800" dirty="0" smtClean="0">
                <a:ea typeface="宋体" charset="-122"/>
                <a:sym typeface="Monotype Sorts" pitchFamily="2" charset="2"/>
              </a:rPr>
              <a:t>Two candidate keys = </a:t>
            </a:r>
            <a:r>
              <a:rPr lang="en-US" altLang="zh-CN" sz="1800" i="1" dirty="0" smtClean="0">
                <a:ea typeface="宋体" charset="-122"/>
                <a:sym typeface="Monotype Sorts" pitchFamily="2" charset="2"/>
              </a:rPr>
              <a:t>JK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JL</a:t>
            </a:r>
          </a:p>
          <a:p>
            <a:pPr lvl="1">
              <a:tabLst>
                <a:tab pos="744538" algn="l"/>
                <a:tab pos="2679700" algn="l"/>
              </a:tabLst>
            </a:pPr>
            <a:r>
              <a:rPr lang="en-US" altLang="zh-CN" sz="1800" i="1" dirty="0" smtClean="0">
                <a:ea typeface="宋体" charset="-122"/>
                <a:sym typeface="Monotype Sorts" pitchFamily="2" charset="2"/>
              </a:rPr>
              <a:t>R </a:t>
            </a:r>
            <a:r>
              <a:rPr lang="en-US" altLang="zh-CN" sz="1800" dirty="0" smtClean="0">
                <a:ea typeface="宋体" charset="-122"/>
                <a:sym typeface="Monotype Sorts" pitchFamily="2" charset="2"/>
              </a:rPr>
              <a:t>is not in BCNF</a:t>
            </a:r>
          </a:p>
          <a:p>
            <a:pPr>
              <a:tabLst>
                <a:tab pos="744538" algn="l"/>
                <a:tab pos="2679700" algn="l"/>
              </a:tabLst>
            </a:pPr>
            <a:r>
              <a:rPr kumimoji="0" lang="en-US" altLang="zh-CN" dirty="0" smtClean="0">
                <a:ea typeface="宋体" charset="-122"/>
              </a:rPr>
              <a:t>It can be decomposed into BCNF:</a:t>
            </a:r>
          </a:p>
          <a:p>
            <a:pPr lvl="1">
              <a:tabLst>
                <a:tab pos="744538" algn="l"/>
                <a:tab pos="2679700" algn="l"/>
              </a:tabLst>
            </a:pPr>
            <a:r>
              <a:rPr kumimoji="0" lang="en-US" altLang="zh-CN" sz="1800" dirty="0" smtClean="0">
                <a:ea typeface="宋体" charset="-122"/>
              </a:rPr>
              <a:t>R1 = (L,K) with {L</a:t>
            </a:r>
            <a:r>
              <a:rPr kumimoji="0" lang="en-US" altLang="zh-CN" sz="1800" dirty="0" smtClean="0">
                <a:ea typeface="宋体" charset="-122"/>
                <a:sym typeface="Wingdings" pitchFamily="2" charset="2"/>
              </a:rPr>
              <a:t>K}</a:t>
            </a:r>
          </a:p>
          <a:p>
            <a:pPr lvl="1">
              <a:tabLst>
                <a:tab pos="744538" algn="l"/>
                <a:tab pos="2679700" algn="l"/>
              </a:tabLst>
            </a:pPr>
            <a:r>
              <a:rPr kumimoji="0" lang="en-US" altLang="zh-CN" sz="1800" dirty="0" smtClean="0">
                <a:ea typeface="宋体" charset="-122"/>
                <a:sym typeface="Wingdings" pitchFamily="2" charset="2"/>
              </a:rPr>
              <a:t>R2 = (J, L)</a:t>
            </a:r>
            <a:endParaRPr lang="en-US" altLang="zh-CN" sz="1800" dirty="0" smtClean="0">
              <a:ea typeface="宋体" charset="-122"/>
            </a:endParaRPr>
          </a:p>
          <a:p>
            <a:pPr lvl="1">
              <a:buFont typeface="Monotype Sorts" pitchFamily="2" charset="2"/>
              <a:buNone/>
              <a:tabLst>
                <a:tab pos="744538" algn="l"/>
                <a:tab pos="2679700" algn="l"/>
              </a:tabLst>
            </a:pPr>
            <a:r>
              <a:rPr lang="en-US" altLang="zh-CN" sz="1800" dirty="0" smtClean="0">
                <a:ea typeface="宋体" charset="-122"/>
                <a:sym typeface="Monotype Sorts" pitchFamily="2" charset="2"/>
              </a:rPr>
              <a:t>  However, </a:t>
            </a:r>
            <a:r>
              <a:rPr lang="en-US" altLang="zh-CN" sz="1800" dirty="0" smtClean="0">
                <a:solidFill>
                  <a:schemeClr val="tx2"/>
                </a:solidFill>
                <a:ea typeface="宋体" charset="-122"/>
                <a:sym typeface="Monotype Sorts" pitchFamily="2" charset="2"/>
              </a:rPr>
              <a:t>can not reproduce the functional dependency</a:t>
            </a:r>
            <a:r>
              <a:rPr lang="en-US" altLang="zh-CN" sz="1800" dirty="0" smtClean="0">
                <a:ea typeface="宋体" charset="-122"/>
                <a:sym typeface="Monotype Sorts" pitchFamily="2" charset="2"/>
              </a:rPr>
              <a:t>: </a:t>
            </a:r>
          </a:p>
          <a:p>
            <a:pPr lvl="1">
              <a:buFont typeface="Monotype Sorts" pitchFamily="2" charset="2"/>
              <a:buNone/>
              <a:tabLst>
                <a:tab pos="744538" algn="l"/>
                <a:tab pos="2679700" algn="l"/>
              </a:tabLst>
            </a:pPr>
            <a:r>
              <a:rPr lang="en-US" altLang="zh-CN" sz="1800" i="1" dirty="0" smtClean="0">
                <a:ea typeface="宋体" charset="-122"/>
              </a:rPr>
              <a:t>			JK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L</a:t>
            </a:r>
          </a:p>
          <a:p>
            <a:pPr lvl="1">
              <a:buFont typeface="Monotype Sorts" pitchFamily="2" charset="2"/>
              <a:buNone/>
              <a:tabLst>
                <a:tab pos="744538" algn="l"/>
                <a:tab pos="2679700" algn="l"/>
              </a:tabLst>
            </a:pPr>
            <a:endParaRPr lang="en-US" altLang="zh-CN" sz="1800" i="1" dirty="0" smtClean="0">
              <a:ea typeface="宋体" charset="-122"/>
              <a:sym typeface="Monotype Sorts" pitchFamily="2" charset="2"/>
            </a:endParaRPr>
          </a:p>
          <a:p>
            <a:pPr lvl="1">
              <a:tabLst>
                <a:tab pos="1027113" algn="l"/>
                <a:tab pos="2455863" algn="l"/>
              </a:tabLst>
            </a:pPr>
            <a:r>
              <a:rPr lang="en-US" altLang="zh-CN" dirty="0" smtClean="0">
                <a:ea typeface="宋体" charset="-122"/>
                <a:sym typeface="Monotype Sorts" pitchFamily="2" charset="2"/>
              </a:rPr>
              <a:t>Testing </a:t>
            </a:r>
            <a:r>
              <a:rPr lang="en-US" altLang="zh-CN" dirty="0">
                <a:ea typeface="宋体" charset="-122"/>
                <a:sym typeface="Monotype Sorts" pitchFamily="2" charset="2"/>
              </a:rPr>
              <a:t>for </a:t>
            </a:r>
            <a:r>
              <a:rPr lang="en-US" altLang="zh-CN" dirty="0">
                <a:ea typeface="宋体" charset="-122"/>
              </a:rPr>
              <a:t>JK </a:t>
            </a:r>
            <a:r>
              <a:rPr lang="en-US" altLang="zh-CN" dirty="0">
                <a:ea typeface="宋体" charset="-122"/>
                <a:sym typeface="Symbol" pitchFamily="18" charset="2"/>
              </a:rPr>
              <a:t></a:t>
            </a:r>
            <a:r>
              <a:rPr lang="en-US" altLang="zh-CN" dirty="0">
                <a:ea typeface="宋体" charset="-122"/>
                <a:sym typeface="Monotype Sorts" pitchFamily="2" charset="2"/>
              </a:rPr>
              <a:t> L requires a join</a:t>
            </a:r>
          </a:p>
          <a:p>
            <a:pPr lvl="1">
              <a:buFont typeface="Monotype Sorts" pitchFamily="2" charset="2"/>
              <a:buNone/>
              <a:tabLst>
                <a:tab pos="744538" algn="l"/>
                <a:tab pos="2679700" algn="l"/>
              </a:tabLst>
            </a:pPr>
            <a:endParaRPr lang="en-US" altLang="zh-CN" sz="1800" i="1" dirty="0" smtClean="0">
              <a:ea typeface="宋体" charset="-122"/>
              <a:sym typeface="Monotype Sorts" pitchFamily="2" charset="2"/>
            </a:endParaRPr>
          </a:p>
        </p:txBody>
      </p:sp>
    </p:spTree>
    <p:extLst>
      <p:ext uri="{BB962C8B-B14F-4D97-AF65-F5344CB8AC3E}">
        <p14:creationId xmlns:p14="http://schemas.microsoft.com/office/powerpoint/2010/main" val="2129425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339">
                                            <p:txEl>
                                              <p:pRg st="6" end="6"/>
                                            </p:txEl>
                                          </p:spTgt>
                                        </p:tgtEl>
                                        <p:attrNameLst>
                                          <p:attrName>style.visibility</p:attrName>
                                        </p:attrNameLst>
                                      </p:cBhvr>
                                      <p:to>
                                        <p:strVal val="visible"/>
                                      </p:to>
                                    </p:set>
                                    <p:anim calcmode="lin" valueType="num">
                                      <p:cBhvr additive="base">
                                        <p:cTn id="7" dur="500" fill="hold"/>
                                        <p:tgtEl>
                                          <p:spTgt spid="14339">
                                            <p:txEl>
                                              <p:pRg st="6" end="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39">
                                            <p:txEl>
                                              <p:pRg st="6" end="6"/>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339">
                                            <p:txEl>
                                              <p:pRg st="7" end="7"/>
                                            </p:txEl>
                                          </p:spTgt>
                                        </p:tgtEl>
                                        <p:attrNameLst>
                                          <p:attrName>style.visibility</p:attrName>
                                        </p:attrNameLst>
                                      </p:cBhvr>
                                      <p:to>
                                        <p:strVal val="visible"/>
                                      </p:to>
                                    </p:set>
                                    <p:anim calcmode="lin" valueType="num">
                                      <p:cBhvr additive="base">
                                        <p:cTn id="11" dur="500" fill="hold"/>
                                        <p:tgtEl>
                                          <p:spTgt spid="14339">
                                            <p:txEl>
                                              <p:pRg st="7" end="7"/>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339">
                                            <p:txEl>
                                              <p:pRg st="7" end="7"/>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339">
                                            <p:txEl>
                                              <p:pRg st="9" end="9"/>
                                            </p:txEl>
                                          </p:spTgt>
                                        </p:tgtEl>
                                        <p:attrNameLst>
                                          <p:attrName>style.visibility</p:attrName>
                                        </p:attrNameLst>
                                      </p:cBhvr>
                                      <p:to>
                                        <p:strVal val="visible"/>
                                      </p:to>
                                    </p:set>
                                    <p:anim calcmode="lin" valueType="num">
                                      <p:cBhvr additive="base">
                                        <p:cTn id="15" dur="500" fill="hold"/>
                                        <p:tgtEl>
                                          <p:spTgt spid="14339">
                                            <p:txEl>
                                              <p:pRg st="9" end="9"/>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3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Real word sample</a:t>
            </a:r>
            <a:endParaRPr lang="zh-CN" altLang="en-US" dirty="0"/>
          </a:p>
        </p:txBody>
      </p:sp>
      <p:sp>
        <p:nvSpPr>
          <p:cNvPr id="3" name="内容占位符 2"/>
          <p:cNvSpPr>
            <a:spLocks noGrp="1"/>
          </p:cNvSpPr>
          <p:nvPr>
            <p:ph idx="1"/>
          </p:nvPr>
        </p:nvSpPr>
        <p:spPr>
          <a:xfrm>
            <a:off x="472556" y="957406"/>
            <a:ext cx="7848600" cy="1797224"/>
          </a:xfrm>
        </p:spPr>
        <p:txBody>
          <a:bodyPr/>
          <a:lstStyle/>
          <a:p>
            <a:r>
              <a:rPr lang="en-US" altLang="zh-CN" dirty="0" smtClean="0"/>
              <a:t>Revise the </a:t>
            </a:r>
            <a:r>
              <a:rPr lang="en-US" altLang="zh-CN" i="1" dirty="0" smtClean="0"/>
              <a:t>advisor</a:t>
            </a:r>
            <a:r>
              <a:rPr lang="en-US" altLang="zh-CN" dirty="0" smtClean="0"/>
              <a:t> relationship.</a:t>
            </a:r>
          </a:p>
          <a:p>
            <a:pPr lvl="1"/>
            <a:r>
              <a:rPr lang="en-US" altLang="zh-CN" dirty="0" smtClean="0"/>
              <a:t>The E-R diagram specifies the constraint that “</a:t>
            </a:r>
            <a:r>
              <a:rPr lang="en-US" altLang="zh-CN" i="1" dirty="0" smtClean="0">
                <a:solidFill>
                  <a:srgbClr val="002060"/>
                </a:solidFill>
              </a:rPr>
              <a:t>a student may have more than one advisor, but at most one in a given department</a:t>
            </a:r>
            <a:r>
              <a:rPr lang="en-US" altLang="zh-CN" dirty="0" smtClean="0"/>
              <a:t>”</a:t>
            </a:r>
          </a:p>
          <a:p>
            <a:pPr lvl="1"/>
            <a:r>
              <a:rPr lang="en-US" altLang="zh-CN" dirty="0" smtClean="0"/>
              <a:t>There’s another constraint that “</a:t>
            </a:r>
            <a:r>
              <a:rPr lang="en-US" altLang="zh-CN" i="1" dirty="0">
                <a:solidFill>
                  <a:srgbClr val="002060"/>
                </a:solidFill>
              </a:rPr>
              <a:t>an instructor can act as advisor for only a single department</a:t>
            </a:r>
            <a:r>
              <a:rPr lang="en-US" altLang="zh-CN" dirty="0" smtClean="0"/>
              <a:t>”. </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397" y="3171536"/>
            <a:ext cx="3863339" cy="211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bwMode="auto">
          <a:xfrm>
            <a:off x="487796" y="2770966"/>
            <a:ext cx="4591601" cy="358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1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a:lstStyle>
          <a:p>
            <a:pPr>
              <a:tabLst>
                <a:tab pos="1027113" algn="l"/>
                <a:tab pos="2455863" algn="l"/>
              </a:tabLst>
            </a:pPr>
            <a:r>
              <a:rPr lang="en-US" altLang="zh-CN" kern="0" dirty="0" smtClean="0">
                <a:ea typeface="宋体" charset="-122"/>
              </a:rPr>
              <a:t>Relation </a:t>
            </a:r>
            <a:r>
              <a:rPr lang="en-US" altLang="zh-CN" i="1" kern="0" dirty="0" err="1" smtClean="0">
                <a:ea typeface="宋体" charset="-122"/>
              </a:rPr>
              <a:t>dept_advisor</a:t>
            </a:r>
            <a:r>
              <a:rPr lang="en-US" altLang="zh-CN" kern="0" dirty="0" smtClean="0">
                <a:ea typeface="宋体" charset="-122"/>
              </a:rPr>
              <a:t>:</a:t>
            </a:r>
          </a:p>
          <a:p>
            <a:pPr lvl="1">
              <a:tabLst>
                <a:tab pos="1027113" algn="l"/>
                <a:tab pos="2455863" algn="l"/>
              </a:tabLst>
            </a:pPr>
            <a:r>
              <a:rPr lang="en-US" altLang="zh-CN" sz="1600" i="1" kern="0" dirty="0" err="1" smtClean="0">
                <a:ea typeface="宋体" charset="-122"/>
              </a:rPr>
              <a:t>dept_advisor</a:t>
            </a:r>
            <a:r>
              <a:rPr lang="en-US" altLang="zh-CN" sz="1600" i="1" kern="0" dirty="0" smtClean="0">
                <a:ea typeface="宋体" charset="-122"/>
              </a:rPr>
              <a:t> </a:t>
            </a:r>
            <a:r>
              <a:rPr lang="en-US" altLang="zh-CN" sz="1600" kern="0" dirty="0" smtClean="0">
                <a:ea typeface="宋体" charset="-122"/>
              </a:rPr>
              <a:t>(</a:t>
            </a:r>
            <a:r>
              <a:rPr lang="en-US" altLang="zh-CN" sz="1600" i="1" kern="0" dirty="0" err="1" smtClean="0">
                <a:ea typeface="宋体" charset="-122"/>
              </a:rPr>
              <a:t>s_ID</a:t>
            </a:r>
            <a:r>
              <a:rPr lang="en-US" altLang="zh-CN" sz="1600" i="1" kern="0" dirty="0" smtClean="0">
                <a:ea typeface="宋体" charset="-122"/>
              </a:rPr>
              <a:t>, </a:t>
            </a:r>
            <a:r>
              <a:rPr lang="en-US" altLang="zh-CN" sz="1600" i="1" kern="0" dirty="0" err="1" smtClean="0">
                <a:ea typeface="宋体" charset="-122"/>
              </a:rPr>
              <a:t>i_ID</a:t>
            </a:r>
            <a:r>
              <a:rPr lang="en-US" altLang="zh-CN" sz="1600" i="1" kern="0" dirty="0" smtClean="0">
                <a:ea typeface="宋体" charset="-122"/>
              </a:rPr>
              <a:t>, </a:t>
            </a:r>
            <a:r>
              <a:rPr lang="en-US" altLang="zh-CN" sz="1600" i="1" kern="0" dirty="0" err="1" smtClean="0">
                <a:ea typeface="宋体" charset="-122"/>
              </a:rPr>
              <a:t>dept_name</a:t>
            </a:r>
            <a:r>
              <a:rPr lang="en-US" altLang="zh-CN" sz="1600" i="1" kern="0" dirty="0" smtClean="0">
                <a:ea typeface="宋体" charset="-122"/>
              </a:rPr>
              <a:t>)</a:t>
            </a:r>
            <a:br>
              <a:rPr lang="en-US" altLang="zh-CN" sz="1600" i="1" kern="0" dirty="0" smtClean="0">
                <a:ea typeface="宋体" charset="-122"/>
              </a:rPr>
            </a:br>
            <a:r>
              <a:rPr lang="en-US" altLang="zh-CN" sz="1600" i="1" kern="0" dirty="0" smtClean="0">
                <a:ea typeface="宋体" charset="-122"/>
              </a:rPr>
              <a:t>           F = </a:t>
            </a:r>
            <a:r>
              <a:rPr lang="en-US" altLang="zh-CN" sz="1600" kern="0" dirty="0" smtClean="0">
                <a:ea typeface="宋体" charset="-122"/>
              </a:rPr>
              <a:t>{</a:t>
            </a:r>
            <a:r>
              <a:rPr lang="en-US" altLang="zh-CN" sz="1600" i="1" kern="0" dirty="0" err="1" smtClean="0">
                <a:ea typeface="宋体" charset="-122"/>
              </a:rPr>
              <a:t>s_ID</a:t>
            </a:r>
            <a:r>
              <a:rPr lang="en-US" altLang="zh-CN" sz="1600" i="1" kern="0" dirty="0" smtClean="0">
                <a:ea typeface="宋体" charset="-122"/>
              </a:rPr>
              <a:t>, </a:t>
            </a:r>
            <a:r>
              <a:rPr lang="en-US" altLang="zh-CN" sz="1600" i="1" kern="0" dirty="0" err="1" smtClean="0">
                <a:ea typeface="宋体" charset="-122"/>
              </a:rPr>
              <a:t>dept_name</a:t>
            </a:r>
            <a:r>
              <a:rPr lang="en-US" altLang="zh-CN" sz="1600" i="1" kern="0" dirty="0" smtClean="0">
                <a:ea typeface="宋体" charset="-122"/>
              </a:rPr>
              <a:t> </a:t>
            </a:r>
            <a:r>
              <a:rPr lang="en-US" altLang="zh-CN" sz="1600" kern="0" dirty="0" smtClean="0">
                <a:ea typeface="宋体" charset="-122"/>
                <a:sym typeface="Symbol" pitchFamily="18" charset="2"/>
              </a:rPr>
              <a:t></a:t>
            </a:r>
            <a:r>
              <a:rPr lang="en-US" altLang="zh-CN" sz="1600" i="1" kern="0" dirty="0" smtClean="0">
                <a:ea typeface="宋体" charset="-122"/>
              </a:rPr>
              <a:t> </a:t>
            </a:r>
            <a:r>
              <a:rPr lang="en-US" altLang="zh-CN" sz="1600" i="1" kern="0" dirty="0" err="1" smtClean="0">
                <a:ea typeface="宋体" charset="-122"/>
              </a:rPr>
              <a:t>i_ID</a:t>
            </a:r>
            <a:r>
              <a:rPr lang="en-US" altLang="zh-CN" sz="1600" i="1" kern="0" dirty="0" smtClean="0">
                <a:ea typeface="宋体" charset="-122"/>
              </a:rPr>
              <a:t>,  </a:t>
            </a:r>
            <a:br>
              <a:rPr lang="en-US" altLang="zh-CN" sz="1600" i="1" kern="0" dirty="0" smtClean="0">
                <a:ea typeface="宋体" charset="-122"/>
              </a:rPr>
            </a:br>
            <a:r>
              <a:rPr lang="en-US" altLang="zh-CN" sz="1600" i="1" kern="0" dirty="0" smtClean="0">
                <a:ea typeface="宋体" charset="-122"/>
              </a:rPr>
              <a:t>                  </a:t>
            </a:r>
            <a:r>
              <a:rPr lang="en-US" altLang="zh-CN" sz="1600" i="1" kern="0" dirty="0" err="1" smtClean="0">
                <a:ea typeface="宋体" charset="-122"/>
              </a:rPr>
              <a:t>i_ID</a:t>
            </a:r>
            <a:r>
              <a:rPr lang="en-US" altLang="zh-CN" sz="1600" i="1" kern="0" dirty="0" smtClean="0">
                <a:ea typeface="宋体" charset="-122"/>
              </a:rPr>
              <a:t> </a:t>
            </a:r>
            <a:r>
              <a:rPr lang="en-US" altLang="zh-CN" sz="1600" kern="0" dirty="0" smtClean="0">
                <a:ea typeface="宋体" charset="-122"/>
                <a:sym typeface="Symbol" pitchFamily="18" charset="2"/>
              </a:rPr>
              <a:t></a:t>
            </a:r>
            <a:r>
              <a:rPr lang="en-US" altLang="zh-CN" sz="1600" i="1" kern="0" dirty="0" smtClean="0">
                <a:ea typeface="宋体" charset="-122"/>
                <a:sym typeface="Wingdings" pitchFamily="2" charset="2"/>
              </a:rPr>
              <a:t> </a:t>
            </a:r>
            <a:r>
              <a:rPr lang="en-US" altLang="zh-CN" sz="1600" i="1" kern="0" dirty="0" err="1" smtClean="0">
                <a:ea typeface="宋体" charset="-122"/>
                <a:sym typeface="Wingdings" pitchFamily="2" charset="2"/>
              </a:rPr>
              <a:t>dept_name</a:t>
            </a:r>
            <a:r>
              <a:rPr lang="en-US" altLang="zh-CN" sz="1600" kern="0" dirty="0" smtClean="0">
                <a:ea typeface="宋体" charset="-122"/>
                <a:sym typeface="Monotype Sorts" pitchFamily="2" charset="2"/>
              </a:rPr>
              <a:t>}</a:t>
            </a:r>
          </a:p>
          <a:p>
            <a:pPr lvl="1">
              <a:tabLst>
                <a:tab pos="1027113" algn="l"/>
                <a:tab pos="2455863" algn="l"/>
              </a:tabLst>
            </a:pPr>
            <a:r>
              <a:rPr lang="en-US" altLang="zh-CN" sz="1600" kern="0" dirty="0" smtClean="0">
                <a:ea typeface="宋体" charset="-122"/>
                <a:sym typeface="Monotype Sorts" pitchFamily="2" charset="2"/>
              </a:rPr>
              <a:t>Two candidate keys:  </a:t>
            </a:r>
            <a:br>
              <a:rPr lang="en-US" altLang="zh-CN" sz="1600" kern="0" dirty="0" smtClean="0">
                <a:ea typeface="宋体" charset="-122"/>
                <a:sym typeface="Monotype Sorts" pitchFamily="2" charset="2"/>
              </a:rPr>
            </a:br>
            <a:r>
              <a:rPr lang="en-US" altLang="zh-CN" sz="1600" kern="0" dirty="0" smtClean="0">
                <a:ea typeface="宋体" charset="-122"/>
                <a:sym typeface="Monotype Sorts" pitchFamily="2" charset="2"/>
              </a:rPr>
              <a:t>      (</a:t>
            </a:r>
            <a:r>
              <a:rPr lang="en-US" altLang="zh-CN" sz="1600" i="1" kern="0" dirty="0" err="1" smtClean="0">
                <a:ea typeface="宋体" charset="-122"/>
                <a:sym typeface="Monotype Sorts" pitchFamily="2" charset="2"/>
              </a:rPr>
              <a:t>s_ID</a:t>
            </a:r>
            <a:r>
              <a:rPr lang="en-US" altLang="zh-CN" sz="1600" i="1" kern="0" dirty="0" smtClean="0">
                <a:ea typeface="宋体" charset="-122"/>
                <a:sym typeface="Monotype Sorts" pitchFamily="2" charset="2"/>
              </a:rPr>
              <a:t>, </a:t>
            </a:r>
            <a:r>
              <a:rPr lang="en-US" altLang="zh-CN" sz="1600" i="1" kern="0" dirty="0" err="1" smtClean="0">
                <a:ea typeface="宋体" charset="-122"/>
                <a:sym typeface="Monotype Sorts" pitchFamily="2" charset="2"/>
              </a:rPr>
              <a:t>dept_name</a:t>
            </a:r>
            <a:r>
              <a:rPr lang="en-US" altLang="zh-CN" sz="1600" i="1" kern="0" dirty="0" smtClean="0">
                <a:ea typeface="宋体" charset="-122"/>
                <a:sym typeface="Monotype Sorts" pitchFamily="2" charset="2"/>
              </a:rPr>
              <a:t>) </a:t>
            </a:r>
            <a:r>
              <a:rPr lang="en-US" altLang="zh-CN" sz="1600" kern="0" dirty="0" smtClean="0">
                <a:ea typeface="宋体" charset="-122"/>
                <a:sym typeface="Monotype Sorts" pitchFamily="2" charset="2"/>
              </a:rPr>
              <a:t>and </a:t>
            </a:r>
            <a:r>
              <a:rPr lang="en-US" altLang="zh-CN" sz="1600" i="1" kern="0" dirty="0" smtClean="0">
                <a:ea typeface="宋体" charset="-122"/>
                <a:sym typeface="Monotype Sorts" pitchFamily="2" charset="2"/>
              </a:rPr>
              <a:t> (</a:t>
            </a:r>
            <a:r>
              <a:rPr lang="en-US" altLang="zh-CN" sz="1600" i="1" kern="0" dirty="0" err="1" smtClean="0">
                <a:ea typeface="宋体" charset="-122"/>
                <a:sym typeface="Monotype Sorts" pitchFamily="2" charset="2"/>
              </a:rPr>
              <a:t>i_ID</a:t>
            </a:r>
            <a:r>
              <a:rPr lang="en-US" altLang="zh-CN" sz="1600" i="1" kern="0" dirty="0" smtClean="0">
                <a:ea typeface="宋体" charset="-122"/>
                <a:sym typeface="Monotype Sorts" pitchFamily="2" charset="2"/>
              </a:rPr>
              <a:t>, </a:t>
            </a:r>
            <a:r>
              <a:rPr lang="en-US" altLang="zh-CN" sz="1600" i="1" kern="0" dirty="0" err="1" smtClean="0">
                <a:ea typeface="宋体" charset="-122"/>
                <a:sym typeface="Monotype Sorts" pitchFamily="2" charset="2"/>
              </a:rPr>
              <a:t>s_ID</a:t>
            </a:r>
            <a:r>
              <a:rPr lang="en-US" altLang="zh-CN" sz="1600" i="1" kern="0" dirty="0" smtClean="0">
                <a:ea typeface="宋体" charset="-122"/>
                <a:sym typeface="Monotype Sorts" pitchFamily="2" charset="2"/>
              </a:rPr>
              <a:t>)</a:t>
            </a:r>
          </a:p>
          <a:p>
            <a:pPr lvl="1">
              <a:tabLst>
                <a:tab pos="1027113" algn="l"/>
                <a:tab pos="2455863" algn="l"/>
              </a:tabLst>
            </a:pPr>
            <a:r>
              <a:rPr lang="en-US" altLang="zh-CN" sz="1600" i="1" kern="0" dirty="0" err="1" smtClean="0">
                <a:ea typeface="宋体" charset="-122"/>
                <a:sym typeface="Monotype Sorts" pitchFamily="2" charset="2"/>
              </a:rPr>
              <a:t>dept_advisor</a:t>
            </a:r>
            <a:r>
              <a:rPr lang="en-US" altLang="zh-CN" sz="1600" i="1" kern="0" dirty="0" smtClean="0">
                <a:ea typeface="宋体" charset="-122"/>
                <a:sym typeface="Monotype Sorts" pitchFamily="2" charset="2"/>
              </a:rPr>
              <a:t> is not in BCNF </a:t>
            </a:r>
          </a:p>
          <a:p>
            <a:pPr lvl="2">
              <a:tabLst>
                <a:tab pos="1027113" algn="l"/>
                <a:tab pos="2455863" algn="l"/>
              </a:tabLst>
            </a:pPr>
            <a:r>
              <a:rPr lang="en-US" altLang="zh-CN" i="1" kern="0" dirty="0" err="1" smtClean="0">
                <a:ea typeface="宋体" charset="-122"/>
              </a:rPr>
              <a:t>i_ID</a:t>
            </a:r>
            <a:r>
              <a:rPr lang="en-US" altLang="zh-CN" i="1" kern="0" dirty="0" smtClean="0">
                <a:ea typeface="宋体" charset="-122"/>
              </a:rPr>
              <a:t>  is not a </a:t>
            </a:r>
            <a:r>
              <a:rPr lang="en-US" altLang="zh-CN" i="1" kern="0" dirty="0" err="1" smtClean="0">
                <a:ea typeface="宋体" charset="-122"/>
              </a:rPr>
              <a:t>superkey</a:t>
            </a:r>
            <a:endParaRPr lang="en-US" altLang="zh-CN" i="1" kern="0" dirty="0" smtClean="0">
              <a:ea typeface="宋体" charset="-122"/>
              <a:sym typeface="Monotype Sorts" pitchFamily="2" charset="2"/>
            </a:endParaRPr>
          </a:p>
          <a:p>
            <a:pPr lvl="1">
              <a:tabLst>
                <a:tab pos="1027113" algn="l"/>
                <a:tab pos="2455863" algn="l"/>
              </a:tabLst>
            </a:pPr>
            <a:r>
              <a:rPr lang="en-US" altLang="zh-CN" kern="0" dirty="0" smtClean="0">
                <a:ea typeface="宋体" charset="-122"/>
                <a:sym typeface="Monotype Sorts" pitchFamily="2" charset="2"/>
              </a:rPr>
              <a:t>Any decomposition of </a:t>
            </a:r>
            <a:r>
              <a:rPr lang="en-US" altLang="zh-CN" kern="0" dirty="0" err="1" smtClean="0">
                <a:ea typeface="宋体" charset="-122"/>
                <a:sym typeface="Monotype Sorts" pitchFamily="2" charset="2"/>
              </a:rPr>
              <a:t>dept_advisor</a:t>
            </a:r>
            <a:r>
              <a:rPr lang="en-US" altLang="zh-CN" kern="0" dirty="0" smtClean="0">
                <a:ea typeface="宋体" charset="-122"/>
                <a:sym typeface="Monotype Sorts" pitchFamily="2" charset="2"/>
              </a:rPr>
              <a:t> can not reproduce:</a:t>
            </a:r>
            <a:br>
              <a:rPr lang="en-US" altLang="zh-CN" kern="0" dirty="0" smtClean="0">
                <a:ea typeface="宋体" charset="-122"/>
                <a:sym typeface="Monotype Sorts" pitchFamily="2" charset="2"/>
              </a:rPr>
            </a:br>
            <a:r>
              <a:rPr lang="en-US" altLang="zh-CN" kern="0" dirty="0" smtClean="0">
                <a:ea typeface="宋体" charset="-122"/>
                <a:sym typeface="Monotype Sorts" pitchFamily="2" charset="2"/>
              </a:rPr>
              <a:t>     </a:t>
            </a:r>
            <a:r>
              <a:rPr lang="en-US" altLang="zh-CN" i="1" kern="0" dirty="0" err="1" smtClean="0">
                <a:ea typeface="宋体" charset="-122"/>
              </a:rPr>
              <a:t>s_ID</a:t>
            </a:r>
            <a:r>
              <a:rPr lang="en-US" altLang="zh-CN" i="1" kern="0" dirty="0">
                <a:ea typeface="宋体" charset="-122"/>
              </a:rPr>
              <a:t>, </a:t>
            </a:r>
            <a:r>
              <a:rPr lang="en-US" altLang="zh-CN" i="1" kern="0" dirty="0" err="1">
                <a:ea typeface="宋体" charset="-122"/>
              </a:rPr>
              <a:t>dept_name</a:t>
            </a:r>
            <a:r>
              <a:rPr lang="en-US" altLang="zh-CN" i="1" kern="0" dirty="0">
                <a:ea typeface="宋体" charset="-122"/>
              </a:rPr>
              <a:t> </a:t>
            </a:r>
            <a:r>
              <a:rPr lang="en-US" altLang="zh-CN" kern="0" dirty="0">
                <a:ea typeface="宋体" charset="-122"/>
                <a:sym typeface="Symbol" pitchFamily="18" charset="2"/>
              </a:rPr>
              <a:t></a:t>
            </a:r>
            <a:r>
              <a:rPr lang="en-US" altLang="zh-CN" i="1" kern="0" dirty="0">
                <a:ea typeface="宋体" charset="-122"/>
              </a:rPr>
              <a:t> </a:t>
            </a:r>
            <a:r>
              <a:rPr lang="en-US" altLang="zh-CN" i="1" kern="0" dirty="0" err="1">
                <a:ea typeface="宋体" charset="-122"/>
              </a:rPr>
              <a:t>i_ID</a:t>
            </a:r>
            <a:endParaRPr lang="en-US" altLang="zh-CN" kern="0" dirty="0" smtClean="0">
              <a:ea typeface="宋体" charset="-122"/>
              <a:sym typeface="Monotype Sorts" pitchFamily="2" charset="2"/>
            </a:endParaRPr>
          </a:p>
          <a:p>
            <a:pPr lvl="2">
              <a:tabLst>
                <a:tab pos="1027113" algn="l"/>
                <a:tab pos="2455863" algn="l"/>
              </a:tabLst>
            </a:pPr>
            <a:endParaRPr lang="en-US" altLang="zh-CN" i="1" kern="0" dirty="0" smtClean="0">
              <a:ea typeface="宋体" charset="-122"/>
              <a:sym typeface="Monotype Sorts" pitchFamily="2" charset="2"/>
            </a:endParaRPr>
          </a:p>
          <a:p>
            <a:endParaRPr lang="zh-CN" altLang="en-US" kern="0" dirty="0"/>
          </a:p>
        </p:txBody>
      </p:sp>
    </p:spTree>
    <p:extLst>
      <p:ext uri="{BB962C8B-B14F-4D97-AF65-F5344CB8AC3E}">
        <p14:creationId xmlns:p14="http://schemas.microsoft.com/office/powerpoint/2010/main" val="3227188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708659" y="212725"/>
            <a:ext cx="7388225" cy="441325"/>
          </a:xfrm>
        </p:spPr>
        <p:txBody>
          <a:bodyPr/>
          <a:lstStyle/>
          <a:p>
            <a:pPr>
              <a:defRPr/>
            </a:pPr>
            <a:r>
              <a:rPr lang="en-US" altLang="en-US" dirty="0"/>
              <a:t>Dependency Preservation</a:t>
            </a:r>
          </a:p>
        </p:txBody>
      </p:sp>
      <p:sp>
        <p:nvSpPr>
          <p:cNvPr id="60419" name="Rectangle 3"/>
          <p:cNvSpPr>
            <a:spLocks noGrp="1" noChangeArrowheads="1"/>
          </p:cNvSpPr>
          <p:nvPr>
            <p:ph type="body" idx="1"/>
          </p:nvPr>
        </p:nvSpPr>
        <p:spPr>
          <a:xfrm>
            <a:off x="772357" y="1093788"/>
            <a:ext cx="7708703" cy="4038282"/>
          </a:xfrm>
        </p:spPr>
        <p:txBody>
          <a:bodyPr/>
          <a:lstStyle/>
          <a:p>
            <a:r>
              <a:rPr lang="en-US" altLang="en-US" dirty="0" smtClean="0"/>
              <a:t>Let </a:t>
            </a:r>
            <a:r>
              <a:rPr lang="en-US" altLang="en-US" i="1" dirty="0"/>
              <a:t>F</a:t>
            </a:r>
            <a:r>
              <a:rPr lang="en-US" altLang="en-US" i="1" baseline="-25000" dirty="0"/>
              <a:t>i</a:t>
            </a:r>
            <a:r>
              <a:rPr lang="en-US" altLang="en-US" i="1" dirty="0"/>
              <a:t> </a:t>
            </a:r>
            <a:r>
              <a:rPr lang="en-US" altLang="en-US" dirty="0"/>
              <a:t>be the set of dependencies </a:t>
            </a:r>
            <a:r>
              <a:rPr lang="en-US" altLang="en-US" i="1" dirty="0"/>
              <a:t>F </a:t>
            </a:r>
            <a:r>
              <a:rPr lang="en-US" altLang="en-US" i="1" baseline="30000" dirty="0"/>
              <a:t>+</a:t>
            </a:r>
            <a:r>
              <a:rPr lang="en-US" altLang="en-US" dirty="0"/>
              <a:t> that include only attributes in </a:t>
            </a:r>
            <a:r>
              <a:rPr lang="en-US" altLang="en-US" i="1" dirty="0"/>
              <a:t>R</a:t>
            </a:r>
            <a:r>
              <a:rPr lang="en-US" altLang="en-US" i="1" baseline="-25000" dirty="0"/>
              <a:t>i</a:t>
            </a:r>
            <a:r>
              <a:rPr lang="en-US" altLang="en-US" i="1" dirty="0"/>
              <a:t>. </a:t>
            </a:r>
          </a:p>
          <a:p>
            <a:pPr lvl="1"/>
            <a:r>
              <a:rPr lang="en-US" altLang="en-US" dirty="0"/>
              <a:t> A  decomposition is </a:t>
            </a:r>
            <a:r>
              <a:rPr lang="en-US" altLang="en-US" b="1" dirty="0">
                <a:solidFill>
                  <a:srgbClr val="FF0000"/>
                </a:solidFill>
              </a:rPr>
              <a:t>dependency preserving</a:t>
            </a:r>
            <a:r>
              <a:rPr lang="en-US" altLang="en-US" dirty="0"/>
              <a:t>,  if</a:t>
            </a:r>
          </a:p>
          <a:p>
            <a:pPr lvl="1">
              <a:buFont typeface="Webdings" panose="05030102010509060703" pitchFamily="18" charset="2"/>
              <a:buNone/>
            </a:pPr>
            <a:r>
              <a:rPr lang="en-US" altLang="en-US" dirty="0"/>
              <a:t>           (</a:t>
            </a:r>
            <a:r>
              <a:rPr lang="en-US" altLang="en-US" i="1" dirty="0"/>
              <a:t>F</a:t>
            </a:r>
            <a:r>
              <a:rPr lang="en-US" altLang="en-US" baseline="-25000" dirty="0"/>
              <a:t>1</a:t>
            </a:r>
            <a:r>
              <a:rPr lang="en-US" altLang="en-US" i="1" dirty="0"/>
              <a:t> </a:t>
            </a:r>
            <a:r>
              <a:rPr lang="en-US" altLang="en-US" dirty="0">
                <a:sym typeface="Symbol" panose="05050102010706020507" pitchFamily="18" charset="2"/>
              </a:rPr>
              <a:t></a:t>
            </a:r>
            <a:r>
              <a:rPr lang="en-US" altLang="en-US" i="1" dirty="0">
                <a:sym typeface="Symbol" panose="05050102010706020507" pitchFamily="18" charset="2"/>
              </a:rPr>
              <a:t> F</a:t>
            </a:r>
            <a:r>
              <a:rPr lang="en-US" altLang="en-US" baseline="-25000" dirty="0">
                <a:sym typeface="Symbol" panose="05050102010706020507" pitchFamily="18" charset="2"/>
              </a:rPr>
              <a:t>2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 </a:t>
            </a:r>
            <a:r>
              <a:rPr lang="en-US" altLang="en-US" i="1" dirty="0" err="1">
                <a:sym typeface="Symbol" panose="05050102010706020507" pitchFamily="18" charset="2"/>
              </a:rPr>
              <a:t>F</a:t>
            </a:r>
            <a:r>
              <a:rPr lang="en-US" altLang="en-US" baseline="-25000" dirty="0" err="1">
                <a:sym typeface="Symbol" panose="05050102010706020507" pitchFamily="18" charset="2"/>
              </a:rPr>
              <a:t>n</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baseline="30000" dirty="0">
                <a:sym typeface="Symbol" panose="05050102010706020507" pitchFamily="18" charset="2"/>
              </a:rPr>
              <a:t>+</a:t>
            </a:r>
            <a:r>
              <a:rPr lang="en-US" altLang="en-US" dirty="0">
                <a:sym typeface="Symbol" panose="05050102010706020507" pitchFamily="18" charset="2"/>
              </a:rPr>
              <a:t> = </a:t>
            </a:r>
            <a:r>
              <a:rPr lang="en-US" altLang="en-US" i="1" dirty="0">
                <a:sym typeface="Symbol" panose="05050102010706020507" pitchFamily="18" charset="2"/>
              </a:rPr>
              <a:t>F </a:t>
            </a:r>
            <a:r>
              <a:rPr lang="en-US" altLang="en-US" i="1" baseline="30000" dirty="0">
                <a:sym typeface="Symbol" panose="05050102010706020507" pitchFamily="18" charset="2"/>
              </a:rPr>
              <a:t>+</a:t>
            </a:r>
          </a:p>
          <a:p>
            <a:pPr lvl="1"/>
            <a:r>
              <a:rPr lang="en-US" altLang="en-US" dirty="0" smtClean="0">
                <a:sym typeface="Symbol" panose="05050102010706020507" pitchFamily="18" charset="2"/>
              </a:rPr>
              <a:t>Note </a:t>
            </a:r>
            <a:r>
              <a:rPr lang="en-US" altLang="en-US" dirty="0">
                <a:sym typeface="Symbol" panose="05050102010706020507" pitchFamily="18" charset="2"/>
              </a:rPr>
              <a:t>that if a decomposition is NOT dependency preserving </a:t>
            </a:r>
            <a:r>
              <a:rPr lang="en-US" altLang="en-US" dirty="0"/>
              <a:t>then checking updates for violation of functional dependencies may require computing joins, which is expensive</a:t>
            </a:r>
            <a:r>
              <a:rPr lang="en-US" altLang="en-US" dirty="0" smtClean="0"/>
              <a:t>.</a:t>
            </a:r>
          </a:p>
          <a:p>
            <a:pPr marL="0" indent="0">
              <a:buNone/>
            </a:pPr>
            <a:endParaRPr lang="en-US" altLang="en-US" dirty="0"/>
          </a:p>
          <a:p>
            <a:r>
              <a:rPr lang="en-US" altLang="en-US" dirty="0">
                <a:sym typeface="Symbol" panose="05050102010706020507" pitchFamily="18" charset="2"/>
              </a:rPr>
              <a:t>Using the above definition,  testing for dependency preservation take exponential time.</a:t>
            </a:r>
          </a:p>
          <a:p>
            <a:pPr marL="0" indent="0">
              <a:buNone/>
            </a:pPr>
            <a:endParaRPr lang="en-US" altLang="en-US" dirty="0"/>
          </a:p>
        </p:txBody>
      </p:sp>
    </p:spTree>
    <p:extLst>
      <p:ext uri="{BB962C8B-B14F-4D97-AF65-F5344CB8AC3E}">
        <p14:creationId xmlns:p14="http://schemas.microsoft.com/office/powerpoint/2010/main" val="2083735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defRPr/>
            </a:pPr>
            <a:r>
              <a:rPr lang="en-US" altLang="zh-CN" smtClean="0">
                <a:ea typeface="宋体" charset="-122"/>
              </a:rPr>
              <a:t>Testing for Dependency Preservation</a:t>
            </a:r>
          </a:p>
        </p:txBody>
      </p:sp>
      <p:sp>
        <p:nvSpPr>
          <p:cNvPr id="16387" name="Rectangle 3"/>
          <p:cNvSpPr>
            <a:spLocks noGrp="1" noChangeArrowheads="1"/>
          </p:cNvSpPr>
          <p:nvPr>
            <p:ph type="body" idx="4294967295"/>
          </p:nvPr>
        </p:nvSpPr>
        <p:spPr>
          <a:xfrm>
            <a:off x="512763" y="1114425"/>
            <a:ext cx="7831137" cy="5197475"/>
          </a:xfrm>
        </p:spPr>
        <p:txBody>
          <a:bodyPr/>
          <a:lstStyle/>
          <a:p>
            <a:r>
              <a:rPr lang="en-US" altLang="zh-CN" sz="1800" dirty="0" smtClean="0">
                <a:ea typeface="宋体" charset="-122"/>
                <a:sym typeface="Symbol" pitchFamily="18" charset="2"/>
              </a:rPr>
              <a:t>To check if a dependency  is preserved in a decomposition of R into R</a:t>
            </a:r>
            <a:r>
              <a:rPr lang="en-US" altLang="zh-CN" baseline="-25000" dirty="0" smtClean="0">
                <a:ea typeface="宋体" charset="-122"/>
                <a:sym typeface="Symbol" pitchFamily="18" charset="2"/>
              </a:rPr>
              <a:t>1</a:t>
            </a:r>
            <a:r>
              <a:rPr lang="en-US" altLang="zh-CN" sz="1800" dirty="0" smtClean="0">
                <a:ea typeface="宋体" charset="-122"/>
                <a:sym typeface="Symbol" pitchFamily="18" charset="2"/>
              </a:rPr>
              <a:t>, R</a:t>
            </a:r>
            <a:r>
              <a:rPr lang="en-US" altLang="zh-CN" baseline="-25000" dirty="0" smtClean="0">
                <a:ea typeface="宋体" charset="-122"/>
                <a:sym typeface="Symbol" pitchFamily="18" charset="2"/>
              </a:rPr>
              <a:t>2</a:t>
            </a:r>
            <a:r>
              <a:rPr lang="en-US" altLang="zh-CN" sz="1800" dirty="0" smtClean="0">
                <a:ea typeface="宋体" charset="-122"/>
                <a:sym typeface="Symbol" pitchFamily="18" charset="2"/>
              </a:rPr>
              <a:t>, …, R</a:t>
            </a:r>
            <a:r>
              <a:rPr lang="en-US" altLang="zh-CN" baseline="-25000" dirty="0" smtClean="0">
                <a:ea typeface="宋体" charset="-122"/>
                <a:sym typeface="Symbol" pitchFamily="18" charset="2"/>
              </a:rPr>
              <a:t>n</a:t>
            </a:r>
            <a:r>
              <a:rPr lang="en-US" altLang="zh-CN" sz="1800" dirty="0" smtClean="0">
                <a:ea typeface="宋体" charset="-122"/>
                <a:sym typeface="Symbol" pitchFamily="18" charset="2"/>
              </a:rPr>
              <a:t> we apply the following simplified test (with attribute closure done w.r.t. F)</a:t>
            </a:r>
          </a:p>
          <a:p>
            <a:pPr lvl="1"/>
            <a:r>
              <a:rPr lang="en-US" altLang="zh-CN" sz="1800" i="1" dirty="0" smtClean="0">
                <a:ea typeface="宋体" charset="-122"/>
              </a:rPr>
              <a:t>result </a:t>
            </a:r>
            <a:r>
              <a:rPr lang="en-US" altLang="zh-CN" sz="1800" dirty="0" smtClean="0">
                <a:ea typeface="宋体" charset="-122"/>
              </a:rPr>
              <a:t>= </a:t>
            </a:r>
            <a:r>
              <a:rPr lang="en-US" altLang="zh-CN" sz="1800" dirty="0" smtClean="0">
                <a:ea typeface="宋体" charset="-122"/>
                <a:sym typeface="Symbol" pitchFamily="18" charset="2"/>
              </a:rPr>
              <a:t></a:t>
            </a:r>
            <a:br>
              <a:rPr lang="en-US" altLang="zh-CN" sz="1800" dirty="0" smtClean="0">
                <a:ea typeface="宋体" charset="-122"/>
                <a:sym typeface="Symbol" pitchFamily="18" charset="2"/>
              </a:rPr>
            </a:br>
            <a:r>
              <a:rPr lang="en-US" altLang="zh-CN" sz="1800" b="1" dirty="0" smtClean="0">
                <a:ea typeface="宋体" charset="-122"/>
                <a:sym typeface="Symbol" pitchFamily="18" charset="2"/>
              </a:rPr>
              <a:t>while</a:t>
            </a:r>
            <a:r>
              <a:rPr lang="en-US" altLang="zh-CN" sz="1800" dirty="0" smtClean="0">
                <a:ea typeface="宋体" charset="-122"/>
                <a:sym typeface="Symbol" pitchFamily="18" charset="2"/>
              </a:rPr>
              <a:t> (changes to </a:t>
            </a:r>
            <a:r>
              <a:rPr lang="en-US" altLang="zh-CN" sz="1800" i="1" dirty="0" smtClean="0">
                <a:ea typeface="宋体" charset="-122"/>
                <a:sym typeface="Symbol" pitchFamily="18" charset="2"/>
              </a:rPr>
              <a:t>result</a:t>
            </a:r>
            <a:r>
              <a:rPr lang="en-US" altLang="zh-CN" sz="1800" dirty="0" smtClean="0">
                <a:ea typeface="宋体" charset="-122"/>
                <a:sym typeface="Symbol" pitchFamily="18" charset="2"/>
              </a:rPr>
              <a:t>) do</a:t>
            </a:r>
            <a:br>
              <a:rPr lang="en-US" altLang="zh-CN" sz="1800" dirty="0" smtClean="0">
                <a:ea typeface="宋体" charset="-122"/>
                <a:sym typeface="Symbol" pitchFamily="18" charset="2"/>
              </a:rPr>
            </a:br>
            <a:r>
              <a:rPr lang="en-US" altLang="zh-CN" sz="1800" dirty="0" smtClean="0">
                <a:ea typeface="宋体" charset="-122"/>
                <a:sym typeface="Symbol" pitchFamily="18" charset="2"/>
              </a:rPr>
              <a:t>	</a:t>
            </a:r>
            <a:r>
              <a:rPr lang="en-US" altLang="zh-CN" sz="1800" b="1" dirty="0" smtClean="0">
                <a:ea typeface="宋体" charset="-122"/>
                <a:sym typeface="Symbol" pitchFamily="18" charset="2"/>
              </a:rPr>
              <a:t>for each</a:t>
            </a:r>
            <a:r>
              <a:rPr lang="en-US" altLang="zh-CN" sz="1800" dirty="0" smtClean="0">
                <a:ea typeface="宋体" charset="-122"/>
                <a:sym typeface="Symbol" pitchFamily="18" charset="2"/>
              </a:rPr>
              <a:t>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in the decomposition</a:t>
            </a:r>
            <a:br>
              <a:rPr lang="en-US" altLang="zh-CN" sz="1800" dirty="0" smtClean="0">
                <a:ea typeface="宋体" charset="-122"/>
                <a:sym typeface="Symbol" pitchFamily="18" charset="2"/>
              </a:rPr>
            </a:br>
            <a:r>
              <a:rPr lang="en-US" altLang="zh-CN" sz="1800" dirty="0" smtClean="0">
                <a:ea typeface="宋体" charset="-122"/>
                <a:sym typeface="Symbol" pitchFamily="18" charset="2"/>
              </a:rPr>
              <a:t>		</a:t>
            </a:r>
            <a:r>
              <a:rPr lang="en-US" altLang="zh-CN" sz="1800" i="1" dirty="0" smtClean="0">
                <a:ea typeface="宋体" charset="-122"/>
                <a:sym typeface="Symbol" pitchFamily="18" charset="2"/>
              </a:rPr>
              <a:t>t</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result </a:t>
            </a:r>
            <a:r>
              <a:rPr lang="en-US" altLang="zh-CN" sz="1800" dirty="0" smtClean="0">
                <a:ea typeface="宋体" charset="-122"/>
                <a:sym typeface="Symbol" pitchFamily="18" charset="2"/>
              </a:rPr>
              <a:t>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i</a:t>
            </a:r>
            <a:r>
              <a:rPr lang="en-US" altLang="zh-CN" sz="1800" dirty="0" smtClean="0">
                <a:ea typeface="宋体" charset="-122"/>
                <a:sym typeface="Symbol" pitchFamily="18" charset="2"/>
              </a:rPr>
              <a:t>)</a:t>
            </a:r>
            <a:r>
              <a:rPr lang="en-US" altLang="zh-CN" sz="1800" baseline="30000"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i</a:t>
            </a:r>
            <a:r>
              <a:rPr lang="en-US" altLang="zh-CN" sz="1800" i="1" baseline="-25000" dirty="0" smtClean="0">
                <a:ea typeface="宋体" charset="-122"/>
                <a:sym typeface="Symbol" pitchFamily="18" charset="2"/>
              </a:rPr>
              <a:t/>
            </a:r>
            <a:br>
              <a:rPr lang="en-US" altLang="zh-CN" sz="1800" i="1" baseline="-25000" dirty="0" smtClean="0">
                <a:ea typeface="宋体" charset="-122"/>
                <a:sym typeface="Symbol" pitchFamily="18" charset="2"/>
              </a:rPr>
            </a:br>
            <a:r>
              <a:rPr lang="en-US" altLang="zh-CN" sz="1800" i="1" baseline="-25000" dirty="0" smtClean="0">
                <a:ea typeface="宋体" charset="-122"/>
                <a:sym typeface="Symbol" pitchFamily="18" charset="2"/>
              </a:rPr>
              <a:t>		</a:t>
            </a:r>
            <a:r>
              <a:rPr lang="en-US" altLang="zh-CN" sz="1800" i="1" dirty="0" smtClean="0">
                <a:ea typeface="宋体" charset="-122"/>
                <a:sym typeface="Symbol" pitchFamily="18" charset="2"/>
              </a:rPr>
              <a:t>result = result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t</a:t>
            </a:r>
          </a:p>
          <a:p>
            <a:pPr lvl="1"/>
            <a:r>
              <a:rPr lang="en-US" altLang="zh-CN" sz="1800" dirty="0" smtClean="0">
                <a:ea typeface="宋体" charset="-122"/>
                <a:sym typeface="Symbol" pitchFamily="18" charset="2"/>
              </a:rPr>
              <a:t>If </a:t>
            </a:r>
            <a:r>
              <a:rPr lang="en-US" altLang="zh-CN" sz="1800" i="1" dirty="0" smtClean="0">
                <a:ea typeface="宋体" charset="-122"/>
                <a:sym typeface="Symbol" pitchFamily="18" charset="2"/>
              </a:rPr>
              <a:t>result</a:t>
            </a:r>
            <a:r>
              <a:rPr lang="en-US" altLang="zh-CN" sz="1800" dirty="0" smtClean="0">
                <a:ea typeface="宋体" charset="-122"/>
                <a:sym typeface="Symbol" pitchFamily="18" charset="2"/>
              </a:rPr>
              <a:t> contains all attributes in , then the functional dependency </a:t>
            </a:r>
            <a:br>
              <a:rPr lang="en-US" altLang="zh-CN" sz="1800" dirty="0" smtClean="0">
                <a:ea typeface="宋体" charset="-122"/>
                <a:sym typeface="Symbol" pitchFamily="18" charset="2"/>
              </a:rPr>
            </a:br>
            <a:r>
              <a:rPr lang="en-US" altLang="zh-CN" sz="1800" dirty="0" smtClean="0">
                <a:ea typeface="宋体" charset="-122"/>
                <a:sym typeface="Symbol" pitchFamily="18" charset="2"/>
              </a:rPr>
              <a:t>   is preserved.</a:t>
            </a:r>
          </a:p>
          <a:p>
            <a:pPr marL="457200" lvl="1" indent="0">
              <a:buNone/>
            </a:pPr>
            <a:endParaRPr lang="en-US" altLang="zh-CN" sz="1800" dirty="0" smtClean="0">
              <a:ea typeface="宋体" charset="-122"/>
              <a:sym typeface="Symbol" pitchFamily="18" charset="2"/>
            </a:endParaRPr>
          </a:p>
          <a:p>
            <a:r>
              <a:rPr lang="en-US" altLang="zh-CN" sz="1800" dirty="0" smtClean="0">
                <a:ea typeface="宋体" charset="-122"/>
                <a:sym typeface="Symbol" pitchFamily="18" charset="2"/>
              </a:rPr>
              <a:t>We apply the test on all dependencies in F to check if a decomposition is dependency preserving</a:t>
            </a:r>
          </a:p>
          <a:p>
            <a:pPr lvl="1"/>
            <a:r>
              <a:rPr lang="en-US" altLang="zh-CN" dirty="0" smtClean="0">
                <a:ea typeface="宋体" charset="-122"/>
                <a:sym typeface="Symbol" pitchFamily="18" charset="2"/>
              </a:rPr>
              <a:t>This procedure takes polynomial time, instead of the exponential time required to compute </a:t>
            </a:r>
            <a:r>
              <a:rPr lang="en-US" altLang="zh-CN" i="1" dirty="0" smtClean="0">
                <a:ea typeface="宋体" charset="-122"/>
                <a:sym typeface="Symbol" pitchFamily="18" charset="2"/>
              </a:rPr>
              <a:t>F</a:t>
            </a:r>
            <a:r>
              <a:rPr lang="en-US" altLang="zh-CN" i="1" baseline="30000" dirty="0" smtClean="0">
                <a:ea typeface="宋体" charset="-122"/>
                <a:sym typeface="Symbol" pitchFamily="18" charset="2"/>
              </a:rPr>
              <a:t>+</a:t>
            </a:r>
            <a:r>
              <a:rPr lang="en-US" altLang="zh-CN" i="1" dirty="0" smtClean="0">
                <a:ea typeface="宋体" charset="-122"/>
                <a:sym typeface="Symbol" pitchFamily="18" charset="2"/>
              </a:rPr>
              <a:t> </a:t>
            </a:r>
            <a:r>
              <a:rPr lang="en-US" altLang="zh-CN" dirty="0" smtClean="0">
                <a:ea typeface="宋体" charset="-122"/>
                <a:sym typeface="Symbol" pitchFamily="18" charset="2"/>
              </a:rPr>
              <a:t>and</a:t>
            </a:r>
            <a:r>
              <a:rPr lang="en-US" altLang="zh-CN" i="1" dirty="0" smtClean="0">
                <a:ea typeface="宋体" charset="-122"/>
                <a:sym typeface="Symbol" pitchFamily="18" charset="2"/>
              </a:rPr>
              <a:t> </a:t>
            </a:r>
            <a:r>
              <a:rPr lang="en-US" altLang="zh-CN" dirty="0" smtClean="0">
                <a:ea typeface="宋体" charset="-122"/>
              </a:rPr>
              <a:t>(</a:t>
            </a:r>
            <a:r>
              <a:rPr lang="en-US" altLang="zh-CN" i="1" dirty="0" smtClean="0">
                <a:ea typeface="宋体" charset="-122"/>
              </a:rPr>
              <a:t>F</a:t>
            </a:r>
            <a:r>
              <a:rPr lang="en-US" altLang="zh-CN" baseline="-25000" dirty="0" smtClean="0">
                <a:ea typeface="宋体" charset="-122"/>
              </a:rPr>
              <a:t>1</a:t>
            </a:r>
            <a:r>
              <a:rPr lang="en-US" altLang="zh-CN" i="1" dirty="0" smtClean="0">
                <a:ea typeface="宋体" charset="-122"/>
              </a:rPr>
              <a:t> </a:t>
            </a:r>
            <a:r>
              <a:rPr lang="en-US" altLang="zh-CN" i="1" dirty="0" smtClean="0">
                <a:ea typeface="宋体" charset="-122"/>
                <a:sym typeface="Symbol" pitchFamily="18" charset="2"/>
              </a:rPr>
              <a:t> F</a:t>
            </a:r>
            <a:r>
              <a:rPr lang="en-US" altLang="zh-CN" baseline="-25000" dirty="0" smtClean="0">
                <a:ea typeface="宋体" charset="-122"/>
                <a:sym typeface="Symbol" pitchFamily="18" charset="2"/>
              </a:rPr>
              <a:t>2 </a:t>
            </a:r>
            <a:r>
              <a:rPr lang="en-US" altLang="zh-CN" i="1" dirty="0" smtClean="0">
                <a:ea typeface="宋体" charset="-122"/>
                <a:sym typeface="Symbol" pitchFamily="18" charset="2"/>
              </a:rPr>
              <a:t> …  </a:t>
            </a:r>
            <a:r>
              <a:rPr lang="en-US" altLang="zh-CN" i="1" dirty="0" err="1" smtClean="0">
                <a:ea typeface="宋体" charset="-122"/>
                <a:sym typeface="Symbol" pitchFamily="18" charset="2"/>
              </a:rPr>
              <a:t>F</a:t>
            </a:r>
            <a:r>
              <a:rPr lang="en-US" altLang="zh-CN" baseline="-25000" dirty="0" err="1" smtClean="0">
                <a:ea typeface="宋体" charset="-122"/>
                <a:sym typeface="Symbol" pitchFamily="18" charset="2"/>
              </a:rPr>
              <a:t>n</a:t>
            </a:r>
            <a:r>
              <a:rPr lang="en-US" altLang="zh-CN" dirty="0" smtClean="0">
                <a:ea typeface="宋体" charset="-122"/>
                <a:sym typeface="Symbol" pitchFamily="18" charset="2"/>
              </a:rPr>
              <a:t>)</a:t>
            </a:r>
            <a:r>
              <a:rPr lang="en-US" altLang="zh-CN" sz="2000" baseline="30000" dirty="0" smtClean="0">
                <a:ea typeface="宋体" charset="-122"/>
                <a:sym typeface="Symbol" pitchFamily="18" charset="2"/>
              </a:rPr>
              <a:t>+</a:t>
            </a:r>
            <a:r>
              <a:rPr lang="en-US" altLang="zh-CN" dirty="0" smtClean="0">
                <a:ea typeface="宋体" charset="-122"/>
                <a:sym typeface="Symbol" pitchFamily="18" charset="2"/>
              </a:rPr>
              <a:t> </a:t>
            </a:r>
          </a:p>
        </p:txBody>
      </p:sp>
    </p:spTree>
    <p:extLst>
      <p:ext uri="{BB962C8B-B14F-4D97-AF65-F5344CB8AC3E}">
        <p14:creationId xmlns:p14="http://schemas.microsoft.com/office/powerpoint/2010/main" val="41225224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54430" y="114300"/>
            <a:ext cx="5734050" cy="609600"/>
          </a:xfrm>
        </p:spPr>
        <p:txBody>
          <a:bodyPr/>
          <a:lstStyle/>
          <a:p>
            <a:pPr>
              <a:defRPr/>
            </a:pPr>
            <a:r>
              <a:rPr lang="en-US" altLang="zh-CN" dirty="0" smtClean="0">
                <a:ea typeface="宋体" charset="-122"/>
              </a:rPr>
              <a:t>Example</a:t>
            </a:r>
          </a:p>
        </p:txBody>
      </p:sp>
      <p:sp>
        <p:nvSpPr>
          <p:cNvPr id="15363" name="Rectangle 3"/>
          <p:cNvSpPr>
            <a:spLocks noGrp="1" noChangeArrowheads="1"/>
          </p:cNvSpPr>
          <p:nvPr>
            <p:ph type="body" idx="1"/>
          </p:nvPr>
        </p:nvSpPr>
        <p:spPr>
          <a:xfrm>
            <a:off x="1143000" y="1192530"/>
            <a:ext cx="6724650" cy="4785360"/>
          </a:xfrm>
        </p:spPr>
        <p:txBody>
          <a:bodyPr/>
          <a:lstStyle/>
          <a:p>
            <a:pPr>
              <a:tabLst>
                <a:tab pos="2054225" algn="l"/>
              </a:tabLst>
            </a:pPr>
            <a:r>
              <a:rPr lang="en-US" altLang="zh-CN" i="1" dirty="0" smtClean="0">
                <a:ea typeface="宋体" charset="-122"/>
              </a:rPr>
              <a:t>R = (A, B, C)</a:t>
            </a:r>
            <a:br>
              <a:rPr lang="en-US" altLang="zh-CN" i="1" dirty="0" smtClean="0">
                <a:ea typeface="宋体" charset="-122"/>
              </a:rPr>
            </a:br>
            <a:r>
              <a:rPr lang="en-US" altLang="zh-CN" i="1" dirty="0" smtClean="0">
                <a:ea typeface="宋体" charset="-122"/>
              </a:rPr>
              <a:t>F = {A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B, B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C)</a:t>
            </a:r>
          </a:p>
          <a:p>
            <a:pPr marL="0" indent="0">
              <a:buNone/>
              <a:tabLst>
                <a:tab pos="2054225" algn="l"/>
              </a:tabLst>
            </a:pPr>
            <a:r>
              <a:rPr lang="en-US" altLang="zh-CN" i="1" dirty="0" smtClean="0">
                <a:ea typeface="宋体" charset="-122"/>
                <a:sym typeface="Monotype Sorts" pitchFamily="2" charset="2"/>
              </a:rPr>
              <a:t>     R is not in BCNF</a:t>
            </a:r>
          </a:p>
          <a:p>
            <a:pPr>
              <a:tabLst>
                <a:tab pos="2054225" algn="l"/>
              </a:tabLst>
            </a:pPr>
            <a:r>
              <a:rPr lang="en-US" altLang="zh-CN" i="1" dirty="0" smtClean="0">
                <a:ea typeface="宋体" charset="-122"/>
                <a:sym typeface="Monotype Sorts" pitchFamily="2" charset="2"/>
              </a:rPr>
              <a:t>Decomposition: R</a:t>
            </a:r>
            <a:r>
              <a:rPr lang="en-US" altLang="zh-CN" baseline="-25000" dirty="0" smtClean="0">
                <a:ea typeface="宋体" charset="-122"/>
                <a:sym typeface="Monotype Sorts" pitchFamily="2" charset="2"/>
              </a:rPr>
              <a:t>1</a:t>
            </a:r>
            <a:r>
              <a:rPr lang="en-US" altLang="zh-CN" i="1" dirty="0" smtClean="0">
                <a:ea typeface="宋体" charset="-122"/>
                <a:sym typeface="Monotype Sorts" pitchFamily="2" charset="2"/>
              </a:rPr>
              <a:t> = (A, B),   R</a:t>
            </a:r>
            <a:r>
              <a:rPr lang="en-US" altLang="zh-CN" baseline="-25000" dirty="0" smtClean="0">
                <a:ea typeface="宋体" charset="-122"/>
                <a:sym typeface="Monotype Sorts" pitchFamily="2" charset="2"/>
              </a:rPr>
              <a:t>2</a:t>
            </a:r>
            <a:r>
              <a:rPr lang="en-US" altLang="zh-CN" i="1" dirty="0" smtClean="0">
                <a:ea typeface="宋体" charset="-122"/>
                <a:sym typeface="Monotype Sorts" pitchFamily="2" charset="2"/>
              </a:rPr>
              <a:t> = (B, C)</a:t>
            </a:r>
          </a:p>
          <a:p>
            <a:pPr lvl="1">
              <a:tabLst>
                <a:tab pos="2054225" algn="l"/>
              </a:tabLst>
            </a:pPr>
            <a:r>
              <a:rPr lang="en-US" altLang="zh-CN" sz="1800" dirty="0" smtClean="0">
                <a:ea typeface="宋体" charset="-122"/>
                <a:sym typeface="Monotype Sorts" pitchFamily="2" charset="2"/>
              </a:rPr>
              <a:t>Lossless-join decomposition:</a:t>
            </a:r>
          </a:p>
          <a:p>
            <a:pPr lvl="1">
              <a:buFont typeface="Monotype Sorts" pitchFamily="2" charset="2"/>
              <a:buNone/>
              <a:tabLst>
                <a:tab pos="2054225" algn="l"/>
              </a:tabLst>
            </a:pP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1  </a:t>
            </a:r>
            <a:r>
              <a:rPr lang="en-US" altLang="zh-CN" sz="1800" dirty="0" smtClean="0">
                <a:ea typeface="宋体" charset="-122"/>
                <a:sym typeface="Symbol" pitchFamily="18"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i="1" dirty="0" smtClean="0">
                <a:ea typeface="宋体" charset="-122"/>
                <a:sym typeface="Monotype Sorts" pitchFamily="2" charset="2"/>
              </a:rPr>
              <a:t> = {B}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BC</a:t>
            </a:r>
          </a:p>
          <a:p>
            <a:pPr lvl="1">
              <a:tabLst>
                <a:tab pos="2054225" algn="l"/>
              </a:tabLst>
            </a:pPr>
            <a:r>
              <a:rPr lang="en-US" altLang="zh-CN" sz="1800" dirty="0" smtClean="0">
                <a:solidFill>
                  <a:srgbClr val="FF0000"/>
                </a:solidFill>
                <a:ea typeface="宋体" charset="-122"/>
                <a:sym typeface="Monotype Sorts" pitchFamily="2" charset="2"/>
              </a:rPr>
              <a:t>Dependency preserving</a:t>
            </a:r>
          </a:p>
          <a:p>
            <a:pPr>
              <a:tabLst>
                <a:tab pos="2054225" algn="l"/>
              </a:tabLst>
            </a:pPr>
            <a:r>
              <a:rPr lang="en-US" altLang="zh-CN" i="1" dirty="0" smtClean="0">
                <a:ea typeface="宋体" charset="-122"/>
                <a:sym typeface="Monotype Sorts" pitchFamily="2" charset="2"/>
              </a:rPr>
              <a:t>Decomposition: R</a:t>
            </a:r>
            <a:r>
              <a:rPr lang="en-US" altLang="zh-CN" i="1" baseline="-25000" dirty="0" smtClean="0">
                <a:ea typeface="宋体" charset="-122"/>
                <a:sym typeface="Monotype Sorts" pitchFamily="2" charset="2"/>
              </a:rPr>
              <a:t>1 </a:t>
            </a:r>
            <a:r>
              <a:rPr lang="en-US" altLang="zh-CN" i="1" dirty="0" smtClean="0">
                <a:ea typeface="宋体" charset="-122"/>
                <a:sym typeface="Monotype Sorts" pitchFamily="2" charset="2"/>
              </a:rPr>
              <a:t>= (A, B),   R</a:t>
            </a:r>
            <a:r>
              <a:rPr lang="en-US" altLang="zh-CN" baseline="-25000" dirty="0" smtClean="0">
                <a:ea typeface="宋体" charset="-122"/>
                <a:sym typeface="Monotype Sorts" pitchFamily="2" charset="2"/>
              </a:rPr>
              <a:t>2</a:t>
            </a:r>
            <a:r>
              <a:rPr lang="en-US" altLang="zh-CN" i="1" dirty="0" smtClean="0">
                <a:ea typeface="宋体" charset="-122"/>
                <a:sym typeface="Monotype Sorts" pitchFamily="2" charset="2"/>
              </a:rPr>
              <a:t> = (A, C)</a:t>
            </a:r>
          </a:p>
          <a:p>
            <a:pPr lvl="1">
              <a:tabLst>
                <a:tab pos="2054225" algn="l"/>
              </a:tabLst>
            </a:pPr>
            <a:r>
              <a:rPr lang="en-US" altLang="zh-CN" sz="1800" dirty="0" smtClean="0">
                <a:ea typeface="宋体" charset="-122"/>
                <a:sym typeface="Monotype Sorts" pitchFamily="2" charset="2"/>
              </a:rPr>
              <a:t>Lossless-join decomposition:</a:t>
            </a:r>
          </a:p>
          <a:p>
            <a:pPr lvl="1">
              <a:buFont typeface="Monotype Sorts" pitchFamily="2" charset="2"/>
              <a:buNone/>
              <a:tabLst>
                <a:tab pos="2054225" algn="l"/>
              </a:tabLst>
            </a:pP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1  </a:t>
            </a:r>
            <a:r>
              <a:rPr lang="en-US" altLang="zh-CN" sz="1800" dirty="0" smtClean="0">
                <a:ea typeface="宋体" charset="-122"/>
                <a:sym typeface="Symbol" pitchFamily="18"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i="1" dirty="0" smtClean="0">
                <a:ea typeface="宋体" charset="-122"/>
                <a:sym typeface="Monotype Sorts" pitchFamily="2" charset="2"/>
              </a:rPr>
              <a:t> = {A}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a:t>
            </a:r>
            <a:r>
              <a:rPr lang="en-US" altLang="zh-CN" sz="1800" i="1" dirty="0" smtClean="0">
                <a:ea typeface="宋体" charset="-122"/>
                <a:sym typeface="Monotype Sorts" pitchFamily="2" charset="2"/>
              </a:rPr>
              <a:t>B</a:t>
            </a:r>
          </a:p>
          <a:p>
            <a:pPr lvl="1">
              <a:tabLst>
                <a:tab pos="2054225" algn="l"/>
              </a:tabLst>
            </a:pPr>
            <a:r>
              <a:rPr lang="en-US" altLang="zh-CN" sz="1800" dirty="0" smtClean="0">
                <a:solidFill>
                  <a:srgbClr val="FF0000"/>
                </a:solidFill>
                <a:ea typeface="宋体" charset="-122"/>
                <a:sym typeface="Monotype Sorts" pitchFamily="2" charset="2"/>
              </a:rPr>
              <a:t>Not dependency preserving </a:t>
            </a:r>
            <a:r>
              <a:rPr lang="en-US" altLang="zh-CN" sz="1800" dirty="0" smtClean="0">
                <a:ea typeface="宋体" charset="-122"/>
                <a:sym typeface="Monotype Sorts" pitchFamily="2" charset="2"/>
              </a:rPr>
              <a:t/>
            </a:r>
            <a:br>
              <a:rPr lang="en-US" altLang="zh-CN" sz="1800" dirty="0" smtClean="0">
                <a:ea typeface="宋体" charset="-122"/>
                <a:sym typeface="Monotype Sorts" pitchFamily="2" charset="2"/>
              </a:rPr>
            </a:br>
            <a:r>
              <a:rPr lang="en-US" altLang="zh-CN" sz="1800" dirty="0" smtClean="0">
                <a:ea typeface="宋体" charset="-122"/>
                <a:sym typeface="Monotype Sorts" pitchFamily="2" charset="2"/>
              </a:rPr>
              <a:t>(cannot check </a:t>
            </a:r>
            <a:r>
              <a:rPr lang="en-US" altLang="zh-CN" sz="1800" i="1" dirty="0" smtClean="0">
                <a:ea typeface="宋体" charset="-122"/>
                <a:sym typeface="Monotype Sorts"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C </a:t>
            </a:r>
            <a:r>
              <a:rPr lang="en-US" altLang="zh-CN" sz="1800" dirty="0" smtClean="0">
                <a:ea typeface="宋体" charset="-122"/>
                <a:sym typeface="Monotype Sorts" pitchFamily="2" charset="2"/>
              </a:rPr>
              <a:t>without computing </a:t>
            </a:r>
            <a:r>
              <a:rPr lang="en-US" altLang="zh-CN" sz="1800" i="1" dirty="0" smtClean="0">
                <a:ea typeface="宋体" charset="-122"/>
                <a:sym typeface="Monotype Sorts" pitchFamily="2" charset="2"/>
              </a:rPr>
              <a:t>R</a:t>
            </a:r>
            <a:r>
              <a:rPr lang="en-US" altLang="zh-CN" sz="1800" i="1" baseline="-25000" dirty="0" smtClean="0">
                <a:ea typeface="宋体" charset="-122"/>
                <a:sym typeface="Monotype Sorts" pitchFamily="2" charset="2"/>
              </a:rPr>
              <a:t>1 </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dirty="0" smtClean="0">
                <a:ea typeface="宋体" charset="-122"/>
                <a:sym typeface="Monotype Sorts" pitchFamily="2" charset="2"/>
              </a:rPr>
              <a:t>)</a:t>
            </a:r>
          </a:p>
        </p:txBody>
      </p:sp>
      <p:pic>
        <p:nvPicPr>
          <p:cNvPr id="1536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1273" y="5339827"/>
            <a:ext cx="2349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1492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09550"/>
            <a:ext cx="9220200" cy="457200"/>
          </a:xfrm>
        </p:spPr>
        <p:txBody>
          <a:bodyPr/>
          <a:lstStyle/>
          <a:p>
            <a:pPr>
              <a:defRPr/>
            </a:pPr>
            <a:r>
              <a:rPr lang="en-US" altLang="zh-CN" sz="2800" dirty="0" smtClean="0">
                <a:ea typeface="宋体" charset="-122"/>
              </a:rPr>
              <a:t>Normalization Using Functional Dependencies</a:t>
            </a:r>
          </a:p>
        </p:txBody>
      </p:sp>
      <p:sp>
        <p:nvSpPr>
          <p:cNvPr id="15363" name="Rectangle 3"/>
          <p:cNvSpPr>
            <a:spLocks noGrp="1" noChangeArrowheads="1"/>
          </p:cNvSpPr>
          <p:nvPr>
            <p:ph type="body" idx="1"/>
          </p:nvPr>
        </p:nvSpPr>
        <p:spPr>
          <a:xfrm>
            <a:off x="711200" y="1344930"/>
            <a:ext cx="7472680" cy="3855720"/>
          </a:xfrm>
        </p:spPr>
        <p:txBody>
          <a:bodyPr/>
          <a:lstStyle/>
          <a:p>
            <a:r>
              <a:rPr kumimoji="0" lang="en-US" altLang="zh-CN" dirty="0" smtClean="0">
                <a:ea typeface="宋体" charset="-122"/>
              </a:rPr>
              <a:t>When we decompose a relation schema </a:t>
            </a:r>
            <a:r>
              <a:rPr kumimoji="0" lang="en-US" altLang="zh-CN" i="1" dirty="0" smtClean="0">
                <a:ea typeface="宋体" charset="-122"/>
              </a:rPr>
              <a:t>R</a:t>
            </a:r>
            <a:r>
              <a:rPr kumimoji="0" lang="en-US" altLang="zh-CN" dirty="0" smtClean="0">
                <a:ea typeface="宋体" charset="-122"/>
              </a:rPr>
              <a:t> with a set of functional dependencies </a:t>
            </a:r>
            <a:r>
              <a:rPr kumimoji="0" lang="en-US" altLang="zh-CN" i="1" dirty="0" smtClean="0">
                <a:ea typeface="宋体" charset="-122"/>
              </a:rPr>
              <a:t>F</a:t>
            </a:r>
            <a:r>
              <a:rPr kumimoji="0" lang="en-US" altLang="zh-CN" dirty="0" smtClean="0">
                <a:ea typeface="宋体" charset="-122"/>
              </a:rPr>
              <a:t> into </a:t>
            </a:r>
            <a:r>
              <a:rPr kumimoji="0" lang="en-US" altLang="zh-CN" i="1" dirty="0" smtClean="0">
                <a:ea typeface="宋体" charset="-122"/>
              </a:rPr>
              <a:t>R</a:t>
            </a:r>
            <a:r>
              <a:rPr kumimoji="0" lang="en-US" altLang="zh-CN" baseline="-25000" dirty="0" smtClean="0">
                <a:ea typeface="宋体" charset="-122"/>
              </a:rPr>
              <a:t>1</a:t>
            </a:r>
            <a:r>
              <a:rPr kumimoji="0" lang="en-US" altLang="zh-CN" dirty="0" smtClean="0">
                <a:ea typeface="宋体" charset="-122"/>
              </a:rPr>
              <a:t>, </a:t>
            </a:r>
            <a:r>
              <a:rPr kumimoji="0" lang="en-US" altLang="zh-CN" i="1" dirty="0" smtClean="0">
                <a:ea typeface="宋体" charset="-122"/>
              </a:rPr>
              <a:t>R</a:t>
            </a:r>
            <a:r>
              <a:rPr kumimoji="0" lang="en-US" altLang="zh-CN" baseline="-25000" dirty="0" smtClean="0">
                <a:ea typeface="宋体" charset="-122"/>
              </a:rPr>
              <a:t>2</a:t>
            </a:r>
            <a:r>
              <a:rPr kumimoji="0" lang="en-US" altLang="zh-CN" dirty="0" smtClean="0">
                <a:ea typeface="宋体" charset="-122"/>
              </a:rPr>
              <a:t>,.., </a:t>
            </a:r>
            <a:r>
              <a:rPr kumimoji="0" lang="en-US" altLang="zh-CN" i="1" dirty="0" smtClean="0">
                <a:ea typeface="宋体" charset="-122"/>
              </a:rPr>
              <a:t>R</a:t>
            </a:r>
            <a:r>
              <a:rPr kumimoji="0" lang="en-US" altLang="zh-CN" baseline="-25000" dirty="0" smtClean="0">
                <a:ea typeface="宋体" charset="-122"/>
              </a:rPr>
              <a:t>n</a:t>
            </a:r>
            <a:r>
              <a:rPr kumimoji="0" lang="en-US" altLang="zh-CN" dirty="0" smtClean="0">
                <a:ea typeface="宋体" charset="-122"/>
              </a:rPr>
              <a:t> we want</a:t>
            </a:r>
          </a:p>
          <a:p>
            <a:pPr lvl="1"/>
            <a:r>
              <a:rPr lang="en-US" altLang="zh-CN" sz="1800" dirty="0" smtClean="0">
                <a:solidFill>
                  <a:schemeClr val="tx2"/>
                </a:solidFill>
                <a:ea typeface="宋体" charset="-122"/>
              </a:rPr>
              <a:t>No redundancy</a:t>
            </a:r>
            <a:r>
              <a:rPr lang="en-US" altLang="zh-CN" sz="1800" dirty="0" smtClean="0">
                <a:ea typeface="宋体" charset="-122"/>
              </a:rPr>
              <a:t>: Each relation is in </a:t>
            </a:r>
            <a:r>
              <a:rPr lang="en-US" altLang="zh-CN" sz="1800" dirty="0" smtClean="0">
                <a:solidFill>
                  <a:schemeClr val="tx2"/>
                </a:solidFill>
                <a:ea typeface="宋体" charset="-122"/>
              </a:rPr>
              <a:t>good form</a:t>
            </a:r>
            <a:r>
              <a:rPr lang="en-US" altLang="zh-CN" sz="1800" dirty="0" smtClean="0">
                <a:ea typeface="宋体" charset="-122"/>
              </a:rPr>
              <a:t> </a:t>
            </a:r>
          </a:p>
          <a:p>
            <a:pPr lvl="1"/>
            <a:r>
              <a:rPr lang="en-US" altLang="zh-CN" sz="1800" dirty="0" smtClean="0">
                <a:solidFill>
                  <a:schemeClr val="tx2"/>
                </a:solidFill>
                <a:ea typeface="宋体" charset="-122"/>
              </a:rPr>
              <a:t>Lossless-join decomposition</a:t>
            </a:r>
            <a:r>
              <a:rPr lang="en-US" altLang="zh-CN" sz="1800" dirty="0" smtClean="0">
                <a:ea typeface="宋体" charset="-122"/>
              </a:rPr>
              <a:t>:  </a:t>
            </a:r>
          </a:p>
          <a:p>
            <a:pPr lvl="2"/>
            <a:r>
              <a:rPr lang="en-US" altLang="zh-CN" sz="1800" dirty="0">
                <a:ea typeface="宋体" charset="-122"/>
              </a:rPr>
              <a:t>Otherwise decomposition would result in information loss.</a:t>
            </a:r>
          </a:p>
          <a:p>
            <a:pPr lvl="1"/>
            <a:r>
              <a:rPr lang="en-US" altLang="zh-CN" sz="1800" dirty="0" smtClean="0">
                <a:solidFill>
                  <a:schemeClr val="tx2"/>
                </a:solidFill>
                <a:ea typeface="宋体" charset="-122"/>
              </a:rPr>
              <a:t>Dependency preservation</a:t>
            </a:r>
            <a:endParaRPr lang="en-US" altLang="zh-CN" sz="1800" i="1" dirty="0" smtClean="0">
              <a:ea typeface="宋体" charset="-122"/>
            </a:endParaRPr>
          </a:p>
          <a:p>
            <a:pPr lvl="2"/>
            <a:r>
              <a:rPr lang="en-US" altLang="zh-CN" sz="1800" dirty="0" smtClean="0">
                <a:ea typeface="宋体" charset="-122"/>
              </a:rPr>
              <a:t>Otherwise checking updates for violation of functional dependencies may require computing joins, which is expensive.</a:t>
            </a:r>
          </a:p>
        </p:txBody>
      </p:sp>
    </p:spTree>
    <p:extLst>
      <p:ext uri="{BB962C8B-B14F-4D97-AF65-F5344CB8AC3E}">
        <p14:creationId xmlns:p14="http://schemas.microsoft.com/office/powerpoint/2010/main" val="178558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en-US" altLang="zh-CN" smtClean="0">
                <a:ea typeface="宋体" charset="-122"/>
              </a:rPr>
              <a:t>Third Normal Form: Motivation</a:t>
            </a:r>
          </a:p>
        </p:txBody>
      </p:sp>
      <p:sp>
        <p:nvSpPr>
          <p:cNvPr id="17411" name="Rectangle 3"/>
          <p:cNvSpPr>
            <a:spLocks noGrp="1" noChangeArrowheads="1"/>
          </p:cNvSpPr>
          <p:nvPr>
            <p:ph type="body" idx="1"/>
          </p:nvPr>
        </p:nvSpPr>
        <p:spPr>
          <a:xfrm>
            <a:off x="571500" y="1114425"/>
            <a:ext cx="8161338" cy="3983355"/>
          </a:xfrm>
        </p:spPr>
        <p:txBody>
          <a:bodyPr/>
          <a:lstStyle/>
          <a:p>
            <a:r>
              <a:rPr lang="en-US" altLang="zh-CN" dirty="0" smtClean="0">
                <a:ea typeface="宋体" charset="-122"/>
              </a:rPr>
              <a:t>There are some situations where </a:t>
            </a:r>
          </a:p>
          <a:p>
            <a:pPr lvl="1"/>
            <a:r>
              <a:rPr lang="en-US" altLang="zh-CN" sz="1800" dirty="0" smtClean="0">
                <a:ea typeface="宋体" charset="-122"/>
              </a:rPr>
              <a:t>BCNF is not dependency preserving, and </a:t>
            </a:r>
          </a:p>
          <a:p>
            <a:pPr lvl="1"/>
            <a:r>
              <a:rPr lang="en-US" altLang="zh-CN" sz="1800" dirty="0" smtClean="0">
                <a:ea typeface="宋体" charset="-122"/>
              </a:rPr>
              <a:t>efficient checking for FD violation on updates is important</a:t>
            </a:r>
          </a:p>
          <a:p>
            <a:r>
              <a:rPr lang="en-US" altLang="zh-CN" dirty="0" smtClean="0">
                <a:ea typeface="宋体" charset="-122"/>
              </a:rPr>
              <a:t>Solution: define a </a:t>
            </a:r>
            <a:r>
              <a:rPr lang="en-US" altLang="zh-CN" dirty="0" smtClean="0">
                <a:solidFill>
                  <a:srgbClr val="FF0000"/>
                </a:solidFill>
                <a:ea typeface="宋体" charset="-122"/>
              </a:rPr>
              <a:t>weaker</a:t>
            </a:r>
            <a:r>
              <a:rPr lang="en-US" altLang="zh-CN" dirty="0" smtClean="0">
                <a:ea typeface="宋体" charset="-122"/>
              </a:rPr>
              <a:t> normal form, called </a:t>
            </a:r>
            <a:r>
              <a:rPr lang="en-US" altLang="zh-CN" dirty="0" smtClean="0">
                <a:solidFill>
                  <a:srgbClr val="FF0000"/>
                </a:solidFill>
                <a:ea typeface="宋体" charset="-122"/>
              </a:rPr>
              <a:t>Third Normal Form</a:t>
            </a:r>
            <a:r>
              <a:rPr lang="en-US" altLang="zh-CN" dirty="0" smtClean="0">
                <a:ea typeface="宋体" charset="-122"/>
              </a:rPr>
              <a:t>.</a:t>
            </a:r>
          </a:p>
          <a:p>
            <a:pPr lvl="1"/>
            <a:r>
              <a:rPr lang="en-US" altLang="zh-CN" sz="1800" dirty="0" smtClean="0">
                <a:ea typeface="宋体" charset="-122"/>
              </a:rPr>
              <a:t>Allows some redundancy (with resultant problems; we </a:t>
            </a:r>
            <a:r>
              <a:rPr lang="en-US" altLang="zh-CN" sz="1800" dirty="0" smtClean="0">
                <a:ea typeface="宋体" charset="-122"/>
                <a:sym typeface="Greek Symbols" pitchFamily="18" charset="2"/>
              </a:rPr>
              <a:t>will see examples later)</a:t>
            </a:r>
            <a:endParaRPr lang="en-US" altLang="zh-CN" sz="1800" dirty="0" smtClean="0">
              <a:ea typeface="宋体" charset="-122"/>
            </a:endParaRPr>
          </a:p>
          <a:p>
            <a:pPr lvl="1"/>
            <a:r>
              <a:rPr lang="en-US" altLang="zh-CN" sz="1800" dirty="0" smtClean="0">
                <a:ea typeface="宋体" charset="-122"/>
              </a:rPr>
              <a:t>But FDs can be checked on individual relations without computing a join.</a:t>
            </a:r>
          </a:p>
          <a:p>
            <a:pPr lvl="1"/>
            <a:r>
              <a:rPr lang="en-US" altLang="zh-CN" sz="1800" dirty="0" smtClean="0">
                <a:solidFill>
                  <a:srgbClr val="FF0000"/>
                </a:solidFill>
                <a:ea typeface="宋体" charset="-122"/>
              </a:rPr>
              <a:t>There is always a lossless-join, dependency-preserving decomposition into 3NF</a:t>
            </a:r>
            <a:r>
              <a:rPr lang="en-US" altLang="zh-CN" sz="1800" dirty="0" smtClean="0">
                <a:ea typeface="宋体" charset="-122"/>
              </a:rPr>
              <a:t>.</a:t>
            </a:r>
          </a:p>
        </p:txBody>
      </p:sp>
    </p:spTree>
    <p:extLst>
      <p:ext uri="{BB962C8B-B14F-4D97-AF65-F5344CB8AC3E}">
        <p14:creationId xmlns:p14="http://schemas.microsoft.com/office/powerpoint/2010/main" val="2250210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ltLang="zh-CN" smtClean="0">
                <a:ea typeface="宋体" charset="-122"/>
              </a:rPr>
              <a:t>Third Normal Form</a:t>
            </a:r>
          </a:p>
        </p:txBody>
      </p:sp>
      <p:sp>
        <p:nvSpPr>
          <p:cNvPr id="18435" name="Rectangle 3"/>
          <p:cNvSpPr>
            <a:spLocks noGrp="1" noChangeArrowheads="1"/>
          </p:cNvSpPr>
          <p:nvPr>
            <p:ph type="body" idx="1"/>
          </p:nvPr>
        </p:nvSpPr>
        <p:spPr/>
        <p:txBody>
          <a:bodyPr/>
          <a:lstStyle/>
          <a:p>
            <a:pPr>
              <a:lnSpc>
                <a:spcPct val="90000"/>
              </a:lnSpc>
              <a:tabLst>
                <a:tab pos="2738438" algn="l"/>
              </a:tabLst>
            </a:pPr>
            <a:r>
              <a:rPr lang="en-US" altLang="zh-CN" dirty="0" smtClean="0">
                <a:ea typeface="宋体" charset="-122"/>
              </a:rPr>
              <a:t>A relation schema </a:t>
            </a:r>
            <a:r>
              <a:rPr lang="en-US" altLang="zh-CN" i="1" dirty="0" smtClean="0">
                <a:ea typeface="宋体" charset="-122"/>
              </a:rPr>
              <a:t>R</a:t>
            </a:r>
            <a:r>
              <a:rPr lang="en-US" altLang="zh-CN" dirty="0" smtClean="0">
                <a:ea typeface="宋体" charset="-122"/>
              </a:rPr>
              <a:t> is in third normal form (3NF) if for all:</a:t>
            </a:r>
          </a:p>
          <a:p>
            <a:pPr>
              <a:lnSpc>
                <a:spcPct val="90000"/>
              </a:lnSpc>
              <a:buFont typeface="Monotype Sorts" pitchFamily="2" charset="2"/>
              <a:buNone/>
              <a:tabLst>
                <a:tab pos="2738438" algn="l"/>
              </a:tabLst>
            </a:pP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Symbol" pitchFamily="18" charset="2"/>
              </a:rPr>
              <a:t></a:t>
            </a:r>
            <a:r>
              <a:rPr lang="en-US" altLang="zh-CN" dirty="0" smtClean="0">
                <a:ea typeface="宋体" charset="-122"/>
                <a:sym typeface="Monotype Sorts" pitchFamily="2" charset="2"/>
              </a:rPr>
              <a:t> in </a:t>
            </a:r>
            <a:r>
              <a:rPr lang="en-US" altLang="zh-CN" i="1" dirty="0" smtClean="0">
                <a:ea typeface="宋体" charset="-122"/>
                <a:sym typeface="Monotype Sorts" pitchFamily="2" charset="2"/>
              </a:rPr>
              <a:t>F</a:t>
            </a:r>
            <a:r>
              <a:rPr lang="en-US" altLang="zh-CN" baseline="30000" dirty="0" smtClean="0">
                <a:ea typeface="宋体" charset="-122"/>
                <a:sym typeface="Monotype Sorts" pitchFamily="2" charset="2"/>
              </a:rPr>
              <a:t>+</a:t>
            </a:r>
            <a:r>
              <a:rPr lang="en-US" altLang="zh-CN" dirty="0" smtClean="0">
                <a:ea typeface="宋体" charset="-122"/>
                <a:sym typeface="Monotype Sorts" pitchFamily="2" charset="2"/>
              </a:rPr>
              <a:t/>
            </a:r>
            <a:br>
              <a:rPr lang="en-US" altLang="zh-CN" dirty="0" smtClean="0">
                <a:ea typeface="宋体" charset="-122"/>
                <a:sym typeface="Monotype Sorts" pitchFamily="2" charset="2"/>
              </a:rPr>
            </a:br>
            <a:r>
              <a:rPr lang="en-US" altLang="zh-CN" dirty="0" smtClean="0">
                <a:ea typeface="宋体" charset="-122"/>
                <a:sym typeface="Monotype Sorts" pitchFamily="2" charset="2"/>
              </a:rPr>
              <a:t>at least one of the following holds:</a:t>
            </a:r>
          </a:p>
          <a:p>
            <a:pPr lvl="1">
              <a:lnSpc>
                <a:spcPct val="90000"/>
              </a:lnSpc>
              <a:tabLst>
                <a:tab pos="2738438" algn="l"/>
              </a:tabLst>
            </a:pP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is trivial (i.e.,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Symbol" pitchFamily="18" charset="2"/>
              </a:rPr>
              <a:t> </a:t>
            </a:r>
            <a:r>
              <a:rPr lang="en-US" altLang="zh-CN" sz="1800" dirty="0" smtClean="0">
                <a:ea typeface="宋体" charset="-122"/>
                <a:sym typeface="Greek Symbols" pitchFamily="18" charset="2"/>
              </a:rPr>
              <a:t>)</a:t>
            </a:r>
          </a:p>
          <a:p>
            <a:pPr lvl="1">
              <a:lnSpc>
                <a:spcPct val="90000"/>
              </a:lnSpc>
              <a:tabLst>
                <a:tab pos="2738438" algn="l"/>
              </a:tabLst>
            </a:pP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is a </a:t>
            </a:r>
            <a:r>
              <a:rPr lang="en-US" altLang="zh-CN" sz="1800" dirty="0" err="1" smtClean="0">
                <a:ea typeface="宋体" charset="-122"/>
                <a:sym typeface="Greek Symbols" pitchFamily="18" charset="2"/>
              </a:rPr>
              <a:t>superkey</a:t>
            </a:r>
            <a:r>
              <a:rPr lang="en-US" altLang="zh-CN" sz="1800" dirty="0" smtClean="0">
                <a:ea typeface="宋体" charset="-122"/>
                <a:sym typeface="Greek Symbols" pitchFamily="18" charset="2"/>
              </a:rPr>
              <a:t> for </a:t>
            </a:r>
            <a:r>
              <a:rPr lang="en-US" altLang="zh-CN" sz="1800" i="1" dirty="0" smtClean="0">
                <a:ea typeface="宋体" charset="-122"/>
                <a:sym typeface="Greek Symbols" pitchFamily="18" charset="2"/>
              </a:rPr>
              <a:t>R</a:t>
            </a:r>
            <a:endParaRPr lang="en-US" altLang="zh-CN" sz="1800" dirty="0" smtClean="0">
              <a:ea typeface="宋体" charset="-122"/>
              <a:sym typeface="Greek Symbols" pitchFamily="18" charset="2"/>
            </a:endParaRPr>
          </a:p>
          <a:p>
            <a:pPr lvl="1">
              <a:lnSpc>
                <a:spcPct val="90000"/>
              </a:lnSpc>
              <a:tabLst>
                <a:tab pos="2738438" algn="l"/>
              </a:tabLst>
            </a:pPr>
            <a:r>
              <a:rPr lang="en-US" altLang="zh-CN" sz="1800" b="1" u="sng" dirty="0" smtClean="0">
                <a:solidFill>
                  <a:srgbClr val="00B050"/>
                </a:solidFill>
                <a:ea typeface="宋体" charset="-122"/>
                <a:sym typeface="Greek Symbols" pitchFamily="18" charset="2"/>
              </a:rPr>
              <a:t>Each attribute </a:t>
            </a:r>
            <a:r>
              <a:rPr lang="en-US" altLang="zh-CN" sz="1800" b="1" i="1" u="sng" dirty="0" smtClean="0">
                <a:solidFill>
                  <a:srgbClr val="00B050"/>
                </a:solidFill>
                <a:ea typeface="宋体" charset="-122"/>
                <a:sym typeface="Greek Symbols" pitchFamily="18" charset="2"/>
              </a:rPr>
              <a:t>A</a:t>
            </a:r>
            <a:r>
              <a:rPr lang="en-US" altLang="zh-CN" sz="1800" b="1" u="sng" dirty="0" smtClean="0">
                <a:solidFill>
                  <a:srgbClr val="00B050"/>
                </a:solidFill>
                <a:ea typeface="宋体" charset="-122"/>
                <a:sym typeface="Greek Symbols" pitchFamily="18" charset="2"/>
              </a:rPr>
              <a:t> in </a:t>
            </a:r>
            <a:r>
              <a:rPr lang="en-US" altLang="zh-CN" sz="1800" b="1" i="1" u="sng" dirty="0" smtClean="0">
                <a:solidFill>
                  <a:srgbClr val="00B050"/>
                </a:solidFill>
                <a:ea typeface="宋体" charset="-122"/>
                <a:sym typeface="Symbol" pitchFamily="18" charset="2"/>
              </a:rPr>
              <a:t></a:t>
            </a:r>
            <a:r>
              <a:rPr lang="en-US" altLang="zh-CN" sz="1800" b="1" u="sng" dirty="0" smtClean="0">
                <a:solidFill>
                  <a:srgbClr val="00B050"/>
                </a:solidFill>
                <a:ea typeface="宋体" charset="-122"/>
                <a:sym typeface="Greek Symbols" pitchFamily="18" charset="2"/>
              </a:rPr>
              <a:t> – </a:t>
            </a:r>
            <a:r>
              <a:rPr lang="en-US" altLang="zh-CN" sz="1800" b="1" u="sng" dirty="0" smtClean="0">
                <a:solidFill>
                  <a:srgbClr val="00B050"/>
                </a:solidFill>
                <a:ea typeface="宋体" charset="-122"/>
                <a:sym typeface="Symbol" pitchFamily="18" charset="2"/>
              </a:rPr>
              <a:t></a:t>
            </a:r>
            <a:r>
              <a:rPr lang="en-US" altLang="zh-CN" sz="1800" b="1" u="sng" dirty="0" smtClean="0">
                <a:solidFill>
                  <a:srgbClr val="00B050"/>
                </a:solidFill>
                <a:ea typeface="宋体" charset="-122"/>
                <a:sym typeface="Greek Symbols" pitchFamily="18" charset="2"/>
              </a:rPr>
              <a:t> is contained in a candidate key for </a:t>
            </a:r>
            <a:r>
              <a:rPr lang="en-US" altLang="zh-CN" sz="1800" b="1" i="1" u="sng" dirty="0" smtClean="0">
                <a:solidFill>
                  <a:srgbClr val="00B050"/>
                </a:solidFill>
                <a:ea typeface="宋体" charset="-122"/>
                <a:sym typeface="Greek Symbols" pitchFamily="18" charset="2"/>
              </a:rPr>
              <a:t>R.</a:t>
            </a:r>
          </a:p>
          <a:p>
            <a:pPr lvl="1">
              <a:lnSpc>
                <a:spcPct val="90000"/>
              </a:lnSpc>
              <a:buFont typeface="Monotype Sorts" pitchFamily="2" charset="2"/>
              <a:buNone/>
              <a:tabLst>
                <a:tab pos="2738438" algn="l"/>
              </a:tabLst>
            </a:pPr>
            <a:r>
              <a:rPr lang="en-US" altLang="zh-CN" sz="1800" i="1" dirty="0" smtClean="0">
                <a:ea typeface="宋体" charset="-122"/>
                <a:sym typeface="Greek Symbols" pitchFamily="18" charset="2"/>
              </a:rPr>
              <a:t>             NOTE: </a:t>
            </a:r>
            <a:r>
              <a:rPr lang="en-US" altLang="zh-CN" sz="1800" dirty="0" smtClean="0">
                <a:ea typeface="宋体" charset="-122"/>
                <a:sym typeface="Greek Symbols" pitchFamily="18" charset="2"/>
              </a:rPr>
              <a:t>each attribute may be in a different candidate key)</a:t>
            </a:r>
          </a:p>
          <a:p>
            <a:pPr lvl="1">
              <a:lnSpc>
                <a:spcPct val="90000"/>
              </a:lnSpc>
              <a:buFont typeface="Monotype Sorts" pitchFamily="2" charset="2"/>
              <a:buNone/>
              <a:tabLst>
                <a:tab pos="2738438" algn="l"/>
              </a:tabLst>
            </a:pPr>
            <a:r>
              <a:rPr lang="en-US" altLang="zh-CN" sz="1800" dirty="0" smtClean="0">
                <a:ea typeface="宋体" charset="-122"/>
                <a:sym typeface="Greek Symbols" pitchFamily="18" charset="2"/>
              </a:rPr>
              <a:t>	 Some times, such attribute A is called </a:t>
            </a:r>
            <a:r>
              <a:rPr lang="en-US" altLang="zh-CN" sz="1800" dirty="0" smtClean="0">
                <a:solidFill>
                  <a:schemeClr val="tx2"/>
                </a:solidFill>
                <a:ea typeface="宋体" charset="-122"/>
                <a:sym typeface="Greek Symbols" pitchFamily="18" charset="2"/>
              </a:rPr>
              <a:t>key-attribute</a:t>
            </a:r>
            <a:r>
              <a:rPr lang="en-US" altLang="zh-CN" sz="1800" dirty="0" smtClean="0">
                <a:ea typeface="宋体" charset="-122"/>
                <a:sym typeface="Greek Symbols" pitchFamily="18" charset="2"/>
              </a:rPr>
              <a:t>.</a:t>
            </a:r>
            <a:endParaRPr lang="en-US" altLang="zh-CN" sz="1800" i="1" dirty="0" smtClean="0">
              <a:ea typeface="宋体" charset="-122"/>
              <a:sym typeface="Greek Symbols" pitchFamily="18" charset="2"/>
            </a:endParaRPr>
          </a:p>
          <a:p>
            <a:pPr>
              <a:lnSpc>
                <a:spcPct val="90000"/>
              </a:lnSpc>
              <a:tabLst>
                <a:tab pos="2738438" algn="l"/>
              </a:tabLst>
            </a:pPr>
            <a:r>
              <a:rPr lang="en-US" altLang="zh-CN" dirty="0" smtClean="0">
                <a:ea typeface="宋体" charset="-122"/>
                <a:sym typeface="Greek Symbols" pitchFamily="18" charset="2"/>
              </a:rPr>
              <a:t>If a relation is in </a:t>
            </a:r>
            <a:r>
              <a:rPr lang="en-US" altLang="zh-CN" dirty="0" smtClean="0">
                <a:solidFill>
                  <a:srgbClr val="C00000"/>
                </a:solidFill>
                <a:ea typeface="宋体" charset="-122"/>
                <a:sym typeface="Greek Symbols" pitchFamily="18" charset="2"/>
              </a:rPr>
              <a:t>BCNF it is in 3NF </a:t>
            </a:r>
            <a:r>
              <a:rPr lang="en-US" altLang="zh-CN" dirty="0" smtClean="0">
                <a:ea typeface="宋体" charset="-122"/>
                <a:sym typeface="Greek Symbols" pitchFamily="18" charset="2"/>
              </a:rPr>
              <a:t>(since in BCNF one of the first two conditions above must hold).</a:t>
            </a:r>
          </a:p>
          <a:p>
            <a:pPr>
              <a:lnSpc>
                <a:spcPct val="90000"/>
              </a:lnSpc>
              <a:tabLst>
                <a:tab pos="2738438" algn="l"/>
              </a:tabLst>
            </a:pPr>
            <a:r>
              <a:rPr lang="en-US" altLang="zh-CN" dirty="0" smtClean="0">
                <a:ea typeface="宋体" charset="-122"/>
              </a:rPr>
              <a:t>Third condition is a minimal relaxation of BCNF to ensure dependency preservation (will see why later).</a:t>
            </a:r>
          </a:p>
          <a:p>
            <a:pPr lvl="1">
              <a:lnSpc>
                <a:spcPct val="90000"/>
              </a:lnSpc>
              <a:tabLst>
                <a:tab pos="2738438" algn="l"/>
              </a:tabLst>
            </a:pPr>
            <a:r>
              <a:rPr lang="en-US" altLang="zh-CN" sz="1800" dirty="0" smtClean="0">
                <a:solidFill>
                  <a:schemeClr val="tx2"/>
                </a:solidFill>
                <a:ea typeface="宋体" charset="-122"/>
              </a:rPr>
              <a:t>Only non key-attributes</a:t>
            </a:r>
            <a:r>
              <a:rPr lang="en-US" altLang="zh-CN" sz="1800" dirty="0" smtClean="0">
                <a:ea typeface="宋体" charset="-122"/>
              </a:rPr>
              <a:t> are required to be dependent with candidate key.</a:t>
            </a:r>
            <a:endParaRPr lang="zh-CN" altLang="en-US" sz="1800" dirty="0" smtClean="0">
              <a:ea typeface="宋体" charset="-122"/>
              <a:sym typeface="Greek Symbols" pitchFamily="18" charset="2"/>
            </a:endParaRPr>
          </a:p>
        </p:txBody>
      </p:sp>
    </p:spTree>
    <p:extLst>
      <p:ext uri="{BB962C8B-B14F-4D97-AF65-F5344CB8AC3E}">
        <p14:creationId xmlns:p14="http://schemas.microsoft.com/office/powerpoint/2010/main" val="2056450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altLang="zh-CN" dirty="0" smtClean="0">
                <a:ea typeface="宋体" charset="-122"/>
              </a:rPr>
              <a:t>3NF Example</a:t>
            </a:r>
          </a:p>
        </p:txBody>
      </p:sp>
      <p:sp>
        <p:nvSpPr>
          <p:cNvPr id="19459" name="Rectangle 3"/>
          <p:cNvSpPr>
            <a:spLocks noGrp="1" noChangeArrowheads="1"/>
          </p:cNvSpPr>
          <p:nvPr>
            <p:ph type="body" idx="1"/>
          </p:nvPr>
        </p:nvSpPr>
        <p:spPr>
          <a:xfrm>
            <a:off x="1143000" y="1219200"/>
            <a:ext cx="7477125" cy="4759325"/>
          </a:xfrm>
        </p:spPr>
        <p:txBody>
          <a:bodyPr/>
          <a:lstStyle/>
          <a:p>
            <a:pPr>
              <a:tabLst>
                <a:tab pos="1027113" algn="l"/>
                <a:tab pos="2455863" algn="l"/>
              </a:tabLst>
            </a:pPr>
            <a:r>
              <a:rPr lang="en-US" altLang="zh-CN" sz="1800" dirty="0" smtClean="0">
                <a:ea typeface="宋体" charset="-122"/>
              </a:rPr>
              <a:t>Example</a:t>
            </a:r>
          </a:p>
          <a:p>
            <a:pPr lvl="1">
              <a:tabLst>
                <a:tab pos="1027113" algn="l"/>
                <a:tab pos="2455863" algn="l"/>
              </a:tabLst>
            </a:pPr>
            <a:r>
              <a:rPr lang="en-US" altLang="zh-CN" sz="1600" i="1" dirty="0" smtClean="0">
                <a:ea typeface="宋体" charset="-122"/>
              </a:rPr>
              <a:t>R = (J, K, L)</a:t>
            </a:r>
            <a:br>
              <a:rPr lang="en-US" altLang="zh-CN" sz="1600" i="1" dirty="0" smtClean="0">
                <a:ea typeface="宋体" charset="-122"/>
              </a:rPr>
            </a:br>
            <a:r>
              <a:rPr lang="en-US" altLang="zh-CN" sz="1600" i="1" dirty="0" smtClean="0">
                <a:ea typeface="宋体" charset="-122"/>
              </a:rPr>
              <a:t>F = </a:t>
            </a:r>
            <a:r>
              <a:rPr lang="en-US" altLang="zh-CN" sz="1600" dirty="0" smtClean="0">
                <a:ea typeface="宋体" charset="-122"/>
              </a:rPr>
              <a:t>{</a:t>
            </a:r>
            <a:r>
              <a:rPr lang="en-US" altLang="zh-CN" sz="1600" i="1" dirty="0" smtClean="0">
                <a:ea typeface="宋体" charset="-122"/>
              </a:rPr>
              <a:t>JK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L, L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K</a:t>
            </a:r>
            <a:r>
              <a:rPr lang="en-US" altLang="zh-CN" sz="1600" dirty="0" smtClean="0">
                <a:ea typeface="宋体" charset="-122"/>
                <a:sym typeface="Monotype Sorts" pitchFamily="2" charset="2"/>
              </a:rPr>
              <a:t>}</a:t>
            </a:r>
          </a:p>
          <a:p>
            <a:pPr lvl="1">
              <a:tabLst>
                <a:tab pos="1027113" algn="l"/>
                <a:tab pos="2455863" algn="l"/>
              </a:tabLst>
            </a:pPr>
            <a:r>
              <a:rPr lang="en-US" altLang="zh-CN" sz="1600" dirty="0" smtClean="0">
                <a:ea typeface="宋体" charset="-122"/>
                <a:sym typeface="Monotype Sorts" pitchFamily="2" charset="2"/>
              </a:rPr>
              <a:t>Two candidate keys:  </a:t>
            </a:r>
            <a:r>
              <a:rPr lang="en-US" altLang="zh-CN" sz="1600" i="1" dirty="0" smtClean="0">
                <a:ea typeface="宋体" charset="-122"/>
                <a:sym typeface="Monotype Sorts" pitchFamily="2" charset="2"/>
              </a:rPr>
              <a:t>JK </a:t>
            </a:r>
            <a:r>
              <a:rPr lang="en-US" altLang="zh-CN" sz="1600" dirty="0" smtClean="0">
                <a:ea typeface="宋体" charset="-122"/>
                <a:sym typeface="Monotype Sorts" pitchFamily="2" charset="2"/>
              </a:rPr>
              <a:t>and </a:t>
            </a:r>
            <a:r>
              <a:rPr lang="en-US" altLang="zh-CN" sz="1600" i="1" dirty="0" smtClean="0">
                <a:ea typeface="宋体" charset="-122"/>
                <a:sym typeface="Monotype Sorts" pitchFamily="2" charset="2"/>
              </a:rPr>
              <a:t>JL</a:t>
            </a:r>
          </a:p>
          <a:p>
            <a:pPr lvl="1">
              <a:tabLst>
                <a:tab pos="1027113" algn="l"/>
                <a:tab pos="2455863" algn="l"/>
              </a:tabLst>
            </a:pPr>
            <a:r>
              <a:rPr lang="en-US" altLang="zh-CN" sz="1600" i="1" dirty="0" smtClean="0">
                <a:ea typeface="宋体" charset="-122"/>
                <a:sym typeface="Monotype Sorts" pitchFamily="2" charset="2"/>
              </a:rPr>
              <a:t>R</a:t>
            </a:r>
            <a:r>
              <a:rPr lang="en-US" altLang="zh-CN" sz="1600" dirty="0" smtClean="0">
                <a:ea typeface="宋体" charset="-122"/>
                <a:sym typeface="Monotype Sorts" pitchFamily="2" charset="2"/>
              </a:rPr>
              <a:t> is in 3NF</a:t>
            </a:r>
          </a:p>
          <a:p>
            <a:pPr lvl="1">
              <a:buFont typeface="Monotype Sorts" pitchFamily="2" charset="2"/>
              <a:buNone/>
              <a:tabLst>
                <a:tab pos="1027113" algn="l"/>
                <a:tab pos="2455863" algn="l"/>
              </a:tabLst>
            </a:pP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JK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L	JK </a:t>
            </a:r>
            <a:r>
              <a:rPr lang="en-US" altLang="zh-CN" sz="1600" dirty="0" smtClean="0">
                <a:ea typeface="宋体" charset="-122"/>
                <a:sym typeface="Monotype Sorts" pitchFamily="2" charset="2"/>
              </a:rPr>
              <a:t>is a </a:t>
            </a:r>
            <a:r>
              <a:rPr lang="en-US" altLang="zh-CN" sz="1600" dirty="0" err="1" smtClean="0">
                <a:ea typeface="宋体" charset="-122"/>
                <a:sym typeface="Monotype Sorts" pitchFamily="2" charset="2"/>
              </a:rPr>
              <a:t>superkey</a:t>
            </a:r>
            <a:r>
              <a:rPr lang="en-US" altLang="zh-CN" sz="1600" dirty="0" smtClean="0">
                <a:ea typeface="宋体" charset="-122"/>
                <a:sym typeface="Monotype Sorts" pitchFamily="2" charset="2"/>
              </a:rPr>
              <a:t/>
            </a:r>
            <a:br>
              <a:rPr lang="en-US" altLang="zh-CN" sz="1600" dirty="0" smtClean="0">
                <a:ea typeface="宋体" charset="-122"/>
                <a:sym typeface="Monotype Sorts" pitchFamily="2" charset="2"/>
              </a:rPr>
            </a:b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L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K	K </a:t>
            </a:r>
            <a:r>
              <a:rPr lang="en-US" altLang="zh-CN" sz="1600" dirty="0" smtClean="0">
                <a:ea typeface="宋体" charset="-122"/>
                <a:sym typeface="Monotype Sorts" pitchFamily="2" charset="2"/>
              </a:rPr>
              <a:t>is contained in a candidate key</a:t>
            </a:r>
          </a:p>
          <a:p>
            <a:pPr>
              <a:tabLst>
                <a:tab pos="1027113" algn="l"/>
                <a:tab pos="2455863" algn="l"/>
              </a:tabLst>
            </a:pPr>
            <a:r>
              <a:rPr lang="en-US" altLang="zh-CN" sz="1800" dirty="0" smtClean="0">
                <a:ea typeface="宋体" charset="-122"/>
                <a:sym typeface="Symbol" pitchFamily="18" charset="2"/>
              </a:rPr>
              <a:t>There is some redundancy in 3NF</a:t>
            </a:r>
          </a:p>
          <a:p>
            <a:pPr lvl="1">
              <a:tabLst>
                <a:tab pos="1027113" algn="l"/>
                <a:tab pos="2455863" algn="l"/>
              </a:tabLst>
            </a:pPr>
            <a:r>
              <a:rPr lang="en-US" altLang="zh-CN" dirty="0" smtClean="0">
                <a:ea typeface="宋体" charset="-122"/>
                <a:sym typeface="Symbol" pitchFamily="18" charset="2"/>
              </a:rPr>
              <a:t>Need to use null values in some case</a:t>
            </a:r>
          </a:p>
          <a:p>
            <a:pPr lvl="2">
              <a:tabLst>
                <a:tab pos="1027113" algn="l"/>
                <a:tab pos="2455863" algn="l"/>
              </a:tabLst>
            </a:pPr>
            <a:r>
              <a:rPr lang="en-US" altLang="zh-CN" dirty="0">
                <a:ea typeface="宋体" charset="-122"/>
                <a:sym typeface="Monotype Sorts" pitchFamily="2" charset="2"/>
              </a:rPr>
              <a:t>e.g., to represent the </a:t>
            </a:r>
            <a:r>
              <a:rPr lang="en-US" altLang="zh-CN" dirty="0" smtClean="0">
                <a:ea typeface="宋体" charset="-122"/>
                <a:sym typeface="Monotype Sorts" pitchFamily="2" charset="2"/>
              </a:rPr>
              <a:t>relationship </a:t>
            </a:r>
            <a:r>
              <a:rPr lang="en-US" altLang="zh-CN" i="1" dirty="0" smtClean="0">
                <a:ea typeface="宋体" charset="-122"/>
                <a:sym typeface="Monotype Sorts" pitchFamily="2" charset="2"/>
              </a:rPr>
              <a:t>l</a:t>
            </a:r>
            <a:r>
              <a:rPr lang="en-US" altLang="zh-CN" baseline="-25000" dirty="0" smtClean="0">
                <a:ea typeface="宋体" charset="-122"/>
                <a:sym typeface="Monotype Sorts" pitchFamily="2" charset="2"/>
              </a:rPr>
              <a:t>2</a:t>
            </a:r>
            <a:r>
              <a:rPr lang="en-US" altLang="zh-CN" dirty="0">
                <a:ea typeface="宋体" charset="-122"/>
                <a:sym typeface="Monotype Sorts" pitchFamily="2" charset="2"/>
              </a:rPr>
              <a:t>, </a:t>
            </a:r>
            <a:r>
              <a:rPr lang="en-US" altLang="zh-CN" i="1" dirty="0">
                <a:ea typeface="宋体" charset="-122"/>
                <a:sym typeface="Monotype Sorts" pitchFamily="2" charset="2"/>
              </a:rPr>
              <a:t>k</a:t>
            </a:r>
            <a:r>
              <a:rPr lang="en-US" altLang="zh-CN" baseline="-25000" dirty="0">
                <a:ea typeface="宋体" charset="-122"/>
                <a:sym typeface="Monotype Sorts" pitchFamily="2" charset="2"/>
              </a:rPr>
              <a:t>2</a:t>
            </a:r>
            <a:r>
              <a:rPr lang="en-US" altLang="zh-CN" dirty="0">
                <a:ea typeface="宋体" charset="-122"/>
                <a:sym typeface="Monotype Sorts" pitchFamily="2" charset="2"/>
              </a:rPr>
              <a:t> </a:t>
            </a:r>
            <a:r>
              <a:rPr lang="en-US" altLang="zh-CN" dirty="0" smtClean="0">
                <a:ea typeface="宋体" charset="-122"/>
                <a:sym typeface="Monotype Sorts" pitchFamily="2" charset="2"/>
              </a:rPr>
              <a:t/>
            </a:r>
            <a:br>
              <a:rPr lang="en-US" altLang="zh-CN" dirty="0" smtClean="0">
                <a:ea typeface="宋体" charset="-122"/>
                <a:sym typeface="Monotype Sorts" pitchFamily="2" charset="2"/>
              </a:rPr>
            </a:br>
            <a:r>
              <a:rPr lang="en-US" altLang="zh-CN" dirty="0" smtClean="0">
                <a:ea typeface="宋体" charset="-122"/>
                <a:sym typeface="Monotype Sorts" pitchFamily="2" charset="2"/>
              </a:rPr>
              <a:t>where there </a:t>
            </a:r>
            <a:r>
              <a:rPr lang="en-US" altLang="zh-CN" dirty="0">
                <a:ea typeface="宋体" charset="-122"/>
                <a:sym typeface="Monotype Sorts" pitchFamily="2" charset="2"/>
              </a:rPr>
              <a:t>is no corresponding value for </a:t>
            </a:r>
            <a:r>
              <a:rPr lang="en-US" altLang="zh-CN" i="1" dirty="0">
                <a:ea typeface="宋体" charset="-122"/>
                <a:sym typeface="Monotype Sorts" pitchFamily="2" charset="2"/>
              </a:rPr>
              <a:t>J</a:t>
            </a:r>
            <a:endParaRPr lang="en-US" altLang="zh-CN" dirty="0" smtClean="0">
              <a:ea typeface="宋体" charset="-122"/>
              <a:sym typeface="Symbol" pitchFamily="18" charset="2"/>
            </a:endParaRPr>
          </a:p>
        </p:txBody>
      </p:sp>
      <p:grpSp>
        <p:nvGrpSpPr>
          <p:cNvPr id="11" name="组合 10"/>
          <p:cNvGrpSpPr/>
          <p:nvPr/>
        </p:nvGrpSpPr>
        <p:grpSpPr>
          <a:xfrm>
            <a:off x="6732443" y="3705514"/>
            <a:ext cx="1524000" cy="1952625"/>
            <a:chOff x="4760913" y="1987550"/>
            <a:chExt cx="1524000" cy="1952625"/>
          </a:xfrm>
        </p:grpSpPr>
        <p:sp>
          <p:nvSpPr>
            <p:cNvPr id="12" name="Rectangle 3"/>
            <p:cNvSpPr>
              <a:spLocks noChangeArrowheads="1"/>
            </p:cNvSpPr>
            <p:nvPr/>
          </p:nvSpPr>
          <p:spPr bwMode="auto">
            <a:xfrm>
              <a:off x="4760913" y="1987550"/>
              <a:ext cx="6096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p>
          </p:txBody>
        </p:sp>
        <p:sp>
          <p:nvSpPr>
            <p:cNvPr id="13" name="Rectangle 4"/>
            <p:cNvSpPr>
              <a:spLocks noChangeArrowheads="1"/>
            </p:cNvSpPr>
            <p:nvPr/>
          </p:nvSpPr>
          <p:spPr bwMode="auto">
            <a:xfrm>
              <a:off x="4760913" y="2416175"/>
              <a:ext cx="6096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2</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3</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null</a:t>
              </a:r>
              <a:endParaRPr kumimoji="0" lang="en-US" altLang="zh-CN" sz="1600" b="0" i="1" u="none" strike="noStrike" kern="0" cap="none" spc="0" normalizeH="0" baseline="0" noProof="0" smtClean="0">
                <a:ln>
                  <a:noFill/>
                </a:ln>
                <a:solidFill>
                  <a:srgbClr val="000000"/>
                </a:solidFill>
                <a:effectLst/>
                <a:uLnTx/>
                <a:uFillTx/>
                <a:latin typeface="Helvetica" pitchFamily="34" charset="0"/>
                <a:ea typeface="宋体" charset="-122"/>
              </a:endParaRPr>
            </a:p>
          </p:txBody>
        </p:sp>
        <p:sp>
          <p:nvSpPr>
            <p:cNvPr id="14" name="Rectangle 5"/>
            <p:cNvSpPr>
              <a:spLocks noChangeArrowheads="1"/>
            </p:cNvSpPr>
            <p:nvPr/>
          </p:nvSpPr>
          <p:spPr bwMode="auto">
            <a:xfrm>
              <a:off x="5370513" y="1987550"/>
              <a:ext cx="4572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p>
          </p:txBody>
        </p:sp>
        <p:sp>
          <p:nvSpPr>
            <p:cNvPr id="15" name="Rectangle 6"/>
            <p:cNvSpPr>
              <a:spLocks noChangeArrowheads="1"/>
            </p:cNvSpPr>
            <p:nvPr/>
          </p:nvSpPr>
          <p:spPr bwMode="auto">
            <a:xfrm>
              <a:off x="5370513" y="2416175"/>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2</a:t>
              </a:r>
            </a:p>
          </p:txBody>
        </p:sp>
        <p:sp>
          <p:nvSpPr>
            <p:cNvPr id="16" name="Rectangle 7"/>
            <p:cNvSpPr>
              <a:spLocks noChangeArrowheads="1"/>
            </p:cNvSpPr>
            <p:nvPr/>
          </p:nvSpPr>
          <p:spPr bwMode="auto">
            <a:xfrm>
              <a:off x="5827713" y="1987550"/>
              <a:ext cx="4572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K</a:t>
              </a:r>
            </a:p>
          </p:txBody>
        </p:sp>
        <p:sp>
          <p:nvSpPr>
            <p:cNvPr id="17" name="Rectangle 8"/>
            <p:cNvSpPr>
              <a:spLocks noChangeArrowheads="1"/>
            </p:cNvSpPr>
            <p:nvPr/>
          </p:nvSpPr>
          <p:spPr bwMode="auto">
            <a:xfrm>
              <a:off x="5822950" y="2416175"/>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2</a:t>
              </a:r>
            </a:p>
          </p:txBody>
        </p:sp>
      </p:grpSp>
    </p:spTree>
    <p:extLst>
      <p:ext uri="{BB962C8B-B14F-4D97-AF65-F5344CB8AC3E}">
        <p14:creationId xmlns:p14="http://schemas.microsoft.com/office/powerpoint/2010/main" val="778837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228600"/>
            <a:ext cx="8077200" cy="609600"/>
          </a:xfrm>
        </p:spPr>
        <p:txBody>
          <a:bodyPr/>
          <a:lstStyle/>
          <a:p>
            <a:pPr>
              <a:defRPr/>
            </a:pPr>
            <a:r>
              <a:rPr lang="en-US" altLang="zh-CN" smtClean="0">
                <a:ea typeface="宋体" charset="-122"/>
              </a:rPr>
              <a:t>First Normal Form (Contd.)</a:t>
            </a:r>
          </a:p>
        </p:txBody>
      </p:sp>
      <p:sp>
        <p:nvSpPr>
          <p:cNvPr id="8195" name="Rectangle 3"/>
          <p:cNvSpPr>
            <a:spLocks noGrp="1" noChangeArrowheads="1"/>
          </p:cNvSpPr>
          <p:nvPr>
            <p:ph type="body" idx="1"/>
          </p:nvPr>
        </p:nvSpPr>
        <p:spPr>
          <a:xfrm>
            <a:off x="571500" y="1114425"/>
            <a:ext cx="7848600" cy="3686175"/>
          </a:xfrm>
        </p:spPr>
        <p:txBody>
          <a:bodyPr/>
          <a:lstStyle/>
          <a:p>
            <a:r>
              <a:rPr lang="en-US" altLang="zh-CN" smtClean="0">
                <a:ea typeface="宋体" charset="-122"/>
              </a:rPr>
              <a:t>Atomicity is actually a property of how the elements of the domain are used.</a:t>
            </a:r>
          </a:p>
          <a:p>
            <a:pPr lvl="1"/>
            <a:r>
              <a:rPr lang="en-US" altLang="zh-CN" sz="1800" smtClean="0">
                <a:ea typeface="宋体" charset="-122"/>
              </a:rPr>
              <a:t>E.g. Strings would normally be considered indivisible </a:t>
            </a:r>
          </a:p>
          <a:p>
            <a:pPr lvl="1"/>
            <a:r>
              <a:rPr lang="en-US" altLang="zh-CN" sz="1800" smtClean="0">
                <a:ea typeface="宋体" charset="-122"/>
              </a:rPr>
              <a:t>Suppose that students are given roll numbers which are strings 	of the form </a:t>
            </a:r>
            <a:r>
              <a:rPr lang="en-US" altLang="zh-CN" sz="1800" i="1" smtClean="0">
                <a:ea typeface="宋体" charset="-122"/>
              </a:rPr>
              <a:t>CS0012 </a:t>
            </a:r>
            <a:r>
              <a:rPr lang="en-US" altLang="zh-CN" sz="1800" smtClean="0">
                <a:ea typeface="宋体" charset="-122"/>
              </a:rPr>
              <a:t>or </a:t>
            </a:r>
            <a:r>
              <a:rPr lang="en-US" altLang="zh-CN" sz="1800" i="1" smtClean="0">
                <a:ea typeface="宋体" charset="-122"/>
              </a:rPr>
              <a:t>EE1127</a:t>
            </a:r>
          </a:p>
          <a:p>
            <a:pPr lvl="2"/>
            <a:r>
              <a:rPr lang="en-US" altLang="zh-CN" sz="1800" smtClean="0">
                <a:ea typeface="宋体" charset="-122"/>
              </a:rPr>
              <a:t>If the first two characters are extracted to find the department, the domain of roll numbers is not atomic.</a:t>
            </a:r>
          </a:p>
          <a:p>
            <a:pPr lvl="2"/>
            <a:r>
              <a:rPr lang="en-US" altLang="zh-CN" sz="1800" smtClean="0">
                <a:ea typeface="宋体" charset="-122"/>
              </a:rPr>
              <a:t>Doing so is a bad idea: </a:t>
            </a:r>
            <a:r>
              <a:rPr lang="en-US" altLang="zh-CN" sz="1800" smtClean="0">
                <a:solidFill>
                  <a:schemeClr val="tx2"/>
                </a:solidFill>
                <a:ea typeface="宋体" charset="-122"/>
              </a:rPr>
              <a:t>leads to encoding of information in application program</a:t>
            </a:r>
            <a:r>
              <a:rPr lang="en-US" altLang="zh-CN" sz="1800" smtClean="0">
                <a:ea typeface="宋体" charset="-122"/>
              </a:rPr>
              <a:t> rather than in the database.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Another 3NF Sample</a:t>
            </a:r>
            <a:endParaRPr lang="zh-CN" altLang="en-US" dirty="0"/>
          </a:p>
        </p:txBody>
      </p:sp>
      <p:sp>
        <p:nvSpPr>
          <p:cNvPr id="3" name="内容占位符 2"/>
          <p:cNvSpPr>
            <a:spLocks noGrp="1"/>
          </p:cNvSpPr>
          <p:nvPr>
            <p:ph idx="1"/>
          </p:nvPr>
        </p:nvSpPr>
        <p:spPr>
          <a:xfrm>
            <a:off x="506846" y="957406"/>
            <a:ext cx="7848600" cy="4876800"/>
          </a:xfrm>
        </p:spPr>
        <p:txBody>
          <a:bodyPr/>
          <a:lstStyle/>
          <a:p>
            <a:r>
              <a:rPr lang="en-US" altLang="zh-CN" dirty="0" smtClean="0"/>
              <a:t>Revise the </a:t>
            </a:r>
            <a:r>
              <a:rPr lang="en-US" altLang="zh-CN" i="1" dirty="0" smtClean="0"/>
              <a:t>advisor</a:t>
            </a:r>
            <a:r>
              <a:rPr lang="en-US" altLang="zh-CN" dirty="0" smtClean="0"/>
              <a:t> relationship.</a:t>
            </a:r>
          </a:p>
          <a:p>
            <a:pPr lvl="1"/>
            <a:r>
              <a:rPr lang="en-US" altLang="zh-CN" dirty="0" smtClean="0"/>
              <a:t>The E-R diagram specifies the constraint that “</a:t>
            </a:r>
            <a:r>
              <a:rPr lang="en-US" altLang="zh-CN" i="1" dirty="0" smtClean="0">
                <a:solidFill>
                  <a:srgbClr val="002060"/>
                </a:solidFill>
              </a:rPr>
              <a:t>a student may have more than one advisor, but at most one in a given department</a:t>
            </a:r>
            <a:r>
              <a:rPr lang="en-US" altLang="zh-CN" dirty="0" smtClean="0"/>
              <a:t>”</a:t>
            </a:r>
          </a:p>
          <a:p>
            <a:pPr lvl="1"/>
            <a:r>
              <a:rPr lang="en-US" altLang="zh-CN" dirty="0" smtClean="0"/>
              <a:t>There’s another constraint that “</a:t>
            </a:r>
            <a:r>
              <a:rPr lang="en-US" altLang="zh-CN" i="1" dirty="0">
                <a:solidFill>
                  <a:srgbClr val="002060"/>
                </a:solidFill>
              </a:rPr>
              <a:t>an instructor can act as advisor for only a single department</a:t>
            </a:r>
            <a:r>
              <a:rPr lang="en-US" altLang="zh-CN" dirty="0" smtClean="0"/>
              <a:t>”. </a:t>
            </a:r>
          </a:p>
          <a:p>
            <a:pPr>
              <a:tabLst>
                <a:tab pos="1027113" algn="l"/>
                <a:tab pos="2455863" algn="l"/>
              </a:tabLst>
            </a:pPr>
            <a:r>
              <a:rPr lang="en-US" altLang="zh-CN" dirty="0">
                <a:ea typeface="宋体" charset="-122"/>
              </a:rPr>
              <a:t>Relation </a:t>
            </a:r>
            <a:r>
              <a:rPr lang="en-US" altLang="zh-CN" i="1" dirty="0" err="1">
                <a:ea typeface="宋体" charset="-122"/>
              </a:rPr>
              <a:t>dept_advisor</a:t>
            </a:r>
            <a:r>
              <a:rPr lang="en-US" altLang="zh-CN" dirty="0">
                <a:ea typeface="宋体" charset="-122"/>
              </a:rPr>
              <a:t>:</a:t>
            </a:r>
          </a:p>
          <a:p>
            <a:pPr lvl="1">
              <a:tabLst>
                <a:tab pos="1027113" algn="l"/>
                <a:tab pos="2455863" algn="l"/>
              </a:tabLst>
            </a:pPr>
            <a:r>
              <a:rPr lang="en-US" altLang="zh-CN" sz="1600" i="1" dirty="0" err="1">
                <a:ea typeface="宋体" charset="-122"/>
              </a:rPr>
              <a:t>dept_advisor</a:t>
            </a:r>
            <a:r>
              <a:rPr lang="en-US" altLang="zh-CN" sz="1600" i="1" dirty="0">
                <a:ea typeface="宋体" charset="-122"/>
              </a:rPr>
              <a:t> </a:t>
            </a:r>
            <a:r>
              <a:rPr lang="en-US" altLang="zh-CN" sz="1600" dirty="0">
                <a:ea typeface="宋体" charset="-122"/>
              </a:rPr>
              <a:t>(</a:t>
            </a:r>
            <a:r>
              <a:rPr lang="en-US" altLang="zh-CN" sz="1600" i="1" dirty="0" err="1">
                <a:ea typeface="宋体" charset="-122"/>
              </a:rPr>
              <a:t>s_ID</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i="1" dirty="0" err="1">
                <a:ea typeface="宋体" charset="-122"/>
              </a:rPr>
              <a:t>dept_name</a:t>
            </a:r>
            <a:r>
              <a:rPr lang="en-US" altLang="zh-CN" sz="1600" i="1" dirty="0">
                <a:ea typeface="宋体" charset="-122"/>
              </a:rPr>
              <a:t>)</a:t>
            </a:r>
            <a:br>
              <a:rPr lang="en-US" altLang="zh-CN" sz="1600" i="1" dirty="0">
                <a:ea typeface="宋体" charset="-122"/>
              </a:rPr>
            </a:br>
            <a:r>
              <a:rPr lang="en-US" altLang="zh-CN" sz="1600" i="1" dirty="0" smtClean="0">
                <a:ea typeface="宋体" charset="-122"/>
              </a:rPr>
              <a:t>           F </a:t>
            </a:r>
            <a:r>
              <a:rPr lang="en-US" altLang="zh-CN" sz="1600" i="1" dirty="0">
                <a:ea typeface="宋体" charset="-122"/>
              </a:rPr>
              <a:t>= </a:t>
            </a:r>
            <a:r>
              <a:rPr lang="en-US" altLang="zh-CN" sz="1600" dirty="0">
                <a:ea typeface="宋体" charset="-122"/>
              </a:rPr>
              <a:t>{</a:t>
            </a:r>
            <a:r>
              <a:rPr lang="en-US" altLang="zh-CN" sz="1600" i="1" dirty="0" err="1">
                <a:ea typeface="宋体" charset="-122"/>
              </a:rPr>
              <a:t>s_ID</a:t>
            </a:r>
            <a:r>
              <a:rPr lang="en-US" altLang="zh-CN" sz="1600" i="1" dirty="0">
                <a:ea typeface="宋体" charset="-122"/>
              </a:rPr>
              <a:t>, </a:t>
            </a:r>
            <a:r>
              <a:rPr lang="en-US" altLang="zh-CN" sz="1600" i="1" dirty="0" err="1">
                <a:ea typeface="宋体" charset="-122"/>
              </a:rPr>
              <a:t>dept_name</a:t>
            </a:r>
            <a:r>
              <a:rPr lang="en-US" altLang="zh-CN" sz="1600" i="1" dirty="0">
                <a:ea typeface="宋体" charset="-122"/>
              </a:rPr>
              <a:t> </a:t>
            </a:r>
            <a:r>
              <a:rPr lang="en-US" altLang="zh-CN" sz="1600" dirty="0">
                <a:ea typeface="宋体" charset="-122"/>
                <a:sym typeface="Symbol" pitchFamily="18" charset="2"/>
              </a:rPr>
              <a:t></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dirty="0">
                <a:ea typeface="宋体" charset="-122"/>
                <a:sym typeface="Symbol" pitchFamily="18" charset="2"/>
              </a:rPr>
              <a:t></a:t>
            </a:r>
            <a:r>
              <a:rPr lang="en-US" altLang="zh-CN" sz="1600" i="1" dirty="0">
                <a:ea typeface="宋体" charset="-122"/>
                <a:sym typeface="Wingdings" pitchFamily="2" charset="2"/>
              </a:rPr>
              <a:t> </a:t>
            </a:r>
            <a:r>
              <a:rPr lang="en-US" altLang="zh-CN" sz="1600" i="1" dirty="0" err="1">
                <a:ea typeface="宋体" charset="-122"/>
                <a:sym typeface="Wingdings" pitchFamily="2" charset="2"/>
              </a:rPr>
              <a:t>dept_name</a:t>
            </a:r>
            <a:r>
              <a:rPr lang="en-US" altLang="zh-CN" sz="1600" dirty="0">
                <a:ea typeface="宋体" charset="-122"/>
                <a:sym typeface="Monotype Sorts" pitchFamily="2" charset="2"/>
              </a:rPr>
              <a:t>}</a:t>
            </a:r>
          </a:p>
          <a:p>
            <a:pPr lvl="1">
              <a:tabLst>
                <a:tab pos="1027113" algn="l"/>
                <a:tab pos="2455863" algn="l"/>
              </a:tabLst>
            </a:pPr>
            <a:r>
              <a:rPr lang="en-US" altLang="zh-CN" sz="1600" dirty="0">
                <a:ea typeface="宋体" charset="-122"/>
                <a:sym typeface="Monotype Sorts" pitchFamily="2" charset="2"/>
              </a:rPr>
              <a:t>Two candidate keys:  </a:t>
            </a:r>
            <a:r>
              <a:rPr lang="en-US" altLang="zh-CN" sz="1600" dirty="0" smtClean="0">
                <a:ea typeface="宋体" charset="-122"/>
                <a:sym typeface="Monotype Sorts" pitchFamily="2" charset="2"/>
              </a:rPr>
              <a:t>(</a:t>
            </a:r>
            <a:r>
              <a:rPr lang="en-US" altLang="zh-CN" sz="1600" i="1" dirty="0" err="1" smtClean="0">
                <a:ea typeface="宋体" charset="-122"/>
                <a:sym typeface="Monotype Sorts" pitchFamily="2" charset="2"/>
              </a:rPr>
              <a:t>s_ID</a:t>
            </a:r>
            <a:r>
              <a:rPr lang="en-US" altLang="zh-CN" sz="1600" i="1" dirty="0">
                <a:ea typeface="宋体" charset="-122"/>
                <a:sym typeface="Monotype Sorts" pitchFamily="2" charset="2"/>
              </a:rPr>
              <a:t>, </a:t>
            </a:r>
            <a:r>
              <a:rPr lang="en-US" altLang="zh-CN" sz="1600" i="1" dirty="0" err="1" smtClean="0">
                <a:ea typeface="宋体" charset="-122"/>
                <a:sym typeface="Monotype Sorts" pitchFamily="2" charset="2"/>
              </a:rPr>
              <a:t>dept_name</a:t>
            </a:r>
            <a:r>
              <a:rPr lang="en-US" altLang="zh-CN" sz="1600" i="1" dirty="0" smtClean="0">
                <a:ea typeface="宋体" charset="-122"/>
                <a:sym typeface="Monotype Sorts" pitchFamily="2" charset="2"/>
              </a:rPr>
              <a:t>) </a:t>
            </a:r>
            <a:r>
              <a:rPr lang="en-US" altLang="zh-CN" sz="1600" dirty="0">
                <a:ea typeface="宋体" charset="-122"/>
                <a:sym typeface="Monotype Sorts" pitchFamily="2" charset="2"/>
              </a:rPr>
              <a:t>and </a:t>
            </a:r>
            <a:r>
              <a:rPr lang="en-US" altLang="zh-CN" sz="1600" i="1" dirty="0">
                <a:ea typeface="宋体" charset="-122"/>
                <a:sym typeface="Monotype Sorts" pitchFamily="2" charset="2"/>
              </a:rPr>
              <a:t> </a:t>
            </a:r>
            <a:r>
              <a:rPr lang="en-US" altLang="zh-CN" sz="1600" i="1" dirty="0" smtClean="0">
                <a:ea typeface="宋体" charset="-122"/>
                <a:sym typeface="Monotype Sorts" pitchFamily="2" charset="2"/>
              </a:rPr>
              <a:t>(</a:t>
            </a:r>
            <a:r>
              <a:rPr lang="en-US" altLang="zh-CN" sz="1600" i="1" dirty="0" err="1" smtClean="0">
                <a:ea typeface="宋体" charset="-122"/>
                <a:sym typeface="Monotype Sorts" pitchFamily="2" charset="2"/>
              </a:rPr>
              <a:t>i_ID</a:t>
            </a:r>
            <a:r>
              <a:rPr lang="en-US" altLang="zh-CN" sz="1600" i="1" dirty="0">
                <a:ea typeface="宋体" charset="-122"/>
                <a:sym typeface="Monotype Sorts" pitchFamily="2" charset="2"/>
              </a:rPr>
              <a:t>, </a:t>
            </a:r>
            <a:r>
              <a:rPr lang="en-US" altLang="zh-CN" sz="1600" i="1" dirty="0" err="1" smtClean="0">
                <a:ea typeface="宋体" charset="-122"/>
                <a:sym typeface="Monotype Sorts" pitchFamily="2" charset="2"/>
              </a:rPr>
              <a:t>s_ID</a:t>
            </a:r>
            <a:r>
              <a:rPr lang="en-US" altLang="zh-CN" sz="1600" i="1" dirty="0" smtClean="0">
                <a:ea typeface="宋体" charset="-122"/>
                <a:sym typeface="Monotype Sorts" pitchFamily="2" charset="2"/>
              </a:rPr>
              <a:t>)</a:t>
            </a:r>
            <a:endParaRPr lang="en-US" altLang="zh-CN" sz="1600" i="1" dirty="0">
              <a:ea typeface="宋体" charset="-122"/>
              <a:sym typeface="Monotype Sorts" pitchFamily="2" charset="2"/>
            </a:endParaRPr>
          </a:p>
          <a:p>
            <a:pPr lvl="1">
              <a:tabLst>
                <a:tab pos="1027113" algn="l"/>
                <a:tab pos="2455863" algn="l"/>
              </a:tabLst>
            </a:pPr>
            <a:r>
              <a:rPr lang="en-US" altLang="zh-CN" sz="1600" i="1" dirty="0">
                <a:ea typeface="宋体" charset="-122"/>
                <a:sym typeface="Monotype Sorts" pitchFamily="2" charset="2"/>
              </a:rPr>
              <a:t>R</a:t>
            </a:r>
            <a:r>
              <a:rPr lang="en-US" altLang="zh-CN" sz="1600" dirty="0">
                <a:ea typeface="宋体" charset="-122"/>
                <a:sym typeface="Monotype Sorts" pitchFamily="2" charset="2"/>
              </a:rPr>
              <a:t> is in 3NF</a:t>
            </a:r>
          </a:p>
          <a:p>
            <a:pPr lvl="2">
              <a:tabLst>
                <a:tab pos="1027113" algn="l"/>
                <a:tab pos="2455863" algn="l"/>
              </a:tabLst>
            </a:pPr>
            <a:r>
              <a:rPr lang="en-US" altLang="zh-CN" i="1" dirty="0" err="1" smtClean="0">
                <a:ea typeface="宋体" charset="-122"/>
              </a:rPr>
              <a:t>i_ID</a:t>
            </a:r>
            <a:r>
              <a:rPr lang="en-US" altLang="zh-CN" i="1" dirty="0" smtClean="0">
                <a:ea typeface="宋体" charset="-122"/>
              </a:rPr>
              <a:t> </a:t>
            </a:r>
            <a:r>
              <a:rPr lang="en-US" altLang="zh-CN" dirty="0">
                <a:ea typeface="宋体" charset="-122"/>
                <a:sym typeface="Symbol" pitchFamily="18" charset="2"/>
              </a:rPr>
              <a:t></a:t>
            </a:r>
            <a:r>
              <a:rPr lang="en-US" altLang="zh-CN" i="1" dirty="0">
                <a:ea typeface="宋体" charset="-122"/>
                <a:sym typeface="Wingdings" pitchFamily="2" charset="2"/>
              </a:rPr>
              <a:t> </a:t>
            </a:r>
            <a:r>
              <a:rPr lang="en-US" altLang="zh-CN" i="1" dirty="0" err="1" smtClean="0">
                <a:ea typeface="宋体" charset="-122"/>
                <a:sym typeface="Wingdings" pitchFamily="2" charset="2"/>
              </a:rPr>
              <a:t>dept_name</a:t>
            </a:r>
            <a:r>
              <a:rPr lang="en-US" altLang="zh-CN" i="1" dirty="0" smtClean="0">
                <a:ea typeface="宋体" charset="-122"/>
                <a:sym typeface="Monotype Sorts" pitchFamily="2" charset="2"/>
              </a:rPr>
              <a:t>, </a:t>
            </a:r>
            <a:r>
              <a:rPr lang="en-US" altLang="zh-CN" i="1" dirty="0">
                <a:ea typeface="宋体" charset="-122"/>
                <a:sym typeface="Monotype Sorts" pitchFamily="2" charset="2"/>
              </a:rPr>
              <a:t>	</a:t>
            </a:r>
          </a:p>
          <a:p>
            <a:pPr lvl="3">
              <a:tabLst>
                <a:tab pos="1027113" algn="l"/>
                <a:tab pos="2455863" algn="l"/>
              </a:tabLst>
            </a:pPr>
            <a:r>
              <a:rPr lang="en-US" altLang="zh-CN" i="1" dirty="0" err="1">
                <a:ea typeface="宋体" charset="-122"/>
                <a:sym typeface="Monotype Sorts" pitchFamily="2" charset="2"/>
              </a:rPr>
              <a:t>dept_name</a:t>
            </a:r>
            <a:r>
              <a:rPr lang="en-US" altLang="zh-CN" i="1" dirty="0">
                <a:ea typeface="宋体" charset="-122"/>
                <a:sym typeface="Monotype Sorts" pitchFamily="2" charset="2"/>
              </a:rPr>
              <a:t> </a:t>
            </a:r>
            <a:r>
              <a:rPr lang="en-US" altLang="zh-CN" dirty="0">
                <a:ea typeface="宋体" charset="-122"/>
                <a:sym typeface="Monotype Sorts" pitchFamily="2" charset="2"/>
              </a:rPr>
              <a:t>is </a:t>
            </a:r>
            <a:r>
              <a:rPr lang="en-US" altLang="zh-CN" dirty="0" smtClean="0">
                <a:ea typeface="宋体" charset="-122"/>
                <a:sym typeface="Monotype Sorts" pitchFamily="2" charset="2"/>
              </a:rPr>
              <a:t>contained</a:t>
            </a:r>
            <a:br>
              <a:rPr lang="en-US" altLang="zh-CN" dirty="0" smtClean="0">
                <a:ea typeface="宋体" charset="-122"/>
                <a:sym typeface="Monotype Sorts" pitchFamily="2" charset="2"/>
              </a:rPr>
            </a:br>
            <a:r>
              <a:rPr lang="en-US" altLang="zh-CN" dirty="0" smtClean="0">
                <a:ea typeface="宋体" charset="-122"/>
                <a:sym typeface="Monotype Sorts" pitchFamily="2" charset="2"/>
              </a:rPr>
              <a:t>   in </a:t>
            </a:r>
            <a:r>
              <a:rPr lang="en-US" altLang="zh-CN" dirty="0">
                <a:ea typeface="宋体" charset="-122"/>
                <a:sym typeface="Monotype Sorts" pitchFamily="2" charset="2"/>
              </a:rPr>
              <a:t>a candidate key</a:t>
            </a:r>
          </a:p>
          <a:p>
            <a:endParaRPr lang="zh-CN" alt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969" y="4139296"/>
            <a:ext cx="4064603" cy="211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60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en-US" altLang="zh-CN" smtClean="0">
                <a:ea typeface="宋体" charset="-122"/>
              </a:rPr>
              <a:t>Testing for 3NF</a:t>
            </a:r>
          </a:p>
        </p:txBody>
      </p:sp>
      <p:sp>
        <p:nvSpPr>
          <p:cNvPr id="20483" name="Rectangle 3"/>
          <p:cNvSpPr>
            <a:spLocks noGrp="1" noChangeArrowheads="1"/>
          </p:cNvSpPr>
          <p:nvPr>
            <p:ph type="body" idx="1"/>
          </p:nvPr>
        </p:nvSpPr>
        <p:spPr/>
        <p:txBody>
          <a:bodyPr/>
          <a:lstStyle/>
          <a:p>
            <a:r>
              <a:rPr lang="en-US" altLang="zh-CN" dirty="0" smtClean="0">
                <a:ea typeface="宋体" charset="-122"/>
              </a:rPr>
              <a:t>Optimization: Need to check only FDs in </a:t>
            </a:r>
            <a:r>
              <a:rPr lang="en-US" altLang="zh-CN" i="1" dirty="0" smtClean="0">
                <a:ea typeface="宋体" charset="-122"/>
              </a:rPr>
              <a:t>F</a:t>
            </a:r>
            <a:r>
              <a:rPr lang="en-US" altLang="zh-CN" dirty="0" smtClean="0">
                <a:ea typeface="宋体" charset="-122"/>
              </a:rPr>
              <a:t>, need not check all FDs in F</a:t>
            </a:r>
            <a:r>
              <a:rPr lang="en-US" altLang="zh-CN" baseline="30000" dirty="0" smtClean="0">
                <a:ea typeface="宋体" charset="-122"/>
              </a:rPr>
              <a:t>+</a:t>
            </a:r>
            <a:r>
              <a:rPr lang="en-US" altLang="zh-CN" dirty="0" smtClean="0">
                <a:ea typeface="宋体" charset="-122"/>
              </a:rPr>
              <a:t>.</a:t>
            </a:r>
          </a:p>
          <a:p>
            <a:r>
              <a:rPr lang="en-US" altLang="zh-CN" dirty="0" smtClean="0">
                <a:ea typeface="宋体" charset="-122"/>
              </a:rPr>
              <a:t>Use attribute closure to check, for each dependency </a:t>
            </a:r>
            <a:r>
              <a:rPr lang="en-US" altLang="zh-CN" dirty="0" smtClean="0">
                <a:ea typeface="宋体" charset="-122"/>
                <a:sym typeface="Symbol" pitchFamily="18" charset="2"/>
              </a:rPr>
              <a:t>  , if  </a:t>
            </a:r>
            <a:r>
              <a:rPr lang="en-US" altLang="zh-CN" dirty="0" smtClean="0">
                <a:ea typeface="宋体" charset="-122"/>
              </a:rPr>
              <a:t>is a </a:t>
            </a:r>
            <a:r>
              <a:rPr lang="en-US" altLang="zh-CN" dirty="0" err="1" smtClean="0">
                <a:ea typeface="宋体" charset="-122"/>
              </a:rPr>
              <a:t>superkey</a:t>
            </a:r>
            <a:r>
              <a:rPr lang="en-US" altLang="zh-CN" dirty="0" smtClean="0">
                <a:ea typeface="宋体" charset="-122"/>
              </a:rPr>
              <a:t>.</a:t>
            </a:r>
          </a:p>
          <a:p>
            <a:r>
              <a:rPr lang="en-US" altLang="zh-CN" dirty="0" smtClean="0">
                <a:ea typeface="宋体" charset="-122"/>
              </a:rPr>
              <a:t>If </a:t>
            </a:r>
            <a:r>
              <a:rPr lang="en-US" altLang="zh-CN" dirty="0" smtClean="0">
                <a:ea typeface="宋体" charset="-122"/>
                <a:sym typeface="Symbol" pitchFamily="18" charset="2"/>
              </a:rPr>
              <a:t> </a:t>
            </a:r>
            <a:r>
              <a:rPr lang="en-US" altLang="zh-CN" dirty="0" smtClean="0">
                <a:ea typeface="宋体" charset="-122"/>
              </a:rPr>
              <a:t>is not a </a:t>
            </a:r>
            <a:r>
              <a:rPr lang="en-US" altLang="zh-CN" dirty="0" err="1" smtClean="0">
                <a:ea typeface="宋体" charset="-122"/>
              </a:rPr>
              <a:t>superkey</a:t>
            </a:r>
            <a:r>
              <a:rPr lang="en-US" altLang="zh-CN" dirty="0" smtClean="0">
                <a:ea typeface="宋体" charset="-122"/>
              </a:rPr>
              <a:t>, we have to verify if each attribute in </a:t>
            </a:r>
            <a:r>
              <a:rPr lang="en-US" altLang="zh-CN" dirty="0" smtClean="0">
                <a:ea typeface="宋体" charset="-122"/>
                <a:sym typeface="Symbol" pitchFamily="18" charset="2"/>
              </a:rPr>
              <a:t></a:t>
            </a:r>
            <a:r>
              <a:rPr lang="en-US" altLang="zh-CN" dirty="0" smtClean="0">
                <a:ea typeface="宋体" charset="-122"/>
              </a:rPr>
              <a:t> is contained in a candidate key of </a:t>
            </a:r>
            <a:r>
              <a:rPr lang="en-US" altLang="zh-CN" i="1" dirty="0" smtClean="0">
                <a:ea typeface="宋体" charset="-122"/>
              </a:rPr>
              <a:t>R</a:t>
            </a:r>
          </a:p>
          <a:p>
            <a:pPr lvl="1"/>
            <a:r>
              <a:rPr lang="en-US" altLang="zh-CN" sz="1800" dirty="0" smtClean="0">
                <a:ea typeface="宋体" charset="-122"/>
              </a:rPr>
              <a:t>this test is rather more expensive, since it involve finding candidate keys</a:t>
            </a:r>
          </a:p>
          <a:p>
            <a:pPr lvl="1"/>
            <a:r>
              <a:rPr lang="en-US" altLang="zh-CN" sz="1800" dirty="0" smtClean="0">
                <a:ea typeface="宋体" charset="-122"/>
              </a:rPr>
              <a:t>testing for 3NF has been shown to be NP-hard</a:t>
            </a:r>
          </a:p>
          <a:p>
            <a:pPr lvl="1"/>
            <a:r>
              <a:rPr lang="en-US" altLang="zh-CN" sz="1800" dirty="0" smtClean="0">
                <a:ea typeface="宋体" charset="-122"/>
              </a:rPr>
              <a:t>Interestingly, decomposition into third normal form can be done in polynomial time </a:t>
            </a:r>
          </a:p>
        </p:txBody>
      </p:sp>
    </p:spTree>
    <p:extLst>
      <p:ext uri="{BB962C8B-B14F-4D97-AF65-F5344CB8AC3E}">
        <p14:creationId xmlns:p14="http://schemas.microsoft.com/office/powerpoint/2010/main" val="10484077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498780" y="46180"/>
            <a:ext cx="8077200" cy="609600"/>
          </a:xfrm>
        </p:spPr>
        <p:txBody>
          <a:bodyPr/>
          <a:lstStyle/>
          <a:p>
            <a:pPr>
              <a:defRPr/>
            </a:pPr>
            <a:r>
              <a:rPr lang="en-US" altLang="zh-CN" dirty="0" smtClean="0">
                <a:ea typeface="宋体" charset="-122"/>
              </a:rPr>
              <a:t>Concept of Canonical Cover</a:t>
            </a:r>
          </a:p>
        </p:txBody>
      </p:sp>
      <p:sp>
        <p:nvSpPr>
          <p:cNvPr id="18435" name="Rectangle 3"/>
          <p:cNvSpPr>
            <a:spLocks noGrp="1" noChangeArrowheads="1"/>
          </p:cNvSpPr>
          <p:nvPr>
            <p:ph type="body" idx="1"/>
          </p:nvPr>
        </p:nvSpPr>
        <p:spPr>
          <a:xfrm>
            <a:off x="571500" y="1114425"/>
            <a:ext cx="7556500" cy="4876800"/>
          </a:xfrm>
        </p:spPr>
        <p:txBody>
          <a:bodyPr/>
          <a:lstStyle/>
          <a:p>
            <a:r>
              <a:rPr lang="en-US" altLang="zh-CN" dirty="0" smtClean="0">
                <a:ea typeface="宋体" charset="-122"/>
              </a:rPr>
              <a:t>Sets of functional dependencies may have redundant dependencies that can be inferred from the others</a:t>
            </a:r>
          </a:p>
          <a:p>
            <a:pPr lvl="1"/>
            <a:r>
              <a:rPr lang="en-US" altLang="zh-CN" dirty="0" smtClean="0">
                <a:ea typeface="宋体" charset="-122"/>
              </a:rPr>
              <a:t>For example:  </a:t>
            </a:r>
            <a:r>
              <a:rPr lang="en-US" altLang="zh-CN" i="1" dirty="0" smtClean="0">
                <a:ea typeface="宋体" charset="-122"/>
              </a:rPr>
              <a:t>A </a:t>
            </a:r>
            <a:r>
              <a:rPr lang="en-US" altLang="zh-CN" dirty="0" smtClean="0">
                <a:ea typeface="宋体" charset="-122"/>
                <a:sym typeface="Symbol" pitchFamily="18" charset="2"/>
              </a:rPr>
              <a:t></a:t>
            </a:r>
            <a:r>
              <a:rPr lang="en-US" altLang="zh-CN" i="1" dirty="0" smtClean="0">
                <a:ea typeface="宋体" charset="-122"/>
              </a:rPr>
              <a:t> C</a:t>
            </a:r>
            <a:r>
              <a:rPr lang="en-US" altLang="zh-CN" dirty="0" smtClean="0">
                <a:ea typeface="宋体" charset="-122"/>
              </a:rPr>
              <a:t> is redundant in: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 A</a:t>
            </a:r>
            <a:r>
              <a:rPr lang="en-US" altLang="zh-CN" i="1" dirty="0" smtClean="0">
                <a:ea typeface="宋体" charset="-122"/>
                <a:sym typeface="Wingdings" pitchFamily="2" charset="2"/>
              </a:rPr>
              <a:t> C</a:t>
            </a:r>
            <a:r>
              <a:rPr lang="en-US" altLang="zh-CN" dirty="0" smtClean="0">
                <a:ea typeface="宋体" charset="-122"/>
              </a:rPr>
              <a:t>}</a:t>
            </a:r>
          </a:p>
          <a:p>
            <a:pPr lvl="1"/>
            <a:r>
              <a:rPr lang="en-US" altLang="zh-CN" dirty="0" smtClean="0">
                <a:ea typeface="宋体" charset="-122"/>
              </a:rPr>
              <a:t>Parts of a functional dependency may be redundant</a:t>
            </a:r>
          </a:p>
          <a:p>
            <a:pPr lvl="2"/>
            <a:r>
              <a:rPr lang="en-US" altLang="zh-CN" dirty="0" smtClean="0">
                <a:ea typeface="宋体" charset="-122"/>
              </a:rPr>
              <a:t>E.g.: on RHS: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solidFill>
                  <a:srgbClr val="C00000"/>
                </a:solidFill>
                <a:ea typeface="宋体" charset="-122"/>
              </a:rPr>
              <a:t>C</a:t>
            </a:r>
            <a:r>
              <a:rPr lang="en-US" altLang="zh-CN" i="1" dirty="0" smtClean="0">
                <a:ea typeface="宋体" charset="-122"/>
              </a:rPr>
              <a:t>D</a:t>
            </a:r>
            <a:r>
              <a:rPr lang="en-US" altLang="zh-CN" dirty="0" smtClean="0">
                <a:ea typeface="宋体" charset="-122"/>
              </a:rPr>
              <a:t>}  can be simplified to </a:t>
            </a:r>
            <a:br>
              <a:rPr lang="en-US" altLang="zh-CN" dirty="0" smtClean="0">
                <a:ea typeface="宋体" charset="-122"/>
              </a:rPr>
            </a:b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i="1" dirty="0" smtClean="0">
                <a:ea typeface="宋体" charset="-122"/>
              </a:rPr>
              <a:t> 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D</a:t>
            </a:r>
            <a:r>
              <a:rPr lang="en-US" altLang="zh-CN" dirty="0" smtClean="0">
                <a:ea typeface="宋体" charset="-122"/>
              </a:rPr>
              <a:t>} </a:t>
            </a:r>
          </a:p>
          <a:p>
            <a:pPr lvl="2"/>
            <a:r>
              <a:rPr lang="en-US" altLang="zh-CN" dirty="0" smtClean="0">
                <a:ea typeface="宋体" charset="-122"/>
              </a:rPr>
              <a:t>E.g.: on LHS:    {A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i="1" dirty="0" smtClean="0">
                <a:solidFill>
                  <a:srgbClr val="C00000"/>
                </a:solidFill>
                <a:ea typeface="宋体" charset="-122"/>
              </a:rPr>
              <a:t>C</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D</a:t>
            </a:r>
            <a:r>
              <a:rPr lang="en-US" altLang="zh-CN" dirty="0" smtClean="0">
                <a:ea typeface="宋体" charset="-122"/>
              </a:rPr>
              <a:t>}  can be simplified to </a:t>
            </a:r>
            <a:br>
              <a:rPr lang="en-US" altLang="zh-CN" dirty="0" smtClean="0">
                <a:ea typeface="宋体" charset="-122"/>
              </a:rPr>
            </a:br>
            <a:r>
              <a:rPr lang="en-US" altLang="zh-CN" dirty="0" smtClean="0">
                <a:ea typeface="宋体" charset="-122"/>
              </a:rPr>
              <a:t>                         {A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D</a:t>
            </a:r>
            <a:r>
              <a:rPr lang="en-US" altLang="zh-CN" dirty="0" smtClean="0">
                <a:ea typeface="宋体" charset="-122"/>
              </a:rPr>
              <a:t>} </a:t>
            </a:r>
          </a:p>
          <a:p>
            <a:r>
              <a:rPr lang="en-US" altLang="zh-CN" dirty="0" smtClean="0">
                <a:ea typeface="宋体" charset="-122"/>
              </a:rPr>
              <a:t>Intuitively, a canonical cover of F is a </a:t>
            </a:r>
            <a:r>
              <a:rPr lang="en-US" altLang="zh-CN" dirty="0" smtClean="0">
                <a:solidFill>
                  <a:srgbClr val="C00000"/>
                </a:solidFill>
                <a:ea typeface="宋体" charset="-122"/>
              </a:rPr>
              <a:t>“minimal” set of functional dependencies equivalent to F</a:t>
            </a:r>
            <a:r>
              <a:rPr lang="en-US" altLang="zh-CN" dirty="0" smtClean="0">
                <a:ea typeface="宋体" charset="-122"/>
              </a:rPr>
              <a:t>, having no redundant dependencies or redundant parts of dependencies </a:t>
            </a:r>
          </a:p>
        </p:txBody>
      </p:sp>
    </p:spTree>
    <p:extLst>
      <p:ext uri="{BB962C8B-B14F-4D97-AF65-F5344CB8AC3E}">
        <p14:creationId xmlns:p14="http://schemas.microsoft.com/office/powerpoint/2010/main" val="2968924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645459" y="204395"/>
            <a:ext cx="7044466" cy="609600"/>
          </a:xfrm>
        </p:spPr>
        <p:txBody>
          <a:bodyPr/>
          <a:lstStyle/>
          <a:p>
            <a:pPr>
              <a:defRPr/>
            </a:pPr>
            <a:r>
              <a:rPr lang="en-US" altLang="en-US" dirty="0" smtClean="0">
                <a:ea typeface="宋体" charset="-122"/>
              </a:rPr>
              <a:t>Extraneous Attributes-LHS</a:t>
            </a:r>
            <a:endParaRPr lang="en-US" altLang="en-US" dirty="0">
              <a:ea typeface="宋体" charset="-122"/>
            </a:endParaRPr>
          </a:p>
        </p:txBody>
      </p:sp>
      <p:sp>
        <p:nvSpPr>
          <p:cNvPr id="52227" name="Rectangle 3"/>
          <p:cNvSpPr>
            <a:spLocks noGrp="1" noChangeArrowheads="1"/>
          </p:cNvSpPr>
          <p:nvPr>
            <p:ph type="body" idx="1"/>
          </p:nvPr>
        </p:nvSpPr>
        <p:spPr>
          <a:xfrm>
            <a:off x="768350" y="1163639"/>
            <a:ext cx="7585537" cy="5075796"/>
          </a:xfrm>
        </p:spPr>
        <p:txBody>
          <a:bodyPr/>
          <a:lstStyle/>
          <a:p>
            <a:r>
              <a:rPr lang="en-US" altLang="en-US" dirty="0"/>
              <a:t>Removing an attribute from the </a:t>
            </a:r>
            <a:r>
              <a:rPr lang="en-US" altLang="en-US" dirty="0">
                <a:solidFill>
                  <a:srgbClr val="FF0000"/>
                </a:solidFill>
              </a:rPr>
              <a:t>left side </a:t>
            </a:r>
            <a:r>
              <a:rPr lang="en-US" altLang="en-US" dirty="0"/>
              <a:t>of a functional dependency could make it a stronger constraint.  </a:t>
            </a:r>
          </a:p>
          <a:p>
            <a:pPr lvl="1"/>
            <a:r>
              <a:rPr lang="en-US" altLang="en-US" dirty="0"/>
              <a:t>For example, if we have AB </a:t>
            </a:r>
            <a:r>
              <a:rPr lang="en-US" altLang="en-US" dirty="0">
                <a:sym typeface="Symbol" panose="05050102010706020507" pitchFamily="18" charset="2"/>
              </a:rPr>
              <a:t> </a:t>
            </a:r>
            <a:r>
              <a:rPr lang="en-US" altLang="en-US" dirty="0"/>
              <a:t>C and remove B, we get the </a:t>
            </a:r>
            <a:r>
              <a:rPr lang="en-US" altLang="en-US" dirty="0">
                <a:solidFill>
                  <a:srgbClr val="FF0000"/>
                </a:solidFill>
              </a:rPr>
              <a:t>possibly stronger </a:t>
            </a:r>
            <a:r>
              <a:rPr lang="en-US" altLang="en-US" dirty="0"/>
              <a:t>result A </a:t>
            </a:r>
            <a:r>
              <a:rPr lang="en-US" altLang="en-US" dirty="0">
                <a:sym typeface="Symbol" panose="05050102010706020507" pitchFamily="18" charset="2"/>
              </a:rPr>
              <a:t> </a:t>
            </a:r>
            <a:r>
              <a:rPr lang="en-US" altLang="en-US" dirty="0"/>
              <a:t> C. </a:t>
            </a:r>
            <a:endParaRPr lang="en-US" altLang="en-US" dirty="0" smtClean="0"/>
          </a:p>
          <a:p>
            <a:pPr lvl="2"/>
            <a:r>
              <a:rPr lang="en-US" altLang="en-US" dirty="0" smtClean="0"/>
              <a:t>A </a:t>
            </a:r>
            <a:r>
              <a:rPr lang="en-US" altLang="en-US" dirty="0">
                <a:sym typeface="Symbol" panose="05050102010706020507" pitchFamily="18" charset="2"/>
              </a:rPr>
              <a:t> </a:t>
            </a:r>
            <a:r>
              <a:rPr lang="en-US" altLang="en-US" dirty="0"/>
              <a:t> C logically implies AB </a:t>
            </a:r>
            <a:r>
              <a:rPr lang="en-US" altLang="en-US" dirty="0">
                <a:sym typeface="Symbol" panose="05050102010706020507" pitchFamily="18" charset="2"/>
              </a:rPr>
              <a:t> </a:t>
            </a:r>
            <a:r>
              <a:rPr lang="en-US" altLang="en-US" dirty="0"/>
              <a:t>C, </a:t>
            </a:r>
            <a:endParaRPr lang="en-US" altLang="en-US" dirty="0" smtClean="0"/>
          </a:p>
          <a:p>
            <a:pPr lvl="2"/>
            <a:r>
              <a:rPr lang="en-US" altLang="en-US" dirty="0" smtClean="0"/>
              <a:t>but  </a:t>
            </a:r>
            <a:r>
              <a:rPr lang="en-US" altLang="en-US" dirty="0"/>
              <a:t>AB </a:t>
            </a:r>
            <a:r>
              <a:rPr lang="en-US" altLang="en-US" dirty="0">
                <a:sym typeface="Symbol" panose="05050102010706020507" pitchFamily="18" charset="2"/>
              </a:rPr>
              <a:t> </a:t>
            </a:r>
            <a:r>
              <a:rPr lang="en-US" altLang="en-US" dirty="0"/>
              <a:t>C does not, on its own, logically imply A </a:t>
            </a:r>
            <a:r>
              <a:rPr lang="en-US" altLang="en-US" dirty="0">
                <a:sym typeface="Symbol" panose="05050102010706020507" pitchFamily="18" charset="2"/>
              </a:rPr>
              <a:t> </a:t>
            </a:r>
            <a:r>
              <a:rPr lang="en-US" altLang="en-US" dirty="0"/>
              <a:t> </a:t>
            </a:r>
            <a:r>
              <a:rPr lang="en-US" altLang="en-US" dirty="0" smtClean="0"/>
              <a:t>C</a:t>
            </a:r>
          </a:p>
          <a:p>
            <a:pPr marL="857250" lvl="2" indent="0">
              <a:buNone/>
            </a:pPr>
            <a:endParaRPr lang="en-US" altLang="en-US" dirty="0"/>
          </a:p>
          <a:p>
            <a:r>
              <a:rPr lang="en-US" altLang="en-US" dirty="0"/>
              <a:t>But, depending on what our set F of functional dependencies happens to be, we may be able to remove B from AB </a:t>
            </a:r>
            <a:r>
              <a:rPr lang="en-US" altLang="en-US" dirty="0">
                <a:sym typeface="Symbol" panose="05050102010706020507" pitchFamily="18" charset="2"/>
              </a:rPr>
              <a:t> </a:t>
            </a:r>
            <a:r>
              <a:rPr lang="en-US" altLang="en-US" dirty="0"/>
              <a:t>C safely.  </a:t>
            </a:r>
          </a:p>
          <a:p>
            <a:pPr lvl="1"/>
            <a:r>
              <a:rPr lang="en-US" altLang="en-US" dirty="0"/>
              <a:t>For example, suppose </a:t>
            </a:r>
            <a:r>
              <a:rPr lang="en-US" altLang="en-US" dirty="0" smtClean="0"/>
              <a:t>that  F </a:t>
            </a:r>
            <a:r>
              <a:rPr lang="en-US" altLang="en-US" dirty="0"/>
              <a:t>=  {AB </a:t>
            </a:r>
            <a:r>
              <a:rPr lang="en-US" altLang="en-US" dirty="0">
                <a:sym typeface="Symbol" panose="05050102010706020507" pitchFamily="18" charset="2"/>
              </a:rPr>
              <a:t> </a:t>
            </a:r>
            <a:r>
              <a:rPr lang="en-US" altLang="en-US" dirty="0"/>
              <a:t>C, A </a:t>
            </a:r>
            <a:r>
              <a:rPr lang="en-US" altLang="en-US" dirty="0">
                <a:sym typeface="Symbol" panose="05050102010706020507" pitchFamily="18" charset="2"/>
              </a:rPr>
              <a:t> </a:t>
            </a:r>
            <a:r>
              <a:rPr lang="en-US" altLang="en-US" dirty="0"/>
              <a:t>D, D </a:t>
            </a:r>
            <a:r>
              <a:rPr lang="en-US" altLang="en-US" dirty="0">
                <a:sym typeface="Symbol" panose="05050102010706020507" pitchFamily="18" charset="2"/>
              </a:rPr>
              <a:t> </a:t>
            </a:r>
            <a:r>
              <a:rPr lang="en-US" altLang="en-US" dirty="0"/>
              <a:t>C}</a:t>
            </a:r>
          </a:p>
          <a:p>
            <a:pPr lvl="1"/>
            <a:r>
              <a:rPr lang="en-US" altLang="en-US" dirty="0"/>
              <a:t>Then we can show that F logically implies A </a:t>
            </a:r>
            <a:r>
              <a:rPr lang="en-US" altLang="en-US" dirty="0">
                <a:sym typeface="Symbol" panose="05050102010706020507" pitchFamily="18" charset="2"/>
              </a:rPr>
              <a:t> </a:t>
            </a:r>
            <a:r>
              <a:rPr lang="en-US" altLang="en-US" dirty="0"/>
              <a:t>C, making extraneous in A</a:t>
            </a:r>
            <a:r>
              <a:rPr lang="en-US" altLang="en-US" dirty="0">
                <a:solidFill>
                  <a:srgbClr val="FF0000"/>
                </a:solidFill>
              </a:rPr>
              <a:t>B</a:t>
            </a:r>
            <a:r>
              <a:rPr lang="en-US" altLang="en-US" dirty="0"/>
              <a:t> </a:t>
            </a:r>
            <a:r>
              <a:rPr lang="en-US" altLang="en-US" dirty="0">
                <a:sym typeface="Symbol" panose="05050102010706020507" pitchFamily="18" charset="2"/>
              </a:rPr>
              <a:t> </a:t>
            </a:r>
            <a:r>
              <a:rPr lang="en-US" altLang="en-US" dirty="0"/>
              <a:t>C</a:t>
            </a:r>
            <a:r>
              <a:rPr lang="en-US" altLang="en-US" dirty="0" smtClean="0"/>
              <a:t>.</a:t>
            </a:r>
          </a:p>
          <a:p>
            <a:pPr lvl="2"/>
            <a:r>
              <a:rPr lang="en-US" altLang="en-US" dirty="0" smtClean="0"/>
              <a:t> F logically implies  {A </a:t>
            </a:r>
            <a:r>
              <a:rPr lang="en-US" altLang="en-US" dirty="0" smtClean="0">
                <a:sym typeface="Symbol" panose="05050102010706020507" pitchFamily="18" charset="2"/>
              </a:rPr>
              <a:t> </a:t>
            </a:r>
            <a:r>
              <a:rPr lang="en-US" altLang="en-US" dirty="0" smtClean="0"/>
              <a:t>C, A </a:t>
            </a:r>
            <a:r>
              <a:rPr lang="en-US" altLang="en-US" dirty="0" smtClean="0">
                <a:sym typeface="Symbol" panose="05050102010706020507" pitchFamily="18" charset="2"/>
              </a:rPr>
              <a:t> </a:t>
            </a:r>
            <a:r>
              <a:rPr lang="en-US" altLang="en-US" dirty="0" smtClean="0"/>
              <a:t>D, D </a:t>
            </a:r>
            <a:r>
              <a:rPr lang="en-US" altLang="en-US" dirty="0" smtClean="0">
                <a:sym typeface="Symbol" panose="05050102010706020507" pitchFamily="18" charset="2"/>
              </a:rPr>
              <a:t> </a:t>
            </a:r>
            <a:r>
              <a:rPr lang="en-US" altLang="en-US" dirty="0" smtClean="0"/>
              <a:t>C}</a:t>
            </a:r>
            <a:endParaRPr lang="en-US" altLang="en-US" dirty="0"/>
          </a:p>
          <a:p>
            <a:pPr lvl="2"/>
            <a:endParaRPr lang="en-US" altLang="en-US" dirty="0"/>
          </a:p>
          <a:p>
            <a:pPr marL="857250" lvl="2" indent="0">
              <a:buNone/>
            </a:pPr>
            <a:endParaRPr lang="en-US" altLang="en-US" dirty="0"/>
          </a:p>
          <a:p>
            <a:pPr marL="0" indent="0">
              <a:buNone/>
            </a:pPr>
            <a:endParaRPr lang="en-US" altLang="en-US" dirty="0"/>
          </a:p>
        </p:txBody>
      </p:sp>
    </p:spTree>
    <p:extLst>
      <p:ext uri="{BB962C8B-B14F-4D97-AF65-F5344CB8AC3E}">
        <p14:creationId xmlns:p14="http://schemas.microsoft.com/office/powerpoint/2010/main" val="14997128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623944" y="96819"/>
            <a:ext cx="7410226" cy="609600"/>
          </a:xfrm>
        </p:spPr>
        <p:txBody>
          <a:bodyPr/>
          <a:lstStyle/>
          <a:p>
            <a:pPr>
              <a:defRPr/>
            </a:pPr>
            <a:r>
              <a:rPr lang="en-US" altLang="en-US" dirty="0">
                <a:ea typeface="宋体" charset="-122"/>
              </a:rPr>
              <a:t>Extraneous Attributes </a:t>
            </a:r>
            <a:r>
              <a:rPr lang="en-US" altLang="en-US" dirty="0" smtClean="0">
                <a:ea typeface="宋体" charset="-122"/>
              </a:rPr>
              <a:t>- RHS</a:t>
            </a:r>
            <a:endParaRPr lang="en-US" altLang="en-US" dirty="0">
              <a:ea typeface="宋体" charset="-122"/>
            </a:endParaRPr>
          </a:p>
        </p:txBody>
      </p:sp>
      <p:sp>
        <p:nvSpPr>
          <p:cNvPr id="53251" name="Rectangle 3"/>
          <p:cNvSpPr>
            <a:spLocks noGrp="1" noChangeArrowheads="1"/>
          </p:cNvSpPr>
          <p:nvPr>
            <p:ph type="body" idx="1"/>
          </p:nvPr>
        </p:nvSpPr>
        <p:spPr>
          <a:xfrm>
            <a:off x="768350" y="1163638"/>
            <a:ext cx="7647681" cy="4968221"/>
          </a:xfrm>
        </p:spPr>
        <p:txBody>
          <a:bodyPr/>
          <a:lstStyle/>
          <a:p>
            <a:r>
              <a:rPr lang="en-US" altLang="en-US" dirty="0"/>
              <a:t>Removing an attribute from the </a:t>
            </a:r>
            <a:r>
              <a:rPr lang="en-US" altLang="en-US" dirty="0">
                <a:solidFill>
                  <a:srgbClr val="FF0000"/>
                </a:solidFill>
              </a:rPr>
              <a:t>right side </a:t>
            </a:r>
            <a:r>
              <a:rPr lang="en-US" altLang="en-US" dirty="0"/>
              <a:t>of a functional dependency could make it a weaker constraint.  </a:t>
            </a:r>
          </a:p>
          <a:p>
            <a:pPr lvl="1"/>
            <a:r>
              <a:rPr lang="en-US" altLang="en-US" dirty="0"/>
              <a:t>For example, if we have AB </a:t>
            </a:r>
            <a:r>
              <a:rPr lang="en-US" altLang="en-US" dirty="0">
                <a:sym typeface="Symbol" panose="05050102010706020507" pitchFamily="18" charset="2"/>
              </a:rPr>
              <a:t> </a:t>
            </a:r>
            <a:r>
              <a:rPr lang="en-US" altLang="en-US" dirty="0"/>
              <a:t>CD and remove C, we get the </a:t>
            </a:r>
            <a:r>
              <a:rPr lang="en-US" altLang="en-US" dirty="0">
                <a:solidFill>
                  <a:srgbClr val="FF0000"/>
                </a:solidFill>
              </a:rPr>
              <a:t>possibly</a:t>
            </a:r>
            <a:r>
              <a:rPr lang="en-US" altLang="en-US" dirty="0"/>
              <a:t> </a:t>
            </a:r>
            <a:r>
              <a:rPr lang="en-US" altLang="en-US" dirty="0">
                <a:solidFill>
                  <a:srgbClr val="FF0000"/>
                </a:solidFill>
              </a:rPr>
              <a:t>weaker</a:t>
            </a:r>
            <a:r>
              <a:rPr lang="en-US" altLang="en-US" dirty="0"/>
              <a:t> result AB</a:t>
            </a:r>
            <a:r>
              <a:rPr lang="en-US" altLang="en-US" dirty="0">
                <a:sym typeface="Symbol" panose="05050102010706020507" pitchFamily="18" charset="2"/>
              </a:rPr>
              <a:t> </a:t>
            </a:r>
            <a:r>
              <a:rPr lang="en-US" altLang="en-US" dirty="0"/>
              <a:t> D.  </a:t>
            </a:r>
            <a:endParaRPr lang="en-US" altLang="en-US" dirty="0" smtClean="0"/>
          </a:p>
          <a:p>
            <a:pPr lvl="2"/>
            <a:r>
              <a:rPr lang="en-US" altLang="en-US" dirty="0" smtClean="0"/>
              <a:t>It </a:t>
            </a:r>
            <a:r>
              <a:rPr lang="en-US" altLang="en-US" dirty="0"/>
              <a:t>may be weaker because using just AB </a:t>
            </a:r>
            <a:r>
              <a:rPr lang="en-US" altLang="en-US" dirty="0">
                <a:sym typeface="Symbol" panose="05050102010706020507" pitchFamily="18" charset="2"/>
              </a:rPr>
              <a:t> </a:t>
            </a:r>
            <a:r>
              <a:rPr lang="en-US" altLang="en-US" dirty="0"/>
              <a:t>D, we can no longer infer AB </a:t>
            </a:r>
            <a:r>
              <a:rPr lang="en-US" altLang="en-US" dirty="0">
                <a:sym typeface="Symbol" panose="05050102010706020507" pitchFamily="18" charset="2"/>
              </a:rPr>
              <a:t> </a:t>
            </a:r>
            <a:r>
              <a:rPr lang="en-US" altLang="en-US" dirty="0"/>
              <a:t>C.</a:t>
            </a:r>
          </a:p>
          <a:p>
            <a:r>
              <a:rPr lang="en-US" altLang="en-US" dirty="0"/>
              <a:t>But, depending on what our set F of functional dependencies happens to be, we may be able to remove C from AB </a:t>
            </a:r>
            <a:r>
              <a:rPr lang="en-US" altLang="en-US" dirty="0">
                <a:sym typeface="Symbol" panose="05050102010706020507" pitchFamily="18" charset="2"/>
              </a:rPr>
              <a:t> </a:t>
            </a:r>
            <a:r>
              <a:rPr lang="en-US" altLang="en-US" dirty="0"/>
              <a:t>CD safely.  </a:t>
            </a:r>
          </a:p>
          <a:p>
            <a:pPr lvl="1"/>
            <a:r>
              <a:rPr lang="en-US" altLang="en-US" dirty="0"/>
              <a:t>For example, suppose </a:t>
            </a:r>
            <a:r>
              <a:rPr lang="en-US" altLang="en-US" dirty="0" smtClean="0"/>
              <a:t>that      </a:t>
            </a:r>
            <a:r>
              <a:rPr lang="en-US" altLang="en-US" dirty="0"/>
              <a:t>F = { AB</a:t>
            </a:r>
            <a:r>
              <a:rPr lang="en-US" altLang="en-US" dirty="0">
                <a:sym typeface="Symbol" panose="05050102010706020507" pitchFamily="18" charset="2"/>
              </a:rPr>
              <a:t> </a:t>
            </a:r>
            <a:r>
              <a:rPr lang="en-US" altLang="en-US" dirty="0"/>
              <a:t> CD, A </a:t>
            </a:r>
            <a:r>
              <a:rPr lang="en-US" altLang="en-US" dirty="0">
                <a:sym typeface="Symbol" panose="05050102010706020507" pitchFamily="18" charset="2"/>
              </a:rPr>
              <a:t></a:t>
            </a:r>
            <a:r>
              <a:rPr lang="en-US" altLang="en-US" dirty="0"/>
              <a:t> </a:t>
            </a:r>
            <a:r>
              <a:rPr lang="en-US" altLang="en-US" dirty="0" smtClean="0"/>
              <a:t>C }</a:t>
            </a:r>
            <a:endParaRPr lang="en-US" altLang="en-US" dirty="0"/>
          </a:p>
          <a:p>
            <a:pPr lvl="1"/>
            <a:r>
              <a:rPr lang="en-US" altLang="en-US" dirty="0" smtClean="0"/>
              <a:t>We </a:t>
            </a:r>
            <a:r>
              <a:rPr lang="en-US" altLang="en-US" dirty="0"/>
              <a:t>can show that even after replacing AB </a:t>
            </a:r>
            <a:r>
              <a:rPr lang="en-US" altLang="en-US" dirty="0">
                <a:sym typeface="Symbol" panose="05050102010706020507" pitchFamily="18" charset="2"/>
              </a:rPr>
              <a:t></a:t>
            </a:r>
            <a:r>
              <a:rPr lang="en-US" altLang="en-US" dirty="0"/>
              <a:t> </a:t>
            </a:r>
            <a:r>
              <a:rPr lang="en-US" altLang="en-US" dirty="0">
                <a:solidFill>
                  <a:srgbClr val="FF0000"/>
                </a:solidFill>
              </a:rPr>
              <a:t>C</a:t>
            </a:r>
            <a:r>
              <a:rPr lang="en-US" altLang="en-US" dirty="0"/>
              <a:t>D by AB </a:t>
            </a:r>
            <a:r>
              <a:rPr lang="en-US" altLang="en-US" dirty="0">
                <a:sym typeface="Symbol" panose="05050102010706020507" pitchFamily="18" charset="2"/>
              </a:rPr>
              <a:t> </a:t>
            </a:r>
            <a:r>
              <a:rPr lang="en-US" altLang="en-US" dirty="0"/>
              <a:t>D, we can still </a:t>
            </a:r>
            <a:r>
              <a:rPr lang="en-US" altLang="en-US" dirty="0" smtClean="0"/>
              <a:t>infer AB </a:t>
            </a:r>
            <a:r>
              <a:rPr lang="en-US" altLang="en-US" dirty="0">
                <a:sym typeface="Symbol" panose="05050102010706020507" pitchFamily="18" charset="2"/>
              </a:rPr>
              <a:t> </a:t>
            </a:r>
            <a:r>
              <a:rPr lang="en-US" altLang="en-US" dirty="0"/>
              <a:t>C and thus AB</a:t>
            </a:r>
            <a:r>
              <a:rPr lang="en-US" altLang="en-US" dirty="0">
                <a:sym typeface="Symbol" panose="05050102010706020507" pitchFamily="18" charset="2"/>
              </a:rPr>
              <a:t> </a:t>
            </a:r>
            <a:r>
              <a:rPr lang="en-US" altLang="en-US" dirty="0"/>
              <a:t> CD</a:t>
            </a:r>
            <a:r>
              <a:rPr lang="en-US" altLang="en-US" dirty="0" smtClean="0"/>
              <a:t>.</a:t>
            </a:r>
          </a:p>
          <a:p>
            <a:pPr lvl="2"/>
            <a:r>
              <a:rPr lang="en-US" altLang="en-US" dirty="0"/>
              <a:t>{ AB</a:t>
            </a:r>
            <a:r>
              <a:rPr lang="en-US" altLang="en-US" dirty="0">
                <a:sym typeface="Symbol" panose="05050102010706020507" pitchFamily="18" charset="2"/>
              </a:rPr>
              <a:t> </a:t>
            </a:r>
            <a:r>
              <a:rPr lang="en-US" altLang="en-US" dirty="0"/>
              <a:t> </a:t>
            </a:r>
            <a:r>
              <a:rPr lang="en-US" altLang="en-US" dirty="0" smtClean="0"/>
              <a:t>D</a:t>
            </a:r>
            <a:r>
              <a:rPr lang="en-US" altLang="en-US" dirty="0"/>
              <a:t>, A </a:t>
            </a:r>
            <a:r>
              <a:rPr lang="en-US" altLang="en-US" dirty="0">
                <a:sym typeface="Symbol" panose="05050102010706020507" pitchFamily="18" charset="2"/>
              </a:rPr>
              <a:t></a:t>
            </a:r>
            <a:r>
              <a:rPr lang="en-US" altLang="en-US" dirty="0"/>
              <a:t> C </a:t>
            </a:r>
            <a:r>
              <a:rPr lang="en-US" altLang="en-US" dirty="0" smtClean="0"/>
              <a:t>}  logically implies F</a:t>
            </a:r>
            <a:endParaRPr lang="en-US" altLang="en-US" dirty="0"/>
          </a:p>
          <a:p>
            <a:pPr lvl="1"/>
            <a:endParaRPr lang="en-US" altLang="en-US" dirty="0"/>
          </a:p>
          <a:p>
            <a:pPr lvl="1"/>
            <a:endParaRPr lang="en-US" altLang="en-US" dirty="0"/>
          </a:p>
        </p:txBody>
      </p:sp>
    </p:spTree>
    <p:extLst>
      <p:ext uri="{BB962C8B-B14F-4D97-AF65-F5344CB8AC3E}">
        <p14:creationId xmlns:p14="http://schemas.microsoft.com/office/powerpoint/2010/main" val="2044990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796066" y="129092"/>
            <a:ext cx="8077200" cy="609600"/>
          </a:xfrm>
        </p:spPr>
        <p:txBody>
          <a:bodyPr/>
          <a:lstStyle/>
          <a:p>
            <a:pPr>
              <a:defRPr/>
            </a:pPr>
            <a:r>
              <a:rPr lang="en-US" altLang="zh-CN" dirty="0" smtClean="0">
                <a:ea typeface="宋体" charset="-122"/>
              </a:rPr>
              <a:t>Extraneous Attributes - Definition</a:t>
            </a:r>
          </a:p>
        </p:txBody>
      </p:sp>
      <p:sp>
        <p:nvSpPr>
          <p:cNvPr id="715779" name="Rectangle 3"/>
          <p:cNvSpPr>
            <a:spLocks noGrp="1" noChangeArrowheads="1"/>
          </p:cNvSpPr>
          <p:nvPr>
            <p:ph type="body" idx="1"/>
          </p:nvPr>
        </p:nvSpPr>
        <p:spPr>
          <a:xfrm>
            <a:off x="659256" y="987492"/>
            <a:ext cx="7936104" cy="5257800"/>
          </a:xfrm>
        </p:spPr>
        <p:txBody>
          <a:bodyPr/>
          <a:lstStyle/>
          <a:p>
            <a:r>
              <a:rPr lang="en-US" altLang="en-US" dirty="0"/>
              <a:t>An attribute of a functional dependency </a:t>
            </a:r>
            <a:r>
              <a:rPr lang="en-US" altLang="zh-CN" dirty="0">
                <a:ea typeface="宋体" charset="-122"/>
                <a:sym typeface="Symbol" pitchFamily="18" charset="2"/>
              </a:rPr>
              <a:t> </a:t>
            </a:r>
            <a:r>
              <a:rPr lang="en-US" altLang="zh-CN" dirty="0">
                <a:ea typeface="宋体" charset="-122"/>
                <a:sym typeface="Monotype Sorts" pitchFamily="2" charset="2"/>
              </a:rPr>
              <a:t> </a:t>
            </a:r>
            <a:r>
              <a:rPr lang="en-US" altLang="zh-CN" dirty="0">
                <a:ea typeface="宋体" charset="-122"/>
                <a:sym typeface="Symbol" pitchFamily="18" charset="2"/>
              </a:rPr>
              <a:t> </a:t>
            </a:r>
            <a:r>
              <a:rPr lang="en-US" altLang="zh-CN" dirty="0" smtClean="0">
                <a:ea typeface="宋体" charset="-122"/>
                <a:sym typeface="Symbol" pitchFamily="18" charset="2"/>
              </a:rPr>
              <a:t> </a:t>
            </a:r>
            <a:r>
              <a:rPr lang="en-US" altLang="en-US" dirty="0" smtClean="0"/>
              <a:t>in </a:t>
            </a:r>
            <a:r>
              <a:rPr lang="en-US" altLang="en-US" i="1" dirty="0"/>
              <a:t>F</a:t>
            </a:r>
            <a:r>
              <a:rPr lang="en-US" altLang="en-US" dirty="0"/>
              <a:t> is </a:t>
            </a:r>
            <a:r>
              <a:rPr lang="en-US" altLang="en-US" b="1" dirty="0">
                <a:solidFill>
                  <a:srgbClr val="002060"/>
                </a:solidFill>
              </a:rPr>
              <a:t>extraneous</a:t>
            </a:r>
            <a:r>
              <a:rPr lang="en-US" altLang="en-US" b="1" dirty="0">
                <a:solidFill>
                  <a:srgbClr val="000099"/>
                </a:solidFill>
              </a:rPr>
              <a:t> </a:t>
            </a:r>
            <a:r>
              <a:rPr lang="en-US" altLang="en-US" dirty="0"/>
              <a:t>if we can remove it </a:t>
            </a:r>
            <a:r>
              <a:rPr lang="en-US" altLang="en-US" dirty="0" smtClean="0"/>
              <a:t> from </a:t>
            </a:r>
            <a:r>
              <a:rPr lang="en-US" altLang="zh-CN" dirty="0">
                <a:ea typeface="宋体" charset="-122"/>
                <a:sym typeface="Symbol" pitchFamily="18" charset="2"/>
              </a:rPr>
              <a:t> </a:t>
            </a:r>
            <a:r>
              <a:rPr lang="en-US" altLang="zh-CN" dirty="0">
                <a:ea typeface="宋体" charset="-122"/>
                <a:sym typeface="Monotype Sorts" pitchFamily="2" charset="2"/>
              </a:rPr>
              <a:t> </a:t>
            </a:r>
            <a:r>
              <a:rPr lang="en-US" altLang="zh-CN" dirty="0">
                <a:ea typeface="宋体" charset="-122"/>
                <a:sym typeface="Symbol" pitchFamily="18" charset="2"/>
              </a:rPr>
              <a:t> </a:t>
            </a:r>
            <a:r>
              <a:rPr lang="en-US" altLang="zh-CN" dirty="0" smtClean="0">
                <a:ea typeface="宋体" charset="-122"/>
                <a:sym typeface="Symbol" pitchFamily="18" charset="2"/>
              </a:rPr>
              <a:t> </a:t>
            </a:r>
            <a:r>
              <a:rPr lang="en-US" altLang="en-US" dirty="0" smtClean="0"/>
              <a:t>without </a:t>
            </a:r>
            <a:r>
              <a:rPr lang="en-US" altLang="en-US" dirty="0"/>
              <a:t>changing </a:t>
            </a:r>
            <a:r>
              <a:rPr lang="en-US" altLang="en-US" i="1" dirty="0"/>
              <a:t> F </a:t>
            </a:r>
            <a:r>
              <a:rPr lang="en-US" altLang="en-US" baseline="30000" dirty="0"/>
              <a:t>+</a:t>
            </a:r>
            <a:r>
              <a:rPr lang="en-US" altLang="en-US" dirty="0"/>
              <a:t> </a:t>
            </a:r>
            <a:endParaRPr lang="en-US" altLang="en-US" dirty="0" smtClean="0"/>
          </a:p>
          <a:p>
            <a:pPr marL="0" indent="0">
              <a:buNone/>
            </a:pPr>
            <a:endParaRPr lang="en-US" altLang="en-US" dirty="0"/>
          </a:p>
          <a:p>
            <a:r>
              <a:rPr lang="en-US" altLang="zh-CN" dirty="0" smtClean="0">
                <a:ea typeface="宋体" charset="-122"/>
              </a:rPr>
              <a:t>Consider a set </a:t>
            </a:r>
            <a:r>
              <a:rPr lang="en-US" altLang="zh-CN" i="1" dirty="0" smtClean="0">
                <a:ea typeface="宋体" charset="-122"/>
              </a:rPr>
              <a:t>F</a:t>
            </a:r>
            <a:r>
              <a:rPr lang="en-US" altLang="zh-CN" dirty="0" smtClean="0">
                <a:ea typeface="宋体" charset="-122"/>
              </a:rPr>
              <a:t> of functional dependencies and the functional dependency </a:t>
            </a:r>
            <a:r>
              <a:rPr lang="en-US" altLang="zh-CN" dirty="0" smtClean="0">
                <a:ea typeface="宋体" charset="-122"/>
                <a:sym typeface="Symbol" pitchFamily="18" charset="2"/>
              </a:rPr>
              <a:t> </a:t>
            </a:r>
            <a:r>
              <a:rPr lang="en-US" altLang="zh-CN" dirty="0" smtClean="0">
                <a:ea typeface="宋体" charset="-122"/>
                <a:sym typeface="Monotype Sorts" pitchFamily="2"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a:t>
            </a:r>
          </a:p>
          <a:p>
            <a:pPr lvl="1"/>
            <a:r>
              <a:rPr lang="en-US" altLang="zh-CN" dirty="0" smtClean="0">
                <a:ea typeface="宋体" charset="-122"/>
                <a:sym typeface="Monotype Sorts" pitchFamily="2" charset="2"/>
              </a:rPr>
              <a:t>LHS: Attribute A is </a:t>
            </a:r>
            <a:r>
              <a:rPr lang="en-US" altLang="zh-CN" b="1" dirty="0" smtClean="0">
                <a:solidFill>
                  <a:srgbClr val="000099"/>
                </a:solidFill>
                <a:ea typeface="宋体" charset="-122"/>
                <a:sym typeface="Monotype Sorts" pitchFamily="2" charset="2"/>
              </a:rPr>
              <a:t>extraneous</a:t>
            </a:r>
            <a:r>
              <a:rPr lang="en-US" altLang="zh-CN" dirty="0" smtClean="0">
                <a:solidFill>
                  <a:schemeClr val="tx2"/>
                </a:solidFill>
                <a:ea typeface="宋体" charset="-122"/>
                <a:sym typeface="Monotype Sorts" pitchFamily="2" charset="2"/>
              </a:rPr>
              <a:t> </a:t>
            </a:r>
            <a:r>
              <a:rPr lang="en-US" altLang="zh-CN" dirty="0" smtClean="0">
                <a:ea typeface="宋体" charset="-122"/>
                <a:sym typeface="Monotype Sorts" pitchFamily="2" charset="2"/>
              </a:rPr>
              <a:t>in </a:t>
            </a:r>
            <a:r>
              <a:rPr lang="en-US" altLang="zh-CN" dirty="0" smtClean="0">
                <a:ea typeface="宋体" charset="-122"/>
                <a:sym typeface="Symbol" pitchFamily="18" charset="2"/>
              </a:rPr>
              <a:t>, </a:t>
            </a:r>
            <a:r>
              <a:rPr lang="en-US" altLang="zh-CN" dirty="0" smtClean="0">
                <a:ea typeface="宋体" charset="-122"/>
                <a:sym typeface="Greek Symbols" pitchFamily="18" charset="2"/>
              </a:rPr>
              <a:t>  if </a:t>
            </a:r>
            <a:r>
              <a:rPr lang="en-US" altLang="zh-CN" i="1" dirty="0" smtClean="0">
                <a:ea typeface="宋体" charset="-122"/>
                <a:sym typeface="Greek Symbols" pitchFamily="18" charset="2"/>
              </a:rPr>
              <a:t>A </a:t>
            </a:r>
            <a:r>
              <a:rPr lang="en-US" altLang="zh-CN" dirty="0" smtClean="0">
                <a:ea typeface="宋体" charset="-122"/>
                <a:sym typeface="Symbol" pitchFamily="18" charset="2"/>
              </a:rPr>
              <a:t> </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and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logically implies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a:t>
            </a:r>
          </a:p>
          <a:p>
            <a:pPr lvl="1"/>
            <a:r>
              <a:rPr lang="en-US" altLang="zh-CN" dirty="0" smtClean="0">
                <a:ea typeface="宋体" charset="-122"/>
                <a:sym typeface="Greek Symbols" pitchFamily="18" charset="2"/>
              </a:rPr>
              <a:t>RHS: Attribute </a:t>
            </a:r>
            <a:r>
              <a:rPr lang="en-US" altLang="zh-CN" i="1" dirty="0" smtClean="0">
                <a:ea typeface="宋体" charset="-122"/>
                <a:sym typeface="Greek Symbols" pitchFamily="18" charset="2"/>
              </a:rPr>
              <a:t>B</a:t>
            </a:r>
            <a:r>
              <a:rPr lang="en-US" altLang="zh-CN" dirty="0" smtClean="0">
                <a:ea typeface="宋体" charset="-122"/>
                <a:sym typeface="Greek Symbols" pitchFamily="18" charset="2"/>
              </a:rPr>
              <a:t> is </a:t>
            </a:r>
            <a:r>
              <a:rPr lang="en-US" altLang="zh-CN" b="1" dirty="0" smtClean="0">
                <a:solidFill>
                  <a:srgbClr val="000099"/>
                </a:solidFill>
                <a:ea typeface="宋体" charset="-122"/>
                <a:sym typeface="Greek Symbols" pitchFamily="18" charset="2"/>
              </a:rPr>
              <a:t>extraneous</a:t>
            </a:r>
            <a:r>
              <a:rPr lang="en-US" altLang="zh-CN" dirty="0" smtClean="0">
                <a:ea typeface="宋体" charset="-122"/>
                <a:sym typeface="Greek Symbols" pitchFamily="18" charset="2"/>
              </a:rPr>
              <a:t> in </a:t>
            </a:r>
            <a:r>
              <a:rPr lang="en-US" altLang="zh-CN" dirty="0" smtClean="0">
                <a:ea typeface="宋体" charset="-122"/>
                <a:sym typeface="Symbol" pitchFamily="18" charset="2"/>
              </a:rPr>
              <a:t>,    </a:t>
            </a:r>
            <a:r>
              <a:rPr lang="en-US" altLang="zh-CN" dirty="0" smtClean="0">
                <a:ea typeface="宋体" charset="-122"/>
                <a:sym typeface="Greek Symbols" pitchFamily="18" charset="2"/>
              </a:rPr>
              <a:t>if </a:t>
            </a:r>
            <a:r>
              <a:rPr lang="en-US" altLang="zh-CN" i="1" dirty="0" smtClean="0">
                <a:ea typeface="宋体" charset="-122"/>
                <a:sym typeface="Greek Symbols" pitchFamily="18" charset="2"/>
              </a:rPr>
              <a:t>B</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i="1" dirty="0" smtClean="0">
                <a:ea typeface="宋体" charset="-122"/>
                <a:sym typeface="Greek Symbols" pitchFamily="18" charset="2"/>
              </a:rPr>
              <a:t>(</a:t>
            </a:r>
            <a:r>
              <a:rPr lang="en-US" altLang="zh-CN" dirty="0" smtClean="0">
                <a:ea typeface="宋体" charset="-122"/>
                <a:sym typeface="Symbol" pitchFamily="18" charset="2"/>
              </a:rPr>
              <a:t></a:t>
            </a:r>
            <a:r>
              <a:rPr lang="en-US" altLang="zh-CN" i="1" dirty="0" smtClean="0">
                <a:ea typeface="宋体" charset="-122"/>
                <a:sym typeface="Greek Symbols" pitchFamily="18" charset="2"/>
              </a:rPr>
              <a:t> </a:t>
            </a:r>
            <a:r>
              <a:rPr lang="en-US" altLang="zh-CN" dirty="0" smtClean="0">
                <a:ea typeface="宋体" charset="-122"/>
                <a:sym typeface="Greek Symbols" pitchFamily="18" charset="2"/>
              </a:rPr>
              <a:t>– </a:t>
            </a:r>
            <a:r>
              <a:rPr lang="en-US" altLang="zh-CN" i="1" dirty="0" smtClean="0">
                <a:ea typeface="宋体" charset="-122"/>
                <a:sym typeface="Greek Symbols" pitchFamily="18" charset="2"/>
              </a:rPr>
              <a:t>B</a:t>
            </a:r>
            <a:r>
              <a:rPr lang="en-US" altLang="zh-CN" dirty="0" smtClean="0">
                <a:ea typeface="宋体" charset="-122"/>
                <a:sym typeface="Greek Symbols" pitchFamily="18" charset="2"/>
              </a:rPr>
              <a:t>)} logically implies  </a:t>
            </a:r>
            <a:r>
              <a:rPr lang="en-US" altLang="zh-CN" i="1" dirty="0" smtClean="0">
                <a:ea typeface="宋体" charset="-122"/>
                <a:sym typeface="Greek Symbols" pitchFamily="18" charset="2"/>
              </a:rPr>
              <a:t>F.</a:t>
            </a:r>
          </a:p>
          <a:p>
            <a:pPr lvl="1"/>
            <a:r>
              <a:rPr lang="en-US" altLang="zh-CN" i="1" dirty="0" smtClean="0">
                <a:ea typeface="宋体" charset="-122"/>
                <a:sym typeface="Greek Symbols" pitchFamily="18" charset="2"/>
              </a:rPr>
              <a:t>Note: </a:t>
            </a:r>
            <a:r>
              <a:rPr lang="en-US" altLang="zh-CN" dirty="0" smtClean="0">
                <a:solidFill>
                  <a:srgbClr val="C00000"/>
                </a:solidFill>
                <a:ea typeface="宋体" charset="-122"/>
                <a:sym typeface="Greek Symbols" pitchFamily="18" charset="2"/>
              </a:rPr>
              <a:t>implication in the opposite direction is trivial </a:t>
            </a:r>
            <a:r>
              <a:rPr lang="en-US" altLang="zh-CN" dirty="0" smtClean="0">
                <a:ea typeface="宋体" charset="-122"/>
                <a:sym typeface="Greek Symbols" pitchFamily="18" charset="2"/>
              </a:rPr>
              <a:t>in each of the cases above, since a “stronger” functional dependency always implies a weaker one</a:t>
            </a:r>
          </a:p>
          <a:p>
            <a:pPr lvl="2"/>
            <a:r>
              <a:rPr lang="en-US" altLang="zh-CN" dirty="0">
                <a:solidFill>
                  <a:srgbClr val="C00000"/>
                </a:solidFill>
                <a:ea typeface="宋体" charset="-122"/>
                <a:sym typeface="Symbol" pitchFamily="18" charset="2"/>
              </a:rPr>
              <a:t>(</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Greek Symbols" pitchFamily="18" charset="2"/>
              </a:rPr>
              <a:t> </a:t>
            </a:r>
            <a:r>
              <a:rPr lang="en-US" altLang="zh-CN" dirty="0">
                <a:solidFill>
                  <a:srgbClr val="C00000"/>
                </a:solidFill>
                <a:ea typeface="宋体" charset="-122"/>
                <a:sym typeface="Greek Symbols" pitchFamily="18" charset="2"/>
              </a:rPr>
              <a:t>– </a:t>
            </a:r>
            <a:r>
              <a:rPr lang="en-US" altLang="zh-CN" i="1" dirty="0">
                <a:solidFill>
                  <a:srgbClr val="C00000"/>
                </a:solidFill>
                <a:ea typeface="宋体" charset="-122"/>
                <a:sym typeface="Greek Symbols" pitchFamily="18" charset="2"/>
              </a:rPr>
              <a:t>A</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a:solidFill>
                  <a:srgbClr val="C00000"/>
                </a:solidFill>
                <a:ea typeface="宋体" charset="-122"/>
                <a:sym typeface="Symbol" pitchFamily="18" charset="2"/>
              </a:rPr>
              <a:t> is stronger then </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smtClean="0">
                <a:solidFill>
                  <a:srgbClr val="C00000"/>
                </a:solidFill>
                <a:ea typeface="宋体" charset="-122"/>
                <a:sym typeface="Symbol" pitchFamily="18" charset="2"/>
              </a:rPr>
              <a:t></a:t>
            </a:r>
          </a:p>
          <a:p>
            <a:pPr lvl="2"/>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smtClean="0">
                <a:solidFill>
                  <a:srgbClr val="C00000"/>
                </a:solidFill>
                <a:ea typeface="宋体" charset="-122"/>
                <a:sym typeface="Symbol" pitchFamily="18" charset="2"/>
              </a:rPr>
              <a:t> is stronger </a:t>
            </a:r>
            <a:r>
              <a:rPr lang="en-US" altLang="zh-CN" dirty="0">
                <a:solidFill>
                  <a:srgbClr val="C00000"/>
                </a:solidFill>
                <a:ea typeface="宋体" charset="-122"/>
                <a:sym typeface="Symbol" pitchFamily="18" charset="2"/>
              </a:rPr>
              <a:t>then  </a:t>
            </a:r>
            <a:r>
              <a:rPr lang="en-US" altLang="zh-CN" dirty="0" smtClean="0">
                <a:solidFill>
                  <a:srgbClr val="C00000"/>
                </a:solidFill>
                <a:ea typeface="宋体" charset="-122"/>
                <a:sym typeface="Symbol" pitchFamily="18" charset="2"/>
              </a:rPr>
              <a:t> (</a:t>
            </a:r>
            <a:r>
              <a:rPr lang="en-US" altLang="zh-CN" dirty="0">
                <a:solidFill>
                  <a:srgbClr val="C00000"/>
                </a:solidFill>
                <a:ea typeface="宋体" charset="-122"/>
                <a:sym typeface="Symbol" pitchFamily="18" charset="2"/>
              </a:rPr>
              <a:t> – </a:t>
            </a:r>
            <a:r>
              <a:rPr lang="en-US" altLang="zh-CN" dirty="0" smtClean="0">
                <a:solidFill>
                  <a:srgbClr val="C00000"/>
                </a:solidFill>
                <a:ea typeface="宋体" charset="-122"/>
                <a:sym typeface="Symbol" pitchFamily="18" charset="2"/>
              </a:rPr>
              <a:t>B)</a:t>
            </a:r>
            <a:endParaRPr lang="en-US" altLang="zh-CN" dirty="0">
              <a:solidFill>
                <a:srgbClr val="C00000"/>
              </a:solidFill>
              <a:ea typeface="宋体" charset="-122"/>
              <a:sym typeface="Symbol" pitchFamily="18" charset="2"/>
            </a:endParaRPr>
          </a:p>
          <a:p>
            <a:endParaRPr lang="en-US" altLang="zh-CN" i="1" dirty="0" smtClean="0">
              <a:ea typeface="宋体" charset="-122"/>
              <a:sym typeface="Greek Symbols" pitchFamily="18" charset="2"/>
            </a:endParaRPr>
          </a:p>
        </p:txBody>
      </p:sp>
    </p:spTree>
    <p:extLst>
      <p:ext uri="{BB962C8B-B14F-4D97-AF65-F5344CB8AC3E}">
        <p14:creationId xmlns:p14="http://schemas.microsoft.com/office/powerpoint/2010/main" val="192151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7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577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577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645459" y="118334"/>
            <a:ext cx="8077200" cy="609600"/>
          </a:xfrm>
        </p:spPr>
        <p:txBody>
          <a:bodyPr/>
          <a:lstStyle/>
          <a:p>
            <a:pPr>
              <a:defRPr/>
            </a:pPr>
            <a:r>
              <a:rPr lang="en-US" altLang="zh-CN" dirty="0" smtClean="0">
                <a:ea typeface="宋体" charset="-122"/>
              </a:rPr>
              <a:t>Extraneous Attributes - Samples</a:t>
            </a:r>
          </a:p>
        </p:txBody>
      </p:sp>
      <p:sp>
        <p:nvSpPr>
          <p:cNvPr id="715779" name="Rectangle 3"/>
          <p:cNvSpPr>
            <a:spLocks noGrp="1" noChangeArrowheads="1"/>
          </p:cNvSpPr>
          <p:nvPr>
            <p:ph type="body" idx="1"/>
          </p:nvPr>
        </p:nvSpPr>
        <p:spPr>
          <a:xfrm>
            <a:off x="637741" y="1105827"/>
            <a:ext cx="7588250" cy="5257800"/>
          </a:xfrm>
        </p:spPr>
        <p:txBody>
          <a:bodyPr/>
          <a:lstStyle/>
          <a:p>
            <a:r>
              <a:rPr lang="en-US" altLang="zh-CN" dirty="0" smtClean="0">
                <a:ea typeface="宋体" charset="-122"/>
              </a:rPr>
              <a:t>Sample 1: Let </a:t>
            </a:r>
            <a:r>
              <a:rPr lang="en-US" altLang="zh-CN" i="1" dirty="0" smtClean="0">
                <a:ea typeface="宋体" charset="-122"/>
              </a:rPr>
              <a:t>F</a:t>
            </a:r>
            <a:r>
              <a:rPr lang="en-US" altLang="zh-CN" dirty="0" smtClean="0">
                <a:ea typeface="宋体" charset="-122"/>
              </a:rPr>
              <a:t> =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i="1" dirty="0" smtClean="0">
                <a:solidFill>
                  <a:srgbClr val="FF0000"/>
                </a:solidFill>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p>
          <a:p>
            <a:pPr lvl="1"/>
            <a:r>
              <a:rPr lang="en-US" altLang="zh-CN" i="1" dirty="0" smtClean="0">
                <a:ea typeface="宋体" charset="-122"/>
              </a:rPr>
              <a:t>B</a:t>
            </a:r>
            <a:r>
              <a:rPr lang="en-US" altLang="zh-CN" dirty="0" smtClean="0">
                <a:ea typeface="宋体" charset="-122"/>
              </a:rPr>
              <a:t> is extraneous in </a:t>
            </a:r>
            <a:r>
              <a:rPr lang="en-US" altLang="zh-CN" i="1" dirty="0" smtClean="0">
                <a:ea typeface="宋体" charset="-122"/>
              </a:rPr>
              <a:t>AB</a:t>
            </a:r>
            <a:r>
              <a:rPr lang="en-US" altLang="zh-CN" dirty="0" smtClean="0">
                <a:ea typeface="宋体" charset="-122"/>
              </a:rPr>
              <a:t> </a:t>
            </a:r>
            <a:r>
              <a:rPr lang="en-US" altLang="zh-CN" dirty="0" smtClean="0">
                <a:ea typeface="宋体" charset="-122"/>
                <a:sym typeface="Symbol" pitchFamily="18" charset="2"/>
              </a:rPr>
              <a:t></a:t>
            </a:r>
            <a:r>
              <a:rPr lang="en-US" altLang="zh-CN" i="1" dirty="0" smtClean="0">
                <a:ea typeface="宋体" charset="-122"/>
              </a:rPr>
              <a:t> C</a:t>
            </a:r>
            <a:r>
              <a:rPr lang="en-US" altLang="zh-CN" dirty="0" smtClean="0">
                <a:ea typeface="宋体" charset="-122"/>
              </a:rPr>
              <a:t> because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 AB</a:t>
            </a:r>
            <a:r>
              <a:rPr lang="en-US" altLang="zh-CN" dirty="0" smtClean="0">
                <a:ea typeface="宋体" charset="-122"/>
              </a:rPr>
              <a:t> </a:t>
            </a:r>
            <a:r>
              <a:rPr lang="en-US" altLang="zh-CN" dirty="0" smtClean="0">
                <a:ea typeface="宋体" charset="-122"/>
                <a:sym typeface="Symbol" pitchFamily="18" charset="2"/>
              </a:rPr>
              <a:t></a:t>
            </a:r>
            <a:r>
              <a:rPr lang="en-US" altLang="zh-CN" i="1" dirty="0" smtClean="0">
                <a:ea typeface="宋体" charset="-122"/>
              </a:rPr>
              <a:t> C</a:t>
            </a:r>
            <a:r>
              <a:rPr lang="en-US" altLang="zh-CN" dirty="0" smtClean="0">
                <a:ea typeface="宋体" charset="-122"/>
              </a:rPr>
              <a:t>} logically implies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 </a:t>
            </a:r>
            <a:r>
              <a:rPr lang="en-US" altLang="zh-CN" dirty="0" smtClean="0">
                <a:ea typeface="宋体" charset="-122"/>
              </a:rPr>
              <a:t>(I.e. the result of dropping </a:t>
            </a:r>
            <a:r>
              <a:rPr lang="en-US" altLang="zh-CN" i="1" dirty="0" smtClean="0">
                <a:ea typeface="宋体" charset="-122"/>
              </a:rPr>
              <a:t>B </a:t>
            </a:r>
            <a:r>
              <a:rPr lang="en-US" altLang="zh-CN" dirty="0" smtClean="0">
                <a:ea typeface="宋体" charset="-122"/>
              </a:rPr>
              <a:t>from </a:t>
            </a:r>
            <a:r>
              <a:rPr lang="en-US" altLang="zh-CN" i="1" dirty="0" smtClean="0">
                <a:ea typeface="宋体" charset="-122"/>
              </a:rPr>
              <a:t>AB</a:t>
            </a:r>
            <a:r>
              <a:rPr lang="en-US" altLang="zh-CN" dirty="0" smtClean="0">
                <a:ea typeface="宋体" charset="-122"/>
              </a:rPr>
              <a:t> </a:t>
            </a:r>
            <a:r>
              <a:rPr lang="en-US" altLang="zh-CN" dirty="0" smtClean="0">
                <a:ea typeface="宋体" charset="-122"/>
                <a:sym typeface="Symbol" pitchFamily="18" charset="2"/>
              </a:rPr>
              <a:t></a:t>
            </a:r>
            <a:r>
              <a:rPr lang="en-US" altLang="zh-CN" i="1" dirty="0" smtClean="0">
                <a:ea typeface="宋体" charset="-122"/>
              </a:rPr>
              <a:t> C</a:t>
            </a:r>
            <a:r>
              <a:rPr lang="en-US" altLang="zh-CN" dirty="0" smtClean="0">
                <a:ea typeface="宋体" charset="-122"/>
              </a:rPr>
              <a:t>).</a:t>
            </a:r>
          </a:p>
          <a:p>
            <a:pPr lvl="1"/>
            <a:endParaRPr lang="en-US" altLang="zh-CN" dirty="0" smtClean="0">
              <a:ea typeface="宋体" charset="-122"/>
            </a:endParaRPr>
          </a:p>
          <a:p>
            <a:r>
              <a:rPr lang="en-US" altLang="zh-CN" dirty="0" smtClean="0">
                <a:ea typeface="宋体" charset="-122"/>
              </a:rPr>
              <a:t>Sample2: Let </a:t>
            </a:r>
            <a:r>
              <a:rPr lang="en-US" altLang="zh-CN" i="1" dirty="0" smtClean="0">
                <a:ea typeface="宋体" charset="-122"/>
              </a:rPr>
              <a:t>F</a:t>
            </a:r>
            <a:r>
              <a:rPr lang="en-US" altLang="zh-CN" dirty="0" smtClean="0">
                <a:ea typeface="宋体" charset="-122"/>
              </a:rPr>
              <a:t> =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solidFill>
                  <a:srgbClr val="FF0000"/>
                </a:solidFill>
                <a:ea typeface="宋体" charset="-122"/>
              </a:rPr>
              <a:t>C</a:t>
            </a:r>
            <a:r>
              <a:rPr lang="en-US" altLang="zh-CN" i="1" dirty="0" smtClean="0">
                <a:ea typeface="宋体" charset="-122"/>
              </a:rPr>
              <a:t>D}</a:t>
            </a:r>
          </a:p>
          <a:p>
            <a:pPr lvl="1"/>
            <a:r>
              <a:rPr lang="en-US" altLang="zh-CN" i="1" dirty="0" smtClean="0">
                <a:ea typeface="宋体" charset="-122"/>
              </a:rPr>
              <a:t>C</a:t>
            </a:r>
            <a:r>
              <a:rPr lang="en-US" altLang="zh-CN" dirty="0" smtClean="0">
                <a:ea typeface="宋体" charset="-122"/>
              </a:rPr>
              <a:t> is extraneous in </a:t>
            </a:r>
            <a:r>
              <a:rPr lang="en-US" altLang="zh-CN" i="1" dirty="0" smtClean="0">
                <a:ea typeface="宋体" charset="-122"/>
              </a:rPr>
              <a:t>AB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CD</a:t>
            </a:r>
            <a:r>
              <a:rPr lang="en-US" altLang="zh-CN" dirty="0" smtClean="0">
                <a:ea typeface="宋体" charset="-122"/>
              </a:rPr>
              <a:t> since  </a:t>
            </a:r>
            <a:r>
              <a:rPr lang="en-US" altLang="zh-CN" i="1" dirty="0" smtClean="0">
                <a:ea typeface="宋体" charset="-122"/>
              </a:rPr>
              <a:t>A</a:t>
            </a:r>
            <a:r>
              <a:rPr lang="en-US" altLang="zh-CN" dirty="0" smtClean="0">
                <a:ea typeface="宋体" charset="-122"/>
              </a:rPr>
              <a:t>B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can be inferred even after deleting </a:t>
            </a:r>
            <a:r>
              <a:rPr lang="en-US" altLang="zh-CN" i="1" dirty="0" smtClean="0">
                <a:ea typeface="宋体" charset="-122"/>
              </a:rPr>
              <a:t>C</a:t>
            </a:r>
          </a:p>
          <a:p>
            <a:pPr lvl="1"/>
            <a:endParaRPr lang="en-US" altLang="zh-CN" i="1" dirty="0" smtClean="0">
              <a:ea typeface="宋体" charset="-122"/>
            </a:endParaRPr>
          </a:p>
          <a:p>
            <a:r>
              <a:rPr lang="en-US" altLang="en-US" dirty="0" smtClean="0"/>
              <a:t>Sample 3: Let </a:t>
            </a:r>
            <a:r>
              <a:rPr lang="en-US" altLang="en-US" i="1" dirty="0"/>
              <a:t>F</a:t>
            </a:r>
            <a:r>
              <a:rPr lang="en-US" altLang="en-US" dirty="0"/>
              <a:t> = {</a:t>
            </a:r>
            <a:r>
              <a:rPr lang="en-US" altLang="en-US" i="1" dirty="0"/>
              <a:t>AB</a:t>
            </a:r>
            <a:r>
              <a:rPr lang="en-US" altLang="en-US" dirty="0"/>
              <a:t> </a:t>
            </a:r>
            <a:r>
              <a:rPr lang="en-US" altLang="en-US" dirty="0">
                <a:sym typeface="Symbol" panose="05050102010706020507" pitchFamily="18" charset="2"/>
              </a:rPr>
              <a:t></a:t>
            </a:r>
            <a:r>
              <a:rPr lang="en-US" altLang="en-US" dirty="0"/>
              <a:t> </a:t>
            </a:r>
            <a:r>
              <a:rPr lang="en-US" altLang="en-US" i="1" dirty="0">
                <a:solidFill>
                  <a:srgbClr val="FF0000"/>
                </a:solidFill>
              </a:rPr>
              <a:t>C</a:t>
            </a:r>
            <a:r>
              <a:rPr lang="en-US" altLang="en-US" i="1" dirty="0"/>
              <a:t>D</a:t>
            </a:r>
            <a:r>
              <a:rPr lang="en-US" altLang="en-US" dirty="0"/>
              <a:t>,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E, E</a:t>
            </a:r>
            <a:r>
              <a:rPr lang="en-US" altLang="en-US" dirty="0"/>
              <a:t> </a:t>
            </a:r>
            <a:r>
              <a:rPr lang="en-US" altLang="en-US" dirty="0">
                <a:sym typeface="Symbol" panose="05050102010706020507" pitchFamily="18" charset="2"/>
              </a:rPr>
              <a:t></a:t>
            </a:r>
            <a:r>
              <a:rPr lang="en-US" altLang="en-US" dirty="0"/>
              <a:t> </a:t>
            </a:r>
            <a:r>
              <a:rPr lang="en-US" altLang="en-US" i="1" dirty="0"/>
              <a:t>C</a:t>
            </a:r>
            <a:r>
              <a:rPr lang="en-US" altLang="en-US" dirty="0"/>
              <a:t> }</a:t>
            </a:r>
          </a:p>
          <a:p>
            <a:pPr lvl="1"/>
            <a:r>
              <a:rPr lang="en-US" altLang="en-US" dirty="0"/>
              <a:t>To check if </a:t>
            </a:r>
            <a:r>
              <a:rPr lang="en-US" altLang="en-US" i="1" dirty="0"/>
              <a:t>C</a:t>
            </a:r>
            <a:r>
              <a:rPr lang="en-US" altLang="en-US" dirty="0"/>
              <a:t> is extraneous in </a:t>
            </a:r>
            <a:r>
              <a:rPr lang="en-US" altLang="en-US" i="1" dirty="0"/>
              <a:t>AB</a:t>
            </a:r>
            <a:r>
              <a:rPr lang="en-US" altLang="en-US" dirty="0"/>
              <a:t> </a:t>
            </a:r>
            <a:r>
              <a:rPr lang="en-US" altLang="en-US" dirty="0">
                <a:sym typeface="Symbol" panose="05050102010706020507" pitchFamily="18" charset="2"/>
              </a:rPr>
              <a:t></a:t>
            </a:r>
            <a:r>
              <a:rPr lang="en-US" altLang="en-US" i="1" dirty="0"/>
              <a:t> CD, </a:t>
            </a:r>
            <a:r>
              <a:rPr lang="en-US" altLang="en-US" dirty="0"/>
              <a:t>we:</a:t>
            </a:r>
          </a:p>
          <a:p>
            <a:pPr lvl="2"/>
            <a:r>
              <a:rPr lang="en-US" altLang="en-US" i="1" dirty="0"/>
              <a:t> </a:t>
            </a:r>
            <a:r>
              <a:rPr lang="en-US" altLang="en-US" dirty="0"/>
              <a:t>Compute the </a:t>
            </a:r>
            <a:r>
              <a:rPr lang="en-US" altLang="en-US" dirty="0" smtClean="0"/>
              <a:t>closure </a:t>
            </a:r>
            <a:r>
              <a:rPr lang="en-US" altLang="en-US" dirty="0"/>
              <a:t>of AB under </a:t>
            </a:r>
            <a:r>
              <a:rPr lang="en-US" altLang="en-US" i="1" dirty="0"/>
              <a:t>F</a:t>
            </a:r>
            <a:r>
              <a:rPr lang="en-US" altLang="en-US" dirty="0"/>
              <a:t>' = {</a:t>
            </a:r>
            <a:r>
              <a:rPr lang="en-US" altLang="en-US" i="1" dirty="0"/>
              <a:t>AB</a:t>
            </a:r>
            <a:r>
              <a:rPr lang="en-US" altLang="en-US" dirty="0"/>
              <a:t> </a:t>
            </a:r>
            <a:r>
              <a:rPr lang="en-US" altLang="en-US" dirty="0">
                <a:sym typeface="Symbol" panose="05050102010706020507" pitchFamily="18" charset="2"/>
              </a:rPr>
              <a:t></a:t>
            </a:r>
            <a:r>
              <a:rPr lang="en-US" altLang="en-US" i="1" dirty="0"/>
              <a:t> D,</a:t>
            </a:r>
            <a:r>
              <a:rPr lang="en-US" altLang="en-US" dirty="0"/>
              <a:t>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E, E</a:t>
            </a:r>
            <a:r>
              <a:rPr lang="en-US" altLang="en-US" dirty="0"/>
              <a:t> </a:t>
            </a:r>
            <a:r>
              <a:rPr lang="en-US" altLang="en-US" dirty="0">
                <a:sym typeface="Symbol" panose="05050102010706020507" pitchFamily="18" charset="2"/>
              </a:rPr>
              <a:t></a:t>
            </a:r>
            <a:r>
              <a:rPr lang="en-US" altLang="en-US" dirty="0"/>
              <a:t> </a:t>
            </a:r>
            <a:r>
              <a:rPr lang="en-US" altLang="en-US" i="1" dirty="0"/>
              <a:t>C}</a:t>
            </a:r>
          </a:p>
          <a:p>
            <a:pPr lvl="2"/>
            <a:r>
              <a:rPr lang="en-US" altLang="en-US" dirty="0"/>
              <a:t>The closure is </a:t>
            </a:r>
            <a:r>
              <a:rPr lang="en-US" altLang="en-US" i="1" dirty="0"/>
              <a:t>ABCDE, </a:t>
            </a:r>
            <a:r>
              <a:rPr lang="en-US" altLang="en-US" dirty="0"/>
              <a:t>which includes </a:t>
            </a:r>
            <a:r>
              <a:rPr lang="en-US" altLang="en-US" i="1" dirty="0"/>
              <a:t>CD</a:t>
            </a:r>
          </a:p>
          <a:p>
            <a:pPr lvl="2"/>
            <a:r>
              <a:rPr lang="en-US" altLang="en-US" dirty="0"/>
              <a:t>This implies tha</a:t>
            </a:r>
            <a:r>
              <a:rPr lang="en-US" altLang="en-US" i="1" dirty="0"/>
              <a:t>t C </a:t>
            </a:r>
            <a:r>
              <a:rPr lang="en-US" altLang="en-US" dirty="0"/>
              <a:t>is</a:t>
            </a:r>
            <a:r>
              <a:rPr lang="en-US" altLang="en-US" i="1" dirty="0"/>
              <a:t> </a:t>
            </a:r>
            <a:r>
              <a:rPr lang="en-US" altLang="en-US" dirty="0"/>
              <a:t>extraneous</a:t>
            </a:r>
            <a:endParaRPr lang="en-US" altLang="en-US" i="1" dirty="0"/>
          </a:p>
          <a:p>
            <a:endParaRPr lang="en-US" altLang="zh-CN" i="1" dirty="0" smtClean="0">
              <a:ea typeface="宋体" charset="-122"/>
              <a:sym typeface="Greek Symbols" pitchFamily="18" charset="2"/>
            </a:endParaRPr>
          </a:p>
        </p:txBody>
      </p:sp>
    </p:spTree>
    <p:extLst>
      <p:ext uri="{BB962C8B-B14F-4D97-AF65-F5344CB8AC3E}">
        <p14:creationId xmlns:p14="http://schemas.microsoft.com/office/powerpoint/2010/main" val="4280445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57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57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57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57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57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577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5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41070" y="109706"/>
            <a:ext cx="7685088" cy="609600"/>
          </a:xfrm>
        </p:spPr>
        <p:txBody>
          <a:bodyPr/>
          <a:lstStyle/>
          <a:p>
            <a:pPr>
              <a:defRPr/>
            </a:pPr>
            <a:r>
              <a:rPr lang="en-US" altLang="zh-CN" smtClean="0">
                <a:ea typeface="宋体" charset="-122"/>
              </a:rPr>
              <a:t>Testing if an Attribute is Extraneous</a:t>
            </a:r>
          </a:p>
        </p:txBody>
      </p:sp>
      <p:sp>
        <p:nvSpPr>
          <p:cNvPr id="717827" name="Rectangle 3"/>
          <p:cNvSpPr>
            <a:spLocks noGrp="1" noChangeArrowheads="1"/>
          </p:cNvSpPr>
          <p:nvPr>
            <p:ph type="body" idx="1"/>
          </p:nvPr>
        </p:nvSpPr>
        <p:spPr/>
        <p:txBody>
          <a:bodyPr/>
          <a:lstStyle/>
          <a:p>
            <a:pPr marL="381000" indent="-381000"/>
            <a:r>
              <a:rPr lang="en-US" altLang="zh-CN" dirty="0" smtClean="0">
                <a:ea typeface="宋体" charset="-122"/>
              </a:rPr>
              <a:t>Consider a set </a:t>
            </a:r>
            <a:r>
              <a:rPr lang="en-US" altLang="zh-CN" i="1" dirty="0" smtClean="0">
                <a:ea typeface="宋体" charset="-122"/>
              </a:rPr>
              <a:t>F</a:t>
            </a:r>
            <a:r>
              <a:rPr lang="en-US" altLang="zh-CN" dirty="0" smtClean="0">
                <a:ea typeface="宋体" charset="-122"/>
              </a:rPr>
              <a:t> of functional dependencies and the functional dependency </a:t>
            </a:r>
            <a:r>
              <a:rPr lang="en-US" altLang="zh-CN" dirty="0" smtClean="0">
                <a:ea typeface="宋体" charset="-122"/>
                <a:sym typeface="Symbol" pitchFamily="18" charset="2"/>
              </a:rPr>
              <a:t> </a:t>
            </a:r>
            <a:r>
              <a:rPr lang="en-US" altLang="zh-CN" dirty="0" smtClean="0">
                <a:ea typeface="宋体" charset="-122"/>
                <a:sym typeface="Monotype Sorts" pitchFamily="2"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a:t>
            </a:r>
            <a:br>
              <a:rPr lang="en-US" altLang="zh-CN" dirty="0" smtClean="0">
                <a:ea typeface="宋体" charset="-122"/>
                <a:sym typeface="Greek Symbols" pitchFamily="18" charset="2"/>
              </a:rPr>
            </a:br>
            <a:endParaRPr lang="en-US" altLang="zh-CN" dirty="0" smtClean="0">
              <a:ea typeface="宋体" charset="-122"/>
              <a:sym typeface="Greek Symbols" pitchFamily="18" charset="2"/>
            </a:endParaRPr>
          </a:p>
          <a:p>
            <a:pPr marL="381000" indent="-381000"/>
            <a:r>
              <a:rPr lang="en-US" altLang="zh-CN" dirty="0" smtClean="0">
                <a:ea typeface="宋体" charset="-122"/>
                <a:sym typeface="Monotype Sorts" pitchFamily="2" charset="2"/>
              </a:rPr>
              <a:t>To test if attribute A </a:t>
            </a:r>
            <a:r>
              <a:rPr lang="en-US" altLang="zh-CN" dirty="0" smtClean="0">
                <a:ea typeface="宋体" charset="-122"/>
                <a:sym typeface="Symbol" pitchFamily="18" charset="2"/>
              </a:rPr>
              <a:t> </a:t>
            </a:r>
            <a:r>
              <a:rPr lang="en-US" altLang="zh-CN" dirty="0" smtClean="0">
                <a:ea typeface="宋体" charset="-122"/>
                <a:sym typeface="Monotype Sorts" pitchFamily="2" charset="2"/>
              </a:rPr>
              <a:t> is extraneous</a:t>
            </a:r>
            <a:r>
              <a:rPr lang="en-US" altLang="zh-CN" dirty="0" smtClean="0">
                <a:solidFill>
                  <a:schemeClr val="tx2"/>
                </a:solidFill>
                <a:ea typeface="宋体" charset="-122"/>
                <a:sym typeface="Monotype Sorts" pitchFamily="2" charset="2"/>
              </a:rPr>
              <a:t> </a:t>
            </a:r>
            <a:r>
              <a:rPr lang="en-US" altLang="zh-CN" dirty="0" smtClean="0">
                <a:ea typeface="宋体" charset="-122"/>
                <a:sym typeface="Monotype Sorts" pitchFamily="2" charset="2"/>
              </a:rPr>
              <a:t>in</a:t>
            </a:r>
            <a:r>
              <a:rPr lang="en-US" altLang="zh-CN" dirty="0" smtClean="0">
                <a:solidFill>
                  <a:schemeClr val="tx2"/>
                </a:solidFill>
                <a:ea typeface="宋体" charset="-122"/>
                <a:sym typeface="Monotype Sorts" pitchFamily="2" charset="2"/>
              </a:rPr>
              <a:t> </a:t>
            </a:r>
            <a:r>
              <a:rPr lang="en-US" altLang="zh-CN" dirty="0" smtClean="0">
                <a:ea typeface="宋体" charset="-122"/>
                <a:sym typeface="Symbol" pitchFamily="18" charset="2"/>
              </a:rPr>
              <a:t></a:t>
            </a:r>
            <a:r>
              <a:rPr lang="en-US" altLang="zh-CN" dirty="0" smtClean="0">
                <a:solidFill>
                  <a:schemeClr val="tx2"/>
                </a:solidFill>
                <a:ea typeface="宋体" charset="-122"/>
                <a:sym typeface="Monotype Sorts" pitchFamily="2" charset="2"/>
              </a:rPr>
              <a:t> </a:t>
            </a:r>
          </a:p>
          <a:p>
            <a:pPr marL="800100" lvl="1" indent="-342900">
              <a:buFont typeface="Monotype Sorts" pitchFamily="2" charset="2"/>
              <a:buAutoNum type="arabicPeriod"/>
            </a:pPr>
            <a:r>
              <a:rPr lang="en-US" altLang="zh-CN" dirty="0" smtClean="0">
                <a:ea typeface="宋体" charset="-122"/>
                <a:sym typeface="Greek Symbols" pitchFamily="18" charset="2"/>
              </a:rPr>
              <a:t>compute </a:t>
            </a:r>
            <a:r>
              <a:rPr lang="en-US" altLang="zh-CN" dirty="0" smtClean="0">
                <a:solidFill>
                  <a:srgbClr val="C00000"/>
                </a:solidFill>
                <a:ea typeface="宋体" charset="-122"/>
                <a:sym typeface="Greek Symbols" pitchFamily="18" charset="2"/>
              </a:rPr>
              <a:t>({</a:t>
            </a:r>
            <a:r>
              <a:rPr lang="en-US" altLang="zh-CN" dirty="0" smtClean="0">
                <a:solidFill>
                  <a:srgbClr val="C00000"/>
                </a:solidFill>
                <a:ea typeface="宋体" charset="-122"/>
                <a:sym typeface="Symbol" pitchFamily="18" charset="2"/>
              </a:rPr>
              <a:t>} </a:t>
            </a:r>
            <a:r>
              <a:rPr lang="en-US" altLang="zh-CN" dirty="0" smtClean="0">
                <a:solidFill>
                  <a:srgbClr val="C00000"/>
                </a:solidFill>
                <a:ea typeface="宋体" charset="-122"/>
                <a:sym typeface="Greek Symbols" pitchFamily="18" charset="2"/>
              </a:rPr>
              <a:t>– A</a:t>
            </a:r>
            <a:r>
              <a:rPr lang="en-US" altLang="zh-CN" dirty="0" smtClean="0">
                <a:solidFill>
                  <a:srgbClr val="C00000"/>
                </a:solidFill>
                <a:ea typeface="宋体" charset="-122"/>
                <a:sym typeface="Symbol" pitchFamily="18" charset="2"/>
              </a:rPr>
              <a:t>)</a:t>
            </a:r>
            <a:r>
              <a:rPr lang="en-US" altLang="zh-CN" sz="2000" baseline="30000" dirty="0" smtClean="0">
                <a:solidFill>
                  <a:srgbClr val="C00000"/>
                </a:solidFill>
                <a:ea typeface="宋体" charset="-122"/>
                <a:sym typeface="Symbol" pitchFamily="18" charset="2"/>
              </a:rPr>
              <a:t>+</a:t>
            </a:r>
            <a:r>
              <a:rPr lang="en-US" altLang="zh-CN" dirty="0" smtClean="0">
                <a:solidFill>
                  <a:srgbClr val="C00000"/>
                </a:solidFill>
                <a:ea typeface="宋体" charset="-122"/>
                <a:sym typeface="Symbol" pitchFamily="18" charset="2"/>
              </a:rPr>
              <a:t> </a:t>
            </a:r>
            <a:r>
              <a:rPr lang="en-US" altLang="zh-CN" dirty="0" smtClean="0">
                <a:ea typeface="宋体" charset="-122"/>
                <a:sym typeface="Symbol" pitchFamily="18" charset="2"/>
              </a:rPr>
              <a:t>using the dependencies 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a:t>
            </a:r>
            <a:endParaRPr lang="en-US" altLang="zh-CN" dirty="0" smtClean="0">
              <a:ea typeface="宋体" charset="-122"/>
              <a:sym typeface="Symbol" pitchFamily="18" charset="2"/>
            </a:endParaRPr>
          </a:p>
          <a:p>
            <a:pPr marL="800100" lvl="1" indent="-342900">
              <a:buFont typeface="Monotype Sorts" pitchFamily="2" charset="2"/>
              <a:buAutoNum type="arabicPeriod"/>
            </a:pPr>
            <a:r>
              <a:rPr lang="en-US" altLang="zh-CN" dirty="0" smtClean="0">
                <a:ea typeface="宋体" charset="-122"/>
                <a:sym typeface="Symbol" pitchFamily="18" charset="2"/>
              </a:rPr>
              <a:t> check that </a:t>
            </a:r>
            <a:r>
              <a:rPr lang="en-US" altLang="zh-CN" dirty="0" smtClean="0">
                <a:ea typeface="宋体" charset="-122"/>
                <a:sym typeface="Greek Symbols" pitchFamily="18" charset="2"/>
              </a:rPr>
              <a:t>({</a:t>
            </a:r>
            <a:r>
              <a:rPr lang="en-US" altLang="zh-CN" dirty="0" smtClean="0">
                <a:ea typeface="宋体" charset="-122"/>
                <a:sym typeface="Symbol" pitchFamily="18" charset="2"/>
              </a:rPr>
              <a:t>} </a:t>
            </a:r>
            <a:r>
              <a:rPr lang="en-US" altLang="zh-CN" dirty="0" smtClean="0">
                <a:ea typeface="宋体" charset="-122"/>
                <a:sym typeface="Greek Symbols" pitchFamily="18" charset="2"/>
              </a:rPr>
              <a:t>– A</a:t>
            </a:r>
            <a:r>
              <a:rPr lang="en-US" altLang="zh-CN" dirty="0" smtClean="0">
                <a:ea typeface="宋体" charset="-122"/>
                <a:sym typeface="Symbol" pitchFamily="18" charset="2"/>
              </a:rPr>
              <a:t>)</a:t>
            </a:r>
            <a:r>
              <a:rPr lang="en-US" altLang="zh-CN" sz="2000" baseline="30000" dirty="0" smtClean="0">
                <a:ea typeface="宋体" charset="-122"/>
                <a:sym typeface="Symbol" pitchFamily="18" charset="2"/>
              </a:rPr>
              <a:t>+</a:t>
            </a:r>
            <a:r>
              <a:rPr lang="en-US" altLang="zh-CN" dirty="0" smtClean="0">
                <a:ea typeface="宋体" charset="-122"/>
                <a:sym typeface="Symbol" pitchFamily="18" charset="2"/>
              </a:rPr>
              <a:t> contains </a:t>
            </a:r>
            <a:r>
              <a:rPr lang="en-US" altLang="zh-CN" dirty="0" smtClean="0">
                <a:ea typeface="宋体" charset="-122"/>
                <a:sym typeface="Greek Symbols" pitchFamily="18" charset="2"/>
              </a:rPr>
              <a:t>; if it does,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is extraneous </a:t>
            </a:r>
            <a:r>
              <a:rPr lang="en-US" altLang="zh-CN" dirty="0" smtClean="0">
                <a:ea typeface="宋体" charset="-122"/>
                <a:sym typeface="Monotype Sorts" pitchFamily="2" charset="2"/>
              </a:rPr>
              <a:t>in</a:t>
            </a:r>
            <a:r>
              <a:rPr lang="en-US" altLang="zh-CN" dirty="0" smtClean="0">
                <a:solidFill>
                  <a:schemeClr val="tx2"/>
                </a:solidFill>
                <a:ea typeface="宋体" charset="-122"/>
                <a:sym typeface="Monotype Sorts" pitchFamily="2" charset="2"/>
              </a:rPr>
              <a:t> </a:t>
            </a:r>
            <a:r>
              <a:rPr lang="en-US" altLang="zh-CN" dirty="0" smtClean="0">
                <a:ea typeface="宋体" charset="-122"/>
                <a:sym typeface="Symbol" pitchFamily="18" charset="2"/>
              </a:rPr>
              <a:t></a:t>
            </a:r>
            <a:r>
              <a:rPr lang="en-US" altLang="zh-CN" dirty="0" smtClean="0">
                <a:solidFill>
                  <a:schemeClr val="tx2"/>
                </a:solidFill>
                <a:ea typeface="宋体" charset="-122"/>
                <a:sym typeface="Monotype Sorts" pitchFamily="2" charset="2"/>
              </a:rPr>
              <a:t> </a:t>
            </a:r>
            <a:endParaRPr lang="en-US" altLang="zh-CN" dirty="0" smtClean="0">
              <a:ea typeface="宋体" charset="-122"/>
              <a:sym typeface="Greek Symbols" pitchFamily="18" charset="2"/>
            </a:endParaRPr>
          </a:p>
          <a:p>
            <a:pPr marL="381000" indent="-381000"/>
            <a:endParaRPr lang="en-US" altLang="zh-CN" dirty="0" smtClean="0">
              <a:ea typeface="宋体" charset="-122"/>
              <a:sym typeface="Greek Symbols" pitchFamily="18" charset="2"/>
            </a:endParaRPr>
          </a:p>
          <a:p>
            <a:pPr marL="381000" indent="-381000"/>
            <a:r>
              <a:rPr lang="en-US" altLang="zh-CN" dirty="0" smtClean="0">
                <a:ea typeface="宋体" charset="-122"/>
                <a:sym typeface="Greek Symbols" pitchFamily="18" charset="2"/>
              </a:rPr>
              <a:t>To test if attribute </a:t>
            </a:r>
            <a:r>
              <a:rPr lang="en-US" altLang="zh-CN" i="1" dirty="0" smtClean="0">
                <a:ea typeface="宋体" charset="-122"/>
                <a:sym typeface="Greek Symbols" pitchFamily="18" charset="2"/>
              </a:rPr>
              <a:t>B</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is extraneous in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p>
          <a:p>
            <a:pPr marL="800100" lvl="1" indent="-342900">
              <a:buFont typeface="Monotype Sorts" pitchFamily="2" charset="2"/>
              <a:buAutoNum type="arabicPeriod"/>
            </a:pPr>
            <a:r>
              <a:rPr lang="en-US" altLang="zh-CN" dirty="0" smtClean="0">
                <a:ea typeface="宋体" charset="-122"/>
                <a:sym typeface="Greek Symbols" pitchFamily="18" charset="2"/>
              </a:rPr>
              <a:t>compute </a:t>
            </a:r>
            <a:r>
              <a:rPr lang="en-US" altLang="zh-CN" dirty="0" smtClean="0">
                <a:ea typeface="宋体" charset="-122"/>
                <a:sym typeface="Symbol" pitchFamily="18" charset="2"/>
              </a:rPr>
              <a:t></a:t>
            </a:r>
            <a:r>
              <a:rPr lang="en-US" altLang="zh-CN" sz="2000" baseline="30000" dirty="0" smtClean="0">
                <a:ea typeface="宋体" charset="-122"/>
                <a:sym typeface="Greek Symbols" pitchFamily="18" charset="2"/>
              </a:rPr>
              <a:t>+ </a:t>
            </a:r>
            <a:r>
              <a:rPr lang="en-US" altLang="zh-CN" dirty="0" smtClean="0">
                <a:ea typeface="宋体" charset="-122"/>
                <a:sym typeface="Greek Symbols" pitchFamily="18" charset="2"/>
              </a:rPr>
              <a:t> using only the dependencies in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dirty="0" smtClean="0">
                <a:solidFill>
                  <a:srgbClr val="C00000"/>
                </a:solidFill>
                <a:ea typeface="宋体" charset="-122"/>
                <a:sym typeface="Greek Symbols" pitchFamily="18" charset="2"/>
              </a:rPr>
              <a:t>F’ = (</a:t>
            </a:r>
            <a:r>
              <a:rPr lang="en-US" altLang="zh-CN" i="1" dirty="0" smtClean="0">
                <a:solidFill>
                  <a:srgbClr val="C00000"/>
                </a:solidFill>
                <a:ea typeface="宋体" charset="-122"/>
                <a:sym typeface="Greek Symbols" pitchFamily="18" charset="2"/>
              </a:rPr>
              <a:t>F</a:t>
            </a:r>
            <a:r>
              <a:rPr lang="en-US" altLang="zh-CN" dirty="0" smtClean="0">
                <a:solidFill>
                  <a:srgbClr val="C00000"/>
                </a:solidFill>
                <a:ea typeface="宋体" charset="-122"/>
                <a:sym typeface="Greek Symbols" pitchFamily="18" charset="2"/>
              </a:rPr>
              <a:t>  – {</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Monotype Sorts" pitchFamily="2" charset="2"/>
              </a:rPr>
              <a:t> </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Symbol" pitchFamily="18" charset="2"/>
              </a:rPr>
              <a:t> {</a:t>
            </a:r>
            <a:r>
              <a:rPr lang="en-US" altLang="zh-CN"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Symbol" pitchFamily="18" charset="2"/>
              </a:rPr>
              <a:t></a:t>
            </a:r>
            <a:r>
              <a:rPr lang="en-US" altLang="zh-CN" i="1" dirty="0" smtClean="0">
                <a:solidFill>
                  <a:srgbClr val="C00000"/>
                </a:solidFill>
                <a:ea typeface="宋体" charset="-122"/>
                <a:sym typeface="Greek Symbols" pitchFamily="18" charset="2"/>
              </a:rPr>
              <a:t>(</a:t>
            </a:r>
            <a:r>
              <a:rPr lang="en-US" altLang="zh-CN" dirty="0" smtClean="0">
                <a:solidFill>
                  <a:srgbClr val="C00000"/>
                </a:solidFill>
                <a:ea typeface="宋体" charset="-122"/>
                <a:sym typeface="Symbol" pitchFamily="18" charset="2"/>
              </a:rPr>
              <a:t></a:t>
            </a:r>
            <a:r>
              <a:rPr lang="en-US" altLang="zh-CN" i="1"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Greek Symbols" pitchFamily="18" charset="2"/>
              </a:rPr>
              <a:t>– </a:t>
            </a:r>
            <a:r>
              <a:rPr lang="en-US" altLang="zh-CN" i="1" dirty="0" smtClean="0">
                <a:solidFill>
                  <a:srgbClr val="C00000"/>
                </a:solidFill>
                <a:ea typeface="宋体" charset="-122"/>
                <a:sym typeface="Greek Symbols" pitchFamily="18" charset="2"/>
              </a:rPr>
              <a:t>B</a:t>
            </a:r>
            <a:r>
              <a:rPr lang="en-US" altLang="zh-CN" dirty="0" smtClean="0">
                <a:solidFill>
                  <a:srgbClr val="C00000"/>
                </a:solidFill>
                <a:ea typeface="宋体" charset="-122"/>
                <a:sym typeface="Greek Symbols" pitchFamily="18" charset="2"/>
              </a:rPr>
              <a:t>)},</a:t>
            </a:r>
            <a:r>
              <a:rPr lang="en-US" altLang="zh-CN" dirty="0" smtClean="0">
                <a:ea typeface="宋体" charset="-122"/>
                <a:sym typeface="Greek Symbols" pitchFamily="18" charset="2"/>
              </a:rPr>
              <a:t> </a:t>
            </a:r>
          </a:p>
          <a:p>
            <a:pPr marL="800100" lvl="1" indent="-342900">
              <a:buFont typeface="Monotype Sorts" pitchFamily="2" charset="2"/>
              <a:buAutoNum type="arabicPeriod"/>
            </a:pPr>
            <a:r>
              <a:rPr lang="en-US" altLang="zh-CN" dirty="0" smtClean="0">
                <a:ea typeface="宋体" charset="-122"/>
                <a:sym typeface="Greek Symbols" pitchFamily="18" charset="2"/>
              </a:rPr>
              <a:t> check that </a:t>
            </a:r>
            <a:r>
              <a:rPr lang="en-US" altLang="zh-CN" dirty="0" smtClean="0">
                <a:ea typeface="宋体" charset="-122"/>
                <a:sym typeface="Symbol" pitchFamily="18" charset="2"/>
              </a:rPr>
              <a:t></a:t>
            </a:r>
            <a:r>
              <a:rPr lang="en-US" altLang="zh-CN" sz="2000" baseline="30000" dirty="0" smtClean="0">
                <a:ea typeface="宋体" charset="-122"/>
                <a:sym typeface="Greek Symbols" pitchFamily="18" charset="2"/>
              </a:rPr>
              <a:t>+ </a:t>
            </a:r>
            <a:r>
              <a:rPr lang="en-US" altLang="zh-CN" dirty="0" smtClean="0">
                <a:ea typeface="宋体" charset="-122"/>
                <a:sym typeface="Greek Symbols" pitchFamily="18" charset="2"/>
              </a:rPr>
              <a:t> contains </a:t>
            </a:r>
            <a:r>
              <a:rPr lang="en-US" altLang="zh-CN" i="1" dirty="0" smtClean="0">
                <a:ea typeface="宋体" charset="-122"/>
                <a:sym typeface="Greek Symbols" pitchFamily="18" charset="2"/>
              </a:rPr>
              <a:t>B; </a:t>
            </a:r>
            <a:r>
              <a:rPr lang="en-US" altLang="zh-CN" dirty="0" smtClean="0">
                <a:ea typeface="宋体" charset="-122"/>
                <a:sym typeface="Greek Symbols" pitchFamily="18" charset="2"/>
              </a:rPr>
              <a:t>if it does</a:t>
            </a:r>
            <a:r>
              <a:rPr lang="en-US" altLang="zh-CN" i="1" dirty="0" smtClean="0">
                <a:ea typeface="宋体" charset="-122"/>
                <a:sym typeface="Greek Symbols" pitchFamily="18" charset="2"/>
              </a:rPr>
              <a:t>, B </a:t>
            </a:r>
            <a:r>
              <a:rPr lang="en-US" altLang="zh-CN" dirty="0" smtClean="0">
                <a:ea typeface="宋体" charset="-122"/>
                <a:sym typeface="Greek Symbols" pitchFamily="18" charset="2"/>
              </a:rPr>
              <a:t>is extraneous in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p>
        </p:txBody>
      </p:sp>
    </p:spTree>
    <p:extLst>
      <p:ext uri="{BB962C8B-B14F-4D97-AF65-F5344CB8AC3E}">
        <p14:creationId xmlns:p14="http://schemas.microsoft.com/office/powerpoint/2010/main" val="45559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82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82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753036" y="86061"/>
            <a:ext cx="6433072" cy="609600"/>
          </a:xfrm>
        </p:spPr>
        <p:txBody>
          <a:bodyPr/>
          <a:lstStyle/>
          <a:p>
            <a:pPr>
              <a:defRPr/>
            </a:pPr>
            <a:r>
              <a:rPr lang="en-US" altLang="zh-CN" dirty="0" smtClean="0">
                <a:ea typeface="宋体" charset="-122"/>
              </a:rPr>
              <a:t>Canonical Cover</a:t>
            </a:r>
          </a:p>
        </p:txBody>
      </p:sp>
      <p:sp>
        <p:nvSpPr>
          <p:cNvPr id="719875" name="Rectangle 3"/>
          <p:cNvSpPr>
            <a:spLocks noGrp="1" noChangeArrowheads="1"/>
          </p:cNvSpPr>
          <p:nvPr>
            <p:ph type="body" idx="1"/>
          </p:nvPr>
        </p:nvSpPr>
        <p:spPr>
          <a:xfrm>
            <a:off x="591428" y="955116"/>
            <a:ext cx="8223250" cy="5564017"/>
          </a:xfrm>
        </p:spPr>
        <p:txBody>
          <a:bodyPr/>
          <a:lstStyle/>
          <a:p>
            <a:pPr>
              <a:lnSpc>
                <a:spcPct val="90000"/>
              </a:lnSpc>
            </a:pPr>
            <a:r>
              <a:rPr lang="en-US" altLang="zh-CN" dirty="0" smtClean="0">
                <a:ea typeface="宋体" charset="-122"/>
                <a:sym typeface="Greek Symbols" pitchFamily="18" charset="2"/>
              </a:rPr>
              <a:t>A </a:t>
            </a:r>
            <a:r>
              <a:rPr lang="en-US" altLang="zh-CN" b="1" dirty="0" smtClean="0">
                <a:solidFill>
                  <a:srgbClr val="000099"/>
                </a:solidFill>
                <a:ea typeface="宋体" charset="-122"/>
                <a:sym typeface="Greek Symbols" pitchFamily="18" charset="2"/>
              </a:rPr>
              <a:t>canonical cover</a:t>
            </a:r>
            <a:r>
              <a:rPr lang="en-US" altLang="zh-CN" i="1" dirty="0" smtClean="0">
                <a:ea typeface="宋体" charset="-122"/>
                <a:sym typeface="Greek Symbols" pitchFamily="18" charset="2"/>
              </a:rPr>
              <a:t> </a:t>
            </a:r>
            <a:r>
              <a:rPr lang="en-US" altLang="zh-CN" dirty="0" smtClean="0">
                <a:ea typeface="宋体" charset="-122"/>
                <a:sym typeface="Greek Symbols" pitchFamily="18" charset="2"/>
              </a:rPr>
              <a:t>for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is a set of dependencies </a:t>
            </a:r>
            <a:r>
              <a:rPr lang="en-US" altLang="zh-CN" i="1" dirty="0" smtClean="0">
                <a:ea typeface="宋体" charset="-122"/>
                <a:sym typeface="Greek Symbols" pitchFamily="18" charset="2"/>
              </a:rPr>
              <a:t>F</a:t>
            </a:r>
            <a:r>
              <a:rPr lang="en-US" altLang="zh-CN" i="1" baseline="-25000" dirty="0" smtClean="0">
                <a:ea typeface="宋体" charset="-122"/>
                <a:sym typeface="Greek Symbols" pitchFamily="18" charset="2"/>
              </a:rPr>
              <a:t>c </a:t>
            </a:r>
            <a:r>
              <a:rPr lang="en-US" altLang="zh-CN" dirty="0" smtClean="0">
                <a:ea typeface="宋体" charset="-122"/>
                <a:sym typeface="Greek Symbols" pitchFamily="18" charset="2"/>
              </a:rPr>
              <a:t>such that </a:t>
            </a:r>
          </a:p>
          <a:p>
            <a:pPr lvl="1">
              <a:lnSpc>
                <a:spcPct val="90000"/>
              </a:lnSpc>
            </a:pPr>
            <a:r>
              <a:rPr lang="en-US" altLang="zh-CN" i="1" dirty="0" smtClean="0">
                <a:ea typeface="宋体" charset="-122"/>
                <a:sym typeface="Greek Symbols" pitchFamily="18" charset="2"/>
              </a:rPr>
              <a:t>F</a:t>
            </a:r>
            <a:r>
              <a:rPr lang="en-US" altLang="zh-CN" dirty="0" smtClean="0">
                <a:ea typeface="宋体" charset="-122"/>
                <a:sym typeface="Greek Symbols" pitchFamily="18" charset="2"/>
              </a:rPr>
              <a:t> logically implies all dependencies in </a:t>
            </a:r>
            <a:r>
              <a:rPr lang="en-US" altLang="zh-CN" i="1" dirty="0" smtClean="0">
                <a:ea typeface="宋体" charset="-122"/>
                <a:sym typeface="Greek Symbols" pitchFamily="18" charset="2"/>
              </a:rPr>
              <a:t>F</a:t>
            </a:r>
            <a:r>
              <a:rPr lang="en-US" altLang="zh-CN" i="1" baseline="-25000" dirty="0" smtClean="0">
                <a:ea typeface="宋体" charset="-122"/>
                <a:sym typeface="Greek Symbols" pitchFamily="18" charset="2"/>
              </a:rPr>
              <a:t>c,</a:t>
            </a:r>
            <a:r>
              <a:rPr lang="en-US" altLang="zh-CN" dirty="0" smtClean="0">
                <a:ea typeface="宋体" charset="-122"/>
                <a:sym typeface="Greek Symbols" pitchFamily="18" charset="2"/>
              </a:rPr>
              <a:t> and </a:t>
            </a:r>
          </a:p>
          <a:p>
            <a:pPr lvl="1">
              <a:lnSpc>
                <a:spcPct val="90000"/>
              </a:lnSpc>
            </a:pPr>
            <a:r>
              <a:rPr lang="en-US" altLang="zh-CN" i="1" dirty="0" smtClean="0">
                <a:ea typeface="宋体" charset="-122"/>
                <a:sym typeface="Greek Symbols" pitchFamily="18" charset="2"/>
              </a:rPr>
              <a:t>F</a:t>
            </a:r>
            <a:r>
              <a:rPr lang="en-US" altLang="zh-CN" i="1" baseline="-25000" dirty="0" smtClean="0">
                <a:ea typeface="宋体" charset="-122"/>
                <a:sym typeface="Greek Symbols" pitchFamily="18" charset="2"/>
              </a:rPr>
              <a:t>c</a:t>
            </a:r>
            <a:r>
              <a:rPr lang="en-US" altLang="zh-CN" baseline="-25000" dirty="0" smtClean="0">
                <a:ea typeface="宋体" charset="-122"/>
                <a:sym typeface="Greek Symbols" pitchFamily="18" charset="2"/>
              </a:rPr>
              <a:t> </a:t>
            </a:r>
            <a:r>
              <a:rPr lang="en-US" altLang="zh-CN" dirty="0" smtClean="0">
                <a:ea typeface="宋体" charset="-122"/>
                <a:sym typeface="Greek Symbols" pitchFamily="18" charset="2"/>
              </a:rPr>
              <a:t>logically implies all dependencies 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and</a:t>
            </a:r>
          </a:p>
          <a:p>
            <a:pPr lvl="1">
              <a:lnSpc>
                <a:spcPct val="90000"/>
              </a:lnSpc>
            </a:pPr>
            <a:r>
              <a:rPr lang="en-US" altLang="zh-CN" dirty="0" smtClean="0">
                <a:ea typeface="宋体" charset="-122"/>
                <a:sym typeface="Greek Symbols" pitchFamily="18" charset="2"/>
              </a:rPr>
              <a:t>No functional dependency in </a:t>
            </a:r>
            <a:r>
              <a:rPr lang="en-US" altLang="zh-CN" i="1" dirty="0" smtClean="0">
                <a:ea typeface="宋体" charset="-122"/>
                <a:sym typeface="Greek Symbols" pitchFamily="18" charset="2"/>
              </a:rPr>
              <a:t>F</a:t>
            </a:r>
            <a:r>
              <a:rPr lang="en-US" altLang="zh-CN" sz="2000" i="1" baseline="-25000" dirty="0" smtClean="0">
                <a:ea typeface="宋体" charset="-122"/>
                <a:sym typeface="Greek Symbols" pitchFamily="18" charset="2"/>
              </a:rPr>
              <a:t>c</a:t>
            </a:r>
            <a:r>
              <a:rPr lang="en-US" altLang="zh-CN" sz="2000" dirty="0" smtClean="0">
                <a:ea typeface="宋体" charset="-122"/>
                <a:sym typeface="Greek Symbols" pitchFamily="18" charset="2"/>
              </a:rPr>
              <a:t> </a:t>
            </a:r>
            <a:r>
              <a:rPr lang="en-US" altLang="zh-CN" dirty="0" smtClean="0">
                <a:ea typeface="宋体" charset="-122"/>
                <a:sym typeface="Greek Symbols" pitchFamily="18" charset="2"/>
              </a:rPr>
              <a:t>contains an extraneous attribute, and</a:t>
            </a:r>
          </a:p>
          <a:p>
            <a:pPr lvl="1">
              <a:lnSpc>
                <a:spcPct val="90000"/>
              </a:lnSpc>
            </a:pPr>
            <a:r>
              <a:rPr lang="en-US" altLang="zh-CN" dirty="0" smtClean="0">
                <a:ea typeface="宋体" charset="-122"/>
                <a:sym typeface="Greek Symbols" pitchFamily="18" charset="2"/>
              </a:rPr>
              <a:t>Each left side of functional dependency in </a:t>
            </a:r>
            <a:r>
              <a:rPr lang="en-US" altLang="zh-CN" i="1" dirty="0" smtClean="0">
                <a:ea typeface="宋体" charset="-122"/>
                <a:sym typeface="Greek Symbols" pitchFamily="18" charset="2"/>
              </a:rPr>
              <a:t>F</a:t>
            </a:r>
            <a:r>
              <a:rPr lang="en-US" altLang="zh-CN" sz="2000" i="1" baseline="-25000" dirty="0" smtClean="0">
                <a:ea typeface="宋体" charset="-122"/>
                <a:sym typeface="Greek Symbols" pitchFamily="18" charset="2"/>
              </a:rPr>
              <a:t>c</a:t>
            </a:r>
            <a:r>
              <a:rPr lang="en-US" altLang="zh-CN" sz="2000" i="1" dirty="0" smtClean="0">
                <a:ea typeface="宋体" charset="-122"/>
                <a:sym typeface="Greek Symbols" pitchFamily="18" charset="2"/>
              </a:rPr>
              <a:t> </a:t>
            </a:r>
            <a:r>
              <a:rPr lang="en-US" altLang="zh-CN" dirty="0" smtClean="0">
                <a:ea typeface="宋体" charset="-122"/>
                <a:sym typeface="Greek Symbols" pitchFamily="18" charset="2"/>
              </a:rPr>
              <a:t>is unique.</a:t>
            </a:r>
          </a:p>
          <a:p>
            <a:pPr lvl="1">
              <a:lnSpc>
                <a:spcPct val="90000"/>
              </a:lnSpc>
            </a:pPr>
            <a:endParaRPr lang="en-US" altLang="zh-CN" dirty="0" smtClean="0">
              <a:ea typeface="宋体" charset="-122"/>
              <a:sym typeface="Greek Symbols" pitchFamily="18" charset="2"/>
            </a:endParaRPr>
          </a:p>
          <a:p>
            <a:pPr>
              <a:lnSpc>
                <a:spcPct val="90000"/>
              </a:lnSpc>
            </a:pPr>
            <a:r>
              <a:rPr lang="en-US" altLang="zh-CN" dirty="0" smtClean="0">
                <a:ea typeface="宋体" charset="-122"/>
              </a:rPr>
              <a:t>To compute a canonical cover for </a:t>
            </a:r>
            <a:r>
              <a:rPr lang="en-US" altLang="zh-CN" i="1" dirty="0" smtClean="0">
                <a:ea typeface="宋体" charset="-122"/>
              </a:rPr>
              <a:t>F</a:t>
            </a:r>
            <a:r>
              <a:rPr lang="en-US" altLang="zh-CN" dirty="0" smtClean="0">
                <a:ea typeface="宋体" charset="-122"/>
              </a:rPr>
              <a:t>:</a:t>
            </a:r>
            <a:br>
              <a:rPr lang="en-US" altLang="zh-CN" dirty="0" smtClean="0">
                <a:ea typeface="宋体" charset="-122"/>
              </a:rPr>
            </a:br>
            <a:r>
              <a:rPr lang="en-US" altLang="zh-CN" dirty="0" smtClean="0">
                <a:ea typeface="宋体" charset="-122"/>
              </a:rPr>
              <a:t>	</a:t>
            </a:r>
            <a:r>
              <a:rPr lang="en-US" altLang="zh-CN" sz="1800" i="1" dirty="0" smtClean="0">
                <a:ea typeface="宋体" charset="-122"/>
                <a:sym typeface="Greek Symbols" pitchFamily="18" charset="2"/>
              </a:rPr>
              <a:t>F</a:t>
            </a:r>
            <a:r>
              <a:rPr lang="en-US" altLang="zh-CN" sz="1800" i="1" baseline="-25000" dirty="0" smtClean="0">
                <a:ea typeface="宋体" charset="-122"/>
                <a:sym typeface="Greek Symbols" pitchFamily="18" charset="2"/>
              </a:rPr>
              <a:t>c </a:t>
            </a:r>
            <a:r>
              <a:rPr lang="en-US" altLang="zh-CN" sz="1800" dirty="0">
                <a:ea typeface="宋体" charset="-122"/>
                <a:sym typeface="Greek Symbols" pitchFamily="18" charset="2"/>
              </a:rPr>
              <a:t>= </a:t>
            </a:r>
            <a:r>
              <a:rPr lang="en-US" altLang="zh-CN" sz="1800" dirty="0" smtClean="0">
                <a:ea typeface="宋体" charset="-122"/>
                <a:sym typeface="Greek Symbols" pitchFamily="18" charset="2"/>
              </a:rPr>
              <a:t>F</a:t>
            </a:r>
            <a:r>
              <a:rPr lang="en-US" altLang="zh-CN" sz="1800" dirty="0" smtClean="0">
                <a:ea typeface="宋体" charset="-122"/>
              </a:rPr>
              <a:t/>
            </a:r>
            <a:br>
              <a:rPr lang="en-US" altLang="zh-CN" sz="1800" dirty="0" smtClean="0">
                <a:ea typeface="宋体" charset="-122"/>
              </a:rPr>
            </a:br>
            <a:r>
              <a:rPr lang="en-US" altLang="zh-CN" dirty="0" smtClean="0">
                <a:ea typeface="宋体" charset="-122"/>
              </a:rPr>
              <a:t>	</a:t>
            </a:r>
            <a:r>
              <a:rPr lang="en-US" altLang="zh-CN" sz="1800" b="1" dirty="0" smtClean="0">
                <a:ea typeface="宋体" charset="-122"/>
              </a:rPr>
              <a:t>repeat</a:t>
            </a:r>
            <a:br>
              <a:rPr lang="en-US" altLang="zh-CN" sz="1800" b="1" dirty="0" smtClean="0">
                <a:ea typeface="宋体" charset="-122"/>
              </a:rPr>
            </a:br>
            <a:r>
              <a:rPr lang="en-US" altLang="zh-CN" sz="1800" b="1" dirty="0" smtClean="0">
                <a:ea typeface="宋体" charset="-122"/>
              </a:rPr>
              <a:t>	     </a:t>
            </a:r>
            <a:r>
              <a:rPr lang="en-US" altLang="zh-CN" sz="1800" dirty="0" smtClean="0">
                <a:ea typeface="宋体" charset="-122"/>
              </a:rPr>
              <a:t>Use the union rule to replace any dependencies in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r>
              <a:rPr lang="en-US" altLang="zh-CN" sz="1800" i="1" dirty="0" smtClean="0">
                <a:ea typeface="宋体" charset="-122"/>
              </a:rPr>
              <a:t/>
            </a:r>
            <a:br>
              <a:rPr lang="en-US" altLang="zh-CN" sz="1800" i="1" dirty="0" smtClean="0">
                <a:ea typeface="宋体" charset="-122"/>
              </a:rPr>
            </a:br>
            <a:r>
              <a:rPr lang="en-US" altLang="zh-CN" sz="1800" i="1" dirty="0" smtClean="0">
                <a:ea typeface="宋体" charset="-12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and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2</a:t>
            </a:r>
            <a:r>
              <a:rPr lang="en-US" altLang="zh-CN" sz="1800" dirty="0" smtClean="0">
                <a:ea typeface="宋体" charset="-122"/>
                <a:sym typeface="Greek Symbols" pitchFamily="18" charset="2"/>
              </a:rPr>
              <a:t> with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2</a:t>
            </a:r>
            <a:r>
              <a:rPr lang="en-US" altLang="zh-CN" sz="1800" dirty="0" smtClean="0">
                <a:ea typeface="宋体" charset="-122"/>
                <a:sym typeface="Greek Symbols" pitchFamily="18" charset="2"/>
              </a:rPr>
              <a:t>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Find a functional dependency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a:ea typeface="宋体" charset="-122"/>
              </a:rPr>
              <a:t>in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 </a:t>
            </a:r>
            <a:r>
              <a:rPr lang="en-US" altLang="zh-CN" sz="1800" i="1" baseline="-25000" dirty="0" smtClean="0">
                <a:ea typeface="宋体" charset="-122"/>
                <a:sym typeface="Greek Symbols" pitchFamily="18" charset="2"/>
              </a:rPr>
              <a:t> </a:t>
            </a:r>
            <a:r>
              <a:rPr lang="en-US" altLang="zh-CN" sz="1800" dirty="0" smtClean="0">
                <a:ea typeface="宋体" charset="-122"/>
                <a:sym typeface="Greek Symbols" pitchFamily="18" charset="2"/>
              </a:rPr>
              <a:t>with an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extraneous attribute either in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or in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 Note: test for extraneous attributes done using </a:t>
            </a:r>
            <a:r>
              <a:rPr lang="en-US" altLang="zh-CN" sz="1800" i="1" dirty="0" smtClean="0">
                <a:ea typeface="宋体" charset="-122"/>
                <a:sym typeface="Greek Symbols" pitchFamily="18" charset="2"/>
              </a:rPr>
              <a:t>F</a:t>
            </a:r>
            <a:r>
              <a:rPr lang="en-US" altLang="zh-CN" sz="1800" i="1" baseline="-25000" dirty="0" smtClean="0">
                <a:ea typeface="宋体" charset="-122"/>
                <a:sym typeface="Greek Symbols" pitchFamily="18" charset="2"/>
              </a:rPr>
              <a:t>c,</a:t>
            </a:r>
            <a:r>
              <a:rPr lang="en-US" altLang="zh-CN" sz="1800" dirty="0" smtClean="0">
                <a:ea typeface="宋体" charset="-122"/>
                <a:sym typeface="Greek Symbols" pitchFamily="18" charset="2"/>
              </a:rPr>
              <a:t> not F*/</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If an extraneous attribute is found, delete it from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t>
            </a:r>
            <a:r>
              <a:rPr lang="en-US" altLang="zh-CN" sz="1800" b="1" dirty="0" smtClean="0">
                <a:ea typeface="宋体" charset="-122"/>
                <a:sym typeface="Greek Symbols" pitchFamily="18" charset="2"/>
              </a:rPr>
              <a:t>until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r>
              <a:rPr lang="en-US" altLang="zh-CN" sz="1800" dirty="0" smtClean="0">
                <a:ea typeface="宋体" charset="-122"/>
                <a:sym typeface="Greek Symbols" pitchFamily="18" charset="2"/>
              </a:rPr>
              <a:t> does not change</a:t>
            </a:r>
          </a:p>
          <a:p>
            <a:pPr marL="457200" lvl="1" indent="0">
              <a:lnSpc>
                <a:spcPct val="90000"/>
              </a:lnSpc>
              <a:spcBef>
                <a:spcPts val="1800"/>
              </a:spcBef>
              <a:buNone/>
            </a:pPr>
            <a:r>
              <a:rPr lang="en-US" altLang="zh-CN" sz="1600" i="1" dirty="0" smtClean="0">
                <a:ea typeface="宋体" charset="-122"/>
                <a:sym typeface="Greek Symbols" pitchFamily="18" charset="2"/>
              </a:rPr>
              <a:t>Note: Union rule may become applicable after some extraneous attributes have been deleted, so it has to be re-applied</a:t>
            </a:r>
          </a:p>
          <a:p>
            <a:pPr>
              <a:lnSpc>
                <a:spcPct val="90000"/>
              </a:lnSpc>
            </a:pPr>
            <a:endParaRPr lang="en-US" altLang="zh-CN" dirty="0" smtClean="0">
              <a:ea typeface="宋体" charset="-122"/>
              <a:sym typeface="Greek Symbols" pitchFamily="18" charset="2"/>
            </a:endParaRPr>
          </a:p>
          <a:p>
            <a:pPr>
              <a:lnSpc>
                <a:spcPct val="90000"/>
              </a:lnSpc>
            </a:pPr>
            <a:endParaRPr lang="en-US" altLang="zh-CN" dirty="0" smtClean="0">
              <a:ea typeface="宋体" charset="-122"/>
            </a:endParaRPr>
          </a:p>
        </p:txBody>
      </p:sp>
    </p:spTree>
    <p:extLst>
      <p:ext uri="{BB962C8B-B14F-4D97-AF65-F5344CB8AC3E}">
        <p14:creationId xmlns:p14="http://schemas.microsoft.com/office/powerpoint/2010/main" val="1891618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919163" y="158526"/>
            <a:ext cx="8277225" cy="457200"/>
          </a:xfrm>
        </p:spPr>
        <p:txBody>
          <a:bodyPr/>
          <a:lstStyle/>
          <a:p>
            <a:pPr>
              <a:defRPr/>
            </a:pPr>
            <a:r>
              <a:rPr lang="en-US" altLang="zh-CN" dirty="0" smtClean="0">
                <a:ea typeface="宋体" charset="-122"/>
              </a:rPr>
              <a:t>Computing a Canonical Cover</a:t>
            </a:r>
          </a:p>
        </p:txBody>
      </p:sp>
      <p:sp>
        <p:nvSpPr>
          <p:cNvPr id="22531" name="Rectangle 3"/>
          <p:cNvSpPr>
            <a:spLocks noGrp="1" noChangeArrowheads="1"/>
          </p:cNvSpPr>
          <p:nvPr>
            <p:ph type="body" idx="1"/>
          </p:nvPr>
        </p:nvSpPr>
        <p:spPr>
          <a:xfrm>
            <a:off x="899669" y="821119"/>
            <a:ext cx="7732806" cy="5602810"/>
          </a:xfrm>
        </p:spPr>
        <p:txBody>
          <a:bodyPr/>
          <a:lstStyle/>
          <a:p>
            <a:pPr>
              <a:tabLst>
                <a:tab pos="684213" algn="l"/>
                <a:tab pos="2917825" algn="l"/>
              </a:tabLst>
            </a:pPr>
            <a:r>
              <a:rPr lang="en-US" altLang="zh-CN" sz="1600" i="1" dirty="0" smtClean="0">
                <a:ea typeface="宋体" charset="-122"/>
              </a:rPr>
              <a:t>R </a:t>
            </a:r>
            <a:r>
              <a:rPr lang="en-US" altLang="zh-CN" sz="1600" dirty="0" smtClean="0">
                <a:ea typeface="宋体" charset="-122"/>
              </a:rPr>
              <a:t>= (</a:t>
            </a:r>
            <a:r>
              <a:rPr lang="en-US" altLang="zh-CN" sz="1600" i="1" dirty="0" smtClean="0">
                <a:ea typeface="宋体" charset="-122"/>
              </a:rPr>
              <a:t>A, B, C)</a:t>
            </a:r>
            <a:br>
              <a:rPr lang="en-US" altLang="zh-CN" sz="1600" i="1" dirty="0" smtClean="0">
                <a:ea typeface="宋体" charset="-122"/>
              </a:rPr>
            </a:br>
            <a:r>
              <a:rPr lang="en-US" altLang="zh-CN" sz="1600" i="1" dirty="0" smtClean="0">
                <a:ea typeface="宋体" charset="-122"/>
              </a:rPr>
              <a:t>F = {A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a:t>
            </a:r>
          </a:p>
          <a:p>
            <a:pPr>
              <a:tabLst>
                <a:tab pos="684213" algn="l"/>
                <a:tab pos="2917825" algn="l"/>
              </a:tabLst>
            </a:pPr>
            <a:r>
              <a:rPr lang="en-US" altLang="zh-CN" sz="1600" dirty="0" smtClean="0">
                <a:ea typeface="宋体" charset="-122"/>
                <a:sym typeface="Monotype Sorts" pitchFamily="2" charset="2"/>
              </a:rPr>
              <a:t>Combine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a:t>
            </a:r>
            <a:r>
              <a:rPr lang="en-US" altLang="zh-CN" sz="1600" dirty="0" smtClean="0">
                <a:ea typeface="宋体" charset="-122"/>
                <a:sym typeface="Monotype Sorts" pitchFamily="2" charset="2"/>
              </a:rPr>
              <a:t>and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t>
            </a:r>
            <a:r>
              <a:rPr lang="en-US" altLang="zh-CN" sz="1600" dirty="0" smtClean="0">
                <a:ea typeface="宋体" charset="-122"/>
                <a:sym typeface="Monotype Sorts" pitchFamily="2" charset="2"/>
              </a:rPr>
              <a:t>into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a:t>
            </a:r>
          </a:p>
          <a:p>
            <a:pPr lvl="1">
              <a:tabLst>
                <a:tab pos="684213" algn="l"/>
                <a:tab pos="2917825" algn="l"/>
              </a:tabLst>
            </a:pPr>
            <a:r>
              <a:rPr lang="en-US" altLang="zh-CN" sz="1600" dirty="0" smtClean="0">
                <a:ea typeface="宋体" charset="-122"/>
                <a:sym typeface="Monotype Sorts" pitchFamily="2" charset="2"/>
              </a:rPr>
              <a:t>Set is now </a:t>
            </a:r>
            <a:r>
              <a:rPr lang="en-US" altLang="zh-CN" sz="1600" i="1" dirty="0" smtClean="0">
                <a:ea typeface="宋体" charset="-12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a:t>
            </a:r>
          </a:p>
          <a:p>
            <a:pPr>
              <a:tabLst>
                <a:tab pos="684213" algn="l"/>
                <a:tab pos="2917825" algn="l"/>
              </a:tabLst>
            </a:pPr>
            <a:r>
              <a:rPr lang="en-US" altLang="zh-CN" sz="1600" i="1" dirty="0" smtClean="0">
                <a:ea typeface="宋体" charset="-122"/>
                <a:sym typeface="Monotype Sorts" pitchFamily="2" charset="2"/>
              </a:rPr>
              <a:t>A</a:t>
            </a:r>
            <a:r>
              <a:rPr lang="en-US" altLang="zh-CN" sz="1600" dirty="0" smtClean="0">
                <a:ea typeface="宋体" charset="-122"/>
                <a:sym typeface="Monotype Sorts" pitchFamily="2" charset="2"/>
              </a:rPr>
              <a:t> is extraneous in </a:t>
            </a:r>
            <a:r>
              <a:rPr lang="en-US" altLang="zh-CN" sz="1600" i="1" dirty="0" smtClean="0">
                <a:ea typeface="宋体" charset="-122"/>
                <a:sym typeface="Monotype Sorts" pitchFamily="2" charset="2"/>
              </a:rPr>
              <a:t>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p>
          <a:p>
            <a:pPr lvl="1">
              <a:tabLst>
                <a:tab pos="684213" algn="l"/>
                <a:tab pos="2917825" algn="l"/>
              </a:tabLst>
            </a:pPr>
            <a:r>
              <a:rPr lang="en-US" altLang="zh-CN" sz="1600" dirty="0" smtClean="0">
                <a:ea typeface="宋体" charset="-122"/>
                <a:sym typeface="Monotype Sorts" pitchFamily="2" charset="2"/>
              </a:rPr>
              <a:t>Check if the result of deleting A from  </a:t>
            </a:r>
            <a:r>
              <a:rPr lang="en-US" altLang="zh-CN" sz="1600" i="1" dirty="0" smtClean="0">
                <a:ea typeface="宋体" charset="-122"/>
                <a:sym typeface="Monotype Sorts" pitchFamily="2" charset="2"/>
              </a:rPr>
              <a:t>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is implied by the other dependencies</a:t>
            </a:r>
          </a:p>
          <a:p>
            <a:pPr lvl="2">
              <a:tabLst>
                <a:tab pos="684213" algn="l"/>
                <a:tab pos="2917825" algn="l"/>
              </a:tabLst>
            </a:pPr>
            <a:r>
              <a:rPr lang="en-US" altLang="zh-CN" sz="1600" dirty="0" smtClean="0">
                <a:ea typeface="宋体" charset="-122"/>
                <a:sym typeface="Monotype Sorts" pitchFamily="2" charset="2"/>
              </a:rPr>
              <a:t>Yes: in fact,  </a:t>
            </a:r>
            <a:r>
              <a:rPr lang="en-US" altLang="zh-CN" sz="1600" i="1" dirty="0" smtClean="0">
                <a:ea typeface="宋体" charset="-122"/>
                <a:sym typeface="Monotype Sorts" pitchFamily="2" charset="2"/>
              </a:rPr>
              <a:t>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is already present!</a:t>
            </a:r>
          </a:p>
          <a:p>
            <a:pPr lvl="1">
              <a:tabLst>
                <a:tab pos="684213" algn="l"/>
                <a:tab pos="2917825" algn="l"/>
              </a:tabLst>
            </a:pPr>
            <a:r>
              <a:rPr lang="en-US" altLang="zh-CN" sz="1600" dirty="0" smtClean="0">
                <a:ea typeface="宋体" charset="-122"/>
                <a:sym typeface="Monotype Sorts" pitchFamily="2" charset="2"/>
              </a:rPr>
              <a:t>Set is now </a:t>
            </a:r>
            <a:r>
              <a:rPr lang="en-US" altLang="zh-CN" sz="1600" dirty="0" smtClean="0">
                <a:ea typeface="宋体" charset="-122"/>
              </a:rPr>
              <a:t>{ </a:t>
            </a:r>
            <a:r>
              <a:rPr lang="en-US" altLang="zh-CN" sz="1600" i="1" dirty="0" smtClean="0">
                <a:ea typeface="宋体" charset="-12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a:t>
            </a:r>
            <a:endParaRPr lang="en-US" altLang="zh-CN" sz="1600" i="1" dirty="0" smtClean="0">
              <a:ea typeface="宋体" charset="-122"/>
              <a:sym typeface="Monotype Sorts" pitchFamily="2" charset="2"/>
            </a:endParaRPr>
          </a:p>
          <a:p>
            <a:pPr>
              <a:tabLst>
                <a:tab pos="684213" algn="l"/>
                <a:tab pos="2917825" algn="l"/>
              </a:tabLst>
            </a:pP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 is extraneous in </a:t>
            </a:r>
            <a:r>
              <a:rPr lang="en-US" altLang="zh-CN" sz="1600" i="1" dirty="0" smtClean="0">
                <a:ea typeface="宋体" charset="-122"/>
                <a:sym typeface="Monotype Sorts" pitchFamily="2" charset="2"/>
              </a:rPr>
              <a:t>A</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a:t>
            </a:r>
            <a:r>
              <a:rPr lang="en-US" altLang="zh-CN" sz="1600" dirty="0" smtClean="0">
                <a:ea typeface="宋体" charset="-122"/>
                <a:sym typeface="Monotype Sorts" pitchFamily="2" charset="2"/>
              </a:rPr>
              <a:t> </a:t>
            </a:r>
          </a:p>
          <a:p>
            <a:pPr lvl="1">
              <a:tabLst>
                <a:tab pos="684213" algn="l"/>
                <a:tab pos="2917825" algn="l"/>
              </a:tabLst>
            </a:pPr>
            <a:r>
              <a:rPr lang="en-US" altLang="zh-CN" sz="1600" dirty="0" smtClean="0">
                <a:ea typeface="宋体" charset="-122"/>
                <a:sym typeface="Monotype Sorts" pitchFamily="2" charset="2"/>
              </a:rPr>
              <a:t>Check if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 is logically implied by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t>
            </a:r>
            <a:r>
              <a:rPr lang="en-US" altLang="zh-CN" sz="1600" dirty="0" smtClean="0">
                <a:ea typeface="宋体" charset="-122"/>
                <a:sym typeface="Monotype Sorts" pitchFamily="2" charset="2"/>
              </a:rPr>
              <a:t>and the other dependencies</a:t>
            </a:r>
          </a:p>
          <a:p>
            <a:pPr lvl="2">
              <a:tabLst>
                <a:tab pos="684213" algn="l"/>
                <a:tab pos="2917825" algn="l"/>
              </a:tabLst>
            </a:pPr>
            <a:r>
              <a:rPr lang="en-US" altLang="zh-CN" sz="1600" dirty="0" smtClean="0">
                <a:ea typeface="宋体" charset="-122"/>
                <a:sym typeface="Monotype Sorts" pitchFamily="2" charset="2"/>
              </a:rPr>
              <a:t>Yes</a:t>
            </a:r>
            <a:r>
              <a:rPr lang="en-US" altLang="zh-CN" sz="1600" i="1" dirty="0" smtClean="0">
                <a:ea typeface="宋体" charset="-122"/>
                <a:sym typeface="Monotype Sorts" pitchFamily="2" charset="2"/>
              </a:rPr>
              <a:t>: </a:t>
            </a:r>
            <a:r>
              <a:rPr lang="en-US" altLang="zh-CN" sz="1600" dirty="0" smtClean="0">
                <a:ea typeface="宋体" charset="-122"/>
                <a:sym typeface="Monotype Sorts" pitchFamily="2" charset="2"/>
              </a:rPr>
              <a:t>using transitivity on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and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C. </a:t>
            </a:r>
          </a:p>
          <a:p>
            <a:pPr lvl="3">
              <a:tabLst>
                <a:tab pos="684213" algn="l"/>
                <a:tab pos="2917825" algn="l"/>
              </a:tabLst>
            </a:pPr>
            <a:r>
              <a:rPr lang="en-US" altLang="zh-CN" sz="1600" dirty="0" smtClean="0">
                <a:ea typeface="宋体" charset="-122"/>
                <a:sym typeface="Monotype Sorts" pitchFamily="2" charset="2"/>
              </a:rPr>
              <a:t>Can use attribute closure of </a:t>
            </a:r>
            <a:r>
              <a:rPr lang="en-US" altLang="zh-CN" sz="1600" i="1" dirty="0" smtClean="0">
                <a:ea typeface="宋体" charset="-122"/>
                <a:sym typeface="Monotype Sorts" pitchFamily="2" charset="2"/>
              </a:rPr>
              <a:t>A</a:t>
            </a:r>
            <a:r>
              <a:rPr lang="en-US" altLang="zh-CN" sz="1600" dirty="0" smtClean="0">
                <a:ea typeface="宋体" charset="-122"/>
                <a:sym typeface="Monotype Sorts" pitchFamily="2" charset="2"/>
              </a:rPr>
              <a:t> in more complex cases</a:t>
            </a:r>
          </a:p>
          <a:p>
            <a:pPr>
              <a:tabLst>
                <a:tab pos="684213" algn="l"/>
                <a:tab pos="2917825" algn="l"/>
              </a:tabLst>
            </a:pPr>
            <a:r>
              <a:rPr lang="en-US" altLang="zh-CN" sz="1600" dirty="0" smtClean="0">
                <a:ea typeface="宋体" charset="-122"/>
                <a:sym typeface="Monotype Sorts" pitchFamily="2" charset="2"/>
              </a:rPr>
              <a:t>The canonical cover is: 	{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a:t>
            </a:r>
          </a:p>
          <a:p>
            <a:pPr>
              <a:tabLst>
                <a:tab pos="684213" algn="l"/>
                <a:tab pos="2917825" algn="l"/>
              </a:tabLst>
            </a:pPr>
            <a:endParaRPr lang="en-US" altLang="zh-CN" sz="1600" dirty="0">
              <a:ea typeface="宋体" charset="-122"/>
              <a:sym typeface="Monotype Sorts" pitchFamily="2" charset="2"/>
            </a:endParaRPr>
          </a:p>
          <a:p>
            <a:pPr>
              <a:tabLst>
                <a:tab pos="684213" algn="l"/>
                <a:tab pos="2917825" algn="l"/>
              </a:tabLst>
            </a:pPr>
            <a:r>
              <a:rPr lang="en-US" altLang="zh-CN" sz="1600" dirty="0" smtClean="0">
                <a:ea typeface="宋体" charset="-122"/>
                <a:sym typeface="Monotype Sorts" pitchFamily="2" charset="2"/>
              </a:rPr>
              <a:t>Canonical cover might not be </a:t>
            </a:r>
            <a:r>
              <a:rPr lang="en-US" altLang="zh-CN" sz="1600" dirty="0" smtClean="0">
                <a:ea typeface="宋体" charset="-122"/>
                <a:sym typeface="Monotype Sorts" pitchFamily="2" charset="2"/>
              </a:rPr>
              <a:t>unique</a:t>
            </a:r>
            <a:r>
              <a:rPr lang="en-US" altLang="zh-CN" sz="1600" dirty="0">
                <a:ea typeface="宋体" charset="-122"/>
                <a:sym typeface="Monotype Sorts" pitchFamily="2" charset="2"/>
              </a:rPr>
              <a:t> </a:t>
            </a:r>
            <a:r>
              <a:rPr lang="en-US" altLang="zh-CN" sz="1600" dirty="0" smtClean="0">
                <a:ea typeface="宋体" charset="-122"/>
                <a:sym typeface="Monotype Sorts" pitchFamily="2" charset="2"/>
              </a:rPr>
              <a:t>(see the sample in text book, page 327)</a:t>
            </a:r>
            <a:endParaRPr lang="en-US" altLang="zh-CN" sz="1600" dirty="0" smtClean="0">
              <a:ea typeface="宋体" charset="-122"/>
              <a:sym typeface="Monotype Sorts" pitchFamily="2" charset="2"/>
            </a:endParaRPr>
          </a:p>
          <a:p>
            <a:pPr lvl="1">
              <a:tabLst>
                <a:tab pos="684213" algn="l"/>
                <a:tab pos="2917825" algn="l"/>
              </a:tabLst>
            </a:pPr>
            <a:r>
              <a:rPr lang="en-US" altLang="zh-CN" sz="1400" i="1" dirty="0" smtClean="0">
                <a:ea typeface="宋体" charset="-122"/>
                <a:sym typeface="Monotype Sorts" pitchFamily="2" charset="2"/>
              </a:rPr>
              <a:t>F = { </a:t>
            </a:r>
            <a:r>
              <a:rPr lang="en-US" altLang="zh-CN" sz="1400" i="1" dirty="0" smtClean="0">
                <a:ea typeface="宋体" charset="-122"/>
              </a:rPr>
              <a:t>A </a:t>
            </a:r>
            <a:r>
              <a:rPr lang="en-US" altLang="zh-CN" sz="1400" i="1" dirty="0">
                <a:ea typeface="宋体" charset="-122"/>
                <a:sym typeface="Symbol" pitchFamily="18" charset="2"/>
              </a:rPr>
              <a:t></a:t>
            </a:r>
            <a:r>
              <a:rPr lang="en-US" altLang="zh-CN" sz="1400" i="1" dirty="0">
                <a:ea typeface="宋体" charset="-122"/>
                <a:sym typeface="Monotype Sorts" pitchFamily="2" charset="2"/>
              </a:rPr>
              <a:t> BC,  </a:t>
            </a:r>
            <a:r>
              <a:rPr lang="en-US" altLang="zh-CN" sz="1400" i="1" dirty="0" smtClean="0">
                <a:ea typeface="宋体" charset="-122"/>
                <a:sym typeface="Monotype Sorts" pitchFamily="2" charset="2"/>
              </a:rPr>
              <a:t>B </a:t>
            </a:r>
            <a:r>
              <a:rPr lang="en-US" altLang="zh-CN" sz="1400" i="1" dirty="0" smtClean="0">
                <a:ea typeface="宋体" charset="-122"/>
                <a:sym typeface="Symbol" pitchFamily="18" charset="2"/>
              </a:rPr>
              <a:t> </a:t>
            </a:r>
            <a:r>
              <a:rPr lang="en-US" altLang="zh-CN" sz="1400" i="1" dirty="0" smtClean="0">
                <a:ea typeface="宋体" charset="-122"/>
                <a:sym typeface="Monotype Sorts" pitchFamily="2" charset="2"/>
              </a:rPr>
              <a:t>AC</a:t>
            </a:r>
            <a:r>
              <a:rPr lang="en-US" altLang="zh-CN" sz="1400" i="1" dirty="0">
                <a:ea typeface="宋体" charset="-122"/>
                <a:sym typeface="Monotype Sorts" pitchFamily="2" charset="2"/>
              </a:rPr>
              <a:t>,   </a:t>
            </a:r>
            <a:r>
              <a:rPr lang="en-US" altLang="zh-CN" sz="1400" i="1" dirty="0" smtClean="0">
                <a:ea typeface="宋体" charset="-122"/>
                <a:sym typeface="Monotype Sorts" pitchFamily="2" charset="2"/>
              </a:rPr>
              <a:t>C </a:t>
            </a:r>
            <a:r>
              <a:rPr lang="en-US" altLang="zh-CN" sz="1400" i="1" dirty="0">
                <a:ea typeface="宋体" charset="-122"/>
                <a:sym typeface="Symbol" pitchFamily="18" charset="2"/>
              </a:rPr>
              <a:t></a:t>
            </a:r>
            <a:r>
              <a:rPr lang="en-US" altLang="zh-CN" sz="1400" i="1" dirty="0">
                <a:ea typeface="宋体" charset="-122"/>
                <a:sym typeface="Monotype Sorts" pitchFamily="2" charset="2"/>
              </a:rPr>
              <a:t> </a:t>
            </a:r>
            <a:r>
              <a:rPr lang="en-US" altLang="zh-CN" sz="1400" i="1" dirty="0" smtClean="0">
                <a:ea typeface="宋体" charset="-122"/>
                <a:sym typeface="Monotype Sorts" pitchFamily="2" charset="2"/>
              </a:rPr>
              <a:t>AB }   </a:t>
            </a:r>
            <a:endParaRPr lang="en-US" altLang="zh-CN" sz="1400" i="1" dirty="0" smtClean="0">
              <a:ea typeface="宋体" charset="-122"/>
              <a:sym typeface="Monotype Sorts" pitchFamily="2" charset="2"/>
            </a:endParaRPr>
          </a:p>
          <a:p>
            <a:pPr lvl="1">
              <a:tabLst>
                <a:tab pos="684213" algn="l"/>
                <a:tab pos="2917825" algn="l"/>
              </a:tabLst>
            </a:pPr>
            <a:r>
              <a:rPr lang="en-US" altLang="zh-CN" sz="1400" i="1" dirty="0" smtClean="0">
                <a:ea typeface="宋体" charset="-122"/>
                <a:sym typeface="Greek Symbols" pitchFamily="18" charset="2"/>
              </a:rPr>
              <a:t>F</a:t>
            </a:r>
            <a:r>
              <a:rPr lang="en-US" altLang="zh-CN" sz="1400" i="1" baseline="-25000" dirty="0" smtClean="0">
                <a:ea typeface="宋体" charset="-122"/>
                <a:sym typeface="Greek Symbols" pitchFamily="18" charset="2"/>
              </a:rPr>
              <a:t>c </a:t>
            </a:r>
            <a:r>
              <a:rPr lang="en-US" altLang="zh-CN" sz="1400" i="1" dirty="0">
                <a:ea typeface="宋体" charset="-122"/>
                <a:sym typeface="Monotype Sorts" pitchFamily="2" charset="2"/>
              </a:rPr>
              <a:t>= { </a:t>
            </a:r>
            <a:r>
              <a:rPr lang="en-US" altLang="zh-CN" sz="1400" i="1" dirty="0">
                <a:ea typeface="宋体" charset="-122"/>
              </a:rPr>
              <a:t>A </a:t>
            </a:r>
            <a:r>
              <a:rPr lang="en-US" altLang="zh-CN" sz="1400" i="1" dirty="0">
                <a:ea typeface="宋体" charset="-122"/>
                <a:sym typeface="Symbol" pitchFamily="18" charset="2"/>
              </a:rPr>
              <a:t></a:t>
            </a:r>
            <a:r>
              <a:rPr lang="en-US" altLang="zh-CN" sz="1400" i="1" dirty="0">
                <a:ea typeface="宋体" charset="-122"/>
                <a:sym typeface="Monotype Sorts" pitchFamily="2" charset="2"/>
              </a:rPr>
              <a:t> </a:t>
            </a:r>
            <a:r>
              <a:rPr lang="en-US" altLang="zh-CN" sz="1400" i="1" dirty="0" smtClean="0">
                <a:ea typeface="宋体" charset="-122"/>
                <a:sym typeface="Monotype Sorts" pitchFamily="2" charset="2"/>
              </a:rPr>
              <a:t>B,  </a:t>
            </a:r>
            <a:r>
              <a:rPr lang="en-US" altLang="zh-CN" sz="1400" i="1" dirty="0">
                <a:ea typeface="宋体" charset="-122"/>
                <a:sym typeface="Monotype Sorts" pitchFamily="2" charset="2"/>
              </a:rPr>
              <a:t>B </a:t>
            </a:r>
            <a:r>
              <a:rPr lang="en-US" altLang="zh-CN" sz="1400" i="1" dirty="0">
                <a:ea typeface="宋体" charset="-122"/>
                <a:sym typeface="Symbol" pitchFamily="18" charset="2"/>
              </a:rPr>
              <a:t> </a:t>
            </a:r>
            <a:r>
              <a:rPr lang="en-US" altLang="zh-CN" sz="1400" i="1" dirty="0" smtClean="0">
                <a:ea typeface="宋体" charset="-122"/>
                <a:sym typeface="Monotype Sorts" pitchFamily="2" charset="2"/>
              </a:rPr>
              <a:t>C</a:t>
            </a:r>
            <a:r>
              <a:rPr lang="en-US" altLang="zh-CN" sz="1400" i="1" dirty="0">
                <a:ea typeface="宋体" charset="-122"/>
                <a:sym typeface="Monotype Sorts" pitchFamily="2" charset="2"/>
              </a:rPr>
              <a:t>,   C </a:t>
            </a:r>
            <a:r>
              <a:rPr lang="en-US" altLang="zh-CN" sz="1400" i="1" dirty="0">
                <a:ea typeface="宋体" charset="-122"/>
                <a:sym typeface="Symbol" pitchFamily="18" charset="2"/>
              </a:rPr>
              <a:t></a:t>
            </a:r>
            <a:r>
              <a:rPr lang="en-US" altLang="zh-CN" sz="1400" i="1" dirty="0">
                <a:ea typeface="宋体" charset="-122"/>
                <a:sym typeface="Monotype Sorts" pitchFamily="2" charset="2"/>
              </a:rPr>
              <a:t> </a:t>
            </a:r>
            <a:r>
              <a:rPr lang="en-US" altLang="zh-CN" sz="1400" i="1" dirty="0" smtClean="0">
                <a:ea typeface="宋体" charset="-122"/>
                <a:sym typeface="Monotype Sorts" pitchFamily="2" charset="2"/>
              </a:rPr>
              <a:t>A </a:t>
            </a:r>
            <a:r>
              <a:rPr lang="en-US" altLang="zh-CN" sz="1400" i="1" dirty="0">
                <a:ea typeface="宋体" charset="-122"/>
                <a:sym typeface="Monotype Sorts" pitchFamily="2" charset="2"/>
              </a:rPr>
              <a:t>} </a:t>
            </a:r>
            <a:r>
              <a:rPr lang="en-US" altLang="zh-CN" sz="1400" i="1" dirty="0" smtClean="0">
                <a:ea typeface="宋体" charset="-122"/>
                <a:sym typeface="Monotype Sorts" pitchFamily="2" charset="2"/>
              </a:rPr>
              <a:t> or  {</a:t>
            </a:r>
            <a:r>
              <a:rPr lang="en-US" altLang="zh-CN" sz="1400" i="1" dirty="0">
                <a:ea typeface="宋体" charset="-122"/>
              </a:rPr>
              <a:t>A </a:t>
            </a:r>
            <a:r>
              <a:rPr lang="en-US" altLang="zh-CN" sz="1400" i="1" dirty="0">
                <a:ea typeface="宋体" charset="-122"/>
                <a:sym typeface="Symbol" pitchFamily="18" charset="2"/>
              </a:rPr>
              <a:t></a:t>
            </a:r>
            <a:r>
              <a:rPr lang="en-US" altLang="zh-CN" sz="1400" i="1" dirty="0">
                <a:ea typeface="宋体" charset="-122"/>
                <a:sym typeface="Monotype Sorts" pitchFamily="2" charset="2"/>
              </a:rPr>
              <a:t> B,  B </a:t>
            </a:r>
            <a:r>
              <a:rPr lang="en-US" altLang="zh-CN" sz="1400" i="1" dirty="0">
                <a:ea typeface="宋体" charset="-122"/>
                <a:sym typeface="Symbol" pitchFamily="18" charset="2"/>
              </a:rPr>
              <a:t> </a:t>
            </a:r>
            <a:r>
              <a:rPr lang="en-US" altLang="zh-CN" sz="1400" i="1" dirty="0" smtClean="0">
                <a:ea typeface="宋体" charset="-122"/>
                <a:sym typeface="Symbol" pitchFamily="18" charset="2"/>
              </a:rPr>
              <a:t>A</a:t>
            </a:r>
            <a:r>
              <a:rPr lang="en-US" altLang="zh-CN" sz="1400" i="1" dirty="0" smtClean="0">
                <a:ea typeface="宋体" charset="-122"/>
                <a:sym typeface="Monotype Sorts" pitchFamily="2" charset="2"/>
              </a:rPr>
              <a:t>C</a:t>
            </a:r>
            <a:r>
              <a:rPr lang="en-US" altLang="zh-CN" sz="1400" i="1" dirty="0">
                <a:ea typeface="宋体" charset="-122"/>
                <a:sym typeface="Monotype Sorts" pitchFamily="2" charset="2"/>
              </a:rPr>
              <a:t>,   C </a:t>
            </a:r>
            <a:r>
              <a:rPr lang="en-US" altLang="zh-CN" sz="1400" i="1" dirty="0">
                <a:ea typeface="宋体" charset="-122"/>
                <a:sym typeface="Symbol" pitchFamily="18" charset="2"/>
              </a:rPr>
              <a:t></a:t>
            </a:r>
            <a:r>
              <a:rPr lang="en-US" altLang="zh-CN" sz="1400" i="1" dirty="0">
                <a:ea typeface="宋体" charset="-122"/>
                <a:sym typeface="Monotype Sorts" pitchFamily="2" charset="2"/>
              </a:rPr>
              <a:t> </a:t>
            </a:r>
            <a:r>
              <a:rPr lang="en-US" altLang="zh-CN" sz="1400" i="1" dirty="0" smtClean="0">
                <a:ea typeface="宋体" charset="-122"/>
                <a:sym typeface="Monotype Sorts" pitchFamily="2" charset="2"/>
              </a:rPr>
              <a:t>B} or …..</a:t>
            </a:r>
            <a:endParaRPr lang="en-US" altLang="zh-CN" sz="1400" dirty="0" smtClean="0">
              <a:ea typeface="宋体" charset="-122"/>
              <a:sym typeface="Monotype Sorts" pitchFamily="2" charset="2"/>
            </a:endParaRPr>
          </a:p>
        </p:txBody>
      </p:sp>
    </p:spTree>
    <p:extLst>
      <p:ext uri="{BB962C8B-B14F-4D97-AF65-F5344CB8AC3E}">
        <p14:creationId xmlns:p14="http://schemas.microsoft.com/office/powerpoint/2010/main" val="1366128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en-US" altLang="zh-CN" dirty="0" smtClean="0">
                <a:ea typeface="宋体" charset="-122"/>
              </a:rPr>
              <a:t>The University Schema</a:t>
            </a:r>
          </a:p>
        </p:txBody>
      </p:sp>
      <p:sp>
        <p:nvSpPr>
          <p:cNvPr id="6147" name="Rectangle 3"/>
          <p:cNvSpPr>
            <a:spLocks noGrp="1" noChangeArrowheads="1"/>
          </p:cNvSpPr>
          <p:nvPr>
            <p:ph type="body" idx="1"/>
          </p:nvPr>
        </p:nvSpPr>
        <p:spPr>
          <a:xfrm>
            <a:off x="552450" y="847725"/>
            <a:ext cx="8126413" cy="5186363"/>
          </a:xfrm>
        </p:spPr>
        <p:txBody>
          <a:bodyPr/>
          <a:lstStyle/>
          <a:p>
            <a:pPr lvl="1"/>
            <a:r>
              <a:rPr lang="en-US" altLang="zh-CN" sz="1600" i="1" dirty="0">
                <a:ea typeface="宋体" charset="-122"/>
              </a:rPr>
              <a:t>c</a:t>
            </a:r>
            <a:r>
              <a:rPr lang="en-US" altLang="zh-CN" sz="1600" i="1" dirty="0" smtClean="0">
                <a:ea typeface="宋体" charset="-122"/>
              </a:rPr>
              <a:t>lassroom(</a:t>
            </a:r>
            <a:r>
              <a:rPr lang="en-US" altLang="zh-CN" sz="1600" i="1" u="sng" dirty="0" smtClean="0">
                <a:ea typeface="宋体" charset="-122"/>
              </a:rPr>
              <a:t>building, </a:t>
            </a:r>
            <a:r>
              <a:rPr lang="en-US" altLang="zh-CN" sz="1600" i="1" u="sng" dirty="0" err="1" smtClean="0">
                <a:ea typeface="宋体" charset="-122"/>
              </a:rPr>
              <a:t>room_number</a:t>
            </a:r>
            <a:r>
              <a:rPr lang="en-US" altLang="zh-CN" sz="1600" i="1" dirty="0" smtClean="0">
                <a:ea typeface="宋体" charset="-122"/>
              </a:rPr>
              <a:t>, capacity)</a:t>
            </a:r>
          </a:p>
          <a:p>
            <a:pPr lvl="1"/>
            <a:r>
              <a:rPr lang="en-US" altLang="zh-CN" sz="1600" i="1" dirty="0" smtClean="0">
                <a:ea typeface="宋体" charset="-122"/>
              </a:rPr>
              <a:t>department(</a:t>
            </a:r>
            <a:r>
              <a:rPr lang="en-US" altLang="zh-CN" sz="1600" i="1" u="sng" dirty="0" err="1" smtClean="0">
                <a:ea typeface="宋体" charset="-122"/>
              </a:rPr>
              <a:t>dept_name</a:t>
            </a:r>
            <a:r>
              <a:rPr lang="en-US" altLang="zh-CN" sz="1600" i="1" dirty="0" err="1" smtClean="0">
                <a:ea typeface="宋体" charset="-122"/>
              </a:rPr>
              <a:t>,building,budget</a:t>
            </a:r>
            <a:r>
              <a:rPr lang="en-US" altLang="zh-CN" sz="1600" i="1" dirty="0" smtClean="0">
                <a:ea typeface="宋体" charset="-122"/>
              </a:rPr>
              <a:t>)</a:t>
            </a:r>
          </a:p>
          <a:p>
            <a:pPr lvl="1"/>
            <a:r>
              <a:rPr lang="en-US" altLang="zh-CN" sz="1600" i="1" dirty="0" smtClean="0">
                <a:ea typeface="宋体" charset="-122"/>
              </a:rPr>
              <a:t>course(</a:t>
            </a:r>
            <a:r>
              <a:rPr lang="en-US" altLang="zh-CN" sz="1600" i="1" u="sng" dirty="0" err="1" smtClean="0">
                <a:ea typeface="宋体" charset="-122"/>
              </a:rPr>
              <a:t>course_id</a:t>
            </a:r>
            <a:r>
              <a:rPr lang="en-US" altLang="zh-CN" sz="1600" i="1" dirty="0" err="1" smtClean="0">
                <a:ea typeface="宋体" charset="-122"/>
              </a:rPr>
              <a:t>,title,dept_name,credit</a:t>
            </a:r>
            <a:r>
              <a:rPr lang="en-US" altLang="zh-CN" sz="1600" i="1" dirty="0" smtClean="0">
                <a:ea typeface="宋体" charset="-122"/>
              </a:rPr>
              <a:t>)</a:t>
            </a:r>
          </a:p>
          <a:p>
            <a:pPr lvl="1"/>
            <a:r>
              <a:rPr lang="en-US" altLang="zh-CN" sz="1600" i="1" dirty="0">
                <a:ea typeface="宋体" charset="-122"/>
              </a:rPr>
              <a:t>i</a:t>
            </a:r>
            <a:r>
              <a:rPr lang="en-US" altLang="zh-CN" sz="1600" i="1" dirty="0" smtClean="0">
                <a:ea typeface="宋体" charset="-122"/>
              </a:rPr>
              <a:t>nstructor(</a:t>
            </a:r>
            <a:r>
              <a:rPr lang="en-US" altLang="zh-CN" sz="1600" i="1" u="sng" dirty="0" err="1" smtClean="0">
                <a:ea typeface="宋体" charset="-122"/>
              </a:rPr>
              <a:t>ID</a:t>
            </a:r>
            <a:r>
              <a:rPr lang="en-US" altLang="zh-CN" sz="1600" i="1" dirty="0" err="1" smtClean="0">
                <a:ea typeface="宋体" charset="-122"/>
              </a:rPr>
              <a:t>,name,dept_name,salary</a:t>
            </a:r>
            <a:r>
              <a:rPr lang="en-US" altLang="zh-CN" sz="1600" i="1" dirty="0" smtClean="0">
                <a:ea typeface="宋体" charset="-122"/>
              </a:rPr>
              <a:t>)</a:t>
            </a:r>
          </a:p>
          <a:p>
            <a:pPr lvl="1"/>
            <a:r>
              <a:rPr lang="en-US" altLang="zh-CN" sz="1600" i="1" dirty="0">
                <a:ea typeface="宋体" charset="-122"/>
              </a:rPr>
              <a:t>t</a:t>
            </a:r>
            <a:r>
              <a:rPr lang="en-US" altLang="zh-CN" sz="1600" i="1" dirty="0" smtClean="0">
                <a:ea typeface="宋体" charset="-122"/>
              </a:rPr>
              <a:t>eaches(</a:t>
            </a:r>
            <a:r>
              <a:rPr lang="en-US" altLang="zh-CN" sz="1600" i="1" u="sng" dirty="0" err="1" smtClean="0">
                <a:ea typeface="宋体" charset="-122"/>
              </a:rPr>
              <a:t>ID,course_id,sec_id,semester,year</a:t>
            </a:r>
            <a:r>
              <a:rPr lang="en-US" altLang="zh-CN" sz="1600" i="1" u="sng" dirty="0" smtClean="0">
                <a:ea typeface="宋体" charset="-122"/>
              </a:rPr>
              <a:t>)</a:t>
            </a:r>
          </a:p>
          <a:p>
            <a:pPr lvl="1"/>
            <a:r>
              <a:rPr lang="en-US" altLang="zh-CN" sz="1600" i="1" u="sng" dirty="0" smtClean="0">
                <a:ea typeface="宋体" charset="-122"/>
              </a:rPr>
              <a:t>student(</a:t>
            </a:r>
            <a:r>
              <a:rPr lang="en-US" altLang="zh-CN" sz="1600" i="1" u="sng" dirty="0" err="1" smtClean="0">
                <a:ea typeface="宋体" charset="-122"/>
              </a:rPr>
              <a:t>ID</a:t>
            </a:r>
            <a:r>
              <a:rPr lang="en-US" altLang="zh-CN" sz="1600" i="1" dirty="0" err="1" smtClean="0">
                <a:ea typeface="宋体" charset="-122"/>
              </a:rPr>
              <a:t>,name,dept_name,tot_cred</a:t>
            </a:r>
            <a:r>
              <a:rPr lang="en-US" altLang="zh-CN" sz="1600" i="1" dirty="0" smtClean="0">
                <a:ea typeface="宋体" charset="-122"/>
              </a:rPr>
              <a:t>)</a:t>
            </a:r>
          </a:p>
          <a:p>
            <a:pPr lvl="1"/>
            <a:r>
              <a:rPr lang="en-US" altLang="zh-CN" sz="1600" i="1" dirty="0" err="1" smtClean="0">
                <a:ea typeface="宋体" charset="-122"/>
              </a:rPr>
              <a:t>sec_class</a:t>
            </a:r>
            <a:r>
              <a:rPr lang="en-US" altLang="zh-CN" sz="1600" i="1" dirty="0" smtClean="0">
                <a:ea typeface="宋体" charset="-122"/>
              </a:rPr>
              <a:t>(</a:t>
            </a:r>
            <a:r>
              <a:rPr lang="en-US" altLang="zh-CN" sz="1600" i="1" dirty="0" err="1" smtClean="0">
                <a:ea typeface="宋体" charset="-122"/>
              </a:rPr>
              <a:t>sec_id</a:t>
            </a:r>
            <a:r>
              <a:rPr lang="en-US" altLang="zh-CN" sz="1600" i="1" dirty="0">
                <a:ea typeface="宋体" charset="-122"/>
              </a:rPr>
              <a:t>, building, </a:t>
            </a:r>
            <a:r>
              <a:rPr lang="en-US" altLang="zh-CN" sz="1600" i="1" dirty="0" err="1">
                <a:ea typeface="宋体" charset="-122"/>
              </a:rPr>
              <a:t>room_number</a:t>
            </a:r>
            <a:r>
              <a:rPr lang="en-US" altLang="zh-CN" sz="1600" i="1" dirty="0">
                <a:ea typeface="宋体" charset="-122"/>
              </a:rPr>
              <a:t>)</a:t>
            </a:r>
            <a:r>
              <a:rPr lang="en-US" altLang="zh-CN" sz="1600" dirty="0">
                <a:ea typeface="宋体" charset="-122"/>
              </a:rPr>
              <a:t> </a:t>
            </a:r>
          </a:p>
          <a:p>
            <a:pPr lvl="1"/>
            <a:r>
              <a:rPr lang="en-US" altLang="zh-CN" sz="1600" i="1" dirty="0" smtClean="0">
                <a:ea typeface="宋体" charset="-122"/>
              </a:rPr>
              <a:t>section(</a:t>
            </a:r>
            <a:r>
              <a:rPr lang="en-US" altLang="zh-CN" sz="1600" i="1" dirty="0" err="1" smtClean="0">
                <a:ea typeface="宋体" charset="-122"/>
              </a:rPr>
              <a:t>course_id</a:t>
            </a:r>
            <a:r>
              <a:rPr lang="en-US" altLang="zh-CN" sz="1600" i="1" dirty="0">
                <a:ea typeface="宋体" charset="-122"/>
              </a:rPr>
              <a:t>, </a:t>
            </a:r>
            <a:r>
              <a:rPr lang="en-US" altLang="zh-CN" sz="1600" i="1" dirty="0" err="1">
                <a:ea typeface="宋体" charset="-122"/>
              </a:rPr>
              <a:t>sec_id</a:t>
            </a:r>
            <a:r>
              <a:rPr lang="en-US" altLang="zh-CN" sz="1600" i="1" dirty="0">
                <a:ea typeface="宋体" charset="-122"/>
              </a:rPr>
              <a:t>, semester, year, </a:t>
            </a:r>
            <a:r>
              <a:rPr lang="en-US" altLang="zh-CN" sz="1600" i="1" dirty="0" smtClean="0">
                <a:ea typeface="宋体" charset="-122"/>
              </a:rPr>
              <a:t>building</a:t>
            </a:r>
            <a:r>
              <a:rPr lang="en-US" altLang="zh-CN" sz="1600" i="1" dirty="0">
                <a:ea typeface="宋体" charset="-122"/>
              </a:rPr>
              <a:t>, </a:t>
            </a:r>
            <a:r>
              <a:rPr lang="en-US" altLang="zh-CN" sz="1600" i="1" dirty="0" err="1">
                <a:ea typeface="宋体" charset="-122"/>
              </a:rPr>
              <a:t>room_number</a:t>
            </a:r>
            <a:r>
              <a:rPr lang="en-US" altLang="zh-CN" sz="1600" i="1" dirty="0">
                <a:ea typeface="宋体" charset="-122"/>
              </a:rPr>
              <a:t>)</a:t>
            </a:r>
            <a:endParaRPr lang="en-US" altLang="zh-CN" sz="1600" dirty="0">
              <a:ea typeface="宋体" charset="-122"/>
            </a:endParaRPr>
          </a:p>
          <a:p>
            <a:pPr lvl="1"/>
            <a:r>
              <a:rPr lang="en-US" altLang="zh-CN" sz="1600" i="1" dirty="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r>
              <a:rPr lang="en-US" altLang="zh-CN" sz="1600" i="1" dirty="0" smtClean="0">
                <a:ea typeface="宋体" charset="-122"/>
              </a:rPr>
              <a:t>)</a:t>
            </a:r>
          </a:p>
          <a:p>
            <a:pPr lvl="1"/>
            <a:r>
              <a:rPr lang="en-US" altLang="zh-CN" sz="1600" i="1" dirty="0" err="1" smtClean="0">
                <a:ea typeface="宋体" charset="-122"/>
              </a:rPr>
              <a:t>prereq</a:t>
            </a:r>
            <a:r>
              <a:rPr lang="en-US" altLang="zh-CN" sz="1600" i="1" dirty="0" smtClean="0">
                <a:ea typeface="宋体" charset="-122"/>
              </a:rPr>
              <a:t>(</a:t>
            </a:r>
            <a:r>
              <a:rPr lang="en-US" altLang="zh-CN" sz="1600" i="1" u="sng" dirty="0" err="1" smtClean="0">
                <a:ea typeface="宋体" charset="-122"/>
              </a:rPr>
              <a:t>course_id,prereq_id</a:t>
            </a:r>
            <a:r>
              <a:rPr lang="en-US" altLang="zh-CN" sz="1600" i="1" u="sng" dirty="0" smtClean="0">
                <a:ea typeface="宋体" charset="-122"/>
              </a:rPr>
              <a:t>)</a:t>
            </a:r>
          </a:p>
          <a:p>
            <a:pPr lvl="1"/>
            <a:r>
              <a:rPr lang="en-US" altLang="zh-CN" sz="1600" i="1" dirty="0" err="1" smtClean="0">
                <a:ea typeface="宋体" charset="-122"/>
              </a:rPr>
              <a:t>time_slot</a:t>
            </a:r>
            <a:r>
              <a:rPr lang="en-US" altLang="zh-CN" sz="1600" i="1" dirty="0" smtClean="0">
                <a:ea typeface="宋体" charset="-122"/>
              </a:rPr>
              <a:t>(</a:t>
            </a:r>
            <a:r>
              <a:rPr lang="en-US" altLang="zh-CN" sz="1600" i="1" u="sng" dirty="0" err="1" smtClean="0">
                <a:ea typeface="宋体" charset="-122"/>
              </a:rPr>
              <a:t>time_slot_id,day,start_time</a:t>
            </a:r>
            <a:r>
              <a:rPr lang="en-US" altLang="zh-CN" sz="1600" i="1" u="sng" dirty="0" smtClean="0">
                <a:ea typeface="宋体" charset="-122"/>
              </a:rPr>
              <a:t>)</a:t>
            </a:r>
          </a:p>
          <a:p>
            <a:pPr lvl="1"/>
            <a:r>
              <a:rPr lang="en-US" altLang="zh-CN" sz="1600" i="1" dirty="0" smtClean="0">
                <a:ea typeface="宋体" charset="-122"/>
              </a:rPr>
              <a:t>advisor(</a:t>
            </a:r>
            <a:r>
              <a:rPr lang="en-US" altLang="zh-CN" sz="1600" i="1" u="sng" dirty="0" err="1" smtClean="0">
                <a:ea typeface="宋体" charset="-122"/>
              </a:rPr>
              <a:t>s_id,i_id</a:t>
            </a:r>
            <a:r>
              <a:rPr lang="en-US" altLang="zh-CN" sz="1600" i="1" u="sng" dirty="0" smtClean="0">
                <a:ea typeface="宋体" charset="-122"/>
              </a:rPr>
              <a:t>)</a:t>
            </a:r>
          </a:p>
          <a:p>
            <a:pPr lvl="1"/>
            <a:r>
              <a:rPr lang="en-US" altLang="zh-CN" sz="1600" i="1" dirty="0" smtClean="0">
                <a:ea typeface="宋体" charset="-122"/>
              </a:rPr>
              <a:t>takes(</a:t>
            </a:r>
            <a:r>
              <a:rPr lang="en-US" altLang="zh-CN" sz="1600" i="1" u="sng" dirty="0" err="1" smtClean="0">
                <a:ea typeface="宋体" charset="-122"/>
              </a:rPr>
              <a:t>ID,course_id,sec_id</a:t>
            </a:r>
            <a:r>
              <a:rPr lang="en-US" altLang="zh-CN" sz="1600" i="1" u="sng" dirty="0" smtClean="0">
                <a:ea typeface="宋体" charset="-122"/>
              </a:rPr>
              <a:t>, </a:t>
            </a:r>
            <a:r>
              <a:rPr lang="en-US" altLang="zh-CN" sz="1600" i="1" u="sng" dirty="0" err="1" smtClean="0">
                <a:ea typeface="宋体" charset="-122"/>
              </a:rPr>
              <a:t>semester,year</a:t>
            </a:r>
            <a:r>
              <a:rPr lang="en-US" altLang="zh-CN" sz="1600" i="1" dirty="0" smtClean="0">
                <a:ea typeface="宋体" charset="-122"/>
              </a:rPr>
              <a:t>, grade)</a:t>
            </a:r>
          </a:p>
        </p:txBody>
      </p:sp>
      <p:sp>
        <p:nvSpPr>
          <p:cNvPr id="5" name="云形 4"/>
          <p:cNvSpPr/>
          <p:nvPr/>
        </p:nvSpPr>
        <p:spPr bwMode="auto">
          <a:xfrm>
            <a:off x="6146800" y="1683472"/>
            <a:ext cx="2719388" cy="111125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dirty="0">
                <a:ea typeface="宋体" charset="-122"/>
              </a:rPr>
              <a:t>Is this a </a:t>
            </a:r>
          </a:p>
          <a:p>
            <a:r>
              <a:rPr lang="en-US" altLang="zh-CN" dirty="0">
                <a:ea typeface="宋体" charset="-122"/>
              </a:rPr>
              <a:t>     good design?</a:t>
            </a:r>
            <a:endParaRPr lang="zh-CN" altLang="en-US" dirty="0">
              <a:ea typeface="宋体" charset="-122"/>
            </a:endParaRPr>
          </a:p>
        </p:txBody>
      </p:sp>
    </p:spTree>
    <p:extLst>
      <p:ext uri="{BB962C8B-B14F-4D97-AF65-F5344CB8AC3E}">
        <p14:creationId xmlns:p14="http://schemas.microsoft.com/office/powerpoint/2010/main" val="293638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a:defRPr/>
            </a:pPr>
            <a:r>
              <a:rPr lang="en-US" altLang="zh-CN" smtClean="0">
                <a:ea typeface="宋体" charset="-122"/>
              </a:rPr>
              <a:t>3NF Decomposition Algorithm</a:t>
            </a:r>
          </a:p>
        </p:txBody>
      </p:sp>
      <p:sp>
        <p:nvSpPr>
          <p:cNvPr id="39939" name="Rectangle 3"/>
          <p:cNvSpPr>
            <a:spLocks noGrp="1" noChangeArrowheads="1"/>
          </p:cNvSpPr>
          <p:nvPr>
            <p:ph type="body" idx="1"/>
          </p:nvPr>
        </p:nvSpPr>
        <p:spPr>
          <a:xfrm>
            <a:off x="927100" y="1057506"/>
            <a:ext cx="7956550" cy="5259387"/>
          </a:xfrm>
        </p:spPr>
        <p:txBody>
          <a:bodyPr/>
          <a:lstStyle/>
          <a:p>
            <a:pPr>
              <a:lnSpc>
                <a:spcPct val="90000"/>
              </a:lnSpc>
              <a:buFont typeface="Monotype Sorts" pitchFamily="2" charset="2"/>
              <a:buNone/>
              <a:tabLst>
                <a:tab pos="461963" algn="l"/>
                <a:tab pos="1027113" algn="l"/>
                <a:tab pos="1309688" algn="l"/>
                <a:tab pos="1711325" algn="l"/>
              </a:tabLst>
            </a:pPr>
            <a:r>
              <a:rPr lang="en-US" altLang="zh-CN" dirty="0" smtClean="0">
                <a:ea typeface="宋体" charset="-122"/>
              </a:rPr>
              <a:t>	</a:t>
            </a:r>
            <a:r>
              <a:rPr lang="en-US" altLang="zh-CN" sz="1800" dirty="0" smtClean="0">
                <a:ea typeface="宋体" charset="-122"/>
              </a:rPr>
              <a:t>Let </a:t>
            </a:r>
            <a:r>
              <a:rPr lang="en-US" altLang="zh-CN" sz="1800" i="1" dirty="0" smtClean="0">
                <a:ea typeface="宋体" charset="-122"/>
              </a:rPr>
              <a:t>F</a:t>
            </a:r>
            <a:r>
              <a:rPr lang="en-US" altLang="zh-CN" sz="1800" i="1" baseline="-25000" dirty="0" smtClean="0">
                <a:ea typeface="宋体" charset="-122"/>
              </a:rPr>
              <a:t>c</a:t>
            </a:r>
            <a:r>
              <a:rPr lang="en-US" altLang="zh-CN" sz="1800" i="1" dirty="0" smtClean="0">
                <a:ea typeface="宋体" charset="-122"/>
              </a:rPr>
              <a:t> </a:t>
            </a:r>
            <a:r>
              <a:rPr lang="en-US" altLang="zh-CN" sz="1800" dirty="0" smtClean="0">
                <a:ea typeface="宋体" charset="-122"/>
              </a:rPr>
              <a:t>be a canonical cover for </a:t>
            </a:r>
            <a:r>
              <a:rPr lang="en-US" altLang="zh-CN" sz="1800" i="1" dirty="0" smtClean="0">
                <a:ea typeface="宋体" charset="-122"/>
              </a:rPr>
              <a:t>F;</a:t>
            </a:r>
            <a:br>
              <a:rPr lang="en-US" altLang="zh-CN" sz="1800" i="1" dirty="0" smtClean="0">
                <a:ea typeface="宋体" charset="-122"/>
              </a:rPr>
            </a:br>
            <a:r>
              <a:rPr lang="en-US" altLang="zh-CN" sz="1800" i="1" dirty="0" err="1" smtClean="0">
                <a:ea typeface="宋体" charset="-122"/>
              </a:rPr>
              <a:t>i</a:t>
            </a:r>
            <a:r>
              <a:rPr lang="en-US" altLang="zh-CN" sz="1800" i="1" dirty="0" smtClean="0">
                <a:ea typeface="宋体" charset="-122"/>
              </a:rPr>
              <a:t> </a:t>
            </a:r>
            <a:r>
              <a:rPr lang="en-US" altLang="zh-CN" sz="1800" dirty="0" smtClean="0">
                <a:ea typeface="宋体" charset="-122"/>
              </a:rPr>
              <a:t>:= 0;</a:t>
            </a:r>
            <a:br>
              <a:rPr lang="en-US" altLang="zh-CN" sz="1800" dirty="0" smtClean="0">
                <a:ea typeface="宋体" charset="-122"/>
              </a:rPr>
            </a:br>
            <a:r>
              <a:rPr lang="en-US" altLang="zh-CN" sz="1800" b="1" dirty="0" smtClean="0">
                <a:ea typeface="宋体" charset="-122"/>
              </a:rPr>
              <a:t>for each </a:t>
            </a:r>
            <a:r>
              <a:rPr lang="en-US" altLang="zh-CN" sz="1800" dirty="0" smtClean="0">
                <a:ea typeface="宋体" charset="-122"/>
              </a:rPr>
              <a:t> functional dependency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in </a:t>
            </a:r>
            <a:r>
              <a:rPr lang="en-US" altLang="zh-CN" sz="1800" i="1" dirty="0" smtClean="0">
                <a:ea typeface="宋体" charset="-122"/>
                <a:sym typeface="Greek Symbols" pitchFamily="18" charset="2"/>
              </a:rPr>
              <a:t>F</a:t>
            </a:r>
            <a:r>
              <a:rPr lang="en-US" altLang="zh-CN" sz="1800" i="1" baseline="-25000" dirty="0" smtClean="0">
                <a:ea typeface="宋体" charset="-122"/>
                <a:sym typeface="Greek Symbols" pitchFamily="18" charset="2"/>
              </a:rPr>
              <a:t>c</a:t>
            </a:r>
            <a:r>
              <a:rPr lang="en-US" altLang="zh-CN" sz="1800" i="1" dirty="0" smtClean="0">
                <a:ea typeface="宋体" charset="-122"/>
                <a:sym typeface="Greek Symbols" pitchFamily="18" charset="2"/>
              </a:rPr>
              <a:t> </a:t>
            </a:r>
            <a:r>
              <a:rPr lang="en-US" altLang="zh-CN" sz="1800" b="1" dirty="0" smtClean="0">
                <a:ea typeface="宋体" charset="-122"/>
                <a:sym typeface="Greek Symbols" pitchFamily="18" charset="2"/>
              </a:rPr>
              <a:t>do</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if </a:t>
            </a:r>
            <a:r>
              <a:rPr lang="en-US" altLang="zh-CN" sz="1800" dirty="0" smtClean="0">
                <a:ea typeface="宋体" charset="-122"/>
                <a:sym typeface="Greek Symbols" pitchFamily="18" charset="2"/>
              </a:rPr>
              <a:t>none of the schemas </a:t>
            </a:r>
            <a:r>
              <a:rPr lang="en-US" altLang="zh-CN" sz="1800" i="1" dirty="0" err="1" smtClean="0">
                <a:ea typeface="宋体" charset="-122"/>
                <a:sym typeface="Greek Symbols" pitchFamily="18" charset="2"/>
              </a:rPr>
              <a:t>R</a:t>
            </a:r>
            <a:r>
              <a:rPr lang="en-US" altLang="zh-CN" sz="1800" i="1" baseline="-25000" dirty="0" err="1" smtClean="0">
                <a:ea typeface="宋体" charset="-122"/>
                <a:sym typeface="Greek Symbols" pitchFamily="18" charset="2"/>
              </a:rPr>
              <a:t>j</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1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j </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contains  </a:t>
            </a:r>
            <a:r>
              <a:rPr lang="en-US" altLang="zh-CN" sz="1800" dirty="0" smtClean="0">
                <a:ea typeface="宋体" charset="-122"/>
                <a:sym typeface="Greek Symbols" pitchFamily="18"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t>
            </a:r>
            <a:r>
              <a:rPr lang="en-US" altLang="zh-CN" sz="1800" b="1" dirty="0" smtClean="0">
                <a:ea typeface="宋体" charset="-122"/>
                <a:sym typeface="Greek Symbols" pitchFamily="18" charset="2"/>
              </a:rPr>
              <a:t>then begin</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a:t>
            </a:r>
            <a:r>
              <a:rPr lang="en-US" altLang="zh-CN" sz="1800" i="1" dirty="0" err="1" smtClean="0">
                <a:ea typeface="宋体" charset="-122"/>
                <a:sym typeface="Greek Symbols" pitchFamily="18" charset="2"/>
              </a:rPr>
              <a:t>i</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a:t>
            </a:r>
            <a:r>
              <a:rPr lang="en-US" altLang="zh-CN" sz="1800" i="1" dirty="0" err="1" smtClean="0">
                <a:ea typeface="宋体" charset="-122"/>
                <a:sym typeface="Greek Symbols" pitchFamily="18" charset="2"/>
              </a:rPr>
              <a:t>i</a:t>
            </a:r>
            <a:r>
              <a:rPr lang="en-US" altLang="zh-CN" sz="1800" i="1" dirty="0" smtClean="0">
                <a:ea typeface="宋体" charset="-122"/>
                <a:sym typeface="Greek Symbols" pitchFamily="18" charset="2"/>
              </a:rPr>
              <a:t>  + </a:t>
            </a:r>
            <a:r>
              <a:rPr lang="en-US" altLang="zh-CN" sz="1800" dirty="0" smtClean="0">
                <a:ea typeface="宋体" charset="-122"/>
                <a:sym typeface="Greek Symbols" pitchFamily="18" charset="2"/>
              </a:rPr>
              <a:t>1;</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t>
            </a:r>
            <a:r>
              <a:rPr lang="en-US" altLang="zh-CN" sz="1800" i="1" dirty="0" err="1" smtClean="0">
                <a:ea typeface="宋体" charset="-122"/>
                <a:sym typeface="Greek Symbols" pitchFamily="18" charset="2"/>
              </a:rPr>
              <a:t>R</a:t>
            </a:r>
            <a:r>
              <a:rPr lang="en-US" altLang="zh-CN" sz="1800" i="1" baseline="-25000" dirty="0" err="1" smtClean="0">
                <a:ea typeface="宋体" charset="-122"/>
                <a:sym typeface="Greek Symbols" pitchFamily="18" charset="2"/>
              </a:rPr>
              <a:t>i</a:t>
            </a:r>
            <a:r>
              <a:rPr lang="en-US" altLang="zh-CN" sz="1800" i="1" baseline="-25000" dirty="0" smtClean="0">
                <a:ea typeface="宋体" charset="-122"/>
                <a:sym typeface="Greek Symbols" pitchFamily="18" charset="2"/>
              </a:rPr>
              <a:t> </a:t>
            </a:r>
            <a:r>
              <a:rPr lang="en-US" altLang="zh-CN" sz="1800" dirty="0" smtClean="0">
                <a:ea typeface="宋体" charset="-122"/>
                <a:sym typeface="Greek Symbols" pitchFamily="18" charset="2"/>
              </a:rPr>
              <a:t> :=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br>
              <a:rPr lang="en-US" altLang="zh-CN" sz="1800" i="1" dirty="0" smtClean="0">
                <a:ea typeface="宋体" charset="-122"/>
                <a:sym typeface="Greek Symbols" pitchFamily="18" charset="2"/>
              </a:rPr>
            </a:br>
            <a:r>
              <a:rPr lang="en-US" altLang="zh-CN" sz="1800" i="1" dirty="0" smtClean="0">
                <a:ea typeface="宋体" charset="-122"/>
                <a:sym typeface="Greek Symbols" pitchFamily="18" charset="2"/>
              </a:rPr>
              <a:t>			</a:t>
            </a:r>
            <a:r>
              <a:rPr lang="en-US" altLang="zh-CN" sz="1800" b="1" dirty="0" smtClean="0">
                <a:ea typeface="宋体" charset="-122"/>
                <a:sym typeface="Greek Symbols" pitchFamily="18" charset="2"/>
              </a:rPr>
              <a:t>end</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if</a:t>
            </a:r>
            <a:r>
              <a:rPr lang="en-US" altLang="zh-CN" sz="1800" dirty="0" smtClean="0">
                <a:ea typeface="宋体" charset="-122"/>
                <a:sym typeface="Greek Symbols" pitchFamily="18" charset="2"/>
              </a:rPr>
              <a:t> none of the schemas </a:t>
            </a:r>
            <a:r>
              <a:rPr lang="en-US" altLang="zh-CN" sz="1800" i="1" dirty="0" err="1" smtClean="0">
                <a:ea typeface="宋体" charset="-122"/>
                <a:sym typeface="Greek Symbols" pitchFamily="18" charset="2"/>
              </a:rPr>
              <a:t>R</a:t>
            </a:r>
            <a:r>
              <a:rPr lang="en-US" altLang="zh-CN" i="1" baseline="-25000" dirty="0" err="1" smtClean="0">
                <a:ea typeface="宋体" charset="-122"/>
                <a:sym typeface="Greek Symbols" pitchFamily="18" charset="2"/>
              </a:rPr>
              <a:t>j</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1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j </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contains a candidate key for </a:t>
            </a:r>
            <a:r>
              <a:rPr lang="en-US" altLang="zh-CN" sz="1800" i="1" dirty="0" smtClean="0">
                <a:ea typeface="宋体" charset="-122"/>
                <a:sym typeface="Symbol" pitchFamily="18" charset="2"/>
              </a:rPr>
              <a:t>R</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then begin</a:t>
            </a:r>
            <a:br>
              <a:rPr lang="en-US" altLang="zh-CN" sz="1800" b="1" dirty="0" smtClean="0">
                <a:ea typeface="宋体" charset="-122"/>
                <a:sym typeface="Symbol" pitchFamily="18" charset="2"/>
              </a:rPr>
            </a:br>
            <a:r>
              <a:rPr lang="en-US" altLang="zh-CN" sz="1800" b="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+ 1;</a:t>
            </a:r>
            <a:br>
              <a:rPr lang="en-US" altLang="zh-CN" sz="1800" dirty="0" smtClean="0">
                <a:ea typeface="宋体" charset="-122"/>
                <a:sym typeface="Symbol" pitchFamily="18" charset="2"/>
              </a:rPr>
            </a:br>
            <a:r>
              <a:rPr lang="en-US" altLang="zh-CN" sz="1800" dirty="0" smtClean="0">
                <a:ea typeface="宋体" charset="-122"/>
                <a:sym typeface="Symbol" pitchFamily="18" charset="2"/>
              </a:rPr>
              <a:t>			</a:t>
            </a:r>
            <a:r>
              <a:rPr lang="en-US" altLang="zh-CN" sz="1800"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sz="1800" dirty="0" smtClean="0">
                <a:ea typeface="宋体" charset="-122"/>
                <a:sym typeface="Symbol" pitchFamily="18" charset="2"/>
              </a:rPr>
              <a:t> := any candidate key for </a:t>
            </a:r>
            <a:r>
              <a:rPr lang="en-US" altLang="zh-CN" sz="1800" i="1" dirty="0" smtClean="0">
                <a:ea typeface="宋体" charset="-122"/>
                <a:sym typeface="Symbol" pitchFamily="18" charset="2"/>
              </a:rPr>
              <a:t>R;</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end </a:t>
            </a:r>
            <a:br>
              <a:rPr lang="en-US" altLang="zh-CN" sz="1800" b="1" dirty="0" smtClean="0">
                <a:ea typeface="宋体" charset="-122"/>
                <a:sym typeface="Symbol" pitchFamily="18" charset="2"/>
              </a:rPr>
            </a:br>
            <a:r>
              <a:rPr lang="en-US" altLang="zh-CN" sz="1800" dirty="0" smtClean="0">
                <a:ea typeface="宋体" charset="-122"/>
                <a:sym typeface="Symbol" pitchFamily="18" charset="2"/>
              </a:rPr>
              <a:t>/* Optionally, remove redundant relations */</a:t>
            </a:r>
          </a:p>
          <a:p>
            <a:pPr>
              <a:lnSpc>
                <a:spcPct val="90000"/>
              </a:lnSpc>
              <a:buFont typeface="Monotype Sorts" pitchFamily="2" charset="2"/>
              <a:buNone/>
              <a:tabLst>
                <a:tab pos="461963" algn="l"/>
                <a:tab pos="1027113" algn="l"/>
                <a:tab pos="1309688" algn="l"/>
                <a:tab pos="1711325" algn="l"/>
              </a:tabLst>
            </a:pPr>
            <a:r>
              <a:rPr lang="en-US" altLang="zh-CN" sz="1800" b="1" dirty="0" smtClean="0">
                <a:ea typeface="宋体" charset="-122"/>
                <a:sym typeface="Symbol" pitchFamily="18" charset="2"/>
              </a:rPr>
              <a:t>     repeat</a:t>
            </a:r>
            <a:br>
              <a:rPr lang="en-US" altLang="zh-CN" sz="1800" b="1" dirty="0" smtClean="0">
                <a:ea typeface="宋体" charset="-122"/>
                <a:sym typeface="Symbol" pitchFamily="18" charset="2"/>
              </a:rPr>
            </a:br>
            <a:r>
              <a:rPr lang="en-US" altLang="zh-CN" sz="1800" b="1" dirty="0" smtClean="0">
                <a:ea typeface="宋体" charset="-122"/>
                <a:sym typeface="Symbol" pitchFamily="18" charset="2"/>
              </a:rPr>
              <a:t>if </a:t>
            </a:r>
            <a:r>
              <a:rPr lang="en-US" altLang="zh-CN" sz="1800" dirty="0" smtClean="0">
                <a:ea typeface="宋体" charset="-122"/>
                <a:sym typeface="Symbol" pitchFamily="18" charset="2"/>
              </a:rPr>
              <a:t>any schema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j</a:t>
            </a:r>
            <a:r>
              <a:rPr lang="en-US" altLang="zh-CN" i="1" baseline="-25000" dirty="0" smtClean="0">
                <a:ea typeface="宋体" charset="-122"/>
                <a:sym typeface="Symbol" pitchFamily="18" charset="2"/>
              </a:rPr>
              <a:t> </a:t>
            </a:r>
            <a:r>
              <a:rPr lang="en-US" altLang="zh-CN" sz="1800" dirty="0" smtClean="0">
                <a:ea typeface="宋体" charset="-122"/>
                <a:sym typeface="Symbol" pitchFamily="18" charset="2"/>
              </a:rPr>
              <a:t>is contained in another schema </a:t>
            </a:r>
            <a:r>
              <a:rPr lang="en-US" altLang="zh-CN" sz="1800" i="1" dirty="0" err="1" smtClean="0">
                <a:ea typeface="宋体" charset="-122"/>
                <a:sym typeface="Symbol" pitchFamily="18" charset="2"/>
              </a:rPr>
              <a:t>R</a:t>
            </a:r>
            <a:r>
              <a:rPr lang="en-US" altLang="zh-CN" i="1" baseline="-25000" dirty="0" err="1" smtClean="0">
                <a:ea typeface="宋体" charset="-122"/>
                <a:sym typeface="Symbol" pitchFamily="18" charset="2"/>
              </a:rPr>
              <a:t>k</a:t>
            </a:r>
            <a:r>
              <a:rPr lang="en-US" altLang="zh-CN" i="1" baseline="-25000" dirty="0" smtClean="0">
                <a:ea typeface="宋体" charset="-122"/>
                <a:sym typeface="Symbol" pitchFamily="18" charset="2"/>
              </a:rPr>
              <a:t/>
            </a:r>
            <a:br>
              <a:rPr lang="en-US" altLang="zh-CN" i="1" baseline="-25000" dirty="0" smtClean="0">
                <a:ea typeface="宋体" charset="-122"/>
                <a:sym typeface="Symbol" pitchFamily="18" charset="2"/>
              </a:rPr>
            </a:br>
            <a:r>
              <a:rPr lang="en-US" altLang="zh-CN" i="1" baseline="-25000" dirty="0" smtClean="0">
                <a:ea typeface="宋体" charset="-122"/>
                <a:sym typeface="Symbol" pitchFamily="18" charset="2"/>
              </a:rPr>
              <a:t>        </a:t>
            </a:r>
            <a:r>
              <a:rPr lang="en-US" altLang="zh-CN" sz="1800" b="1" dirty="0" smtClean="0">
                <a:ea typeface="宋体" charset="-122"/>
                <a:sym typeface="Greek Symbols" pitchFamily="18" charset="2"/>
              </a:rPr>
              <a:t>then /* </a:t>
            </a:r>
            <a:r>
              <a:rPr lang="en-US" altLang="zh-CN" sz="1800" dirty="0" smtClean="0">
                <a:ea typeface="宋体" charset="-122"/>
                <a:sym typeface="Greek Symbols" pitchFamily="18" charset="2"/>
              </a:rPr>
              <a:t>delete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j</a:t>
            </a:r>
            <a:r>
              <a:rPr lang="en-US" altLang="zh-CN" i="1" baseline="-25000" dirty="0" smtClean="0">
                <a:ea typeface="宋体" charset="-122"/>
                <a:sym typeface="Symbol" pitchFamily="18" charset="2"/>
              </a:rPr>
              <a:t>  </a:t>
            </a:r>
            <a:r>
              <a:rPr lang="en-US" altLang="zh-CN" sz="1800" b="1" dirty="0" smtClean="0">
                <a:ea typeface="宋体" charset="-122"/>
                <a:sym typeface="Greek Symbols" pitchFamily="18" charset="2"/>
              </a:rPr>
              <a:t>*/</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j</a:t>
            </a:r>
            <a:r>
              <a:rPr lang="en-US" altLang="zh-CN" sz="1800" i="1" baseline="-25000" dirty="0" smtClean="0">
                <a:ea typeface="宋体" charset="-122"/>
                <a:sym typeface="Symbol" pitchFamily="18" charset="2"/>
              </a:rPr>
              <a:t> </a:t>
            </a:r>
            <a:r>
              <a:rPr lang="en-US" altLang="zh-CN" sz="1800" i="1" dirty="0" smtClean="0">
                <a:ea typeface="宋体" charset="-122"/>
                <a:sym typeface="Symbol" pitchFamily="18" charset="2"/>
              </a:rPr>
              <a:t>= R;;</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=i-1;</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b="1" dirty="0" smtClean="0">
                <a:ea typeface="宋体" charset="-122"/>
                <a:sym typeface="Symbol" pitchFamily="18" charset="2"/>
              </a:rPr>
              <a:t>return </a:t>
            </a:r>
            <a:r>
              <a:rPr lang="en-US" altLang="zh-CN" sz="1800" i="1" dirty="0" smtClean="0">
                <a:ea typeface="宋体" charset="-122"/>
                <a:sym typeface="Symbol" pitchFamily="18" charset="2"/>
              </a:rPr>
              <a:t>(R</a:t>
            </a:r>
            <a:r>
              <a:rPr lang="en-US" altLang="zh-CN" sz="1800" baseline="-25000" dirty="0" smtClean="0">
                <a:ea typeface="宋体" charset="-122"/>
                <a:sym typeface="Symbol" pitchFamily="18" charset="2"/>
              </a:rPr>
              <a:t>1</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R</a:t>
            </a:r>
            <a:r>
              <a:rPr lang="en-US" altLang="zh-CN" sz="1800" baseline="-25000" dirty="0" smtClean="0">
                <a:ea typeface="宋体" charset="-122"/>
                <a:sym typeface="Symbol" pitchFamily="18" charset="2"/>
              </a:rPr>
              <a:t>2</a:t>
            </a:r>
            <a:r>
              <a:rPr lang="en-US" altLang="zh-CN" sz="1800" dirty="0" smtClean="0">
                <a:ea typeface="宋体" charset="-122"/>
                <a:sym typeface="Symbol" pitchFamily="18" charset="2"/>
              </a:rPr>
              <a:t>, ..., </a:t>
            </a:r>
            <a:r>
              <a:rPr lang="en-US" altLang="zh-CN" sz="1800"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400" i="1" dirty="0" smtClean="0">
                <a:ea typeface="宋体" charset="-122"/>
                <a:sym typeface="Greek Symbols" pitchFamily="18" charset="2"/>
              </a:rPr>
              <a:t>	    </a:t>
            </a:r>
          </a:p>
        </p:txBody>
      </p:sp>
    </p:spTree>
    <p:extLst>
      <p:ext uri="{BB962C8B-B14F-4D97-AF65-F5344CB8AC3E}">
        <p14:creationId xmlns:p14="http://schemas.microsoft.com/office/powerpoint/2010/main" val="3699364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838200" y="66675"/>
            <a:ext cx="8077200" cy="609600"/>
          </a:xfrm>
        </p:spPr>
        <p:txBody>
          <a:bodyPr/>
          <a:lstStyle/>
          <a:p>
            <a:pPr>
              <a:defRPr/>
            </a:pPr>
            <a:r>
              <a:rPr lang="en-US" altLang="zh-CN" smtClean="0">
                <a:ea typeface="宋体" charset="-122"/>
              </a:rPr>
              <a:t>3NF Decomposition Algorithm (Cont.)</a:t>
            </a:r>
          </a:p>
        </p:txBody>
      </p:sp>
      <p:sp>
        <p:nvSpPr>
          <p:cNvPr id="40963"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50000"/>
              </a:spcBef>
            </a:pPr>
            <a:r>
              <a:rPr lang="en-US" altLang="zh-CN" dirty="0" smtClean="0">
                <a:ea typeface="宋体" charset="-122"/>
                <a:sym typeface="Monotype Sorts" pitchFamily="2" charset="2"/>
              </a:rPr>
              <a:t>Above algorithm ensures:</a:t>
            </a:r>
          </a:p>
          <a:p>
            <a:pPr lvl="1">
              <a:lnSpc>
                <a:spcPct val="90000"/>
              </a:lnSpc>
              <a:spcBef>
                <a:spcPct val="50000"/>
              </a:spcBef>
            </a:pPr>
            <a:r>
              <a:rPr lang="en-US" altLang="zh-CN" dirty="0" smtClean="0">
                <a:ea typeface="宋体" charset="-122"/>
                <a:sym typeface="Monotype Sorts" pitchFamily="2" charset="2"/>
              </a:rPr>
              <a:t>each relation schema </a:t>
            </a:r>
            <a:r>
              <a:rPr lang="en-US" altLang="zh-CN" i="1" dirty="0" err="1" smtClean="0">
                <a:ea typeface="宋体" charset="-122"/>
                <a:sym typeface="Monotype Sorts" pitchFamily="2" charset="2"/>
              </a:rPr>
              <a:t>R</a:t>
            </a:r>
            <a:r>
              <a:rPr lang="en-US" altLang="zh-CN" i="1" baseline="-25000" dirty="0" err="1" smtClean="0">
                <a:ea typeface="宋体" charset="-122"/>
                <a:sym typeface="Monotype Sorts" pitchFamily="2" charset="2"/>
              </a:rPr>
              <a:t>i</a:t>
            </a:r>
            <a:r>
              <a:rPr lang="en-US" altLang="zh-CN" i="1" dirty="0" smtClean="0">
                <a:ea typeface="宋体" charset="-122"/>
                <a:sym typeface="Monotype Sorts" pitchFamily="2" charset="2"/>
              </a:rPr>
              <a:t> </a:t>
            </a:r>
            <a:r>
              <a:rPr lang="en-US" altLang="zh-CN" dirty="0" smtClean="0">
                <a:ea typeface="宋体" charset="-122"/>
                <a:sym typeface="Monotype Sorts" pitchFamily="2" charset="2"/>
              </a:rPr>
              <a:t>is in 3NF</a:t>
            </a:r>
          </a:p>
          <a:p>
            <a:pPr lvl="1">
              <a:lnSpc>
                <a:spcPct val="90000"/>
              </a:lnSpc>
              <a:spcBef>
                <a:spcPct val="50000"/>
              </a:spcBef>
            </a:pPr>
            <a:r>
              <a:rPr lang="en-US" altLang="zh-CN" dirty="0" smtClean="0">
                <a:ea typeface="宋体" charset="-122"/>
                <a:sym typeface="Monotype Sorts" pitchFamily="2" charset="2"/>
              </a:rPr>
              <a:t>decomposition is dependency preserving and lossless-join</a:t>
            </a:r>
          </a:p>
          <a:p>
            <a:pPr lvl="1">
              <a:lnSpc>
                <a:spcPct val="90000"/>
              </a:lnSpc>
              <a:spcBef>
                <a:spcPct val="50000"/>
              </a:spcBef>
            </a:pPr>
            <a:r>
              <a:rPr lang="en-US" altLang="zh-CN" dirty="0" smtClean="0">
                <a:ea typeface="宋体" charset="-122"/>
                <a:sym typeface="Monotype Sorts" pitchFamily="2" charset="2"/>
              </a:rPr>
              <a:t>The algorithm can be implemented in polynomial time.</a:t>
            </a:r>
          </a:p>
        </p:txBody>
      </p:sp>
    </p:spTree>
    <p:extLst>
      <p:ext uri="{BB962C8B-B14F-4D97-AF65-F5344CB8AC3E}">
        <p14:creationId xmlns:p14="http://schemas.microsoft.com/office/powerpoint/2010/main" val="41307693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99247" y="107576"/>
            <a:ext cx="7476565" cy="609600"/>
          </a:xfrm>
        </p:spPr>
        <p:txBody>
          <a:bodyPr/>
          <a:lstStyle/>
          <a:p>
            <a:pPr>
              <a:defRPr/>
            </a:pPr>
            <a:r>
              <a:rPr lang="en-US" altLang="zh-CN" dirty="0" smtClean="0">
                <a:ea typeface="宋体" charset="-122"/>
              </a:rPr>
              <a:t>Comparison of BCNF and 3NF</a:t>
            </a:r>
          </a:p>
        </p:txBody>
      </p:sp>
      <p:sp>
        <p:nvSpPr>
          <p:cNvPr id="21507" name="Rectangle 3"/>
          <p:cNvSpPr>
            <a:spLocks noGrp="1" noChangeArrowheads="1"/>
          </p:cNvSpPr>
          <p:nvPr>
            <p:ph type="body" idx="1"/>
          </p:nvPr>
        </p:nvSpPr>
        <p:spPr/>
        <p:txBody>
          <a:bodyPr/>
          <a:lstStyle/>
          <a:p>
            <a:r>
              <a:rPr lang="en-US" altLang="zh-CN" smtClean="0">
                <a:ea typeface="宋体" charset="-122"/>
              </a:rPr>
              <a:t>It is always possible to decompose a relation into relations in 3NF and </a:t>
            </a:r>
          </a:p>
          <a:p>
            <a:pPr lvl="1"/>
            <a:r>
              <a:rPr lang="en-US" altLang="zh-CN" sz="1800" smtClean="0">
                <a:ea typeface="宋体" charset="-122"/>
              </a:rPr>
              <a:t>the decomposition is lossless</a:t>
            </a:r>
          </a:p>
          <a:p>
            <a:pPr lvl="1"/>
            <a:r>
              <a:rPr lang="en-US" altLang="zh-CN" sz="1800" smtClean="0">
                <a:ea typeface="宋体" charset="-122"/>
              </a:rPr>
              <a:t>the dependencies are preserved</a:t>
            </a:r>
          </a:p>
          <a:p>
            <a:r>
              <a:rPr lang="en-US" altLang="zh-CN" smtClean="0">
                <a:ea typeface="宋体" charset="-122"/>
              </a:rPr>
              <a:t>It is always possible to decompose a relation into relations in BCNF and </a:t>
            </a:r>
          </a:p>
          <a:p>
            <a:pPr lvl="1"/>
            <a:r>
              <a:rPr lang="en-US" altLang="zh-CN" sz="1800" smtClean="0">
                <a:ea typeface="宋体" charset="-122"/>
              </a:rPr>
              <a:t>the decomposition is lossless</a:t>
            </a:r>
          </a:p>
          <a:p>
            <a:pPr lvl="1"/>
            <a:r>
              <a:rPr lang="en-US" altLang="zh-CN" sz="1800" smtClean="0">
                <a:ea typeface="宋体" charset="-122"/>
              </a:rPr>
              <a:t>it may not be possible to preserve dependencies.</a:t>
            </a:r>
          </a:p>
          <a:p>
            <a:pPr lvl="1"/>
            <a:endParaRPr lang="en-US" altLang="zh-CN" sz="1800" smtClean="0">
              <a:ea typeface="宋体" charset="-122"/>
            </a:endParaRPr>
          </a:p>
        </p:txBody>
      </p:sp>
      <p:sp>
        <p:nvSpPr>
          <p:cNvPr id="21508" name="Rectangle 5"/>
          <p:cNvSpPr>
            <a:spLocks noChangeArrowheads="1"/>
          </p:cNvSpPr>
          <p:nvPr/>
        </p:nvSpPr>
        <p:spPr bwMode="auto">
          <a:xfrm>
            <a:off x="596900" y="4064000"/>
            <a:ext cx="72834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684213" algn="l"/>
              </a:tabLst>
              <a:defRPr>
                <a:solidFill>
                  <a:schemeClr val="tx1"/>
                </a:solidFill>
                <a:latin typeface="Helvetica" pitchFamily="34" charset="0"/>
              </a:defRPr>
            </a:lvl1pPr>
            <a:lvl2pPr marL="742950" indent="-285750">
              <a:tabLst>
                <a:tab pos="684213" algn="l"/>
              </a:tabLst>
              <a:defRPr>
                <a:solidFill>
                  <a:schemeClr val="tx1"/>
                </a:solidFill>
                <a:latin typeface="Helvetica" pitchFamily="34" charset="0"/>
              </a:defRPr>
            </a:lvl2pPr>
            <a:lvl3pPr marL="1143000" indent="-228600">
              <a:tabLst>
                <a:tab pos="684213" algn="l"/>
              </a:tabLst>
              <a:defRPr>
                <a:solidFill>
                  <a:schemeClr val="tx1"/>
                </a:solidFill>
                <a:latin typeface="Helvetica" pitchFamily="34" charset="0"/>
              </a:defRPr>
            </a:lvl3pPr>
            <a:lvl4pPr marL="1600200" indent="-228600">
              <a:tabLst>
                <a:tab pos="684213" algn="l"/>
              </a:tabLst>
              <a:defRPr>
                <a:solidFill>
                  <a:schemeClr val="tx1"/>
                </a:solidFill>
                <a:latin typeface="Helvetica" pitchFamily="34" charset="0"/>
              </a:defRPr>
            </a:lvl4pPr>
            <a:lvl5pPr marL="2057400" indent="-228600">
              <a:tabLst>
                <a:tab pos="684213" algn="l"/>
              </a:tabLst>
              <a:defRPr>
                <a:solidFill>
                  <a:schemeClr val="tx1"/>
                </a:solidFill>
                <a:latin typeface="Helvetica" pitchFamily="34" charset="0"/>
              </a:defRPr>
            </a:lvl5pPr>
            <a:lvl6pPr marL="2514600" indent="-228600" eaLnBrk="0" fontAlgn="base" hangingPunct="0">
              <a:spcBef>
                <a:spcPct val="0"/>
              </a:spcBef>
              <a:spcAft>
                <a:spcPct val="0"/>
              </a:spcAft>
              <a:tabLst>
                <a:tab pos="684213" algn="l"/>
              </a:tabLst>
              <a:defRPr>
                <a:solidFill>
                  <a:schemeClr val="tx1"/>
                </a:solidFill>
                <a:latin typeface="Helvetica" pitchFamily="34" charset="0"/>
              </a:defRPr>
            </a:lvl6pPr>
            <a:lvl7pPr marL="2971800" indent="-228600" eaLnBrk="0" fontAlgn="base" hangingPunct="0">
              <a:spcBef>
                <a:spcPct val="0"/>
              </a:spcBef>
              <a:spcAft>
                <a:spcPct val="0"/>
              </a:spcAft>
              <a:tabLst>
                <a:tab pos="684213" algn="l"/>
              </a:tabLst>
              <a:defRPr>
                <a:solidFill>
                  <a:schemeClr val="tx1"/>
                </a:solidFill>
                <a:latin typeface="Helvetica" pitchFamily="34" charset="0"/>
              </a:defRPr>
            </a:lvl7pPr>
            <a:lvl8pPr marL="3429000" indent="-228600" eaLnBrk="0" fontAlgn="base" hangingPunct="0">
              <a:spcBef>
                <a:spcPct val="0"/>
              </a:spcBef>
              <a:spcAft>
                <a:spcPct val="0"/>
              </a:spcAft>
              <a:tabLst>
                <a:tab pos="684213" algn="l"/>
              </a:tabLst>
              <a:defRPr>
                <a:solidFill>
                  <a:schemeClr val="tx1"/>
                </a:solidFill>
                <a:latin typeface="Helvetica" pitchFamily="34" charset="0"/>
              </a:defRPr>
            </a:lvl8pPr>
            <a:lvl9pPr marL="3886200" indent="-228600" eaLnBrk="0" fontAlgn="base" hangingPunct="0">
              <a:spcBef>
                <a:spcPct val="0"/>
              </a:spcBef>
              <a:spcAft>
                <a:spcPct val="0"/>
              </a:spcAft>
              <a:tabLst>
                <a:tab pos="684213" algn="l"/>
              </a:tabLs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endParaRPr kumimoji="1" lang="zh-CN" altLang="en-US" i="1">
              <a:ea typeface="宋体" charset="-122"/>
              <a:sym typeface="Monotype Sorts" pitchFamily="2" charset="2"/>
            </a:endParaRPr>
          </a:p>
        </p:txBody>
      </p:sp>
    </p:spTree>
    <p:extLst>
      <p:ext uri="{BB962C8B-B14F-4D97-AF65-F5344CB8AC3E}">
        <p14:creationId xmlns:p14="http://schemas.microsoft.com/office/powerpoint/2010/main" val="36157811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20762" y="118335"/>
            <a:ext cx="6454589" cy="609600"/>
          </a:xfrm>
        </p:spPr>
        <p:txBody>
          <a:bodyPr/>
          <a:lstStyle/>
          <a:p>
            <a:pPr>
              <a:defRPr/>
            </a:pPr>
            <a:r>
              <a:rPr lang="en-US" altLang="zh-CN" dirty="0" smtClean="0">
                <a:ea typeface="宋体" charset="-122"/>
              </a:rPr>
              <a:t>Design Goals</a:t>
            </a:r>
          </a:p>
        </p:txBody>
      </p:sp>
      <p:sp>
        <p:nvSpPr>
          <p:cNvPr id="22531" name="Rectangle 3"/>
          <p:cNvSpPr>
            <a:spLocks noGrp="1" noChangeArrowheads="1"/>
          </p:cNvSpPr>
          <p:nvPr>
            <p:ph type="body" idx="1"/>
          </p:nvPr>
        </p:nvSpPr>
        <p:spPr>
          <a:xfrm>
            <a:off x="571500" y="1114425"/>
            <a:ext cx="7948556" cy="4888342"/>
          </a:xfrm>
        </p:spPr>
        <p:txBody>
          <a:bodyPr/>
          <a:lstStyle/>
          <a:p>
            <a:r>
              <a:rPr lang="en-US" altLang="zh-CN" dirty="0" smtClean="0">
                <a:ea typeface="宋体" charset="-122"/>
              </a:rPr>
              <a:t>Goal for a relational database design is:</a:t>
            </a:r>
          </a:p>
          <a:p>
            <a:pPr lvl="1"/>
            <a:r>
              <a:rPr lang="en-US" altLang="zh-CN" sz="1800" dirty="0" smtClean="0">
                <a:ea typeface="宋体" charset="-122"/>
              </a:rPr>
              <a:t>BCNF.</a:t>
            </a:r>
          </a:p>
          <a:p>
            <a:pPr lvl="1"/>
            <a:r>
              <a:rPr lang="en-US" altLang="zh-CN" sz="1800" dirty="0" smtClean="0">
                <a:ea typeface="宋体" charset="-122"/>
              </a:rPr>
              <a:t>Lossless join.</a:t>
            </a:r>
          </a:p>
          <a:p>
            <a:pPr lvl="1"/>
            <a:r>
              <a:rPr lang="en-US" altLang="zh-CN" sz="1800" dirty="0" smtClean="0">
                <a:ea typeface="宋体" charset="-122"/>
              </a:rPr>
              <a:t>Dependency preservation.</a:t>
            </a:r>
          </a:p>
          <a:p>
            <a:r>
              <a:rPr lang="en-US" altLang="zh-CN" dirty="0" smtClean="0">
                <a:ea typeface="宋体" charset="-122"/>
              </a:rPr>
              <a:t>If we cannot achieve this, we accept one of</a:t>
            </a:r>
          </a:p>
          <a:p>
            <a:pPr lvl="1"/>
            <a:r>
              <a:rPr lang="en-US" altLang="zh-CN" sz="1800" dirty="0" smtClean="0">
                <a:ea typeface="宋体" charset="-122"/>
              </a:rPr>
              <a:t>Lack of dependency preservation </a:t>
            </a:r>
          </a:p>
          <a:p>
            <a:pPr lvl="1"/>
            <a:r>
              <a:rPr lang="en-US" altLang="zh-CN" sz="1800" dirty="0" smtClean="0">
                <a:ea typeface="宋体" charset="-122"/>
              </a:rPr>
              <a:t>Redundancy due to use of 3NF</a:t>
            </a:r>
          </a:p>
          <a:p>
            <a:r>
              <a:rPr lang="en-US" altLang="zh-CN" dirty="0" smtClean="0">
                <a:ea typeface="宋体" charset="-122"/>
              </a:rPr>
              <a:t>Interestingly, SQL does not provide a direct way of specifying functional dependencies other than </a:t>
            </a:r>
            <a:r>
              <a:rPr lang="en-US" altLang="zh-CN" dirty="0" err="1" smtClean="0">
                <a:ea typeface="宋体" charset="-122"/>
              </a:rPr>
              <a:t>superkeys</a:t>
            </a:r>
            <a:r>
              <a:rPr lang="en-US" altLang="zh-CN" dirty="0" smtClean="0">
                <a:ea typeface="宋体" charset="-122"/>
              </a:rPr>
              <a:t>.</a:t>
            </a:r>
          </a:p>
          <a:p>
            <a:pPr>
              <a:buFont typeface="Monotype Sorts" pitchFamily="2" charset="2"/>
              <a:buNone/>
            </a:pPr>
            <a:r>
              <a:rPr lang="en-US" altLang="zh-CN" dirty="0" smtClean="0">
                <a:ea typeface="宋体" charset="-122"/>
              </a:rPr>
              <a:t>	Can specify FDs using assertions, but they are expensive to test</a:t>
            </a:r>
          </a:p>
          <a:p>
            <a:r>
              <a:rPr lang="en-US" altLang="zh-CN" dirty="0" smtClean="0">
                <a:ea typeface="宋体" charset="-122"/>
              </a:rPr>
              <a:t>Even if we had a dependency preserving decomposition, using SQL we would not be able to efficiently test a functional dependency whose left hand side is not a key.</a:t>
            </a:r>
          </a:p>
        </p:txBody>
      </p:sp>
    </p:spTree>
    <p:extLst>
      <p:ext uri="{BB962C8B-B14F-4D97-AF65-F5344CB8AC3E}">
        <p14:creationId xmlns:p14="http://schemas.microsoft.com/office/powerpoint/2010/main" val="16843380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422400" y="152400"/>
            <a:ext cx="7124700" cy="635000"/>
          </a:xfrm>
        </p:spPr>
        <p:txBody>
          <a:bodyPr/>
          <a:lstStyle/>
          <a:p>
            <a:pPr>
              <a:defRPr/>
            </a:pPr>
            <a:r>
              <a:rPr lang="en-US" altLang="zh-CN" dirty="0" smtClean="0">
                <a:ea typeface="宋体" charset="-122"/>
              </a:rPr>
              <a:t>Is BCNF a perfect normal form?</a:t>
            </a:r>
          </a:p>
        </p:txBody>
      </p:sp>
      <p:sp>
        <p:nvSpPr>
          <p:cNvPr id="24579" name="Rectangle 3"/>
          <p:cNvSpPr>
            <a:spLocks noGrp="1" noChangeArrowheads="1"/>
          </p:cNvSpPr>
          <p:nvPr>
            <p:ph type="body" idx="1"/>
          </p:nvPr>
        </p:nvSpPr>
        <p:spPr>
          <a:xfrm>
            <a:off x="571500" y="1103667"/>
            <a:ext cx="7848600" cy="4876800"/>
          </a:xfrm>
        </p:spPr>
        <p:txBody>
          <a:bodyPr/>
          <a:lstStyle/>
          <a:p>
            <a:pPr>
              <a:tabLst>
                <a:tab pos="2976563" algn="ctr"/>
              </a:tabLst>
            </a:pPr>
            <a:r>
              <a:rPr lang="en-US" altLang="zh-CN" dirty="0" smtClean="0">
                <a:ea typeface="宋体" charset="-122"/>
              </a:rPr>
              <a:t>There are database schemas in BCNF that do not seem to be sufficiently normalized </a:t>
            </a:r>
          </a:p>
          <a:p>
            <a:pPr>
              <a:tabLst>
                <a:tab pos="2976563" algn="ctr"/>
              </a:tabLst>
            </a:pPr>
            <a:r>
              <a:rPr lang="en-US" altLang="zh-CN" dirty="0" smtClean="0">
                <a:ea typeface="宋体" charset="-122"/>
              </a:rPr>
              <a:t>Consider a database </a:t>
            </a:r>
          </a:p>
          <a:p>
            <a:pPr>
              <a:buFont typeface="Monotype Sorts" pitchFamily="2" charset="2"/>
              <a:buNone/>
              <a:tabLst>
                <a:tab pos="2976563" algn="ctr"/>
              </a:tabLst>
            </a:pPr>
            <a:r>
              <a:rPr lang="en-US" altLang="zh-CN" dirty="0" smtClean="0">
                <a:ea typeface="宋体" charset="-122"/>
              </a:rPr>
              <a:t>		</a:t>
            </a:r>
            <a:r>
              <a:rPr lang="en-US" altLang="zh-CN" i="1" dirty="0" smtClean="0">
                <a:ea typeface="宋体" charset="-122"/>
              </a:rPr>
              <a:t>classes </a:t>
            </a:r>
            <a:r>
              <a:rPr lang="en-US" altLang="zh-CN" dirty="0" smtClean="0">
                <a:ea typeface="宋体" charset="-122"/>
              </a:rPr>
              <a:t>(</a:t>
            </a:r>
            <a:r>
              <a:rPr lang="en-US" altLang="zh-CN" i="1" dirty="0" smtClean="0">
                <a:ea typeface="宋体" charset="-122"/>
              </a:rPr>
              <a:t>course, teacher, book </a:t>
            </a:r>
            <a:r>
              <a:rPr lang="en-US" altLang="zh-CN" dirty="0" smtClean="0">
                <a:ea typeface="宋体" charset="-122"/>
              </a:rPr>
              <a:t>)</a:t>
            </a:r>
            <a:r>
              <a:rPr lang="en-US" altLang="zh-CN" i="1" dirty="0" smtClean="0">
                <a:ea typeface="宋体" charset="-122"/>
              </a:rPr>
              <a:t/>
            </a:r>
            <a:br>
              <a:rPr lang="en-US" altLang="zh-CN" i="1" dirty="0" smtClean="0">
                <a:ea typeface="宋体" charset="-122"/>
              </a:rPr>
            </a:br>
            <a:endParaRPr lang="en-US" altLang="zh-CN" i="1" dirty="0" smtClean="0">
              <a:ea typeface="宋体" charset="-122"/>
            </a:endParaRPr>
          </a:p>
          <a:p>
            <a:pPr>
              <a:buFont typeface="Monotype Sorts" pitchFamily="2" charset="2"/>
              <a:buNone/>
              <a:tabLst>
                <a:tab pos="2976563" algn="ctr"/>
              </a:tabLst>
            </a:pPr>
            <a:r>
              <a:rPr lang="en-US" altLang="zh-CN" i="1" dirty="0" smtClean="0">
                <a:ea typeface="宋体" charset="-122"/>
              </a:rPr>
              <a:t>     </a:t>
            </a:r>
            <a:r>
              <a:rPr lang="en-US" altLang="zh-CN" dirty="0" smtClean="0">
                <a:ea typeface="宋体" charset="-122"/>
              </a:rPr>
              <a:t>such that (</a:t>
            </a:r>
            <a:r>
              <a:rPr lang="en-US" altLang="zh-CN" i="1" dirty="0" smtClean="0">
                <a:ea typeface="宋体" charset="-122"/>
              </a:rPr>
              <a:t>c, t, b</a:t>
            </a:r>
            <a:r>
              <a:rPr lang="en-US" altLang="zh-CN" dirty="0" smtClean="0">
                <a:ea typeface="宋体" charset="-122"/>
              </a:rPr>
              <a:t>) </a:t>
            </a:r>
            <a:r>
              <a:rPr lang="en-US" altLang="zh-CN" dirty="0" smtClean="0">
                <a:ea typeface="宋体" charset="-122"/>
                <a:sym typeface="Symbol" pitchFamily="18" charset="2"/>
              </a:rPr>
              <a:t> </a:t>
            </a:r>
            <a:r>
              <a:rPr lang="en-US" altLang="zh-CN" i="1" dirty="0" smtClean="0">
                <a:ea typeface="宋体" charset="-122"/>
                <a:sym typeface="Symbol" pitchFamily="18" charset="2"/>
              </a:rPr>
              <a:t>classes</a:t>
            </a:r>
            <a:r>
              <a:rPr lang="en-US" altLang="zh-CN" dirty="0" smtClean="0">
                <a:ea typeface="宋体" charset="-122"/>
                <a:sym typeface="Symbol" pitchFamily="18" charset="2"/>
              </a:rPr>
              <a:t> means that </a:t>
            </a:r>
            <a:r>
              <a:rPr lang="en-US" altLang="zh-CN" i="1" dirty="0" smtClean="0">
                <a:ea typeface="宋体" charset="-122"/>
                <a:sym typeface="Symbol" pitchFamily="18" charset="2"/>
              </a:rPr>
              <a:t>t</a:t>
            </a:r>
            <a:r>
              <a:rPr lang="en-US" altLang="zh-CN" dirty="0" smtClean="0">
                <a:ea typeface="宋体" charset="-122"/>
                <a:sym typeface="Symbol" pitchFamily="18" charset="2"/>
              </a:rPr>
              <a:t> is qualified to teach </a:t>
            </a:r>
            <a:r>
              <a:rPr lang="en-US" altLang="zh-CN" i="1" dirty="0" smtClean="0">
                <a:ea typeface="宋体" charset="-122"/>
                <a:sym typeface="Symbol" pitchFamily="18" charset="2"/>
              </a:rPr>
              <a:t>c,</a:t>
            </a:r>
            <a:r>
              <a:rPr lang="en-US" altLang="zh-CN" dirty="0" smtClean="0">
                <a:ea typeface="宋体" charset="-122"/>
                <a:sym typeface="Symbol" pitchFamily="18" charset="2"/>
              </a:rPr>
              <a:t> and </a:t>
            </a:r>
            <a:r>
              <a:rPr lang="en-US" altLang="zh-CN" i="1" dirty="0" smtClean="0">
                <a:ea typeface="宋体" charset="-122"/>
                <a:sym typeface="Symbol" pitchFamily="18" charset="2"/>
              </a:rPr>
              <a:t>b</a:t>
            </a:r>
            <a:r>
              <a:rPr lang="en-US" altLang="zh-CN" dirty="0" smtClean="0">
                <a:ea typeface="宋体" charset="-122"/>
                <a:sym typeface="Symbol" pitchFamily="18" charset="2"/>
              </a:rPr>
              <a:t> is a required textbook for </a:t>
            </a:r>
            <a:r>
              <a:rPr lang="en-US" altLang="zh-CN" i="1" dirty="0" smtClean="0">
                <a:ea typeface="宋体" charset="-122"/>
                <a:sym typeface="Symbol" pitchFamily="18" charset="2"/>
              </a:rPr>
              <a:t>c</a:t>
            </a:r>
            <a:endParaRPr lang="en-US" altLang="zh-CN" dirty="0" smtClean="0">
              <a:ea typeface="宋体" charset="-122"/>
              <a:sym typeface="Symbol" pitchFamily="18" charset="2"/>
            </a:endParaRPr>
          </a:p>
          <a:p>
            <a:pPr>
              <a:tabLst>
                <a:tab pos="2976563" algn="ctr"/>
              </a:tabLst>
            </a:pPr>
            <a:r>
              <a:rPr lang="en-US" altLang="zh-CN" dirty="0" smtClean="0">
                <a:ea typeface="宋体" charset="-122"/>
              </a:rPr>
              <a:t>The database is supposed to list for each course the set of teachers any one of which can be the course’s instructor, and the set of books, all of which are required for the course (no matter who teaches it).</a:t>
            </a:r>
          </a:p>
        </p:txBody>
      </p:sp>
    </p:spTree>
    <p:extLst>
      <p:ext uri="{BB962C8B-B14F-4D97-AF65-F5344CB8AC3E}">
        <p14:creationId xmlns:p14="http://schemas.microsoft.com/office/powerpoint/2010/main" val="7580468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000125" y="4543425"/>
            <a:ext cx="7848600" cy="2314575"/>
          </a:xfrm>
        </p:spPr>
        <p:txBody>
          <a:bodyPr/>
          <a:lstStyle/>
          <a:p>
            <a:pPr>
              <a:tabLst>
                <a:tab pos="1993900" algn="l"/>
              </a:tabLst>
            </a:pPr>
            <a:r>
              <a:rPr kumimoji="0" lang="en-US" altLang="zh-CN" sz="1800" smtClean="0">
                <a:ea typeface="宋体" charset="-122"/>
              </a:rPr>
              <a:t>There are no non-trivial functional dependencies and therefore the relation is in BCNF </a:t>
            </a:r>
          </a:p>
          <a:p>
            <a:pPr>
              <a:tabLst>
                <a:tab pos="1993900" algn="l"/>
              </a:tabLst>
            </a:pPr>
            <a:r>
              <a:rPr kumimoji="0" lang="en-US" altLang="zh-CN" sz="1800" smtClean="0">
                <a:ea typeface="宋体" charset="-122"/>
              </a:rPr>
              <a:t>Insertion anomalies – i.e., if Marilyn is a new teacher that can teach database, two tuples need to be inserted</a:t>
            </a:r>
          </a:p>
          <a:p>
            <a:pPr>
              <a:buFont typeface="Monotype Sorts" pitchFamily="2" charset="2"/>
              <a:buNone/>
              <a:tabLst>
                <a:tab pos="1993900" algn="l"/>
              </a:tabLst>
            </a:pPr>
            <a:r>
              <a:rPr kumimoji="0" lang="en-US" altLang="zh-CN" sz="1800" smtClean="0">
                <a:ea typeface="宋体" charset="-122"/>
              </a:rPr>
              <a:t>		(database, Marilyn, DB Concepts)</a:t>
            </a:r>
            <a:br>
              <a:rPr kumimoji="0" lang="en-US" altLang="zh-CN" sz="1800" smtClean="0">
                <a:ea typeface="宋体" charset="-122"/>
              </a:rPr>
            </a:br>
            <a:r>
              <a:rPr kumimoji="0" lang="en-US" altLang="zh-CN" sz="1800" smtClean="0">
                <a:ea typeface="宋体" charset="-122"/>
              </a:rPr>
              <a:t>	(database, Marilyn, Ullman)</a:t>
            </a:r>
          </a:p>
        </p:txBody>
      </p:sp>
      <p:sp>
        <p:nvSpPr>
          <p:cNvPr id="25603" name="Rectangle 3"/>
          <p:cNvSpPr>
            <a:spLocks noChangeArrowheads="1"/>
          </p:cNvSpPr>
          <p:nvPr/>
        </p:nvSpPr>
        <p:spPr bwMode="auto">
          <a:xfrm>
            <a:off x="13716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5604" name="Rectangle 4"/>
          <p:cNvSpPr>
            <a:spLocks noChangeArrowheads="1"/>
          </p:cNvSpPr>
          <p:nvPr/>
        </p:nvSpPr>
        <p:spPr bwMode="auto">
          <a:xfrm>
            <a:off x="35052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teacher</a:t>
            </a:r>
          </a:p>
        </p:txBody>
      </p:sp>
      <p:sp>
        <p:nvSpPr>
          <p:cNvPr id="25605" name="Rectangle 5"/>
          <p:cNvSpPr>
            <a:spLocks noChangeArrowheads="1"/>
          </p:cNvSpPr>
          <p:nvPr/>
        </p:nvSpPr>
        <p:spPr bwMode="auto">
          <a:xfrm>
            <a:off x="56388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book</a:t>
            </a:r>
          </a:p>
        </p:txBody>
      </p:sp>
      <p:sp>
        <p:nvSpPr>
          <p:cNvPr id="25606" name="Rectangle 6"/>
          <p:cNvSpPr>
            <a:spLocks noChangeArrowheads="1"/>
          </p:cNvSpPr>
          <p:nvPr/>
        </p:nvSpPr>
        <p:spPr bwMode="auto">
          <a:xfrm>
            <a:off x="13716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a:p>
            <a:r>
              <a:rPr lang="en-US" altLang="zh-CN">
                <a:ea typeface="宋体" charset="-122"/>
              </a:rPr>
              <a:t>operating systems</a:t>
            </a:r>
          </a:p>
          <a:p>
            <a:r>
              <a:rPr lang="en-US" altLang="zh-CN">
                <a:ea typeface="宋体" charset="-122"/>
              </a:rPr>
              <a:t>operating systems</a:t>
            </a:r>
          </a:p>
        </p:txBody>
      </p:sp>
      <p:sp>
        <p:nvSpPr>
          <p:cNvPr id="25607" name="Rectangle 7"/>
          <p:cNvSpPr>
            <a:spLocks noChangeArrowheads="1"/>
          </p:cNvSpPr>
          <p:nvPr/>
        </p:nvSpPr>
        <p:spPr bwMode="auto">
          <a:xfrm>
            <a:off x="35052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Avi</a:t>
            </a:r>
          </a:p>
          <a:p>
            <a:r>
              <a:rPr lang="en-US" altLang="zh-CN">
                <a:ea typeface="宋体" charset="-122"/>
              </a:rPr>
              <a:t>Avi</a:t>
            </a:r>
          </a:p>
          <a:p>
            <a:r>
              <a:rPr lang="en-US" altLang="zh-CN">
                <a:ea typeface="宋体" charset="-122"/>
              </a:rPr>
              <a:t>Hank</a:t>
            </a:r>
          </a:p>
          <a:p>
            <a:r>
              <a:rPr lang="en-US" altLang="zh-CN">
                <a:ea typeface="宋体" charset="-122"/>
              </a:rPr>
              <a:t>Hank</a:t>
            </a:r>
          </a:p>
          <a:p>
            <a:r>
              <a:rPr lang="en-US" altLang="zh-CN">
                <a:ea typeface="宋体" charset="-122"/>
              </a:rPr>
              <a:t>Sudarshan</a:t>
            </a:r>
          </a:p>
          <a:p>
            <a:r>
              <a:rPr lang="en-US" altLang="zh-CN">
                <a:ea typeface="宋体" charset="-122"/>
              </a:rPr>
              <a:t>Sudarshan</a:t>
            </a:r>
          </a:p>
          <a:p>
            <a:r>
              <a:rPr lang="en-US" altLang="zh-CN">
                <a:ea typeface="宋体" charset="-122"/>
              </a:rPr>
              <a:t>Avi</a:t>
            </a:r>
          </a:p>
          <a:p>
            <a:r>
              <a:rPr lang="en-US" altLang="zh-CN">
                <a:ea typeface="宋体" charset="-122"/>
              </a:rPr>
              <a:t>Avi </a:t>
            </a:r>
          </a:p>
          <a:p>
            <a:r>
              <a:rPr lang="en-US" altLang="zh-CN">
                <a:ea typeface="宋体" charset="-122"/>
              </a:rPr>
              <a:t>Pete</a:t>
            </a:r>
          </a:p>
          <a:p>
            <a:r>
              <a:rPr lang="en-US" altLang="zh-CN">
                <a:ea typeface="宋体" charset="-122"/>
              </a:rPr>
              <a:t>Pete</a:t>
            </a:r>
          </a:p>
        </p:txBody>
      </p:sp>
      <p:sp>
        <p:nvSpPr>
          <p:cNvPr id="25608" name="Rectangle 8"/>
          <p:cNvSpPr>
            <a:spLocks noChangeArrowheads="1"/>
          </p:cNvSpPr>
          <p:nvPr/>
        </p:nvSpPr>
        <p:spPr bwMode="auto">
          <a:xfrm>
            <a:off x="56388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DB Concepts</a:t>
            </a:r>
          </a:p>
          <a:p>
            <a:r>
              <a:rPr lang="en-US" altLang="zh-CN">
                <a:ea typeface="宋体" charset="-122"/>
              </a:rPr>
              <a:t>Ullman</a:t>
            </a:r>
          </a:p>
          <a:p>
            <a:r>
              <a:rPr lang="en-US" altLang="zh-CN">
                <a:ea typeface="宋体" charset="-122"/>
              </a:rPr>
              <a:t>DB Concepts</a:t>
            </a:r>
          </a:p>
          <a:p>
            <a:r>
              <a:rPr lang="en-US" altLang="zh-CN">
                <a:ea typeface="宋体" charset="-122"/>
              </a:rPr>
              <a:t>Ullman</a:t>
            </a:r>
          </a:p>
          <a:p>
            <a:r>
              <a:rPr lang="en-US" altLang="zh-CN">
                <a:ea typeface="宋体" charset="-122"/>
              </a:rPr>
              <a:t>DB Concepts</a:t>
            </a:r>
          </a:p>
          <a:p>
            <a:r>
              <a:rPr lang="en-US" altLang="zh-CN">
                <a:ea typeface="宋体" charset="-122"/>
              </a:rPr>
              <a:t>Ullman</a:t>
            </a:r>
          </a:p>
          <a:p>
            <a:r>
              <a:rPr lang="en-US" altLang="zh-CN">
                <a:ea typeface="宋体" charset="-122"/>
              </a:rPr>
              <a:t>OS Concepts</a:t>
            </a:r>
          </a:p>
          <a:p>
            <a:r>
              <a:rPr lang="en-US" altLang="zh-CN">
                <a:ea typeface="宋体" charset="-122"/>
              </a:rPr>
              <a:t>Stallings</a:t>
            </a:r>
          </a:p>
          <a:p>
            <a:r>
              <a:rPr lang="en-US" altLang="zh-CN">
                <a:ea typeface="宋体" charset="-122"/>
              </a:rPr>
              <a:t>OS Concepts</a:t>
            </a:r>
          </a:p>
          <a:p>
            <a:r>
              <a:rPr lang="en-US" altLang="zh-CN">
                <a:ea typeface="宋体" charset="-122"/>
              </a:rPr>
              <a:t>Stallings</a:t>
            </a:r>
          </a:p>
        </p:txBody>
      </p:sp>
      <p:sp>
        <p:nvSpPr>
          <p:cNvPr id="25609" name="Text Box 9"/>
          <p:cNvSpPr txBox="1">
            <a:spLocks noChangeArrowheads="1"/>
          </p:cNvSpPr>
          <p:nvPr/>
        </p:nvSpPr>
        <p:spPr bwMode="auto">
          <a:xfrm>
            <a:off x="4175125" y="4054475"/>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i="1">
                <a:ea typeface="宋体" charset="-122"/>
              </a:rPr>
              <a:t>classes</a:t>
            </a:r>
            <a:endParaRPr lang="en-US" altLang="zh-CN">
              <a:ea typeface="宋体" charset="-122"/>
            </a:endParaRPr>
          </a:p>
        </p:txBody>
      </p:sp>
      <p:sp>
        <p:nvSpPr>
          <p:cNvPr id="217098" name="Rectangle 10"/>
          <p:cNvSpPr>
            <a:spLocks noGrp="1" noChangeArrowheads="1"/>
          </p:cNvSpPr>
          <p:nvPr>
            <p:ph type="title"/>
          </p:nvPr>
        </p:nvSpPr>
        <p:spPr>
          <a:xfrm>
            <a:off x="1143000" y="0"/>
            <a:ext cx="7162800" cy="609600"/>
          </a:xfrm>
        </p:spPr>
        <p:txBody>
          <a:bodyPr/>
          <a:lstStyle/>
          <a:p>
            <a:pPr>
              <a:defRPr/>
            </a:pPr>
            <a:r>
              <a:rPr lang="en-US" altLang="zh-CN" smtClean="0">
                <a:ea typeface="宋体" charset="-122"/>
              </a:rPr>
              <a:t>How good is BCNF? </a:t>
            </a:r>
          </a:p>
        </p:txBody>
      </p:sp>
    </p:spTree>
    <p:extLst>
      <p:ext uri="{BB962C8B-B14F-4D97-AF65-F5344CB8AC3E}">
        <p14:creationId xmlns:p14="http://schemas.microsoft.com/office/powerpoint/2010/main" val="499310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71500" y="1114425"/>
            <a:ext cx="6889750" cy="530225"/>
          </a:xfrm>
        </p:spPr>
        <p:txBody>
          <a:bodyPr/>
          <a:lstStyle/>
          <a:p>
            <a:r>
              <a:rPr lang="en-US" altLang="zh-CN" smtClean="0">
                <a:ea typeface="宋体" charset="-122"/>
              </a:rPr>
              <a:t>Therefore, it is better to decompose </a:t>
            </a:r>
            <a:r>
              <a:rPr lang="en-US" altLang="zh-CN" i="1" smtClean="0">
                <a:ea typeface="宋体" charset="-122"/>
              </a:rPr>
              <a:t>classes </a:t>
            </a:r>
            <a:r>
              <a:rPr lang="en-US" altLang="zh-CN" smtClean="0">
                <a:ea typeface="宋体" charset="-122"/>
              </a:rPr>
              <a:t>into:</a:t>
            </a:r>
          </a:p>
        </p:txBody>
      </p:sp>
      <p:sp>
        <p:nvSpPr>
          <p:cNvPr id="26627" name="Rectangle 3"/>
          <p:cNvSpPr>
            <a:spLocks noChangeArrowheads="1"/>
          </p:cNvSpPr>
          <p:nvPr/>
        </p:nvSpPr>
        <p:spPr bwMode="auto">
          <a:xfrm>
            <a:off x="1693863" y="1577975"/>
            <a:ext cx="23622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6628" name="Rectangle 4"/>
          <p:cNvSpPr>
            <a:spLocks noChangeArrowheads="1"/>
          </p:cNvSpPr>
          <p:nvPr/>
        </p:nvSpPr>
        <p:spPr bwMode="auto">
          <a:xfrm>
            <a:off x="4056063" y="1577975"/>
            <a:ext cx="1752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teacher</a:t>
            </a:r>
          </a:p>
        </p:txBody>
      </p:sp>
      <p:sp>
        <p:nvSpPr>
          <p:cNvPr id="26629" name="Rectangle 5"/>
          <p:cNvSpPr>
            <a:spLocks noChangeArrowheads="1"/>
          </p:cNvSpPr>
          <p:nvPr/>
        </p:nvSpPr>
        <p:spPr bwMode="auto">
          <a:xfrm>
            <a:off x="1693863" y="1958975"/>
            <a:ext cx="2362200" cy="1447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p:txBody>
      </p:sp>
      <p:sp>
        <p:nvSpPr>
          <p:cNvPr id="26630" name="Rectangle 6"/>
          <p:cNvSpPr>
            <a:spLocks noChangeArrowheads="1"/>
          </p:cNvSpPr>
          <p:nvPr/>
        </p:nvSpPr>
        <p:spPr bwMode="auto">
          <a:xfrm>
            <a:off x="4056063" y="1958975"/>
            <a:ext cx="1752600" cy="1447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Avi</a:t>
            </a:r>
          </a:p>
          <a:p>
            <a:r>
              <a:rPr lang="en-US" altLang="zh-CN">
                <a:ea typeface="宋体" charset="-122"/>
              </a:rPr>
              <a:t>Hank</a:t>
            </a:r>
          </a:p>
          <a:p>
            <a:r>
              <a:rPr lang="en-US" altLang="zh-CN">
                <a:ea typeface="宋体" charset="-122"/>
              </a:rPr>
              <a:t>Sudarshan</a:t>
            </a:r>
          </a:p>
          <a:p>
            <a:r>
              <a:rPr lang="en-US" altLang="zh-CN">
                <a:ea typeface="宋体" charset="-122"/>
              </a:rPr>
              <a:t>Avi </a:t>
            </a:r>
          </a:p>
          <a:p>
            <a:r>
              <a:rPr lang="en-US" altLang="zh-CN">
                <a:ea typeface="宋体" charset="-122"/>
              </a:rPr>
              <a:t>Jim</a:t>
            </a:r>
          </a:p>
        </p:txBody>
      </p:sp>
      <p:sp>
        <p:nvSpPr>
          <p:cNvPr id="26631" name="Text Box 7"/>
          <p:cNvSpPr txBox="1">
            <a:spLocks noChangeArrowheads="1"/>
          </p:cNvSpPr>
          <p:nvPr/>
        </p:nvSpPr>
        <p:spPr bwMode="auto">
          <a:xfrm>
            <a:off x="3452813" y="34353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teaches</a:t>
            </a:r>
          </a:p>
        </p:txBody>
      </p:sp>
      <p:sp>
        <p:nvSpPr>
          <p:cNvPr id="26632" name="Rectangle 8"/>
          <p:cNvSpPr>
            <a:spLocks noChangeArrowheads="1"/>
          </p:cNvSpPr>
          <p:nvPr/>
        </p:nvSpPr>
        <p:spPr bwMode="auto">
          <a:xfrm>
            <a:off x="1770063" y="3863975"/>
            <a:ext cx="23622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6633" name="Rectangle 9"/>
          <p:cNvSpPr>
            <a:spLocks noChangeArrowheads="1"/>
          </p:cNvSpPr>
          <p:nvPr/>
        </p:nvSpPr>
        <p:spPr bwMode="auto">
          <a:xfrm>
            <a:off x="4132263" y="3863975"/>
            <a:ext cx="1752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book</a:t>
            </a:r>
          </a:p>
        </p:txBody>
      </p:sp>
      <p:sp>
        <p:nvSpPr>
          <p:cNvPr id="26634" name="Rectangle 10"/>
          <p:cNvSpPr>
            <a:spLocks noChangeArrowheads="1"/>
          </p:cNvSpPr>
          <p:nvPr/>
        </p:nvSpPr>
        <p:spPr bwMode="auto">
          <a:xfrm>
            <a:off x="1770063" y="4244975"/>
            <a:ext cx="2362200" cy="1143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p:txBody>
      </p:sp>
      <p:sp>
        <p:nvSpPr>
          <p:cNvPr id="26635" name="Rectangle 11"/>
          <p:cNvSpPr>
            <a:spLocks noChangeArrowheads="1"/>
          </p:cNvSpPr>
          <p:nvPr/>
        </p:nvSpPr>
        <p:spPr bwMode="auto">
          <a:xfrm>
            <a:off x="4132263" y="4244975"/>
            <a:ext cx="1752600" cy="1143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DB Concepts</a:t>
            </a:r>
          </a:p>
          <a:p>
            <a:r>
              <a:rPr lang="en-US" altLang="zh-CN">
                <a:ea typeface="宋体" charset="-122"/>
              </a:rPr>
              <a:t>Ullman</a:t>
            </a:r>
          </a:p>
          <a:p>
            <a:r>
              <a:rPr lang="en-US" altLang="zh-CN">
                <a:ea typeface="宋体" charset="-122"/>
              </a:rPr>
              <a:t>OS Concepts</a:t>
            </a:r>
          </a:p>
          <a:p>
            <a:r>
              <a:rPr lang="en-US" altLang="zh-CN">
                <a:ea typeface="宋体" charset="-122"/>
              </a:rPr>
              <a:t>Shaw</a:t>
            </a:r>
          </a:p>
        </p:txBody>
      </p:sp>
      <p:sp>
        <p:nvSpPr>
          <p:cNvPr id="26636" name="Text Box 12"/>
          <p:cNvSpPr txBox="1">
            <a:spLocks noChangeArrowheads="1"/>
          </p:cNvSpPr>
          <p:nvPr/>
        </p:nvSpPr>
        <p:spPr bwMode="auto">
          <a:xfrm>
            <a:off x="3738563" y="5387975"/>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text</a:t>
            </a:r>
          </a:p>
        </p:txBody>
      </p:sp>
      <p:sp>
        <p:nvSpPr>
          <p:cNvPr id="26637" name="Rectangle 13"/>
          <p:cNvSpPr>
            <a:spLocks noChangeArrowheads="1"/>
          </p:cNvSpPr>
          <p:nvPr/>
        </p:nvSpPr>
        <p:spPr bwMode="auto">
          <a:xfrm>
            <a:off x="1008063" y="5768975"/>
            <a:ext cx="6724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This suggests the need for higher normal forms, such as Fourth Normal Form (4NF).</a:t>
            </a:r>
          </a:p>
        </p:txBody>
      </p:sp>
      <p:sp>
        <p:nvSpPr>
          <p:cNvPr id="218126" name="Rectangle 14"/>
          <p:cNvSpPr>
            <a:spLocks noGrp="1" noChangeArrowheads="1"/>
          </p:cNvSpPr>
          <p:nvPr>
            <p:ph type="title"/>
          </p:nvPr>
        </p:nvSpPr>
        <p:spPr>
          <a:xfrm>
            <a:off x="1189038" y="188913"/>
            <a:ext cx="7124700" cy="576262"/>
          </a:xfrm>
        </p:spPr>
        <p:txBody>
          <a:bodyPr/>
          <a:lstStyle/>
          <a:p>
            <a:pPr>
              <a:defRPr/>
            </a:pPr>
            <a:r>
              <a:rPr lang="en-US" altLang="zh-CN" sz="2800" smtClean="0">
                <a:ea typeface="宋体" charset="-122"/>
              </a:rPr>
              <a:t>Further decomposition</a:t>
            </a:r>
          </a:p>
        </p:txBody>
      </p:sp>
    </p:spTree>
    <p:extLst>
      <p:ext uri="{BB962C8B-B14F-4D97-AF65-F5344CB8AC3E}">
        <p14:creationId xmlns:p14="http://schemas.microsoft.com/office/powerpoint/2010/main" val="664787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a:defRPr/>
            </a:pPr>
            <a:r>
              <a:rPr lang="en-US" altLang="zh-CN" smtClean="0">
                <a:ea typeface="宋体" charset="-122"/>
              </a:rPr>
              <a:t>Multivalued Dependencies (MVDs)</a:t>
            </a:r>
          </a:p>
        </p:txBody>
      </p:sp>
      <p:sp>
        <p:nvSpPr>
          <p:cNvPr id="27651" name="Rectangle 3"/>
          <p:cNvSpPr>
            <a:spLocks noGrp="1" noChangeArrowheads="1"/>
          </p:cNvSpPr>
          <p:nvPr>
            <p:ph type="body" idx="1"/>
          </p:nvPr>
        </p:nvSpPr>
        <p:spPr>
          <a:xfrm>
            <a:off x="571500" y="1114425"/>
            <a:ext cx="6915150" cy="4508500"/>
          </a:xfrm>
        </p:spPr>
        <p:txBody>
          <a:bodyPr/>
          <a:lstStyle/>
          <a:p>
            <a:pPr>
              <a:tabLst>
                <a:tab pos="1890713" algn="l"/>
                <a:tab pos="2798763" algn="l"/>
              </a:tabLst>
            </a:pPr>
            <a:r>
              <a:rPr lang="en-US" altLang="zh-CN" dirty="0" smtClean="0">
                <a:ea typeface="宋体" charset="-122"/>
              </a:rPr>
              <a:t>Let </a:t>
            </a:r>
            <a:r>
              <a:rPr lang="en-US" altLang="zh-CN" i="1" dirty="0" smtClean="0">
                <a:ea typeface="宋体" charset="-122"/>
              </a:rPr>
              <a:t>R</a:t>
            </a:r>
            <a:r>
              <a:rPr lang="en-US" altLang="zh-CN" dirty="0" smtClean="0">
                <a:ea typeface="宋体" charset="-122"/>
              </a:rPr>
              <a:t> be a relation schema and let </a:t>
            </a:r>
            <a:r>
              <a:rPr lang="en-US" altLang="zh-CN" dirty="0" smtClean="0">
                <a:ea typeface="宋体" charset="-122"/>
                <a:sym typeface="Symbol" pitchFamily="18" charset="2"/>
              </a:rPr>
              <a:t>  </a:t>
            </a:r>
            <a:r>
              <a:rPr lang="en-US" altLang="zh-CN" i="1" dirty="0" smtClean="0">
                <a:ea typeface="宋体" charset="-122"/>
                <a:sym typeface="Symbol" pitchFamily="18" charset="2"/>
              </a:rPr>
              <a:t>R</a:t>
            </a:r>
            <a:r>
              <a:rPr lang="en-US" altLang="zh-CN" dirty="0" smtClean="0">
                <a:ea typeface="宋体" charset="-122"/>
                <a:sym typeface="Symbol" pitchFamily="18" charset="2"/>
              </a:rPr>
              <a:t> and </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i="1" dirty="0" smtClean="0">
                <a:ea typeface="宋体" charset="-122"/>
                <a:sym typeface="Symbol" pitchFamily="18" charset="2"/>
              </a:rPr>
              <a:t>R. </a:t>
            </a:r>
            <a:r>
              <a:rPr lang="en-US" altLang="zh-CN" dirty="0" smtClean="0">
                <a:ea typeface="宋体" charset="-122"/>
                <a:sym typeface="Symbol" pitchFamily="18" charset="2"/>
              </a:rPr>
              <a:t>  The </a:t>
            </a:r>
            <a:r>
              <a:rPr lang="en-US" altLang="zh-CN" i="1" dirty="0" smtClean="0">
                <a:solidFill>
                  <a:schemeClr val="tx2"/>
                </a:solidFill>
                <a:ea typeface="宋体" charset="-122"/>
                <a:sym typeface="Symbol" pitchFamily="18" charset="2"/>
              </a:rPr>
              <a:t>multivalued dependency</a:t>
            </a:r>
            <a:r>
              <a:rPr lang="en-US" altLang="zh-CN" dirty="0" smtClean="0">
                <a:ea typeface="宋体" charset="-122"/>
                <a:sym typeface="Symbol" pitchFamily="18" charset="2"/>
              </a:rPr>
              <a:t> </a:t>
            </a:r>
            <a:endParaRPr lang="en-US" altLang="zh-CN" dirty="0" smtClean="0">
              <a:ea typeface="宋体" charset="-122"/>
            </a:endParaRPr>
          </a:p>
          <a:p>
            <a:pPr>
              <a:buFont typeface="Monotype Sorts" pitchFamily="2" charset="2"/>
              <a:buNone/>
              <a:tabLst>
                <a:tab pos="1890713" algn="l"/>
                <a:tab pos="2798763" algn="l"/>
              </a:tabLst>
            </a:pP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b="1"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endParaRPr lang="en-US" altLang="zh-CN" i="1" dirty="0" smtClean="0">
              <a:ea typeface="宋体" charset="-122"/>
              <a:sym typeface="Greek Symbols" pitchFamily="18" charset="2"/>
            </a:endParaRPr>
          </a:p>
          <a:p>
            <a:pPr>
              <a:buFont typeface="Monotype Sorts" pitchFamily="2" charset="2"/>
              <a:buNone/>
              <a:tabLst>
                <a:tab pos="1890713" algn="l"/>
                <a:tab pos="2798763" algn="l"/>
              </a:tabLst>
            </a:pPr>
            <a:r>
              <a:rPr lang="en-US" altLang="zh-CN" i="1" dirty="0" smtClean="0">
                <a:ea typeface="宋体" charset="-122"/>
                <a:sym typeface="Greek Symbols" pitchFamily="18" charset="2"/>
              </a:rPr>
              <a:t>	</a:t>
            </a:r>
            <a:r>
              <a:rPr lang="en-US" altLang="zh-CN" dirty="0" smtClean="0">
                <a:ea typeface="宋体" charset="-122"/>
                <a:sym typeface="Greek Symbols" pitchFamily="18" charset="2"/>
              </a:rPr>
              <a:t>holds on </a:t>
            </a:r>
            <a:r>
              <a:rPr lang="en-US" altLang="zh-CN" i="1" dirty="0" smtClean="0">
                <a:ea typeface="宋体" charset="-122"/>
                <a:sym typeface="Greek Symbols" pitchFamily="18" charset="2"/>
              </a:rPr>
              <a:t>R</a:t>
            </a:r>
            <a:r>
              <a:rPr lang="en-US" altLang="zh-CN" dirty="0" smtClean="0">
                <a:ea typeface="宋体" charset="-122"/>
                <a:sym typeface="Greek Symbols" pitchFamily="18" charset="2"/>
              </a:rPr>
              <a:t> if in any legal relation </a:t>
            </a:r>
            <a:r>
              <a:rPr lang="en-US" altLang="zh-CN" i="1" dirty="0" smtClean="0">
                <a:ea typeface="宋体" charset="-122"/>
                <a:sym typeface="Greek Symbols" pitchFamily="18" charset="2"/>
              </a:rPr>
              <a:t>r(R),</a:t>
            </a:r>
            <a:r>
              <a:rPr lang="en-US" altLang="zh-CN" dirty="0" smtClean="0">
                <a:ea typeface="宋体" charset="-122"/>
                <a:sym typeface="Greek Symbols" pitchFamily="18" charset="2"/>
              </a:rPr>
              <a:t> for all pairs for tuples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 </a:t>
            </a:r>
            <a:r>
              <a:rPr lang="en-US" altLang="zh-CN" dirty="0" smtClean="0">
                <a:ea typeface="宋体" charset="-122"/>
                <a:sym typeface="Greek Symbols" pitchFamily="18" charset="2"/>
              </a:rPr>
              <a:t>and </a:t>
            </a:r>
            <a:r>
              <a:rPr lang="en-US" altLang="zh-CN" i="1" dirty="0" smtClean="0">
                <a:ea typeface="宋体" charset="-122"/>
                <a:sym typeface="Greek Symbols" pitchFamily="18" charset="2"/>
              </a:rPr>
              <a:t>t</a:t>
            </a:r>
            <a:r>
              <a:rPr lang="en-US" altLang="zh-CN" i="1" baseline="-25000" dirty="0" smtClean="0">
                <a:ea typeface="宋体" charset="-122"/>
                <a:sym typeface="Greek Symbols" pitchFamily="18" charset="2"/>
              </a:rPr>
              <a:t>2</a:t>
            </a:r>
            <a:r>
              <a:rPr lang="en-US" altLang="zh-CN" dirty="0" smtClean="0">
                <a:ea typeface="宋体" charset="-122"/>
                <a:sym typeface="Greek Symbols" pitchFamily="18" charset="2"/>
              </a:rPr>
              <a:t> in </a:t>
            </a:r>
            <a:r>
              <a:rPr lang="en-US" altLang="zh-CN" i="1" dirty="0" smtClean="0">
                <a:ea typeface="宋体" charset="-122"/>
                <a:sym typeface="Greek Symbols" pitchFamily="18" charset="2"/>
              </a:rPr>
              <a:t>r</a:t>
            </a:r>
            <a:r>
              <a:rPr lang="en-US" altLang="zh-CN" dirty="0" smtClean="0">
                <a:ea typeface="宋体" charset="-122"/>
                <a:sym typeface="Greek Symbols" pitchFamily="18" charset="2"/>
              </a:rPr>
              <a:t> such that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i="1" baseline="-25000" dirty="0" smtClean="0">
                <a:ea typeface="宋体" charset="-122"/>
                <a:sym typeface="Greek Symbols" pitchFamily="18" charset="2"/>
              </a:rPr>
              <a:t>2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there </a:t>
            </a:r>
            <a:r>
              <a:rPr lang="en-US" altLang="zh-CN" dirty="0" smtClean="0">
                <a:solidFill>
                  <a:srgbClr val="FF0000"/>
                </a:solidFill>
                <a:ea typeface="宋体" charset="-122"/>
                <a:sym typeface="Greek Symbols" pitchFamily="18" charset="2"/>
              </a:rPr>
              <a:t>exist </a:t>
            </a:r>
            <a:r>
              <a:rPr lang="en-US" altLang="zh-CN" dirty="0" smtClean="0">
                <a:ea typeface="宋体" charset="-122"/>
                <a:sym typeface="Greek Symbols" pitchFamily="18" charset="2"/>
              </a:rPr>
              <a:t>tuples </a:t>
            </a:r>
            <a:r>
              <a:rPr lang="en-US" altLang="zh-CN" i="1" dirty="0" smtClean="0">
                <a:ea typeface="宋体" charset="-122"/>
                <a:sym typeface="Greek Symbols" pitchFamily="18" charset="2"/>
              </a:rPr>
              <a:t>t</a:t>
            </a:r>
            <a:r>
              <a:rPr lang="en-US" altLang="zh-CN" i="1" baseline="-25000" dirty="0" smtClean="0">
                <a:ea typeface="宋体" charset="-122"/>
                <a:sym typeface="Greek Symbols" pitchFamily="18" charset="2"/>
              </a:rPr>
              <a:t>3</a:t>
            </a:r>
            <a:r>
              <a:rPr lang="en-US" altLang="zh-CN" dirty="0" smtClean="0">
                <a:ea typeface="宋体" charset="-122"/>
                <a:sym typeface="Greek Symbols" pitchFamily="18" charset="2"/>
              </a:rPr>
              <a:t> and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4</a:t>
            </a:r>
            <a:r>
              <a:rPr lang="en-US" altLang="zh-CN" dirty="0" smtClean="0">
                <a:ea typeface="宋体" charset="-122"/>
                <a:sym typeface="Greek Symbols" pitchFamily="18" charset="2"/>
              </a:rPr>
              <a:t> in </a:t>
            </a:r>
            <a:r>
              <a:rPr lang="en-US" altLang="zh-CN" i="1" dirty="0" smtClean="0">
                <a:ea typeface="宋体" charset="-122"/>
                <a:sym typeface="Greek Symbols" pitchFamily="18" charset="2"/>
              </a:rPr>
              <a:t>r </a:t>
            </a:r>
            <a:r>
              <a:rPr lang="en-US" altLang="zh-CN" dirty="0" smtClean="0">
                <a:ea typeface="宋体" charset="-122"/>
                <a:sym typeface="Greek Symbols" pitchFamily="18" charset="2"/>
              </a:rPr>
              <a:t>such that: </a:t>
            </a:r>
          </a:p>
          <a:p>
            <a:pPr>
              <a:buFont typeface="Monotype Sorts" pitchFamily="2" charset="2"/>
              <a:buNone/>
              <a:tabLst>
                <a:tab pos="1890713" algn="l"/>
                <a:tab pos="2798763" algn="l"/>
              </a:tabLst>
            </a:pP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i="1" baseline="-25000" dirty="0" smtClean="0">
                <a:ea typeface="宋体" charset="-122"/>
                <a:sym typeface="Greek Symbols" pitchFamily="18" charset="2"/>
              </a:rPr>
              <a:t>2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3</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4</a:t>
            </a:r>
            <a:r>
              <a:rPr lang="en-US" altLang="zh-CN" i="1" baseline="-25000" dirty="0" smtClean="0">
                <a:ea typeface="宋体" charset="-122"/>
                <a:sym typeface="Greek Symbols" pitchFamily="18" charset="2"/>
              </a:rPr>
              <a:t>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3</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3</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R  – </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2</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R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4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2</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4</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R  – </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R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endParaRPr lang="en-US" altLang="zh-CN" dirty="0" smtClean="0">
              <a:ea typeface="宋体" charset="-122"/>
              <a:sym typeface="Greek Symbols" pitchFamily="18" charset="2"/>
            </a:endParaRPr>
          </a:p>
        </p:txBody>
      </p:sp>
      <p:grpSp>
        <p:nvGrpSpPr>
          <p:cNvPr id="27652" name="Group 4"/>
          <p:cNvGrpSpPr>
            <a:grpSpLocks/>
          </p:cNvGrpSpPr>
          <p:nvPr/>
        </p:nvGrpSpPr>
        <p:grpSpPr bwMode="auto">
          <a:xfrm>
            <a:off x="7272338" y="6637338"/>
            <a:ext cx="317500" cy="4762"/>
            <a:chOff x="2640" y="1301"/>
            <a:chExt cx="200" cy="3"/>
          </a:xfrm>
        </p:grpSpPr>
        <p:sp>
          <p:nvSpPr>
            <p:cNvPr id="2765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54"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1772359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en-US" altLang="zh-CN" smtClean="0">
                <a:ea typeface="宋体" charset="-122"/>
              </a:rPr>
              <a:t>MVD (Cont.)</a:t>
            </a:r>
          </a:p>
        </p:txBody>
      </p:sp>
      <p:sp>
        <p:nvSpPr>
          <p:cNvPr id="28675" name="Rectangle 3"/>
          <p:cNvSpPr>
            <a:spLocks noGrp="1" noChangeArrowheads="1"/>
          </p:cNvSpPr>
          <p:nvPr>
            <p:ph type="body" idx="1"/>
          </p:nvPr>
        </p:nvSpPr>
        <p:spPr>
          <a:xfrm>
            <a:off x="571500" y="1114425"/>
            <a:ext cx="7848600" cy="666750"/>
          </a:xfrm>
        </p:spPr>
        <p:txBody>
          <a:bodyPr/>
          <a:lstStyle/>
          <a:p>
            <a:r>
              <a:rPr lang="en-US" altLang="zh-CN" smtClean="0">
                <a:ea typeface="宋体" charset="-122"/>
              </a:rPr>
              <a:t>Tabular representation of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sz="1600" b="1" smtClean="0">
                <a:ea typeface="宋体" charset="-122"/>
                <a:sym typeface="Symbol" pitchFamily="18" charset="2"/>
              </a:rPr>
              <a:t></a:t>
            </a:r>
            <a:r>
              <a:rPr lang="en-US" altLang="zh-CN" i="1" smtClean="0">
                <a:ea typeface="宋体" charset="-122"/>
                <a:sym typeface="Monotype Sorts" pitchFamily="2" charset="2"/>
              </a:rPr>
              <a:t> </a:t>
            </a:r>
            <a:r>
              <a:rPr lang="en-US" altLang="zh-CN" smtClean="0">
                <a:ea typeface="宋体" charset="-122"/>
                <a:sym typeface="Symbol" pitchFamily="18" charset="2"/>
              </a:rPr>
              <a:t></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l="603" t="26526" r="1407" b="26793"/>
          <a:stretch>
            <a:fillRect/>
          </a:stretch>
        </p:blipFill>
        <p:spPr bwMode="auto">
          <a:xfrm>
            <a:off x="1217613" y="1946275"/>
            <a:ext cx="6967537" cy="24892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bwMode="auto">
          <a:xfrm>
            <a:off x="5591175" y="2800350"/>
            <a:ext cx="485775" cy="406400"/>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8" name="直接连接符 7"/>
          <p:cNvCxnSpPr/>
          <p:nvPr/>
        </p:nvCxnSpPr>
        <p:spPr bwMode="auto">
          <a:xfrm flipV="1">
            <a:off x="5543550" y="2813050"/>
            <a:ext cx="533400" cy="369888"/>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4268969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29699" name="Rectangle 3"/>
          <p:cNvSpPr>
            <a:spLocks noGrp="1" noChangeArrowheads="1"/>
          </p:cNvSpPr>
          <p:nvPr>
            <p:ph type="body" idx="1"/>
          </p:nvPr>
        </p:nvSpPr>
        <p:spPr/>
        <p:txBody>
          <a:bodyPr/>
          <a:lstStyle/>
          <a:p>
            <a:pPr>
              <a:tabLst>
                <a:tab pos="1149350" algn="l"/>
                <a:tab pos="3311525" algn="ctr"/>
              </a:tabLst>
            </a:pPr>
            <a:r>
              <a:rPr lang="en-US" altLang="zh-CN" dirty="0" smtClean="0">
                <a:ea typeface="宋体" charset="-122"/>
              </a:rPr>
              <a:t>Let </a:t>
            </a:r>
            <a:r>
              <a:rPr lang="en-US" altLang="zh-CN" i="1" dirty="0" smtClean="0">
                <a:ea typeface="宋体" charset="-122"/>
              </a:rPr>
              <a:t>R</a:t>
            </a:r>
            <a:r>
              <a:rPr lang="en-US" altLang="zh-CN" dirty="0" smtClean="0">
                <a:ea typeface="宋体" charset="-122"/>
              </a:rPr>
              <a:t> be a relation schema with a set of attributes that are partitioned into 3 nonempty subsets.</a:t>
            </a:r>
          </a:p>
          <a:p>
            <a:pPr>
              <a:buFont typeface="Monotype Sorts" pitchFamily="2" charset="2"/>
              <a:buNone/>
              <a:tabLst>
                <a:tab pos="1149350" algn="l"/>
                <a:tab pos="3311525" algn="ctr"/>
              </a:tabLst>
            </a:pPr>
            <a:r>
              <a:rPr lang="en-US" altLang="zh-CN" dirty="0" smtClean="0">
                <a:ea typeface="宋体" charset="-122"/>
              </a:rPr>
              <a:t>			</a:t>
            </a:r>
            <a:r>
              <a:rPr lang="en-US" altLang="zh-CN" i="1" dirty="0" smtClean="0">
                <a:ea typeface="宋体" charset="-122"/>
              </a:rPr>
              <a:t>Y, Z, W</a:t>
            </a:r>
          </a:p>
          <a:p>
            <a:pPr>
              <a:tabLst>
                <a:tab pos="1149350" algn="l"/>
                <a:tab pos="3311525" algn="ctr"/>
              </a:tabLst>
            </a:pPr>
            <a:r>
              <a:rPr lang="en-US" altLang="zh-CN" dirty="0" smtClean="0">
                <a:ea typeface="宋体" charset="-122"/>
              </a:rPr>
              <a:t>We say that </a:t>
            </a:r>
            <a:r>
              <a:rPr lang="en-US" altLang="zh-CN" i="1" dirty="0" smtClean="0">
                <a:ea typeface="宋体" charset="-122"/>
              </a:rPr>
              <a:t>Y </a:t>
            </a:r>
            <a:r>
              <a:rPr lang="en-US" altLang="zh-CN" sz="1600" b="1"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Z </a:t>
            </a:r>
            <a:r>
              <a:rPr lang="en-US" altLang="zh-CN" dirty="0" smtClean="0">
                <a:ea typeface="宋体" charset="-122"/>
                <a:sym typeface="Monotype Sorts" pitchFamily="2" charset="2"/>
              </a:rPr>
              <a:t>(</a:t>
            </a:r>
            <a:r>
              <a:rPr lang="en-US" altLang="zh-CN" i="1" dirty="0" smtClean="0">
                <a:ea typeface="宋体" charset="-122"/>
                <a:sym typeface="Monotype Sorts" pitchFamily="2" charset="2"/>
              </a:rPr>
              <a:t>Y</a:t>
            </a:r>
            <a:r>
              <a:rPr lang="en-US" altLang="zh-CN" dirty="0" smtClean="0">
                <a:ea typeface="宋体" charset="-122"/>
                <a:sym typeface="Monotype Sorts" pitchFamily="2" charset="2"/>
              </a:rPr>
              <a:t> </a:t>
            </a:r>
            <a:r>
              <a:rPr lang="en-US" altLang="zh-CN" dirty="0" err="1" smtClean="0">
                <a:ea typeface="宋体" charset="-122"/>
                <a:sym typeface="Monotype Sorts" pitchFamily="2" charset="2"/>
              </a:rPr>
              <a:t>multidetermines</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Z </a:t>
            </a:r>
            <a:r>
              <a:rPr lang="en-US" altLang="zh-CN" dirty="0" smtClean="0">
                <a:ea typeface="宋体" charset="-122"/>
                <a:sym typeface="Monotype Sorts" pitchFamily="2" charset="2"/>
              </a:rPr>
              <a:t>)</a:t>
            </a:r>
            <a:r>
              <a:rPr lang="en-US" altLang="zh-CN" i="1" dirty="0" smtClean="0">
                <a:ea typeface="宋体" charset="-122"/>
                <a:sym typeface="Monotype Sorts" pitchFamily="2" charset="2"/>
              </a:rPr>
              <a:t/>
            </a:r>
            <a:br>
              <a:rPr lang="en-US" altLang="zh-CN" i="1" dirty="0" smtClean="0">
                <a:ea typeface="宋体" charset="-122"/>
                <a:sym typeface="Monotype Sorts" pitchFamily="2" charset="2"/>
              </a:rPr>
            </a:br>
            <a:r>
              <a:rPr lang="en-US" altLang="zh-CN" dirty="0" smtClean="0">
                <a:ea typeface="宋体" charset="-122"/>
                <a:sym typeface="Monotype Sorts" pitchFamily="2" charset="2"/>
              </a:rPr>
              <a:t>if and only if for all possible relations </a:t>
            </a:r>
            <a:r>
              <a:rPr lang="en-US" altLang="zh-CN" i="1" dirty="0" smtClean="0">
                <a:ea typeface="宋体" charset="-122"/>
                <a:sym typeface="Monotype Sorts" pitchFamily="2" charset="2"/>
              </a:rPr>
              <a:t>r </a:t>
            </a:r>
            <a:r>
              <a:rPr lang="en-US" altLang="zh-CN" dirty="0" smtClean="0">
                <a:ea typeface="宋体" charset="-122"/>
                <a:sym typeface="Monotype Sorts" pitchFamily="2" charset="2"/>
              </a:rPr>
              <a:t>(</a:t>
            </a:r>
            <a:r>
              <a:rPr lang="en-US" altLang="zh-CN" i="1" dirty="0" smtClean="0">
                <a:ea typeface="宋体" charset="-122"/>
                <a:sym typeface="Monotype Sorts" pitchFamily="2" charset="2"/>
              </a:rPr>
              <a:t>R </a:t>
            </a:r>
            <a:r>
              <a:rPr lang="en-US" altLang="zh-CN" dirty="0" smtClean="0">
                <a:ea typeface="宋体" charset="-122"/>
                <a:sym typeface="Monotype Sorts" pitchFamily="2" charset="2"/>
              </a:rPr>
              <a:t>)</a:t>
            </a:r>
            <a:endParaRPr lang="en-US" altLang="zh-CN" i="1" dirty="0" smtClean="0">
              <a:ea typeface="宋体" charset="-122"/>
              <a:sym typeface="Monotype Sorts" pitchFamily="2" charset="2"/>
            </a:endParaRPr>
          </a:p>
          <a:p>
            <a:pPr>
              <a:buFont typeface="Monotype Sorts" pitchFamily="2" charset="2"/>
              <a:buNone/>
              <a:tabLst>
                <a:tab pos="1149350" algn="l"/>
                <a:tab pos="3311525" algn="ctr"/>
              </a:tabLst>
            </a:pPr>
            <a:r>
              <a:rPr lang="en-US" altLang="zh-CN" dirty="0" smtClean="0">
                <a:ea typeface="宋体" charset="-122"/>
                <a:sym typeface="Monotype Sorts" pitchFamily="2" charset="2"/>
              </a:rPr>
              <a:t>		&lt; </a:t>
            </a:r>
            <a:r>
              <a:rPr lang="en-US" altLang="zh-CN" i="1" dirty="0" smtClean="0">
                <a:ea typeface="宋体" charset="-122"/>
                <a:sym typeface="Monotype Sorts" pitchFamily="2" charset="2"/>
              </a:rPr>
              <a:t>y</a:t>
            </a:r>
            <a:r>
              <a:rPr lang="en-US" altLang="zh-CN" baseline="-25000" dirty="0" smtClean="0">
                <a:ea typeface="宋体" charset="-122"/>
                <a:sym typeface="Monotype Sorts" pitchFamily="2" charset="2"/>
              </a:rPr>
              <a:t>1</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z</a:t>
            </a:r>
            <a:r>
              <a:rPr lang="en-US" altLang="zh-CN" baseline="-25000" dirty="0" smtClean="0">
                <a:ea typeface="宋体" charset="-122"/>
                <a:sym typeface="Monotype Sorts" pitchFamily="2" charset="2"/>
              </a:rPr>
              <a:t>1</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w</a:t>
            </a:r>
            <a:r>
              <a:rPr lang="en-US" altLang="zh-CN" baseline="-25000" dirty="0" smtClean="0">
                <a:ea typeface="宋体" charset="-122"/>
                <a:sym typeface="Monotype Sorts" pitchFamily="2" charset="2"/>
              </a:rPr>
              <a:t>1</a:t>
            </a:r>
            <a:r>
              <a:rPr lang="en-US" altLang="zh-CN" dirty="0" smtClean="0">
                <a:ea typeface="宋体" charset="-122"/>
                <a:sym typeface="Monotype Sorts" pitchFamily="2" charset="2"/>
              </a:rPr>
              <a:t> &gt; </a:t>
            </a:r>
            <a:r>
              <a:rPr lang="en-US" altLang="zh-CN" dirty="0" smtClean="0">
                <a:ea typeface="宋体" charset="-122"/>
                <a:sym typeface="Symbol" pitchFamily="18" charset="2"/>
              </a:rPr>
              <a:t> </a:t>
            </a:r>
            <a:r>
              <a:rPr lang="en-US" altLang="zh-CN" i="1" dirty="0" smtClean="0">
                <a:ea typeface="宋体" charset="-122"/>
                <a:sym typeface="Symbol" pitchFamily="18" charset="2"/>
              </a:rPr>
              <a:t>r</a:t>
            </a:r>
            <a:r>
              <a:rPr lang="en-US" altLang="zh-CN" dirty="0" smtClean="0">
                <a:ea typeface="宋体" charset="-122"/>
                <a:sym typeface="Symbol" pitchFamily="18" charset="2"/>
              </a:rPr>
              <a:t> and &lt; </a:t>
            </a:r>
            <a:r>
              <a:rPr lang="en-US" altLang="zh-CN" i="1" dirty="0" smtClean="0">
                <a:ea typeface="宋体" charset="-122"/>
                <a:sym typeface="Monotype Sorts" pitchFamily="2" charset="2"/>
              </a:rPr>
              <a:t>y</a:t>
            </a:r>
            <a:r>
              <a:rPr lang="en-US" altLang="zh-CN" baseline="-25000" dirty="0" smtClean="0">
                <a:ea typeface="宋体" charset="-122"/>
                <a:sym typeface="Monotype Sorts" pitchFamily="2" charset="2"/>
              </a:rPr>
              <a:t>1</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z</a:t>
            </a:r>
            <a:r>
              <a:rPr lang="en-US" altLang="zh-CN" baseline="-25000" dirty="0" smtClean="0">
                <a:ea typeface="宋体" charset="-122"/>
                <a:sym typeface="Monotype Sorts" pitchFamily="2" charset="2"/>
              </a:rPr>
              <a:t>2</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w</a:t>
            </a:r>
            <a:r>
              <a:rPr lang="en-US" altLang="zh-CN" baseline="-25000" dirty="0" smtClean="0">
                <a:ea typeface="宋体" charset="-122"/>
                <a:sym typeface="Monotype Sorts" pitchFamily="2" charset="2"/>
              </a:rPr>
              <a:t>2</a:t>
            </a:r>
            <a:r>
              <a:rPr lang="en-US" altLang="zh-CN" dirty="0" smtClean="0">
                <a:ea typeface="宋体" charset="-122"/>
                <a:sym typeface="Monotype Sorts" pitchFamily="2" charset="2"/>
              </a:rPr>
              <a:t> &gt; </a:t>
            </a:r>
            <a:r>
              <a:rPr lang="en-US" altLang="zh-CN" dirty="0" smtClean="0">
                <a:ea typeface="宋体" charset="-122"/>
                <a:sym typeface="Symbol" pitchFamily="18" charset="2"/>
              </a:rPr>
              <a:t> </a:t>
            </a:r>
            <a:r>
              <a:rPr lang="en-US" altLang="zh-CN" i="1" dirty="0" smtClean="0">
                <a:ea typeface="宋体" charset="-122"/>
                <a:sym typeface="Symbol" pitchFamily="18" charset="2"/>
              </a:rPr>
              <a:t>r</a:t>
            </a:r>
            <a:endParaRPr lang="en-US" altLang="zh-CN" dirty="0" smtClean="0">
              <a:ea typeface="宋体" charset="-122"/>
              <a:sym typeface="Symbol" pitchFamily="18" charset="2"/>
            </a:endParaRPr>
          </a:p>
          <a:p>
            <a:pPr>
              <a:buFont typeface="Monotype Sorts" pitchFamily="2" charset="2"/>
              <a:buNone/>
              <a:tabLst>
                <a:tab pos="1149350" algn="l"/>
                <a:tab pos="3311525" algn="ctr"/>
              </a:tabLst>
            </a:pPr>
            <a:r>
              <a:rPr lang="en-US" altLang="zh-CN" dirty="0" smtClean="0">
                <a:ea typeface="宋体" charset="-122"/>
                <a:sym typeface="Symbol" pitchFamily="18" charset="2"/>
              </a:rPr>
              <a:t>	then</a:t>
            </a:r>
          </a:p>
          <a:p>
            <a:pPr>
              <a:buFont typeface="Monotype Sorts" pitchFamily="2" charset="2"/>
              <a:buNone/>
              <a:tabLst>
                <a:tab pos="1149350" algn="l"/>
                <a:tab pos="3311525" algn="ctr"/>
              </a:tabLst>
            </a:pPr>
            <a:r>
              <a:rPr lang="en-US" altLang="zh-CN" dirty="0" smtClean="0">
                <a:ea typeface="宋体" charset="-122"/>
                <a:sym typeface="Symbol" pitchFamily="18" charset="2"/>
              </a:rPr>
              <a:t>		</a:t>
            </a:r>
            <a:r>
              <a:rPr lang="en-US" altLang="zh-CN" dirty="0" smtClean="0">
                <a:ea typeface="宋体" charset="-122"/>
                <a:sym typeface="Monotype Sorts" pitchFamily="2" charset="2"/>
              </a:rPr>
              <a:t>&lt; </a:t>
            </a:r>
            <a:r>
              <a:rPr lang="en-US" altLang="zh-CN" i="1" dirty="0" smtClean="0">
                <a:ea typeface="宋体" charset="-122"/>
                <a:sym typeface="Monotype Sorts" pitchFamily="2" charset="2"/>
              </a:rPr>
              <a:t>y</a:t>
            </a:r>
            <a:r>
              <a:rPr lang="en-US" altLang="zh-CN" baseline="-25000" dirty="0" smtClean="0">
                <a:ea typeface="宋体" charset="-122"/>
                <a:sym typeface="Monotype Sorts" pitchFamily="2" charset="2"/>
              </a:rPr>
              <a:t>1</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z</a:t>
            </a:r>
            <a:r>
              <a:rPr lang="en-US" altLang="zh-CN" baseline="-25000" dirty="0" smtClean="0">
                <a:ea typeface="宋体" charset="-122"/>
                <a:sym typeface="Monotype Sorts" pitchFamily="2" charset="2"/>
              </a:rPr>
              <a:t>1</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w</a:t>
            </a:r>
            <a:r>
              <a:rPr lang="en-US" altLang="zh-CN" baseline="-25000" dirty="0" smtClean="0">
                <a:ea typeface="宋体" charset="-122"/>
                <a:sym typeface="Monotype Sorts" pitchFamily="2" charset="2"/>
              </a:rPr>
              <a:t>2</a:t>
            </a:r>
            <a:r>
              <a:rPr lang="en-US" altLang="zh-CN" dirty="0" smtClean="0">
                <a:ea typeface="宋体" charset="-122"/>
                <a:sym typeface="Monotype Sorts" pitchFamily="2" charset="2"/>
              </a:rPr>
              <a:t> &gt; </a:t>
            </a:r>
            <a:r>
              <a:rPr lang="en-US" altLang="zh-CN" dirty="0" smtClean="0">
                <a:ea typeface="宋体" charset="-122"/>
                <a:sym typeface="Symbol" pitchFamily="18" charset="2"/>
              </a:rPr>
              <a:t> </a:t>
            </a:r>
            <a:r>
              <a:rPr lang="en-US" altLang="zh-CN" i="1" dirty="0" smtClean="0">
                <a:ea typeface="宋体" charset="-122"/>
                <a:sym typeface="Symbol" pitchFamily="18" charset="2"/>
              </a:rPr>
              <a:t>r</a:t>
            </a:r>
            <a:r>
              <a:rPr lang="en-US" altLang="zh-CN" dirty="0" smtClean="0">
                <a:ea typeface="宋体" charset="-122"/>
                <a:sym typeface="Symbol" pitchFamily="18" charset="2"/>
              </a:rPr>
              <a:t> and &lt; </a:t>
            </a:r>
            <a:r>
              <a:rPr lang="en-US" altLang="zh-CN" i="1" dirty="0" smtClean="0">
                <a:ea typeface="宋体" charset="-122"/>
                <a:sym typeface="Monotype Sorts" pitchFamily="2" charset="2"/>
              </a:rPr>
              <a:t>y</a:t>
            </a:r>
            <a:r>
              <a:rPr lang="en-US" altLang="zh-CN" baseline="-25000" dirty="0" smtClean="0">
                <a:ea typeface="宋体" charset="-122"/>
                <a:sym typeface="Monotype Sorts" pitchFamily="2" charset="2"/>
              </a:rPr>
              <a:t>1</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z</a:t>
            </a:r>
            <a:r>
              <a:rPr lang="en-US" altLang="zh-CN" baseline="-25000" dirty="0" smtClean="0">
                <a:ea typeface="宋体" charset="-122"/>
                <a:sym typeface="Monotype Sorts" pitchFamily="2" charset="2"/>
              </a:rPr>
              <a:t>2</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w</a:t>
            </a:r>
            <a:r>
              <a:rPr lang="en-US" altLang="zh-CN" baseline="-25000" dirty="0" smtClean="0">
                <a:ea typeface="宋体" charset="-122"/>
                <a:sym typeface="Monotype Sorts" pitchFamily="2" charset="2"/>
              </a:rPr>
              <a:t>1</a:t>
            </a:r>
            <a:r>
              <a:rPr lang="en-US" altLang="zh-CN" dirty="0" smtClean="0">
                <a:ea typeface="宋体" charset="-122"/>
                <a:sym typeface="Monotype Sorts" pitchFamily="2" charset="2"/>
              </a:rPr>
              <a:t> &gt; </a:t>
            </a:r>
            <a:r>
              <a:rPr lang="en-US" altLang="zh-CN" dirty="0" smtClean="0">
                <a:ea typeface="宋体" charset="-122"/>
                <a:sym typeface="Symbol" pitchFamily="18" charset="2"/>
              </a:rPr>
              <a:t> </a:t>
            </a:r>
            <a:r>
              <a:rPr lang="en-US" altLang="zh-CN" i="1" dirty="0" smtClean="0">
                <a:ea typeface="宋体" charset="-122"/>
                <a:sym typeface="Symbol" pitchFamily="18" charset="2"/>
              </a:rPr>
              <a:t>r</a:t>
            </a:r>
          </a:p>
          <a:p>
            <a:pPr>
              <a:tabLst>
                <a:tab pos="1149350" algn="l"/>
                <a:tab pos="3311525" algn="ctr"/>
              </a:tabLst>
            </a:pPr>
            <a:r>
              <a:rPr lang="en-US" altLang="zh-CN" dirty="0" smtClean="0">
                <a:ea typeface="宋体" charset="-122"/>
                <a:sym typeface="Symbol" pitchFamily="18" charset="2"/>
              </a:rPr>
              <a:t>Note that since the behavior of </a:t>
            </a:r>
            <a:r>
              <a:rPr lang="en-US" altLang="zh-CN" i="1" dirty="0" smtClean="0">
                <a:ea typeface="宋体" charset="-122"/>
                <a:sym typeface="Symbol" pitchFamily="18" charset="2"/>
              </a:rPr>
              <a:t>Z</a:t>
            </a:r>
            <a:r>
              <a:rPr lang="en-US" altLang="zh-CN" dirty="0" smtClean="0">
                <a:ea typeface="宋体" charset="-122"/>
                <a:sym typeface="Symbol" pitchFamily="18" charset="2"/>
              </a:rPr>
              <a:t> and </a:t>
            </a:r>
            <a:r>
              <a:rPr lang="en-US" altLang="zh-CN" i="1" dirty="0" smtClean="0">
                <a:ea typeface="宋体" charset="-122"/>
                <a:sym typeface="Symbol" pitchFamily="18" charset="2"/>
              </a:rPr>
              <a:t>W</a:t>
            </a:r>
            <a:r>
              <a:rPr lang="en-US" altLang="zh-CN" dirty="0" smtClean="0">
                <a:ea typeface="宋体" charset="-122"/>
                <a:sym typeface="Symbol" pitchFamily="18" charset="2"/>
              </a:rPr>
              <a:t> are identical it follows that </a:t>
            </a:r>
          </a:p>
          <a:p>
            <a:pPr>
              <a:buFont typeface="Monotype Sorts" pitchFamily="2" charset="2"/>
              <a:buNone/>
              <a:tabLst>
                <a:tab pos="1149350" algn="l"/>
                <a:tab pos="3311525" algn="ctr"/>
              </a:tabLst>
            </a:pPr>
            <a:r>
              <a:rPr lang="en-US" altLang="zh-CN" i="1" dirty="0" smtClean="0">
                <a:ea typeface="宋体" charset="-122"/>
                <a:sym typeface="Symbol" pitchFamily="18" charset="2"/>
              </a:rPr>
              <a:t>	           Y </a:t>
            </a:r>
            <a:r>
              <a:rPr lang="en-US" altLang="zh-CN" sz="1600" b="1"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Z </a:t>
            </a:r>
            <a:r>
              <a:rPr lang="en-US" altLang="zh-CN" dirty="0" smtClean="0">
                <a:ea typeface="宋体" charset="-122"/>
                <a:sym typeface="Monotype Sorts" pitchFamily="2" charset="2"/>
              </a:rPr>
              <a:t>if </a:t>
            </a:r>
            <a:r>
              <a:rPr lang="en-US" altLang="zh-CN" i="1" dirty="0" smtClean="0">
                <a:ea typeface="宋体" charset="-122"/>
                <a:sym typeface="Monotype Sorts" pitchFamily="2" charset="2"/>
              </a:rPr>
              <a:t>Y</a:t>
            </a:r>
            <a:r>
              <a:rPr lang="en-US" altLang="zh-CN" dirty="0" smtClean="0">
                <a:ea typeface="宋体" charset="-122"/>
                <a:sym typeface="Monotype Sorts" pitchFamily="2" charset="2"/>
              </a:rPr>
              <a:t> </a:t>
            </a:r>
            <a:r>
              <a:rPr lang="en-US" altLang="zh-CN" sz="1600" b="1"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W </a:t>
            </a:r>
            <a:endParaRPr lang="en-US" altLang="zh-CN" dirty="0" smtClean="0">
              <a:ea typeface="宋体" charset="-122"/>
              <a:sym typeface="Symbol" pitchFamily="18" charset="2"/>
            </a:endParaRPr>
          </a:p>
          <a:p>
            <a:pPr>
              <a:buFont typeface="Monotype Sorts" pitchFamily="2" charset="2"/>
              <a:buNone/>
              <a:tabLst>
                <a:tab pos="1149350" algn="l"/>
                <a:tab pos="3311525" algn="ctr"/>
              </a:tabLst>
            </a:pPr>
            <a:endParaRPr lang="zh-CN" altLang="en-US" dirty="0" smtClean="0">
              <a:ea typeface="宋体" charset="-122"/>
              <a:sym typeface="Symbol" pitchFamily="18" charset="2"/>
            </a:endParaRPr>
          </a:p>
        </p:txBody>
      </p:sp>
    </p:spTree>
    <p:extLst>
      <p:ext uri="{BB962C8B-B14F-4D97-AF65-F5344CB8AC3E}">
        <p14:creationId xmlns:p14="http://schemas.microsoft.com/office/powerpoint/2010/main" val="3901196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a:defRPr/>
            </a:pPr>
            <a:r>
              <a:rPr lang="en-US" altLang="zh-CN" smtClean="0">
                <a:ea typeface="宋体" charset="-122"/>
              </a:rPr>
              <a:t>Design Alternative: Larger Schema?</a:t>
            </a:r>
          </a:p>
        </p:txBody>
      </p:sp>
      <p:sp>
        <p:nvSpPr>
          <p:cNvPr id="10243" name="Rectangle 3"/>
          <p:cNvSpPr>
            <a:spLocks noGrp="1" noChangeArrowheads="1"/>
          </p:cNvSpPr>
          <p:nvPr>
            <p:ph type="body" idx="1"/>
          </p:nvPr>
        </p:nvSpPr>
        <p:spPr>
          <a:xfrm>
            <a:off x="636155" y="1123661"/>
            <a:ext cx="7848600" cy="4876800"/>
          </a:xfrm>
        </p:spPr>
        <p:txBody>
          <a:bodyPr/>
          <a:lstStyle/>
          <a:p>
            <a:r>
              <a:rPr lang="en-US" altLang="zh-CN" dirty="0">
                <a:ea typeface="宋体" charset="-122"/>
              </a:rPr>
              <a:t>Suppose we combine instructor and department into </a:t>
            </a:r>
            <a:r>
              <a:rPr lang="en-US" altLang="zh-CN" dirty="0" err="1">
                <a:ea typeface="宋体" charset="-122"/>
              </a:rPr>
              <a:t>inst_dept</a:t>
            </a:r>
            <a:endParaRPr lang="en-US" altLang="zh-CN" dirty="0">
              <a:ea typeface="宋体" charset="-122"/>
            </a:endParaRPr>
          </a:p>
          <a:p>
            <a:pPr lvl="1"/>
            <a:r>
              <a:rPr lang="en-US" altLang="zh-CN" dirty="0">
                <a:ea typeface="宋体" charset="-122"/>
              </a:rPr>
              <a:t>(No connection to relationship set </a:t>
            </a:r>
            <a:r>
              <a:rPr lang="en-US" altLang="zh-CN" dirty="0" err="1">
                <a:ea typeface="宋体" charset="-122"/>
              </a:rPr>
              <a:t>inst_dept</a:t>
            </a:r>
            <a:r>
              <a:rPr lang="en-US" altLang="zh-CN" dirty="0">
                <a:ea typeface="宋体" charset="-122"/>
              </a:rPr>
              <a:t>)</a:t>
            </a:r>
          </a:p>
          <a:p>
            <a:r>
              <a:rPr lang="en-US" altLang="zh-CN" dirty="0">
                <a:ea typeface="宋体" charset="-122"/>
              </a:rPr>
              <a:t>Result is possible repetition of information</a:t>
            </a:r>
          </a:p>
          <a:p>
            <a:pPr lvl="1">
              <a:buFont typeface="Monotype Sorts" pitchFamily="2" charset="2"/>
              <a:buNone/>
            </a:pPr>
            <a:endParaRPr lang="zh-CN" altLang="en-US" sz="1800" dirty="0" smtClean="0">
              <a:ea typeface="宋体" charset="-122"/>
            </a:endParaRPr>
          </a:p>
        </p:txBody>
      </p:sp>
      <p:pic>
        <p:nvPicPr>
          <p:cNvPr id="6" name="Picture 5"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615" y="2462790"/>
            <a:ext cx="5788025"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en-US" altLang="zh-CN" smtClean="0">
                <a:ea typeface="宋体" charset="-122"/>
              </a:rPr>
              <a:t>Example (Cont.)</a:t>
            </a:r>
          </a:p>
        </p:txBody>
      </p:sp>
      <p:sp>
        <p:nvSpPr>
          <p:cNvPr id="30723" name="Rectangle 3"/>
          <p:cNvSpPr>
            <a:spLocks noGrp="1" noChangeArrowheads="1"/>
          </p:cNvSpPr>
          <p:nvPr>
            <p:ph type="body" idx="1"/>
          </p:nvPr>
        </p:nvSpPr>
        <p:spPr>
          <a:xfrm>
            <a:off x="571500" y="1114425"/>
            <a:ext cx="6932613" cy="4116388"/>
          </a:xfrm>
        </p:spPr>
        <p:txBody>
          <a:bodyPr/>
          <a:lstStyle/>
          <a:p>
            <a:pPr>
              <a:tabLst>
                <a:tab pos="2463800" algn="l"/>
              </a:tabLst>
            </a:pPr>
            <a:r>
              <a:rPr lang="en-US" altLang="zh-CN" dirty="0" smtClean="0">
                <a:ea typeface="宋体" charset="-122"/>
              </a:rPr>
              <a:t>In our example:</a:t>
            </a:r>
          </a:p>
          <a:p>
            <a:pPr>
              <a:buFont typeface="Monotype Sorts" pitchFamily="2" charset="2"/>
              <a:buNone/>
              <a:tabLst>
                <a:tab pos="2463800" algn="l"/>
              </a:tabLst>
            </a:pPr>
            <a:r>
              <a:rPr lang="en-US" altLang="zh-CN" dirty="0" smtClean="0">
                <a:ea typeface="宋体" charset="-122"/>
              </a:rPr>
              <a:t>		</a:t>
            </a:r>
            <a:r>
              <a:rPr lang="en-US" altLang="zh-CN" i="1" dirty="0" smtClean="0">
                <a:ea typeface="宋体" charset="-122"/>
              </a:rPr>
              <a:t>course </a:t>
            </a:r>
            <a:r>
              <a:rPr lang="en-US" altLang="zh-CN" sz="1600" b="1" dirty="0" smtClean="0">
                <a:ea typeface="宋体" charset="-122"/>
                <a:sym typeface="Symbol" pitchFamily="18" charset="2"/>
              </a:rPr>
              <a:t></a:t>
            </a:r>
            <a:r>
              <a:rPr lang="en-US" altLang="zh-CN" dirty="0" smtClean="0">
                <a:ea typeface="宋体" charset="-122"/>
                <a:sym typeface="Monotype Sorts" pitchFamily="2" charset="2"/>
              </a:rPr>
              <a:t> teacher	</a:t>
            </a:r>
            <a:br>
              <a:rPr lang="en-US" altLang="zh-CN" dirty="0" smtClean="0">
                <a:ea typeface="宋体" charset="-122"/>
                <a:sym typeface="Monotype Sorts" pitchFamily="2" charset="2"/>
              </a:rPr>
            </a:br>
            <a:r>
              <a:rPr lang="en-US" altLang="zh-CN" dirty="0" smtClean="0">
                <a:ea typeface="宋体" charset="-122"/>
                <a:sym typeface="Monotype Sorts" pitchFamily="2" charset="2"/>
              </a:rPr>
              <a:t>	</a:t>
            </a:r>
            <a:r>
              <a:rPr lang="en-US" altLang="zh-CN" i="1" dirty="0" smtClean="0">
                <a:ea typeface="宋体" charset="-122"/>
                <a:sym typeface="Monotype Sorts" pitchFamily="2" charset="2"/>
              </a:rPr>
              <a:t>course </a:t>
            </a:r>
            <a:r>
              <a:rPr lang="en-US" altLang="zh-CN" sz="1600" b="1" dirty="0" smtClean="0">
                <a:ea typeface="宋体" charset="-122"/>
                <a:sym typeface="Symbol" pitchFamily="18" charset="2"/>
              </a:rPr>
              <a:t></a:t>
            </a:r>
            <a:r>
              <a:rPr lang="en-US" altLang="zh-CN" i="1" dirty="0" smtClean="0">
                <a:ea typeface="宋体" charset="-122"/>
                <a:sym typeface="Monotype Sorts" pitchFamily="2" charset="2"/>
              </a:rPr>
              <a:t> book</a:t>
            </a:r>
          </a:p>
          <a:p>
            <a:pPr>
              <a:tabLst>
                <a:tab pos="2463800" algn="l"/>
              </a:tabLst>
            </a:pPr>
            <a:r>
              <a:rPr lang="en-US" altLang="zh-CN" dirty="0" smtClean="0">
                <a:ea typeface="宋体" charset="-122"/>
                <a:sym typeface="Monotype Sorts" pitchFamily="2" charset="2"/>
              </a:rPr>
              <a:t>The above formal definition is supposed to formalize the notion that given a particular value of </a:t>
            </a:r>
            <a:r>
              <a:rPr lang="en-US" altLang="zh-CN" i="1" dirty="0" smtClean="0">
                <a:ea typeface="宋体" charset="-122"/>
                <a:sym typeface="Monotype Sorts" pitchFamily="2" charset="2"/>
              </a:rPr>
              <a:t>Y </a:t>
            </a:r>
            <a:r>
              <a:rPr lang="en-US" altLang="zh-CN" dirty="0" smtClean="0">
                <a:ea typeface="宋体" charset="-122"/>
                <a:sym typeface="Monotype Sorts" pitchFamily="2" charset="2"/>
              </a:rPr>
              <a:t>(</a:t>
            </a:r>
            <a:r>
              <a:rPr lang="en-US" altLang="zh-CN" i="1" dirty="0" smtClean="0">
                <a:ea typeface="宋体" charset="-122"/>
                <a:sym typeface="Monotype Sorts" pitchFamily="2" charset="2"/>
              </a:rPr>
              <a:t>course</a:t>
            </a:r>
            <a:r>
              <a:rPr lang="en-US" altLang="zh-CN" dirty="0" smtClean="0">
                <a:ea typeface="宋体" charset="-122"/>
                <a:sym typeface="Monotype Sorts" pitchFamily="2" charset="2"/>
              </a:rPr>
              <a:t>) it has associated with it a set of values of </a:t>
            </a:r>
            <a:r>
              <a:rPr lang="en-US" altLang="zh-CN" i="1" dirty="0" smtClean="0">
                <a:ea typeface="宋体" charset="-122"/>
                <a:sym typeface="Monotype Sorts" pitchFamily="2" charset="2"/>
              </a:rPr>
              <a:t>Z (teacher) </a:t>
            </a:r>
            <a:r>
              <a:rPr lang="en-US" altLang="zh-CN" dirty="0" smtClean="0">
                <a:ea typeface="宋体" charset="-122"/>
                <a:sym typeface="Monotype Sorts" pitchFamily="2" charset="2"/>
              </a:rPr>
              <a:t>and a set of values of </a:t>
            </a:r>
            <a:r>
              <a:rPr lang="en-US" altLang="zh-CN" i="1" dirty="0" smtClean="0">
                <a:ea typeface="宋体" charset="-122"/>
                <a:sym typeface="Monotype Sorts" pitchFamily="2" charset="2"/>
              </a:rPr>
              <a:t>W (book)</a:t>
            </a:r>
            <a:r>
              <a:rPr lang="en-US" altLang="zh-CN" dirty="0" smtClean="0">
                <a:ea typeface="宋体" charset="-122"/>
                <a:sym typeface="Monotype Sorts" pitchFamily="2" charset="2"/>
              </a:rPr>
              <a:t>, and these two sets are in some sense independent of each other.</a:t>
            </a:r>
          </a:p>
          <a:p>
            <a:pPr>
              <a:tabLst>
                <a:tab pos="2463800" algn="l"/>
              </a:tabLst>
            </a:pPr>
            <a:r>
              <a:rPr lang="en-US" altLang="zh-CN" dirty="0" smtClean="0">
                <a:ea typeface="宋体" charset="-122"/>
                <a:sym typeface="Monotype Sorts" pitchFamily="2" charset="2"/>
              </a:rPr>
              <a:t>Note: </a:t>
            </a:r>
          </a:p>
          <a:p>
            <a:pPr lvl="1">
              <a:tabLst>
                <a:tab pos="2463800" algn="l"/>
              </a:tabLst>
            </a:pPr>
            <a:r>
              <a:rPr lang="en-US" altLang="zh-CN" sz="1800" dirty="0" smtClean="0">
                <a:solidFill>
                  <a:srgbClr val="C00000"/>
                </a:solidFill>
                <a:ea typeface="宋体" charset="-122"/>
                <a:sym typeface="Monotype Sorts" pitchFamily="2" charset="2"/>
              </a:rPr>
              <a:t>If </a:t>
            </a:r>
            <a:r>
              <a:rPr lang="en-US" altLang="zh-CN" sz="1800" i="1" dirty="0" smtClean="0">
                <a:solidFill>
                  <a:srgbClr val="C00000"/>
                </a:solidFill>
                <a:ea typeface="宋体" charset="-122"/>
                <a:sym typeface="Monotype Sorts" pitchFamily="2" charset="2"/>
              </a:rPr>
              <a:t>Y </a:t>
            </a:r>
            <a:r>
              <a:rPr lang="en-US" altLang="zh-CN" sz="1800" dirty="0" smtClean="0">
                <a:solidFill>
                  <a:srgbClr val="C00000"/>
                </a:solidFill>
                <a:ea typeface="宋体" charset="-122"/>
                <a:sym typeface="Symbol" pitchFamily="18" charset="2"/>
              </a:rPr>
              <a:t></a:t>
            </a:r>
            <a:r>
              <a:rPr lang="en-US" altLang="zh-CN" sz="1800" dirty="0" smtClean="0">
                <a:solidFill>
                  <a:srgbClr val="C00000"/>
                </a:solidFill>
                <a:ea typeface="宋体" charset="-122"/>
                <a:sym typeface="Monotype Sorts" pitchFamily="2" charset="2"/>
              </a:rPr>
              <a:t> </a:t>
            </a:r>
            <a:r>
              <a:rPr lang="en-US" altLang="zh-CN" sz="1800" i="1" dirty="0" smtClean="0">
                <a:solidFill>
                  <a:srgbClr val="C00000"/>
                </a:solidFill>
                <a:ea typeface="宋体" charset="-122"/>
                <a:sym typeface="Monotype Sorts" pitchFamily="2" charset="2"/>
              </a:rPr>
              <a:t>Z </a:t>
            </a:r>
            <a:r>
              <a:rPr lang="en-US" altLang="zh-CN" sz="1800" dirty="0" smtClean="0">
                <a:solidFill>
                  <a:srgbClr val="C00000"/>
                </a:solidFill>
                <a:ea typeface="宋体" charset="-122"/>
                <a:sym typeface="Monotype Sorts" pitchFamily="2" charset="2"/>
              </a:rPr>
              <a:t> then  </a:t>
            </a:r>
            <a:r>
              <a:rPr lang="en-US" altLang="zh-CN" sz="1800" i="1" dirty="0" smtClean="0">
                <a:solidFill>
                  <a:srgbClr val="C00000"/>
                </a:solidFill>
                <a:ea typeface="宋体" charset="-122"/>
                <a:sym typeface="Monotype Sorts" pitchFamily="2" charset="2"/>
              </a:rPr>
              <a:t>Y </a:t>
            </a:r>
            <a:r>
              <a:rPr lang="en-US" altLang="zh-CN" sz="1600" b="1" dirty="0" smtClean="0">
                <a:solidFill>
                  <a:srgbClr val="C00000"/>
                </a:solidFill>
                <a:ea typeface="宋体" charset="-122"/>
                <a:sym typeface="Symbol" pitchFamily="18" charset="2"/>
              </a:rPr>
              <a:t></a:t>
            </a:r>
            <a:r>
              <a:rPr lang="en-US" altLang="zh-CN" sz="1800" dirty="0" smtClean="0">
                <a:solidFill>
                  <a:srgbClr val="C00000"/>
                </a:solidFill>
                <a:ea typeface="宋体" charset="-122"/>
                <a:sym typeface="Monotype Sorts" pitchFamily="2" charset="2"/>
              </a:rPr>
              <a:t> </a:t>
            </a:r>
            <a:r>
              <a:rPr lang="en-US" altLang="zh-CN" sz="1800" i="1" dirty="0" smtClean="0">
                <a:solidFill>
                  <a:srgbClr val="C00000"/>
                </a:solidFill>
                <a:ea typeface="宋体" charset="-122"/>
                <a:sym typeface="Monotype Sorts" pitchFamily="2" charset="2"/>
              </a:rPr>
              <a:t>Z</a:t>
            </a:r>
            <a:endParaRPr lang="en-US" altLang="zh-CN" sz="1800" dirty="0" smtClean="0">
              <a:solidFill>
                <a:srgbClr val="C00000"/>
              </a:solidFill>
              <a:ea typeface="宋体" charset="-122"/>
              <a:sym typeface="Monotype Sorts" pitchFamily="2" charset="2"/>
            </a:endParaRPr>
          </a:p>
          <a:p>
            <a:pPr lvl="1">
              <a:tabLst>
                <a:tab pos="2463800" algn="l"/>
              </a:tabLst>
            </a:pPr>
            <a:r>
              <a:rPr lang="en-US" altLang="zh-CN" sz="1800" dirty="0" smtClean="0">
                <a:ea typeface="宋体" charset="-122"/>
                <a:sym typeface="Monotype Sorts" pitchFamily="2" charset="2"/>
              </a:rPr>
              <a:t>Indeed we have (in above notation) </a:t>
            </a:r>
            <a:r>
              <a:rPr lang="en-US" altLang="zh-CN" sz="1800" i="1" dirty="0" smtClean="0">
                <a:ea typeface="宋体" charset="-122"/>
                <a:sym typeface="Monotype Sorts" pitchFamily="2" charset="2"/>
              </a:rPr>
              <a:t>Z</a:t>
            </a:r>
            <a:r>
              <a:rPr lang="en-US" altLang="zh-CN" sz="1800" baseline="-25000" dirty="0" smtClean="0">
                <a:ea typeface="宋体" charset="-122"/>
                <a:sym typeface="Monotype Sorts" pitchFamily="2" charset="2"/>
              </a:rPr>
              <a:t>1</a:t>
            </a:r>
            <a:r>
              <a:rPr lang="en-US" altLang="zh-CN" sz="1800" i="1" dirty="0" smtClean="0">
                <a:ea typeface="宋体" charset="-122"/>
                <a:sym typeface="Monotype Sorts" pitchFamily="2" charset="2"/>
              </a:rPr>
              <a:t> = Z</a:t>
            </a:r>
            <a:r>
              <a:rPr lang="en-US" altLang="zh-CN" sz="1800" baseline="-25000" dirty="0" smtClean="0">
                <a:ea typeface="宋体" charset="-122"/>
                <a:sym typeface="Monotype Sorts" pitchFamily="2" charset="2"/>
              </a:rPr>
              <a:t>2</a:t>
            </a:r>
            <a:br>
              <a:rPr lang="en-US" altLang="zh-CN" sz="1800" baseline="-25000" dirty="0" smtClean="0">
                <a:ea typeface="宋体" charset="-122"/>
                <a:sym typeface="Monotype Sorts" pitchFamily="2" charset="2"/>
              </a:rPr>
            </a:br>
            <a:endParaRPr lang="en-US" altLang="zh-CN" sz="1800" dirty="0" smtClean="0">
              <a:ea typeface="宋体" charset="-122"/>
              <a:sym typeface="Monotype Sorts" pitchFamily="2" charset="2"/>
            </a:endParaRPr>
          </a:p>
        </p:txBody>
      </p:sp>
    </p:spTree>
    <p:extLst>
      <p:ext uri="{BB962C8B-B14F-4D97-AF65-F5344CB8AC3E}">
        <p14:creationId xmlns:p14="http://schemas.microsoft.com/office/powerpoint/2010/main" val="39736863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defRPr/>
            </a:pPr>
            <a:r>
              <a:rPr lang="en-US" altLang="zh-CN" smtClean="0">
                <a:ea typeface="宋体" charset="-122"/>
              </a:rPr>
              <a:t>Fourth Normal Form</a:t>
            </a:r>
          </a:p>
        </p:txBody>
      </p:sp>
      <p:sp>
        <p:nvSpPr>
          <p:cNvPr id="31747" name="Rectangle 3"/>
          <p:cNvSpPr>
            <a:spLocks noGrp="1" noChangeArrowheads="1"/>
          </p:cNvSpPr>
          <p:nvPr>
            <p:ph type="body" idx="1"/>
          </p:nvPr>
        </p:nvSpPr>
        <p:spPr>
          <a:xfrm>
            <a:off x="662492" y="1327673"/>
            <a:ext cx="7848600" cy="2631141"/>
          </a:xfrm>
        </p:spPr>
        <p:txBody>
          <a:bodyPr/>
          <a:lstStyle/>
          <a:p>
            <a:r>
              <a:rPr lang="en-US" altLang="zh-CN" dirty="0" smtClean="0">
                <a:ea typeface="宋体" charset="-122"/>
              </a:rPr>
              <a:t>A relation schema </a:t>
            </a:r>
            <a:r>
              <a:rPr lang="en-US" altLang="zh-CN" i="1" dirty="0" smtClean="0">
                <a:ea typeface="宋体" charset="-122"/>
              </a:rPr>
              <a:t>R</a:t>
            </a:r>
            <a:r>
              <a:rPr lang="en-US" altLang="zh-CN" dirty="0" smtClean="0">
                <a:ea typeface="宋体" charset="-122"/>
              </a:rPr>
              <a:t> is in 4NF with respect to a set </a:t>
            </a:r>
            <a:r>
              <a:rPr lang="en-US" altLang="zh-CN" i="1" dirty="0" smtClean="0">
                <a:ea typeface="宋体" charset="-122"/>
              </a:rPr>
              <a:t>D</a:t>
            </a:r>
            <a:r>
              <a:rPr lang="en-US" altLang="zh-CN" dirty="0" smtClean="0">
                <a:ea typeface="宋体" charset="-122"/>
              </a:rPr>
              <a:t> of functional and multivalued dependencies if for all multivalued dependencies in </a:t>
            </a:r>
            <a:r>
              <a:rPr lang="en-US" altLang="zh-CN" i="1" dirty="0" smtClean="0">
                <a:ea typeface="宋体" charset="-122"/>
              </a:rPr>
              <a:t>D</a:t>
            </a:r>
            <a:r>
              <a:rPr lang="en-US" altLang="zh-CN" baseline="30000" dirty="0" smtClean="0">
                <a:ea typeface="宋体" charset="-122"/>
              </a:rPr>
              <a:t>+</a:t>
            </a:r>
            <a:r>
              <a:rPr lang="en-US" altLang="zh-CN" dirty="0" smtClean="0">
                <a:ea typeface="宋体" charset="-122"/>
              </a:rPr>
              <a:t> of the form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sz="1600" b="1" dirty="0" smtClean="0">
                <a:ea typeface="宋体" charset="-122"/>
                <a:sym typeface="Symbol" pitchFamily="18" charset="2"/>
              </a:rPr>
              <a:t></a:t>
            </a:r>
            <a:r>
              <a:rPr lang="en-US" altLang="zh-CN" i="1"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where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i="1" dirty="0" smtClean="0">
                <a:ea typeface="宋体" charset="-122"/>
                <a:sym typeface="Symbol" pitchFamily="18" charset="2"/>
              </a:rPr>
              <a:t>R</a:t>
            </a:r>
            <a:r>
              <a:rPr lang="en-US" altLang="zh-CN" dirty="0" smtClean="0">
                <a:ea typeface="宋体" charset="-122"/>
                <a:sym typeface="Symbol" pitchFamily="18" charset="2"/>
              </a:rPr>
              <a:t> and </a:t>
            </a:r>
            <a:r>
              <a:rPr lang="en-US" altLang="zh-CN" i="1" dirty="0" smtClean="0">
                <a:ea typeface="宋体" charset="-122"/>
                <a:sym typeface="Greek Symbols" pitchFamily="18" charset="2"/>
              </a:rPr>
              <a:t> </a:t>
            </a:r>
            <a:r>
              <a:rPr lang="en-US" altLang="zh-CN" dirty="0" smtClean="0">
                <a:ea typeface="宋体" charset="-122"/>
                <a:sym typeface="Symbol" pitchFamily="18" charset="2"/>
              </a:rPr>
              <a:t> </a:t>
            </a:r>
            <a:r>
              <a:rPr lang="en-US" altLang="zh-CN" i="1" dirty="0" smtClean="0">
                <a:ea typeface="宋体" charset="-122"/>
                <a:sym typeface="Symbol" pitchFamily="18" charset="2"/>
              </a:rPr>
              <a:t>R, </a:t>
            </a:r>
            <a:r>
              <a:rPr lang="en-US" altLang="zh-CN" dirty="0" smtClean="0">
                <a:ea typeface="宋体" charset="-122"/>
                <a:sym typeface="Symbol" pitchFamily="18" charset="2"/>
              </a:rPr>
              <a:t>at least one of the following hold:</a:t>
            </a:r>
          </a:p>
          <a:p>
            <a:pPr lvl="1"/>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400" b="1" dirty="0" smtClean="0">
                <a:ea typeface="宋体" charset="-122"/>
                <a:sym typeface="Symbol" pitchFamily="18" charset="2"/>
              </a:rPr>
              <a:t></a:t>
            </a:r>
            <a:r>
              <a:rPr lang="en-US" altLang="zh-CN" sz="1800" i="1"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is trivial (i.e., </a:t>
            </a:r>
            <a:r>
              <a:rPr lang="en-US" altLang="zh-CN" sz="1800"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Symbol" pitchFamily="18" charset="2"/>
              </a:rPr>
              <a:t> </a:t>
            </a:r>
            <a:r>
              <a:rPr lang="en-US" altLang="zh-CN" sz="1800" dirty="0" smtClean="0">
                <a:ea typeface="宋体" charset="-122"/>
                <a:sym typeface="Greek Symbols" pitchFamily="18" charset="2"/>
              </a:rPr>
              <a:t> or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 </a:t>
            </a:r>
            <a:r>
              <a:rPr lang="en-US" altLang="zh-CN" sz="1800" i="1" dirty="0" smtClean="0">
                <a:ea typeface="宋体" charset="-122"/>
                <a:sym typeface="Greek Symbols" pitchFamily="18" charset="2"/>
              </a:rPr>
              <a:t> = R)</a:t>
            </a:r>
          </a:p>
          <a:p>
            <a:pPr lvl="1"/>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is a </a:t>
            </a:r>
            <a:r>
              <a:rPr lang="en-US" altLang="zh-CN" sz="1800" dirty="0" err="1" smtClean="0">
                <a:ea typeface="宋体" charset="-122"/>
                <a:sym typeface="Greek Symbols" pitchFamily="18" charset="2"/>
              </a:rPr>
              <a:t>superkey</a:t>
            </a:r>
            <a:r>
              <a:rPr lang="en-US" altLang="zh-CN" sz="1800" dirty="0" smtClean="0">
                <a:ea typeface="宋体" charset="-122"/>
                <a:sym typeface="Greek Symbols" pitchFamily="18" charset="2"/>
              </a:rPr>
              <a:t> for schema </a:t>
            </a:r>
            <a:r>
              <a:rPr lang="en-US" altLang="zh-CN" sz="1800" i="1" dirty="0" smtClean="0">
                <a:ea typeface="宋体" charset="-122"/>
                <a:sym typeface="Greek Symbols" pitchFamily="18" charset="2"/>
              </a:rPr>
              <a:t>R</a:t>
            </a:r>
          </a:p>
          <a:p>
            <a:r>
              <a:rPr lang="en-US" altLang="zh-CN" dirty="0" smtClean="0">
                <a:ea typeface="宋体" charset="-122"/>
                <a:sym typeface="Greek Symbols" pitchFamily="18" charset="2"/>
              </a:rPr>
              <a:t>If a relation is in </a:t>
            </a:r>
            <a:r>
              <a:rPr lang="en-US" altLang="zh-CN" dirty="0" smtClean="0">
                <a:solidFill>
                  <a:srgbClr val="C00000"/>
                </a:solidFill>
                <a:ea typeface="宋体" charset="-122"/>
                <a:sym typeface="Greek Symbols" pitchFamily="18" charset="2"/>
              </a:rPr>
              <a:t>4NF it is in BCNF</a:t>
            </a:r>
          </a:p>
          <a:p>
            <a:endParaRPr lang="en-US" altLang="zh-CN" dirty="0" smtClean="0">
              <a:solidFill>
                <a:srgbClr val="C00000"/>
              </a:solidFill>
              <a:ea typeface="宋体" charset="-122"/>
              <a:sym typeface="Greek Symbols" pitchFamily="18" charset="2"/>
            </a:endParaRPr>
          </a:p>
        </p:txBody>
      </p:sp>
      <p:grpSp>
        <p:nvGrpSpPr>
          <p:cNvPr id="31748" name="Group 5"/>
          <p:cNvGrpSpPr>
            <a:grpSpLocks/>
          </p:cNvGrpSpPr>
          <p:nvPr/>
        </p:nvGrpSpPr>
        <p:grpSpPr bwMode="auto">
          <a:xfrm>
            <a:off x="7108825" y="6642100"/>
            <a:ext cx="317500" cy="4763"/>
            <a:chOff x="2640" y="1301"/>
            <a:chExt cx="200" cy="3"/>
          </a:xfrm>
        </p:grpSpPr>
        <p:sp>
          <p:nvSpPr>
            <p:cNvPr id="31749" name="Line 6"/>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0"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7" name="Rectangle 3"/>
          <p:cNvSpPr txBox="1">
            <a:spLocks noChangeArrowheads="1"/>
          </p:cNvSpPr>
          <p:nvPr/>
        </p:nvSpPr>
        <p:spPr bwMode="auto">
          <a:xfrm>
            <a:off x="1137620" y="4604273"/>
            <a:ext cx="7274859" cy="71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1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a:lstStyle>
          <a:p>
            <a:pPr marL="0" indent="0">
              <a:buFont typeface="Monotype Sorts" pitchFamily="2" charset="2"/>
              <a:buNone/>
            </a:pPr>
            <a:r>
              <a:rPr lang="en-US" altLang="en-US" sz="1800" i="1" kern="0" dirty="0" smtClean="0"/>
              <a:t>Note: The </a:t>
            </a:r>
            <a:r>
              <a:rPr lang="en-US" altLang="en-US" sz="1800" b="1" i="1" kern="0" dirty="0" smtClean="0">
                <a:solidFill>
                  <a:srgbClr val="002060"/>
                </a:solidFill>
              </a:rPr>
              <a:t>closure</a:t>
            </a:r>
            <a:r>
              <a:rPr lang="en-US" altLang="en-US" sz="1800" i="1" kern="0" dirty="0" smtClean="0"/>
              <a:t> D</a:t>
            </a:r>
            <a:r>
              <a:rPr lang="en-US" altLang="en-US" sz="1800" i="1" kern="0" baseline="30000" dirty="0" smtClean="0"/>
              <a:t>+</a:t>
            </a:r>
            <a:r>
              <a:rPr lang="en-US" altLang="en-US" sz="1800" i="1" kern="0" dirty="0" smtClean="0"/>
              <a:t> of D is the set of all functional and multivalued dependencies logically implied by D. </a:t>
            </a:r>
          </a:p>
          <a:p>
            <a:endParaRPr lang="en-US" altLang="zh-CN" kern="0" dirty="0" smtClean="0">
              <a:solidFill>
                <a:srgbClr val="C00000"/>
              </a:solidFill>
              <a:ea typeface="宋体" charset="-122"/>
              <a:sym typeface="Greek Symbols" pitchFamily="18" charset="2"/>
            </a:endParaRPr>
          </a:p>
        </p:txBody>
      </p:sp>
    </p:spTree>
    <p:extLst>
      <p:ext uri="{BB962C8B-B14F-4D97-AF65-F5344CB8AC3E}">
        <p14:creationId xmlns:p14="http://schemas.microsoft.com/office/powerpoint/2010/main" val="22135561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ltLang="zh-CN" smtClean="0">
                <a:ea typeface="宋体" charset="-122"/>
              </a:rPr>
              <a:t>4NF Decomposition Algorithm</a:t>
            </a:r>
          </a:p>
        </p:txBody>
      </p:sp>
      <p:sp>
        <p:nvSpPr>
          <p:cNvPr id="32771" name="Rectangle 3"/>
          <p:cNvSpPr>
            <a:spLocks noGrp="1" noChangeArrowheads="1"/>
          </p:cNvSpPr>
          <p:nvPr>
            <p:ph type="body" idx="1"/>
          </p:nvPr>
        </p:nvSpPr>
        <p:spPr>
          <a:xfrm>
            <a:off x="571500" y="1114425"/>
            <a:ext cx="8043863" cy="4876800"/>
          </a:xfrm>
        </p:spPr>
        <p:txBody>
          <a:bodyPr/>
          <a:lstStyle/>
          <a:p>
            <a:pPr>
              <a:buFont typeface="Monotype Sorts" pitchFamily="2" charset="2"/>
              <a:buNone/>
            </a:pPr>
            <a:r>
              <a:rPr lang="zh-CN" altLang="en-US" i="1" dirty="0" smtClean="0">
                <a:ea typeface="宋体" charset="-122"/>
              </a:rPr>
              <a:t>     </a:t>
            </a:r>
            <a:r>
              <a:rPr lang="en-US" altLang="zh-CN" i="1" dirty="0" smtClean="0">
                <a:ea typeface="宋体" charset="-122"/>
              </a:rPr>
              <a:t>result:</a:t>
            </a:r>
            <a:r>
              <a:rPr lang="en-US" altLang="zh-CN" dirty="0" smtClean="0">
                <a:ea typeface="宋体" charset="-122"/>
              </a:rPr>
              <a:t> = {</a:t>
            </a:r>
            <a:r>
              <a:rPr lang="en-US" altLang="zh-CN" i="1" dirty="0" smtClean="0">
                <a:ea typeface="宋体" charset="-122"/>
              </a:rPr>
              <a:t>R</a:t>
            </a:r>
            <a:r>
              <a:rPr lang="en-US" altLang="zh-CN" dirty="0" smtClean="0">
                <a:ea typeface="宋体" charset="-122"/>
              </a:rPr>
              <a:t>};</a:t>
            </a:r>
            <a:br>
              <a:rPr lang="en-US" altLang="zh-CN" dirty="0" smtClean="0">
                <a:ea typeface="宋体" charset="-122"/>
              </a:rPr>
            </a:br>
            <a:r>
              <a:rPr lang="en-US" altLang="zh-CN" i="1" dirty="0" smtClean="0">
                <a:ea typeface="宋体" charset="-122"/>
              </a:rPr>
              <a:t>done</a:t>
            </a:r>
            <a:r>
              <a:rPr lang="en-US" altLang="zh-CN" dirty="0" smtClean="0">
                <a:ea typeface="宋体" charset="-122"/>
              </a:rPr>
              <a:t> := false;</a:t>
            </a:r>
            <a:br>
              <a:rPr lang="en-US" altLang="zh-CN" dirty="0" smtClean="0">
                <a:ea typeface="宋体" charset="-122"/>
              </a:rPr>
            </a:br>
            <a:r>
              <a:rPr lang="en-US" altLang="zh-CN" i="1" dirty="0" smtClean="0">
                <a:ea typeface="宋体" charset="-122"/>
              </a:rPr>
              <a:t>compute D</a:t>
            </a:r>
            <a:r>
              <a:rPr lang="en-US" altLang="zh-CN" baseline="30000" dirty="0" smtClean="0">
                <a:ea typeface="宋体" charset="-122"/>
              </a:rPr>
              <a:t>+</a:t>
            </a:r>
            <a:r>
              <a:rPr lang="en-US" altLang="zh-CN" dirty="0" smtClean="0">
                <a:ea typeface="宋体" charset="-122"/>
              </a:rPr>
              <a:t>;</a:t>
            </a:r>
            <a:br>
              <a:rPr lang="en-US" altLang="zh-CN" dirty="0" smtClean="0">
                <a:ea typeface="宋体" charset="-122"/>
              </a:rPr>
            </a:br>
            <a:r>
              <a:rPr lang="en-US" altLang="zh-CN" dirty="0" smtClean="0">
                <a:ea typeface="宋体" charset="-122"/>
              </a:rPr>
              <a:t>Let D</a:t>
            </a:r>
            <a:r>
              <a:rPr lang="en-US" altLang="zh-CN" sz="2400" baseline="-25000" dirty="0" smtClean="0">
                <a:ea typeface="宋体" charset="-122"/>
              </a:rPr>
              <a:t>i</a:t>
            </a:r>
            <a:r>
              <a:rPr lang="en-US" altLang="zh-CN" dirty="0" smtClean="0">
                <a:ea typeface="宋体" charset="-122"/>
              </a:rPr>
              <a:t> denote the restriction of D</a:t>
            </a:r>
            <a:r>
              <a:rPr lang="en-US" altLang="zh-CN" baseline="30000" dirty="0" smtClean="0">
                <a:ea typeface="宋体" charset="-122"/>
              </a:rPr>
              <a:t>+</a:t>
            </a:r>
            <a:r>
              <a:rPr lang="en-US" altLang="zh-CN" dirty="0" smtClean="0">
                <a:ea typeface="宋体" charset="-122"/>
              </a:rPr>
              <a:t> to </a:t>
            </a:r>
            <a:r>
              <a:rPr lang="en-US" altLang="zh-CN" dirty="0" err="1" smtClean="0">
                <a:ea typeface="宋体" charset="-122"/>
              </a:rPr>
              <a:t>R</a:t>
            </a:r>
            <a:r>
              <a:rPr lang="en-US" altLang="zh-CN" sz="2400" baseline="-25000" dirty="0" err="1" smtClean="0">
                <a:ea typeface="宋体" charset="-122"/>
              </a:rPr>
              <a:t>i</a:t>
            </a:r>
            <a:endParaRPr lang="en-US" altLang="zh-CN" sz="2400" baseline="-25000" dirty="0" smtClean="0">
              <a:ea typeface="宋体" charset="-122"/>
            </a:endParaRPr>
          </a:p>
          <a:p>
            <a:pPr>
              <a:buFont typeface="Monotype Sorts" pitchFamily="2" charset="2"/>
              <a:buNone/>
            </a:pPr>
            <a:r>
              <a:rPr lang="en-US" altLang="zh-CN" b="1" dirty="0" smtClean="0">
                <a:ea typeface="宋体" charset="-122"/>
              </a:rPr>
              <a:t>    while </a:t>
            </a:r>
            <a:r>
              <a:rPr lang="en-US" altLang="zh-CN" dirty="0" smtClean="0">
                <a:ea typeface="宋体" charset="-122"/>
              </a:rPr>
              <a:t>(</a:t>
            </a:r>
            <a:r>
              <a:rPr lang="en-US" altLang="zh-CN" b="1" dirty="0" smtClean="0">
                <a:ea typeface="宋体" charset="-122"/>
              </a:rPr>
              <a:t>not </a:t>
            </a:r>
            <a:r>
              <a:rPr lang="en-US" altLang="zh-CN" i="1" dirty="0" smtClean="0">
                <a:ea typeface="宋体" charset="-122"/>
              </a:rPr>
              <a:t>done</a:t>
            </a:r>
            <a:r>
              <a:rPr lang="en-US" altLang="zh-CN" dirty="0" smtClean="0">
                <a:ea typeface="宋体" charset="-122"/>
              </a:rPr>
              <a:t>) </a:t>
            </a:r>
            <a:br>
              <a:rPr lang="en-US" altLang="zh-CN" dirty="0" smtClean="0">
                <a:ea typeface="宋体" charset="-122"/>
              </a:rPr>
            </a:br>
            <a:r>
              <a:rPr lang="en-US" altLang="zh-CN" dirty="0" smtClean="0">
                <a:ea typeface="宋体" charset="-122"/>
              </a:rPr>
              <a:t>    </a:t>
            </a:r>
            <a:r>
              <a:rPr lang="en-US" altLang="zh-CN" b="1" dirty="0" smtClean="0">
                <a:ea typeface="宋体" charset="-122"/>
              </a:rPr>
              <a:t>if </a:t>
            </a:r>
            <a:r>
              <a:rPr lang="en-US" altLang="zh-CN" dirty="0" smtClean="0">
                <a:ea typeface="宋体" charset="-122"/>
              </a:rPr>
              <a:t>(there is a schema </a:t>
            </a:r>
            <a:r>
              <a:rPr lang="en-US" altLang="zh-CN" b="1" dirty="0" err="1" smtClean="0">
                <a:ea typeface="宋体" charset="-122"/>
              </a:rPr>
              <a:t>R</a:t>
            </a:r>
            <a:r>
              <a:rPr lang="en-US" altLang="zh-CN" baseline="-25000" dirty="0" err="1" smtClean="0">
                <a:ea typeface="宋体" charset="-122"/>
              </a:rPr>
              <a:t>i</a:t>
            </a:r>
            <a:r>
              <a:rPr lang="en-US" altLang="zh-CN" dirty="0" smtClean="0">
                <a:ea typeface="宋体" charset="-122"/>
              </a:rPr>
              <a:t> in </a:t>
            </a:r>
            <a:r>
              <a:rPr lang="en-US" altLang="zh-CN" i="1" dirty="0" smtClean="0">
                <a:ea typeface="宋体" charset="-122"/>
              </a:rPr>
              <a:t>result </a:t>
            </a:r>
            <a:r>
              <a:rPr lang="en-US" altLang="zh-CN" dirty="0" smtClean="0">
                <a:ea typeface="宋体" charset="-122"/>
              </a:rPr>
              <a:t>that is not in 4NF) </a:t>
            </a:r>
            <a:r>
              <a:rPr lang="en-US" altLang="zh-CN" b="1" dirty="0" smtClean="0">
                <a:ea typeface="宋体" charset="-122"/>
              </a:rPr>
              <a:t>then</a:t>
            </a:r>
            <a:br>
              <a:rPr lang="en-US" altLang="zh-CN" b="1" dirty="0" smtClean="0">
                <a:ea typeface="宋体" charset="-122"/>
              </a:rPr>
            </a:br>
            <a:r>
              <a:rPr lang="en-US" altLang="zh-CN" b="1" dirty="0" smtClean="0">
                <a:ea typeface="宋体" charset="-122"/>
              </a:rPr>
              <a:t>       begin</a:t>
            </a:r>
            <a:endParaRPr lang="en-US" altLang="zh-CN" dirty="0" smtClean="0">
              <a:ea typeface="宋体" charset="-122"/>
            </a:endParaRPr>
          </a:p>
          <a:p>
            <a:pPr>
              <a:buFont typeface="Monotype Sorts" pitchFamily="2" charset="2"/>
              <a:buNone/>
            </a:pPr>
            <a:r>
              <a:rPr lang="en-US" altLang="zh-CN" dirty="0" smtClean="0">
                <a:ea typeface="宋体" charset="-122"/>
              </a:rPr>
              <a:t>		 let </a:t>
            </a:r>
            <a:r>
              <a:rPr lang="en-US" altLang="zh-CN" dirty="0" smtClean="0">
                <a:ea typeface="宋体" charset="-122"/>
                <a:sym typeface="Symbol" pitchFamily="18" charset="2"/>
              </a:rPr>
              <a:t> </a:t>
            </a:r>
            <a:r>
              <a:rPr lang="en-US" altLang="zh-CN" sz="1600" b="1" dirty="0" smtClean="0">
                <a:ea typeface="宋体" charset="-122"/>
                <a:sym typeface="Symbol" pitchFamily="18" charset="2"/>
              </a:rPr>
              <a:t></a:t>
            </a:r>
            <a:r>
              <a:rPr lang="en-US" altLang="zh-CN" dirty="0" smtClean="0">
                <a:ea typeface="宋体" charset="-122"/>
                <a:sym typeface="Symbol" pitchFamily="18" charset="2"/>
              </a:rPr>
              <a:t>  be a nontrivial multivalued dependency that holds</a:t>
            </a:r>
            <a:br>
              <a:rPr lang="en-US" altLang="zh-CN" dirty="0" smtClean="0">
                <a:ea typeface="宋体" charset="-122"/>
                <a:sym typeface="Symbol" pitchFamily="18" charset="2"/>
              </a:rPr>
            </a:br>
            <a:r>
              <a:rPr lang="en-US" altLang="zh-CN" dirty="0" smtClean="0">
                <a:ea typeface="宋体" charset="-122"/>
                <a:sym typeface="Symbol" pitchFamily="18" charset="2"/>
              </a:rPr>
              <a:t>            on </a:t>
            </a:r>
            <a:r>
              <a:rPr lang="en-US" altLang="zh-CN" i="1" dirty="0" err="1" smtClean="0">
                <a:ea typeface="宋体" charset="-122"/>
                <a:sym typeface="Symbol" pitchFamily="18" charset="2"/>
              </a:rPr>
              <a:t>R</a:t>
            </a:r>
            <a:r>
              <a:rPr lang="en-US" altLang="zh-CN" baseline="-25000" dirty="0" err="1" smtClean="0">
                <a:ea typeface="宋体" charset="-122"/>
                <a:sym typeface="Symbol" pitchFamily="18" charset="2"/>
              </a:rPr>
              <a:t>i</a:t>
            </a:r>
            <a:r>
              <a:rPr lang="en-US" altLang="zh-CN" dirty="0" smtClean="0">
                <a:ea typeface="宋体" charset="-122"/>
                <a:sym typeface="Symbol" pitchFamily="18" charset="2"/>
              </a:rPr>
              <a:t> such that   </a:t>
            </a:r>
            <a:r>
              <a:rPr lang="en-US" altLang="zh-CN"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i="1" baseline="-25000" dirty="0" smtClean="0">
                <a:ea typeface="宋体" charset="-122"/>
                <a:sym typeface="Symbol" pitchFamily="18" charset="2"/>
              </a:rPr>
              <a:t>  </a:t>
            </a:r>
            <a:r>
              <a:rPr lang="en-US" altLang="zh-CN" dirty="0" smtClean="0">
                <a:ea typeface="宋体" charset="-122"/>
                <a:sym typeface="Symbol" pitchFamily="18" charset="2"/>
              </a:rPr>
              <a:t>is not in </a:t>
            </a:r>
            <a:r>
              <a:rPr lang="en-US" altLang="zh-CN" i="1" dirty="0" smtClean="0">
                <a:ea typeface="宋体" charset="-122"/>
              </a:rPr>
              <a:t>D</a:t>
            </a:r>
            <a:r>
              <a:rPr lang="en-US" altLang="zh-CN" sz="2400" baseline="-25000" dirty="0" smtClean="0">
                <a:ea typeface="宋体" charset="-122"/>
              </a:rPr>
              <a:t>i</a:t>
            </a:r>
            <a:r>
              <a:rPr lang="en-US" altLang="zh-CN" dirty="0" smtClean="0">
                <a:ea typeface="宋体" charset="-122"/>
              </a:rPr>
              <a:t>, and </a:t>
            </a:r>
            <a:r>
              <a:rPr lang="en-US" altLang="zh-CN" dirty="0" smtClean="0">
                <a:ea typeface="宋体" charset="-122"/>
                <a:sym typeface="Symbol" pitchFamily="18" charset="2"/>
              </a:rPr>
              <a:t>; </a:t>
            </a:r>
            <a:br>
              <a:rPr lang="en-US" altLang="zh-CN" dirty="0" smtClean="0">
                <a:ea typeface="宋体" charset="-122"/>
                <a:sym typeface="Symbol" pitchFamily="18" charset="2"/>
              </a:rPr>
            </a:br>
            <a:r>
              <a:rPr lang="en-US" altLang="zh-CN" dirty="0" smtClean="0">
                <a:ea typeface="宋体" charset="-122"/>
                <a:sym typeface="Symbol" pitchFamily="18" charset="2"/>
              </a:rPr>
              <a:t>          </a:t>
            </a:r>
            <a:r>
              <a:rPr lang="en-US" altLang="zh-CN" i="1" dirty="0" smtClean="0">
                <a:ea typeface="宋体" charset="-122"/>
                <a:sym typeface="Symbol" pitchFamily="18" charset="2"/>
              </a:rPr>
              <a:t>result </a:t>
            </a:r>
            <a:r>
              <a:rPr lang="en-US" altLang="zh-CN" dirty="0" smtClean="0">
                <a:ea typeface="宋体" charset="-122"/>
                <a:sym typeface="Symbol" pitchFamily="18" charset="2"/>
              </a:rPr>
              <a:t>:=  (</a:t>
            </a:r>
            <a:r>
              <a:rPr lang="en-US" altLang="zh-CN" i="1" dirty="0" smtClean="0">
                <a:ea typeface="宋体" charset="-122"/>
                <a:sym typeface="Symbol" pitchFamily="18" charset="2"/>
              </a:rPr>
              <a:t>result </a:t>
            </a:r>
            <a:r>
              <a:rPr lang="en-US" altLang="zh-CN" dirty="0" smtClean="0">
                <a:ea typeface="宋体" charset="-122"/>
                <a:sym typeface="Symbol" pitchFamily="18" charset="2"/>
              </a:rPr>
              <a:t>- </a:t>
            </a:r>
            <a:r>
              <a:rPr lang="en-US" altLang="zh-CN"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dirty="0" smtClean="0">
                <a:ea typeface="宋体" charset="-122"/>
                <a:sym typeface="Symbol" pitchFamily="18" charset="2"/>
              </a:rPr>
              <a:t>)  (</a:t>
            </a:r>
            <a:r>
              <a:rPr lang="en-US" altLang="zh-CN"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baseline="-25000" dirty="0" smtClean="0">
                <a:ea typeface="宋体" charset="-122"/>
                <a:sym typeface="Symbol" pitchFamily="18" charset="2"/>
              </a:rPr>
              <a:t> </a:t>
            </a:r>
            <a:r>
              <a:rPr lang="en-US" altLang="zh-CN" dirty="0" smtClean="0">
                <a:ea typeface="宋体" charset="-122"/>
                <a:sym typeface="Symbol" pitchFamily="18" charset="2"/>
              </a:rPr>
              <a:t>- )   (, ); </a:t>
            </a:r>
            <a:br>
              <a:rPr lang="en-US" altLang="zh-CN" dirty="0" smtClean="0">
                <a:ea typeface="宋体" charset="-122"/>
                <a:sym typeface="Symbol" pitchFamily="18" charset="2"/>
              </a:rPr>
            </a:br>
            <a:r>
              <a:rPr lang="en-US" altLang="zh-CN" b="1" dirty="0" smtClean="0">
                <a:ea typeface="宋体" charset="-122"/>
                <a:sym typeface="Symbol" pitchFamily="18" charset="2"/>
              </a:rPr>
              <a:t>       end</a:t>
            </a:r>
            <a:r>
              <a:rPr lang="en-US" altLang="zh-CN" dirty="0" smtClean="0">
                <a:ea typeface="宋体" charset="-122"/>
                <a:sym typeface="Symbol" pitchFamily="18" charset="2"/>
              </a:rPr>
              <a:t/>
            </a:r>
            <a:br>
              <a:rPr lang="en-US" altLang="zh-CN" dirty="0" smtClean="0">
                <a:ea typeface="宋体" charset="-122"/>
                <a:sym typeface="Symbol" pitchFamily="18" charset="2"/>
              </a:rPr>
            </a:br>
            <a:r>
              <a:rPr lang="en-US" altLang="zh-CN" b="1" dirty="0" smtClean="0">
                <a:ea typeface="宋体" charset="-122"/>
                <a:sym typeface="Symbol" pitchFamily="18" charset="2"/>
              </a:rPr>
              <a:t>    else </a:t>
            </a:r>
            <a:r>
              <a:rPr lang="en-US" altLang="zh-CN" i="1" dirty="0" smtClean="0">
                <a:ea typeface="宋体" charset="-122"/>
                <a:sym typeface="Symbol" pitchFamily="18" charset="2"/>
              </a:rPr>
              <a:t>done</a:t>
            </a:r>
            <a:r>
              <a:rPr lang="en-US" altLang="zh-CN" dirty="0" smtClean="0">
                <a:ea typeface="宋体" charset="-122"/>
                <a:sym typeface="Symbol" pitchFamily="18" charset="2"/>
              </a:rPr>
              <a:t>:= true;</a:t>
            </a:r>
          </a:p>
          <a:p>
            <a:pPr>
              <a:buFont typeface="Monotype Sorts" pitchFamily="2" charset="2"/>
              <a:buNone/>
            </a:pPr>
            <a:r>
              <a:rPr lang="en-US" altLang="zh-CN" dirty="0" smtClean="0">
                <a:ea typeface="宋体" charset="-122"/>
                <a:sym typeface="Symbol" pitchFamily="18" charset="2"/>
              </a:rPr>
              <a:t>       </a:t>
            </a:r>
          </a:p>
          <a:p>
            <a:pPr>
              <a:buFont typeface="Monotype Sorts" pitchFamily="2" charset="2"/>
              <a:buNone/>
            </a:pPr>
            <a:r>
              <a:rPr lang="en-US" altLang="zh-CN" i="1" dirty="0">
                <a:ea typeface="宋体" charset="-122"/>
                <a:sym typeface="Symbol" pitchFamily="18" charset="2"/>
              </a:rPr>
              <a:t> </a:t>
            </a:r>
            <a:r>
              <a:rPr lang="en-US" altLang="zh-CN" i="1" dirty="0" smtClean="0">
                <a:ea typeface="宋体" charset="-122"/>
                <a:sym typeface="Symbol" pitchFamily="18" charset="2"/>
              </a:rPr>
              <a:t>        </a:t>
            </a:r>
            <a:r>
              <a:rPr lang="en-US" altLang="zh-CN" sz="1800" i="1" dirty="0" smtClean="0">
                <a:ea typeface="宋体" charset="-122"/>
                <a:sym typeface="Symbol" pitchFamily="18" charset="2"/>
              </a:rPr>
              <a:t>Note: each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i</a:t>
            </a:r>
            <a:r>
              <a:rPr lang="en-US" altLang="zh-CN" sz="1800" i="1" dirty="0" smtClean="0">
                <a:ea typeface="宋体" charset="-122"/>
                <a:sym typeface="Symbol" pitchFamily="18" charset="2"/>
              </a:rPr>
              <a:t> is in 4NF, and decomposition is lossless-join</a:t>
            </a:r>
          </a:p>
        </p:txBody>
      </p:sp>
      <p:grpSp>
        <p:nvGrpSpPr>
          <p:cNvPr id="32772" name="Group 4"/>
          <p:cNvGrpSpPr>
            <a:grpSpLocks/>
          </p:cNvGrpSpPr>
          <p:nvPr/>
        </p:nvGrpSpPr>
        <p:grpSpPr bwMode="auto">
          <a:xfrm>
            <a:off x="8348663" y="6477000"/>
            <a:ext cx="317500" cy="4763"/>
            <a:chOff x="2640" y="1301"/>
            <a:chExt cx="200" cy="3"/>
          </a:xfrm>
        </p:grpSpPr>
        <p:sp>
          <p:nvSpPr>
            <p:cNvPr id="3277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4"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云形 1"/>
          <p:cNvSpPr/>
          <p:nvPr/>
        </p:nvSpPr>
        <p:spPr bwMode="auto">
          <a:xfrm>
            <a:off x="6701831" y="1327868"/>
            <a:ext cx="2289769" cy="100186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solidFill>
                  <a:srgbClr val="C00000"/>
                </a:solidFill>
              </a:rPr>
              <a:t>Same as BCNF </a:t>
            </a:r>
            <a:br>
              <a:rPr lang="en-US" altLang="zh-CN" dirty="0" smtClean="0">
                <a:solidFill>
                  <a:srgbClr val="C00000"/>
                </a:solidFill>
              </a:rPr>
            </a:br>
            <a:r>
              <a:rPr lang="en-US" altLang="zh-CN" dirty="0" smtClean="0">
                <a:solidFill>
                  <a:srgbClr val="C00000"/>
                </a:solidFill>
              </a:rPr>
              <a:t>decomposition</a:t>
            </a:r>
            <a:endParaRPr kumimoji="0" lang="zh-CN" altLang="en-US" sz="1800" b="0" i="0" u="none" strike="noStrike" cap="none" normalizeH="0" baseline="0" dirty="0" smtClean="0">
              <a:ln>
                <a:noFill/>
              </a:ln>
              <a:solidFill>
                <a:srgbClr val="C00000"/>
              </a:solidFill>
              <a:effectLst/>
            </a:endParaRPr>
          </a:p>
        </p:txBody>
      </p:sp>
    </p:spTree>
    <p:extLst>
      <p:ext uri="{BB962C8B-B14F-4D97-AF65-F5344CB8AC3E}">
        <p14:creationId xmlns:p14="http://schemas.microsoft.com/office/powerpoint/2010/main" val="29056110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52450" y="381000"/>
            <a:ext cx="8077200" cy="609600"/>
          </a:xfrm>
        </p:spPr>
        <p:txBody>
          <a:bodyPr/>
          <a:lstStyle/>
          <a:p>
            <a:pPr>
              <a:defRPr/>
            </a:pPr>
            <a:r>
              <a:rPr lang="en-US" altLang="zh-CN" smtClean="0">
                <a:ea typeface="宋体" charset="-122"/>
              </a:rPr>
              <a:t>Other Normal Forms</a:t>
            </a:r>
          </a:p>
        </p:txBody>
      </p:sp>
      <p:sp>
        <p:nvSpPr>
          <p:cNvPr id="33795" name="Rectangle 3"/>
          <p:cNvSpPr>
            <a:spLocks noGrp="1" noChangeArrowheads="1"/>
          </p:cNvSpPr>
          <p:nvPr>
            <p:ph type="body" idx="1"/>
          </p:nvPr>
        </p:nvSpPr>
        <p:spPr>
          <a:xfrm>
            <a:off x="571500" y="1495425"/>
            <a:ext cx="7848600" cy="4310063"/>
          </a:xfrm>
        </p:spPr>
        <p:txBody>
          <a:bodyPr/>
          <a:lstStyle/>
          <a:p>
            <a:pPr>
              <a:lnSpc>
                <a:spcPct val="90000"/>
              </a:lnSpc>
            </a:pPr>
            <a:r>
              <a:rPr lang="en-US" altLang="zh-CN" b="1" dirty="0" smtClean="0">
                <a:ea typeface="宋体" charset="-122"/>
              </a:rPr>
              <a:t>2NF</a:t>
            </a:r>
          </a:p>
          <a:p>
            <a:pPr lvl="1">
              <a:lnSpc>
                <a:spcPct val="90000"/>
              </a:lnSpc>
            </a:pPr>
            <a:r>
              <a:rPr lang="en-US" altLang="zh-CN" sz="1800" dirty="0" smtClean="0">
                <a:solidFill>
                  <a:schemeClr val="tx2"/>
                </a:solidFill>
                <a:ea typeface="宋体" charset="-122"/>
              </a:rPr>
              <a:t>Non key-attributes</a:t>
            </a:r>
            <a:r>
              <a:rPr lang="en-US" altLang="zh-CN" sz="1800" dirty="0" smtClean="0">
                <a:ea typeface="宋体" charset="-122"/>
              </a:rPr>
              <a:t> are required to be </a:t>
            </a:r>
            <a:r>
              <a:rPr lang="en-US" altLang="zh-CN" sz="1800" dirty="0" smtClean="0">
                <a:solidFill>
                  <a:schemeClr val="tx2"/>
                </a:solidFill>
                <a:ea typeface="宋体" charset="-122"/>
              </a:rPr>
              <a:t>NOT partially</a:t>
            </a:r>
            <a:r>
              <a:rPr lang="en-US" altLang="zh-CN" sz="1800" dirty="0" smtClean="0">
                <a:ea typeface="宋体" charset="-122"/>
              </a:rPr>
              <a:t> dependent with candidate key, and can be dependent with other attributes.</a:t>
            </a:r>
          </a:p>
          <a:p>
            <a:pPr lvl="2">
              <a:lnSpc>
                <a:spcPct val="90000"/>
              </a:lnSpc>
            </a:pPr>
            <a:r>
              <a:rPr lang="en-US" altLang="zh-CN" sz="1800" dirty="0" smtClean="0">
                <a:ea typeface="宋体" charset="-122"/>
                <a:sym typeface="Greek Symbols" pitchFamily="18" charset="2"/>
              </a:rPr>
              <a:t>Example 1: AB -&gt; D, </a:t>
            </a:r>
            <a:r>
              <a:rPr lang="en-US" altLang="zh-CN" sz="1800" dirty="0" smtClean="0">
                <a:solidFill>
                  <a:srgbClr val="C00000"/>
                </a:solidFill>
                <a:ea typeface="宋体" charset="-122"/>
                <a:sym typeface="Greek Symbols" pitchFamily="18" charset="2"/>
              </a:rPr>
              <a:t>A-&gt; C</a:t>
            </a:r>
            <a:r>
              <a:rPr lang="en-US" altLang="zh-CN" sz="1800" dirty="0" smtClean="0">
                <a:ea typeface="宋体" charset="-122"/>
                <a:sym typeface="Greek Symbols" pitchFamily="18" charset="2"/>
              </a:rPr>
              <a:t>     is not 2NF</a:t>
            </a:r>
          </a:p>
          <a:p>
            <a:pPr lvl="2">
              <a:lnSpc>
                <a:spcPct val="90000"/>
              </a:lnSpc>
            </a:pPr>
            <a:r>
              <a:rPr lang="en-US" altLang="zh-CN" sz="1800" dirty="0" smtClean="0">
                <a:ea typeface="宋体" charset="-122"/>
                <a:sym typeface="Greek Symbols" pitchFamily="18" charset="2"/>
              </a:rPr>
              <a:t>Example 2: A-&gt; B, </a:t>
            </a:r>
            <a:r>
              <a:rPr lang="en-US" altLang="zh-CN" sz="1800" dirty="0" smtClean="0">
                <a:solidFill>
                  <a:srgbClr val="00B050"/>
                </a:solidFill>
                <a:ea typeface="宋体" charset="-122"/>
                <a:sym typeface="Greek Symbols" pitchFamily="18" charset="2"/>
              </a:rPr>
              <a:t>B-&gt; C</a:t>
            </a:r>
            <a:r>
              <a:rPr lang="en-US" altLang="zh-CN" sz="1800" dirty="0" smtClean="0">
                <a:ea typeface="宋体" charset="-122"/>
                <a:sym typeface="Greek Symbols" pitchFamily="18" charset="2"/>
              </a:rPr>
              <a:t>        is 2NF but not 3NF/BCNF</a:t>
            </a:r>
          </a:p>
          <a:p>
            <a:pPr>
              <a:lnSpc>
                <a:spcPct val="90000"/>
              </a:lnSpc>
            </a:pPr>
            <a:r>
              <a:rPr lang="en-US" altLang="zh-CN" b="1" dirty="0" smtClean="0">
                <a:ea typeface="宋体" charset="-122"/>
              </a:rPr>
              <a:t>1NF/2NF/3NF/BCNF</a:t>
            </a:r>
          </a:p>
          <a:p>
            <a:pPr lvl="1">
              <a:lnSpc>
                <a:spcPct val="90000"/>
              </a:lnSpc>
            </a:pPr>
            <a:r>
              <a:rPr lang="en-US" altLang="zh-CN" sz="1800" b="1" dirty="0" smtClean="0">
                <a:ea typeface="宋体" charset="-122"/>
              </a:rPr>
              <a:t>1NF: </a:t>
            </a:r>
            <a:r>
              <a:rPr lang="en-US" altLang="zh-CN" sz="1800" dirty="0" smtClean="0">
                <a:ea typeface="宋体" charset="-122"/>
              </a:rPr>
              <a:t>Does not have any requirement on functional dependency. </a:t>
            </a:r>
          </a:p>
          <a:p>
            <a:pPr lvl="1">
              <a:lnSpc>
                <a:spcPct val="90000"/>
              </a:lnSpc>
            </a:pPr>
            <a:r>
              <a:rPr lang="en-US" altLang="zh-CN" sz="1800" b="1" dirty="0" smtClean="0">
                <a:ea typeface="宋体" charset="-122"/>
              </a:rPr>
              <a:t>2NF: </a:t>
            </a:r>
            <a:r>
              <a:rPr lang="en-US" altLang="zh-CN" sz="1800" dirty="0" smtClean="0">
                <a:solidFill>
                  <a:schemeClr val="tx2"/>
                </a:solidFill>
                <a:ea typeface="宋体" charset="-122"/>
              </a:rPr>
              <a:t>Non key-attributes</a:t>
            </a:r>
            <a:r>
              <a:rPr lang="en-US" altLang="zh-CN" sz="1800" dirty="0" smtClean="0">
                <a:ea typeface="宋体" charset="-122"/>
              </a:rPr>
              <a:t> are required to be </a:t>
            </a:r>
            <a:r>
              <a:rPr lang="en-US" altLang="zh-CN" sz="1800" dirty="0" smtClean="0">
                <a:solidFill>
                  <a:schemeClr val="tx2"/>
                </a:solidFill>
                <a:ea typeface="宋体" charset="-122"/>
              </a:rPr>
              <a:t>NOT partially</a:t>
            </a:r>
            <a:r>
              <a:rPr lang="en-US" altLang="zh-CN" sz="1800" dirty="0" smtClean="0">
                <a:ea typeface="宋体" charset="-122"/>
              </a:rPr>
              <a:t> dependent with candidate </a:t>
            </a:r>
            <a:r>
              <a:rPr lang="en-US" altLang="zh-CN" dirty="0">
                <a:ea typeface="宋体" charset="-122"/>
              </a:rPr>
              <a:t>key; no restriction to </a:t>
            </a:r>
            <a:r>
              <a:rPr lang="en-US" altLang="zh-CN" dirty="0" smtClean="0">
                <a:ea typeface="宋体" charset="-122"/>
              </a:rPr>
              <a:t>key-attribute.</a:t>
            </a:r>
            <a:endParaRPr lang="en-US" altLang="zh-CN" sz="1800" dirty="0" smtClean="0">
              <a:ea typeface="宋体" charset="-122"/>
            </a:endParaRPr>
          </a:p>
          <a:p>
            <a:pPr lvl="1">
              <a:lnSpc>
                <a:spcPct val="90000"/>
              </a:lnSpc>
            </a:pPr>
            <a:r>
              <a:rPr lang="en-US" altLang="zh-CN" sz="1800" b="1" dirty="0" smtClean="0">
                <a:ea typeface="宋体" charset="-122"/>
              </a:rPr>
              <a:t>3NF: </a:t>
            </a:r>
            <a:r>
              <a:rPr lang="en-US" altLang="zh-CN" sz="1800" dirty="0" smtClean="0">
                <a:solidFill>
                  <a:schemeClr val="tx2"/>
                </a:solidFill>
                <a:ea typeface="宋体" charset="-122"/>
              </a:rPr>
              <a:t>ALL non key-attributes</a:t>
            </a:r>
            <a:r>
              <a:rPr lang="en-US" altLang="zh-CN" sz="1800" dirty="0" smtClean="0">
                <a:ea typeface="宋体" charset="-122"/>
              </a:rPr>
              <a:t> are required to be dependent with candidate key,  no restriction to key-attribute.</a:t>
            </a:r>
          </a:p>
          <a:p>
            <a:pPr lvl="1">
              <a:lnSpc>
                <a:spcPct val="90000"/>
              </a:lnSpc>
            </a:pPr>
            <a:r>
              <a:rPr lang="en-US" altLang="zh-CN" sz="1800" b="1" dirty="0" smtClean="0">
                <a:ea typeface="宋体" charset="-122"/>
              </a:rPr>
              <a:t>BCNF: </a:t>
            </a:r>
            <a:r>
              <a:rPr lang="en-US" altLang="zh-CN" sz="1800" dirty="0" smtClean="0">
                <a:solidFill>
                  <a:schemeClr val="tx2"/>
                </a:solidFill>
                <a:ea typeface="宋体" charset="-122"/>
              </a:rPr>
              <a:t>ALL</a:t>
            </a:r>
            <a:r>
              <a:rPr lang="en-US" altLang="zh-CN" sz="1800" dirty="0" smtClean="0">
                <a:ea typeface="宋体" charset="-122"/>
              </a:rPr>
              <a:t> attributes are required to be dependent with candidate key.</a:t>
            </a:r>
          </a:p>
        </p:txBody>
      </p:sp>
    </p:spTree>
    <p:extLst>
      <p:ext uri="{BB962C8B-B14F-4D97-AF65-F5344CB8AC3E}">
        <p14:creationId xmlns:p14="http://schemas.microsoft.com/office/powerpoint/2010/main" val="29310691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52450" y="381000"/>
            <a:ext cx="8077200" cy="609600"/>
          </a:xfrm>
        </p:spPr>
        <p:txBody>
          <a:bodyPr/>
          <a:lstStyle/>
          <a:p>
            <a:pPr>
              <a:defRPr/>
            </a:pPr>
            <a:r>
              <a:rPr lang="en-US" altLang="zh-CN" dirty="0" smtClean="0">
                <a:ea typeface="宋体" charset="-122"/>
              </a:rPr>
              <a:t>Further Normal Forms</a:t>
            </a:r>
          </a:p>
        </p:txBody>
      </p:sp>
      <p:sp>
        <p:nvSpPr>
          <p:cNvPr id="34819" name="Rectangle 3"/>
          <p:cNvSpPr>
            <a:spLocks noGrp="1" noChangeArrowheads="1"/>
          </p:cNvSpPr>
          <p:nvPr>
            <p:ph type="body" idx="1"/>
          </p:nvPr>
        </p:nvSpPr>
        <p:spPr>
          <a:xfrm>
            <a:off x="571500" y="1495425"/>
            <a:ext cx="7848600" cy="4310063"/>
          </a:xfrm>
        </p:spPr>
        <p:txBody>
          <a:bodyPr/>
          <a:lstStyle/>
          <a:p>
            <a:r>
              <a:rPr lang="en-US" altLang="zh-CN" b="1" dirty="0" smtClean="0">
                <a:ea typeface="宋体" charset="-122"/>
              </a:rPr>
              <a:t>join dependencies</a:t>
            </a:r>
            <a:r>
              <a:rPr lang="en-US" altLang="zh-CN" dirty="0" smtClean="0">
                <a:ea typeface="宋体" charset="-122"/>
              </a:rPr>
              <a:t> generalize multivalued dependencies</a:t>
            </a:r>
          </a:p>
          <a:p>
            <a:pPr lvl="1"/>
            <a:r>
              <a:rPr lang="en-US" altLang="zh-CN" sz="1800" dirty="0" smtClean="0">
                <a:ea typeface="宋体" charset="-122"/>
              </a:rPr>
              <a:t>lead to </a:t>
            </a:r>
            <a:r>
              <a:rPr lang="en-US" altLang="zh-CN" sz="1800" b="1" dirty="0" smtClean="0">
                <a:ea typeface="宋体" charset="-122"/>
              </a:rPr>
              <a:t>project-join normal form (</a:t>
            </a:r>
            <a:r>
              <a:rPr lang="en-US" altLang="zh-CN" sz="1800" dirty="0" smtClean="0">
                <a:ea typeface="宋体" charset="-122"/>
              </a:rPr>
              <a:t>PJNF) (also called </a:t>
            </a:r>
            <a:r>
              <a:rPr lang="en-US" altLang="zh-CN" sz="1800" b="1" dirty="0" smtClean="0">
                <a:ea typeface="宋体" charset="-122"/>
              </a:rPr>
              <a:t>fifth normal form</a:t>
            </a:r>
            <a:r>
              <a:rPr lang="en-US" altLang="zh-CN" sz="1800" dirty="0" smtClean="0">
                <a:ea typeface="宋体" charset="-122"/>
              </a:rPr>
              <a:t>)</a:t>
            </a:r>
          </a:p>
          <a:p>
            <a:r>
              <a:rPr lang="en-US" altLang="zh-CN" dirty="0" smtClean="0">
                <a:ea typeface="宋体" charset="-122"/>
              </a:rPr>
              <a:t>A class of even more general constraints, leads to a normal form called </a:t>
            </a:r>
            <a:r>
              <a:rPr lang="en-US" altLang="zh-CN" b="1" dirty="0" smtClean="0">
                <a:ea typeface="宋体" charset="-122"/>
              </a:rPr>
              <a:t>domain-key normal form</a:t>
            </a:r>
            <a:r>
              <a:rPr lang="en-US" altLang="zh-CN" dirty="0" smtClean="0">
                <a:ea typeface="宋体" charset="-122"/>
              </a:rPr>
              <a:t>.</a:t>
            </a:r>
          </a:p>
          <a:p>
            <a:r>
              <a:rPr lang="en-US" altLang="zh-CN" dirty="0" smtClean="0">
                <a:ea typeface="宋体" charset="-122"/>
              </a:rPr>
              <a:t>Problem with these generalized constraints:  are hard to reason with, and no set of sound and complete set of inference rules exists.</a:t>
            </a:r>
          </a:p>
          <a:p>
            <a:r>
              <a:rPr lang="en-US" altLang="zh-CN" dirty="0" smtClean="0">
                <a:ea typeface="宋体" charset="-122"/>
              </a:rPr>
              <a:t>Hence rarely used</a:t>
            </a:r>
          </a:p>
        </p:txBody>
      </p:sp>
    </p:spTree>
    <p:extLst>
      <p:ext uri="{BB962C8B-B14F-4D97-AF65-F5344CB8AC3E}">
        <p14:creationId xmlns:p14="http://schemas.microsoft.com/office/powerpoint/2010/main" val="17915690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defRPr/>
            </a:pPr>
            <a:r>
              <a:rPr lang="en-US" altLang="zh-CN" smtClean="0">
                <a:ea typeface="宋体" charset="-122"/>
              </a:rPr>
              <a:t>Overall Database Design Process</a:t>
            </a:r>
          </a:p>
        </p:txBody>
      </p:sp>
      <p:sp>
        <p:nvSpPr>
          <p:cNvPr id="35843" name="Rectangle 3"/>
          <p:cNvSpPr>
            <a:spLocks noGrp="1" noChangeArrowheads="1"/>
          </p:cNvSpPr>
          <p:nvPr>
            <p:ph type="body" idx="1"/>
          </p:nvPr>
        </p:nvSpPr>
        <p:spPr>
          <a:xfrm>
            <a:off x="571500" y="1114425"/>
            <a:ext cx="8191500" cy="3746500"/>
          </a:xfrm>
        </p:spPr>
        <p:txBody>
          <a:bodyPr/>
          <a:lstStyle/>
          <a:p>
            <a:r>
              <a:rPr lang="en-US" altLang="zh-CN" smtClean="0">
                <a:ea typeface="宋体" charset="-122"/>
              </a:rPr>
              <a:t>We have assumed schema </a:t>
            </a:r>
            <a:r>
              <a:rPr lang="en-US" altLang="zh-CN" i="1" smtClean="0">
                <a:ea typeface="宋体" charset="-122"/>
              </a:rPr>
              <a:t>R</a:t>
            </a:r>
            <a:r>
              <a:rPr lang="en-US" altLang="zh-CN" smtClean="0">
                <a:ea typeface="宋体" charset="-122"/>
              </a:rPr>
              <a:t> is given</a:t>
            </a:r>
          </a:p>
          <a:p>
            <a:pPr lvl="1"/>
            <a:r>
              <a:rPr lang="en-US" altLang="zh-CN" sz="1800" i="1" smtClean="0">
                <a:ea typeface="宋体" charset="-122"/>
              </a:rPr>
              <a:t>R</a:t>
            </a:r>
            <a:r>
              <a:rPr lang="en-US" altLang="zh-CN" sz="1800" smtClean="0">
                <a:ea typeface="宋体" charset="-122"/>
              </a:rPr>
              <a:t> could have been generated when converting E-R diagram to a set of tables.</a:t>
            </a:r>
          </a:p>
          <a:p>
            <a:pPr lvl="1"/>
            <a:r>
              <a:rPr lang="en-US" altLang="zh-CN" sz="1800" i="1" smtClean="0">
                <a:ea typeface="宋体" charset="-122"/>
              </a:rPr>
              <a:t>R</a:t>
            </a:r>
            <a:r>
              <a:rPr lang="en-US" altLang="zh-CN" sz="1800" smtClean="0">
                <a:ea typeface="宋体" charset="-122"/>
              </a:rPr>
              <a:t> could have been a single relation containing </a:t>
            </a:r>
            <a:r>
              <a:rPr lang="en-US" altLang="zh-CN" sz="1800" i="1" smtClean="0">
                <a:ea typeface="宋体" charset="-122"/>
              </a:rPr>
              <a:t>all</a:t>
            </a:r>
            <a:r>
              <a:rPr lang="en-US" altLang="zh-CN" sz="1800" smtClean="0">
                <a:ea typeface="宋体" charset="-122"/>
              </a:rPr>
              <a:t> attributes that are of interest (called </a:t>
            </a:r>
            <a:r>
              <a:rPr lang="en-US" altLang="zh-CN" sz="1800" b="1" smtClean="0">
                <a:ea typeface="宋体" charset="-122"/>
              </a:rPr>
              <a:t>universal relation</a:t>
            </a:r>
            <a:r>
              <a:rPr lang="en-US" altLang="zh-CN" sz="1800" smtClean="0">
                <a:ea typeface="宋体" charset="-122"/>
              </a:rPr>
              <a:t>).</a:t>
            </a:r>
          </a:p>
          <a:p>
            <a:pPr lvl="1"/>
            <a:r>
              <a:rPr lang="en-US" altLang="zh-CN" sz="1800" smtClean="0">
                <a:ea typeface="宋体" charset="-122"/>
              </a:rPr>
              <a:t>Normalization breaks </a:t>
            </a:r>
            <a:r>
              <a:rPr lang="en-US" altLang="zh-CN" sz="1800" i="1" smtClean="0">
                <a:ea typeface="宋体" charset="-122"/>
              </a:rPr>
              <a:t>R</a:t>
            </a:r>
            <a:r>
              <a:rPr lang="en-US" altLang="zh-CN" sz="1800" smtClean="0">
                <a:ea typeface="宋体" charset="-122"/>
              </a:rPr>
              <a:t> into smaller relations.</a:t>
            </a:r>
          </a:p>
          <a:p>
            <a:pPr lvl="1"/>
            <a:r>
              <a:rPr lang="en-US" altLang="zh-CN" sz="1800" i="1" smtClean="0">
                <a:ea typeface="宋体" charset="-122"/>
              </a:rPr>
              <a:t>R</a:t>
            </a:r>
            <a:r>
              <a:rPr lang="en-US" altLang="zh-CN" sz="1800" smtClean="0">
                <a:ea typeface="宋体" charset="-122"/>
              </a:rPr>
              <a:t> could have been the result of some ad hoc design of relations, which we then test/convert to normal form.</a:t>
            </a:r>
          </a:p>
        </p:txBody>
      </p:sp>
    </p:spTree>
    <p:extLst>
      <p:ext uri="{BB962C8B-B14F-4D97-AF65-F5344CB8AC3E}">
        <p14:creationId xmlns:p14="http://schemas.microsoft.com/office/powerpoint/2010/main" val="10781195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a:defRPr/>
            </a:pPr>
            <a:r>
              <a:rPr lang="en-US" altLang="zh-CN" smtClean="0">
                <a:ea typeface="宋体" charset="-122"/>
              </a:rPr>
              <a:t>ER Model and Normalization</a:t>
            </a:r>
          </a:p>
        </p:txBody>
      </p:sp>
      <p:sp>
        <p:nvSpPr>
          <p:cNvPr id="36867" name="Rectangle 3"/>
          <p:cNvSpPr>
            <a:spLocks noGrp="1" noChangeArrowheads="1"/>
          </p:cNvSpPr>
          <p:nvPr>
            <p:ph type="body" idx="1"/>
          </p:nvPr>
        </p:nvSpPr>
        <p:spPr>
          <a:xfrm>
            <a:off x="360363" y="1114425"/>
            <a:ext cx="8458200" cy="4143375"/>
          </a:xfrm>
        </p:spPr>
        <p:txBody>
          <a:bodyPr/>
          <a:lstStyle/>
          <a:p>
            <a:r>
              <a:rPr lang="en-US" altLang="zh-CN" dirty="0" smtClean="0">
                <a:ea typeface="宋体" charset="-122"/>
              </a:rPr>
              <a:t>When an E-R diagram </a:t>
            </a:r>
            <a:r>
              <a:rPr lang="en-US" altLang="zh-CN" dirty="0" smtClean="0">
                <a:solidFill>
                  <a:srgbClr val="C00000"/>
                </a:solidFill>
                <a:ea typeface="宋体" charset="-122"/>
              </a:rPr>
              <a:t>is carefully designed</a:t>
            </a:r>
            <a:r>
              <a:rPr lang="en-US" altLang="zh-CN" dirty="0" smtClean="0">
                <a:ea typeface="宋体" charset="-122"/>
              </a:rPr>
              <a:t>, identifying all entities correctly, the tables generated from the E-R diagram should not need further normalization.</a:t>
            </a:r>
          </a:p>
          <a:p>
            <a:r>
              <a:rPr lang="en-US" altLang="zh-CN" dirty="0" smtClean="0">
                <a:ea typeface="宋体" charset="-122"/>
              </a:rPr>
              <a:t>However, in a real (imperfect) design there can be FDs from non-key attributes of an entity to other attributes of the entity</a:t>
            </a:r>
          </a:p>
          <a:p>
            <a:pPr lvl="1"/>
            <a:r>
              <a:rPr lang="en-US" altLang="zh-CN" dirty="0">
                <a:ea typeface="宋体" charset="-122"/>
              </a:rPr>
              <a:t>Example: an </a:t>
            </a:r>
            <a:r>
              <a:rPr lang="en-US" altLang="zh-CN" i="1" dirty="0">
                <a:ea typeface="宋体" charset="-122"/>
              </a:rPr>
              <a:t>employee</a:t>
            </a:r>
            <a:r>
              <a:rPr lang="en-US" altLang="zh-CN" dirty="0">
                <a:ea typeface="宋体" charset="-122"/>
              </a:rPr>
              <a:t> entity with attributes </a:t>
            </a:r>
            <a:r>
              <a:rPr lang="en-US" altLang="zh-CN" dirty="0" smtClean="0">
                <a:ea typeface="宋体" charset="-122"/>
              </a:rPr>
              <a:t> </a:t>
            </a:r>
            <a:r>
              <a:rPr lang="en-US" altLang="zh-CN" i="1" dirty="0" err="1" smtClean="0">
                <a:ea typeface="宋体" charset="-122"/>
              </a:rPr>
              <a:t>dept_name</a:t>
            </a:r>
            <a:r>
              <a:rPr lang="en-US" altLang="zh-CN" i="1" dirty="0" smtClean="0">
                <a:ea typeface="宋体" charset="-122"/>
              </a:rPr>
              <a:t> </a:t>
            </a:r>
            <a:r>
              <a:rPr lang="en-US" altLang="zh-CN" dirty="0">
                <a:ea typeface="宋体" charset="-122"/>
              </a:rPr>
              <a:t>and </a:t>
            </a:r>
            <a:r>
              <a:rPr lang="en-US" altLang="zh-CN" i="1" dirty="0">
                <a:ea typeface="宋体" charset="-122"/>
              </a:rPr>
              <a:t>building</a:t>
            </a:r>
            <a:r>
              <a:rPr lang="en-US" altLang="zh-CN" dirty="0">
                <a:ea typeface="宋体" charset="-122"/>
              </a:rPr>
              <a:t>, </a:t>
            </a:r>
            <a:r>
              <a:rPr lang="en-US" altLang="zh-CN" dirty="0" smtClean="0">
                <a:ea typeface="宋体" charset="-122"/>
              </a:rPr>
              <a:t>and  </a:t>
            </a:r>
            <a:r>
              <a:rPr lang="en-US" altLang="zh-CN" dirty="0">
                <a:ea typeface="宋体" charset="-122"/>
              </a:rPr>
              <a:t>a functional dependency </a:t>
            </a:r>
            <a:br>
              <a:rPr lang="en-US" altLang="zh-CN" dirty="0">
                <a:ea typeface="宋体" charset="-122"/>
              </a:rPr>
            </a:br>
            <a:r>
              <a:rPr lang="en-US" altLang="zh-CN" dirty="0" smtClean="0">
                <a:ea typeface="宋体" charset="-122"/>
              </a:rPr>
              <a:t>          </a:t>
            </a:r>
            <a:r>
              <a:rPr lang="en-US" altLang="zh-CN" i="1" dirty="0" err="1" smtClean="0">
                <a:ea typeface="宋体" charset="-122"/>
              </a:rPr>
              <a:t>dept_name</a:t>
            </a:r>
            <a:r>
              <a:rPr lang="en-US" altLang="zh-CN" i="1" dirty="0">
                <a:ea typeface="宋体" charset="-122"/>
                <a:sym typeface="Symbol" pitchFamily="18" charset="2"/>
              </a:rPr>
              <a:t> </a:t>
            </a:r>
            <a:r>
              <a:rPr lang="en-US" altLang="zh-CN" i="1" dirty="0">
                <a:ea typeface="宋体" charset="-122"/>
              </a:rPr>
              <a:t>building</a:t>
            </a:r>
          </a:p>
          <a:p>
            <a:pPr lvl="1"/>
            <a:r>
              <a:rPr lang="en-US" altLang="zh-CN" dirty="0">
                <a:ea typeface="宋体" charset="-122"/>
              </a:rPr>
              <a:t>Good design would have made department an entity</a:t>
            </a:r>
          </a:p>
          <a:p>
            <a:r>
              <a:rPr lang="en-US" altLang="zh-CN" dirty="0" smtClean="0">
                <a:ea typeface="宋体" charset="-122"/>
              </a:rPr>
              <a:t>A relationship set involving more than two entity sets may result in a schema that may not be in a desirable normal form. but rare --- most relationships are binary </a:t>
            </a:r>
          </a:p>
        </p:txBody>
      </p:sp>
    </p:spTree>
    <p:extLst>
      <p:ext uri="{BB962C8B-B14F-4D97-AF65-F5344CB8AC3E}">
        <p14:creationId xmlns:p14="http://schemas.microsoft.com/office/powerpoint/2010/main" val="34071972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pPr>
              <a:defRPr/>
            </a:pPr>
            <a:r>
              <a:rPr lang="en-US" altLang="zh-CN" smtClean="0">
                <a:ea typeface="宋体" charset="-122"/>
              </a:rPr>
              <a:t>Denormalization for Performance</a:t>
            </a:r>
          </a:p>
        </p:txBody>
      </p:sp>
      <p:sp>
        <p:nvSpPr>
          <p:cNvPr id="60419" name="Rectangle 3"/>
          <p:cNvSpPr>
            <a:spLocks noGrp="1" noChangeArrowheads="1"/>
          </p:cNvSpPr>
          <p:nvPr>
            <p:ph type="body" idx="1"/>
          </p:nvPr>
        </p:nvSpPr>
        <p:spPr>
          <a:xfrm>
            <a:off x="651182" y="1090510"/>
            <a:ext cx="7893050" cy="4876800"/>
          </a:xfrm>
        </p:spPr>
        <p:txBody>
          <a:bodyPr/>
          <a:lstStyle/>
          <a:p>
            <a:r>
              <a:rPr lang="en-US" altLang="zh-CN" dirty="0" smtClean="0">
                <a:ea typeface="宋体" charset="-122"/>
              </a:rPr>
              <a:t>Occasionally, May want to use non-normalized schema </a:t>
            </a:r>
            <a:r>
              <a:rPr lang="en-US" altLang="zh-CN" dirty="0" smtClean="0">
                <a:solidFill>
                  <a:srgbClr val="C00000"/>
                </a:solidFill>
                <a:ea typeface="宋体" charset="-122"/>
              </a:rPr>
              <a:t>for performance</a:t>
            </a:r>
          </a:p>
          <a:p>
            <a:pPr lvl="1"/>
            <a:r>
              <a:rPr lang="en-US" altLang="zh-CN" dirty="0" smtClean="0">
                <a:ea typeface="宋体" charset="-122"/>
              </a:rPr>
              <a:t>For example, displaying </a:t>
            </a:r>
            <a:r>
              <a:rPr lang="en-US" altLang="zh-CN" i="1" dirty="0" err="1" smtClean="0">
                <a:ea typeface="宋体" charset="-122"/>
              </a:rPr>
              <a:t>prereqs</a:t>
            </a:r>
            <a:r>
              <a:rPr lang="en-US" altLang="zh-CN" dirty="0" smtClean="0">
                <a:ea typeface="宋体" charset="-122"/>
              </a:rPr>
              <a:t> along with </a:t>
            </a:r>
            <a:r>
              <a:rPr lang="en-US" altLang="zh-CN" i="1" dirty="0" err="1" smtClean="0">
                <a:ea typeface="宋体" charset="-122"/>
              </a:rPr>
              <a:t>course_id</a:t>
            </a:r>
            <a:r>
              <a:rPr lang="en-US" altLang="zh-CN" i="1" dirty="0" smtClean="0">
                <a:ea typeface="宋体" charset="-122"/>
              </a:rPr>
              <a:t>, </a:t>
            </a:r>
            <a:r>
              <a:rPr lang="en-US" altLang="zh-CN" dirty="0" smtClean="0">
                <a:ea typeface="宋体" charset="-122"/>
              </a:rPr>
              <a:t> and </a:t>
            </a:r>
            <a:r>
              <a:rPr lang="en-US" altLang="zh-CN" i="1" dirty="0" smtClean="0">
                <a:ea typeface="宋体" charset="-122"/>
              </a:rPr>
              <a:t>title</a:t>
            </a:r>
            <a:r>
              <a:rPr lang="en-US" altLang="zh-CN" dirty="0" smtClean="0">
                <a:ea typeface="宋体" charset="-122"/>
              </a:rPr>
              <a:t> requires join of </a:t>
            </a:r>
            <a:r>
              <a:rPr lang="en-US" altLang="zh-CN" i="1" dirty="0" smtClean="0">
                <a:ea typeface="宋体" charset="-122"/>
              </a:rPr>
              <a:t>course</a:t>
            </a:r>
            <a:r>
              <a:rPr lang="en-US" altLang="zh-CN" dirty="0" smtClean="0">
                <a:ea typeface="宋体" charset="-122"/>
              </a:rPr>
              <a:t> with </a:t>
            </a:r>
            <a:r>
              <a:rPr lang="en-US" altLang="zh-CN" i="1" dirty="0" err="1" smtClean="0">
                <a:ea typeface="宋体" charset="-122"/>
              </a:rPr>
              <a:t>prereq</a:t>
            </a:r>
            <a:endParaRPr lang="en-US" altLang="zh-CN" i="1" dirty="0" smtClean="0">
              <a:ea typeface="宋体" charset="-122"/>
            </a:endParaRPr>
          </a:p>
          <a:p>
            <a:r>
              <a:rPr lang="en-US" altLang="zh-CN" dirty="0" smtClean="0">
                <a:ea typeface="宋体" charset="-122"/>
              </a:rPr>
              <a:t>Alternative 1:  Use </a:t>
            </a:r>
            <a:r>
              <a:rPr lang="en-US" altLang="zh-CN" dirty="0" err="1" smtClean="0">
                <a:ea typeface="宋体" charset="-122"/>
              </a:rPr>
              <a:t>denormalized</a:t>
            </a:r>
            <a:r>
              <a:rPr lang="en-US" altLang="zh-CN" dirty="0" smtClean="0">
                <a:ea typeface="宋体" charset="-122"/>
              </a:rPr>
              <a:t> relation containing attributes of </a:t>
            </a:r>
            <a:r>
              <a:rPr lang="en-US" altLang="zh-CN" i="1" dirty="0" smtClean="0">
                <a:ea typeface="宋体" charset="-122"/>
              </a:rPr>
              <a:t>course</a:t>
            </a:r>
            <a:r>
              <a:rPr lang="en-US" altLang="zh-CN" dirty="0" smtClean="0">
                <a:ea typeface="宋体" charset="-122"/>
              </a:rPr>
              <a:t> as well as </a:t>
            </a:r>
            <a:r>
              <a:rPr lang="en-US" altLang="zh-CN" i="1" dirty="0" err="1" smtClean="0">
                <a:ea typeface="宋体" charset="-122"/>
              </a:rPr>
              <a:t>prereq</a:t>
            </a:r>
            <a:r>
              <a:rPr lang="en-US" altLang="zh-CN" dirty="0" smtClean="0">
                <a:ea typeface="宋体" charset="-122"/>
              </a:rPr>
              <a:t> with all above attributes</a:t>
            </a:r>
          </a:p>
          <a:p>
            <a:pPr lvl="1"/>
            <a:r>
              <a:rPr lang="en-US" altLang="zh-CN" dirty="0" smtClean="0">
                <a:ea typeface="宋体" charset="-122"/>
              </a:rPr>
              <a:t>faster lookup</a:t>
            </a:r>
          </a:p>
          <a:p>
            <a:pPr lvl="1"/>
            <a:r>
              <a:rPr lang="en-US" altLang="zh-CN" dirty="0" smtClean="0">
                <a:ea typeface="宋体" charset="-122"/>
              </a:rPr>
              <a:t>extra space and extra execution time for updates</a:t>
            </a:r>
          </a:p>
          <a:p>
            <a:pPr lvl="1"/>
            <a:r>
              <a:rPr lang="en-US" altLang="zh-CN" dirty="0" smtClean="0">
                <a:ea typeface="宋体" charset="-122"/>
              </a:rPr>
              <a:t>extra coding work for programmer and possibility of error in extra code</a:t>
            </a:r>
          </a:p>
          <a:p>
            <a:r>
              <a:rPr lang="en-US" altLang="zh-CN" dirty="0" smtClean="0">
                <a:ea typeface="宋体" charset="-122"/>
              </a:rPr>
              <a:t>Alternative 2: use a materialized view defined as</a:t>
            </a:r>
            <a:br>
              <a:rPr lang="en-US" altLang="zh-CN" dirty="0" smtClean="0">
                <a:ea typeface="宋体" charset="-122"/>
              </a:rPr>
            </a:br>
            <a:r>
              <a:rPr lang="en-US" altLang="zh-CN" dirty="0" smtClean="0">
                <a:ea typeface="宋体" charset="-122"/>
              </a:rPr>
              <a:t>            </a:t>
            </a:r>
            <a:r>
              <a:rPr lang="en-US" altLang="zh-CN" i="1" dirty="0" smtClean="0">
                <a:ea typeface="宋体" charset="-122"/>
              </a:rPr>
              <a:t>course</a:t>
            </a:r>
            <a:r>
              <a:rPr lang="en-US" altLang="zh-CN" dirty="0" smtClean="0">
                <a:ea typeface="宋体" charset="-122"/>
              </a:rPr>
              <a:t>      </a:t>
            </a:r>
            <a:r>
              <a:rPr lang="en-US" altLang="zh-CN" i="1" dirty="0" err="1" smtClean="0">
                <a:ea typeface="宋体" charset="-122"/>
              </a:rPr>
              <a:t>prereq</a:t>
            </a:r>
            <a:endParaRPr lang="en-US" altLang="zh-CN" i="1" dirty="0" smtClean="0">
              <a:ea typeface="宋体" charset="-122"/>
            </a:endParaRPr>
          </a:p>
          <a:p>
            <a:pPr lvl="1"/>
            <a:r>
              <a:rPr lang="en-US" altLang="zh-CN" dirty="0" smtClean="0">
                <a:ea typeface="宋体" charset="-122"/>
              </a:rPr>
              <a:t>Benefits and drawbacks same as above, except no extra coding work for programmer and avoids possible errors</a:t>
            </a:r>
          </a:p>
        </p:txBody>
      </p:sp>
      <p:sp>
        <p:nvSpPr>
          <p:cNvPr id="60420" name="Freeform 4"/>
          <p:cNvSpPr>
            <a:spLocks/>
          </p:cNvSpPr>
          <p:nvPr/>
        </p:nvSpPr>
        <p:spPr bwMode="auto">
          <a:xfrm>
            <a:off x="2837323" y="5026435"/>
            <a:ext cx="142875" cy="142875"/>
          </a:xfrm>
          <a:custGeom>
            <a:avLst/>
            <a:gdLst>
              <a:gd name="T0" fmla="*/ 0 w 182"/>
              <a:gd name="T1" fmla="*/ 0 h 182"/>
              <a:gd name="T2" fmla="*/ 0 w 182"/>
              <a:gd name="T3" fmla="*/ 112160800 h 182"/>
              <a:gd name="T4" fmla="*/ 112160800 w 182"/>
              <a:gd name="T5" fmla="*/ 0 h 182"/>
              <a:gd name="T6" fmla="*/ 112160800 w 182"/>
              <a:gd name="T7" fmla="*/ 112160800 h 182"/>
              <a:gd name="T8" fmla="*/ 0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zh-CN" altLang="en-US"/>
          </a:p>
        </p:txBody>
      </p:sp>
    </p:spTree>
    <p:extLst>
      <p:ext uri="{BB962C8B-B14F-4D97-AF65-F5344CB8AC3E}">
        <p14:creationId xmlns:p14="http://schemas.microsoft.com/office/powerpoint/2010/main" val="8682247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a:defRPr/>
            </a:pPr>
            <a:r>
              <a:rPr lang="en-US" altLang="zh-CN" smtClean="0">
                <a:ea typeface="宋体" charset="-122"/>
              </a:rPr>
              <a:t>Other Design Issues</a:t>
            </a:r>
          </a:p>
        </p:txBody>
      </p:sp>
      <p:sp>
        <p:nvSpPr>
          <p:cNvPr id="38915" name="Rectangle 3"/>
          <p:cNvSpPr>
            <a:spLocks noGrp="1" noChangeArrowheads="1"/>
          </p:cNvSpPr>
          <p:nvPr>
            <p:ph type="body" idx="1"/>
          </p:nvPr>
        </p:nvSpPr>
        <p:spPr>
          <a:xfrm>
            <a:off x="571499" y="1114425"/>
            <a:ext cx="8012061" cy="4876800"/>
          </a:xfrm>
        </p:spPr>
        <p:txBody>
          <a:bodyPr/>
          <a:lstStyle/>
          <a:p>
            <a:r>
              <a:rPr lang="en-US" altLang="zh-CN" dirty="0" smtClean="0">
                <a:ea typeface="宋体" charset="-122"/>
              </a:rPr>
              <a:t>Some aspects of database design are not caught by normalization</a:t>
            </a:r>
          </a:p>
          <a:p>
            <a:r>
              <a:rPr lang="en-US" altLang="zh-CN" dirty="0" smtClean="0">
                <a:ea typeface="宋体" charset="-122"/>
              </a:rPr>
              <a:t>Examples of bad database design, to be avoided: </a:t>
            </a:r>
          </a:p>
          <a:p>
            <a:pPr>
              <a:buFont typeface="Monotype Sorts" pitchFamily="2" charset="2"/>
              <a:buNone/>
            </a:pPr>
            <a:r>
              <a:rPr lang="en-US" altLang="zh-CN" dirty="0" smtClean="0">
                <a:ea typeface="宋体" charset="-122"/>
              </a:rPr>
              <a:t>	Instead of </a:t>
            </a:r>
            <a:r>
              <a:rPr lang="en-US" altLang="zh-CN" i="1" dirty="0" smtClean="0">
                <a:ea typeface="宋体" charset="-122"/>
              </a:rPr>
              <a:t>earnings </a:t>
            </a:r>
            <a:r>
              <a:rPr lang="en-US" altLang="zh-CN" dirty="0" smtClean="0">
                <a:ea typeface="宋体" charset="-122"/>
              </a:rPr>
              <a:t>(</a:t>
            </a:r>
            <a:r>
              <a:rPr lang="en-US" altLang="zh-CN" i="1" dirty="0" err="1" smtClean="0">
                <a:ea typeface="宋体" charset="-122"/>
              </a:rPr>
              <a:t>company_id</a:t>
            </a:r>
            <a:r>
              <a:rPr lang="en-US" altLang="zh-CN" i="1" dirty="0" smtClean="0">
                <a:ea typeface="宋体" charset="-122"/>
              </a:rPr>
              <a:t>, year, amount </a:t>
            </a:r>
            <a:r>
              <a:rPr lang="en-US" altLang="zh-CN" dirty="0" smtClean="0">
                <a:ea typeface="宋体" charset="-122"/>
              </a:rPr>
              <a:t>), use </a:t>
            </a:r>
          </a:p>
          <a:p>
            <a:pPr lvl="1"/>
            <a:r>
              <a:rPr lang="en-US" altLang="zh-CN" sz="1800" i="1" dirty="0" smtClean="0">
                <a:ea typeface="宋体" charset="-122"/>
              </a:rPr>
              <a:t>earnings_2004, earnings_2005, earnings_2006</a:t>
            </a:r>
            <a:r>
              <a:rPr lang="en-US" altLang="zh-CN" sz="1800" dirty="0" smtClean="0">
                <a:ea typeface="宋体" charset="-122"/>
              </a:rPr>
              <a:t>, etc., all on the schema (</a:t>
            </a:r>
            <a:r>
              <a:rPr lang="en-US" altLang="zh-CN" sz="1800" i="1" dirty="0" err="1" smtClean="0">
                <a:ea typeface="宋体" charset="-122"/>
              </a:rPr>
              <a:t>company_id</a:t>
            </a:r>
            <a:r>
              <a:rPr lang="en-US" altLang="zh-CN" sz="1800" i="1" dirty="0" smtClean="0">
                <a:ea typeface="宋体" charset="-122"/>
              </a:rPr>
              <a:t>, earnings</a:t>
            </a:r>
            <a:r>
              <a:rPr lang="en-US" altLang="zh-CN" sz="1800" dirty="0" smtClean="0">
                <a:ea typeface="宋体" charset="-122"/>
              </a:rPr>
              <a:t>).</a:t>
            </a:r>
          </a:p>
          <a:p>
            <a:pPr lvl="2"/>
            <a:r>
              <a:rPr lang="en-US" altLang="zh-CN" sz="1800" dirty="0" smtClean="0">
                <a:ea typeface="宋体" charset="-122"/>
              </a:rPr>
              <a:t>Above are in BCNF, but make querying across years difficult and needs new table each year</a:t>
            </a:r>
          </a:p>
          <a:p>
            <a:pPr lvl="1"/>
            <a:r>
              <a:rPr lang="en-US" altLang="zh-CN" sz="1800" i="1" dirty="0" err="1" smtClean="0">
                <a:ea typeface="宋体" charset="-122"/>
              </a:rPr>
              <a:t>company_year</a:t>
            </a:r>
            <a:r>
              <a:rPr lang="en-US" altLang="zh-CN" sz="1800" dirty="0" smtClean="0">
                <a:ea typeface="宋体" charset="-122"/>
              </a:rPr>
              <a:t>(</a:t>
            </a:r>
            <a:r>
              <a:rPr lang="en-US" altLang="zh-CN" sz="1800" i="1" dirty="0" err="1" smtClean="0">
                <a:ea typeface="宋体" charset="-122"/>
              </a:rPr>
              <a:t>company_id</a:t>
            </a:r>
            <a:r>
              <a:rPr lang="en-US" altLang="zh-CN" sz="1800" i="1" dirty="0" smtClean="0">
                <a:ea typeface="宋体" charset="-122"/>
              </a:rPr>
              <a:t>, earnings_2004, earnings_2005,  </a:t>
            </a:r>
            <a:br>
              <a:rPr lang="en-US" altLang="zh-CN" sz="1800" i="1" dirty="0" smtClean="0">
                <a:ea typeface="宋体" charset="-122"/>
              </a:rPr>
            </a:br>
            <a:r>
              <a:rPr lang="en-US" altLang="zh-CN" sz="1800" i="1" dirty="0" smtClean="0">
                <a:ea typeface="宋体" charset="-122"/>
              </a:rPr>
              <a:t>                         earnings_2006</a:t>
            </a:r>
            <a:r>
              <a:rPr lang="en-US" altLang="zh-CN" sz="1800" dirty="0" smtClean="0">
                <a:ea typeface="宋体" charset="-122"/>
              </a:rPr>
              <a:t>)</a:t>
            </a:r>
          </a:p>
          <a:p>
            <a:pPr lvl="2"/>
            <a:r>
              <a:rPr lang="en-US" altLang="zh-CN" sz="1800" dirty="0" smtClean="0">
                <a:ea typeface="宋体" charset="-122"/>
              </a:rPr>
              <a:t>Also in BCNF, but also makes querying across years difficult and requires new attribute each year.</a:t>
            </a:r>
          </a:p>
          <a:p>
            <a:pPr lvl="2"/>
            <a:r>
              <a:rPr lang="en-US" altLang="zh-CN" sz="1800" dirty="0" smtClean="0">
                <a:ea typeface="宋体" charset="-122"/>
              </a:rPr>
              <a:t>Is an example of a </a:t>
            </a:r>
            <a:r>
              <a:rPr lang="en-US" altLang="zh-CN" sz="1800" b="1" dirty="0" smtClean="0">
                <a:ea typeface="宋体" charset="-122"/>
              </a:rPr>
              <a:t>crosstab</a:t>
            </a:r>
            <a:r>
              <a:rPr lang="en-US" altLang="zh-CN" sz="1800" dirty="0" smtClean="0">
                <a:ea typeface="宋体" charset="-122"/>
              </a:rPr>
              <a:t>, where values for one attribute become column names</a:t>
            </a:r>
          </a:p>
          <a:p>
            <a:pPr lvl="2"/>
            <a:r>
              <a:rPr lang="en-US" altLang="zh-CN" sz="1800" dirty="0" smtClean="0">
                <a:ea typeface="宋体" charset="-122"/>
              </a:rPr>
              <a:t>Used in spreadsheets, and in data analysis tools</a:t>
            </a:r>
          </a:p>
        </p:txBody>
      </p:sp>
    </p:spTree>
    <p:extLst>
      <p:ext uri="{BB962C8B-B14F-4D97-AF65-F5344CB8AC3E}">
        <p14:creationId xmlns:p14="http://schemas.microsoft.com/office/powerpoint/2010/main" val="10503391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p:txBody>
          <a:bodyPr/>
          <a:lstStyle/>
          <a:p>
            <a:pPr>
              <a:defRPr/>
            </a:pPr>
            <a:r>
              <a:rPr lang="en-US" altLang="zh-CN" dirty="0" smtClean="0">
                <a:ea typeface="宋体" charset="-122"/>
              </a:rPr>
              <a:t>End of Lecture</a:t>
            </a:r>
          </a:p>
        </p:txBody>
      </p:sp>
      <p:sp>
        <p:nvSpPr>
          <p:cNvPr id="39939" name="Rectangle 3"/>
          <p:cNvSpPr>
            <a:spLocks noGrp="1" noChangeArrowheads="1"/>
          </p:cNvSpPr>
          <p:nvPr>
            <p:ph type="subTitle" idx="1"/>
          </p:nvPr>
        </p:nvSpPr>
        <p:spPr/>
        <p:txBody>
          <a:bodyPr/>
          <a:lstStyle/>
          <a:p>
            <a:endParaRPr lang="zh-CN" altLang="en-US" smtClean="0">
              <a:ea typeface="宋体" charset="-122"/>
            </a:endParaRPr>
          </a:p>
        </p:txBody>
      </p:sp>
    </p:spTree>
    <p:extLst>
      <p:ext uri="{BB962C8B-B14F-4D97-AF65-F5344CB8AC3E}">
        <p14:creationId xmlns:p14="http://schemas.microsoft.com/office/powerpoint/2010/main" val="2033953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825912" y="19664"/>
            <a:ext cx="8077200" cy="609600"/>
          </a:xfrm>
        </p:spPr>
        <p:txBody>
          <a:bodyPr/>
          <a:lstStyle/>
          <a:p>
            <a:pPr>
              <a:defRPr/>
            </a:pPr>
            <a:r>
              <a:rPr lang="en-US" altLang="zh-CN" dirty="0" smtClean="0">
                <a:ea typeface="宋体" charset="-122"/>
              </a:rPr>
              <a:t>Problems of repetition</a:t>
            </a:r>
          </a:p>
        </p:txBody>
      </p:sp>
      <p:sp>
        <p:nvSpPr>
          <p:cNvPr id="16387" name="Rectangle 3"/>
          <p:cNvSpPr>
            <a:spLocks noGrp="1" noChangeArrowheads="1"/>
          </p:cNvSpPr>
          <p:nvPr>
            <p:ph type="body" idx="1"/>
          </p:nvPr>
        </p:nvSpPr>
        <p:spPr/>
        <p:txBody>
          <a:bodyPr/>
          <a:lstStyle/>
          <a:p>
            <a:r>
              <a:rPr lang="en-US" altLang="zh-CN" dirty="0" smtClean="0">
                <a:ea typeface="宋体" charset="-122"/>
              </a:rPr>
              <a:t>Redundancy:</a:t>
            </a:r>
          </a:p>
          <a:p>
            <a:pPr lvl="1"/>
            <a:r>
              <a:rPr lang="en-US" altLang="zh-CN" sz="1800" dirty="0" smtClean="0">
                <a:ea typeface="宋体" charset="-122"/>
              </a:rPr>
              <a:t>Data for </a:t>
            </a:r>
            <a:r>
              <a:rPr lang="en-US" altLang="zh-CN" sz="1800" i="1" dirty="0" smtClean="0">
                <a:ea typeface="宋体" charset="-122"/>
              </a:rPr>
              <a:t>building, budget </a:t>
            </a:r>
            <a:r>
              <a:rPr lang="en-US" altLang="zh-CN" sz="1800" dirty="0" smtClean="0">
                <a:ea typeface="宋体" charset="-122"/>
              </a:rPr>
              <a:t>are repeated for each </a:t>
            </a:r>
            <a:r>
              <a:rPr lang="en-US" altLang="zh-CN" i="1" dirty="0" smtClean="0">
                <a:ea typeface="宋体" charset="-122"/>
              </a:rPr>
              <a:t>instructor </a:t>
            </a:r>
          </a:p>
          <a:p>
            <a:pPr lvl="1"/>
            <a:r>
              <a:rPr lang="en-US" altLang="zh-CN" sz="1800" dirty="0" smtClean="0">
                <a:ea typeface="宋体" charset="-122"/>
              </a:rPr>
              <a:t>Wastes space </a:t>
            </a:r>
          </a:p>
          <a:p>
            <a:r>
              <a:rPr lang="en-US" altLang="zh-CN" dirty="0" smtClean="0">
                <a:ea typeface="宋体" charset="-122"/>
              </a:rPr>
              <a:t>Complicates updating</a:t>
            </a:r>
          </a:p>
          <a:p>
            <a:pPr lvl="1"/>
            <a:r>
              <a:rPr lang="en-US" altLang="zh-CN" sz="1800" dirty="0" smtClean="0">
                <a:ea typeface="宋体" charset="-122"/>
              </a:rPr>
              <a:t>introducing possibility of inconsistency of </a:t>
            </a:r>
            <a:r>
              <a:rPr lang="en-US" altLang="zh-CN" sz="1800" i="1" dirty="0" smtClean="0">
                <a:ea typeface="宋体" charset="-122"/>
              </a:rPr>
              <a:t>budget</a:t>
            </a:r>
            <a:r>
              <a:rPr lang="en-US" altLang="zh-CN" sz="1800" dirty="0" smtClean="0">
                <a:ea typeface="宋体" charset="-122"/>
              </a:rPr>
              <a:t> value</a:t>
            </a:r>
          </a:p>
          <a:p>
            <a:r>
              <a:rPr lang="en-US" altLang="zh-CN" dirty="0" smtClean="0">
                <a:ea typeface="宋体" charset="-122"/>
              </a:rPr>
              <a:t>Null values – Difficult to insert</a:t>
            </a:r>
          </a:p>
          <a:p>
            <a:pPr lvl="1"/>
            <a:r>
              <a:rPr lang="en-US" altLang="zh-CN" sz="1800" dirty="0" smtClean="0">
                <a:ea typeface="宋体" charset="-122"/>
              </a:rPr>
              <a:t>Cannot store information about </a:t>
            </a:r>
            <a:r>
              <a:rPr lang="en-US" altLang="zh-CN" sz="1800" dirty="0" smtClean="0">
                <a:solidFill>
                  <a:schemeClr val="tx2"/>
                </a:solidFill>
                <a:ea typeface="宋体" charset="-122"/>
              </a:rPr>
              <a:t>a </a:t>
            </a:r>
            <a:r>
              <a:rPr lang="en-US" altLang="zh-CN" i="1" dirty="0" smtClean="0">
                <a:solidFill>
                  <a:schemeClr val="tx2"/>
                </a:solidFill>
                <a:ea typeface="宋体" charset="-122"/>
              </a:rPr>
              <a:t>department</a:t>
            </a:r>
            <a:r>
              <a:rPr lang="en-US" altLang="zh-CN" sz="1800" dirty="0" smtClean="0">
                <a:ea typeface="宋体" charset="-122"/>
              </a:rPr>
              <a:t> if no </a:t>
            </a:r>
            <a:r>
              <a:rPr lang="en-US" altLang="zh-CN" sz="1800" i="1" dirty="0" smtClean="0">
                <a:ea typeface="宋体" charset="-122"/>
              </a:rPr>
              <a:t>instructor</a:t>
            </a:r>
            <a:r>
              <a:rPr lang="en-US" altLang="zh-CN" sz="1800" dirty="0" smtClean="0">
                <a:ea typeface="宋体" charset="-122"/>
              </a:rPr>
              <a:t> exist </a:t>
            </a:r>
          </a:p>
          <a:p>
            <a:pPr lvl="1"/>
            <a:r>
              <a:rPr lang="en-US" altLang="zh-CN" sz="1800" dirty="0" smtClean="0">
                <a:ea typeface="宋体" charset="-122"/>
              </a:rPr>
              <a:t>Can use null values, but they are difficult to handle.</a:t>
            </a:r>
          </a:p>
          <a:p>
            <a:r>
              <a:rPr lang="en-US" altLang="zh-CN" dirty="0" smtClean="0">
                <a:ea typeface="宋体" charset="-122"/>
              </a:rPr>
              <a:t>Null values – Difficult to remove some information</a:t>
            </a:r>
          </a:p>
          <a:p>
            <a:pPr lvl="1"/>
            <a:r>
              <a:rPr lang="en-US" altLang="zh-CN" sz="1800" dirty="0" smtClean="0">
                <a:ea typeface="宋体" charset="-122"/>
              </a:rPr>
              <a:t>Cannot delete </a:t>
            </a:r>
            <a:r>
              <a:rPr lang="en-US" altLang="zh-CN" sz="1800" dirty="0" smtClean="0">
                <a:solidFill>
                  <a:schemeClr val="tx2"/>
                </a:solidFill>
                <a:ea typeface="宋体" charset="-122"/>
              </a:rPr>
              <a:t>the last </a:t>
            </a:r>
            <a:r>
              <a:rPr lang="en-US" altLang="zh-CN" i="1" dirty="0" smtClean="0">
                <a:solidFill>
                  <a:schemeClr val="tx2"/>
                </a:solidFill>
                <a:ea typeface="宋体" charset="-122"/>
              </a:rPr>
              <a:t>instructor</a:t>
            </a:r>
            <a:r>
              <a:rPr lang="en-US" altLang="zh-CN" sz="1800" dirty="0" smtClean="0">
                <a:solidFill>
                  <a:schemeClr val="tx2"/>
                </a:solidFill>
                <a:ea typeface="宋体" charset="-122"/>
              </a:rPr>
              <a:t> record for a </a:t>
            </a:r>
            <a:r>
              <a:rPr lang="en-US" altLang="zh-CN" sz="1800" i="1" dirty="0" smtClean="0">
                <a:solidFill>
                  <a:schemeClr val="tx2"/>
                </a:solidFill>
                <a:ea typeface="宋体" charset="-122"/>
              </a:rPr>
              <a:t>department</a:t>
            </a:r>
            <a:r>
              <a:rPr lang="en-US" altLang="zh-CN" sz="1800" dirty="0" smtClean="0">
                <a:ea typeface="宋体" charset="-122"/>
              </a:rPr>
              <a:t>. Otherwise, the basic information of the </a:t>
            </a:r>
            <a:r>
              <a:rPr lang="en-US" altLang="zh-CN" sz="1800" i="1" dirty="0" smtClean="0">
                <a:ea typeface="宋体" charset="-122"/>
              </a:rPr>
              <a:t>department </a:t>
            </a:r>
            <a:r>
              <a:rPr lang="en-US" altLang="zh-CN" sz="1800" dirty="0" smtClean="0">
                <a:ea typeface="宋体" charset="-122"/>
              </a:rPr>
              <a:t>is removed.</a:t>
            </a:r>
          </a:p>
          <a:p>
            <a:pPr lvl="1"/>
            <a:r>
              <a:rPr lang="en-US" altLang="zh-CN" sz="1800" dirty="0" smtClean="0">
                <a:ea typeface="宋体" charset="-122"/>
              </a:rPr>
              <a:t>Can use null values, but they are difficult to handle.</a:t>
            </a:r>
            <a:endParaRPr lang="zh-CN" altLang="en-US" sz="1800" dirty="0" smtClean="0">
              <a:ea typeface="宋体" charset="-122"/>
            </a:endParaRPr>
          </a:p>
        </p:txBody>
      </p:sp>
    </p:spTree>
    <p:extLst>
      <p:ext uri="{BB962C8B-B14F-4D97-AF65-F5344CB8AC3E}">
        <p14:creationId xmlns:p14="http://schemas.microsoft.com/office/powerpoint/2010/main" val="50043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914400" y="108152"/>
            <a:ext cx="8077200" cy="609600"/>
          </a:xfrm>
        </p:spPr>
        <p:txBody>
          <a:bodyPr/>
          <a:lstStyle/>
          <a:p>
            <a:pPr>
              <a:defRPr/>
            </a:pPr>
            <a:r>
              <a:rPr lang="en-US" altLang="zh-CN" dirty="0" smtClean="0">
                <a:ea typeface="宋体" charset="-122"/>
              </a:rPr>
              <a:t>A Combined Schema Without Repetition</a:t>
            </a:r>
          </a:p>
        </p:txBody>
      </p:sp>
      <p:sp>
        <p:nvSpPr>
          <p:cNvPr id="6147" name="Rectangle 3"/>
          <p:cNvSpPr>
            <a:spLocks noGrp="1" noChangeArrowheads="1"/>
          </p:cNvSpPr>
          <p:nvPr>
            <p:ph type="body" idx="1"/>
          </p:nvPr>
        </p:nvSpPr>
        <p:spPr>
          <a:xfrm>
            <a:off x="581025" y="1182276"/>
            <a:ext cx="7561263" cy="4903787"/>
          </a:xfrm>
        </p:spPr>
        <p:txBody>
          <a:bodyPr/>
          <a:lstStyle/>
          <a:p>
            <a:r>
              <a:rPr lang="en-US" altLang="zh-CN" dirty="0" smtClean="0">
                <a:ea typeface="宋体" charset="-122"/>
              </a:rPr>
              <a:t>Consider combining relations </a:t>
            </a:r>
          </a:p>
          <a:p>
            <a:pPr lvl="1"/>
            <a:r>
              <a:rPr lang="en-US" altLang="zh-CN" i="1" dirty="0" err="1" smtClean="0">
                <a:ea typeface="宋体" charset="-122"/>
              </a:rPr>
              <a:t>sec_class</a:t>
            </a:r>
            <a:r>
              <a:rPr lang="en-US" altLang="zh-CN" i="1" dirty="0" smtClean="0">
                <a:ea typeface="宋体" charset="-122"/>
              </a:rPr>
              <a:t>(</a:t>
            </a:r>
            <a:r>
              <a:rPr lang="en-US" altLang="zh-CN" i="1" dirty="0" err="1" smtClean="0">
                <a:ea typeface="宋体" charset="-122"/>
              </a:rPr>
              <a:t>sec_id</a:t>
            </a:r>
            <a:r>
              <a:rPr lang="en-US" altLang="zh-CN" i="1" dirty="0" smtClean="0">
                <a:ea typeface="宋体" charset="-122"/>
              </a:rPr>
              <a:t>, building, </a:t>
            </a:r>
            <a:r>
              <a:rPr lang="en-US" altLang="zh-CN" i="1" dirty="0" err="1" smtClean="0">
                <a:ea typeface="宋体" charset="-122"/>
              </a:rPr>
              <a:t>room_number</a:t>
            </a:r>
            <a:r>
              <a:rPr lang="en-US" altLang="zh-CN" i="1" dirty="0" smtClean="0">
                <a:ea typeface="宋体" charset="-122"/>
              </a:rPr>
              <a:t>)</a:t>
            </a:r>
            <a:r>
              <a:rPr lang="en-US" altLang="zh-CN" dirty="0" smtClean="0">
                <a:ea typeface="宋体" charset="-122"/>
              </a:rPr>
              <a:t> and </a:t>
            </a:r>
          </a:p>
          <a:p>
            <a:pPr lvl="1"/>
            <a:r>
              <a:rPr lang="en-US" altLang="zh-CN" i="1" dirty="0" smtClean="0">
                <a:ea typeface="宋体" charset="-122"/>
              </a:rPr>
              <a:t>section(</a:t>
            </a:r>
            <a:r>
              <a:rPr lang="en-US" altLang="zh-CN" i="1" dirty="0" err="1" smtClean="0">
                <a:ea typeface="宋体" charset="-122"/>
              </a:rPr>
              <a:t>course_id</a:t>
            </a:r>
            <a:r>
              <a:rPr lang="en-US" altLang="zh-CN" i="1" dirty="0" smtClean="0">
                <a:ea typeface="宋体" charset="-122"/>
              </a:rPr>
              <a:t>, </a:t>
            </a:r>
            <a:r>
              <a:rPr lang="en-US" altLang="zh-CN" i="1" dirty="0" err="1" smtClean="0">
                <a:ea typeface="宋体" charset="-122"/>
              </a:rPr>
              <a:t>sec_id</a:t>
            </a:r>
            <a:r>
              <a:rPr lang="en-US" altLang="zh-CN" i="1" dirty="0" smtClean="0">
                <a:ea typeface="宋体" charset="-122"/>
              </a:rPr>
              <a:t>, semester, year) </a:t>
            </a:r>
          </a:p>
          <a:p>
            <a:pPr lvl="1">
              <a:buFont typeface="Monotype Sorts" pitchFamily="2" charset="2"/>
              <a:buNone/>
            </a:pPr>
            <a:r>
              <a:rPr lang="en-US" altLang="zh-CN" dirty="0" smtClean="0">
                <a:ea typeface="宋体" charset="-122"/>
              </a:rPr>
              <a:t>into one relation</a:t>
            </a:r>
          </a:p>
          <a:p>
            <a:pPr lvl="1"/>
            <a:r>
              <a:rPr lang="en-US" altLang="zh-CN" i="1" dirty="0" smtClean="0">
                <a:ea typeface="宋体" charset="-122"/>
              </a:rPr>
              <a:t>section(</a:t>
            </a:r>
            <a:r>
              <a:rPr lang="en-US" altLang="zh-CN" i="1" dirty="0" err="1" smtClean="0">
                <a:ea typeface="宋体" charset="-122"/>
              </a:rPr>
              <a:t>course_id</a:t>
            </a:r>
            <a:r>
              <a:rPr lang="en-US" altLang="zh-CN" i="1" dirty="0" smtClean="0">
                <a:ea typeface="宋体" charset="-122"/>
              </a:rPr>
              <a:t>, </a:t>
            </a:r>
            <a:r>
              <a:rPr lang="en-US" altLang="zh-CN" i="1" dirty="0" err="1" smtClean="0">
                <a:ea typeface="宋体" charset="-122"/>
              </a:rPr>
              <a:t>sec_id</a:t>
            </a:r>
            <a:r>
              <a:rPr lang="en-US" altLang="zh-CN" i="1" dirty="0" smtClean="0">
                <a:ea typeface="宋体" charset="-122"/>
              </a:rPr>
              <a:t>, semester, year, </a:t>
            </a:r>
            <a:br>
              <a:rPr lang="en-US" altLang="zh-CN" i="1" dirty="0" smtClean="0">
                <a:ea typeface="宋体" charset="-122"/>
              </a:rPr>
            </a:br>
            <a:r>
              <a:rPr lang="en-US" altLang="zh-CN" i="1" dirty="0" smtClean="0">
                <a:ea typeface="宋体" charset="-122"/>
              </a:rPr>
              <a:t>               building, </a:t>
            </a:r>
            <a:r>
              <a:rPr lang="en-US" altLang="zh-CN" i="1" dirty="0" err="1" smtClean="0">
                <a:ea typeface="宋体" charset="-122"/>
              </a:rPr>
              <a:t>room_number</a:t>
            </a:r>
            <a:r>
              <a:rPr lang="en-US" altLang="zh-CN" i="1" dirty="0" smtClean="0">
                <a:ea typeface="宋体" charset="-122"/>
              </a:rPr>
              <a:t>)</a:t>
            </a:r>
            <a:endParaRPr lang="en-US" altLang="zh-CN" dirty="0" smtClean="0">
              <a:ea typeface="宋体" charset="-122"/>
            </a:endParaRPr>
          </a:p>
          <a:p>
            <a:r>
              <a:rPr lang="en-US" altLang="zh-CN" dirty="0" smtClean="0">
                <a:ea typeface="宋体" charset="-122"/>
              </a:rPr>
              <a:t>No repetition in this case</a:t>
            </a:r>
          </a:p>
        </p:txBody>
      </p:sp>
    </p:spTree>
    <p:extLst>
      <p:ext uri="{BB962C8B-B14F-4D97-AF65-F5344CB8AC3E}">
        <p14:creationId xmlns:p14="http://schemas.microsoft.com/office/powerpoint/2010/main" val="142112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4137</TotalTime>
  <Words>4877</Words>
  <Application>Microsoft Office PowerPoint</Application>
  <PresentationFormat>全屏显示(4:3)</PresentationFormat>
  <Paragraphs>849</Paragraphs>
  <Slides>79</Slides>
  <Notes>19</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db-book</vt:lpstr>
      <vt:lpstr>Relational Database Design</vt:lpstr>
      <vt:lpstr>Introduction</vt:lpstr>
      <vt:lpstr>The University Schema</vt:lpstr>
      <vt:lpstr>First Normal Form</vt:lpstr>
      <vt:lpstr>First Normal Form (Contd.)</vt:lpstr>
      <vt:lpstr>The University Schema</vt:lpstr>
      <vt:lpstr>Design Alternative: Larger Schema?</vt:lpstr>
      <vt:lpstr>Problems of repetition</vt:lpstr>
      <vt:lpstr>A Combined Schema Without Repetition</vt:lpstr>
      <vt:lpstr>Design Alternative: Smaller schemas?</vt:lpstr>
      <vt:lpstr>A Lossy Decomposition</vt:lpstr>
      <vt:lpstr>Pitfalls in Relational Database Design</vt:lpstr>
      <vt:lpstr>Decomposition</vt:lpstr>
      <vt:lpstr>Lossless-Join Decomposition</vt:lpstr>
      <vt:lpstr>Example of Lossless-Join Decomposition </vt:lpstr>
      <vt:lpstr>Example of Non Lossless-Join Decomposition </vt:lpstr>
      <vt:lpstr>Normalization Theory</vt:lpstr>
      <vt:lpstr>Functional Dependencies</vt:lpstr>
      <vt:lpstr>Functional Dependencies (Cont.)</vt:lpstr>
      <vt:lpstr>Functional Dependencies Definition</vt:lpstr>
      <vt:lpstr>Closure of a Set of Functional Dependencies</vt:lpstr>
      <vt:lpstr>Keys and Functional Dependencies</vt:lpstr>
      <vt:lpstr>Use of Functional Dependencies</vt:lpstr>
      <vt:lpstr>Trivial Functional Dependencies</vt:lpstr>
      <vt:lpstr>Armstrong’s Axioms</vt:lpstr>
      <vt:lpstr>Example</vt:lpstr>
      <vt:lpstr>Closure of Attribute Sets</vt:lpstr>
      <vt:lpstr>Example of Attribute Set Closure</vt:lpstr>
      <vt:lpstr>Uses of Attribute Closure</vt:lpstr>
      <vt:lpstr>Goal — Devise a Theory for the Following</vt:lpstr>
      <vt:lpstr>Lossless-join Decomposition</vt:lpstr>
      <vt:lpstr>Example</vt:lpstr>
      <vt:lpstr>Boyce-Codd Normal Form</vt:lpstr>
      <vt:lpstr>Example</vt:lpstr>
      <vt:lpstr>Testing for BCNF</vt:lpstr>
      <vt:lpstr>BCNF Decomposition Algorithm</vt:lpstr>
      <vt:lpstr>Example of BCNF Decomposition</vt:lpstr>
      <vt:lpstr>Another Example</vt:lpstr>
      <vt:lpstr>BCNF Decomposition (Cont.)</vt:lpstr>
      <vt:lpstr>Testing Decomposition for BCNF</vt:lpstr>
      <vt:lpstr>Is there any problem of decomposition? </vt:lpstr>
      <vt:lpstr>Real word sample</vt:lpstr>
      <vt:lpstr>Dependency Preservation</vt:lpstr>
      <vt:lpstr>Testing for Dependency Preservation</vt:lpstr>
      <vt:lpstr>Example</vt:lpstr>
      <vt:lpstr>Normalization Using Functional Dependencies</vt:lpstr>
      <vt:lpstr>Third Normal Form: Motivation</vt:lpstr>
      <vt:lpstr>Third Normal Form</vt:lpstr>
      <vt:lpstr>3NF Example</vt:lpstr>
      <vt:lpstr>Another 3NF Sample</vt:lpstr>
      <vt:lpstr>Testing for 3NF</vt:lpstr>
      <vt:lpstr>Concept of Canonical Cover</vt:lpstr>
      <vt:lpstr>Extraneous Attributes-LHS</vt:lpstr>
      <vt:lpstr>Extraneous Attributes - RHS</vt:lpstr>
      <vt:lpstr>Extraneous Attributes - Definition</vt:lpstr>
      <vt:lpstr>Extraneous Attributes - Samples</vt:lpstr>
      <vt:lpstr>Testing if an Attribute is Extraneous</vt:lpstr>
      <vt:lpstr>Canonical Cover</vt:lpstr>
      <vt:lpstr>Computing a Canonical Cover</vt:lpstr>
      <vt:lpstr>3NF Decomposition Algorithm</vt:lpstr>
      <vt:lpstr>3NF Decomposition Algorithm (Cont.)</vt:lpstr>
      <vt:lpstr>Comparison of BCNF and 3NF</vt:lpstr>
      <vt:lpstr>Design Goals</vt:lpstr>
      <vt:lpstr>Is BCNF a perfect normal form?</vt:lpstr>
      <vt:lpstr>How good is BCNF? </vt:lpstr>
      <vt:lpstr>Further decomposition</vt:lpstr>
      <vt:lpstr>Multivalued Dependencies (MVDs)</vt:lpstr>
      <vt:lpstr>MVD (Cont.)</vt:lpstr>
      <vt:lpstr>Example</vt:lpstr>
      <vt:lpstr>Example (Cont.)</vt:lpstr>
      <vt:lpstr>Fourth Normal Form</vt:lpstr>
      <vt:lpstr>4NF Decomposition Algorithm</vt:lpstr>
      <vt:lpstr>Other Normal Forms</vt:lpstr>
      <vt:lpstr>Further Normal Forms</vt:lpstr>
      <vt:lpstr>Overall Database Design Process</vt:lpstr>
      <vt:lpstr>ER Model and Normalization</vt:lpstr>
      <vt:lpstr>Denormalization for Performance</vt:lpstr>
      <vt:lpstr>Other Design Issues</vt:lpstr>
      <vt:lpstr>End of Lecture</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Zhou Bo</cp:lastModifiedBy>
  <cp:revision>280</cp:revision>
  <cp:lastPrinted>1999-06-28T19:27:31Z</cp:lastPrinted>
  <dcterms:created xsi:type="dcterms:W3CDTF">2000-02-23T18:58:38Z</dcterms:created>
  <dcterms:modified xsi:type="dcterms:W3CDTF">2022-04-18T12:26:16Z</dcterms:modified>
</cp:coreProperties>
</file>