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7840" cy="33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7840" cy="33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7840" cy="33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7840" cy="33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7840" cy="5667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7840" cy="37778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7840" cy="267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7840" cy="1212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7840" cy="4478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BEE63F87-2D9B-4047-A6E3-191EA3AB52EB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5400000"/>
            <a:ext cx="10077840" cy="267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0" y="0"/>
            <a:ext cx="10077840" cy="1212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9315000" y="5175000"/>
            <a:ext cx="447840" cy="4478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9180000" y="5130000"/>
            <a:ext cx="71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EB44F69E-FF29-468E-A8AE-FB7BBD3C45FE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&lt;番号&gt;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0077840" cy="5667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0" y="0"/>
            <a:ext cx="10077840" cy="37778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9357840" cy="26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000" spc="-1" strike="noStrike">
                <a:solidFill>
                  <a:srgbClr val="ffffff"/>
                </a:solidFill>
                <a:latin typeface="Source Sans Pro Black"/>
              </a:rPr>
              <a:t>宿予約システム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7840" cy="148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2200" spc="-1" strike="noStrike">
                <a:solidFill>
                  <a:srgbClr val="ffffff"/>
                </a:solidFill>
                <a:latin typeface="Source Sans Pro"/>
              </a:rPr>
              <a:t>馬郡大誠　清水智也　杉本龍哉　辰己屋善旭　田尻鈴香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6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苦労した点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360000" y="162144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417"/>
              </a:spcAft>
              <a:buNone/>
            </a:pPr>
            <a:r>
              <a:rPr b="0" lang="ja-JP" sz="2400" spc="-1" strike="noStrike">
                <a:latin typeface="Arial"/>
              </a:rPr>
              <a:t>・要件定義、設計に時間をかけすぎてコーディングに入るのが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　遅くなり、全体的に作業時間がきつくなった。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417"/>
              </a:spcAft>
              <a:buNone/>
            </a:pPr>
            <a:r>
              <a:rPr b="0" lang="ja-JP" sz="2400" spc="-1" strike="noStrike">
                <a:latin typeface="Arial"/>
              </a:rPr>
              <a:t>・作成した資料を基にプログラム作っていたが途中で資料にない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　 変更が出てきてスムーズにプログラム作成が進まなかった。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6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苦労した点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360000" y="126144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283"/>
              </a:spcAft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417"/>
              </a:spcAft>
              <a:buNone/>
            </a:pPr>
            <a:r>
              <a:rPr b="0" lang="ja-JP" sz="2400" spc="-1" strike="noStrike">
                <a:latin typeface="Arial"/>
              </a:rPr>
              <a:t>・</a:t>
            </a:r>
            <a:r>
              <a:rPr b="0" lang="en-US" sz="2400" spc="-1" strike="noStrike">
                <a:latin typeface="Arial"/>
              </a:rPr>
              <a:t>git</a:t>
            </a:r>
            <a:r>
              <a:rPr b="0" lang="ja-JP" sz="2400" spc="-1" strike="noStrike">
                <a:latin typeface="Arial"/>
              </a:rPr>
              <a:t>の使い方に慣れるのが遅く、ファイルのデータ共有をする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　ときに作成したデータが消えてしまうことがあった。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417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417"/>
              </a:spcAft>
              <a:buNone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ja-JP" sz="2400" spc="-1" strike="noStrike">
                <a:latin typeface="Arial"/>
              </a:rPr>
              <a:t>・班員それぞれが作成したファイルを合わせたときにデータの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buNone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ja-JP" sz="2400" spc="-1" strike="noStrike">
                <a:latin typeface="Arial"/>
              </a:rPr>
              <a:t>　違いがありプログラムの遷移がうまくいかないことがあった。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7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今後の課題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800" spc="-1" strike="noStrike">
                <a:latin typeface="Arial"/>
              </a:rPr>
              <a:t>・チームメンバー間の情報共有を適宜行い、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latin typeface="Arial"/>
              </a:rPr>
              <a:t>   </a:t>
            </a:r>
            <a:r>
              <a:rPr b="0" lang="ja-JP" sz="2800" spc="-1" strike="noStrike">
                <a:latin typeface="Arial"/>
              </a:rPr>
              <a:t>メンバー内で一人しか知らない変更内容などをなくす。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latin typeface="Arial"/>
              </a:rPr>
              <a:t>↓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835"/>
              </a:spcAft>
              <a:buNone/>
            </a:pPr>
            <a:r>
              <a:rPr b="1" lang="ja-JP" sz="2800" spc="-1" strike="noStrike" u="heavy">
                <a:uFillTx/>
                <a:latin typeface="Arial"/>
              </a:rPr>
              <a:t>コミュニケーションエラーをなくす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ja-JP" sz="2800" spc="-1" strike="noStrike">
                <a:latin typeface="Arial"/>
              </a:rPr>
              <a:t>・</a:t>
            </a:r>
            <a:r>
              <a:rPr b="0" lang="en-US" sz="2800" spc="-1" strike="noStrike">
                <a:latin typeface="Arial"/>
              </a:rPr>
              <a:t>Java</a:t>
            </a:r>
            <a:r>
              <a:rPr b="0" lang="ja-JP" sz="2800" spc="-1" strike="noStrike">
                <a:latin typeface="Arial"/>
              </a:rPr>
              <a:t>のコーディングに慣れる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800" spc="-1" strike="noStrike">
                <a:latin typeface="Arial"/>
              </a:rPr>
              <a:t>・作業ごとの時間の配分を考えて作業を進める。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8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学んだ点、良くできた、成長した点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182160" y="1440000"/>
            <a:ext cx="1007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1" lang="en-US" sz="2600" spc="-1" strike="noStrike">
                <a:latin typeface="Arial"/>
              </a:rPr>
              <a:t>1.</a:t>
            </a:r>
            <a:r>
              <a:rPr b="1" lang="ja-JP" sz="2600" spc="-1" strike="noStrike">
                <a:latin typeface="Arial"/>
              </a:rPr>
              <a:t>学んだ点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ja-JP" sz="2600" spc="-171" strike="noStrike">
                <a:latin typeface="Arial"/>
              </a:rPr>
              <a:t>・・・</a:t>
            </a:r>
            <a:r>
              <a:rPr b="0" lang="ja-JP" sz="2600" spc="-1" strike="noStrike">
                <a:latin typeface="Arial"/>
              </a:rPr>
              <a:t>チームワークの大切さ、チーム内でのコミュニケーション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1" lang="en-US" sz="2600" spc="-1" strike="noStrike">
                <a:latin typeface="Arial"/>
                <a:ea typeface="游ゴシック"/>
              </a:rPr>
              <a:t>2.</a:t>
            </a:r>
            <a:r>
              <a:rPr b="1" lang="ja-JP" sz="2600" spc="-1" strike="noStrike">
                <a:latin typeface="Arial"/>
                <a:ea typeface="游ゴシック"/>
              </a:rPr>
              <a:t>よくできた点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ja-JP" sz="2600" spc="-171" strike="noStrike">
                <a:latin typeface="Arial"/>
                <a:ea typeface="游ゴシック"/>
              </a:rPr>
              <a:t>・・・</a:t>
            </a:r>
            <a:r>
              <a:rPr b="0" lang="ja-JP" sz="2600" spc="-1" strike="noStrike">
                <a:latin typeface="Arial"/>
                <a:ea typeface="游ゴシック"/>
              </a:rPr>
              <a:t>機能要件ないの最低限の機能を実装することが出来た。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1" lang="en-US" sz="2600" spc="-1" strike="noStrike">
                <a:latin typeface="Arial"/>
                <a:ea typeface="游ゴシック"/>
              </a:rPr>
              <a:t>3.</a:t>
            </a:r>
            <a:r>
              <a:rPr b="1" lang="ja-JP" sz="2600" spc="-1" strike="noStrike">
                <a:latin typeface="Arial"/>
                <a:ea typeface="游ゴシック"/>
              </a:rPr>
              <a:t>成長した点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ja-JP" sz="2600" spc="-171" strike="noStrike">
                <a:latin typeface="Arial"/>
                <a:ea typeface="游ゴシック"/>
              </a:rPr>
              <a:t>・・・</a:t>
            </a:r>
            <a:r>
              <a:rPr b="0" lang="ja-JP" sz="2600" spc="-1" strike="noStrike">
                <a:latin typeface="Arial"/>
                <a:ea typeface="游ゴシック"/>
              </a:rPr>
              <a:t>ホウ・レン・ソウをより意識するようになった。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211608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400" spc="-1" strike="noStrike">
                <a:solidFill>
                  <a:srgbClr val="ffffff"/>
                </a:solidFill>
                <a:latin typeface="Source Sans Pro Black"/>
              </a:rPr>
              <a:t>ご清聴ありがとうございました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目次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チームとしての目標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各個人の目標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作成物概要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工夫した点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デモ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苦労した点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今後の課題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学んだ点、よくできた、成長した点。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1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チームとしての目標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360000" y="1260720"/>
            <a:ext cx="9357840" cy="41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宿予約システムの導入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管理側・・・管理者のログイン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ja-JP" sz="2400" spc="-1" strike="noStrike">
                <a:latin typeface="Arial"/>
              </a:rPr>
              <a:t>会員の登録、検索、変更、退会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latin typeface="Arial"/>
              </a:rPr>
              <a:t>　　　　　　宿情報の登録、検索、変更、削除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None/>
            </a:pPr>
            <a:r>
              <a:rPr b="0" lang="ja-JP" sz="2400" spc="-1" strike="noStrike">
                <a:latin typeface="Arial"/>
              </a:rPr>
              <a:t>会員側・・・会員の登録、システムへのログイン、会員情報の変更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  <a:buNone/>
            </a:pP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ja-JP" sz="2400" spc="-1" strike="noStrike">
                <a:latin typeface="Arial"/>
              </a:rPr>
              <a:t>システムからの退会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ja-JP" sz="2400" spc="-1" strike="noStrike">
                <a:latin typeface="Arial"/>
              </a:rPr>
              <a:t>宿の検索</a:t>
            </a:r>
            <a:r>
              <a:rPr b="0" lang="en-US" sz="2400" spc="-1" strike="noStrike">
                <a:latin typeface="Arial"/>
              </a:rPr>
              <a:t>(</a:t>
            </a:r>
            <a:r>
              <a:rPr b="0" lang="ja-JP" sz="2400" spc="-1" strike="noStrike">
                <a:latin typeface="Arial"/>
              </a:rPr>
              <a:t>名前、キーワード</a:t>
            </a:r>
            <a:r>
              <a:rPr b="0" lang="en-US" sz="2400" spc="-1" strike="noStrike">
                <a:latin typeface="Arial"/>
              </a:rPr>
              <a:t>)</a:t>
            </a:r>
            <a:r>
              <a:rPr b="0" lang="ja-JP" sz="2400" spc="-1" strike="noStrike">
                <a:latin typeface="Arial"/>
              </a:rPr>
              <a:t>、宿の予約、予約した宿情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ja-JP" sz="2400" spc="-1" strike="noStrike">
                <a:latin typeface="Arial"/>
              </a:rPr>
              <a:t>報の確認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最低限の機能を実装する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2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各個人の目標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馬郡大誠（プロジェクトリーダー）・・・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清水智也（テクニカルリーダー）・・・班員にそれぞれが作成した機能につい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	</a:t>
            </a: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　    て理解してもらう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杉本龍哉（データベースリーダー）・・・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辰己屋善旭（ドキュメントリーダー）・・・設計書の作成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000" spc="-1" strike="noStrike">
                <a:solidFill>
                  <a:srgbClr val="2c3e50"/>
                </a:solidFill>
                <a:latin typeface="Source Sans Pro"/>
              </a:rPr>
              <a:t>田尻鈴香（テストリーダー）・・・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3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作成物概要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000" spc="-1" strike="noStrike">
                <a:latin typeface="Arial"/>
              </a:rPr>
              <a:t>・作成した機能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000" spc="-1" strike="noStrike">
                <a:latin typeface="Arial"/>
              </a:rPr>
              <a:t>１．管理側の機能・・・管理者のログイン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ja-JP" sz="2000" spc="-1" strike="noStrike">
                <a:latin typeface="Arial"/>
              </a:rPr>
              <a:t>会員情報の登録、検索、変更、削除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ja-JP" sz="2000" spc="-1" strike="noStrike">
                <a:latin typeface="Arial"/>
              </a:rPr>
              <a:t>宿情報の登録、検索、変更、削除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000" spc="-1" strike="noStrike">
                <a:latin typeface="Arial"/>
                <a:ea typeface="游ゴシック"/>
              </a:rPr>
              <a:t>２．会員側の機能・・・新規会員登録、システムへのログイン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 </a:t>
            </a:r>
            <a:r>
              <a:rPr b="0" lang="ja-JP" sz="2000" spc="-1" strike="noStrike">
                <a:latin typeface="Arial"/>
                <a:ea typeface="游ゴシック"/>
              </a:rPr>
              <a:t>会員情報の変更、システムからの退会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	</a:t>
            </a:r>
            <a:r>
              <a:rPr b="0" lang="en-US" sz="2000" spc="-1" strike="noStrike">
                <a:latin typeface="Arial"/>
                <a:ea typeface="游ゴシック"/>
              </a:rPr>
              <a:t> </a:t>
            </a:r>
            <a:r>
              <a:rPr b="0" lang="ja-JP" sz="2000" spc="-1" strike="noStrike">
                <a:latin typeface="Arial"/>
                <a:ea typeface="游ゴシック"/>
              </a:rPr>
              <a:t>宿の検索、宿の予約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000" spc="-1" strike="noStrike">
                <a:latin typeface="Arial"/>
                <a:ea typeface="游ゴシック"/>
              </a:rPr>
              <a:t>　　　　　　　　　　　予約した宿情報の確認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252000" y="1377000"/>
            <a:ext cx="9357840" cy="4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ja-JP" sz="2600" spc="-1" strike="noStrike">
                <a:latin typeface="Arial"/>
              </a:rPr>
              <a:t>・要件定義、設計の資料作成に時間をかけた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  <a:buNone/>
            </a:pPr>
            <a:r>
              <a:rPr b="0" lang="ja-JP" sz="2600" spc="-1" strike="noStrike">
                <a:latin typeface="Arial"/>
              </a:rPr>
              <a:t>作成した資料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→</a:t>
            </a:r>
            <a:r>
              <a:rPr b="0" lang="ja-JP" sz="2600" spc="-1" strike="noStrike">
                <a:latin typeface="Arial"/>
              </a:rPr>
              <a:t>要件定義書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ユースケース図、ユースケース記述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クラス設計書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テーブル設計書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画面遷移図（管理者視点、ユーザ視点）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</a:t>
            </a:r>
            <a:r>
              <a:rPr b="0" lang="en-US" sz="2600" spc="-1" strike="noStrike">
                <a:latin typeface="Arial"/>
              </a:rPr>
              <a:t>ER</a:t>
            </a:r>
            <a:r>
              <a:rPr b="0" lang="ja-JP" sz="2600" spc="-1" strike="noStrike">
                <a:latin typeface="Arial"/>
              </a:rPr>
              <a:t>図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600" spc="-1" strike="noStrike">
                <a:latin typeface="Arial"/>
              </a:rPr>
              <a:t>　画面レイアウト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69840" y="1800000"/>
            <a:ext cx="3944160" cy="3580920"/>
          </a:xfrm>
          <a:prstGeom prst="rect">
            <a:avLst/>
          </a:prstGeom>
          <a:ln w="0">
            <a:noFill/>
          </a:ln>
        </p:spPr>
      </p:pic>
      <p:sp>
        <p:nvSpPr>
          <p:cNvPr id="178" name=""/>
          <p:cNvSpPr/>
          <p:nvPr/>
        </p:nvSpPr>
        <p:spPr>
          <a:xfrm>
            <a:off x="0" y="1260000"/>
            <a:ext cx="25192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ユースケース図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4793400" y="1529280"/>
            <a:ext cx="4385880" cy="3823920"/>
          </a:xfrm>
          <a:prstGeom prst="rect">
            <a:avLst/>
          </a:prstGeom>
          <a:ln w="0">
            <a:noFill/>
          </a:ln>
        </p:spPr>
      </p:pic>
      <p:sp>
        <p:nvSpPr>
          <p:cNvPr id="180" name=""/>
          <p:cNvSpPr/>
          <p:nvPr/>
        </p:nvSpPr>
        <p:spPr>
          <a:xfrm>
            <a:off x="4680000" y="1205280"/>
            <a:ext cx="26992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画面遷移図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784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800" spc="-1" strike="noStrike">
                <a:latin typeface="Arial"/>
              </a:rPr>
              <a:t>・作成した資料を基にコード、データベースを作成した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rcRect l="-138" t="-210" r="0" b="0"/>
          <a:stretch/>
        </p:blipFill>
        <p:spPr>
          <a:xfrm rot="12000">
            <a:off x="360000" y="2057400"/>
            <a:ext cx="4143240" cy="3605400"/>
          </a:xfrm>
          <a:prstGeom prst="rect">
            <a:avLst/>
          </a:prstGeom>
          <a:ln w="0">
            <a:noFill/>
          </a:ln>
        </p:spPr>
      </p:pic>
      <p:sp>
        <p:nvSpPr>
          <p:cNvPr id="184" name=""/>
          <p:cNvSpPr/>
          <p:nvPr/>
        </p:nvSpPr>
        <p:spPr>
          <a:xfrm>
            <a:off x="360000" y="1715760"/>
            <a:ext cx="19792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クラス設計書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4680000" y="1800000"/>
            <a:ext cx="26992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テーブル設計書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4857840" y="2051280"/>
            <a:ext cx="4141440" cy="362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5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デモ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200" spc="-1" strike="noStrike">
                <a:solidFill>
                  <a:srgbClr val="2c3e50"/>
                </a:solidFill>
                <a:latin typeface="Source Sans Pro"/>
              </a:rPr>
              <a:t>画面にご注目ください。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060000" y="2160000"/>
            <a:ext cx="2742120" cy="332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2022-05-30T09:40:01Z</dcterms:created>
  <dc:creator/>
  <dc:description/>
  <dc:language>ja-JP</dc:language>
  <cp:lastModifiedBy/>
  <dcterms:modified xsi:type="dcterms:W3CDTF">2022-05-31T13:49:46Z</dcterms:modified>
  <cp:revision>35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