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ja-JP" sz="1800" spc="-1" strike="noStrike">
                <a:latin typeface="Arial"/>
              </a:rPr>
              <a:t>クリックしてタイトルテキストを編集</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ja-JP" sz="1800" spc="-1" strike="noStrike">
                <a:latin typeface="Arial"/>
              </a:rPr>
              <a:t>クリックしてアウトラインのテキストを編集</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2</a:t>
            </a:r>
            <a:r>
              <a:rPr b="0" lang="ja-JP" sz="1800" spc="-1" strike="noStrike">
                <a:latin typeface="Arial"/>
              </a:rPr>
              <a:t>レベル目のアウトライン</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3</a:t>
            </a:r>
            <a:r>
              <a:rPr b="0" lang="ja-JP" sz="1800" spc="-1" strike="noStrike">
                <a:latin typeface="Arial"/>
              </a:rPr>
              <a:t>レベル目のアウトライン</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4</a:t>
            </a:r>
            <a:r>
              <a:rPr b="0" lang="ja-JP" sz="1800" spc="-1" strike="noStrike">
                <a:latin typeface="Arial"/>
              </a:rPr>
              <a:t>レベル目のアウトライン</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5</a:t>
            </a:r>
            <a:r>
              <a:rPr b="0" lang="ja-JP" sz="1800" spc="-1" strike="noStrike">
                <a:latin typeface="Arial"/>
              </a:rPr>
              <a:t>レベル目のアウトライン</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6</a:t>
            </a:r>
            <a:r>
              <a:rPr b="0" lang="ja-JP" sz="1800" spc="-1" strike="noStrike">
                <a:latin typeface="Arial"/>
              </a:rPr>
              <a:t>レベル目のアウトライン</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7</a:t>
            </a:r>
            <a:r>
              <a:rPr b="0" lang="ja-JP"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テキスト ボックス 4"/>
          <p:cNvSpPr/>
          <p:nvPr/>
        </p:nvSpPr>
        <p:spPr>
          <a:xfrm>
            <a:off x="4419360" y="2719800"/>
            <a:ext cx="3351960" cy="1551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4800" spc="-1" strike="noStrike">
                <a:solidFill>
                  <a:srgbClr val="ffffff"/>
                </a:solidFill>
                <a:latin typeface="Calibri"/>
                <a:ea typeface="DejaVu Sans"/>
              </a:rPr>
              <a:t>C</a:t>
            </a:r>
            <a:r>
              <a:rPr b="0" lang="ja-JP" sz="4800" spc="-1" strike="noStrike">
                <a:solidFill>
                  <a:srgbClr val="ffffff"/>
                </a:solidFill>
                <a:latin typeface="Calibri"/>
                <a:ea typeface="DejaVu Sans"/>
              </a:rPr>
              <a:t>班</a:t>
            </a:r>
            <a:endParaRPr b="0" lang="en-US" sz="4800" spc="-1" strike="noStrike">
              <a:latin typeface="Arial"/>
            </a:endParaRPr>
          </a:p>
          <a:p>
            <a:pPr>
              <a:lnSpc>
                <a:spcPct val="100000"/>
              </a:lnSpc>
              <a:buNone/>
            </a:pPr>
            <a:r>
              <a:rPr b="0" lang="ja-JP" sz="4800" spc="-1" strike="noStrike">
                <a:solidFill>
                  <a:srgbClr val="ffffff"/>
                </a:solidFill>
                <a:latin typeface="Calibri"/>
                <a:ea typeface="DejaVu Sans"/>
              </a:rPr>
              <a:t>教科書販売</a:t>
            </a:r>
            <a:endParaRPr b="0" lang="en-US" sz="4800" spc="-1" strike="noStrike">
              <a:latin typeface="Arial"/>
            </a:endParaRPr>
          </a:p>
        </p:txBody>
      </p:sp>
      <p:sp>
        <p:nvSpPr>
          <p:cNvPr id="77" name="Google Shape;2524;p2"/>
          <p:cNvSpPr/>
          <p:nvPr/>
        </p:nvSpPr>
        <p:spPr>
          <a:xfrm>
            <a:off x="-666000" y="-20412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78" name="楕円 13"/>
          <p:cNvSpPr/>
          <p:nvPr/>
        </p:nvSpPr>
        <p:spPr>
          <a:xfrm>
            <a:off x="630360" y="760680"/>
            <a:ext cx="2889000" cy="27424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grpSp>
        <p:nvGrpSpPr>
          <p:cNvPr id="79" name="Google Shape;1745;p2"/>
          <p:cNvGrpSpPr/>
          <p:nvPr/>
        </p:nvGrpSpPr>
        <p:grpSpPr>
          <a:xfrm>
            <a:off x="9390600" y="816120"/>
            <a:ext cx="1518120" cy="1464480"/>
            <a:chOff x="9390600" y="816120"/>
            <a:chExt cx="1518120" cy="1464480"/>
          </a:xfrm>
        </p:grpSpPr>
        <p:sp>
          <p:nvSpPr>
            <p:cNvPr id="80" name="Google Shape;1746;p2"/>
            <p:cNvSpPr/>
            <p:nvPr/>
          </p:nvSpPr>
          <p:spPr>
            <a:xfrm>
              <a:off x="9504000" y="11653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1" name="Google Shape;1747;p2"/>
            <p:cNvSpPr/>
            <p:nvPr/>
          </p:nvSpPr>
          <p:spPr>
            <a:xfrm>
              <a:off x="9390600" y="10411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2" name="Google Shape;1748;p2"/>
            <p:cNvSpPr/>
            <p:nvPr/>
          </p:nvSpPr>
          <p:spPr>
            <a:xfrm>
              <a:off x="9502920" y="81612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3" name="Google Shape;1749;p2"/>
            <p:cNvSpPr/>
            <p:nvPr/>
          </p:nvSpPr>
          <p:spPr>
            <a:xfrm>
              <a:off x="10460520" y="82116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4" name="Google Shape;1788;p2"/>
          <p:cNvSpPr/>
          <p:nvPr/>
        </p:nvSpPr>
        <p:spPr>
          <a:xfrm rot="415800">
            <a:off x="9753840" y="582588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85" name="正方形/長方形 25"/>
          <p:cNvSpPr/>
          <p:nvPr/>
        </p:nvSpPr>
        <p:spPr>
          <a:xfrm>
            <a:off x="-452880" y="6429240"/>
            <a:ext cx="90432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86" name="Google Shape;68;p2"/>
          <p:cNvSpPr/>
          <p:nvPr/>
        </p:nvSpPr>
        <p:spPr>
          <a:xfrm rot="7750800">
            <a:off x="2567520" y="628884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87" name="PlaceHolder 12"/>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F2DD4750-D3E4-45CD-87C2-478AB9AD6204}" type="slidenum">
              <a:rPr b="0" lang="en-US" sz="1200" spc="-1" strike="noStrike">
                <a:solidFill>
                  <a:srgbClr val="ffffff"/>
                </a:solidFill>
                <a:latin typeface="Calibri"/>
              </a:rPr>
              <a:t>&lt;番号&gt;</a:t>
            </a:fld>
            <a:endParaRPr b="0" lang="en-US" sz="1200" spc="-1" strike="noStrike">
              <a:latin typeface="Arial"/>
            </a:endParaRPr>
          </a:p>
        </p:txBody>
      </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8" name="テキスト ボックス 1"/>
          <p:cNvSpPr/>
          <p:nvPr/>
        </p:nvSpPr>
        <p:spPr>
          <a:xfrm>
            <a:off x="2093040" y="568440"/>
            <a:ext cx="80046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3600" spc="-1" strike="noStrike">
                <a:solidFill>
                  <a:srgbClr val="ffffff"/>
                </a:solidFill>
                <a:latin typeface="Calibri"/>
                <a:ea typeface="DejaVu Sans"/>
              </a:rPr>
              <a:t>チーム目標：最低限の機能を入れる！</a:t>
            </a:r>
            <a:endParaRPr b="0" lang="en-US" sz="3600" spc="-1" strike="noStrike">
              <a:latin typeface="Arial"/>
            </a:endParaRPr>
          </a:p>
        </p:txBody>
      </p:sp>
      <p:grpSp>
        <p:nvGrpSpPr>
          <p:cNvPr id="229" name="Google Shape;1745;p2"/>
          <p:cNvGrpSpPr/>
          <p:nvPr/>
        </p:nvGrpSpPr>
        <p:grpSpPr>
          <a:xfrm>
            <a:off x="10507320" y="-42840"/>
            <a:ext cx="1898640" cy="1868040"/>
            <a:chOff x="10507320" y="-42840"/>
            <a:chExt cx="1898640" cy="1868040"/>
          </a:xfrm>
        </p:grpSpPr>
        <p:sp>
          <p:nvSpPr>
            <p:cNvPr id="230" name="Google Shape;1746;p2"/>
            <p:cNvSpPr/>
            <p:nvPr/>
          </p:nvSpPr>
          <p:spPr>
            <a:xfrm rot="17586600">
              <a:off x="10851480" y="12765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231" name="Google Shape;1747;p2"/>
            <p:cNvSpPr/>
            <p:nvPr/>
          </p:nvSpPr>
          <p:spPr>
            <a:xfrm rot="17586600">
              <a:off x="10737000" y="1150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232" name="Google Shape;1748;p2"/>
            <p:cNvSpPr/>
            <p:nvPr/>
          </p:nvSpPr>
          <p:spPr>
            <a:xfrm rot="17586600">
              <a:off x="10753560" y="1587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233" name="Google Shape;1749;p2"/>
            <p:cNvSpPr/>
            <p:nvPr/>
          </p:nvSpPr>
          <p:spPr>
            <a:xfrm rot="17586600">
              <a:off x="10912320" y="2646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234" name="Google Shape;1788;p2"/>
          <p:cNvSpPr/>
          <p:nvPr/>
        </p:nvSpPr>
        <p:spPr>
          <a:xfrm rot="20980800">
            <a:off x="9753480" y="582552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235" name="Google Shape;2524;p2"/>
          <p:cNvSpPr/>
          <p:nvPr/>
        </p:nvSpPr>
        <p:spPr>
          <a:xfrm>
            <a:off x="113760" y="5604840"/>
            <a:ext cx="685800" cy="657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236" name="楕円 31"/>
          <p:cNvSpPr/>
          <p:nvPr/>
        </p:nvSpPr>
        <p:spPr>
          <a:xfrm>
            <a:off x="113760" y="6069600"/>
            <a:ext cx="685800" cy="6508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237" name="Google Shape;68;p2"/>
          <p:cNvSpPr/>
          <p:nvPr/>
        </p:nvSpPr>
        <p:spPr>
          <a:xfrm rot="5400000">
            <a:off x="-448200" y="55083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238" name="コンテンツ プレースホルダー 2"/>
          <p:cNvSpPr/>
          <p:nvPr/>
        </p:nvSpPr>
        <p:spPr>
          <a:xfrm>
            <a:off x="-257400" y="2554200"/>
            <a:ext cx="2605320" cy="1742040"/>
          </a:xfrm>
          <a:prstGeom prst="rect">
            <a:avLst/>
          </a:prstGeom>
          <a:noFill/>
          <a:ln w="0">
            <a:noFill/>
          </a:ln>
        </p:spPr>
        <p:style>
          <a:lnRef idx="0"/>
          <a:fillRef idx="0"/>
          <a:effectRef idx="0"/>
          <a:fontRef idx="minor"/>
        </p:style>
        <p:txBody>
          <a:bodyPr lIns="90000" rIns="90000" tIns="45000" bIns="45000" anchor="t">
            <a:norm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　伊賀</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エラーを極力　少なく作る</a:t>
            </a:r>
            <a:endParaRPr b="0" lang="en-US" sz="2400" spc="-1" strike="noStrike">
              <a:latin typeface="Arial"/>
            </a:endParaRPr>
          </a:p>
        </p:txBody>
      </p:sp>
      <p:sp>
        <p:nvSpPr>
          <p:cNvPr id="239" name="コンテンツ プレースホルダー 2"/>
          <p:cNvSpPr/>
          <p:nvPr/>
        </p:nvSpPr>
        <p:spPr>
          <a:xfrm>
            <a:off x="2473200" y="2566440"/>
            <a:ext cx="2000160" cy="1742040"/>
          </a:xfrm>
          <a:prstGeom prst="rect">
            <a:avLst/>
          </a:prstGeom>
          <a:noFill/>
          <a:ln w="0">
            <a:noFill/>
          </a:ln>
        </p:spPr>
        <p:style>
          <a:lnRef idx="0"/>
          <a:fillRef idx="0"/>
          <a:effectRef idx="0"/>
          <a:fontRef idx="minor"/>
        </p:style>
        <p:txBody>
          <a:bodyPr lIns="90000" rIns="90000" tIns="45000" bIns="45000" anchor="t">
            <a:normAutofit fontScale="87000"/>
          </a:bodyPr>
          <a:p>
            <a:pPr algn="ctr">
              <a:lnSpc>
                <a:spcPct val="90000"/>
              </a:lnSpc>
              <a:spcBef>
                <a:spcPts val="1001"/>
              </a:spcBef>
              <a:buNone/>
              <a:tabLst>
                <a:tab algn="l" pos="0"/>
              </a:tabLst>
            </a:pPr>
            <a:r>
              <a:rPr b="0" lang="ja-JP" sz="2400" spc="-1" strike="noStrike">
                <a:solidFill>
                  <a:srgbClr val="ffffff"/>
                </a:solidFill>
                <a:latin typeface="Calibri"/>
                <a:ea typeface="DejaVu Sans"/>
              </a:rPr>
              <a:t>　鈴木</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一人で抱え込まない。</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時間を意識する。</a:t>
            </a:r>
            <a:endParaRPr b="0" lang="en-US" sz="2400" spc="-1" strike="noStrike">
              <a:latin typeface="Arial"/>
            </a:endParaRPr>
          </a:p>
        </p:txBody>
      </p:sp>
      <p:sp>
        <p:nvSpPr>
          <p:cNvPr id="240" name="コンテンツ プレースホルダー 2"/>
          <p:cNvSpPr/>
          <p:nvPr/>
        </p:nvSpPr>
        <p:spPr>
          <a:xfrm>
            <a:off x="4659840" y="2554200"/>
            <a:ext cx="2605320" cy="1742040"/>
          </a:xfrm>
          <a:prstGeom prst="rect">
            <a:avLst/>
          </a:prstGeom>
          <a:noFill/>
          <a:ln w="0">
            <a:noFill/>
          </a:ln>
        </p:spPr>
        <p:style>
          <a:lnRef idx="0"/>
          <a:fillRef idx="0"/>
          <a:effectRef idx="0"/>
          <a:fontRef idx="minor"/>
        </p:style>
        <p:txBody>
          <a:bodyPr lIns="90000" rIns="90000" tIns="45000" bIns="45000" anchor="t">
            <a:normAutofit fontScale="94000"/>
          </a:bodyPr>
          <a:p>
            <a:pPr algn="ctr">
              <a:lnSpc>
                <a:spcPct val="90000"/>
              </a:lnSpc>
              <a:spcBef>
                <a:spcPts val="1001"/>
              </a:spcBef>
              <a:buNone/>
              <a:tabLst>
                <a:tab algn="l" pos="0"/>
              </a:tabLst>
            </a:pPr>
            <a:r>
              <a:rPr b="0" lang="ja-JP" sz="2400" spc="-1" strike="noStrike">
                <a:solidFill>
                  <a:srgbClr val="ffffff"/>
                </a:solidFill>
                <a:latin typeface="Calibri"/>
                <a:ea typeface="DejaVu Sans"/>
              </a:rPr>
              <a:t>　常安</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チームメンバーのスキルに合わせた内部設計書を作る</a:t>
            </a:r>
            <a:endParaRPr b="0" lang="en-US" sz="2400" spc="-1" strike="noStrike">
              <a:latin typeface="Arial"/>
            </a:endParaRPr>
          </a:p>
        </p:txBody>
      </p:sp>
      <p:sp>
        <p:nvSpPr>
          <p:cNvPr id="241" name="コンテンツ プレースホルダー 2"/>
          <p:cNvSpPr/>
          <p:nvPr/>
        </p:nvSpPr>
        <p:spPr>
          <a:xfrm>
            <a:off x="7265880" y="2560680"/>
            <a:ext cx="2684880" cy="1742040"/>
          </a:xfrm>
          <a:prstGeom prst="rect">
            <a:avLst/>
          </a:prstGeom>
          <a:noFill/>
          <a:ln w="0">
            <a:noFill/>
          </a:ln>
        </p:spPr>
        <p:style>
          <a:lnRef idx="0"/>
          <a:fillRef idx="0"/>
          <a:effectRef idx="0"/>
          <a:fontRef idx="minor"/>
        </p:style>
        <p:txBody>
          <a:bodyPr lIns="90000" rIns="90000" tIns="45000" bIns="45000" anchor="t">
            <a:normAutofit fontScale="93000"/>
          </a:bodyPr>
          <a:p>
            <a:pPr algn="ctr">
              <a:lnSpc>
                <a:spcPct val="90000"/>
              </a:lnSpc>
              <a:spcBef>
                <a:spcPts val="1001"/>
              </a:spcBef>
              <a:buNone/>
              <a:tabLst>
                <a:tab algn="l" pos="0"/>
              </a:tabLst>
            </a:pPr>
            <a:r>
              <a:rPr b="0" lang="ja-JP" sz="2400" spc="-1" strike="noStrike">
                <a:solidFill>
                  <a:srgbClr val="ffffff"/>
                </a:solidFill>
                <a:latin typeface="Calibri"/>
                <a:ea typeface="DejaVu Sans"/>
              </a:rPr>
              <a:t>　三戸部</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分からないことをできるだけ無くし、意見を出せるようにする！</a:t>
            </a:r>
            <a:endParaRPr b="0" lang="en-US" sz="2400" spc="-1" strike="noStrike">
              <a:latin typeface="Arial"/>
            </a:endParaRPr>
          </a:p>
        </p:txBody>
      </p:sp>
      <p:sp>
        <p:nvSpPr>
          <p:cNvPr id="242" name="コンテンツ プレースホルダー 2"/>
          <p:cNvSpPr/>
          <p:nvPr/>
        </p:nvSpPr>
        <p:spPr>
          <a:xfrm>
            <a:off x="9860040" y="2566440"/>
            <a:ext cx="2330640" cy="1742040"/>
          </a:xfrm>
          <a:prstGeom prst="rect">
            <a:avLst/>
          </a:prstGeom>
          <a:noFill/>
          <a:ln w="0">
            <a:noFill/>
          </a:ln>
        </p:spPr>
        <p:style>
          <a:lnRef idx="0"/>
          <a:fillRef idx="0"/>
          <a:effectRef idx="0"/>
          <a:fontRef idx="minor"/>
        </p:style>
        <p:txBody>
          <a:bodyPr lIns="90000" rIns="90000" tIns="45000" bIns="45000" anchor="t">
            <a:norm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　三澤</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一連の流れを制作する</a:t>
            </a:r>
            <a:endParaRPr b="0" lang="en-US" sz="2400" spc="-1" strike="noStrike">
              <a:latin typeface="Arial"/>
            </a:endParaRPr>
          </a:p>
        </p:txBody>
      </p:sp>
      <p:sp>
        <p:nvSpPr>
          <p:cNvPr id="243" name="Google Shape;68;p2"/>
          <p:cNvSpPr/>
          <p:nvPr/>
        </p:nvSpPr>
        <p:spPr>
          <a:xfrm rot="5400000">
            <a:off x="5375160" y="-20001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244" name="正方形/長方形 21"/>
          <p:cNvSpPr/>
          <p:nvPr/>
        </p:nvSpPr>
        <p:spPr>
          <a:xfrm>
            <a:off x="-257400" y="-24804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45" name="PlaceHolder 10"/>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0F2BDD07-C895-4C6F-B2B3-99DDF002EEB0}" type="slidenum">
              <a:rPr b="0" lang="en-US" sz="1200" spc="-1" strike="noStrike">
                <a:solidFill>
                  <a:srgbClr val="ffffff"/>
                </a:solidFill>
                <a:latin typeface="Calibri"/>
              </a:rPr>
              <a:t>10</a:t>
            </a:fld>
            <a:endParaRPr b="0" lang="en-US" sz="1200" spc="-1" strike="noStrike">
              <a:latin typeface="Arial"/>
            </a:endParaRPr>
          </a:p>
        </p:txBody>
      </p:sp>
    </p:spTree>
  </p:cSld>
  <p:transition spd="slow">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テキスト ボックス 1"/>
          <p:cNvSpPr/>
          <p:nvPr/>
        </p:nvSpPr>
        <p:spPr>
          <a:xfrm>
            <a:off x="4271400" y="2967480"/>
            <a:ext cx="36478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5400" spc="-1" strike="noStrike">
                <a:solidFill>
                  <a:srgbClr val="ffffff"/>
                </a:solidFill>
                <a:latin typeface="Calibri"/>
                <a:ea typeface="DejaVu Sans"/>
              </a:rPr>
              <a:t>成果物概要</a:t>
            </a:r>
            <a:endParaRPr b="0" lang="en-US" sz="5400" spc="-1" strike="noStrike">
              <a:latin typeface="Arial"/>
            </a:endParaRPr>
          </a:p>
        </p:txBody>
      </p:sp>
      <p:grpSp>
        <p:nvGrpSpPr>
          <p:cNvPr id="247" name="Google Shape;1745;p2"/>
          <p:cNvGrpSpPr/>
          <p:nvPr/>
        </p:nvGrpSpPr>
        <p:grpSpPr>
          <a:xfrm>
            <a:off x="10507320" y="-42840"/>
            <a:ext cx="1898640" cy="1868040"/>
            <a:chOff x="10507320" y="-42840"/>
            <a:chExt cx="1898640" cy="1868040"/>
          </a:xfrm>
        </p:grpSpPr>
        <p:sp>
          <p:nvSpPr>
            <p:cNvPr id="248" name="Google Shape;1746;p2"/>
            <p:cNvSpPr/>
            <p:nvPr/>
          </p:nvSpPr>
          <p:spPr>
            <a:xfrm rot="17586600">
              <a:off x="10851480" y="12765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249" name="Google Shape;1747;p2"/>
            <p:cNvSpPr/>
            <p:nvPr/>
          </p:nvSpPr>
          <p:spPr>
            <a:xfrm rot="17586600">
              <a:off x="10737000" y="1150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250" name="Google Shape;1748;p2"/>
            <p:cNvSpPr/>
            <p:nvPr/>
          </p:nvSpPr>
          <p:spPr>
            <a:xfrm rot="17586600">
              <a:off x="10753560" y="1587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251" name="Google Shape;1749;p2"/>
            <p:cNvSpPr/>
            <p:nvPr/>
          </p:nvSpPr>
          <p:spPr>
            <a:xfrm rot="17586600">
              <a:off x="10912320" y="2646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252" name="Google Shape;1788;p2"/>
          <p:cNvSpPr/>
          <p:nvPr/>
        </p:nvSpPr>
        <p:spPr>
          <a:xfrm rot="20980800">
            <a:off x="9753480" y="582552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253" name="Google Shape;2524;p2"/>
          <p:cNvSpPr/>
          <p:nvPr/>
        </p:nvSpPr>
        <p:spPr>
          <a:xfrm>
            <a:off x="113760" y="4872960"/>
            <a:ext cx="1449000" cy="138924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254" name="楕円 31"/>
          <p:cNvSpPr/>
          <p:nvPr/>
        </p:nvSpPr>
        <p:spPr>
          <a:xfrm>
            <a:off x="113760" y="5344920"/>
            <a:ext cx="1449000" cy="13755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255" name="Google Shape;68;p2"/>
          <p:cNvSpPr/>
          <p:nvPr/>
        </p:nvSpPr>
        <p:spPr>
          <a:xfrm rot="8004600">
            <a:off x="5371920" y="65628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256" name="正方形/長方形 15"/>
          <p:cNvSpPr/>
          <p:nvPr/>
        </p:nvSpPr>
        <p:spPr>
          <a:xfrm>
            <a:off x="-754560" y="-33552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57" name="PlaceHolder 9"/>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E344E47C-8DFF-4228-8245-B410F06739A6}" type="slidenum">
              <a:rPr b="0" lang="en-US" sz="1200" spc="-1" strike="noStrike">
                <a:solidFill>
                  <a:srgbClr val="ffffff"/>
                </a:solidFill>
                <a:latin typeface="Calibri"/>
              </a:rPr>
              <a:t>10</a:t>
            </a:fld>
            <a:endParaRPr b="0" lang="en-US" sz="1200" spc="-1" strike="noStrike">
              <a:latin typeface="Arial"/>
            </a:endParaRPr>
          </a:p>
        </p:txBody>
      </p:sp>
    </p:spTree>
  </p:cSld>
  <p:transition spd="slow">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259"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260"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261"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62"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63"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64"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65"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66"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267"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268"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269"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270"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1"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2"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3"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4"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275"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276"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77"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78"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279"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280"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281"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82"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83"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84"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285"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286"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287"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288"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89"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90"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1"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2"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3"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4"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5"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96"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7"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8"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9"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00"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01"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02"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03"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04"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05"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06"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307"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08"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309"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10"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311"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12"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3"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314"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5"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316"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317"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8"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319"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320"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21"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22"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23"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24"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25"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26"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27"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328"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29"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330"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331"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32"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333"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34"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35"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36"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37"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38"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39"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40"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41"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42"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43"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44"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45" name="Google Shape;68;p2"/>
          <p:cNvSpPr/>
          <p:nvPr/>
        </p:nvSpPr>
        <p:spPr>
          <a:xfrm rot="5400000">
            <a:off x="9381600" y="394920"/>
            <a:ext cx="107964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346" name="Google Shape;68;p2"/>
          <p:cNvSpPr/>
          <p:nvPr/>
        </p:nvSpPr>
        <p:spPr>
          <a:xfrm rot="10800000">
            <a:off x="1793520" y="627480"/>
            <a:ext cx="1449000" cy="9975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347" name="Google Shape;68;p2"/>
          <p:cNvSpPr/>
          <p:nvPr/>
        </p:nvSpPr>
        <p:spPr>
          <a:xfrm rot="5400000">
            <a:off x="3232080" y="1862280"/>
            <a:ext cx="5728680" cy="210312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grpSp>
        <p:nvGrpSpPr>
          <p:cNvPr id="348" name="Google Shape;1745;p2"/>
          <p:cNvGrpSpPr/>
          <p:nvPr/>
        </p:nvGrpSpPr>
        <p:grpSpPr>
          <a:xfrm>
            <a:off x="12229200" y="45360"/>
            <a:ext cx="1898640" cy="1868040"/>
            <a:chOff x="12229200" y="45360"/>
            <a:chExt cx="1898640" cy="1868040"/>
          </a:xfrm>
        </p:grpSpPr>
        <p:sp>
          <p:nvSpPr>
            <p:cNvPr id="349" name="Google Shape;1746;p2"/>
            <p:cNvSpPr/>
            <p:nvPr/>
          </p:nvSpPr>
          <p:spPr>
            <a:xfrm rot="17586600">
              <a:off x="12573360" y="13647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350" name="Google Shape;1747;p2"/>
            <p:cNvSpPr/>
            <p:nvPr/>
          </p:nvSpPr>
          <p:spPr>
            <a:xfrm rot="17586600">
              <a:off x="12458880" y="12384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351" name="Google Shape;1748;p2"/>
            <p:cNvSpPr/>
            <p:nvPr/>
          </p:nvSpPr>
          <p:spPr>
            <a:xfrm rot="17586600">
              <a:off x="12475440" y="2469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352" name="Google Shape;1749;p2"/>
            <p:cNvSpPr/>
            <p:nvPr/>
          </p:nvSpPr>
          <p:spPr>
            <a:xfrm rot="17586600">
              <a:off x="12634200" y="35244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353" name="Google Shape;1788;p2"/>
          <p:cNvSpPr/>
          <p:nvPr/>
        </p:nvSpPr>
        <p:spPr>
          <a:xfrm rot="20980800">
            <a:off x="8278920" y="761004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354" name="Google Shape;2524;p2"/>
          <p:cNvSpPr/>
          <p:nvPr/>
        </p:nvSpPr>
        <p:spPr>
          <a:xfrm>
            <a:off x="-1360440" y="6657480"/>
            <a:ext cx="1449000" cy="138924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355" name="楕円 122"/>
          <p:cNvSpPr/>
          <p:nvPr/>
        </p:nvSpPr>
        <p:spPr>
          <a:xfrm>
            <a:off x="-1360440" y="7129440"/>
            <a:ext cx="1449000" cy="13755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356" name="Google Shape;68;p2"/>
          <p:cNvSpPr/>
          <p:nvPr/>
        </p:nvSpPr>
        <p:spPr>
          <a:xfrm rot="8004600">
            <a:off x="3897720" y="83473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357" name="正方形/長方形 10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358" name="PlaceHolder 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00A35752-0D28-4CE2-835E-B15711F37BEF}" type="slidenum">
              <a:rPr b="0" lang="en-US" sz="1200" spc="-1" strike="noStrike">
                <a:solidFill>
                  <a:srgbClr val="ffffff"/>
                </a:solidFill>
                <a:latin typeface="Calibri"/>
              </a:rPr>
              <a:t>10</a:t>
            </a:fld>
            <a:endParaRPr b="0" lang="en-US" sz="1200" spc="-1" strike="noStrike">
              <a:latin typeface="Arial"/>
            </a:endParaRPr>
          </a:p>
        </p:txBody>
      </p:sp>
      <p:sp>
        <p:nvSpPr>
          <p:cNvPr id="359" name="テキスト ボックス 6"/>
          <p:cNvSpPr/>
          <p:nvPr/>
        </p:nvSpPr>
        <p:spPr>
          <a:xfrm>
            <a:off x="6840" y="23400"/>
            <a:ext cx="17928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三戸部 婷</a:t>
            </a:r>
            <a:endParaRPr b="0" lang="en-US" sz="2800" spc="-1" strike="noStrike">
              <a:latin typeface="Arial"/>
            </a:endParaRPr>
          </a:p>
        </p:txBody>
      </p:sp>
    </p:spTree>
  </p:cSld>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1">
                                  <p:stCondLst>
                                    <p:cond delay="0"/>
                                  </p:stCondLst>
                                  <p:childTnLst>
                                    <p:set>
                                      <p:cBhvr>
                                        <p:cTn id="6" dur="1" fill="hold">
                                          <p:stCondLst>
                                            <p:cond delay="0"/>
                                          </p:stCondLst>
                                        </p:cTn>
                                        <p:tgtEl>
                                          <p:spTgt spid="346"/>
                                        </p:tgtEl>
                                        <p:attrNameLst>
                                          <p:attrName>style.visibility</p:attrName>
                                        </p:attrNameLst>
                                      </p:cBhvr>
                                      <p:to>
                                        <p:strVal val="visible"/>
                                      </p:to>
                                    </p:set>
                                    <p:animEffect filter="wipe(up)" transition="in">
                                      <p:cBhvr additive="repl">
                                        <p:cTn id="7" dur="500"/>
                                        <p:tgtEl>
                                          <p:spTgt spid="346"/>
                                        </p:tgtEl>
                                      </p:cBhvr>
                                    </p:animEffect>
                                  </p:childTnLst>
                                </p:cTn>
                              </p:par>
                              <p:par>
                                <p:cTn id="8" nodeType="withEffect" fill="hold" presetClass="entr" presetID="22" presetSubtype="1">
                                  <p:stCondLst>
                                    <p:cond delay="0"/>
                                  </p:stCondLst>
                                  <p:childTnLst>
                                    <p:set>
                                      <p:cBhvr>
                                        <p:cTn id="9" dur="1" fill="hold">
                                          <p:stCondLst>
                                            <p:cond delay="0"/>
                                          </p:stCondLst>
                                        </p:cTn>
                                        <p:tgtEl>
                                          <p:spTgt spid="347"/>
                                        </p:tgtEl>
                                        <p:attrNameLst>
                                          <p:attrName>style.visibility</p:attrName>
                                        </p:attrNameLst>
                                      </p:cBhvr>
                                      <p:to>
                                        <p:strVal val="visible"/>
                                      </p:to>
                                    </p:set>
                                    <p:animEffect filter="wipe(up)" transition="in">
                                      <p:cBhvr additive="repl">
                                        <p:cTn id="10" dur="500"/>
                                        <p:tgtEl>
                                          <p:spTgt spid="347"/>
                                        </p:tgtEl>
                                      </p:cBhvr>
                                    </p:animEffect>
                                  </p:childTnLst>
                                </p:cTn>
                              </p:par>
                              <p:par>
                                <p:cTn id="11" nodeType="withEffect" fill="hold" presetClass="entr" presetID="22" presetSubtype="1">
                                  <p:stCondLst>
                                    <p:cond delay="0"/>
                                  </p:stCondLst>
                                  <p:childTnLst>
                                    <p:set>
                                      <p:cBhvr>
                                        <p:cTn id="12" dur="1" fill="hold">
                                          <p:stCondLst>
                                            <p:cond delay="0"/>
                                          </p:stCondLst>
                                        </p:cTn>
                                        <p:tgtEl>
                                          <p:spTgt spid="345"/>
                                        </p:tgtEl>
                                        <p:attrNameLst>
                                          <p:attrName>style.visibility</p:attrName>
                                        </p:attrNameLst>
                                      </p:cBhvr>
                                      <p:to>
                                        <p:strVal val="visible"/>
                                      </p:to>
                                    </p:set>
                                    <p:animEffect filter="wipe(up)" transition="in">
                                      <p:cBhvr additive="repl">
                                        <p:cTn id="13"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361"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62"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63"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64"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65"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66"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67"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68"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369"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370"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371"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372"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3"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4"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5"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6"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377"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378"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79"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80"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381"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382"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83"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84"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85"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86"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387"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388"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389"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390"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91"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92"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3"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4"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5"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6"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7"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98"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9"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00"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01"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02"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03"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04"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05"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06"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07"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08"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409"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10"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411"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12"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413"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14"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15"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416"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17"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418"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419"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20"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421"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422"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23"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24"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25"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26"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27"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28"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29"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430"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1"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432"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433"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4"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435"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36"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7"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8"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9"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40"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41"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42"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43"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44"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45"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46"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47" name="Google Shape;68;p2"/>
          <p:cNvSpPr/>
          <p:nvPr/>
        </p:nvSpPr>
        <p:spPr>
          <a:xfrm rot="10800000">
            <a:off x="7451280" y="2043360"/>
            <a:ext cx="2952720" cy="79848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448" name="Google Shape;68;p2"/>
          <p:cNvSpPr/>
          <p:nvPr/>
        </p:nvSpPr>
        <p:spPr>
          <a:xfrm rot="5400000">
            <a:off x="8126640" y="2211120"/>
            <a:ext cx="692640" cy="20433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449" name="正方形/長方形 9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450" name="PlaceHolder 4"/>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A6A78AE3-1C61-4084-A7A0-09700471FA4B}" type="slidenum">
              <a:rPr b="0" lang="en-US" sz="1200" spc="-1" strike="noStrike">
                <a:solidFill>
                  <a:srgbClr val="ffffff"/>
                </a:solidFill>
                <a:latin typeface="Calibri"/>
              </a:rPr>
              <a:t>10</a:t>
            </a:fld>
            <a:endParaRPr b="0" lang="en-US" sz="1200" spc="-1" strike="noStrike">
              <a:latin typeface="Arial"/>
            </a:endParaRPr>
          </a:p>
        </p:txBody>
      </p:sp>
      <p:sp>
        <p:nvSpPr>
          <p:cNvPr id="451" name="テキスト ボックス 8"/>
          <p:cNvSpPr/>
          <p:nvPr/>
        </p:nvSpPr>
        <p:spPr>
          <a:xfrm>
            <a:off x="0" y="23400"/>
            <a:ext cx="2083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三澤 健太郎</a:t>
            </a:r>
            <a:endParaRPr b="0" lang="en-US" sz="2800" spc="-1" strike="noStrike">
              <a:latin typeface="Arial"/>
            </a:endParaRPr>
          </a:p>
        </p:txBody>
      </p:sp>
    </p:spTree>
  </p:cSld>
  <p:transition spd="slow">
    <p:fade/>
  </p:transition>
  <p:timing>
    <p:tnLst>
      <p:par>
        <p:cTn id="14" dur="indefinite" restart="never" nodeType="tmRoot">
          <p:childTnLst>
            <p:seq>
              <p:cTn id="15" dur="indefinite" nodeType="mainSeq">
                <p:childTnLst>
                  <p:par>
                    <p:cTn id="16" fill="hold">
                      <p:stCondLst>
                        <p:cond delay="indefinite"/>
                      </p:stCondLst>
                      <p:childTnLst>
                        <p:par>
                          <p:cTn id="17" fill="hold">
                            <p:stCondLst>
                              <p:cond delay="0"/>
                            </p:stCondLst>
                            <p:childTnLst>
                              <p:par>
                                <p:cTn id="18" nodeType="clickEffect" fill="hold" presetClass="entr" presetID="22" presetSubtype="1">
                                  <p:stCondLst>
                                    <p:cond delay="0"/>
                                  </p:stCondLst>
                                  <p:childTnLst>
                                    <p:set>
                                      <p:cBhvr>
                                        <p:cTn id="19" dur="1" fill="hold">
                                          <p:stCondLst>
                                            <p:cond delay="0"/>
                                          </p:stCondLst>
                                        </p:cTn>
                                        <p:tgtEl>
                                          <p:spTgt spid="447"/>
                                        </p:tgtEl>
                                        <p:attrNameLst>
                                          <p:attrName>style.visibility</p:attrName>
                                        </p:attrNameLst>
                                      </p:cBhvr>
                                      <p:to>
                                        <p:strVal val="visible"/>
                                      </p:to>
                                    </p:set>
                                    <p:animEffect filter="wipe(up)" transition="in">
                                      <p:cBhvr additive="repl">
                                        <p:cTn id="20" dur="500"/>
                                        <p:tgtEl>
                                          <p:spTgt spid="447"/>
                                        </p:tgtEl>
                                      </p:cBhvr>
                                    </p:animEffect>
                                  </p:childTnLst>
                                </p:cTn>
                              </p:par>
                              <p:par>
                                <p:cTn id="21" nodeType="withEffect" fill="hold" presetClass="entr" presetID="22" presetSubtype="1">
                                  <p:stCondLst>
                                    <p:cond delay="0"/>
                                  </p:stCondLst>
                                  <p:childTnLst>
                                    <p:set>
                                      <p:cBhvr>
                                        <p:cTn id="22" dur="1" fill="hold">
                                          <p:stCondLst>
                                            <p:cond delay="0"/>
                                          </p:stCondLst>
                                        </p:cTn>
                                        <p:tgtEl>
                                          <p:spTgt spid="448"/>
                                        </p:tgtEl>
                                        <p:attrNameLst>
                                          <p:attrName>style.visibility</p:attrName>
                                        </p:attrNameLst>
                                      </p:cBhvr>
                                      <p:to>
                                        <p:strVal val="visible"/>
                                      </p:to>
                                    </p:set>
                                    <p:animEffect filter="wipe(up)" transition="in">
                                      <p:cBhvr additive="repl">
                                        <p:cTn id="23"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453"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54"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55"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56"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57"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58"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59"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60"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461"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462"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463"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464"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5"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6"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7"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8"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469"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470"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71"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72"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473"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474"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75"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76"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77"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78"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479"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480"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481"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482"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83"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84"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5"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6"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7"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8"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9"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90"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91"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92"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93"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94"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95"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96"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97"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98"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99"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00"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501"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02"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503"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04"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505"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06"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7"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508"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9"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510"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511"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12"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513"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514"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15"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16"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17"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18"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19"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20"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21"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522"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23"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524"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525"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26"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527"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28"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29"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0"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1"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2"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33"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34"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35"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36"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7"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38"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39" name="‼点線" hidden="1"/>
          <p:cNvSpPr/>
          <p:nvPr/>
        </p:nvSpPr>
        <p:spPr>
          <a:xfrm rot="5400000">
            <a:off x="7873560" y="3611160"/>
            <a:ext cx="280080" cy="3999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38100">
            <a:solidFill>
              <a:srgbClr val="ff0000"/>
            </a:solidFill>
            <a:prstDash val="sysDot"/>
            <a:round/>
          </a:ln>
        </p:spPr>
        <p:style>
          <a:lnRef idx="0"/>
          <a:fillRef idx="0"/>
          <a:effectRef idx="0"/>
          <a:fontRef idx="minor"/>
        </p:style>
      </p:sp>
      <p:sp>
        <p:nvSpPr>
          <p:cNvPr id="540" name="正方形/長方形 98"/>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541" name="Google Shape;68;p2"/>
          <p:cNvSpPr/>
          <p:nvPr/>
        </p:nvSpPr>
        <p:spPr>
          <a:xfrm rot="10800000">
            <a:off x="2609640" y="1955520"/>
            <a:ext cx="2297880" cy="342648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542" name="Google Shape;68;p2"/>
          <p:cNvSpPr/>
          <p:nvPr/>
        </p:nvSpPr>
        <p:spPr>
          <a:xfrm rot="10800000">
            <a:off x="10403280" y="2177280"/>
            <a:ext cx="1773000" cy="15267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543" name="PlaceHolder 5"/>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905BAEE3-05E9-465D-A75D-3B5410798CEA}" type="slidenum">
              <a:rPr b="0" lang="en-US" sz="1200" spc="-1" strike="noStrike">
                <a:solidFill>
                  <a:srgbClr val="ffffff"/>
                </a:solidFill>
                <a:latin typeface="Calibri"/>
              </a:rPr>
              <a:t>10</a:t>
            </a:fld>
            <a:endParaRPr b="0" lang="en-US" sz="1200" spc="-1" strike="noStrike">
              <a:latin typeface="Arial"/>
            </a:endParaRPr>
          </a:p>
        </p:txBody>
      </p:sp>
      <p:sp>
        <p:nvSpPr>
          <p:cNvPr id="544" name="テキスト ボックス 9"/>
          <p:cNvSpPr/>
          <p:nvPr/>
        </p:nvSpPr>
        <p:spPr>
          <a:xfrm>
            <a:off x="0" y="23400"/>
            <a:ext cx="17996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伊賀 義晃</a:t>
            </a:r>
            <a:endParaRPr b="0" lang="en-US" sz="2800" spc="-1" strike="noStrike">
              <a:latin typeface="Arial"/>
            </a:endParaRPr>
          </a:p>
        </p:txBody>
      </p:sp>
    </p:spTree>
  </p:cSld>
  <p:transition spd="slow">
    <p:fade/>
  </p:transition>
  <p:timing>
    <p:tnLst>
      <p:par>
        <p:cTn id="24" dur="indefinite" restart="never" nodeType="tmRoot">
          <p:childTnLst>
            <p:seq>
              <p:cTn id="25" dur="indefinite" nodeType="mainSeq">
                <p:childTnLst>
                  <p:par>
                    <p:cTn id="26" fill="hold">
                      <p:stCondLst>
                        <p:cond delay="indefinite"/>
                      </p:stCondLst>
                      <p:childTnLst>
                        <p:par>
                          <p:cTn id="27" fill="hold">
                            <p:stCondLst>
                              <p:cond delay="0"/>
                            </p:stCondLst>
                            <p:childTnLst>
                              <p:par>
                                <p:cTn id="28" nodeType="clickEffect" fill="hold" presetClass="entr" presetID="22" presetSubtype="1">
                                  <p:stCondLst>
                                    <p:cond delay="0"/>
                                  </p:stCondLst>
                                  <p:childTnLst>
                                    <p:set>
                                      <p:cBhvr>
                                        <p:cTn id="29" dur="1" fill="hold">
                                          <p:stCondLst>
                                            <p:cond delay="0"/>
                                          </p:stCondLst>
                                        </p:cTn>
                                        <p:tgtEl>
                                          <p:spTgt spid="541"/>
                                        </p:tgtEl>
                                        <p:attrNameLst>
                                          <p:attrName>style.visibility</p:attrName>
                                        </p:attrNameLst>
                                      </p:cBhvr>
                                      <p:to>
                                        <p:strVal val="visible"/>
                                      </p:to>
                                    </p:set>
                                    <p:animEffect filter="wipe(up)" transition="in">
                                      <p:cBhvr additive="repl">
                                        <p:cTn id="30" dur="500"/>
                                        <p:tgtEl>
                                          <p:spTgt spid="541"/>
                                        </p:tgtEl>
                                      </p:cBhvr>
                                    </p:animEffect>
                                  </p:childTnLst>
                                </p:cTn>
                              </p:par>
                              <p:par>
                                <p:cTn id="31" nodeType="withEffect" fill="hold" presetClass="entr" presetID="22" presetSubtype="1">
                                  <p:stCondLst>
                                    <p:cond delay="0"/>
                                  </p:stCondLst>
                                  <p:childTnLst>
                                    <p:set>
                                      <p:cBhvr>
                                        <p:cTn id="32" dur="1" fill="hold">
                                          <p:stCondLst>
                                            <p:cond delay="0"/>
                                          </p:stCondLst>
                                        </p:cTn>
                                        <p:tgtEl>
                                          <p:spTgt spid="542"/>
                                        </p:tgtEl>
                                        <p:attrNameLst>
                                          <p:attrName>style.visibility</p:attrName>
                                        </p:attrNameLst>
                                      </p:cBhvr>
                                      <p:to>
                                        <p:strVal val="visible"/>
                                      </p:to>
                                    </p:set>
                                    <p:animEffect filter="wipe(up)" transition="in">
                                      <p:cBhvr additive="repl">
                                        <p:cTn id="33" dur="5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四角形: 角を丸くする 1"/>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546" name="正方形/長方形 1"/>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47" name="正方形/長方形 2"/>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48" name="ひし形 1"/>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49" name="直線矢印コネクタ 1"/>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0" name="直線矢印コネクタ 2"/>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1" name="直線矢印コネクタ 3"/>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2" name="ひし形 2"/>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53" name="正方形/長方形 3"/>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554" name="正方形/長方形 4"/>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555" name="正方形/長方形 7"/>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556" name="正方形/長方形 8"/>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557" name="直線矢印コネクタ 4"/>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8" name="直線矢印コネクタ 5"/>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9" name="直線矢印コネクタ 6"/>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60" name="直線矢印コネクタ 7"/>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61" name="正方形/長方形 9"/>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562" name="正方形/長方形 10"/>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563" name="正方形/長方形 11"/>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64" name="正方形/長方形 16"/>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65" name="正方形/長方形 17"/>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566" name="正方形/長方形 18"/>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567" name="正方形/長方形 19"/>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68" name="ひし形 3"/>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69" name="正方形/長方形 27"/>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70" name="正方形/長方形 34"/>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71" name="正方形/長方形 35"/>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572" name="正方形/長方形 36"/>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573" name="正方形/長方形 37"/>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574" name="正方形/長方形 38"/>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575" name="直線コネクタ 1"/>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76" name="ひし形 4"/>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77" name="直線矢印コネクタ 11"/>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78" name="直線矢印コネクタ 12"/>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79" name="直線矢印コネクタ 13"/>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0" name="コネクタ: カギ線 1"/>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1" name="コネクタ: カギ線 2"/>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2" name="ひし形 5"/>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83" name="コネクタ: カギ線 3"/>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4" name="コネクタ: カギ線 4"/>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5" name="直線矢印コネクタ 1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6" name="直線コネクタ 2"/>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87" name="直線コネクタ 3"/>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88" name="直線コネクタ 4"/>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89" name="直線コネクタ 5"/>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90" name="直線コネクタ 12"/>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91" name="コネクタ: カギ線 5"/>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92" name="コネクタ: カギ線 6"/>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93" name="正方形/長方形 39"/>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594" name="正方形/長方形 40"/>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95" name="正方形/長方形 41"/>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596" name="直線コネクタ 13"/>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97" name="正方形/長方形 42"/>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598" name="正方形/長方形 43"/>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99" name="直線矢印コネクタ 15"/>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0" name="正方形/長方形 44"/>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601" name="直線矢印コネクタ 2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2" name="正方形/長方形 45"/>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603" name="正方形/長方形 46"/>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604" name="直線矢印コネクタ 21"/>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5" name="正方形/長方形 47"/>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606" name="正方形/長方形 48"/>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607" name="直線矢印コネクタ 22"/>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8" name="直線コネクタ 14"/>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09" name="直線コネクタ 22"/>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10" name="コネクタ: カギ線 7"/>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11" name="コネクタ: カギ線 8"/>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12" name="コネクタ: カギ線 9"/>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13" name="コネクタ: カギ線 10"/>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14" name="正方形/長方形 49"/>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615" name="直線矢印コネクタ 23"/>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16" name="正方形/長方形 50"/>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617" name="正方形/長方形 51"/>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618" name="直線矢印コネクタ 24"/>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19" name="正方形/長方形 55"/>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620" name="正方形/長方形 58"/>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21" name="直線矢印コネクタ 25"/>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2" name="直線矢印コネクタ 26"/>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3" name="直線矢印コネクタ 27"/>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4" name="直線矢印コネクタ 28"/>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5" name="直線コネクタ 23"/>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26" name="直線コネクタ 25"/>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27" name="直線コネクタ 26"/>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28" name="直線コネクタ 27"/>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29" name="直線矢印コネクタ 2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30" name="直線コネクタ 28"/>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31" name="正方形/長方形 60"/>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32" name="‼Google Shape;68;p 1"/>
          <p:cNvSpPr/>
          <p:nvPr/>
        </p:nvSpPr>
        <p:spPr>
          <a:xfrm rot="5400000">
            <a:off x="-1206720" y="2572560"/>
            <a:ext cx="764640" cy="9525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633" name="‼Google Shape;68;p 2"/>
          <p:cNvSpPr/>
          <p:nvPr/>
        </p:nvSpPr>
        <p:spPr>
          <a:xfrm rot="5400000">
            <a:off x="13106880" y="578880"/>
            <a:ext cx="718920" cy="20613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634" name="Google Shape;68;p 1"/>
          <p:cNvSpPr/>
          <p:nvPr/>
        </p:nvSpPr>
        <p:spPr>
          <a:xfrm rot="10800000">
            <a:off x="7172640" y="4183920"/>
            <a:ext cx="1627920" cy="18126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635" name="正方形/長方形 6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636" name="PlaceHolder 1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DF11D6C4-F1E7-49D2-8943-D0022363342B}" type="slidenum">
              <a:rPr b="0" lang="en-US" sz="1200" spc="-1" strike="noStrike">
                <a:solidFill>
                  <a:srgbClr val="ffffff"/>
                </a:solidFill>
                <a:latin typeface="Calibri"/>
              </a:rPr>
              <a:t>10</a:t>
            </a:fld>
            <a:endParaRPr b="0" lang="en-US" sz="1200" spc="-1" strike="noStrike">
              <a:latin typeface="Arial"/>
            </a:endParaRPr>
          </a:p>
        </p:txBody>
      </p:sp>
      <p:sp>
        <p:nvSpPr>
          <p:cNvPr id="637" name="テキスト ボックス 10"/>
          <p:cNvSpPr/>
          <p:nvPr/>
        </p:nvSpPr>
        <p:spPr>
          <a:xfrm>
            <a:off x="0" y="23400"/>
            <a:ext cx="17996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鈴木 蒼衣</a:t>
            </a:r>
            <a:endParaRPr b="0" lang="en-US" sz="2800" spc="-1" strike="noStrike">
              <a:latin typeface="Arial"/>
            </a:endParaRPr>
          </a:p>
        </p:txBody>
      </p:sp>
    </p:spTree>
  </p:cSld>
  <p:transition spd="slow">
    <p:fade/>
  </p:transition>
  <p:timing>
    <p:tnLst>
      <p:par>
        <p:cTn id="34" dur="indefinite" restart="never" nodeType="tmRoot">
          <p:childTnLst>
            <p:seq>
              <p:cTn id="35" dur="indefinite" nodeType="mainSeq">
                <p:childTnLst>
                  <p:par>
                    <p:cTn id="36" fill="hold">
                      <p:stCondLst>
                        <p:cond delay="indefinite"/>
                      </p:stCondLst>
                      <p:childTnLst>
                        <p:par>
                          <p:cTn id="37" fill="hold">
                            <p:stCondLst>
                              <p:cond delay="0"/>
                            </p:stCondLst>
                            <p:childTnLst>
                              <p:par>
                                <p:cTn id="38" nodeType="clickEffect" fill="hold" presetClass="entr" presetID="22" presetSubtype="1">
                                  <p:stCondLst>
                                    <p:cond delay="0"/>
                                  </p:stCondLst>
                                  <p:childTnLst>
                                    <p:set>
                                      <p:cBhvr>
                                        <p:cTn id="39" dur="1" fill="hold">
                                          <p:stCondLst>
                                            <p:cond delay="0"/>
                                          </p:stCondLst>
                                        </p:cTn>
                                        <p:tgtEl>
                                          <p:spTgt spid="634"/>
                                        </p:tgtEl>
                                        <p:attrNameLst>
                                          <p:attrName>style.visibility</p:attrName>
                                        </p:attrNameLst>
                                      </p:cBhvr>
                                      <p:to>
                                        <p:strVal val="visible"/>
                                      </p:to>
                                    </p:set>
                                    <p:animEffect filter="wipe(up)" transition="in">
                                      <p:cBhvr additive="repl">
                                        <p:cTn id="40" dur="500"/>
                                        <p:tgtEl>
                                          <p:spTgt spid="6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639"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40"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41"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42"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43"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44"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45"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46"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647"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648"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649"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650"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1"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2"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3"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4"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655"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656"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57"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58"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659"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660"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61"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62"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63"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64"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665"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666"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667"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668"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69"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70"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1"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2"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3"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4"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5"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76"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7"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8"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9"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80"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81"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82"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83"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84"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85"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86"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687"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88"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689"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90"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691"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92"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3"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694"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5"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696"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697"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8"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699"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700"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01"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02"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03"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704"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705"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706"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07" name="正方形/長方形 7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708"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709"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10"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711"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712"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13"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714"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715"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16"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17"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18"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19"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20"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21"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22"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23"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24"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25"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726" name="‼点線"/>
          <p:cNvSpPr/>
          <p:nvPr/>
        </p:nvSpPr>
        <p:spPr>
          <a:xfrm rot="5400000">
            <a:off x="2667960" y="-2666160"/>
            <a:ext cx="6856920" cy="1219104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38100">
            <a:solidFill>
              <a:srgbClr val="ff0000"/>
            </a:solidFill>
            <a:prstDash val="sysDot"/>
            <a:round/>
          </a:ln>
        </p:spPr>
        <p:style>
          <a:lnRef idx="0"/>
          <a:fillRef idx="0"/>
          <a:effectRef idx="0"/>
          <a:fontRef idx="minor"/>
        </p:style>
      </p:sp>
      <p:sp>
        <p:nvSpPr>
          <p:cNvPr id="727" name="Google Shape;68;p2"/>
          <p:cNvSpPr/>
          <p:nvPr/>
        </p:nvSpPr>
        <p:spPr>
          <a:xfrm rot="10800000">
            <a:off x="7443360" y="3512880"/>
            <a:ext cx="1071000" cy="576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728" name="PlaceHolder 7"/>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FDB753A1-BB87-4D85-BB7F-512D5566D58C}" type="slidenum">
              <a:rPr b="0" lang="en-US" sz="1200" spc="-1" strike="noStrike">
                <a:solidFill>
                  <a:srgbClr val="ffffff"/>
                </a:solidFill>
                <a:latin typeface="Calibri"/>
              </a:rPr>
              <a:t>10</a:t>
            </a:fld>
            <a:endParaRPr b="0" lang="en-US" sz="1200" spc="-1" strike="noStrike">
              <a:latin typeface="Arial"/>
            </a:endParaRPr>
          </a:p>
        </p:txBody>
      </p:sp>
      <p:sp>
        <p:nvSpPr>
          <p:cNvPr id="729" name="テキスト ボックス 11"/>
          <p:cNvSpPr/>
          <p:nvPr/>
        </p:nvSpPr>
        <p:spPr>
          <a:xfrm>
            <a:off x="720" y="23400"/>
            <a:ext cx="1438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常安 空</a:t>
            </a:r>
            <a:endParaRPr b="0" lang="en-US" sz="2800" spc="-1" strike="noStrike">
              <a:latin typeface="Arial"/>
            </a:endParaRPr>
          </a:p>
        </p:txBody>
      </p:sp>
    </p:spTree>
  </p:cSld>
  <p:transition spd="slow">
    <p:fade/>
  </p:transition>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22" presetSubtype="1">
                                  <p:stCondLst>
                                    <p:cond delay="0"/>
                                  </p:stCondLst>
                                  <p:childTnLst>
                                    <p:set>
                                      <p:cBhvr>
                                        <p:cTn id="46" dur="1" fill="hold">
                                          <p:stCondLst>
                                            <p:cond delay="0"/>
                                          </p:stCondLst>
                                        </p:cTn>
                                        <p:tgtEl>
                                          <p:spTgt spid="727"/>
                                        </p:tgtEl>
                                        <p:attrNameLst>
                                          <p:attrName>style.visibility</p:attrName>
                                        </p:attrNameLst>
                                      </p:cBhvr>
                                      <p:to>
                                        <p:strVal val="visible"/>
                                      </p:to>
                                    </p:set>
                                    <p:animEffect filter="wipe(up)" transition="in">
                                      <p:cBhvr additive="repl">
                                        <p:cTn id="47" dur="500"/>
                                        <p:tgtEl>
                                          <p:spTgt spid="727"/>
                                        </p:tgtEl>
                                      </p:cBhvr>
                                    </p:animEffect>
                                  </p:childTnLst>
                                </p:cTn>
                              </p:par>
                              <p:par>
                                <p:cTn id="48" nodeType="withEffect" fill="hold" presetClass="entr" presetID="22" presetSubtype="1">
                                  <p:stCondLst>
                                    <p:cond delay="0"/>
                                  </p:stCondLst>
                                  <p:childTnLst>
                                    <p:set>
                                      <p:cBhvr>
                                        <p:cTn id="49" dur="1" fill="hold">
                                          <p:stCondLst>
                                            <p:cond delay="0"/>
                                          </p:stCondLst>
                                        </p:cTn>
                                        <p:tgtEl>
                                          <p:spTgt spid="726"/>
                                        </p:tgtEl>
                                        <p:attrNameLst>
                                          <p:attrName>style.visibility</p:attrName>
                                        </p:attrNameLst>
                                      </p:cBhvr>
                                      <p:to>
                                        <p:strVal val="visible"/>
                                      </p:to>
                                    </p:set>
                                    <p:animEffect filter="wipe(up)" transition="in">
                                      <p:cBhvr additive="repl">
                                        <p:cTn id="50" dur="500"/>
                                        <p:tgtEl>
                                          <p:spTgt spid="7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title"/>
          </p:nvPr>
        </p:nvSpPr>
        <p:spPr>
          <a:xfrm>
            <a:off x="838080" y="2766240"/>
            <a:ext cx="10514520" cy="1324440"/>
          </a:xfrm>
          <a:prstGeom prst="rect">
            <a:avLst/>
          </a:prstGeom>
          <a:noFill/>
          <a:ln w="0">
            <a:noFill/>
          </a:ln>
        </p:spPr>
        <p:txBody>
          <a:bodyPr lIns="90000" rIns="90000" tIns="45000" bIns="45000" anchor="ctr">
            <a:noAutofit/>
          </a:bodyPr>
          <a:p>
            <a:pPr algn="ctr">
              <a:lnSpc>
                <a:spcPct val="90000"/>
              </a:lnSpc>
              <a:buNone/>
            </a:pPr>
            <a:r>
              <a:rPr b="0" lang="ja-JP" sz="4400" spc="-1" strike="noStrike">
                <a:solidFill>
                  <a:srgbClr val="ffffff"/>
                </a:solidFill>
                <a:latin typeface="Calibri Light"/>
              </a:rPr>
              <a:t>デモタイム</a:t>
            </a:r>
            <a:endParaRPr b="0" lang="en-US" sz="4400" spc="-1" strike="noStrike">
              <a:latin typeface="Arial"/>
            </a:endParaRPr>
          </a:p>
        </p:txBody>
      </p:sp>
      <p:sp>
        <p:nvSpPr>
          <p:cNvPr id="731" name="直線コネクタ 15"/>
          <p:cNvSpPr/>
          <p:nvPr/>
        </p:nvSpPr>
        <p:spPr>
          <a:xfrm>
            <a:off x="3346920" y="373932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2" name="直線コネクタ 16"/>
          <p:cNvSpPr/>
          <p:nvPr/>
        </p:nvSpPr>
        <p:spPr>
          <a:xfrm>
            <a:off x="4539600" y="3210480"/>
            <a:ext cx="360" cy="1057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3" name="直線コネクタ 17"/>
          <p:cNvSpPr/>
          <p:nvPr/>
        </p:nvSpPr>
        <p:spPr>
          <a:xfrm>
            <a:off x="6755760" y="288756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4" name="直線コネクタ 18"/>
          <p:cNvSpPr/>
          <p:nvPr/>
        </p:nvSpPr>
        <p:spPr>
          <a:xfrm flipV="1">
            <a:off x="7621920" y="2428200"/>
            <a:ext cx="360" cy="868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5" name="PlaceHolder 8"/>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E4C3B74C-399C-4485-BDF0-653D290C5346}" type="slidenum">
              <a:rPr b="0" lang="en-US" sz="1200" spc="-1" strike="noStrike">
                <a:solidFill>
                  <a:srgbClr val="ffffff"/>
                </a:solidFill>
                <a:latin typeface="Calibri"/>
              </a:rPr>
              <a:t>10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テキスト ボックス 2"/>
          <p:cNvSpPr/>
          <p:nvPr/>
        </p:nvSpPr>
        <p:spPr>
          <a:xfrm>
            <a:off x="4595400" y="429840"/>
            <a:ext cx="300060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400" spc="-1" strike="noStrike">
                <a:solidFill>
                  <a:srgbClr val="ffffff"/>
                </a:solidFill>
                <a:latin typeface="Calibri"/>
                <a:ea typeface="DejaVu Sans"/>
              </a:rPr>
              <a:t>工夫した点</a:t>
            </a:r>
            <a:endParaRPr b="0" lang="en-US" sz="4400" spc="-1" strike="noStrike">
              <a:latin typeface="Arial"/>
            </a:endParaRPr>
          </a:p>
        </p:txBody>
      </p:sp>
      <p:grpSp>
        <p:nvGrpSpPr>
          <p:cNvPr id="737" name="Google Shape;1745;p2"/>
          <p:cNvGrpSpPr/>
          <p:nvPr/>
        </p:nvGrpSpPr>
        <p:grpSpPr>
          <a:xfrm>
            <a:off x="839160" y="5898240"/>
            <a:ext cx="1937160" cy="1910520"/>
            <a:chOff x="839160" y="5898240"/>
            <a:chExt cx="1937160" cy="1910520"/>
          </a:xfrm>
        </p:grpSpPr>
        <p:sp>
          <p:nvSpPr>
            <p:cNvPr id="738" name="Google Shape;1746;p2"/>
            <p:cNvSpPr/>
            <p:nvPr/>
          </p:nvSpPr>
          <p:spPr>
            <a:xfrm rot="6985200">
              <a:off x="229392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39" name="Google Shape;1747;p2"/>
            <p:cNvSpPr/>
            <p:nvPr/>
          </p:nvSpPr>
          <p:spPr>
            <a:xfrm rot="6985200">
              <a:off x="217728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40" name="Google Shape;1748;p2"/>
            <p:cNvSpPr/>
            <p:nvPr/>
          </p:nvSpPr>
          <p:spPr>
            <a:xfrm rot="6985200">
              <a:off x="110484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41" name="Google Shape;1749;p2"/>
            <p:cNvSpPr/>
            <p:nvPr/>
          </p:nvSpPr>
          <p:spPr>
            <a:xfrm rot="6985200">
              <a:off x="218160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42" name="Google Shape;68;p2"/>
          <p:cNvSpPr/>
          <p:nvPr/>
        </p:nvSpPr>
        <p:spPr>
          <a:xfrm rot="9289200">
            <a:off x="-72360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743" name="Google Shape;2524;p2"/>
          <p:cNvSpPr/>
          <p:nvPr/>
        </p:nvSpPr>
        <p:spPr>
          <a:xfrm>
            <a:off x="11227320" y="-36360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744" name="楕円 36"/>
          <p:cNvSpPr/>
          <p:nvPr/>
        </p:nvSpPr>
        <p:spPr>
          <a:xfrm>
            <a:off x="1070244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45" name="Google Shape;1788;p2"/>
          <p:cNvSpPr/>
          <p:nvPr/>
        </p:nvSpPr>
        <p:spPr>
          <a:xfrm rot="15736200">
            <a:off x="10451520" y="5628600"/>
            <a:ext cx="2306880" cy="218232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746" name="直線コネクタ 19"/>
          <p:cNvSpPr/>
          <p:nvPr/>
        </p:nvSpPr>
        <p:spPr>
          <a:xfrm>
            <a:off x="3346920" y="35496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47" name="直線コネクタ 20"/>
          <p:cNvSpPr/>
          <p:nvPr/>
        </p:nvSpPr>
        <p:spPr>
          <a:xfrm>
            <a:off x="4539600" y="-173520"/>
            <a:ext cx="360" cy="10573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48" name="直線コネクタ 21"/>
          <p:cNvSpPr/>
          <p:nvPr/>
        </p:nvSpPr>
        <p:spPr>
          <a:xfrm>
            <a:off x="6755760" y="123768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49" name="直線コネクタ 24"/>
          <p:cNvSpPr/>
          <p:nvPr/>
        </p:nvSpPr>
        <p:spPr>
          <a:xfrm flipV="1">
            <a:off x="7621920" y="777960"/>
            <a:ext cx="360" cy="868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50" name=""/>
          <p:cNvSpPr/>
          <p:nvPr/>
        </p:nvSpPr>
        <p:spPr>
          <a:xfrm>
            <a:off x="1260000" y="3348000"/>
            <a:ext cx="8640000" cy="360000"/>
          </a:xfrm>
          <a:prstGeom prst="rect">
            <a:avLst/>
          </a:prstGeom>
          <a:solidFill>
            <a:srgbClr val="ff0000"/>
          </a:solidFill>
          <a:ln w="0">
            <a:solidFill>
              <a:srgbClr val="111111"/>
            </a:solidFill>
          </a:ln>
        </p:spPr>
        <p:style>
          <a:lnRef idx="0"/>
          <a:fillRef idx="0"/>
          <a:effectRef idx="0"/>
          <a:fontRef idx="minor"/>
        </p:style>
      </p:sp>
      <p:sp>
        <p:nvSpPr>
          <p:cNvPr id="751" name="コンテンツ プレースホルダー 1"/>
          <p:cNvSpPr/>
          <p:nvPr/>
        </p:nvSpPr>
        <p:spPr>
          <a:xfrm>
            <a:off x="838080" y="1825560"/>
            <a:ext cx="10514520" cy="4350240"/>
          </a:xfrm>
          <a:prstGeom prst="rect">
            <a:avLst/>
          </a:prstGeom>
          <a:noFill/>
          <a:ln w="0">
            <a:noFill/>
          </a:ln>
        </p:spPr>
        <p:style>
          <a:lnRef idx="0"/>
          <a:fillRef idx="0"/>
          <a:effectRef idx="0"/>
          <a:fontRef idx="minor"/>
        </p:style>
        <p:txBody>
          <a:bodyPr lIns="90000" rIns="90000" tIns="45000" bIns="45000" anchor="t">
            <a:normAutofit fontScale="89000"/>
          </a:bodyPr>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登録情報を変更する際に、以前登録した情報を表示する。</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再利用できるかを考えながらコードを書くように意識しました。</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トップページなどの</a:t>
            </a:r>
            <a:r>
              <a:rPr b="0" lang="en-US" sz="2400" spc="-1" strike="noStrike">
                <a:solidFill>
                  <a:srgbClr val="ffffff"/>
                </a:solidFill>
                <a:latin typeface="Calibri"/>
                <a:ea typeface="DejaVu Sans"/>
              </a:rPr>
              <a:t>jsp</a:t>
            </a:r>
            <a:r>
              <a:rPr b="0" lang="ja-JP" sz="2400" spc="-1" strike="noStrike">
                <a:solidFill>
                  <a:srgbClr val="ffffff"/>
                </a:solidFill>
                <a:latin typeface="Calibri"/>
                <a:ea typeface="DejaVu Sans"/>
              </a:rPr>
              <a:t>で</a:t>
            </a:r>
            <a:r>
              <a:rPr b="0" lang="en-US" sz="2400" spc="-1" strike="noStrike">
                <a:solidFill>
                  <a:srgbClr val="ffffff"/>
                </a:solidFill>
                <a:latin typeface="Calibri"/>
                <a:ea typeface="DejaVu Sans"/>
              </a:rPr>
              <a:t>placeholder</a:t>
            </a:r>
            <a:r>
              <a:rPr b="0" lang="ja-JP" sz="2400" spc="-1" strike="noStrike">
                <a:solidFill>
                  <a:srgbClr val="ffffff"/>
                </a:solidFill>
                <a:latin typeface="Calibri"/>
                <a:ea typeface="DejaVu Sans"/>
              </a:rPr>
              <a:t>の機能を使って、入力しない欄に“～を入力してください”と表示させたこと。</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最初の商品をカートに追加してから</a:t>
            </a:r>
            <a:r>
              <a:rPr b="0" lang="en-US" sz="2400" spc="-1" strike="noStrike">
                <a:solidFill>
                  <a:srgbClr val="ffffff"/>
                </a:solidFill>
                <a:latin typeface="Calibri"/>
                <a:ea typeface="DejaVu Sans"/>
              </a:rPr>
              <a:t>30</a:t>
            </a:r>
            <a:r>
              <a:rPr b="0" lang="ja-JP" sz="2400" spc="-1" strike="noStrike">
                <a:solidFill>
                  <a:srgbClr val="ffffff"/>
                </a:solidFill>
                <a:latin typeface="Calibri"/>
                <a:ea typeface="DejaVu Sans"/>
              </a:rPr>
              <a:t>分後にカートを空にする仕様にした点。</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カートに重複した教科書を入れられない仕様にした点。</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他のメンバーのカートに入っている教科書はカートに入れることができない仕様にした点。</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可能性の高いコードを書く。</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適宣インデントをしたりフォーマットを整え、また変更した時はコメントを残しておくことで、自分だけがわかるのではなく、他人が見たときにどこに何があるのかを探しやすいコードを書くことを意識しました。</a:t>
            </a:r>
            <a:endParaRPr b="0" lang="en-US" sz="2400" spc="-1" strike="noStrike">
              <a:latin typeface="Arial"/>
            </a:endParaRPr>
          </a:p>
        </p:txBody>
      </p:sp>
      <p:sp>
        <p:nvSpPr>
          <p:cNvPr id="752" name="PlaceHolder 2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AA4FE1F0-BDD1-4200-830C-7DD122C6E006}" type="slidenum">
              <a:rPr b="0" lang="en-US" sz="1200" spc="-1" strike="noStrike">
                <a:solidFill>
                  <a:srgbClr val="ffffff"/>
                </a:solidFill>
                <a:latin typeface="Calibri"/>
              </a:rPr>
              <a:t>18</a:t>
            </a:fld>
            <a:endParaRPr b="0" lang="en-US" sz="1200" spc="-1" strike="noStrike">
              <a:latin typeface="Arial"/>
            </a:endParaRPr>
          </a:p>
        </p:txBody>
      </p:sp>
    </p:spTree>
  </p:cSld>
  <p:transition spd="slow">
    <p:fade thruBlk="true"/>
  </p:transition>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55">
                                  <p:stCondLst>
                                    <p:cond delay="0"/>
                                  </p:stCondLst>
                                  <p:childTnLst>
                                    <p:set>
                                      <p:cBhvr>
                                        <p:cTn id="56" dur="1" fill="hold">
                                          <p:stCondLst>
                                            <p:cond delay="0"/>
                                          </p:stCondLst>
                                        </p:cTn>
                                        <p:tgtEl>
                                          <p:spTgt spid="750"/>
                                        </p:tgtEl>
                                        <p:attrNameLst>
                                          <p:attrName>style.visibility</p:attrName>
                                        </p:attrNameLst>
                                      </p:cBhvr>
                                      <p:to>
                                        <p:strVal val="visible"/>
                                      </p:to>
                                    </p:set>
                                    <p:anim calcmode="lin" valueType="num">
                                      <p:cBhvr additive="repl">
                                        <p:cTn id="57" dur="1000" fill="hold"/>
                                        <p:tgtEl>
                                          <p:spTgt spid="750"/>
                                        </p:tgtEl>
                                        <p:attrNameLst>
                                          <p:attrName>ppt_w</p:attrName>
                                        </p:attrNameLst>
                                      </p:cBhvr>
                                      <p:tavLst>
                                        <p:tav tm="0">
                                          <p:val>
                                            <p:strVal val="#ppt_w*0.70"/>
                                          </p:val>
                                        </p:tav>
                                        <p:tav tm="100000">
                                          <p:val>
                                            <p:strVal val="#ppt_w"/>
                                          </p:val>
                                        </p:tav>
                                      </p:tavLst>
                                    </p:anim>
                                    <p:anim calcmode="lin" valueType="num">
                                      <p:cBhvr additive="repl">
                                        <p:cTn id="58" dur="1000" fill="hold"/>
                                        <p:tgtEl>
                                          <p:spTgt spid="750"/>
                                        </p:tgtEl>
                                        <p:attrNameLst>
                                          <p:attrName>ppt_h</p:attrName>
                                        </p:attrNameLst>
                                      </p:cBhvr>
                                      <p:tavLst>
                                        <p:tav tm="0">
                                          <p:val>
                                            <p:strVal val="#ppt_h"/>
                                          </p:val>
                                        </p:tav>
                                        <p:tav tm="100000">
                                          <p:val>
                                            <p:strVal val="#ppt_h"/>
                                          </p:val>
                                        </p:tav>
                                      </p:tavLst>
                                    </p:anim>
                                    <p:animEffect filter="fade" transition="in">
                                      <p:cBhvr additive="repl">
                                        <p:cTn id="59" dur="1000"/>
                                        <p:tgtEl>
                                          <p:spTgt spid="7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スライド番号プレースホルダー 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F6CAC092-8354-4562-BB13-AD5E9B3C48BA}" type="slidenum">
              <a:rPr b="0" lang="en-US" sz="1200" spc="-1" strike="noStrike">
                <a:solidFill>
                  <a:srgbClr val="ffffff"/>
                </a:solidFill>
                <a:latin typeface="Calibri"/>
                <a:ea typeface="DejaVu Sans"/>
              </a:rPr>
              <a:t>18</a:t>
            </a:fld>
            <a:endParaRPr b="0" lang="en-US" sz="1200" spc="-1" strike="noStrike">
              <a:latin typeface="Arial"/>
            </a:endParaRPr>
          </a:p>
        </p:txBody>
      </p:sp>
      <p:sp>
        <p:nvSpPr>
          <p:cNvPr id="754" name="テキスト ボックス 5"/>
          <p:cNvSpPr/>
          <p:nvPr/>
        </p:nvSpPr>
        <p:spPr>
          <a:xfrm>
            <a:off x="4284360" y="514800"/>
            <a:ext cx="3622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4400" spc="-1" strike="noStrike">
                <a:solidFill>
                  <a:srgbClr val="ffffff"/>
                </a:solidFill>
                <a:latin typeface="Calibri"/>
                <a:ea typeface="DejaVu Sans"/>
              </a:rPr>
              <a:t>今後の課題</a:t>
            </a:r>
            <a:endParaRPr b="0" lang="en-US" sz="4400" spc="-1" strike="noStrike">
              <a:latin typeface="Arial"/>
            </a:endParaRPr>
          </a:p>
        </p:txBody>
      </p:sp>
      <p:sp>
        <p:nvSpPr>
          <p:cNvPr id="755" name="直線コネクタ 6"/>
          <p:cNvSpPr/>
          <p:nvPr/>
        </p:nvSpPr>
        <p:spPr>
          <a:xfrm>
            <a:off x="5265720" y="4230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56" name="直線コネクタ 7"/>
          <p:cNvSpPr/>
          <p:nvPr/>
        </p:nvSpPr>
        <p:spPr>
          <a:xfrm>
            <a:off x="4950000" y="31068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57" name="直線コネクタ 8"/>
          <p:cNvSpPr/>
          <p:nvPr/>
        </p:nvSpPr>
        <p:spPr>
          <a:xfrm>
            <a:off x="4950000" y="128556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58" name="直線コネクタ 9"/>
          <p:cNvSpPr/>
          <p:nvPr/>
        </p:nvSpPr>
        <p:spPr>
          <a:xfrm>
            <a:off x="5265720" y="14364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59" name=""/>
          <p:cNvSpPr/>
          <p:nvPr/>
        </p:nvSpPr>
        <p:spPr>
          <a:xfrm>
            <a:off x="1080000" y="5488200"/>
            <a:ext cx="10080000" cy="235800"/>
          </a:xfrm>
          <a:prstGeom prst="rect">
            <a:avLst/>
          </a:prstGeom>
          <a:solidFill>
            <a:srgbClr val="ff0000"/>
          </a:solidFill>
          <a:ln w="0">
            <a:solidFill>
              <a:srgbClr val="111111"/>
            </a:solidFill>
          </a:ln>
        </p:spPr>
        <p:style>
          <a:lnRef idx="0"/>
          <a:fillRef idx="0"/>
          <a:effectRef idx="0"/>
          <a:fontRef idx="minor"/>
        </p:style>
      </p:sp>
      <p:sp>
        <p:nvSpPr>
          <p:cNvPr id="760" name=""/>
          <p:cNvSpPr/>
          <p:nvPr/>
        </p:nvSpPr>
        <p:spPr>
          <a:xfrm>
            <a:off x="1080000" y="5760000"/>
            <a:ext cx="7920000" cy="235800"/>
          </a:xfrm>
          <a:prstGeom prst="rect">
            <a:avLst/>
          </a:prstGeom>
          <a:solidFill>
            <a:srgbClr val="ff0000"/>
          </a:solidFill>
          <a:ln w="0">
            <a:solidFill>
              <a:srgbClr val="111111"/>
            </a:solidFill>
          </a:ln>
        </p:spPr>
        <p:style>
          <a:lnRef idx="0"/>
          <a:fillRef idx="0"/>
          <a:effectRef idx="0"/>
          <a:fontRef idx="minor"/>
        </p:style>
      </p:sp>
      <p:sp>
        <p:nvSpPr>
          <p:cNvPr id="761" name="PlaceHolder 21"/>
          <p:cNvSpPr txBox="1"/>
          <p:nvPr/>
        </p:nvSpPr>
        <p:spPr>
          <a:xfrm>
            <a:off x="901080" y="1769760"/>
            <a:ext cx="10514520" cy="4350240"/>
          </a:xfrm>
          <a:prstGeom prst="rect">
            <a:avLst/>
          </a:prstGeom>
          <a:noFill/>
          <a:ln w="0">
            <a:noFill/>
          </a:ln>
        </p:spPr>
        <p:txBody>
          <a:bodyPr lIns="90000" rIns="90000" tIns="45000" bIns="45000" anchor="t">
            <a:normAutofit fontScale="72000"/>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コードの意味を理解し、エラーが発生した際にエラーを見つけ出す力を身に付けることが課題です。</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教科書を再読したり調べてみたりして、使える機能を覚えていき意味を理解していくことが今後の課題だと思いました。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教科書登録を作る際に、同じファイルをいじることが多々ありました。</a:t>
            </a:r>
            <a:r>
              <a:rPr b="0" lang="en-US" sz="2800" spc="-1" strike="noStrike">
                <a:solidFill>
                  <a:srgbClr val="ffffff"/>
                </a:solidFill>
                <a:latin typeface="Calibri"/>
              </a:rPr>
              <a:t>GitHub</a:t>
            </a:r>
            <a:r>
              <a:rPr b="0" lang="ja-JP" sz="2800" spc="-1" strike="noStrike">
                <a:solidFill>
                  <a:srgbClr val="ffffff"/>
                </a:solidFill>
                <a:latin typeface="Calibri"/>
              </a:rPr>
              <a:t>でどのようにすれば衝突が防げるのかと、自分一人でもコードが書けるように意味を理解していくことが今後の課題だと思いました。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完成後コードを見返してしると、もっとシンプルに書ける部分があることに気づきました。また、一つのサーブレットに</a:t>
            </a:r>
            <a:r>
              <a:rPr b="0" lang="en-US" sz="2800" spc="-1" strike="noStrike">
                <a:solidFill>
                  <a:srgbClr val="ffffff"/>
                </a:solidFill>
                <a:latin typeface="Calibri"/>
              </a:rPr>
              <a:t>if</a:t>
            </a:r>
            <a:r>
              <a:rPr b="0" lang="ja-JP" sz="2800" spc="-1" strike="noStrike">
                <a:solidFill>
                  <a:srgbClr val="ffffff"/>
                </a:solidFill>
                <a:latin typeface="Calibri"/>
              </a:rPr>
              <a:t>分岐が大量に出てきてしまったため、より細かい機能ごとにサーブレットを分けるべきだったと思いました。複数のサーブレット共通で必要なセッション管理や、</a:t>
            </a:r>
            <a:r>
              <a:rPr b="0" lang="en-US" sz="2800" spc="-1" strike="noStrike">
                <a:solidFill>
                  <a:srgbClr val="ffffff"/>
                </a:solidFill>
                <a:latin typeface="Calibri"/>
              </a:rPr>
              <a:t>DAO</a:t>
            </a:r>
            <a:r>
              <a:rPr b="0" lang="ja-JP" sz="2800" spc="-1" strike="noStrike">
                <a:solidFill>
                  <a:srgbClr val="ffffff"/>
                </a:solidFill>
                <a:latin typeface="Calibri"/>
              </a:rPr>
              <a:t>クラスの実体化は親クラスで行えばさらにきれいなコードになるのではないかと考えました。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言語化が一番の課題です。今後分からないこと</a:t>
            </a:r>
            <a:r>
              <a:rPr b="0" lang="en-US" sz="2800" spc="-1" strike="noStrike">
                <a:solidFill>
                  <a:srgbClr val="ffffff"/>
                </a:solidFill>
                <a:latin typeface="Calibri"/>
              </a:rPr>
              <a:t>/</a:t>
            </a:r>
            <a:r>
              <a:rPr b="0" lang="ja-JP" sz="2800" spc="-1" strike="noStrike">
                <a:solidFill>
                  <a:srgbClr val="ffffff"/>
                </a:solidFill>
                <a:latin typeface="Calibri"/>
              </a:rPr>
              <a:t>理解できないことが出てきたら、それを他人に説明するならどう説明するかまで意識することを心掛けます。</a:t>
            </a:r>
            <a:endParaRPr b="0" lang="en-US" sz="2800" spc="-1" strike="noStrike">
              <a:latin typeface="Arial"/>
            </a:endParaRPr>
          </a:p>
        </p:txBody>
      </p:sp>
      <p:sp>
        <p:nvSpPr>
          <p:cNvPr id="762" name="Google Shape;68;p 11"/>
          <p:cNvSpPr/>
          <p:nvPr/>
        </p:nvSpPr>
        <p:spPr>
          <a:xfrm rot="9289200">
            <a:off x="-72324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763" name="Google Shape;1745;p 9"/>
          <p:cNvGrpSpPr/>
          <p:nvPr/>
        </p:nvGrpSpPr>
        <p:grpSpPr>
          <a:xfrm>
            <a:off x="852120" y="5898240"/>
            <a:ext cx="1937160" cy="1910520"/>
            <a:chOff x="852120" y="5898240"/>
            <a:chExt cx="1937160" cy="1910520"/>
          </a:xfrm>
        </p:grpSpPr>
        <p:sp>
          <p:nvSpPr>
            <p:cNvPr id="764" name="Google Shape;1746;p 9"/>
            <p:cNvSpPr/>
            <p:nvPr/>
          </p:nvSpPr>
          <p:spPr>
            <a:xfrm rot="6985200">
              <a:off x="230688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65" name="Google Shape;1747;p 9"/>
            <p:cNvSpPr/>
            <p:nvPr/>
          </p:nvSpPr>
          <p:spPr>
            <a:xfrm rot="6985200">
              <a:off x="219024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66" name="Google Shape;1748;p 9"/>
            <p:cNvSpPr/>
            <p:nvPr/>
          </p:nvSpPr>
          <p:spPr>
            <a:xfrm rot="6985200">
              <a:off x="111780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67" name="Google Shape;1749;p 9"/>
            <p:cNvSpPr/>
            <p:nvPr/>
          </p:nvSpPr>
          <p:spPr>
            <a:xfrm rot="6985200">
              <a:off x="219456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68" name="楕円 1"/>
          <p:cNvSpPr/>
          <p:nvPr/>
        </p:nvSpPr>
        <p:spPr>
          <a:xfrm>
            <a:off x="1070280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69" name="Google Shape;2524;p 9"/>
          <p:cNvSpPr/>
          <p:nvPr/>
        </p:nvSpPr>
        <p:spPr>
          <a:xfrm>
            <a:off x="11227680" y="-36324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55">
                                  <p:stCondLst>
                                    <p:cond delay="0"/>
                                  </p:stCondLst>
                                  <p:childTnLst>
                                    <p:set>
                                      <p:cBhvr>
                                        <p:cTn id="65" dur="1" fill="hold">
                                          <p:stCondLst>
                                            <p:cond delay="0"/>
                                          </p:stCondLst>
                                        </p:cTn>
                                        <p:tgtEl>
                                          <p:spTgt spid="759"/>
                                        </p:tgtEl>
                                        <p:attrNameLst>
                                          <p:attrName>style.visibility</p:attrName>
                                        </p:attrNameLst>
                                      </p:cBhvr>
                                      <p:to>
                                        <p:strVal val="visible"/>
                                      </p:to>
                                    </p:set>
                                    <p:anim calcmode="lin" valueType="num">
                                      <p:cBhvr additive="repl">
                                        <p:cTn id="66" dur="1000" fill="hold"/>
                                        <p:tgtEl>
                                          <p:spTgt spid="759"/>
                                        </p:tgtEl>
                                        <p:attrNameLst>
                                          <p:attrName>ppt_w</p:attrName>
                                        </p:attrNameLst>
                                      </p:cBhvr>
                                      <p:tavLst>
                                        <p:tav tm="0">
                                          <p:val>
                                            <p:strVal val="#ppt_w*0.70"/>
                                          </p:val>
                                        </p:tav>
                                        <p:tav tm="100000">
                                          <p:val>
                                            <p:strVal val="#ppt_w"/>
                                          </p:val>
                                        </p:tav>
                                      </p:tavLst>
                                    </p:anim>
                                    <p:anim calcmode="lin" valueType="num">
                                      <p:cBhvr additive="repl">
                                        <p:cTn id="67" dur="1000" fill="hold"/>
                                        <p:tgtEl>
                                          <p:spTgt spid="759"/>
                                        </p:tgtEl>
                                        <p:attrNameLst>
                                          <p:attrName>ppt_h</p:attrName>
                                        </p:attrNameLst>
                                      </p:cBhvr>
                                      <p:tavLst>
                                        <p:tav tm="0">
                                          <p:val>
                                            <p:strVal val="#ppt_h"/>
                                          </p:val>
                                        </p:tav>
                                        <p:tav tm="100000">
                                          <p:val>
                                            <p:strVal val="#ppt_h"/>
                                          </p:val>
                                        </p:tav>
                                      </p:tavLst>
                                    </p:anim>
                                    <p:animEffect filter="fade" transition="in">
                                      <p:cBhvr additive="repl">
                                        <p:cTn id="68" dur="1000"/>
                                        <p:tgtEl>
                                          <p:spTgt spid="759"/>
                                        </p:tgtEl>
                                      </p:cBhvr>
                                    </p:animEffect>
                                  </p:childTnLst>
                                </p:cTn>
                              </p:par>
                              <p:par>
                                <p:cTn id="69" nodeType="withEffect" fill="hold" presetClass="entr" presetID="55">
                                  <p:stCondLst>
                                    <p:cond delay="0"/>
                                  </p:stCondLst>
                                  <p:childTnLst>
                                    <p:set>
                                      <p:cBhvr>
                                        <p:cTn id="70" dur="1" fill="hold">
                                          <p:stCondLst>
                                            <p:cond delay="0"/>
                                          </p:stCondLst>
                                        </p:cTn>
                                        <p:tgtEl>
                                          <p:spTgt spid="760"/>
                                        </p:tgtEl>
                                        <p:attrNameLst>
                                          <p:attrName>style.visibility</p:attrName>
                                        </p:attrNameLst>
                                      </p:cBhvr>
                                      <p:to>
                                        <p:strVal val="visible"/>
                                      </p:to>
                                    </p:set>
                                    <p:anim calcmode="lin" valueType="num">
                                      <p:cBhvr additive="repl">
                                        <p:cTn id="71" dur="1000" fill="hold"/>
                                        <p:tgtEl>
                                          <p:spTgt spid="760"/>
                                        </p:tgtEl>
                                        <p:attrNameLst>
                                          <p:attrName>ppt_w</p:attrName>
                                        </p:attrNameLst>
                                      </p:cBhvr>
                                      <p:tavLst>
                                        <p:tav tm="0">
                                          <p:val>
                                            <p:strVal val="#ppt_w*0.70"/>
                                          </p:val>
                                        </p:tav>
                                        <p:tav tm="100000">
                                          <p:val>
                                            <p:strVal val="#ppt_w"/>
                                          </p:val>
                                        </p:tav>
                                      </p:tavLst>
                                    </p:anim>
                                    <p:anim calcmode="lin" valueType="num">
                                      <p:cBhvr additive="repl">
                                        <p:cTn id="72" dur="1000" fill="hold"/>
                                        <p:tgtEl>
                                          <p:spTgt spid="760"/>
                                        </p:tgtEl>
                                        <p:attrNameLst>
                                          <p:attrName>ppt_h</p:attrName>
                                        </p:attrNameLst>
                                      </p:cBhvr>
                                      <p:tavLst>
                                        <p:tav tm="0">
                                          <p:val>
                                            <p:strVal val="#ppt_h"/>
                                          </p:val>
                                        </p:tav>
                                        <p:tav tm="100000">
                                          <p:val>
                                            <p:strVal val="#ppt_h"/>
                                          </p:val>
                                        </p:tav>
                                      </p:tavLst>
                                    </p:anim>
                                    <p:animEffect filter="fade" transition="in">
                                      <p:cBhvr additive="repl">
                                        <p:cTn id="73" dur="1000"/>
                                        <p:tgtEl>
                                          <p:spTgt spid="7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8" name="テキスト ボックス 3"/>
          <p:cNvSpPr/>
          <p:nvPr/>
        </p:nvSpPr>
        <p:spPr>
          <a:xfrm>
            <a:off x="1184040" y="267804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鈴木 蒼衣</a:t>
            </a:r>
            <a:endParaRPr b="0" lang="en-US" sz="4000" spc="-1" strike="noStrike">
              <a:latin typeface="Arial"/>
            </a:endParaRPr>
          </a:p>
        </p:txBody>
      </p:sp>
      <p:sp>
        <p:nvSpPr>
          <p:cNvPr id="89" name="テキスト ボックス 7"/>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プロジェクトリーダー</a:t>
            </a:r>
            <a:endParaRPr b="0" lang="en-US" sz="2800" spc="-1" strike="noStrike">
              <a:latin typeface="Arial"/>
            </a:endParaRPr>
          </a:p>
        </p:txBody>
      </p:sp>
      <p:sp>
        <p:nvSpPr>
          <p:cNvPr id="90" name="Google Shape;1788;p2"/>
          <p:cNvSpPr/>
          <p:nvPr/>
        </p:nvSpPr>
        <p:spPr>
          <a:xfrm rot="13895400">
            <a:off x="9754200" y="582696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91" name="Google Shape;2526;p2"/>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grpSp>
        <p:nvGrpSpPr>
          <p:cNvPr id="92" name="Google Shape;1745;p2"/>
          <p:cNvGrpSpPr/>
          <p:nvPr/>
        </p:nvGrpSpPr>
        <p:grpSpPr>
          <a:xfrm>
            <a:off x="10265400" y="1402920"/>
            <a:ext cx="1668240" cy="1713960"/>
            <a:chOff x="10265400" y="1402920"/>
            <a:chExt cx="1668240" cy="1713960"/>
          </a:xfrm>
        </p:grpSpPr>
        <p:sp>
          <p:nvSpPr>
            <p:cNvPr id="93" name="Google Shape;1746;p2"/>
            <p:cNvSpPr/>
            <p:nvPr/>
          </p:nvSpPr>
          <p:spPr>
            <a:xfrm rot="11485800">
              <a:off x="11582640" y="261720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94" name="Google Shape;1747;p2"/>
            <p:cNvSpPr/>
            <p:nvPr/>
          </p:nvSpPr>
          <p:spPr>
            <a:xfrm rot="11485800">
              <a:off x="11464560" y="249264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95" name="Google Shape;1748;p2"/>
            <p:cNvSpPr/>
            <p:nvPr/>
          </p:nvSpPr>
          <p:spPr>
            <a:xfrm rot="11485800">
              <a:off x="10396440" y="15274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96" name="Google Shape;1749;p2"/>
            <p:cNvSpPr/>
            <p:nvPr/>
          </p:nvSpPr>
          <p:spPr>
            <a:xfrm rot="11485800">
              <a:off x="10582560" y="27648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pic>
        <p:nvPicPr>
          <p:cNvPr id="97" name="図 22"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98" name="正方形/長方形 28"/>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99" name="テキスト ボックス 24"/>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00" name="テキスト ボックス 25"/>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伊賀 義晃</a:t>
            </a:r>
            <a:endParaRPr b="0" lang="en-US" sz="4000" spc="-1" strike="noStrike">
              <a:latin typeface="Arial"/>
            </a:endParaRPr>
          </a:p>
        </p:txBody>
      </p:sp>
      <p:sp>
        <p:nvSpPr>
          <p:cNvPr id="101" name="テキスト ボックス 26"/>
          <p:cNvSpPr/>
          <p:nvPr/>
        </p:nvSpPr>
        <p:spPr>
          <a:xfrm>
            <a:off x="1184040" y="349524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常安 空</a:t>
            </a:r>
            <a:endParaRPr b="0" lang="en-US" sz="4000" spc="-1" strike="noStrike">
              <a:latin typeface="Arial"/>
            </a:endParaRPr>
          </a:p>
        </p:txBody>
      </p:sp>
      <p:sp>
        <p:nvSpPr>
          <p:cNvPr id="102" name="テキスト ボックス 27"/>
          <p:cNvSpPr/>
          <p:nvPr/>
        </p:nvSpPr>
        <p:spPr>
          <a:xfrm>
            <a:off x="1184040" y="431388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三戸部 婷</a:t>
            </a:r>
            <a:endParaRPr b="0" lang="en-US" sz="4000" spc="-1" strike="noStrike">
              <a:latin typeface="Arial"/>
            </a:endParaRPr>
          </a:p>
        </p:txBody>
      </p:sp>
      <p:sp>
        <p:nvSpPr>
          <p:cNvPr id="103" name="テキスト ボックス 30"/>
          <p:cNvSpPr/>
          <p:nvPr/>
        </p:nvSpPr>
        <p:spPr>
          <a:xfrm>
            <a:off x="1148400" y="5022000"/>
            <a:ext cx="298332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三澤 健太郎</a:t>
            </a:r>
            <a:endParaRPr b="0" lang="en-US" sz="4000" spc="-1" strike="noStrike">
              <a:latin typeface="Arial"/>
            </a:endParaRPr>
          </a:p>
        </p:txBody>
      </p:sp>
      <p:sp>
        <p:nvSpPr>
          <p:cNvPr id="104" name="テキスト ボックス 31"/>
          <p:cNvSpPr/>
          <p:nvPr/>
        </p:nvSpPr>
        <p:spPr>
          <a:xfrm>
            <a:off x="4967280" y="278280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テストリーダー</a:t>
            </a:r>
            <a:endParaRPr b="0" lang="en-US" sz="2800" spc="-1" strike="noStrike">
              <a:latin typeface="Arial"/>
            </a:endParaRPr>
          </a:p>
        </p:txBody>
      </p:sp>
      <p:sp>
        <p:nvSpPr>
          <p:cNvPr id="105" name="テキスト ボックス 32"/>
          <p:cNvSpPr/>
          <p:nvPr/>
        </p:nvSpPr>
        <p:spPr>
          <a:xfrm>
            <a:off x="4967280" y="358272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テクニカルリーダー</a:t>
            </a:r>
            <a:endParaRPr b="0" lang="en-US" sz="2800" spc="-1" strike="noStrike">
              <a:latin typeface="Arial"/>
            </a:endParaRPr>
          </a:p>
        </p:txBody>
      </p:sp>
      <p:sp>
        <p:nvSpPr>
          <p:cNvPr id="106" name="テキスト ボックス 33"/>
          <p:cNvSpPr/>
          <p:nvPr/>
        </p:nvSpPr>
        <p:spPr>
          <a:xfrm>
            <a:off x="4967280" y="511416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データベースリーダー</a:t>
            </a:r>
            <a:endParaRPr b="0" lang="en-US" sz="2800" spc="-1" strike="noStrike">
              <a:latin typeface="Arial"/>
            </a:endParaRPr>
          </a:p>
        </p:txBody>
      </p:sp>
      <p:sp>
        <p:nvSpPr>
          <p:cNvPr id="107" name="テキスト ボックス 34"/>
          <p:cNvSpPr/>
          <p:nvPr/>
        </p:nvSpPr>
        <p:spPr>
          <a:xfrm>
            <a:off x="4967280" y="440784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ドキュメントリーダー</a:t>
            </a:r>
            <a:endParaRPr b="0" lang="en-US" sz="2800" spc="-1" strike="noStrike">
              <a:latin typeface="Arial"/>
            </a:endParaRPr>
          </a:p>
        </p:txBody>
      </p:sp>
      <p:sp>
        <p:nvSpPr>
          <p:cNvPr id="108" name="Google Shape;2524;p2"/>
          <p:cNvSpPr/>
          <p:nvPr/>
        </p:nvSpPr>
        <p:spPr>
          <a:xfrm>
            <a:off x="-1019880" y="54784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09" name="Google Shape;68;p2"/>
          <p:cNvSpPr/>
          <p:nvPr/>
        </p:nvSpPr>
        <p:spPr>
          <a:xfrm rot="5400000">
            <a:off x="5371920" y="61329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110" name="Google Shape;68;p2"/>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11" name="PlaceHolder 11"/>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28111E42-0512-4CDA-AE17-6F4965E58FB0}" type="slidenum">
              <a:rPr b="0" lang="en-US" sz="1200" spc="-1" strike="noStrike">
                <a:solidFill>
                  <a:srgbClr val="ffffff"/>
                </a:solidFill>
                <a:latin typeface="Calibri"/>
              </a:rPr>
              <a:t>&lt;番号&gt;</a:t>
            </a:fld>
            <a:endParaRPr b="0" lang="en-US" sz="1200" spc="-1" strike="noStrike">
              <a:latin typeface="Arial"/>
            </a:endParaRPr>
          </a:p>
        </p:txBody>
      </p:sp>
    </p:spTree>
  </p:cSld>
  <p:transition spd="slow">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テキスト ボックス 4"/>
          <p:cNvSpPr/>
          <p:nvPr/>
        </p:nvSpPr>
        <p:spPr>
          <a:xfrm>
            <a:off x="1518840" y="514800"/>
            <a:ext cx="9153360" cy="1064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3200" spc="-1" strike="noStrike">
                <a:solidFill>
                  <a:srgbClr val="ffffff"/>
                </a:solidFill>
                <a:latin typeface="Calibri"/>
                <a:ea typeface="DejaVu Sans"/>
              </a:rPr>
              <a:t>学んだ点、よくできた、成長した点。</a:t>
            </a:r>
            <a:endParaRPr b="0" lang="en-US" sz="3200" spc="-1" strike="noStrike">
              <a:latin typeface="Arial"/>
            </a:endParaRPr>
          </a:p>
          <a:p>
            <a:pPr algn="ctr">
              <a:lnSpc>
                <a:spcPct val="100000"/>
              </a:lnSpc>
              <a:buNone/>
            </a:pPr>
            <a:r>
              <a:rPr b="0" lang="ja-JP" sz="3200" spc="-1" strike="noStrike">
                <a:solidFill>
                  <a:srgbClr val="ffffff"/>
                </a:solidFill>
                <a:latin typeface="Calibri"/>
                <a:ea typeface="DejaVu Sans"/>
              </a:rPr>
              <a:t>配属に向けての意</a:t>
            </a:r>
            <a:endParaRPr b="0" lang="en-US" sz="3200" spc="-1" strike="noStrike">
              <a:latin typeface="Arial"/>
            </a:endParaRPr>
          </a:p>
        </p:txBody>
      </p:sp>
      <p:sp>
        <p:nvSpPr>
          <p:cNvPr id="771" name="PlaceHolder 1"/>
          <p:cNvSpPr>
            <a:spLocks noGrp="1"/>
          </p:cNvSpPr>
          <p:nvPr>
            <p:ph/>
          </p:nvPr>
        </p:nvSpPr>
        <p:spPr>
          <a:xfrm>
            <a:off x="838080" y="1983240"/>
            <a:ext cx="10514520" cy="4350240"/>
          </a:xfrm>
          <a:prstGeom prst="rect">
            <a:avLst/>
          </a:prstGeom>
          <a:noFill/>
          <a:ln w="0">
            <a:noFill/>
          </a:ln>
        </p:spPr>
        <p:txBody>
          <a:bodyPr lIns="90000" rIns="90000" tIns="45000" bIns="45000" anchor="t">
            <a:normAutofit fontScale="98000"/>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テクニカルリーダーとしてほぼ全ての機能のコードに目を通したため、自分にはないコードのアイデアや間違えやすい点などが学べました。また、エラーの原因を探し出す力が上がったと感じています。配属先では</a:t>
            </a:r>
            <a:r>
              <a:rPr b="0" lang="en-US" sz="2800" spc="-1" strike="noStrike">
                <a:solidFill>
                  <a:srgbClr val="ffffff"/>
                </a:solidFill>
                <a:latin typeface="Calibri"/>
              </a:rPr>
              <a:t>SQL</a:t>
            </a:r>
            <a:r>
              <a:rPr b="0" lang="ja-JP" sz="2800" spc="-1" strike="noStrike">
                <a:solidFill>
                  <a:srgbClr val="ffffff"/>
                </a:solidFill>
                <a:latin typeface="Calibri"/>
              </a:rPr>
              <a:t>の知識を多く用いる予定なのでしっかり復習したいと思います。</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今回実際に作ってみてコミュニケーションの大切さが改めてわかりました。</a:t>
            </a:r>
            <a:r>
              <a:rPr b="0" lang="en-US" sz="2800" spc="-1" strike="noStrike">
                <a:solidFill>
                  <a:srgbClr val="ffffff"/>
                </a:solidFill>
                <a:latin typeface="Calibri"/>
              </a:rPr>
              <a:t>GitHub</a:t>
            </a:r>
            <a:r>
              <a:rPr b="0" lang="ja-JP" sz="2800" spc="-1" strike="noStrike">
                <a:solidFill>
                  <a:srgbClr val="ffffff"/>
                </a:solidFill>
                <a:latin typeface="Calibri"/>
              </a:rPr>
              <a:t>と</a:t>
            </a:r>
            <a:r>
              <a:rPr b="0" lang="en-US" sz="2800" spc="-1" strike="noStrike">
                <a:solidFill>
                  <a:srgbClr val="ffffff"/>
                </a:solidFill>
                <a:latin typeface="Calibri"/>
              </a:rPr>
              <a:t>Sourcetree</a:t>
            </a:r>
            <a:r>
              <a:rPr b="0" lang="ja-JP" sz="2800" spc="-1" strike="noStrike">
                <a:solidFill>
                  <a:srgbClr val="ffffff"/>
                </a:solidFill>
                <a:latin typeface="Calibri"/>
              </a:rPr>
              <a:t>を使用しデータの共有を行ったのですが、データのずれなどが多々発生し、声をかけておけば防げた問題がありました。配属先でも今回学んだコミュニケーションの大切さであったり、使用者の目線に立つことを忘れずに精進していきます。</a:t>
            </a:r>
            <a:endParaRPr b="0" lang="en-US" sz="2800" spc="-1" strike="noStrike">
              <a:latin typeface="Arial"/>
            </a:endParaRPr>
          </a:p>
          <a:p>
            <a:pPr>
              <a:lnSpc>
                <a:spcPct val="90000"/>
              </a:lnSpc>
              <a:spcBef>
                <a:spcPts val="1001"/>
              </a:spcBef>
              <a:buNone/>
            </a:pPr>
            <a:endParaRPr b="0" lang="en-US" sz="2800" spc="-1" strike="noStrike">
              <a:latin typeface="Arial"/>
            </a:endParaRPr>
          </a:p>
        </p:txBody>
      </p:sp>
      <p:sp>
        <p:nvSpPr>
          <p:cNvPr id="772" name="PlaceHolder 24"/>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2A919149-683D-4DA4-B833-1B6F845D80FB}" type="slidenum">
              <a:rPr b="0" lang="en-US" sz="1200" spc="-1" strike="noStrike">
                <a:solidFill>
                  <a:srgbClr val="ffffff"/>
                </a:solidFill>
                <a:latin typeface="Calibri"/>
              </a:rPr>
              <a:t>20</a:t>
            </a:fld>
            <a:endParaRPr b="0" lang="en-US" sz="1200" spc="-1" strike="noStrike">
              <a:latin typeface="Arial"/>
            </a:endParaRPr>
          </a:p>
        </p:txBody>
      </p:sp>
      <p:sp>
        <p:nvSpPr>
          <p:cNvPr id="773" name="Google Shape;68;p 13"/>
          <p:cNvSpPr/>
          <p:nvPr/>
        </p:nvSpPr>
        <p:spPr>
          <a:xfrm rot="9289200">
            <a:off x="-72288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774" name="Google Shape;1745;p 10"/>
          <p:cNvGrpSpPr/>
          <p:nvPr/>
        </p:nvGrpSpPr>
        <p:grpSpPr>
          <a:xfrm>
            <a:off x="762840" y="6009480"/>
            <a:ext cx="1937160" cy="1910520"/>
            <a:chOff x="762840" y="6009480"/>
            <a:chExt cx="1937160" cy="1910520"/>
          </a:xfrm>
        </p:grpSpPr>
        <p:sp>
          <p:nvSpPr>
            <p:cNvPr id="775" name="Google Shape;1746;p 10"/>
            <p:cNvSpPr/>
            <p:nvPr/>
          </p:nvSpPr>
          <p:spPr>
            <a:xfrm rot="6985200">
              <a:off x="2217600" y="64659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76" name="Google Shape;1747;p 10"/>
            <p:cNvSpPr/>
            <p:nvPr/>
          </p:nvSpPr>
          <p:spPr>
            <a:xfrm rot="6985200">
              <a:off x="2100960" y="63450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77" name="Google Shape;1748;p 10"/>
            <p:cNvSpPr/>
            <p:nvPr/>
          </p:nvSpPr>
          <p:spPr>
            <a:xfrm rot="6985200">
              <a:off x="1028520" y="623232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78" name="Google Shape;1749;p 10"/>
            <p:cNvSpPr/>
            <p:nvPr/>
          </p:nvSpPr>
          <p:spPr>
            <a:xfrm rot="6985200">
              <a:off x="2105280" y="747324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79" name="楕円 4"/>
          <p:cNvSpPr/>
          <p:nvPr/>
        </p:nvSpPr>
        <p:spPr>
          <a:xfrm>
            <a:off x="1070316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80" name="Google Shape;2524;p 10"/>
          <p:cNvSpPr/>
          <p:nvPr/>
        </p:nvSpPr>
        <p:spPr>
          <a:xfrm>
            <a:off x="11228040" y="-36288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781" name="直線コネクタ 33"/>
          <p:cNvSpPr/>
          <p:nvPr/>
        </p:nvSpPr>
        <p:spPr>
          <a:xfrm>
            <a:off x="4950360" y="31104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82" name="直線コネクタ 35"/>
          <p:cNvSpPr/>
          <p:nvPr/>
        </p:nvSpPr>
        <p:spPr>
          <a:xfrm>
            <a:off x="5266080" y="42336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83" name="直線コネクタ 36"/>
          <p:cNvSpPr/>
          <p:nvPr/>
        </p:nvSpPr>
        <p:spPr>
          <a:xfrm>
            <a:off x="4969800" y="16200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84" name="直線コネクタ 37"/>
          <p:cNvSpPr/>
          <p:nvPr/>
        </p:nvSpPr>
        <p:spPr>
          <a:xfrm>
            <a:off x="5220000" y="172764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テキスト ボックス 4"/>
          <p:cNvSpPr/>
          <p:nvPr/>
        </p:nvSpPr>
        <p:spPr>
          <a:xfrm>
            <a:off x="1518840" y="514800"/>
            <a:ext cx="9153360" cy="1064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3200" spc="-1" strike="noStrike">
                <a:solidFill>
                  <a:srgbClr val="ffffff"/>
                </a:solidFill>
                <a:latin typeface="Calibri"/>
                <a:ea typeface="DejaVu Sans"/>
              </a:rPr>
              <a:t>学んだ点、よくできた、成長した点。</a:t>
            </a:r>
            <a:endParaRPr b="0" lang="en-US" sz="3200" spc="-1" strike="noStrike">
              <a:latin typeface="Arial"/>
            </a:endParaRPr>
          </a:p>
          <a:p>
            <a:pPr algn="ctr">
              <a:lnSpc>
                <a:spcPct val="100000"/>
              </a:lnSpc>
              <a:buNone/>
            </a:pPr>
            <a:r>
              <a:rPr b="0" lang="ja-JP" sz="3200" spc="-1" strike="noStrike">
                <a:solidFill>
                  <a:srgbClr val="ffffff"/>
                </a:solidFill>
                <a:latin typeface="Calibri"/>
                <a:ea typeface="DejaVu Sans"/>
              </a:rPr>
              <a:t>配属に向けての意</a:t>
            </a:r>
            <a:endParaRPr b="0" lang="en-US" sz="3200" spc="-1" strike="noStrike">
              <a:latin typeface="Arial"/>
            </a:endParaRPr>
          </a:p>
        </p:txBody>
      </p:sp>
      <p:sp>
        <p:nvSpPr>
          <p:cNvPr id="786" name="PlaceHolder 1"/>
          <p:cNvSpPr>
            <a:spLocks noGrp="1"/>
          </p:cNvSpPr>
          <p:nvPr>
            <p:ph/>
          </p:nvPr>
        </p:nvSpPr>
        <p:spPr>
          <a:xfrm>
            <a:off x="838080" y="1983240"/>
            <a:ext cx="10514520" cy="435024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サーブレットや</a:t>
            </a:r>
            <a:r>
              <a:rPr b="0" lang="en-US" sz="2800" spc="-1" strike="noStrike">
                <a:solidFill>
                  <a:srgbClr val="ffffff"/>
                </a:solidFill>
                <a:latin typeface="Calibri"/>
              </a:rPr>
              <a:t>DAO</a:t>
            </a:r>
            <a:r>
              <a:rPr b="0" lang="ja-JP" sz="2800" spc="-1" strike="noStrike">
                <a:solidFill>
                  <a:srgbClr val="ffffff"/>
                </a:solidFill>
                <a:latin typeface="Calibri"/>
              </a:rPr>
              <a:t>の使い方が前よりも理解できたと思います。配属後はコードの読みを意識して開発に携わっていきたいと思いました。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同じファイルをいじるときは声掛けなどといったコミュニケーションが大事だと学びました。成長した点としてはエラーの探し方を段々わかってきたと思います。どこからコードを書いて良いのか分からなかった時でも、一度は自分で書いて試してみることができた点だと思います。</a:t>
            </a:r>
            <a:endParaRPr b="0" lang="en-US" sz="2800" spc="-1" strike="noStrike">
              <a:latin typeface="Arial"/>
            </a:endParaRPr>
          </a:p>
        </p:txBody>
      </p:sp>
      <p:sp>
        <p:nvSpPr>
          <p:cNvPr id="787" name="PlaceHolder 25"/>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601B1557-8C5D-4A6F-BDE5-5EA7B6C42F2B}" type="slidenum">
              <a:rPr b="0" lang="en-US" sz="1200" spc="-1" strike="noStrike">
                <a:solidFill>
                  <a:srgbClr val="ffffff"/>
                </a:solidFill>
                <a:latin typeface="Calibri"/>
              </a:rPr>
              <a:t>21</a:t>
            </a:fld>
            <a:endParaRPr b="0" lang="en-US" sz="1200" spc="-1" strike="noStrike">
              <a:latin typeface="Arial"/>
            </a:endParaRPr>
          </a:p>
        </p:txBody>
      </p:sp>
      <p:sp>
        <p:nvSpPr>
          <p:cNvPr id="788" name="Google Shape;68;p 14"/>
          <p:cNvSpPr/>
          <p:nvPr/>
        </p:nvSpPr>
        <p:spPr>
          <a:xfrm rot="9289200">
            <a:off x="-72288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789" name="楕円 5"/>
          <p:cNvSpPr/>
          <p:nvPr/>
        </p:nvSpPr>
        <p:spPr>
          <a:xfrm>
            <a:off x="1070316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90" name="Google Shape;2524;p 11"/>
          <p:cNvSpPr/>
          <p:nvPr/>
        </p:nvSpPr>
        <p:spPr>
          <a:xfrm>
            <a:off x="11228040" y="-36288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grpSp>
        <p:nvGrpSpPr>
          <p:cNvPr id="791" name="Google Shape;1745;p 11"/>
          <p:cNvGrpSpPr/>
          <p:nvPr/>
        </p:nvGrpSpPr>
        <p:grpSpPr>
          <a:xfrm>
            <a:off x="865080" y="5898240"/>
            <a:ext cx="1937160" cy="1910520"/>
            <a:chOff x="865080" y="5898240"/>
            <a:chExt cx="1937160" cy="1910520"/>
          </a:xfrm>
        </p:grpSpPr>
        <p:sp>
          <p:nvSpPr>
            <p:cNvPr id="792" name="Google Shape;1746;p 11"/>
            <p:cNvSpPr/>
            <p:nvPr/>
          </p:nvSpPr>
          <p:spPr>
            <a:xfrm rot="6985200">
              <a:off x="231984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93" name="Google Shape;1747;p 11"/>
            <p:cNvSpPr/>
            <p:nvPr/>
          </p:nvSpPr>
          <p:spPr>
            <a:xfrm rot="6985200">
              <a:off x="220320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94" name="Google Shape;1748;p 11"/>
            <p:cNvSpPr/>
            <p:nvPr/>
          </p:nvSpPr>
          <p:spPr>
            <a:xfrm rot="6985200">
              <a:off x="113076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95" name="Google Shape;1749;p 11"/>
            <p:cNvSpPr/>
            <p:nvPr/>
          </p:nvSpPr>
          <p:spPr>
            <a:xfrm rot="6985200">
              <a:off x="220752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96" name="直線コネクタ 38"/>
          <p:cNvSpPr/>
          <p:nvPr/>
        </p:nvSpPr>
        <p:spPr>
          <a:xfrm>
            <a:off x="4950720" y="3114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97" name="直線コネクタ 39"/>
          <p:cNvSpPr/>
          <p:nvPr/>
        </p:nvSpPr>
        <p:spPr>
          <a:xfrm>
            <a:off x="5266440" y="42372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98" name="直線コネクタ 40"/>
          <p:cNvSpPr/>
          <p:nvPr/>
        </p:nvSpPr>
        <p:spPr>
          <a:xfrm>
            <a:off x="4970160" y="16200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99" name="直線コネクタ 41"/>
          <p:cNvSpPr/>
          <p:nvPr/>
        </p:nvSpPr>
        <p:spPr>
          <a:xfrm>
            <a:off x="5220360" y="172764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テキスト ボックス 4"/>
          <p:cNvSpPr/>
          <p:nvPr/>
        </p:nvSpPr>
        <p:spPr>
          <a:xfrm>
            <a:off x="1518840" y="514800"/>
            <a:ext cx="9153360" cy="1064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3200" spc="-1" strike="noStrike">
                <a:solidFill>
                  <a:srgbClr val="ffffff"/>
                </a:solidFill>
                <a:latin typeface="Calibri"/>
                <a:ea typeface="DejaVu Sans"/>
              </a:rPr>
              <a:t>学んだ点、よくできた、成長した点。</a:t>
            </a:r>
            <a:endParaRPr b="0" lang="en-US" sz="3200" spc="-1" strike="noStrike">
              <a:latin typeface="Arial"/>
            </a:endParaRPr>
          </a:p>
          <a:p>
            <a:pPr algn="ctr">
              <a:lnSpc>
                <a:spcPct val="100000"/>
              </a:lnSpc>
              <a:buNone/>
            </a:pPr>
            <a:r>
              <a:rPr b="0" lang="ja-JP" sz="3200" spc="-1" strike="noStrike">
                <a:solidFill>
                  <a:srgbClr val="ffffff"/>
                </a:solidFill>
                <a:latin typeface="Calibri"/>
                <a:ea typeface="DejaVu Sans"/>
              </a:rPr>
              <a:t>配属に向けての意</a:t>
            </a:r>
            <a:endParaRPr b="0" lang="en-US" sz="3200" spc="-1" strike="noStrike">
              <a:latin typeface="Arial"/>
            </a:endParaRPr>
          </a:p>
        </p:txBody>
      </p:sp>
      <p:sp>
        <p:nvSpPr>
          <p:cNvPr id="801" name=""/>
          <p:cNvSpPr/>
          <p:nvPr/>
        </p:nvSpPr>
        <p:spPr>
          <a:xfrm>
            <a:off x="1080000" y="2016000"/>
            <a:ext cx="9900000" cy="360000"/>
          </a:xfrm>
          <a:prstGeom prst="rect">
            <a:avLst/>
          </a:prstGeom>
          <a:solidFill>
            <a:srgbClr val="ff0000"/>
          </a:solidFill>
          <a:ln w="0">
            <a:solidFill>
              <a:srgbClr val="111111"/>
            </a:solidFill>
          </a:ln>
        </p:spPr>
        <p:style>
          <a:lnRef idx="0"/>
          <a:fillRef idx="0"/>
          <a:effectRef idx="0"/>
          <a:fontRef idx="minor"/>
        </p:style>
      </p:sp>
      <p:sp>
        <p:nvSpPr>
          <p:cNvPr id="802" name="PlaceHolder 22"/>
          <p:cNvSpPr txBox="1"/>
          <p:nvPr/>
        </p:nvSpPr>
        <p:spPr>
          <a:xfrm>
            <a:off x="838440" y="1983240"/>
            <a:ext cx="10514520" cy="435024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一番大切なのはコミュニケーションだと改めて実感しました。演習を進めていくうちに当初の計画から変更されることも多々ありました。その際に相手に伝えることを忘れてしまうと、完成後に</a:t>
            </a:r>
            <a:r>
              <a:rPr b="0" lang="en-US" sz="2800" spc="-1" strike="noStrike">
                <a:solidFill>
                  <a:srgbClr val="ffffff"/>
                </a:solidFill>
                <a:latin typeface="Calibri"/>
              </a:rPr>
              <a:t>GitHub</a:t>
            </a:r>
            <a:r>
              <a:rPr b="0" lang="ja-JP" sz="2800" spc="-1" strike="noStrike">
                <a:solidFill>
                  <a:srgbClr val="ffffff"/>
                </a:solidFill>
                <a:latin typeface="Calibri"/>
              </a:rPr>
              <a:t>で衝突したり、想像していたコードと違うことが何度かありました。今回は架空のお客様だったのでこちらが作りやすいのに沿ったものを作成しましたが、今後は存在する方からの依頼に沿ったものを作成していくので、相手がどういったものを望んでいるのか、また他のメンバーが今どういったことをしてるのかを把握するためにコミュニケーションをとることを大切にしていきたいです。</a:t>
            </a:r>
            <a:endParaRPr b="0" lang="en-US" sz="2800" spc="-1" strike="noStrike">
              <a:latin typeface="Arial"/>
            </a:endParaRPr>
          </a:p>
        </p:txBody>
      </p:sp>
      <p:sp>
        <p:nvSpPr>
          <p:cNvPr id="803" name="PlaceHolder 26"/>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3BFFA014-2612-473A-ACF6-C6B087E63BFA}" type="slidenum">
              <a:rPr b="0" lang="en-US" sz="1200" spc="-1" strike="noStrike">
                <a:solidFill>
                  <a:srgbClr val="ffffff"/>
                </a:solidFill>
                <a:latin typeface="Calibri"/>
              </a:rPr>
              <a:t>22</a:t>
            </a:fld>
            <a:endParaRPr b="0" lang="en-US" sz="1200" spc="-1" strike="noStrike">
              <a:latin typeface="Arial"/>
            </a:endParaRPr>
          </a:p>
        </p:txBody>
      </p:sp>
      <p:sp>
        <p:nvSpPr>
          <p:cNvPr id="804" name="Google Shape;68;p 15"/>
          <p:cNvSpPr/>
          <p:nvPr/>
        </p:nvSpPr>
        <p:spPr>
          <a:xfrm rot="9289200">
            <a:off x="-72252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805" name="Google Shape;1745;p 12"/>
          <p:cNvGrpSpPr/>
          <p:nvPr/>
        </p:nvGrpSpPr>
        <p:grpSpPr>
          <a:xfrm>
            <a:off x="878040" y="5898240"/>
            <a:ext cx="1937160" cy="1910520"/>
            <a:chOff x="878040" y="5898240"/>
            <a:chExt cx="1937160" cy="1910520"/>
          </a:xfrm>
        </p:grpSpPr>
        <p:sp>
          <p:nvSpPr>
            <p:cNvPr id="806" name="Google Shape;1746;p 12"/>
            <p:cNvSpPr/>
            <p:nvPr/>
          </p:nvSpPr>
          <p:spPr>
            <a:xfrm rot="6985200">
              <a:off x="233280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07" name="Google Shape;1747;p 12"/>
            <p:cNvSpPr/>
            <p:nvPr/>
          </p:nvSpPr>
          <p:spPr>
            <a:xfrm rot="6985200">
              <a:off x="221616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08" name="Google Shape;1748;p 12"/>
            <p:cNvSpPr/>
            <p:nvPr/>
          </p:nvSpPr>
          <p:spPr>
            <a:xfrm rot="6985200">
              <a:off x="114372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09" name="Google Shape;1749;p 12"/>
            <p:cNvSpPr/>
            <p:nvPr/>
          </p:nvSpPr>
          <p:spPr>
            <a:xfrm rot="6985200">
              <a:off x="222048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10" name="楕円 6"/>
          <p:cNvSpPr/>
          <p:nvPr/>
        </p:nvSpPr>
        <p:spPr>
          <a:xfrm>
            <a:off x="1070352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811" name="Google Shape;2524;p 12"/>
          <p:cNvSpPr/>
          <p:nvPr/>
        </p:nvSpPr>
        <p:spPr>
          <a:xfrm>
            <a:off x="11228400" y="-36252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812" name="直線コネクタ 42"/>
          <p:cNvSpPr/>
          <p:nvPr/>
        </p:nvSpPr>
        <p:spPr>
          <a:xfrm>
            <a:off x="4970160" y="16200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13" name="直線コネクタ 43"/>
          <p:cNvSpPr/>
          <p:nvPr/>
        </p:nvSpPr>
        <p:spPr>
          <a:xfrm>
            <a:off x="5220360" y="172764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14" name="直線コネクタ 44"/>
          <p:cNvSpPr/>
          <p:nvPr/>
        </p:nvSpPr>
        <p:spPr>
          <a:xfrm>
            <a:off x="4951080" y="31176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15" name="直線コネクタ 50"/>
          <p:cNvSpPr/>
          <p:nvPr/>
        </p:nvSpPr>
        <p:spPr>
          <a:xfrm>
            <a:off x="5266800" y="42408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55">
                                  <p:stCondLst>
                                    <p:cond delay="0"/>
                                  </p:stCondLst>
                                  <p:childTnLst>
                                    <p:set>
                                      <p:cBhvr>
                                        <p:cTn id="79" dur="1" fill="hold">
                                          <p:stCondLst>
                                            <p:cond delay="0"/>
                                          </p:stCondLst>
                                        </p:cTn>
                                        <p:tgtEl>
                                          <p:spTgt spid="801"/>
                                        </p:tgtEl>
                                        <p:attrNameLst>
                                          <p:attrName>style.visibility</p:attrName>
                                        </p:attrNameLst>
                                      </p:cBhvr>
                                      <p:to>
                                        <p:strVal val="visible"/>
                                      </p:to>
                                    </p:set>
                                    <p:anim calcmode="lin" valueType="num">
                                      <p:cBhvr additive="repl">
                                        <p:cTn id="80" dur="1000" fill="hold"/>
                                        <p:tgtEl>
                                          <p:spTgt spid="801"/>
                                        </p:tgtEl>
                                        <p:attrNameLst>
                                          <p:attrName>ppt_w</p:attrName>
                                        </p:attrNameLst>
                                      </p:cBhvr>
                                      <p:tavLst>
                                        <p:tav tm="0">
                                          <p:val>
                                            <p:strVal val="#ppt_w*0.70"/>
                                          </p:val>
                                        </p:tav>
                                        <p:tav tm="100000">
                                          <p:val>
                                            <p:strVal val="#ppt_w"/>
                                          </p:val>
                                        </p:tav>
                                      </p:tavLst>
                                    </p:anim>
                                    <p:anim calcmode="lin" valueType="num">
                                      <p:cBhvr additive="repl">
                                        <p:cTn id="81" dur="1000" fill="hold"/>
                                        <p:tgtEl>
                                          <p:spTgt spid="801"/>
                                        </p:tgtEl>
                                        <p:attrNameLst>
                                          <p:attrName>ppt_h</p:attrName>
                                        </p:attrNameLst>
                                      </p:cBhvr>
                                      <p:tavLst>
                                        <p:tav tm="0">
                                          <p:val>
                                            <p:strVal val="#ppt_h"/>
                                          </p:val>
                                        </p:tav>
                                        <p:tav tm="100000">
                                          <p:val>
                                            <p:strVal val="#ppt_h"/>
                                          </p:val>
                                        </p:tav>
                                      </p:tavLst>
                                    </p:anim>
                                    <p:animEffect filter="fade" transition="in">
                                      <p:cBhvr additive="repl">
                                        <p:cTn id="82" dur="1000"/>
                                        <p:tgtEl>
                                          <p:spTgt spid="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テキスト ボックス 54"/>
          <p:cNvSpPr/>
          <p:nvPr/>
        </p:nvSpPr>
        <p:spPr>
          <a:xfrm>
            <a:off x="1646640" y="2839320"/>
            <a:ext cx="9153360" cy="76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4400" spc="-1" strike="noStrike">
                <a:solidFill>
                  <a:srgbClr val="ffffff"/>
                </a:solidFill>
                <a:latin typeface="Calibri"/>
                <a:ea typeface="DejaVu Sans"/>
              </a:rPr>
              <a:t>ご清聴マジ感謝</a:t>
            </a:r>
            <a:endParaRPr b="0" lang="en-US" sz="4400" spc="-1" strike="noStrike">
              <a:latin typeface="Arial"/>
            </a:endParaRPr>
          </a:p>
        </p:txBody>
      </p:sp>
      <p:sp>
        <p:nvSpPr>
          <p:cNvPr id="817" name="PlaceHolder 28"/>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AC1FD048-D0E2-47A8-9EC0-BC2D0902304A}" type="slidenum">
              <a:rPr b="0" lang="en-US" sz="1200" spc="-1" strike="noStrike">
                <a:solidFill>
                  <a:srgbClr val="ffffff"/>
                </a:solidFill>
                <a:latin typeface="Calibri"/>
              </a:rPr>
              <a:t>22</a:t>
            </a:fld>
            <a:endParaRPr b="0" lang="en-US" sz="1200" spc="-1" strike="noStrike">
              <a:latin typeface="Arial"/>
            </a:endParaRPr>
          </a:p>
        </p:txBody>
      </p:sp>
      <p:sp>
        <p:nvSpPr>
          <p:cNvPr id="818" name="Google Shape;68;p 16"/>
          <p:cNvSpPr/>
          <p:nvPr/>
        </p:nvSpPr>
        <p:spPr>
          <a:xfrm rot="9289200">
            <a:off x="-72252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819" name="Google Shape;1745;p 13"/>
          <p:cNvGrpSpPr/>
          <p:nvPr/>
        </p:nvGrpSpPr>
        <p:grpSpPr>
          <a:xfrm>
            <a:off x="878040" y="5898240"/>
            <a:ext cx="1937160" cy="1910520"/>
            <a:chOff x="878040" y="5898240"/>
            <a:chExt cx="1937160" cy="1910520"/>
          </a:xfrm>
        </p:grpSpPr>
        <p:sp>
          <p:nvSpPr>
            <p:cNvPr id="820" name="Google Shape;1746;p 13"/>
            <p:cNvSpPr/>
            <p:nvPr/>
          </p:nvSpPr>
          <p:spPr>
            <a:xfrm rot="6985200">
              <a:off x="233280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21" name="Google Shape;1747;p 13"/>
            <p:cNvSpPr/>
            <p:nvPr/>
          </p:nvSpPr>
          <p:spPr>
            <a:xfrm rot="6985200">
              <a:off x="221616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22" name="Google Shape;1748;p 13"/>
            <p:cNvSpPr/>
            <p:nvPr/>
          </p:nvSpPr>
          <p:spPr>
            <a:xfrm rot="6985200">
              <a:off x="114372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23" name="Google Shape;1749;p 13"/>
            <p:cNvSpPr/>
            <p:nvPr/>
          </p:nvSpPr>
          <p:spPr>
            <a:xfrm rot="6985200">
              <a:off x="222048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24" name="楕円 7"/>
          <p:cNvSpPr/>
          <p:nvPr/>
        </p:nvSpPr>
        <p:spPr>
          <a:xfrm>
            <a:off x="1070352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825" name="Google Shape;2524;p 13"/>
          <p:cNvSpPr/>
          <p:nvPr/>
        </p:nvSpPr>
        <p:spPr>
          <a:xfrm>
            <a:off x="11228400" y="-36252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26" name="PlaceHolder 1"/>
          <p:cNvSpPr>
            <a:spLocks noGrp="1"/>
          </p:cNvSpPr>
          <p:nvPr>
            <p:ph type="sldNum"/>
          </p:nvPr>
        </p:nvSpPr>
        <p:spPr>
          <a:xfrm>
            <a:off x="4724280" y="6354360"/>
            <a:ext cx="2742120" cy="363960"/>
          </a:xfrm>
          <a:prstGeom prst="rect">
            <a:avLst/>
          </a:prstGeom>
          <a:noFill/>
          <a:ln w="0">
            <a:noFill/>
          </a:ln>
        </p:spPr>
        <p:txBody>
          <a:bodyPr lIns="90000" rIns="90000" tIns="45000" bIns="45000" anchor="ctr">
            <a:noAutofit/>
          </a:bodyPr>
          <a:p>
            <a:pPr algn="ctr">
              <a:lnSpc>
                <a:spcPct val="100000"/>
              </a:lnSpc>
              <a:buNone/>
            </a:pPr>
            <a:fld id="{19D25CF8-FFFD-4F64-B196-27997798C7DD}" type="slidenum">
              <a:rPr b="0" lang="en-US" sz="1200" spc="-1" strike="noStrike">
                <a:solidFill>
                  <a:srgbClr val="ffffff"/>
                </a:solidFill>
                <a:latin typeface="Calibri"/>
              </a:rPr>
              <a:t>&lt;番号&gt;</a:t>
            </a:fld>
            <a:endParaRPr b="0" lang="en-US" sz="1200" spc="-1" strike="noStrike">
              <a:latin typeface="Times New Roman"/>
            </a:endParaRPr>
          </a:p>
        </p:txBody>
      </p:sp>
      <p:sp>
        <p:nvSpPr>
          <p:cNvPr id="827" name="テキスト ボックス 53"/>
          <p:cNvSpPr/>
          <p:nvPr/>
        </p:nvSpPr>
        <p:spPr>
          <a:xfrm>
            <a:off x="4595400" y="429840"/>
            <a:ext cx="300060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400" spc="-1" strike="noStrike">
                <a:solidFill>
                  <a:srgbClr val="ffffff"/>
                </a:solidFill>
                <a:latin typeface="Calibri"/>
                <a:ea typeface="DejaVu Sans"/>
              </a:rPr>
              <a:t>工夫した点</a:t>
            </a:r>
            <a:endParaRPr b="0" lang="en-US" sz="4400" spc="-1" strike="noStrike">
              <a:latin typeface="Arial"/>
            </a:endParaRPr>
          </a:p>
        </p:txBody>
      </p:sp>
      <p:grpSp>
        <p:nvGrpSpPr>
          <p:cNvPr id="828" name="Google Shape;1745;p 8"/>
          <p:cNvGrpSpPr/>
          <p:nvPr/>
        </p:nvGrpSpPr>
        <p:grpSpPr>
          <a:xfrm>
            <a:off x="839160" y="5898240"/>
            <a:ext cx="1937160" cy="1910520"/>
            <a:chOff x="839160" y="5898240"/>
            <a:chExt cx="1937160" cy="1910520"/>
          </a:xfrm>
        </p:grpSpPr>
        <p:sp>
          <p:nvSpPr>
            <p:cNvPr id="829" name="Google Shape;1746;p 8"/>
            <p:cNvSpPr/>
            <p:nvPr/>
          </p:nvSpPr>
          <p:spPr>
            <a:xfrm rot="6985200">
              <a:off x="229392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30" name="Google Shape;1747;p 8"/>
            <p:cNvSpPr/>
            <p:nvPr/>
          </p:nvSpPr>
          <p:spPr>
            <a:xfrm rot="6985200">
              <a:off x="217728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31" name="Google Shape;1748;p 8"/>
            <p:cNvSpPr/>
            <p:nvPr/>
          </p:nvSpPr>
          <p:spPr>
            <a:xfrm rot="6985200">
              <a:off x="110484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32" name="Google Shape;1749;p 8"/>
            <p:cNvSpPr/>
            <p:nvPr/>
          </p:nvSpPr>
          <p:spPr>
            <a:xfrm rot="6985200">
              <a:off x="218160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33" name="Google Shape;68;p 2"/>
          <p:cNvSpPr/>
          <p:nvPr/>
        </p:nvSpPr>
        <p:spPr>
          <a:xfrm rot="9289200">
            <a:off x="-72360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834" name="Google Shape;2524;p 8"/>
          <p:cNvSpPr/>
          <p:nvPr/>
        </p:nvSpPr>
        <p:spPr>
          <a:xfrm>
            <a:off x="11227320" y="-36360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835" name="楕円 3"/>
          <p:cNvSpPr/>
          <p:nvPr/>
        </p:nvSpPr>
        <p:spPr>
          <a:xfrm>
            <a:off x="1070244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836" name="Google Shape;1788;p 4"/>
          <p:cNvSpPr/>
          <p:nvPr/>
        </p:nvSpPr>
        <p:spPr>
          <a:xfrm rot="15736200">
            <a:off x="10451520" y="5628600"/>
            <a:ext cx="2306880" cy="218232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837" name="直線コネクタ 29"/>
          <p:cNvSpPr/>
          <p:nvPr/>
        </p:nvSpPr>
        <p:spPr>
          <a:xfrm>
            <a:off x="3346920" y="35496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38" name="直線コネクタ 30"/>
          <p:cNvSpPr/>
          <p:nvPr/>
        </p:nvSpPr>
        <p:spPr>
          <a:xfrm>
            <a:off x="4539600" y="-173520"/>
            <a:ext cx="360" cy="10573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39" name="直線コネクタ 31"/>
          <p:cNvSpPr/>
          <p:nvPr/>
        </p:nvSpPr>
        <p:spPr>
          <a:xfrm>
            <a:off x="6755760" y="123768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0" name="直線コネクタ 32"/>
          <p:cNvSpPr/>
          <p:nvPr/>
        </p:nvSpPr>
        <p:spPr>
          <a:xfrm flipV="1">
            <a:off x="7621920" y="777960"/>
            <a:ext cx="360" cy="868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1" name=""/>
          <p:cNvSpPr/>
          <p:nvPr/>
        </p:nvSpPr>
        <p:spPr>
          <a:xfrm>
            <a:off x="1260000" y="3348000"/>
            <a:ext cx="7020000" cy="360000"/>
          </a:xfrm>
          <a:prstGeom prst="rect">
            <a:avLst/>
          </a:prstGeom>
          <a:solidFill>
            <a:srgbClr val="ff0000"/>
          </a:solidFill>
          <a:ln w="0">
            <a:solidFill>
              <a:srgbClr val="111111"/>
            </a:solidFill>
          </a:ln>
        </p:spPr>
        <p:style>
          <a:lnRef idx="0"/>
          <a:fillRef idx="0"/>
          <a:effectRef idx="0"/>
          <a:fontRef idx="minor"/>
        </p:style>
      </p:sp>
    </p:spTree>
  </p:cSld>
  <p:transition spd="slow">
    <p:fade thruBlk="true"/>
  </p:transition>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55">
                                  <p:stCondLst>
                                    <p:cond delay="0"/>
                                  </p:stCondLst>
                                  <p:childTnLst>
                                    <p:set>
                                      <p:cBhvr>
                                        <p:cTn id="88" dur="1" fill="hold">
                                          <p:stCondLst>
                                            <p:cond delay="0"/>
                                          </p:stCondLst>
                                        </p:cTn>
                                        <p:tgtEl>
                                          <p:spTgt spid="841"/>
                                        </p:tgtEl>
                                        <p:attrNameLst>
                                          <p:attrName>style.visibility</p:attrName>
                                        </p:attrNameLst>
                                      </p:cBhvr>
                                      <p:to>
                                        <p:strVal val="visible"/>
                                      </p:to>
                                    </p:set>
                                    <p:anim calcmode="lin" valueType="num">
                                      <p:cBhvr additive="repl">
                                        <p:cTn id="89" dur="1000" fill="hold"/>
                                        <p:tgtEl>
                                          <p:spTgt spid="841"/>
                                        </p:tgtEl>
                                        <p:attrNameLst>
                                          <p:attrName>ppt_w</p:attrName>
                                        </p:attrNameLst>
                                      </p:cBhvr>
                                      <p:tavLst>
                                        <p:tav tm="0">
                                          <p:val>
                                            <p:strVal val="#ppt_w*0.70"/>
                                          </p:val>
                                        </p:tav>
                                        <p:tav tm="100000">
                                          <p:val>
                                            <p:strVal val="#ppt_w"/>
                                          </p:val>
                                        </p:tav>
                                      </p:tavLst>
                                    </p:anim>
                                    <p:anim calcmode="lin" valueType="num">
                                      <p:cBhvr additive="repl">
                                        <p:cTn id="90" dur="1000" fill="hold"/>
                                        <p:tgtEl>
                                          <p:spTgt spid="841"/>
                                        </p:tgtEl>
                                        <p:attrNameLst>
                                          <p:attrName>ppt_h</p:attrName>
                                        </p:attrNameLst>
                                      </p:cBhvr>
                                      <p:tavLst>
                                        <p:tav tm="0">
                                          <p:val>
                                            <p:strVal val="#ppt_h"/>
                                          </p:val>
                                        </p:tav>
                                        <p:tav tm="100000">
                                          <p:val>
                                            <p:strVal val="#ppt_h"/>
                                          </p:val>
                                        </p:tav>
                                      </p:tavLst>
                                    </p:anim>
                                    <p:animEffect filter="fade" transition="in">
                                      <p:cBhvr additive="repl">
                                        <p:cTn id="91" dur="1000"/>
                                        <p:tgtEl>
                                          <p:spTgt spid="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42" name="PlaceHolder 1"/>
          <p:cNvSpPr>
            <a:spLocks noGrp="1"/>
          </p:cNvSpPr>
          <p:nvPr>
            <p:ph type="sldNum"/>
          </p:nvPr>
        </p:nvSpPr>
        <p:spPr>
          <a:xfrm>
            <a:off x="4724280" y="6356520"/>
            <a:ext cx="2742120" cy="363960"/>
          </a:xfrm>
          <a:prstGeom prst="rect">
            <a:avLst/>
          </a:prstGeom>
          <a:noFill/>
          <a:ln w="0">
            <a:noFill/>
          </a:ln>
        </p:spPr>
        <p:txBody>
          <a:bodyPr lIns="90000" rIns="90000" tIns="45000" bIns="45000" anchor="ctr">
            <a:noAutofit/>
          </a:bodyPr>
          <a:p>
            <a:pPr algn="ctr">
              <a:lnSpc>
                <a:spcPct val="100000"/>
              </a:lnSpc>
              <a:buNone/>
            </a:pPr>
            <a:fld id="{5A9FEA9E-A378-479D-967D-43FD44419830}" type="slidenum">
              <a:rPr b="0" lang="en-US" sz="1200" spc="-1" strike="noStrike">
                <a:solidFill>
                  <a:srgbClr val="ffffff"/>
                </a:solidFill>
                <a:latin typeface="Calibri"/>
              </a:rPr>
              <a:t>&lt;番号&gt;</a:t>
            </a:fld>
            <a:endParaRPr b="0" lang="en-US" sz="1200" spc="-1" strike="noStrike">
              <a:latin typeface="Times New Roman"/>
            </a:endParaRPr>
          </a:p>
        </p:txBody>
      </p:sp>
      <p:sp>
        <p:nvSpPr>
          <p:cNvPr id="843" name="テキスト ボックス 4"/>
          <p:cNvSpPr/>
          <p:nvPr/>
        </p:nvSpPr>
        <p:spPr>
          <a:xfrm>
            <a:off x="4284360" y="514800"/>
            <a:ext cx="3622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4400" spc="-1" strike="noStrike">
                <a:solidFill>
                  <a:srgbClr val="ffffff"/>
                </a:solidFill>
                <a:latin typeface="Calibri"/>
                <a:ea typeface="DejaVu Sans"/>
              </a:rPr>
              <a:t>苦労した点</a:t>
            </a:r>
            <a:endParaRPr b="0" lang="en-US" sz="4400" spc="-1" strike="noStrike">
              <a:latin typeface="Arial"/>
            </a:endParaRPr>
          </a:p>
        </p:txBody>
      </p:sp>
      <p:sp>
        <p:nvSpPr>
          <p:cNvPr id="844" name="直線コネクタ 6"/>
          <p:cNvSpPr/>
          <p:nvPr/>
        </p:nvSpPr>
        <p:spPr>
          <a:xfrm>
            <a:off x="5265720" y="4230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5" name="直線コネクタ 8"/>
          <p:cNvSpPr/>
          <p:nvPr/>
        </p:nvSpPr>
        <p:spPr>
          <a:xfrm>
            <a:off x="4950000" y="31068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6" name="直線コネクタ 10"/>
          <p:cNvSpPr/>
          <p:nvPr/>
        </p:nvSpPr>
        <p:spPr>
          <a:xfrm>
            <a:off x="4950000" y="128556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7" name="直線コネクタ 11"/>
          <p:cNvSpPr/>
          <p:nvPr/>
        </p:nvSpPr>
        <p:spPr>
          <a:xfrm>
            <a:off x="5265720" y="14364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8" name="Google Shape;68;p2"/>
          <p:cNvSpPr/>
          <p:nvPr/>
        </p:nvSpPr>
        <p:spPr>
          <a:xfrm rot="9289200">
            <a:off x="-1688400" y="-300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849" name="Google Shape;1745;p2"/>
          <p:cNvGrpSpPr/>
          <p:nvPr/>
        </p:nvGrpSpPr>
        <p:grpSpPr>
          <a:xfrm>
            <a:off x="1835640" y="6772320"/>
            <a:ext cx="1937160" cy="1910520"/>
            <a:chOff x="1835640" y="6772320"/>
            <a:chExt cx="1937160" cy="1910520"/>
          </a:xfrm>
        </p:grpSpPr>
        <p:sp>
          <p:nvSpPr>
            <p:cNvPr id="850" name="Google Shape;1746;p2"/>
            <p:cNvSpPr/>
            <p:nvPr/>
          </p:nvSpPr>
          <p:spPr>
            <a:xfrm rot="6985200">
              <a:off x="3290400" y="72291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51" name="Google Shape;1747;p2"/>
            <p:cNvSpPr/>
            <p:nvPr/>
          </p:nvSpPr>
          <p:spPr>
            <a:xfrm rot="6985200">
              <a:off x="3173760" y="7108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52" name="Google Shape;1748;p2"/>
            <p:cNvSpPr/>
            <p:nvPr/>
          </p:nvSpPr>
          <p:spPr>
            <a:xfrm rot="6985200">
              <a:off x="2101320" y="69951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53" name="Google Shape;1749;p2"/>
            <p:cNvSpPr/>
            <p:nvPr/>
          </p:nvSpPr>
          <p:spPr>
            <a:xfrm rot="6985200">
              <a:off x="3178080" y="823644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54" name="Google Shape;1788;p2"/>
          <p:cNvSpPr/>
          <p:nvPr/>
        </p:nvSpPr>
        <p:spPr>
          <a:xfrm rot="4707600">
            <a:off x="10644120" y="5100480"/>
            <a:ext cx="2306880" cy="218232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855" name="楕円 19"/>
          <p:cNvSpPr/>
          <p:nvPr/>
        </p:nvSpPr>
        <p:spPr>
          <a:xfrm>
            <a:off x="12025800" y="-126576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856" name="Google Shape;2524;p2"/>
          <p:cNvSpPr/>
          <p:nvPr/>
        </p:nvSpPr>
        <p:spPr>
          <a:xfrm>
            <a:off x="11551320" y="-146772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857" name="Google Shape;68;p2"/>
          <p:cNvSpPr/>
          <p:nvPr/>
        </p:nvSpPr>
        <p:spPr>
          <a:xfrm rot="5400000">
            <a:off x="5815080" y="6910920"/>
            <a:ext cx="851400" cy="97524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858" name="PlaceHolder 2"/>
          <p:cNvSpPr>
            <a:spLocks noGrp="1"/>
          </p:cNvSpPr>
          <p:nvPr>
            <p:ph/>
          </p:nvPr>
        </p:nvSpPr>
        <p:spPr>
          <a:xfrm>
            <a:off x="838080" y="1597680"/>
            <a:ext cx="10514520" cy="4893120"/>
          </a:xfrm>
          <a:prstGeom prst="rect">
            <a:avLst/>
          </a:prstGeom>
          <a:noFill/>
          <a:ln w="0">
            <a:noFill/>
          </a:ln>
        </p:spPr>
        <p:txBody>
          <a:bodyPr lIns="90000" rIns="90000" tIns="45000" bIns="45000" anchor="t">
            <a:normAutofit fontScale="80000"/>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コードの意味を理解するのに苦労しました。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エラー探しの中でも赤線が引かれていないエラーを探すのが一番苦労しました。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コード同士をどう繋げるかを考えることに苦労しました。一つ一つの機能が理解しきれていないので教科書を参考にしながら行いました。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コーディングが始まった際に、どこからコードを書いていいか分からず苦労しました。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en-US" sz="2800" spc="-1" strike="noStrike">
                <a:solidFill>
                  <a:srgbClr val="ffffff"/>
                </a:solidFill>
                <a:latin typeface="游明朝"/>
                <a:ea typeface="游明朝"/>
              </a:rPr>
              <a:t>GitHub</a:t>
            </a:r>
            <a:r>
              <a:rPr b="0" lang="ja-JP" sz="2800" spc="-1" strike="noStrike">
                <a:solidFill>
                  <a:srgbClr val="ffffff"/>
                </a:solidFill>
                <a:latin typeface="游明朝"/>
                <a:ea typeface="游明朝"/>
              </a:rPr>
              <a:t>で衝突してしまったファイルの詳細をみて、何が必要で何が不必要か判断すること。</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もともと感覚で物事を進めていくところがあり、学んだことを理解していないことに途中で気づきましたが、今度はどこまで理解しているのか</a:t>
            </a:r>
            <a:r>
              <a:rPr b="0" lang="en-US" sz="2800" spc="-1" strike="noStrike">
                <a:solidFill>
                  <a:srgbClr val="ffffff"/>
                </a:solidFill>
                <a:latin typeface="游明朝"/>
                <a:ea typeface="游明朝"/>
              </a:rPr>
              <a:t>/</a:t>
            </a:r>
            <a:r>
              <a:rPr b="0" lang="ja-JP" sz="2800" spc="-1" strike="noStrike">
                <a:solidFill>
                  <a:srgbClr val="ffffff"/>
                </a:solidFill>
                <a:latin typeface="游明朝"/>
                <a:ea typeface="游明朝"/>
              </a:rPr>
              <a:t>いないのかを言語化するのに苦労しました。幸い他人に説明する機会を得たので、人に説明するためにまず自分が理解するよう努めたり、一つ一つの名称や意味を確認することで少しずつではありますが、言語化することができたと思います。</a:t>
            </a:r>
            <a:endParaRPr b="0" lang="en-US" sz="2800" spc="-1" strike="noStrike">
              <a:latin typeface="Arial"/>
            </a:endParaRPr>
          </a:p>
        </p:txBody>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1788;p 3"/>
          <p:cNvSpPr/>
          <p:nvPr/>
        </p:nvSpPr>
        <p:spPr>
          <a:xfrm rot="13895400">
            <a:off x="9754200" y="582696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113" name="Google Shape;2526;p 7"/>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grpSp>
        <p:nvGrpSpPr>
          <p:cNvPr id="114" name="Google Shape;1745;p 7"/>
          <p:cNvGrpSpPr/>
          <p:nvPr/>
        </p:nvGrpSpPr>
        <p:grpSpPr>
          <a:xfrm>
            <a:off x="10265400" y="1402920"/>
            <a:ext cx="1668240" cy="1713960"/>
            <a:chOff x="10265400" y="1402920"/>
            <a:chExt cx="1668240" cy="1713960"/>
          </a:xfrm>
        </p:grpSpPr>
        <p:sp>
          <p:nvSpPr>
            <p:cNvPr id="115" name="Google Shape;1746;p 7"/>
            <p:cNvSpPr/>
            <p:nvPr/>
          </p:nvSpPr>
          <p:spPr>
            <a:xfrm rot="11485800">
              <a:off x="11582640" y="261720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16" name="Google Shape;1747;p 7"/>
            <p:cNvSpPr/>
            <p:nvPr/>
          </p:nvSpPr>
          <p:spPr>
            <a:xfrm rot="11485800">
              <a:off x="11464560" y="249264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17" name="Google Shape;1748;p 7"/>
            <p:cNvSpPr/>
            <p:nvPr/>
          </p:nvSpPr>
          <p:spPr>
            <a:xfrm rot="11485800">
              <a:off x="10396440" y="15274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18" name="Google Shape;1749;p 7"/>
            <p:cNvSpPr/>
            <p:nvPr/>
          </p:nvSpPr>
          <p:spPr>
            <a:xfrm rot="11485800">
              <a:off x="10582560" y="27648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19" name="正方形/長方形 72"/>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20" name="テキスト ボックス 55"/>
          <p:cNvSpPr/>
          <p:nvPr/>
        </p:nvSpPr>
        <p:spPr>
          <a:xfrm>
            <a:off x="3883320" y="3060000"/>
            <a:ext cx="475668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6000" spc="-1" strike="noStrike">
                <a:solidFill>
                  <a:srgbClr val="ffffff"/>
                </a:solidFill>
                <a:latin typeface="Calibri"/>
                <a:ea typeface="DejaVu Sans"/>
              </a:rPr>
              <a:t>メンバー構成</a:t>
            </a:r>
            <a:endParaRPr b="0" lang="en-US" sz="6000" spc="-1" strike="noStrike">
              <a:latin typeface="Arial"/>
            </a:endParaRPr>
          </a:p>
        </p:txBody>
      </p:sp>
      <p:sp>
        <p:nvSpPr>
          <p:cNvPr id="121" name="Google Shape;2524;p 7"/>
          <p:cNvSpPr/>
          <p:nvPr/>
        </p:nvSpPr>
        <p:spPr>
          <a:xfrm>
            <a:off x="-1019880" y="54784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22" name="Google Shape;68;p 7"/>
          <p:cNvSpPr/>
          <p:nvPr/>
        </p:nvSpPr>
        <p:spPr>
          <a:xfrm rot="5400000">
            <a:off x="5371920" y="61329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123" name="Google Shape;68;p 9"/>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24" name="PlaceHolder 19"/>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F03354F6-E136-4166-84F1-A327BC24E00F}" type="slidenum">
              <a:rPr b="0" lang="en-US" sz="1200" spc="-1" strike="noStrike">
                <a:solidFill>
                  <a:srgbClr val="ffffff"/>
                </a:solidFill>
                <a:latin typeface="Calibri"/>
              </a:rPr>
              <a:t>&lt;番号&gt;</a:t>
            </a:fld>
            <a:endParaRPr b="0" lang="en-US" sz="1200" spc="-1" strike="noStrike">
              <a:latin typeface="Arial"/>
            </a:endParaRPr>
          </a:p>
        </p:txBody>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テキスト ボックス 67"/>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プロジェクトリーダー</a:t>
            </a:r>
            <a:endParaRPr b="0" lang="en-US" sz="2800" spc="-1" strike="noStrike">
              <a:latin typeface="Arial"/>
            </a:endParaRPr>
          </a:p>
        </p:txBody>
      </p:sp>
      <p:sp>
        <p:nvSpPr>
          <p:cNvPr id="126" name="Google Shape;2526;p 6"/>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grpSp>
        <p:nvGrpSpPr>
          <p:cNvPr id="127" name="Google Shape;1745;p 6"/>
          <p:cNvGrpSpPr/>
          <p:nvPr/>
        </p:nvGrpSpPr>
        <p:grpSpPr>
          <a:xfrm>
            <a:off x="10260000" y="360000"/>
            <a:ext cx="1668240" cy="1713960"/>
            <a:chOff x="10260000" y="360000"/>
            <a:chExt cx="1668240" cy="1713960"/>
          </a:xfrm>
        </p:grpSpPr>
        <p:sp>
          <p:nvSpPr>
            <p:cNvPr id="128" name="Google Shape;1746;p 6"/>
            <p:cNvSpPr/>
            <p:nvPr/>
          </p:nvSpPr>
          <p:spPr>
            <a:xfrm rot="11485800">
              <a:off x="1157724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29" name="Google Shape;1747;p 6"/>
            <p:cNvSpPr/>
            <p:nvPr/>
          </p:nvSpPr>
          <p:spPr>
            <a:xfrm rot="11485800">
              <a:off x="1145916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30" name="Google Shape;1748;p 6"/>
            <p:cNvSpPr/>
            <p:nvPr/>
          </p:nvSpPr>
          <p:spPr>
            <a:xfrm rot="11485800">
              <a:off x="1039104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31" name="Google Shape;1749;p 6"/>
            <p:cNvSpPr/>
            <p:nvPr/>
          </p:nvSpPr>
          <p:spPr>
            <a:xfrm rot="11485800">
              <a:off x="1057716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pic>
        <p:nvPicPr>
          <p:cNvPr id="132" name="図 6"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33" name="正方形/長方形 70"/>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34" name="テキスト ボックス 68"/>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35" name="テキスト ボックス 69"/>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伊賀 義晃</a:t>
            </a:r>
            <a:endParaRPr b="0" lang="en-US" sz="4000" spc="-1" strike="noStrike">
              <a:latin typeface="Arial"/>
            </a:endParaRPr>
          </a:p>
        </p:txBody>
      </p:sp>
      <p:sp>
        <p:nvSpPr>
          <p:cNvPr id="136" name="Google Shape;2524;p 6"/>
          <p:cNvSpPr/>
          <p:nvPr/>
        </p:nvSpPr>
        <p:spPr>
          <a:xfrm>
            <a:off x="-133128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37" name="Google Shape;68;p 12"/>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38" name="PlaceHolder 17"/>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7809AA45-1721-4287-B348-990CA76B6E64}" type="slidenum">
              <a:rPr b="0" lang="en-US" sz="1200" spc="-1" strike="noStrike">
                <a:solidFill>
                  <a:srgbClr val="ffffff"/>
                </a:solidFill>
                <a:latin typeface="Calibri"/>
              </a:rPr>
              <a:t>&lt;番号&gt;</a:t>
            </a:fld>
            <a:endParaRPr b="0" lang="en-US" sz="1200" spc="-1" strike="noStrike">
              <a:latin typeface="Arial"/>
            </a:endParaRPr>
          </a:p>
        </p:txBody>
      </p:sp>
      <p:sp>
        <p:nvSpPr>
          <p:cNvPr id="139" name="テキスト ボックス 12"/>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
        <p:nvSpPr>
          <p:cNvPr id="140" name="テキスト ボックス 70"/>
          <p:cNvSpPr/>
          <p:nvPr/>
        </p:nvSpPr>
        <p:spPr>
          <a:xfrm>
            <a:off x="4500000" y="2880720"/>
            <a:ext cx="7380000" cy="1752480"/>
          </a:xfrm>
          <a:prstGeom prst="rect">
            <a:avLst/>
          </a:prstGeom>
          <a:noFill/>
          <a:ln w="0">
            <a:noFill/>
          </a:ln>
        </p:spPr>
        <p:style>
          <a:lnRef idx="0"/>
          <a:fillRef idx="0"/>
          <a:effectRef idx="0"/>
          <a:fontRef idx="minor"/>
        </p:style>
        <p:txBody>
          <a:bodyPr lIns="90000" rIns="90000" tIns="45000" bIns="45000" anchor="t">
            <a:spAutoFit/>
          </a:bodyPr>
          <a:p>
            <a:pPr>
              <a:lnSpc>
                <a:spcPct val="90000"/>
              </a:lnSpc>
              <a:spcBef>
                <a:spcPts val="1001"/>
              </a:spcBef>
              <a:buNone/>
            </a:pPr>
            <a:r>
              <a:rPr b="0" lang="ja-JP" sz="2800" spc="-1" strike="noStrike">
                <a:solidFill>
                  <a:srgbClr val="ffffff"/>
                </a:solidFill>
                <a:latin typeface="游明朝"/>
                <a:ea typeface="游明朝"/>
              </a:rPr>
              <a:t>コードの意味を理解し、それをどう組み込めばいいのかを理解することに苦労しました。</a:t>
            </a:r>
            <a:endParaRPr b="0" lang="en-US" sz="2800" spc="-1" strike="noStrike">
              <a:latin typeface="Arial"/>
            </a:endParaRPr>
          </a:p>
          <a:p>
            <a:pPr>
              <a:lnSpc>
                <a:spcPct val="90000"/>
              </a:lnSpc>
              <a:spcBef>
                <a:spcPts val="1001"/>
              </a:spcBef>
              <a:buNone/>
            </a:pPr>
            <a:r>
              <a:rPr b="0" lang="ja-JP" sz="2800" spc="-1" strike="noStrike">
                <a:solidFill>
                  <a:srgbClr val="ffffff"/>
                </a:solidFill>
                <a:latin typeface="游明朝"/>
                <a:ea typeface="游明朝"/>
              </a:rPr>
              <a:t>また、エラー探しでは赤線が引かれていないエラーを探すのが一番苦労しました。</a:t>
            </a:r>
            <a:endParaRPr b="0" lang="en-US" sz="2800" spc="-1" strike="noStrike">
              <a:latin typeface="Arial"/>
            </a:endParaRPr>
          </a:p>
        </p:txBody>
      </p:sp>
      <p:sp>
        <p:nvSpPr>
          <p:cNvPr id="141" name="テキスト ボックス 42"/>
          <p:cNvSpPr/>
          <p:nvPr/>
        </p:nvSpPr>
        <p:spPr>
          <a:xfrm>
            <a:off x="1080000" y="524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42" name="テキスト ボックス 47"/>
          <p:cNvSpPr/>
          <p:nvPr/>
        </p:nvSpPr>
        <p:spPr>
          <a:xfrm>
            <a:off x="4680000" y="5423760"/>
            <a:ext cx="3906360" cy="41940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エラーを極力少なく作る</a:t>
            </a:r>
            <a:endParaRPr b="0" lang="en-US" sz="2400" spc="-1" strike="noStrike">
              <a:latin typeface="Arial"/>
            </a:endParaRPr>
          </a:p>
        </p:txBody>
      </p:sp>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テキスト ボックス 13"/>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テストリーダー</a:t>
            </a:r>
            <a:endParaRPr b="0" lang="en-US" sz="2800" spc="-1" strike="noStrike">
              <a:latin typeface="Arial"/>
            </a:endParaRPr>
          </a:p>
        </p:txBody>
      </p:sp>
      <p:sp>
        <p:nvSpPr>
          <p:cNvPr id="144" name="Google Shape;2526;p 2"/>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45" name="図 2"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46" name="正方形/長方形 66"/>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47" name="テキスト ボックス 14"/>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48" name="Google Shape;68;p 4"/>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49" name="PlaceHolder 6"/>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30557C78-6DAE-4436-9C08-5D6486A8C54E}" type="slidenum">
              <a:rPr b="0" lang="en-US" sz="1200" spc="-1" strike="noStrike">
                <a:solidFill>
                  <a:srgbClr val="ffffff"/>
                </a:solidFill>
                <a:latin typeface="Calibri"/>
              </a:rPr>
              <a:t>&lt;番号&gt;</a:t>
            </a:fld>
            <a:endParaRPr b="0" lang="en-US" sz="1200" spc="-1" strike="noStrike">
              <a:latin typeface="Arial"/>
            </a:endParaRPr>
          </a:p>
        </p:txBody>
      </p:sp>
      <p:sp>
        <p:nvSpPr>
          <p:cNvPr id="150" name="テキスト ボックス 17"/>
          <p:cNvSpPr/>
          <p:nvPr/>
        </p:nvSpPr>
        <p:spPr>
          <a:xfrm>
            <a:off x="4080600" y="2804760"/>
            <a:ext cx="7992720" cy="2391120"/>
          </a:xfrm>
          <a:prstGeom prst="rect">
            <a:avLst/>
          </a:prstGeom>
          <a:noFill/>
          <a:ln w="0">
            <a:noFill/>
          </a:ln>
        </p:spPr>
        <p:style>
          <a:lnRef idx="0"/>
          <a:fillRef idx="0"/>
          <a:effectRef idx="0"/>
          <a:fontRef idx="minor"/>
        </p:style>
        <p:txBody>
          <a:bodyPr lIns="90000" rIns="90000" tIns="45000" bIns="45000" anchor="t">
            <a:spAutoFit/>
          </a:bodyPr>
          <a:p>
            <a:pPr>
              <a:lnSpc>
                <a:spcPct val="90000"/>
              </a:lnSpc>
              <a:spcBef>
                <a:spcPts val="1001"/>
              </a:spcBef>
              <a:buNone/>
            </a:pPr>
            <a:r>
              <a:rPr b="0" lang="ja-JP" sz="2400" spc="-1" strike="noStrike">
                <a:solidFill>
                  <a:srgbClr val="ffffff"/>
                </a:solidFill>
                <a:latin typeface="游明朝"/>
                <a:ea typeface="游明朝"/>
              </a:rPr>
              <a:t>もともと感覚で物事を進めていくところがあり、学んだことを理解していないことに途中で気づきましたが、今度はどこまで理解しているのか</a:t>
            </a:r>
            <a:r>
              <a:rPr b="0" lang="en-US" sz="2400" spc="-1" strike="noStrike">
                <a:solidFill>
                  <a:srgbClr val="ffffff"/>
                </a:solidFill>
                <a:latin typeface="游明朝"/>
                <a:ea typeface="游明朝"/>
              </a:rPr>
              <a:t>/</a:t>
            </a:r>
            <a:r>
              <a:rPr b="0" lang="ja-JP" sz="2400" spc="-1" strike="noStrike">
                <a:solidFill>
                  <a:srgbClr val="ffffff"/>
                </a:solidFill>
                <a:latin typeface="游明朝"/>
                <a:ea typeface="游明朝"/>
              </a:rPr>
              <a:t>いないのかを言語化するのに苦労しました。幸い他人に説明する機会を得たので、人に説明するためにまず自分が理解するよう努めたり、一つ一つの名称や意味を確認することで少しずつではありますが、言語化することができたと思います。</a:t>
            </a:r>
            <a:endParaRPr b="0" lang="en-US" sz="2400" spc="-1" strike="noStrike">
              <a:latin typeface="Arial"/>
            </a:endParaRPr>
          </a:p>
        </p:txBody>
      </p:sp>
      <p:sp>
        <p:nvSpPr>
          <p:cNvPr id="151" name="テキスト ボックス 15"/>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鈴木 蒼衣</a:t>
            </a:r>
            <a:endParaRPr b="0" lang="en-US" sz="4000" spc="-1" strike="noStrike">
              <a:latin typeface="Arial"/>
            </a:endParaRPr>
          </a:p>
        </p:txBody>
      </p:sp>
      <p:grpSp>
        <p:nvGrpSpPr>
          <p:cNvPr id="152" name="Google Shape;1745;p 1"/>
          <p:cNvGrpSpPr/>
          <p:nvPr/>
        </p:nvGrpSpPr>
        <p:grpSpPr>
          <a:xfrm>
            <a:off x="10278720" y="360000"/>
            <a:ext cx="1668240" cy="1713960"/>
            <a:chOff x="10278720" y="360000"/>
            <a:chExt cx="1668240" cy="1713960"/>
          </a:xfrm>
        </p:grpSpPr>
        <p:sp>
          <p:nvSpPr>
            <p:cNvPr id="153" name="Google Shape;1746;p 1"/>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54" name="Google Shape;1747;p 1"/>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55" name="Google Shape;1748;p 1"/>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56" name="Google Shape;1749;p 1"/>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57" name="テキスト ボックス 16"/>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
        <p:nvSpPr>
          <p:cNvPr id="158" name="テキスト ボックス 43"/>
          <p:cNvSpPr/>
          <p:nvPr/>
        </p:nvSpPr>
        <p:spPr>
          <a:xfrm>
            <a:off x="1080000" y="524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59" name="Google Shape;2524;p 1"/>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60" name="テキスト ボックス 48"/>
          <p:cNvSpPr/>
          <p:nvPr/>
        </p:nvSpPr>
        <p:spPr>
          <a:xfrm>
            <a:off x="4680000" y="5423760"/>
            <a:ext cx="5760000" cy="41940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一人で抱え込まない。時間を意識する。</a:t>
            </a:r>
            <a:endParaRPr b="0" lang="en-US" sz="2400" spc="-1" strike="noStrike">
              <a:latin typeface="Arial"/>
            </a:endParaRPr>
          </a:p>
        </p:txBody>
      </p:sp>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テキスト ボックス 23"/>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テクニカルリーダー</a:t>
            </a:r>
            <a:endParaRPr b="0" lang="en-US" sz="2800" spc="-1" strike="noStrike">
              <a:latin typeface="Arial"/>
            </a:endParaRPr>
          </a:p>
        </p:txBody>
      </p:sp>
      <p:sp>
        <p:nvSpPr>
          <p:cNvPr id="162" name="Google Shape;2526;p 4"/>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63" name="図 4"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64" name="正方形/長方形 68"/>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65" name="テキスト ボックス 28"/>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66" name="テキスト ボックス 29"/>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常安 空</a:t>
            </a:r>
            <a:endParaRPr b="0" lang="en-US" sz="4000" spc="-1" strike="noStrike">
              <a:latin typeface="Arial"/>
            </a:endParaRPr>
          </a:p>
        </p:txBody>
      </p:sp>
      <p:sp>
        <p:nvSpPr>
          <p:cNvPr id="167" name="Google Shape;68;p 8"/>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68" name="PlaceHolder 15"/>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A1DC5DD2-8198-4043-9243-8DB39663B8F8}" type="slidenum">
              <a:rPr b="0" lang="en-US" sz="1200" spc="-1" strike="noStrike">
                <a:solidFill>
                  <a:srgbClr val="ffffff"/>
                </a:solidFill>
                <a:latin typeface="Calibri"/>
              </a:rPr>
              <a:t>&lt;番号&gt;</a:t>
            </a:fld>
            <a:endParaRPr b="0" lang="en-US" sz="1200" spc="-1" strike="noStrike">
              <a:latin typeface="Arial"/>
            </a:endParaRPr>
          </a:p>
        </p:txBody>
      </p:sp>
      <p:sp>
        <p:nvSpPr>
          <p:cNvPr id="169" name="テキスト ボックス 36"/>
          <p:cNvSpPr/>
          <p:nvPr/>
        </p:nvSpPr>
        <p:spPr>
          <a:xfrm>
            <a:off x="4967280" y="3060000"/>
            <a:ext cx="5832720" cy="1241640"/>
          </a:xfrm>
          <a:prstGeom prst="rect">
            <a:avLst/>
          </a:prstGeom>
          <a:noFill/>
          <a:ln w="0">
            <a:noFill/>
          </a:ln>
        </p:spPr>
        <p:style>
          <a:lnRef idx="0"/>
          <a:fillRef idx="0"/>
          <a:effectRef idx="0"/>
          <a:fontRef idx="minor"/>
        </p:style>
        <p:txBody>
          <a:bodyPr lIns="90000" rIns="90000" tIns="45000" bIns="45000" anchor="t">
            <a:spAutoFit/>
          </a:bodyPr>
          <a:p>
            <a:pPr>
              <a:lnSpc>
                <a:spcPct val="90000"/>
              </a:lnSpc>
              <a:spcBef>
                <a:spcPts val="1001"/>
              </a:spcBef>
              <a:buNone/>
            </a:pPr>
            <a:r>
              <a:rPr b="0" lang="en-US" sz="2800" spc="-1" strike="noStrike">
                <a:solidFill>
                  <a:srgbClr val="ffffff"/>
                </a:solidFill>
                <a:latin typeface="游明朝"/>
                <a:ea typeface="游明朝"/>
              </a:rPr>
              <a:t>GitHub</a:t>
            </a:r>
            <a:r>
              <a:rPr b="0" lang="ja-JP" sz="2800" spc="-1" strike="noStrike">
                <a:solidFill>
                  <a:srgbClr val="ffffff"/>
                </a:solidFill>
                <a:latin typeface="游明朝"/>
                <a:ea typeface="游明朝"/>
              </a:rPr>
              <a:t>で衝突してしまったファイルの詳細をみて、何が必要で何が不必要か判断すること。</a:t>
            </a:r>
            <a:endParaRPr b="0" lang="en-US" sz="2800" spc="-1" strike="noStrike">
              <a:latin typeface="Arial"/>
            </a:endParaRPr>
          </a:p>
        </p:txBody>
      </p:sp>
      <p:grpSp>
        <p:nvGrpSpPr>
          <p:cNvPr id="170" name="Google Shape;1745;p 3"/>
          <p:cNvGrpSpPr/>
          <p:nvPr/>
        </p:nvGrpSpPr>
        <p:grpSpPr>
          <a:xfrm>
            <a:off x="10278720" y="360000"/>
            <a:ext cx="1668240" cy="1713960"/>
            <a:chOff x="10278720" y="360000"/>
            <a:chExt cx="1668240" cy="1713960"/>
          </a:xfrm>
        </p:grpSpPr>
        <p:sp>
          <p:nvSpPr>
            <p:cNvPr id="171" name="Google Shape;1746;p 3"/>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72" name="Google Shape;1747;p 3"/>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73" name="Google Shape;1748;p 3"/>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74" name="Google Shape;1749;p 3"/>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75" name="テキスト ボックス 35"/>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
        <p:nvSpPr>
          <p:cNvPr id="176" name="テキスト ボックス 45"/>
          <p:cNvSpPr/>
          <p:nvPr/>
        </p:nvSpPr>
        <p:spPr>
          <a:xfrm>
            <a:off x="1080000" y="477864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77" name="Google Shape;2524;p 3"/>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78" name="テキスト ボックス 50"/>
          <p:cNvSpPr/>
          <p:nvPr/>
        </p:nvSpPr>
        <p:spPr>
          <a:xfrm>
            <a:off x="4680000" y="4980600"/>
            <a:ext cx="7200000" cy="41940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チームメンバーのスキルに合わせた内部設計書を作る</a:t>
            </a:r>
            <a:endParaRPr b="0" lang="en-US" sz="2400" spc="-1" strike="noStrike">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テキスト ボックス 37"/>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データベースリーダー</a:t>
            </a:r>
            <a:endParaRPr b="0" lang="en-US" sz="2800" spc="-1" strike="noStrike">
              <a:latin typeface="Arial"/>
            </a:endParaRPr>
          </a:p>
        </p:txBody>
      </p:sp>
      <p:sp>
        <p:nvSpPr>
          <p:cNvPr id="180" name="Google Shape;2526;p 5"/>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81" name="図 5"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82" name="正方形/長方形 69"/>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83" name="テキスト ボックス 38"/>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84" name="テキスト ボックス 39"/>
          <p:cNvSpPr/>
          <p:nvPr/>
        </p:nvSpPr>
        <p:spPr>
          <a:xfrm>
            <a:off x="1148400" y="1856520"/>
            <a:ext cx="29916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三澤 健太郎</a:t>
            </a:r>
            <a:endParaRPr b="0" lang="en-US" sz="4000" spc="-1" strike="noStrike">
              <a:latin typeface="Arial"/>
            </a:endParaRPr>
          </a:p>
        </p:txBody>
      </p:sp>
      <p:sp>
        <p:nvSpPr>
          <p:cNvPr id="185" name="Google Shape;68;p 10"/>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86" name="PlaceHolder 16"/>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94C8196F-18AA-4960-9C36-9404754E14A1}" type="slidenum">
              <a:rPr b="0" lang="en-US" sz="1200" spc="-1" strike="noStrike">
                <a:solidFill>
                  <a:srgbClr val="ffffff"/>
                </a:solidFill>
                <a:latin typeface="Calibri"/>
              </a:rPr>
              <a:t>&lt;番号&gt;</a:t>
            </a:fld>
            <a:endParaRPr b="0" lang="en-US" sz="1200" spc="-1" strike="noStrike">
              <a:latin typeface="Arial"/>
            </a:endParaRPr>
          </a:p>
        </p:txBody>
      </p:sp>
      <p:sp>
        <p:nvSpPr>
          <p:cNvPr id="187" name="テキスト ボックス 41"/>
          <p:cNvSpPr/>
          <p:nvPr/>
        </p:nvSpPr>
        <p:spPr>
          <a:xfrm>
            <a:off x="4967280" y="2880000"/>
            <a:ext cx="5832720" cy="1673640"/>
          </a:xfrm>
          <a:prstGeom prst="rect">
            <a:avLst/>
          </a:prstGeom>
          <a:noFill/>
          <a:ln w="0">
            <a:noFill/>
          </a:ln>
        </p:spPr>
        <p:style>
          <a:lnRef idx="0"/>
          <a:fillRef idx="0"/>
          <a:effectRef idx="0"/>
          <a:fontRef idx="minor"/>
        </p:style>
        <p:txBody>
          <a:bodyPr lIns="90000" rIns="90000" tIns="45000" bIns="45000" anchor="t">
            <a:spAutoFit/>
          </a:bodyPr>
          <a:p>
            <a:r>
              <a:rPr b="0" lang="ja-JP" sz="4400" spc="-1" strike="noStrike">
                <a:solidFill>
                  <a:srgbClr val="ffffff"/>
                </a:solidFill>
                <a:latin typeface="游明朝"/>
                <a:ea typeface="游明朝"/>
              </a:rPr>
              <a:t>コード同士をどう繋げるかを考えることに苦労しました。一つ一つの機能が理解しきれていないので教科書を参考にしながら行いました。</a:t>
            </a:r>
            <a:endParaRPr b="0" lang="en-US" sz="4400" spc="-1" strike="noStrike">
              <a:latin typeface="Arial"/>
            </a:endParaRPr>
          </a:p>
        </p:txBody>
      </p:sp>
      <p:grpSp>
        <p:nvGrpSpPr>
          <p:cNvPr id="188" name="Google Shape;1745;p 4"/>
          <p:cNvGrpSpPr/>
          <p:nvPr/>
        </p:nvGrpSpPr>
        <p:grpSpPr>
          <a:xfrm>
            <a:off x="10278720" y="360000"/>
            <a:ext cx="1668240" cy="1713960"/>
            <a:chOff x="10278720" y="360000"/>
            <a:chExt cx="1668240" cy="1713960"/>
          </a:xfrm>
        </p:grpSpPr>
        <p:sp>
          <p:nvSpPr>
            <p:cNvPr id="189" name="Google Shape;1746;p 4"/>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90" name="Google Shape;1747;p 4"/>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91" name="Google Shape;1748;p 4"/>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92" name="Google Shape;1749;p 4"/>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93" name="テキスト ボックス 40"/>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
        <p:nvSpPr>
          <p:cNvPr id="194" name="Google Shape;2524;p 4"/>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95" name="テキスト ボックス 51"/>
          <p:cNvSpPr/>
          <p:nvPr/>
        </p:nvSpPr>
        <p:spPr>
          <a:xfrm>
            <a:off x="4589640" y="4932000"/>
            <a:ext cx="3906360" cy="41940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一連の流れを制作する</a:t>
            </a:r>
            <a:endParaRPr b="0" lang="en-US" sz="2400" spc="-1" strike="noStrike">
              <a:latin typeface="Arial"/>
            </a:endParaRPr>
          </a:p>
        </p:txBody>
      </p:sp>
      <p:sp>
        <p:nvSpPr>
          <p:cNvPr id="196" name="テキスト ボックス 46"/>
          <p:cNvSpPr/>
          <p:nvPr/>
        </p:nvSpPr>
        <p:spPr>
          <a:xfrm>
            <a:off x="1080000" y="477864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テキスト ボックス 18"/>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ドキュメントリーダー</a:t>
            </a:r>
            <a:endParaRPr b="0" lang="en-US" sz="2800" spc="-1" strike="noStrike">
              <a:latin typeface="Arial"/>
            </a:endParaRPr>
          </a:p>
        </p:txBody>
      </p:sp>
      <p:sp>
        <p:nvSpPr>
          <p:cNvPr id="198" name="Google Shape;2526;p 3"/>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99" name="図 3"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200" name="正方形/長方形 67"/>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01" name="テキスト ボックス 19"/>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202" name="テキスト ボックス 20"/>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三戸部 婷</a:t>
            </a:r>
            <a:endParaRPr b="0" lang="en-US" sz="4000" spc="-1" strike="noStrike">
              <a:latin typeface="Arial"/>
            </a:endParaRPr>
          </a:p>
        </p:txBody>
      </p:sp>
      <p:sp>
        <p:nvSpPr>
          <p:cNvPr id="203" name="Google Shape;68;p 6"/>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204" name="PlaceHolder 14"/>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4908AD56-6B01-4E76-8CC2-67D387977943}" type="slidenum">
              <a:rPr b="0" lang="en-US" sz="1200" spc="-1" strike="noStrike">
                <a:solidFill>
                  <a:srgbClr val="ffffff"/>
                </a:solidFill>
                <a:latin typeface="Calibri"/>
              </a:rPr>
              <a:t>&lt;番号&gt;</a:t>
            </a:fld>
            <a:endParaRPr b="0" lang="en-US" sz="1200" spc="-1" strike="noStrike">
              <a:latin typeface="Arial"/>
            </a:endParaRPr>
          </a:p>
        </p:txBody>
      </p:sp>
      <p:sp>
        <p:nvSpPr>
          <p:cNvPr id="205" name="テキスト ボックス 22"/>
          <p:cNvSpPr/>
          <p:nvPr/>
        </p:nvSpPr>
        <p:spPr>
          <a:xfrm>
            <a:off x="4967280" y="2937960"/>
            <a:ext cx="6552720" cy="2282040"/>
          </a:xfrm>
          <a:prstGeom prst="rect">
            <a:avLst/>
          </a:prstGeom>
          <a:noFill/>
          <a:ln w="0">
            <a:noFill/>
          </a:ln>
        </p:spPr>
        <p:style>
          <a:lnRef idx="0"/>
          <a:fillRef idx="0"/>
          <a:effectRef idx="0"/>
          <a:fontRef idx="minor"/>
        </p:style>
        <p:txBody>
          <a:bodyPr lIns="90000" rIns="90000" tIns="45000" bIns="45000" anchor="t">
            <a:spAutoFit/>
          </a:bodyPr>
          <a:p>
            <a:r>
              <a:rPr b="0" lang="ja-JP" sz="4000" spc="-1" strike="noStrike">
                <a:solidFill>
                  <a:srgbClr val="ffffff"/>
                </a:solidFill>
                <a:latin typeface="游明朝"/>
                <a:ea typeface="游明朝"/>
              </a:rPr>
              <a:t>コードに苦労しました。エラー探しの中でも赤い線が引いていないエラーを探すのが一番苦労しました。唯一未経者</a:t>
            </a:r>
            <a:endParaRPr b="0" lang="en-US" sz="4000" spc="-1" strike="noStrike">
              <a:latin typeface="Arial"/>
            </a:endParaRPr>
          </a:p>
          <a:p>
            <a:r>
              <a:rPr b="0" lang="ja-JP" sz="4000" spc="-1" strike="noStrike">
                <a:solidFill>
                  <a:srgbClr val="ffffff"/>
                </a:solidFill>
                <a:latin typeface="游明朝"/>
                <a:ea typeface="游明朝"/>
              </a:rPr>
              <a:t>コーディングが始まった際に、どこからコードを書いていけばいいか分からずと苦労しました。</a:t>
            </a:r>
            <a:endParaRPr b="0" lang="en-US" sz="4000" spc="-1" strike="noStrike">
              <a:latin typeface="Arial"/>
            </a:endParaRPr>
          </a:p>
        </p:txBody>
      </p:sp>
      <p:grpSp>
        <p:nvGrpSpPr>
          <p:cNvPr id="206" name="Google Shape;1745;p 2"/>
          <p:cNvGrpSpPr/>
          <p:nvPr/>
        </p:nvGrpSpPr>
        <p:grpSpPr>
          <a:xfrm>
            <a:off x="10278720" y="360000"/>
            <a:ext cx="1668240" cy="1713960"/>
            <a:chOff x="10278720" y="360000"/>
            <a:chExt cx="1668240" cy="1713960"/>
          </a:xfrm>
        </p:grpSpPr>
        <p:sp>
          <p:nvSpPr>
            <p:cNvPr id="207" name="Google Shape;1746;p 2"/>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208" name="Google Shape;1747;p 2"/>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209" name="Google Shape;1748;p 2"/>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210" name="Google Shape;1749;p 2"/>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211" name="テキスト ボックス 21"/>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
        <p:nvSpPr>
          <p:cNvPr id="212" name="テキスト ボックス 44"/>
          <p:cNvSpPr/>
          <p:nvPr/>
        </p:nvSpPr>
        <p:spPr>
          <a:xfrm>
            <a:off x="1080000" y="524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213" name="Google Shape;2524;p 2"/>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214" name="テキスト ボックス 49"/>
          <p:cNvSpPr/>
          <p:nvPr/>
        </p:nvSpPr>
        <p:spPr>
          <a:xfrm>
            <a:off x="4968000" y="5423760"/>
            <a:ext cx="4680000" cy="74844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分からないことをできるだけ無くし、意見を出せるようにする！</a:t>
            </a:r>
            <a:endParaRPr b="0" lang="en-US" sz="2400" spc="-1" strike="noStrike">
              <a:latin typeface="Arial"/>
            </a:endParaRPr>
          </a:p>
        </p:txBody>
      </p:sp>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テキスト ボックス 52"/>
          <p:cNvSpPr/>
          <p:nvPr/>
        </p:nvSpPr>
        <p:spPr>
          <a:xfrm>
            <a:off x="1715400" y="3060000"/>
            <a:ext cx="9084600" cy="76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400" spc="-1" strike="noStrike">
                <a:solidFill>
                  <a:srgbClr val="ffffff"/>
                </a:solidFill>
                <a:latin typeface="Calibri"/>
                <a:ea typeface="DejaVu Sans"/>
              </a:rPr>
              <a:t>チーム目標：最低限の機能を入れる！</a:t>
            </a:r>
            <a:endParaRPr b="0" lang="en-US" sz="4400" spc="-1" strike="noStrike">
              <a:latin typeface="Arial"/>
            </a:endParaRPr>
          </a:p>
        </p:txBody>
      </p:sp>
      <p:grpSp>
        <p:nvGrpSpPr>
          <p:cNvPr id="216" name="Google Shape;1745;p 5"/>
          <p:cNvGrpSpPr/>
          <p:nvPr/>
        </p:nvGrpSpPr>
        <p:grpSpPr>
          <a:xfrm>
            <a:off x="10507320" y="-42840"/>
            <a:ext cx="1898640" cy="1868040"/>
            <a:chOff x="10507320" y="-42840"/>
            <a:chExt cx="1898640" cy="1868040"/>
          </a:xfrm>
        </p:grpSpPr>
        <p:sp>
          <p:nvSpPr>
            <p:cNvPr id="217" name="Google Shape;1746;p 5"/>
            <p:cNvSpPr/>
            <p:nvPr/>
          </p:nvSpPr>
          <p:spPr>
            <a:xfrm rot="17586600">
              <a:off x="10851480" y="12765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218" name="Google Shape;1747;p 5"/>
            <p:cNvSpPr/>
            <p:nvPr/>
          </p:nvSpPr>
          <p:spPr>
            <a:xfrm rot="17586600">
              <a:off x="10737000" y="1150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219" name="Google Shape;1748;p 5"/>
            <p:cNvSpPr/>
            <p:nvPr/>
          </p:nvSpPr>
          <p:spPr>
            <a:xfrm rot="17586600">
              <a:off x="10753560" y="1587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220" name="Google Shape;1749;p 5"/>
            <p:cNvSpPr/>
            <p:nvPr/>
          </p:nvSpPr>
          <p:spPr>
            <a:xfrm rot="17586600">
              <a:off x="10912320" y="2646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221" name="Google Shape;1788;p 2"/>
          <p:cNvSpPr/>
          <p:nvPr/>
        </p:nvSpPr>
        <p:spPr>
          <a:xfrm rot="20980800">
            <a:off x="9753480" y="582552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222" name="Google Shape;2524;p 5"/>
          <p:cNvSpPr/>
          <p:nvPr/>
        </p:nvSpPr>
        <p:spPr>
          <a:xfrm>
            <a:off x="113760" y="5604840"/>
            <a:ext cx="685800" cy="657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223" name="楕円 2"/>
          <p:cNvSpPr/>
          <p:nvPr/>
        </p:nvSpPr>
        <p:spPr>
          <a:xfrm>
            <a:off x="113760" y="6069600"/>
            <a:ext cx="685800" cy="6508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224" name="Google Shape;68;p 3"/>
          <p:cNvSpPr/>
          <p:nvPr/>
        </p:nvSpPr>
        <p:spPr>
          <a:xfrm rot="5400000">
            <a:off x="-448200" y="55083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225" name="Google Shape;68;p 5"/>
          <p:cNvSpPr/>
          <p:nvPr/>
        </p:nvSpPr>
        <p:spPr>
          <a:xfrm rot="5400000">
            <a:off x="5375160" y="-20001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226" name="正方形/長方形 71"/>
          <p:cNvSpPr/>
          <p:nvPr/>
        </p:nvSpPr>
        <p:spPr>
          <a:xfrm>
            <a:off x="-257400" y="-24804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27" name="PlaceHolder 18"/>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187DA069-87E6-4AAB-8989-676BDF0B8D1A}" type="slidenum">
              <a:rPr b="0" lang="en-US" sz="1200" spc="-1" strike="noStrike">
                <a:solidFill>
                  <a:srgbClr val="ffffff"/>
                </a:solidFill>
                <a:latin typeface="Calibri"/>
              </a:rPr>
              <a:t>&lt;番号&gt;</a:t>
            </a:fld>
            <a:endParaRPr b="0" lang="en-US" sz="1200" spc="-1" strike="noStrike">
              <a:latin typeface="Arial"/>
            </a:endParaRPr>
          </a:p>
        </p:txBody>
      </p:sp>
    </p:spTree>
  </p:cSld>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489</TotalTime>
  <Application>LibreOffice/7.2.5.2$Windows_X86_64 LibreOffice_project/499f9727c189e6ef3471021d6132d4c694f357e5</Application>
  <AppVersion>15.0000</AppVersion>
  <Words>1528</Words>
  <Paragraphs>361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2021-09-21T03:48:15Z</dcterms:created>
  <dc:creator>伊賀義晃</dc:creator>
  <dc:description/>
  <dc:language>ja-JP</dc:language>
  <cp:lastModifiedBy/>
  <dcterms:modified xsi:type="dcterms:W3CDTF">2022-05-31T12:05:40Z</dcterms:modified>
  <cp:revision>32</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6</vt:i4>
  </property>
  <property fmtid="{D5CDD505-2E9C-101B-9397-08002B2CF9AE}" pid="3" name="PresentationFormat">
    <vt:lpwstr>ワイド画面</vt:lpwstr>
  </property>
  <property fmtid="{D5CDD505-2E9C-101B-9397-08002B2CF9AE}" pid="4" name="Slides">
    <vt:i4>16</vt:i4>
  </property>
</Properties>
</file>