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9c57b5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9c57b5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f9c57b51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f9c57b51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f9c57b51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f9c57b51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f9c57b51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f9c57b51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9c57b51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f9c57b51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f9c57b51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f9c57b51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f9c57b51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f9c57b51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f9c57b51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f9c57b51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f9c57b51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f9c57b51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f9c57b51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f9c57b51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f9c57b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f9c57b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f9c57b51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f9c57b51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f9c57b5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f9c57b5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f9c57b5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f9c57b5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f9c57b5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f9c57b5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f9c57b5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f9c57b5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f9c57b51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f9c57b51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f9c57b51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f9c57b51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f9c57b51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f9c57b51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40013"/>
            <a:ext cx="85206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>
                <a:solidFill>
                  <a:srgbClr val="000000"/>
                </a:solidFill>
              </a:rPr>
              <a:t>Prof. Aldo Díaz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rgbClr val="000000"/>
                </a:solidFill>
              </a:rPr>
              <a:t>Instituto de Informática - UFG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>
                <a:solidFill>
                  <a:srgbClr val="000000"/>
                </a:solidFill>
              </a:rPr>
              <a:t>2</a:t>
            </a:r>
            <a:r>
              <a:rPr lang="fr-CA" sz="2400">
                <a:solidFill>
                  <a:srgbClr val="000000"/>
                </a:solidFill>
              </a:rPr>
              <a:t>º Semestre de 2023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28650" y="548125"/>
            <a:ext cx="8486700" cy="21897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5200">
                <a:solidFill>
                  <a:srgbClr val="FFFFFF"/>
                </a:solidFill>
              </a:rPr>
              <a:t>Sistemas Operacionais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004" y="2962100"/>
            <a:ext cx="1060146" cy="17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50" y="2940575"/>
            <a:ext cx="1169025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562775" y="4148500"/>
            <a:ext cx="4090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>
                <a:solidFill>
                  <a:schemeClr val="dk1"/>
                </a:solidFill>
              </a:rPr>
              <a:t>Discentes: Bruno Lopes Santos, João Victor Rosa Couto e Silva, Luciano Costa Vianna Neto, Felipe Calaça Rodrigues, Yatherson Lucas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CA" sz="4200">
                <a:solidFill>
                  <a:schemeClr val="lt1"/>
                </a:solidFill>
              </a:rPr>
              <a:t>Soluções em Nuvem -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702946" y="2128312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116" name="Google Shape;116;p22"/>
          <p:cNvSpPr/>
          <p:nvPr/>
        </p:nvSpPr>
        <p:spPr>
          <a:xfrm>
            <a:off x="527075" y="1923100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CA" sz="3800">
                <a:solidFill>
                  <a:schemeClr val="dk1"/>
                </a:solidFill>
              </a:rPr>
              <a:t>Principais Abordagens, Métodos e Algoritmos para Resolução</a:t>
            </a:r>
            <a:endParaRPr b="1"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Segurança de Dados na Computação em Nuvem: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Controle de acesso granular e monitoramento contínuo para prevenir atividades suspeitas.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Utilização de algoritmos de hash, como SHA-256, para garantir a integridade dos dados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Disponibilidade e Confiabilidade: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Balanceamento de carga automático e redundância em múltiplas zonas para manter a disponibilidade.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Uso de algoritmos de consenso, como o Paxos, para acordos em caso de falhas.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>
                <a:solidFill>
                  <a:schemeClr val="dk1"/>
                </a:solidFill>
              </a:rPr>
              <a:t> 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CA" sz="2000">
                <a:solidFill>
                  <a:schemeClr val="lt1"/>
                </a:solidFill>
              </a:rPr>
              <a:t>Principais Abordagens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274125" y="1152475"/>
            <a:ext cx="85581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Gestão de Custos: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Mecanismos de orçamentação e monitoramento contínuo para garantir eficiência financeira.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Técnicas de dimensionamento adequado de recursos e algoritmos de otimização para redução de custos.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Conformidade Regulatória: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Utilização de ferramentas de relatórios e controles específicos para assegurar conformidade.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Conformidade Regulatória: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Escalabilidade elástica, multi-tenancy e atualizações contínuas para eficiência no SaaS.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>
                <a:solidFill>
                  <a:schemeClr val="dk1"/>
                </a:solidFill>
              </a:rPr>
              <a:t> 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Principais Abordagens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CA" sz="4200">
                <a:solidFill>
                  <a:schemeClr val="lt1"/>
                </a:solidFill>
              </a:rPr>
              <a:t>Soluções em Nuvem -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702946" y="2128312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135" name="Google Shape;135;p25"/>
          <p:cNvSpPr/>
          <p:nvPr/>
        </p:nvSpPr>
        <p:spPr>
          <a:xfrm>
            <a:off x="527075" y="1923100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CA" sz="3800">
                <a:solidFill>
                  <a:schemeClr val="dk1"/>
                </a:solidFill>
              </a:rPr>
              <a:t>Metodologia</a:t>
            </a:r>
            <a:endParaRPr b="1"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274125" y="1152475"/>
            <a:ext cx="85581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>
                <a:solidFill>
                  <a:schemeClr val="dk1"/>
                </a:solidFill>
              </a:rPr>
              <a:t> 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Metodologia</a:t>
            </a:r>
            <a:r>
              <a:rPr lang="fr-CA" sz="2000">
                <a:solidFill>
                  <a:schemeClr val="lt1"/>
                </a:solidFill>
              </a:rPr>
              <a:t> Utilizada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00" y="1017600"/>
            <a:ext cx="4518950" cy="4076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CA" sz="4200">
                <a:solidFill>
                  <a:schemeClr val="lt1"/>
                </a:solidFill>
              </a:rPr>
              <a:t>Soluções em Nuvem -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702946" y="2128312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149" name="Google Shape;149;p27"/>
          <p:cNvSpPr/>
          <p:nvPr/>
        </p:nvSpPr>
        <p:spPr>
          <a:xfrm>
            <a:off x="527075" y="1923100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CA" sz="3700">
                <a:solidFill>
                  <a:schemeClr val="dk1"/>
                </a:solidFill>
              </a:rPr>
              <a:t>Resultados Obtidos</a:t>
            </a:r>
            <a:endParaRPr i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fr-CA" sz="2100">
                <a:solidFill>
                  <a:schemeClr val="dk1"/>
                </a:solidFill>
              </a:rPr>
              <a:t>Estratégia de Armazenamento na Nuvem e Backups:</a:t>
            </a:r>
            <a:endParaRPr sz="21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fr-CA" sz="1500">
                <a:solidFill>
                  <a:schemeClr val="dk1"/>
                </a:solidFill>
              </a:rPr>
              <a:t>Efetiva na prevenção de desastres e garantia da integridade dos dados.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fr-CA" sz="2100">
                <a:solidFill>
                  <a:schemeClr val="dk1"/>
                </a:solidFill>
              </a:rPr>
              <a:t>Tecnologias Inovadoras:</a:t>
            </a:r>
            <a:endParaRPr sz="21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fr-CA" sz="1500">
                <a:solidFill>
                  <a:schemeClr val="dk1"/>
                </a:solidFill>
              </a:rPr>
              <a:t>Incorporação de Inteligência Artificial e Machine Learning para impulsionar inovação.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fr-CA" sz="2100">
                <a:solidFill>
                  <a:schemeClr val="dk1"/>
                </a:solidFill>
              </a:rPr>
              <a:t>IoT e Integração em Nuvem:</a:t>
            </a:r>
            <a:endParaRPr sz="21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fr-CA" sz="1500">
                <a:solidFill>
                  <a:schemeClr val="dk1"/>
                </a:solidFill>
              </a:rPr>
              <a:t>Cruciais para escalabilidade e flexibilidade operacional.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fr-CA" sz="1500">
                <a:solidFill>
                  <a:schemeClr val="dk1"/>
                </a:solidFill>
              </a:rPr>
              <a:t>Promovem uma infraestrutura robusta adaptável às demandas contemporâneas.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fr-CA" sz="2100">
                <a:solidFill>
                  <a:schemeClr val="dk1"/>
                </a:solidFill>
              </a:rPr>
              <a:t>Adoção de SaaS:</a:t>
            </a:r>
            <a:endParaRPr sz="21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fr-CA" sz="1500">
                <a:solidFill>
                  <a:schemeClr val="dk1"/>
                </a:solidFill>
              </a:rPr>
              <a:t>Empresas superaram desafios na migração para a nuvem.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fr-CA" sz="1500">
                <a:solidFill>
                  <a:schemeClr val="dk1"/>
                </a:solidFill>
              </a:rPr>
              <a:t>Eliminação da necessidade de instalação local de software e atualizações automáticas.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Resultados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CA" sz="4200">
                <a:solidFill>
                  <a:schemeClr val="lt1"/>
                </a:solidFill>
              </a:rPr>
              <a:t>Soluções em Nuvem -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702946" y="2128312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162" name="Google Shape;162;p29"/>
          <p:cNvSpPr/>
          <p:nvPr/>
        </p:nvSpPr>
        <p:spPr>
          <a:xfrm>
            <a:off x="527075" y="1923100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CA" sz="3700">
                <a:solidFill>
                  <a:schemeClr val="dk1"/>
                </a:solidFill>
              </a:rPr>
              <a:t>Conclusões Estratégicas:</a:t>
            </a:r>
            <a:endParaRPr i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fr-CA" sz="2100">
                <a:solidFill>
                  <a:schemeClr val="dk1"/>
                </a:solidFill>
              </a:rPr>
              <a:t>Segurança prioritária com controle de acesso granular e algoritmos de hash.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fr-CA" sz="2100">
                <a:solidFill>
                  <a:schemeClr val="dk1"/>
                </a:solidFill>
              </a:rPr>
              <a:t>Eficiência financeira alcançada com gestão de custos e monitoramento contínuo.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fr-CA" sz="2100">
                <a:solidFill>
                  <a:schemeClr val="dk1"/>
                </a:solidFill>
              </a:rPr>
              <a:t>Facilidade na integração complexa através de APIs robustas e algoritmos eficientes.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fr-CA" sz="2100">
                <a:solidFill>
                  <a:schemeClr val="dk1"/>
                </a:solidFill>
              </a:rPr>
              <a:t>Estratégias abrangentes, como escalabilidade elástica, essenciais para desafios em ambientes de nuvem.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Conclusões estratégicas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CA" sz="4200">
                <a:solidFill>
                  <a:schemeClr val="lt1"/>
                </a:solidFill>
              </a:rPr>
              <a:t>Soluções em Nuvem -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702946" y="2128312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175" name="Google Shape;175;p31"/>
          <p:cNvSpPr/>
          <p:nvPr/>
        </p:nvSpPr>
        <p:spPr>
          <a:xfrm>
            <a:off x="527075" y="1923100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CA" sz="3700">
                <a:solidFill>
                  <a:schemeClr val="dk1"/>
                </a:solidFill>
              </a:rPr>
              <a:t>Finalização</a:t>
            </a:r>
            <a:endParaRPr i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CA" sz="4200">
                <a:solidFill>
                  <a:schemeClr val="lt1"/>
                </a:solidFill>
              </a:rPr>
              <a:t>Soluções em Nuvem -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02946" y="2128312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65" name="Google Shape;65;p14"/>
          <p:cNvSpPr/>
          <p:nvPr/>
        </p:nvSpPr>
        <p:spPr>
          <a:xfrm>
            <a:off x="527075" y="1923100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-CA" sz="4300">
                <a:solidFill>
                  <a:schemeClr val="dk1"/>
                </a:solidFill>
              </a:rPr>
              <a:t>Conceito</a:t>
            </a:r>
            <a:endParaRPr b="1"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100">
                <a:solidFill>
                  <a:schemeClr val="dk1"/>
                </a:solidFill>
              </a:rPr>
              <a:t>Em resumo, a computação em nuvem, com camadas de serviços (IaaS, PaaS, SaaS) e tecnologias avançadas, otimiza gestão de dados, impulsiona inovação ágil e econômica, atendendo demandas dinâmicas. A integração cuidadosa de mecanismos, técnicas e algoritmos foi crucial para o sucesso.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Finalização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CA" sz="2400">
                <a:solidFill>
                  <a:schemeClr val="dk1"/>
                </a:solidFill>
              </a:rPr>
              <a:t>Computação em nuvem refere-se a um modelo de fornecimento de serviços de computação pela internet, permitindo o acesso a recursos como armazenamento, processamento e aplicativos de forma flexível, sob demanda e sem a necessidade de infraestrutura física local.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600">
                <a:solidFill>
                  <a:schemeClr val="lt1"/>
                </a:solidFill>
              </a:rPr>
              <a:t>O que é Cloud Computing?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CA" sz="4200">
                <a:solidFill>
                  <a:schemeClr val="lt1"/>
                </a:solidFill>
              </a:rPr>
              <a:t>Soluções em Nuvem -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702946" y="2128312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78" name="Google Shape;78;p16"/>
          <p:cNvSpPr/>
          <p:nvPr/>
        </p:nvSpPr>
        <p:spPr>
          <a:xfrm>
            <a:off x="527075" y="1923100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CA" sz="4200">
                <a:solidFill>
                  <a:schemeClr val="dk1"/>
                </a:solidFill>
              </a:rPr>
              <a:t>D</a:t>
            </a:r>
            <a:r>
              <a:rPr i="1" lang="fr-CA" sz="4200">
                <a:solidFill>
                  <a:schemeClr val="dk1"/>
                </a:solidFill>
              </a:rPr>
              <a:t>escrição do problema</a:t>
            </a:r>
            <a:endParaRPr b="1"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Garantia de Atualizações Consistentes: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Necessidade de assegurar atualizações de forma consistente em infraestruturas distribuídas.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Atrasos em Implementações: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Possíveis retardos na implementação devido às demandas de atualização.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Segurança relacionada à manutenção de Sistemas: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Preocupações de segurança decorrentes da manutenção de uma variedade de sistemas.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>
                <a:solidFill>
                  <a:schemeClr val="dk1"/>
                </a:solidFill>
              </a:rPr>
              <a:t> 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O desafio das Infraestruturas Distribuídas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Impacto nos Custos: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Implicações financeiras resultantes desses desafios operacionais.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Conformidade Regulatória: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Desafios para manter a conformidade regulatória em ambientes distribuídos.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Desafios de Integração: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Dificuldades associadas à integração complexa de sistemas diversos.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>
                <a:solidFill>
                  <a:schemeClr val="dk1"/>
                </a:solidFill>
              </a:rPr>
              <a:t> 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O desafio das Infraestruturas Distribuídas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CA" sz="4200">
                <a:solidFill>
                  <a:schemeClr val="lt1"/>
                </a:solidFill>
              </a:rPr>
              <a:t>Soluções em Nuvem -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02946" y="2128312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97" name="Google Shape;97;p19"/>
          <p:cNvSpPr/>
          <p:nvPr/>
        </p:nvSpPr>
        <p:spPr>
          <a:xfrm>
            <a:off x="527075" y="1923100"/>
            <a:ext cx="7914000" cy="19674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CA" sz="4200">
                <a:solidFill>
                  <a:schemeClr val="dk1"/>
                </a:solidFill>
              </a:rPr>
              <a:t>Proposta de Solução</a:t>
            </a:r>
            <a:endParaRPr b="1"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Armazenamento e Backups em Nuvem: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Estratégia eficaz na prevenção de desastres.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Assegura a integridade dos dados.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Backups continuamente atualizados.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Análise de Dados na Nuvem: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Grande eficiência para análise de dados.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Capacidades de processamento consideráveis.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Inteligência Artificial e Machine Learning na Nuvem: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Viabiliza a incorporação de tecnologias avançadas.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Proporciona um ambiente propício para inovação.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>
                <a:solidFill>
                  <a:schemeClr val="dk1"/>
                </a:solidFill>
              </a:rPr>
              <a:t> 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Planos de Resolução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Internet das Coisas (IoT) e Rede em Nuvem: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Crucial para escalabilidade e flexibilidade das operações.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Promove uma infraestrutura robusta e adaptável às demandas dinâmicas.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100">
                <a:solidFill>
                  <a:schemeClr val="dk1"/>
                </a:solidFill>
              </a:rPr>
              <a:t>Software as a Service (SaaS) na Nuvem:</a:t>
            </a:r>
            <a:endParaRPr sz="21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Empresas superam desafios na migração para a nuvem.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Elimina a instalação local de software.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Simplifica atualizações automáticas.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Proporciona acesso contínuo a funcionalidades atualizadas.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fr-CA" sz="1500">
                <a:solidFill>
                  <a:schemeClr val="dk1"/>
                </a:solidFill>
              </a:rPr>
              <a:t>Permite escalabilidade.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>
                <a:solidFill>
                  <a:schemeClr val="dk1"/>
                </a:solidFill>
              </a:rPr>
              <a:t> 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lt1"/>
                </a:solidFill>
              </a:rPr>
              <a:t>Planos de Resolução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