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48335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Arial Black"/>
      <p:regular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96">
          <p15:clr>
            <a:srgbClr val="747775"/>
          </p15:clr>
        </p15:guide>
        <p15:guide id="2" pos="5571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N/ifvTjB/tnNzDschdLOAkFKG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96" orient="horz"/>
        <p:guide pos="55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2538" y="1143000"/>
            <a:ext cx="4352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52538" y="1143000"/>
            <a:ext cx="4352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7620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b25146e8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b25146e8e_0_6:notes"/>
          <p:cNvSpPr/>
          <p:nvPr>
            <p:ph idx="2" type="sldImg"/>
          </p:nvPr>
        </p:nvSpPr>
        <p:spPr>
          <a:xfrm>
            <a:off x="1252538" y="1143000"/>
            <a:ext cx="4353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b25146e8e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b25146e8e_0_117:notes"/>
          <p:cNvSpPr/>
          <p:nvPr>
            <p:ph idx="2" type="sldImg"/>
          </p:nvPr>
        </p:nvSpPr>
        <p:spPr>
          <a:xfrm>
            <a:off x="1252538" y="1143000"/>
            <a:ext cx="4353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1252538" y="1143000"/>
            <a:ext cx="4352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b25146e8e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eb25146e8e_0_279:notes"/>
          <p:cNvSpPr/>
          <p:nvPr>
            <p:ph idx="2" type="sldImg"/>
          </p:nvPr>
        </p:nvSpPr>
        <p:spPr>
          <a:xfrm>
            <a:off x="1252538" y="1143000"/>
            <a:ext cx="4353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b25146e8e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eb25146e8e_0_180:notes"/>
          <p:cNvSpPr/>
          <p:nvPr>
            <p:ph idx="2" type="sldImg"/>
          </p:nvPr>
        </p:nvSpPr>
        <p:spPr>
          <a:xfrm>
            <a:off x="1252538" y="1143000"/>
            <a:ext cx="4353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1252538" y="1143000"/>
            <a:ext cx="4352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1:notes"/>
          <p:cNvSpPr/>
          <p:nvPr>
            <p:ph idx="2" type="sldImg"/>
          </p:nvPr>
        </p:nvSpPr>
        <p:spPr>
          <a:xfrm>
            <a:off x="1252538" y="1143000"/>
            <a:ext cx="4352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252538" y="1143000"/>
            <a:ext cx="4352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252538" y="1143000"/>
            <a:ext cx="4352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8f29c43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98f29c43af_0_0:notes"/>
          <p:cNvSpPr/>
          <p:nvPr>
            <p:ph idx="2" type="sldImg"/>
          </p:nvPr>
        </p:nvSpPr>
        <p:spPr>
          <a:xfrm>
            <a:off x="1252538" y="1143000"/>
            <a:ext cx="4353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252538" y="1143000"/>
            <a:ext cx="4352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252538" y="1143000"/>
            <a:ext cx="4352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b25146e8e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eb25146e8e_0_47:notes"/>
          <p:cNvSpPr/>
          <p:nvPr>
            <p:ph idx="2" type="sldImg"/>
          </p:nvPr>
        </p:nvSpPr>
        <p:spPr>
          <a:xfrm>
            <a:off x="1252538" y="1143000"/>
            <a:ext cx="4353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25146e8e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eb25146e8e_0_65:notes"/>
          <p:cNvSpPr/>
          <p:nvPr>
            <p:ph idx="2" type="sldImg"/>
          </p:nvPr>
        </p:nvSpPr>
        <p:spPr>
          <a:xfrm>
            <a:off x="1252538" y="1143000"/>
            <a:ext cx="4353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b25146e8e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eb25146e8e_0_83:notes"/>
          <p:cNvSpPr/>
          <p:nvPr>
            <p:ph idx="2" type="sldImg"/>
          </p:nvPr>
        </p:nvSpPr>
        <p:spPr>
          <a:xfrm>
            <a:off x="1252538" y="1143000"/>
            <a:ext cx="4353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 e conteúdo">
  <p:cSld name="3_Título e conteúd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ítulo e conteúdo">
  <p:cSld name="13_Título 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2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2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ítulo e conteúdo">
  <p:cSld name="14_Título e conteúd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3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3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0" type="dt"/>
          </p:nvPr>
        </p:nvSpPr>
        <p:spPr>
          <a:xfrm>
            <a:off x="457200" y="6008688"/>
            <a:ext cx="2133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3124200" y="6008688"/>
            <a:ext cx="2895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6553200" y="6008688"/>
            <a:ext cx="2133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6008688"/>
            <a:ext cx="2133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6008688"/>
            <a:ext cx="2895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6008688"/>
            <a:ext cx="2133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0" type="dt"/>
          </p:nvPr>
        </p:nvSpPr>
        <p:spPr>
          <a:xfrm>
            <a:off x="457200" y="6008688"/>
            <a:ext cx="2133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3124200" y="6008688"/>
            <a:ext cx="2895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6553200" y="6008688"/>
            <a:ext cx="2133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 rot="5400000">
            <a:off x="4892675" y="1997075"/>
            <a:ext cx="55308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 rot="5400000">
            <a:off x="701675" y="15875"/>
            <a:ext cx="55308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008688"/>
            <a:ext cx="2133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008688"/>
            <a:ext cx="2895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008688"/>
            <a:ext cx="2133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ítulo e conteúdo">
  <p:cSld name="5_Título 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4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ítulo e conteúdo">
  <p:cSld name="6_Título e conteú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5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ítulo e conteúdo">
  <p:cSld name="7_Título e conteú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6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6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ítulo e conteúdo">
  <p:cSld name="8_Título e conteúd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ítulo e conteúdo">
  <p:cSld name="9_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8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8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ítulo e conteúdo">
  <p:cSld name="10_Título e conteúd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9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9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ítulo e conteúdo">
  <p:cSld name="11_Título e conteú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0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0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ítulo e conteúdo">
  <p:cSld name="12_Título e conteúd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1"/>
          <p:cNvPicPr preferRelativeResize="0"/>
          <p:nvPr/>
        </p:nvPicPr>
        <p:blipFill rotWithShape="1">
          <a:blip r:embed="rId2">
            <a:alphaModFix/>
          </a:blip>
          <a:srcRect b="32550" l="6061" r="64697" t="25679"/>
          <a:stretch/>
        </p:blipFill>
        <p:spPr>
          <a:xfrm>
            <a:off x="7787223" y="107099"/>
            <a:ext cx="1025157" cy="97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1"/>
          <p:cNvPicPr preferRelativeResize="0"/>
          <p:nvPr/>
        </p:nvPicPr>
        <p:blipFill rotWithShape="1">
          <a:blip r:embed="rId3">
            <a:alphaModFix/>
          </a:blip>
          <a:srcRect b="16551" l="0" r="0" t="56468"/>
          <a:stretch/>
        </p:blipFill>
        <p:spPr>
          <a:xfrm>
            <a:off x="323528" y="1199447"/>
            <a:ext cx="8496944" cy="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1502198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2"/>
          <p:cNvPicPr preferRelativeResize="0"/>
          <p:nvPr/>
        </p:nvPicPr>
        <p:blipFill rotWithShape="1">
          <a:blip r:embed="rId1">
            <a:alphaModFix/>
          </a:blip>
          <a:srcRect b="0" l="0" r="0" t="-1"/>
          <a:stretch/>
        </p:blipFill>
        <p:spPr>
          <a:xfrm>
            <a:off x="8496044" y="202947"/>
            <a:ext cx="393700" cy="4130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8.jpg"/><Relationship Id="rId6" Type="http://schemas.openxmlformats.org/officeDocument/2006/relationships/image" Target="../media/image10.jpg"/><Relationship Id="rId7" Type="http://schemas.openxmlformats.org/officeDocument/2006/relationships/image" Target="../media/image13.jpg"/><Relationship Id="rId8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6865263" y="3981883"/>
            <a:ext cx="2277560" cy="249997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7370783" y="1556879"/>
            <a:ext cx="1773218" cy="2425004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-6869" y="1556697"/>
            <a:ext cx="2223040" cy="27715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707401" y="1551561"/>
            <a:ext cx="2224494" cy="2777350"/>
          </a:xfrm>
          <a:prstGeom prst="rect">
            <a:avLst/>
          </a:prstGeom>
          <a:solidFill>
            <a:srgbClr val="5DC3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5147468" y="1556048"/>
            <a:ext cx="2227399" cy="2771540"/>
          </a:xfrm>
          <a:prstGeom prst="rect">
            <a:avLst/>
          </a:prstGeom>
          <a:solidFill>
            <a:srgbClr val="316A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431116" y="1556879"/>
            <a:ext cx="2224494" cy="2769869"/>
          </a:xfrm>
          <a:prstGeom prst="rect">
            <a:avLst/>
          </a:prstGeom>
          <a:solidFill>
            <a:srgbClr val="FDD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78187" y="2229626"/>
            <a:ext cx="1660742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-175139" y="3303887"/>
            <a:ext cx="2128026" cy="364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1771709" y="2242383"/>
            <a:ext cx="1660742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1714372" y="3245345"/>
            <a:ext cx="1716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oportunidade</a:t>
            </a:r>
            <a:endParaRPr sz="1500"/>
          </a:p>
        </p:txBody>
      </p:sp>
      <p:sp>
        <p:nvSpPr>
          <p:cNvPr id="76" name="Google Shape;76;p1"/>
          <p:cNvSpPr txBox="1"/>
          <p:nvPr/>
        </p:nvSpPr>
        <p:spPr>
          <a:xfrm>
            <a:off x="5661327" y="2228977"/>
            <a:ext cx="1659290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5504683" y="3167857"/>
            <a:ext cx="2057400" cy="636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Protótipo da Solução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1903049" y="5429281"/>
            <a:ext cx="1659290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/>
          </a:p>
        </p:txBody>
      </p:sp>
      <p:sp>
        <p:nvSpPr>
          <p:cNvPr id="79" name="Google Shape;79;p1"/>
          <p:cNvSpPr txBox="1"/>
          <p:nvPr/>
        </p:nvSpPr>
        <p:spPr>
          <a:xfrm>
            <a:off x="3664442" y="2233584"/>
            <a:ext cx="1659290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3431235" y="3156845"/>
            <a:ext cx="2057403" cy="636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Tamanho de mercado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161321" y="5464107"/>
            <a:ext cx="1659290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82" name="Google Shape;82;p1"/>
          <p:cNvSpPr/>
          <p:nvPr/>
        </p:nvSpPr>
        <p:spPr>
          <a:xfrm>
            <a:off x="-8048" y="3999126"/>
            <a:ext cx="2223040" cy="2484223"/>
          </a:xfrm>
          <a:prstGeom prst="rect">
            <a:avLst/>
          </a:prstGeom>
          <a:solidFill>
            <a:srgbClr val="5DC3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1714372" y="3999137"/>
            <a:ext cx="2224494" cy="2482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5146289" y="3998478"/>
            <a:ext cx="2227399" cy="2484223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429937" y="3999136"/>
            <a:ext cx="2224494" cy="2482725"/>
          </a:xfrm>
          <a:prstGeom prst="rect">
            <a:avLst/>
          </a:prstGeom>
          <a:solidFill>
            <a:srgbClr val="316A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427961" y="2311554"/>
            <a:ext cx="1660742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241390" y="3161797"/>
            <a:ext cx="2058856" cy="636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Negócios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4816" y="4397496"/>
            <a:ext cx="1660742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-427843" y="5294421"/>
            <a:ext cx="2545750" cy="586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9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de Competidores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737051" y="4384091"/>
            <a:ext cx="1659290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345125" y="5462975"/>
            <a:ext cx="2423551" cy="389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69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758217" y="4388698"/>
            <a:ext cx="1659290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329878" y="5283891"/>
            <a:ext cx="2430539" cy="636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Vantagem Competitiva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725326" y="4385911"/>
            <a:ext cx="1659290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5333401" y="5483568"/>
            <a:ext cx="2423550" cy="351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8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Investimento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7426863" y="4390518"/>
            <a:ext cx="1659290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1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7049032" y="5477771"/>
            <a:ext cx="2430536" cy="364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Fechamento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0" y="-1"/>
            <a:ext cx="9144000" cy="1611900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103472" y="543352"/>
            <a:ext cx="794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Estrutura da Entrega Final (PO)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b25146e8e_0_6"/>
          <p:cNvSpPr txBox="1"/>
          <p:nvPr/>
        </p:nvSpPr>
        <p:spPr>
          <a:xfrm>
            <a:off x="555620" y="586779"/>
            <a:ext cx="7087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236" name="Google Shape;236;g1eb25146e8e_0_6"/>
          <p:cNvSpPr txBox="1"/>
          <p:nvPr/>
        </p:nvSpPr>
        <p:spPr>
          <a:xfrm>
            <a:off x="659608" y="2771666"/>
            <a:ext cx="12858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37" name="Google Shape;237;g1eb25146e8e_0_6"/>
          <p:cNvSpPr/>
          <p:nvPr/>
        </p:nvSpPr>
        <p:spPr>
          <a:xfrm>
            <a:off x="555620" y="1737300"/>
            <a:ext cx="1722600" cy="2147700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eb25146e8e_0_6"/>
          <p:cNvSpPr txBox="1"/>
          <p:nvPr/>
        </p:nvSpPr>
        <p:spPr>
          <a:xfrm>
            <a:off x="771788" y="2111399"/>
            <a:ext cx="1287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239" name="Google Shape;239;g1eb25146e8e_0_6"/>
          <p:cNvSpPr txBox="1"/>
          <p:nvPr/>
        </p:nvSpPr>
        <p:spPr>
          <a:xfrm>
            <a:off x="631391" y="2844175"/>
            <a:ext cx="15954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8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Negócios</a:t>
            </a:r>
            <a:endParaRPr/>
          </a:p>
        </p:txBody>
      </p:sp>
      <p:sp>
        <p:nvSpPr>
          <p:cNvPr id="240" name="Google Shape;240;g1eb25146e8e_0_6"/>
          <p:cNvSpPr/>
          <p:nvPr/>
        </p:nvSpPr>
        <p:spPr>
          <a:xfrm>
            <a:off x="0" y="-1"/>
            <a:ext cx="9144000" cy="1611900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eb25146e8e_0_6"/>
          <p:cNvSpPr txBox="1"/>
          <p:nvPr/>
        </p:nvSpPr>
        <p:spPr>
          <a:xfrm>
            <a:off x="548599" y="491661"/>
            <a:ext cx="79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242" name="Google Shape;242;g1eb25146e8e_0_6"/>
          <p:cNvSpPr/>
          <p:nvPr/>
        </p:nvSpPr>
        <p:spPr>
          <a:xfrm>
            <a:off x="2471225" y="1737300"/>
            <a:ext cx="6426900" cy="585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eb25146e8e_0_6"/>
          <p:cNvSpPr txBox="1"/>
          <p:nvPr/>
        </p:nvSpPr>
        <p:spPr>
          <a:xfrm>
            <a:off x="2654575" y="1850650"/>
            <a:ext cx="6053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QUEM</a:t>
            </a:r>
            <a:endParaRPr b="1" sz="1500"/>
          </a:p>
        </p:txBody>
      </p:sp>
      <p:sp>
        <p:nvSpPr>
          <p:cNvPr id="244" name="Google Shape;244;g1eb25146e8e_0_6"/>
          <p:cNvSpPr/>
          <p:nvPr/>
        </p:nvSpPr>
        <p:spPr>
          <a:xfrm>
            <a:off x="2471225" y="2426925"/>
            <a:ext cx="3149100" cy="201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eb25146e8e_0_6"/>
          <p:cNvSpPr txBox="1"/>
          <p:nvPr/>
        </p:nvSpPr>
        <p:spPr>
          <a:xfrm>
            <a:off x="2597525" y="2542994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</a:t>
            </a:r>
            <a:endParaRPr b="1" sz="1500"/>
          </a:p>
        </p:txBody>
      </p:sp>
      <p:sp>
        <p:nvSpPr>
          <p:cNvPr id="246" name="Google Shape;246;g1eb25146e8e_0_6"/>
          <p:cNvSpPr txBox="1"/>
          <p:nvPr/>
        </p:nvSpPr>
        <p:spPr>
          <a:xfrm>
            <a:off x="2597525" y="2924400"/>
            <a:ext cx="28323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Gamificação;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Atendimento ao cliente;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Comunidades;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Lives;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Podcasts.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1eb25146e8e_0_6"/>
          <p:cNvSpPr/>
          <p:nvPr/>
        </p:nvSpPr>
        <p:spPr>
          <a:xfrm>
            <a:off x="5749125" y="2447700"/>
            <a:ext cx="3149100" cy="19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eb25146e8e_0_6"/>
          <p:cNvSpPr txBox="1"/>
          <p:nvPr/>
        </p:nvSpPr>
        <p:spPr>
          <a:xfrm>
            <a:off x="5875425" y="2563769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CANAIS</a:t>
            </a:r>
            <a:endParaRPr b="1" sz="1500"/>
          </a:p>
        </p:txBody>
      </p:sp>
      <p:sp>
        <p:nvSpPr>
          <p:cNvPr id="249" name="Google Shape;249;g1eb25146e8e_0_6"/>
          <p:cNvSpPr txBox="1"/>
          <p:nvPr/>
        </p:nvSpPr>
        <p:spPr>
          <a:xfrm>
            <a:off x="5875425" y="2945175"/>
            <a:ext cx="28323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Site;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Newsletter;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Blog.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eb25146e8e_0_6"/>
          <p:cNvSpPr/>
          <p:nvPr/>
        </p:nvSpPr>
        <p:spPr>
          <a:xfrm>
            <a:off x="2471300" y="4569300"/>
            <a:ext cx="6426900" cy="1725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eb25146e8e_0_6"/>
          <p:cNvSpPr txBox="1"/>
          <p:nvPr/>
        </p:nvSpPr>
        <p:spPr>
          <a:xfrm>
            <a:off x="2729061" y="4685369"/>
            <a:ext cx="5896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SEGMENTO DE MERCADO</a:t>
            </a:r>
            <a:endParaRPr b="1" sz="1500"/>
          </a:p>
        </p:txBody>
      </p:sp>
      <p:sp>
        <p:nvSpPr>
          <p:cNvPr id="252" name="Google Shape;252;g1eb25146e8e_0_6"/>
          <p:cNvSpPr txBox="1"/>
          <p:nvPr/>
        </p:nvSpPr>
        <p:spPr>
          <a:xfrm>
            <a:off x="2729062" y="5066775"/>
            <a:ext cx="5780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Portadores de Diabetes Mellitus tipo 01;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Portadores de Diabetes Mellitus tipo 02;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 com doenças crônicas / que necessitam de monitoramento contínuo;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Cuidadores de idosos.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eb25146e8e_0_6"/>
          <p:cNvSpPr txBox="1"/>
          <p:nvPr/>
        </p:nvSpPr>
        <p:spPr>
          <a:xfrm>
            <a:off x="621475" y="4089100"/>
            <a:ext cx="16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acessar o Canva completo: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https://l1nk.dev/clara-canva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b25146e8e_0_117"/>
          <p:cNvSpPr txBox="1"/>
          <p:nvPr/>
        </p:nvSpPr>
        <p:spPr>
          <a:xfrm>
            <a:off x="555620" y="586779"/>
            <a:ext cx="7087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259" name="Google Shape;259;g1eb25146e8e_0_117"/>
          <p:cNvSpPr txBox="1"/>
          <p:nvPr/>
        </p:nvSpPr>
        <p:spPr>
          <a:xfrm>
            <a:off x="659608" y="2771666"/>
            <a:ext cx="12858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60" name="Google Shape;260;g1eb25146e8e_0_117"/>
          <p:cNvSpPr/>
          <p:nvPr/>
        </p:nvSpPr>
        <p:spPr>
          <a:xfrm>
            <a:off x="555620" y="1737300"/>
            <a:ext cx="1722600" cy="2147700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eb25146e8e_0_117"/>
          <p:cNvSpPr txBox="1"/>
          <p:nvPr/>
        </p:nvSpPr>
        <p:spPr>
          <a:xfrm>
            <a:off x="771788" y="2111399"/>
            <a:ext cx="1287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262" name="Google Shape;262;g1eb25146e8e_0_117"/>
          <p:cNvSpPr txBox="1"/>
          <p:nvPr/>
        </p:nvSpPr>
        <p:spPr>
          <a:xfrm>
            <a:off x="631391" y="2844175"/>
            <a:ext cx="15954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8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Negócios</a:t>
            </a:r>
            <a:endParaRPr/>
          </a:p>
        </p:txBody>
      </p:sp>
      <p:sp>
        <p:nvSpPr>
          <p:cNvPr id="263" name="Google Shape;263;g1eb25146e8e_0_117"/>
          <p:cNvSpPr/>
          <p:nvPr/>
        </p:nvSpPr>
        <p:spPr>
          <a:xfrm>
            <a:off x="0" y="-1"/>
            <a:ext cx="9144000" cy="1611900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eb25146e8e_0_117"/>
          <p:cNvSpPr txBox="1"/>
          <p:nvPr/>
        </p:nvSpPr>
        <p:spPr>
          <a:xfrm>
            <a:off x="548599" y="491661"/>
            <a:ext cx="79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265" name="Google Shape;265;g1eb25146e8e_0_117"/>
          <p:cNvSpPr/>
          <p:nvPr/>
        </p:nvSpPr>
        <p:spPr>
          <a:xfrm>
            <a:off x="2471225" y="1737300"/>
            <a:ext cx="6426900" cy="585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eb25146e8e_0_117"/>
          <p:cNvSpPr txBox="1"/>
          <p:nvPr/>
        </p:nvSpPr>
        <p:spPr>
          <a:xfrm>
            <a:off x="2654575" y="1850650"/>
            <a:ext cx="6053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</a:t>
            </a:r>
            <a:endParaRPr b="1" sz="1500"/>
          </a:p>
        </p:txBody>
      </p:sp>
      <p:sp>
        <p:nvSpPr>
          <p:cNvPr id="267" name="Google Shape;267;g1eb25146e8e_0_117"/>
          <p:cNvSpPr/>
          <p:nvPr/>
        </p:nvSpPr>
        <p:spPr>
          <a:xfrm>
            <a:off x="2471225" y="2426925"/>
            <a:ext cx="3149100" cy="3443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eb25146e8e_0_117"/>
          <p:cNvSpPr txBox="1"/>
          <p:nvPr/>
        </p:nvSpPr>
        <p:spPr>
          <a:xfrm>
            <a:off x="2597525" y="2542994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CUSTOS</a:t>
            </a:r>
            <a:endParaRPr b="1" sz="1500"/>
          </a:p>
        </p:txBody>
      </p:sp>
      <p:sp>
        <p:nvSpPr>
          <p:cNvPr id="269" name="Google Shape;269;g1eb25146e8e_0_117"/>
          <p:cNvSpPr txBox="1"/>
          <p:nvPr/>
        </p:nvSpPr>
        <p:spPr>
          <a:xfrm>
            <a:off x="2597525" y="2924400"/>
            <a:ext cx="28323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2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0"/>
              <a:buFont typeface="Century Gothic"/>
              <a:buChar char="➔"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de desenvolvimento;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2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0"/>
              <a:buFont typeface="Century Gothic"/>
              <a:buChar char="➔"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Equipamentos;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2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0"/>
              <a:buFont typeface="Century Gothic"/>
              <a:buChar char="➔"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Anúncios ADS;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2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0"/>
              <a:buFont typeface="Century Gothic"/>
              <a:buChar char="➔"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Comissões influencers;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2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0"/>
              <a:buFont typeface="Century Gothic"/>
              <a:buChar char="➔"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Obrigações fiscais.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eb25146e8e_0_117"/>
          <p:cNvSpPr/>
          <p:nvPr/>
        </p:nvSpPr>
        <p:spPr>
          <a:xfrm>
            <a:off x="5749125" y="2447700"/>
            <a:ext cx="3149100" cy="3443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eb25146e8e_0_117"/>
          <p:cNvSpPr txBox="1"/>
          <p:nvPr/>
        </p:nvSpPr>
        <p:spPr>
          <a:xfrm>
            <a:off x="5875425" y="2563769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MONETIZAÇÃO</a:t>
            </a:r>
            <a:endParaRPr b="1" sz="1500"/>
          </a:p>
        </p:txBody>
      </p:sp>
      <p:sp>
        <p:nvSpPr>
          <p:cNvPr id="272" name="Google Shape;272;g1eb25146e8e_0_117"/>
          <p:cNvSpPr txBox="1"/>
          <p:nvPr/>
        </p:nvSpPr>
        <p:spPr>
          <a:xfrm>
            <a:off x="5875425" y="2945175"/>
            <a:ext cx="28323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2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0"/>
              <a:buFont typeface="Century Gothic"/>
              <a:buChar char="➔"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Anúncios;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2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0"/>
              <a:buFont typeface="Century Gothic"/>
              <a:buChar char="➔"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Parcerias com hospitais;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2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0"/>
              <a:buFont typeface="Century Gothic"/>
              <a:buChar char="➔"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 de pontos: gamificação com patrocínio;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2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0"/>
              <a:buFont typeface="Century Gothic"/>
              <a:buChar char="➔"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Assinatura da comunidade.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g1eb25146e8e_0_117"/>
          <p:cNvSpPr txBox="1"/>
          <p:nvPr/>
        </p:nvSpPr>
        <p:spPr>
          <a:xfrm>
            <a:off x="621475" y="4089100"/>
            <a:ext cx="16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acessar o Canva completo: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https://l1nk.dev/clara-canva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/>
          <p:nvPr/>
        </p:nvSpPr>
        <p:spPr>
          <a:xfrm>
            <a:off x="555620" y="586779"/>
            <a:ext cx="7087101" cy="436443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279" name="Google Shape;279;p7"/>
          <p:cNvSpPr txBox="1"/>
          <p:nvPr/>
        </p:nvSpPr>
        <p:spPr>
          <a:xfrm>
            <a:off x="678748" y="2723438"/>
            <a:ext cx="1285749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555619" y="1749298"/>
            <a:ext cx="1723715" cy="2146314"/>
          </a:xfrm>
          <a:prstGeom prst="rect">
            <a:avLst/>
          </a:prstGeom>
          <a:solidFill>
            <a:srgbClr val="5DC3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7"/>
          <p:cNvSpPr txBox="1"/>
          <p:nvPr/>
        </p:nvSpPr>
        <p:spPr>
          <a:xfrm>
            <a:off x="763638" y="2136154"/>
            <a:ext cx="1286875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82" name="Google Shape;282;p7"/>
          <p:cNvSpPr txBox="1"/>
          <p:nvPr/>
        </p:nvSpPr>
        <p:spPr>
          <a:xfrm>
            <a:off x="314881" y="3176586"/>
            <a:ext cx="2208822" cy="339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9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Competidores</a:t>
            </a: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2384800" y="1749300"/>
            <a:ext cx="6472200" cy="339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2555950" y="1762788"/>
            <a:ext cx="6129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Medtronic - Sistema MiniMed 780G</a:t>
            </a:r>
            <a:endParaRPr b="1"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0" y="-1"/>
            <a:ext cx="9144000" cy="1611803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548599" y="491661"/>
            <a:ext cx="79450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287" name="Google Shape;287;p7"/>
          <p:cNvSpPr/>
          <p:nvPr/>
        </p:nvSpPr>
        <p:spPr>
          <a:xfrm>
            <a:off x="2384800" y="2195125"/>
            <a:ext cx="3171300" cy="178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2511991" y="2273127"/>
            <a:ext cx="2909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b="1" sz="1000"/>
          </a:p>
        </p:txBody>
      </p:sp>
      <p:sp>
        <p:nvSpPr>
          <p:cNvPr id="289" name="Google Shape;289;p7"/>
          <p:cNvSpPr txBox="1"/>
          <p:nvPr/>
        </p:nvSpPr>
        <p:spPr>
          <a:xfrm>
            <a:off x="2511991" y="2529446"/>
            <a:ext cx="28521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Aferição é realizada de forma automática, a cada 5 minutos;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 são armazenados automaticamente;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Usuário não precisa furar o dedo para aferir.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5685825" y="2209075"/>
            <a:ext cx="3171300" cy="1774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5813016" y="2287089"/>
            <a:ext cx="2909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 b="1" sz="1000"/>
          </a:p>
        </p:txBody>
      </p:sp>
      <p:sp>
        <p:nvSpPr>
          <p:cNvPr id="292" name="Google Shape;292;p7"/>
          <p:cNvSpPr txBox="1"/>
          <p:nvPr/>
        </p:nvSpPr>
        <p:spPr>
          <a:xfrm>
            <a:off x="5813016" y="2543408"/>
            <a:ext cx="28521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 alto;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Dificuldade na aquisição pelo Sistema Único de Saúde;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Usuário precisa transferir os dados manualmente para outro tipo de arquivo.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2384738" y="4103450"/>
            <a:ext cx="6472200" cy="339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2555888" y="4116938"/>
            <a:ext cx="6129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FreeStyle Libre</a:t>
            </a:r>
            <a:endParaRPr b="1"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2384738" y="4549275"/>
            <a:ext cx="3171300" cy="178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2511929" y="4627277"/>
            <a:ext cx="2909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b="1" sz="1000"/>
          </a:p>
        </p:txBody>
      </p:sp>
      <p:sp>
        <p:nvSpPr>
          <p:cNvPr id="297" name="Google Shape;297;p7"/>
          <p:cNvSpPr txBox="1"/>
          <p:nvPr/>
        </p:nvSpPr>
        <p:spPr>
          <a:xfrm>
            <a:off x="2511929" y="4883596"/>
            <a:ext cx="28521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Aferição é realizada de forma automática;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Usuário pode visualizar o histórico pelo celular.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Usuário não precisa furar o dedo para aferir.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5685763" y="4563225"/>
            <a:ext cx="3171300" cy="1774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5812953" y="4641239"/>
            <a:ext cx="2909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 b="1" sz="1000"/>
          </a:p>
        </p:txBody>
      </p:sp>
      <p:sp>
        <p:nvSpPr>
          <p:cNvPr id="300" name="Google Shape;300;p7"/>
          <p:cNvSpPr txBox="1"/>
          <p:nvPr/>
        </p:nvSpPr>
        <p:spPr>
          <a:xfrm>
            <a:off x="5812953" y="4897558"/>
            <a:ext cx="2852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 alto;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686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Font typeface="Century Gothic"/>
              <a:buChar char="➔"/>
            </a:pPr>
            <a:r>
              <a:rPr lang="pt-BR" sz="13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Dificuldade na aquisição pelo Sistema Único de Saúde.</a:t>
            </a:r>
            <a:endParaRPr sz="13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25146e8e_0_279"/>
          <p:cNvSpPr txBox="1"/>
          <p:nvPr/>
        </p:nvSpPr>
        <p:spPr>
          <a:xfrm>
            <a:off x="555620" y="586779"/>
            <a:ext cx="7087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306" name="Google Shape;306;g1eb25146e8e_0_279"/>
          <p:cNvSpPr/>
          <p:nvPr/>
        </p:nvSpPr>
        <p:spPr>
          <a:xfrm>
            <a:off x="570524" y="1740342"/>
            <a:ext cx="1725900" cy="2147700"/>
          </a:xfrm>
          <a:prstGeom prst="rect">
            <a:avLst/>
          </a:prstGeom>
          <a:solidFill>
            <a:srgbClr val="FDD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eb25146e8e_0_279"/>
          <p:cNvSpPr txBox="1"/>
          <p:nvPr/>
        </p:nvSpPr>
        <p:spPr>
          <a:xfrm>
            <a:off x="802455" y="2114441"/>
            <a:ext cx="12858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/>
          </a:p>
        </p:txBody>
      </p:sp>
      <p:sp>
        <p:nvSpPr>
          <p:cNvPr id="308" name="Google Shape;308;g1eb25146e8e_0_279"/>
          <p:cNvSpPr txBox="1"/>
          <p:nvPr/>
        </p:nvSpPr>
        <p:spPr>
          <a:xfrm>
            <a:off x="651226" y="3091038"/>
            <a:ext cx="15942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Vantagem Competitiva</a:t>
            </a:r>
            <a:endParaRPr/>
          </a:p>
        </p:txBody>
      </p:sp>
      <p:sp>
        <p:nvSpPr>
          <p:cNvPr id="309" name="Google Shape;309;g1eb25146e8e_0_279"/>
          <p:cNvSpPr/>
          <p:nvPr/>
        </p:nvSpPr>
        <p:spPr>
          <a:xfrm>
            <a:off x="0" y="-1"/>
            <a:ext cx="9144000" cy="1611900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eb25146e8e_0_279"/>
          <p:cNvSpPr txBox="1"/>
          <p:nvPr/>
        </p:nvSpPr>
        <p:spPr>
          <a:xfrm>
            <a:off x="548599" y="491661"/>
            <a:ext cx="79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311" name="Google Shape;311;g1eb25146e8e_0_279"/>
          <p:cNvSpPr/>
          <p:nvPr/>
        </p:nvSpPr>
        <p:spPr>
          <a:xfrm>
            <a:off x="2575000" y="1740350"/>
            <a:ext cx="6331800" cy="11343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eb25146e8e_0_279"/>
          <p:cNvSpPr txBox="1"/>
          <p:nvPr/>
        </p:nvSpPr>
        <p:spPr>
          <a:xfrm>
            <a:off x="2752000" y="1880750"/>
            <a:ext cx="5988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b="1"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diferencial: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Recompensar o usuário pela dedicação ao tratamento / fornecer um espaço de comunicação com pessoas que sofrem a mesma doença crônica.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g1eb25146e8e_0_279"/>
          <p:cNvSpPr/>
          <p:nvPr/>
        </p:nvSpPr>
        <p:spPr>
          <a:xfrm>
            <a:off x="2575000" y="2955375"/>
            <a:ext cx="6331800" cy="1706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eb25146e8e_0_279"/>
          <p:cNvSpPr txBox="1"/>
          <p:nvPr/>
        </p:nvSpPr>
        <p:spPr>
          <a:xfrm>
            <a:off x="2752000" y="3095775"/>
            <a:ext cx="59880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b="1"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Vantagem competitiva</a:t>
            </a:r>
            <a:r>
              <a:rPr b="1"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Pioneirismo no apoio ao tratamento da Diabetes. Somos a única startup do país a fornecer um programa de recompensa com base no empenho do usuário em realizar o tratamento adequado e constante à sua condição através da 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Gamificação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eb25146e8e_0_279"/>
          <p:cNvSpPr/>
          <p:nvPr/>
        </p:nvSpPr>
        <p:spPr>
          <a:xfrm>
            <a:off x="2575000" y="4742200"/>
            <a:ext cx="6331800" cy="1706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eb25146e8e_0_279"/>
          <p:cNvSpPr txBox="1"/>
          <p:nvPr/>
        </p:nvSpPr>
        <p:spPr>
          <a:xfrm>
            <a:off x="2752000" y="4882600"/>
            <a:ext cx="59880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b="1"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somos diferentes</a:t>
            </a:r>
            <a:r>
              <a:rPr b="1"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Buscamos uma solução para um problema que está diretamente ligada a uma necessidade do usuário e não do médico. Diferente das empresas de 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glicosímetro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da 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indústria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farmacêutica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nós olhamos para as verdadeiras necessidades da pessoa com Diabete.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b25146e8e_0_180"/>
          <p:cNvSpPr txBox="1"/>
          <p:nvPr/>
        </p:nvSpPr>
        <p:spPr>
          <a:xfrm>
            <a:off x="555620" y="586779"/>
            <a:ext cx="7087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322" name="Google Shape;322;g1eb25146e8e_0_180"/>
          <p:cNvSpPr/>
          <p:nvPr/>
        </p:nvSpPr>
        <p:spPr>
          <a:xfrm>
            <a:off x="570525" y="1791838"/>
            <a:ext cx="1722600" cy="2147700"/>
          </a:xfrm>
          <a:prstGeom prst="rect">
            <a:avLst/>
          </a:prstGeom>
          <a:solidFill>
            <a:srgbClr val="316A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eb25146e8e_0_180"/>
          <p:cNvSpPr txBox="1"/>
          <p:nvPr/>
        </p:nvSpPr>
        <p:spPr>
          <a:xfrm>
            <a:off x="771788" y="2165937"/>
            <a:ext cx="1287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/>
          </a:p>
        </p:txBody>
      </p:sp>
      <p:sp>
        <p:nvSpPr>
          <p:cNvPr id="324" name="Google Shape;324;g1eb25146e8e_0_180"/>
          <p:cNvSpPr txBox="1"/>
          <p:nvPr/>
        </p:nvSpPr>
        <p:spPr>
          <a:xfrm>
            <a:off x="426187" y="3160307"/>
            <a:ext cx="1995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8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</a:t>
            </a:r>
            <a:endParaRPr/>
          </a:p>
        </p:txBody>
      </p:sp>
      <p:sp>
        <p:nvSpPr>
          <p:cNvPr id="325" name="Google Shape;325;g1eb25146e8e_0_180"/>
          <p:cNvSpPr/>
          <p:nvPr/>
        </p:nvSpPr>
        <p:spPr>
          <a:xfrm>
            <a:off x="0" y="-1"/>
            <a:ext cx="9144000" cy="1611900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eb25146e8e_0_180"/>
          <p:cNvSpPr txBox="1"/>
          <p:nvPr/>
        </p:nvSpPr>
        <p:spPr>
          <a:xfrm>
            <a:off x="548599" y="491661"/>
            <a:ext cx="79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pic>
        <p:nvPicPr>
          <p:cNvPr id="327" name="Google Shape;327;g1eb25146e8e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961" y="4922712"/>
            <a:ext cx="987955" cy="8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eb25146e8e_0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641" y="4922722"/>
            <a:ext cx="951900" cy="89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9" name="Google Shape;329;g1eb25146e8e_0_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332" y="4922713"/>
            <a:ext cx="951900" cy="89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0" name="Google Shape;330;g1eb25146e8e_0_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6060" y="4922730"/>
            <a:ext cx="951900" cy="89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1" name="Google Shape;331;g1eb25146e8e_0_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6350" y="4922714"/>
            <a:ext cx="951900" cy="89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2" name="Google Shape;332;g1eb25146e8e_0_180"/>
          <p:cNvSpPr/>
          <p:nvPr/>
        </p:nvSpPr>
        <p:spPr>
          <a:xfrm>
            <a:off x="7413619" y="4922735"/>
            <a:ext cx="951900" cy="89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eb25146e8e_0_180"/>
          <p:cNvSpPr txBox="1"/>
          <p:nvPr/>
        </p:nvSpPr>
        <p:spPr>
          <a:xfrm>
            <a:off x="2195950" y="5908325"/>
            <a:ext cx="1112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Jaqueline Nakirimoto</a:t>
            </a:r>
            <a:endParaRPr sz="11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eb25146e8e_0_180"/>
          <p:cNvSpPr txBox="1"/>
          <p:nvPr/>
        </p:nvSpPr>
        <p:spPr>
          <a:xfrm>
            <a:off x="3471250" y="5908325"/>
            <a:ext cx="1112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Beatriz</a:t>
            </a:r>
            <a:endParaRPr sz="11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Portela</a:t>
            </a:r>
            <a:endParaRPr sz="11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1eb25146e8e_0_180"/>
          <p:cNvSpPr txBox="1"/>
          <p:nvPr/>
        </p:nvSpPr>
        <p:spPr>
          <a:xfrm>
            <a:off x="4764587" y="5908325"/>
            <a:ext cx="1112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Lucas Navarro</a:t>
            </a:r>
            <a:endParaRPr sz="11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g1eb25146e8e_0_180"/>
          <p:cNvSpPr txBox="1"/>
          <p:nvPr/>
        </p:nvSpPr>
        <p:spPr>
          <a:xfrm>
            <a:off x="6057900" y="5905450"/>
            <a:ext cx="1112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Breno</a:t>
            </a:r>
            <a:endParaRPr sz="11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Barbosa</a:t>
            </a:r>
            <a:endParaRPr sz="11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g1eb25146e8e_0_180"/>
          <p:cNvSpPr txBox="1"/>
          <p:nvPr/>
        </p:nvSpPr>
        <p:spPr>
          <a:xfrm>
            <a:off x="7333200" y="5905450"/>
            <a:ext cx="1112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Lucas</a:t>
            </a:r>
            <a:endParaRPr sz="11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Silva</a:t>
            </a:r>
            <a:endParaRPr sz="11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g1eb25146e8e_0_180"/>
          <p:cNvSpPr txBox="1"/>
          <p:nvPr/>
        </p:nvSpPr>
        <p:spPr>
          <a:xfrm>
            <a:off x="947200" y="5908325"/>
            <a:ext cx="1112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Esdras</a:t>
            </a: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1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Mendes</a:t>
            </a:r>
            <a:endParaRPr sz="11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g1eb25146e8e_0_180"/>
          <p:cNvSpPr/>
          <p:nvPr/>
        </p:nvSpPr>
        <p:spPr>
          <a:xfrm>
            <a:off x="548600" y="4398800"/>
            <a:ext cx="8295900" cy="434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eb25146e8e_0_180"/>
          <p:cNvSpPr txBox="1"/>
          <p:nvPr/>
        </p:nvSpPr>
        <p:spPr>
          <a:xfrm>
            <a:off x="1034284" y="4483025"/>
            <a:ext cx="6987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FOUNDERS</a:t>
            </a:r>
            <a:endParaRPr b="1" sz="1300"/>
          </a:p>
        </p:txBody>
      </p:sp>
      <p:sp>
        <p:nvSpPr>
          <p:cNvPr id="341" name="Google Shape;341;g1eb25146e8e_0_180"/>
          <p:cNvSpPr/>
          <p:nvPr/>
        </p:nvSpPr>
        <p:spPr>
          <a:xfrm>
            <a:off x="2455752" y="1791850"/>
            <a:ext cx="6388800" cy="434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eb25146e8e_0_180"/>
          <p:cNvSpPr txBox="1"/>
          <p:nvPr/>
        </p:nvSpPr>
        <p:spPr>
          <a:xfrm>
            <a:off x="2521151" y="1865200"/>
            <a:ext cx="6258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EQUIPE</a:t>
            </a:r>
            <a:endParaRPr b="1" sz="1300"/>
          </a:p>
        </p:txBody>
      </p:sp>
      <p:sp>
        <p:nvSpPr>
          <p:cNvPr id="343" name="Google Shape;343;g1eb25146e8e_0_180"/>
          <p:cNvSpPr/>
          <p:nvPr/>
        </p:nvSpPr>
        <p:spPr>
          <a:xfrm>
            <a:off x="2459575" y="2333700"/>
            <a:ext cx="6388800" cy="195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eb25146e8e_0_180"/>
          <p:cNvSpPr txBox="1"/>
          <p:nvPr/>
        </p:nvSpPr>
        <p:spPr>
          <a:xfrm>
            <a:off x="2627125" y="2406500"/>
            <a:ext cx="59055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Clara é uma startup criada por seis jovens apaixonados por tecnologia com um objetivo em comum: </a:t>
            </a:r>
            <a:r>
              <a:rPr lang="pt-BR" sz="14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levar saúde integrada a um toque para aqueles que mais precisam.</a:t>
            </a:r>
            <a:endParaRPr sz="14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Somos profissionais com atuação interdisciplinar em áreas como</a:t>
            </a:r>
            <a:r>
              <a:rPr lang="pt-BR" sz="15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desenvolvimento, marketing digital, gestão, infraestrutura e qualidade de software.</a:t>
            </a:r>
            <a:endParaRPr sz="15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Nossos valores o trabalho em equipe, autodidatismo e justiça social. Acreditamos que negócios rentáveis também são capazes de mudar vidas para melhor.</a:t>
            </a:r>
            <a:endParaRPr sz="15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" name="Google Shape;345;g1eb25146e8e_0_180"/>
          <p:cNvPicPr preferRelativeResize="0"/>
          <p:nvPr/>
        </p:nvPicPr>
        <p:blipFill rotWithShape="1">
          <a:blip r:embed="rId8">
            <a:alphaModFix/>
          </a:blip>
          <a:srcRect b="25088" l="14523" r="14523" t="0"/>
          <a:stretch/>
        </p:blipFill>
        <p:spPr>
          <a:xfrm>
            <a:off x="7413625" y="4870840"/>
            <a:ext cx="987900" cy="959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/>
          <p:nvPr/>
        </p:nvSpPr>
        <p:spPr>
          <a:xfrm>
            <a:off x="555620" y="586779"/>
            <a:ext cx="7087101" cy="436443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351" name="Google Shape;351;p10"/>
          <p:cNvSpPr/>
          <p:nvPr/>
        </p:nvSpPr>
        <p:spPr>
          <a:xfrm>
            <a:off x="570525" y="1766438"/>
            <a:ext cx="1722589" cy="2147610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0"/>
          <p:cNvSpPr txBox="1"/>
          <p:nvPr/>
        </p:nvSpPr>
        <p:spPr>
          <a:xfrm>
            <a:off x="771788" y="2140537"/>
            <a:ext cx="1286875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/>
          </a:p>
        </p:txBody>
      </p:sp>
      <p:sp>
        <p:nvSpPr>
          <p:cNvPr id="353" name="Google Shape;353;p10"/>
          <p:cNvSpPr txBox="1"/>
          <p:nvPr/>
        </p:nvSpPr>
        <p:spPr>
          <a:xfrm>
            <a:off x="426187" y="3134907"/>
            <a:ext cx="1995388" cy="351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8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Investimento</a:t>
            </a:r>
            <a:endParaRPr/>
          </a:p>
        </p:txBody>
      </p:sp>
      <p:sp>
        <p:nvSpPr>
          <p:cNvPr id="354" name="Google Shape;354;p10"/>
          <p:cNvSpPr/>
          <p:nvPr/>
        </p:nvSpPr>
        <p:spPr>
          <a:xfrm>
            <a:off x="2455750" y="4360450"/>
            <a:ext cx="6331800" cy="145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2632730" y="4477521"/>
            <a:ext cx="58989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investimento será na constante melhoria do aplicativo, buscando novas funcionalidades que </a:t>
            </a: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melhore</a:t>
            </a: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experiência do usuário e no </a:t>
            </a: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marketing</a:t>
            </a: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que mais pessoas possam conhecer o aplicativo.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2455750" y="2326600"/>
            <a:ext cx="6413700" cy="1363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2480600" y="2419500"/>
            <a:ext cx="6166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investimento inicial para o MVP será entre os sócios da startup ou investidor-anjo no valor R$845.000,00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Após validação será aberta a captação para investidores da área de inovação na saúde e bem estar.</a:t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0" y="-1"/>
            <a:ext cx="9144000" cy="1611803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548599" y="491661"/>
            <a:ext cx="79450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360" name="Google Shape;360;p10"/>
          <p:cNvSpPr/>
          <p:nvPr/>
        </p:nvSpPr>
        <p:spPr>
          <a:xfrm>
            <a:off x="2455750" y="1791850"/>
            <a:ext cx="6413700" cy="434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0"/>
          <p:cNvSpPr txBox="1"/>
          <p:nvPr/>
        </p:nvSpPr>
        <p:spPr>
          <a:xfrm>
            <a:off x="2521151" y="1865200"/>
            <a:ext cx="6258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Estimativa inicial de investimento</a:t>
            </a:r>
            <a:endParaRPr b="1" sz="1300"/>
          </a:p>
        </p:txBody>
      </p:sp>
      <p:sp>
        <p:nvSpPr>
          <p:cNvPr id="362" name="Google Shape;362;p10"/>
          <p:cNvSpPr/>
          <p:nvPr/>
        </p:nvSpPr>
        <p:spPr>
          <a:xfrm>
            <a:off x="2455750" y="3838600"/>
            <a:ext cx="6413700" cy="434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0"/>
          <p:cNvSpPr txBox="1"/>
          <p:nvPr/>
        </p:nvSpPr>
        <p:spPr>
          <a:xfrm>
            <a:off x="2546001" y="3911950"/>
            <a:ext cx="6258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dinheiro será investido</a:t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"/>
          <p:cNvSpPr txBox="1"/>
          <p:nvPr/>
        </p:nvSpPr>
        <p:spPr>
          <a:xfrm>
            <a:off x="555620" y="586779"/>
            <a:ext cx="7087101" cy="436443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369" name="Google Shape;369;p11"/>
          <p:cNvSpPr/>
          <p:nvPr/>
        </p:nvSpPr>
        <p:spPr>
          <a:xfrm>
            <a:off x="570525" y="1741038"/>
            <a:ext cx="1722589" cy="214761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1"/>
          <p:cNvSpPr txBox="1"/>
          <p:nvPr/>
        </p:nvSpPr>
        <p:spPr>
          <a:xfrm>
            <a:off x="771788" y="2115137"/>
            <a:ext cx="1286875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/>
          </a:p>
        </p:txBody>
      </p:sp>
      <p:sp>
        <p:nvSpPr>
          <p:cNvPr id="371" name="Google Shape;371;p11"/>
          <p:cNvSpPr txBox="1"/>
          <p:nvPr/>
        </p:nvSpPr>
        <p:spPr>
          <a:xfrm>
            <a:off x="426187" y="3109507"/>
            <a:ext cx="1995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8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Fechamento</a:t>
            </a:r>
            <a:endParaRPr/>
          </a:p>
        </p:txBody>
      </p:sp>
      <p:sp>
        <p:nvSpPr>
          <p:cNvPr id="372" name="Google Shape;372;p11"/>
          <p:cNvSpPr/>
          <p:nvPr/>
        </p:nvSpPr>
        <p:spPr>
          <a:xfrm>
            <a:off x="0" y="-1"/>
            <a:ext cx="9144000" cy="1611803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1"/>
          <p:cNvSpPr txBox="1"/>
          <p:nvPr/>
        </p:nvSpPr>
        <p:spPr>
          <a:xfrm>
            <a:off x="548599" y="491661"/>
            <a:ext cx="79450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374" name="Google Shape;374;p11"/>
          <p:cNvSpPr/>
          <p:nvPr/>
        </p:nvSpPr>
        <p:spPr>
          <a:xfrm>
            <a:off x="2486975" y="1741050"/>
            <a:ext cx="3149100" cy="4517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1"/>
          <p:cNvSpPr txBox="1"/>
          <p:nvPr/>
        </p:nvSpPr>
        <p:spPr>
          <a:xfrm>
            <a:off x="2613275" y="1857119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DE FUTURO</a:t>
            </a:r>
            <a:endParaRPr b="1" sz="1500"/>
          </a:p>
        </p:txBody>
      </p:sp>
      <p:sp>
        <p:nvSpPr>
          <p:cNvPr id="376" name="Google Shape;376;p11"/>
          <p:cNvSpPr txBox="1"/>
          <p:nvPr/>
        </p:nvSpPr>
        <p:spPr>
          <a:xfrm>
            <a:off x="2613275" y="2238525"/>
            <a:ext cx="2832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Tornar-se referência no apoio ao tratamento da Diabetes Mellitus no Brasil.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Tornar-se uma plataforma de saúde integrada a pessoas com ou sem doenças crônicas.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Promover ganho na qualidade de vida de todos os usuários da plataforma.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5764875" y="1761825"/>
            <a:ext cx="3149100" cy="44964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5891175" y="1877894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PASSOS</a:t>
            </a:r>
            <a:endParaRPr b="1" sz="1500"/>
          </a:p>
        </p:txBody>
      </p:sp>
      <p:sp>
        <p:nvSpPr>
          <p:cNvPr id="379" name="Google Shape;379;p11"/>
          <p:cNvSpPr txBox="1"/>
          <p:nvPr/>
        </p:nvSpPr>
        <p:spPr>
          <a:xfrm>
            <a:off x="5891175" y="2259300"/>
            <a:ext cx="28323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Ampliar os recursos do aplicativo para que pessoas com outros tipos de doenças crônicas sejam assistidas por suas funcionalidades.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Inserir recursos de acessibilidade para pessoas que possuam algum tipo de deficiência.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Alcançar visibilidade nos principais canais de comunicação digitais. 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555620" y="1774136"/>
            <a:ext cx="1722589" cy="214761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71788" y="2148235"/>
            <a:ext cx="1286875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555621" y="3220583"/>
            <a:ext cx="1665999" cy="364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8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2512850" y="2788750"/>
            <a:ext cx="6331800" cy="2422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512855" y="1774114"/>
            <a:ext cx="6331800" cy="850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689843" y="3050978"/>
            <a:ext cx="58239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</a:t>
            </a:r>
            <a:endParaRPr b="1"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-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Beatriz Portela 				RA: 22023095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-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Breno Barbosa 				RA: 22023071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-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Esdras Mendes 				RA: 22023038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-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Jacqueline Nakirimoto		RA: 22023521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-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Lucas Navarro 				RA: 22023179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-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Lucas Silva					RA: 22023562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689844" y="2037822"/>
            <a:ext cx="58239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Clara App</a:t>
            </a:r>
            <a:endParaRPr b="1"/>
          </a:p>
        </p:txBody>
      </p:sp>
      <p:sp>
        <p:nvSpPr>
          <p:cNvPr id="111" name="Google Shape;111;p2"/>
          <p:cNvSpPr/>
          <p:nvPr/>
        </p:nvSpPr>
        <p:spPr>
          <a:xfrm>
            <a:off x="0" y="-1"/>
            <a:ext cx="9144000" cy="1611803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48599" y="491661"/>
            <a:ext cx="79450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555620" y="586779"/>
            <a:ext cx="7087101" cy="436443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570524" y="1801504"/>
            <a:ext cx="1723715" cy="2152112"/>
          </a:xfrm>
          <a:prstGeom prst="rect">
            <a:avLst/>
          </a:prstGeom>
          <a:solidFill>
            <a:srgbClr val="5DC3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786693" y="2192861"/>
            <a:ext cx="1286875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659753" y="3239232"/>
            <a:ext cx="1595364" cy="45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Oportunidade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2544650" y="1801500"/>
            <a:ext cx="6331800" cy="2152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2620700" y="1940722"/>
            <a:ext cx="61797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 Identificado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De acordo com a Sociedade Brasileira de Diabetes, 7% da população brasileira é portador de diabetes (DM1 + DM2). 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principais desafios no tratamento da doença são a dificuldade em manter aferições e aplicações de insulina ao longo do dia, sendo resultado de problemas relacionados à motivação e disciplina dos pacientes durante o tratamento, que por sua vez é crônico.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0" y="-1"/>
            <a:ext cx="9144000" cy="1611803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548599" y="491661"/>
            <a:ext cx="79450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570525" y="4143325"/>
            <a:ext cx="8229900" cy="2044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786702" y="4208750"/>
            <a:ext cx="78375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 do cliente</a:t>
            </a: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Mariana Souza é portadora de DM1 que trabalha durante o dia e estuda à noite, ajudando os pais a pagarem as contas de casa, também paga pelos estudos e por parte do tratamento que o SUS não fornece. 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Devido à rotina intensa, acaba não se dedicando totalmente ao tratamento da diabetes, tenho crises frequentes de hiperglicemia.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59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Century Gothic"/>
              <a:buChar char="➔"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Informações: reside em São Paulo | Classe social: C | Idade: 25 anos | Transporte: Ônibus e metrô | Profissão: Gerente de Telemarketing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8f29c43af_0_0"/>
          <p:cNvSpPr txBox="1"/>
          <p:nvPr/>
        </p:nvSpPr>
        <p:spPr>
          <a:xfrm>
            <a:off x="555620" y="586779"/>
            <a:ext cx="7087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132" name="Google Shape;132;g298f29c43af_0_0"/>
          <p:cNvSpPr/>
          <p:nvPr/>
        </p:nvSpPr>
        <p:spPr>
          <a:xfrm>
            <a:off x="587831" y="1777411"/>
            <a:ext cx="1723800" cy="2146200"/>
          </a:xfrm>
          <a:prstGeom prst="rect">
            <a:avLst/>
          </a:prstGeom>
          <a:solidFill>
            <a:srgbClr val="FDD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98f29c43af_0_0"/>
          <p:cNvSpPr txBox="1"/>
          <p:nvPr/>
        </p:nvSpPr>
        <p:spPr>
          <a:xfrm>
            <a:off x="808502" y="2155468"/>
            <a:ext cx="12858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134" name="Google Shape;134;g298f29c43af_0_0"/>
          <p:cNvSpPr txBox="1"/>
          <p:nvPr/>
        </p:nvSpPr>
        <p:spPr>
          <a:xfrm>
            <a:off x="621467" y="2961261"/>
            <a:ext cx="15942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8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Tamanho de mercado</a:t>
            </a:r>
            <a:endParaRPr/>
          </a:p>
        </p:txBody>
      </p:sp>
      <p:sp>
        <p:nvSpPr>
          <p:cNvPr id="135" name="Google Shape;135;g298f29c43af_0_0"/>
          <p:cNvSpPr/>
          <p:nvPr/>
        </p:nvSpPr>
        <p:spPr>
          <a:xfrm>
            <a:off x="2621975" y="1777400"/>
            <a:ext cx="2162100" cy="1183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98f29c43af_0_0"/>
          <p:cNvSpPr txBox="1"/>
          <p:nvPr/>
        </p:nvSpPr>
        <p:spPr>
          <a:xfrm>
            <a:off x="2708664" y="1956052"/>
            <a:ext cx="19887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 com diabetes no Brasil, em 1000s</a:t>
            </a:r>
            <a:endParaRPr sz="1100"/>
          </a:p>
        </p:txBody>
      </p:sp>
      <p:sp>
        <p:nvSpPr>
          <p:cNvPr id="137" name="Google Shape;137;g298f29c43af_0_0"/>
          <p:cNvSpPr/>
          <p:nvPr/>
        </p:nvSpPr>
        <p:spPr>
          <a:xfrm>
            <a:off x="0" y="-1"/>
            <a:ext cx="9144000" cy="1611900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98f29c43af_0_0"/>
          <p:cNvSpPr txBox="1"/>
          <p:nvPr/>
        </p:nvSpPr>
        <p:spPr>
          <a:xfrm>
            <a:off x="548599" y="491661"/>
            <a:ext cx="79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pic>
        <p:nvPicPr>
          <p:cNvPr id="139" name="Google Shape;139;g298f29c43a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413" y="2352550"/>
            <a:ext cx="3414376" cy="31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98f29c43af_0_0"/>
          <p:cNvSpPr txBox="1"/>
          <p:nvPr/>
        </p:nvSpPr>
        <p:spPr>
          <a:xfrm>
            <a:off x="2708675" y="3126700"/>
            <a:ext cx="207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quantidade de pessoas que são diagnosticadas com diabetes tende a crescer a cada ano, e as projeções baseadas nos últimos 10 anos. O Brasil é considerado o 5º país com maior incidência de Diabetes no Brasil.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298f29c43af_0_0"/>
          <p:cNvSpPr txBox="1"/>
          <p:nvPr/>
        </p:nvSpPr>
        <p:spPr>
          <a:xfrm>
            <a:off x="621475" y="4089100"/>
            <a:ext cx="169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acessar o relatório completo: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https://l1nk.dev/clara-analise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298f29c43af_0_0"/>
          <p:cNvSpPr txBox="1"/>
          <p:nvPr/>
        </p:nvSpPr>
        <p:spPr>
          <a:xfrm>
            <a:off x="2708675" y="5897200"/>
            <a:ext cx="451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Fonte: https://diabetesatlas.org/data/en/country/27/br.html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/>
        </p:nvSpPr>
        <p:spPr>
          <a:xfrm>
            <a:off x="555620" y="586779"/>
            <a:ext cx="7087101" cy="436443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587831" y="1777411"/>
            <a:ext cx="1723715" cy="2146315"/>
          </a:xfrm>
          <a:prstGeom prst="rect">
            <a:avLst/>
          </a:prstGeom>
          <a:solidFill>
            <a:srgbClr val="FDD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808502" y="2155468"/>
            <a:ext cx="1285749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621467" y="2961261"/>
            <a:ext cx="1594239" cy="908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8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Tamanho de mercado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2565975" y="1777401"/>
            <a:ext cx="6331800" cy="18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2733044" y="1924767"/>
            <a:ext cx="58239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Faixa Etária vs. Prevalência</a:t>
            </a:r>
            <a:endParaRPr b="1"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pesquisas realizadas pela equipe demonstram que a prevalência de DM1 é maior em indivíduos com faixa etária entre 19 e 29 anos, sendo esse o nosso público-alvo principal, considerando a maturidade tecnológica deste recorte.</a:t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-1"/>
            <a:ext cx="9144000" cy="1611803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548599" y="491661"/>
            <a:ext cx="79450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621475" y="4089100"/>
            <a:ext cx="169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acessar o relatório completo: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https://l1nk.dev/clara-analise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113" y="3923737"/>
            <a:ext cx="6527524" cy="236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22" y="5482850"/>
            <a:ext cx="1169532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555620" y="586779"/>
            <a:ext cx="7087101" cy="436443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555620" y="1804671"/>
            <a:ext cx="1764835" cy="2146315"/>
          </a:xfrm>
          <a:prstGeom prst="rect">
            <a:avLst/>
          </a:prstGeom>
          <a:solidFill>
            <a:srgbClr val="316A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785298" y="2175329"/>
            <a:ext cx="1285749" cy="7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8251" y="3012935"/>
            <a:ext cx="1594239" cy="908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8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Protótipo da Solução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548600" y="5409900"/>
            <a:ext cx="8292000" cy="760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831960" y="5548054"/>
            <a:ext cx="7725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Protótipo da aplicação:  https://l1nq.com/clara-app</a:t>
            </a:r>
            <a:endParaRPr sz="15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Protótipo da lading page: https://acesse.dev/clara-page</a:t>
            </a:r>
            <a:endParaRPr sz="15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2508875" y="1775350"/>
            <a:ext cx="6331800" cy="2175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2712869" y="1932176"/>
            <a:ext cx="59238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49627" lvl="1" marL="168042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16AAF"/>
              </a:buClr>
              <a:buSzPts val="1600"/>
              <a:buFont typeface="Noto Sans Symbols"/>
              <a:buChar char="▪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problema identificado (falta de autodisciplina e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motivação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durante o tratamento) será resolvido por meio da implementação da funcionalidade de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Gamificação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aplicativo Clara App.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49627" lvl="1" marL="168042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▪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Gamificação terá por objetivo presentear e reconhecer os usuários que mantiverem uma rotina adequada de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aferição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glicemia e do uso dos medicamentos adequados ao tratamento através de um programa de pontos e recompensas com parceiros.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0" y="-1"/>
            <a:ext cx="9144000" cy="1611803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48599" y="491661"/>
            <a:ext cx="79450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552050" y="4077238"/>
            <a:ext cx="8285100" cy="123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818970" y="4249796"/>
            <a:ext cx="7751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Além da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Gamificação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o aplicativo oferece: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➔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Gestão e Registro das Aferições;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➔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Gestão e registro dos horários das medicações;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➔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 para portadores de DM.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b25146e8e_0_47"/>
          <p:cNvSpPr txBox="1"/>
          <p:nvPr/>
        </p:nvSpPr>
        <p:spPr>
          <a:xfrm>
            <a:off x="555620" y="586779"/>
            <a:ext cx="7087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179" name="Google Shape;179;g1eb25146e8e_0_47"/>
          <p:cNvSpPr txBox="1"/>
          <p:nvPr/>
        </p:nvSpPr>
        <p:spPr>
          <a:xfrm>
            <a:off x="659608" y="2771666"/>
            <a:ext cx="12858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180" name="Google Shape;180;g1eb25146e8e_0_47"/>
          <p:cNvSpPr/>
          <p:nvPr/>
        </p:nvSpPr>
        <p:spPr>
          <a:xfrm>
            <a:off x="555620" y="1737300"/>
            <a:ext cx="1722600" cy="2147700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eb25146e8e_0_47"/>
          <p:cNvSpPr txBox="1"/>
          <p:nvPr/>
        </p:nvSpPr>
        <p:spPr>
          <a:xfrm>
            <a:off x="771788" y="2111399"/>
            <a:ext cx="1287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182" name="Google Shape;182;g1eb25146e8e_0_47"/>
          <p:cNvSpPr txBox="1"/>
          <p:nvPr/>
        </p:nvSpPr>
        <p:spPr>
          <a:xfrm>
            <a:off x="631391" y="2844175"/>
            <a:ext cx="15954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8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Negócios</a:t>
            </a:r>
            <a:endParaRPr/>
          </a:p>
        </p:txBody>
      </p:sp>
      <p:sp>
        <p:nvSpPr>
          <p:cNvPr id="183" name="Google Shape;183;g1eb25146e8e_0_47"/>
          <p:cNvSpPr/>
          <p:nvPr/>
        </p:nvSpPr>
        <p:spPr>
          <a:xfrm>
            <a:off x="0" y="-1"/>
            <a:ext cx="9144000" cy="1611900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eb25146e8e_0_47"/>
          <p:cNvSpPr txBox="1"/>
          <p:nvPr/>
        </p:nvSpPr>
        <p:spPr>
          <a:xfrm>
            <a:off x="548599" y="491661"/>
            <a:ext cx="79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185" name="Google Shape;185;g1eb25146e8e_0_47"/>
          <p:cNvSpPr/>
          <p:nvPr/>
        </p:nvSpPr>
        <p:spPr>
          <a:xfrm>
            <a:off x="2471225" y="2426925"/>
            <a:ext cx="3149100" cy="36414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eb25146e8e_0_47"/>
          <p:cNvSpPr txBox="1"/>
          <p:nvPr/>
        </p:nvSpPr>
        <p:spPr>
          <a:xfrm>
            <a:off x="2597525" y="2542994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PARCERIAS</a:t>
            </a:r>
            <a:endParaRPr b="1" sz="1500"/>
          </a:p>
        </p:txBody>
      </p:sp>
      <p:sp>
        <p:nvSpPr>
          <p:cNvPr id="187" name="Google Shape;187;g1eb25146e8e_0_47"/>
          <p:cNvSpPr txBox="1"/>
          <p:nvPr/>
        </p:nvSpPr>
        <p:spPr>
          <a:xfrm>
            <a:off x="2597525" y="2924400"/>
            <a:ext cx="28323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Indústrias farmacêuticas;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Influencers digitais;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Médicos;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Farmácias;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Convênios médicos.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eb25146e8e_0_47"/>
          <p:cNvSpPr/>
          <p:nvPr/>
        </p:nvSpPr>
        <p:spPr>
          <a:xfrm>
            <a:off x="5749150" y="2426925"/>
            <a:ext cx="3149100" cy="36414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eb25146e8e_0_47"/>
          <p:cNvSpPr txBox="1"/>
          <p:nvPr/>
        </p:nvSpPr>
        <p:spPr>
          <a:xfrm>
            <a:off x="5875450" y="2542994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ATIVIDADE</a:t>
            </a:r>
            <a:endParaRPr b="1" sz="1500"/>
          </a:p>
        </p:txBody>
      </p:sp>
      <p:sp>
        <p:nvSpPr>
          <p:cNvPr id="190" name="Google Shape;190;g1eb25146e8e_0_47"/>
          <p:cNvSpPr txBox="1"/>
          <p:nvPr/>
        </p:nvSpPr>
        <p:spPr>
          <a:xfrm>
            <a:off x="5875450" y="2924400"/>
            <a:ext cx="2832300" cy="31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do aplicativo;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Prospecção de parceiros e investidores;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Engajar e mediar comunidade;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Pesquisa clínica e de mercado sobre doenças crônicas.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1eb25146e8e_0_47"/>
          <p:cNvSpPr/>
          <p:nvPr/>
        </p:nvSpPr>
        <p:spPr>
          <a:xfrm>
            <a:off x="2471225" y="1737300"/>
            <a:ext cx="6426900" cy="585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eb25146e8e_0_47"/>
          <p:cNvSpPr txBox="1"/>
          <p:nvPr/>
        </p:nvSpPr>
        <p:spPr>
          <a:xfrm>
            <a:off x="2654575" y="1850650"/>
            <a:ext cx="6053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endParaRPr b="1" sz="1500"/>
          </a:p>
        </p:txBody>
      </p:sp>
      <p:sp>
        <p:nvSpPr>
          <p:cNvPr id="193" name="Google Shape;193;g1eb25146e8e_0_47"/>
          <p:cNvSpPr txBox="1"/>
          <p:nvPr/>
        </p:nvSpPr>
        <p:spPr>
          <a:xfrm>
            <a:off x="621475" y="4089100"/>
            <a:ext cx="16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acessar o Canva completo: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https://l1nk.dev/clara-canva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b25146e8e_0_65"/>
          <p:cNvSpPr txBox="1"/>
          <p:nvPr/>
        </p:nvSpPr>
        <p:spPr>
          <a:xfrm>
            <a:off x="555620" y="586779"/>
            <a:ext cx="7087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199" name="Google Shape;199;g1eb25146e8e_0_65"/>
          <p:cNvSpPr txBox="1"/>
          <p:nvPr/>
        </p:nvSpPr>
        <p:spPr>
          <a:xfrm>
            <a:off x="659608" y="2771666"/>
            <a:ext cx="12858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00" name="Google Shape;200;g1eb25146e8e_0_65"/>
          <p:cNvSpPr/>
          <p:nvPr/>
        </p:nvSpPr>
        <p:spPr>
          <a:xfrm>
            <a:off x="555620" y="1737300"/>
            <a:ext cx="1722600" cy="2147700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eb25146e8e_0_65"/>
          <p:cNvSpPr txBox="1"/>
          <p:nvPr/>
        </p:nvSpPr>
        <p:spPr>
          <a:xfrm>
            <a:off x="771788" y="2111399"/>
            <a:ext cx="1287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202" name="Google Shape;202;g1eb25146e8e_0_65"/>
          <p:cNvSpPr txBox="1"/>
          <p:nvPr/>
        </p:nvSpPr>
        <p:spPr>
          <a:xfrm>
            <a:off x="631391" y="2844175"/>
            <a:ext cx="15954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8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Negócios</a:t>
            </a:r>
            <a:endParaRPr/>
          </a:p>
        </p:txBody>
      </p:sp>
      <p:sp>
        <p:nvSpPr>
          <p:cNvPr id="203" name="Google Shape;203;g1eb25146e8e_0_65"/>
          <p:cNvSpPr/>
          <p:nvPr/>
        </p:nvSpPr>
        <p:spPr>
          <a:xfrm>
            <a:off x="0" y="-1"/>
            <a:ext cx="9144000" cy="1611900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eb25146e8e_0_65"/>
          <p:cNvSpPr txBox="1"/>
          <p:nvPr/>
        </p:nvSpPr>
        <p:spPr>
          <a:xfrm>
            <a:off x="548599" y="491661"/>
            <a:ext cx="79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205" name="Google Shape;205;g1eb25146e8e_0_65"/>
          <p:cNvSpPr/>
          <p:nvPr/>
        </p:nvSpPr>
        <p:spPr>
          <a:xfrm>
            <a:off x="2471225" y="2426925"/>
            <a:ext cx="3149100" cy="36414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eb25146e8e_0_65"/>
          <p:cNvSpPr txBox="1"/>
          <p:nvPr/>
        </p:nvSpPr>
        <p:spPr>
          <a:xfrm>
            <a:off x="2597525" y="2542994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RISCOS</a:t>
            </a:r>
            <a:endParaRPr b="1" sz="1500"/>
          </a:p>
        </p:txBody>
      </p:sp>
      <p:sp>
        <p:nvSpPr>
          <p:cNvPr id="207" name="Google Shape;207;g1eb25146e8e_0_65"/>
          <p:cNvSpPr txBox="1"/>
          <p:nvPr/>
        </p:nvSpPr>
        <p:spPr>
          <a:xfrm>
            <a:off x="2597525" y="2924400"/>
            <a:ext cx="2832300" cy="26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Baixa adesão;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Entrega complexa;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Desmotivação no uso da plataforma;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Premiações desinteressantes.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1eb25146e8e_0_65"/>
          <p:cNvSpPr/>
          <p:nvPr/>
        </p:nvSpPr>
        <p:spPr>
          <a:xfrm>
            <a:off x="5749150" y="2426925"/>
            <a:ext cx="3149100" cy="36414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eb25146e8e_0_65"/>
          <p:cNvSpPr txBox="1"/>
          <p:nvPr/>
        </p:nvSpPr>
        <p:spPr>
          <a:xfrm>
            <a:off x="5875450" y="2542994"/>
            <a:ext cx="288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b="1" sz="1500"/>
          </a:p>
        </p:txBody>
      </p:sp>
      <p:sp>
        <p:nvSpPr>
          <p:cNvPr id="210" name="Google Shape;210;g1eb25146e8e_0_65"/>
          <p:cNvSpPr txBox="1"/>
          <p:nvPr/>
        </p:nvSpPr>
        <p:spPr>
          <a:xfrm>
            <a:off x="5875450" y="2924400"/>
            <a:ext cx="28323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funcional;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Comunidade;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Branding.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eb25146e8e_0_65"/>
          <p:cNvSpPr/>
          <p:nvPr/>
        </p:nvSpPr>
        <p:spPr>
          <a:xfrm>
            <a:off x="2471225" y="1737300"/>
            <a:ext cx="6426900" cy="585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eb25146e8e_0_65"/>
          <p:cNvSpPr txBox="1"/>
          <p:nvPr/>
        </p:nvSpPr>
        <p:spPr>
          <a:xfrm>
            <a:off x="2654575" y="1850650"/>
            <a:ext cx="6053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endParaRPr b="1" sz="1500"/>
          </a:p>
        </p:txBody>
      </p:sp>
      <p:sp>
        <p:nvSpPr>
          <p:cNvPr id="213" name="Google Shape;213;g1eb25146e8e_0_65"/>
          <p:cNvSpPr txBox="1"/>
          <p:nvPr/>
        </p:nvSpPr>
        <p:spPr>
          <a:xfrm>
            <a:off x="621475" y="4089100"/>
            <a:ext cx="16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acessar o Canva completo: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https://l1nk.dev/clara-canva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b25146e8e_0_83"/>
          <p:cNvSpPr txBox="1"/>
          <p:nvPr/>
        </p:nvSpPr>
        <p:spPr>
          <a:xfrm>
            <a:off x="555620" y="586779"/>
            <a:ext cx="7087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00" lIns="86425" spcFirstLastPara="1" rIns="86425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25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 DO PITCH</a:t>
            </a:r>
            <a:endParaRPr/>
          </a:p>
        </p:txBody>
      </p:sp>
      <p:sp>
        <p:nvSpPr>
          <p:cNvPr id="219" name="Google Shape;219;g1eb25146e8e_0_83"/>
          <p:cNvSpPr txBox="1"/>
          <p:nvPr/>
        </p:nvSpPr>
        <p:spPr>
          <a:xfrm>
            <a:off x="659608" y="2771666"/>
            <a:ext cx="12858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20" name="Google Shape;220;g1eb25146e8e_0_83"/>
          <p:cNvSpPr/>
          <p:nvPr/>
        </p:nvSpPr>
        <p:spPr>
          <a:xfrm>
            <a:off x="555620" y="1737300"/>
            <a:ext cx="1722600" cy="2147700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eb25146e8e_0_83"/>
          <p:cNvSpPr txBox="1"/>
          <p:nvPr/>
        </p:nvSpPr>
        <p:spPr>
          <a:xfrm>
            <a:off x="771788" y="2111399"/>
            <a:ext cx="1287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222" name="Google Shape;222;g1eb25146e8e_0_83"/>
          <p:cNvSpPr txBox="1"/>
          <p:nvPr/>
        </p:nvSpPr>
        <p:spPr>
          <a:xfrm>
            <a:off x="631391" y="2844175"/>
            <a:ext cx="15954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8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Negócios</a:t>
            </a:r>
            <a:endParaRPr/>
          </a:p>
        </p:txBody>
      </p:sp>
      <p:sp>
        <p:nvSpPr>
          <p:cNvPr id="223" name="Google Shape;223;g1eb25146e8e_0_83"/>
          <p:cNvSpPr/>
          <p:nvPr/>
        </p:nvSpPr>
        <p:spPr>
          <a:xfrm>
            <a:off x="0" y="-1"/>
            <a:ext cx="9144000" cy="1611900"/>
          </a:xfrm>
          <a:prstGeom prst="rect">
            <a:avLst/>
          </a:prstGeom>
          <a:solidFill>
            <a:srgbClr val="1188C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eb25146e8e_0_83"/>
          <p:cNvSpPr txBox="1"/>
          <p:nvPr/>
        </p:nvSpPr>
        <p:spPr>
          <a:xfrm>
            <a:off x="548599" y="491661"/>
            <a:ext cx="79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STEP BY STEP</a:t>
            </a:r>
            <a:endParaRPr/>
          </a:p>
        </p:txBody>
      </p:sp>
      <p:sp>
        <p:nvSpPr>
          <p:cNvPr id="225" name="Google Shape;225;g1eb25146e8e_0_83"/>
          <p:cNvSpPr/>
          <p:nvPr/>
        </p:nvSpPr>
        <p:spPr>
          <a:xfrm>
            <a:off x="2524675" y="2426900"/>
            <a:ext cx="6373500" cy="1611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eb25146e8e_0_83"/>
          <p:cNvSpPr txBox="1"/>
          <p:nvPr/>
        </p:nvSpPr>
        <p:spPr>
          <a:xfrm>
            <a:off x="2780295" y="2542969"/>
            <a:ext cx="5847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PROPOSTA DE VALOR</a:t>
            </a:r>
            <a:endParaRPr b="1" sz="1500"/>
          </a:p>
        </p:txBody>
      </p:sp>
      <p:sp>
        <p:nvSpPr>
          <p:cNvPr id="227" name="Google Shape;227;g1eb25146e8e_0_83"/>
          <p:cNvSpPr txBox="1"/>
          <p:nvPr/>
        </p:nvSpPr>
        <p:spPr>
          <a:xfrm>
            <a:off x="2780295" y="2924375"/>
            <a:ext cx="5732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independência do usuário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Century Gothic"/>
              <a:buChar char="➔"/>
            </a:pPr>
            <a:r>
              <a:rPr lang="pt-BR" sz="18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Acompanhamento em tempo integral da saúde.</a:t>
            </a:r>
            <a:endParaRPr sz="189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1eb25146e8e_0_83"/>
          <p:cNvSpPr/>
          <p:nvPr/>
        </p:nvSpPr>
        <p:spPr>
          <a:xfrm>
            <a:off x="2524675" y="1737300"/>
            <a:ext cx="6373500" cy="585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eb25146e8e_0_83"/>
          <p:cNvSpPr txBox="1"/>
          <p:nvPr/>
        </p:nvSpPr>
        <p:spPr>
          <a:xfrm>
            <a:off x="2654575" y="1850650"/>
            <a:ext cx="6053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9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</a:t>
            </a:r>
            <a:endParaRPr b="1" sz="1500"/>
          </a:p>
        </p:txBody>
      </p:sp>
      <p:sp>
        <p:nvSpPr>
          <p:cNvPr id="230" name="Google Shape;230;g1eb25146e8e_0_83"/>
          <p:cNvSpPr txBox="1"/>
          <p:nvPr/>
        </p:nvSpPr>
        <p:spPr>
          <a:xfrm>
            <a:off x="621475" y="4089100"/>
            <a:ext cx="16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acessar o Canva completo: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621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https://l1nk.dev/clara-canva</a:t>
            </a:r>
            <a:endParaRPr>
              <a:solidFill>
                <a:srgbClr val="0621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2014-01-17T20:01:10Z</dcterms:created>
  <dc:creator>Rodrigo Oliveira</dc:creator>
</cp:coreProperties>
</file>