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5" r:id="rId4"/>
    <p:sldId id="288" r:id="rId5"/>
    <p:sldId id="277" r:id="rId6"/>
    <p:sldId id="258" r:id="rId7"/>
    <p:sldId id="259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60" r:id="rId16"/>
    <p:sldId id="296" r:id="rId17"/>
    <p:sldId id="283" r:id="rId18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Montserrat Black" pitchFamily="2" charset="77"/>
      <p:bold r:id="rId29"/>
      <p:italic r:id="rId30"/>
      <p:boldItalic r:id="rId31"/>
    </p:embeddedFont>
    <p:embeddedFont>
      <p:font typeface="Montserrat Light" pitchFamily="2" charset="77"/>
      <p:regular r:id="rId32"/>
      <p:italic r:id="rId33"/>
    </p:embeddedFont>
    <p:embeddedFont>
      <p:font typeface="Nunito Light" panose="020F0302020204030204" pitchFamily="3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C25DF0-0930-4D8D-BA69-5E80BF04A05A}">
  <a:tblStyle styleId="{0CC25DF0-0930-4D8D-BA69-5E80BF04A0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B01326-A1C5-4D24-B4DB-91203CBD995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4"/>
  </p:normalViewPr>
  <p:slideViewPr>
    <p:cSldViewPr snapToGrid="0">
      <p:cViewPr>
        <p:scale>
          <a:sx n="100" d="100"/>
          <a:sy n="100" d="100"/>
        </p:scale>
        <p:origin x="14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56e698cb0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56e698cb0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86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97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80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56e698cb0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56e698cb0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897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072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56e698cb0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56e698cb0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774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57f7f88559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57f7f88559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57f7f88559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57f7f88559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004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57f7f8855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57f7f8855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56e698cb0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56e698cb0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34a882cf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34a882cf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71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6e698c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6e698c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0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1055100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2307600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07525"/>
            <a:ext cx="6576000" cy="15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8" name="Google Shape;338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39" name="Google Shape;339;p11"/>
          <p:cNvGrpSpPr/>
          <p:nvPr/>
        </p:nvGrpSpPr>
        <p:grpSpPr>
          <a:xfrm rot="10800000">
            <a:off x="4305914" y="3662226"/>
            <a:ext cx="5036265" cy="4113315"/>
            <a:chOff x="4780389" y="2513201"/>
            <a:chExt cx="5036265" cy="4113315"/>
          </a:xfrm>
        </p:grpSpPr>
        <p:grpSp>
          <p:nvGrpSpPr>
            <p:cNvPr id="340" name="Google Shape;340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41" name="Google Shape;341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2" name="Google Shape;342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43" name="Google Shape;343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44" name="Google Shape;344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347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348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364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365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2" name="Google Shape;372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0" name="Google Shape;380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1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384" name="Google Shape;384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85" name="Google Shape;385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6" name="Google Shape;386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87" name="Google Shape;387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88" name="Google Shape;388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6" name="Google Shape;416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4" name="Google Shape;424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7" name="Google Shape;17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18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9" name="Google Shape;19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0" name="Google Shape;20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" name="Google Shape;45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" name="Google Shape;46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" name="Google Shape;47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" name="Google Shape;48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6" name="Google Shape;56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60" name="Google Shape;60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61" name="Google Shape;61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" name="Google Shape;62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63" name="Google Shape;63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4" name="Google Shape;64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88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2" name="Google Shape;92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0" name="Google Shape;100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10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720000" y="1660600"/>
            <a:ext cx="77040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◆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2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3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4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113" name="Google Shape;113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5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124" name="Google Shape;124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4135975" y="17579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4135975" y="2330600"/>
            <a:ext cx="4294800" cy="12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1" name="Google Shape;141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2" name="Google Shape;142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43" name="Google Shape;143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44" name="Google Shape;144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150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151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72" name="Google Shape;172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0" name="Google Shape;180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184" name="Google Shape;184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85" name="Google Shape;185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87" name="Google Shape;187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88" name="Google Shape;188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189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190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191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192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193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194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196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197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198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199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200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201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202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203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204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205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206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207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211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212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213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214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215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16" name="Google Shape;216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4" name="Google Shape;224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>
            <a:spLocks noGrp="1"/>
          </p:cNvSpPr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9" name="Google Shape;229;p8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230" name="Google Shape;230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31" name="Google Shape;231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" name="Google Shape;232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33" name="Google Shape;233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34" name="Google Shape;234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5" name="Google Shape;235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6" name="Google Shape;236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7" name="Google Shape;237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8" name="Google Shape;238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9" name="Google Shape;239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0" name="Google Shape;240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1" name="Google Shape;241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" name="Google Shape;242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" name="Google Shape;243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" name="Google Shape;244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5" name="Google Shape;245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" name="Google Shape;246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" name="Google Shape;247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2" name="Google Shape;262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70" name="Google Shape;270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8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274" name="Google Shape;274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75" name="Google Shape;275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6" name="Google Shape;276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77" name="Google Shape;277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78" name="Google Shape;278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5" name="Google Shape;295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" name="Google Shape;301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" name="Google Shape;302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" name="Google Shape;303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06" name="Google Shape;306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14" name="Google Shape;314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"/>
          <p:cNvSpPr txBox="1">
            <a:spLocks noGrp="1"/>
          </p:cNvSpPr>
          <p:nvPr>
            <p:ph type="title"/>
          </p:nvPr>
        </p:nvSpPr>
        <p:spPr>
          <a:xfrm>
            <a:off x="713225" y="3502900"/>
            <a:ext cx="5202300" cy="1045200"/>
          </a:xfrm>
          <a:prstGeom prst="rect">
            <a:avLst/>
          </a:prstGeom>
          <a:solidFill>
            <a:srgbClr val="733C9B">
              <a:alpha val="3302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322" name="Google Shape;322;p10"/>
          <p:cNvGrpSpPr/>
          <p:nvPr/>
        </p:nvGrpSpPr>
        <p:grpSpPr>
          <a:xfrm rot="10800000">
            <a:off x="6825617" y="-226461"/>
            <a:ext cx="3485298" cy="1363521"/>
            <a:chOff x="5000328" y="4413931"/>
            <a:chExt cx="3485298" cy="1363521"/>
          </a:xfrm>
        </p:grpSpPr>
        <p:grpSp>
          <p:nvGrpSpPr>
            <p:cNvPr id="323" name="Google Shape;323;p10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324" name="Google Shape;324;p10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0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0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0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0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w="7725" cap="flat" cmpd="sng">
                <a:solidFill>
                  <a:schemeClr val="dk1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10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>
            <a:spLocks noGrp="1"/>
          </p:cNvSpPr>
          <p:nvPr>
            <p:ph type="ctrTitle"/>
          </p:nvPr>
        </p:nvSpPr>
        <p:spPr>
          <a:xfrm flipH="1">
            <a:off x="1055100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CIÊNCIA DE DADOS </a:t>
            </a:r>
            <a:r>
              <a:rPr lang="en" sz="4800" dirty="0">
                <a:latin typeface="Montserrat Black"/>
                <a:ea typeface="Montserrat Black"/>
                <a:cs typeface="Montserrat Black"/>
                <a:sym typeface="Montserrat Black"/>
              </a:rPr>
              <a:t>e </a:t>
            </a:r>
            <a:r>
              <a:rPr lang="pt-BR" sz="4800" dirty="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BIG DATA</a:t>
            </a:r>
            <a:endParaRPr sz="48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37" name="Google Shape;437;p15"/>
          <p:cNvSpPr txBox="1">
            <a:spLocks noGrp="1"/>
          </p:cNvSpPr>
          <p:nvPr>
            <p:ph type="subTitle" idx="1"/>
          </p:nvPr>
        </p:nvSpPr>
        <p:spPr>
          <a:xfrm flipH="1">
            <a:off x="2307600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dirty="0">
                <a:effectLst/>
                <a:latin typeface="Calibri" panose="020F0502020204030204" pitchFamily="34" charset="0"/>
              </a:rPr>
              <a:t>Analise de Repositórios do GitHub </a:t>
            </a:r>
            <a:endParaRPr lang="pt-BR" dirty="0"/>
          </a:p>
        </p:txBody>
      </p:sp>
      <p:pic>
        <p:nvPicPr>
          <p:cNvPr id="438" name="Google Shape;438;p1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 flipH="1">
            <a:off x="292161" y="3861800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1020085" flipH="1">
            <a:off x="1540113" y="174240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15"/>
          <p:cNvGrpSpPr/>
          <p:nvPr/>
        </p:nvGrpSpPr>
        <p:grpSpPr>
          <a:xfrm flipH="1">
            <a:off x="1325823" y="361000"/>
            <a:ext cx="76825" cy="76800"/>
            <a:chOff x="3104875" y="1099400"/>
            <a:chExt cx="76825" cy="76800"/>
          </a:xfrm>
        </p:grpSpPr>
        <p:sp>
          <p:nvSpPr>
            <p:cNvPr id="441" name="Google Shape;441;p1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15"/>
          <p:cNvGrpSpPr/>
          <p:nvPr/>
        </p:nvGrpSpPr>
        <p:grpSpPr>
          <a:xfrm flipH="1">
            <a:off x="2428535" y="4414100"/>
            <a:ext cx="76825" cy="76800"/>
            <a:chOff x="3104875" y="1099400"/>
            <a:chExt cx="76825" cy="76800"/>
          </a:xfrm>
        </p:grpSpPr>
        <p:sp>
          <p:nvSpPr>
            <p:cNvPr id="444" name="Google Shape;444;p1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15"/>
          <p:cNvGrpSpPr/>
          <p:nvPr/>
        </p:nvGrpSpPr>
        <p:grpSpPr>
          <a:xfrm flipH="1">
            <a:off x="6714085" y="729700"/>
            <a:ext cx="76825" cy="76800"/>
            <a:chOff x="3104875" y="1099400"/>
            <a:chExt cx="76825" cy="76800"/>
          </a:xfrm>
        </p:grpSpPr>
        <p:sp>
          <p:nvSpPr>
            <p:cNvPr id="447" name="Google Shape;447;p1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49" name="Google Shape;449;p1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1152297" flipH="1">
            <a:off x="7073459" y="317437"/>
            <a:ext cx="1647827" cy="107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15"/>
          <p:cNvGrpSpPr/>
          <p:nvPr/>
        </p:nvGrpSpPr>
        <p:grpSpPr>
          <a:xfrm>
            <a:off x="6171039" y="2675126"/>
            <a:ext cx="5036265" cy="4113315"/>
            <a:chOff x="4780389" y="2513201"/>
            <a:chExt cx="5036265" cy="4113315"/>
          </a:xfrm>
        </p:grpSpPr>
        <p:grpSp>
          <p:nvGrpSpPr>
            <p:cNvPr id="451" name="Google Shape;451;p15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52" name="Google Shape;452;p15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3" name="Google Shape;453;p15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54" name="Google Shape;454;p15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55" name="Google Shape;455;p15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15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15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5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5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5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5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15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15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15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15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5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5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5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5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15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15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15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15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5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5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5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15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15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15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5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3" name="Google Shape;483;p15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5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5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5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5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91" name="Google Shape;491;p15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15"/>
          <p:cNvGrpSpPr/>
          <p:nvPr/>
        </p:nvGrpSpPr>
        <p:grpSpPr>
          <a:xfrm>
            <a:off x="-3934986" y="-304812"/>
            <a:ext cx="5036265" cy="4113315"/>
            <a:chOff x="4780389" y="2513201"/>
            <a:chExt cx="5036265" cy="4113315"/>
          </a:xfrm>
        </p:grpSpPr>
        <p:grpSp>
          <p:nvGrpSpPr>
            <p:cNvPr id="495" name="Google Shape;495;p15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96" name="Google Shape;496;p15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7" name="Google Shape;497;p15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98" name="Google Shape;498;p15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99" name="Google Shape;499;p15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15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15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15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15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15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15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15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15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15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15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15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15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15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5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15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15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5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15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15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15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15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15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15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15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15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15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15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7" name="Google Shape;527;p15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5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5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5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5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5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15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15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35" name="Google Shape;535;p15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8"/>
          <p:cNvSpPr txBox="1">
            <a:spLocks noGrp="1"/>
          </p:cNvSpPr>
          <p:nvPr>
            <p:ph type="title"/>
          </p:nvPr>
        </p:nvSpPr>
        <p:spPr>
          <a:xfrm>
            <a:off x="720000" y="32331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>
                    <a:alpha val="50000"/>
                  </a:schemeClr>
                </a:solidFill>
              </a:rPr>
              <a:t>ANÁLISE 2</a:t>
            </a:r>
            <a:br>
              <a:rPr lang="pt-BR" dirty="0">
                <a:solidFill>
                  <a:schemeClr val="dk1">
                    <a:alpha val="50000"/>
                  </a:schemeClr>
                </a:solidFill>
              </a:rPr>
            </a:br>
            <a:endParaRPr lang="pt-BR" dirty="0">
              <a:solidFill>
                <a:schemeClr val="dk1">
                  <a:alpha val="50000"/>
                </a:schemeClr>
              </a:solidFill>
            </a:endParaRPr>
          </a:p>
        </p:txBody>
      </p:sp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7D9BDB1F-B76A-3634-468E-E934025D5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0" y="1246252"/>
            <a:ext cx="8438400" cy="31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3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>
                    <a:alpha val="50000"/>
                  </a:schemeClr>
                </a:solidFill>
              </a:rPr>
              <a:t>ANÁLISE 2</a:t>
            </a:r>
          </a:p>
        </p:txBody>
      </p:sp>
      <p:sp>
        <p:nvSpPr>
          <p:cNvPr id="543" name="Google Shape;543;p16"/>
          <p:cNvSpPr txBox="1">
            <a:spLocks noGrp="1"/>
          </p:cNvSpPr>
          <p:nvPr>
            <p:ph type="body" idx="1"/>
          </p:nvPr>
        </p:nvSpPr>
        <p:spPr>
          <a:xfrm>
            <a:off x="720000" y="1660600"/>
            <a:ext cx="77040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A partir deste gráfico, verificamos que grande parte dos repositórios estão resumidos nas linguagens HTML/CSS, Java e JavaScript;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Isso nos mostra que a maior parte destes projetos são de níveis básicos e focados apenas em uma vertente, como front-end ou </a:t>
            </a:r>
            <a:r>
              <a:rPr lang="pt-BR" dirty="0" err="1"/>
              <a:t>back</a:t>
            </a:r>
            <a:r>
              <a:rPr lang="pt-BR" dirty="0"/>
              <a:t>-end e não se tratam de projetos mais complexos que envolveriam outras tecnologias e atividades mais complexas.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endParaRPr lang="pt-BR" dirty="0"/>
          </a:p>
        </p:txBody>
      </p:sp>
      <p:grpSp>
        <p:nvGrpSpPr>
          <p:cNvPr id="544" name="Google Shape;544;p16"/>
          <p:cNvGrpSpPr/>
          <p:nvPr/>
        </p:nvGrpSpPr>
        <p:grpSpPr>
          <a:xfrm>
            <a:off x="8080575" y="1191300"/>
            <a:ext cx="76825" cy="76800"/>
            <a:chOff x="3104875" y="1099400"/>
            <a:chExt cx="76825" cy="76800"/>
          </a:xfrm>
        </p:grpSpPr>
        <p:sp>
          <p:nvSpPr>
            <p:cNvPr id="545" name="Google Shape;545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16"/>
          <p:cNvGrpSpPr/>
          <p:nvPr/>
        </p:nvGrpSpPr>
        <p:grpSpPr>
          <a:xfrm>
            <a:off x="891025" y="1112200"/>
            <a:ext cx="76825" cy="76800"/>
            <a:chOff x="3104875" y="1099400"/>
            <a:chExt cx="76825" cy="76800"/>
          </a:xfrm>
        </p:grpSpPr>
        <p:sp>
          <p:nvSpPr>
            <p:cNvPr id="548" name="Google Shape;548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0" name="Google Shape;550;p16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52">
            <a:off x="256993" y="4093096"/>
            <a:ext cx="1025168" cy="665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995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454187" y="3474138"/>
            <a:ext cx="5563842" cy="1406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/>
              <a:t>ANÁLISE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C5429CE5-16DC-D93F-F681-577B7CFF9F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113392" y="855556"/>
            <a:ext cx="6846625" cy="6846625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8D83DF2-958F-7113-270B-63067A94F4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-828596" y="-4274875"/>
            <a:ext cx="6846625" cy="68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8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8"/>
          <p:cNvSpPr txBox="1">
            <a:spLocks noGrp="1"/>
          </p:cNvSpPr>
          <p:nvPr>
            <p:ph type="title"/>
          </p:nvPr>
        </p:nvSpPr>
        <p:spPr>
          <a:xfrm>
            <a:off x="720000" y="32331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>
                    <a:alpha val="50000"/>
                  </a:schemeClr>
                </a:solidFill>
              </a:rPr>
              <a:t>ANÁLISE 3</a:t>
            </a:r>
            <a:br>
              <a:rPr lang="pt-BR" dirty="0">
                <a:solidFill>
                  <a:schemeClr val="dk1">
                    <a:alpha val="50000"/>
                  </a:schemeClr>
                </a:solidFill>
              </a:rPr>
            </a:br>
            <a:endParaRPr lang="pt-BR" dirty="0">
              <a:solidFill>
                <a:schemeClr val="dk1">
                  <a:alpha val="50000"/>
                </a:schemeClr>
              </a:solidFill>
            </a:endParaRPr>
          </a:p>
        </p:txBody>
      </p:sp>
      <p:pic>
        <p:nvPicPr>
          <p:cNvPr id="3" name="Imagem 2" descr="Gráfico, Gráfico de pizza&#10;&#10;Descrição gerada automaticamente">
            <a:extLst>
              <a:ext uri="{FF2B5EF4-FFF2-40B4-BE49-F238E27FC236}">
                <a16:creationId xmlns:a16="http://schemas.microsoft.com/office/drawing/2014/main" id="{30EBF888-4450-F25D-D764-320EB63A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00" y="1285057"/>
            <a:ext cx="8438400" cy="31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0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>
                    <a:alpha val="50000"/>
                  </a:schemeClr>
                </a:solidFill>
              </a:rPr>
              <a:t>ANÁLISE 3</a:t>
            </a:r>
          </a:p>
        </p:txBody>
      </p:sp>
      <p:sp>
        <p:nvSpPr>
          <p:cNvPr id="543" name="Google Shape;543;p16"/>
          <p:cNvSpPr txBox="1">
            <a:spLocks noGrp="1"/>
          </p:cNvSpPr>
          <p:nvPr>
            <p:ph type="body" idx="1"/>
          </p:nvPr>
        </p:nvSpPr>
        <p:spPr>
          <a:xfrm>
            <a:off x="720000" y="1660600"/>
            <a:ext cx="77040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Com esta análise, verificamos que, quase em número absoluto, temos repositórios de apenas um colaborador, suportando ainda mais a ideia de serem voltados apenas para estudos;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endParaRPr lang="pt-BR" dirty="0"/>
          </a:p>
        </p:txBody>
      </p:sp>
      <p:grpSp>
        <p:nvGrpSpPr>
          <p:cNvPr id="544" name="Google Shape;544;p16"/>
          <p:cNvGrpSpPr/>
          <p:nvPr/>
        </p:nvGrpSpPr>
        <p:grpSpPr>
          <a:xfrm>
            <a:off x="8080575" y="1191300"/>
            <a:ext cx="76825" cy="76800"/>
            <a:chOff x="3104875" y="1099400"/>
            <a:chExt cx="76825" cy="76800"/>
          </a:xfrm>
        </p:grpSpPr>
        <p:sp>
          <p:nvSpPr>
            <p:cNvPr id="545" name="Google Shape;545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16"/>
          <p:cNvGrpSpPr/>
          <p:nvPr/>
        </p:nvGrpSpPr>
        <p:grpSpPr>
          <a:xfrm>
            <a:off x="891025" y="1112200"/>
            <a:ext cx="76825" cy="76800"/>
            <a:chOff x="3104875" y="1099400"/>
            <a:chExt cx="76825" cy="76800"/>
          </a:xfrm>
        </p:grpSpPr>
        <p:sp>
          <p:nvSpPr>
            <p:cNvPr id="548" name="Google Shape;548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0" name="Google Shape;550;p16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52">
            <a:off x="256993" y="4093096"/>
            <a:ext cx="1025168" cy="665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624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9"/>
          <p:cNvSpPr txBox="1">
            <a:spLocks noGrp="1"/>
          </p:cNvSpPr>
          <p:nvPr>
            <p:ph type="title"/>
          </p:nvPr>
        </p:nvSpPr>
        <p:spPr>
          <a:xfrm>
            <a:off x="-4288278" y="-1135249"/>
            <a:ext cx="17004631" cy="1389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300" dirty="0">
                <a:ln>
                  <a:solidFill>
                    <a:srgbClr val="782A84">
                      <a:alpha val="22532"/>
                    </a:srgbClr>
                  </a:solidFill>
                </a:ln>
                <a:noFill/>
              </a:rPr>
              <a:t>CONCLUSÃO</a:t>
            </a:r>
          </a:p>
        </p:txBody>
      </p:sp>
      <p:sp>
        <p:nvSpPr>
          <p:cNvPr id="2" name="Google Shape;555;p17">
            <a:extLst>
              <a:ext uri="{FF2B5EF4-FFF2-40B4-BE49-F238E27FC236}">
                <a16:creationId xmlns:a16="http://schemas.microsoft.com/office/drawing/2014/main" id="{A3497877-6632-76C9-89C7-ECB22706E7C1}"/>
              </a:ext>
            </a:extLst>
          </p:cNvPr>
          <p:cNvSpPr txBox="1">
            <a:spLocks/>
          </p:cNvSpPr>
          <p:nvPr/>
        </p:nvSpPr>
        <p:spPr>
          <a:xfrm>
            <a:off x="611636" y="3594640"/>
            <a:ext cx="7920725" cy="140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pt-BR" sz="8800" dirty="0"/>
          </a:p>
        </p:txBody>
      </p:sp>
      <p:sp>
        <p:nvSpPr>
          <p:cNvPr id="8" name="Google Shape;597;p19">
            <a:extLst>
              <a:ext uri="{FF2B5EF4-FFF2-40B4-BE49-F238E27FC236}">
                <a16:creationId xmlns:a16="http://schemas.microsoft.com/office/drawing/2014/main" id="{212915E6-5F17-F0C5-00A3-149BCDC272F2}"/>
              </a:ext>
            </a:extLst>
          </p:cNvPr>
          <p:cNvSpPr txBox="1">
            <a:spLocks/>
          </p:cNvSpPr>
          <p:nvPr/>
        </p:nvSpPr>
        <p:spPr>
          <a:xfrm>
            <a:off x="-4288278" y="159352"/>
            <a:ext cx="17004631" cy="138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4400" dirty="0">
                <a:ln>
                  <a:solidFill>
                    <a:srgbClr val="782A84">
                      <a:alpha val="30000"/>
                    </a:srgbClr>
                  </a:solidFill>
                </a:ln>
                <a:noFill/>
              </a:rPr>
              <a:t>CONCLUSÃO</a:t>
            </a:r>
          </a:p>
        </p:txBody>
      </p:sp>
      <p:sp>
        <p:nvSpPr>
          <p:cNvPr id="11" name="Google Shape;597;p19">
            <a:extLst>
              <a:ext uri="{FF2B5EF4-FFF2-40B4-BE49-F238E27FC236}">
                <a16:creationId xmlns:a16="http://schemas.microsoft.com/office/drawing/2014/main" id="{60DD8056-932D-BF0E-C143-75DF74279341}"/>
              </a:ext>
            </a:extLst>
          </p:cNvPr>
          <p:cNvSpPr txBox="1">
            <a:spLocks/>
          </p:cNvSpPr>
          <p:nvPr/>
        </p:nvSpPr>
        <p:spPr>
          <a:xfrm>
            <a:off x="-4288278" y="1087513"/>
            <a:ext cx="17004631" cy="138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2000" dirty="0">
                <a:ln>
                  <a:solidFill>
                    <a:srgbClr val="782A84">
                      <a:alpha val="46000"/>
                    </a:srgbClr>
                  </a:solidFill>
                </a:ln>
                <a:noFill/>
              </a:rPr>
              <a:t>CONCLUSÃO</a:t>
            </a:r>
            <a:endParaRPr lang="pt-BR" sz="14400" dirty="0">
              <a:ln>
                <a:solidFill>
                  <a:srgbClr val="782A84">
                    <a:alpha val="46000"/>
                  </a:srgbClr>
                </a:solidFill>
              </a:ln>
              <a:noFill/>
            </a:endParaRPr>
          </a:p>
        </p:txBody>
      </p:sp>
      <p:sp>
        <p:nvSpPr>
          <p:cNvPr id="12" name="Google Shape;597;p19">
            <a:extLst>
              <a:ext uri="{FF2B5EF4-FFF2-40B4-BE49-F238E27FC236}">
                <a16:creationId xmlns:a16="http://schemas.microsoft.com/office/drawing/2014/main" id="{53C6150E-5B72-7D48-C1E6-0959C49D174E}"/>
              </a:ext>
            </a:extLst>
          </p:cNvPr>
          <p:cNvSpPr txBox="1">
            <a:spLocks/>
          </p:cNvSpPr>
          <p:nvPr/>
        </p:nvSpPr>
        <p:spPr>
          <a:xfrm>
            <a:off x="-4055667" y="2054155"/>
            <a:ext cx="17004631" cy="138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10000" dirty="0">
                <a:ln>
                  <a:solidFill>
                    <a:srgbClr val="782A84">
                      <a:alpha val="53000"/>
                    </a:srgbClr>
                  </a:solidFill>
                </a:ln>
                <a:noFill/>
              </a:rPr>
              <a:t>CONCLUSÃO</a:t>
            </a:r>
            <a:endParaRPr lang="pt-BR" sz="12000" dirty="0">
              <a:ln>
                <a:solidFill>
                  <a:srgbClr val="782A84">
                    <a:alpha val="53000"/>
                  </a:srgbClr>
                </a:solidFill>
              </a:ln>
              <a:noFill/>
            </a:endParaRPr>
          </a:p>
        </p:txBody>
      </p:sp>
      <p:sp>
        <p:nvSpPr>
          <p:cNvPr id="13" name="Google Shape;597;p19">
            <a:extLst>
              <a:ext uri="{FF2B5EF4-FFF2-40B4-BE49-F238E27FC236}">
                <a16:creationId xmlns:a16="http://schemas.microsoft.com/office/drawing/2014/main" id="{E5097B35-E78F-D4AD-5EFA-5C86F635FE95}"/>
              </a:ext>
            </a:extLst>
          </p:cNvPr>
          <p:cNvSpPr txBox="1">
            <a:spLocks/>
          </p:cNvSpPr>
          <p:nvPr/>
        </p:nvSpPr>
        <p:spPr>
          <a:xfrm>
            <a:off x="-3823056" y="2725480"/>
            <a:ext cx="17004631" cy="138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9600" dirty="0">
                <a:ln>
                  <a:solidFill>
                    <a:srgbClr val="782A84">
                      <a:alpha val="58000"/>
                    </a:srgbClr>
                  </a:solidFill>
                </a:ln>
                <a:noFill/>
              </a:rPr>
              <a:t>CONCLUSÃO</a:t>
            </a:r>
            <a:endParaRPr lang="pt-BR" sz="10000" dirty="0">
              <a:ln>
                <a:solidFill>
                  <a:srgbClr val="782A84">
                    <a:alpha val="58000"/>
                  </a:srgbClr>
                </a:solidFill>
              </a:ln>
              <a:noFill/>
            </a:endParaRPr>
          </a:p>
        </p:txBody>
      </p:sp>
      <p:sp>
        <p:nvSpPr>
          <p:cNvPr id="14" name="Google Shape;555;p17">
            <a:extLst>
              <a:ext uri="{FF2B5EF4-FFF2-40B4-BE49-F238E27FC236}">
                <a16:creationId xmlns:a16="http://schemas.microsoft.com/office/drawing/2014/main" id="{A7D62B22-0D9C-1C08-267D-A032D69E0B46}"/>
              </a:ext>
            </a:extLst>
          </p:cNvPr>
          <p:cNvSpPr txBox="1">
            <a:spLocks/>
          </p:cNvSpPr>
          <p:nvPr/>
        </p:nvSpPr>
        <p:spPr>
          <a:xfrm>
            <a:off x="522847" y="3375108"/>
            <a:ext cx="8312824" cy="1406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8800" dirty="0"/>
              <a:t>CONCLUSÃO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>
                    <a:alpha val="50000"/>
                  </a:schemeClr>
                </a:solidFill>
              </a:rPr>
              <a:t>CONCLUSÕES</a:t>
            </a:r>
          </a:p>
        </p:txBody>
      </p:sp>
      <p:sp>
        <p:nvSpPr>
          <p:cNvPr id="543" name="Google Shape;543;p16"/>
          <p:cNvSpPr txBox="1">
            <a:spLocks noGrp="1"/>
          </p:cNvSpPr>
          <p:nvPr>
            <p:ph type="body" idx="1"/>
          </p:nvPr>
        </p:nvSpPr>
        <p:spPr>
          <a:xfrm>
            <a:off x="720000" y="1583800"/>
            <a:ext cx="7704000" cy="28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A Skillz tem como objetivo principal propor projetos práticos e complexos (não apenas em dificuldade), mentorias, auxílio de postagens em redes sociais e </a:t>
            </a:r>
            <a:r>
              <a:rPr lang="pt-BR" dirty="0" err="1"/>
              <a:t>deploys</a:t>
            </a:r>
            <a:r>
              <a:rPr lang="pt-BR" dirty="0"/>
              <a:t> de aplicações em ambiente de produção;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Levando em consideração que a grande maioria desenvolve os seus projetos sozinhos, também visamos auxiliar no desenvolvimento interpessoal dos alunos, ao promover projetos em grupo, para elevar as suas </a:t>
            </a:r>
            <a:r>
              <a:rPr lang="pt-BR" i="1" dirty="0"/>
              <a:t>soft Skillz</a:t>
            </a:r>
            <a:r>
              <a:rPr lang="pt-BR" dirty="0"/>
              <a:t>, principalmente a comunicação efetiva, mas também as </a:t>
            </a:r>
            <a:r>
              <a:rPr lang="pt-BR" i="1" dirty="0"/>
              <a:t>hard Skillz</a:t>
            </a:r>
            <a:r>
              <a:rPr lang="pt-BR" dirty="0"/>
              <a:t>, uma vez que para poder contribuir com os projetos, eles terão que ensinar e aprender;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E, para que possamos também quebrar a barreira de repositórios simplificados, os projetos multidisciplinares baseados em cases reais irão contribuir ainda mais com o conhecimento dos alunos e como as empresas funcionam, com as suas divisões de tarefas, etc.</a:t>
            </a:r>
          </a:p>
        </p:txBody>
      </p:sp>
      <p:grpSp>
        <p:nvGrpSpPr>
          <p:cNvPr id="544" name="Google Shape;544;p16"/>
          <p:cNvGrpSpPr/>
          <p:nvPr/>
        </p:nvGrpSpPr>
        <p:grpSpPr>
          <a:xfrm>
            <a:off x="8080575" y="1191300"/>
            <a:ext cx="76825" cy="76800"/>
            <a:chOff x="3104875" y="1099400"/>
            <a:chExt cx="76825" cy="76800"/>
          </a:xfrm>
        </p:grpSpPr>
        <p:sp>
          <p:nvSpPr>
            <p:cNvPr id="545" name="Google Shape;545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16"/>
          <p:cNvGrpSpPr/>
          <p:nvPr/>
        </p:nvGrpSpPr>
        <p:grpSpPr>
          <a:xfrm>
            <a:off x="891025" y="1112200"/>
            <a:ext cx="76825" cy="76800"/>
            <a:chOff x="3104875" y="1099400"/>
            <a:chExt cx="76825" cy="76800"/>
          </a:xfrm>
        </p:grpSpPr>
        <p:sp>
          <p:nvSpPr>
            <p:cNvPr id="548" name="Google Shape;548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54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MEMBROS DO GRUPO</a:t>
            </a:r>
          </a:p>
        </p:txBody>
      </p:sp>
      <p:sp>
        <p:nvSpPr>
          <p:cNvPr id="1209" name="Google Shape;1209;p42"/>
          <p:cNvSpPr/>
          <p:nvPr/>
        </p:nvSpPr>
        <p:spPr>
          <a:xfrm rot="5400000">
            <a:off x="931301" y="1677750"/>
            <a:ext cx="305400" cy="26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2"/>
          <p:cNvSpPr txBox="1"/>
          <p:nvPr/>
        </p:nvSpPr>
        <p:spPr>
          <a:xfrm>
            <a:off x="1375098" y="1657350"/>
            <a:ext cx="2142801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Débora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Souza Matos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1209;p42">
            <a:extLst>
              <a:ext uri="{FF2B5EF4-FFF2-40B4-BE49-F238E27FC236}">
                <a16:creationId xmlns:a16="http://schemas.microsoft.com/office/drawing/2014/main" id="{AC054CA2-9192-5E9E-C4EC-0FC72BFF0301}"/>
              </a:ext>
            </a:extLst>
          </p:cNvPr>
          <p:cNvSpPr/>
          <p:nvPr/>
        </p:nvSpPr>
        <p:spPr>
          <a:xfrm rot="5400000">
            <a:off x="1354698" y="2213849"/>
            <a:ext cx="305400" cy="26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24;p42">
            <a:extLst>
              <a:ext uri="{FF2B5EF4-FFF2-40B4-BE49-F238E27FC236}">
                <a16:creationId xmlns:a16="http://schemas.microsoft.com/office/drawing/2014/main" id="{4A8A9135-AAB8-A41C-D07E-CA71BCCAF0A6}"/>
              </a:ext>
            </a:extLst>
          </p:cNvPr>
          <p:cNvSpPr txBox="1"/>
          <p:nvPr/>
        </p:nvSpPr>
        <p:spPr>
          <a:xfrm>
            <a:off x="1798495" y="2193449"/>
            <a:ext cx="2142801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Eduardo </a:t>
            </a: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Donini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209;p42">
            <a:extLst>
              <a:ext uri="{FF2B5EF4-FFF2-40B4-BE49-F238E27FC236}">
                <a16:creationId xmlns:a16="http://schemas.microsoft.com/office/drawing/2014/main" id="{E260579B-DABC-457D-FEE8-C218300E044E}"/>
              </a:ext>
            </a:extLst>
          </p:cNvPr>
          <p:cNvSpPr/>
          <p:nvPr/>
        </p:nvSpPr>
        <p:spPr>
          <a:xfrm rot="5400000">
            <a:off x="1778095" y="2727600"/>
            <a:ext cx="305400" cy="26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24;p42">
            <a:extLst>
              <a:ext uri="{FF2B5EF4-FFF2-40B4-BE49-F238E27FC236}">
                <a16:creationId xmlns:a16="http://schemas.microsoft.com/office/drawing/2014/main" id="{DD3D4D73-6278-A380-3911-44FE05C7BC07}"/>
              </a:ext>
            </a:extLst>
          </p:cNvPr>
          <p:cNvSpPr txBox="1"/>
          <p:nvPr/>
        </p:nvSpPr>
        <p:spPr>
          <a:xfrm>
            <a:off x="2221892" y="2707200"/>
            <a:ext cx="3455008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João Fernando de Lima Gonçalves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209;p42">
            <a:extLst>
              <a:ext uri="{FF2B5EF4-FFF2-40B4-BE49-F238E27FC236}">
                <a16:creationId xmlns:a16="http://schemas.microsoft.com/office/drawing/2014/main" id="{9919E7F3-B0FF-A4B5-078A-213ACBA8E0F0}"/>
              </a:ext>
            </a:extLst>
          </p:cNvPr>
          <p:cNvSpPr/>
          <p:nvPr/>
        </p:nvSpPr>
        <p:spPr>
          <a:xfrm rot="5400000">
            <a:off x="2239591" y="3244051"/>
            <a:ext cx="305400" cy="26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4;p42">
            <a:extLst>
              <a:ext uri="{FF2B5EF4-FFF2-40B4-BE49-F238E27FC236}">
                <a16:creationId xmlns:a16="http://schemas.microsoft.com/office/drawing/2014/main" id="{02B0D09D-D8C3-9184-4F88-2BC8236E8061}"/>
              </a:ext>
            </a:extLst>
          </p:cNvPr>
          <p:cNvSpPr txBox="1"/>
          <p:nvPr/>
        </p:nvSpPr>
        <p:spPr>
          <a:xfrm>
            <a:off x="2683388" y="3223651"/>
            <a:ext cx="3455008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Lucas André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209;p42">
            <a:extLst>
              <a:ext uri="{FF2B5EF4-FFF2-40B4-BE49-F238E27FC236}">
                <a16:creationId xmlns:a16="http://schemas.microsoft.com/office/drawing/2014/main" id="{18A088DF-EFDB-BFDE-F519-20C94753CD26}"/>
              </a:ext>
            </a:extLst>
          </p:cNvPr>
          <p:cNvSpPr/>
          <p:nvPr/>
        </p:nvSpPr>
        <p:spPr>
          <a:xfrm rot="5400000">
            <a:off x="2662988" y="3760502"/>
            <a:ext cx="305400" cy="264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24;p42">
            <a:extLst>
              <a:ext uri="{FF2B5EF4-FFF2-40B4-BE49-F238E27FC236}">
                <a16:creationId xmlns:a16="http://schemas.microsoft.com/office/drawing/2014/main" id="{2B473A51-E8F6-2F7E-E8A3-8CD365C1DFFE}"/>
              </a:ext>
            </a:extLst>
          </p:cNvPr>
          <p:cNvSpPr txBox="1"/>
          <p:nvPr/>
        </p:nvSpPr>
        <p:spPr>
          <a:xfrm>
            <a:off x="3106785" y="3740102"/>
            <a:ext cx="3455008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Mateus Nogueira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SOBRE A SKILLZ</a:t>
            </a:r>
            <a:endParaRPr dirty="0"/>
          </a:p>
        </p:txBody>
      </p:sp>
      <p:sp>
        <p:nvSpPr>
          <p:cNvPr id="543" name="Google Shape;543;p16"/>
          <p:cNvSpPr txBox="1">
            <a:spLocks noGrp="1"/>
          </p:cNvSpPr>
          <p:nvPr>
            <p:ph type="body" idx="1"/>
          </p:nvPr>
        </p:nvSpPr>
        <p:spPr>
          <a:xfrm>
            <a:off x="720000" y="1660600"/>
            <a:ext cx="77040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A Skillz é uma startup dedicada a romper a monotonia dos cursos de tecnologia que são ofertados atualmente no mercado e frequentemente se limitam a replicar sites a partir do zero, entre outras práticas convencionais. Nossa abordagem vai além, com a proposta de cultivar habilidades reais por meio de projetos altamente práticos e parcerias que imergem os alunos em experiências valiosas.</a:t>
            </a:r>
          </a:p>
        </p:txBody>
      </p:sp>
      <p:grpSp>
        <p:nvGrpSpPr>
          <p:cNvPr id="544" name="Google Shape;544;p16"/>
          <p:cNvGrpSpPr/>
          <p:nvPr/>
        </p:nvGrpSpPr>
        <p:grpSpPr>
          <a:xfrm>
            <a:off x="8080575" y="1191300"/>
            <a:ext cx="76825" cy="76800"/>
            <a:chOff x="3104875" y="1099400"/>
            <a:chExt cx="76825" cy="76800"/>
          </a:xfrm>
        </p:grpSpPr>
        <p:sp>
          <p:nvSpPr>
            <p:cNvPr id="545" name="Google Shape;545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16"/>
          <p:cNvGrpSpPr/>
          <p:nvPr/>
        </p:nvGrpSpPr>
        <p:grpSpPr>
          <a:xfrm>
            <a:off x="891025" y="1112200"/>
            <a:ext cx="76825" cy="76800"/>
            <a:chOff x="3104875" y="1099400"/>
            <a:chExt cx="76825" cy="76800"/>
          </a:xfrm>
        </p:grpSpPr>
        <p:sp>
          <p:nvSpPr>
            <p:cNvPr id="548" name="Google Shape;548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0" name="Google Shape;550;p16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52">
            <a:off x="256993" y="4093096"/>
            <a:ext cx="1025168" cy="665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4"/>
          <p:cNvSpPr txBox="1"/>
          <p:nvPr/>
        </p:nvSpPr>
        <p:spPr>
          <a:xfrm>
            <a:off x="1017994" y="2620540"/>
            <a:ext cx="198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Seleção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do Database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3" name="Google Shape;1253;p44"/>
          <p:cNvSpPr txBox="1"/>
          <p:nvPr/>
        </p:nvSpPr>
        <p:spPr>
          <a:xfrm>
            <a:off x="1017988" y="3963800"/>
            <a:ext cx="198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das </a:t>
            </a: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informações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conclusões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4" name="Google Shape;1254;p44"/>
          <p:cNvSpPr txBox="1"/>
          <p:nvPr/>
        </p:nvSpPr>
        <p:spPr>
          <a:xfrm>
            <a:off x="1018894" y="2239528"/>
            <a:ext cx="19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PASSO 01</a:t>
            </a:r>
          </a:p>
        </p:txBody>
      </p:sp>
      <p:sp>
        <p:nvSpPr>
          <p:cNvPr id="1255" name="Google Shape;1255;p44"/>
          <p:cNvSpPr txBox="1"/>
          <p:nvPr/>
        </p:nvSpPr>
        <p:spPr>
          <a:xfrm>
            <a:off x="1018894" y="3582800"/>
            <a:ext cx="19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</a:t>
            </a:r>
            <a:r>
              <a:rPr lang="en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ASSO 04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56" name="Google Shape;1256;p44"/>
          <p:cNvSpPr txBox="1">
            <a:spLocks noGrp="1"/>
          </p:cNvSpPr>
          <p:nvPr>
            <p:ph type="title"/>
          </p:nvPr>
        </p:nvSpPr>
        <p:spPr>
          <a:xfrm>
            <a:off x="720000" y="281228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</a:t>
            </a:r>
            <a:r>
              <a:rPr lang="en" dirty="0"/>
              <a:t>OBRE A ANÁLISE</a:t>
            </a:r>
            <a:endParaRPr dirty="0"/>
          </a:p>
        </p:txBody>
      </p:sp>
      <p:sp>
        <p:nvSpPr>
          <p:cNvPr id="1257" name="Google Shape;1257;p44"/>
          <p:cNvSpPr txBox="1"/>
          <p:nvPr/>
        </p:nvSpPr>
        <p:spPr>
          <a:xfrm flipH="1">
            <a:off x="5009621" y="2249540"/>
            <a:ext cx="956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 sz="30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58" name="Google Shape;1258;p44"/>
          <p:cNvSpPr txBox="1"/>
          <p:nvPr/>
        </p:nvSpPr>
        <p:spPr>
          <a:xfrm flipH="1">
            <a:off x="3177904" y="2249540"/>
            <a:ext cx="956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sz="30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59" name="Google Shape;1259;p44"/>
          <p:cNvSpPr txBox="1"/>
          <p:nvPr/>
        </p:nvSpPr>
        <p:spPr>
          <a:xfrm flipH="1">
            <a:off x="5009696" y="4174021"/>
            <a:ext cx="956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sz="30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60" name="Google Shape;1260;p44"/>
          <p:cNvSpPr txBox="1"/>
          <p:nvPr/>
        </p:nvSpPr>
        <p:spPr>
          <a:xfrm flipH="1">
            <a:off x="3177904" y="4174021"/>
            <a:ext cx="9564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04</a:t>
            </a:r>
            <a:endParaRPr sz="30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261" name="Google Shape;1261;p44"/>
          <p:cNvCxnSpPr>
            <a:stCxn id="1258" idx="1"/>
            <a:endCxn id="1257" idx="3"/>
          </p:cNvCxnSpPr>
          <p:nvPr/>
        </p:nvCxnSpPr>
        <p:spPr>
          <a:xfrm>
            <a:off x="4134304" y="2459540"/>
            <a:ext cx="875400" cy="600"/>
          </a:xfrm>
          <a:prstGeom prst="bentConnector3">
            <a:avLst>
              <a:gd name="adj1" fmla="val 4999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262" name="Google Shape;1262;p44"/>
          <p:cNvSpPr txBox="1"/>
          <p:nvPr/>
        </p:nvSpPr>
        <p:spPr>
          <a:xfrm>
            <a:off x="6139938" y="2620540"/>
            <a:ext cx="198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Extração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das </a:t>
            </a: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informações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pertinentes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3" name="Google Shape;1263;p44"/>
          <p:cNvSpPr txBox="1"/>
          <p:nvPr/>
        </p:nvSpPr>
        <p:spPr>
          <a:xfrm>
            <a:off x="6140012" y="3963800"/>
            <a:ext cx="198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eração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gráficos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lang="en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4" name="Google Shape;1264;p44"/>
          <p:cNvSpPr txBox="1"/>
          <p:nvPr/>
        </p:nvSpPr>
        <p:spPr>
          <a:xfrm>
            <a:off x="6140838" y="2239528"/>
            <a:ext cx="19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PASSO 02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65" name="Google Shape;1265;p44"/>
          <p:cNvSpPr txBox="1"/>
          <p:nvPr/>
        </p:nvSpPr>
        <p:spPr>
          <a:xfrm>
            <a:off x="6140838" y="3582800"/>
            <a:ext cx="198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</a:t>
            </a:r>
            <a:r>
              <a:rPr lang="en" sz="21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ASSO 03</a:t>
            </a:r>
            <a:endParaRPr sz="21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266" name="Google Shape;1266;p44"/>
          <p:cNvCxnSpPr>
            <a:stCxn id="1257" idx="2"/>
            <a:endCxn id="1259" idx="0"/>
          </p:cNvCxnSpPr>
          <p:nvPr/>
        </p:nvCxnSpPr>
        <p:spPr>
          <a:xfrm>
            <a:off x="5487821" y="2669540"/>
            <a:ext cx="0" cy="150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67" name="Google Shape;1267;p44"/>
          <p:cNvCxnSpPr>
            <a:stCxn id="1260" idx="0"/>
            <a:endCxn id="1258" idx="2"/>
          </p:cNvCxnSpPr>
          <p:nvPr/>
        </p:nvCxnSpPr>
        <p:spPr>
          <a:xfrm rot="10800000">
            <a:off x="3656104" y="2669521"/>
            <a:ext cx="0" cy="150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268" name="Google Shape;1268;p44"/>
          <p:cNvCxnSpPr>
            <a:stCxn id="1259" idx="3"/>
            <a:endCxn id="1260" idx="1"/>
          </p:cNvCxnSpPr>
          <p:nvPr/>
        </p:nvCxnSpPr>
        <p:spPr>
          <a:xfrm rot="10800000">
            <a:off x="4134296" y="4384021"/>
            <a:ext cx="875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4" name="Google Shape;543;p16">
            <a:extLst>
              <a:ext uri="{FF2B5EF4-FFF2-40B4-BE49-F238E27FC236}">
                <a16:creationId xmlns:a16="http://schemas.microsoft.com/office/drawing/2014/main" id="{4AD4FA7C-D7E3-B92E-0485-183A3F5B1F95}"/>
              </a:ext>
            </a:extLst>
          </p:cNvPr>
          <p:cNvSpPr txBox="1">
            <a:spLocks/>
          </p:cNvSpPr>
          <p:nvPr/>
        </p:nvSpPr>
        <p:spPr>
          <a:xfrm>
            <a:off x="720000" y="1067209"/>
            <a:ext cx="7903005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17500">
              <a:buClr>
                <a:schemeClr val="dk2"/>
              </a:buClr>
              <a:buSzPts val="1400"/>
              <a:buFont typeface="Montserrat Ligh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indent="-317500">
              <a:buClr>
                <a:schemeClr val="dk1"/>
              </a:buClr>
              <a:buSzPts val="1400"/>
              <a:buFont typeface="Nunito Ligh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indent="-317500">
              <a:buClr>
                <a:schemeClr val="dk1"/>
              </a:buClr>
              <a:buSzPts val="1400"/>
              <a:buFont typeface="Nunito Ligh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indent="-317500">
              <a:buClr>
                <a:schemeClr val="dk1"/>
              </a:buClr>
              <a:buSzPts val="1400"/>
              <a:buFont typeface="Nunito Ligh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 sz="1200" dirty="0"/>
              <a:t>A partir da nossa proposta inicial, decidimos fazer uma análise baseada em repositórios, com isso seguimos 4 passos: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>
                    <a:alpha val="49000"/>
                  </a:schemeClr>
                </a:solidFill>
              </a:rPr>
              <a:t>MAS POR QUÊ REPOSITÓRIOS?</a:t>
            </a:r>
          </a:p>
        </p:txBody>
      </p:sp>
      <p:sp>
        <p:nvSpPr>
          <p:cNvPr id="543" name="Google Shape;543;p16"/>
          <p:cNvSpPr txBox="1">
            <a:spLocks noGrp="1"/>
          </p:cNvSpPr>
          <p:nvPr>
            <p:ph type="body" idx="1"/>
          </p:nvPr>
        </p:nvSpPr>
        <p:spPr>
          <a:xfrm>
            <a:off x="719999" y="1660600"/>
            <a:ext cx="5114351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A partir da nossa proposta inicial, decidimos selecionar repositórios de alunos de uma universidade reconhecida pelos seus cursos de tecnologia: FIAP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Os repositórios são como o portfólio de um aluno, eles irão demonstrar a sua qualidade e conhecimentos em determinadas tecnologias e linguagens de programação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Com isso em mente, conseguimos um equilíbrio maior na relação </a:t>
            </a:r>
            <a:r>
              <a:rPr lang="pt-BR" i="1" dirty="0"/>
              <a:t>Projetos </a:t>
            </a:r>
            <a:r>
              <a:rPr lang="pt-BR" i="1" dirty="0" err="1"/>
              <a:t>x</a:t>
            </a:r>
            <a:r>
              <a:rPr lang="pt-BR" i="1" dirty="0"/>
              <a:t> Mercado de trabalho </a:t>
            </a:r>
            <a:r>
              <a:rPr lang="pt-BR" dirty="0"/>
              <a:t>e desenvolver projetos mais assertivos</a:t>
            </a:r>
          </a:p>
        </p:txBody>
      </p:sp>
      <p:grpSp>
        <p:nvGrpSpPr>
          <p:cNvPr id="544" name="Google Shape;544;p16"/>
          <p:cNvGrpSpPr/>
          <p:nvPr/>
        </p:nvGrpSpPr>
        <p:grpSpPr>
          <a:xfrm>
            <a:off x="8080575" y="1191300"/>
            <a:ext cx="76825" cy="76800"/>
            <a:chOff x="3104875" y="1099400"/>
            <a:chExt cx="76825" cy="76800"/>
          </a:xfrm>
        </p:grpSpPr>
        <p:sp>
          <p:nvSpPr>
            <p:cNvPr id="545" name="Google Shape;545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16"/>
          <p:cNvGrpSpPr/>
          <p:nvPr/>
        </p:nvGrpSpPr>
        <p:grpSpPr>
          <a:xfrm>
            <a:off x="891025" y="1112200"/>
            <a:ext cx="76825" cy="76800"/>
            <a:chOff x="3104875" y="1099400"/>
            <a:chExt cx="76825" cy="76800"/>
          </a:xfrm>
        </p:grpSpPr>
        <p:sp>
          <p:nvSpPr>
            <p:cNvPr id="548" name="Google Shape;548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0" name="Google Shape;550;p16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52">
            <a:off x="-85757" y="4495062"/>
            <a:ext cx="1025168" cy="665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3CDDCD8-2E3B-818E-FCD9-AC12F84364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8000"/>
          </a:blip>
          <a:stretch>
            <a:fillRect/>
          </a:stretch>
        </p:blipFill>
        <p:spPr>
          <a:xfrm rot="1023526">
            <a:off x="5664245" y="117139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6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6"/>
          <p:cNvSpPr txBox="1">
            <a:spLocks noGrp="1"/>
          </p:cNvSpPr>
          <p:nvPr>
            <p:ph type="title"/>
          </p:nvPr>
        </p:nvSpPr>
        <p:spPr>
          <a:xfrm>
            <a:off x="719999" y="92932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DICIONÁRIO DE DADOS</a:t>
            </a:r>
          </a:p>
        </p:txBody>
      </p:sp>
      <p:graphicFrame>
        <p:nvGraphicFramePr>
          <p:cNvPr id="1033" name="Google Shape;1033;p36"/>
          <p:cNvGraphicFramePr/>
          <p:nvPr>
            <p:extLst>
              <p:ext uri="{D42A27DB-BD31-4B8C-83A1-F6EECF244321}">
                <p14:modId xmlns:p14="http://schemas.microsoft.com/office/powerpoint/2010/main" val="1018501758"/>
              </p:ext>
            </p:extLst>
          </p:nvPr>
        </p:nvGraphicFramePr>
        <p:xfrm>
          <a:off x="919716" y="1102378"/>
          <a:ext cx="7304568" cy="3767335"/>
        </p:xfrm>
        <a:graphic>
          <a:graphicData uri="http://schemas.openxmlformats.org/drawingml/2006/table">
            <a:tbl>
              <a:tblPr>
                <a:noFill/>
                <a:tableStyleId>{0CC25DF0-0930-4D8D-BA69-5E80BF04A05A}</a:tableStyleId>
              </a:tblPr>
              <a:tblGrid>
                <a:gridCol w="243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4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4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NOME</a:t>
                      </a:r>
                      <a:endParaRPr sz="1200" dirty="0">
                        <a:solidFill>
                          <a:schemeClr val="dk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C9B">
                        <a:alpha val="33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TIPO</a:t>
                      </a:r>
                      <a:endParaRPr sz="1200" dirty="0">
                        <a:solidFill>
                          <a:schemeClr val="dk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C9B">
                        <a:alpha val="33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latin typeface="Montserrat Black"/>
                          <a:ea typeface="Montserrat Black"/>
                          <a:cs typeface="Montserrat Black"/>
                          <a:sym typeface="Montserrat Black"/>
                        </a:rPr>
                        <a:t>DESCRIÇÃO</a:t>
                      </a:r>
                      <a:endParaRPr sz="1200" dirty="0">
                        <a:solidFill>
                          <a:schemeClr val="dk1"/>
                        </a:solidFill>
                        <a:latin typeface="Montserrat Black"/>
                        <a:ea typeface="Montserrat Black"/>
                        <a:cs typeface="Montserrat Black"/>
                        <a:sym typeface="Montserrat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33C9B">
                        <a:alpha val="33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usuário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Nome de usuário no GitHub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repositórios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 total de repositórios do usuário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Descrição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Descrição breve do repositório, se disponível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criação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datetime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 em que o repositório foi criado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estrelas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 de estrelas (likes) que o repositório recebeu 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 forks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 de </a:t>
                      </a:r>
                      <a:r>
                        <a:rPr lang="pt-BR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forks</a:t>
                      </a: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(cópias) do repositório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 de colaboradores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Número de colaboradores do repositório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584076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Licença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Licença associada ao repositório, se disponível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521715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 do repositório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URL do repositório no GitHub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154117"/>
                  </a:ext>
                </a:extLst>
              </a:tr>
              <a:tr h="3424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Principal linguagem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err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string</a:t>
                      </a:r>
                      <a:endParaRPr sz="12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Linguagem principal associada ao repositório, se disponível</a:t>
                      </a:r>
                      <a:endParaRPr sz="11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0159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454187" y="3474138"/>
            <a:ext cx="5563842" cy="1406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/>
              <a:t>ANÁLISE</a:t>
            </a: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0EEDDBE-26D1-4E7B-7FE5-F971D1E56A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4965405" y="624663"/>
            <a:ext cx="5074744" cy="5074744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D2F739BE-36F9-27DD-9A8E-2A0C607721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-1378687" y="-2537372"/>
            <a:ext cx="5074744" cy="5074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8"/>
          <p:cNvSpPr txBox="1">
            <a:spLocks noGrp="1"/>
          </p:cNvSpPr>
          <p:nvPr>
            <p:ph type="title"/>
          </p:nvPr>
        </p:nvSpPr>
        <p:spPr>
          <a:xfrm>
            <a:off x="720000" y="32331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>
                    <a:alpha val="50000"/>
                  </a:schemeClr>
                </a:solidFill>
              </a:rPr>
              <a:t>ANÁLISE 1</a:t>
            </a:r>
            <a:br>
              <a:rPr lang="pt-BR" dirty="0">
                <a:solidFill>
                  <a:schemeClr val="dk1">
                    <a:alpha val="50000"/>
                  </a:schemeClr>
                </a:solidFill>
              </a:rPr>
            </a:br>
            <a:br>
              <a:rPr lang="pt-BR" dirty="0">
                <a:solidFill>
                  <a:schemeClr val="dk1">
                    <a:alpha val="50000"/>
                  </a:schemeClr>
                </a:solidFill>
              </a:rPr>
            </a:br>
            <a:endParaRPr lang="pt-BR" dirty="0">
              <a:solidFill>
                <a:schemeClr val="dk1">
                  <a:alpha val="50000"/>
                </a:schemeClr>
              </a:solidFill>
            </a:endParaRPr>
          </a:p>
        </p:txBody>
      </p:sp>
      <p:pic>
        <p:nvPicPr>
          <p:cNvPr id="3" name="Imagem 2" descr="Gráfico de barras&#10;&#10;Descrição gerada automaticamente">
            <a:extLst>
              <a:ext uri="{FF2B5EF4-FFF2-40B4-BE49-F238E27FC236}">
                <a16:creationId xmlns:a16="http://schemas.microsoft.com/office/drawing/2014/main" id="{0CB57F8B-E79A-6C7A-06F9-5F64C3A67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2" y="1263223"/>
            <a:ext cx="8441456" cy="31960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>
                    <a:alpha val="50000"/>
                  </a:schemeClr>
                </a:solidFill>
              </a:rPr>
              <a:t>ANÁLISE 1</a:t>
            </a:r>
          </a:p>
        </p:txBody>
      </p:sp>
      <p:sp>
        <p:nvSpPr>
          <p:cNvPr id="543" name="Google Shape;543;p16"/>
          <p:cNvSpPr txBox="1">
            <a:spLocks noGrp="1"/>
          </p:cNvSpPr>
          <p:nvPr>
            <p:ph type="body" idx="1"/>
          </p:nvPr>
        </p:nvSpPr>
        <p:spPr>
          <a:xfrm>
            <a:off x="720000" y="1660600"/>
            <a:ext cx="7704000" cy="2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A partir da análise da quantidade de repositórios por alunos, podemos identificar que a maior parte deles possuem entre 25 - 30 repositórios;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Isso é um valor significativo e nos indica que estes alunos estão sim em busca de um aprimoramento de portfólio voltado a projetos;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Também temos um alto número de alunos entre 0 - 9 repositórios;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pt-BR" dirty="0"/>
              <a:t>Isso nos mostra que esses alunos podem estar iniciando o desenvolvimento do seu portfólio ou que abandonaram o enriquecimento do seu portfólio por alguma razão.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endParaRPr lang="pt-B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endParaRPr lang="pt-BR" dirty="0"/>
          </a:p>
        </p:txBody>
      </p:sp>
      <p:grpSp>
        <p:nvGrpSpPr>
          <p:cNvPr id="544" name="Google Shape;544;p16"/>
          <p:cNvGrpSpPr/>
          <p:nvPr/>
        </p:nvGrpSpPr>
        <p:grpSpPr>
          <a:xfrm>
            <a:off x="8080575" y="1191300"/>
            <a:ext cx="76825" cy="76800"/>
            <a:chOff x="3104875" y="1099400"/>
            <a:chExt cx="76825" cy="76800"/>
          </a:xfrm>
        </p:grpSpPr>
        <p:sp>
          <p:nvSpPr>
            <p:cNvPr id="545" name="Google Shape;545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16"/>
          <p:cNvGrpSpPr/>
          <p:nvPr/>
        </p:nvGrpSpPr>
        <p:grpSpPr>
          <a:xfrm>
            <a:off x="891025" y="1112200"/>
            <a:ext cx="76825" cy="76800"/>
            <a:chOff x="3104875" y="1099400"/>
            <a:chExt cx="76825" cy="76800"/>
          </a:xfrm>
        </p:grpSpPr>
        <p:sp>
          <p:nvSpPr>
            <p:cNvPr id="548" name="Google Shape;548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0" name="Google Shape;550;p16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52">
            <a:off x="256993" y="4093096"/>
            <a:ext cx="1025168" cy="665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471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 txBox="1">
            <a:spLocks noGrp="1"/>
          </p:cNvSpPr>
          <p:nvPr>
            <p:ph type="title"/>
          </p:nvPr>
        </p:nvSpPr>
        <p:spPr>
          <a:xfrm>
            <a:off x="454187" y="3474138"/>
            <a:ext cx="5563842" cy="1406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800" dirty="0"/>
              <a:t>ANÁLISE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A4FE1186-ACEC-2188-786F-808F754B5E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1000"/>
          </a:blip>
          <a:srcRect l="33976" t="29026" r="34302" b="27721"/>
          <a:stretch/>
        </p:blipFill>
        <p:spPr>
          <a:xfrm>
            <a:off x="5022397" y="1093262"/>
            <a:ext cx="4281092" cy="5837274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B3A1A57-EDBA-8D6A-46F8-857E3AEDB2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1000"/>
          </a:blip>
          <a:srcRect l="33976" t="29026" r="34302" b="27721"/>
          <a:stretch/>
        </p:blipFill>
        <p:spPr>
          <a:xfrm>
            <a:off x="-159487" y="-3903069"/>
            <a:ext cx="4281092" cy="583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47565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Project Proposal Infographics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686</Words>
  <Application>Microsoft Macintosh PowerPoint</Application>
  <PresentationFormat>Apresentação na tela (16:9)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Montserrat</vt:lpstr>
      <vt:lpstr>Arial</vt:lpstr>
      <vt:lpstr>Montserrat Black</vt:lpstr>
      <vt:lpstr>Nunito Light</vt:lpstr>
      <vt:lpstr>Montserrat Light</vt:lpstr>
      <vt:lpstr>Calibri</vt:lpstr>
      <vt:lpstr>Bebas Neue</vt:lpstr>
      <vt:lpstr>Artificial Intelligence (AI) Technology Project Proposal Infographics by Slidesgo</vt:lpstr>
      <vt:lpstr>CIÊNCIA DE DADOS e BIG DATA</vt:lpstr>
      <vt:lpstr>SOBRE A SKILLZ</vt:lpstr>
      <vt:lpstr>SOBRE A ANÁLISE</vt:lpstr>
      <vt:lpstr>MAS POR QUÊ REPOSITÓRIOS?</vt:lpstr>
      <vt:lpstr>DICIONÁRIO DE DADOS</vt:lpstr>
      <vt:lpstr>ANÁLISE</vt:lpstr>
      <vt:lpstr>ANÁLISE 1  </vt:lpstr>
      <vt:lpstr>ANÁLISE 1</vt:lpstr>
      <vt:lpstr>ANÁLISE</vt:lpstr>
      <vt:lpstr>ANÁLISE 2 </vt:lpstr>
      <vt:lpstr>ANÁLISE 2</vt:lpstr>
      <vt:lpstr>ANÁLISE</vt:lpstr>
      <vt:lpstr>ANÁLISE 3 </vt:lpstr>
      <vt:lpstr>ANÁLISE 3</vt:lpstr>
      <vt:lpstr>CONCLUSÃO</vt:lpstr>
      <vt:lpstr>CONCLUSÕES</vt:lpstr>
      <vt:lpstr>MEMBROS DO GRUPO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e BIG DATA</dc:title>
  <cp:lastModifiedBy>Débora  Souza Matos</cp:lastModifiedBy>
  <cp:revision>1</cp:revision>
  <dcterms:modified xsi:type="dcterms:W3CDTF">2023-10-20T21:33:46Z</dcterms:modified>
</cp:coreProperties>
</file>