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62" r:id="rId7"/>
    <p:sldId id="272" r:id="rId8"/>
    <p:sldId id="275" r:id="rId9"/>
    <p:sldId id="260" r:id="rId10"/>
    <p:sldId id="276" r:id="rId11"/>
    <p:sldId id="279" r:id="rId12"/>
    <p:sldId id="281" r:id="rId13"/>
    <p:sldId id="278" r:id="rId14"/>
    <p:sldId id="282" r:id="rId15"/>
    <p:sldId id="261" r:id="rId16"/>
    <p:sldId id="280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Montserrat ExtraBold" panose="020B0604020202020204" charset="0"/>
      <p:bold r:id="rId23"/>
      <p:boldItalic r:id="rId24"/>
    </p:embeddedFont>
    <p:embeddedFont>
      <p:font typeface="Montserrat Medium" panose="020B0604020202020204" charset="0"/>
      <p:regular r:id="rId25"/>
      <p:bold r:id="rId26"/>
      <p:italic r:id="rId27"/>
      <p:boldItalic r:id="rId28"/>
    </p:embeddedFont>
    <p:embeddedFont>
      <p:font typeface="Montserrat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CAB"/>
    <a:srgbClr val="1D2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E4119-9F8F-42AF-A7AF-AA62251F4DD9}">
  <a:tblStyle styleId="{528E4119-9F8F-42AF-A7AF-AA62251F4D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60c1043a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60c1043a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73faebf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73faebf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392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73faebf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73faebf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1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73faebf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73faebf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60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73faebf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73faebf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7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73faebf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073faebfa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73faebf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073faebfa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62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73faebf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73faebf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73faebf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73faebf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73faebf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73faebfa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73faebf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73faebfa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53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dce546a64c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dce546a64c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73faebf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73faebfa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06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73faebf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73faebfa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64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73faebf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73faebf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250" y="1006850"/>
            <a:ext cx="5120100" cy="24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250" y="3660850"/>
            <a:ext cx="512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200888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409925" y="1276675"/>
            <a:ext cx="2324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53438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32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241550" y="186377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691850" y="1557183"/>
            <a:ext cx="4847330" cy="24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ANÁLISE VIOLAÇÃO DE DADOS</a:t>
            </a:r>
            <a:endParaRPr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194949-14DD-459D-97EF-B95B140C6EE2}"/>
              </a:ext>
            </a:extLst>
          </p:cNvPr>
          <p:cNvSpPr/>
          <p:nvPr/>
        </p:nvSpPr>
        <p:spPr>
          <a:xfrm>
            <a:off x="4429420" y="2968195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31297-EE3A-4BA1-A269-A5DFC11DD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759583" y="852183"/>
            <a:ext cx="1890483" cy="704847"/>
          </a:xfrm>
          <a:prstGeom prst="rect">
            <a:avLst/>
          </a:prstGeom>
        </p:spPr>
      </p:pic>
      <p:sp>
        <p:nvSpPr>
          <p:cNvPr id="41" name="Google Shape;85;p16">
            <a:extLst>
              <a:ext uri="{FF2B5EF4-FFF2-40B4-BE49-F238E27FC236}">
                <a16:creationId xmlns:a16="http://schemas.microsoft.com/office/drawing/2014/main" id="{54DC7B52-11C9-40E5-B350-021339E80322}"/>
              </a:ext>
            </a:extLst>
          </p:cNvPr>
          <p:cNvSpPr txBox="1">
            <a:spLocks/>
          </p:cNvSpPr>
          <p:nvPr/>
        </p:nvSpPr>
        <p:spPr>
          <a:xfrm>
            <a:off x="457584" y="3705885"/>
            <a:ext cx="3140750" cy="5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CIÊNCIA DE DADOS E BIG DATA</a:t>
            </a:r>
          </a:p>
        </p:txBody>
      </p:sp>
      <p:grpSp>
        <p:nvGrpSpPr>
          <p:cNvPr id="42" name="Google Shape;1180;p27">
            <a:extLst>
              <a:ext uri="{FF2B5EF4-FFF2-40B4-BE49-F238E27FC236}">
                <a16:creationId xmlns:a16="http://schemas.microsoft.com/office/drawing/2014/main" id="{FD911B75-0E26-4C2F-979F-45D9A8DD4780}"/>
              </a:ext>
            </a:extLst>
          </p:cNvPr>
          <p:cNvGrpSpPr/>
          <p:nvPr/>
        </p:nvGrpSpPr>
        <p:grpSpPr>
          <a:xfrm>
            <a:off x="5398492" y="1654054"/>
            <a:ext cx="2478753" cy="2210158"/>
            <a:chOff x="2973730" y="3529726"/>
            <a:chExt cx="380083" cy="356022"/>
          </a:xfrm>
        </p:grpSpPr>
        <p:sp>
          <p:nvSpPr>
            <p:cNvPr id="43" name="Google Shape;1181;p27">
              <a:extLst>
                <a:ext uri="{FF2B5EF4-FFF2-40B4-BE49-F238E27FC236}">
                  <a16:creationId xmlns:a16="http://schemas.microsoft.com/office/drawing/2014/main" id="{24005B48-0146-4766-81CF-096F0B95B6AE}"/>
                </a:ext>
              </a:extLst>
            </p:cNvPr>
            <p:cNvSpPr/>
            <p:nvPr/>
          </p:nvSpPr>
          <p:spPr>
            <a:xfrm>
              <a:off x="2980602" y="3537176"/>
              <a:ext cx="365184" cy="270742"/>
            </a:xfrm>
            <a:custGeom>
              <a:avLst/>
              <a:gdLst/>
              <a:ahLst/>
              <a:cxnLst/>
              <a:rect l="l" t="t" r="r" b="b"/>
              <a:pathLst>
                <a:path w="16422" h="12175" extrusionOk="0">
                  <a:moveTo>
                    <a:pt x="747" y="0"/>
                  </a:moveTo>
                  <a:cubicBezTo>
                    <a:pt x="335" y="0"/>
                    <a:pt x="1" y="335"/>
                    <a:pt x="1" y="747"/>
                  </a:cubicBezTo>
                  <a:lnTo>
                    <a:pt x="1" y="11428"/>
                  </a:lnTo>
                  <a:cubicBezTo>
                    <a:pt x="1" y="11840"/>
                    <a:pt x="335" y="12175"/>
                    <a:pt x="747" y="12175"/>
                  </a:cubicBezTo>
                  <a:lnTo>
                    <a:pt x="15701" y="12175"/>
                  </a:lnTo>
                  <a:cubicBezTo>
                    <a:pt x="16113" y="12175"/>
                    <a:pt x="16422" y="11840"/>
                    <a:pt x="16422" y="11428"/>
                  </a:cubicBezTo>
                  <a:lnTo>
                    <a:pt x="16422" y="747"/>
                  </a:lnTo>
                  <a:cubicBezTo>
                    <a:pt x="16422" y="335"/>
                    <a:pt x="16113" y="0"/>
                    <a:pt x="15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82;p27">
              <a:extLst>
                <a:ext uri="{FF2B5EF4-FFF2-40B4-BE49-F238E27FC236}">
                  <a16:creationId xmlns:a16="http://schemas.microsoft.com/office/drawing/2014/main" id="{F82836A4-F561-4F81-BA6A-775C654D8B4D}"/>
                </a:ext>
              </a:extLst>
            </p:cNvPr>
            <p:cNvSpPr/>
            <p:nvPr/>
          </p:nvSpPr>
          <p:spPr>
            <a:xfrm>
              <a:off x="2980602" y="3757527"/>
              <a:ext cx="365184" cy="50390"/>
            </a:xfrm>
            <a:custGeom>
              <a:avLst/>
              <a:gdLst/>
              <a:ahLst/>
              <a:cxnLst/>
              <a:rect l="l" t="t" r="r" b="b"/>
              <a:pathLst>
                <a:path w="16422" h="2266" extrusionOk="0">
                  <a:moveTo>
                    <a:pt x="1" y="1"/>
                  </a:moveTo>
                  <a:lnTo>
                    <a:pt x="1" y="1519"/>
                  </a:lnTo>
                  <a:cubicBezTo>
                    <a:pt x="1" y="1931"/>
                    <a:pt x="335" y="2266"/>
                    <a:pt x="747" y="2266"/>
                  </a:cubicBezTo>
                  <a:lnTo>
                    <a:pt x="15701" y="2266"/>
                  </a:lnTo>
                  <a:cubicBezTo>
                    <a:pt x="16113" y="2266"/>
                    <a:pt x="16422" y="1931"/>
                    <a:pt x="16422" y="1519"/>
                  </a:cubicBezTo>
                  <a:lnTo>
                    <a:pt x="16422" y="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183;p27">
              <a:extLst>
                <a:ext uri="{FF2B5EF4-FFF2-40B4-BE49-F238E27FC236}">
                  <a16:creationId xmlns:a16="http://schemas.microsoft.com/office/drawing/2014/main" id="{C1B1E989-9435-4A75-BA22-E41EE881A50F}"/>
                </a:ext>
              </a:extLst>
            </p:cNvPr>
            <p:cNvSpPr/>
            <p:nvPr/>
          </p:nvSpPr>
          <p:spPr>
            <a:xfrm>
              <a:off x="3096214" y="3807895"/>
              <a:ext cx="135115" cy="70426"/>
            </a:xfrm>
            <a:custGeom>
              <a:avLst/>
              <a:gdLst/>
              <a:ahLst/>
              <a:cxnLst/>
              <a:rect l="l" t="t" r="r" b="b"/>
              <a:pathLst>
                <a:path w="6076" h="3167" extrusionOk="0">
                  <a:moveTo>
                    <a:pt x="1391" y="1"/>
                  </a:moveTo>
                  <a:lnTo>
                    <a:pt x="1133" y="2137"/>
                  </a:lnTo>
                  <a:cubicBezTo>
                    <a:pt x="1082" y="2729"/>
                    <a:pt x="593" y="3166"/>
                    <a:pt x="1" y="3166"/>
                  </a:cubicBezTo>
                  <a:lnTo>
                    <a:pt x="6075" y="3166"/>
                  </a:lnTo>
                  <a:cubicBezTo>
                    <a:pt x="5483" y="3166"/>
                    <a:pt x="4968" y="2729"/>
                    <a:pt x="4917" y="2137"/>
                  </a:cubicBezTo>
                  <a:lnTo>
                    <a:pt x="4659" y="1"/>
                  </a:lnTo>
                  <a:close/>
                </a:path>
              </a:pathLst>
            </a:custGeom>
            <a:solidFill>
              <a:srgbClr val="1D2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84;p27">
              <a:extLst>
                <a:ext uri="{FF2B5EF4-FFF2-40B4-BE49-F238E27FC236}">
                  <a16:creationId xmlns:a16="http://schemas.microsoft.com/office/drawing/2014/main" id="{A2F56E88-FEE2-47AC-9EE2-57EAC8809AE3}"/>
                </a:ext>
              </a:extLst>
            </p:cNvPr>
            <p:cNvSpPr/>
            <p:nvPr/>
          </p:nvSpPr>
          <p:spPr>
            <a:xfrm>
              <a:off x="3029257" y="3595549"/>
              <a:ext cx="36647" cy="119082"/>
            </a:xfrm>
            <a:custGeom>
              <a:avLst/>
              <a:gdLst/>
              <a:ahLst/>
              <a:cxnLst/>
              <a:rect l="l" t="t" r="r" b="b"/>
              <a:pathLst>
                <a:path w="1648" h="5355" extrusionOk="0">
                  <a:moveTo>
                    <a:pt x="0" y="1"/>
                  </a:moveTo>
                  <a:lnTo>
                    <a:pt x="0" y="5354"/>
                  </a:lnTo>
                  <a:lnTo>
                    <a:pt x="1648" y="5354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85;p27">
              <a:extLst>
                <a:ext uri="{FF2B5EF4-FFF2-40B4-BE49-F238E27FC236}">
                  <a16:creationId xmlns:a16="http://schemas.microsoft.com/office/drawing/2014/main" id="{8A7DEB67-97F8-4721-A864-ECD14467E161}"/>
                </a:ext>
              </a:extLst>
            </p:cNvPr>
            <p:cNvSpPr/>
            <p:nvPr/>
          </p:nvSpPr>
          <p:spPr>
            <a:xfrm>
              <a:off x="3101373" y="3651076"/>
              <a:ext cx="36647" cy="63555"/>
            </a:xfrm>
            <a:custGeom>
              <a:avLst/>
              <a:gdLst/>
              <a:ahLst/>
              <a:cxnLst/>
              <a:rect l="l" t="t" r="r" b="b"/>
              <a:pathLst>
                <a:path w="1648" h="2858" extrusionOk="0">
                  <a:moveTo>
                    <a:pt x="0" y="0"/>
                  </a:moveTo>
                  <a:lnTo>
                    <a:pt x="0" y="2857"/>
                  </a:lnTo>
                  <a:lnTo>
                    <a:pt x="1648" y="2857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86;p27">
              <a:extLst>
                <a:ext uri="{FF2B5EF4-FFF2-40B4-BE49-F238E27FC236}">
                  <a16:creationId xmlns:a16="http://schemas.microsoft.com/office/drawing/2014/main" id="{3B5288E1-5555-4E0D-A40A-706C406299BB}"/>
                </a:ext>
              </a:extLst>
            </p:cNvPr>
            <p:cNvSpPr/>
            <p:nvPr/>
          </p:nvSpPr>
          <p:spPr>
            <a:xfrm>
              <a:off x="3245606" y="3587544"/>
              <a:ext cx="64133" cy="108764"/>
            </a:xfrm>
            <a:custGeom>
              <a:avLst/>
              <a:gdLst/>
              <a:ahLst/>
              <a:cxnLst/>
              <a:rect l="l" t="t" r="r" b="b"/>
              <a:pathLst>
                <a:path w="2884" h="4891" extrusionOk="0">
                  <a:moveTo>
                    <a:pt x="0" y="0"/>
                  </a:moveTo>
                  <a:lnTo>
                    <a:pt x="0" y="2857"/>
                  </a:lnTo>
                  <a:lnTo>
                    <a:pt x="2034" y="4891"/>
                  </a:lnTo>
                  <a:cubicBezTo>
                    <a:pt x="2549" y="4376"/>
                    <a:pt x="2857" y="3655"/>
                    <a:pt x="2857" y="2857"/>
                  </a:cubicBezTo>
                  <a:lnTo>
                    <a:pt x="2883" y="2857"/>
                  </a:lnTo>
                  <a:cubicBezTo>
                    <a:pt x="2883" y="1287"/>
                    <a:pt x="1596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87;p27">
              <a:extLst>
                <a:ext uri="{FF2B5EF4-FFF2-40B4-BE49-F238E27FC236}">
                  <a16:creationId xmlns:a16="http://schemas.microsoft.com/office/drawing/2014/main" id="{43E214A6-605D-467C-BE6F-47930832F84A}"/>
                </a:ext>
              </a:extLst>
            </p:cNvPr>
            <p:cNvSpPr/>
            <p:nvPr/>
          </p:nvSpPr>
          <p:spPr>
            <a:xfrm>
              <a:off x="3182073" y="3587544"/>
              <a:ext cx="127665" cy="127087"/>
            </a:xfrm>
            <a:custGeom>
              <a:avLst/>
              <a:gdLst/>
              <a:ahLst/>
              <a:cxnLst/>
              <a:rect l="l" t="t" r="r" b="b"/>
              <a:pathLst>
                <a:path w="5741" h="5715" extrusionOk="0">
                  <a:moveTo>
                    <a:pt x="2857" y="0"/>
                  </a:moveTo>
                  <a:cubicBezTo>
                    <a:pt x="1287" y="0"/>
                    <a:pt x="0" y="1287"/>
                    <a:pt x="0" y="2857"/>
                  </a:cubicBezTo>
                  <a:cubicBezTo>
                    <a:pt x="0" y="4453"/>
                    <a:pt x="1287" y="5714"/>
                    <a:pt x="2857" y="5714"/>
                  </a:cubicBezTo>
                  <a:cubicBezTo>
                    <a:pt x="3655" y="5714"/>
                    <a:pt x="4376" y="5405"/>
                    <a:pt x="4891" y="4891"/>
                  </a:cubicBezTo>
                  <a:cubicBezTo>
                    <a:pt x="5406" y="4376"/>
                    <a:pt x="5714" y="3655"/>
                    <a:pt x="5714" y="2857"/>
                  </a:cubicBezTo>
                  <a:lnTo>
                    <a:pt x="5740" y="2857"/>
                  </a:lnTo>
                  <a:cubicBezTo>
                    <a:pt x="5740" y="1287"/>
                    <a:pt x="4453" y="0"/>
                    <a:pt x="285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88;p27">
              <a:extLst>
                <a:ext uri="{FF2B5EF4-FFF2-40B4-BE49-F238E27FC236}">
                  <a16:creationId xmlns:a16="http://schemas.microsoft.com/office/drawing/2014/main" id="{EAC536FE-40B5-4CDA-9AD4-C6FE3E24E318}"/>
                </a:ext>
              </a:extLst>
            </p:cNvPr>
            <p:cNvSpPr/>
            <p:nvPr/>
          </p:nvSpPr>
          <p:spPr>
            <a:xfrm>
              <a:off x="3008643" y="3587544"/>
              <a:ext cx="149414" cy="134515"/>
            </a:xfrm>
            <a:custGeom>
              <a:avLst/>
              <a:gdLst/>
              <a:ahLst/>
              <a:cxnLst/>
              <a:rect l="l" t="t" r="r" b="b"/>
              <a:pathLst>
                <a:path w="6719" h="6049" extrusionOk="0">
                  <a:moveTo>
                    <a:pt x="2240" y="669"/>
                  </a:moveTo>
                  <a:lnTo>
                    <a:pt x="2240" y="5380"/>
                  </a:lnTo>
                  <a:lnTo>
                    <a:pt x="1262" y="5380"/>
                  </a:lnTo>
                  <a:lnTo>
                    <a:pt x="1262" y="669"/>
                  </a:lnTo>
                  <a:close/>
                  <a:moveTo>
                    <a:pt x="5509" y="3192"/>
                  </a:moveTo>
                  <a:lnTo>
                    <a:pt x="5509" y="5380"/>
                  </a:lnTo>
                  <a:lnTo>
                    <a:pt x="4505" y="5380"/>
                  </a:lnTo>
                  <a:lnTo>
                    <a:pt x="4505" y="3192"/>
                  </a:lnTo>
                  <a:close/>
                  <a:moveTo>
                    <a:pt x="927" y="0"/>
                  </a:moveTo>
                  <a:cubicBezTo>
                    <a:pt x="747" y="0"/>
                    <a:pt x="593" y="155"/>
                    <a:pt x="593" y="335"/>
                  </a:cubicBezTo>
                  <a:lnTo>
                    <a:pt x="593" y="5380"/>
                  </a:lnTo>
                  <a:lnTo>
                    <a:pt x="335" y="5380"/>
                  </a:lnTo>
                  <a:cubicBezTo>
                    <a:pt x="155" y="5380"/>
                    <a:pt x="1" y="5534"/>
                    <a:pt x="1" y="5714"/>
                  </a:cubicBezTo>
                  <a:cubicBezTo>
                    <a:pt x="1" y="5894"/>
                    <a:pt x="155" y="6049"/>
                    <a:pt x="335" y="6049"/>
                  </a:cubicBezTo>
                  <a:lnTo>
                    <a:pt x="6384" y="6049"/>
                  </a:lnTo>
                  <a:cubicBezTo>
                    <a:pt x="6564" y="6049"/>
                    <a:pt x="6718" y="5894"/>
                    <a:pt x="6718" y="5714"/>
                  </a:cubicBezTo>
                  <a:cubicBezTo>
                    <a:pt x="6718" y="5534"/>
                    <a:pt x="6564" y="5380"/>
                    <a:pt x="6384" y="5380"/>
                  </a:cubicBezTo>
                  <a:lnTo>
                    <a:pt x="6152" y="5380"/>
                  </a:lnTo>
                  <a:lnTo>
                    <a:pt x="6152" y="2857"/>
                  </a:lnTo>
                  <a:cubicBezTo>
                    <a:pt x="6152" y="2677"/>
                    <a:pt x="6024" y="2523"/>
                    <a:pt x="5818" y="2523"/>
                  </a:cubicBezTo>
                  <a:lnTo>
                    <a:pt x="4170" y="2523"/>
                  </a:lnTo>
                  <a:cubicBezTo>
                    <a:pt x="3990" y="2523"/>
                    <a:pt x="3836" y="2677"/>
                    <a:pt x="3836" y="2857"/>
                  </a:cubicBezTo>
                  <a:lnTo>
                    <a:pt x="3861" y="2857"/>
                  </a:lnTo>
                  <a:lnTo>
                    <a:pt x="3861" y="5380"/>
                  </a:lnTo>
                  <a:lnTo>
                    <a:pt x="2909" y="5380"/>
                  </a:lnTo>
                  <a:lnTo>
                    <a:pt x="2909" y="335"/>
                  </a:lnTo>
                  <a:cubicBezTo>
                    <a:pt x="2909" y="155"/>
                    <a:pt x="2755" y="0"/>
                    <a:pt x="2575" y="0"/>
                  </a:cubicBezTo>
                  <a:close/>
                </a:path>
              </a:pathLst>
            </a:custGeom>
            <a:solidFill>
              <a:srgbClr val="1D2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189;p27">
              <a:extLst>
                <a:ext uri="{FF2B5EF4-FFF2-40B4-BE49-F238E27FC236}">
                  <a16:creationId xmlns:a16="http://schemas.microsoft.com/office/drawing/2014/main" id="{B170FD57-77B3-4CFC-B4AF-60DE636BD76F}"/>
                </a:ext>
              </a:extLst>
            </p:cNvPr>
            <p:cNvSpPr/>
            <p:nvPr/>
          </p:nvSpPr>
          <p:spPr>
            <a:xfrm>
              <a:off x="3151163" y="3529726"/>
              <a:ext cx="17190" cy="14988"/>
            </a:xfrm>
            <a:custGeom>
              <a:avLst/>
              <a:gdLst/>
              <a:ahLst/>
              <a:cxnLst/>
              <a:rect l="l" t="t" r="r" b="b"/>
              <a:pathLst>
                <a:path w="773" h="674" extrusionOk="0">
                  <a:moveTo>
                    <a:pt x="372" y="0"/>
                  </a:moveTo>
                  <a:cubicBezTo>
                    <a:pt x="333" y="0"/>
                    <a:pt x="294" y="8"/>
                    <a:pt x="258" y="26"/>
                  </a:cubicBezTo>
                  <a:cubicBezTo>
                    <a:pt x="78" y="104"/>
                    <a:pt x="1" y="309"/>
                    <a:pt x="78" y="464"/>
                  </a:cubicBezTo>
                  <a:cubicBezTo>
                    <a:pt x="135" y="597"/>
                    <a:pt x="248" y="674"/>
                    <a:pt x="376" y="674"/>
                  </a:cubicBezTo>
                  <a:cubicBezTo>
                    <a:pt x="421" y="674"/>
                    <a:pt x="468" y="664"/>
                    <a:pt x="515" y="644"/>
                  </a:cubicBezTo>
                  <a:cubicBezTo>
                    <a:pt x="670" y="567"/>
                    <a:pt x="773" y="387"/>
                    <a:pt x="696" y="207"/>
                  </a:cubicBezTo>
                  <a:cubicBezTo>
                    <a:pt x="636" y="88"/>
                    <a:pt x="502" y="0"/>
                    <a:pt x="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90;p27">
              <a:extLst>
                <a:ext uri="{FF2B5EF4-FFF2-40B4-BE49-F238E27FC236}">
                  <a16:creationId xmlns:a16="http://schemas.microsoft.com/office/drawing/2014/main" id="{B3C26D60-9AA0-4D58-89D9-D5EFDB1FFF21}"/>
                </a:ext>
              </a:extLst>
            </p:cNvPr>
            <p:cNvSpPr/>
            <p:nvPr/>
          </p:nvSpPr>
          <p:spPr>
            <a:xfrm>
              <a:off x="2973730" y="3529726"/>
              <a:ext cx="380083" cy="356022"/>
            </a:xfrm>
            <a:custGeom>
              <a:avLst/>
              <a:gdLst/>
              <a:ahLst/>
              <a:cxnLst/>
              <a:rect l="l" t="t" r="r" b="b"/>
              <a:pathLst>
                <a:path w="17092" h="16010" extrusionOk="0">
                  <a:moveTo>
                    <a:pt x="16396" y="10579"/>
                  </a:moveTo>
                  <a:lnTo>
                    <a:pt x="16396" y="11763"/>
                  </a:lnTo>
                  <a:lnTo>
                    <a:pt x="16422" y="11763"/>
                  </a:lnTo>
                  <a:cubicBezTo>
                    <a:pt x="16422" y="11995"/>
                    <a:pt x="16216" y="12175"/>
                    <a:pt x="16010" y="12175"/>
                  </a:cubicBezTo>
                  <a:lnTo>
                    <a:pt x="1056" y="12175"/>
                  </a:lnTo>
                  <a:cubicBezTo>
                    <a:pt x="850" y="12175"/>
                    <a:pt x="644" y="11995"/>
                    <a:pt x="644" y="11763"/>
                  </a:cubicBezTo>
                  <a:lnTo>
                    <a:pt x="644" y="10579"/>
                  </a:lnTo>
                  <a:close/>
                  <a:moveTo>
                    <a:pt x="9884" y="12844"/>
                  </a:moveTo>
                  <a:lnTo>
                    <a:pt x="10090" y="14697"/>
                  </a:lnTo>
                  <a:cubicBezTo>
                    <a:pt x="10116" y="14929"/>
                    <a:pt x="10193" y="15161"/>
                    <a:pt x="10322" y="15341"/>
                  </a:cubicBezTo>
                  <a:lnTo>
                    <a:pt x="6744" y="15341"/>
                  </a:lnTo>
                  <a:cubicBezTo>
                    <a:pt x="6873" y="15161"/>
                    <a:pt x="6950" y="14929"/>
                    <a:pt x="6976" y="14697"/>
                  </a:cubicBezTo>
                  <a:lnTo>
                    <a:pt x="7207" y="12844"/>
                  </a:lnTo>
                  <a:close/>
                  <a:moveTo>
                    <a:pt x="1056" y="1"/>
                  </a:moveTo>
                  <a:cubicBezTo>
                    <a:pt x="464" y="1"/>
                    <a:pt x="1" y="490"/>
                    <a:pt x="1" y="1082"/>
                  </a:cubicBezTo>
                  <a:lnTo>
                    <a:pt x="1" y="11763"/>
                  </a:lnTo>
                  <a:cubicBezTo>
                    <a:pt x="1" y="12355"/>
                    <a:pt x="464" y="12844"/>
                    <a:pt x="1056" y="12844"/>
                  </a:cubicBezTo>
                  <a:lnTo>
                    <a:pt x="6538" y="12844"/>
                  </a:lnTo>
                  <a:lnTo>
                    <a:pt x="6332" y="14620"/>
                  </a:lnTo>
                  <a:cubicBezTo>
                    <a:pt x="6281" y="15032"/>
                    <a:pt x="5921" y="15341"/>
                    <a:pt x="5509" y="15341"/>
                  </a:cubicBezTo>
                  <a:lnTo>
                    <a:pt x="5020" y="15341"/>
                  </a:lnTo>
                  <a:cubicBezTo>
                    <a:pt x="4840" y="15341"/>
                    <a:pt x="4685" y="15495"/>
                    <a:pt x="4685" y="15675"/>
                  </a:cubicBezTo>
                  <a:cubicBezTo>
                    <a:pt x="4685" y="15881"/>
                    <a:pt x="4840" y="16010"/>
                    <a:pt x="5020" y="16010"/>
                  </a:cubicBezTo>
                  <a:lnTo>
                    <a:pt x="12046" y="16010"/>
                  </a:lnTo>
                  <a:cubicBezTo>
                    <a:pt x="12226" y="16010"/>
                    <a:pt x="12381" y="15881"/>
                    <a:pt x="12381" y="15675"/>
                  </a:cubicBezTo>
                  <a:cubicBezTo>
                    <a:pt x="12381" y="15495"/>
                    <a:pt x="12252" y="15341"/>
                    <a:pt x="12046" y="15341"/>
                  </a:cubicBezTo>
                  <a:lnTo>
                    <a:pt x="11583" y="15341"/>
                  </a:lnTo>
                  <a:cubicBezTo>
                    <a:pt x="11145" y="15341"/>
                    <a:pt x="10811" y="15032"/>
                    <a:pt x="10759" y="14620"/>
                  </a:cubicBezTo>
                  <a:lnTo>
                    <a:pt x="10553" y="12844"/>
                  </a:lnTo>
                  <a:lnTo>
                    <a:pt x="16010" y="12844"/>
                  </a:lnTo>
                  <a:cubicBezTo>
                    <a:pt x="16602" y="12844"/>
                    <a:pt x="17091" y="12355"/>
                    <a:pt x="17091" y="11763"/>
                  </a:cubicBezTo>
                  <a:lnTo>
                    <a:pt x="17091" y="1082"/>
                  </a:lnTo>
                  <a:cubicBezTo>
                    <a:pt x="17091" y="490"/>
                    <a:pt x="16602" y="1"/>
                    <a:pt x="16010" y="1"/>
                  </a:cubicBezTo>
                  <a:lnTo>
                    <a:pt x="9807" y="1"/>
                  </a:lnTo>
                  <a:cubicBezTo>
                    <a:pt x="9627" y="1"/>
                    <a:pt x="9472" y="155"/>
                    <a:pt x="9472" y="335"/>
                  </a:cubicBezTo>
                  <a:cubicBezTo>
                    <a:pt x="9472" y="515"/>
                    <a:pt x="9627" y="670"/>
                    <a:pt x="9807" y="670"/>
                  </a:cubicBezTo>
                  <a:lnTo>
                    <a:pt x="16010" y="670"/>
                  </a:lnTo>
                  <a:cubicBezTo>
                    <a:pt x="16216" y="670"/>
                    <a:pt x="16422" y="850"/>
                    <a:pt x="16422" y="1082"/>
                  </a:cubicBezTo>
                  <a:lnTo>
                    <a:pt x="16422" y="9936"/>
                  </a:lnTo>
                  <a:lnTo>
                    <a:pt x="670" y="9936"/>
                  </a:lnTo>
                  <a:lnTo>
                    <a:pt x="670" y="1082"/>
                  </a:lnTo>
                  <a:cubicBezTo>
                    <a:pt x="670" y="850"/>
                    <a:pt x="850" y="670"/>
                    <a:pt x="1056" y="670"/>
                  </a:cubicBezTo>
                  <a:lnTo>
                    <a:pt x="6873" y="670"/>
                  </a:lnTo>
                  <a:cubicBezTo>
                    <a:pt x="7053" y="670"/>
                    <a:pt x="7207" y="515"/>
                    <a:pt x="7207" y="335"/>
                  </a:cubicBezTo>
                  <a:cubicBezTo>
                    <a:pt x="7207" y="155"/>
                    <a:pt x="7053" y="1"/>
                    <a:pt x="6873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91;p27">
              <a:extLst>
                <a:ext uri="{FF2B5EF4-FFF2-40B4-BE49-F238E27FC236}">
                  <a16:creationId xmlns:a16="http://schemas.microsoft.com/office/drawing/2014/main" id="{FEC3D2EF-8BEE-4D39-8383-94D30D6961F9}"/>
                </a:ext>
              </a:extLst>
            </p:cNvPr>
            <p:cNvSpPr/>
            <p:nvPr/>
          </p:nvSpPr>
          <p:spPr>
            <a:xfrm>
              <a:off x="3174624" y="3580094"/>
              <a:ext cx="141986" cy="141964"/>
            </a:xfrm>
            <a:custGeom>
              <a:avLst/>
              <a:gdLst/>
              <a:ahLst/>
              <a:cxnLst/>
              <a:rect l="l" t="t" r="r" b="b"/>
              <a:pathLst>
                <a:path w="6385" h="6384" extrusionOk="0">
                  <a:moveTo>
                    <a:pt x="3527" y="696"/>
                  </a:moveTo>
                  <a:cubicBezTo>
                    <a:pt x="4763" y="850"/>
                    <a:pt x="5715" y="1957"/>
                    <a:pt x="5715" y="3192"/>
                  </a:cubicBezTo>
                  <a:lnTo>
                    <a:pt x="5715" y="3321"/>
                  </a:lnTo>
                  <a:cubicBezTo>
                    <a:pt x="5689" y="3836"/>
                    <a:pt x="5509" y="4325"/>
                    <a:pt x="5200" y="4736"/>
                  </a:cubicBezTo>
                  <a:lnTo>
                    <a:pt x="3527" y="3063"/>
                  </a:lnTo>
                  <a:lnTo>
                    <a:pt x="3527" y="696"/>
                  </a:lnTo>
                  <a:close/>
                  <a:moveTo>
                    <a:pt x="2858" y="696"/>
                  </a:moveTo>
                  <a:lnTo>
                    <a:pt x="2858" y="3192"/>
                  </a:lnTo>
                  <a:cubicBezTo>
                    <a:pt x="2858" y="3295"/>
                    <a:pt x="2909" y="3372"/>
                    <a:pt x="2961" y="3450"/>
                  </a:cubicBezTo>
                  <a:lnTo>
                    <a:pt x="4737" y="5200"/>
                  </a:lnTo>
                  <a:cubicBezTo>
                    <a:pt x="4299" y="5534"/>
                    <a:pt x="3759" y="5715"/>
                    <a:pt x="3192" y="5715"/>
                  </a:cubicBezTo>
                  <a:cubicBezTo>
                    <a:pt x="1803" y="5715"/>
                    <a:pt x="670" y="4582"/>
                    <a:pt x="670" y="3192"/>
                  </a:cubicBezTo>
                  <a:cubicBezTo>
                    <a:pt x="670" y="1931"/>
                    <a:pt x="1622" y="876"/>
                    <a:pt x="2858" y="696"/>
                  </a:cubicBezTo>
                  <a:close/>
                  <a:moveTo>
                    <a:pt x="3192" y="1"/>
                  </a:moveTo>
                  <a:cubicBezTo>
                    <a:pt x="1442" y="1"/>
                    <a:pt x="1" y="1442"/>
                    <a:pt x="1" y="3192"/>
                  </a:cubicBezTo>
                  <a:cubicBezTo>
                    <a:pt x="1" y="4968"/>
                    <a:pt x="1442" y="6384"/>
                    <a:pt x="3192" y="6384"/>
                  </a:cubicBezTo>
                  <a:cubicBezTo>
                    <a:pt x="4068" y="6384"/>
                    <a:pt x="4865" y="6049"/>
                    <a:pt x="5457" y="5457"/>
                  </a:cubicBezTo>
                  <a:cubicBezTo>
                    <a:pt x="6049" y="4865"/>
                    <a:pt x="6384" y="4042"/>
                    <a:pt x="6384" y="3192"/>
                  </a:cubicBezTo>
                  <a:cubicBezTo>
                    <a:pt x="6384" y="1442"/>
                    <a:pt x="4968" y="1"/>
                    <a:pt x="3192" y="1"/>
                  </a:cubicBezTo>
                  <a:close/>
                </a:path>
              </a:pathLst>
            </a:custGeom>
            <a:solidFill>
              <a:srgbClr val="1D2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713232" y="457199"/>
            <a:ext cx="7717500" cy="855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Violação de dados por empresas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080BDB2-2A0B-4516-9A30-EE58139FD583}"/>
              </a:ext>
            </a:extLst>
          </p:cNvPr>
          <p:cNvSpPr/>
          <p:nvPr/>
        </p:nvSpPr>
        <p:spPr>
          <a:xfrm>
            <a:off x="2285982" y="78063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Montserrat Medium"/>
              </a:rPr>
              <a:t>A análise mostra o total de ataques registrados para cada empresa.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DCE862-3FD0-481B-8E88-08E3A9563C51}"/>
              </a:ext>
            </a:extLst>
          </p:cNvPr>
          <p:cNvSpPr/>
          <p:nvPr/>
        </p:nvSpPr>
        <p:spPr>
          <a:xfrm>
            <a:off x="1556658" y="1312333"/>
            <a:ext cx="5902476" cy="85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b="1" dirty="0">
                <a:solidFill>
                  <a:schemeClr val="dk1"/>
                </a:solidFill>
                <a:latin typeface="Montserrat Medium"/>
              </a:rPr>
              <a:t>As empresas Bank </a:t>
            </a:r>
            <a:r>
              <a:rPr lang="pt-BR" sz="1000" b="1" dirty="0" err="1">
                <a:solidFill>
                  <a:schemeClr val="dk1"/>
                </a:solidFill>
                <a:latin typeface="Montserrat Medium"/>
              </a:rPr>
              <a:t>of</a:t>
            </a:r>
            <a:r>
              <a:rPr lang="pt-BR" sz="1000" b="1" dirty="0">
                <a:solidFill>
                  <a:schemeClr val="dk1"/>
                </a:solidFill>
                <a:latin typeface="Montserrat Medium"/>
              </a:rPr>
              <a:t> </a:t>
            </a:r>
            <a:r>
              <a:rPr lang="pt-BR" sz="1000" b="1" dirty="0" err="1">
                <a:solidFill>
                  <a:schemeClr val="dk1"/>
                </a:solidFill>
                <a:latin typeface="Montserrat Medium"/>
              </a:rPr>
              <a:t>America</a:t>
            </a:r>
            <a:r>
              <a:rPr lang="pt-BR" sz="1000" b="1" dirty="0">
                <a:solidFill>
                  <a:schemeClr val="dk1"/>
                </a:solidFill>
                <a:latin typeface="Montserrat Medium"/>
              </a:rPr>
              <a:t> (Banco), AT&amp;T(Telecom) e McDonald's(Fast-Food)  lideram os números de ataques no período apresentado, mesmo atuando em segmentos diferentes. São empresas com grandes bases de dados e informações sensíveis.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ECC98C-CBA4-4F64-9EE7-DF4814B0D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B61597-DDB0-4301-9998-30FAB5552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35" y="2031722"/>
            <a:ext cx="8194158" cy="29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713232" y="457199"/>
            <a:ext cx="7717500" cy="855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Ranking das 5 senhas mais usadas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080BDB2-2A0B-4516-9A30-EE58139FD583}"/>
              </a:ext>
            </a:extLst>
          </p:cNvPr>
          <p:cNvSpPr/>
          <p:nvPr/>
        </p:nvSpPr>
        <p:spPr>
          <a:xfrm>
            <a:off x="2285982" y="78063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Montserrat Medium"/>
              </a:rPr>
              <a:t>A análise consiste em mostrar a 5 senhas mais utilizadas pelos usuários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DCE862-3FD0-481B-8E88-08E3A9563C51}"/>
              </a:ext>
            </a:extLst>
          </p:cNvPr>
          <p:cNvSpPr/>
          <p:nvPr/>
        </p:nvSpPr>
        <p:spPr>
          <a:xfrm>
            <a:off x="1862648" y="1312333"/>
            <a:ext cx="55964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b="1" dirty="0">
                <a:solidFill>
                  <a:schemeClr val="dk1"/>
                </a:solidFill>
                <a:latin typeface="Montserrat Medium"/>
              </a:rPr>
              <a:t>As senhas apresentadas no ranking são senhas mais comuns e inseguras para utilização e por incrível que pareça são as mais usadas.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ECC98C-CBA4-4F64-9EE7-DF4814B0D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7E3E8CC-E749-47D5-91DA-F1D641F18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78" y="2237501"/>
            <a:ext cx="8416644" cy="274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3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713232" y="457199"/>
            <a:ext cx="7717500" cy="855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As categorias mais usadas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080BDB2-2A0B-4516-9A30-EE58139FD583}"/>
              </a:ext>
            </a:extLst>
          </p:cNvPr>
          <p:cNvSpPr/>
          <p:nvPr/>
        </p:nvSpPr>
        <p:spPr>
          <a:xfrm>
            <a:off x="2285982" y="78063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Montserrat Medium"/>
              </a:rPr>
              <a:t>A análise destaca as categorias usadas para criar senhas.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DCE862-3FD0-481B-8E88-08E3A9563C51}"/>
              </a:ext>
            </a:extLst>
          </p:cNvPr>
          <p:cNvSpPr/>
          <p:nvPr/>
        </p:nvSpPr>
        <p:spPr>
          <a:xfrm>
            <a:off x="1773739" y="1011466"/>
            <a:ext cx="5596485" cy="7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b="1" dirty="0">
                <a:solidFill>
                  <a:schemeClr val="dk1"/>
                </a:solidFill>
                <a:latin typeface="Montserrat Medium"/>
              </a:rPr>
              <a:t>Os dados abaixo indicam que as categorias de senhas mais frequentemente utilizadas são aquelas que incluem nomes, preferências masculinas (como nomes de carros) e senhas alfanuméricas. Entre essas três categorias, as senhas alfanuméricas são geralmente consideradas as mais seguras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ECC98C-CBA4-4F64-9EE7-DF4814B0D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D79AADB-389A-456D-8F8D-1D3217609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200" y="1991847"/>
            <a:ext cx="2848361" cy="26092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E9155B-3107-4D84-BA46-28A1698ED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561" y="2489253"/>
            <a:ext cx="1515803" cy="16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713232" y="457199"/>
            <a:ext cx="7717500" cy="855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As 10 senhas com mais força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080BDB2-2A0B-4516-9A30-EE58139FD583}"/>
              </a:ext>
            </a:extLst>
          </p:cNvPr>
          <p:cNvSpPr/>
          <p:nvPr/>
        </p:nvSpPr>
        <p:spPr>
          <a:xfrm>
            <a:off x="2285982" y="78063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Montserrat Medium"/>
              </a:rPr>
              <a:t>A análise mostra 10 senhas com mais força, com base na força atribuída a cada senha.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DCE862-3FD0-481B-8E88-08E3A9563C51}"/>
              </a:ext>
            </a:extLst>
          </p:cNvPr>
          <p:cNvSpPr/>
          <p:nvPr/>
        </p:nvSpPr>
        <p:spPr>
          <a:xfrm>
            <a:off x="1862648" y="1312333"/>
            <a:ext cx="5596485" cy="85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b="1" dirty="0">
                <a:solidFill>
                  <a:schemeClr val="dk1"/>
                </a:solidFill>
                <a:latin typeface="Montserrat Medium"/>
              </a:rPr>
              <a:t>As Senhas mais fortes listadas abaixo incluem uma combinação de letras e números (alfanuméricas), tornando-as mais resistentes a tentativas de quebra por parte de hackers.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ECC98C-CBA4-4F64-9EE7-DF4814B0D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07A9A86-06A5-4F86-8636-F6DD8084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23" y="2097433"/>
            <a:ext cx="8341842" cy="26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9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1FE6-680C-4C51-9756-8E13CC2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9E4B43-4725-4AE6-B456-DB0F6A55E910}"/>
              </a:ext>
            </a:extLst>
          </p:cNvPr>
          <p:cNvSpPr txBox="1"/>
          <p:nvPr/>
        </p:nvSpPr>
        <p:spPr>
          <a:xfrm>
            <a:off x="849086" y="1005900"/>
            <a:ext cx="77175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dk1"/>
                </a:solidFill>
                <a:latin typeface="Montserrat Medium"/>
              </a:rPr>
              <a:t>Em resumo, as análises realizadas revelaram que senhas fracas são um problema comum e que senhas alfanuméricas são mais seguras e confiáveis. Empresas enfrentam desafios significativos de segurança cibernética, uma vez que lidam com uma grande quantidades de dados com custos altos associados a violações de dados. </a:t>
            </a:r>
          </a:p>
          <a:p>
            <a:pPr algn="ctr"/>
            <a:endParaRPr lang="pt-BR" dirty="0">
              <a:solidFill>
                <a:schemeClr val="dk1"/>
              </a:solidFill>
              <a:latin typeface="Montserrat Medium"/>
            </a:endParaRPr>
          </a:p>
          <a:p>
            <a:pPr algn="ctr"/>
            <a:r>
              <a:rPr lang="pt-BR" dirty="0">
                <a:solidFill>
                  <a:schemeClr val="dk1"/>
                </a:solidFill>
                <a:latin typeface="Montserrat Medium"/>
              </a:rPr>
              <a:t>Assim, devido ao uso crescente de Big Data a necessidade de medidas de segurança é evidente e essencial, especialmente em estados mais propensos a ataques cibernéticos, como Califórnia e Nova York, conforme ilustra o nosso dataset. </a:t>
            </a:r>
          </a:p>
          <a:p>
            <a:pPr algn="ctr"/>
            <a:endParaRPr lang="pt-BR" dirty="0">
              <a:solidFill>
                <a:schemeClr val="dk1"/>
              </a:solidFill>
              <a:latin typeface="Montserrat Medium"/>
            </a:endParaRPr>
          </a:p>
          <a:p>
            <a:pPr algn="ctr"/>
            <a:r>
              <a:rPr lang="pt-BR" dirty="0">
                <a:solidFill>
                  <a:schemeClr val="dk1"/>
                </a:solidFill>
                <a:latin typeface="Montserrat Medium"/>
              </a:rPr>
              <a:t>O objetivo do </a:t>
            </a:r>
            <a:r>
              <a:rPr lang="pt-BR" b="1" dirty="0" err="1">
                <a:solidFill>
                  <a:schemeClr val="dk1"/>
                </a:solidFill>
                <a:latin typeface="Montserrat Medium"/>
              </a:rPr>
              <a:t>PassManager</a:t>
            </a:r>
            <a:r>
              <a:rPr lang="pt-BR" dirty="0">
                <a:solidFill>
                  <a:schemeClr val="dk1"/>
                </a:solidFill>
                <a:latin typeface="Montserrat Medium"/>
              </a:rPr>
              <a:t> é trazer uma solução de tecnologia que visa trazer segurança e mobilidade para o gerenciamento de senhas em num único lugar, proporcionando aos usuários facilidade e flexibilidade para manipulação das suas senhas pessoais, nosso foco é trazer para o usuário a melhor experiência possível durante o uso do app.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1F79AC-D8A3-4DFA-966F-33E04CF1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5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>
            <a:spLocks noGrp="1"/>
          </p:cNvSpPr>
          <p:nvPr>
            <p:ph type="title"/>
          </p:nvPr>
        </p:nvSpPr>
        <p:spPr>
          <a:xfrm>
            <a:off x="713232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BIBLIOGRAFIA</a:t>
            </a:r>
            <a:endParaRPr dirty="0"/>
          </a:p>
        </p:txBody>
      </p:sp>
      <p:pic>
        <p:nvPicPr>
          <p:cNvPr id="73" name="Imagem 72">
            <a:extLst>
              <a:ext uri="{FF2B5EF4-FFF2-40B4-BE49-F238E27FC236}">
                <a16:creationId xmlns:a16="http://schemas.microsoft.com/office/drawing/2014/main" id="{5EC6B3CC-F0D0-43B7-A3F0-95D2966B4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1A721EB-204D-4C3A-9DA4-312D90FF2CFD}"/>
              </a:ext>
            </a:extLst>
          </p:cNvPr>
          <p:cNvSpPr txBox="1"/>
          <p:nvPr/>
        </p:nvSpPr>
        <p:spPr>
          <a:xfrm>
            <a:off x="457200" y="1298980"/>
            <a:ext cx="885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Montserrat Medium"/>
              </a:rPr>
              <a:t>Link do Caderno: </a:t>
            </a:r>
            <a:r>
              <a:rPr lang="pt-BR" sz="1200" dirty="0">
                <a:solidFill>
                  <a:schemeClr val="dk1"/>
                </a:solidFill>
                <a:latin typeface="Montserrat Medium"/>
              </a:rPr>
              <a:t>https://colab.research.google.com/drive/1vabg3JbCht781qlHkL8qc67_xyFEJWFq#scrollTo=dbqvSO79Zqzn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D8BCB0-DB74-4E66-A942-BBED3D9F7955}"/>
              </a:ext>
            </a:extLst>
          </p:cNvPr>
          <p:cNvSpPr txBox="1"/>
          <p:nvPr/>
        </p:nvSpPr>
        <p:spPr>
          <a:xfrm>
            <a:off x="457200" y="2202494"/>
            <a:ext cx="885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Montserrat Medium"/>
              </a:rPr>
              <a:t>Link do Dataset 1 (Ataques e Custos): </a:t>
            </a:r>
          </a:p>
          <a:p>
            <a:r>
              <a:rPr lang="pt-BR" sz="1200" dirty="0">
                <a:solidFill>
                  <a:schemeClr val="dk1"/>
                </a:solidFill>
                <a:latin typeface="Montserrat Medium"/>
              </a:rPr>
              <a:t>https://www.sciencedirect.com/science/article/pii/S2352340921002080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E1DFDF-7F6D-4DD6-ACA6-0CC362028EEB}"/>
              </a:ext>
            </a:extLst>
          </p:cNvPr>
          <p:cNvSpPr txBox="1"/>
          <p:nvPr/>
        </p:nvSpPr>
        <p:spPr>
          <a:xfrm>
            <a:off x="457200" y="3106008"/>
            <a:ext cx="885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Montserrat Medium"/>
              </a:rPr>
              <a:t>Link do Dataset 2 (Senhas): </a:t>
            </a:r>
          </a:p>
          <a:p>
            <a:r>
              <a:rPr lang="pt-BR" sz="1200" dirty="0">
                <a:solidFill>
                  <a:schemeClr val="dk1"/>
                </a:solidFill>
                <a:latin typeface="Montserrat Medium"/>
              </a:rPr>
              <a:t>https://www.kaggle.com/datasets/utkarshx27/passwords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6;p20">
            <a:extLst>
              <a:ext uri="{FF2B5EF4-FFF2-40B4-BE49-F238E27FC236}">
                <a16:creationId xmlns:a16="http://schemas.microsoft.com/office/drawing/2014/main" id="{C46BF980-F8E5-428F-ADB5-4A713F0CF656}"/>
              </a:ext>
            </a:extLst>
          </p:cNvPr>
          <p:cNvSpPr txBox="1">
            <a:spLocks/>
          </p:cNvSpPr>
          <p:nvPr/>
        </p:nvSpPr>
        <p:spPr>
          <a:xfrm>
            <a:off x="713232" y="1295400"/>
            <a:ext cx="77175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400" dirty="0">
                <a:solidFill>
                  <a:srgbClr val="1D2D44"/>
                </a:solidFill>
              </a:rPr>
              <a:t>Componentes do grupo:</a:t>
            </a:r>
          </a:p>
          <a:p>
            <a:endParaRPr lang="pt-BR" sz="1400" dirty="0"/>
          </a:p>
          <a:p>
            <a:r>
              <a:rPr lang="pt-BR" sz="1400" b="0" dirty="0"/>
              <a:t>Aline Germano Costa - RA 21022950</a:t>
            </a:r>
          </a:p>
          <a:p>
            <a:endParaRPr lang="pt-BR" sz="1400" b="0" dirty="0"/>
          </a:p>
          <a:p>
            <a:r>
              <a:rPr lang="pt-BR" sz="1400" b="0" dirty="0"/>
              <a:t>Bruna Dias Albuquerque - RA 22074311</a:t>
            </a:r>
          </a:p>
          <a:p>
            <a:endParaRPr lang="pt-BR" sz="1400" b="0" dirty="0"/>
          </a:p>
          <a:p>
            <a:r>
              <a:rPr lang="pt-BR" sz="1400" b="0" dirty="0"/>
              <a:t>Bruna Rodrigues da Silva </a:t>
            </a:r>
            <a:r>
              <a:rPr lang="pt-BR" sz="1400" b="0" dirty="0" err="1"/>
              <a:t>Pavechi</a:t>
            </a:r>
            <a:r>
              <a:rPr lang="pt-BR" sz="1400" b="0" dirty="0"/>
              <a:t> - RA 21022951</a:t>
            </a:r>
          </a:p>
          <a:p>
            <a:endParaRPr lang="pt-BR" sz="1400" b="0" dirty="0"/>
          </a:p>
          <a:p>
            <a:r>
              <a:rPr lang="pt-BR" sz="1400" b="0" dirty="0"/>
              <a:t>Mary Alice Aparecida Guilherme - RA 22023051</a:t>
            </a:r>
          </a:p>
          <a:p>
            <a:endParaRPr lang="pt-BR" sz="1400" b="0" dirty="0"/>
          </a:p>
          <a:p>
            <a:r>
              <a:rPr lang="pt-BR" sz="1400" b="0" dirty="0"/>
              <a:t>Mateus Quintino Vieira Santos - RA 22023854</a:t>
            </a:r>
          </a:p>
          <a:p>
            <a:endParaRPr lang="pt-BR" sz="1400" b="0" dirty="0"/>
          </a:p>
          <a:p>
            <a:r>
              <a:rPr lang="pt-BR" sz="1400" b="0" dirty="0"/>
              <a:t>Raquel </a:t>
            </a:r>
            <a:r>
              <a:rPr lang="pt-BR" sz="1400" b="0" dirty="0" err="1"/>
              <a:t>Anício</a:t>
            </a:r>
            <a:r>
              <a:rPr lang="pt-BR" sz="1400" b="0" dirty="0"/>
              <a:t> - RA 21022954</a:t>
            </a:r>
          </a:p>
          <a:p>
            <a:endParaRPr lang="pt-BR" sz="1400" b="0" dirty="0"/>
          </a:p>
          <a:p>
            <a:r>
              <a:rPr lang="pt-BR" sz="1400" b="0" dirty="0"/>
              <a:t>Yasmin Renata - RA 19020393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649E7A-F426-40C0-A862-60F89BF32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36374" y="214740"/>
            <a:ext cx="1709894" cy="6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13232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AGENDA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995E2CB-C0ED-4620-9ECE-EEB2B31D364B}"/>
              </a:ext>
            </a:extLst>
          </p:cNvPr>
          <p:cNvGrpSpPr/>
          <p:nvPr/>
        </p:nvGrpSpPr>
        <p:grpSpPr>
          <a:xfrm>
            <a:off x="1862666" y="1306150"/>
            <a:ext cx="1724400" cy="855000"/>
            <a:chOff x="711200" y="1304050"/>
            <a:chExt cx="1724400" cy="855000"/>
          </a:xfrm>
        </p:grpSpPr>
        <p:sp>
          <p:nvSpPr>
            <p:cNvPr id="180" name="Google Shape;474;p22">
              <a:hlinkClick r:id="rId3" action="ppaction://hlinksldjump"/>
              <a:extLst>
                <a:ext uri="{FF2B5EF4-FFF2-40B4-BE49-F238E27FC236}">
                  <a16:creationId xmlns:a16="http://schemas.microsoft.com/office/drawing/2014/main" id="{5C37662F-2824-46EA-96B6-6B2236347F21}"/>
                </a:ext>
              </a:extLst>
            </p:cNvPr>
            <p:cNvSpPr txBox="1"/>
            <p:nvPr/>
          </p:nvSpPr>
          <p:spPr>
            <a:xfrm>
              <a:off x="711200" y="1304050"/>
              <a:ext cx="172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sz="1600" b="1" dirty="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1" name="Google Shape;475;p22">
              <a:hlinkClick r:id="rId3" action="ppaction://hlinksldjump"/>
              <a:extLst>
                <a:ext uri="{FF2B5EF4-FFF2-40B4-BE49-F238E27FC236}">
                  <a16:creationId xmlns:a16="http://schemas.microsoft.com/office/drawing/2014/main" id="{EC6B4540-C146-43DC-AAE3-6BAB2FBDDE15}"/>
                </a:ext>
              </a:extLst>
            </p:cNvPr>
            <p:cNvSpPr txBox="1"/>
            <p:nvPr/>
          </p:nvSpPr>
          <p:spPr>
            <a:xfrm>
              <a:off x="711200" y="1597450"/>
              <a:ext cx="17244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EXPLORAÇÃO DOS DADOS</a:t>
              </a:r>
              <a:endParaRPr sz="12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F1A9C37-EA32-47BE-B358-5F2A46F21B74}"/>
              </a:ext>
            </a:extLst>
          </p:cNvPr>
          <p:cNvGrpSpPr/>
          <p:nvPr/>
        </p:nvGrpSpPr>
        <p:grpSpPr>
          <a:xfrm>
            <a:off x="5638800" y="1304050"/>
            <a:ext cx="1724400" cy="855000"/>
            <a:chOff x="5638800" y="1304050"/>
            <a:chExt cx="1724400" cy="855000"/>
          </a:xfrm>
        </p:grpSpPr>
        <p:sp>
          <p:nvSpPr>
            <p:cNvPr id="182" name="Google Shape;474;p22">
              <a:hlinkClick r:id="rId4" action="ppaction://hlinksldjump"/>
              <a:extLst>
                <a:ext uri="{FF2B5EF4-FFF2-40B4-BE49-F238E27FC236}">
                  <a16:creationId xmlns:a16="http://schemas.microsoft.com/office/drawing/2014/main" id="{B6CD8B23-7B66-46BB-8C87-48848BEDAA4B}"/>
                </a:ext>
              </a:extLst>
            </p:cNvPr>
            <p:cNvSpPr txBox="1"/>
            <p:nvPr/>
          </p:nvSpPr>
          <p:spPr>
            <a:xfrm>
              <a:off x="5638800" y="1304050"/>
              <a:ext cx="172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02 - 10</a:t>
              </a:r>
              <a:endParaRPr sz="1600" b="1" dirty="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3" name="Google Shape;475;p22">
              <a:hlinkClick r:id="rId4" action="ppaction://hlinksldjump"/>
              <a:extLst>
                <a:ext uri="{FF2B5EF4-FFF2-40B4-BE49-F238E27FC236}">
                  <a16:creationId xmlns:a16="http://schemas.microsoft.com/office/drawing/2014/main" id="{6C8EBDAC-672F-4E6C-84E6-50D7D8F4971F}"/>
                </a:ext>
              </a:extLst>
            </p:cNvPr>
            <p:cNvSpPr txBox="1"/>
            <p:nvPr/>
          </p:nvSpPr>
          <p:spPr>
            <a:xfrm>
              <a:off x="5638800" y="1597450"/>
              <a:ext cx="17244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ANÁLISES</a:t>
              </a:r>
              <a:endParaRPr sz="12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pic>
        <p:nvPicPr>
          <p:cNvPr id="184" name="Imagem 183">
            <a:extLst>
              <a:ext uri="{FF2B5EF4-FFF2-40B4-BE49-F238E27FC236}">
                <a16:creationId xmlns:a16="http://schemas.microsoft.com/office/drawing/2014/main" id="{75C53D20-09FF-4909-AC7C-E9C019DFC6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5FFBBCA7-7143-4334-8B8A-D50CC0EF1CB3}"/>
              </a:ext>
            </a:extLst>
          </p:cNvPr>
          <p:cNvGrpSpPr/>
          <p:nvPr/>
        </p:nvGrpSpPr>
        <p:grpSpPr>
          <a:xfrm>
            <a:off x="1862666" y="2853451"/>
            <a:ext cx="1724400" cy="855000"/>
            <a:chOff x="5638800" y="1304050"/>
            <a:chExt cx="1724400" cy="855000"/>
          </a:xfrm>
        </p:grpSpPr>
        <p:sp>
          <p:nvSpPr>
            <p:cNvPr id="186" name="Google Shape;474;p2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BF3844-5C5E-4F3B-92EA-22A2481D0374}"/>
                </a:ext>
              </a:extLst>
            </p:cNvPr>
            <p:cNvSpPr txBox="1"/>
            <p:nvPr/>
          </p:nvSpPr>
          <p:spPr>
            <a:xfrm>
              <a:off x="5638800" y="1304050"/>
              <a:ext cx="172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10</a:t>
              </a:r>
              <a:endParaRPr sz="1600" b="1" dirty="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7" name="Google Shape;475;p22">
              <a:hlinkClick r:id="rId6" action="ppaction://hlinksldjump"/>
              <a:extLst>
                <a:ext uri="{FF2B5EF4-FFF2-40B4-BE49-F238E27FC236}">
                  <a16:creationId xmlns:a16="http://schemas.microsoft.com/office/drawing/2014/main" id="{A8FD5E29-DA71-4932-9ACC-B359DE0385B5}"/>
                </a:ext>
              </a:extLst>
            </p:cNvPr>
            <p:cNvSpPr txBox="1"/>
            <p:nvPr/>
          </p:nvSpPr>
          <p:spPr>
            <a:xfrm>
              <a:off x="5638800" y="1597450"/>
              <a:ext cx="17244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CONCLUSÃO</a:t>
              </a:r>
              <a:endParaRPr sz="12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960FC4F0-DE05-4926-88DD-75E69083A80A}"/>
              </a:ext>
            </a:extLst>
          </p:cNvPr>
          <p:cNvGrpSpPr/>
          <p:nvPr/>
        </p:nvGrpSpPr>
        <p:grpSpPr>
          <a:xfrm>
            <a:off x="5638800" y="2853451"/>
            <a:ext cx="1724400" cy="855000"/>
            <a:chOff x="5638800" y="1304050"/>
            <a:chExt cx="1724400" cy="855000"/>
          </a:xfrm>
        </p:grpSpPr>
        <p:sp>
          <p:nvSpPr>
            <p:cNvPr id="189" name="Google Shape;474;p22">
              <a:hlinkClick r:id="rId7" action="ppaction://hlinksldjump"/>
              <a:extLst>
                <a:ext uri="{FF2B5EF4-FFF2-40B4-BE49-F238E27FC236}">
                  <a16:creationId xmlns:a16="http://schemas.microsoft.com/office/drawing/2014/main" id="{C4E780C6-14B1-4622-916C-518512EE44D0}"/>
                </a:ext>
              </a:extLst>
            </p:cNvPr>
            <p:cNvSpPr txBox="1"/>
            <p:nvPr/>
          </p:nvSpPr>
          <p:spPr>
            <a:xfrm>
              <a:off x="5638800" y="1304050"/>
              <a:ext cx="172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12</a:t>
              </a:r>
              <a:endParaRPr sz="1600" b="1" dirty="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90" name="Google Shape;475;p22">
              <a:hlinkClick r:id="rId7" action="ppaction://hlinksldjump"/>
              <a:extLst>
                <a:ext uri="{FF2B5EF4-FFF2-40B4-BE49-F238E27FC236}">
                  <a16:creationId xmlns:a16="http://schemas.microsoft.com/office/drawing/2014/main" id="{18D316A3-DE91-4094-AE48-B2D25BE77EED}"/>
                </a:ext>
              </a:extLst>
            </p:cNvPr>
            <p:cNvSpPr txBox="1"/>
            <p:nvPr/>
          </p:nvSpPr>
          <p:spPr>
            <a:xfrm>
              <a:off x="5638800" y="1597450"/>
              <a:ext cx="17244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BIBLIOGRÁFIA</a:t>
              </a:r>
              <a:endParaRPr sz="12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3906816" y="1788981"/>
            <a:ext cx="184200" cy="18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5521308" y="2000225"/>
            <a:ext cx="184200" cy="18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713232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Exploração dos Dados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53CBF1A-9203-48BF-B7B1-4F4010E6AAC6}"/>
              </a:ext>
            </a:extLst>
          </p:cNvPr>
          <p:cNvSpPr/>
          <p:nvPr/>
        </p:nvSpPr>
        <p:spPr>
          <a:xfrm>
            <a:off x="2250694" y="837315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Montserrat Medium"/>
              </a:rPr>
              <a:t>Nossa análise se baseia em 2 </a:t>
            </a:r>
            <a:r>
              <a:rPr lang="pt-BR" sz="1200" dirty="0" err="1">
                <a:solidFill>
                  <a:schemeClr val="dk1"/>
                </a:solidFill>
                <a:latin typeface="Montserrat Medium"/>
              </a:rPr>
              <a:t>Datasets</a:t>
            </a:r>
            <a:r>
              <a:rPr lang="pt-BR" sz="1200" dirty="0">
                <a:solidFill>
                  <a:schemeClr val="dk1"/>
                </a:solidFill>
                <a:latin typeface="Montserrat Medium"/>
              </a:rPr>
              <a:t>:</a:t>
            </a:r>
          </a:p>
        </p:txBody>
      </p:sp>
      <p:sp>
        <p:nvSpPr>
          <p:cNvPr id="137" name="Google Shape;510;p23">
            <a:extLst>
              <a:ext uri="{FF2B5EF4-FFF2-40B4-BE49-F238E27FC236}">
                <a16:creationId xmlns:a16="http://schemas.microsoft.com/office/drawing/2014/main" id="{230D4AC4-34C9-4D81-922B-1563900E76CA}"/>
              </a:ext>
            </a:extLst>
          </p:cNvPr>
          <p:cNvSpPr/>
          <p:nvPr/>
        </p:nvSpPr>
        <p:spPr>
          <a:xfrm>
            <a:off x="4214865" y="2413578"/>
            <a:ext cx="129300" cy="129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511;p23">
            <a:extLst>
              <a:ext uri="{FF2B5EF4-FFF2-40B4-BE49-F238E27FC236}">
                <a16:creationId xmlns:a16="http://schemas.microsoft.com/office/drawing/2014/main" id="{AE6EA0A1-1694-4A36-A0F6-7DE9AFB9512F}"/>
              </a:ext>
            </a:extLst>
          </p:cNvPr>
          <p:cNvSpPr/>
          <p:nvPr/>
        </p:nvSpPr>
        <p:spPr>
          <a:xfrm>
            <a:off x="4214865" y="3623040"/>
            <a:ext cx="129300" cy="129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522;p23">
            <a:extLst>
              <a:ext uri="{FF2B5EF4-FFF2-40B4-BE49-F238E27FC236}">
                <a16:creationId xmlns:a16="http://schemas.microsoft.com/office/drawing/2014/main" id="{E179B8F3-F6BE-4F79-A783-3B2C8B89C40D}"/>
              </a:ext>
            </a:extLst>
          </p:cNvPr>
          <p:cNvSpPr/>
          <p:nvPr/>
        </p:nvSpPr>
        <p:spPr>
          <a:xfrm>
            <a:off x="2486058" y="2130378"/>
            <a:ext cx="695700" cy="695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D2D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" name="Google Shape;523;p23">
            <a:extLst>
              <a:ext uri="{FF2B5EF4-FFF2-40B4-BE49-F238E27FC236}">
                <a16:creationId xmlns:a16="http://schemas.microsoft.com/office/drawing/2014/main" id="{8D6B8D41-654F-40DA-80F0-6EF11D2233FF}"/>
              </a:ext>
            </a:extLst>
          </p:cNvPr>
          <p:cNvSpPr/>
          <p:nvPr/>
        </p:nvSpPr>
        <p:spPr>
          <a:xfrm>
            <a:off x="2486058" y="3339840"/>
            <a:ext cx="695700" cy="695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D2D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41" name="Google Shape;525;p23">
            <a:extLst>
              <a:ext uri="{FF2B5EF4-FFF2-40B4-BE49-F238E27FC236}">
                <a16:creationId xmlns:a16="http://schemas.microsoft.com/office/drawing/2014/main" id="{2ED17385-36E4-4142-BFDC-68389BA607A6}"/>
              </a:ext>
            </a:extLst>
          </p:cNvPr>
          <p:cNvCxnSpPr>
            <a:stCxn id="137" idx="2"/>
            <a:endCxn id="139" idx="6"/>
          </p:cNvCxnSpPr>
          <p:nvPr/>
        </p:nvCxnSpPr>
        <p:spPr>
          <a:xfrm rot="10800000">
            <a:off x="3181665" y="2478228"/>
            <a:ext cx="1033200" cy="0"/>
          </a:xfrm>
          <a:prstGeom prst="straightConnector1">
            <a:avLst/>
          </a:prstGeom>
          <a:noFill/>
          <a:ln w="19050" cap="flat" cmpd="sng">
            <a:solidFill>
              <a:srgbClr val="1D2D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526;p23">
            <a:extLst>
              <a:ext uri="{FF2B5EF4-FFF2-40B4-BE49-F238E27FC236}">
                <a16:creationId xmlns:a16="http://schemas.microsoft.com/office/drawing/2014/main" id="{A2B56D11-E67C-4BE5-8DBD-2823D9C5E7AD}"/>
              </a:ext>
            </a:extLst>
          </p:cNvPr>
          <p:cNvCxnSpPr>
            <a:stCxn id="138" idx="2"/>
            <a:endCxn id="140" idx="6"/>
          </p:cNvCxnSpPr>
          <p:nvPr/>
        </p:nvCxnSpPr>
        <p:spPr>
          <a:xfrm rot="10800000">
            <a:off x="3181665" y="3687690"/>
            <a:ext cx="1033200" cy="0"/>
          </a:xfrm>
          <a:prstGeom prst="straightConnector1">
            <a:avLst/>
          </a:prstGeom>
          <a:noFill/>
          <a:ln w="19050" cap="flat" cmpd="sng">
            <a:solidFill>
              <a:srgbClr val="1D2D4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" name="Google Shape;551;p23">
            <a:extLst>
              <a:ext uri="{FF2B5EF4-FFF2-40B4-BE49-F238E27FC236}">
                <a16:creationId xmlns:a16="http://schemas.microsoft.com/office/drawing/2014/main" id="{1A7A5D0E-4AE4-482A-ACD7-8CB7EAB240B0}"/>
              </a:ext>
            </a:extLst>
          </p:cNvPr>
          <p:cNvGrpSpPr/>
          <p:nvPr/>
        </p:nvGrpSpPr>
        <p:grpSpPr>
          <a:xfrm>
            <a:off x="2669452" y="2319951"/>
            <a:ext cx="328910" cy="316555"/>
            <a:chOff x="4968990" y="1822954"/>
            <a:chExt cx="380639" cy="366341"/>
          </a:xfrm>
          <a:solidFill>
            <a:srgbClr val="002060"/>
          </a:solidFill>
        </p:grpSpPr>
        <p:sp>
          <p:nvSpPr>
            <p:cNvPr id="144" name="Google Shape;552;p23">
              <a:extLst>
                <a:ext uri="{FF2B5EF4-FFF2-40B4-BE49-F238E27FC236}">
                  <a16:creationId xmlns:a16="http://schemas.microsoft.com/office/drawing/2014/main" id="{D2CCCA2F-0B2E-4728-B570-E38F5E3E7B96}"/>
                </a:ext>
              </a:extLst>
            </p:cNvPr>
            <p:cNvSpPr/>
            <p:nvPr/>
          </p:nvSpPr>
          <p:spPr>
            <a:xfrm>
              <a:off x="5062854" y="1997518"/>
              <a:ext cx="42941" cy="42963"/>
            </a:xfrm>
            <a:custGeom>
              <a:avLst/>
              <a:gdLst/>
              <a:ahLst/>
              <a:cxnLst/>
              <a:rect l="l" t="t" r="r" b="b"/>
              <a:pathLst>
                <a:path w="1931" h="1932" extrusionOk="0">
                  <a:moveTo>
                    <a:pt x="953" y="1"/>
                  </a:moveTo>
                  <a:cubicBezTo>
                    <a:pt x="438" y="1"/>
                    <a:pt x="1" y="438"/>
                    <a:pt x="1" y="953"/>
                  </a:cubicBezTo>
                  <a:cubicBezTo>
                    <a:pt x="1" y="1494"/>
                    <a:pt x="438" y="1931"/>
                    <a:pt x="953" y="1931"/>
                  </a:cubicBezTo>
                  <a:cubicBezTo>
                    <a:pt x="1493" y="1931"/>
                    <a:pt x="1931" y="1494"/>
                    <a:pt x="1931" y="953"/>
                  </a:cubicBezTo>
                  <a:cubicBezTo>
                    <a:pt x="1931" y="438"/>
                    <a:pt x="1493" y="1"/>
                    <a:pt x="9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3;p23">
              <a:extLst>
                <a:ext uri="{FF2B5EF4-FFF2-40B4-BE49-F238E27FC236}">
                  <a16:creationId xmlns:a16="http://schemas.microsoft.com/office/drawing/2014/main" id="{11EADA2B-3434-4E28-B056-F10B83517F86}"/>
                </a:ext>
              </a:extLst>
            </p:cNvPr>
            <p:cNvSpPr/>
            <p:nvPr/>
          </p:nvSpPr>
          <p:spPr>
            <a:xfrm>
              <a:off x="5231125" y="2063919"/>
              <a:ext cx="33223" cy="33223"/>
            </a:xfrm>
            <a:custGeom>
              <a:avLst/>
              <a:gdLst/>
              <a:ahLst/>
              <a:cxnLst/>
              <a:rect l="l" t="t" r="r" b="b"/>
              <a:pathLst>
                <a:path w="1494" h="1494" extrusionOk="0">
                  <a:moveTo>
                    <a:pt x="747" y="0"/>
                  </a:moveTo>
                  <a:cubicBezTo>
                    <a:pt x="335" y="0"/>
                    <a:pt x="1" y="335"/>
                    <a:pt x="1" y="747"/>
                  </a:cubicBezTo>
                  <a:cubicBezTo>
                    <a:pt x="1" y="1159"/>
                    <a:pt x="335" y="1493"/>
                    <a:pt x="747" y="1493"/>
                  </a:cubicBezTo>
                  <a:cubicBezTo>
                    <a:pt x="1159" y="1493"/>
                    <a:pt x="1494" y="1159"/>
                    <a:pt x="1494" y="747"/>
                  </a:cubicBezTo>
                  <a:cubicBezTo>
                    <a:pt x="1494" y="335"/>
                    <a:pt x="1159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54;p23">
              <a:extLst>
                <a:ext uri="{FF2B5EF4-FFF2-40B4-BE49-F238E27FC236}">
                  <a16:creationId xmlns:a16="http://schemas.microsoft.com/office/drawing/2014/main" id="{3B2A00E6-9ADE-4819-A695-5BADF5514761}"/>
                </a:ext>
              </a:extLst>
            </p:cNvPr>
            <p:cNvSpPr/>
            <p:nvPr/>
          </p:nvSpPr>
          <p:spPr>
            <a:xfrm>
              <a:off x="5298661" y="2063919"/>
              <a:ext cx="33223" cy="33223"/>
            </a:xfrm>
            <a:custGeom>
              <a:avLst/>
              <a:gdLst/>
              <a:ahLst/>
              <a:cxnLst/>
              <a:rect l="l" t="t" r="r" b="b"/>
              <a:pathLst>
                <a:path w="1494" h="1494" extrusionOk="0">
                  <a:moveTo>
                    <a:pt x="747" y="0"/>
                  </a:moveTo>
                  <a:cubicBezTo>
                    <a:pt x="335" y="0"/>
                    <a:pt x="1" y="335"/>
                    <a:pt x="1" y="747"/>
                  </a:cubicBezTo>
                  <a:cubicBezTo>
                    <a:pt x="1" y="1159"/>
                    <a:pt x="335" y="1493"/>
                    <a:pt x="747" y="1493"/>
                  </a:cubicBezTo>
                  <a:cubicBezTo>
                    <a:pt x="1159" y="1493"/>
                    <a:pt x="1494" y="1159"/>
                    <a:pt x="1494" y="747"/>
                  </a:cubicBezTo>
                  <a:cubicBezTo>
                    <a:pt x="1494" y="335"/>
                    <a:pt x="1159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55;p23">
              <a:extLst>
                <a:ext uri="{FF2B5EF4-FFF2-40B4-BE49-F238E27FC236}">
                  <a16:creationId xmlns:a16="http://schemas.microsoft.com/office/drawing/2014/main" id="{40C925E8-60CD-4999-A8CC-20D3AA7B5D81}"/>
                </a:ext>
              </a:extLst>
            </p:cNvPr>
            <p:cNvSpPr/>
            <p:nvPr/>
          </p:nvSpPr>
          <p:spPr>
            <a:xfrm>
              <a:off x="5116647" y="1928270"/>
              <a:ext cx="32667" cy="33223"/>
            </a:xfrm>
            <a:custGeom>
              <a:avLst/>
              <a:gdLst/>
              <a:ahLst/>
              <a:cxnLst/>
              <a:rect l="l" t="t" r="r" b="b"/>
              <a:pathLst>
                <a:path w="1469" h="1494" extrusionOk="0">
                  <a:moveTo>
                    <a:pt x="747" y="0"/>
                  </a:moveTo>
                  <a:cubicBezTo>
                    <a:pt x="336" y="0"/>
                    <a:pt x="1" y="335"/>
                    <a:pt x="1" y="747"/>
                  </a:cubicBezTo>
                  <a:cubicBezTo>
                    <a:pt x="1" y="1159"/>
                    <a:pt x="336" y="1493"/>
                    <a:pt x="747" y="1493"/>
                  </a:cubicBezTo>
                  <a:cubicBezTo>
                    <a:pt x="1159" y="1493"/>
                    <a:pt x="1468" y="1159"/>
                    <a:pt x="1468" y="747"/>
                  </a:cubicBezTo>
                  <a:cubicBezTo>
                    <a:pt x="1468" y="335"/>
                    <a:pt x="1159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56;p23">
              <a:extLst>
                <a:ext uri="{FF2B5EF4-FFF2-40B4-BE49-F238E27FC236}">
                  <a16:creationId xmlns:a16="http://schemas.microsoft.com/office/drawing/2014/main" id="{27A53CF5-82F4-4DDA-8D70-C9F18FE987B6}"/>
                </a:ext>
              </a:extLst>
            </p:cNvPr>
            <p:cNvSpPr/>
            <p:nvPr/>
          </p:nvSpPr>
          <p:spPr>
            <a:xfrm>
              <a:off x="5046265" y="1928270"/>
              <a:ext cx="33201" cy="33223"/>
            </a:xfrm>
            <a:custGeom>
              <a:avLst/>
              <a:gdLst/>
              <a:ahLst/>
              <a:cxnLst/>
              <a:rect l="l" t="t" r="r" b="b"/>
              <a:pathLst>
                <a:path w="1493" h="1494" extrusionOk="0">
                  <a:moveTo>
                    <a:pt x="747" y="0"/>
                  </a:moveTo>
                  <a:cubicBezTo>
                    <a:pt x="335" y="0"/>
                    <a:pt x="0" y="335"/>
                    <a:pt x="0" y="747"/>
                  </a:cubicBezTo>
                  <a:cubicBezTo>
                    <a:pt x="0" y="1159"/>
                    <a:pt x="335" y="1493"/>
                    <a:pt x="747" y="1493"/>
                  </a:cubicBezTo>
                  <a:cubicBezTo>
                    <a:pt x="1158" y="1493"/>
                    <a:pt x="1493" y="1159"/>
                    <a:pt x="1493" y="747"/>
                  </a:cubicBezTo>
                  <a:cubicBezTo>
                    <a:pt x="1493" y="335"/>
                    <a:pt x="1158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57;p23">
              <a:extLst>
                <a:ext uri="{FF2B5EF4-FFF2-40B4-BE49-F238E27FC236}">
                  <a16:creationId xmlns:a16="http://schemas.microsoft.com/office/drawing/2014/main" id="{D8A5F5E7-510D-4DA5-8087-128DCC8B6D53}"/>
                </a:ext>
              </a:extLst>
            </p:cNvPr>
            <p:cNvSpPr/>
            <p:nvPr/>
          </p:nvSpPr>
          <p:spPr>
            <a:xfrm>
              <a:off x="5270041" y="1987222"/>
              <a:ext cx="45253" cy="45231"/>
            </a:xfrm>
            <a:custGeom>
              <a:avLst/>
              <a:gdLst/>
              <a:ahLst/>
              <a:cxnLst/>
              <a:rect l="l" t="t" r="r" b="b"/>
              <a:pathLst>
                <a:path w="2035" h="2034" extrusionOk="0">
                  <a:moveTo>
                    <a:pt x="1030" y="0"/>
                  </a:moveTo>
                  <a:cubicBezTo>
                    <a:pt x="464" y="0"/>
                    <a:pt x="1" y="464"/>
                    <a:pt x="1" y="1030"/>
                  </a:cubicBezTo>
                  <a:cubicBezTo>
                    <a:pt x="1" y="1596"/>
                    <a:pt x="464" y="2034"/>
                    <a:pt x="1030" y="2034"/>
                  </a:cubicBezTo>
                  <a:cubicBezTo>
                    <a:pt x="1571" y="2034"/>
                    <a:pt x="2034" y="1596"/>
                    <a:pt x="2034" y="1030"/>
                  </a:cubicBezTo>
                  <a:cubicBezTo>
                    <a:pt x="2034" y="464"/>
                    <a:pt x="1571" y="0"/>
                    <a:pt x="10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58;p23">
              <a:extLst>
                <a:ext uri="{FF2B5EF4-FFF2-40B4-BE49-F238E27FC236}">
                  <a16:creationId xmlns:a16="http://schemas.microsoft.com/office/drawing/2014/main" id="{6F2E81B6-1497-4273-996B-4B74B2B2CE6F}"/>
                </a:ext>
              </a:extLst>
            </p:cNvPr>
            <p:cNvSpPr/>
            <p:nvPr/>
          </p:nvSpPr>
          <p:spPr>
            <a:xfrm>
              <a:off x="5007905" y="1849283"/>
              <a:ext cx="265027" cy="299939"/>
            </a:xfrm>
            <a:custGeom>
              <a:avLst/>
              <a:gdLst/>
              <a:ahLst/>
              <a:cxnLst/>
              <a:rect l="l" t="t" r="r" b="b"/>
              <a:pathLst>
                <a:path w="11918" h="13488" extrusionOk="0">
                  <a:moveTo>
                    <a:pt x="9627" y="0"/>
                  </a:moveTo>
                  <a:lnTo>
                    <a:pt x="7310" y="2291"/>
                  </a:lnTo>
                  <a:lnTo>
                    <a:pt x="8597" y="2291"/>
                  </a:lnTo>
                  <a:cubicBezTo>
                    <a:pt x="8572" y="7336"/>
                    <a:pt x="5329" y="11789"/>
                    <a:pt x="515" y="13333"/>
                  </a:cubicBezTo>
                  <a:lnTo>
                    <a:pt x="1" y="13487"/>
                  </a:lnTo>
                  <a:cubicBezTo>
                    <a:pt x="6178" y="13487"/>
                    <a:pt x="10656" y="8468"/>
                    <a:pt x="10682" y="2291"/>
                  </a:cubicBezTo>
                  <a:lnTo>
                    <a:pt x="11918" y="2291"/>
                  </a:lnTo>
                  <a:lnTo>
                    <a:pt x="96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59;p23">
              <a:extLst>
                <a:ext uri="{FF2B5EF4-FFF2-40B4-BE49-F238E27FC236}">
                  <a16:creationId xmlns:a16="http://schemas.microsoft.com/office/drawing/2014/main" id="{60323D68-B528-4974-8ACF-51F021150172}"/>
                </a:ext>
              </a:extLst>
            </p:cNvPr>
            <p:cNvSpPr/>
            <p:nvPr/>
          </p:nvSpPr>
          <p:spPr>
            <a:xfrm>
              <a:off x="5055405" y="1990091"/>
              <a:ext cx="57840" cy="57817"/>
            </a:xfrm>
            <a:custGeom>
              <a:avLst/>
              <a:gdLst/>
              <a:ahLst/>
              <a:cxnLst/>
              <a:rect l="l" t="t" r="r" b="b"/>
              <a:pathLst>
                <a:path w="2601" h="2600" extrusionOk="0">
                  <a:moveTo>
                    <a:pt x="1288" y="669"/>
                  </a:moveTo>
                  <a:cubicBezTo>
                    <a:pt x="1648" y="669"/>
                    <a:pt x="1931" y="952"/>
                    <a:pt x="1931" y="1287"/>
                  </a:cubicBezTo>
                  <a:cubicBezTo>
                    <a:pt x="1931" y="1647"/>
                    <a:pt x="1648" y="1930"/>
                    <a:pt x="1288" y="1930"/>
                  </a:cubicBezTo>
                  <a:cubicBezTo>
                    <a:pt x="953" y="1930"/>
                    <a:pt x="670" y="1647"/>
                    <a:pt x="670" y="1287"/>
                  </a:cubicBezTo>
                  <a:cubicBezTo>
                    <a:pt x="670" y="952"/>
                    <a:pt x="953" y="669"/>
                    <a:pt x="1288" y="669"/>
                  </a:cubicBezTo>
                  <a:close/>
                  <a:moveTo>
                    <a:pt x="1288" y="0"/>
                  </a:moveTo>
                  <a:cubicBezTo>
                    <a:pt x="593" y="0"/>
                    <a:pt x="1" y="592"/>
                    <a:pt x="1" y="1287"/>
                  </a:cubicBezTo>
                  <a:cubicBezTo>
                    <a:pt x="1" y="2008"/>
                    <a:pt x="593" y="2600"/>
                    <a:pt x="1288" y="2600"/>
                  </a:cubicBezTo>
                  <a:cubicBezTo>
                    <a:pt x="2009" y="2600"/>
                    <a:pt x="2601" y="2008"/>
                    <a:pt x="2601" y="1287"/>
                  </a:cubicBezTo>
                  <a:cubicBezTo>
                    <a:pt x="2601" y="592"/>
                    <a:pt x="2009" y="0"/>
                    <a:pt x="1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60;p23">
              <a:extLst>
                <a:ext uri="{FF2B5EF4-FFF2-40B4-BE49-F238E27FC236}">
                  <a16:creationId xmlns:a16="http://schemas.microsoft.com/office/drawing/2014/main" id="{BB63E2A1-8B96-4A4E-B699-E84E9F2D10FC}"/>
                </a:ext>
              </a:extLst>
            </p:cNvPr>
            <p:cNvSpPr/>
            <p:nvPr/>
          </p:nvSpPr>
          <p:spPr>
            <a:xfrm>
              <a:off x="5109219" y="1920821"/>
              <a:ext cx="47522" cy="48100"/>
            </a:xfrm>
            <a:custGeom>
              <a:avLst/>
              <a:gdLst/>
              <a:ahLst/>
              <a:cxnLst/>
              <a:rect l="l" t="t" r="r" b="b"/>
              <a:pathLst>
                <a:path w="2137" h="2163" extrusionOk="0">
                  <a:moveTo>
                    <a:pt x="1081" y="670"/>
                  </a:moveTo>
                  <a:cubicBezTo>
                    <a:pt x="1287" y="670"/>
                    <a:pt x="1467" y="850"/>
                    <a:pt x="1467" y="1082"/>
                  </a:cubicBezTo>
                  <a:cubicBezTo>
                    <a:pt x="1467" y="1313"/>
                    <a:pt x="1287" y="1494"/>
                    <a:pt x="1081" y="1494"/>
                  </a:cubicBezTo>
                  <a:cubicBezTo>
                    <a:pt x="850" y="1494"/>
                    <a:pt x="670" y="1313"/>
                    <a:pt x="670" y="1082"/>
                  </a:cubicBezTo>
                  <a:cubicBezTo>
                    <a:pt x="670" y="850"/>
                    <a:pt x="850" y="670"/>
                    <a:pt x="1081" y="670"/>
                  </a:cubicBezTo>
                  <a:close/>
                  <a:moveTo>
                    <a:pt x="1081" y="1"/>
                  </a:moveTo>
                  <a:cubicBezTo>
                    <a:pt x="464" y="1"/>
                    <a:pt x="0" y="490"/>
                    <a:pt x="0" y="1082"/>
                  </a:cubicBezTo>
                  <a:cubicBezTo>
                    <a:pt x="0" y="1674"/>
                    <a:pt x="464" y="2163"/>
                    <a:pt x="1081" y="2163"/>
                  </a:cubicBezTo>
                  <a:cubicBezTo>
                    <a:pt x="1673" y="2163"/>
                    <a:pt x="2137" y="1674"/>
                    <a:pt x="2137" y="1082"/>
                  </a:cubicBezTo>
                  <a:cubicBezTo>
                    <a:pt x="2137" y="490"/>
                    <a:pt x="1673" y="1"/>
                    <a:pt x="1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61;p23">
              <a:extLst>
                <a:ext uri="{FF2B5EF4-FFF2-40B4-BE49-F238E27FC236}">
                  <a16:creationId xmlns:a16="http://schemas.microsoft.com/office/drawing/2014/main" id="{5800F9D7-CFA6-405F-9A90-E432051C2E4C}"/>
                </a:ext>
              </a:extLst>
            </p:cNvPr>
            <p:cNvSpPr/>
            <p:nvPr/>
          </p:nvSpPr>
          <p:spPr>
            <a:xfrm>
              <a:off x="5038816" y="1920821"/>
              <a:ext cx="48100" cy="48100"/>
            </a:xfrm>
            <a:custGeom>
              <a:avLst/>
              <a:gdLst/>
              <a:ahLst/>
              <a:cxnLst/>
              <a:rect l="l" t="t" r="r" b="b"/>
              <a:pathLst>
                <a:path w="2163" h="2163" extrusionOk="0">
                  <a:moveTo>
                    <a:pt x="1082" y="670"/>
                  </a:moveTo>
                  <a:cubicBezTo>
                    <a:pt x="1313" y="670"/>
                    <a:pt x="1493" y="850"/>
                    <a:pt x="1493" y="1082"/>
                  </a:cubicBezTo>
                  <a:cubicBezTo>
                    <a:pt x="1493" y="1313"/>
                    <a:pt x="1313" y="1494"/>
                    <a:pt x="1082" y="1494"/>
                  </a:cubicBezTo>
                  <a:cubicBezTo>
                    <a:pt x="876" y="1494"/>
                    <a:pt x="670" y="1313"/>
                    <a:pt x="670" y="1082"/>
                  </a:cubicBezTo>
                  <a:cubicBezTo>
                    <a:pt x="670" y="850"/>
                    <a:pt x="876" y="670"/>
                    <a:pt x="1082" y="670"/>
                  </a:cubicBezTo>
                  <a:close/>
                  <a:moveTo>
                    <a:pt x="1082" y="1"/>
                  </a:moveTo>
                  <a:cubicBezTo>
                    <a:pt x="490" y="1"/>
                    <a:pt x="1" y="490"/>
                    <a:pt x="1" y="1082"/>
                  </a:cubicBezTo>
                  <a:cubicBezTo>
                    <a:pt x="1" y="1674"/>
                    <a:pt x="490" y="2163"/>
                    <a:pt x="1082" y="2163"/>
                  </a:cubicBezTo>
                  <a:cubicBezTo>
                    <a:pt x="1674" y="2163"/>
                    <a:pt x="2163" y="1674"/>
                    <a:pt x="2163" y="1082"/>
                  </a:cubicBezTo>
                  <a:cubicBezTo>
                    <a:pt x="2163" y="490"/>
                    <a:pt x="1674" y="1"/>
                    <a:pt x="10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62;p23">
              <a:extLst>
                <a:ext uri="{FF2B5EF4-FFF2-40B4-BE49-F238E27FC236}">
                  <a16:creationId xmlns:a16="http://schemas.microsoft.com/office/drawing/2014/main" id="{B12EDD3E-31C3-4F8C-93B4-4346FEAA1CB8}"/>
                </a:ext>
              </a:extLst>
            </p:cNvPr>
            <p:cNvSpPr/>
            <p:nvPr/>
          </p:nvSpPr>
          <p:spPr>
            <a:xfrm>
              <a:off x="5223698" y="2056470"/>
              <a:ext cx="48100" cy="47544"/>
            </a:xfrm>
            <a:custGeom>
              <a:avLst/>
              <a:gdLst/>
              <a:ahLst/>
              <a:cxnLst/>
              <a:rect l="l" t="t" r="r" b="b"/>
              <a:pathLst>
                <a:path w="2163" h="2138" extrusionOk="0">
                  <a:moveTo>
                    <a:pt x="1081" y="670"/>
                  </a:moveTo>
                  <a:cubicBezTo>
                    <a:pt x="1313" y="670"/>
                    <a:pt x="1493" y="850"/>
                    <a:pt x="1493" y="1082"/>
                  </a:cubicBezTo>
                  <a:cubicBezTo>
                    <a:pt x="1493" y="1288"/>
                    <a:pt x="1313" y="1494"/>
                    <a:pt x="1081" y="1494"/>
                  </a:cubicBezTo>
                  <a:cubicBezTo>
                    <a:pt x="875" y="1494"/>
                    <a:pt x="669" y="1288"/>
                    <a:pt x="669" y="1082"/>
                  </a:cubicBezTo>
                  <a:cubicBezTo>
                    <a:pt x="669" y="850"/>
                    <a:pt x="875" y="670"/>
                    <a:pt x="1081" y="670"/>
                  </a:cubicBezTo>
                  <a:close/>
                  <a:moveTo>
                    <a:pt x="1081" y="1"/>
                  </a:moveTo>
                  <a:cubicBezTo>
                    <a:pt x="489" y="1"/>
                    <a:pt x="0" y="490"/>
                    <a:pt x="0" y="1082"/>
                  </a:cubicBezTo>
                  <a:cubicBezTo>
                    <a:pt x="0" y="1674"/>
                    <a:pt x="489" y="2137"/>
                    <a:pt x="1081" y="2137"/>
                  </a:cubicBezTo>
                  <a:cubicBezTo>
                    <a:pt x="1673" y="2137"/>
                    <a:pt x="2162" y="1674"/>
                    <a:pt x="2162" y="1082"/>
                  </a:cubicBezTo>
                  <a:cubicBezTo>
                    <a:pt x="2162" y="490"/>
                    <a:pt x="1673" y="1"/>
                    <a:pt x="1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63;p23">
              <a:extLst>
                <a:ext uri="{FF2B5EF4-FFF2-40B4-BE49-F238E27FC236}">
                  <a16:creationId xmlns:a16="http://schemas.microsoft.com/office/drawing/2014/main" id="{B7D4CC01-AFA0-4182-8AF0-209D97EA8ADD}"/>
                </a:ext>
              </a:extLst>
            </p:cNvPr>
            <p:cNvSpPr/>
            <p:nvPr/>
          </p:nvSpPr>
          <p:spPr>
            <a:xfrm>
              <a:off x="5291233" y="2056470"/>
              <a:ext cx="48100" cy="47544"/>
            </a:xfrm>
            <a:custGeom>
              <a:avLst/>
              <a:gdLst/>
              <a:ahLst/>
              <a:cxnLst/>
              <a:rect l="l" t="t" r="r" b="b"/>
              <a:pathLst>
                <a:path w="2163" h="2138" extrusionOk="0">
                  <a:moveTo>
                    <a:pt x="1081" y="670"/>
                  </a:moveTo>
                  <a:cubicBezTo>
                    <a:pt x="1313" y="670"/>
                    <a:pt x="1493" y="850"/>
                    <a:pt x="1493" y="1082"/>
                  </a:cubicBezTo>
                  <a:cubicBezTo>
                    <a:pt x="1493" y="1288"/>
                    <a:pt x="1313" y="1494"/>
                    <a:pt x="1081" y="1494"/>
                  </a:cubicBezTo>
                  <a:cubicBezTo>
                    <a:pt x="850" y="1494"/>
                    <a:pt x="669" y="1288"/>
                    <a:pt x="669" y="1082"/>
                  </a:cubicBezTo>
                  <a:cubicBezTo>
                    <a:pt x="669" y="850"/>
                    <a:pt x="850" y="670"/>
                    <a:pt x="1081" y="670"/>
                  </a:cubicBezTo>
                  <a:close/>
                  <a:moveTo>
                    <a:pt x="1081" y="1"/>
                  </a:moveTo>
                  <a:cubicBezTo>
                    <a:pt x="489" y="1"/>
                    <a:pt x="0" y="490"/>
                    <a:pt x="0" y="1082"/>
                  </a:cubicBezTo>
                  <a:cubicBezTo>
                    <a:pt x="0" y="1674"/>
                    <a:pt x="489" y="2137"/>
                    <a:pt x="1081" y="2137"/>
                  </a:cubicBezTo>
                  <a:cubicBezTo>
                    <a:pt x="1673" y="2137"/>
                    <a:pt x="2162" y="1674"/>
                    <a:pt x="2162" y="1082"/>
                  </a:cubicBezTo>
                  <a:cubicBezTo>
                    <a:pt x="2162" y="490"/>
                    <a:pt x="1673" y="1"/>
                    <a:pt x="1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64;p23">
              <a:extLst>
                <a:ext uri="{FF2B5EF4-FFF2-40B4-BE49-F238E27FC236}">
                  <a16:creationId xmlns:a16="http://schemas.microsoft.com/office/drawing/2014/main" id="{DD7E71A7-CA1E-4864-8E1C-FCD2FB78D21F}"/>
                </a:ext>
              </a:extLst>
            </p:cNvPr>
            <p:cNvSpPr/>
            <p:nvPr/>
          </p:nvSpPr>
          <p:spPr>
            <a:xfrm>
              <a:off x="5262614" y="1979772"/>
              <a:ext cx="60108" cy="60130"/>
            </a:xfrm>
            <a:custGeom>
              <a:avLst/>
              <a:gdLst/>
              <a:ahLst/>
              <a:cxnLst/>
              <a:rect l="l" t="t" r="r" b="b"/>
              <a:pathLst>
                <a:path w="2703" h="2704" extrusionOk="0">
                  <a:moveTo>
                    <a:pt x="1339" y="670"/>
                  </a:moveTo>
                  <a:cubicBezTo>
                    <a:pt x="1725" y="670"/>
                    <a:pt x="2034" y="979"/>
                    <a:pt x="2034" y="1365"/>
                  </a:cubicBezTo>
                  <a:cubicBezTo>
                    <a:pt x="2034" y="1725"/>
                    <a:pt x="1725" y="2034"/>
                    <a:pt x="1339" y="2034"/>
                  </a:cubicBezTo>
                  <a:cubicBezTo>
                    <a:pt x="978" y="2034"/>
                    <a:pt x="670" y="1725"/>
                    <a:pt x="670" y="1365"/>
                  </a:cubicBezTo>
                  <a:cubicBezTo>
                    <a:pt x="670" y="979"/>
                    <a:pt x="978" y="670"/>
                    <a:pt x="1339" y="670"/>
                  </a:cubicBezTo>
                  <a:close/>
                  <a:moveTo>
                    <a:pt x="1339" y="1"/>
                  </a:moveTo>
                  <a:cubicBezTo>
                    <a:pt x="618" y="1"/>
                    <a:pt x="0" y="619"/>
                    <a:pt x="0" y="1365"/>
                  </a:cubicBezTo>
                  <a:cubicBezTo>
                    <a:pt x="0" y="2111"/>
                    <a:pt x="618" y="2703"/>
                    <a:pt x="1339" y="2703"/>
                  </a:cubicBezTo>
                  <a:cubicBezTo>
                    <a:pt x="2085" y="2703"/>
                    <a:pt x="2703" y="2111"/>
                    <a:pt x="2703" y="1365"/>
                  </a:cubicBezTo>
                  <a:cubicBezTo>
                    <a:pt x="2703" y="619"/>
                    <a:pt x="2085" y="1"/>
                    <a:pt x="13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65;p23">
              <a:extLst>
                <a:ext uri="{FF2B5EF4-FFF2-40B4-BE49-F238E27FC236}">
                  <a16:creationId xmlns:a16="http://schemas.microsoft.com/office/drawing/2014/main" id="{34FF8485-B634-4C6B-91F4-DC82E23AED33}"/>
                </a:ext>
              </a:extLst>
            </p:cNvPr>
            <p:cNvSpPr/>
            <p:nvPr/>
          </p:nvSpPr>
          <p:spPr>
            <a:xfrm>
              <a:off x="4968990" y="1822954"/>
              <a:ext cx="380639" cy="366341"/>
            </a:xfrm>
            <a:custGeom>
              <a:avLst/>
              <a:gdLst/>
              <a:ahLst/>
              <a:cxnLst/>
              <a:rect l="l" t="t" r="r" b="b"/>
              <a:pathLst>
                <a:path w="17117" h="16474" extrusionOk="0">
                  <a:moveTo>
                    <a:pt x="1673" y="0"/>
                  </a:moveTo>
                  <a:cubicBezTo>
                    <a:pt x="1596" y="0"/>
                    <a:pt x="1519" y="26"/>
                    <a:pt x="1468" y="78"/>
                  </a:cubicBezTo>
                  <a:lnTo>
                    <a:pt x="592" y="824"/>
                  </a:lnTo>
                  <a:cubicBezTo>
                    <a:pt x="438" y="927"/>
                    <a:pt x="438" y="1133"/>
                    <a:pt x="541" y="1287"/>
                  </a:cubicBezTo>
                  <a:cubicBezTo>
                    <a:pt x="612" y="1358"/>
                    <a:pt x="706" y="1398"/>
                    <a:pt x="802" y="1398"/>
                  </a:cubicBezTo>
                  <a:cubicBezTo>
                    <a:pt x="880" y="1398"/>
                    <a:pt x="960" y="1371"/>
                    <a:pt x="1030" y="1313"/>
                  </a:cubicBezTo>
                  <a:lnTo>
                    <a:pt x="1339" y="1056"/>
                  </a:lnTo>
                  <a:lnTo>
                    <a:pt x="1339" y="14337"/>
                  </a:lnTo>
                  <a:lnTo>
                    <a:pt x="335" y="14337"/>
                  </a:lnTo>
                  <a:cubicBezTo>
                    <a:pt x="155" y="14337"/>
                    <a:pt x="0" y="14491"/>
                    <a:pt x="0" y="14671"/>
                  </a:cubicBezTo>
                  <a:cubicBezTo>
                    <a:pt x="0" y="14852"/>
                    <a:pt x="155" y="15006"/>
                    <a:pt x="335" y="15006"/>
                  </a:cubicBezTo>
                  <a:lnTo>
                    <a:pt x="1339" y="15006"/>
                  </a:lnTo>
                  <a:lnTo>
                    <a:pt x="1339" y="16138"/>
                  </a:lnTo>
                  <a:cubicBezTo>
                    <a:pt x="1339" y="16319"/>
                    <a:pt x="1493" y="16473"/>
                    <a:pt x="1673" y="16473"/>
                  </a:cubicBezTo>
                  <a:cubicBezTo>
                    <a:pt x="1854" y="16473"/>
                    <a:pt x="2008" y="16319"/>
                    <a:pt x="2008" y="16138"/>
                  </a:cubicBezTo>
                  <a:lnTo>
                    <a:pt x="2008" y="15006"/>
                  </a:lnTo>
                  <a:lnTo>
                    <a:pt x="16036" y="15006"/>
                  </a:lnTo>
                  <a:lnTo>
                    <a:pt x="15778" y="15315"/>
                  </a:lnTo>
                  <a:cubicBezTo>
                    <a:pt x="15650" y="15469"/>
                    <a:pt x="15675" y="15675"/>
                    <a:pt x="15804" y="15804"/>
                  </a:cubicBezTo>
                  <a:cubicBezTo>
                    <a:pt x="15858" y="15847"/>
                    <a:pt x="15929" y="15867"/>
                    <a:pt x="16002" y="15867"/>
                  </a:cubicBezTo>
                  <a:cubicBezTo>
                    <a:pt x="16104" y="15867"/>
                    <a:pt x="16207" y="15827"/>
                    <a:pt x="16267" y="15752"/>
                  </a:cubicBezTo>
                  <a:lnTo>
                    <a:pt x="17014" y="14877"/>
                  </a:lnTo>
                  <a:cubicBezTo>
                    <a:pt x="17117" y="14749"/>
                    <a:pt x="17117" y="14568"/>
                    <a:pt x="17014" y="14465"/>
                  </a:cubicBezTo>
                  <a:lnTo>
                    <a:pt x="16267" y="13590"/>
                  </a:lnTo>
                  <a:cubicBezTo>
                    <a:pt x="16211" y="13505"/>
                    <a:pt x="16123" y="13467"/>
                    <a:pt x="16029" y="13467"/>
                  </a:cubicBezTo>
                  <a:cubicBezTo>
                    <a:pt x="15953" y="13467"/>
                    <a:pt x="15873" y="13493"/>
                    <a:pt x="15804" y="13539"/>
                  </a:cubicBezTo>
                  <a:cubicBezTo>
                    <a:pt x="15675" y="13668"/>
                    <a:pt x="15650" y="13874"/>
                    <a:pt x="15778" y="14028"/>
                  </a:cubicBezTo>
                  <a:lnTo>
                    <a:pt x="16036" y="14337"/>
                  </a:lnTo>
                  <a:lnTo>
                    <a:pt x="5560" y="14337"/>
                  </a:lnTo>
                  <a:cubicBezTo>
                    <a:pt x="5920" y="14208"/>
                    <a:pt x="6255" y="14054"/>
                    <a:pt x="6590" y="13899"/>
                  </a:cubicBezTo>
                  <a:cubicBezTo>
                    <a:pt x="8005" y="13204"/>
                    <a:pt x="9241" y="12200"/>
                    <a:pt x="10244" y="10914"/>
                  </a:cubicBezTo>
                  <a:cubicBezTo>
                    <a:pt x="10373" y="10785"/>
                    <a:pt x="10347" y="10579"/>
                    <a:pt x="10193" y="10450"/>
                  </a:cubicBezTo>
                  <a:cubicBezTo>
                    <a:pt x="10126" y="10395"/>
                    <a:pt x="10050" y="10368"/>
                    <a:pt x="9976" y="10368"/>
                  </a:cubicBezTo>
                  <a:cubicBezTo>
                    <a:pt x="9880" y="10368"/>
                    <a:pt x="9788" y="10414"/>
                    <a:pt x="9730" y="10502"/>
                  </a:cubicBezTo>
                  <a:cubicBezTo>
                    <a:pt x="8777" y="11686"/>
                    <a:pt x="7619" y="12638"/>
                    <a:pt x="6281" y="13307"/>
                  </a:cubicBezTo>
                  <a:cubicBezTo>
                    <a:pt x="5637" y="13616"/>
                    <a:pt x="4942" y="13874"/>
                    <a:pt x="4247" y="14028"/>
                  </a:cubicBezTo>
                  <a:cubicBezTo>
                    <a:pt x="5869" y="13204"/>
                    <a:pt x="7284" y="11995"/>
                    <a:pt x="8365" y="10476"/>
                  </a:cubicBezTo>
                  <a:cubicBezTo>
                    <a:pt x="9884" y="8443"/>
                    <a:pt x="10656" y="5998"/>
                    <a:pt x="10682" y="3475"/>
                  </a:cubicBezTo>
                  <a:cubicBezTo>
                    <a:pt x="10682" y="3295"/>
                    <a:pt x="10528" y="3141"/>
                    <a:pt x="10347" y="3141"/>
                  </a:cubicBezTo>
                  <a:lnTo>
                    <a:pt x="9858" y="3141"/>
                  </a:lnTo>
                  <a:lnTo>
                    <a:pt x="11377" y="1622"/>
                  </a:lnTo>
                  <a:lnTo>
                    <a:pt x="12870" y="3141"/>
                  </a:lnTo>
                  <a:lnTo>
                    <a:pt x="12432" y="3141"/>
                  </a:lnTo>
                  <a:cubicBezTo>
                    <a:pt x="12252" y="3141"/>
                    <a:pt x="12098" y="3269"/>
                    <a:pt x="12098" y="3475"/>
                  </a:cubicBezTo>
                  <a:cubicBezTo>
                    <a:pt x="12098" y="5071"/>
                    <a:pt x="11789" y="6615"/>
                    <a:pt x="11171" y="8057"/>
                  </a:cubicBezTo>
                  <a:cubicBezTo>
                    <a:pt x="11094" y="8237"/>
                    <a:pt x="11171" y="8417"/>
                    <a:pt x="11351" y="8494"/>
                  </a:cubicBezTo>
                  <a:cubicBezTo>
                    <a:pt x="11398" y="8514"/>
                    <a:pt x="11445" y="8524"/>
                    <a:pt x="11491" y="8524"/>
                  </a:cubicBezTo>
                  <a:cubicBezTo>
                    <a:pt x="11618" y="8524"/>
                    <a:pt x="11732" y="8447"/>
                    <a:pt x="11789" y="8314"/>
                  </a:cubicBezTo>
                  <a:cubicBezTo>
                    <a:pt x="12381" y="6898"/>
                    <a:pt x="12715" y="5380"/>
                    <a:pt x="12767" y="3810"/>
                  </a:cubicBezTo>
                  <a:lnTo>
                    <a:pt x="13668" y="3810"/>
                  </a:lnTo>
                  <a:cubicBezTo>
                    <a:pt x="13951" y="3810"/>
                    <a:pt x="14105" y="3449"/>
                    <a:pt x="13899" y="3244"/>
                  </a:cubicBezTo>
                  <a:lnTo>
                    <a:pt x="11609" y="927"/>
                  </a:lnTo>
                  <a:cubicBezTo>
                    <a:pt x="11544" y="863"/>
                    <a:pt x="11454" y="831"/>
                    <a:pt x="11364" y="831"/>
                  </a:cubicBezTo>
                  <a:cubicBezTo>
                    <a:pt x="11274" y="831"/>
                    <a:pt x="11184" y="863"/>
                    <a:pt x="11120" y="927"/>
                  </a:cubicBezTo>
                  <a:lnTo>
                    <a:pt x="8829" y="3244"/>
                  </a:lnTo>
                  <a:cubicBezTo>
                    <a:pt x="8623" y="3449"/>
                    <a:pt x="8752" y="3810"/>
                    <a:pt x="9060" y="3810"/>
                  </a:cubicBezTo>
                  <a:lnTo>
                    <a:pt x="9987" y="3810"/>
                  </a:lnTo>
                  <a:cubicBezTo>
                    <a:pt x="9936" y="6075"/>
                    <a:pt x="9189" y="8237"/>
                    <a:pt x="7825" y="10090"/>
                  </a:cubicBezTo>
                  <a:cubicBezTo>
                    <a:pt x="6409" y="12046"/>
                    <a:pt x="4453" y="13436"/>
                    <a:pt x="2162" y="14182"/>
                  </a:cubicBezTo>
                  <a:lnTo>
                    <a:pt x="2008" y="14234"/>
                  </a:lnTo>
                  <a:lnTo>
                    <a:pt x="2008" y="1056"/>
                  </a:lnTo>
                  <a:lnTo>
                    <a:pt x="2317" y="1313"/>
                  </a:lnTo>
                  <a:cubicBezTo>
                    <a:pt x="2386" y="1371"/>
                    <a:pt x="2466" y="1398"/>
                    <a:pt x="2545" y="1398"/>
                  </a:cubicBezTo>
                  <a:cubicBezTo>
                    <a:pt x="2641" y="1398"/>
                    <a:pt x="2735" y="1358"/>
                    <a:pt x="2806" y="1287"/>
                  </a:cubicBezTo>
                  <a:cubicBezTo>
                    <a:pt x="2909" y="1133"/>
                    <a:pt x="2909" y="927"/>
                    <a:pt x="2754" y="824"/>
                  </a:cubicBezTo>
                  <a:lnTo>
                    <a:pt x="1879" y="78"/>
                  </a:lnTo>
                  <a:cubicBezTo>
                    <a:pt x="1828" y="26"/>
                    <a:pt x="1751" y="0"/>
                    <a:pt x="16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66;p23">
              <a:extLst>
                <a:ext uri="{FF2B5EF4-FFF2-40B4-BE49-F238E27FC236}">
                  <a16:creationId xmlns:a16="http://schemas.microsoft.com/office/drawing/2014/main" id="{58BB27AC-7CA7-42EE-B509-F7798ABDE641}"/>
                </a:ext>
              </a:extLst>
            </p:cNvPr>
            <p:cNvSpPr/>
            <p:nvPr/>
          </p:nvSpPr>
          <p:spPr>
            <a:xfrm>
              <a:off x="5201105" y="2027450"/>
              <a:ext cx="16300" cy="14610"/>
            </a:xfrm>
            <a:custGeom>
              <a:avLst/>
              <a:gdLst/>
              <a:ahLst/>
              <a:cxnLst/>
              <a:rect l="l" t="t" r="r" b="b"/>
              <a:pathLst>
                <a:path w="733" h="657" extrusionOk="0">
                  <a:moveTo>
                    <a:pt x="378" y="0"/>
                  </a:moveTo>
                  <a:cubicBezTo>
                    <a:pt x="222" y="0"/>
                    <a:pt x="69" y="105"/>
                    <a:pt x="38" y="276"/>
                  </a:cubicBezTo>
                  <a:cubicBezTo>
                    <a:pt x="1" y="500"/>
                    <a:pt x="180" y="657"/>
                    <a:pt x="370" y="657"/>
                  </a:cubicBezTo>
                  <a:cubicBezTo>
                    <a:pt x="442" y="657"/>
                    <a:pt x="515" y="634"/>
                    <a:pt x="579" y="585"/>
                  </a:cubicBezTo>
                  <a:cubicBezTo>
                    <a:pt x="707" y="482"/>
                    <a:pt x="733" y="276"/>
                    <a:pt x="656" y="148"/>
                  </a:cubicBezTo>
                  <a:cubicBezTo>
                    <a:pt x="584" y="45"/>
                    <a:pt x="481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567;p23">
            <a:extLst>
              <a:ext uri="{FF2B5EF4-FFF2-40B4-BE49-F238E27FC236}">
                <a16:creationId xmlns:a16="http://schemas.microsoft.com/office/drawing/2014/main" id="{0FE35DEB-FF27-48C1-B6DC-4FB795277C9E}"/>
              </a:ext>
            </a:extLst>
          </p:cNvPr>
          <p:cNvGrpSpPr/>
          <p:nvPr/>
        </p:nvGrpSpPr>
        <p:grpSpPr>
          <a:xfrm>
            <a:off x="2684536" y="3523485"/>
            <a:ext cx="298742" cy="328411"/>
            <a:chOff x="5628932" y="1816082"/>
            <a:chExt cx="345726" cy="380061"/>
          </a:xfrm>
        </p:grpSpPr>
        <p:sp>
          <p:nvSpPr>
            <p:cNvPr id="160" name="Google Shape;568;p23">
              <a:extLst>
                <a:ext uri="{FF2B5EF4-FFF2-40B4-BE49-F238E27FC236}">
                  <a16:creationId xmlns:a16="http://schemas.microsoft.com/office/drawing/2014/main" id="{87CE713E-BAFC-41B6-8A21-B127848A5B79}"/>
                </a:ext>
              </a:extLst>
            </p:cNvPr>
            <p:cNvSpPr/>
            <p:nvPr/>
          </p:nvSpPr>
          <p:spPr>
            <a:xfrm>
              <a:off x="5636359" y="1823532"/>
              <a:ext cx="128800" cy="167715"/>
            </a:xfrm>
            <a:custGeom>
              <a:avLst/>
              <a:gdLst/>
              <a:ahLst/>
              <a:cxnLst/>
              <a:rect l="l" t="t" r="r" b="b"/>
              <a:pathLst>
                <a:path w="5792" h="7542" extrusionOk="0">
                  <a:moveTo>
                    <a:pt x="1" y="0"/>
                  </a:moveTo>
                  <a:lnTo>
                    <a:pt x="1" y="7542"/>
                  </a:lnTo>
                  <a:lnTo>
                    <a:pt x="5792" y="7542"/>
                  </a:lnTo>
                  <a:lnTo>
                    <a:pt x="579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69;p23">
              <a:extLst>
                <a:ext uri="{FF2B5EF4-FFF2-40B4-BE49-F238E27FC236}">
                  <a16:creationId xmlns:a16="http://schemas.microsoft.com/office/drawing/2014/main" id="{877BEC44-C6A3-489A-AC9A-4C719131060C}"/>
                </a:ext>
              </a:extLst>
            </p:cNvPr>
            <p:cNvSpPr/>
            <p:nvPr/>
          </p:nvSpPr>
          <p:spPr>
            <a:xfrm>
              <a:off x="5836697" y="1823532"/>
              <a:ext cx="129378" cy="167715"/>
            </a:xfrm>
            <a:custGeom>
              <a:avLst/>
              <a:gdLst/>
              <a:ahLst/>
              <a:cxnLst/>
              <a:rect l="l" t="t" r="r" b="b"/>
              <a:pathLst>
                <a:path w="5818" h="7542" extrusionOk="0">
                  <a:moveTo>
                    <a:pt x="0" y="0"/>
                  </a:moveTo>
                  <a:lnTo>
                    <a:pt x="0" y="7542"/>
                  </a:lnTo>
                  <a:lnTo>
                    <a:pt x="5817" y="7542"/>
                  </a:lnTo>
                  <a:lnTo>
                    <a:pt x="5817" y="2342"/>
                  </a:lnTo>
                  <a:lnTo>
                    <a:pt x="5817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70;p23">
              <a:extLst>
                <a:ext uri="{FF2B5EF4-FFF2-40B4-BE49-F238E27FC236}">
                  <a16:creationId xmlns:a16="http://schemas.microsoft.com/office/drawing/2014/main" id="{129A8B4E-71C0-402A-90D4-9A3F84606202}"/>
                </a:ext>
              </a:extLst>
            </p:cNvPr>
            <p:cNvSpPr/>
            <p:nvPr/>
          </p:nvSpPr>
          <p:spPr>
            <a:xfrm>
              <a:off x="5721640" y="2083955"/>
              <a:ext cx="164869" cy="52102"/>
            </a:xfrm>
            <a:custGeom>
              <a:avLst/>
              <a:gdLst/>
              <a:ahLst/>
              <a:cxnLst/>
              <a:rect l="l" t="t" r="r" b="b"/>
              <a:pathLst>
                <a:path w="7414" h="2343" extrusionOk="0">
                  <a:moveTo>
                    <a:pt x="515" y="0"/>
                  </a:moveTo>
                  <a:lnTo>
                    <a:pt x="464" y="52"/>
                  </a:lnTo>
                  <a:cubicBezTo>
                    <a:pt x="155" y="335"/>
                    <a:pt x="1" y="747"/>
                    <a:pt x="1" y="1184"/>
                  </a:cubicBezTo>
                  <a:cubicBezTo>
                    <a:pt x="1" y="1596"/>
                    <a:pt x="155" y="2008"/>
                    <a:pt x="464" y="2291"/>
                  </a:cubicBezTo>
                  <a:lnTo>
                    <a:pt x="515" y="2342"/>
                  </a:lnTo>
                  <a:lnTo>
                    <a:pt x="6899" y="2342"/>
                  </a:lnTo>
                  <a:lnTo>
                    <a:pt x="6950" y="2291"/>
                  </a:lnTo>
                  <a:cubicBezTo>
                    <a:pt x="7259" y="2008"/>
                    <a:pt x="7413" y="1596"/>
                    <a:pt x="7413" y="1184"/>
                  </a:cubicBezTo>
                  <a:cubicBezTo>
                    <a:pt x="7413" y="747"/>
                    <a:pt x="7259" y="335"/>
                    <a:pt x="6950" y="52"/>
                  </a:cubicBezTo>
                  <a:lnTo>
                    <a:pt x="68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71;p23">
              <a:extLst>
                <a:ext uri="{FF2B5EF4-FFF2-40B4-BE49-F238E27FC236}">
                  <a16:creationId xmlns:a16="http://schemas.microsoft.com/office/drawing/2014/main" id="{CE59F52B-02B2-49C5-B316-81765EE1E183}"/>
                </a:ext>
              </a:extLst>
            </p:cNvPr>
            <p:cNvSpPr/>
            <p:nvPr/>
          </p:nvSpPr>
          <p:spPr>
            <a:xfrm>
              <a:off x="5721640" y="2136614"/>
              <a:ext cx="164869" cy="52102"/>
            </a:xfrm>
            <a:custGeom>
              <a:avLst/>
              <a:gdLst/>
              <a:ahLst/>
              <a:cxnLst/>
              <a:rect l="l" t="t" r="r" b="b"/>
              <a:pathLst>
                <a:path w="7414" h="2343" extrusionOk="0">
                  <a:moveTo>
                    <a:pt x="515" y="0"/>
                  </a:moveTo>
                  <a:lnTo>
                    <a:pt x="464" y="52"/>
                  </a:lnTo>
                  <a:cubicBezTo>
                    <a:pt x="155" y="335"/>
                    <a:pt x="1" y="747"/>
                    <a:pt x="1" y="1158"/>
                  </a:cubicBezTo>
                  <a:cubicBezTo>
                    <a:pt x="1" y="1596"/>
                    <a:pt x="155" y="2008"/>
                    <a:pt x="464" y="2291"/>
                  </a:cubicBezTo>
                  <a:lnTo>
                    <a:pt x="515" y="2342"/>
                  </a:lnTo>
                  <a:lnTo>
                    <a:pt x="6899" y="2342"/>
                  </a:lnTo>
                  <a:lnTo>
                    <a:pt x="6950" y="2291"/>
                  </a:lnTo>
                  <a:cubicBezTo>
                    <a:pt x="7259" y="2008"/>
                    <a:pt x="7413" y="1596"/>
                    <a:pt x="7413" y="1158"/>
                  </a:cubicBezTo>
                  <a:cubicBezTo>
                    <a:pt x="7413" y="747"/>
                    <a:pt x="7259" y="335"/>
                    <a:pt x="6950" y="52"/>
                  </a:cubicBezTo>
                  <a:lnTo>
                    <a:pt x="6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72;p23">
              <a:extLst>
                <a:ext uri="{FF2B5EF4-FFF2-40B4-BE49-F238E27FC236}">
                  <a16:creationId xmlns:a16="http://schemas.microsoft.com/office/drawing/2014/main" id="{3A12E818-0EB8-46BE-BE22-978457C98F2E}"/>
                </a:ext>
              </a:extLst>
            </p:cNvPr>
            <p:cNvSpPr/>
            <p:nvPr/>
          </p:nvSpPr>
          <p:spPr>
            <a:xfrm>
              <a:off x="5697601" y="1856732"/>
              <a:ext cx="35513" cy="14899"/>
            </a:xfrm>
            <a:custGeom>
              <a:avLst/>
              <a:gdLst/>
              <a:ahLst/>
              <a:cxnLst/>
              <a:rect l="l" t="t" r="r" b="b"/>
              <a:pathLst>
                <a:path w="1597" h="670" extrusionOk="0">
                  <a:moveTo>
                    <a:pt x="335" y="0"/>
                  </a:moveTo>
                  <a:cubicBezTo>
                    <a:pt x="155" y="0"/>
                    <a:pt x="1" y="154"/>
                    <a:pt x="1" y="335"/>
                  </a:cubicBezTo>
                  <a:cubicBezTo>
                    <a:pt x="1" y="515"/>
                    <a:pt x="155" y="669"/>
                    <a:pt x="335" y="669"/>
                  </a:cubicBezTo>
                  <a:lnTo>
                    <a:pt x="1262" y="669"/>
                  </a:lnTo>
                  <a:cubicBezTo>
                    <a:pt x="1468" y="669"/>
                    <a:pt x="1596" y="515"/>
                    <a:pt x="1596" y="335"/>
                  </a:cubicBezTo>
                  <a:cubicBezTo>
                    <a:pt x="1596" y="154"/>
                    <a:pt x="1468" y="0"/>
                    <a:pt x="1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73;p23">
              <a:extLst>
                <a:ext uri="{FF2B5EF4-FFF2-40B4-BE49-F238E27FC236}">
                  <a16:creationId xmlns:a16="http://schemas.microsoft.com/office/drawing/2014/main" id="{D6DFA80C-16E3-4626-82A7-A6F5C46E7202}"/>
                </a:ext>
              </a:extLst>
            </p:cNvPr>
            <p:cNvSpPr/>
            <p:nvPr/>
          </p:nvSpPr>
          <p:spPr>
            <a:xfrm>
              <a:off x="5667848" y="1899651"/>
              <a:ext cx="65845" cy="14899"/>
            </a:xfrm>
            <a:custGeom>
              <a:avLst/>
              <a:gdLst/>
              <a:ahLst/>
              <a:cxnLst/>
              <a:rect l="l" t="t" r="r" b="b"/>
              <a:pathLst>
                <a:path w="2961" h="670" extrusionOk="0">
                  <a:moveTo>
                    <a:pt x="335" y="0"/>
                  </a:moveTo>
                  <a:cubicBezTo>
                    <a:pt x="155" y="0"/>
                    <a:pt x="0" y="129"/>
                    <a:pt x="0" y="335"/>
                  </a:cubicBezTo>
                  <a:cubicBezTo>
                    <a:pt x="0" y="515"/>
                    <a:pt x="155" y="670"/>
                    <a:pt x="335" y="670"/>
                  </a:cubicBezTo>
                  <a:lnTo>
                    <a:pt x="2626" y="670"/>
                  </a:lnTo>
                  <a:cubicBezTo>
                    <a:pt x="2806" y="670"/>
                    <a:pt x="2960" y="515"/>
                    <a:pt x="2960" y="335"/>
                  </a:cubicBezTo>
                  <a:cubicBezTo>
                    <a:pt x="2960" y="129"/>
                    <a:pt x="280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74;p23">
              <a:extLst>
                <a:ext uri="{FF2B5EF4-FFF2-40B4-BE49-F238E27FC236}">
                  <a16:creationId xmlns:a16="http://schemas.microsoft.com/office/drawing/2014/main" id="{C0ECB5FE-3FB2-4709-AA87-641B611774AF}"/>
                </a:ext>
              </a:extLst>
            </p:cNvPr>
            <p:cNvSpPr/>
            <p:nvPr/>
          </p:nvSpPr>
          <p:spPr>
            <a:xfrm>
              <a:off x="5667848" y="1942013"/>
              <a:ext cx="65267" cy="14899"/>
            </a:xfrm>
            <a:custGeom>
              <a:avLst/>
              <a:gdLst/>
              <a:ahLst/>
              <a:cxnLst/>
              <a:rect l="l" t="t" r="r" b="b"/>
              <a:pathLst>
                <a:path w="2935" h="670" extrusionOk="0">
                  <a:moveTo>
                    <a:pt x="335" y="0"/>
                  </a:moveTo>
                  <a:cubicBezTo>
                    <a:pt x="155" y="0"/>
                    <a:pt x="0" y="154"/>
                    <a:pt x="0" y="335"/>
                  </a:cubicBezTo>
                  <a:cubicBezTo>
                    <a:pt x="0" y="541"/>
                    <a:pt x="155" y="669"/>
                    <a:pt x="335" y="669"/>
                  </a:cubicBezTo>
                  <a:lnTo>
                    <a:pt x="2600" y="669"/>
                  </a:lnTo>
                  <a:cubicBezTo>
                    <a:pt x="2806" y="669"/>
                    <a:pt x="2934" y="541"/>
                    <a:pt x="2934" y="335"/>
                  </a:cubicBezTo>
                  <a:cubicBezTo>
                    <a:pt x="2934" y="154"/>
                    <a:pt x="2806" y="0"/>
                    <a:pt x="2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75;p23">
              <a:extLst>
                <a:ext uri="{FF2B5EF4-FFF2-40B4-BE49-F238E27FC236}">
                  <a16:creationId xmlns:a16="http://schemas.microsoft.com/office/drawing/2014/main" id="{921E285A-14DE-421F-A7DB-B51A34D123E0}"/>
                </a:ext>
              </a:extLst>
            </p:cNvPr>
            <p:cNvSpPr/>
            <p:nvPr/>
          </p:nvSpPr>
          <p:spPr>
            <a:xfrm>
              <a:off x="5868741" y="1856732"/>
              <a:ext cx="65267" cy="14899"/>
            </a:xfrm>
            <a:custGeom>
              <a:avLst/>
              <a:gdLst/>
              <a:ahLst/>
              <a:cxnLst/>
              <a:rect l="l" t="t" r="r" b="b"/>
              <a:pathLst>
                <a:path w="2935" h="670" extrusionOk="0">
                  <a:moveTo>
                    <a:pt x="335" y="0"/>
                  </a:moveTo>
                  <a:cubicBezTo>
                    <a:pt x="155" y="0"/>
                    <a:pt x="1" y="154"/>
                    <a:pt x="1" y="335"/>
                  </a:cubicBezTo>
                  <a:cubicBezTo>
                    <a:pt x="1" y="515"/>
                    <a:pt x="155" y="669"/>
                    <a:pt x="335" y="669"/>
                  </a:cubicBezTo>
                  <a:lnTo>
                    <a:pt x="2600" y="669"/>
                  </a:lnTo>
                  <a:cubicBezTo>
                    <a:pt x="2780" y="669"/>
                    <a:pt x="2935" y="515"/>
                    <a:pt x="2935" y="335"/>
                  </a:cubicBezTo>
                  <a:cubicBezTo>
                    <a:pt x="2935" y="154"/>
                    <a:pt x="2806" y="0"/>
                    <a:pt x="2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76;p23">
              <a:extLst>
                <a:ext uri="{FF2B5EF4-FFF2-40B4-BE49-F238E27FC236}">
                  <a16:creationId xmlns:a16="http://schemas.microsoft.com/office/drawing/2014/main" id="{7D3EF428-FD02-4177-9E62-B676733A4757}"/>
                </a:ext>
              </a:extLst>
            </p:cNvPr>
            <p:cNvSpPr/>
            <p:nvPr/>
          </p:nvSpPr>
          <p:spPr>
            <a:xfrm>
              <a:off x="5868741" y="1899651"/>
              <a:ext cx="65267" cy="14899"/>
            </a:xfrm>
            <a:custGeom>
              <a:avLst/>
              <a:gdLst/>
              <a:ahLst/>
              <a:cxnLst/>
              <a:rect l="l" t="t" r="r" b="b"/>
              <a:pathLst>
                <a:path w="2935" h="670" extrusionOk="0">
                  <a:moveTo>
                    <a:pt x="335" y="0"/>
                  </a:moveTo>
                  <a:cubicBezTo>
                    <a:pt x="155" y="0"/>
                    <a:pt x="1" y="129"/>
                    <a:pt x="1" y="335"/>
                  </a:cubicBezTo>
                  <a:cubicBezTo>
                    <a:pt x="1" y="515"/>
                    <a:pt x="155" y="670"/>
                    <a:pt x="335" y="670"/>
                  </a:cubicBezTo>
                  <a:lnTo>
                    <a:pt x="2600" y="670"/>
                  </a:lnTo>
                  <a:cubicBezTo>
                    <a:pt x="2780" y="670"/>
                    <a:pt x="2935" y="515"/>
                    <a:pt x="2935" y="335"/>
                  </a:cubicBezTo>
                  <a:cubicBezTo>
                    <a:pt x="2935" y="129"/>
                    <a:pt x="2806" y="0"/>
                    <a:pt x="2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77;p23">
              <a:extLst>
                <a:ext uri="{FF2B5EF4-FFF2-40B4-BE49-F238E27FC236}">
                  <a16:creationId xmlns:a16="http://schemas.microsoft.com/office/drawing/2014/main" id="{1A8EE993-C1E6-47F0-97B7-462F7A298549}"/>
                </a:ext>
              </a:extLst>
            </p:cNvPr>
            <p:cNvSpPr/>
            <p:nvPr/>
          </p:nvSpPr>
          <p:spPr>
            <a:xfrm>
              <a:off x="5868741" y="1942013"/>
              <a:ext cx="65267" cy="14899"/>
            </a:xfrm>
            <a:custGeom>
              <a:avLst/>
              <a:gdLst/>
              <a:ahLst/>
              <a:cxnLst/>
              <a:rect l="l" t="t" r="r" b="b"/>
              <a:pathLst>
                <a:path w="2935" h="670" extrusionOk="0">
                  <a:moveTo>
                    <a:pt x="335" y="0"/>
                  </a:moveTo>
                  <a:cubicBezTo>
                    <a:pt x="155" y="0"/>
                    <a:pt x="1" y="154"/>
                    <a:pt x="1" y="335"/>
                  </a:cubicBezTo>
                  <a:cubicBezTo>
                    <a:pt x="1" y="541"/>
                    <a:pt x="155" y="669"/>
                    <a:pt x="335" y="669"/>
                  </a:cubicBezTo>
                  <a:lnTo>
                    <a:pt x="2600" y="669"/>
                  </a:lnTo>
                  <a:cubicBezTo>
                    <a:pt x="2780" y="669"/>
                    <a:pt x="2935" y="541"/>
                    <a:pt x="2935" y="335"/>
                  </a:cubicBezTo>
                  <a:cubicBezTo>
                    <a:pt x="2935" y="154"/>
                    <a:pt x="2806" y="0"/>
                    <a:pt x="2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78;p23">
              <a:extLst>
                <a:ext uri="{FF2B5EF4-FFF2-40B4-BE49-F238E27FC236}">
                  <a16:creationId xmlns:a16="http://schemas.microsoft.com/office/drawing/2014/main" id="{DDA11A5A-8433-418E-837A-27E5DC6140CA}"/>
                </a:ext>
              </a:extLst>
            </p:cNvPr>
            <p:cNvSpPr/>
            <p:nvPr/>
          </p:nvSpPr>
          <p:spPr>
            <a:xfrm>
              <a:off x="5667270" y="1856777"/>
              <a:ext cx="16367" cy="14855"/>
            </a:xfrm>
            <a:custGeom>
              <a:avLst/>
              <a:gdLst/>
              <a:ahLst/>
              <a:cxnLst/>
              <a:rect l="l" t="t" r="r" b="b"/>
              <a:pathLst>
                <a:path w="736" h="668" extrusionOk="0">
                  <a:moveTo>
                    <a:pt x="355" y="0"/>
                  </a:moveTo>
                  <a:cubicBezTo>
                    <a:pt x="297" y="0"/>
                    <a:pt x="238" y="15"/>
                    <a:pt x="181" y="50"/>
                  </a:cubicBezTo>
                  <a:cubicBezTo>
                    <a:pt x="52" y="127"/>
                    <a:pt x="1" y="307"/>
                    <a:pt x="52" y="461"/>
                  </a:cubicBezTo>
                  <a:cubicBezTo>
                    <a:pt x="103" y="590"/>
                    <a:pt x="258" y="667"/>
                    <a:pt x="412" y="667"/>
                  </a:cubicBezTo>
                  <a:cubicBezTo>
                    <a:pt x="541" y="641"/>
                    <a:pt x="670" y="539"/>
                    <a:pt x="695" y="410"/>
                  </a:cubicBezTo>
                  <a:cubicBezTo>
                    <a:pt x="736" y="189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79;p23">
              <a:extLst>
                <a:ext uri="{FF2B5EF4-FFF2-40B4-BE49-F238E27FC236}">
                  <a16:creationId xmlns:a16="http://schemas.microsoft.com/office/drawing/2014/main" id="{535F457D-E6BC-4CE6-8DE7-0AD885EB0A05}"/>
                </a:ext>
              </a:extLst>
            </p:cNvPr>
            <p:cNvSpPr/>
            <p:nvPr/>
          </p:nvSpPr>
          <p:spPr>
            <a:xfrm>
              <a:off x="5745679" y="2102835"/>
              <a:ext cx="17190" cy="14988"/>
            </a:xfrm>
            <a:custGeom>
              <a:avLst/>
              <a:gdLst/>
              <a:ahLst/>
              <a:cxnLst/>
              <a:rect l="l" t="t" r="r" b="b"/>
              <a:pathLst>
                <a:path w="773" h="674" extrusionOk="0">
                  <a:moveTo>
                    <a:pt x="373" y="0"/>
                  </a:moveTo>
                  <a:cubicBezTo>
                    <a:pt x="333" y="0"/>
                    <a:pt x="294" y="8"/>
                    <a:pt x="258" y="26"/>
                  </a:cubicBezTo>
                  <a:cubicBezTo>
                    <a:pt x="104" y="104"/>
                    <a:pt x="1" y="309"/>
                    <a:pt x="78" y="464"/>
                  </a:cubicBezTo>
                  <a:cubicBezTo>
                    <a:pt x="135" y="597"/>
                    <a:pt x="248" y="674"/>
                    <a:pt x="376" y="674"/>
                  </a:cubicBezTo>
                  <a:cubicBezTo>
                    <a:pt x="421" y="674"/>
                    <a:pt x="468" y="664"/>
                    <a:pt x="515" y="644"/>
                  </a:cubicBezTo>
                  <a:cubicBezTo>
                    <a:pt x="696" y="567"/>
                    <a:pt x="773" y="387"/>
                    <a:pt x="696" y="206"/>
                  </a:cubicBezTo>
                  <a:cubicBezTo>
                    <a:pt x="636" y="88"/>
                    <a:pt x="502" y="0"/>
                    <a:pt x="3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80;p23">
              <a:extLst>
                <a:ext uri="{FF2B5EF4-FFF2-40B4-BE49-F238E27FC236}">
                  <a16:creationId xmlns:a16="http://schemas.microsoft.com/office/drawing/2014/main" id="{3ABF4712-11D1-4596-BA07-9426C14303B8}"/>
                </a:ext>
              </a:extLst>
            </p:cNvPr>
            <p:cNvSpPr/>
            <p:nvPr/>
          </p:nvSpPr>
          <p:spPr>
            <a:xfrm>
              <a:off x="5777167" y="2102835"/>
              <a:ext cx="17190" cy="14988"/>
            </a:xfrm>
            <a:custGeom>
              <a:avLst/>
              <a:gdLst/>
              <a:ahLst/>
              <a:cxnLst/>
              <a:rect l="l" t="t" r="r" b="b"/>
              <a:pathLst>
                <a:path w="773" h="674" extrusionOk="0">
                  <a:moveTo>
                    <a:pt x="383" y="0"/>
                  </a:moveTo>
                  <a:cubicBezTo>
                    <a:pt x="342" y="0"/>
                    <a:pt x="300" y="8"/>
                    <a:pt x="258" y="26"/>
                  </a:cubicBezTo>
                  <a:cubicBezTo>
                    <a:pt x="103" y="104"/>
                    <a:pt x="0" y="309"/>
                    <a:pt x="78" y="464"/>
                  </a:cubicBezTo>
                  <a:cubicBezTo>
                    <a:pt x="135" y="597"/>
                    <a:pt x="248" y="674"/>
                    <a:pt x="376" y="674"/>
                  </a:cubicBezTo>
                  <a:cubicBezTo>
                    <a:pt x="421" y="674"/>
                    <a:pt x="468" y="664"/>
                    <a:pt x="515" y="644"/>
                  </a:cubicBezTo>
                  <a:cubicBezTo>
                    <a:pt x="670" y="567"/>
                    <a:pt x="772" y="387"/>
                    <a:pt x="695" y="206"/>
                  </a:cubicBezTo>
                  <a:cubicBezTo>
                    <a:pt x="636" y="88"/>
                    <a:pt x="517" y="0"/>
                    <a:pt x="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81;p23">
              <a:extLst>
                <a:ext uri="{FF2B5EF4-FFF2-40B4-BE49-F238E27FC236}">
                  <a16:creationId xmlns:a16="http://schemas.microsoft.com/office/drawing/2014/main" id="{1298CD29-D6F6-46A2-90D5-1537C2E6356C}"/>
                </a:ext>
              </a:extLst>
            </p:cNvPr>
            <p:cNvSpPr/>
            <p:nvPr/>
          </p:nvSpPr>
          <p:spPr>
            <a:xfrm>
              <a:off x="5745679" y="2154915"/>
              <a:ext cx="17190" cy="15010"/>
            </a:xfrm>
            <a:custGeom>
              <a:avLst/>
              <a:gdLst/>
              <a:ahLst/>
              <a:cxnLst/>
              <a:rect l="l" t="t" r="r" b="b"/>
              <a:pathLst>
                <a:path w="773" h="675" extrusionOk="0">
                  <a:moveTo>
                    <a:pt x="373" y="0"/>
                  </a:moveTo>
                  <a:cubicBezTo>
                    <a:pt x="333" y="0"/>
                    <a:pt x="294" y="8"/>
                    <a:pt x="258" y="27"/>
                  </a:cubicBezTo>
                  <a:cubicBezTo>
                    <a:pt x="104" y="104"/>
                    <a:pt x="1" y="310"/>
                    <a:pt x="78" y="464"/>
                  </a:cubicBezTo>
                  <a:cubicBezTo>
                    <a:pt x="135" y="597"/>
                    <a:pt x="248" y="674"/>
                    <a:pt x="376" y="674"/>
                  </a:cubicBezTo>
                  <a:cubicBezTo>
                    <a:pt x="421" y="674"/>
                    <a:pt x="468" y="664"/>
                    <a:pt x="515" y="644"/>
                  </a:cubicBezTo>
                  <a:cubicBezTo>
                    <a:pt x="696" y="567"/>
                    <a:pt x="773" y="387"/>
                    <a:pt x="696" y="207"/>
                  </a:cubicBezTo>
                  <a:cubicBezTo>
                    <a:pt x="636" y="88"/>
                    <a:pt x="502" y="0"/>
                    <a:pt x="3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82;p23">
              <a:extLst>
                <a:ext uri="{FF2B5EF4-FFF2-40B4-BE49-F238E27FC236}">
                  <a16:creationId xmlns:a16="http://schemas.microsoft.com/office/drawing/2014/main" id="{939D6670-480D-4120-BC9B-99FA5CCC53C9}"/>
                </a:ext>
              </a:extLst>
            </p:cNvPr>
            <p:cNvSpPr/>
            <p:nvPr/>
          </p:nvSpPr>
          <p:spPr>
            <a:xfrm>
              <a:off x="5777545" y="2154915"/>
              <a:ext cx="16812" cy="14855"/>
            </a:xfrm>
            <a:custGeom>
              <a:avLst/>
              <a:gdLst/>
              <a:ahLst/>
              <a:cxnLst/>
              <a:rect l="l" t="t" r="r" b="b"/>
              <a:pathLst>
                <a:path w="756" h="668" extrusionOk="0">
                  <a:moveTo>
                    <a:pt x="344" y="1"/>
                  </a:moveTo>
                  <a:cubicBezTo>
                    <a:pt x="215" y="27"/>
                    <a:pt x="86" y="104"/>
                    <a:pt x="61" y="258"/>
                  </a:cubicBezTo>
                  <a:cubicBezTo>
                    <a:pt x="0" y="479"/>
                    <a:pt x="174" y="668"/>
                    <a:pt x="376" y="668"/>
                  </a:cubicBezTo>
                  <a:cubicBezTo>
                    <a:pt x="433" y="668"/>
                    <a:pt x="493" y="653"/>
                    <a:pt x="550" y="619"/>
                  </a:cubicBezTo>
                  <a:cubicBezTo>
                    <a:pt x="678" y="541"/>
                    <a:pt x="755" y="361"/>
                    <a:pt x="678" y="207"/>
                  </a:cubicBezTo>
                  <a:cubicBezTo>
                    <a:pt x="627" y="78"/>
                    <a:pt x="498" y="1"/>
                    <a:pt x="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83;p23">
              <a:extLst>
                <a:ext uri="{FF2B5EF4-FFF2-40B4-BE49-F238E27FC236}">
                  <a16:creationId xmlns:a16="http://schemas.microsoft.com/office/drawing/2014/main" id="{7F15623D-6AA1-43F0-A13E-8855ECFBD5FA}"/>
                </a:ext>
              </a:extLst>
            </p:cNvPr>
            <p:cNvSpPr/>
            <p:nvPr/>
          </p:nvSpPr>
          <p:spPr>
            <a:xfrm>
              <a:off x="5957469" y="1899606"/>
              <a:ext cx="17190" cy="14743"/>
            </a:xfrm>
            <a:custGeom>
              <a:avLst/>
              <a:gdLst/>
              <a:ahLst/>
              <a:cxnLst/>
              <a:rect l="l" t="t" r="r" b="b"/>
              <a:pathLst>
                <a:path w="773" h="663" extrusionOk="0">
                  <a:moveTo>
                    <a:pt x="383" y="0"/>
                  </a:moveTo>
                  <a:cubicBezTo>
                    <a:pt x="322" y="0"/>
                    <a:pt x="261" y="17"/>
                    <a:pt x="206" y="54"/>
                  </a:cubicBezTo>
                  <a:cubicBezTo>
                    <a:pt x="51" y="157"/>
                    <a:pt x="0" y="363"/>
                    <a:pt x="103" y="517"/>
                  </a:cubicBezTo>
                  <a:cubicBezTo>
                    <a:pt x="169" y="616"/>
                    <a:pt x="277" y="662"/>
                    <a:pt x="387" y="662"/>
                  </a:cubicBezTo>
                  <a:cubicBezTo>
                    <a:pt x="449" y="662"/>
                    <a:pt x="511" y="648"/>
                    <a:pt x="566" y="620"/>
                  </a:cubicBezTo>
                  <a:cubicBezTo>
                    <a:pt x="721" y="517"/>
                    <a:pt x="772" y="286"/>
                    <a:pt x="669" y="157"/>
                  </a:cubicBezTo>
                  <a:cubicBezTo>
                    <a:pt x="603" y="57"/>
                    <a:pt x="493" y="0"/>
                    <a:pt x="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84;p23">
              <a:extLst>
                <a:ext uri="{FF2B5EF4-FFF2-40B4-BE49-F238E27FC236}">
                  <a16:creationId xmlns:a16="http://schemas.microsoft.com/office/drawing/2014/main" id="{39A79898-A280-4CD3-BAF2-342089EB2498}"/>
                </a:ext>
              </a:extLst>
            </p:cNvPr>
            <p:cNvSpPr/>
            <p:nvPr/>
          </p:nvSpPr>
          <p:spPr>
            <a:xfrm>
              <a:off x="5628932" y="1816082"/>
              <a:ext cx="344570" cy="380061"/>
            </a:xfrm>
            <a:custGeom>
              <a:avLst/>
              <a:gdLst/>
              <a:ahLst/>
              <a:cxnLst/>
              <a:rect l="l" t="t" r="r" b="b"/>
              <a:pathLst>
                <a:path w="15495" h="17091" extrusionOk="0">
                  <a:moveTo>
                    <a:pt x="5791" y="670"/>
                  </a:moveTo>
                  <a:lnTo>
                    <a:pt x="5791" y="7542"/>
                  </a:lnTo>
                  <a:lnTo>
                    <a:pt x="669" y="7542"/>
                  </a:lnTo>
                  <a:lnTo>
                    <a:pt x="669" y="670"/>
                  </a:lnTo>
                  <a:close/>
                  <a:moveTo>
                    <a:pt x="10913" y="12381"/>
                  </a:moveTo>
                  <a:cubicBezTo>
                    <a:pt x="11145" y="12612"/>
                    <a:pt x="11248" y="12921"/>
                    <a:pt x="11248" y="13230"/>
                  </a:cubicBezTo>
                  <a:cubicBezTo>
                    <a:pt x="11248" y="13539"/>
                    <a:pt x="11145" y="13848"/>
                    <a:pt x="10939" y="14054"/>
                  </a:cubicBezTo>
                  <a:lnTo>
                    <a:pt x="4813" y="14054"/>
                  </a:lnTo>
                  <a:cubicBezTo>
                    <a:pt x="4607" y="13848"/>
                    <a:pt x="4504" y="13539"/>
                    <a:pt x="4504" y="13230"/>
                  </a:cubicBezTo>
                  <a:cubicBezTo>
                    <a:pt x="4504" y="12921"/>
                    <a:pt x="4607" y="12612"/>
                    <a:pt x="4813" y="12381"/>
                  </a:cubicBezTo>
                  <a:close/>
                  <a:moveTo>
                    <a:pt x="10913" y="14723"/>
                  </a:moveTo>
                  <a:cubicBezTo>
                    <a:pt x="11145" y="14955"/>
                    <a:pt x="11248" y="15264"/>
                    <a:pt x="11248" y="15572"/>
                  </a:cubicBezTo>
                  <a:cubicBezTo>
                    <a:pt x="11248" y="15881"/>
                    <a:pt x="11145" y="16190"/>
                    <a:pt x="10913" y="16422"/>
                  </a:cubicBezTo>
                  <a:lnTo>
                    <a:pt x="4813" y="16422"/>
                  </a:lnTo>
                  <a:cubicBezTo>
                    <a:pt x="4607" y="16190"/>
                    <a:pt x="4504" y="15881"/>
                    <a:pt x="4504" y="15572"/>
                  </a:cubicBezTo>
                  <a:cubicBezTo>
                    <a:pt x="4504" y="15264"/>
                    <a:pt x="4607" y="14955"/>
                    <a:pt x="4813" y="14723"/>
                  </a:cubicBezTo>
                  <a:close/>
                  <a:moveTo>
                    <a:pt x="335" y="1"/>
                  </a:moveTo>
                  <a:cubicBezTo>
                    <a:pt x="129" y="1"/>
                    <a:pt x="0" y="155"/>
                    <a:pt x="0" y="335"/>
                  </a:cubicBezTo>
                  <a:lnTo>
                    <a:pt x="0" y="7877"/>
                  </a:lnTo>
                  <a:cubicBezTo>
                    <a:pt x="0" y="8057"/>
                    <a:pt x="129" y="8211"/>
                    <a:pt x="335" y="8211"/>
                  </a:cubicBezTo>
                  <a:lnTo>
                    <a:pt x="3166" y="8211"/>
                  </a:lnTo>
                  <a:lnTo>
                    <a:pt x="3166" y="9395"/>
                  </a:lnTo>
                  <a:cubicBezTo>
                    <a:pt x="3166" y="9910"/>
                    <a:pt x="3578" y="10322"/>
                    <a:pt x="4092" y="10322"/>
                  </a:cubicBezTo>
                  <a:lnTo>
                    <a:pt x="7541" y="10322"/>
                  </a:lnTo>
                  <a:lnTo>
                    <a:pt x="7541" y="11712"/>
                  </a:lnTo>
                  <a:lnTo>
                    <a:pt x="4684" y="11712"/>
                  </a:lnTo>
                  <a:cubicBezTo>
                    <a:pt x="4607" y="11712"/>
                    <a:pt x="4504" y="11737"/>
                    <a:pt x="4453" y="11815"/>
                  </a:cubicBezTo>
                  <a:lnTo>
                    <a:pt x="4401" y="11866"/>
                  </a:lnTo>
                  <a:cubicBezTo>
                    <a:pt x="4041" y="12201"/>
                    <a:pt x="3835" y="12715"/>
                    <a:pt x="3835" y="13230"/>
                  </a:cubicBezTo>
                  <a:cubicBezTo>
                    <a:pt x="3835" y="13642"/>
                    <a:pt x="3964" y="14054"/>
                    <a:pt x="4221" y="14388"/>
                  </a:cubicBezTo>
                  <a:cubicBezTo>
                    <a:pt x="3964" y="14723"/>
                    <a:pt x="3835" y="15161"/>
                    <a:pt x="3835" y="15572"/>
                  </a:cubicBezTo>
                  <a:cubicBezTo>
                    <a:pt x="3835" y="16087"/>
                    <a:pt x="4041" y="16576"/>
                    <a:pt x="4401" y="16937"/>
                  </a:cubicBezTo>
                  <a:cubicBezTo>
                    <a:pt x="4479" y="17014"/>
                    <a:pt x="4556" y="17091"/>
                    <a:pt x="4684" y="17091"/>
                  </a:cubicBezTo>
                  <a:lnTo>
                    <a:pt x="11068" y="17091"/>
                  </a:lnTo>
                  <a:cubicBezTo>
                    <a:pt x="11196" y="17091"/>
                    <a:pt x="11274" y="17014"/>
                    <a:pt x="11351" y="16937"/>
                  </a:cubicBezTo>
                  <a:cubicBezTo>
                    <a:pt x="11711" y="16576"/>
                    <a:pt x="11917" y="16087"/>
                    <a:pt x="11917" y="15572"/>
                  </a:cubicBezTo>
                  <a:cubicBezTo>
                    <a:pt x="11917" y="15135"/>
                    <a:pt x="11788" y="14723"/>
                    <a:pt x="11505" y="14388"/>
                  </a:cubicBezTo>
                  <a:cubicBezTo>
                    <a:pt x="11788" y="14054"/>
                    <a:pt x="11917" y="13642"/>
                    <a:pt x="11917" y="13230"/>
                  </a:cubicBezTo>
                  <a:cubicBezTo>
                    <a:pt x="11917" y="12715"/>
                    <a:pt x="11711" y="12201"/>
                    <a:pt x="11351" y="11866"/>
                  </a:cubicBezTo>
                  <a:lnTo>
                    <a:pt x="11299" y="11815"/>
                  </a:lnTo>
                  <a:cubicBezTo>
                    <a:pt x="11248" y="11737"/>
                    <a:pt x="11145" y="11712"/>
                    <a:pt x="11068" y="11712"/>
                  </a:cubicBezTo>
                  <a:lnTo>
                    <a:pt x="8211" y="11712"/>
                  </a:lnTo>
                  <a:lnTo>
                    <a:pt x="8211" y="10322"/>
                  </a:lnTo>
                  <a:lnTo>
                    <a:pt x="11660" y="10322"/>
                  </a:lnTo>
                  <a:cubicBezTo>
                    <a:pt x="12174" y="10322"/>
                    <a:pt x="12586" y="9910"/>
                    <a:pt x="12586" y="9395"/>
                  </a:cubicBezTo>
                  <a:lnTo>
                    <a:pt x="12586" y="8211"/>
                  </a:lnTo>
                  <a:lnTo>
                    <a:pt x="15160" y="8211"/>
                  </a:lnTo>
                  <a:cubicBezTo>
                    <a:pt x="15340" y="8211"/>
                    <a:pt x="15495" y="8057"/>
                    <a:pt x="15495" y="7877"/>
                  </a:cubicBezTo>
                  <a:lnTo>
                    <a:pt x="15495" y="5560"/>
                  </a:lnTo>
                  <a:cubicBezTo>
                    <a:pt x="15495" y="5380"/>
                    <a:pt x="15340" y="5226"/>
                    <a:pt x="15160" y="5226"/>
                  </a:cubicBezTo>
                  <a:cubicBezTo>
                    <a:pt x="14980" y="5226"/>
                    <a:pt x="14825" y="5380"/>
                    <a:pt x="14825" y="5560"/>
                  </a:cubicBezTo>
                  <a:lnTo>
                    <a:pt x="14825" y="7542"/>
                  </a:lnTo>
                  <a:lnTo>
                    <a:pt x="9678" y="7542"/>
                  </a:lnTo>
                  <a:lnTo>
                    <a:pt x="9678" y="670"/>
                  </a:lnTo>
                  <a:lnTo>
                    <a:pt x="14825" y="670"/>
                  </a:lnTo>
                  <a:lnTo>
                    <a:pt x="14825" y="2677"/>
                  </a:lnTo>
                  <a:cubicBezTo>
                    <a:pt x="14825" y="2858"/>
                    <a:pt x="14980" y="3012"/>
                    <a:pt x="15160" y="3012"/>
                  </a:cubicBezTo>
                  <a:cubicBezTo>
                    <a:pt x="15340" y="3012"/>
                    <a:pt x="15495" y="2883"/>
                    <a:pt x="15495" y="2677"/>
                  </a:cubicBezTo>
                  <a:lnTo>
                    <a:pt x="15495" y="335"/>
                  </a:lnTo>
                  <a:cubicBezTo>
                    <a:pt x="15495" y="155"/>
                    <a:pt x="15340" y="1"/>
                    <a:pt x="15160" y="1"/>
                  </a:cubicBezTo>
                  <a:lnTo>
                    <a:pt x="9343" y="1"/>
                  </a:lnTo>
                  <a:cubicBezTo>
                    <a:pt x="9163" y="1"/>
                    <a:pt x="9009" y="155"/>
                    <a:pt x="9009" y="335"/>
                  </a:cubicBezTo>
                  <a:lnTo>
                    <a:pt x="9009" y="7877"/>
                  </a:lnTo>
                  <a:cubicBezTo>
                    <a:pt x="9009" y="8057"/>
                    <a:pt x="9163" y="8211"/>
                    <a:pt x="9343" y="8211"/>
                  </a:cubicBezTo>
                  <a:lnTo>
                    <a:pt x="11917" y="8211"/>
                  </a:lnTo>
                  <a:lnTo>
                    <a:pt x="11917" y="9395"/>
                  </a:lnTo>
                  <a:cubicBezTo>
                    <a:pt x="11917" y="9524"/>
                    <a:pt x="11814" y="9653"/>
                    <a:pt x="11660" y="9653"/>
                  </a:cubicBezTo>
                  <a:lnTo>
                    <a:pt x="4092" y="9653"/>
                  </a:lnTo>
                  <a:cubicBezTo>
                    <a:pt x="3938" y="9653"/>
                    <a:pt x="3835" y="9524"/>
                    <a:pt x="3835" y="9395"/>
                  </a:cubicBezTo>
                  <a:lnTo>
                    <a:pt x="3835" y="8211"/>
                  </a:lnTo>
                  <a:lnTo>
                    <a:pt x="6126" y="8211"/>
                  </a:lnTo>
                  <a:cubicBezTo>
                    <a:pt x="6306" y="8211"/>
                    <a:pt x="6460" y="8057"/>
                    <a:pt x="6460" y="7877"/>
                  </a:cubicBezTo>
                  <a:lnTo>
                    <a:pt x="6460" y="335"/>
                  </a:lnTo>
                  <a:cubicBezTo>
                    <a:pt x="6460" y="155"/>
                    <a:pt x="6332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1D2D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77" name="Google Shape;626;p23">
            <a:extLst>
              <a:ext uri="{FF2B5EF4-FFF2-40B4-BE49-F238E27FC236}">
                <a16:creationId xmlns:a16="http://schemas.microsoft.com/office/drawing/2014/main" id="{C534FA36-1BB9-445C-9DE4-B183A938E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783449"/>
              </p:ext>
            </p:extLst>
          </p:nvPr>
        </p:nvGraphicFramePr>
        <p:xfrm>
          <a:off x="3789975" y="3286053"/>
          <a:ext cx="2332825" cy="803275"/>
        </p:xfrm>
        <a:graphic>
          <a:graphicData uri="http://schemas.openxmlformats.org/drawingml/2006/table">
            <a:tbl>
              <a:tblPr>
                <a:noFill/>
                <a:tableStyleId>{528E4119-9F8F-42AF-A7AF-AA62251F4DD9}</a:tableStyleId>
              </a:tblPr>
              <a:tblGrid>
                <a:gridCol w="23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DATASET 2</a:t>
                      </a:r>
                      <a:endParaRPr sz="1600" b="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2D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25">
                <a:tc>
                  <a:txBody>
                    <a:bodyPr/>
                    <a:lstStyle/>
                    <a:p>
                      <a:pPr lvl="0" algn="just"/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É composto por registros de senhas.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8" name="Google Shape;627;p23">
            <a:extLst>
              <a:ext uri="{FF2B5EF4-FFF2-40B4-BE49-F238E27FC236}">
                <a16:creationId xmlns:a16="http://schemas.microsoft.com/office/drawing/2014/main" id="{CAFE85EE-6586-4925-B485-D58258AAE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166980"/>
              </p:ext>
            </p:extLst>
          </p:nvPr>
        </p:nvGraphicFramePr>
        <p:xfrm>
          <a:off x="3789974" y="1679095"/>
          <a:ext cx="2332825" cy="1252400"/>
        </p:xfrm>
        <a:graphic>
          <a:graphicData uri="http://schemas.openxmlformats.org/drawingml/2006/table">
            <a:tbl>
              <a:tblPr>
                <a:noFill/>
                <a:tableStyleId>{528E4119-9F8F-42AF-A7AF-AA62251F4DD9}</a:tableStyleId>
              </a:tblPr>
              <a:tblGrid>
                <a:gridCol w="23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DATASET 1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2D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lvl="0" algn="just"/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É composto por registros de incidentes de ataques de dados em empresas nos Estados Unidos de 2005 á 2015.</a:t>
                      </a:r>
                      <a:endParaRPr lang="pt-BR" sz="1200"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9" name="Imagem 178">
            <a:extLst>
              <a:ext uri="{FF2B5EF4-FFF2-40B4-BE49-F238E27FC236}">
                <a16:creationId xmlns:a16="http://schemas.microsoft.com/office/drawing/2014/main" id="{D987D54C-4366-4881-BC45-F6344BC3C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713232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Total de ataques</a:t>
            </a:r>
            <a:endParaRPr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8A7EA52-3FD4-4155-99A9-B97F2FBEE20B}"/>
              </a:ext>
            </a:extLst>
          </p:cNvPr>
          <p:cNvSpPr/>
          <p:nvPr/>
        </p:nvSpPr>
        <p:spPr>
          <a:xfrm>
            <a:off x="1185334" y="2481060"/>
            <a:ext cx="1996230" cy="889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95000"/>
                  </a:schemeClr>
                </a:solidFill>
              </a:ln>
              <a:noFill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E6C4541-05B2-402E-A9F3-DBFAE8872BCA}"/>
              </a:ext>
            </a:extLst>
          </p:cNvPr>
          <p:cNvSpPr/>
          <p:nvPr/>
        </p:nvSpPr>
        <p:spPr>
          <a:xfrm>
            <a:off x="1137477" y="1298980"/>
            <a:ext cx="1996230" cy="889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95000"/>
                  </a:schemeClr>
                </a:solidFill>
              </a:ln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AF92EB-7D78-4500-807D-1CC20EFB88D2}"/>
              </a:ext>
            </a:extLst>
          </p:cNvPr>
          <p:cNvSpPr/>
          <p:nvPr/>
        </p:nvSpPr>
        <p:spPr>
          <a:xfrm>
            <a:off x="3181564" y="2696438"/>
            <a:ext cx="4572000" cy="56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Montserrat Medium"/>
                <a:sym typeface="Montserrat"/>
              </a:rPr>
              <a:t>Total de 506 ataques ocorridos durante o período de 10 anos, somaram o total de US$1,075 bilhões de custos.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CF5D1D-9208-4B04-BD4B-477A60D25477}"/>
              </a:ext>
            </a:extLst>
          </p:cNvPr>
          <p:cNvSpPr/>
          <p:nvPr/>
        </p:nvSpPr>
        <p:spPr>
          <a:xfrm>
            <a:off x="3164233" y="1534132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Montserrat Medium"/>
              </a:rPr>
              <a:t>No período de 10 anos foram evidenciados 506 ataques.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ACB5CF-1B98-4EA3-A388-D9DDCADB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93" y="2590799"/>
            <a:ext cx="1763713" cy="66952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B0FC7CC-4FF7-4852-B053-77BFC17F1E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338F33-4C04-487D-8B52-AF156C34A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692" y="1382410"/>
            <a:ext cx="1259799" cy="73649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79D6030-CA14-4BE9-A50C-6E219AD290B5}"/>
              </a:ext>
            </a:extLst>
          </p:cNvPr>
          <p:cNvSpPr/>
          <p:nvPr/>
        </p:nvSpPr>
        <p:spPr>
          <a:xfrm>
            <a:off x="2153903" y="3965657"/>
            <a:ext cx="4836193" cy="56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600" b="1" dirty="0">
                <a:solidFill>
                  <a:srgbClr val="748CAB"/>
                </a:solidFill>
                <a:latin typeface="Montserrat Medium"/>
                <a:sym typeface="Montserrat"/>
              </a:rPr>
              <a:t>A média de custos por ataques foi de </a:t>
            </a:r>
          </a:p>
          <a:p>
            <a:pPr algn="ctr"/>
            <a:r>
              <a:rPr lang="pt-BR" sz="1600" b="1" dirty="0">
                <a:solidFill>
                  <a:srgbClr val="748CAB"/>
                </a:solidFill>
                <a:latin typeface="Montserrat Medium"/>
                <a:sym typeface="Montserrat"/>
              </a:rPr>
              <a:t>US$2 Milhões nos EUA.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713232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Incidentes de dados por ano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E784BDE-52BF-4551-A05C-B5F61855F96B}"/>
              </a:ext>
            </a:extLst>
          </p:cNvPr>
          <p:cNvSpPr/>
          <p:nvPr/>
        </p:nvSpPr>
        <p:spPr>
          <a:xfrm>
            <a:off x="859227" y="1217323"/>
            <a:ext cx="3949839" cy="3323165"/>
          </a:xfrm>
          <a:prstGeom prst="roundRect">
            <a:avLst>
              <a:gd name="adj" fmla="val 8005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95000"/>
                  </a:schemeClr>
                </a:solidFill>
              </a:ln>
              <a:noFill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991CA3F-436B-4E58-A434-204C1E2D9CC6}"/>
              </a:ext>
            </a:extLst>
          </p:cNvPr>
          <p:cNvSpPr/>
          <p:nvPr/>
        </p:nvSpPr>
        <p:spPr>
          <a:xfrm>
            <a:off x="4990436" y="2673891"/>
            <a:ext cx="3831831" cy="93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dk1"/>
                </a:solidFill>
                <a:latin typeface="Montserrat Medium"/>
              </a:rPr>
              <a:t>A quantidade de incidentes de ataques; cibernéticos variou ao longo dos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dk1"/>
                </a:solidFill>
                <a:latin typeface="Montserrat Medium"/>
              </a:rPr>
              <a:t>Aumentos notáveis em 2006, 2010, 2011 e 2013;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dk1"/>
                </a:solidFill>
                <a:latin typeface="Montserrat Medium"/>
              </a:rPr>
              <a:t>Quedas em 2005, 2009, 2014 e 2015.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CD4BBC-F7AD-4D75-8C55-BFA9648F3A77}"/>
              </a:ext>
            </a:extLst>
          </p:cNvPr>
          <p:cNvSpPr/>
          <p:nvPr/>
        </p:nvSpPr>
        <p:spPr>
          <a:xfrm>
            <a:off x="4990436" y="1935227"/>
            <a:ext cx="3949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Montserrat SemiBold"/>
              </a:rPr>
              <a:t>A análise fornece uma visão geral das tendências nos incidentes de ataques cibernéticos ao longo do período de 2005 a 2015: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D36A102-E9FE-476E-9C53-F0A7AC1E1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827F1C-9192-4091-A3E1-8EDDEEB8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4" y="1307593"/>
            <a:ext cx="3220028" cy="31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>
            <a:spLocks noGrp="1"/>
          </p:cNvSpPr>
          <p:nvPr>
            <p:ph type="title"/>
          </p:nvPr>
        </p:nvSpPr>
        <p:spPr>
          <a:xfrm>
            <a:off x="713232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Tipos de violação de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430B265-A069-44B3-A8A8-BB4E5970E6C3}"/>
              </a:ext>
            </a:extLst>
          </p:cNvPr>
          <p:cNvSpPr/>
          <p:nvPr/>
        </p:nvSpPr>
        <p:spPr>
          <a:xfrm>
            <a:off x="6596886" y="2299081"/>
            <a:ext cx="2167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10219F-7020-44D6-87E3-7B6C9C310C9F}"/>
              </a:ext>
            </a:extLst>
          </p:cNvPr>
          <p:cNvSpPr/>
          <p:nvPr/>
        </p:nvSpPr>
        <p:spPr>
          <a:xfrm>
            <a:off x="5028588" y="1395309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chemeClr val="dk1"/>
                </a:solidFill>
                <a:latin typeface="Montserrat Medium"/>
                <a:sym typeface="Montserrat Medium"/>
              </a:rPr>
              <a:t>Violação de Porta</a:t>
            </a:r>
            <a:endParaRPr lang="pt-BR" sz="9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B9E575E-3B1A-4CD6-BAE2-89D672C73B2C}"/>
              </a:ext>
            </a:extLst>
          </p:cNvPr>
          <p:cNvSpPr/>
          <p:nvPr/>
        </p:nvSpPr>
        <p:spPr>
          <a:xfrm>
            <a:off x="2513252" y="1271174"/>
            <a:ext cx="13083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chemeClr val="dk1"/>
                </a:solidFill>
                <a:latin typeface="Montserrat Medium"/>
                <a:sym typeface="Montserrat Medium"/>
              </a:rPr>
              <a:t>Violação de Hacker</a:t>
            </a:r>
            <a:endParaRPr lang="pt-BR" sz="9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186596-0378-407B-872E-FEE60712D0A8}"/>
              </a:ext>
            </a:extLst>
          </p:cNvPr>
          <p:cNvSpPr/>
          <p:nvPr/>
        </p:nvSpPr>
        <p:spPr>
          <a:xfrm>
            <a:off x="2243163" y="2576070"/>
            <a:ext cx="11224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chemeClr val="dk1"/>
                </a:solidFill>
                <a:latin typeface="Montserrat Medium"/>
                <a:sym typeface="Montserrat Medium"/>
              </a:rPr>
              <a:t>Violação Interna</a:t>
            </a:r>
            <a:endParaRPr lang="pt-BR" sz="9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F789B0-FC06-4555-9470-A7F6E82C9F3F}"/>
              </a:ext>
            </a:extLst>
          </p:cNvPr>
          <p:cNvSpPr/>
          <p:nvPr/>
        </p:nvSpPr>
        <p:spPr>
          <a:xfrm>
            <a:off x="2997326" y="3288517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chemeClr val="dk1"/>
                </a:solidFill>
                <a:latin typeface="Montserrat Medium"/>
                <a:sym typeface="Montserrat Medium"/>
              </a:rPr>
              <a:t>Violação de Dados</a:t>
            </a:r>
            <a:endParaRPr lang="pt-BR" sz="9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22924CC-2E50-4071-A8B6-A5096BF20DCB}"/>
              </a:ext>
            </a:extLst>
          </p:cNvPr>
          <p:cNvSpPr/>
          <p:nvPr/>
        </p:nvSpPr>
        <p:spPr>
          <a:xfrm>
            <a:off x="5105399" y="2802542"/>
            <a:ext cx="10246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chemeClr val="dk1"/>
                </a:solidFill>
                <a:latin typeface="Montserrat Medium"/>
                <a:sym typeface="Montserrat Medium"/>
              </a:rPr>
              <a:t>Violação Física</a:t>
            </a:r>
            <a:endParaRPr lang="pt-BR" sz="9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7FFD78D-3024-461A-AE18-D9CBDC77402E}"/>
              </a:ext>
            </a:extLst>
          </p:cNvPr>
          <p:cNvSpPr/>
          <p:nvPr/>
        </p:nvSpPr>
        <p:spPr>
          <a:xfrm>
            <a:off x="5264732" y="2486370"/>
            <a:ext cx="21483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chemeClr val="dk1"/>
                </a:solidFill>
                <a:latin typeface="Montserrat Medium"/>
                <a:sym typeface="Montserrat Medium"/>
              </a:rPr>
              <a:t>Violação de Cartão Crédito/Débito</a:t>
            </a:r>
            <a:endParaRPr lang="pt-BR" sz="9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302D9D3-3FCB-43E3-9132-73D174E7CDF5}"/>
              </a:ext>
            </a:extLst>
          </p:cNvPr>
          <p:cNvSpPr/>
          <p:nvPr/>
        </p:nvSpPr>
        <p:spPr>
          <a:xfrm>
            <a:off x="4752205" y="3088015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chemeClr val="dk1"/>
                </a:solidFill>
                <a:latin typeface="Montserrat Medium"/>
                <a:sym typeface="Montserrat Medium"/>
              </a:rPr>
              <a:t>Desconhecido</a:t>
            </a:r>
            <a:endParaRPr lang="pt-BR" sz="9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C01E5C7-DB78-4133-8066-5776F2678DC0}"/>
              </a:ext>
            </a:extLst>
          </p:cNvPr>
          <p:cNvCxnSpPr>
            <a:cxnSpLocks/>
          </p:cNvCxnSpPr>
          <p:nvPr/>
        </p:nvCxnSpPr>
        <p:spPr>
          <a:xfrm>
            <a:off x="5105399" y="1608419"/>
            <a:ext cx="787400" cy="0"/>
          </a:xfrm>
          <a:prstGeom prst="line">
            <a:avLst/>
          </a:prstGeom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A76CAB1-CBE8-4651-BE01-C75F71CB5EA8}"/>
              </a:ext>
            </a:extLst>
          </p:cNvPr>
          <p:cNvCxnSpPr>
            <a:cxnSpLocks/>
          </p:cNvCxnSpPr>
          <p:nvPr/>
        </p:nvCxnSpPr>
        <p:spPr>
          <a:xfrm>
            <a:off x="2848359" y="1491102"/>
            <a:ext cx="787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F02E806-BDDB-4927-AF79-77BA1B07D43F}"/>
              </a:ext>
            </a:extLst>
          </p:cNvPr>
          <p:cNvCxnSpPr>
            <a:cxnSpLocks/>
          </p:cNvCxnSpPr>
          <p:nvPr/>
        </p:nvCxnSpPr>
        <p:spPr>
          <a:xfrm>
            <a:off x="2542287" y="2783829"/>
            <a:ext cx="787400" cy="0"/>
          </a:xfrm>
          <a:prstGeom prst="line">
            <a:avLst/>
          </a:prstGeom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24D143D-7484-4E06-AE15-7D806E6F0B1E}"/>
              </a:ext>
            </a:extLst>
          </p:cNvPr>
          <p:cNvCxnSpPr>
            <a:cxnSpLocks/>
          </p:cNvCxnSpPr>
          <p:nvPr/>
        </p:nvCxnSpPr>
        <p:spPr>
          <a:xfrm>
            <a:off x="3325716" y="3490890"/>
            <a:ext cx="839471" cy="0"/>
          </a:xfrm>
          <a:prstGeom prst="line">
            <a:avLst/>
          </a:prstGeom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F241C54-B33C-42AD-98EC-09699E98C333}"/>
              </a:ext>
            </a:extLst>
          </p:cNvPr>
          <p:cNvCxnSpPr>
            <a:cxnSpLocks/>
          </p:cNvCxnSpPr>
          <p:nvPr/>
        </p:nvCxnSpPr>
        <p:spPr>
          <a:xfrm>
            <a:off x="4752205" y="3293573"/>
            <a:ext cx="787400" cy="0"/>
          </a:xfrm>
          <a:prstGeom prst="line">
            <a:avLst/>
          </a:prstGeom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7E9B182-EF26-4C98-81D6-DBE789AA5431}"/>
              </a:ext>
            </a:extLst>
          </p:cNvPr>
          <p:cNvCxnSpPr>
            <a:cxnSpLocks/>
          </p:cNvCxnSpPr>
          <p:nvPr/>
        </p:nvCxnSpPr>
        <p:spPr>
          <a:xfrm>
            <a:off x="5178612" y="3000280"/>
            <a:ext cx="787400" cy="0"/>
          </a:xfrm>
          <a:prstGeom prst="line">
            <a:avLst/>
          </a:prstGeom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C97E1B9-827F-470A-AD66-C865AF6292D9}"/>
              </a:ext>
            </a:extLst>
          </p:cNvPr>
          <p:cNvCxnSpPr>
            <a:cxnSpLocks/>
          </p:cNvCxnSpPr>
          <p:nvPr/>
        </p:nvCxnSpPr>
        <p:spPr>
          <a:xfrm>
            <a:off x="5340009" y="2683553"/>
            <a:ext cx="787400" cy="0"/>
          </a:xfrm>
          <a:prstGeom prst="line">
            <a:avLst/>
          </a:prstGeom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448;p21">
            <a:extLst>
              <a:ext uri="{FF2B5EF4-FFF2-40B4-BE49-F238E27FC236}">
                <a16:creationId xmlns:a16="http://schemas.microsoft.com/office/drawing/2014/main" id="{30470F82-2CAD-4DFE-9CA0-4136A217CA6C}"/>
              </a:ext>
            </a:extLst>
          </p:cNvPr>
          <p:cNvSpPr txBox="1"/>
          <p:nvPr/>
        </p:nvSpPr>
        <p:spPr>
          <a:xfrm>
            <a:off x="2499833" y="3843301"/>
            <a:ext cx="4029454" cy="9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Mostra que as violações de Porta e de Hacker são os tipos mais frequentes, enquanto as violações físicas e de cartão de crédito/débito são menos comuns.</a:t>
            </a:r>
            <a:endParaRPr sz="1200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43150F3F-478E-4CAA-812C-B95E9451A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41C7F4-52A1-4654-BB3D-A869C3FAC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45" b="94241" l="10000" r="91905">
                        <a14:foregroundMark x1="90476" y1="43455" x2="91905" y2="59686"/>
                        <a14:foregroundMark x1="91905" y1="59686" x2="91190" y2="60471"/>
                        <a14:foregroundMark x1="51667" y1="13089" x2="39286" y2="15969"/>
                        <a14:foregroundMark x1="39286" y1="15969" x2="19524" y2="31414"/>
                        <a14:foregroundMark x1="19524" y1="31414" x2="17619" y2="40314"/>
                        <a14:foregroundMark x1="59286" y1="8115" x2="36429" y2="13089"/>
                        <a14:foregroundMark x1="36429" y1="13089" x2="20714" y2="24869"/>
                        <a14:foregroundMark x1="20714" y1="24869" x2="16905" y2="37696"/>
                        <a14:foregroundMark x1="16905" y1="37696" x2="18333" y2="50000"/>
                        <a14:foregroundMark x1="19762" y1="47644" x2="35000" y2="21204"/>
                        <a14:foregroundMark x1="35000" y1="21204" x2="49286" y2="15445"/>
                        <a14:foregroundMark x1="49286" y1="15445" x2="49524" y2="15445"/>
                        <a14:foregroundMark x1="55952" y1="16492" x2="36667" y2="18848"/>
                        <a14:foregroundMark x1="36667" y1="18848" x2="36190" y2="19110"/>
                        <a14:foregroundMark x1="50714" y1="6806" x2="33095" y2="12042"/>
                        <a14:foregroundMark x1="33095" y1="12042" x2="19286" y2="23298"/>
                        <a14:foregroundMark x1="19286" y1="23298" x2="14524" y2="44241"/>
                        <a14:foregroundMark x1="64524" y1="91099" x2="68333" y2="89005"/>
                        <a14:foregroundMark x1="59286" y1="94241" x2="49762" y2="942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8713" y="1251017"/>
            <a:ext cx="2304642" cy="20961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713232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Violações de dados por estado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73B954-EB18-4A55-953F-E3150C51B0ED}"/>
              </a:ext>
            </a:extLst>
          </p:cNvPr>
          <p:cNvSpPr/>
          <p:nvPr/>
        </p:nvSpPr>
        <p:spPr>
          <a:xfrm>
            <a:off x="2184391" y="87719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Montserrat Medium"/>
              </a:rPr>
              <a:t>A análise mostra os estados com o maior número de eventos registrados.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B795F0-5A52-4E49-9A38-26F169A91B47}"/>
              </a:ext>
            </a:extLst>
          </p:cNvPr>
          <p:cNvSpPr/>
          <p:nvPr/>
        </p:nvSpPr>
        <p:spPr>
          <a:xfrm>
            <a:off x="2184391" y="1338859"/>
            <a:ext cx="4572000" cy="71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900" b="1" dirty="0">
                <a:solidFill>
                  <a:schemeClr val="dk1"/>
                </a:solidFill>
                <a:latin typeface="Montserrat Medium"/>
              </a:rPr>
              <a:t>Califórnia, Nova York e Illinois lideram a lista, com um grande número de ocorrências, sugerindo uma alta concentração de atividades relacionadas a eventos. Iowa e Louisiana foram os Estados com menos incidentes registrados.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65CE739-22C0-4ECE-B810-15D7CFC0B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094296E-F33B-43D1-A2D4-EF92D0405C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17"/>
          <a:stretch/>
        </p:blipFill>
        <p:spPr>
          <a:xfrm>
            <a:off x="482595" y="2052849"/>
            <a:ext cx="8178809" cy="31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2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Violações de dados por estado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73B954-EB18-4A55-953F-E3150C51B0ED}"/>
              </a:ext>
            </a:extLst>
          </p:cNvPr>
          <p:cNvSpPr/>
          <p:nvPr/>
        </p:nvSpPr>
        <p:spPr>
          <a:xfrm>
            <a:off x="2184391" y="87719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Montserrat Medium"/>
              </a:rPr>
              <a:t>A análise mostra os 5 estados com o maior número de eventos registrados.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B795F0-5A52-4E49-9A38-26F169A91B47}"/>
              </a:ext>
            </a:extLst>
          </p:cNvPr>
          <p:cNvSpPr/>
          <p:nvPr/>
        </p:nvSpPr>
        <p:spPr>
          <a:xfrm>
            <a:off x="2184391" y="1425385"/>
            <a:ext cx="4783676" cy="7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9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Medium"/>
              </a:rPr>
              <a:t>Os estados Califórnia, Nova York, Illinois, Texas e Georgia tem o maior número de eventos de ataques cibernéticos registrados, é provável que isso se deve ao fato de serem estados populosos e economicamente mais desenvolvidos.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316090-3F7C-4197-9EDC-96A6305D3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DD8573-235F-4A32-8E2D-E4ADDF64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5" y="2061352"/>
            <a:ext cx="7814730" cy="26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6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713232" y="457199"/>
            <a:ext cx="7717500" cy="855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Média de custos por tipo de violação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C93D62-FE3A-4FBC-BFE2-E6620D50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7" y="2199119"/>
            <a:ext cx="8161867" cy="2599879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1080BDB2-2A0B-4516-9A30-EE58139FD583}"/>
              </a:ext>
            </a:extLst>
          </p:cNvPr>
          <p:cNvSpPr/>
          <p:nvPr/>
        </p:nvSpPr>
        <p:spPr>
          <a:xfrm>
            <a:off x="2239300" y="789101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Montserrat Medium"/>
              </a:rPr>
              <a:t>A análise mostra a média de custos associada a cada tipo de violação.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DCE862-3FD0-481B-8E88-08E3A9563C51}"/>
              </a:ext>
            </a:extLst>
          </p:cNvPr>
          <p:cNvSpPr/>
          <p:nvPr/>
        </p:nvSpPr>
        <p:spPr>
          <a:xfrm>
            <a:off x="2285982" y="1409531"/>
            <a:ext cx="4572000" cy="4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b="1" dirty="0">
                <a:solidFill>
                  <a:schemeClr val="dk1"/>
                </a:solidFill>
                <a:latin typeface="Montserrat Medium"/>
              </a:rPr>
              <a:t>As violações de hacker são as mais caras, seguidas pelas violações de dados e de cartão de crédito/débito.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C7A769E4-50C9-4D76-B6A8-67FED77047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37" t="34943" r="35536" b="16696"/>
          <a:stretch/>
        </p:blipFill>
        <p:spPr>
          <a:xfrm>
            <a:off x="251584" y="164120"/>
            <a:ext cx="933750" cy="348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ight Blue Business Infographics by Slidesgo">
  <a:themeElements>
    <a:clrScheme name="Simple Light">
      <a:dk1>
        <a:srgbClr val="191919"/>
      </a:dk1>
      <a:lt1>
        <a:srgbClr val="FFFFFF"/>
      </a:lt1>
      <a:dk2>
        <a:srgbClr val="0165FC"/>
      </a:dk2>
      <a:lt2>
        <a:srgbClr val="EAF2FE"/>
      </a:lt2>
      <a:accent1>
        <a:srgbClr val="A3C8FF"/>
      </a:accent1>
      <a:accent2>
        <a:srgbClr val="589AFE"/>
      </a:accent2>
      <a:accent3>
        <a:srgbClr val="277DFE"/>
      </a:accent3>
      <a:accent4>
        <a:srgbClr val="0061F3"/>
      </a:accent4>
      <a:accent5>
        <a:srgbClr val="004EC3"/>
      </a:accent5>
      <a:accent6>
        <a:srgbClr val="003B94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873</Words>
  <Application>Microsoft Office PowerPoint</Application>
  <PresentationFormat>Apresentação na tela (16:9)</PresentationFormat>
  <Paragraphs>86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Montserrat</vt:lpstr>
      <vt:lpstr>Montserrat ExtraBold</vt:lpstr>
      <vt:lpstr>Montserrat Medium</vt:lpstr>
      <vt:lpstr>Montserrat SemiBold</vt:lpstr>
      <vt:lpstr>Arial</vt:lpstr>
      <vt:lpstr>Bright Blue Business Infographics by Slidesgo</vt:lpstr>
      <vt:lpstr>ANÁLISE VIOLAÇÃO DE DADOS</vt:lpstr>
      <vt:lpstr>AGENDA</vt:lpstr>
      <vt:lpstr>Exploração dos Dados</vt:lpstr>
      <vt:lpstr>Total de ataques</vt:lpstr>
      <vt:lpstr>Incidentes de dados por ano</vt:lpstr>
      <vt:lpstr>Tipos de violação de dados</vt:lpstr>
      <vt:lpstr>Violações de dados por estado</vt:lpstr>
      <vt:lpstr>Violações de dados por estado</vt:lpstr>
      <vt:lpstr>Média de custos por tipo de violação de dados</vt:lpstr>
      <vt:lpstr>Violação de dados por empresas</vt:lpstr>
      <vt:lpstr>Ranking das 5 senhas mais usadas</vt:lpstr>
      <vt:lpstr>As categorias mais usadas</vt:lpstr>
      <vt:lpstr>As 10 senhas com mais força</vt:lpstr>
      <vt:lpstr>Conclusão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VIOLAÇÃO DE DADOS</dc:title>
  <dc:creator>RAQUEL ANICIO DOS SANTOS</dc:creator>
  <cp:lastModifiedBy>Mary Alice Aparecida Guilherme</cp:lastModifiedBy>
  <cp:revision>23</cp:revision>
  <dcterms:modified xsi:type="dcterms:W3CDTF">2023-10-18T23:52:32Z</dcterms:modified>
</cp:coreProperties>
</file>