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0" r:id="rId6"/>
    <p:sldId id="271" r:id="rId7"/>
    <p:sldId id="272" r:id="rId8"/>
    <p:sldId id="273" r:id="rId9"/>
    <p:sldId id="274" r:id="rId10"/>
    <p:sldId id="275" r:id="rId11"/>
    <p:sldId id="276" r:id="rId12"/>
    <p:sldId id="277" r:id="rId13"/>
    <p:sldId id="278" r:id="rId14"/>
    <p:sldId id="280" r:id="rId15"/>
    <p:sldId id="281" r:id="rId16"/>
    <p:sldId id="282" r:id="rId17"/>
    <p:sldId id="283"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7" r:id="rId43"/>
    <p:sldId id="318" r:id="rId44"/>
    <p:sldId id="323" r:id="rId45"/>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78" d="100"/>
          <a:sy n="78" d="100"/>
        </p:scale>
        <p:origin x="65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02/01/2023</a:t>
            </a:fld>
            <a:endParaRPr lang="en-US"/>
          </a:p>
        </p:txBody>
      </p:sp>
      <p:sp>
        <p:nvSpPr>
          <p:cNvPr id="6" name="Holder 6"/>
          <p:cNvSpPr>
            <a:spLocks noGrp="1"/>
          </p:cNvSpPr>
          <p:nvPr>
            <p:ph type="sldNum" sz="quarter" idx="7"/>
          </p:nvPr>
        </p:nvSpPr>
        <p:spPr/>
        <p:txBody>
          <a:bodyPr lIns="0" tIns="0" rIns="0" bIns="0"/>
          <a:lstStyle>
            <a:lvl1pPr>
              <a:defRPr sz="1400" b="1" i="0">
                <a:solidFill>
                  <a:srgbClr val="FF3300"/>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1">
                <a:solidFill>
                  <a:srgbClr val="FF6600"/>
                </a:solidFill>
                <a:latin typeface="Eras Medium ITC"/>
                <a:cs typeface="Eras Medium ITC"/>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Arial Narrow"/>
                <a:cs typeface="Arial Narrow"/>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02/01/2023</a:t>
            </a:fld>
            <a:endParaRPr lang="en-US"/>
          </a:p>
        </p:txBody>
      </p:sp>
      <p:sp>
        <p:nvSpPr>
          <p:cNvPr id="6" name="Holder 6"/>
          <p:cNvSpPr>
            <a:spLocks noGrp="1"/>
          </p:cNvSpPr>
          <p:nvPr>
            <p:ph type="sldNum" sz="quarter" idx="7"/>
          </p:nvPr>
        </p:nvSpPr>
        <p:spPr/>
        <p:txBody>
          <a:bodyPr lIns="0" tIns="0" rIns="0" bIns="0"/>
          <a:lstStyle>
            <a:lvl1pPr>
              <a:defRPr sz="1400" b="1" i="0">
                <a:solidFill>
                  <a:srgbClr val="FF3300"/>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1">
                <a:solidFill>
                  <a:srgbClr val="FF6600"/>
                </a:solidFill>
                <a:latin typeface="Eras Medium ITC"/>
                <a:cs typeface="Eras Medium ITC"/>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02/01/2023</a:t>
            </a:fld>
            <a:endParaRPr lang="en-US"/>
          </a:p>
        </p:txBody>
      </p:sp>
      <p:sp>
        <p:nvSpPr>
          <p:cNvPr id="7" name="Holder 7"/>
          <p:cNvSpPr>
            <a:spLocks noGrp="1"/>
          </p:cNvSpPr>
          <p:nvPr>
            <p:ph type="sldNum" sz="quarter" idx="7"/>
          </p:nvPr>
        </p:nvSpPr>
        <p:spPr/>
        <p:txBody>
          <a:bodyPr lIns="0" tIns="0" rIns="0" bIns="0"/>
          <a:lstStyle>
            <a:lvl1pPr>
              <a:defRPr sz="1400" b="1" i="0">
                <a:solidFill>
                  <a:srgbClr val="FF3300"/>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1">
                <a:solidFill>
                  <a:srgbClr val="FF6600"/>
                </a:solidFill>
                <a:latin typeface="Eras Medium ITC"/>
                <a:cs typeface="Eras Medium IT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02/01/2023</a:t>
            </a:fld>
            <a:endParaRPr lang="en-US"/>
          </a:p>
        </p:txBody>
      </p:sp>
      <p:sp>
        <p:nvSpPr>
          <p:cNvPr id="5" name="Holder 5"/>
          <p:cNvSpPr>
            <a:spLocks noGrp="1"/>
          </p:cNvSpPr>
          <p:nvPr>
            <p:ph type="sldNum" sz="quarter" idx="7"/>
          </p:nvPr>
        </p:nvSpPr>
        <p:spPr/>
        <p:txBody>
          <a:bodyPr lIns="0" tIns="0" rIns="0" bIns="0"/>
          <a:lstStyle>
            <a:lvl1pPr>
              <a:defRPr sz="1400" b="1" i="0">
                <a:solidFill>
                  <a:srgbClr val="FF3300"/>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02/01/2023</a:t>
            </a:fld>
            <a:endParaRPr lang="en-US"/>
          </a:p>
        </p:txBody>
      </p:sp>
      <p:sp>
        <p:nvSpPr>
          <p:cNvPr id="4" name="Holder 4"/>
          <p:cNvSpPr>
            <a:spLocks noGrp="1"/>
          </p:cNvSpPr>
          <p:nvPr>
            <p:ph type="sldNum" sz="quarter" idx="7"/>
          </p:nvPr>
        </p:nvSpPr>
        <p:spPr/>
        <p:txBody>
          <a:bodyPr lIns="0" tIns="0" rIns="0" bIns="0"/>
          <a:lstStyle>
            <a:lvl1pPr>
              <a:defRPr sz="1400" b="1" i="0">
                <a:solidFill>
                  <a:srgbClr val="FF3300"/>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609600" cy="6857999"/>
          </a:xfrm>
          <a:prstGeom prst="rect">
            <a:avLst/>
          </a:prstGeom>
        </p:spPr>
      </p:pic>
      <p:sp>
        <p:nvSpPr>
          <p:cNvPr id="17" name="bg object 17"/>
          <p:cNvSpPr/>
          <p:nvPr/>
        </p:nvSpPr>
        <p:spPr>
          <a:xfrm>
            <a:off x="609600" y="1295399"/>
            <a:ext cx="8534400" cy="1905"/>
          </a:xfrm>
          <a:custGeom>
            <a:avLst/>
            <a:gdLst/>
            <a:ahLst/>
            <a:cxnLst/>
            <a:rect l="l" t="t" r="r" b="b"/>
            <a:pathLst>
              <a:path w="8534400" h="1905">
                <a:moveTo>
                  <a:pt x="0" y="0"/>
                </a:moveTo>
                <a:lnTo>
                  <a:pt x="8534400" y="1588"/>
                </a:lnTo>
              </a:path>
            </a:pathLst>
          </a:custGeom>
          <a:ln w="66600">
            <a:solidFill>
              <a:srgbClr val="FF9900"/>
            </a:solidFill>
          </a:ln>
        </p:spPr>
        <p:txBody>
          <a:bodyPr wrap="square" lIns="0" tIns="0" rIns="0" bIns="0" rtlCol="0"/>
          <a:lstStyle/>
          <a:p>
            <a:endParaRPr/>
          </a:p>
        </p:txBody>
      </p:sp>
      <p:pic>
        <p:nvPicPr>
          <p:cNvPr id="18" name="bg object 18"/>
          <p:cNvPicPr/>
          <p:nvPr/>
        </p:nvPicPr>
        <p:blipFill>
          <a:blip r:embed="rId8" cstate="print"/>
          <a:stretch>
            <a:fillRect/>
          </a:stretch>
        </p:blipFill>
        <p:spPr>
          <a:xfrm>
            <a:off x="55562" y="5943599"/>
            <a:ext cx="508000" cy="838199"/>
          </a:xfrm>
          <a:prstGeom prst="rect">
            <a:avLst/>
          </a:prstGeom>
        </p:spPr>
      </p:pic>
      <p:sp>
        <p:nvSpPr>
          <p:cNvPr id="2" name="Holder 2"/>
          <p:cNvSpPr>
            <a:spLocks noGrp="1"/>
          </p:cNvSpPr>
          <p:nvPr>
            <p:ph type="title"/>
          </p:nvPr>
        </p:nvSpPr>
        <p:spPr>
          <a:xfrm>
            <a:off x="2433161" y="452973"/>
            <a:ext cx="4277677" cy="476250"/>
          </a:xfrm>
          <a:prstGeom prst="rect">
            <a:avLst/>
          </a:prstGeom>
        </p:spPr>
        <p:txBody>
          <a:bodyPr wrap="square" lIns="0" tIns="0" rIns="0" bIns="0">
            <a:spAutoFit/>
          </a:bodyPr>
          <a:lstStyle>
            <a:lvl1pPr>
              <a:defRPr sz="2950" b="0" i="1">
                <a:solidFill>
                  <a:srgbClr val="FF6600"/>
                </a:solidFill>
                <a:latin typeface="Eras Medium ITC"/>
                <a:cs typeface="Eras Medium ITC"/>
              </a:defRPr>
            </a:lvl1pPr>
          </a:lstStyle>
          <a:p>
            <a:endParaRPr/>
          </a:p>
        </p:txBody>
      </p:sp>
      <p:sp>
        <p:nvSpPr>
          <p:cNvPr id="3" name="Holder 3"/>
          <p:cNvSpPr>
            <a:spLocks noGrp="1"/>
          </p:cNvSpPr>
          <p:nvPr>
            <p:ph type="body" idx="1"/>
          </p:nvPr>
        </p:nvSpPr>
        <p:spPr>
          <a:xfrm>
            <a:off x="324468" y="1864867"/>
            <a:ext cx="8495063" cy="4722495"/>
          </a:xfrm>
          <a:prstGeom prst="rect">
            <a:avLst/>
          </a:prstGeom>
        </p:spPr>
        <p:txBody>
          <a:bodyPr wrap="square" lIns="0" tIns="0" rIns="0" bIns="0">
            <a:spAutoFit/>
          </a:bodyPr>
          <a:lstStyle>
            <a:lvl1pPr>
              <a:defRPr sz="2400" b="1" i="0">
                <a:solidFill>
                  <a:schemeClr val="tx1"/>
                </a:solidFill>
                <a:latin typeface="Arial Narrow"/>
                <a:cs typeface="Arial Narrow"/>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02/01/2023</a:t>
            </a:fld>
            <a:endParaRPr lang="en-US"/>
          </a:p>
        </p:txBody>
      </p:sp>
      <p:sp>
        <p:nvSpPr>
          <p:cNvPr id="6" name="Holder 6"/>
          <p:cNvSpPr>
            <a:spLocks noGrp="1"/>
          </p:cNvSpPr>
          <p:nvPr>
            <p:ph type="sldNum" sz="quarter" idx="7"/>
          </p:nvPr>
        </p:nvSpPr>
        <p:spPr>
          <a:xfrm>
            <a:off x="8926024" y="6455212"/>
            <a:ext cx="177800" cy="222884"/>
          </a:xfrm>
          <a:prstGeom prst="rect">
            <a:avLst/>
          </a:prstGeom>
        </p:spPr>
        <p:txBody>
          <a:bodyPr wrap="square" lIns="0" tIns="0" rIns="0" bIns="0">
            <a:spAutoFit/>
          </a:bodyPr>
          <a:lstStyle>
            <a:lvl1pPr>
              <a:defRPr sz="1400" b="1" i="0">
                <a:solidFill>
                  <a:srgbClr val="FF3300"/>
                </a:solidFill>
                <a:latin typeface="Times New Roman"/>
                <a:cs typeface="Times New Roman"/>
              </a:defRPr>
            </a:lvl1pPr>
          </a:lstStyle>
          <a:p>
            <a:pPr marL="38100">
              <a:lnSpc>
                <a:spcPts val="163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mailto:jmafernandez@ubu.e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1536" y="1758695"/>
            <a:ext cx="6294120" cy="893063"/>
          </a:xfrm>
          <a:prstGeom prst="rect">
            <a:avLst/>
          </a:prstGeom>
        </p:spPr>
      </p:pic>
      <p:sp>
        <p:nvSpPr>
          <p:cNvPr id="3" name="object 3"/>
          <p:cNvSpPr txBox="1">
            <a:spLocks noGrp="1"/>
          </p:cNvSpPr>
          <p:nvPr>
            <p:ph type="title"/>
          </p:nvPr>
        </p:nvSpPr>
        <p:spPr>
          <a:xfrm>
            <a:off x="1858962" y="1848612"/>
            <a:ext cx="5788660" cy="513080"/>
          </a:xfrm>
          <a:prstGeom prst="rect">
            <a:avLst/>
          </a:prstGeom>
        </p:spPr>
        <p:txBody>
          <a:bodyPr vert="horz" wrap="square" lIns="0" tIns="12700" rIns="0" bIns="0" rtlCol="0">
            <a:spAutoFit/>
          </a:bodyPr>
          <a:lstStyle/>
          <a:p>
            <a:pPr marL="12700">
              <a:lnSpc>
                <a:spcPct val="100000"/>
              </a:lnSpc>
              <a:spcBef>
                <a:spcPts val="100"/>
              </a:spcBef>
            </a:pPr>
            <a:r>
              <a:rPr sz="3200" i="0" dirty="0">
                <a:latin typeface="Eras Medium ITC"/>
                <a:cs typeface="Eras Medium ITC"/>
              </a:rPr>
              <a:t>Grado</a:t>
            </a:r>
            <a:r>
              <a:rPr sz="3200" i="0" spc="-15" dirty="0">
                <a:latin typeface="Eras Medium ITC"/>
                <a:cs typeface="Eras Medium ITC"/>
              </a:rPr>
              <a:t> </a:t>
            </a:r>
            <a:r>
              <a:rPr sz="3200" i="0" dirty="0">
                <a:latin typeface="Eras Medium ITC"/>
                <a:cs typeface="Eras Medium ITC"/>
              </a:rPr>
              <a:t>en</a:t>
            </a:r>
            <a:r>
              <a:rPr sz="3200" i="0" spc="-10" dirty="0">
                <a:latin typeface="Eras Medium ITC"/>
                <a:cs typeface="Eras Medium ITC"/>
              </a:rPr>
              <a:t> </a:t>
            </a:r>
            <a:r>
              <a:rPr sz="3200" i="0" dirty="0">
                <a:latin typeface="Eras Medium ITC"/>
                <a:cs typeface="Eras Medium ITC"/>
              </a:rPr>
              <a:t>Ingeniería </a:t>
            </a:r>
            <a:r>
              <a:rPr sz="3200" i="0" spc="-10" dirty="0">
                <a:latin typeface="Eras Medium ITC"/>
                <a:cs typeface="Eras Medium ITC"/>
              </a:rPr>
              <a:t>Informática</a:t>
            </a:r>
            <a:endParaRPr sz="3200">
              <a:latin typeface="Eras Medium ITC"/>
              <a:cs typeface="Eras Medium ITC"/>
            </a:endParaRPr>
          </a:p>
        </p:txBody>
      </p:sp>
      <p:pic>
        <p:nvPicPr>
          <p:cNvPr id="4" name="object 4"/>
          <p:cNvPicPr/>
          <p:nvPr/>
        </p:nvPicPr>
        <p:blipFill>
          <a:blip r:embed="rId3" cstate="print"/>
          <a:stretch>
            <a:fillRect/>
          </a:stretch>
        </p:blipFill>
        <p:spPr>
          <a:xfrm>
            <a:off x="2331720" y="2746248"/>
            <a:ext cx="5017008" cy="789431"/>
          </a:xfrm>
          <a:prstGeom prst="rect">
            <a:avLst/>
          </a:prstGeom>
        </p:spPr>
      </p:pic>
      <p:sp>
        <p:nvSpPr>
          <p:cNvPr id="5" name="object 5"/>
          <p:cNvSpPr txBox="1"/>
          <p:nvPr/>
        </p:nvSpPr>
        <p:spPr>
          <a:xfrm>
            <a:off x="2517390" y="2835147"/>
            <a:ext cx="4613910" cy="1901931"/>
          </a:xfrm>
          <a:prstGeom prst="rect">
            <a:avLst/>
          </a:prstGeom>
        </p:spPr>
        <p:txBody>
          <a:bodyPr vert="horz" wrap="square" lIns="0" tIns="12700" rIns="0" bIns="0" rtlCol="0">
            <a:spAutoFit/>
          </a:bodyPr>
          <a:lstStyle/>
          <a:p>
            <a:pPr algn="ctr">
              <a:lnSpc>
                <a:spcPct val="100000"/>
              </a:lnSpc>
              <a:spcBef>
                <a:spcPts val="100"/>
              </a:spcBef>
            </a:pPr>
            <a:r>
              <a:rPr sz="2800" dirty="0">
                <a:solidFill>
                  <a:srgbClr val="000099"/>
                </a:solidFill>
                <a:latin typeface="Arial Narrow"/>
                <a:cs typeface="Arial Narrow"/>
              </a:rPr>
              <a:t>Asignatura:</a:t>
            </a:r>
            <a:r>
              <a:rPr sz="2800" spc="-30" dirty="0">
                <a:solidFill>
                  <a:srgbClr val="000099"/>
                </a:solidFill>
                <a:latin typeface="Arial Narrow"/>
                <a:cs typeface="Arial Narrow"/>
              </a:rPr>
              <a:t> </a:t>
            </a:r>
            <a:r>
              <a:rPr sz="2800" dirty="0">
                <a:solidFill>
                  <a:srgbClr val="000099"/>
                </a:solidFill>
                <a:latin typeface="Arial Narrow"/>
                <a:cs typeface="Arial Narrow"/>
              </a:rPr>
              <a:t>“Gestión</a:t>
            </a:r>
            <a:r>
              <a:rPr sz="2800" spc="-20" dirty="0">
                <a:solidFill>
                  <a:srgbClr val="000099"/>
                </a:solidFill>
                <a:latin typeface="Arial Narrow"/>
                <a:cs typeface="Arial Narrow"/>
              </a:rPr>
              <a:t> </a:t>
            </a:r>
            <a:r>
              <a:rPr sz="2800" dirty="0">
                <a:solidFill>
                  <a:srgbClr val="000099"/>
                </a:solidFill>
                <a:latin typeface="Arial Narrow"/>
                <a:cs typeface="Arial Narrow"/>
              </a:rPr>
              <a:t>de</a:t>
            </a:r>
            <a:r>
              <a:rPr sz="2800" spc="-20" dirty="0">
                <a:solidFill>
                  <a:srgbClr val="000099"/>
                </a:solidFill>
                <a:latin typeface="Arial Narrow"/>
                <a:cs typeface="Arial Narrow"/>
              </a:rPr>
              <a:t> </a:t>
            </a:r>
            <a:r>
              <a:rPr sz="2800" spc="-10" dirty="0">
                <a:solidFill>
                  <a:srgbClr val="000099"/>
                </a:solidFill>
                <a:latin typeface="Arial Narrow"/>
                <a:cs typeface="Arial Narrow"/>
              </a:rPr>
              <a:t>Proyectos”</a:t>
            </a:r>
            <a:endParaRPr sz="2800" dirty="0">
              <a:latin typeface="Arial Narrow"/>
              <a:cs typeface="Arial Narrow"/>
            </a:endParaRPr>
          </a:p>
          <a:p>
            <a:pPr marL="640080" marR="635635" indent="1270" algn="ctr">
              <a:lnSpc>
                <a:spcPct val="215000"/>
              </a:lnSpc>
              <a:spcBef>
                <a:spcPts val="40"/>
              </a:spcBef>
            </a:pPr>
            <a:r>
              <a:rPr sz="2400" dirty="0">
                <a:solidFill>
                  <a:srgbClr val="298AD3"/>
                </a:solidFill>
                <a:latin typeface="Arial Narrow"/>
                <a:cs typeface="Arial Narrow"/>
              </a:rPr>
              <a:t>3</a:t>
            </a:r>
            <a:r>
              <a:rPr sz="2400" baseline="24305" dirty="0">
                <a:solidFill>
                  <a:srgbClr val="298AD3"/>
                </a:solidFill>
                <a:latin typeface="Arial Narrow"/>
                <a:cs typeface="Arial Narrow"/>
              </a:rPr>
              <a:t>er</a:t>
            </a:r>
            <a:r>
              <a:rPr sz="2400" spc="270" baseline="24305" dirty="0">
                <a:solidFill>
                  <a:srgbClr val="298AD3"/>
                </a:solidFill>
                <a:latin typeface="Arial Narrow"/>
                <a:cs typeface="Arial Narrow"/>
              </a:rPr>
              <a:t> </a:t>
            </a:r>
            <a:r>
              <a:rPr sz="2400" dirty="0">
                <a:solidFill>
                  <a:srgbClr val="298AD3"/>
                </a:solidFill>
                <a:latin typeface="Arial Narrow"/>
                <a:cs typeface="Arial Narrow"/>
              </a:rPr>
              <a:t>Curso</a:t>
            </a:r>
            <a:r>
              <a:rPr sz="2400" spc="5" dirty="0">
                <a:solidFill>
                  <a:srgbClr val="298AD3"/>
                </a:solidFill>
                <a:latin typeface="Arial Narrow"/>
                <a:cs typeface="Arial Narrow"/>
              </a:rPr>
              <a:t> </a:t>
            </a:r>
            <a:endParaRPr lang="en-US" sz="2400" spc="5" dirty="0">
              <a:solidFill>
                <a:srgbClr val="298AD3"/>
              </a:solidFill>
              <a:latin typeface="Arial Narrow"/>
              <a:cs typeface="Arial Narrow"/>
            </a:endParaRPr>
          </a:p>
          <a:p>
            <a:pPr marL="640080" marR="635635" indent="1270" algn="ctr">
              <a:lnSpc>
                <a:spcPct val="215000"/>
              </a:lnSpc>
              <a:spcBef>
                <a:spcPts val="40"/>
              </a:spcBef>
            </a:pPr>
            <a:r>
              <a:rPr lang="en-US" sz="2400" dirty="0">
                <a:latin typeface="Arial Narrow"/>
                <a:cs typeface="Arial Narrow"/>
              </a:rPr>
              <a:t>Xtreme programing</a:t>
            </a:r>
            <a:endParaRPr sz="2400" dirty="0">
              <a:latin typeface="Arial Narrow"/>
              <a:cs typeface="Arial Narrow"/>
            </a:endParaRPr>
          </a:p>
        </p:txBody>
      </p:sp>
      <p:sp>
        <p:nvSpPr>
          <p:cNvPr id="10" name="object 10"/>
          <p:cNvSpPr txBox="1"/>
          <p:nvPr/>
        </p:nvSpPr>
        <p:spPr>
          <a:xfrm>
            <a:off x="2628263" y="5410200"/>
            <a:ext cx="4423922" cy="320601"/>
          </a:xfrm>
          <a:prstGeom prst="rect">
            <a:avLst/>
          </a:prstGeom>
        </p:spPr>
        <p:txBody>
          <a:bodyPr vert="horz" wrap="square" lIns="0" tIns="12700" rIns="0" bIns="0" rtlCol="0">
            <a:spAutoFit/>
          </a:bodyPr>
          <a:lstStyle/>
          <a:p>
            <a:pPr marL="12700">
              <a:lnSpc>
                <a:spcPct val="100000"/>
              </a:lnSpc>
              <a:spcBef>
                <a:spcPts val="100"/>
              </a:spcBef>
            </a:pPr>
            <a:r>
              <a:rPr lang="en-US" sz="2000" dirty="0">
                <a:solidFill>
                  <a:srgbClr val="000099"/>
                </a:solidFill>
                <a:latin typeface="Arial Narrow"/>
                <a:cs typeface="Arial Narrow"/>
              </a:rPr>
              <a:t>José Manuel Aroca</a:t>
            </a:r>
            <a:r>
              <a:rPr sz="2000" spc="-5" dirty="0">
                <a:solidFill>
                  <a:srgbClr val="000099"/>
                </a:solidFill>
                <a:latin typeface="Arial Narrow"/>
                <a:cs typeface="Arial Narrow"/>
              </a:rPr>
              <a:t> </a:t>
            </a:r>
            <a:r>
              <a:rPr sz="2000" dirty="0">
                <a:solidFill>
                  <a:srgbClr val="000099"/>
                </a:solidFill>
                <a:latin typeface="Arial Narrow"/>
                <a:cs typeface="Arial Narrow"/>
              </a:rPr>
              <a:t>–</a:t>
            </a:r>
            <a:r>
              <a:rPr lang="en-US" sz="2000" dirty="0">
                <a:solidFill>
                  <a:srgbClr val="000099"/>
                </a:solidFill>
                <a:latin typeface="Arial Narrow"/>
                <a:cs typeface="Arial Narrow"/>
              </a:rPr>
              <a:t>  </a:t>
            </a:r>
            <a:r>
              <a:rPr lang="en-US" sz="2000" u="sng" spc="-10" dirty="0">
                <a:solidFill>
                  <a:srgbClr val="000099"/>
                </a:solidFill>
                <a:uFill>
                  <a:solidFill>
                    <a:srgbClr val="000099"/>
                  </a:solidFill>
                </a:uFill>
                <a:latin typeface="Arial Narrow"/>
                <a:cs typeface="Arial Narrow"/>
                <a:hlinkClick r:id="rId4"/>
              </a:rPr>
              <a:t>jmafernandez@ubu.es</a:t>
            </a:r>
            <a:r>
              <a:rPr lang="en-US" sz="2000" u="sng" spc="-10" dirty="0">
                <a:solidFill>
                  <a:srgbClr val="000099"/>
                </a:solidFill>
                <a:uFill>
                  <a:solidFill>
                    <a:srgbClr val="000099"/>
                  </a:solidFill>
                </a:uFill>
                <a:latin typeface="Arial Narrow"/>
                <a:cs typeface="Arial Narrow"/>
              </a:rPr>
              <a:t> </a:t>
            </a:r>
            <a:endParaRPr sz="2000" dirty="0">
              <a:latin typeface="Arial Narrow"/>
              <a:cs typeface="Arial Narrow"/>
            </a:endParaRPr>
          </a:p>
        </p:txBody>
      </p:sp>
      <p:pic>
        <p:nvPicPr>
          <p:cNvPr id="11" name="object 11"/>
          <p:cNvPicPr/>
          <p:nvPr/>
        </p:nvPicPr>
        <p:blipFill>
          <a:blip r:embed="rId5" cstate="print"/>
          <a:stretch>
            <a:fillRect/>
          </a:stretch>
        </p:blipFill>
        <p:spPr>
          <a:xfrm>
            <a:off x="5145023" y="5888735"/>
            <a:ext cx="1399031" cy="54863"/>
          </a:xfrm>
          <a:prstGeom prst="rect">
            <a:avLst/>
          </a:prstGeom>
        </p:spPr>
      </p:pic>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38100">
              <a:lnSpc>
                <a:spcPts val="1630"/>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335" rIns="0" bIns="0" rtlCol="0">
            <a:spAutoFit/>
          </a:bodyPr>
          <a:lstStyle/>
          <a:p>
            <a:pPr marL="1938655">
              <a:lnSpc>
                <a:spcPct val="100000"/>
              </a:lnSpc>
              <a:spcBef>
                <a:spcPts val="105"/>
              </a:spcBef>
            </a:pPr>
            <a:r>
              <a:rPr spc="-30" dirty="0"/>
              <a:t>Reference</a:t>
            </a:r>
          </a:p>
        </p:txBody>
      </p:sp>
      <p:sp>
        <p:nvSpPr>
          <p:cNvPr id="4" name="object 4"/>
          <p:cNvSpPr txBox="1"/>
          <p:nvPr/>
        </p:nvSpPr>
        <p:spPr>
          <a:xfrm>
            <a:off x="535940" y="1607261"/>
            <a:ext cx="7989570" cy="2488502"/>
          </a:xfrm>
          <a:prstGeom prst="rect">
            <a:avLst/>
          </a:prstGeom>
        </p:spPr>
        <p:txBody>
          <a:bodyPr vert="horz" wrap="square" lIns="0" tIns="13335" rIns="0" bIns="0" rtlCol="0">
            <a:spAutoFit/>
          </a:bodyPr>
          <a:lstStyle/>
          <a:p>
            <a:pPr marL="354965" marR="5080" indent="-342265">
              <a:lnSpc>
                <a:spcPct val="100000"/>
              </a:lnSpc>
              <a:spcBef>
                <a:spcPts val="105"/>
              </a:spcBef>
              <a:buFont typeface="Arial"/>
              <a:buChar char="•"/>
              <a:tabLst>
                <a:tab pos="354965" algn="l"/>
                <a:tab pos="355600" algn="l"/>
              </a:tabLst>
            </a:pPr>
            <a:r>
              <a:rPr lang="en-US" sz="3200" dirty="0">
                <a:latin typeface="Calibri"/>
                <a:cs typeface="Calibri"/>
              </a:rPr>
              <a:t>Beck, K. (1999) "Extreme Programming Explained: Embrace Change". Addison-Wesley, ISBN 978-0321278654.
“The Xtreme Programming model “  Damian Gordon</a:t>
            </a:r>
            <a:endParaRPr sz="32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335" rIns="0" bIns="0" rtlCol="0">
            <a:spAutoFit/>
          </a:bodyPr>
          <a:lstStyle/>
          <a:p>
            <a:pPr marL="1960245">
              <a:lnSpc>
                <a:spcPct val="100000"/>
              </a:lnSpc>
              <a:spcBef>
                <a:spcPts val="105"/>
              </a:spcBef>
            </a:pPr>
            <a:r>
              <a:rPr dirty="0"/>
              <a:t>Kent</a:t>
            </a:r>
            <a:r>
              <a:rPr spc="-120" dirty="0"/>
              <a:t> </a:t>
            </a:r>
            <a:r>
              <a:rPr spc="-20" dirty="0"/>
              <a:t>Beck</a:t>
            </a:r>
          </a:p>
        </p:txBody>
      </p:sp>
      <p:sp>
        <p:nvSpPr>
          <p:cNvPr id="4" name="object 4"/>
          <p:cNvSpPr txBox="1"/>
          <p:nvPr/>
        </p:nvSpPr>
        <p:spPr>
          <a:xfrm>
            <a:off x="535940" y="1533118"/>
            <a:ext cx="3837940" cy="4363374"/>
          </a:xfrm>
          <a:prstGeom prst="rect">
            <a:avLst/>
          </a:prstGeom>
        </p:spPr>
        <p:txBody>
          <a:bodyPr vert="horz" wrap="square" lIns="0" tIns="92075" rIns="0" bIns="0" rtlCol="0">
            <a:spAutoFit/>
          </a:bodyPr>
          <a:lstStyle/>
          <a:p>
            <a:pPr marL="354965" indent="-342265">
              <a:lnSpc>
                <a:spcPct val="100000"/>
              </a:lnSpc>
              <a:spcBef>
                <a:spcPts val="725"/>
              </a:spcBef>
              <a:buFont typeface="Arial"/>
              <a:buChar char="•"/>
              <a:tabLst>
                <a:tab pos="354965" algn="l"/>
                <a:tab pos="355600" algn="l"/>
              </a:tabLst>
            </a:pPr>
            <a:r>
              <a:rPr lang="es-ES" sz="2600" dirty="0">
                <a:latin typeface="Calibri"/>
                <a:cs typeface="Calibri"/>
              </a:rPr>
              <a:t>Nacido en 1961.
un ingeniero de software estadounidense y creador de Extreme </a:t>
            </a:r>
            <a:r>
              <a:rPr lang="es-ES" sz="2600" dirty="0" err="1">
                <a:latin typeface="Calibri"/>
                <a:cs typeface="Calibri"/>
              </a:rPr>
              <a:t>Programming</a:t>
            </a:r>
            <a:r>
              <a:rPr lang="es-ES" sz="2600" dirty="0">
                <a:latin typeface="Calibri"/>
                <a:cs typeface="Calibri"/>
              </a:rPr>
              <a:t>
fue uno de los 17 signatarios originales del Manifiesto Ágil
el principal defensor del desarrollo guiado por pruebas</a:t>
            </a:r>
            <a:endParaRPr sz="2600" dirty="0">
              <a:latin typeface="Calibri"/>
              <a:cs typeface="Calibri"/>
            </a:endParaRPr>
          </a:p>
        </p:txBody>
      </p:sp>
      <p:pic>
        <p:nvPicPr>
          <p:cNvPr id="5" name="object 5"/>
          <p:cNvPicPr/>
          <p:nvPr/>
        </p:nvPicPr>
        <p:blipFill>
          <a:blip r:embed="rId2" cstate="print"/>
          <a:stretch>
            <a:fillRect/>
          </a:stretch>
        </p:blipFill>
        <p:spPr>
          <a:xfrm>
            <a:off x="5003291" y="1417319"/>
            <a:ext cx="3296412" cy="44165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9898" y="2771901"/>
            <a:ext cx="2121535" cy="467436"/>
          </a:xfrm>
          <a:prstGeom prst="rect">
            <a:avLst/>
          </a:prstGeom>
        </p:spPr>
        <p:txBody>
          <a:bodyPr vert="horz" wrap="square" lIns="0" tIns="13335" rIns="0" bIns="0" rtlCol="0">
            <a:spAutoFit/>
          </a:bodyPr>
          <a:lstStyle/>
          <a:p>
            <a:pPr marL="12700">
              <a:lnSpc>
                <a:spcPct val="100000"/>
              </a:lnSpc>
              <a:spcBef>
                <a:spcPts val="105"/>
              </a:spcBef>
            </a:pPr>
            <a:r>
              <a:rPr dirty="0"/>
              <a:t>2.</a:t>
            </a:r>
            <a:r>
              <a:rPr spc="-5" dirty="0"/>
              <a:t> </a:t>
            </a:r>
            <a:r>
              <a:rPr lang="en-US" spc="-10" dirty="0"/>
              <a:t>Detalles</a:t>
            </a:r>
            <a:endParaRPr spc="-10" dirty="0"/>
          </a:p>
        </p:txBody>
      </p:sp>
      <p:grpSp>
        <p:nvGrpSpPr>
          <p:cNvPr id="3" name="object 3"/>
          <p:cNvGrpSpPr/>
          <p:nvPr/>
        </p:nvGrpSpPr>
        <p:grpSpPr>
          <a:xfrm>
            <a:off x="815339" y="1688592"/>
            <a:ext cx="7515225" cy="2978150"/>
            <a:chOff x="815339" y="1688592"/>
            <a:chExt cx="7515225" cy="2978150"/>
          </a:xfrm>
        </p:grpSpPr>
        <p:sp>
          <p:nvSpPr>
            <p:cNvPr id="4" name="object 4"/>
            <p:cNvSpPr/>
            <p:nvPr/>
          </p:nvSpPr>
          <p:spPr>
            <a:xfrm>
              <a:off x="828293" y="1701546"/>
              <a:ext cx="7489190" cy="2952115"/>
            </a:xfrm>
            <a:custGeom>
              <a:avLst/>
              <a:gdLst/>
              <a:ahLst/>
              <a:cxnLst/>
              <a:rect l="l" t="t" r="r" b="b"/>
              <a:pathLst>
                <a:path w="7489190" h="2952115">
                  <a:moveTo>
                    <a:pt x="0" y="553465"/>
                  </a:moveTo>
                  <a:lnTo>
                    <a:pt x="6590" y="504440"/>
                  </a:lnTo>
                  <a:lnTo>
                    <a:pt x="25188" y="460389"/>
                  </a:lnTo>
                  <a:lnTo>
                    <a:pt x="54036" y="423068"/>
                  </a:lnTo>
                  <a:lnTo>
                    <a:pt x="91376" y="394236"/>
                  </a:lnTo>
                  <a:lnTo>
                    <a:pt x="135447" y="375648"/>
                  </a:lnTo>
                  <a:lnTo>
                    <a:pt x="184492" y="369062"/>
                  </a:lnTo>
                  <a:lnTo>
                    <a:pt x="7119874" y="369062"/>
                  </a:lnTo>
                  <a:lnTo>
                    <a:pt x="7119874" y="184530"/>
                  </a:lnTo>
                  <a:lnTo>
                    <a:pt x="7126469" y="135451"/>
                  </a:lnTo>
                  <a:lnTo>
                    <a:pt x="7145081" y="91364"/>
                  </a:lnTo>
                  <a:lnTo>
                    <a:pt x="7173944" y="54022"/>
                  </a:lnTo>
                  <a:lnTo>
                    <a:pt x="7211295" y="25178"/>
                  </a:lnTo>
                  <a:lnTo>
                    <a:pt x="7255370" y="6586"/>
                  </a:lnTo>
                  <a:lnTo>
                    <a:pt x="7304405" y="0"/>
                  </a:lnTo>
                  <a:lnTo>
                    <a:pt x="7353484" y="6586"/>
                  </a:lnTo>
                  <a:lnTo>
                    <a:pt x="7397571" y="25178"/>
                  </a:lnTo>
                  <a:lnTo>
                    <a:pt x="7434913" y="54022"/>
                  </a:lnTo>
                  <a:lnTo>
                    <a:pt x="7463757" y="91364"/>
                  </a:lnTo>
                  <a:lnTo>
                    <a:pt x="7482349" y="135451"/>
                  </a:lnTo>
                  <a:lnTo>
                    <a:pt x="7488935" y="184530"/>
                  </a:lnTo>
                  <a:lnTo>
                    <a:pt x="7488935" y="2398522"/>
                  </a:lnTo>
                  <a:lnTo>
                    <a:pt x="7482349" y="2447547"/>
                  </a:lnTo>
                  <a:lnTo>
                    <a:pt x="7463757" y="2491598"/>
                  </a:lnTo>
                  <a:lnTo>
                    <a:pt x="7434913" y="2528919"/>
                  </a:lnTo>
                  <a:lnTo>
                    <a:pt x="7397571" y="2557751"/>
                  </a:lnTo>
                  <a:lnTo>
                    <a:pt x="7353484" y="2576339"/>
                  </a:lnTo>
                  <a:lnTo>
                    <a:pt x="7304405" y="2582926"/>
                  </a:lnTo>
                  <a:lnTo>
                    <a:pt x="368998" y="2582926"/>
                  </a:lnTo>
                  <a:lnTo>
                    <a:pt x="368998" y="2767456"/>
                  </a:lnTo>
                  <a:lnTo>
                    <a:pt x="362408" y="2816536"/>
                  </a:lnTo>
                  <a:lnTo>
                    <a:pt x="343809" y="2860623"/>
                  </a:lnTo>
                  <a:lnTo>
                    <a:pt x="314961" y="2897965"/>
                  </a:lnTo>
                  <a:lnTo>
                    <a:pt x="277622" y="2926809"/>
                  </a:lnTo>
                  <a:lnTo>
                    <a:pt x="233550" y="2945401"/>
                  </a:lnTo>
                  <a:lnTo>
                    <a:pt x="184505" y="2951987"/>
                  </a:lnTo>
                  <a:lnTo>
                    <a:pt x="135460" y="2945401"/>
                  </a:lnTo>
                  <a:lnTo>
                    <a:pt x="91388" y="2926809"/>
                  </a:lnTo>
                  <a:lnTo>
                    <a:pt x="54049" y="2897965"/>
                  </a:lnTo>
                  <a:lnTo>
                    <a:pt x="25201" y="2860623"/>
                  </a:lnTo>
                  <a:lnTo>
                    <a:pt x="6603" y="2816536"/>
                  </a:lnTo>
                  <a:lnTo>
                    <a:pt x="12" y="2767456"/>
                  </a:lnTo>
                  <a:lnTo>
                    <a:pt x="0" y="553465"/>
                  </a:lnTo>
                  <a:close/>
                </a:path>
                <a:path w="7489190" h="2952115">
                  <a:moveTo>
                    <a:pt x="7119874" y="369062"/>
                  </a:moveTo>
                  <a:lnTo>
                    <a:pt x="7304405" y="369062"/>
                  </a:lnTo>
                  <a:lnTo>
                    <a:pt x="7353484" y="362466"/>
                  </a:lnTo>
                  <a:lnTo>
                    <a:pt x="7397571" y="343854"/>
                  </a:lnTo>
                  <a:lnTo>
                    <a:pt x="7434913" y="314991"/>
                  </a:lnTo>
                  <a:lnTo>
                    <a:pt x="7463757" y="277640"/>
                  </a:lnTo>
                  <a:lnTo>
                    <a:pt x="7482349" y="233565"/>
                  </a:lnTo>
                  <a:lnTo>
                    <a:pt x="7488935" y="184530"/>
                  </a:lnTo>
                </a:path>
              </a:pathLst>
            </a:custGeom>
            <a:ln w="25908">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935213" y="1873123"/>
              <a:ext cx="210438" cy="210438"/>
            </a:xfrm>
            <a:prstGeom prst="rect">
              <a:avLst/>
            </a:prstGeom>
          </p:spPr>
        </p:pic>
        <p:sp>
          <p:nvSpPr>
            <p:cNvPr id="6" name="object 6"/>
            <p:cNvSpPr/>
            <p:nvPr/>
          </p:nvSpPr>
          <p:spPr>
            <a:xfrm>
              <a:off x="828306" y="2162810"/>
              <a:ext cx="369570" cy="2122170"/>
            </a:xfrm>
            <a:custGeom>
              <a:avLst/>
              <a:gdLst/>
              <a:ahLst/>
              <a:cxnLst/>
              <a:rect l="l" t="t" r="r" b="b"/>
              <a:pathLst>
                <a:path w="369569" h="2122170">
                  <a:moveTo>
                    <a:pt x="184480" y="276732"/>
                  </a:moveTo>
                  <a:lnTo>
                    <a:pt x="184480" y="92201"/>
                  </a:lnTo>
                  <a:lnTo>
                    <a:pt x="211499" y="27003"/>
                  </a:lnTo>
                  <a:lnTo>
                    <a:pt x="276732" y="0"/>
                  </a:lnTo>
                  <a:lnTo>
                    <a:pt x="312643" y="7244"/>
                  </a:lnTo>
                  <a:lnTo>
                    <a:pt x="341966" y="27003"/>
                  </a:lnTo>
                  <a:lnTo>
                    <a:pt x="361736" y="56310"/>
                  </a:lnTo>
                  <a:lnTo>
                    <a:pt x="368985" y="92201"/>
                  </a:lnTo>
                  <a:lnTo>
                    <a:pt x="362395" y="141281"/>
                  </a:lnTo>
                  <a:lnTo>
                    <a:pt x="343796" y="185368"/>
                  </a:lnTo>
                  <a:lnTo>
                    <a:pt x="314948" y="222710"/>
                  </a:lnTo>
                  <a:lnTo>
                    <a:pt x="277609" y="251554"/>
                  </a:lnTo>
                  <a:lnTo>
                    <a:pt x="233538" y="270146"/>
                  </a:lnTo>
                  <a:lnTo>
                    <a:pt x="184492" y="276732"/>
                  </a:lnTo>
                  <a:lnTo>
                    <a:pt x="135447" y="270146"/>
                  </a:lnTo>
                  <a:lnTo>
                    <a:pt x="91376" y="251554"/>
                  </a:lnTo>
                  <a:lnTo>
                    <a:pt x="54036" y="222710"/>
                  </a:lnTo>
                  <a:lnTo>
                    <a:pt x="25188" y="185368"/>
                  </a:lnTo>
                  <a:lnTo>
                    <a:pt x="6590" y="141281"/>
                  </a:lnTo>
                  <a:lnTo>
                    <a:pt x="0" y="92201"/>
                  </a:lnTo>
                </a:path>
                <a:path w="369569" h="2122170">
                  <a:moveTo>
                    <a:pt x="368985" y="92201"/>
                  </a:moveTo>
                  <a:lnTo>
                    <a:pt x="368985" y="2121662"/>
                  </a:lnTo>
                </a:path>
              </a:pathLst>
            </a:custGeom>
            <a:ln w="25908">
              <a:solidFill>
                <a:srgbClr val="000000"/>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48058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pic>
        <p:nvPicPr>
          <p:cNvPr id="3" name="object 3"/>
          <p:cNvPicPr/>
          <p:nvPr/>
        </p:nvPicPr>
        <p:blipFill>
          <a:blip r:embed="rId2" cstate="print"/>
          <a:stretch>
            <a:fillRect/>
          </a:stretch>
        </p:blipFill>
        <p:spPr>
          <a:xfrm>
            <a:off x="1975587" y="1650284"/>
            <a:ext cx="5011789" cy="4593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4958239" cy="934230"/>
          </a:xfrm>
          <a:prstGeom prst="rect">
            <a:avLst/>
          </a:prstGeom>
        </p:spPr>
        <p:txBody>
          <a:bodyPr vert="horz" wrap="square" lIns="0" tIns="13335" rIns="0" bIns="0" rtlCol="0">
            <a:spAutoFit/>
          </a:bodyPr>
          <a:lstStyle/>
          <a:p>
            <a:pPr marL="13970">
              <a:lnSpc>
                <a:spcPct val="100000"/>
              </a:lnSpc>
              <a:spcBef>
                <a:spcPts val="105"/>
              </a:spcBef>
            </a:pPr>
            <a:r>
              <a:rPr lang="en-US"/>
              <a:t>Programación extrema (XP)
</a:t>
            </a:r>
            <a:endParaRPr spc="-20" dirty="0"/>
          </a:p>
        </p:txBody>
      </p:sp>
      <p:sp>
        <p:nvSpPr>
          <p:cNvPr id="3" name="object 3"/>
          <p:cNvSpPr txBox="1"/>
          <p:nvPr/>
        </p:nvSpPr>
        <p:spPr>
          <a:xfrm>
            <a:off x="535940" y="1607261"/>
            <a:ext cx="6855460" cy="505908"/>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 pos="355600" algn="l"/>
              </a:tabLst>
            </a:pPr>
            <a:r>
              <a:rPr lang="es-ES" sz="3200" dirty="0">
                <a:latin typeface="Calibri"/>
                <a:cs typeface="Calibri"/>
              </a:rPr>
              <a:t>La suposición clave de XP es:</a:t>
            </a:r>
            <a:endParaRPr sz="3200" dirty="0">
              <a:latin typeface="Calibri"/>
              <a:cs typeface="Calibri"/>
            </a:endParaRPr>
          </a:p>
        </p:txBody>
      </p:sp>
      <p:sp>
        <p:nvSpPr>
          <p:cNvPr id="4" name="object 4"/>
          <p:cNvSpPr txBox="1"/>
          <p:nvPr/>
        </p:nvSpPr>
        <p:spPr>
          <a:xfrm>
            <a:off x="1915414" y="3280029"/>
            <a:ext cx="5311775" cy="939800"/>
          </a:xfrm>
          <a:prstGeom prst="rect">
            <a:avLst/>
          </a:prstGeom>
        </p:spPr>
        <p:txBody>
          <a:bodyPr vert="horz" wrap="square" lIns="0" tIns="12700" rIns="0" bIns="0" rtlCol="0">
            <a:spAutoFit/>
          </a:bodyPr>
          <a:lstStyle/>
          <a:p>
            <a:pPr marL="12700">
              <a:lnSpc>
                <a:spcPct val="100000"/>
              </a:lnSpc>
              <a:spcBef>
                <a:spcPts val="100"/>
              </a:spcBef>
            </a:pPr>
            <a:r>
              <a:rPr sz="6000" b="1" i="1" dirty="0">
                <a:latin typeface="Calibri"/>
                <a:cs typeface="Calibri"/>
              </a:rPr>
              <a:t>Embrace</a:t>
            </a:r>
            <a:r>
              <a:rPr sz="6000" b="1" i="1" spc="-95" dirty="0">
                <a:latin typeface="Calibri"/>
                <a:cs typeface="Calibri"/>
              </a:rPr>
              <a:t> </a:t>
            </a:r>
            <a:r>
              <a:rPr sz="6000" b="1" i="1" spc="-10" dirty="0">
                <a:latin typeface="Calibri"/>
                <a:cs typeface="Calibri"/>
              </a:rPr>
              <a:t>Change</a:t>
            </a:r>
            <a:endParaRPr sz="6000">
              <a:latin typeface="Calibri"/>
              <a:cs typeface="Calibri"/>
            </a:endParaRPr>
          </a:p>
        </p:txBody>
      </p:sp>
      <p:sp>
        <p:nvSpPr>
          <p:cNvPr id="5" name="object 5"/>
          <p:cNvSpPr/>
          <p:nvPr/>
        </p:nvSpPr>
        <p:spPr>
          <a:xfrm>
            <a:off x="611123" y="2493264"/>
            <a:ext cx="7848600" cy="2807335"/>
          </a:xfrm>
          <a:custGeom>
            <a:avLst/>
            <a:gdLst/>
            <a:ahLst/>
            <a:cxnLst/>
            <a:rect l="l" t="t" r="r" b="b"/>
            <a:pathLst>
              <a:path w="7848600" h="2807335">
                <a:moveTo>
                  <a:pt x="0" y="1403604"/>
                </a:moveTo>
                <a:lnTo>
                  <a:pt x="995299" y="1300480"/>
                </a:lnTo>
                <a:lnTo>
                  <a:pt x="75387" y="1129792"/>
                </a:lnTo>
                <a:lnTo>
                  <a:pt x="1107820" y="1098041"/>
                </a:lnTo>
                <a:lnTo>
                  <a:pt x="298716" y="866521"/>
                </a:lnTo>
                <a:lnTo>
                  <a:pt x="1328674" y="907414"/>
                </a:lnTo>
                <a:lnTo>
                  <a:pt x="661416" y="623824"/>
                </a:lnTo>
                <a:lnTo>
                  <a:pt x="1649221" y="735838"/>
                </a:lnTo>
                <a:lnTo>
                  <a:pt x="1149350" y="411099"/>
                </a:lnTo>
                <a:lnTo>
                  <a:pt x="2057145" y="589914"/>
                </a:lnTo>
                <a:lnTo>
                  <a:pt x="1744090" y="236600"/>
                </a:lnTo>
                <a:lnTo>
                  <a:pt x="2536825" y="475234"/>
                </a:lnTo>
                <a:lnTo>
                  <a:pt x="2422525" y="106807"/>
                </a:lnTo>
                <a:lnTo>
                  <a:pt x="3069971" y="396239"/>
                </a:lnTo>
                <a:lnTo>
                  <a:pt x="3158743" y="26924"/>
                </a:lnTo>
                <a:lnTo>
                  <a:pt x="3635755" y="355981"/>
                </a:lnTo>
                <a:lnTo>
                  <a:pt x="3924300" y="0"/>
                </a:lnTo>
                <a:lnTo>
                  <a:pt x="4212844" y="355981"/>
                </a:lnTo>
                <a:lnTo>
                  <a:pt x="4689856" y="26924"/>
                </a:lnTo>
                <a:lnTo>
                  <a:pt x="4778629" y="396239"/>
                </a:lnTo>
                <a:lnTo>
                  <a:pt x="5426075" y="106807"/>
                </a:lnTo>
                <a:lnTo>
                  <a:pt x="5311775" y="475234"/>
                </a:lnTo>
                <a:lnTo>
                  <a:pt x="6104508" y="236600"/>
                </a:lnTo>
                <a:lnTo>
                  <a:pt x="5791454" y="589914"/>
                </a:lnTo>
                <a:lnTo>
                  <a:pt x="6699250" y="411099"/>
                </a:lnTo>
                <a:lnTo>
                  <a:pt x="6199378" y="735838"/>
                </a:lnTo>
                <a:lnTo>
                  <a:pt x="7187183" y="623824"/>
                </a:lnTo>
                <a:lnTo>
                  <a:pt x="6519926" y="907414"/>
                </a:lnTo>
                <a:lnTo>
                  <a:pt x="7549896" y="866521"/>
                </a:lnTo>
                <a:lnTo>
                  <a:pt x="6740779" y="1098041"/>
                </a:lnTo>
                <a:lnTo>
                  <a:pt x="7773161" y="1129792"/>
                </a:lnTo>
                <a:lnTo>
                  <a:pt x="6853301" y="1300480"/>
                </a:lnTo>
                <a:lnTo>
                  <a:pt x="7848600" y="1403604"/>
                </a:lnTo>
                <a:lnTo>
                  <a:pt x="6853301" y="1506728"/>
                </a:lnTo>
                <a:lnTo>
                  <a:pt x="7773161" y="1677416"/>
                </a:lnTo>
                <a:lnTo>
                  <a:pt x="6740779" y="1709166"/>
                </a:lnTo>
                <a:lnTo>
                  <a:pt x="7549896" y="1940687"/>
                </a:lnTo>
                <a:lnTo>
                  <a:pt x="6519926" y="1899793"/>
                </a:lnTo>
                <a:lnTo>
                  <a:pt x="7187183" y="2183384"/>
                </a:lnTo>
                <a:lnTo>
                  <a:pt x="6199378" y="2071370"/>
                </a:lnTo>
                <a:lnTo>
                  <a:pt x="6699250" y="2396109"/>
                </a:lnTo>
                <a:lnTo>
                  <a:pt x="5791454" y="2217293"/>
                </a:lnTo>
                <a:lnTo>
                  <a:pt x="6104508" y="2570607"/>
                </a:lnTo>
                <a:lnTo>
                  <a:pt x="5311775" y="2331974"/>
                </a:lnTo>
                <a:lnTo>
                  <a:pt x="5426075" y="2700401"/>
                </a:lnTo>
                <a:lnTo>
                  <a:pt x="4778629" y="2410968"/>
                </a:lnTo>
                <a:lnTo>
                  <a:pt x="4689856" y="2780284"/>
                </a:lnTo>
                <a:lnTo>
                  <a:pt x="4212844" y="2451227"/>
                </a:lnTo>
                <a:lnTo>
                  <a:pt x="3924300" y="2807208"/>
                </a:lnTo>
                <a:lnTo>
                  <a:pt x="3635755" y="2451227"/>
                </a:lnTo>
                <a:lnTo>
                  <a:pt x="3158743" y="2780284"/>
                </a:lnTo>
                <a:lnTo>
                  <a:pt x="3069971" y="2410968"/>
                </a:lnTo>
                <a:lnTo>
                  <a:pt x="2422525" y="2700401"/>
                </a:lnTo>
                <a:lnTo>
                  <a:pt x="2536825" y="2331974"/>
                </a:lnTo>
                <a:lnTo>
                  <a:pt x="1744090" y="2570607"/>
                </a:lnTo>
                <a:lnTo>
                  <a:pt x="2057145" y="2217293"/>
                </a:lnTo>
                <a:lnTo>
                  <a:pt x="1149350" y="2396109"/>
                </a:lnTo>
                <a:lnTo>
                  <a:pt x="1649221" y="2071370"/>
                </a:lnTo>
                <a:lnTo>
                  <a:pt x="661416" y="2183384"/>
                </a:lnTo>
                <a:lnTo>
                  <a:pt x="1328674" y="1899793"/>
                </a:lnTo>
                <a:lnTo>
                  <a:pt x="298716" y="1940687"/>
                </a:lnTo>
                <a:lnTo>
                  <a:pt x="1107820" y="1709166"/>
                </a:lnTo>
                <a:lnTo>
                  <a:pt x="75387" y="1677416"/>
                </a:lnTo>
                <a:lnTo>
                  <a:pt x="995299" y="1506728"/>
                </a:lnTo>
                <a:lnTo>
                  <a:pt x="0" y="1403604"/>
                </a:lnTo>
                <a:close/>
              </a:path>
            </a:pathLst>
          </a:custGeom>
          <a:ln w="57912">
            <a:solidFill>
              <a:srgbClr val="000000"/>
            </a:solidFill>
            <a:prstDash val="sysDot"/>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47296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sp>
        <p:nvSpPr>
          <p:cNvPr id="3" name="object 3"/>
          <p:cNvSpPr txBox="1"/>
          <p:nvPr/>
        </p:nvSpPr>
        <p:spPr>
          <a:xfrm>
            <a:off x="990600" y="1416700"/>
            <a:ext cx="8042909" cy="5124480"/>
          </a:xfrm>
          <a:prstGeom prst="rect">
            <a:avLst/>
          </a:prstGeom>
        </p:spPr>
        <p:txBody>
          <a:bodyPr vert="horz" wrap="square" lIns="0" tIns="114300" rIns="0" bIns="0" rtlCol="0">
            <a:spAutoFit/>
          </a:bodyPr>
          <a:lstStyle/>
          <a:p>
            <a:pPr marL="354965" indent="-342265">
              <a:lnSpc>
                <a:spcPct val="100000"/>
              </a:lnSpc>
              <a:spcBef>
                <a:spcPts val="900"/>
              </a:spcBef>
              <a:buFont typeface="Arial"/>
              <a:buChar char="•"/>
              <a:tabLst>
                <a:tab pos="354965" algn="l"/>
                <a:tab pos="355600" algn="l"/>
              </a:tabLst>
            </a:pPr>
            <a:r>
              <a:rPr lang="es-ES" sz="2400" dirty="0">
                <a:latin typeface="Calibri"/>
                <a:cs typeface="Calibri"/>
              </a:rPr>
              <a:t>Comience con el juego de planificación:
El juego es una reunión que ocurre una vez por iteración, generalmente una vez a la semana. El proceso de planificación se divide en dos partes:
Planificación de lanzamientos: se centra en determinar qué requisitos se incluyen en qué versiones a corto plazo y cuándo deben entregarse. Los clientes y los desarrolladores son parte de esto.
Planificación de iteración: Planifica las actividades y tareas del
Desarrolladores. En este proceso el cliente no está involucrado.
</a:t>
            </a:r>
            <a:endParaRPr sz="2400" dirty="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45772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sp>
        <p:nvSpPr>
          <p:cNvPr id="3" name="object 3"/>
          <p:cNvSpPr txBox="1"/>
          <p:nvPr/>
        </p:nvSpPr>
        <p:spPr>
          <a:xfrm>
            <a:off x="914400" y="1447800"/>
            <a:ext cx="7896225" cy="5225790"/>
          </a:xfrm>
          <a:prstGeom prst="rect">
            <a:avLst/>
          </a:prstGeom>
        </p:spPr>
        <p:txBody>
          <a:bodyPr vert="horz" wrap="square" lIns="0" tIns="107950" rIns="0" bIns="0" rtlCol="0">
            <a:spAutoFit/>
          </a:bodyPr>
          <a:lstStyle/>
          <a:p>
            <a:pPr marL="12700">
              <a:lnSpc>
                <a:spcPct val="100000"/>
              </a:lnSpc>
              <a:spcBef>
                <a:spcPts val="850"/>
              </a:spcBef>
              <a:tabLst>
                <a:tab pos="354965" algn="l"/>
                <a:tab pos="355600" algn="l"/>
              </a:tabLst>
            </a:pPr>
            <a:r>
              <a:rPr lang="es-ES" sz="2800" dirty="0">
                <a:latin typeface="Calibri"/>
                <a:cs typeface="Calibri"/>
              </a:rPr>
              <a:t>Esto se hace mediante:</a:t>
            </a:r>
          </a:p>
          <a:p>
            <a:pPr marL="469900" indent="-457200">
              <a:lnSpc>
                <a:spcPct val="100000"/>
              </a:lnSpc>
              <a:spcBef>
                <a:spcPts val="850"/>
              </a:spcBef>
              <a:buFont typeface="Arial" panose="020B0604020202020204" pitchFamily="34" charset="0"/>
              <a:buChar char="•"/>
              <a:tabLst>
                <a:tab pos="354965" algn="l"/>
                <a:tab pos="355600" algn="l"/>
              </a:tabLst>
            </a:pPr>
            <a:r>
              <a:rPr lang="es-ES" sz="2800" dirty="0">
                <a:latin typeface="Calibri"/>
                <a:cs typeface="Calibri"/>
              </a:rPr>
              <a:t>Énfasis en la retroalimentación continua del cliente
Iteraciones cortas
Diseño y rediseño
Codificación y pruebas frecuentes
Eliminación temprana de defectos, reduciendo así los costos
Mantener al cliente involucrado durante todo el desarrollo
Entrega de productos funcionales al cliente</a:t>
            </a:r>
            <a:endParaRPr sz="280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52630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sp>
        <p:nvSpPr>
          <p:cNvPr id="3" name="object 3"/>
          <p:cNvSpPr txBox="1"/>
          <p:nvPr/>
        </p:nvSpPr>
        <p:spPr>
          <a:xfrm>
            <a:off x="838200" y="1524000"/>
            <a:ext cx="8002905" cy="4971874"/>
          </a:xfrm>
          <a:prstGeom prst="rect">
            <a:avLst/>
          </a:prstGeom>
        </p:spPr>
        <p:txBody>
          <a:bodyPr vert="horz" wrap="square" lIns="0" tIns="97790" rIns="0" bIns="0" rtlCol="0">
            <a:spAutoFit/>
          </a:bodyPr>
          <a:lstStyle/>
          <a:p>
            <a:pPr marL="12700">
              <a:lnSpc>
                <a:spcPct val="100000"/>
              </a:lnSpc>
              <a:spcBef>
                <a:spcPts val="770"/>
              </a:spcBef>
              <a:tabLst>
                <a:tab pos="354965" algn="l"/>
                <a:tab pos="355600" algn="l"/>
              </a:tabLst>
            </a:pPr>
            <a:r>
              <a:rPr lang="en-US" sz="2600" b="1" spc="-10" dirty="0" err="1">
                <a:latin typeface="Calibri"/>
                <a:cs typeface="Calibri"/>
              </a:rPr>
              <a:t>Prácticas</a:t>
            </a:r>
            <a:r>
              <a:rPr lang="en-US" sz="2600" b="1" spc="-10" dirty="0">
                <a:latin typeface="Calibri"/>
                <a:cs typeface="Calibri"/>
              </a:rPr>
              <a:t> de gestión
</a:t>
            </a:r>
            <a:r>
              <a:rPr lang="es-ES" sz="2200" b="1" spc="-20" dirty="0">
                <a:latin typeface="Calibri"/>
                <a:cs typeface="Calibri"/>
              </a:rPr>
              <a:t>Cliente in situ: </a:t>
            </a:r>
            <a:r>
              <a:rPr lang="es-ES" sz="2200" spc="-20" dirty="0">
                <a:latin typeface="Calibri"/>
                <a:cs typeface="Calibri"/>
              </a:rPr>
              <a:t>Siempre debe estar accesible un contacto central con el cliente para aclarar los requisitos y las preguntas directamente.</a:t>
            </a:r>
            <a:r>
              <a:rPr lang="es-ES" sz="2200" b="1" spc="-20" dirty="0">
                <a:latin typeface="Calibri"/>
                <a:cs typeface="Calibri"/>
              </a:rPr>
              <a:t>
Juego de planificación: </a:t>
            </a:r>
            <a:r>
              <a:rPr lang="es-ES" sz="2200" spc="-20" dirty="0">
                <a:latin typeface="Calibri"/>
                <a:cs typeface="Calibri"/>
              </a:rPr>
              <a:t>Los proyectos, de acuerdo con XP, se ejecutan de forma iterativa (repetidamente) e incrementalmente (gradualmente se construyen unos sobre otros). El contenido del siguiente paso se planifica antes de cada iteración. Todos los miembros del proyecto (incluido el cliente) participan.</a:t>
            </a:r>
            <a:r>
              <a:rPr lang="es-ES" sz="2200" b="1" spc="-20" dirty="0">
                <a:latin typeface="Calibri"/>
                <a:cs typeface="Calibri"/>
              </a:rPr>
              <a:t>
Lanzamientos cortos: </a:t>
            </a:r>
            <a:r>
              <a:rPr lang="es-ES" sz="2200" spc="-20" dirty="0">
                <a:latin typeface="Calibri"/>
                <a:cs typeface="Calibri"/>
              </a:rPr>
              <a:t>Las nuevas entregas deben hacerse a intervalos cortos. En consecuencia, los clientes reciben las funciones requeridas más rápido y, por lo tanto, pueden dar retroalimentación sobre el desarrollo más rápido.</a:t>
            </a:r>
            <a:r>
              <a:rPr lang="es-ES" sz="2200" b="1" spc="-20" dirty="0">
                <a:latin typeface="Calibri"/>
                <a:cs typeface="Calibri"/>
              </a:rPr>
              <a:t>
</a:t>
            </a:r>
            <a:endParaRPr sz="22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52630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sp>
        <p:nvSpPr>
          <p:cNvPr id="3" name="object 3"/>
          <p:cNvSpPr txBox="1"/>
          <p:nvPr/>
        </p:nvSpPr>
        <p:spPr>
          <a:xfrm>
            <a:off x="1295400" y="1600200"/>
            <a:ext cx="8047990" cy="5038558"/>
          </a:xfrm>
          <a:prstGeom prst="rect">
            <a:avLst/>
          </a:prstGeom>
        </p:spPr>
        <p:txBody>
          <a:bodyPr vert="horz" wrap="square" lIns="0" tIns="52069" rIns="0" bIns="0" rtlCol="0">
            <a:spAutoFit/>
          </a:bodyPr>
          <a:lstStyle/>
          <a:p>
            <a:pPr marL="12700">
              <a:lnSpc>
                <a:spcPct val="100000"/>
              </a:lnSpc>
              <a:spcBef>
                <a:spcPts val="409"/>
              </a:spcBef>
              <a:tabLst>
                <a:tab pos="354965" algn="l"/>
                <a:tab pos="355600" algn="l"/>
              </a:tabLst>
            </a:pPr>
            <a:r>
              <a:rPr lang="es-ES" sz="2400" b="1" spc="-50" dirty="0">
                <a:latin typeface="Calibri"/>
                <a:cs typeface="Calibri"/>
              </a:rPr>
              <a:t>Prácticas de equipo
</a:t>
            </a:r>
            <a:r>
              <a:rPr lang="es-ES" sz="2000" b="1" spc="-50" dirty="0">
                <a:latin typeface="Calibri"/>
                <a:cs typeface="Calibri"/>
              </a:rPr>
              <a:t>Metáfora</a:t>
            </a:r>
            <a:r>
              <a:rPr lang="es-ES" sz="2000" spc="-50" dirty="0">
                <a:latin typeface="Calibri"/>
                <a:cs typeface="Calibri"/>
              </a:rPr>
              <a:t>: Solo unas pocas metáforas claras deben describir el sistema que se está desarrollando para que el meollo del sistema sea claro para todos los miembros del proyecto.
</a:t>
            </a:r>
            <a:r>
              <a:rPr lang="es-ES" sz="2000" b="1" spc="-50" dirty="0">
                <a:latin typeface="Calibri"/>
                <a:cs typeface="Calibri"/>
              </a:rPr>
              <a:t>Propiedad colectiva</a:t>
            </a:r>
            <a:r>
              <a:rPr lang="es-ES" sz="2000" spc="-50" dirty="0">
                <a:latin typeface="Calibri"/>
                <a:cs typeface="Calibri"/>
              </a:rPr>
              <a:t>: Todo el equipo es responsable del sistema, no los individuos. Cada desarrollador debe tener acceso a todas las líneas de código para que cada desarrollador pueda hacerse cargo de la tarea de otro desarrollador.
</a:t>
            </a:r>
            <a:r>
              <a:rPr lang="es-ES" sz="2000" b="1" spc="-50" dirty="0">
                <a:latin typeface="Calibri"/>
                <a:cs typeface="Calibri"/>
              </a:rPr>
              <a:t>Integración continua</a:t>
            </a:r>
            <a:r>
              <a:rPr lang="es-ES" sz="2000" spc="-50" dirty="0">
                <a:latin typeface="Calibri"/>
                <a:cs typeface="Calibri"/>
              </a:rPr>
              <a:t>: Todos los cambios en el sistema se integran rápidamente para que no se produzcan demasiadas dependencias entre los cambios.
</a:t>
            </a:r>
            <a:r>
              <a:rPr lang="es-ES" sz="2000" b="1" spc="-50" dirty="0">
                <a:latin typeface="Calibri"/>
                <a:cs typeface="Calibri"/>
              </a:rPr>
              <a:t>Estándares de codificación</a:t>
            </a:r>
            <a:r>
              <a:rPr lang="es-ES" sz="2000" spc="-50" dirty="0">
                <a:latin typeface="Calibri"/>
                <a:cs typeface="Calibri"/>
              </a:rPr>
              <a:t>: Con respecto a la responsabilidad común del código, debe haber un estándar común dado para escribir el código.
</a:t>
            </a:r>
            <a:r>
              <a:rPr lang="es-ES" sz="2000" b="1" spc="-50" dirty="0">
                <a:latin typeface="Calibri"/>
                <a:cs typeface="Calibri"/>
              </a:rPr>
              <a:t>Ritmo sostenible</a:t>
            </a:r>
            <a:r>
              <a:rPr lang="es-ES" sz="2000" spc="-50" dirty="0">
                <a:latin typeface="Calibri"/>
                <a:cs typeface="Calibri"/>
              </a:rPr>
              <a:t>: XP se basa en la creatividad de los miembros individuales del proyecto. Esta creatividad no se puede lograr si el equipo del proyecto trabaja constantemente horas extras. Deben evitarse las horas extraordinarias.
</a:t>
            </a:r>
            <a:endParaRPr sz="20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51868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sp>
        <p:nvSpPr>
          <p:cNvPr id="3" name="object 3"/>
          <p:cNvSpPr txBox="1"/>
          <p:nvPr/>
        </p:nvSpPr>
        <p:spPr>
          <a:xfrm>
            <a:off x="838200" y="1524000"/>
            <a:ext cx="8067040" cy="4268476"/>
          </a:xfrm>
          <a:prstGeom prst="rect">
            <a:avLst/>
          </a:prstGeom>
        </p:spPr>
        <p:txBody>
          <a:bodyPr vert="horz" wrap="square" lIns="0" tIns="102235" rIns="0" bIns="0" rtlCol="0">
            <a:spAutoFit/>
          </a:bodyPr>
          <a:lstStyle/>
          <a:p>
            <a:pPr marL="12700" algn="just">
              <a:lnSpc>
                <a:spcPct val="100000"/>
              </a:lnSpc>
              <a:spcBef>
                <a:spcPts val="805"/>
              </a:spcBef>
              <a:tabLst>
                <a:tab pos="355600" algn="l"/>
              </a:tabLst>
            </a:pPr>
            <a:r>
              <a:rPr lang="en-US" sz="2800" b="1" spc="-30" dirty="0" err="1">
                <a:latin typeface="Calibri"/>
                <a:cs typeface="Calibri"/>
              </a:rPr>
              <a:t>Programación-Prácticas</a:t>
            </a:r>
            <a:endParaRPr lang="es-ES" sz="2800" b="1" spc="-30" dirty="0">
              <a:latin typeface="Calibri"/>
              <a:cs typeface="Calibri"/>
            </a:endParaRPr>
          </a:p>
          <a:p>
            <a:pPr marL="469900" indent="-457200" algn="just">
              <a:lnSpc>
                <a:spcPct val="100000"/>
              </a:lnSpc>
              <a:spcBef>
                <a:spcPts val="805"/>
              </a:spcBef>
              <a:buFont typeface="Arial" panose="020B0604020202020204" pitchFamily="34" charset="0"/>
              <a:buChar char="•"/>
              <a:tabLst>
                <a:tab pos="355600" algn="l"/>
              </a:tabLst>
            </a:pPr>
            <a:r>
              <a:rPr lang="es-ES" sz="2400" b="1" spc="-20" dirty="0">
                <a:latin typeface="Calibri"/>
                <a:cs typeface="Calibri"/>
              </a:rPr>
              <a:t>Pruebas: </a:t>
            </a:r>
            <a:r>
              <a:rPr lang="es-ES" sz="2400" spc="-20" dirty="0">
                <a:latin typeface="Calibri"/>
                <a:cs typeface="Calibri"/>
              </a:rPr>
              <a:t>Todos los desarrollos deben ser probados.</a:t>
            </a:r>
            <a:r>
              <a:rPr lang="es-ES" sz="2400" b="1" spc="-20" dirty="0">
                <a:latin typeface="Calibri"/>
                <a:cs typeface="Calibri"/>
              </a:rPr>
              <a:t>
Diseño simple: </a:t>
            </a:r>
            <a:r>
              <a:rPr lang="es-ES" sz="2400" spc="-20" dirty="0">
                <a:latin typeface="Calibri"/>
                <a:cs typeface="Calibri"/>
              </a:rPr>
              <a:t>El sistema debe diseñarse de la manera más simple posible para que sea más fácil de entender, modificar y probar.</a:t>
            </a:r>
            <a:r>
              <a:rPr lang="es-ES" sz="2400" b="1" spc="-20" dirty="0">
                <a:latin typeface="Calibri"/>
                <a:cs typeface="Calibri"/>
              </a:rPr>
              <a:t>
Refactorización: </a:t>
            </a:r>
            <a:r>
              <a:rPr lang="es-ES" sz="2400" spc="-20" dirty="0">
                <a:latin typeface="Calibri"/>
                <a:cs typeface="Calibri"/>
              </a:rPr>
              <a:t>Tan pronto como sea necesario alterar la estructura del sistema, debe implementarse.</a:t>
            </a:r>
            <a:r>
              <a:rPr lang="es-ES" sz="2400" b="1" spc="-20" dirty="0">
                <a:latin typeface="Calibri"/>
                <a:cs typeface="Calibri"/>
              </a:rPr>
              <a:t>
Programación en pareja: </a:t>
            </a:r>
            <a:r>
              <a:rPr lang="es-ES" sz="2400" spc="-20" dirty="0">
                <a:latin typeface="Calibri"/>
                <a:cs typeface="Calibri"/>
              </a:rPr>
              <a:t>Siempre hay dos desarrolladores sentados frente a una computadora para aumentar la calidad y transferir mejor el conocimiento.</a:t>
            </a:r>
            <a:endParaRPr lang="es-ES" sz="24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9490" y="461899"/>
            <a:ext cx="2065020" cy="696595"/>
          </a:xfrm>
          <a:prstGeom prst="rect">
            <a:avLst/>
          </a:prstGeom>
        </p:spPr>
        <p:txBody>
          <a:bodyPr vert="horz" wrap="square" lIns="0" tIns="13335" rIns="0" bIns="0" rtlCol="0">
            <a:spAutoFit/>
          </a:bodyPr>
          <a:lstStyle/>
          <a:p>
            <a:pPr marL="12700">
              <a:lnSpc>
                <a:spcPct val="100000"/>
              </a:lnSpc>
              <a:spcBef>
                <a:spcPts val="105"/>
              </a:spcBef>
            </a:pPr>
            <a:r>
              <a:rPr spc="-10" dirty="0"/>
              <a:t>Contents</a:t>
            </a:r>
          </a:p>
        </p:txBody>
      </p:sp>
      <p:sp>
        <p:nvSpPr>
          <p:cNvPr id="3" name="object 3"/>
          <p:cNvSpPr txBox="1"/>
          <p:nvPr/>
        </p:nvSpPr>
        <p:spPr>
          <a:xfrm>
            <a:off x="914400" y="1676400"/>
            <a:ext cx="2912110" cy="5007139"/>
          </a:xfrm>
          <a:prstGeom prst="rect">
            <a:avLst/>
          </a:prstGeom>
        </p:spPr>
        <p:txBody>
          <a:bodyPr vert="horz" wrap="square" lIns="0" tIns="61594" rIns="0" bIns="0" rtlCol="0">
            <a:spAutoFit/>
          </a:bodyPr>
          <a:lstStyle/>
          <a:p>
            <a:pPr marL="527685" indent="-515620">
              <a:lnSpc>
                <a:spcPct val="100000"/>
              </a:lnSpc>
              <a:spcBef>
                <a:spcPts val="484"/>
              </a:spcBef>
              <a:buAutoNum type="arabicPeriod"/>
              <a:tabLst>
                <a:tab pos="527685" algn="l"/>
                <a:tab pos="528320" algn="l"/>
              </a:tabLst>
            </a:pPr>
            <a:r>
              <a:rPr lang="es-ES" sz="3200" spc="-10" dirty="0">
                <a:solidFill>
                  <a:srgbClr val="4F81BC"/>
                </a:solidFill>
                <a:latin typeface="Calibri"/>
                <a:cs typeface="Calibri"/>
              </a:rPr>
              <a:t>Visión general
Detalles
Ventajas
Desventajas
Interesante
Reflexión
Revisión
Resumen
</a:t>
            </a:r>
            <a:endParaRPr sz="32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45772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sp>
        <p:nvSpPr>
          <p:cNvPr id="3" name="object 3"/>
          <p:cNvSpPr txBox="1"/>
          <p:nvPr/>
        </p:nvSpPr>
        <p:spPr>
          <a:xfrm>
            <a:off x="1255108" y="1600200"/>
            <a:ext cx="7859395" cy="4718408"/>
          </a:xfrm>
          <a:prstGeom prst="rect">
            <a:avLst/>
          </a:prstGeom>
        </p:spPr>
        <p:txBody>
          <a:bodyPr vert="horz" wrap="square" lIns="0" tIns="67945" rIns="0" bIns="0" rtlCol="0">
            <a:spAutoFit/>
          </a:bodyPr>
          <a:lstStyle/>
          <a:p>
            <a:pPr marL="354965" marR="1096010" indent="-342265">
              <a:lnSpc>
                <a:spcPts val="3460"/>
              </a:lnSpc>
              <a:spcBef>
                <a:spcPts val="535"/>
              </a:spcBef>
              <a:buFont typeface="Arial"/>
              <a:buChar char="•"/>
              <a:tabLst>
                <a:tab pos="354965" algn="l"/>
                <a:tab pos="355600" algn="l"/>
              </a:tabLst>
            </a:pPr>
            <a:r>
              <a:rPr lang="es-ES" sz="2400" dirty="0">
                <a:latin typeface="Calibri"/>
                <a:cs typeface="Calibri"/>
              </a:rPr>
              <a:t>Los proyectos se dividen en iteraciones de 1-2 semanas.
Si se producen cambios en medio de una iteración, el equipo es capaz de reaccionar a ellos, siempre y cuando el equipo no haya comenzado a trabajar en una característica en particular.
Los equipos de Extreme </a:t>
            </a:r>
            <a:r>
              <a:rPr lang="es-ES" sz="2400" dirty="0" err="1">
                <a:latin typeface="Calibri"/>
                <a:cs typeface="Calibri"/>
              </a:rPr>
              <a:t>Programming</a:t>
            </a:r>
            <a:r>
              <a:rPr lang="es-ES" sz="2400" dirty="0">
                <a:latin typeface="Calibri"/>
                <a:cs typeface="Calibri"/>
              </a:rPr>
              <a:t> trabajan en un estricto orden de prioridad. Las características a desarrollar son priorizadas por el cliente.
</a:t>
            </a:r>
            <a:endParaRPr sz="2400"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47296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sp>
        <p:nvSpPr>
          <p:cNvPr id="3" name="object 3"/>
          <p:cNvSpPr txBox="1"/>
          <p:nvPr/>
        </p:nvSpPr>
        <p:spPr>
          <a:xfrm>
            <a:off x="1143000" y="1543438"/>
            <a:ext cx="7859395" cy="4832092"/>
          </a:xfrm>
          <a:prstGeom prst="rect">
            <a:avLst/>
          </a:prstGeom>
        </p:spPr>
        <p:txBody>
          <a:bodyPr vert="horz" wrap="square" lIns="0" tIns="114300" rIns="0" bIns="0" rtlCol="0">
            <a:spAutoFit/>
          </a:bodyPr>
          <a:lstStyle/>
          <a:p>
            <a:pPr marL="12700">
              <a:lnSpc>
                <a:spcPct val="100000"/>
              </a:lnSpc>
              <a:spcBef>
                <a:spcPts val="900"/>
              </a:spcBef>
              <a:tabLst>
                <a:tab pos="354965" algn="l"/>
                <a:tab pos="355600" algn="l"/>
              </a:tabLst>
            </a:pPr>
            <a:r>
              <a:rPr lang="en-US" sz="3200" spc="-10" dirty="0" err="1">
                <a:latin typeface="Calibri"/>
                <a:cs typeface="Calibri"/>
              </a:rPr>
              <a:t>Diseño</a:t>
            </a:r>
            <a:endParaRPr lang="en-US" sz="3200" spc="-10" dirty="0">
              <a:latin typeface="Calibri"/>
              <a:cs typeface="Calibri"/>
            </a:endParaRPr>
          </a:p>
          <a:p>
            <a:pPr marL="469900" indent="-457200">
              <a:lnSpc>
                <a:spcPct val="100000"/>
              </a:lnSpc>
              <a:spcBef>
                <a:spcPts val="900"/>
              </a:spcBef>
              <a:buFont typeface="Arial" panose="020B0604020202020204" pitchFamily="34" charset="0"/>
              <a:buChar char="•"/>
              <a:tabLst>
                <a:tab pos="354965" algn="l"/>
                <a:tab pos="355600" algn="l"/>
              </a:tabLst>
            </a:pPr>
            <a:r>
              <a:rPr lang="es-ES" sz="2800" spc="-10" dirty="0">
                <a:latin typeface="Calibri"/>
                <a:cs typeface="Calibri"/>
              </a:rPr>
              <a:t>Escribir pruebas unitarias antes de programar y mantener todas las pruebas en ejecución en todo momento. Las pruebas unitarias están automatizadas y eliminan los defectos temprano, reduciendo así los costos.
Comenzando con un diseño simple lo suficiente como para codificar las características disponibles y rediseñar cuando sea necesario.
</a:t>
            </a:r>
            <a:endParaRPr sz="2800" dirty="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45772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sp>
        <p:nvSpPr>
          <p:cNvPr id="3" name="object 3"/>
          <p:cNvSpPr txBox="1"/>
          <p:nvPr/>
        </p:nvSpPr>
        <p:spPr>
          <a:xfrm>
            <a:off x="535940" y="1607261"/>
            <a:ext cx="5026660" cy="1011174"/>
          </a:xfrm>
          <a:prstGeom prst="rect">
            <a:avLst/>
          </a:prstGeom>
        </p:spPr>
        <p:txBody>
          <a:bodyPr vert="horz" wrap="square" lIns="0" tIns="13335" rIns="0" bIns="0" rtlCol="0">
            <a:spAutoFit/>
          </a:bodyPr>
          <a:lstStyle/>
          <a:p>
            <a:pPr marL="354965" indent="-342265">
              <a:lnSpc>
                <a:spcPct val="100000"/>
              </a:lnSpc>
              <a:spcBef>
                <a:spcPts val="105"/>
              </a:spcBef>
              <a:buFont typeface="Arial"/>
              <a:buChar char="•"/>
              <a:tabLst>
                <a:tab pos="354965" algn="l"/>
                <a:tab pos="355600" algn="l"/>
              </a:tabLst>
            </a:pPr>
            <a:r>
              <a:rPr lang="en-US" sz="3200" dirty="0" err="1">
                <a:latin typeface="Calibri"/>
                <a:cs typeface="Calibri"/>
              </a:rPr>
              <a:t>Diseño</a:t>
            </a:r>
            <a:r>
              <a:rPr lang="en-US" sz="3200" dirty="0">
                <a:latin typeface="Calibri"/>
                <a:cs typeface="Calibri"/>
              </a:rPr>
              <a:t>: </a:t>
            </a:r>
            <a:r>
              <a:rPr lang="en-US" sz="3200" dirty="0" err="1">
                <a:latin typeface="Calibri"/>
                <a:cs typeface="Calibri"/>
              </a:rPr>
              <a:t>Historias</a:t>
            </a:r>
            <a:r>
              <a:rPr lang="en-US" sz="3200" dirty="0">
                <a:latin typeface="Calibri"/>
                <a:cs typeface="Calibri"/>
              </a:rPr>
              <a:t> de usuario
</a:t>
            </a:r>
            <a:endParaRPr sz="3200" dirty="0">
              <a:latin typeface="Calibri"/>
              <a:cs typeface="Calibri"/>
            </a:endParaRPr>
          </a:p>
        </p:txBody>
      </p:sp>
      <p:pic>
        <p:nvPicPr>
          <p:cNvPr id="4" name="object 4"/>
          <p:cNvPicPr/>
          <p:nvPr/>
        </p:nvPicPr>
        <p:blipFill>
          <a:blip r:embed="rId2" cstate="print"/>
          <a:stretch>
            <a:fillRect/>
          </a:stretch>
        </p:blipFill>
        <p:spPr>
          <a:xfrm>
            <a:off x="2094401" y="2620853"/>
            <a:ext cx="5176822" cy="35775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50344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sp>
        <p:nvSpPr>
          <p:cNvPr id="3" name="object 3"/>
          <p:cNvSpPr txBox="1"/>
          <p:nvPr/>
        </p:nvSpPr>
        <p:spPr>
          <a:xfrm>
            <a:off x="838200" y="1600200"/>
            <a:ext cx="7989570" cy="3424014"/>
          </a:xfrm>
          <a:prstGeom prst="rect">
            <a:avLst/>
          </a:prstGeom>
        </p:spPr>
        <p:txBody>
          <a:bodyPr vert="horz" wrap="square" lIns="0" tIns="114300" rIns="0" bIns="0" rtlCol="0">
            <a:spAutoFit/>
          </a:bodyPr>
          <a:lstStyle/>
          <a:p>
            <a:pPr marL="12700">
              <a:lnSpc>
                <a:spcPct val="100000"/>
              </a:lnSpc>
              <a:spcBef>
                <a:spcPts val="900"/>
              </a:spcBef>
              <a:tabLst>
                <a:tab pos="354965" algn="l"/>
                <a:tab pos="355600" algn="l"/>
              </a:tabLst>
            </a:pPr>
            <a:r>
              <a:rPr lang="en-US" sz="3200" b="1" spc="-10" dirty="0">
                <a:latin typeface="Calibri"/>
                <a:cs typeface="Calibri"/>
              </a:rPr>
              <a:t>Desarrollo</a:t>
            </a:r>
          </a:p>
          <a:p>
            <a:pPr marL="469900" indent="-457200">
              <a:lnSpc>
                <a:spcPct val="100000"/>
              </a:lnSpc>
              <a:spcBef>
                <a:spcPts val="900"/>
              </a:spcBef>
              <a:buFont typeface="Arial" panose="020B0604020202020204" pitchFamily="34" charset="0"/>
              <a:buChar char="•"/>
              <a:tabLst>
                <a:tab pos="354965" algn="l"/>
                <a:tab pos="355600" algn="l"/>
              </a:tabLst>
            </a:pPr>
            <a:r>
              <a:rPr lang="es-ES" sz="2800" spc="-20" dirty="0">
                <a:latin typeface="Calibri"/>
                <a:cs typeface="Calibri"/>
              </a:rPr>
              <a:t>Programación en pares (llamada programación en pares), con dos programadores en una pantalla, turnándose para usar el teclado. Mientras que uno de ellos está en el teclado, el otro revisa constantemente y proporciona entradas.
Integrar y probar todo el sistema varias veces al día.</a:t>
            </a:r>
            <a:endParaRPr sz="2800" dirty="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1123" y="2100072"/>
            <a:ext cx="8065134" cy="4281170"/>
          </a:xfrm>
          <a:custGeom>
            <a:avLst/>
            <a:gdLst/>
            <a:ahLst/>
            <a:cxnLst/>
            <a:rect l="l" t="t" r="r" b="b"/>
            <a:pathLst>
              <a:path w="8065134" h="4281170">
                <a:moveTo>
                  <a:pt x="0" y="713486"/>
                </a:moveTo>
                <a:lnTo>
                  <a:pt x="1646" y="664632"/>
                </a:lnTo>
                <a:lnTo>
                  <a:pt x="6513" y="616663"/>
                </a:lnTo>
                <a:lnTo>
                  <a:pt x="14495" y="569684"/>
                </a:lnTo>
                <a:lnTo>
                  <a:pt x="25486" y="523801"/>
                </a:lnTo>
                <a:lnTo>
                  <a:pt x="39380" y="479121"/>
                </a:lnTo>
                <a:lnTo>
                  <a:pt x="56069" y="435750"/>
                </a:lnTo>
                <a:lnTo>
                  <a:pt x="75449" y="393795"/>
                </a:lnTo>
                <a:lnTo>
                  <a:pt x="97412" y="353361"/>
                </a:lnTo>
                <a:lnTo>
                  <a:pt x="121853" y="314554"/>
                </a:lnTo>
                <a:lnTo>
                  <a:pt x="148665" y="277481"/>
                </a:lnTo>
                <a:lnTo>
                  <a:pt x="177741" y="242249"/>
                </a:lnTo>
                <a:lnTo>
                  <a:pt x="208976" y="208962"/>
                </a:lnTo>
                <a:lnTo>
                  <a:pt x="242264" y="177728"/>
                </a:lnTo>
                <a:lnTo>
                  <a:pt x="277497" y="148653"/>
                </a:lnTo>
                <a:lnTo>
                  <a:pt x="314571" y="121843"/>
                </a:lnTo>
                <a:lnTo>
                  <a:pt x="353377" y="97404"/>
                </a:lnTo>
                <a:lnTo>
                  <a:pt x="393811" y="75442"/>
                </a:lnTo>
                <a:lnTo>
                  <a:pt x="435766" y="56064"/>
                </a:lnTo>
                <a:lnTo>
                  <a:pt x="479136" y="39376"/>
                </a:lnTo>
                <a:lnTo>
                  <a:pt x="523814" y="25484"/>
                </a:lnTo>
                <a:lnTo>
                  <a:pt x="569694" y="14494"/>
                </a:lnTo>
                <a:lnTo>
                  <a:pt x="616671" y="6512"/>
                </a:lnTo>
                <a:lnTo>
                  <a:pt x="664636" y="1645"/>
                </a:lnTo>
                <a:lnTo>
                  <a:pt x="713486" y="0"/>
                </a:lnTo>
                <a:lnTo>
                  <a:pt x="7351522" y="0"/>
                </a:lnTo>
                <a:lnTo>
                  <a:pt x="7400375" y="1645"/>
                </a:lnTo>
                <a:lnTo>
                  <a:pt x="7448344" y="6512"/>
                </a:lnTo>
                <a:lnTo>
                  <a:pt x="7495323" y="14494"/>
                </a:lnTo>
                <a:lnTo>
                  <a:pt x="7541206" y="25484"/>
                </a:lnTo>
                <a:lnTo>
                  <a:pt x="7585886" y="39376"/>
                </a:lnTo>
                <a:lnTo>
                  <a:pt x="7629257" y="56064"/>
                </a:lnTo>
                <a:lnTo>
                  <a:pt x="7671212" y="75442"/>
                </a:lnTo>
                <a:lnTo>
                  <a:pt x="7711646" y="97404"/>
                </a:lnTo>
                <a:lnTo>
                  <a:pt x="7750453" y="121843"/>
                </a:lnTo>
                <a:lnTo>
                  <a:pt x="7787526" y="148653"/>
                </a:lnTo>
                <a:lnTo>
                  <a:pt x="7822758" y="177728"/>
                </a:lnTo>
                <a:lnTo>
                  <a:pt x="7856045" y="208962"/>
                </a:lnTo>
                <a:lnTo>
                  <a:pt x="7887279" y="242249"/>
                </a:lnTo>
                <a:lnTo>
                  <a:pt x="7916354" y="277481"/>
                </a:lnTo>
                <a:lnTo>
                  <a:pt x="7943164" y="314554"/>
                </a:lnTo>
                <a:lnTo>
                  <a:pt x="7967603" y="353361"/>
                </a:lnTo>
                <a:lnTo>
                  <a:pt x="7989565" y="393795"/>
                </a:lnTo>
                <a:lnTo>
                  <a:pt x="8008943" y="435750"/>
                </a:lnTo>
                <a:lnTo>
                  <a:pt x="8025631" y="479121"/>
                </a:lnTo>
                <a:lnTo>
                  <a:pt x="8039523" y="523801"/>
                </a:lnTo>
                <a:lnTo>
                  <a:pt x="8050513" y="569684"/>
                </a:lnTo>
                <a:lnTo>
                  <a:pt x="8058495" y="616663"/>
                </a:lnTo>
                <a:lnTo>
                  <a:pt x="8063362" y="664632"/>
                </a:lnTo>
                <a:lnTo>
                  <a:pt x="8065008" y="713486"/>
                </a:lnTo>
                <a:lnTo>
                  <a:pt x="8065008" y="3567417"/>
                </a:lnTo>
                <a:lnTo>
                  <a:pt x="8063362" y="3616267"/>
                </a:lnTo>
                <a:lnTo>
                  <a:pt x="8058495" y="3664235"/>
                </a:lnTo>
                <a:lnTo>
                  <a:pt x="8050513" y="3711212"/>
                </a:lnTo>
                <a:lnTo>
                  <a:pt x="8039523" y="3757093"/>
                </a:lnTo>
                <a:lnTo>
                  <a:pt x="8025631" y="3801773"/>
                </a:lnTo>
                <a:lnTo>
                  <a:pt x="8008943" y="3845143"/>
                </a:lnTo>
                <a:lnTo>
                  <a:pt x="7989565" y="3887099"/>
                </a:lnTo>
                <a:lnTo>
                  <a:pt x="7967603" y="3927534"/>
                </a:lnTo>
                <a:lnTo>
                  <a:pt x="7943164" y="3966341"/>
                </a:lnTo>
                <a:lnTo>
                  <a:pt x="7916354" y="4003415"/>
                </a:lnTo>
                <a:lnTo>
                  <a:pt x="7887279" y="4038649"/>
                </a:lnTo>
                <a:lnTo>
                  <a:pt x="7856045" y="4071937"/>
                </a:lnTo>
                <a:lnTo>
                  <a:pt x="7822758" y="4103173"/>
                </a:lnTo>
                <a:lnTo>
                  <a:pt x="7787526" y="4132249"/>
                </a:lnTo>
                <a:lnTo>
                  <a:pt x="7750453" y="4159061"/>
                </a:lnTo>
                <a:lnTo>
                  <a:pt x="7711646" y="4183502"/>
                </a:lnTo>
                <a:lnTo>
                  <a:pt x="7671212" y="4205466"/>
                </a:lnTo>
                <a:lnTo>
                  <a:pt x="7629257" y="4224845"/>
                </a:lnTo>
                <a:lnTo>
                  <a:pt x="7585886" y="4241535"/>
                </a:lnTo>
                <a:lnTo>
                  <a:pt x="7541206" y="4255429"/>
                </a:lnTo>
                <a:lnTo>
                  <a:pt x="7495323" y="4266420"/>
                </a:lnTo>
                <a:lnTo>
                  <a:pt x="7448344" y="4274402"/>
                </a:lnTo>
                <a:lnTo>
                  <a:pt x="7400375" y="4279269"/>
                </a:lnTo>
                <a:lnTo>
                  <a:pt x="7351522" y="4280916"/>
                </a:lnTo>
                <a:lnTo>
                  <a:pt x="713486" y="4280916"/>
                </a:lnTo>
                <a:lnTo>
                  <a:pt x="664636" y="4279269"/>
                </a:lnTo>
                <a:lnTo>
                  <a:pt x="616671" y="4274402"/>
                </a:lnTo>
                <a:lnTo>
                  <a:pt x="569694" y="4266420"/>
                </a:lnTo>
                <a:lnTo>
                  <a:pt x="523814" y="4255429"/>
                </a:lnTo>
                <a:lnTo>
                  <a:pt x="479136" y="4241535"/>
                </a:lnTo>
                <a:lnTo>
                  <a:pt x="435766" y="4224845"/>
                </a:lnTo>
                <a:lnTo>
                  <a:pt x="393811" y="4205466"/>
                </a:lnTo>
                <a:lnTo>
                  <a:pt x="353377" y="4183502"/>
                </a:lnTo>
                <a:lnTo>
                  <a:pt x="314571" y="4159061"/>
                </a:lnTo>
                <a:lnTo>
                  <a:pt x="277497" y="4132249"/>
                </a:lnTo>
                <a:lnTo>
                  <a:pt x="242264" y="4103173"/>
                </a:lnTo>
                <a:lnTo>
                  <a:pt x="208976" y="4071937"/>
                </a:lnTo>
                <a:lnTo>
                  <a:pt x="177741" y="4038649"/>
                </a:lnTo>
                <a:lnTo>
                  <a:pt x="148665" y="4003415"/>
                </a:lnTo>
                <a:lnTo>
                  <a:pt x="121853" y="3966341"/>
                </a:lnTo>
                <a:lnTo>
                  <a:pt x="97412" y="3927534"/>
                </a:lnTo>
                <a:lnTo>
                  <a:pt x="75449" y="3887099"/>
                </a:lnTo>
                <a:lnTo>
                  <a:pt x="56069" y="3845143"/>
                </a:lnTo>
                <a:lnTo>
                  <a:pt x="39380" y="3801773"/>
                </a:lnTo>
                <a:lnTo>
                  <a:pt x="25486" y="3757093"/>
                </a:lnTo>
                <a:lnTo>
                  <a:pt x="14495" y="3711212"/>
                </a:lnTo>
                <a:lnTo>
                  <a:pt x="6513" y="3664235"/>
                </a:lnTo>
                <a:lnTo>
                  <a:pt x="1646" y="3616267"/>
                </a:lnTo>
                <a:lnTo>
                  <a:pt x="0" y="3567417"/>
                </a:lnTo>
                <a:lnTo>
                  <a:pt x="0" y="713486"/>
                </a:lnTo>
                <a:close/>
              </a:path>
            </a:pathLst>
          </a:custGeom>
          <a:ln w="76200">
            <a:solidFill>
              <a:srgbClr val="000000"/>
            </a:solidFill>
            <a:prstDash val="sysDot"/>
          </a:ln>
        </p:spPr>
        <p:txBody>
          <a:bodyPr wrap="square" lIns="0" tIns="0" rIns="0" bIns="0" rtlCol="0"/>
          <a:lstStyle/>
          <a:p>
            <a:endParaRPr/>
          </a:p>
        </p:txBody>
      </p:sp>
      <p:sp>
        <p:nvSpPr>
          <p:cNvPr id="3" name="object 3"/>
          <p:cNvSpPr txBox="1">
            <a:spLocks noGrp="1"/>
          </p:cNvSpPr>
          <p:nvPr>
            <p:ph type="title"/>
          </p:nvPr>
        </p:nvSpPr>
        <p:spPr>
          <a:xfrm>
            <a:off x="2433161" y="452973"/>
            <a:ext cx="52630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sp>
        <p:nvSpPr>
          <p:cNvPr id="4" name="object 4"/>
          <p:cNvSpPr txBox="1"/>
          <p:nvPr/>
        </p:nvSpPr>
        <p:spPr>
          <a:xfrm>
            <a:off x="693102" y="2500113"/>
            <a:ext cx="7757795" cy="3382143"/>
          </a:xfrm>
          <a:prstGeom prst="rect">
            <a:avLst/>
          </a:prstGeom>
        </p:spPr>
        <p:txBody>
          <a:bodyPr vert="horz" wrap="square" lIns="0" tIns="64769" rIns="0" bIns="0" rtlCol="0">
            <a:spAutoFit/>
          </a:bodyPr>
          <a:lstStyle/>
          <a:p>
            <a:pPr marL="354965" indent="-342265">
              <a:lnSpc>
                <a:spcPct val="100000"/>
              </a:lnSpc>
              <a:spcBef>
                <a:spcPts val="509"/>
              </a:spcBef>
              <a:buFont typeface="Arial"/>
              <a:buChar char="•"/>
              <a:tabLst>
                <a:tab pos="354965" algn="l"/>
                <a:tab pos="355600" algn="l"/>
              </a:tabLst>
            </a:pPr>
            <a:r>
              <a:rPr lang="en-US" sz="2400" dirty="0" err="1">
                <a:latin typeface="Calibri"/>
                <a:cs typeface="Calibri"/>
              </a:rPr>
              <a:t>Programación</a:t>
            </a:r>
            <a:r>
              <a:rPr lang="en-US" sz="2400" dirty="0">
                <a:latin typeface="Calibri"/>
                <a:cs typeface="Calibri"/>
              </a:rPr>
              <a:t> </a:t>
            </a:r>
            <a:r>
              <a:rPr lang="en-US" sz="2400" dirty="0" err="1">
                <a:latin typeface="Calibri"/>
                <a:cs typeface="Calibri"/>
              </a:rPr>
              <a:t>en</a:t>
            </a:r>
            <a:r>
              <a:rPr lang="en-US" sz="2400" dirty="0">
                <a:latin typeface="Calibri"/>
                <a:cs typeface="Calibri"/>
              </a:rPr>
              <a:t> pareja</a:t>
            </a:r>
            <a:endParaRPr sz="2400" dirty="0">
              <a:latin typeface="Calibri"/>
              <a:cs typeface="Calibri"/>
            </a:endParaRPr>
          </a:p>
          <a:p>
            <a:pPr marL="756285" marR="1277620" lvl="1" indent="-287020" algn="just">
              <a:lnSpc>
                <a:spcPts val="3030"/>
              </a:lnSpc>
              <a:spcBef>
                <a:spcPts val="730"/>
              </a:spcBef>
              <a:buFont typeface="Arial"/>
              <a:buChar char="–"/>
              <a:tabLst>
                <a:tab pos="756920" algn="l"/>
              </a:tabLst>
            </a:pPr>
            <a:r>
              <a:rPr lang="es-ES" sz="2400" dirty="0">
                <a:latin typeface="Calibri"/>
                <a:cs typeface="Calibri"/>
              </a:rPr>
              <a:t>Dos programadores trabajan juntos en una estación de trabajo.
Uno, el controlador, escribe código mientras que el otro, el observador o navegador, revisa cada línea de código a medida que se escribe.
Los dos programadores cambian de roles con frecuencia.</a:t>
            </a:r>
            <a:endParaRPr sz="2400" dirty="0">
              <a:latin typeface="Calibri"/>
              <a:cs typeface="Calibri"/>
            </a:endParaRPr>
          </a:p>
        </p:txBody>
      </p:sp>
      <p:pic>
        <p:nvPicPr>
          <p:cNvPr id="5" name="object 5"/>
          <p:cNvPicPr/>
          <p:nvPr/>
        </p:nvPicPr>
        <p:blipFill>
          <a:blip r:embed="rId2" cstate="print"/>
          <a:stretch>
            <a:fillRect/>
          </a:stretch>
        </p:blipFill>
        <p:spPr>
          <a:xfrm>
            <a:off x="5724144" y="1341119"/>
            <a:ext cx="3186683" cy="179984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1123" y="2100072"/>
            <a:ext cx="8065134" cy="4281170"/>
          </a:xfrm>
          <a:custGeom>
            <a:avLst/>
            <a:gdLst/>
            <a:ahLst/>
            <a:cxnLst/>
            <a:rect l="l" t="t" r="r" b="b"/>
            <a:pathLst>
              <a:path w="8065134" h="4281170">
                <a:moveTo>
                  <a:pt x="0" y="713486"/>
                </a:moveTo>
                <a:lnTo>
                  <a:pt x="1646" y="664632"/>
                </a:lnTo>
                <a:lnTo>
                  <a:pt x="6513" y="616663"/>
                </a:lnTo>
                <a:lnTo>
                  <a:pt x="14495" y="569684"/>
                </a:lnTo>
                <a:lnTo>
                  <a:pt x="25486" y="523801"/>
                </a:lnTo>
                <a:lnTo>
                  <a:pt x="39380" y="479121"/>
                </a:lnTo>
                <a:lnTo>
                  <a:pt x="56069" y="435750"/>
                </a:lnTo>
                <a:lnTo>
                  <a:pt x="75449" y="393795"/>
                </a:lnTo>
                <a:lnTo>
                  <a:pt x="97412" y="353361"/>
                </a:lnTo>
                <a:lnTo>
                  <a:pt x="121853" y="314554"/>
                </a:lnTo>
                <a:lnTo>
                  <a:pt x="148665" y="277481"/>
                </a:lnTo>
                <a:lnTo>
                  <a:pt x="177741" y="242249"/>
                </a:lnTo>
                <a:lnTo>
                  <a:pt x="208976" y="208962"/>
                </a:lnTo>
                <a:lnTo>
                  <a:pt x="242264" y="177728"/>
                </a:lnTo>
                <a:lnTo>
                  <a:pt x="277497" y="148653"/>
                </a:lnTo>
                <a:lnTo>
                  <a:pt x="314571" y="121843"/>
                </a:lnTo>
                <a:lnTo>
                  <a:pt x="353377" y="97404"/>
                </a:lnTo>
                <a:lnTo>
                  <a:pt x="393811" y="75442"/>
                </a:lnTo>
                <a:lnTo>
                  <a:pt x="435766" y="56064"/>
                </a:lnTo>
                <a:lnTo>
                  <a:pt x="479136" y="39376"/>
                </a:lnTo>
                <a:lnTo>
                  <a:pt x="523814" y="25484"/>
                </a:lnTo>
                <a:lnTo>
                  <a:pt x="569694" y="14494"/>
                </a:lnTo>
                <a:lnTo>
                  <a:pt x="616671" y="6512"/>
                </a:lnTo>
                <a:lnTo>
                  <a:pt x="664636" y="1645"/>
                </a:lnTo>
                <a:lnTo>
                  <a:pt x="713486" y="0"/>
                </a:lnTo>
                <a:lnTo>
                  <a:pt x="7351522" y="0"/>
                </a:lnTo>
                <a:lnTo>
                  <a:pt x="7400375" y="1645"/>
                </a:lnTo>
                <a:lnTo>
                  <a:pt x="7448344" y="6512"/>
                </a:lnTo>
                <a:lnTo>
                  <a:pt x="7495323" y="14494"/>
                </a:lnTo>
                <a:lnTo>
                  <a:pt x="7541206" y="25484"/>
                </a:lnTo>
                <a:lnTo>
                  <a:pt x="7585886" y="39376"/>
                </a:lnTo>
                <a:lnTo>
                  <a:pt x="7629257" y="56064"/>
                </a:lnTo>
                <a:lnTo>
                  <a:pt x="7671212" y="75442"/>
                </a:lnTo>
                <a:lnTo>
                  <a:pt x="7711646" y="97404"/>
                </a:lnTo>
                <a:lnTo>
                  <a:pt x="7750453" y="121843"/>
                </a:lnTo>
                <a:lnTo>
                  <a:pt x="7787526" y="148653"/>
                </a:lnTo>
                <a:lnTo>
                  <a:pt x="7822758" y="177728"/>
                </a:lnTo>
                <a:lnTo>
                  <a:pt x="7856045" y="208962"/>
                </a:lnTo>
                <a:lnTo>
                  <a:pt x="7887279" y="242249"/>
                </a:lnTo>
                <a:lnTo>
                  <a:pt x="7916354" y="277481"/>
                </a:lnTo>
                <a:lnTo>
                  <a:pt x="7943164" y="314554"/>
                </a:lnTo>
                <a:lnTo>
                  <a:pt x="7967603" y="353361"/>
                </a:lnTo>
                <a:lnTo>
                  <a:pt x="7989565" y="393795"/>
                </a:lnTo>
                <a:lnTo>
                  <a:pt x="8008943" y="435750"/>
                </a:lnTo>
                <a:lnTo>
                  <a:pt x="8025631" y="479121"/>
                </a:lnTo>
                <a:lnTo>
                  <a:pt x="8039523" y="523801"/>
                </a:lnTo>
                <a:lnTo>
                  <a:pt x="8050513" y="569684"/>
                </a:lnTo>
                <a:lnTo>
                  <a:pt x="8058495" y="616663"/>
                </a:lnTo>
                <a:lnTo>
                  <a:pt x="8063362" y="664632"/>
                </a:lnTo>
                <a:lnTo>
                  <a:pt x="8065008" y="713486"/>
                </a:lnTo>
                <a:lnTo>
                  <a:pt x="8065008" y="3567417"/>
                </a:lnTo>
                <a:lnTo>
                  <a:pt x="8063362" y="3616267"/>
                </a:lnTo>
                <a:lnTo>
                  <a:pt x="8058495" y="3664235"/>
                </a:lnTo>
                <a:lnTo>
                  <a:pt x="8050513" y="3711212"/>
                </a:lnTo>
                <a:lnTo>
                  <a:pt x="8039523" y="3757093"/>
                </a:lnTo>
                <a:lnTo>
                  <a:pt x="8025631" y="3801773"/>
                </a:lnTo>
                <a:lnTo>
                  <a:pt x="8008943" y="3845143"/>
                </a:lnTo>
                <a:lnTo>
                  <a:pt x="7989565" y="3887099"/>
                </a:lnTo>
                <a:lnTo>
                  <a:pt x="7967603" y="3927534"/>
                </a:lnTo>
                <a:lnTo>
                  <a:pt x="7943164" y="3966341"/>
                </a:lnTo>
                <a:lnTo>
                  <a:pt x="7916354" y="4003415"/>
                </a:lnTo>
                <a:lnTo>
                  <a:pt x="7887279" y="4038649"/>
                </a:lnTo>
                <a:lnTo>
                  <a:pt x="7856045" y="4071937"/>
                </a:lnTo>
                <a:lnTo>
                  <a:pt x="7822758" y="4103173"/>
                </a:lnTo>
                <a:lnTo>
                  <a:pt x="7787526" y="4132249"/>
                </a:lnTo>
                <a:lnTo>
                  <a:pt x="7750453" y="4159061"/>
                </a:lnTo>
                <a:lnTo>
                  <a:pt x="7711646" y="4183502"/>
                </a:lnTo>
                <a:lnTo>
                  <a:pt x="7671212" y="4205466"/>
                </a:lnTo>
                <a:lnTo>
                  <a:pt x="7629257" y="4224845"/>
                </a:lnTo>
                <a:lnTo>
                  <a:pt x="7585886" y="4241535"/>
                </a:lnTo>
                <a:lnTo>
                  <a:pt x="7541206" y="4255429"/>
                </a:lnTo>
                <a:lnTo>
                  <a:pt x="7495323" y="4266420"/>
                </a:lnTo>
                <a:lnTo>
                  <a:pt x="7448344" y="4274402"/>
                </a:lnTo>
                <a:lnTo>
                  <a:pt x="7400375" y="4279269"/>
                </a:lnTo>
                <a:lnTo>
                  <a:pt x="7351522" y="4280916"/>
                </a:lnTo>
                <a:lnTo>
                  <a:pt x="713486" y="4280916"/>
                </a:lnTo>
                <a:lnTo>
                  <a:pt x="664636" y="4279269"/>
                </a:lnTo>
                <a:lnTo>
                  <a:pt x="616671" y="4274402"/>
                </a:lnTo>
                <a:lnTo>
                  <a:pt x="569694" y="4266420"/>
                </a:lnTo>
                <a:lnTo>
                  <a:pt x="523814" y="4255429"/>
                </a:lnTo>
                <a:lnTo>
                  <a:pt x="479136" y="4241535"/>
                </a:lnTo>
                <a:lnTo>
                  <a:pt x="435766" y="4224845"/>
                </a:lnTo>
                <a:lnTo>
                  <a:pt x="393811" y="4205466"/>
                </a:lnTo>
                <a:lnTo>
                  <a:pt x="353377" y="4183502"/>
                </a:lnTo>
                <a:lnTo>
                  <a:pt x="314571" y="4159061"/>
                </a:lnTo>
                <a:lnTo>
                  <a:pt x="277497" y="4132249"/>
                </a:lnTo>
                <a:lnTo>
                  <a:pt x="242264" y="4103173"/>
                </a:lnTo>
                <a:lnTo>
                  <a:pt x="208976" y="4071937"/>
                </a:lnTo>
                <a:lnTo>
                  <a:pt x="177741" y="4038649"/>
                </a:lnTo>
                <a:lnTo>
                  <a:pt x="148665" y="4003415"/>
                </a:lnTo>
                <a:lnTo>
                  <a:pt x="121853" y="3966341"/>
                </a:lnTo>
                <a:lnTo>
                  <a:pt x="97412" y="3927534"/>
                </a:lnTo>
                <a:lnTo>
                  <a:pt x="75449" y="3887099"/>
                </a:lnTo>
                <a:lnTo>
                  <a:pt x="56069" y="3845143"/>
                </a:lnTo>
                <a:lnTo>
                  <a:pt x="39380" y="3801773"/>
                </a:lnTo>
                <a:lnTo>
                  <a:pt x="25486" y="3757093"/>
                </a:lnTo>
                <a:lnTo>
                  <a:pt x="14495" y="3711212"/>
                </a:lnTo>
                <a:lnTo>
                  <a:pt x="6513" y="3664235"/>
                </a:lnTo>
                <a:lnTo>
                  <a:pt x="1646" y="3616267"/>
                </a:lnTo>
                <a:lnTo>
                  <a:pt x="0" y="3567417"/>
                </a:lnTo>
                <a:lnTo>
                  <a:pt x="0" y="713486"/>
                </a:lnTo>
                <a:close/>
              </a:path>
            </a:pathLst>
          </a:custGeom>
          <a:ln w="76200">
            <a:solidFill>
              <a:srgbClr val="000000"/>
            </a:solidFill>
            <a:prstDash val="sysDot"/>
          </a:ln>
        </p:spPr>
        <p:txBody>
          <a:bodyPr wrap="square" lIns="0" tIns="0" rIns="0" bIns="0" rtlCol="0"/>
          <a:lstStyle/>
          <a:p>
            <a:endParaRPr/>
          </a:p>
        </p:txBody>
      </p:sp>
      <p:sp>
        <p:nvSpPr>
          <p:cNvPr id="3" name="object 3"/>
          <p:cNvSpPr txBox="1">
            <a:spLocks noGrp="1"/>
          </p:cNvSpPr>
          <p:nvPr>
            <p:ph type="title"/>
          </p:nvPr>
        </p:nvSpPr>
        <p:spPr>
          <a:xfrm>
            <a:off x="2433161" y="452973"/>
            <a:ext cx="47296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sp>
        <p:nvSpPr>
          <p:cNvPr id="4" name="object 4"/>
          <p:cNvSpPr txBox="1"/>
          <p:nvPr/>
        </p:nvSpPr>
        <p:spPr>
          <a:xfrm>
            <a:off x="535940" y="2580382"/>
            <a:ext cx="8046084" cy="4317335"/>
          </a:xfrm>
          <a:prstGeom prst="rect">
            <a:avLst/>
          </a:prstGeom>
        </p:spPr>
        <p:txBody>
          <a:bodyPr vert="horz" wrap="square" lIns="0" tIns="64769" rIns="0" bIns="0" rtlCol="0">
            <a:spAutoFit/>
          </a:bodyPr>
          <a:lstStyle/>
          <a:p>
            <a:pPr marL="354965" indent="-342265">
              <a:lnSpc>
                <a:spcPct val="100000"/>
              </a:lnSpc>
              <a:spcBef>
                <a:spcPts val="509"/>
              </a:spcBef>
              <a:buFont typeface="Arial"/>
              <a:buChar char="•"/>
              <a:tabLst>
                <a:tab pos="354965" algn="l"/>
                <a:tab pos="355600" algn="l"/>
              </a:tabLst>
            </a:pPr>
            <a:r>
              <a:rPr lang="en-US" sz="3200" dirty="0" err="1">
                <a:latin typeface="Calibri"/>
                <a:cs typeface="Calibri"/>
              </a:rPr>
              <a:t>Programación</a:t>
            </a:r>
            <a:r>
              <a:rPr lang="en-US" sz="3200" dirty="0">
                <a:latin typeface="Calibri"/>
                <a:cs typeface="Calibri"/>
              </a:rPr>
              <a:t> </a:t>
            </a:r>
            <a:r>
              <a:rPr lang="en-US" sz="3200" dirty="0" err="1">
                <a:latin typeface="Calibri"/>
                <a:cs typeface="Calibri"/>
              </a:rPr>
              <a:t>en</a:t>
            </a:r>
            <a:r>
              <a:rPr lang="en-US" sz="3200" dirty="0">
                <a:latin typeface="Calibri"/>
                <a:cs typeface="Calibri"/>
              </a:rPr>
              <a:t> pareja</a:t>
            </a:r>
            <a:endParaRPr sz="3200" dirty="0">
              <a:latin typeface="Calibri"/>
              <a:cs typeface="Calibri"/>
            </a:endParaRPr>
          </a:p>
          <a:p>
            <a:pPr marL="756285" marR="8890" lvl="1" indent="-287020">
              <a:lnSpc>
                <a:spcPct val="90000"/>
              </a:lnSpc>
              <a:spcBef>
                <a:spcPts val="690"/>
              </a:spcBef>
              <a:buFont typeface="Arial"/>
              <a:buChar char="–"/>
              <a:tabLst>
                <a:tab pos="756920" algn="l"/>
              </a:tabLst>
            </a:pPr>
            <a:r>
              <a:rPr lang="es-ES" sz="2800" dirty="0">
                <a:latin typeface="Calibri"/>
                <a:cs typeface="Calibri"/>
              </a:rPr>
              <a:t>Mientras revisa, el observador también considera la dirección "estratégica" del trabajo, presentando ideas para mejoras y posibles problemas futuros para abordar.
Esto libera al conductor para centrar toda su atención en los aspectos "tácticos" de completar la tarea actual, utilizando al observador como red de seguridad y guía.
</a:t>
            </a:r>
            <a:endParaRPr sz="2800" dirty="0">
              <a:latin typeface="Calibri"/>
              <a:cs typeface="Calibri"/>
            </a:endParaRPr>
          </a:p>
        </p:txBody>
      </p:sp>
      <p:pic>
        <p:nvPicPr>
          <p:cNvPr id="5" name="object 5"/>
          <p:cNvPicPr/>
          <p:nvPr/>
        </p:nvPicPr>
        <p:blipFill>
          <a:blip r:embed="rId2" cstate="print"/>
          <a:stretch>
            <a:fillRect/>
          </a:stretch>
        </p:blipFill>
        <p:spPr>
          <a:xfrm>
            <a:off x="5724144" y="1341119"/>
            <a:ext cx="3186683" cy="179984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11123" y="2100072"/>
            <a:ext cx="8065134" cy="4281170"/>
          </a:xfrm>
          <a:custGeom>
            <a:avLst/>
            <a:gdLst/>
            <a:ahLst/>
            <a:cxnLst/>
            <a:rect l="l" t="t" r="r" b="b"/>
            <a:pathLst>
              <a:path w="8065134" h="4281170">
                <a:moveTo>
                  <a:pt x="0" y="713486"/>
                </a:moveTo>
                <a:lnTo>
                  <a:pt x="1646" y="664632"/>
                </a:lnTo>
                <a:lnTo>
                  <a:pt x="6513" y="616663"/>
                </a:lnTo>
                <a:lnTo>
                  <a:pt x="14495" y="569684"/>
                </a:lnTo>
                <a:lnTo>
                  <a:pt x="25486" y="523801"/>
                </a:lnTo>
                <a:lnTo>
                  <a:pt x="39380" y="479121"/>
                </a:lnTo>
                <a:lnTo>
                  <a:pt x="56069" y="435750"/>
                </a:lnTo>
                <a:lnTo>
                  <a:pt x="75449" y="393795"/>
                </a:lnTo>
                <a:lnTo>
                  <a:pt x="97412" y="353361"/>
                </a:lnTo>
                <a:lnTo>
                  <a:pt x="121853" y="314554"/>
                </a:lnTo>
                <a:lnTo>
                  <a:pt x="148665" y="277481"/>
                </a:lnTo>
                <a:lnTo>
                  <a:pt x="177741" y="242249"/>
                </a:lnTo>
                <a:lnTo>
                  <a:pt x="208976" y="208962"/>
                </a:lnTo>
                <a:lnTo>
                  <a:pt x="242264" y="177728"/>
                </a:lnTo>
                <a:lnTo>
                  <a:pt x="277497" y="148653"/>
                </a:lnTo>
                <a:lnTo>
                  <a:pt x="314571" y="121843"/>
                </a:lnTo>
                <a:lnTo>
                  <a:pt x="353377" y="97404"/>
                </a:lnTo>
                <a:lnTo>
                  <a:pt x="393811" y="75442"/>
                </a:lnTo>
                <a:lnTo>
                  <a:pt x="435766" y="56064"/>
                </a:lnTo>
                <a:lnTo>
                  <a:pt x="479136" y="39376"/>
                </a:lnTo>
                <a:lnTo>
                  <a:pt x="523814" y="25484"/>
                </a:lnTo>
                <a:lnTo>
                  <a:pt x="569694" y="14494"/>
                </a:lnTo>
                <a:lnTo>
                  <a:pt x="616671" y="6512"/>
                </a:lnTo>
                <a:lnTo>
                  <a:pt x="664636" y="1645"/>
                </a:lnTo>
                <a:lnTo>
                  <a:pt x="713486" y="0"/>
                </a:lnTo>
                <a:lnTo>
                  <a:pt x="7351522" y="0"/>
                </a:lnTo>
                <a:lnTo>
                  <a:pt x="7400375" y="1645"/>
                </a:lnTo>
                <a:lnTo>
                  <a:pt x="7448344" y="6512"/>
                </a:lnTo>
                <a:lnTo>
                  <a:pt x="7495323" y="14494"/>
                </a:lnTo>
                <a:lnTo>
                  <a:pt x="7541206" y="25484"/>
                </a:lnTo>
                <a:lnTo>
                  <a:pt x="7585886" y="39376"/>
                </a:lnTo>
                <a:lnTo>
                  <a:pt x="7629257" y="56064"/>
                </a:lnTo>
                <a:lnTo>
                  <a:pt x="7671212" y="75442"/>
                </a:lnTo>
                <a:lnTo>
                  <a:pt x="7711646" y="97404"/>
                </a:lnTo>
                <a:lnTo>
                  <a:pt x="7750453" y="121843"/>
                </a:lnTo>
                <a:lnTo>
                  <a:pt x="7787526" y="148653"/>
                </a:lnTo>
                <a:lnTo>
                  <a:pt x="7822758" y="177728"/>
                </a:lnTo>
                <a:lnTo>
                  <a:pt x="7856045" y="208962"/>
                </a:lnTo>
                <a:lnTo>
                  <a:pt x="7887279" y="242249"/>
                </a:lnTo>
                <a:lnTo>
                  <a:pt x="7916354" y="277481"/>
                </a:lnTo>
                <a:lnTo>
                  <a:pt x="7943164" y="314554"/>
                </a:lnTo>
                <a:lnTo>
                  <a:pt x="7967603" y="353361"/>
                </a:lnTo>
                <a:lnTo>
                  <a:pt x="7989565" y="393795"/>
                </a:lnTo>
                <a:lnTo>
                  <a:pt x="8008943" y="435750"/>
                </a:lnTo>
                <a:lnTo>
                  <a:pt x="8025631" y="479121"/>
                </a:lnTo>
                <a:lnTo>
                  <a:pt x="8039523" y="523801"/>
                </a:lnTo>
                <a:lnTo>
                  <a:pt x="8050513" y="569684"/>
                </a:lnTo>
                <a:lnTo>
                  <a:pt x="8058495" y="616663"/>
                </a:lnTo>
                <a:lnTo>
                  <a:pt x="8063362" y="664632"/>
                </a:lnTo>
                <a:lnTo>
                  <a:pt x="8065008" y="713486"/>
                </a:lnTo>
                <a:lnTo>
                  <a:pt x="8065008" y="3567417"/>
                </a:lnTo>
                <a:lnTo>
                  <a:pt x="8063362" y="3616267"/>
                </a:lnTo>
                <a:lnTo>
                  <a:pt x="8058495" y="3664235"/>
                </a:lnTo>
                <a:lnTo>
                  <a:pt x="8050513" y="3711212"/>
                </a:lnTo>
                <a:lnTo>
                  <a:pt x="8039523" y="3757093"/>
                </a:lnTo>
                <a:lnTo>
                  <a:pt x="8025631" y="3801773"/>
                </a:lnTo>
                <a:lnTo>
                  <a:pt x="8008943" y="3845143"/>
                </a:lnTo>
                <a:lnTo>
                  <a:pt x="7989565" y="3887099"/>
                </a:lnTo>
                <a:lnTo>
                  <a:pt x="7967603" y="3927534"/>
                </a:lnTo>
                <a:lnTo>
                  <a:pt x="7943164" y="3966341"/>
                </a:lnTo>
                <a:lnTo>
                  <a:pt x="7916354" y="4003415"/>
                </a:lnTo>
                <a:lnTo>
                  <a:pt x="7887279" y="4038649"/>
                </a:lnTo>
                <a:lnTo>
                  <a:pt x="7856045" y="4071937"/>
                </a:lnTo>
                <a:lnTo>
                  <a:pt x="7822758" y="4103173"/>
                </a:lnTo>
                <a:lnTo>
                  <a:pt x="7787526" y="4132249"/>
                </a:lnTo>
                <a:lnTo>
                  <a:pt x="7750453" y="4159061"/>
                </a:lnTo>
                <a:lnTo>
                  <a:pt x="7711646" y="4183502"/>
                </a:lnTo>
                <a:lnTo>
                  <a:pt x="7671212" y="4205466"/>
                </a:lnTo>
                <a:lnTo>
                  <a:pt x="7629257" y="4224845"/>
                </a:lnTo>
                <a:lnTo>
                  <a:pt x="7585886" y="4241535"/>
                </a:lnTo>
                <a:lnTo>
                  <a:pt x="7541206" y="4255429"/>
                </a:lnTo>
                <a:lnTo>
                  <a:pt x="7495323" y="4266420"/>
                </a:lnTo>
                <a:lnTo>
                  <a:pt x="7448344" y="4274402"/>
                </a:lnTo>
                <a:lnTo>
                  <a:pt x="7400375" y="4279269"/>
                </a:lnTo>
                <a:lnTo>
                  <a:pt x="7351522" y="4280916"/>
                </a:lnTo>
                <a:lnTo>
                  <a:pt x="713486" y="4280916"/>
                </a:lnTo>
                <a:lnTo>
                  <a:pt x="664636" y="4279269"/>
                </a:lnTo>
                <a:lnTo>
                  <a:pt x="616671" y="4274402"/>
                </a:lnTo>
                <a:lnTo>
                  <a:pt x="569694" y="4266420"/>
                </a:lnTo>
                <a:lnTo>
                  <a:pt x="523814" y="4255429"/>
                </a:lnTo>
                <a:lnTo>
                  <a:pt x="479136" y="4241535"/>
                </a:lnTo>
                <a:lnTo>
                  <a:pt x="435766" y="4224845"/>
                </a:lnTo>
                <a:lnTo>
                  <a:pt x="393811" y="4205466"/>
                </a:lnTo>
                <a:lnTo>
                  <a:pt x="353377" y="4183502"/>
                </a:lnTo>
                <a:lnTo>
                  <a:pt x="314571" y="4159061"/>
                </a:lnTo>
                <a:lnTo>
                  <a:pt x="277497" y="4132249"/>
                </a:lnTo>
                <a:lnTo>
                  <a:pt x="242264" y="4103173"/>
                </a:lnTo>
                <a:lnTo>
                  <a:pt x="208976" y="4071937"/>
                </a:lnTo>
                <a:lnTo>
                  <a:pt x="177741" y="4038649"/>
                </a:lnTo>
                <a:lnTo>
                  <a:pt x="148665" y="4003415"/>
                </a:lnTo>
                <a:lnTo>
                  <a:pt x="121853" y="3966341"/>
                </a:lnTo>
                <a:lnTo>
                  <a:pt x="97412" y="3927534"/>
                </a:lnTo>
                <a:lnTo>
                  <a:pt x="75449" y="3887099"/>
                </a:lnTo>
                <a:lnTo>
                  <a:pt x="56069" y="3845143"/>
                </a:lnTo>
                <a:lnTo>
                  <a:pt x="39380" y="3801773"/>
                </a:lnTo>
                <a:lnTo>
                  <a:pt x="25486" y="3757093"/>
                </a:lnTo>
                <a:lnTo>
                  <a:pt x="14495" y="3711212"/>
                </a:lnTo>
                <a:lnTo>
                  <a:pt x="6513" y="3664235"/>
                </a:lnTo>
                <a:lnTo>
                  <a:pt x="1646" y="3616267"/>
                </a:lnTo>
                <a:lnTo>
                  <a:pt x="0" y="3567417"/>
                </a:lnTo>
                <a:lnTo>
                  <a:pt x="0" y="713486"/>
                </a:lnTo>
                <a:close/>
              </a:path>
            </a:pathLst>
          </a:custGeom>
          <a:ln w="76200">
            <a:solidFill>
              <a:srgbClr val="000000"/>
            </a:solidFill>
            <a:prstDash val="sysDot"/>
          </a:ln>
        </p:spPr>
        <p:txBody>
          <a:bodyPr wrap="square" lIns="0" tIns="0" rIns="0" bIns="0" rtlCol="0"/>
          <a:lstStyle/>
          <a:p>
            <a:endParaRPr/>
          </a:p>
        </p:txBody>
      </p:sp>
      <p:sp>
        <p:nvSpPr>
          <p:cNvPr id="3" name="object 3"/>
          <p:cNvSpPr txBox="1">
            <a:spLocks noGrp="1"/>
          </p:cNvSpPr>
          <p:nvPr>
            <p:ph type="title"/>
          </p:nvPr>
        </p:nvSpPr>
        <p:spPr>
          <a:xfrm>
            <a:off x="2433161" y="452973"/>
            <a:ext cx="5034439" cy="476250"/>
          </a:xfrm>
          <a:prstGeom prst="rect">
            <a:avLst/>
          </a:prstGeom>
        </p:spPr>
        <p:txBody>
          <a:bodyPr vert="horz" wrap="square" lIns="0" tIns="13335" rIns="0" bIns="0" rtlCol="0">
            <a:spAutoFit/>
          </a:bodyPr>
          <a:lstStyle/>
          <a:p>
            <a:pPr marL="13970">
              <a:lnSpc>
                <a:spcPct val="100000"/>
              </a:lnSpc>
              <a:spcBef>
                <a:spcPts val="105"/>
              </a:spcBef>
            </a:pPr>
            <a:r>
              <a:rPr dirty="0"/>
              <a:t>Extreme</a:t>
            </a:r>
            <a:r>
              <a:rPr spc="-130" dirty="0"/>
              <a:t> </a:t>
            </a:r>
            <a:r>
              <a:rPr dirty="0"/>
              <a:t>Programming</a:t>
            </a:r>
            <a:r>
              <a:rPr spc="-120" dirty="0"/>
              <a:t> </a:t>
            </a:r>
            <a:r>
              <a:rPr spc="-20" dirty="0"/>
              <a:t>(XP)</a:t>
            </a:r>
          </a:p>
        </p:txBody>
      </p:sp>
      <p:sp>
        <p:nvSpPr>
          <p:cNvPr id="4" name="object 4"/>
          <p:cNvSpPr txBox="1"/>
          <p:nvPr/>
        </p:nvSpPr>
        <p:spPr>
          <a:xfrm>
            <a:off x="535940" y="2678222"/>
            <a:ext cx="7912734" cy="3461204"/>
          </a:xfrm>
          <a:prstGeom prst="rect">
            <a:avLst/>
          </a:prstGeom>
        </p:spPr>
        <p:txBody>
          <a:bodyPr vert="horz" wrap="square" lIns="0" tIns="113030" rIns="0" bIns="0" rtlCol="0">
            <a:spAutoFit/>
          </a:bodyPr>
          <a:lstStyle/>
          <a:p>
            <a:pPr marL="354965" indent="-342265">
              <a:lnSpc>
                <a:spcPct val="100000"/>
              </a:lnSpc>
              <a:spcBef>
                <a:spcPts val="890"/>
              </a:spcBef>
              <a:buFont typeface="Arial"/>
              <a:buChar char="•"/>
              <a:tabLst>
                <a:tab pos="354965" algn="l"/>
                <a:tab pos="355600" algn="l"/>
              </a:tabLst>
            </a:pPr>
            <a:r>
              <a:rPr lang="en-US" sz="3200" dirty="0" err="1">
                <a:latin typeface="Calibri"/>
                <a:cs typeface="Calibri"/>
              </a:rPr>
              <a:t>Programación</a:t>
            </a:r>
            <a:r>
              <a:rPr lang="en-US" sz="3200" dirty="0">
                <a:latin typeface="Calibri"/>
                <a:cs typeface="Calibri"/>
              </a:rPr>
              <a:t> </a:t>
            </a:r>
            <a:r>
              <a:rPr lang="en-US" sz="3200" dirty="0" err="1">
                <a:latin typeface="Calibri"/>
                <a:cs typeface="Calibri"/>
              </a:rPr>
              <a:t>en</a:t>
            </a:r>
            <a:r>
              <a:rPr lang="en-US" sz="3200" dirty="0">
                <a:latin typeface="Calibri"/>
                <a:cs typeface="Calibri"/>
              </a:rPr>
              <a:t> pareja</a:t>
            </a:r>
            <a:endParaRPr sz="3200" dirty="0">
              <a:latin typeface="Calibri"/>
              <a:cs typeface="Calibri"/>
            </a:endParaRPr>
          </a:p>
          <a:p>
            <a:pPr marL="756285" marR="617855" lvl="1" indent="-287020">
              <a:lnSpc>
                <a:spcPct val="100000"/>
              </a:lnSpc>
              <a:spcBef>
                <a:spcPts val="690"/>
              </a:spcBef>
              <a:buFont typeface="Arial"/>
              <a:buChar char="–"/>
              <a:tabLst>
                <a:tab pos="756920" algn="l"/>
              </a:tabLst>
            </a:pPr>
            <a:r>
              <a:rPr lang="es-ES" sz="2400" dirty="0">
                <a:latin typeface="Calibri"/>
                <a:cs typeface="Calibri"/>
              </a:rPr>
              <a:t>La programación en pares aumenta las horas-hombre requeridas para entregar código en comparación con los programadores que trabajan individualmente de hasta entre 15% y 100%.
Sin embargo, el código resultante tiene aproximadamente un 15% menos de defectos.
</a:t>
            </a:r>
            <a:endParaRPr sz="2400" dirty="0">
              <a:latin typeface="Calibri"/>
              <a:cs typeface="Calibri"/>
            </a:endParaRPr>
          </a:p>
        </p:txBody>
      </p:sp>
      <p:pic>
        <p:nvPicPr>
          <p:cNvPr id="5" name="object 5"/>
          <p:cNvPicPr/>
          <p:nvPr/>
        </p:nvPicPr>
        <p:blipFill>
          <a:blip r:embed="rId2" cstate="print"/>
          <a:stretch>
            <a:fillRect/>
          </a:stretch>
        </p:blipFill>
        <p:spPr>
          <a:xfrm>
            <a:off x="5724144" y="1341119"/>
            <a:ext cx="3186683" cy="179984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51106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sp>
        <p:nvSpPr>
          <p:cNvPr id="3" name="object 3"/>
          <p:cNvSpPr txBox="1"/>
          <p:nvPr/>
        </p:nvSpPr>
        <p:spPr>
          <a:xfrm>
            <a:off x="535940" y="1506226"/>
            <a:ext cx="7556500" cy="2941831"/>
          </a:xfrm>
          <a:prstGeom prst="rect">
            <a:avLst/>
          </a:prstGeom>
        </p:spPr>
        <p:txBody>
          <a:bodyPr vert="horz" wrap="square" lIns="0" tIns="114300" rIns="0" bIns="0" rtlCol="0">
            <a:spAutoFit/>
          </a:bodyPr>
          <a:lstStyle/>
          <a:p>
            <a:pPr marL="354965" indent="-342265">
              <a:lnSpc>
                <a:spcPct val="100000"/>
              </a:lnSpc>
              <a:spcBef>
                <a:spcPts val="900"/>
              </a:spcBef>
              <a:buFont typeface="Arial"/>
              <a:buChar char="•"/>
              <a:tabLst>
                <a:tab pos="354965" algn="l"/>
                <a:tab pos="355600" algn="l"/>
              </a:tabLst>
            </a:pPr>
            <a:r>
              <a:rPr lang="en-US" sz="3200" spc="-10" dirty="0" err="1">
                <a:latin typeface="Calibri"/>
                <a:cs typeface="Calibri"/>
              </a:rPr>
              <a:t>Producción</a:t>
            </a:r>
            <a:endParaRPr sz="3200" dirty="0">
              <a:latin typeface="Calibri"/>
              <a:cs typeface="Calibri"/>
            </a:endParaRPr>
          </a:p>
          <a:p>
            <a:pPr marL="756285" marR="156210" lvl="1" indent="-287020">
              <a:lnSpc>
                <a:spcPct val="100000"/>
              </a:lnSpc>
              <a:spcBef>
                <a:spcPts val="690"/>
              </a:spcBef>
              <a:buFont typeface="Arial"/>
              <a:buChar char="–"/>
              <a:tabLst>
                <a:tab pos="756920" algn="l"/>
              </a:tabLst>
            </a:pPr>
            <a:r>
              <a:rPr lang="es-ES" sz="2800" dirty="0">
                <a:latin typeface="Calibri"/>
                <a:cs typeface="Calibri"/>
              </a:rPr>
              <a:t>Poner un sistema de trabajo mínimo en la producción rápidamente y actualizarlo cuando sea necesario.
Mantener al cliente involucrado todo el tiempo y obtener un </a:t>
            </a:r>
            <a:r>
              <a:rPr lang="es-ES" sz="2800" dirty="0" err="1">
                <a:latin typeface="Calibri"/>
                <a:cs typeface="Calibri"/>
              </a:rPr>
              <a:t>feedback</a:t>
            </a:r>
            <a:r>
              <a:rPr lang="es-ES" sz="2800" dirty="0">
                <a:latin typeface="Calibri"/>
                <a:cs typeface="Calibri"/>
              </a:rPr>
              <a:t> constante.</a:t>
            </a:r>
            <a:endParaRPr sz="280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3161" y="452973"/>
            <a:ext cx="4577239" cy="934230"/>
          </a:xfrm>
          <a:prstGeom prst="rect">
            <a:avLst/>
          </a:prstGeom>
        </p:spPr>
        <p:txBody>
          <a:bodyPr vert="horz" wrap="square" lIns="0" tIns="13335" rIns="0" bIns="0" rtlCol="0">
            <a:spAutoFit/>
          </a:bodyPr>
          <a:lstStyle/>
          <a:p>
            <a:pPr marL="13970">
              <a:lnSpc>
                <a:spcPct val="100000"/>
              </a:lnSpc>
              <a:spcBef>
                <a:spcPts val="105"/>
              </a:spcBef>
            </a:pPr>
            <a:r>
              <a:rPr lang="en-US" dirty="0" err="1"/>
              <a:t>Programación</a:t>
            </a:r>
            <a:r>
              <a:rPr lang="en-US" dirty="0"/>
              <a:t> extrema (XP)
</a:t>
            </a:r>
            <a:endParaRPr spc="-20" dirty="0"/>
          </a:p>
        </p:txBody>
      </p:sp>
      <p:pic>
        <p:nvPicPr>
          <p:cNvPr id="3" name="object 3"/>
          <p:cNvPicPr/>
          <p:nvPr/>
        </p:nvPicPr>
        <p:blipFill>
          <a:blip r:embed="rId2" cstate="print"/>
          <a:stretch>
            <a:fillRect/>
          </a:stretch>
        </p:blipFill>
        <p:spPr>
          <a:xfrm>
            <a:off x="990600" y="2057400"/>
            <a:ext cx="7996268" cy="342941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68498" y="2771901"/>
            <a:ext cx="3203575" cy="467436"/>
          </a:xfrm>
          <a:prstGeom prst="rect">
            <a:avLst/>
          </a:prstGeom>
        </p:spPr>
        <p:txBody>
          <a:bodyPr vert="horz" wrap="square" lIns="0" tIns="13335" rIns="0" bIns="0" rtlCol="0">
            <a:spAutoFit/>
          </a:bodyPr>
          <a:lstStyle/>
          <a:p>
            <a:pPr marL="12700">
              <a:lnSpc>
                <a:spcPct val="100000"/>
              </a:lnSpc>
              <a:spcBef>
                <a:spcPts val="105"/>
              </a:spcBef>
            </a:pPr>
            <a:r>
              <a:rPr dirty="0"/>
              <a:t>3.</a:t>
            </a:r>
            <a:r>
              <a:rPr spc="-10" dirty="0"/>
              <a:t> </a:t>
            </a:r>
            <a:r>
              <a:rPr lang="en-US" spc="-10" dirty="0" err="1"/>
              <a:t>Ventajas</a:t>
            </a:r>
            <a:endParaRPr spc="-10" dirty="0"/>
          </a:p>
        </p:txBody>
      </p:sp>
      <p:grpSp>
        <p:nvGrpSpPr>
          <p:cNvPr id="4" name="object 4"/>
          <p:cNvGrpSpPr/>
          <p:nvPr/>
        </p:nvGrpSpPr>
        <p:grpSpPr>
          <a:xfrm>
            <a:off x="815339" y="1688592"/>
            <a:ext cx="7515225" cy="2978150"/>
            <a:chOff x="815339" y="1688592"/>
            <a:chExt cx="7515225" cy="2978150"/>
          </a:xfrm>
        </p:grpSpPr>
        <p:sp>
          <p:nvSpPr>
            <p:cNvPr id="5" name="object 5"/>
            <p:cNvSpPr/>
            <p:nvPr/>
          </p:nvSpPr>
          <p:spPr>
            <a:xfrm>
              <a:off x="828293" y="1701546"/>
              <a:ext cx="7489190" cy="2952115"/>
            </a:xfrm>
            <a:custGeom>
              <a:avLst/>
              <a:gdLst/>
              <a:ahLst/>
              <a:cxnLst/>
              <a:rect l="l" t="t" r="r" b="b"/>
              <a:pathLst>
                <a:path w="7489190" h="2952115">
                  <a:moveTo>
                    <a:pt x="0" y="553465"/>
                  </a:moveTo>
                  <a:lnTo>
                    <a:pt x="6590" y="504440"/>
                  </a:lnTo>
                  <a:lnTo>
                    <a:pt x="25188" y="460389"/>
                  </a:lnTo>
                  <a:lnTo>
                    <a:pt x="54036" y="423068"/>
                  </a:lnTo>
                  <a:lnTo>
                    <a:pt x="91376" y="394236"/>
                  </a:lnTo>
                  <a:lnTo>
                    <a:pt x="135447" y="375648"/>
                  </a:lnTo>
                  <a:lnTo>
                    <a:pt x="184492" y="369062"/>
                  </a:lnTo>
                  <a:lnTo>
                    <a:pt x="7119874" y="369062"/>
                  </a:lnTo>
                  <a:lnTo>
                    <a:pt x="7119874" y="184530"/>
                  </a:lnTo>
                  <a:lnTo>
                    <a:pt x="7126469" y="135451"/>
                  </a:lnTo>
                  <a:lnTo>
                    <a:pt x="7145081" y="91364"/>
                  </a:lnTo>
                  <a:lnTo>
                    <a:pt x="7173944" y="54022"/>
                  </a:lnTo>
                  <a:lnTo>
                    <a:pt x="7211295" y="25178"/>
                  </a:lnTo>
                  <a:lnTo>
                    <a:pt x="7255370" y="6586"/>
                  </a:lnTo>
                  <a:lnTo>
                    <a:pt x="7304405" y="0"/>
                  </a:lnTo>
                  <a:lnTo>
                    <a:pt x="7353484" y="6586"/>
                  </a:lnTo>
                  <a:lnTo>
                    <a:pt x="7397571" y="25178"/>
                  </a:lnTo>
                  <a:lnTo>
                    <a:pt x="7434913" y="54022"/>
                  </a:lnTo>
                  <a:lnTo>
                    <a:pt x="7463757" y="91364"/>
                  </a:lnTo>
                  <a:lnTo>
                    <a:pt x="7482349" y="135451"/>
                  </a:lnTo>
                  <a:lnTo>
                    <a:pt x="7488935" y="184530"/>
                  </a:lnTo>
                  <a:lnTo>
                    <a:pt x="7488935" y="2398522"/>
                  </a:lnTo>
                  <a:lnTo>
                    <a:pt x="7482349" y="2447547"/>
                  </a:lnTo>
                  <a:lnTo>
                    <a:pt x="7463757" y="2491598"/>
                  </a:lnTo>
                  <a:lnTo>
                    <a:pt x="7434913" y="2528919"/>
                  </a:lnTo>
                  <a:lnTo>
                    <a:pt x="7397571" y="2557751"/>
                  </a:lnTo>
                  <a:lnTo>
                    <a:pt x="7353484" y="2576339"/>
                  </a:lnTo>
                  <a:lnTo>
                    <a:pt x="7304405" y="2582926"/>
                  </a:lnTo>
                  <a:lnTo>
                    <a:pt x="368998" y="2582926"/>
                  </a:lnTo>
                  <a:lnTo>
                    <a:pt x="368998" y="2767456"/>
                  </a:lnTo>
                  <a:lnTo>
                    <a:pt x="362408" y="2816536"/>
                  </a:lnTo>
                  <a:lnTo>
                    <a:pt x="343809" y="2860623"/>
                  </a:lnTo>
                  <a:lnTo>
                    <a:pt x="314961" y="2897965"/>
                  </a:lnTo>
                  <a:lnTo>
                    <a:pt x="277622" y="2926809"/>
                  </a:lnTo>
                  <a:lnTo>
                    <a:pt x="233550" y="2945401"/>
                  </a:lnTo>
                  <a:lnTo>
                    <a:pt x="184505" y="2951987"/>
                  </a:lnTo>
                  <a:lnTo>
                    <a:pt x="135460" y="2945401"/>
                  </a:lnTo>
                  <a:lnTo>
                    <a:pt x="91388" y="2926809"/>
                  </a:lnTo>
                  <a:lnTo>
                    <a:pt x="54049" y="2897965"/>
                  </a:lnTo>
                  <a:lnTo>
                    <a:pt x="25201" y="2860623"/>
                  </a:lnTo>
                  <a:lnTo>
                    <a:pt x="6603" y="2816536"/>
                  </a:lnTo>
                  <a:lnTo>
                    <a:pt x="12" y="2767456"/>
                  </a:lnTo>
                  <a:lnTo>
                    <a:pt x="0" y="553465"/>
                  </a:lnTo>
                  <a:close/>
                </a:path>
                <a:path w="7489190" h="2952115">
                  <a:moveTo>
                    <a:pt x="7119874" y="369062"/>
                  </a:moveTo>
                  <a:lnTo>
                    <a:pt x="7304405" y="369062"/>
                  </a:lnTo>
                  <a:lnTo>
                    <a:pt x="7353484" y="362466"/>
                  </a:lnTo>
                  <a:lnTo>
                    <a:pt x="7397571" y="343854"/>
                  </a:lnTo>
                  <a:lnTo>
                    <a:pt x="7434913" y="314991"/>
                  </a:lnTo>
                  <a:lnTo>
                    <a:pt x="7463757" y="277640"/>
                  </a:lnTo>
                  <a:lnTo>
                    <a:pt x="7482349" y="233565"/>
                  </a:lnTo>
                  <a:lnTo>
                    <a:pt x="7488935" y="184530"/>
                  </a:lnTo>
                </a:path>
              </a:pathLst>
            </a:custGeom>
            <a:ln w="25908">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7935213" y="1873123"/>
              <a:ext cx="210438" cy="210438"/>
            </a:xfrm>
            <a:prstGeom prst="rect">
              <a:avLst/>
            </a:prstGeom>
          </p:spPr>
        </p:pic>
        <p:sp>
          <p:nvSpPr>
            <p:cNvPr id="7" name="object 7"/>
            <p:cNvSpPr/>
            <p:nvPr/>
          </p:nvSpPr>
          <p:spPr>
            <a:xfrm>
              <a:off x="828306" y="2162810"/>
              <a:ext cx="369570" cy="2122170"/>
            </a:xfrm>
            <a:custGeom>
              <a:avLst/>
              <a:gdLst/>
              <a:ahLst/>
              <a:cxnLst/>
              <a:rect l="l" t="t" r="r" b="b"/>
              <a:pathLst>
                <a:path w="369569" h="2122170">
                  <a:moveTo>
                    <a:pt x="184480" y="276732"/>
                  </a:moveTo>
                  <a:lnTo>
                    <a:pt x="184480" y="92201"/>
                  </a:lnTo>
                  <a:lnTo>
                    <a:pt x="211499" y="27003"/>
                  </a:lnTo>
                  <a:lnTo>
                    <a:pt x="276732" y="0"/>
                  </a:lnTo>
                  <a:lnTo>
                    <a:pt x="312643" y="7244"/>
                  </a:lnTo>
                  <a:lnTo>
                    <a:pt x="341966" y="27003"/>
                  </a:lnTo>
                  <a:lnTo>
                    <a:pt x="361736" y="56310"/>
                  </a:lnTo>
                  <a:lnTo>
                    <a:pt x="368985" y="92201"/>
                  </a:lnTo>
                  <a:lnTo>
                    <a:pt x="362395" y="141281"/>
                  </a:lnTo>
                  <a:lnTo>
                    <a:pt x="343796" y="185368"/>
                  </a:lnTo>
                  <a:lnTo>
                    <a:pt x="314948" y="222710"/>
                  </a:lnTo>
                  <a:lnTo>
                    <a:pt x="277609" y="251554"/>
                  </a:lnTo>
                  <a:lnTo>
                    <a:pt x="233538" y="270146"/>
                  </a:lnTo>
                  <a:lnTo>
                    <a:pt x="184492" y="276732"/>
                  </a:lnTo>
                  <a:lnTo>
                    <a:pt x="135447" y="270146"/>
                  </a:lnTo>
                  <a:lnTo>
                    <a:pt x="91376" y="251554"/>
                  </a:lnTo>
                  <a:lnTo>
                    <a:pt x="54036" y="222710"/>
                  </a:lnTo>
                  <a:lnTo>
                    <a:pt x="25188" y="185368"/>
                  </a:lnTo>
                  <a:lnTo>
                    <a:pt x="6590" y="141281"/>
                  </a:lnTo>
                  <a:lnTo>
                    <a:pt x="0" y="92201"/>
                  </a:lnTo>
                </a:path>
                <a:path w="369569" h="2122170">
                  <a:moveTo>
                    <a:pt x="368985" y="92201"/>
                  </a:moveTo>
                  <a:lnTo>
                    <a:pt x="368985" y="2121662"/>
                  </a:lnTo>
                </a:path>
              </a:pathLst>
            </a:custGeom>
            <a:ln w="25908">
              <a:solidFill>
                <a:srgbClr val="000000"/>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295400" y="1676400"/>
            <a:ext cx="7391400" cy="388010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45357" y="461899"/>
            <a:ext cx="2651760" cy="467436"/>
          </a:xfrm>
          <a:prstGeom prst="rect">
            <a:avLst/>
          </a:prstGeom>
        </p:spPr>
        <p:txBody>
          <a:bodyPr vert="horz" wrap="square" lIns="0" tIns="13335" rIns="0" bIns="0" rtlCol="0">
            <a:spAutoFit/>
          </a:bodyPr>
          <a:lstStyle/>
          <a:p>
            <a:pPr marL="12700">
              <a:lnSpc>
                <a:spcPct val="100000"/>
              </a:lnSpc>
              <a:spcBef>
                <a:spcPts val="105"/>
              </a:spcBef>
            </a:pPr>
            <a:r>
              <a:rPr lang="en-US" spc="-10" dirty="0" err="1"/>
              <a:t>Ventajas</a:t>
            </a:r>
            <a:endParaRPr spc="-10" dirty="0"/>
          </a:p>
        </p:txBody>
      </p:sp>
      <p:sp>
        <p:nvSpPr>
          <p:cNvPr id="4" name="object 4"/>
          <p:cNvSpPr txBox="1"/>
          <p:nvPr/>
        </p:nvSpPr>
        <p:spPr>
          <a:xfrm>
            <a:off x="535940" y="1607261"/>
            <a:ext cx="7324090" cy="1503617"/>
          </a:xfrm>
          <a:prstGeom prst="rect">
            <a:avLst/>
          </a:prstGeom>
        </p:spPr>
        <p:txBody>
          <a:bodyPr vert="horz" wrap="square" lIns="0" tIns="13335" rIns="0" bIns="0" rtlCol="0">
            <a:spAutoFit/>
          </a:bodyPr>
          <a:lstStyle/>
          <a:p>
            <a:pPr marL="354965" marR="5080" indent="-342265">
              <a:lnSpc>
                <a:spcPct val="100000"/>
              </a:lnSpc>
              <a:spcBef>
                <a:spcPts val="105"/>
              </a:spcBef>
              <a:buFont typeface="Arial"/>
              <a:buChar char="•"/>
              <a:tabLst>
                <a:tab pos="354965" algn="l"/>
                <a:tab pos="355600" algn="l"/>
              </a:tabLst>
            </a:pPr>
            <a:r>
              <a:rPr lang="es-ES" sz="3200" dirty="0">
                <a:latin typeface="Calibri"/>
                <a:cs typeface="Calibri"/>
              </a:rPr>
              <a:t>Los proyectos grandes se dividen en cantidades manejables
</a:t>
            </a:r>
            <a:endParaRPr sz="3200" dirty="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45357" y="461899"/>
            <a:ext cx="2651760" cy="467436"/>
          </a:xfrm>
          <a:prstGeom prst="rect">
            <a:avLst/>
          </a:prstGeom>
        </p:spPr>
        <p:txBody>
          <a:bodyPr vert="horz" wrap="square" lIns="0" tIns="13335" rIns="0" bIns="0" rtlCol="0">
            <a:spAutoFit/>
          </a:bodyPr>
          <a:lstStyle/>
          <a:p>
            <a:pPr marL="12700">
              <a:lnSpc>
                <a:spcPct val="100000"/>
              </a:lnSpc>
              <a:spcBef>
                <a:spcPts val="105"/>
              </a:spcBef>
            </a:pPr>
            <a:r>
              <a:rPr lang="en-US" spc="-10" dirty="0" err="1"/>
              <a:t>Ventajas</a:t>
            </a:r>
            <a:endParaRPr spc="-10" dirty="0"/>
          </a:p>
        </p:txBody>
      </p:sp>
      <p:sp>
        <p:nvSpPr>
          <p:cNvPr id="4" name="object 4"/>
          <p:cNvSpPr txBox="1"/>
          <p:nvPr/>
        </p:nvSpPr>
        <p:spPr>
          <a:xfrm>
            <a:off x="535940" y="1607261"/>
            <a:ext cx="7620000" cy="1503617"/>
          </a:xfrm>
          <a:prstGeom prst="rect">
            <a:avLst/>
          </a:prstGeom>
        </p:spPr>
        <p:txBody>
          <a:bodyPr vert="horz" wrap="square" lIns="0" tIns="13335" rIns="0" bIns="0" rtlCol="0">
            <a:spAutoFit/>
          </a:bodyPr>
          <a:lstStyle/>
          <a:p>
            <a:pPr marL="354965" marR="5080" indent="-342265">
              <a:lnSpc>
                <a:spcPct val="100000"/>
              </a:lnSpc>
              <a:spcBef>
                <a:spcPts val="105"/>
              </a:spcBef>
              <a:buFont typeface="Arial"/>
              <a:buChar char="•"/>
              <a:tabLst>
                <a:tab pos="354965" algn="l"/>
                <a:tab pos="355600" algn="l"/>
              </a:tabLst>
            </a:pPr>
            <a:r>
              <a:rPr lang="es-ES" sz="3200" dirty="0">
                <a:latin typeface="Calibri"/>
                <a:cs typeface="Calibri"/>
              </a:rPr>
              <a:t>Reducción de costos y tiempo requerido para la realización del proyecto.
</a:t>
            </a:r>
            <a:endParaRPr sz="3200" dirty="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45357" y="461899"/>
            <a:ext cx="2651760" cy="467436"/>
          </a:xfrm>
          <a:prstGeom prst="rect">
            <a:avLst/>
          </a:prstGeom>
        </p:spPr>
        <p:txBody>
          <a:bodyPr vert="horz" wrap="square" lIns="0" tIns="13335" rIns="0" bIns="0" rtlCol="0">
            <a:spAutoFit/>
          </a:bodyPr>
          <a:lstStyle/>
          <a:p>
            <a:pPr marL="12700">
              <a:lnSpc>
                <a:spcPct val="100000"/>
              </a:lnSpc>
              <a:spcBef>
                <a:spcPts val="105"/>
              </a:spcBef>
            </a:pPr>
            <a:r>
              <a:rPr lang="en-US" spc="-10" dirty="0" err="1"/>
              <a:t>Ventajas</a:t>
            </a:r>
            <a:endParaRPr spc="-10" dirty="0"/>
          </a:p>
        </p:txBody>
      </p:sp>
      <p:sp>
        <p:nvSpPr>
          <p:cNvPr id="4" name="object 4"/>
          <p:cNvSpPr txBox="1"/>
          <p:nvPr/>
        </p:nvSpPr>
        <p:spPr>
          <a:xfrm>
            <a:off x="535940" y="1607261"/>
            <a:ext cx="7129145" cy="1996059"/>
          </a:xfrm>
          <a:prstGeom prst="rect">
            <a:avLst/>
          </a:prstGeom>
        </p:spPr>
        <p:txBody>
          <a:bodyPr vert="horz" wrap="square" lIns="0" tIns="13335" rIns="0" bIns="0" rtlCol="0">
            <a:spAutoFit/>
          </a:bodyPr>
          <a:lstStyle/>
          <a:p>
            <a:pPr marL="355600" marR="5080" indent="-342900" algn="just">
              <a:lnSpc>
                <a:spcPct val="100000"/>
              </a:lnSpc>
              <a:spcBef>
                <a:spcPts val="105"/>
              </a:spcBef>
              <a:buFont typeface="Arial"/>
              <a:buChar char="•"/>
              <a:tabLst>
                <a:tab pos="355600" algn="l"/>
              </a:tabLst>
            </a:pPr>
            <a:r>
              <a:rPr lang="es-ES" sz="3200" dirty="0">
                <a:latin typeface="Calibri"/>
                <a:cs typeface="Calibri"/>
              </a:rPr>
              <a:t>Los equipos de Extreme </a:t>
            </a:r>
            <a:r>
              <a:rPr lang="es-ES" sz="3200" dirty="0" err="1">
                <a:latin typeface="Calibri"/>
                <a:cs typeface="Calibri"/>
              </a:rPr>
              <a:t>Programming</a:t>
            </a:r>
            <a:r>
              <a:rPr lang="es-ES" sz="3200" dirty="0">
                <a:latin typeface="Calibri"/>
                <a:cs typeface="Calibri"/>
              </a:rPr>
              <a:t> ahorran mucho dinero porque no usan demasiada documentación.
</a:t>
            </a:r>
            <a:endParaRPr sz="320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45357" y="461899"/>
            <a:ext cx="2651760" cy="467436"/>
          </a:xfrm>
          <a:prstGeom prst="rect">
            <a:avLst/>
          </a:prstGeom>
        </p:spPr>
        <p:txBody>
          <a:bodyPr vert="horz" wrap="square" lIns="0" tIns="13335" rIns="0" bIns="0" rtlCol="0">
            <a:spAutoFit/>
          </a:bodyPr>
          <a:lstStyle/>
          <a:p>
            <a:pPr marL="12700">
              <a:lnSpc>
                <a:spcPct val="100000"/>
              </a:lnSpc>
              <a:spcBef>
                <a:spcPts val="105"/>
              </a:spcBef>
            </a:pPr>
            <a:r>
              <a:rPr lang="en-US" spc="-10" dirty="0" err="1"/>
              <a:t>Ventajas</a:t>
            </a:r>
            <a:endParaRPr spc="-10" dirty="0"/>
          </a:p>
        </p:txBody>
      </p:sp>
      <p:sp>
        <p:nvSpPr>
          <p:cNvPr id="4" name="object 4"/>
          <p:cNvSpPr txBox="1"/>
          <p:nvPr/>
        </p:nvSpPr>
        <p:spPr>
          <a:xfrm>
            <a:off x="535940" y="1607261"/>
            <a:ext cx="7423150" cy="1503617"/>
          </a:xfrm>
          <a:prstGeom prst="rect">
            <a:avLst/>
          </a:prstGeom>
        </p:spPr>
        <p:txBody>
          <a:bodyPr vert="horz" wrap="square" lIns="0" tIns="13335" rIns="0" bIns="0" rtlCol="0">
            <a:spAutoFit/>
          </a:bodyPr>
          <a:lstStyle/>
          <a:p>
            <a:pPr marL="354965" marR="5080" indent="-342265">
              <a:lnSpc>
                <a:spcPct val="100000"/>
              </a:lnSpc>
              <a:spcBef>
                <a:spcPts val="105"/>
              </a:spcBef>
              <a:buFont typeface="Arial"/>
              <a:buChar char="•"/>
              <a:tabLst>
                <a:tab pos="354965" algn="l"/>
                <a:tab pos="355600" algn="l"/>
              </a:tabLst>
            </a:pPr>
            <a:r>
              <a:rPr lang="es-ES" sz="3200" dirty="0">
                <a:latin typeface="Calibri"/>
                <a:cs typeface="Calibri"/>
              </a:rPr>
              <a:t>La simplicidad es otra ventaja de los proyectos de Extreme </a:t>
            </a:r>
            <a:r>
              <a:rPr lang="es-ES" sz="3200" dirty="0" err="1">
                <a:latin typeface="Calibri"/>
                <a:cs typeface="Calibri"/>
              </a:rPr>
              <a:t>Programming</a:t>
            </a:r>
            <a:r>
              <a:rPr lang="es-ES" sz="3200" dirty="0">
                <a:latin typeface="Calibri"/>
                <a:cs typeface="Calibri"/>
              </a:rPr>
              <a:t>.
</a:t>
            </a:r>
            <a:endParaRPr sz="32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45357" y="461899"/>
            <a:ext cx="2651760" cy="467436"/>
          </a:xfrm>
          <a:prstGeom prst="rect">
            <a:avLst/>
          </a:prstGeom>
        </p:spPr>
        <p:txBody>
          <a:bodyPr vert="horz" wrap="square" lIns="0" tIns="13335" rIns="0" bIns="0" rtlCol="0">
            <a:spAutoFit/>
          </a:bodyPr>
          <a:lstStyle/>
          <a:p>
            <a:pPr marL="12700">
              <a:lnSpc>
                <a:spcPct val="100000"/>
              </a:lnSpc>
              <a:spcBef>
                <a:spcPts val="105"/>
              </a:spcBef>
            </a:pPr>
            <a:r>
              <a:rPr lang="en-US" spc="-10" dirty="0" err="1"/>
              <a:t>Ventajas</a:t>
            </a:r>
            <a:endParaRPr spc="-10" dirty="0"/>
          </a:p>
        </p:txBody>
      </p:sp>
      <p:sp>
        <p:nvSpPr>
          <p:cNvPr id="4" name="object 4"/>
          <p:cNvSpPr txBox="1"/>
          <p:nvPr/>
        </p:nvSpPr>
        <p:spPr>
          <a:xfrm>
            <a:off x="535940" y="1607261"/>
            <a:ext cx="7795895" cy="3460563"/>
          </a:xfrm>
          <a:prstGeom prst="rect">
            <a:avLst/>
          </a:prstGeom>
        </p:spPr>
        <p:txBody>
          <a:bodyPr vert="horz" wrap="square" lIns="0" tIns="13335" rIns="0" bIns="0" rtlCol="0">
            <a:spAutoFit/>
          </a:bodyPr>
          <a:lstStyle/>
          <a:p>
            <a:pPr marL="354965" marR="5080" indent="-342265">
              <a:lnSpc>
                <a:spcPct val="100000"/>
              </a:lnSpc>
              <a:spcBef>
                <a:spcPts val="105"/>
              </a:spcBef>
              <a:buFont typeface="Arial"/>
              <a:buChar char="•"/>
              <a:tabLst>
                <a:tab pos="354965" algn="l"/>
                <a:tab pos="355600" algn="l"/>
              </a:tabLst>
            </a:pPr>
            <a:r>
              <a:rPr lang="es-ES" sz="3200" dirty="0">
                <a:latin typeface="Calibri"/>
                <a:cs typeface="Calibri"/>
              </a:rPr>
              <a:t>XP reduce los riesgos relacionados con la programación. Normalmente, la programación depende mucho de los miembros clave del equipo. En XP, el uso de la estructura del módulo y la programación de pares XP propaga el riesgo y mitiga la dependencia de los individuos.</a:t>
            </a:r>
            <a:endParaRPr sz="3200" dirty="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45357" y="461899"/>
            <a:ext cx="2651760" cy="467436"/>
          </a:xfrm>
          <a:prstGeom prst="rect">
            <a:avLst/>
          </a:prstGeom>
        </p:spPr>
        <p:txBody>
          <a:bodyPr vert="horz" wrap="square" lIns="0" tIns="13335" rIns="0" bIns="0" rtlCol="0">
            <a:spAutoFit/>
          </a:bodyPr>
          <a:lstStyle/>
          <a:p>
            <a:pPr marL="12700">
              <a:lnSpc>
                <a:spcPct val="100000"/>
              </a:lnSpc>
              <a:spcBef>
                <a:spcPts val="105"/>
              </a:spcBef>
            </a:pPr>
            <a:r>
              <a:rPr lang="en-US" spc="-10" dirty="0" err="1"/>
              <a:t>Ventajas</a:t>
            </a:r>
            <a:endParaRPr spc="-10" dirty="0"/>
          </a:p>
        </p:txBody>
      </p:sp>
      <p:sp>
        <p:nvSpPr>
          <p:cNvPr id="4" name="object 4"/>
          <p:cNvSpPr txBox="1"/>
          <p:nvPr/>
        </p:nvSpPr>
        <p:spPr>
          <a:xfrm>
            <a:off x="535940" y="1607261"/>
            <a:ext cx="7670800" cy="3965829"/>
          </a:xfrm>
          <a:prstGeom prst="rect">
            <a:avLst/>
          </a:prstGeom>
        </p:spPr>
        <p:txBody>
          <a:bodyPr vert="horz" wrap="square" lIns="0" tIns="13335" rIns="0" bIns="0" rtlCol="0">
            <a:spAutoFit/>
          </a:bodyPr>
          <a:lstStyle/>
          <a:p>
            <a:pPr marL="354965" marR="118110" indent="-342265">
              <a:lnSpc>
                <a:spcPct val="100000"/>
              </a:lnSpc>
              <a:spcBef>
                <a:spcPts val="105"/>
              </a:spcBef>
              <a:buFont typeface="Arial"/>
              <a:buChar char="•"/>
              <a:tabLst>
                <a:tab pos="354965" algn="l"/>
                <a:tab pos="355600" algn="l"/>
              </a:tabLst>
            </a:pPr>
            <a:r>
              <a:rPr lang="es-ES" sz="3200" dirty="0">
                <a:latin typeface="Calibri"/>
                <a:cs typeface="Calibri"/>
              </a:rPr>
              <a:t>En software la simplicidad siempre aporta calidad y aporta robustez. Al aportar simplicidad, XP logra crear software más rápido con menos defectos.
El desarrollo basado en pruebas en la etapa de codificación y la validación UAT del cliente conduce a la finalización exitosa del desarrollo.</a:t>
            </a:r>
            <a:endParaRPr sz="3200" dirty="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49982" y="2771901"/>
            <a:ext cx="3839210" cy="467436"/>
          </a:xfrm>
          <a:prstGeom prst="rect">
            <a:avLst/>
          </a:prstGeom>
        </p:spPr>
        <p:txBody>
          <a:bodyPr vert="horz" wrap="square" lIns="0" tIns="13335" rIns="0" bIns="0" rtlCol="0">
            <a:spAutoFit/>
          </a:bodyPr>
          <a:lstStyle/>
          <a:p>
            <a:pPr marL="12700">
              <a:lnSpc>
                <a:spcPct val="100000"/>
              </a:lnSpc>
              <a:spcBef>
                <a:spcPts val="105"/>
              </a:spcBef>
            </a:pPr>
            <a:r>
              <a:rPr dirty="0"/>
              <a:t>4.</a:t>
            </a:r>
            <a:r>
              <a:rPr spc="-10" dirty="0"/>
              <a:t> </a:t>
            </a:r>
            <a:r>
              <a:rPr lang="en-US" spc="-10" dirty="0" err="1"/>
              <a:t>Desventajas</a:t>
            </a:r>
            <a:endParaRPr spc="-10" dirty="0"/>
          </a:p>
        </p:txBody>
      </p:sp>
      <p:grpSp>
        <p:nvGrpSpPr>
          <p:cNvPr id="4" name="object 4"/>
          <p:cNvGrpSpPr/>
          <p:nvPr/>
        </p:nvGrpSpPr>
        <p:grpSpPr>
          <a:xfrm>
            <a:off x="815339" y="1688592"/>
            <a:ext cx="7515225" cy="2978150"/>
            <a:chOff x="815339" y="1688592"/>
            <a:chExt cx="7515225" cy="2978150"/>
          </a:xfrm>
        </p:grpSpPr>
        <p:sp>
          <p:nvSpPr>
            <p:cNvPr id="5" name="object 5"/>
            <p:cNvSpPr/>
            <p:nvPr/>
          </p:nvSpPr>
          <p:spPr>
            <a:xfrm>
              <a:off x="828293" y="1701546"/>
              <a:ext cx="7489190" cy="2952115"/>
            </a:xfrm>
            <a:custGeom>
              <a:avLst/>
              <a:gdLst/>
              <a:ahLst/>
              <a:cxnLst/>
              <a:rect l="l" t="t" r="r" b="b"/>
              <a:pathLst>
                <a:path w="7489190" h="2952115">
                  <a:moveTo>
                    <a:pt x="0" y="553465"/>
                  </a:moveTo>
                  <a:lnTo>
                    <a:pt x="6590" y="504440"/>
                  </a:lnTo>
                  <a:lnTo>
                    <a:pt x="25188" y="460389"/>
                  </a:lnTo>
                  <a:lnTo>
                    <a:pt x="54036" y="423068"/>
                  </a:lnTo>
                  <a:lnTo>
                    <a:pt x="91376" y="394236"/>
                  </a:lnTo>
                  <a:lnTo>
                    <a:pt x="135447" y="375648"/>
                  </a:lnTo>
                  <a:lnTo>
                    <a:pt x="184492" y="369062"/>
                  </a:lnTo>
                  <a:lnTo>
                    <a:pt x="7119874" y="369062"/>
                  </a:lnTo>
                  <a:lnTo>
                    <a:pt x="7119874" y="184530"/>
                  </a:lnTo>
                  <a:lnTo>
                    <a:pt x="7126469" y="135451"/>
                  </a:lnTo>
                  <a:lnTo>
                    <a:pt x="7145081" y="91364"/>
                  </a:lnTo>
                  <a:lnTo>
                    <a:pt x="7173944" y="54022"/>
                  </a:lnTo>
                  <a:lnTo>
                    <a:pt x="7211295" y="25178"/>
                  </a:lnTo>
                  <a:lnTo>
                    <a:pt x="7255370" y="6586"/>
                  </a:lnTo>
                  <a:lnTo>
                    <a:pt x="7304405" y="0"/>
                  </a:lnTo>
                  <a:lnTo>
                    <a:pt x="7353484" y="6586"/>
                  </a:lnTo>
                  <a:lnTo>
                    <a:pt x="7397571" y="25178"/>
                  </a:lnTo>
                  <a:lnTo>
                    <a:pt x="7434913" y="54022"/>
                  </a:lnTo>
                  <a:lnTo>
                    <a:pt x="7463757" y="91364"/>
                  </a:lnTo>
                  <a:lnTo>
                    <a:pt x="7482349" y="135451"/>
                  </a:lnTo>
                  <a:lnTo>
                    <a:pt x="7488935" y="184530"/>
                  </a:lnTo>
                  <a:lnTo>
                    <a:pt x="7488935" y="2398522"/>
                  </a:lnTo>
                  <a:lnTo>
                    <a:pt x="7482349" y="2447547"/>
                  </a:lnTo>
                  <a:lnTo>
                    <a:pt x="7463757" y="2491598"/>
                  </a:lnTo>
                  <a:lnTo>
                    <a:pt x="7434913" y="2528919"/>
                  </a:lnTo>
                  <a:lnTo>
                    <a:pt x="7397571" y="2557751"/>
                  </a:lnTo>
                  <a:lnTo>
                    <a:pt x="7353484" y="2576339"/>
                  </a:lnTo>
                  <a:lnTo>
                    <a:pt x="7304405" y="2582926"/>
                  </a:lnTo>
                  <a:lnTo>
                    <a:pt x="368998" y="2582926"/>
                  </a:lnTo>
                  <a:lnTo>
                    <a:pt x="368998" y="2767456"/>
                  </a:lnTo>
                  <a:lnTo>
                    <a:pt x="362408" y="2816536"/>
                  </a:lnTo>
                  <a:lnTo>
                    <a:pt x="343809" y="2860623"/>
                  </a:lnTo>
                  <a:lnTo>
                    <a:pt x="314961" y="2897965"/>
                  </a:lnTo>
                  <a:lnTo>
                    <a:pt x="277622" y="2926809"/>
                  </a:lnTo>
                  <a:lnTo>
                    <a:pt x="233550" y="2945401"/>
                  </a:lnTo>
                  <a:lnTo>
                    <a:pt x="184505" y="2951987"/>
                  </a:lnTo>
                  <a:lnTo>
                    <a:pt x="135460" y="2945401"/>
                  </a:lnTo>
                  <a:lnTo>
                    <a:pt x="91388" y="2926809"/>
                  </a:lnTo>
                  <a:lnTo>
                    <a:pt x="54049" y="2897965"/>
                  </a:lnTo>
                  <a:lnTo>
                    <a:pt x="25201" y="2860623"/>
                  </a:lnTo>
                  <a:lnTo>
                    <a:pt x="6603" y="2816536"/>
                  </a:lnTo>
                  <a:lnTo>
                    <a:pt x="12" y="2767456"/>
                  </a:lnTo>
                  <a:lnTo>
                    <a:pt x="0" y="553465"/>
                  </a:lnTo>
                  <a:close/>
                </a:path>
                <a:path w="7489190" h="2952115">
                  <a:moveTo>
                    <a:pt x="7119874" y="369062"/>
                  </a:moveTo>
                  <a:lnTo>
                    <a:pt x="7304405" y="369062"/>
                  </a:lnTo>
                  <a:lnTo>
                    <a:pt x="7353484" y="362466"/>
                  </a:lnTo>
                  <a:lnTo>
                    <a:pt x="7397571" y="343854"/>
                  </a:lnTo>
                  <a:lnTo>
                    <a:pt x="7434913" y="314991"/>
                  </a:lnTo>
                  <a:lnTo>
                    <a:pt x="7463757" y="277640"/>
                  </a:lnTo>
                  <a:lnTo>
                    <a:pt x="7482349" y="233565"/>
                  </a:lnTo>
                  <a:lnTo>
                    <a:pt x="7488935" y="184530"/>
                  </a:lnTo>
                </a:path>
              </a:pathLst>
            </a:custGeom>
            <a:ln w="25908">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7935213" y="1873123"/>
              <a:ext cx="210438" cy="210438"/>
            </a:xfrm>
            <a:prstGeom prst="rect">
              <a:avLst/>
            </a:prstGeom>
          </p:spPr>
        </p:pic>
        <p:sp>
          <p:nvSpPr>
            <p:cNvPr id="7" name="object 7"/>
            <p:cNvSpPr/>
            <p:nvPr/>
          </p:nvSpPr>
          <p:spPr>
            <a:xfrm>
              <a:off x="828306" y="2162810"/>
              <a:ext cx="369570" cy="2122170"/>
            </a:xfrm>
            <a:custGeom>
              <a:avLst/>
              <a:gdLst/>
              <a:ahLst/>
              <a:cxnLst/>
              <a:rect l="l" t="t" r="r" b="b"/>
              <a:pathLst>
                <a:path w="369569" h="2122170">
                  <a:moveTo>
                    <a:pt x="184480" y="276732"/>
                  </a:moveTo>
                  <a:lnTo>
                    <a:pt x="184480" y="92201"/>
                  </a:lnTo>
                  <a:lnTo>
                    <a:pt x="211499" y="27003"/>
                  </a:lnTo>
                  <a:lnTo>
                    <a:pt x="276732" y="0"/>
                  </a:lnTo>
                  <a:lnTo>
                    <a:pt x="312643" y="7244"/>
                  </a:lnTo>
                  <a:lnTo>
                    <a:pt x="341966" y="27003"/>
                  </a:lnTo>
                  <a:lnTo>
                    <a:pt x="361736" y="56310"/>
                  </a:lnTo>
                  <a:lnTo>
                    <a:pt x="368985" y="92201"/>
                  </a:lnTo>
                  <a:lnTo>
                    <a:pt x="362395" y="141281"/>
                  </a:lnTo>
                  <a:lnTo>
                    <a:pt x="343796" y="185368"/>
                  </a:lnTo>
                  <a:lnTo>
                    <a:pt x="314948" y="222710"/>
                  </a:lnTo>
                  <a:lnTo>
                    <a:pt x="277609" y="251554"/>
                  </a:lnTo>
                  <a:lnTo>
                    <a:pt x="233538" y="270146"/>
                  </a:lnTo>
                  <a:lnTo>
                    <a:pt x="184492" y="276732"/>
                  </a:lnTo>
                  <a:lnTo>
                    <a:pt x="135447" y="270146"/>
                  </a:lnTo>
                  <a:lnTo>
                    <a:pt x="91376" y="251554"/>
                  </a:lnTo>
                  <a:lnTo>
                    <a:pt x="54036" y="222710"/>
                  </a:lnTo>
                  <a:lnTo>
                    <a:pt x="25188" y="185368"/>
                  </a:lnTo>
                  <a:lnTo>
                    <a:pt x="6590" y="141281"/>
                  </a:lnTo>
                  <a:lnTo>
                    <a:pt x="0" y="92201"/>
                  </a:lnTo>
                </a:path>
                <a:path w="369569" h="2122170">
                  <a:moveTo>
                    <a:pt x="368985" y="92201"/>
                  </a:moveTo>
                  <a:lnTo>
                    <a:pt x="368985" y="2121662"/>
                  </a:lnTo>
                </a:path>
              </a:pathLst>
            </a:custGeom>
            <a:ln w="25908">
              <a:solidFill>
                <a:srgbClr val="000000"/>
              </a:solidFill>
            </a:ln>
          </p:spPr>
          <p:txBody>
            <a:bodyPr wrap="square" lIns="0" tIns="0" rIns="0" bIns="0" rtlCol="0"/>
            <a:lstStyle/>
            <a:p>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6842" y="461899"/>
            <a:ext cx="3288665" cy="467436"/>
          </a:xfrm>
          <a:prstGeom prst="rect">
            <a:avLst/>
          </a:prstGeom>
        </p:spPr>
        <p:txBody>
          <a:bodyPr vert="horz" wrap="square" lIns="0" tIns="13335" rIns="0" bIns="0" rtlCol="0">
            <a:spAutoFit/>
          </a:bodyPr>
          <a:lstStyle/>
          <a:p>
            <a:pPr marL="12700">
              <a:lnSpc>
                <a:spcPct val="100000"/>
              </a:lnSpc>
              <a:spcBef>
                <a:spcPts val="105"/>
              </a:spcBef>
            </a:pPr>
            <a:r>
              <a:rPr lang="en-US" spc="-10" dirty="0" err="1"/>
              <a:t>Desventajas</a:t>
            </a:r>
            <a:endParaRPr spc="-10" dirty="0"/>
          </a:p>
        </p:txBody>
      </p:sp>
      <p:sp>
        <p:nvSpPr>
          <p:cNvPr id="4" name="object 4"/>
          <p:cNvSpPr txBox="1"/>
          <p:nvPr/>
        </p:nvSpPr>
        <p:spPr>
          <a:xfrm>
            <a:off x="535940" y="1607261"/>
            <a:ext cx="7858759" cy="1503617"/>
          </a:xfrm>
          <a:prstGeom prst="rect">
            <a:avLst/>
          </a:prstGeom>
        </p:spPr>
        <p:txBody>
          <a:bodyPr vert="horz" wrap="square" lIns="0" tIns="13335" rIns="0" bIns="0" rtlCol="0">
            <a:spAutoFit/>
          </a:bodyPr>
          <a:lstStyle/>
          <a:p>
            <a:pPr marL="354965" marR="5080" indent="-342265">
              <a:lnSpc>
                <a:spcPct val="100000"/>
              </a:lnSpc>
              <a:spcBef>
                <a:spcPts val="105"/>
              </a:spcBef>
              <a:buFont typeface="Arial"/>
              <a:buChar char="•"/>
              <a:tabLst>
                <a:tab pos="354965" algn="l"/>
                <a:tab pos="355600" algn="l"/>
              </a:tabLst>
            </a:pPr>
            <a:r>
              <a:rPr lang="es-ES" sz="3200" dirty="0">
                <a:latin typeface="Calibri"/>
                <a:cs typeface="Calibri"/>
              </a:rPr>
              <a:t>La programación extrema se centra en el código más que en el diseño.
</a:t>
            </a:r>
            <a:endParaRPr sz="3200" dirty="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6842" y="461899"/>
            <a:ext cx="3288665" cy="467436"/>
          </a:xfrm>
          <a:prstGeom prst="rect">
            <a:avLst/>
          </a:prstGeom>
        </p:spPr>
        <p:txBody>
          <a:bodyPr vert="horz" wrap="square" lIns="0" tIns="13335" rIns="0" bIns="0" rtlCol="0">
            <a:spAutoFit/>
          </a:bodyPr>
          <a:lstStyle/>
          <a:p>
            <a:pPr marL="12700">
              <a:lnSpc>
                <a:spcPct val="100000"/>
              </a:lnSpc>
              <a:spcBef>
                <a:spcPts val="105"/>
              </a:spcBef>
            </a:pPr>
            <a:r>
              <a:rPr lang="en-US" spc="-10" dirty="0" err="1"/>
              <a:t>Desventajas</a:t>
            </a:r>
            <a:endParaRPr spc="-10" dirty="0"/>
          </a:p>
        </p:txBody>
      </p:sp>
      <p:sp>
        <p:nvSpPr>
          <p:cNvPr id="4" name="object 4"/>
          <p:cNvSpPr txBox="1"/>
          <p:nvPr/>
        </p:nvSpPr>
        <p:spPr>
          <a:xfrm>
            <a:off x="535940" y="1607261"/>
            <a:ext cx="7962265" cy="1490793"/>
          </a:xfrm>
          <a:prstGeom prst="rect">
            <a:avLst/>
          </a:prstGeom>
        </p:spPr>
        <p:txBody>
          <a:bodyPr vert="horz" wrap="square" lIns="0" tIns="13335" rIns="0" bIns="0" rtlCol="0">
            <a:spAutoFit/>
          </a:bodyPr>
          <a:lstStyle/>
          <a:p>
            <a:pPr marL="354965" marR="5080" indent="-342265">
              <a:lnSpc>
                <a:spcPct val="100000"/>
              </a:lnSpc>
              <a:spcBef>
                <a:spcPts val="105"/>
              </a:spcBef>
              <a:buFont typeface="Arial"/>
              <a:buChar char="•"/>
              <a:tabLst>
                <a:tab pos="354965" algn="l"/>
                <a:tab pos="355600" algn="l"/>
                <a:tab pos="960755" algn="l"/>
              </a:tabLst>
            </a:pPr>
            <a:r>
              <a:rPr lang="es-ES" sz="3200" spc="-25" dirty="0">
                <a:latin typeface="Calibri"/>
                <a:cs typeface="Calibri"/>
              </a:rPr>
              <a:t>XP requiere una planificación detallada desde el principio debido a los cambios en los costos y el alcance.</a:t>
            </a:r>
            <a:endParaRPr sz="3200" dirty="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6842" y="461899"/>
            <a:ext cx="3288665" cy="467436"/>
          </a:xfrm>
          <a:prstGeom prst="rect">
            <a:avLst/>
          </a:prstGeom>
        </p:spPr>
        <p:txBody>
          <a:bodyPr vert="horz" wrap="square" lIns="0" tIns="13335" rIns="0" bIns="0" rtlCol="0">
            <a:spAutoFit/>
          </a:bodyPr>
          <a:lstStyle/>
          <a:p>
            <a:pPr marL="12700">
              <a:lnSpc>
                <a:spcPct val="100000"/>
              </a:lnSpc>
              <a:spcBef>
                <a:spcPts val="105"/>
              </a:spcBef>
            </a:pPr>
            <a:r>
              <a:rPr lang="en-US" spc="-10" dirty="0" err="1"/>
              <a:t>Desventajas</a:t>
            </a:r>
            <a:endParaRPr spc="-10" dirty="0"/>
          </a:p>
        </p:txBody>
      </p:sp>
      <p:sp>
        <p:nvSpPr>
          <p:cNvPr id="4" name="object 4"/>
          <p:cNvSpPr txBox="1"/>
          <p:nvPr/>
        </p:nvSpPr>
        <p:spPr>
          <a:xfrm>
            <a:off x="535940" y="1607261"/>
            <a:ext cx="7999730" cy="1503617"/>
          </a:xfrm>
          <a:prstGeom prst="rect">
            <a:avLst/>
          </a:prstGeom>
        </p:spPr>
        <p:txBody>
          <a:bodyPr vert="horz" wrap="square" lIns="0" tIns="13335" rIns="0" bIns="0" rtlCol="0">
            <a:spAutoFit/>
          </a:bodyPr>
          <a:lstStyle/>
          <a:p>
            <a:pPr marL="354965" marR="5080" indent="-342265">
              <a:lnSpc>
                <a:spcPct val="100000"/>
              </a:lnSpc>
              <a:spcBef>
                <a:spcPts val="105"/>
              </a:spcBef>
              <a:buFont typeface="Arial"/>
              <a:buChar char="•"/>
              <a:tabLst>
                <a:tab pos="354965" algn="l"/>
                <a:tab pos="355600" algn="l"/>
              </a:tabLst>
            </a:pPr>
            <a:r>
              <a:rPr lang="es-ES" sz="3200" dirty="0">
                <a:latin typeface="Calibri"/>
                <a:cs typeface="Calibri"/>
              </a:rPr>
              <a:t>XP no mide/planifica el control de calidad de la codificación.
</a:t>
            </a:r>
            <a:endParaRPr sz="32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06242" y="2771901"/>
            <a:ext cx="3499358" cy="467436"/>
          </a:xfrm>
          <a:prstGeom prst="rect">
            <a:avLst/>
          </a:prstGeom>
        </p:spPr>
        <p:txBody>
          <a:bodyPr vert="horz" wrap="square" lIns="0" tIns="13335" rIns="0" bIns="0" rtlCol="0">
            <a:spAutoFit/>
          </a:bodyPr>
          <a:lstStyle/>
          <a:p>
            <a:pPr marL="12700">
              <a:lnSpc>
                <a:spcPct val="100000"/>
              </a:lnSpc>
              <a:spcBef>
                <a:spcPts val="105"/>
              </a:spcBef>
            </a:pPr>
            <a:r>
              <a:rPr dirty="0"/>
              <a:t>1.</a:t>
            </a:r>
            <a:r>
              <a:rPr spc="-5" dirty="0"/>
              <a:t> </a:t>
            </a:r>
            <a:r>
              <a:rPr lang="en-US" spc="-10" dirty="0" err="1"/>
              <a:t>Visión</a:t>
            </a:r>
            <a:r>
              <a:rPr lang="en-US" spc="-10" dirty="0"/>
              <a:t> general</a:t>
            </a:r>
            <a:endParaRPr spc="-10" dirty="0"/>
          </a:p>
        </p:txBody>
      </p:sp>
      <p:grpSp>
        <p:nvGrpSpPr>
          <p:cNvPr id="4" name="object 4"/>
          <p:cNvGrpSpPr/>
          <p:nvPr/>
        </p:nvGrpSpPr>
        <p:grpSpPr>
          <a:xfrm>
            <a:off x="815339" y="1688592"/>
            <a:ext cx="7515225" cy="2978150"/>
            <a:chOff x="815339" y="1688592"/>
            <a:chExt cx="7515225" cy="2978150"/>
          </a:xfrm>
        </p:grpSpPr>
        <p:sp>
          <p:nvSpPr>
            <p:cNvPr id="5" name="object 5"/>
            <p:cNvSpPr/>
            <p:nvPr/>
          </p:nvSpPr>
          <p:spPr>
            <a:xfrm>
              <a:off x="828293" y="1701546"/>
              <a:ext cx="7489190" cy="2952115"/>
            </a:xfrm>
            <a:custGeom>
              <a:avLst/>
              <a:gdLst/>
              <a:ahLst/>
              <a:cxnLst/>
              <a:rect l="l" t="t" r="r" b="b"/>
              <a:pathLst>
                <a:path w="7489190" h="2952115">
                  <a:moveTo>
                    <a:pt x="0" y="553465"/>
                  </a:moveTo>
                  <a:lnTo>
                    <a:pt x="6590" y="504440"/>
                  </a:lnTo>
                  <a:lnTo>
                    <a:pt x="25188" y="460389"/>
                  </a:lnTo>
                  <a:lnTo>
                    <a:pt x="54036" y="423068"/>
                  </a:lnTo>
                  <a:lnTo>
                    <a:pt x="91376" y="394236"/>
                  </a:lnTo>
                  <a:lnTo>
                    <a:pt x="135447" y="375648"/>
                  </a:lnTo>
                  <a:lnTo>
                    <a:pt x="184492" y="369062"/>
                  </a:lnTo>
                  <a:lnTo>
                    <a:pt x="7119874" y="369062"/>
                  </a:lnTo>
                  <a:lnTo>
                    <a:pt x="7119874" y="184530"/>
                  </a:lnTo>
                  <a:lnTo>
                    <a:pt x="7126469" y="135451"/>
                  </a:lnTo>
                  <a:lnTo>
                    <a:pt x="7145081" y="91364"/>
                  </a:lnTo>
                  <a:lnTo>
                    <a:pt x="7173944" y="54022"/>
                  </a:lnTo>
                  <a:lnTo>
                    <a:pt x="7211295" y="25178"/>
                  </a:lnTo>
                  <a:lnTo>
                    <a:pt x="7255370" y="6586"/>
                  </a:lnTo>
                  <a:lnTo>
                    <a:pt x="7304405" y="0"/>
                  </a:lnTo>
                  <a:lnTo>
                    <a:pt x="7353484" y="6586"/>
                  </a:lnTo>
                  <a:lnTo>
                    <a:pt x="7397571" y="25178"/>
                  </a:lnTo>
                  <a:lnTo>
                    <a:pt x="7434913" y="54022"/>
                  </a:lnTo>
                  <a:lnTo>
                    <a:pt x="7463757" y="91364"/>
                  </a:lnTo>
                  <a:lnTo>
                    <a:pt x="7482349" y="135451"/>
                  </a:lnTo>
                  <a:lnTo>
                    <a:pt x="7488935" y="184530"/>
                  </a:lnTo>
                  <a:lnTo>
                    <a:pt x="7488935" y="2398522"/>
                  </a:lnTo>
                  <a:lnTo>
                    <a:pt x="7482349" y="2447547"/>
                  </a:lnTo>
                  <a:lnTo>
                    <a:pt x="7463757" y="2491598"/>
                  </a:lnTo>
                  <a:lnTo>
                    <a:pt x="7434913" y="2528919"/>
                  </a:lnTo>
                  <a:lnTo>
                    <a:pt x="7397571" y="2557751"/>
                  </a:lnTo>
                  <a:lnTo>
                    <a:pt x="7353484" y="2576339"/>
                  </a:lnTo>
                  <a:lnTo>
                    <a:pt x="7304405" y="2582926"/>
                  </a:lnTo>
                  <a:lnTo>
                    <a:pt x="368998" y="2582926"/>
                  </a:lnTo>
                  <a:lnTo>
                    <a:pt x="368998" y="2767456"/>
                  </a:lnTo>
                  <a:lnTo>
                    <a:pt x="362408" y="2816536"/>
                  </a:lnTo>
                  <a:lnTo>
                    <a:pt x="343809" y="2860623"/>
                  </a:lnTo>
                  <a:lnTo>
                    <a:pt x="314961" y="2897965"/>
                  </a:lnTo>
                  <a:lnTo>
                    <a:pt x="277622" y="2926809"/>
                  </a:lnTo>
                  <a:lnTo>
                    <a:pt x="233550" y="2945401"/>
                  </a:lnTo>
                  <a:lnTo>
                    <a:pt x="184505" y="2951987"/>
                  </a:lnTo>
                  <a:lnTo>
                    <a:pt x="135460" y="2945401"/>
                  </a:lnTo>
                  <a:lnTo>
                    <a:pt x="91388" y="2926809"/>
                  </a:lnTo>
                  <a:lnTo>
                    <a:pt x="54049" y="2897965"/>
                  </a:lnTo>
                  <a:lnTo>
                    <a:pt x="25201" y="2860623"/>
                  </a:lnTo>
                  <a:lnTo>
                    <a:pt x="6603" y="2816536"/>
                  </a:lnTo>
                  <a:lnTo>
                    <a:pt x="12" y="2767456"/>
                  </a:lnTo>
                  <a:lnTo>
                    <a:pt x="0" y="553465"/>
                  </a:lnTo>
                  <a:close/>
                </a:path>
                <a:path w="7489190" h="2952115">
                  <a:moveTo>
                    <a:pt x="7119874" y="369062"/>
                  </a:moveTo>
                  <a:lnTo>
                    <a:pt x="7304405" y="369062"/>
                  </a:lnTo>
                  <a:lnTo>
                    <a:pt x="7353484" y="362466"/>
                  </a:lnTo>
                  <a:lnTo>
                    <a:pt x="7397571" y="343854"/>
                  </a:lnTo>
                  <a:lnTo>
                    <a:pt x="7434913" y="314991"/>
                  </a:lnTo>
                  <a:lnTo>
                    <a:pt x="7463757" y="277640"/>
                  </a:lnTo>
                  <a:lnTo>
                    <a:pt x="7482349" y="233565"/>
                  </a:lnTo>
                  <a:lnTo>
                    <a:pt x="7488935" y="184530"/>
                  </a:lnTo>
                </a:path>
              </a:pathLst>
            </a:custGeom>
            <a:ln w="25908">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7935213" y="1873123"/>
              <a:ext cx="210438" cy="210438"/>
            </a:xfrm>
            <a:prstGeom prst="rect">
              <a:avLst/>
            </a:prstGeom>
          </p:spPr>
        </p:pic>
        <p:sp>
          <p:nvSpPr>
            <p:cNvPr id="7" name="object 7"/>
            <p:cNvSpPr/>
            <p:nvPr/>
          </p:nvSpPr>
          <p:spPr>
            <a:xfrm>
              <a:off x="828306" y="2162810"/>
              <a:ext cx="369570" cy="2122170"/>
            </a:xfrm>
            <a:custGeom>
              <a:avLst/>
              <a:gdLst/>
              <a:ahLst/>
              <a:cxnLst/>
              <a:rect l="l" t="t" r="r" b="b"/>
              <a:pathLst>
                <a:path w="369569" h="2122170">
                  <a:moveTo>
                    <a:pt x="184480" y="276732"/>
                  </a:moveTo>
                  <a:lnTo>
                    <a:pt x="184480" y="92201"/>
                  </a:lnTo>
                  <a:lnTo>
                    <a:pt x="211499" y="27003"/>
                  </a:lnTo>
                  <a:lnTo>
                    <a:pt x="276732" y="0"/>
                  </a:lnTo>
                  <a:lnTo>
                    <a:pt x="312643" y="7244"/>
                  </a:lnTo>
                  <a:lnTo>
                    <a:pt x="341966" y="27003"/>
                  </a:lnTo>
                  <a:lnTo>
                    <a:pt x="361736" y="56310"/>
                  </a:lnTo>
                  <a:lnTo>
                    <a:pt x="368985" y="92201"/>
                  </a:lnTo>
                  <a:lnTo>
                    <a:pt x="362395" y="141281"/>
                  </a:lnTo>
                  <a:lnTo>
                    <a:pt x="343796" y="185368"/>
                  </a:lnTo>
                  <a:lnTo>
                    <a:pt x="314948" y="222710"/>
                  </a:lnTo>
                  <a:lnTo>
                    <a:pt x="277609" y="251554"/>
                  </a:lnTo>
                  <a:lnTo>
                    <a:pt x="233538" y="270146"/>
                  </a:lnTo>
                  <a:lnTo>
                    <a:pt x="184492" y="276732"/>
                  </a:lnTo>
                  <a:lnTo>
                    <a:pt x="135447" y="270146"/>
                  </a:lnTo>
                  <a:lnTo>
                    <a:pt x="91376" y="251554"/>
                  </a:lnTo>
                  <a:lnTo>
                    <a:pt x="54036" y="222710"/>
                  </a:lnTo>
                  <a:lnTo>
                    <a:pt x="25188" y="185368"/>
                  </a:lnTo>
                  <a:lnTo>
                    <a:pt x="6590" y="141281"/>
                  </a:lnTo>
                  <a:lnTo>
                    <a:pt x="0" y="92201"/>
                  </a:lnTo>
                </a:path>
                <a:path w="369569" h="2122170">
                  <a:moveTo>
                    <a:pt x="368985" y="92201"/>
                  </a:moveTo>
                  <a:lnTo>
                    <a:pt x="368985" y="2121662"/>
                  </a:lnTo>
                </a:path>
              </a:pathLst>
            </a:custGeom>
            <a:ln w="25908">
              <a:solidFill>
                <a:srgbClr val="000000"/>
              </a:solidFill>
            </a:ln>
          </p:spPr>
          <p:txBody>
            <a:bodyPr wrap="square" lIns="0" tIns="0" rIns="0" bIns="0" rtlCol="0"/>
            <a:lstStyle/>
            <a:p>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6842" y="461899"/>
            <a:ext cx="3288665" cy="467436"/>
          </a:xfrm>
          <a:prstGeom prst="rect">
            <a:avLst/>
          </a:prstGeom>
        </p:spPr>
        <p:txBody>
          <a:bodyPr vert="horz" wrap="square" lIns="0" tIns="13335" rIns="0" bIns="0" rtlCol="0">
            <a:spAutoFit/>
          </a:bodyPr>
          <a:lstStyle/>
          <a:p>
            <a:pPr marL="12700">
              <a:lnSpc>
                <a:spcPct val="100000"/>
              </a:lnSpc>
              <a:spcBef>
                <a:spcPts val="105"/>
              </a:spcBef>
            </a:pPr>
            <a:r>
              <a:rPr lang="en-US" spc="-10" dirty="0" err="1"/>
              <a:t>Desventajas</a:t>
            </a:r>
            <a:endParaRPr spc="-10" dirty="0"/>
          </a:p>
        </p:txBody>
      </p:sp>
      <p:sp>
        <p:nvSpPr>
          <p:cNvPr id="4" name="object 4"/>
          <p:cNvSpPr txBox="1"/>
          <p:nvPr/>
        </p:nvSpPr>
        <p:spPr>
          <a:xfrm>
            <a:off x="535940" y="1607261"/>
            <a:ext cx="7625715" cy="3473387"/>
          </a:xfrm>
          <a:prstGeom prst="rect">
            <a:avLst/>
          </a:prstGeom>
        </p:spPr>
        <p:txBody>
          <a:bodyPr vert="horz" wrap="square" lIns="0" tIns="13335" rIns="0" bIns="0" rtlCol="0">
            <a:spAutoFit/>
          </a:bodyPr>
          <a:lstStyle/>
          <a:p>
            <a:pPr marL="354965" marR="5080" indent="-342265">
              <a:lnSpc>
                <a:spcPct val="100000"/>
              </a:lnSpc>
              <a:spcBef>
                <a:spcPts val="105"/>
              </a:spcBef>
              <a:buFont typeface="Arial"/>
              <a:buChar char="•"/>
              <a:tabLst>
                <a:tab pos="354965" algn="l"/>
                <a:tab pos="355600" algn="l"/>
                <a:tab pos="2350135" algn="l"/>
                <a:tab pos="4954270" algn="l"/>
              </a:tabLst>
            </a:pPr>
            <a:r>
              <a:rPr lang="es-ES" sz="3200" spc="-105" dirty="0">
                <a:latin typeface="Calibri"/>
                <a:cs typeface="Calibri"/>
              </a:rPr>
              <a:t>Convencer a los desarrolladores para que acepten esta dura práctica no siempre es fácil.	Requiere más disciplina en el equipo y devoción de sus clientes.	</a:t>
            </a:r>
          </a:p>
          <a:p>
            <a:pPr marL="354965" marR="5080" indent="-342265">
              <a:lnSpc>
                <a:spcPct val="100000"/>
              </a:lnSpc>
              <a:spcBef>
                <a:spcPts val="105"/>
              </a:spcBef>
              <a:buFont typeface="Arial"/>
              <a:buChar char="•"/>
              <a:tabLst>
                <a:tab pos="354965" algn="l"/>
                <a:tab pos="355600" algn="l"/>
                <a:tab pos="2350135" algn="l"/>
                <a:tab pos="4954270" algn="l"/>
              </a:tabLst>
            </a:pPr>
            <a:r>
              <a:rPr lang="es-ES" sz="3200" spc="-105" dirty="0">
                <a:latin typeface="Calibri"/>
                <a:cs typeface="Calibri"/>
              </a:rPr>
              <a:t>La gestión de proyectos puede experimentar dificultades relacionadas con
La práctica que cambia durante el ciclo de vida.</a:t>
            </a:r>
            <a:endParaRPr sz="3200" dirty="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6842" y="461899"/>
            <a:ext cx="3288665" cy="467436"/>
          </a:xfrm>
          <a:prstGeom prst="rect">
            <a:avLst/>
          </a:prstGeom>
        </p:spPr>
        <p:txBody>
          <a:bodyPr vert="horz" wrap="square" lIns="0" tIns="13335" rIns="0" bIns="0" rtlCol="0">
            <a:spAutoFit/>
          </a:bodyPr>
          <a:lstStyle/>
          <a:p>
            <a:pPr marL="12700">
              <a:lnSpc>
                <a:spcPct val="100000"/>
              </a:lnSpc>
              <a:spcBef>
                <a:spcPts val="105"/>
              </a:spcBef>
            </a:pPr>
            <a:r>
              <a:rPr lang="en-US" spc="-10" dirty="0" err="1"/>
              <a:t>Desventajas</a:t>
            </a:r>
            <a:endParaRPr spc="-10" dirty="0"/>
          </a:p>
        </p:txBody>
      </p:sp>
      <p:sp>
        <p:nvSpPr>
          <p:cNvPr id="4" name="object 4"/>
          <p:cNvSpPr txBox="1">
            <a:spLocks noGrp="1"/>
          </p:cNvSpPr>
          <p:nvPr>
            <p:ph type="body" idx="1"/>
          </p:nvPr>
        </p:nvSpPr>
        <p:spPr>
          <a:xfrm>
            <a:off x="324468" y="1864867"/>
            <a:ext cx="8495063" cy="752129"/>
          </a:xfrm>
          <a:prstGeom prst="rect">
            <a:avLst/>
          </a:prstGeom>
        </p:spPr>
        <p:txBody>
          <a:bodyPr vert="horz" wrap="square" lIns="0" tIns="13335" rIns="0" bIns="0" rtlCol="0">
            <a:spAutoFit/>
          </a:bodyPr>
          <a:lstStyle/>
          <a:p>
            <a:pPr marL="354965" marR="5080" indent="-342265">
              <a:lnSpc>
                <a:spcPct val="100000"/>
              </a:lnSpc>
              <a:spcBef>
                <a:spcPts val="105"/>
              </a:spcBef>
              <a:buFont typeface="Arial"/>
              <a:buChar char="•"/>
              <a:tabLst>
                <a:tab pos="354965" algn="l"/>
                <a:tab pos="355600" algn="l"/>
                <a:tab pos="1496695" algn="l"/>
              </a:tabLst>
            </a:pPr>
            <a:r>
              <a:rPr lang="es-ES" dirty="0"/>
              <a:t>XP se practica con la programación en pares, lo que generalmente puede conducir a demasiada duplicación de códigos y datos.</a:t>
            </a:r>
            <a:endParaRPr spc="-2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90600" y="262395"/>
            <a:ext cx="7772400" cy="934230"/>
          </a:xfrm>
          <a:prstGeom prst="rect">
            <a:avLst/>
          </a:prstGeom>
        </p:spPr>
        <p:txBody>
          <a:bodyPr vert="horz" wrap="square" lIns="0" tIns="13335" rIns="0" bIns="0" rtlCol="0">
            <a:spAutoFit/>
          </a:bodyPr>
          <a:lstStyle/>
          <a:p>
            <a:pPr marL="12700">
              <a:lnSpc>
                <a:spcPct val="100000"/>
              </a:lnSpc>
              <a:spcBef>
                <a:spcPts val="105"/>
              </a:spcBef>
            </a:pPr>
            <a:r>
              <a:rPr lang="en-US" spc="-10" dirty="0" err="1"/>
              <a:t>Interesante</a:t>
            </a:r>
            <a:r>
              <a:rPr lang="en-US" spc="-10" dirty="0"/>
              <a:t>
</a:t>
            </a:r>
            <a:endParaRPr spc="-10" dirty="0"/>
          </a:p>
        </p:txBody>
      </p:sp>
      <p:sp>
        <p:nvSpPr>
          <p:cNvPr id="3" name="object 3"/>
          <p:cNvSpPr txBox="1"/>
          <p:nvPr/>
        </p:nvSpPr>
        <p:spPr>
          <a:xfrm>
            <a:off x="1447800" y="1615325"/>
            <a:ext cx="6398260" cy="1011174"/>
          </a:xfrm>
          <a:prstGeom prst="rect">
            <a:avLst/>
          </a:prstGeom>
        </p:spPr>
        <p:txBody>
          <a:bodyPr vert="horz" wrap="square" lIns="0" tIns="13335" rIns="0" bIns="0" rtlCol="0">
            <a:spAutoFit/>
          </a:bodyPr>
          <a:lstStyle/>
          <a:p>
            <a:pPr marL="12700">
              <a:lnSpc>
                <a:spcPct val="100000"/>
              </a:lnSpc>
              <a:spcBef>
                <a:spcPts val="105"/>
              </a:spcBef>
            </a:pPr>
            <a:r>
              <a:rPr lang="es-ES" sz="3200" dirty="0">
                <a:latin typeface="Calibri"/>
                <a:cs typeface="Calibri"/>
              </a:rPr>
              <a:t>Existen otras versiones del Modelo:
</a:t>
            </a:r>
            <a:endParaRPr sz="3200" dirty="0">
              <a:latin typeface="Calibri"/>
              <a:cs typeface="Calibri"/>
            </a:endParaRPr>
          </a:p>
        </p:txBody>
      </p:sp>
      <p:pic>
        <p:nvPicPr>
          <p:cNvPr id="4" name="object 4"/>
          <p:cNvPicPr/>
          <p:nvPr/>
        </p:nvPicPr>
        <p:blipFill>
          <a:blip r:embed="rId2" cstate="print"/>
          <a:stretch>
            <a:fillRect/>
          </a:stretch>
        </p:blipFill>
        <p:spPr>
          <a:xfrm>
            <a:off x="2209800" y="2120912"/>
            <a:ext cx="4319016" cy="1859279"/>
          </a:xfrm>
          <a:prstGeom prst="rect">
            <a:avLst/>
          </a:prstGeom>
        </p:spPr>
      </p:pic>
      <p:pic>
        <p:nvPicPr>
          <p:cNvPr id="5" name="object 5"/>
          <p:cNvPicPr/>
          <p:nvPr/>
        </p:nvPicPr>
        <p:blipFill>
          <a:blip r:embed="rId3" cstate="print"/>
          <a:stretch>
            <a:fillRect/>
          </a:stretch>
        </p:blipFill>
        <p:spPr>
          <a:xfrm>
            <a:off x="5562600" y="4084320"/>
            <a:ext cx="3454908" cy="2590800"/>
          </a:xfrm>
          <a:prstGeom prst="rect">
            <a:avLst/>
          </a:prstGeom>
        </p:spPr>
      </p:pic>
      <p:pic>
        <p:nvPicPr>
          <p:cNvPr id="6" name="object 6"/>
          <p:cNvPicPr/>
          <p:nvPr/>
        </p:nvPicPr>
        <p:blipFill>
          <a:blip r:embed="rId4" cstate="print"/>
          <a:stretch>
            <a:fillRect/>
          </a:stretch>
        </p:blipFill>
        <p:spPr>
          <a:xfrm>
            <a:off x="762000" y="4082796"/>
            <a:ext cx="4320540" cy="259232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27933" y="2771901"/>
            <a:ext cx="3081655" cy="467436"/>
          </a:xfrm>
          <a:prstGeom prst="rect">
            <a:avLst/>
          </a:prstGeom>
        </p:spPr>
        <p:txBody>
          <a:bodyPr vert="horz" wrap="square" lIns="0" tIns="13335" rIns="0" bIns="0" rtlCol="0">
            <a:spAutoFit/>
          </a:bodyPr>
          <a:lstStyle/>
          <a:p>
            <a:pPr marL="12700">
              <a:lnSpc>
                <a:spcPct val="100000"/>
              </a:lnSpc>
              <a:spcBef>
                <a:spcPts val="105"/>
              </a:spcBef>
            </a:pPr>
            <a:r>
              <a:rPr dirty="0"/>
              <a:t>6.</a:t>
            </a:r>
            <a:r>
              <a:rPr spc="-5" dirty="0"/>
              <a:t> </a:t>
            </a:r>
            <a:r>
              <a:rPr lang="en-US" spc="-10" dirty="0" err="1"/>
              <a:t>Reflexiones</a:t>
            </a:r>
            <a:endParaRPr spc="-10" dirty="0"/>
          </a:p>
        </p:txBody>
      </p:sp>
      <p:grpSp>
        <p:nvGrpSpPr>
          <p:cNvPr id="4" name="object 4"/>
          <p:cNvGrpSpPr/>
          <p:nvPr/>
        </p:nvGrpSpPr>
        <p:grpSpPr>
          <a:xfrm>
            <a:off x="815339" y="1688592"/>
            <a:ext cx="7515225" cy="2978150"/>
            <a:chOff x="815339" y="1688592"/>
            <a:chExt cx="7515225" cy="2978150"/>
          </a:xfrm>
        </p:grpSpPr>
        <p:sp>
          <p:nvSpPr>
            <p:cNvPr id="5" name="object 5"/>
            <p:cNvSpPr/>
            <p:nvPr/>
          </p:nvSpPr>
          <p:spPr>
            <a:xfrm>
              <a:off x="828293" y="1701546"/>
              <a:ext cx="7489190" cy="2952115"/>
            </a:xfrm>
            <a:custGeom>
              <a:avLst/>
              <a:gdLst/>
              <a:ahLst/>
              <a:cxnLst/>
              <a:rect l="l" t="t" r="r" b="b"/>
              <a:pathLst>
                <a:path w="7489190" h="2952115">
                  <a:moveTo>
                    <a:pt x="0" y="553465"/>
                  </a:moveTo>
                  <a:lnTo>
                    <a:pt x="6590" y="504440"/>
                  </a:lnTo>
                  <a:lnTo>
                    <a:pt x="25188" y="460389"/>
                  </a:lnTo>
                  <a:lnTo>
                    <a:pt x="54036" y="423068"/>
                  </a:lnTo>
                  <a:lnTo>
                    <a:pt x="91376" y="394236"/>
                  </a:lnTo>
                  <a:lnTo>
                    <a:pt x="135447" y="375648"/>
                  </a:lnTo>
                  <a:lnTo>
                    <a:pt x="184492" y="369062"/>
                  </a:lnTo>
                  <a:lnTo>
                    <a:pt x="7119874" y="369062"/>
                  </a:lnTo>
                  <a:lnTo>
                    <a:pt x="7119874" y="184530"/>
                  </a:lnTo>
                  <a:lnTo>
                    <a:pt x="7126469" y="135451"/>
                  </a:lnTo>
                  <a:lnTo>
                    <a:pt x="7145081" y="91364"/>
                  </a:lnTo>
                  <a:lnTo>
                    <a:pt x="7173944" y="54022"/>
                  </a:lnTo>
                  <a:lnTo>
                    <a:pt x="7211295" y="25178"/>
                  </a:lnTo>
                  <a:lnTo>
                    <a:pt x="7255370" y="6586"/>
                  </a:lnTo>
                  <a:lnTo>
                    <a:pt x="7304405" y="0"/>
                  </a:lnTo>
                  <a:lnTo>
                    <a:pt x="7353484" y="6586"/>
                  </a:lnTo>
                  <a:lnTo>
                    <a:pt x="7397571" y="25178"/>
                  </a:lnTo>
                  <a:lnTo>
                    <a:pt x="7434913" y="54022"/>
                  </a:lnTo>
                  <a:lnTo>
                    <a:pt x="7463757" y="91364"/>
                  </a:lnTo>
                  <a:lnTo>
                    <a:pt x="7482349" y="135451"/>
                  </a:lnTo>
                  <a:lnTo>
                    <a:pt x="7488935" y="184530"/>
                  </a:lnTo>
                  <a:lnTo>
                    <a:pt x="7488935" y="2398522"/>
                  </a:lnTo>
                  <a:lnTo>
                    <a:pt x="7482349" y="2447547"/>
                  </a:lnTo>
                  <a:lnTo>
                    <a:pt x="7463757" y="2491598"/>
                  </a:lnTo>
                  <a:lnTo>
                    <a:pt x="7434913" y="2528919"/>
                  </a:lnTo>
                  <a:lnTo>
                    <a:pt x="7397571" y="2557751"/>
                  </a:lnTo>
                  <a:lnTo>
                    <a:pt x="7353484" y="2576339"/>
                  </a:lnTo>
                  <a:lnTo>
                    <a:pt x="7304405" y="2582926"/>
                  </a:lnTo>
                  <a:lnTo>
                    <a:pt x="368998" y="2582926"/>
                  </a:lnTo>
                  <a:lnTo>
                    <a:pt x="368998" y="2767456"/>
                  </a:lnTo>
                  <a:lnTo>
                    <a:pt x="362408" y="2816536"/>
                  </a:lnTo>
                  <a:lnTo>
                    <a:pt x="343809" y="2860623"/>
                  </a:lnTo>
                  <a:lnTo>
                    <a:pt x="314961" y="2897965"/>
                  </a:lnTo>
                  <a:lnTo>
                    <a:pt x="277622" y="2926809"/>
                  </a:lnTo>
                  <a:lnTo>
                    <a:pt x="233550" y="2945401"/>
                  </a:lnTo>
                  <a:lnTo>
                    <a:pt x="184505" y="2951987"/>
                  </a:lnTo>
                  <a:lnTo>
                    <a:pt x="135460" y="2945401"/>
                  </a:lnTo>
                  <a:lnTo>
                    <a:pt x="91388" y="2926809"/>
                  </a:lnTo>
                  <a:lnTo>
                    <a:pt x="54049" y="2897965"/>
                  </a:lnTo>
                  <a:lnTo>
                    <a:pt x="25201" y="2860623"/>
                  </a:lnTo>
                  <a:lnTo>
                    <a:pt x="6603" y="2816536"/>
                  </a:lnTo>
                  <a:lnTo>
                    <a:pt x="12" y="2767456"/>
                  </a:lnTo>
                  <a:lnTo>
                    <a:pt x="0" y="553465"/>
                  </a:lnTo>
                  <a:close/>
                </a:path>
                <a:path w="7489190" h="2952115">
                  <a:moveTo>
                    <a:pt x="7119874" y="369062"/>
                  </a:moveTo>
                  <a:lnTo>
                    <a:pt x="7304405" y="369062"/>
                  </a:lnTo>
                  <a:lnTo>
                    <a:pt x="7353484" y="362466"/>
                  </a:lnTo>
                  <a:lnTo>
                    <a:pt x="7397571" y="343854"/>
                  </a:lnTo>
                  <a:lnTo>
                    <a:pt x="7434913" y="314991"/>
                  </a:lnTo>
                  <a:lnTo>
                    <a:pt x="7463757" y="277640"/>
                  </a:lnTo>
                  <a:lnTo>
                    <a:pt x="7482349" y="233565"/>
                  </a:lnTo>
                  <a:lnTo>
                    <a:pt x="7488935" y="184530"/>
                  </a:lnTo>
                </a:path>
              </a:pathLst>
            </a:custGeom>
            <a:ln w="25908">
              <a:solidFill>
                <a:srgbClr val="00000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7935213" y="1873123"/>
              <a:ext cx="210438" cy="210438"/>
            </a:xfrm>
            <a:prstGeom prst="rect">
              <a:avLst/>
            </a:prstGeom>
          </p:spPr>
        </p:pic>
        <p:sp>
          <p:nvSpPr>
            <p:cNvPr id="7" name="object 7"/>
            <p:cNvSpPr/>
            <p:nvPr/>
          </p:nvSpPr>
          <p:spPr>
            <a:xfrm>
              <a:off x="828306" y="2162810"/>
              <a:ext cx="369570" cy="2122170"/>
            </a:xfrm>
            <a:custGeom>
              <a:avLst/>
              <a:gdLst/>
              <a:ahLst/>
              <a:cxnLst/>
              <a:rect l="l" t="t" r="r" b="b"/>
              <a:pathLst>
                <a:path w="369569" h="2122170">
                  <a:moveTo>
                    <a:pt x="184480" y="276732"/>
                  </a:moveTo>
                  <a:lnTo>
                    <a:pt x="184480" y="92201"/>
                  </a:lnTo>
                  <a:lnTo>
                    <a:pt x="211499" y="27003"/>
                  </a:lnTo>
                  <a:lnTo>
                    <a:pt x="276732" y="0"/>
                  </a:lnTo>
                  <a:lnTo>
                    <a:pt x="312643" y="7244"/>
                  </a:lnTo>
                  <a:lnTo>
                    <a:pt x="341966" y="27003"/>
                  </a:lnTo>
                  <a:lnTo>
                    <a:pt x="361736" y="56310"/>
                  </a:lnTo>
                  <a:lnTo>
                    <a:pt x="368985" y="92201"/>
                  </a:lnTo>
                  <a:lnTo>
                    <a:pt x="362395" y="141281"/>
                  </a:lnTo>
                  <a:lnTo>
                    <a:pt x="343796" y="185368"/>
                  </a:lnTo>
                  <a:lnTo>
                    <a:pt x="314948" y="222710"/>
                  </a:lnTo>
                  <a:lnTo>
                    <a:pt x="277609" y="251554"/>
                  </a:lnTo>
                  <a:lnTo>
                    <a:pt x="233538" y="270146"/>
                  </a:lnTo>
                  <a:lnTo>
                    <a:pt x="184492" y="276732"/>
                  </a:lnTo>
                  <a:lnTo>
                    <a:pt x="135447" y="270146"/>
                  </a:lnTo>
                  <a:lnTo>
                    <a:pt x="91376" y="251554"/>
                  </a:lnTo>
                  <a:lnTo>
                    <a:pt x="54036" y="222710"/>
                  </a:lnTo>
                  <a:lnTo>
                    <a:pt x="25188" y="185368"/>
                  </a:lnTo>
                  <a:lnTo>
                    <a:pt x="6590" y="141281"/>
                  </a:lnTo>
                  <a:lnTo>
                    <a:pt x="0" y="92201"/>
                  </a:lnTo>
                </a:path>
                <a:path w="369569" h="2122170">
                  <a:moveTo>
                    <a:pt x="368985" y="92201"/>
                  </a:moveTo>
                  <a:lnTo>
                    <a:pt x="368985" y="2121662"/>
                  </a:lnTo>
                </a:path>
              </a:pathLst>
            </a:custGeom>
            <a:ln w="25908">
              <a:solidFill>
                <a:srgbClr val="000000"/>
              </a:solidFill>
            </a:ln>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335" rIns="0" bIns="0" rtlCol="0">
            <a:spAutoFit/>
          </a:bodyPr>
          <a:lstStyle/>
          <a:p>
            <a:pPr marL="1824355">
              <a:lnSpc>
                <a:spcPct val="100000"/>
              </a:lnSpc>
              <a:spcBef>
                <a:spcPts val="105"/>
              </a:spcBef>
            </a:pPr>
            <a:r>
              <a:rPr lang="en-US" spc="-10" dirty="0" err="1"/>
              <a:t>Reflexiones</a:t>
            </a:r>
            <a:endParaRPr spc="-10" dirty="0"/>
          </a:p>
        </p:txBody>
      </p:sp>
      <p:pic>
        <p:nvPicPr>
          <p:cNvPr id="4" name="object 4"/>
          <p:cNvPicPr/>
          <p:nvPr/>
        </p:nvPicPr>
        <p:blipFill>
          <a:blip r:embed="rId2" cstate="print"/>
          <a:stretch>
            <a:fillRect/>
          </a:stretch>
        </p:blipFill>
        <p:spPr>
          <a:xfrm>
            <a:off x="1924811" y="1421891"/>
            <a:ext cx="5294376" cy="5090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33161" y="452973"/>
            <a:ext cx="5263039" cy="467436"/>
          </a:xfrm>
          <a:prstGeom prst="rect">
            <a:avLst/>
          </a:prstGeom>
        </p:spPr>
        <p:txBody>
          <a:bodyPr vert="horz" wrap="square" lIns="0" tIns="13335" rIns="0" bIns="0" rtlCol="0">
            <a:spAutoFit/>
          </a:bodyPr>
          <a:lstStyle/>
          <a:p>
            <a:pPr marL="2001520">
              <a:lnSpc>
                <a:spcPct val="100000"/>
              </a:lnSpc>
              <a:spcBef>
                <a:spcPts val="105"/>
              </a:spcBef>
            </a:pPr>
            <a:r>
              <a:rPr lang="en-US" spc="-10" dirty="0" err="1"/>
              <a:t>Visión</a:t>
            </a:r>
            <a:r>
              <a:rPr lang="en-US" spc="-10" dirty="0"/>
              <a:t> general</a:t>
            </a:r>
            <a:endParaRPr spc="-10" dirty="0"/>
          </a:p>
        </p:txBody>
      </p:sp>
      <p:sp>
        <p:nvSpPr>
          <p:cNvPr id="4" name="object 4"/>
          <p:cNvSpPr txBox="1">
            <a:spLocks noGrp="1"/>
          </p:cNvSpPr>
          <p:nvPr>
            <p:ph type="body" idx="1"/>
          </p:nvPr>
        </p:nvSpPr>
        <p:spPr>
          <a:xfrm>
            <a:off x="324468" y="1864867"/>
            <a:ext cx="8495063" cy="1503617"/>
          </a:xfrm>
          <a:prstGeom prst="rect">
            <a:avLst/>
          </a:prstGeom>
        </p:spPr>
        <p:txBody>
          <a:bodyPr vert="horz" wrap="square" lIns="0" tIns="13335" rIns="0" bIns="0" rtlCol="0">
            <a:spAutoFit/>
          </a:bodyPr>
          <a:lstStyle/>
          <a:p>
            <a:pPr marL="354965" marR="5080" indent="-342265">
              <a:lnSpc>
                <a:spcPct val="100000"/>
              </a:lnSpc>
              <a:spcBef>
                <a:spcPts val="105"/>
              </a:spcBef>
              <a:buFont typeface="Arial"/>
              <a:buChar char="•"/>
              <a:tabLst>
                <a:tab pos="354965" algn="l"/>
                <a:tab pos="355600" algn="l"/>
              </a:tabLst>
            </a:pPr>
            <a:r>
              <a:rPr lang="es-ES" dirty="0"/>
              <a:t>El "Modelo de Programación Extrema (XP)" es un modelo que representa un método en cuanto a cómo se puede desarrollar el software.
</a:t>
            </a:r>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33161" y="452973"/>
            <a:ext cx="6071520" cy="934230"/>
          </a:xfrm>
          <a:prstGeom prst="rect">
            <a:avLst/>
          </a:prstGeom>
        </p:spPr>
        <p:txBody>
          <a:bodyPr vert="horz" wrap="square" lIns="0" tIns="13335" rIns="0" bIns="0" rtlCol="0">
            <a:spAutoFit/>
          </a:bodyPr>
          <a:lstStyle/>
          <a:p>
            <a:pPr marL="22860">
              <a:lnSpc>
                <a:spcPct val="100000"/>
              </a:lnSpc>
              <a:spcBef>
                <a:spcPts val="105"/>
              </a:spcBef>
            </a:pPr>
            <a:r>
              <a:rPr lang="en-US" dirty="0" err="1"/>
              <a:t>Cronología</a:t>
            </a:r>
            <a:r>
              <a:rPr lang="en-US" dirty="0"/>
              <a:t> de las </a:t>
            </a:r>
            <a:r>
              <a:rPr lang="en-US" dirty="0" err="1"/>
              <a:t>metodologías</a:t>
            </a:r>
            <a:r>
              <a:rPr lang="en-US" dirty="0"/>
              <a:t>
</a:t>
            </a:r>
            <a:endParaRPr spc="-10" dirty="0"/>
          </a:p>
        </p:txBody>
      </p:sp>
      <p:sp>
        <p:nvSpPr>
          <p:cNvPr id="4" name="object 4"/>
          <p:cNvSpPr txBox="1"/>
          <p:nvPr/>
        </p:nvSpPr>
        <p:spPr>
          <a:xfrm>
            <a:off x="8504681" y="642680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6</a:t>
            </a:r>
            <a:endParaRPr sz="1200">
              <a:latin typeface="Calibri"/>
              <a:cs typeface="Calibri"/>
            </a:endParaRPr>
          </a:p>
        </p:txBody>
      </p:sp>
      <p:sp>
        <p:nvSpPr>
          <p:cNvPr id="5" name="object 5"/>
          <p:cNvSpPr txBox="1"/>
          <p:nvPr/>
        </p:nvSpPr>
        <p:spPr>
          <a:xfrm>
            <a:off x="905967" y="2511932"/>
            <a:ext cx="8851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1950s</a:t>
            </a:r>
            <a:endParaRPr sz="2800">
              <a:latin typeface="Calibri"/>
              <a:cs typeface="Calibri"/>
            </a:endParaRPr>
          </a:p>
        </p:txBody>
      </p:sp>
      <p:sp>
        <p:nvSpPr>
          <p:cNvPr id="6" name="object 6"/>
          <p:cNvSpPr txBox="1"/>
          <p:nvPr/>
        </p:nvSpPr>
        <p:spPr>
          <a:xfrm>
            <a:off x="2579623" y="2511932"/>
            <a:ext cx="1568450"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Code</a:t>
            </a:r>
            <a:r>
              <a:rPr sz="2800" spc="-55" dirty="0">
                <a:latin typeface="Calibri"/>
                <a:cs typeface="Calibri"/>
              </a:rPr>
              <a:t> </a:t>
            </a:r>
            <a:r>
              <a:rPr sz="2800" dirty="0">
                <a:latin typeface="Calibri"/>
                <a:cs typeface="Calibri"/>
              </a:rPr>
              <a:t>&amp;</a:t>
            </a:r>
            <a:r>
              <a:rPr sz="2800" spc="-35" dirty="0">
                <a:latin typeface="Calibri"/>
                <a:cs typeface="Calibri"/>
              </a:rPr>
              <a:t> </a:t>
            </a:r>
            <a:r>
              <a:rPr sz="2800" spc="-25" dirty="0">
                <a:latin typeface="Calibri"/>
                <a:cs typeface="Calibri"/>
              </a:rPr>
              <a:t>Fix</a:t>
            </a:r>
            <a:endParaRPr sz="2800">
              <a:latin typeface="Calibri"/>
              <a:cs typeface="Calibri"/>
            </a:endParaRPr>
          </a:p>
        </p:txBody>
      </p:sp>
      <p:sp>
        <p:nvSpPr>
          <p:cNvPr id="7" name="object 7"/>
          <p:cNvSpPr txBox="1"/>
          <p:nvPr/>
        </p:nvSpPr>
        <p:spPr>
          <a:xfrm>
            <a:off x="905967" y="3023997"/>
            <a:ext cx="8851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1960s</a:t>
            </a:r>
            <a:endParaRPr sz="2800">
              <a:latin typeface="Calibri"/>
              <a:cs typeface="Calibri"/>
            </a:endParaRPr>
          </a:p>
        </p:txBody>
      </p:sp>
      <p:sp>
        <p:nvSpPr>
          <p:cNvPr id="8" name="object 8"/>
          <p:cNvSpPr txBox="1"/>
          <p:nvPr/>
        </p:nvSpPr>
        <p:spPr>
          <a:xfrm>
            <a:off x="2579623" y="3023997"/>
            <a:ext cx="3922395" cy="452120"/>
          </a:xfrm>
          <a:prstGeom prst="rect">
            <a:avLst/>
          </a:prstGeom>
        </p:spPr>
        <p:txBody>
          <a:bodyPr vert="horz" wrap="square" lIns="0" tIns="12065" rIns="0" bIns="0" rtlCol="0">
            <a:spAutoFit/>
          </a:bodyPr>
          <a:lstStyle/>
          <a:p>
            <a:pPr marL="12700">
              <a:lnSpc>
                <a:spcPct val="100000"/>
              </a:lnSpc>
              <a:spcBef>
                <a:spcPts val="95"/>
              </a:spcBef>
            </a:pPr>
            <a:r>
              <a:rPr sz="2800" spc="-25" dirty="0">
                <a:latin typeface="Calibri"/>
                <a:cs typeface="Calibri"/>
              </a:rPr>
              <a:t>Design-Code-</a:t>
            </a:r>
            <a:r>
              <a:rPr sz="2800" spc="-75" dirty="0">
                <a:latin typeface="Calibri"/>
                <a:cs typeface="Calibri"/>
              </a:rPr>
              <a:t>Test-</a:t>
            </a:r>
            <a:r>
              <a:rPr sz="2800" spc="-10" dirty="0">
                <a:latin typeface="Calibri"/>
                <a:cs typeface="Calibri"/>
              </a:rPr>
              <a:t>Maintain</a:t>
            </a:r>
            <a:endParaRPr sz="2800">
              <a:latin typeface="Calibri"/>
              <a:cs typeface="Calibri"/>
            </a:endParaRPr>
          </a:p>
        </p:txBody>
      </p:sp>
      <p:sp>
        <p:nvSpPr>
          <p:cNvPr id="9" name="object 9"/>
          <p:cNvSpPr txBox="1"/>
          <p:nvPr/>
        </p:nvSpPr>
        <p:spPr>
          <a:xfrm>
            <a:off x="905967" y="3536441"/>
            <a:ext cx="8851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1970s</a:t>
            </a:r>
            <a:endParaRPr sz="2800">
              <a:latin typeface="Calibri"/>
              <a:cs typeface="Calibri"/>
            </a:endParaRPr>
          </a:p>
        </p:txBody>
      </p:sp>
      <p:sp>
        <p:nvSpPr>
          <p:cNvPr id="10" name="object 10"/>
          <p:cNvSpPr txBox="1"/>
          <p:nvPr/>
        </p:nvSpPr>
        <p:spPr>
          <a:xfrm>
            <a:off x="2579623" y="3536441"/>
            <a:ext cx="2360930" cy="452120"/>
          </a:xfrm>
          <a:prstGeom prst="rect">
            <a:avLst/>
          </a:prstGeom>
        </p:spPr>
        <p:txBody>
          <a:bodyPr vert="horz" wrap="square" lIns="0" tIns="12065" rIns="0" bIns="0" rtlCol="0">
            <a:spAutoFit/>
          </a:bodyPr>
          <a:lstStyle/>
          <a:p>
            <a:pPr marL="12700">
              <a:lnSpc>
                <a:spcPct val="100000"/>
              </a:lnSpc>
              <a:spcBef>
                <a:spcPts val="95"/>
              </a:spcBef>
            </a:pPr>
            <a:r>
              <a:rPr sz="2800" spc="-25" dirty="0">
                <a:latin typeface="Calibri"/>
                <a:cs typeface="Calibri"/>
              </a:rPr>
              <a:t>Waterfall</a:t>
            </a:r>
            <a:r>
              <a:rPr sz="2800" spc="-114" dirty="0">
                <a:latin typeface="Calibri"/>
                <a:cs typeface="Calibri"/>
              </a:rPr>
              <a:t> </a:t>
            </a:r>
            <a:r>
              <a:rPr sz="2800" spc="-20" dirty="0">
                <a:latin typeface="Calibri"/>
                <a:cs typeface="Calibri"/>
              </a:rPr>
              <a:t>Model</a:t>
            </a:r>
            <a:endParaRPr sz="2800">
              <a:latin typeface="Calibri"/>
              <a:cs typeface="Calibri"/>
            </a:endParaRPr>
          </a:p>
        </p:txBody>
      </p:sp>
      <p:sp>
        <p:nvSpPr>
          <p:cNvPr id="11" name="object 11"/>
          <p:cNvSpPr txBox="1"/>
          <p:nvPr/>
        </p:nvSpPr>
        <p:spPr>
          <a:xfrm>
            <a:off x="905967" y="4048505"/>
            <a:ext cx="8851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1980s</a:t>
            </a:r>
            <a:endParaRPr sz="2800">
              <a:latin typeface="Calibri"/>
              <a:cs typeface="Calibri"/>
            </a:endParaRPr>
          </a:p>
        </p:txBody>
      </p:sp>
      <p:sp>
        <p:nvSpPr>
          <p:cNvPr id="12" name="object 12"/>
          <p:cNvSpPr txBox="1"/>
          <p:nvPr/>
        </p:nvSpPr>
        <p:spPr>
          <a:xfrm>
            <a:off x="2579623" y="4048505"/>
            <a:ext cx="1840864"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Spiral</a:t>
            </a:r>
            <a:r>
              <a:rPr sz="2800" spc="-135" dirty="0">
                <a:latin typeface="Calibri"/>
                <a:cs typeface="Calibri"/>
              </a:rPr>
              <a:t> </a:t>
            </a:r>
            <a:r>
              <a:rPr sz="2800" spc="-10" dirty="0">
                <a:latin typeface="Calibri"/>
                <a:cs typeface="Calibri"/>
              </a:rPr>
              <a:t>Model</a:t>
            </a:r>
            <a:endParaRPr sz="2800" dirty="0">
              <a:latin typeface="Calibri"/>
              <a:cs typeface="Calibri"/>
            </a:endParaRPr>
          </a:p>
        </p:txBody>
      </p:sp>
      <p:sp>
        <p:nvSpPr>
          <p:cNvPr id="13" name="object 13"/>
          <p:cNvSpPr txBox="1"/>
          <p:nvPr/>
        </p:nvSpPr>
        <p:spPr>
          <a:xfrm>
            <a:off x="905967" y="4560570"/>
            <a:ext cx="8851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1990s</a:t>
            </a:r>
            <a:endParaRPr sz="2800">
              <a:latin typeface="Calibri"/>
              <a:cs typeface="Calibri"/>
            </a:endParaRPr>
          </a:p>
        </p:txBody>
      </p:sp>
      <p:sp>
        <p:nvSpPr>
          <p:cNvPr id="14" name="object 14"/>
          <p:cNvSpPr/>
          <p:nvPr/>
        </p:nvSpPr>
        <p:spPr>
          <a:xfrm>
            <a:off x="2591942" y="4966970"/>
            <a:ext cx="193675" cy="22860"/>
          </a:xfrm>
          <a:custGeom>
            <a:avLst/>
            <a:gdLst/>
            <a:ahLst/>
            <a:cxnLst/>
            <a:rect l="l" t="t" r="r" b="b"/>
            <a:pathLst>
              <a:path w="193675" h="22860">
                <a:moveTo>
                  <a:pt x="193548" y="0"/>
                </a:moveTo>
                <a:lnTo>
                  <a:pt x="0" y="0"/>
                </a:lnTo>
                <a:lnTo>
                  <a:pt x="0" y="22859"/>
                </a:lnTo>
                <a:lnTo>
                  <a:pt x="193548" y="22859"/>
                </a:lnTo>
                <a:lnTo>
                  <a:pt x="193548" y="0"/>
                </a:lnTo>
                <a:close/>
              </a:path>
            </a:pathLst>
          </a:custGeom>
          <a:solidFill>
            <a:srgbClr val="000000"/>
          </a:solidFill>
        </p:spPr>
        <p:txBody>
          <a:bodyPr wrap="square" lIns="0" tIns="0" rIns="0" bIns="0" rtlCol="0"/>
          <a:lstStyle/>
          <a:p>
            <a:endParaRPr/>
          </a:p>
        </p:txBody>
      </p:sp>
      <p:sp>
        <p:nvSpPr>
          <p:cNvPr id="15" name="object 15"/>
          <p:cNvSpPr txBox="1"/>
          <p:nvPr/>
        </p:nvSpPr>
        <p:spPr>
          <a:xfrm>
            <a:off x="2579623" y="4560570"/>
            <a:ext cx="597217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Rapid</a:t>
            </a:r>
            <a:r>
              <a:rPr sz="2800" spc="-65" dirty="0">
                <a:latin typeface="Calibri"/>
                <a:cs typeface="Calibri"/>
              </a:rPr>
              <a:t> </a:t>
            </a:r>
            <a:r>
              <a:rPr sz="2800" u="sng" spc="-10" dirty="0">
                <a:uFill>
                  <a:solidFill>
                    <a:srgbClr val="000000"/>
                  </a:solidFill>
                </a:uFill>
                <a:latin typeface="Calibri"/>
                <a:cs typeface="Calibri"/>
              </a:rPr>
              <a:t>A</a:t>
            </a:r>
            <a:r>
              <a:rPr sz="2800" spc="-10" dirty="0">
                <a:latin typeface="Calibri"/>
                <a:cs typeface="Calibri"/>
              </a:rPr>
              <a:t>pplication</a:t>
            </a:r>
            <a:r>
              <a:rPr sz="2800" spc="-55" dirty="0">
                <a:latin typeface="Calibri"/>
                <a:cs typeface="Calibri"/>
              </a:rPr>
              <a:t> </a:t>
            </a:r>
            <a:r>
              <a:rPr sz="2800" u="sng" spc="-10" dirty="0">
                <a:uFill>
                  <a:solidFill>
                    <a:srgbClr val="000000"/>
                  </a:solidFill>
                </a:uFill>
                <a:latin typeface="Calibri"/>
                <a:cs typeface="Calibri"/>
              </a:rPr>
              <a:t>D</a:t>
            </a:r>
            <a:r>
              <a:rPr sz="2800" spc="-10" dirty="0">
                <a:latin typeface="Calibri"/>
                <a:cs typeface="Calibri"/>
              </a:rPr>
              <a:t>evelopment,</a:t>
            </a:r>
            <a:r>
              <a:rPr sz="2800" spc="-55" dirty="0">
                <a:latin typeface="Calibri"/>
                <a:cs typeface="Calibri"/>
              </a:rPr>
              <a:t> </a:t>
            </a:r>
            <a:r>
              <a:rPr sz="2800" dirty="0">
                <a:latin typeface="Calibri"/>
                <a:cs typeface="Calibri"/>
              </a:rPr>
              <a:t>V</a:t>
            </a:r>
            <a:r>
              <a:rPr sz="2800" spc="-85" dirty="0">
                <a:latin typeface="Calibri"/>
                <a:cs typeface="Calibri"/>
              </a:rPr>
              <a:t> </a:t>
            </a:r>
            <a:r>
              <a:rPr sz="2800" spc="-10" dirty="0">
                <a:latin typeface="Calibri"/>
                <a:cs typeface="Calibri"/>
              </a:rPr>
              <a:t>Model</a:t>
            </a:r>
            <a:endParaRPr sz="2800">
              <a:latin typeface="Calibri"/>
              <a:cs typeface="Calibri"/>
            </a:endParaRPr>
          </a:p>
        </p:txBody>
      </p:sp>
      <p:sp>
        <p:nvSpPr>
          <p:cNvPr id="16" name="object 16"/>
          <p:cNvSpPr txBox="1"/>
          <p:nvPr/>
        </p:nvSpPr>
        <p:spPr>
          <a:xfrm>
            <a:off x="905967" y="5072888"/>
            <a:ext cx="8851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2000s</a:t>
            </a:r>
            <a:endParaRPr sz="2800">
              <a:latin typeface="Calibri"/>
              <a:cs typeface="Calibri"/>
            </a:endParaRPr>
          </a:p>
        </p:txBody>
      </p:sp>
      <p:sp>
        <p:nvSpPr>
          <p:cNvPr id="17" name="object 17"/>
          <p:cNvSpPr txBox="1"/>
          <p:nvPr/>
        </p:nvSpPr>
        <p:spPr>
          <a:xfrm>
            <a:off x="2579623" y="5072888"/>
            <a:ext cx="211518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Agile</a:t>
            </a:r>
            <a:r>
              <a:rPr sz="2800" spc="-70" dirty="0">
                <a:latin typeface="Calibri"/>
                <a:cs typeface="Calibri"/>
              </a:rPr>
              <a:t> </a:t>
            </a:r>
            <a:r>
              <a:rPr sz="2800" spc="-10" dirty="0">
                <a:latin typeface="Calibri"/>
                <a:cs typeface="Calibri"/>
              </a:rPr>
              <a:t>Methods</a:t>
            </a:r>
            <a:endParaRPr sz="2800">
              <a:latin typeface="Calibri"/>
              <a:cs typeface="Calibri"/>
            </a:endParaRPr>
          </a:p>
        </p:txBody>
      </p:sp>
      <p:grpSp>
        <p:nvGrpSpPr>
          <p:cNvPr id="18" name="object 18"/>
          <p:cNvGrpSpPr/>
          <p:nvPr/>
        </p:nvGrpSpPr>
        <p:grpSpPr>
          <a:xfrm>
            <a:off x="900683" y="2273807"/>
            <a:ext cx="7559040" cy="4328160"/>
            <a:chOff x="900683" y="2273807"/>
            <a:chExt cx="7559040" cy="4328160"/>
          </a:xfrm>
        </p:grpSpPr>
        <p:sp>
          <p:nvSpPr>
            <p:cNvPr id="19" name="object 19"/>
            <p:cNvSpPr/>
            <p:nvPr/>
          </p:nvSpPr>
          <p:spPr>
            <a:xfrm>
              <a:off x="1691639" y="2278379"/>
              <a:ext cx="937260" cy="4319270"/>
            </a:xfrm>
            <a:custGeom>
              <a:avLst/>
              <a:gdLst/>
              <a:ahLst/>
              <a:cxnLst/>
              <a:rect l="l" t="t" r="r" b="b"/>
              <a:pathLst>
                <a:path w="937260" h="4319270">
                  <a:moveTo>
                    <a:pt x="702945" y="0"/>
                  </a:moveTo>
                  <a:lnTo>
                    <a:pt x="234315" y="0"/>
                  </a:lnTo>
                  <a:lnTo>
                    <a:pt x="234315" y="3238373"/>
                  </a:lnTo>
                  <a:lnTo>
                    <a:pt x="0" y="3238373"/>
                  </a:lnTo>
                  <a:lnTo>
                    <a:pt x="468630" y="4319016"/>
                  </a:lnTo>
                  <a:lnTo>
                    <a:pt x="937260" y="3238373"/>
                  </a:lnTo>
                  <a:lnTo>
                    <a:pt x="702945" y="3238373"/>
                  </a:lnTo>
                  <a:lnTo>
                    <a:pt x="702945" y="0"/>
                  </a:lnTo>
                  <a:close/>
                </a:path>
              </a:pathLst>
            </a:custGeom>
            <a:solidFill>
              <a:srgbClr val="000000"/>
            </a:solidFill>
          </p:spPr>
          <p:txBody>
            <a:bodyPr wrap="square" lIns="0" tIns="0" rIns="0" bIns="0" rtlCol="0"/>
            <a:lstStyle/>
            <a:p>
              <a:endParaRPr/>
            </a:p>
          </p:txBody>
        </p:sp>
        <p:sp>
          <p:nvSpPr>
            <p:cNvPr id="20" name="object 20"/>
            <p:cNvSpPr/>
            <p:nvPr/>
          </p:nvSpPr>
          <p:spPr>
            <a:xfrm>
              <a:off x="1691639" y="2278379"/>
              <a:ext cx="937260" cy="4319270"/>
            </a:xfrm>
            <a:custGeom>
              <a:avLst/>
              <a:gdLst/>
              <a:ahLst/>
              <a:cxnLst/>
              <a:rect l="l" t="t" r="r" b="b"/>
              <a:pathLst>
                <a:path w="937260" h="4319270">
                  <a:moveTo>
                    <a:pt x="0" y="3238373"/>
                  </a:moveTo>
                  <a:lnTo>
                    <a:pt x="234315" y="3238373"/>
                  </a:lnTo>
                  <a:lnTo>
                    <a:pt x="234315" y="0"/>
                  </a:lnTo>
                  <a:lnTo>
                    <a:pt x="702945" y="0"/>
                  </a:lnTo>
                  <a:lnTo>
                    <a:pt x="702945" y="3238373"/>
                  </a:lnTo>
                  <a:lnTo>
                    <a:pt x="937260" y="3238373"/>
                  </a:lnTo>
                  <a:lnTo>
                    <a:pt x="468630" y="4319016"/>
                  </a:lnTo>
                  <a:lnTo>
                    <a:pt x="0" y="3238373"/>
                  </a:lnTo>
                  <a:close/>
                </a:path>
              </a:pathLst>
            </a:custGeom>
            <a:ln w="9144">
              <a:solidFill>
                <a:srgbClr val="000000"/>
              </a:solidFill>
            </a:ln>
          </p:spPr>
          <p:txBody>
            <a:bodyPr wrap="square" lIns="0" tIns="0" rIns="0" bIns="0" rtlCol="0"/>
            <a:lstStyle/>
            <a:p>
              <a:endParaRPr/>
            </a:p>
          </p:txBody>
        </p:sp>
        <p:sp>
          <p:nvSpPr>
            <p:cNvPr id="21" name="object 21"/>
            <p:cNvSpPr/>
            <p:nvPr/>
          </p:nvSpPr>
          <p:spPr>
            <a:xfrm>
              <a:off x="900683" y="2997707"/>
              <a:ext cx="7559040" cy="2086610"/>
            </a:xfrm>
            <a:custGeom>
              <a:avLst/>
              <a:gdLst/>
              <a:ahLst/>
              <a:cxnLst/>
              <a:rect l="l" t="t" r="r" b="b"/>
              <a:pathLst>
                <a:path w="7559040" h="2086610">
                  <a:moveTo>
                    <a:pt x="0" y="0"/>
                  </a:moveTo>
                  <a:lnTo>
                    <a:pt x="7559040" y="0"/>
                  </a:lnTo>
                </a:path>
                <a:path w="7559040" h="2086610">
                  <a:moveTo>
                    <a:pt x="0" y="502919"/>
                  </a:moveTo>
                  <a:lnTo>
                    <a:pt x="7559040" y="502919"/>
                  </a:lnTo>
                </a:path>
                <a:path w="7559040" h="2086610">
                  <a:moveTo>
                    <a:pt x="0" y="1007363"/>
                  </a:moveTo>
                  <a:lnTo>
                    <a:pt x="7559040" y="1007363"/>
                  </a:lnTo>
                </a:path>
                <a:path w="7559040" h="2086610">
                  <a:moveTo>
                    <a:pt x="0" y="1583435"/>
                  </a:moveTo>
                  <a:lnTo>
                    <a:pt x="7559040" y="1583435"/>
                  </a:lnTo>
                </a:path>
                <a:path w="7559040" h="2086610">
                  <a:moveTo>
                    <a:pt x="0" y="2086355"/>
                  </a:moveTo>
                  <a:lnTo>
                    <a:pt x="7559040" y="2086355"/>
                  </a:lnTo>
                </a:path>
              </a:pathLst>
            </a:custGeom>
            <a:ln w="57912">
              <a:solidFill>
                <a:srgbClr val="000000"/>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33161" y="452973"/>
            <a:ext cx="5186839" cy="1388201"/>
          </a:xfrm>
          <a:prstGeom prst="rect">
            <a:avLst/>
          </a:prstGeom>
        </p:spPr>
        <p:txBody>
          <a:bodyPr vert="horz" wrap="square" lIns="0" tIns="13335" rIns="0" bIns="0" rtlCol="0">
            <a:spAutoFit/>
          </a:bodyPr>
          <a:lstStyle/>
          <a:p>
            <a:pPr marL="22860">
              <a:lnSpc>
                <a:spcPct val="100000"/>
              </a:lnSpc>
              <a:spcBef>
                <a:spcPts val="105"/>
              </a:spcBef>
            </a:pPr>
            <a:r>
              <a:rPr lang="en-US" dirty="0" err="1"/>
              <a:t>Cronología</a:t>
            </a:r>
            <a:r>
              <a:rPr lang="en-US" dirty="0"/>
              <a:t> de las </a:t>
            </a:r>
            <a:r>
              <a:rPr lang="en-US" dirty="0" err="1"/>
              <a:t>metodologías</a:t>
            </a:r>
            <a:r>
              <a:rPr lang="en-US" dirty="0"/>
              <a:t>
</a:t>
            </a:r>
            <a:endParaRPr spc="-10" dirty="0"/>
          </a:p>
        </p:txBody>
      </p:sp>
      <p:sp>
        <p:nvSpPr>
          <p:cNvPr id="4" name="object 4"/>
          <p:cNvSpPr txBox="1"/>
          <p:nvPr/>
        </p:nvSpPr>
        <p:spPr>
          <a:xfrm>
            <a:off x="8504681" y="642680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7</a:t>
            </a:r>
            <a:endParaRPr sz="1200">
              <a:latin typeface="Calibri"/>
              <a:cs typeface="Calibri"/>
            </a:endParaRPr>
          </a:p>
        </p:txBody>
      </p:sp>
      <p:sp>
        <p:nvSpPr>
          <p:cNvPr id="5" name="object 5"/>
          <p:cNvSpPr txBox="1"/>
          <p:nvPr/>
        </p:nvSpPr>
        <p:spPr>
          <a:xfrm>
            <a:off x="905967" y="2511932"/>
            <a:ext cx="8851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1950s</a:t>
            </a:r>
            <a:endParaRPr sz="2800">
              <a:latin typeface="Calibri"/>
              <a:cs typeface="Calibri"/>
            </a:endParaRPr>
          </a:p>
        </p:txBody>
      </p:sp>
      <p:sp>
        <p:nvSpPr>
          <p:cNvPr id="6" name="object 6"/>
          <p:cNvSpPr txBox="1"/>
          <p:nvPr/>
        </p:nvSpPr>
        <p:spPr>
          <a:xfrm>
            <a:off x="2579623" y="2511932"/>
            <a:ext cx="1568450"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Code</a:t>
            </a:r>
            <a:r>
              <a:rPr sz="2800" spc="-55" dirty="0">
                <a:latin typeface="Calibri"/>
                <a:cs typeface="Calibri"/>
              </a:rPr>
              <a:t> </a:t>
            </a:r>
            <a:r>
              <a:rPr sz="2800" dirty="0">
                <a:latin typeface="Calibri"/>
                <a:cs typeface="Calibri"/>
              </a:rPr>
              <a:t>&amp;</a:t>
            </a:r>
            <a:r>
              <a:rPr sz="2800" spc="-35" dirty="0">
                <a:latin typeface="Calibri"/>
                <a:cs typeface="Calibri"/>
              </a:rPr>
              <a:t> </a:t>
            </a:r>
            <a:r>
              <a:rPr sz="2800" spc="-25" dirty="0">
                <a:latin typeface="Calibri"/>
                <a:cs typeface="Calibri"/>
              </a:rPr>
              <a:t>Fix</a:t>
            </a:r>
            <a:endParaRPr sz="2800">
              <a:latin typeface="Calibri"/>
              <a:cs typeface="Calibri"/>
            </a:endParaRPr>
          </a:p>
        </p:txBody>
      </p:sp>
      <p:sp>
        <p:nvSpPr>
          <p:cNvPr id="7" name="object 7"/>
          <p:cNvSpPr txBox="1"/>
          <p:nvPr/>
        </p:nvSpPr>
        <p:spPr>
          <a:xfrm>
            <a:off x="905967" y="3023997"/>
            <a:ext cx="8851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1960s</a:t>
            </a:r>
            <a:endParaRPr sz="2800">
              <a:latin typeface="Calibri"/>
              <a:cs typeface="Calibri"/>
            </a:endParaRPr>
          </a:p>
        </p:txBody>
      </p:sp>
      <p:sp>
        <p:nvSpPr>
          <p:cNvPr id="8" name="object 8"/>
          <p:cNvSpPr txBox="1"/>
          <p:nvPr/>
        </p:nvSpPr>
        <p:spPr>
          <a:xfrm>
            <a:off x="2579623" y="3023997"/>
            <a:ext cx="3922395" cy="452120"/>
          </a:xfrm>
          <a:prstGeom prst="rect">
            <a:avLst/>
          </a:prstGeom>
        </p:spPr>
        <p:txBody>
          <a:bodyPr vert="horz" wrap="square" lIns="0" tIns="12065" rIns="0" bIns="0" rtlCol="0">
            <a:spAutoFit/>
          </a:bodyPr>
          <a:lstStyle/>
          <a:p>
            <a:pPr marL="12700">
              <a:lnSpc>
                <a:spcPct val="100000"/>
              </a:lnSpc>
              <a:spcBef>
                <a:spcPts val="95"/>
              </a:spcBef>
            </a:pPr>
            <a:r>
              <a:rPr sz="2800" spc="-25" dirty="0">
                <a:latin typeface="Calibri"/>
                <a:cs typeface="Calibri"/>
              </a:rPr>
              <a:t>Design-Code-</a:t>
            </a:r>
            <a:r>
              <a:rPr sz="2800" spc="-75" dirty="0">
                <a:latin typeface="Calibri"/>
                <a:cs typeface="Calibri"/>
              </a:rPr>
              <a:t>Test-</a:t>
            </a:r>
            <a:r>
              <a:rPr sz="2800" spc="-10" dirty="0">
                <a:latin typeface="Calibri"/>
                <a:cs typeface="Calibri"/>
              </a:rPr>
              <a:t>Maintain</a:t>
            </a:r>
            <a:endParaRPr sz="2800">
              <a:latin typeface="Calibri"/>
              <a:cs typeface="Calibri"/>
            </a:endParaRPr>
          </a:p>
        </p:txBody>
      </p:sp>
      <p:sp>
        <p:nvSpPr>
          <p:cNvPr id="9" name="object 9"/>
          <p:cNvSpPr txBox="1"/>
          <p:nvPr/>
        </p:nvSpPr>
        <p:spPr>
          <a:xfrm>
            <a:off x="905967" y="3536441"/>
            <a:ext cx="8851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1970s</a:t>
            </a:r>
            <a:endParaRPr sz="2800">
              <a:latin typeface="Calibri"/>
              <a:cs typeface="Calibri"/>
            </a:endParaRPr>
          </a:p>
        </p:txBody>
      </p:sp>
      <p:sp>
        <p:nvSpPr>
          <p:cNvPr id="10" name="object 10"/>
          <p:cNvSpPr txBox="1"/>
          <p:nvPr/>
        </p:nvSpPr>
        <p:spPr>
          <a:xfrm>
            <a:off x="2579623" y="3536441"/>
            <a:ext cx="2360930" cy="452120"/>
          </a:xfrm>
          <a:prstGeom prst="rect">
            <a:avLst/>
          </a:prstGeom>
        </p:spPr>
        <p:txBody>
          <a:bodyPr vert="horz" wrap="square" lIns="0" tIns="12065" rIns="0" bIns="0" rtlCol="0">
            <a:spAutoFit/>
          </a:bodyPr>
          <a:lstStyle/>
          <a:p>
            <a:pPr marL="12700">
              <a:lnSpc>
                <a:spcPct val="100000"/>
              </a:lnSpc>
              <a:spcBef>
                <a:spcPts val="95"/>
              </a:spcBef>
            </a:pPr>
            <a:r>
              <a:rPr sz="2800" spc="-25" dirty="0">
                <a:latin typeface="Calibri"/>
                <a:cs typeface="Calibri"/>
              </a:rPr>
              <a:t>Waterfall</a:t>
            </a:r>
            <a:r>
              <a:rPr sz="2800" spc="-114" dirty="0">
                <a:latin typeface="Calibri"/>
                <a:cs typeface="Calibri"/>
              </a:rPr>
              <a:t> </a:t>
            </a:r>
            <a:r>
              <a:rPr sz="2800" spc="-20" dirty="0">
                <a:latin typeface="Calibri"/>
                <a:cs typeface="Calibri"/>
              </a:rPr>
              <a:t>Model</a:t>
            </a:r>
            <a:endParaRPr sz="2800">
              <a:latin typeface="Calibri"/>
              <a:cs typeface="Calibri"/>
            </a:endParaRPr>
          </a:p>
        </p:txBody>
      </p:sp>
      <p:sp>
        <p:nvSpPr>
          <p:cNvPr id="11" name="object 11"/>
          <p:cNvSpPr txBox="1"/>
          <p:nvPr/>
        </p:nvSpPr>
        <p:spPr>
          <a:xfrm>
            <a:off x="905967" y="4048505"/>
            <a:ext cx="8851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1980s</a:t>
            </a:r>
            <a:endParaRPr sz="2800">
              <a:latin typeface="Calibri"/>
              <a:cs typeface="Calibri"/>
            </a:endParaRPr>
          </a:p>
        </p:txBody>
      </p:sp>
      <p:sp>
        <p:nvSpPr>
          <p:cNvPr id="12" name="object 12"/>
          <p:cNvSpPr txBox="1"/>
          <p:nvPr/>
        </p:nvSpPr>
        <p:spPr>
          <a:xfrm>
            <a:off x="2579623" y="4048505"/>
            <a:ext cx="1840864"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Spiral</a:t>
            </a:r>
            <a:r>
              <a:rPr sz="2800" spc="-135" dirty="0">
                <a:latin typeface="Calibri"/>
                <a:cs typeface="Calibri"/>
              </a:rPr>
              <a:t> </a:t>
            </a:r>
            <a:r>
              <a:rPr sz="2800" spc="-10" dirty="0">
                <a:latin typeface="Calibri"/>
                <a:cs typeface="Calibri"/>
              </a:rPr>
              <a:t>Model</a:t>
            </a:r>
            <a:endParaRPr sz="2800">
              <a:latin typeface="Calibri"/>
              <a:cs typeface="Calibri"/>
            </a:endParaRPr>
          </a:p>
        </p:txBody>
      </p:sp>
      <p:sp>
        <p:nvSpPr>
          <p:cNvPr id="13" name="object 13"/>
          <p:cNvSpPr txBox="1"/>
          <p:nvPr/>
        </p:nvSpPr>
        <p:spPr>
          <a:xfrm>
            <a:off x="905967" y="4560570"/>
            <a:ext cx="8851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1990s</a:t>
            </a:r>
            <a:endParaRPr sz="2800">
              <a:latin typeface="Calibri"/>
              <a:cs typeface="Calibri"/>
            </a:endParaRPr>
          </a:p>
        </p:txBody>
      </p:sp>
      <p:sp>
        <p:nvSpPr>
          <p:cNvPr id="14" name="object 14"/>
          <p:cNvSpPr/>
          <p:nvPr/>
        </p:nvSpPr>
        <p:spPr>
          <a:xfrm>
            <a:off x="2591943" y="4966970"/>
            <a:ext cx="2832100" cy="22860"/>
          </a:xfrm>
          <a:custGeom>
            <a:avLst/>
            <a:gdLst/>
            <a:ahLst/>
            <a:cxnLst/>
            <a:rect l="l" t="t" r="r" b="b"/>
            <a:pathLst>
              <a:path w="2832100" h="22860">
                <a:moveTo>
                  <a:pt x="193548" y="0"/>
                </a:moveTo>
                <a:lnTo>
                  <a:pt x="0" y="0"/>
                </a:lnTo>
                <a:lnTo>
                  <a:pt x="0" y="22860"/>
                </a:lnTo>
                <a:lnTo>
                  <a:pt x="193548" y="22860"/>
                </a:lnTo>
                <a:lnTo>
                  <a:pt x="193548" y="0"/>
                </a:lnTo>
                <a:close/>
              </a:path>
              <a:path w="2832100" h="22860">
                <a:moveTo>
                  <a:pt x="2831592" y="0"/>
                </a:moveTo>
                <a:lnTo>
                  <a:pt x="2613660" y="0"/>
                </a:lnTo>
                <a:lnTo>
                  <a:pt x="2613660" y="22860"/>
                </a:lnTo>
                <a:lnTo>
                  <a:pt x="2831592" y="22860"/>
                </a:lnTo>
                <a:lnTo>
                  <a:pt x="2831592" y="0"/>
                </a:lnTo>
                <a:close/>
              </a:path>
            </a:pathLst>
          </a:custGeom>
          <a:solidFill>
            <a:srgbClr val="000000"/>
          </a:solidFill>
        </p:spPr>
        <p:txBody>
          <a:bodyPr wrap="square" lIns="0" tIns="0" rIns="0" bIns="0" rtlCol="0"/>
          <a:lstStyle/>
          <a:p>
            <a:endParaRPr/>
          </a:p>
        </p:txBody>
      </p:sp>
      <p:sp>
        <p:nvSpPr>
          <p:cNvPr id="15" name="object 15"/>
          <p:cNvSpPr txBox="1"/>
          <p:nvPr/>
        </p:nvSpPr>
        <p:spPr>
          <a:xfrm>
            <a:off x="2579623" y="4560570"/>
            <a:ext cx="597217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Rapid</a:t>
            </a:r>
            <a:r>
              <a:rPr sz="2800" spc="-65" dirty="0">
                <a:latin typeface="Calibri"/>
                <a:cs typeface="Calibri"/>
              </a:rPr>
              <a:t> </a:t>
            </a:r>
            <a:r>
              <a:rPr sz="2800" u="sng" spc="-10" dirty="0">
                <a:uFill>
                  <a:solidFill>
                    <a:srgbClr val="000000"/>
                  </a:solidFill>
                </a:uFill>
                <a:latin typeface="Calibri"/>
                <a:cs typeface="Calibri"/>
              </a:rPr>
              <a:t>A</a:t>
            </a:r>
            <a:r>
              <a:rPr sz="2800" spc="-10" dirty="0">
                <a:latin typeface="Calibri"/>
                <a:cs typeface="Calibri"/>
              </a:rPr>
              <a:t>pplication</a:t>
            </a:r>
            <a:r>
              <a:rPr sz="2800" spc="-55" dirty="0">
                <a:latin typeface="Calibri"/>
                <a:cs typeface="Calibri"/>
              </a:rPr>
              <a:t> </a:t>
            </a:r>
            <a:r>
              <a:rPr sz="2800" spc="-10" dirty="0">
                <a:latin typeface="Calibri"/>
                <a:cs typeface="Calibri"/>
              </a:rPr>
              <a:t>Development,</a:t>
            </a:r>
            <a:r>
              <a:rPr sz="2800" spc="-55" dirty="0">
                <a:latin typeface="Calibri"/>
                <a:cs typeface="Calibri"/>
              </a:rPr>
              <a:t> </a:t>
            </a:r>
            <a:r>
              <a:rPr sz="2800" dirty="0">
                <a:latin typeface="Calibri"/>
                <a:cs typeface="Calibri"/>
              </a:rPr>
              <a:t>V</a:t>
            </a:r>
            <a:r>
              <a:rPr sz="2800" spc="-85" dirty="0">
                <a:latin typeface="Calibri"/>
                <a:cs typeface="Calibri"/>
              </a:rPr>
              <a:t> </a:t>
            </a:r>
            <a:r>
              <a:rPr sz="2800" spc="-10" dirty="0">
                <a:latin typeface="Calibri"/>
                <a:cs typeface="Calibri"/>
              </a:rPr>
              <a:t>Model</a:t>
            </a:r>
            <a:endParaRPr sz="2800">
              <a:latin typeface="Calibri"/>
              <a:cs typeface="Calibri"/>
            </a:endParaRPr>
          </a:p>
        </p:txBody>
      </p:sp>
      <p:sp>
        <p:nvSpPr>
          <p:cNvPr id="16" name="object 16"/>
          <p:cNvSpPr txBox="1"/>
          <p:nvPr/>
        </p:nvSpPr>
        <p:spPr>
          <a:xfrm>
            <a:off x="905967" y="5072888"/>
            <a:ext cx="885190" cy="452120"/>
          </a:xfrm>
          <a:prstGeom prst="rect">
            <a:avLst/>
          </a:prstGeom>
        </p:spPr>
        <p:txBody>
          <a:bodyPr vert="horz" wrap="square" lIns="0" tIns="12065" rIns="0" bIns="0" rtlCol="0">
            <a:spAutoFit/>
          </a:bodyPr>
          <a:lstStyle/>
          <a:p>
            <a:pPr marL="12700">
              <a:lnSpc>
                <a:spcPct val="100000"/>
              </a:lnSpc>
              <a:spcBef>
                <a:spcPts val="95"/>
              </a:spcBef>
            </a:pPr>
            <a:r>
              <a:rPr sz="2800" spc="-10" dirty="0">
                <a:latin typeface="Calibri"/>
                <a:cs typeface="Calibri"/>
              </a:rPr>
              <a:t>2000s</a:t>
            </a:r>
            <a:endParaRPr sz="2800">
              <a:latin typeface="Calibri"/>
              <a:cs typeface="Calibri"/>
            </a:endParaRPr>
          </a:p>
        </p:txBody>
      </p:sp>
      <p:sp>
        <p:nvSpPr>
          <p:cNvPr id="17" name="object 17"/>
          <p:cNvSpPr txBox="1"/>
          <p:nvPr/>
        </p:nvSpPr>
        <p:spPr>
          <a:xfrm>
            <a:off x="2579623" y="5072888"/>
            <a:ext cx="211518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Agile</a:t>
            </a:r>
            <a:r>
              <a:rPr sz="2800" spc="-70" dirty="0">
                <a:latin typeface="Calibri"/>
                <a:cs typeface="Calibri"/>
              </a:rPr>
              <a:t> </a:t>
            </a:r>
            <a:r>
              <a:rPr sz="2800" spc="-10" dirty="0">
                <a:latin typeface="Calibri"/>
                <a:cs typeface="Calibri"/>
              </a:rPr>
              <a:t>Methods</a:t>
            </a:r>
            <a:endParaRPr sz="2800">
              <a:latin typeface="Calibri"/>
              <a:cs typeface="Calibri"/>
            </a:endParaRPr>
          </a:p>
        </p:txBody>
      </p:sp>
      <p:grpSp>
        <p:nvGrpSpPr>
          <p:cNvPr id="18" name="object 18"/>
          <p:cNvGrpSpPr/>
          <p:nvPr/>
        </p:nvGrpSpPr>
        <p:grpSpPr>
          <a:xfrm>
            <a:off x="900683" y="2273807"/>
            <a:ext cx="7559040" cy="4328160"/>
            <a:chOff x="900683" y="2273807"/>
            <a:chExt cx="7559040" cy="4328160"/>
          </a:xfrm>
        </p:grpSpPr>
        <p:sp>
          <p:nvSpPr>
            <p:cNvPr id="19" name="object 19"/>
            <p:cNvSpPr/>
            <p:nvPr/>
          </p:nvSpPr>
          <p:spPr>
            <a:xfrm>
              <a:off x="1691639" y="2278379"/>
              <a:ext cx="937260" cy="4319270"/>
            </a:xfrm>
            <a:custGeom>
              <a:avLst/>
              <a:gdLst/>
              <a:ahLst/>
              <a:cxnLst/>
              <a:rect l="l" t="t" r="r" b="b"/>
              <a:pathLst>
                <a:path w="937260" h="4319270">
                  <a:moveTo>
                    <a:pt x="702945" y="0"/>
                  </a:moveTo>
                  <a:lnTo>
                    <a:pt x="234315" y="0"/>
                  </a:lnTo>
                  <a:lnTo>
                    <a:pt x="234315" y="3238373"/>
                  </a:lnTo>
                  <a:lnTo>
                    <a:pt x="0" y="3238373"/>
                  </a:lnTo>
                  <a:lnTo>
                    <a:pt x="468630" y="4319016"/>
                  </a:lnTo>
                  <a:lnTo>
                    <a:pt x="937260" y="3238373"/>
                  </a:lnTo>
                  <a:lnTo>
                    <a:pt x="702945" y="3238373"/>
                  </a:lnTo>
                  <a:lnTo>
                    <a:pt x="702945" y="0"/>
                  </a:lnTo>
                  <a:close/>
                </a:path>
              </a:pathLst>
            </a:custGeom>
            <a:solidFill>
              <a:srgbClr val="000000"/>
            </a:solidFill>
          </p:spPr>
          <p:txBody>
            <a:bodyPr wrap="square" lIns="0" tIns="0" rIns="0" bIns="0" rtlCol="0"/>
            <a:lstStyle/>
            <a:p>
              <a:endParaRPr/>
            </a:p>
          </p:txBody>
        </p:sp>
        <p:sp>
          <p:nvSpPr>
            <p:cNvPr id="20" name="object 20"/>
            <p:cNvSpPr/>
            <p:nvPr/>
          </p:nvSpPr>
          <p:spPr>
            <a:xfrm>
              <a:off x="1691639" y="2278379"/>
              <a:ext cx="937260" cy="4319270"/>
            </a:xfrm>
            <a:custGeom>
              <a:avLst/>
              <a:gdLst/>
              <a:ahLst/>
              <a:cxnLst/>
              <a:rect l="l" t="t" r="r" b="b"/>
              <a:pathLst>
                <a:path w="937260" h="4319270">
                  <a:moveTo>
                    <a:pt x="0" y="3238373"/>
                  </a:moveTo>
                  <a:lnTo>
                    <a:pt x="234315" y="3238373"/>
                  </a:lnTo>
                  <a:lnTo>
                    <a:pt x="234315" y="0"/>
                  </a:lnTo>
                  <a:lnTo>
                    <a:pt x="702945" y="0"/>
                  </a:lnTo>
                  <a:lnTo>
                    <a:pt x="702945" y="3238373"/>
                  </a:lnTo>
                  <a:lnTo>
                    <a:pt x="937260" y="3238373"/>
                  </a:lnTo>
                  <a:lnTo>
                    <a:pt x="468630" y="4319016"/>
                  </a:lnTo>
                  <a:lnTo>
                    <a:pt x="0" y="3238373"/>
                  </a:lnTo>
                  <a:close/>
                </a:path>
              </a:pathLst>
            </a:custGeom>
            <a:ln w="9144">
              <a:solidFill>
                <a:srgbClr val="000000"/>
              </a:solidFill>
            </a:ln>
          </p:spPr>
          <p:txBody>
            <a:bodyPr wrap="square" lIns="0" tIns="0" rIns="0" bIns="0" rtlCol="0"/>
            <a:lstStyle/>
            <a:p>
              <a:endParaRPr/>
            </a:p>
          </p:txBody>
        </p:sp>
        <p:sp>
          <p:nvSpPr>
            <p:cNvPr id="21" name="object 21"/>
            <p:cNvSpPr/>
            <p:nvPr/>
          </p:nvSpPr>
          <p:spPr>
            <a:xfrm>
              <a:off x="900683" y="2997707"/>
              <a:ext cx="7559040" cy="2086610"/>
            </a:xfrm>
            <a:custGeom>
              <a:avLst/>
              <a:gdLst/>
              <a:ahLst/>
              <a:cxnLst/>
              <a:rect l="l" t="t" r="r" b="b"/>
              <a:pathLst>
                <a:path w="7559040" h="2086610">
                  <a:moveTo>
                    <a:pt x="0" y="0"/>
                  </a:moveTo>
                  <a:lnTo>
                    <a:pt x="7559040" y="0"/>
                  </a:lnTo>
                </a:path>
                <a:path w="7559040" h="2086610">
                  <a:moveTo>
                    <a:pt x="0" y="502919"/>
                  </a:moveTo>
                  <a:lnTo>
                    <a:pt x="7559040" y="502919"/>
                  </a:lnTo>
                </a:path>
                <a:path w="7559040" h="2086610">
                  <a:moveTo>
                    <a:pt x="0" y="1007363"/>
                  </a:moveTo>
                  <a:lnTo>
                    <a:pt x="7559040" y="1007363"/>
                  </a:lnTo>
                </a:path>
                <a:path w="7559040" h="2086610">
                  <a:moveTo>
                    <a:pt x="0" y="1583435"/>
                  </a:moveTo>
                  <a:lnTo>
                    <a:pt x="7559040" y="1583435"/>
                  </a:lnTo>
                </a:path>
                <a:path w="7559040" h="2086610">
                  <a:moveTo>
                    <a:pt x="0" y="2086355"/>
                  </a:moveTo>
                  <a:lnTo>
                    <a:pt x="7559040" y="2086355"/>
                  </a:lnTo>
                </a:path>
              </a:pathLst>
            </a:custGeom>
            <a:ln w="57912">
              <a:solidFill>
                <a:srgbClr val="000000"/>
              </a:solidFill>
            </a:ln>
          </p:spPr>
          <p:txBody>
            <a:bodyPr wrap="square" lIns="0" tIns="0" rIns="0" bIns="0" rtlCol="0"/>
            <a:lstStyle/>
            <a:p>
              <a:endParaRPr/>
            </a:p>
          </p:txBody>
        </p:sp>
        <p:sp>
          <p:nvSpPr>
            <p:cNvPr id="22" name="object 22"/>
            <p:cNvSpPr/>
            <p:nvPr/>
          </p:nvSpPr>
          <p:spPr>
            <a:xfrm>
              <a:off x="2051303" y="5012435"/>
              <a:ext cx="3313429" cy="649605"/>
            </a:xfrm>
            <a:custGeom>
              <a:avLst/>
              <a:gdLst/>
              <a:ahLst/>
              <a:cxnLst/>
              <a:rect l="l" t="t" r="r" b="b"/>
              <a:pathLst>
                <a:path w="3313429" h="649604">
                  <a:moveTo>
                    <a:pt x="0" y="324611"/>
                  </a:moveTo>
                  <a:lnTo>
                    <a:pt x="15122" y="280554"/>
                  </a:lnTo>
                  <a:lnTo>
                    <a:pt x="41398" y="252161"/>
                  </a:lnTo>
                  <a:lnTo>
                    <a:pt x="79946" y="224684"/>
                  </a:lnTo>
                  <a:lnTo>
                    <a:pt x="130182" y="198239"/>
                  </a:lnTo>
                  <a:lnTo>
                    <a:pt x="191522" y="172938"/>
                  </a:lnTo>
                  <a:lnTo>
                    <a:pt x="263379" y="148898"/>
                  </a:lnTo>
                  <a:lnTo>
                    <a:pt x="303070" y="137386"/>
                  </a:lnTo>
                  <a:lnTo>
                    <a:pt x="345171" y="126231"/>
                  </a:lnTo>
                  <a:lnTo>
                    <a:pt x="389608" y="115449"/>
                  </a:lnTo>
                  <a:lnTo>
                    <a:pt x="436310" y="105054"/>
                  </a:lnTo>
                  <a:lnTo>
                    <a:pt x="485203" y="95059"/>
                  </a:lnTo>
                  <a:lnTo>
                    <a:pt x="536214" y="85479"/>
                  </a:lnTo>
                  <a:lnTo>
                    <a:pt x="589269" y="76329"/>
                  </a:lnTo>
                  <a:lnTo>
                    <a:pt x="644296" y="67623"/>
                  </a:lnTo>
                  <a:lnTo>
                    <a:pt x="701222" y="59374"/>
                  </a:lnTo>
                  <a:lnTo>
                    <a:pt x="759973" y="51598"/>
                  </a:lnTo>
                  <a:lnTo>
                    <a:pt x="820476" y="44308"/>
                  </a:lnTo>
                  <a:lnTo>
                    <a:pt x="882658" y="37520"/>
                  </a:lnTo>
                  <a:lnTo>
                    <a:pt x="946447" y="31246"/>
                  </a:lnTo>
                  <a:lnTo>
                    <a:pt x="1011769" y="25503"/>
                  </a:lnTo>
                  <a:lnTo>
                    <a:pt x="1078550" y="20303"/>
                  </a:lnTo>
                  <a:lnTo>
                    <a:pt x="1146719" y="15661"/>
                  </a:lnTo>
                  <a:lnTo>
                    <a:pt x="1216201" y="11592"/>
                  </a:lnTo>
                  <a:lnTo>
                    <a:pt x="1286924" y="8109"/>
                  </a:lnTo>
                  <a:lnTo>
                    <a:pt x="1358814" y="5228"/>
                  </a:lnTo>
                  <a:lnTo>
                    <a:pt x="1431798" y="2962"/>
                  </a:lnTo>
                  <a:lnTo>
                    <a:pt x="1505804" y="1326"/>
                  </a:lnTo>
                  <a:lnTo>
                    <a:pt x="1580758" y="333"/>
                  </a:lnTo>
                  <a:lnTo>
                    <a:pt x="1656587" y="0"/>
                  </a:lnTo>
                  <a:lnTo>
                    <a:pt x="1732417" y="333"/>
                  </a:lnTo>
                  <a:lnTo>
                    <a:pt x="1807371" y="1326"/>
                  </a:lnTo>
                  <a:lnTo>
                    <a:pt x="1881377" y="2962"/>
                  </a:lnTo>
                  <a:lnTo>
                    <a:pt x="1954361" y="5228"/>
                  </a:lnTo>
                  <a:lnTo>
                    <a:pt x="2026251" y="8109"/>
                  </a:lnTo>
                  <a:lnTo>
                    <a:pt x="2096974" y="11592"/>
                  </a:lnTo>
                  <a:lnTo>
                    <a:pt x="2166456" y="15661"/>
                  </a:lnTo>
                  <a:lnTo>
                    <a:pt x="2234625" y="20303"/>
                  </a:lnTo>
                  <a:lnTo>
                    <a:pt x="2301406" y="25503"/>
                  </a:lnTo>
                  <a:lnTo>
                    <a:pt x="2366728" y="31246"/>
                  </a:lnTo>
                  <a:lnTo>
                    <a:pt x="2430517" y="37520"/>
                  </a:lnTo>
                  <a:lnTo>
                    <a:pt x="2492699" y="44308"/>
                  </a:lnTo>
                  <a:lnTo>
                    <a:pt x="2553202" y="51598"/>
                  </a:lnTo>
                  <a:lnTo>
                    <a:pt x="2611953" y="59374"/>
                  </a:lnTo>
                  <a:lnTo>
                    <a:pt x="2668879" y="67623"/>
                  </a:lnTo>
                  <a:lnTo>
                    <a:pt x="2723906" y="76329"/>
                  </a:lnTo>
                  <a:lnTo>
                    <a:pt x="2776961" y="85479"/>
                  </a:lnTo>
                  <a:lnTo>
                    <a:pt x="2827972" y="95059"/>
                  </a:lnTo>
                  <a:lnTo>
                    <a:pt x="2876865" y="105054"/>
                  </a:lnTo>
                  <a:lnTo>
                    <a:pt x="2923567" y="115449"/>
                  </a:lnTo>
                  <a:lnTo>
                    <a:pt x="2968004" y="126231"/>
                  </a:lnTo>
                  <a:lnTo>
                    <a:pt x="3010105" y="137386"/>
                  </a:lnTo>
                  <a:lnTo>
                    <a:pt x="3049796" y="148898"/>
                  </a:lnTo>
                  <a:lnTo>
                    <a:pt x="3087003" y="160753"/>
                  </a:lnTo>
                  <a:lnTo>
                    <a:pt x="3153674" y="185438"/>
                  </a:lnTo>
                  <a:lnTo>
                    <a:pt x="3209535" y="211325"/>
                  </a:lnTo>
                  <a:lnTo>
                    <a:pt x="3254001" y="238301"/>
                  </a:lnTo>
                  <a:lnTo>
                    <a:pt x="3286486" y="266250"/>
                  </a:lnTo>
                  <a:lnTo>
                    <a:pt x="3311471" y="309749"/>
                  </a:lnTo>
                  <a:lnTo>
                    <a:pt x="3313176" y="324611"/>
                  </a:lnTo>
                  <a:lnTo>
                    <a:pt x="3311471" y="339474"/>
                  </a:lnTo>
                  <a:lnTo>
                    <a:pt x="3286486" y="382973"/>
                  </a:lnTo>
                  <a:lnTo>
                    <a:pt x="3254001" y="410922"/>
                  </a:lnTo>
                  <a:lnTo>
                    <a:pt x="3209535" y="437898"/>
                  </a:lnTo>
                  <a:lnTo>
                    <a:pt x="3153674" y="463785"/>
                  </a:lnTo>
                  <a:lnTo>
                    <a:pt x="3087003" y="488470"/>
                  </a:lnTo>
                  <a:lnTo>
                    <a:pt x="3049796" y="500325"/>
                  </a:lnTo>
                  <a:lnTo>
                    <a:pt x="3010105" y="511837"/>
                  </a:lnTo>
                  <a:lnTo>
                    <a:pt x="2968004" y="522992"/>
                  </a:lnTo>
                  <a:lnTo>
                    <a:pt x="2923567" y="533774"/>
                  </a:lnTo>
                  <a:lnTo>
                    <a:pt x="2876865" y="544169"/>
                  </a:lnTo>
                  <a:lnTo>
                    <a:pt x="2827972" y="554164"/>
                  </a:lnTo>
                  <a:lnTo>
                    <a:pt x="2776961" y="563744"/>
                  </a:lnTo>
                  <a:lnTo>
                    <a:pt x="2723906" y="572894"/>
                  </a:lnTo>
                  <a:lnTo>
                    <a:pt x="2668879" y="581600"/>
                  </a:lnTo>
                  <a:lnTo>
                    <a:pt x="2611953" y="589849"/>
                  </a:lnTo>
                  <a:lnTo>
                    <a:pt x="2553202" y="597625"/>
                  </a:lnTo>
                  <a:lnTo>
                    <a:pt x="2492699" y="604915"/>
                  </a:lnTo>
                  <a:lnTo>
                    <a:pt x="2430517" y="611703"/>
                  </a:lnTo>
                  <a:lnTo>
                    <a:pt x="2366728" y="617977"/>
                  </a:lnTo>
                  <a:lnTo>
                    <a:pt x="2301406" y="623720"/>
                  </a:lnTo>
                  <a:lnTo>
                    <a:pt x="2234625" y="628920"/>
                  </a:lnTo>
                  <a:lnTo>
                    <a:pt x="2166456" y="633562"/>
                  </a:lnTo>
                  <a:lnTo>
                    <a:pt x="2096974" y="637631"/>
                  </a:lnTo>
                  <a:lnTo>
                    <a:pt x="2026251" y="641114"/>
                  </a:lnTo>
                  <a:lnTo>
                    <a:pt x="1954361" y="643995"/>
                  </a:lnTo>
                  <a:lnTo>
                    <a:pt x="1881377" y="646261"/>
                  </a:lnTo>
                  <a:lnTo>
                    <a:pt x="1807371" y="647897"/>
                  </a:lnTo>
                  <a:lnTo>
                    <a:pt x="1732417" y="648890"/>
                  </a:lnTo>
                  <a:lnTo>
                    <a:pt x="1656587" y="649223"/>
                  </a:lnTo>
                  <a:lnTo>
                    <a:pt x="1580758" y="648890"/>
                  </a:lnTo>
                  <a:lnTo>
                    <a:pt x="1505804" y="647897"/>
                  </a:lnTo>
                  <a:lnTo>
                    <a:pt x="1431798" y="646261"/>
                  </a:lnTo>
                  <a:lnTo>
                    <a:pt x="1358814" y="643995"/>
                  </a:lnTo>
                  <a:lnTo>
                    <a:pt x="1286924" y="641114"/>
                  </a:lnTo>
                  <a:lnTo>
                    <a:pt x="1216201" y="637631"/>
                  </a:lnTo>
                  <a:lnTo>
                    <a:pt x="1146719" y="633562"/>
                  </a:lnTo>
                  <a:lnTo>
                    <a:pt x="1078550" y="628920"/>
                  </a:lnTo>
                  <a:lnTo>
                    <a:pt x="1011769" y="623720"/>
                  </a:lnTo>
                  <a:lnTo>
                    <a:pt x="946447" y="617977"/>
                  </a:lnTo>
                  <a:lnTo>
                    <a:pt x="882658" y="611703"/>
                  </a:lnTo>
                  <a:lnTo>
                    <a:pt x="820476" y="604915"/>
                  </a:lnTo>
                  <a:lnTo>
                    <a:pt x="759973" y="597625"/>
                  </a:lnTo>
                  <a:lnTo>
                    <a:pt x="701222" y="589849"/>
                  </a:lnTo>
                  <a:lnTo>
                    <a:pt x="644296" y="581600"/>
                  </a:lnTo>
                  <a:lnTo>
                    <a:pt x="589269" y="572894"/>
                  </a:lnTo>
                  <a:lnTo>
                    <a:pt x="536214" y="563744"/>
                  </a:lnTo>
                  <a:lnTo>
                    <a:pt x="485203" y="554164"/>
                  </a:lnTo>
                  <a:lnTo>
                    <a:pt x="436310" y="544169"/>
                  </a:lnTo>
                  <a:lnTo>
                    <a:pt x="389608" y="533774"/>
                  </a:lnTo>
                  <a:lnTo>
                    <a:pt x="345171" y="522992"/>
                  </a:lnTo>
                  <a:lnTo>
                    <a:pt x="303070" y="511837"/>
                  </a:lnTo>
                  <a:lnTo>
                    <a:pt x="263379" y="500325"/>
                  </a:lnTo>
                  <a:lnTo>
                    <a:pt x="226172" y="488470"/>
                  </a:lnTo>
                  <a:lnTo>
                    <a:pt x="159501" y="463785"/>
                  </a:lnTo>
                  <a:lnTo>
                    <a:pt x="103640" y="437898"/>
                  </a:lnTo>
                  <a:lnTo>
                    <a:pt x="59174" y="410922"/>
                  </a:lnTo>
                  <a:lnTo>
                    <a:pt x="26689" y="382973"/>
                  </a:lnTo>
                  <a:lnTo>
                    <a:pt x="1704" y="339474"/>
                  </a:lnTo>
                  <a:lnTo>
                    <a:pt x="0" y="324611"/>
                  </a:lnTo>
                  <a:close/>
                </a:path>
              </a:pathLst>
            </a:custGeom>
            <a:ln w="76199">
              <a:solidFill>
                <a:srgbClr val="FF0000"/>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433161" y="452973"/>
            <a:ext cx="4729639" cy="467436"/>
          </a:xfrm>
          <a:prstGeom prst="rect">
            <a:avLst/>
          </a:prstGeom>
        </p:spPr>
        <p:txBody>
          <a:bodyPr vert="horz" wrap="square" lIns="0" tIns="13335" rIns="0" bIns="0" rtlCol="0">
            <a:spAutoFit/>
          </a:bodyPr>
          <a:lstStyle/>
          <a:p>
            <a:pPr marL="2001520">
              <a:lnSpc>
                <a:spcPct val="100000"/>
              </a:lnSpc>
              <a:spcBef>
                <a:spcPts val="105"/>
              </a:spcBef>
            </a:pPr>
            <a:r>
              <a:rPr lang="en-US" spc="-10" dirty="0" err="1"/>
              <a:t>Visión</a:t>
            </a:r>
            <a:r>
              <a:rPr lang="en-US" spc="-10" dirty="0"/>
              <a:t> general</a:t>
            </a:r>
            <a:endParaRPr spc="-10" dirty="0"/>
          </a:p>
        </p:txBody>
      </p:sp>
      <p:sp>
        <p:nvSpPr>
          <p:cNvPr id="4" name="object 4"/>
          <p:cNvSpPr txBox="1"/>
          <p:nvPr/>
        </p:nvSpPr>
        <p:spPr>
          <a:xfrm>
            <a:off x="8504681" y="642680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8</a:t>
            </a:r>
            <a:endParaRPr sz="1200">
              <a:latin typeface="Calibri"/>
              <a:cs typeface="Calibri"/>
            </a:endParaRPr>
          </a:p>
        </p:txBody>
      </p:sp>
      <p:pic>
        <p:nvPicPr>
          <p:cNvPr id="5" name="object 5"/>
          <p:cNvPicPr/>
          <p:nvPr/>
        </p:nvPicPr>
        <p:blipFill>
          <a:blip r:embed="rId2" cstate="print"/>
          <a:stretch>
            <a:fillRect/>
          </a:stretch>
        </p:blipFill>
        <p:spPr>
          <a:xfrm>
            <a:off x="1661160" y="1354836"/>
            <a:ext cx="5821680" cy="518464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335" rIns="0" bIns="0" rtlCol="0">
            <a:spAutoFit/>
          </a:bodyPr>
          <a:lstStyle/>
          <a:p>
            <a:pPr marL="2001520">
              <a:lnSpc>
                <a:spcPct val="100000"/>
              </a:lnSpc>
              <a:spcBef>
                <a:spcPts val="105"/>
              </a:spcBef>
            </a:pPr>
            <a:r>
              <a:rPr spc="-10" dirty="0"/>
              <a:t>Overview</a:t>
            </a:r>
          </a:p>
        </p:txBody>
      </p:sp>
      <p:sp>
        <p:nvSpPr>
          <p:cNvPr id="4" name="object 4"/>
          <p:cNvSpPr txBox="1"/>
          <p:nvPr/>
        </p:nvSpPr>
        <p:spPr>
          <a:xfrm>
            <a:off x="535940" y="1607261"/>
            <a:ext cx="7679055" cy="4976362"/>
          </a:xfrm>
          <a:prstGeom prst="rect">
            <a:avLst/>
          </a:prstGeom>
        </p:spPr>
        <p:txBody>
          <a:bodyPr vert="horz" wrap="square" lIns="0" tIns="13335" rIns="0" bIns="0" rtlCol="0">
            <a:spAutoFit/>
          </a:bodyPr>
          <a:lstStyle/>
          <a:p>
            <a:pPr marL="354965" marR="5080" indent="-342265">
              <a:lnSpc>
                <a:spcPct val="100000"/>
              </a:lnSpc>
              <a:spcBef>
                <a:spcPts val="105"/>
              </a:spcBef>
              <a:buFont typeface="Arial"/>
              <a:buChar char="•"/>
              <a:tabLst>
                <a:tab pos="354965" algn="l"/>
                <a:tab pos="355600" algn="l"/>
              </a:tabLst>
            </a:pPr>
            <a:r>
              <a:rPr lang="es-ES" sz="3200" dirty="0">
                <a:latin typeface="Calibri"/>
                <a:cs typeface="Calibri"/>
              </a:rPr>
              <a:t>Extreme </a:t>
            </a:r>
            <a:r>
              <a:rPr lang="es-ES" sz="3200" dirty="0" err="1">
                <a:latin typeface="Calibri"/>
                <a:cs typeface="Calibri"/>
              </a:rPr>
              <a:t>Programming</a:t>
            </a:r>
            <a:r>
              <a:rPr lang="es-ES" sz="3200" dirty="0">
                <a:latin typeface="Calibri"/>
                <a:cs typeface="Calibri"/>
              </a:rPr>
              <a:t> (XP) fue creado por Kent Beck durante su trabajo en el proyecto C3.
Beck se convirtió en el líder del proyecto C3 en 1996 y comenzó a refinar la metodología de desarrollo utilizada en el proyecto.
Escribió un libro sobre la metodología, publicado en octubre de 1999, llamado Extreme </a:t>
            </a:r>
            <a:r>
              <a:rPr lang="es-ES" sz="3200" dirty="0" err="1">
                <a:latin typeface="Calibri"/>
                <a:cs typeface="Calibri"/>
              </a:rPr>
              <a:t>Programming</a:t>
            </a:r>
            <a:r>
              <a:rPr lang="es-ES" sz="3200" dirty="0">
                <a:latin typeface="Calibri"/>
                <a:cs typeface="Calibri"/>
              </a:rPr>
              <a:t> </a:t>
            </a:r>
            <a:r>
              <a:rPr lang="es-ES" sz="3200" dirty="0" err="1">
                <a:latin typeface="Calibri"/>
                <a:cs typeface="Calibri"/>
              </a:rPr>
              <a:t>Explained</a:t>
            </a:r>
            <a:r>
              <a:rPr lang="es-ES" sz="3200" dirty="0">
                <a:latin typeface="Calibri"/>
                <a:cs typeface="Calibri"/>
              </a:rPr>
              <a:t>.
</a:t>
            </a:r>
            <a:endParaRPr sz="3200" dirty="0">
              <a:latin typeface="Calibri"/>
              <a:cs typeface="Calibri"/>
            </a:endParaRPr>
          </a:p>
        </p:txBody>
      </p:sp>
      <p:sp>
        <p:nvSpPr>
          <p:cNvPr id="5" name="object 5"/>
          <p:cNvSpPr txBox="1"/>
          <p:nvPr/>
        </p:nvSpPr>
        <p:spPr>
          <a:xfrm>
            <a:off x="8504681" y="6426809"/>
            <a:ext cx="10287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9</a:t>
            </a:r>
            <a:endParaRPr sz="1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3328</TotalTime>
  <Words>1557</Words>
  <Application>Microsoft Office PowerPoint</Application>
  <PresentationFormat>On-screen Show (4:3)</PresentationFormat>
  <Paragraphs>117</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Narrow</vt:lpstr>
      <vt:lpstr>Calibri</vt:lpstr>
      <vt:lpstr>Eras Medium ITC</vt:lpstr>
      <vt:lpstr>Times New Roman</vt:lpstr>
      <vt:lpstr>Office Theme</vt:lpstr>
      <vt:lpstr>Grado en Ingeniería Informática</vt:lpstr>
      <vt:lpstr>Contents</vt:lpstr>
      <vt:lpstr>PowerPoint Presentation</vt:lpstr>
      <vt:lpstr>1. Visión general</vt:lpstr>
      <vt:lpstr>Visión general</vt:lpstr>
      <vt:lpstr>Cronología de las metodologías
</vt:lpstr>
      <vt:lpstr>Cronología de las metodologías
</vt:lpstr>
      <vt:lpstr>Visión general</vt:lpstr>
      <vt:lpstr>Overview</vt:lpstr>
      <vt:lpstr>Reference</vt:lpstr>
      <vt:lpstr>Kent Beck</vt:lpstr>
      <vt:lpstr>2. Detalles</vt:lpstr>
      <vt:lpstr>Programación extrema (XP)
</vt:lpstr>
      <vt:lpstr>Programación extrema (XP)
</vt:lpstr>
      <vt:lpstr>Programación extrema (XP)
</vt:lpstr>
      <vt:lpstr>Programación extrema (XP)
</vt:lpstr>
      <vt:lpstr>Programación extrema (XP)
</vt:lpstr>
      <vt:lpstr>Programación extrema (XP)
</vt:lpstr>
      <vt:lpstr>Programación extrema (XP)
</vt:lpstr>
      <vt:lpstr>Programación extrema (XP)
</vt:lpstr>
      <vt:lpstr>Programación extrema (XP)
</vt:lpstr>
      <vt:lpstr>Programación extrema (XP)
</vt:lpstr>
      <vt:lpstr>Programación extrema (XP)
</vt:lpstr>
      <vt:lpstr>Programación extrema (XP)
</vt:lpstr>
      <vt:lpstr>Programación extrema (XP)
</vt:lpstr>
      <vt:lpstr>Extreme Programming (XP)</vt:lpstr>
      <vt:lpstr>Programación extrema (XP)
</vt:lpstr>
      <vt:lpstr>Programación extrema (XP)
</vt:lpstr>
      <vt:lpstr>3. Ventajas</vt:lpstr>
      <vt:lpstr>Ventajas</vt:lpstr>
      <vt:lpstr>Ventajas</vt:lpstr>
      <vt:lpstr>Ventajas</vt:lpstr>
      <vt:lpstr>Ventajas</vt:lpstr>
      <vt:lpstr>Ventajas</vt:lpstr>
      <vt:lpstr>Ventajas</vt:lpstr>
      <vt:lpstr>4. Desventajas</vt:lpstr>
      <vt:lpstr>Desventajas</vt:lpstr>
      <vt:lpstr>Desventajas</vt:lpstr>
      <vt:lpstr>Desventajas</vt:lpstr>
      <vt:lpstr>Desventajas</vt:lpstr>
      <vt:lpstr>Desventajas</vt:lpstr>
      <vt:lpstr>Interesante
</vt:lpstr>
      <vt:lpstr>6. Reflexiones</vt:lpstr>
      <vt:lpstr>Reflexiones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Grado en Ingeniería Informática</dc:title>
  <dc:creator>José Manuel Aroca Fernández</dc:creator>
  <cp:lastModifiedBy>José Manuel Aroca Fernández</cp:lastModifiedBy>
  <cp:revision>9</cp:revision>
  <dcterms:created xsi:type="dcterms:W3CDTF">2022-11-03T12:24:03Z</dcterms:created>
  <dcterms:modified xsi:type="dcterms:W3CDTF">2023-01-03T08:37:14Z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2020-10-29T00:00:00Z</vt:filetime>
  </property>
  <property fmtid="{D5CDD505-2E9C-101B-9397-08002B2CF9AE}" pid="3" name="LastSaved">
    <vt:filetime>2022-11-03T00:00:00Z</vt:filetime>
  </property>
</Properties>
</file>